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1" r:id="rId4"/>
    <p:sldId id="258" r:id="rId5"/>
    <p:sldId id="261" r:id="rId6"/>
    <p:sldId id="262" r:id="rId7"/>
    <p:sldId id="259" r:id="rId8"/>
    <p:sldId id="290" r:id="rId9"/>
    <p:sldId id="265" r:id="rId10"/>
    <p:sldId id="292" r:id="rId11"/>
    <p:sldId id="294" r:id="rId12"/>
    <p:sldId id="295" r:id="rId13"/>
    <p:sldId id="266" r:id="rId14"/>
    <p:sldId id="269" r:id="rId15"/>
    <p:sldId id="271" r:id="rId16"/>
    <p:sldId id="272" r:id="rId17"/>
    <p:sldId id="297"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9" r:id="rId31"/>
    <p:sldId id="284" r:id="rId32"/>
    <p:sldId id="296" r:id="rId33"/>
    <p:sldId id="298" r:id="rId34"/>
    <p:sldId id="28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2" d="100"/>
          <a:sy n="122" d="100"/>
        </p:scale>
        <p:origin x="-9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04-May-22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04-May-22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04-May-22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04-May-22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mile.sikman@pf.unibl.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KRIVIČN</a:t>
            </a:r>
            <a:r>
              <a:rPr lang="en-US" dirty="0" smtClean="0"/>
              <a:t>OPRAVNI ASPEKTI NASILJA U PORODICI</a:t>
            </a:r>
            <a:endParaRPr lang="en-US" dirty="0"/>
          </a:p>
        </p:txBody>
      </p:sp>
      <p:sp>
        <p:nvSpPr>
          <p:cNvPr id="3" name="Subtitle 2"/>
          <p:cNvSpPr>
            <a:spLocks noGrp="1"/>
          </p:cNvSpPr>
          <p:nvPr>
            <p:ph type="subTitle" idx="1"/>
          </p:nvPr>
        </p:nvSpPr>
        <p:spPr/>
        <p:txBody>
          <a:bodyPr/>
          <a:lstStyle/>
          <a:p>
            <a:r>
              <a:rPr lang="sr-Latn-RS" dirty="0" smtClean="0"/>
              <a:t>PROF.DR MILE ŠIKMAN</a:t>
            </a:r>
          </a:p>
          <a:p>
            <a:r>
              <a:rPr lang="sr-Latn-RS" dirty="0" smtClean="0"/>
              <a:t>PRAVNI FAKULTET UNIVERZITETA U BANJOJ LUCI</a:t>
            </a:r>
            <a:endParaRPr lang="en-US" dirty="0"/>
          </a:p>
        </p:txBody>
      </p:sp>
    </p:spTree>
    <p:extLst>
      <p:ext uri="{BB962C8B-B14F-4D97-AF65-F5344CB8AC3E}">
        <p14:creationId xmlns:p14="http://schemas.microsoft.com/office/powerpoint/2010/main" val="1756808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Radnje</a:t>
            </a:r>
            <a:r>
              <a:rPr lang="en-US" sz="2800" dirty="0"/>
              <a:t> </a:t>
            </a:r>
            <a:r>
              <a:rPr lang="en-US" sz="2800" dirty="0" err="1"/>
              <a:t>nasilja</a:t>
            </a:r>
            <a:r>
              <a:rPr lang="en-US" sz="2800" dirty="0"/>
              <a:t> u </a:t>
            </a:r>
            <a:r>
              <a:rPr lang="en-US" sz="2800" dirty="0" err="1"/>
              <a:t>porodici</a:t>
            </a:r>
            <a:r>
              <a:rPr lang="en-US" sz="2800" dirty="0"/>
              <a:t>, u </a:t>
            </a:r>
            <a:r>
              <a:rPr lang="en-US" sz="2800" dirty="0" err="1"/>
              <a:t>smislu</a:t>
            </a:r>
            <a:r>
              <a:rPr lang="en-US" sz="2800" dirty="0"/>
              <a:t> </a:t>
            </a:r>
            <a:r>
              <a:rPr lang="en-US" sz="2800" dirty="0" err="1"/>
              <a:t>stava</a:t>
            </a:r>
            <a:r>
              <a:rPr lang="en-US" sz="2800" dirty="0"/>
              <a:t> 1. </a:t>
            </a:r>
            <a:r>
              <a:rPr lang="sr-Latn-RS" sz="2800" dirty="0"/>
              <a:t>Zakona o zaštiti od nasilja u porodici </a:t>
            </a:r>
            <a:r>
              <a:rPr lang="en-US" sz="2800" dirty="0" err="1"/>
              <a:t>člana</a:t>
            </a:r>
            <a:r>
              <a:rPr lang="en-US" sz="2800" dirty="0"/>
              <a:t>, </a:t>
            </a:r>
            <a:r>
              <a:rPr lang="en-US" sz="2800" dirty="0" err="1"/>
              <a:t>jesu</a:t>
            </a:r>
            <a:r>
              <a:rPr lang="en-US" sz="2800" dirty="0"/>
              <a:t>: </a:t>
            </a:r>
            <a:r>
              <a:rPr lang="sr-Latn-RS" sz="2800" dirty="0"/>
              <a:t/>
            </a:r>
            <a:br>
              <a:rPr lang="sr-Latn-RS" sz="2800" dirty="0"/>
            </a:br>
            <a:endParaRPr lang="en-US" sz="2800" dirty="0"/>
          </a:p>
        </p:txBody>
      </p:sp>
      <p:sp>
        <p:nvSpPr>
          <p:cNvPr id="3" name="Content Placeholder 2"/>
          <p:cNvSpPr>
            <a:spLocks noGrp="1"/>
          </p:cNvSpPr>
          <p:nvPr>
            <p:ph idx="1"/>
          </p:nvPr>
        </p:nvSpPr>
        <p:spPr/>
        <p:txBody>
          <a:bodyPr>
            <a:normAutofit fontScale="47500" lnSpcReduction="20000"/>
          </a:bodyPr>
          <a:lstStyle/>
          <a:p>
            <a:pPr>
              <a:buAutoNum type="alphaLcParenR"/>
            </a:pPr>
            <a:r>
              <a:rPr lang="en-US" dirty="0" err="1" smtClean="0"/>
              <a:t>primjena</a:t>
            </a:r>
            <a:r>
              <a:rPr lang="en-US" dirty="0" smtClean="0"/>
              <a:t> </a:t>
            </a:r>
            <a:r>
              <a:rPr lang="en-US" dirty="0" err="1"/>
              <a:t>sile</a:t>
            </a:r>
            <a:r>
              <a:rPr lang="en-US" dirty="0"/>
              <a:t> </a:t>
            </a:r>
            <a:r>
              <a:rPr lang="en-US" dirty="0" err="1"/>
              <a:t>na</a:t>
            </a:r>
            <a:r>
              <a:rPr lang="en-US" dirty="0"/>
              <a:t> </a:t>
            </a:r>
            <a:r>
              <a:rPr lang="en-US" dirty="0" err="1"/>
              <a:t>fizički</a:t>
            </a:r>
            <a:r>
              <a:rPr lang="en-US" dirty="0"/>
              <a:t> </a:t>
            </a:r>
            <a:r>
              <a:rPr lang="en-US" dirty="0" err="1"/>
              <a:t>ili</a:t>
            </a:r>
            <a:r>
              <a:rPr lang="en-US" dirty="0"/>
              <a:t> </a:t>
            </a:r>
            <a:r>
              <a:rPr lang="en-US" dirty="0" err="1"/>
              <a:t>psihički</a:t>
            </a:r>
            <a:r>
              <a:rPr lang="en-US" dirty="0"/>
              <a:t> </a:t>
            </a:r>
            <a:r>
              <a:rPr lang="en-US" dirty="0" err="1"/>
              <a:t>integritet</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endParaRPr lang="sr-Latn-RS" dirty="0" smtClean="0"/>
          </a:p>
          <a:p>
            <a:pPr>
              <a:buAutoNum type="alphaLcParenR"/>
            </a:pPr>
            <a:r>
              <a:rPr lang="en-US" dirty="0" err="1" smtClean="0"/>
              <a:t>postupanje</a:t>
            </a:r>
            <a:r>
              <a:rPr lang="en-US" dirty="0" smtClean="0"/>
              <a:t> </a:t>
            </a:r>
            <a:r>
              <a:rPr lang="en-US" dirty="0" err="1"/>
              <a:t>koje</a:t>
            </a:r>
            <a:r>
              <a:rPr lang="en-US" dirty="0"/>
              <a:t> </a:t>
            </a:r>
            <a:r>
              <a:rPr lang="en-US" dirty="0" err="1"/>
              <a:t>može</a:t>
            </a:r>
            <a:r>
              <a:rPr lang="en-US" dirty="0"/>
              <a:t> </a:t>
            </a:r>
            <a:r>
              <a:rPr lang="en-US" dirty="0" err="1"/>
              <a:t>prouzrokovati</a:t>
            </a:r>
            <a:r>
              <a:rPr lang="en-US" dirty="0"/>
              <a:t> </a:t>
            </a:r>
            <a:r>
              <a:rPr lang="en-US" dirty="0" err="1"/>
              <a:t>ili</a:t>
            </a:r>
            <a:r>
              <a:rPr lang="en-US" dirty="0"/>
              <a:t> </a:t>
            </a:r>
            <a:r>
              <a:rPr lang="en-US" dirty="0" err="1"/>
              <a:t>izazvati</a:t>
            </a:r>
            <a:r>
              <a:rPr lang="en-US" dirty="0"/>
              <a:t> </a:t>
            </a:r>
            <a:r>
              <a:rPr lang="en-US" dirty="0" err="1"/>
              <a:t>opasnost</a:t>
            </a:r>
            <a:r>
              <a:rPr lang="en-US" dirty="0"/>
              <a:t> da </a:t>
            </a:r>
            <a:r>
              <a:rPr lang="en-US" dirty="0" err="1"/>
              <a:t>će</a:t>
            </a:r>
            <a:r>
              <a:rPr lang="en-US" dirty="0"/>
              <a:t> </a:t>
            </a:r>
            <a:r>
              <a:rPr lang="en-US" dirty="0" err="1"/>
              <a:t>prouzrokovati</a:t>
            </a:r>
            <a:r>
              <a:rPr lang="en-US" dirty="0"/>
              <a:t> </a:t>
            </a:r>
            <a:r>
              <a:rPr lang="en-US" dirty="0" err="1"/>
              <a:t>fizičku</a:t>
            </a:r>
            <a:r>
              <a:rPr lang="en-US" dirty="0"/>
              <a:t> </a:t>
            </a:r>
            <a:r>
              <a:rPr lang="en-US" dirty="0" err="1"/>
              <a:t>ili</a:t>
            </a:r>
            <a:r>
              <a:rPr lang="en-US" dirty="0"/>
              <a:t> </a:t>
            </a:r>
            <a:r>
              <a:rPr lang="en-US" dirty="0" err="1"/>
              <a:t>psihičku</a:t>
            </a:r>
            <a:r>
              <a:rPr lang="en-US" dirty="0"/>
              <a:t> </a:t>
            </a:r>
            <a:r>
              <a:rPr lang="en-US" dirty="0" err="1"/>
              <a:t>bol</a:t>
            </a:r>
            <a:r>
              <a:rPr lang="en-US" dirty="0"/>
              <a:t> </a:t>
            </a:r>
            <a:r>
              <a:rPr lang="en-US" dirty="0" err="1"/>
              <a:t>ili</a:t>
            </a:r>
            <a:r>
              <a:rPr lang="en-US" dirty="0"/>
              <a:t> </a:t>
            </a:r>
            <a:r>
              <a:rPr lang="en-US" dirty="0" err="1"/>
              <a:t>patnju</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endParaRPr lang="sr-Latn-RS" dirty="0" smtClean="0"/>
          </a:p>
          <a:p>
            <a:pPr>
              <a:buAutoNum type="alphaLcParenR"/>
            </a:pPr>
            <a:r>
              <a:rPr lang="en-US" dirty="0" err="1" smtClean="0"/>
              <a:t>prouzrokovanje</a:t>
            </a:r>
            <a:r>
              <a:rPr lang="en-US" dirty="0" smtClean="0"/>
              <a:t> </a:t>
            </a:r>
            <a:r>
              <a:rPr lang="en-US" dirty="0" err="1"/>
              <a:t>straha</a:t>
            </a:r>
            <a:r>
              <a:rPr lang="en-US" dirty="0"/>
              <a:t> </a:t>
            </a:r>
            <a:r>
              <a:rPr lang="en-US" dirty="0" err="1"/>
              <a:t>ili</a:t>
            </a:r>
            <a:r>
              <a:rPr lang="en-US" dirty="0"/>
              <a:t> </a:t>
            </a:r>
            <a:r>
              <a:rPr lang="en-US" dirty="0" err="1"/>
              <a:t>lične</a:t>
            </a:r>
            <a:r>
              <a:rPr lang="en-US" dirty="0"/>
              <a:t> </a:t>
            </a:r>
            <a:r>
              <a:rPr lang="en-US" dirty="0" err="1"/>
              <a:t>ugroženosti</a:t>
            </a:r>
            <a:r>
              <a:rPr lang="en-US" dirty="0"/>
              <a:t> </a:t>
            </a:r>
            <a:r>
              <a:rPr lang="en-US" dirty="0" err="1"/>
              <a:t>ili</a:t>
            </a:r>
            <a:r>
              <a:rPr lang="en-US" dirty="0"/>
              <a:t> </a:t>
            </a:r>
            <a:r>
              <a:rPr lang="en-US" dirty="0" err="1"/>
              <a:t>povrede</a:t>
            </a:r>
            <a:r>
              <a:rPr lang="en-US" dirty="0"/>
              <a:t> </a:t>
            </a:r>
            <a:r>
              <a:rPr lang="en-US" dirty="0" err="1"/>
              <a:t>dostojanstva</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r>
              <a:rPr lang="en-US" dirty="0" err="1"/>
              <a:t>ucjenom</a:t>
            </a:r>
            <a:r>
              <a:rPr lang="en-US" dirty="0"/>
              <a:t> </a:t>
            </a:r>
            <a:r>
              <a:rPr lang="en-US" dirty="0" err="1"/>
              <a:t>ili</a:t>
            </a:r>
            <a:r>
              <a:rPr lang="en-US" dirty="0"/>
              <a:t> </a:t>
            </a:r>
            <a:r>
              <a:rPr lang="en-US" dirty="0" err="1"/>
              <a:t>drugom</a:t>
            </a:r>
            <a:r>
              <a:rPr lang="en-US" dirty="0"/>
              <a:t> </a:t>
            </a:r>
            <a:r>
              <a:rPr lang="en-US" dirty="0" err="1"/>
              <a:t>prinudom</a:t>
            </a:r>
            <a:r>
              <a:rPr lang="en-US" dirty="0"/>
              <a:t>, </a:t>
            </a:r>
            <a:endParaRPr lang="sr-Latn-RS" dirty="0" smtClean="0"/>
          </a:p>
          <a:p>
            <a:pPr>
              <a:buAutoNum type="alphaLcParenR"/>
            </a:pPr>
            <a:r>
              <a:rPr lang="en-US" dirty="0" err="1" smtClean="0"/>
              <a:t>verbalni</a:t>
            </a:r>
            <a:r>
              <a:rPr lang="en-US" dirty="0" smtClean="0"/>
              <a:t> </a:t>
            </a:r>
            <a:r>
              <a:rPr lang="en-US" dirty="0" err="1"/>
              <a:t>napad</a:t>
            </a:r>
            <a:r>
              <a:rPr lang="en-US" dirty="0"/>
              <a:t>, </a:t>
            </a:r>
            <a:r>
              <a:rPr lang="en-US" dirty="0" err="1"/>
              <a:t>vrijeđanje</a:t>
            </a:r>
            <a:r>
              <a:rPr lang="en-US" dirty="0"/>
              <a:t>, </a:t>
            </a:r>
            <a:r>
              <a:rPr lang="en-US" dirty="0" err="1"/>
              <a:t>psovanje</a:t>
            </a:r>
            <a:r>
              <a:rPr lang="en-US" dirty="0"/>
              <a:t>, </a:t>
            </a:r>
            <a:r>
              <a:rPr lang="en-US" dirty="0" err="1"/>
              <a:t>nazivanje</a:t>
            </a:r>
            <a:r>
              <a:rPr lang="en-US" dirty="0"/>
              <a:t> </a:t>
            </a:r>
            <a:r>
              <a:rPr lang="en-US" dirty="0" err="1"/>
              <a:t>pogrdnim</a:t>
            </a:r>
            <a:r>
              <a:rPr lang="en-US" dirty="0"/>
              <a:t> </a:t>
            </a:r>
            <a:r>
              <a:rPr lang="en-US" dirty="0" err="1"/>
              <a:t>imenima</a:t>
            </a:r>
            <a:r>
              <a:rPr lang="en-US" dirty="0"/>
              <a:t>, </a:t>
            </a:r>
            <a:r>
              <a:rPr lang="en-US" dirty="0" err="1"/>
              <a:t>te</a:t>
            </a:r>
            <a:r>
              <a:rPr lang="en-US" dirty="0"/>
              <a:t> </a:t>
            </a:r>
            <a:r>
              <a:rPr lang="en-US" dirty="0" err="1"/>
              <a:t>drugi</a:t>
            </a:r>
            <a:r>
              <a:rPr lang="en-US" dirty="0"/>
              <a:t> </a:t>
            </a:r>
            <a:r>
              <a:rPr lang="en-US" dirty="0" err="1"/>
              <a:t>načini</a:t>
            </a:r>
            <a:r>
              <a:rPr lang="en-US" dirty="0"/>
              <a:t> </a:t>
            </a:r>
            <a:r>
              <a:rPr lang="en-US" dirty="0" err="1"/>
              <a:t>grubog</a:t>
            </a:r>
            <a:r>
              <a:rPr lang="en-US" dirty="0"/>
              <a:t> </a:t>
            </a:r>
            <a:r>
              <a:rPr lang="en-US" dirty="0" err="1"/>
              <a:t>uznemiravanja</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endParaRPr lang="sr-Latn-RS" dirty="0" smtClean="0"/>
          </a:p>
          <a:p>
            <a:pPr>
              <a:buAutoNum type="alphaLcParenR"/>
            </a:pPr>
            <a:r>
              <a:rPr lang="en-US" dirty="0" err="1" smtClean="0"/>
              <a:t>seksualno</a:t>
            </a:r>
            <a:r>
              <a:rPr lang="en-US" dirty="0" smtClean="0"/>
              <a:t> </a:t>
            </a:r>
            <a:r>
              <a:rPr lang="en-US" dirty="0" err="1"/>
              <a:t>nasilje</a:t>
            </a:r>
            <a:r>
              <a:rPr lang="en-US" dirty="0"/>
              <a:t>, </a:t>
            </a:r>
            <a:endParaRPr lang="sr-Latn-RS" dirty="0" smtClean="0"/>
          </a:p>
          <a:p>
            <a:pPr>
              <a:buAutoNum type="alphaLcParenR"/>
            </a:pPr>
            <a:r>
              <a:rPr lang="en-US" dirty="0" err="1" smtClean="0"/>
              <a:t>onemogućavanje</a:t>
            </a:r>
            <a:r>
              <a:rPr lang="en-US" dirty="0" smtClean="0"/>
              <a:t> </a:t>
            </a:r>
            <a:r>
              <a:rPr lang="en-US" dirty="0" err="1"/>
              <a:t>pristupa</a:t>
            </a:r>
            <a:r>
              <a:rPr lang="en-US" dirty="0"/>
              <a:t> </a:t>
            </a:r>
            <a:r>
              <a:rPr lang="en-US" dirty="0" err="1"/>
              <a:t>zdravstvenoj</a:t>
            </a:r>
            <a:r>
              <a:rPr lang="en-US" dirty="0"/>
              <a:t> </a:t>
            </a:r>
            <a:r>
              <a:rPr lang="en-US" dirty="0" err="1"/>
              <a:t>zaštiti</a:t>
            </a:r>
            <a:r>
              <a:rPr lang="en-US" dirty="0"/>
              <a:t> </a:t>
            </a:r>
            <a:r>
              <a:rPr lang="en-US" dirty="0" err="1"/>
              <a:t>i</a:t>
            </a:r>
            <a:r>
              <a:rPr lang="en-US" dirty="0"/>
              <a:t> </a:t>
            </a:r>
            <a:r>
              <a:rPr lang="en-US" dirty="0" err="1"/>
              <a:t>njezi</a:t>
            </a:r>
            <a:r>
              <a:rPr lang="en-US" dirty="0"/>
              <a:t>, </a:t>
            </a:r>
            <a:endParaRPr lang="sr-Latn-RS" dirty="0" smtClean="0"/>
          </a:p>
          <a:p>
            <a:pPr>
              <a:buAutoNum type="alphaLcParenR"/>
            </a:pPr>
            <a:r>
              <a:rPr lang="en-US" dirty="0" err="1" smtClean="0"/>
              <a:t>praćenje</a:t>
            </a:r>
            <a:r>
              <a:rPr lang="en-US" dirty="0" smtClean="0"/>
              <a:t> </a:t>
            </a:r>
            <a:r>
              <a:rPr lang="en-US" dirty="0" err="1"/>
              <a:t>i</a:t>
            </a:r>
            <a:r>
              <a:rPr lang="en-US" dirty="0"/>
              <a:t> </a:t>
            </a:r>
            <a:r>
              <a:rPr lang="en-US" dirty="0" err="1"/>
              <a:t>svi</a:t>
            </a:r>
            <a:r>
              <a:rPr lang="en-US" dirty="0"/>
              <a:t> </a:t>
            </a:r>
            <a:r>
              <a:rPr lang="en-US" dirty="0" err="1"/>
              <a:t>drugi</a:t>
            </a:r>
            <a:r>
              <a:rPr lang="en-US" dirty="0"/>
              <a:t> </a:t>
            </a:r>
            <a:r>
              <a:rPr lang="en-US" dirty="0" err="1"/>
              <a:t>slični</a:t>
            </a:r>
            <a:r>
              <a:rPr lang="en-US" dirty="0"/>
              <a:t> </a:t>
            </a:r>
            <a:r>
              <a:rPr lang="en-US" dirty="0" err="1"/>
              <a:t>oblici</a:t>
            </a:r>
            <a:r>
              <a:rPr lang="en-US" dirty="0"/>
              <a:t> </a:t>
            </a:r>
            <a:r>
              <a:rPr lang="en-US" dirty="0" err="1"/>
              <a:t>uznemiravanja</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endParaRPr lang="sr-Latn-RS" dirty="0" smtClean="0"/>
          </a:p>
          <a:p>
            <a:pPr>
              <a:buAutoNum type="alphaLcParenR"/>
            </a:pPr>
            <a:r>
              <a:rPr lang="en-US" dirty="0" err="1" smtClean="0"/>
              <a:t>namjerno</a:t>
            </a:r>
            <a:r>
              <a:rPr lang="en-US" dirty="0" smtClean="0"/>
              <a:t> </a:t>
            </a:r>
            <a:r>
              <a:rPr lang="en-US" dirty="0" err="1"/>
              <a:t>oštećenje</a:t>
            </a:r>
            <a:r>
              <a:rPr lang="en-US" dirty="0"/>
              <a:t> </a:t>
            </a:r>
            <a:r>
              <a:rPr lang="en-US" dirty="0" err="1"/>
              <a:t>ili</a:t>
            </a:r>
            <a:r>
              <a:rPr lang="en-US" dirty="0"/>
              <a:t> </a:t>
            </a:r>
            <a:r>
              <a:rPr lang="en-US" dirty="0" err="1"/>
              <a:t>uništenje</a:t>
            </a:r>
            <a:r>
              <a:rPr lang="en-US" dirty="0"/>
              <a:t> </a:t>
            </a:r>
            <a:r>
              <a:rPr lang="en-US" dirty="0" err="1"/>
              <a:t>imovine</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r>
              <a:rPr lang="en-US" dirty="0" err="1"/>
              <a:t>zajedničke</a:t>
            </a:r>
            <a:r>
              <a:rPr lang="en-US" dirty="0"/>
              <a:t> </a:t>
            </a:r>
            <a:r>
              <a:rPr lang="en-US" dirty="0" err="1"/>
              <a:t>imovine</a:t>
            </a:r>
            <a:r>
              <a:rPr lang="en-US" dirty="0"/>
              <a:t>, </a:t>
            </a:r>
            <a:r>
              <a:rPr lang="en-US" dirty="0" err="1"/>
              <a:t>ili</a:t>
            </a:r>
            <a:r>
              <a:rPr lang="en-US" dirty="0"/>
              <a:t> </a:t>
            </a:r>
            <a:r>
              <a:rPr lang="en-US" dirty="0" err="1"/>
              <a:t>imovine</a:t>
            </a:r>
            <a:r>
              <a:rPr lang="en-US" dirty="0"/>
              <a:t> u </a:t>
            </a:r>
            <a:r>
              <a:rPr lang="en-US" dirty="0" err="1"/>
              <a:t>posjedu</a:t>
            </a:r>
            <a:r>
              <a:rPr lang="en-US" dirty="0"/>
              <a:t>, </a:t>
            </a:r>
            <a:endParaRPr lang="sr-Latn-RS" dirty="0" smtClean="0"/>
          </a:p>
          <a:p>
            <a:pPr>
              <a:buAutoNum type="alphaLcParenR"/>
            </a:pPr>
            <a:r>
              <a:rPr lang="en-US" dirty="0" err="1" smtClean="0"/>
              <a:t>uskraćivanje</a:t>
            </a:r>
            <a:r>
              <a:rPr lang="en-US" dirty="0" smtClean="0"/>
              <a:t> </a:t>
            </a:r>
            <a:r>
              <a:rPr lang="en-US" dirty="0" err="1"/>
              <a:t>ili</a:t>
            </a:r>
            <a:r>
              <a:rPr lang="en-US" dirty="0"/>
              <a:t> </a:t>
            </a:r>
            <a:r>
              <a:rPr lang="en-US" dirty="0" err="1"/>
              <a:t>oduzimanje</a:t>
            </a:r>
            <a:r>
              <a:rPr lang="en-US" dirty="0"/>
              <a:t> </a:t>
            </a:r>
            <a:r>
              <a:rPr lang="en-US" dirty="0" err="1"/>
              <a:t>prava</a:t>
            </a:r>
            <a:r>
              <a:rPr lang="en-US" dirty="0"/>
              <a:t> </a:t>
            </a:r>
            <a:r>
              <a:rPr lang="en-US" dirty="0" err="1"/>
              <a:t>na</a:t>
            </a:r>
            <a:r>
              <a:rPr lang="en-US" dirty="0"/>
              <a:t> </a:t>
            </a:r>
            <a:r>
              <a:rPr lang="en-US" dirty="0" err="1"/>
              <a:t>ekonomsku</a:t>
            </a:r>
            <a:r>
              <a:rPr lang="en-US" dirty="0"/>
              <a:t> </a:t>
            </a:r>
            <a:r>
              <a:rPr lang="en-US" dirty="0" err="1"/>
              <a:t>nezavisnost</a:t>
            </a:r>
            <a:r>
              <a:rPr lang="en-US" dirty="0"/>
              <a:t> </a:t>
            </a:r>
            <a:r>
              <a:rPr lang="en-US" dirty="0" err="1"/>
              <a:t>zabranom</a:t>
            </a:r>
            <a:r>
              <a:rPr lang="en-US" dirty="0"/>
              <a:t> </a:t>
            </a:r>
            <a:r>
              <a:rPr lang="en-US" dirty="0" err="1"/>
              <a:t>rada</a:t>
            </a:r>
            <a:r>
              <a:rPr lang="en-US" dirty="0"/>
              <a:t> </a:t>
            </a:r>
            <a:r>
              <a:rPr lang="en-US" dirty="0" err="1"/>
              <a:t>ili</a:t>
            </a:r>
            <a:r>
              <a:rPr lang="en-US" dirty="0"/>
              <a:t> </a:t>
            </a:r>
            <a:r>
              <a:rPr lang="en-US" dirty="0" err="1"/>
              <a:t>držanje</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u </a:t>
            </a:r>
            <a:r>
              <a:rPr lang="en-US" dirty="0" err="1"/>
              <a:t>odnosu</a:t>
            </a:r>
            <a:r>
              <a:rPr lang="en-US" dirty="0"/>
              <a:t> </a:t>
            </a:r>
            <a:r>
              <a:rPr lang="en-US" dirty="0" err="1"/>
              <a:t>zavisnosti</a:t>
            </a:r>
            <a:r>
              <a:rPr lang="en-US" dirty="0"/>
              <a:t> </a:t>
            </a:r>
            <a:r>
              <a:rPr lang="en-US" dirty="0" err="1"/>
              <a:t>ili</a:t>
            </a:r>
            <a:r>
              <a:rPr lang="en-US" dirty="0"/>
              <a:t> </a:t>
            </a:r>
            <a:r>
              <a:rPr lang="en-US" dirty="0" err="1"/>
              <a:t>podređenosti</a:t>
            </a:r>
            <a:r>
              <a:rPr lang="en-US" dirty="0"/>
              <a:t>, </a:t>
            </a:r>
            <a:endParaRPr lang="sr-Latn-RS" dirty="0" smtClean="0"/>
          </a:p>
          <a:p>
            <a:pPr>
              <a:buAutoNum type="alphaLcParenR"/>
            </a:pPr>
            <a:r>
              <a:rPr lang="en-US" dirty="0" err="1" smtClean="0"/>
              <a:t>vaspitanje</a:t>
            </a:r>
            <a:r>
              <a:rPr lang="en-US" dirty="0" smtClean="0"/>
              <a:t> </a:t>
            </a:r>
            <a:r>
              <a:rPr lang="en-US" dirty="0" err="1"/>
              <a:t>djece</a:t>
            </a:r>
            <a:r>
              <a:rPr lang="en-US" dirty="0"/>
              <a:t> </a:t>
            </a:r>
            <a:r>
              <a:rPr lang="en-US" dirty="0" err="1"/>
              <a:t>na</a:t>
            </a:r>
            <a:r>
              <a:rPr lang="en-US" dirty="0"/>
              <a:t> </a:t>
            </a:r>
            <a:r>
              <a:rPr lang="en-US" dirty="0" err="1"/>
              <a:t>način</a:t>
            </a:r>
            <a:r>
              <a:rPr lang="en-US" dirty="0"/>
              <a:t> </a:t>
            </a:r>
            <a:r>
              <a:rPr lang="en-US" dirty="0" err="1"/>
              <a:t>ponižavajućeg</a:t>
            </a:r>
            <a:r>
              <a:rPr lang="en-US" dirty="0"/>
              <a:t> </a:t>
            </a:r>
            <a:r>
              <a:rPr lang="en-US" dirty="0" err="1"/>
              <a:t>postupanja</a:t>
            </a:r>
            <a:r>
              <a:rPr lang="en-US" dirty="0"/>
              <a:t>, </a:t>
            </a:r>
            <a:endParaRPr lang="sr-Latn-RS" dirty="0" smtClean="0"/>
          </a:p>
          <a:p>
            <a:pPr>
              <a:buAutoNum type="alphaLcParenR"/>
            </a:pPr>
            <a:r>
              <a:rPr lang="en-US" dirty="0" err="1" smtClean="0"/>
              <a:t>oduzimanje</a:t>
            </a:r>
            <a:r>
              <a:rPr lang="en-US" dirty="0" smtClean="0"/>
              <a:t> </a:t>
            </a:r>
            <a:r>
              <a:rPr lang="en-US" dirty="0" err="1"/>
              <a:t>djece</a:t>
            </a:r>
            <a:r>
              <a:rPr lang="en-US" dirty="0"/>
              <a:t> </a:t>
            </a:r>
            <a:r>
              <a:rPr lang="en-US" dirty="0" err="1"/>
              <a:t>ili</a:t>
            </a:r>
            <a:r>
              <a:rPr lang="en-US" dirty="0"/>
              <a:t> </a:t>
            </a:r>
            <a:r>
              <a:rPr lang="en-US" dirty="0" err="1"/>
              <a:t>izbacivanje</a:t>
            </a:r>
            <a:r>
              <a:rPr lang="en-US" dirty="0"/>
              <a:t> </a:t>
            </a:r>
            <a:r>
              <a:rPr lang="en-US" dirty="0" err="1"/>
              <a:t>iz</a:t>
            </a:r>
            <a:r>
              <a:rPr lang="en-US" dirty="0"/>
              <a:t> </a:t>
            </a:r>
            <a:r>
              <a:rPr lang="en-US" dirty="0" err="1"/>
              <a:t>stana</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endParaRPr lang="sr-Latn-RS" dirty="0" smtClean="0"/>
          </a:p>
          <a:p>
            <a:pPr>
              <a:buAutoNum type="alphaLcParenR"/>
            </a:pPr>
            <a:r>
              <a:rPr lang="en-US" dirty="0" err="1" smtClean="0"/>
              <a:t>iscrpljivanje</a:t>
            </a:r>
            <a:r>
              <a:rPr lang="en-US" dirty="0" smtClean="0"/>
              <a:t> </a:t>
            </a:r>
            <a:r>
              <a:rPr lang="en-US" dirty="0" err="1"/>
              <a:t>radom</a:t>
            </a:r>
            <a:r>
              <a:rPr lang="en-US" dirty="0"/>
              <a:t>, </a:t>
            </a:r>
            <a:r>
              <a:rPr lang="en-US" dirty="0" err="1"/>
              <a:t>izgladnjivanjem</a:t>
            </a:r>
            <a:r>
              <a:rPr lang="en-US" dirty="0"/>
              <a:t>, </a:t>
            </a:r>
            <a:r>
              <a:rPr lang="en-US" dirty="0" err="1"/>
              <a:t>uskraćivanjem</a:t>
            </a:r>
            <a:r>
              <a:rPr lang="en-US" dirty="0"/>
              <a:t> </a:t>
            </a:r>
            <a:r>
              <a:rPr lang="en-US" dirty="0" err="1"/>
              <a:t>sna</a:t>
            </a:r>
            <a:r>
              <a:rPr lang="en-US" dirty="0"/>
              <a:t> </a:t>
            </a:r>
            <a:r>
              <a:rPr lang="en-US" dirty="0" err="1"/>
              <a:t>ili</a:t>
            </a:r>
            <a:r>
              <a:rPr lang="en-US" dirty="0"/>
              <a:t> </a:t>
            </a:r>
            <a:r>
              <a:rPr lang="en-US" dirty="0" err="1"/>
              <a:t>neophodnog</a:t>
            </a:r>
            <a:r>
              <a:rPr lang="en-US" dirty="0"/>
              <a:t> </a:t>
            </a:r>
            <a:r>
              <a:rPr lang="en-US" dirty="0" err="1"/>
              <a:t>odmora</a:t>
            </a:r>
            <a:r>
              <a:rPr lang="en-US" dirty="0"/>
              <a:t> </a:t>
            </a:r>
            <a:r>
              <a:rPr lang="en-US" dirty="0" err="1"/>
              <a:t>članu</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endParaRPr lang="sr-Latn-RS" dirty="0" smtClean="0"/>
          </a:p>
          <a:p>
            <a:pPr>
              <a:buAutoNum type="alphaLcParenR"/>
            </a:pPr>
            <a:r>
              <a:rPr lang="en-US" dirty="0" err="1" smtClean="0"/>
              <a:t>nepridržavanje</a:t>
            </a:r>
            <a:r>
              <a:rPr lang="en-US" dirty="0" smtClean="0"/>
              <a:t> </a:t>
            </a:r>
            <a:r>
              <a:rPr lang="en-US" dirty="0" err="1"/>
              <a:t>odluke</a:t>
            </a:r>
            <a:r>
              <a:rPr lang="en-US" dirty="0"/>
              <a:t> </a:t>
            </a:r>
            <a:r>
              <a:rPr lang="en-US" dirty="0" err="1"/>
              <a:t>nadležnog</a:t>
            </a:r>
            <a:r>
              <a:rPr lang="en-US" dirty="0"/>
              <a:t> </a:t>
            </a:r>
            <a:r>
              <a:rPr lang="en-US" dirty="0" err="1"/>
              <a:t>organa</a:t>
            </a:r>
            <a:r>
              <a:rPr lang="en-US" dirty="0"/>
              <a:t> </a:t>
            </a:r>
            <a:r>
              <a:rPr lang="en-US" dirty="0" err="1"/>
              <a:t>kojom</a:t>
            </a:r>
            <a:r>
              <a:rPr lang="en-US" dirty="0"/>
              <a:t> je </a:t>
            </a:r>
            <a:r>
              <a:rPr lang="en-US" dirty="0" err="1"/>
              <a:t>utvrđen</a:t>
            </a:r>
            <a:r>
              <a:rPr lang="en-US" dirty="0"/>
              <a:t> </a:t>
            </a:r>
            <a:r>
              <a:rPr lang="en-US" dirty="0" err="1"/>
              <a:t>lični</a:t>
            </a:r>
            <a:r>
              <a:rPr lang="en-US" dirty="0"/>
              <a:t> </a:t>
            </a:r>
            <a:r>
              <a:rPr lang="en-US" dirty="0" err="1"/>
              <a:t>kontakt</a:t>
            </a:r>
            <a:r>
              <a:rPr lang="en-US" dirty="0"/>
              <a:t> </a:t>
            </a:r>
            <a:r>
              <a:rPr lang="en-US" dirty="0" err="1"/>
              <a:t>djece</a:t>
            </a:r>
            <a:r>
              <a:rPr lang="en-US" dirty="0"/>
              <a:t> </a:t>
            </a:r>
            <a:r>
              <a:rPr lang="en-US" dirty="0" err="1"/>
              <a:t>sa</a:t>
            </a:r>
            <a:r>
              <a:rPr lang="en-US" dirty="0"/>
              <a:t> </a:t>
            </a:r>
            <a:r>
              <a:rPr lang="en-US" dirty="0" err="1"/>
              <a:t>roditeljima</a:t>
            </a:r>
            <a:r>
              <a:rPr lang="en-US" dirty="0"/>
              <a:t>, </a:t>
            </a:r>
            <a:endParaRPr lang="sr-Latn-RS" dirty="0" smtClean="0"/>
          </a:p>
          <a:p>
            <a:pPr>
              <a:buAutoNum type="alphaLcParenR"/>
            </a:pPr>
            <a:r>
              <a:rPr lang="en-US" dirty="0" err="1" smtClean="0"/>
              <a:t>zadržavanje</a:t>
            </a:r>
            <a:r>
              <a:rPr lang="en-US" dirty="0" smtClean="0"/>
              <a:t> </a:t>
            </a:r>
            <a:r>
              <a:rPr lang="en-US" dirty="0" err="1"/>
              <a:t>putne</a:t>
            </a:r>
            <a:r>
              <a:rPr lang="en-US" dirty="0"/>
              <a:t> </a:t>
            </a:r>
            <a:r>
              <a:rPr lang="en-US" dirty="0" err="1"/>
              <a:t>isprave</a:t>
            </a:r>
            <a:r>
              <a:rPr lang="en-US" dirty="0"/>
              <a:t> </a:t>
            </a:r>
            <a:r>
              <a:rPr lang="en-US" dirty="0" err="1"/>
              <a:t>ili</a:t>
            </a:r>
            <a:r>
              <a:rPr lang="en-US" dirty="0"/>
              <a:t> </a:t>
            </a:r>
            <a:r>
              <a:rPr lang="en-US" dirty="0" err="1"/>
              <a:t>nekog</a:t>
            </a:r>
            <a:r>
              <a:rPr lang="en-US" dirty="0"/>
              <a:t> </a:t>
            </a:r>
            <a:r>
              <a:rPr lang="en-US" dirty="0" err="1"/>
              <a:t>drugog</a:t>
            </a:r>
            <a:r>
              <a:rPr lang="en-US" dirty="0"/>
              <a:t> </a:t>
            </a:r>
            <a:r>
              <a:rPr lang="en-US" dirty="0" err="1"/>
              <a:t>dokumenta</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endParaRPr lang="sr-Latn-RS" dirty="0" smtClean="0"/>
          </a:p>
          <a:p>
            <a:pPr>
              <a:buAutoNum type="alphaLcParenR"/>
            </a:pPr>
            <a:r>
              <a:rPr lang="en-US" dirty="0" err="1" smtClean="0"/>
              <a:t>nasilna</a:t>
            </a:r>
            <a:r>
              <a:rPr lang="en-US" dirty="0" smtClean="0"/>
              <a:t> </a:t>
            </a:r>
            <a:r>
              <a:rPr lang="en-US" dirty="0" err="1"/>
              <a:t>izolacija</a:t>
            </a:r>
            <a:r>
              <a:rPr lang="en-US" dirty="0"/>
              <a:t> </a:t>
            </a:r>
            <a:r>
              <a:rPr lang="en-US" dirty="0" err="1"/>
              <a:t>ili</a:t>
            </a:r>
            <a:r>
              <a:rPr lang="en-US" dirty="0"/>
              <a:t> </a:t>
            </a:r>
            <a:r>
              <a:rPr lang="en-US" dirty="0" err="1"/>
              <a:t>ograničenje</a:t>
            </a:r>
            <a:r>
              <a:rPr lang="en-US" dirty="0"/>
              <a:t> </a:t>
            </a:r>
            <a:r>
              <a:rPr lang="en-US" dirty="0" err="1"/>
              <a:t>slobode</a:t>
            </a:r>
            <a:r>
              <a:rPr lang="en-US" dirty="0"/>
              <a:t> </a:t>
            </a:r>
            <a:r>
              <a:rPr lang="en-US" dirty="0" err="1"/>
              <a:t>kretanja</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r>
              <a:rPr lang="en-US" dirty="0" err="1"/>
              <a:t>i</a:t>
            </a:r>
            <a:r>
              <a:rPr lang="en-US" dirty="0"/>
              <a:t> </a:t>
            </a:r>
            <a:endParaRPr lang="sr-Latn-RS" dirty="0" smtClean="0"/>
          </a:p>
          <a:p>
            <a:pPr>
              <a:buAutoNum type="alphaLcParenR"/>
            </a:pPr>
            <a:r>
              <a:rPr lang="en-US" dirty="0" err="1" smtClean="0"/>
              <a:t>svaka</a:t>
            </a:r>
            <a:r>
              <a:rPr lang="en-US" dirty="0" smtClean="0"/>
              <a:t> </a:t>
            </a:r>
            <a:r>
              <a:rPr lang="en-US" dirty="0" err="1"/>
              <a:t>druga</a:t>
            </a:r>
            <a:r>
              <a:rPr lang="en-US" dirty="0"/>
              <a:t> </a:t>
            </a:r>
            <a:r>
              <a:rPr lang="en-US" dirty="0" err="1"/>
              <a:t>radnja</a:t>
            </a:r>
            <a:r>
              <a:rPr lang="en-US" dirty="0"/>
              <a:t> </a:t>
            </a:r>
            <a:r>
              <a:rPr lang="en-US" dirty="0" err="1"/>
              <a:t>koja</a:t>
            </a:r>
            <a:r>
              <a:rPr lang="en-US" dirty="0"/>
              <a:t> </a:t>
            </a:r>
            <a:r>
              <a:rPr lang="en-US" dirty="0" err="1"/>
              <a:t>predstavlja</a:t>
            </a:r>
            <a:r>
              <a:rPr lang="en-US" dirty="0"/>
              <a:t> </a:t>
            </a:r>
            <a:r>
              <a:rPr lang="en-US" dirty="0" err="1"/>
              <a:t>nasilje</a:t>
            </a:r>
            <a:r>
              <a:rPr lang="en-US" dirty="0"/>
              <a:t> u </a:t>
            </a:r>
            <a:r>
              <a:rPr lang="en-US" dirty="0" err="1"/>
              <a:t>porodici</a:t>
            </a:r>
            <a:r>
              <a:rPr lang="en-US" dirty="0"/>
              <a:t> </a:t>
            </a:r>
            <a:r>
              <a:rPr lang="en-US" dirty="0" err="1"/>
              <a:t>ili</a:t>
            </a:r>
            <a:r>
              <a:rPr lang="en-US" dirty="0"/>
              <a:t> </a:t>
            </a:r>
            <a:r>
              <a:rPr lang="en-US" dirty="0" err="1"/>
              <a:t>porodičnoj</a:t>
            </a:r>
            <a:r>
              <a:rPr lang="en-US" dirty="0"/>
              <a:t> </a:t>
            </a:r>
            <a:r>
              <a:rPr lang="en-US" dirty="0" err="1"/>
              <a:t>zajednici</a:t>
            </a:r>
            <a:r>
              <a:rPr lang="en-US" dirty="0"/>
              <a:t>. </a:t>
            </a:r>
          </a:p>
        </p:txBody>
      </p:sp>
    </p:spTree>
    <p:extLst>
      <p:ext uri="{BB962C8B-B14F-4D97-AF65-F5344CB8AC3E}">
        <p14:creationId xmlns:p14="http://schemas.microsoft.com/office/powerpoint/2010/main" val="2769158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Kriminološki kontekst radnje izvršenja: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6063835"/>
              </p:ext>
            </p:extLst>
          </p:nvPr>
        </p:nvGraphicFramePr>
        <p:xfrm>
          <a:off x="91441" y="1270000"/>
          <a:ext cx="12020202" cy="5670775"/>
        </p:xfrm>
        <a:graphic>
          <a:graphicData uri="http://schemas.openxmlformats.org/drawingml/2006/table">
            <a:tbl>
              <a:tblPr firstRow="1">
                <a:tableStyleId>{5C22544A-7EE6-4342-B048-85BDC9FD1C3A}</a:tableStyleId>
              </a:tblPr>
              <a:tblGrid>
                <a:gridCol w="3846972">
                  <a:extLst>
                    <a:ext uri="{9D8B030D-6E8A-4147-A177-3AD203B41FA5}">
                      <a16:colId xmlns:a16="http://schemas.microsoft.com/office/drawing/2014/main" xmlns="" val="3681855203"/>
                    </a:ext>
                  </a:extLst>
                </a:gridCol>
                <a:gridCol w="3746068">
                  <a:extLst>
                    <a:ext uri="{9D8B030D-6E8A-4147-A177-3AD203B41FA5}">
                      <a16:colId xmlns:a16="http://schemas.microsoft.com/office/drawing/2014/main" xmlns="" val="2589684469"/>
                    </a:ext>
                  </a:extLst>
                </a:gridCol>
                <a:gridCol w="4427162">
                  <a:extLst>
                    <a:ext uri="{9D8B030D-6E8A-4147-A177-3AD203B41FA5}">
                      <a16:colId xmlns:a16="http://schemas.microsoft.com/office/drawing/2014/main" xmlns="" val="2225124658"/>
                    </a:ext>
                  </a:extLst>
                </a:gridCol>
              </a:tblGrid>
              <a:tr h="328706">
                <a:tc>
                  <a:txBody>
                    <a:bodyPr/>
                    <a:lstStyle/>
                    <a:p>
                      <a:pPr marL="0" marR="0" algn="ctr">
                        <a:lnSpc>
                          <a:spcPct val="150000"/>
                        </a:lnSpc>
                        <a:spcBef>
                          <a:spcPts val="0"/>
                        </a:spcBef>
                        <a:spcAft>
                          <a:spcPts val="0"/>
                        </a:spcAft>
                      </a:pPr>
                      <a:r>
                        <a:rPr lang="sr-Cyrl-RS" sz="1800" dirty="0">
                          <a:effectLst/>
                        </a:rPr>
                        <a:t>Vrsta nasilja u porodici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ctr">
                        <a:lnSpc>
                          <a:spcPct val="150000"/>
                        </a:lnSpc>
                        <a:spcBef>
                          <a:spcPts val="0"/>
                        </a:spcBef>
                        <a:spcAft>
                          <a:spcPts val="0"/>
                        </a:spcAft>
                      </a:pPr>
                      <a:r>
                        <a:rPr lang="sr-Cyrl-RS" sz="1800" dirty="0">
                          <a:effectLst/>
                        </a:rPr>
                        <a:t>Oblik ispoljavanja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ctr">
                        <a:lnSpc>
                          <a:spcPct val="150000"/>
                        </a:lnSpc>
                        <a:spcBef>
                          <a:spcPts val="0"/>
                        </a:spcBef>
                        <a:spcAft>
                          <a:spcPts val="0"/>
                        </a:spcAft>
                      </a:pPr>
                      <a:r>
                        <a:rPr lang="sr-Cyrl-RS" sz="1800" dirty="0">
                          <a:effectLst/>
                        </a:rPr>
                        <a:t>Posledice ispoljavanja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extLst>
                  <a:ext uri="{0D108BD9-81ED-4DB2-BD59-A6C34878D82A}">
                    <a16:rowId xmlns:a16="http://schemas.microsoft.com/office/drawing/2014/main" xmlns="" val="106237739"/>
                  </a:ext>
                </a:extLst>
              </a:tr>
              <a:tr h="1558309">
                <a:tc>
                  <a:txBody>
                    <a:bodyPr/>
                    <a:lstStyle/>
                    <a:p>
                      <a:pPr marL="0" marR="0" algn="ctr">
                        <a:lnSpc>
                          <a:spcPct val="100000"/>
                        </a:lnSpc>
                        <a:spcBef>
                          <a:spcPts val="0"/>
                        </a:spcBef>
                        <a:spcAft>
                          <a:spcPts val="0"/>
                        </a:spcAft>
                      </a:pPr>
                      <a:endParaRPr lang="sr-Latn-RS" sz="1800" dirty="0" smtClean="0">
                        <a:effectLst/>
                      </a:endParaRPr>
                    </a:p>
                    <a:p>
                      <a:pPr marL="0" marR="0" algn="ctr">
                        <a:lnSpc>
                          <a:spcPct val="100000"/>
                        </a:lnSpc>
                        <a:spcBef>
                          <a:spcPts val="0"/>
                        </a:spcBef>
                        <a:spcAft>
                          <a:spcPts val="0"/>
                        </a:spcAft>
                      </a:pPr>
                      <a:r>
                        <a:rPr lang="sr-Cyrl-RS" sz="1800" dirty="0" smtClean="0">
                          <a:effectLst/>
                        </a:rPr>
                        <a:t>Fizičko </a:t>
                      </a:r>
                      <a:r>
                        <a:rPr lang="sr-Cyrl-RS" sz="1800" dirty="0">
                          <a:effectLst/>
                        </a:rPr>
                        <a:t>nasilje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l">
                        <a:lnSpc>
                          <a:spcPct val="100000"/>
                        </a:lnSpc>
                        <a:spcBef>
                          <a:spcPts val="0"/>
                        </a:spcBef>
                        <a:spcAft>
                          <a:spcPts val="0"/>
                        </a:spcAft>
                      </a:pPr>
                      <a:r>
                        <a:rPr lang="sr-Cyrl-RS" sz="1200" dirty="0" smtClean="0">
                          <a:effectLst/>
                        </a:rPr>
                        <a:t>Šamaranje</a:t>
                      </a:r>
                      <a:r>
                        <a:rPr lang="sr-Latn-RS" sz="1200" dirty="0" smtClean="0">
                          <a:effectLst/>
                        </a:rPr>
                        <a:t>                         </a:t>
                      </a:r>
                      <a:r>
                        <a:rPr lang="sr-Cyrl-RS" sz="1200" dirty="0" smtClean="0">
                          <a:effectLst/>
                        </a:rPr>
                        <a:t>Guranje</a:t>
                      </a:r>
                      <a:endParaRPr lang="en-US" sz="12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sr-Cyrl-RS" sz="1200" dirty="0" smtClean="0">
                          <a:effectLst/>
                        </a:rPr>
                        <a:t>Vučenje</a:t>
                      </a:r>
                      <a:r>
                        <a:rPr lang="sr-Latn-RS" sz="1200" dirty="0" smtClean="0">
                          <a:effectLst/>
                        </a:rPr>
                        <a:t>                             </a:t>
                      </a:r>
                      <a:r>
                        <a:rPr lang="sr-Latn-RS" sz="1200" baseline="0" dirty="0" smtClean="0">
                          <a:effectLst/>
                        </a:rPr>
                        <a:t> </a:t>
                      </a:r>
                      <a:r>
                        <a:rPr lang="sr-Cyrl-RS" sz="1200" dirty="0" smtClean="0">
                          <a:effectLst/>
                        </a:rPr>
                        <a:t>Čupanje kose </a:t>
                      </a:r>
                      <a:endParaRPr lang="en-US" sz="12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sr-Cyrl-RS" sz="1200" dirty="0" smtClean="0">
                          <a:effectLst/>
                        </a:rPr>
                        <a:t>Ugrizi </a:t>
                      </a:r>
                      <a:r>
                        <a:rPr lang="sr-Latn-RS" sz="1200" dirty="0" smtClean="0">
                          <a:effectLst/>
                        </a:rPr>
                        <a:t>                                 </a:t>
                      </a:r>
                      <a:r>
                        <a:rPr lang="sr-Cyrl-RS" sz="1200" dirty="0" smtClean="0">
                          <a:effectLst/>
                        </a:rPr>
                        <a:t>Nanošenje opeklina</a:t>
                      </a:r>
                      <a:endParaRPr lang="en-US" sz="1200" dirty="0">
                        <a:effectLst/>
                      </a:endParaRPr>
                    </a:p>
                    <a:p>
                      <a:pPr marL="0" marR="0" algn="l">
                        <a:lnSpc>
                          <a:spcPct val="100000"/>
                        </a:lnSpc>
                        <a:spcBef>
                          <a:spcPts val="0"/>
                        </a:spcBef>
                        <a:spcAft>
                          <a:spcPts val="0"/>
                        </a:spcAft>
                      </a:pPr>
                      <a:r>
                        <a:rPr lang="sr-Cyrl-RS" sz="1200" dirty="0" smtClean="0">
                          <a:effectLst/>
                        </a:rPr>
                        <a:t>Udaranje </a:t>
                      </a:r>
                      <a:r>
                        <a:rPr lang="sr-Cyrl-RS" sz="1200" dirty="0">
                          <a:effectLst/>
                        </a:rPr>
                        <a:t>(rukama, nogama, predmetima)</a:t>
                      </a:r>
                      <a:endParaRPr lang="en-US" sz="1200" dirty="0">
                        <a:effectLst/>
                      </a:endParaRPr>
                    </a:p>
                    <a:p>
                      <a:pPr marL="0" marR="0" algn="l">
                        <a:lnSpc>
                          <a:spcPct val="100000"/>
                        </a:lnSpc>
                        <a:spcBef>
                          <a:spcPts val="0"/>
                        </a:spcBef>
                        <a:spcAft>
                          <a:spcPts val="0"/>
                        </a:spcAft>
                      </a:pPr>
                      <a:r>
                        <a:rPr lang="sr-Cyrl-RS" sz="1200" dirty="0">
                          <a:effectLst/>
                        </a:rPr>
                        <a:t>Ograničavanje kretanja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l">
                        <a:lnSpc>
                          <a:spcPct val="100000"/>
                        </a:lnSpc>
                        <a:spcBef>
                          <a:spcPts val="0"/>
                        </a:spcBef>
                        <a:spcAft>
                          <a:spcPts val="0"/>
                        </a:spcAft>
                      </a:pPr>
                      <a:r>
                        <a:rPr lang="sr-Cyrl-RS" sz="1200" dirty="0">
                          <a:effectLst/>
                        </a:rPr>
                        <a:t>Povrede na dijlovima tijela</a:t>
                      </a:r>
                      <a:endParaRPr lang="en-US" sz="1200" dirty="0">
                        <a:effectLst/>
                      </a:endParaRPr>
                    </a:p>
                    <a:p>
                      <a:pPr marL="0" marR="0" algn="l">
                        <a:lnSpc>
                          <a:spcPct val="100000"/>
                        </a:lnSpc>
                        <a:spcBef>
                          <a:spcPts val="0"/>
                        </a:spcBef>
                        <a:spcAft>
                          <a:spcPts val="0"/>
                        </a:spcAft>
                      </a:pPr>
                      <a:r>
                        <a:rPr lang="sr-Cyrl-RS" sz="1200" dirty="0">
                          <a:effectLst/>
                        </a:rPr>
                        <a:t>Prelomi kostiju</a:t>
                      </a:r>
                      <a:endParaRPr lang="en-US" sz="1200" dirty="0">
                        <a:effectLst/>
                      </a:endParaRPr>
                    </a:p>
                    <a:p>
                      <a:pPr marL="0" marR="0" algn="l">
                        <a:lnSpc>
                          <a:spcPct val="100000"/>
                        </a:lnSpc>
                        <a:spcBef>
                          <a:spcPts val="0"/>
                        </a:spcBef>
                        <a:spcAft>
                          <a:spcPts val="0"/>
                        </a:spcAft>
                      </a:pPr>
                      <a:r>
                        <a:rPr lang="sr-Cyrl-RS" sz="1200" dirty="0">
                          <a:effectLst/>
                        </a:rPr>
                        <a:t>Ogrebotine</a:t>
                      </a:r>
                      <a:endParaRPr lang="en-US" sz="1200" dirty="0">
                        <a:effectLst/>
                      </a:endParaRPr>
                    </a:p>
                    <a:p>
                      <a:pPr marL="0" marR="0" algn="l">
                        <a:lnSpc>
                          <a:spcPct val="100000"/>
                        </a:lnSpc>
                        <a:spcBef>
                          <a:spcPts val="0"/>
                        </a:spcBef>
                        <a:spcAft>
                          <a:spcPts val="0"/>
                        </a:spcAft>
                      </a:pPr>
                      <a:r>
                        <a:rPr lang="sr-Cyrl-RS" sz="1200" dirty="0">
                          <a:effectLst/>
                        </a:rPr>
                        <a:t>Opekline </a:t>
                      </a:r>
                      <a:endParaRPr lang="en-US" sz="1200" dirty="0">
                        <a:effectLst/>
                      </a:endParaRPr>
                    </a:p>
                    <a:p>
                      <a:pPr marL="0" marR="0" algn="l">
                        <a:lnSpc>
                          <a:spcPct val="100000"/>
                        </a:lnSpc>
                        <a:spcBef>
                          <a:spcPts val="0"/>
                        </a:spcBef>
                        <a:spcAft>
                          <a:spcPts val="0"/>
                        </a:spcAft>
                      </a:pPr>
                      <a:r>
                        <a:rPr lang="sr-Cyrl-RS" sz="1200" dirty="0">
                          <a:effectLst/>
                        </a:rPr>
                        <a:t>Tragovi gušenja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extLst>
                  <a:ext uri="{0D108BD9-81ED-4DB2-BD59-A6C34878D82A}">
                    <a16:rowId xmlns:a16="http://schemas.microsoft.com/office/drawing/2014/main" xmlns="" val="3308878119"/>
                  </a:ext>
                </a:extLst>
              </a:tr>
              <a:tr h="1363521">
                <a:tc>
                  <a:txBody>
                    <a:bodyPr/>
                    <a:lstStyle/>
                    <a:p>
                      <a:pPr marL="0" marR="0" algn="ctr">
                        <a:lnSpc>
                          <a:spcPct val="100000"/>
                        </a:lnSpc>
                        <a:spcBef>
                          <a:spcPts val="0"/>
                        </a:spcBef>
                        <a:spcAft>
                          <a:spcPts val="0"/>
                        </a:spcAft>
                      </a:pPr>
                      <a:endParaRPr lang="sr-Latn-RS" sz="1800" dirty="0" smtClean="0">
                        <a:effectLst/>
                      </a:endParaRPr>
                    </a:p>
                    <a:p>
                      <a:pPr marL="0" marR="0" algn="ctr">
                        <a:lnSpc>
                          <a:spcPct val="100000"/>
                        </a:lnSpc>
                        <a:spcBef>
                          <a:spcPts val="0"/>
                        </a:spcBef>
                        <a:spcAft>
                          <a:spcPts val="0"/>
                        </a:spcAft>
                      </a:pPr>
                      <a:endParaRPr lang="sr-Latn-RS" sz="1800" dirty="0" smtClean="0">
                        <a:effectLst/>
                      </a:endParaRPr>
                    </a:p>
                    <a:p>
                      <a:pPr marL="0" marR="0" algn="ctr">
                        <a:lnSpc>
                          <a:spcPct val="100000"/>
                        </a:lnSpc>
                        <a:spcBef>
                          <a:spcPts val="0"/>
                        </a:spcBef>
                        <a:spcAft>
                          <a:spcPts val="0"/>
                        </a:spcAft>
                      </a:pPr>
                      <a:r>
                        <a:rPr lang="sr-Cyrl-RS" sz="1800" dirty="0" smtClean="0">
                          <a:effectLst/>
                        </a:rPr>
                        <a:t>Psihičko </a:t>
                      </a:r>
                      <a:r>
                        <a:rPr lang="sr-Cyrl-RS" sz="1800" dirty="0">
                          <a:effectLst/>
                        </a:rPr>
                        <a:t>nasilje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l">
                        <a:lnSpc>
                          <a:spcPct val="100000"/>
                        </a:lnSpc>
                        <a:spcBef>
                          <a:spcPts val="0"/>
                        </a:spcBef>
                        <a:spcAft>
                          <a:spcPts val="0"/>
                        </a:spcAft>
                      </a:pPr>
                      <a:r>
                        <a:rPr lang="sr-Cyrl-RS" sz="1200" dirty="0">
                          <a:effectLst/>
                        </a:rPr>
                        <a:t>Emocionalno </a:t>
                      </a:r>
                      <a:r>
                        <a:rPr lang="sr-Cyrl-RS" sz="1200" dirty="0" smtClean="0">
                          <a:effectLst/>
                        </a:rPr>
                        <a:t>zlostavljanje</a:t>
                      </a:r>
                      <a:r>
                        <a:rPr lang="sr-Latn-RS" sz="1200" dirty="0" smtClean="0">
                          <a:effectLst/>
                        </a:rPr>
                        <a:t>, </a:t>
                      </a:r>
                      <a:r>
                        <a:rPr lang="sr-Cyrl-RS" sz="1200" dirty="0" smtClean="0">
                          <a:effectLst/>
                        </a:rPr>
                        <a:t>Uvrede</a:t>
                      </a:r>
                      <a:endParaRPr lang="en-US" sz="1200" dirty="0">
                        <a:effectLst/>
                      </a:endParaRPr>
                    </a:p>
                    <a:p>
                      <a:pPr marL="0" marR="0" algn="l">
                        <a:lnSpc>
                          <a:spcPct val="100000"/>
                        </a:lnSpc>
                        <a:spcBef>
                          <a:spcPts val="0"/>
                        </a:spcBef>
                        <a:spcAft>
                          <a:spcPts val="0"/>
                        </a:spcAft>
                      </a:pPr>
                      <a:r>
                        <a:rPr lang="sr-Cyrl-RS" sz="1200" dirty="0" smtClean="0">
                          <a:effectLst/>
                        </a:rPr>
                        <a:t>Psovanje</a:t>
                      </a:r>
                      <a:r>
                        <a:rPr lang="sr-Latn-RS" sz="1200" dirty="0" smtClean="0">
                          <a:effectLst/>
                        </a:rPr>
                        <a:t>, </a:t>
                      </a:r>
                      <a:r>
                        <a:rPr lang="sr-Cyrl-RS" sz="1200" dirty="0" smtClean="0">
                          <a:effectLst/>
                        </a:rPr>
                        <a:t>Nazivanje </a:t>
                      </a:r>
                      <a:r>
                        <a:rPr lang="sr-Cyrl-RS" sz="1200" dirty="0">
                          <a:effectLst/>
                        </a:rPr>
                        <a:t>pogrdnim imenima</a:t>
                      </a:r>
                      <a:endParaRPr lang="en-US" sz="1200" dirty="0">
                        <a:effectLst/>
                      </a:endParaRPr>
                    </a:p>
                    <a:p>
                      <a:pPr marL="0" marR="0" algn="l">
                        <a:lnSpc>
                          <a:spcPct val="100000"/>
                        </a:lnSpc>
                        <a:spcBef>
                          <a:spcPts val="0"/>
                        </a:spcBef>
                        <a:spcAft>
                          <a:spcPts val="0"/>
                        </a:spcAft>
                      </a:pPr>
                      <a:r>
                        <a:rPr lang="sr-Cyrl-RS" sz="1200" dirty="0">
                          <a:effectLst/>
                        </a:rPr>
                        <a:t>Ograničavanje i </a:t>
                      </a:r>
                      <a:r>
                        <a:rPr lang="sr-Cyrl-RS" sz="1200" dirty="0" smtClean="0">
                          <a:effectLst/>
                        </a:rPr>
                        <a:t>kontrola</a:t>
                      </a:r>
                      <a:r>
                        <a:rPr lang="sr-Latn-RS" sz="1200" dirty="0" smtClean="0">
                          <a:effectLst/>
                        </a:rPr>
                        <a:t>, </a:t>
                      </a:r>
                      <a:r>
                        <a:rPr lang="sr-Cyrl-RS" sz="1200" dirty="0" smtClean="0">
                          <a:effectLst/>
                        </a:rPr>
                        <a:t>Izozacija </a:t>
                      </a:r>
                      <a:r>
                        <a:rPr lang="sr-Cyrl-RS" sz="1200" dirty="0">
                          <a:effectLst/>
                        </a:rPr>
                        <a:t>od ostalih članova </a:t>
                      </a:r>
                      <a:r>
                        <a:rPr lang="sr-Cyrl-RS" sz="1200" dirty="0" smtClean="0">
                          <a:effectLst/>
                        </a:rPr>
                        <a:t>zajednice</a:t>
                      </a:r>
                      <a:r>
                        <a:rPr lang="sr-Latn-RS" sz="1200" dirty="0" smtClean="0">
                          <a:effectLst/>
                        </a:rPr>
                        <a:t>, </a:t>
                      </a:r>
                      <a:r>
                        <a:rPr lang="sr-Cyrl-RS" sz="1200" dirty="0" smtClean="0">
                          <a:effectLst/>
                        </a:rPr>
                        <a:t>Ograničavanje </a:t>
                      </a:r>
                      <a:r>
                        <a:rPr lang="sr-Cyrl-RS" sz="1200" dirty="0">
                          <a:effectLst/>
                        </a:rPr>
                        <a:t>kontakata sa drugim ljudima</a:t>
                      </a:r>
                      <a:endParaRPr lang="en-US" sz="1200" dirty="0">
                        <a:effectLst/>
                      </a:endParaRPr>
                    </a:p>
                    <a:p>
                      <a:pPr marL="0" marR="0" algn="l">
                        <a:lnSpc>
                          <a:spcPct val="100000"/>
                        </a:lnSpc>
                        <a:spcBef>
                          <a:spcPts val="0"/>
                        </a:spcBef>
                        <a:spcAft>
                          <a:spcPts val="0"/>
                        </a:spcAft>
                      </a:pPr>
                      <a:r>
                        <a:rPr lang="sr-Cyrl-RS" sz="1200" dirty="0">
                          <a:effectLst/>
                        </a:rPr>
                        <a:t>Zastrašivanje, prijetnje i ucjene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l">
                        <a:lnSpc>
                          <a:spcPct val="100000"/>
                        </a:lnSpc>
                        <a:spcBef>
                          <a:spcPts val="0"/>
                        </a:spcBef>
                        <a:spcAft>
                          <a:spcPts val="0"/>
                        </a:spcAft>
                      </a:pPr>
                      <a:r>
                        <a:rPr lang="sr-Cyrl-RS" sz="1200" dirty="0">
                          <a:effectLst/>
                        </a:rPr>
                        <a:t>Izazivanje osjeđaja niže vrijednosti i inferiornosti</a:t>
                      </a:r>
                      <a:endParaRPr lang="en-US" sz="1200" dirty="0">
                        <a:effectLst/>
                      </a:endParaRPr>
                    </a:p>
                    <a:p>
                      <a:pPr marL="0" marR="0" algn="l">
                        <a:lnSpc>
                          <a:spcPct val="100000"/>
                        </a:lnSpc>
                        <a:spcBef>
                          <a:spcPts val="0"/>
                        </a:spcBef>
                        <a:spcAft>
                          <a:spcPts val="0"/>
                        </a:spcAft>
                      </a:pPr>
                      <a:r>
                        <a:rPr lang="sr-Cyrl-RS" sz="1200" dirty="0">
                          <a:effectLst/>
                        </a:rPr>
                        <a:t>Potčinjavanje žrtve</a:t>
                      </a:r>
                      <a:endParaRPr lang="en-US" sz="1200" dirty="0">
                        <a:effectLst/>
                      </a:endParaRPr>
                    </a:p>
                    <a:p>
                      <a:pPr marL="0" marR="0" algn="l">
                        <a:lnSpc>
                          <a:spcPct val="100000"/>
                        </a:lnSpc>
                        <a:spcBef>
                          <a:spcPts val="0"/>
                        </a:spcBef>
                        <a:spcAft>
                          <a:spcPts val="0"/>
                        </a:spcAft>
                      </a:pPr>
                      <a:r>
                        <a:rPr lang="sr-Cyrl-RS" sz="1200" dirty="0">
                          <a:effectLst/>
                        </a:rPr>
                        <a:t>Strah za vlastiti život, kao i život djece i/ili ostalih članova porodice (npr. roditelji)</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extLst>
                  <a:ext uri="{0D108BD9-81ED-4DB2-BD59-A6C34878D82A}">
                    <a16:rowId xmlns:a16="http://schemas.microsoft.com/office/drawing/2014/main" xmlns="" val="2327631324"/>
                  </a:ext>
                </a:extLst>
              </a:tr>
              <a:tr h="973944">
                <a:tc>
                  <a:txBody>
                    <a:bodyPr/>
                    <a:lstStyle/>
                    <a:p>
                      <a:pPr marL="0" marR="0" algn="ctr">
                        <a:lnSpc>
                          <a:spcPct val="100000"/>
                        </a:lnSpc>
                        <a:spcBef>
                          <a:spcPts val="0"/>
                        </a:spcBef>
                        <a:spcAft>
                          <a:spcPts val="0"/>
                        </a:spcAft>
                      </a:pPr>
                      <a:endParaRPr lang="sr-Latn-RS" sz="1800" dirty="0" smtClean="0">
                        <a:effectLst/>
                      </a:endParaRPr>
                    </a:p>
                    <a:p>
                      <a:pPr marL="0" marR="0" algn="ctr">
                        <a:lnSpc>
                          <a:spcPct val="100000"/>
                        </a:lnSpc>
                        <a:spcBef>
                          <a:spcPts val="0"/>
                        </a:spcBef>
                        <a:spcAft>
                          <a:spcPts val="0"/>
                        </a:spcAft>
                      </a:pPr>
                      <a:r>
                        <a:rPr lang="sr-Cyrl-RS" sz="1800" dirty="0" smtClean="0">
                          <a:effectLst/>
                        </a:rPr>
                        <a:t>Ekonomsko </a:t>
                      </a:r>
                      <a:r>
                        <a:rPr lang="sr-Cyrl-RS" sz="1800" dirty="0">
                          <a:effectLst/>
                        </a:rPr>
                        <a:t>nasilje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l">
                        <a:lnSpc>
                          <a:spcPct val="100000"/>
                        </a:lnSpc>
                        <a:spcBef>
                          <a:spcPts val="0"/>
                        </a:spcBef>
                        <a:spcAft>
                          <a:spcPts val="0"/>
                        </a:spcAft>
                      </a:pPr>
                      <a:r>
                        <a:rPr lang="sr-Cyrl-RS" sz="1200" dirty="0">
                          <a:effectLst/>
                        </a:rPr>
                        <a:t>Oduzimanje </a:t>
                      </a:r>
                      <a:r>
                        <a:rPr lang="sr-Cyrl-RS" sz="1200" dirty="0" smtClean="0">
                          <a:effectLst/>
                        </a:rPr>
                        <a:t>novca</a:t>
                      </a:r>
                      <a:r>
                        <a:rPr lang="sr-Latn-RS" sz="1200" dirty="0" smtClean="0">
                          <a:effectLst/>
                        </a:rPr>
                        <a:t>, </a:t>
                      </a:r>
                      <a:r>
                        <a:rPr lang="sr-Cyrl-RS" sz="1200" dirty="0" smtClean="0">
                          <a:effectLst/>
                        </a:rPr>
                        <a:t>Zabrana </a:t>
                      </a:r>
                      <a:r>
                        <a:rPr lang="sr-Cyrl-RS" sz="1200" dirty="0">
                          <a:effectLst/>
                        </a:rPr>
                        <a:t>ili ograničavanje raspolaganja </a:t>
                      </a:r>
                      <a:r>
                        <a:rPr lang="sr-Cyrl-RS" sz="1200" dirty="0" smtClean="0">
                          <a:effectLst/>
                        </a:rPr>
                        <a:t>novcem</a:t>
                      </a:r>
                      <a:r>
                        <a:rPr lang="sr-Latn-RS" sz="1200" dirty="0" smtClean="0">
                          <a:effectLst/>
                        </a:rPr>
                        <a:t>, </a:t>
                      </a:r>
                      <a:r>
                        <a:rPr lang="sr-Cyrl-RS" sz="1200" dirty="0" smtClean="0">
                          <a:effectLst/>
                        </a:rPr>
                        <a:t>Zabranu zapošljvanja</a:t>
                      </a:r>
                      <a:r>
                        <a:rPr lang="sr-Latn-RS" sz="1200" dirty="0" smtClean="0">
                          <a:effectLst/>
                        </a:rPr>
                        <a:t>, </a:t>
                      </a:r>
                      <a:r>
                        <a:rPr lang="sr-Cyrl-RS" sz="1200" dirty="0" smtClean="0">
                          <a:effectLst/>
                        </a:rPr>
                        <a:t>Uskraćivanje </a:t>
                      </a:r>
                      <a:r>
                        <a:rPr lang="sr-Cyrl-RS" sz="1200" dirty="0">
                          <a:effectLst/>
                        </a:rPr>
                        <a:t>prava vlasništva i raspolaganja zajedničkom imovinom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l">
                        <a:lnSpc>
                          <a:spcPct val="100000"/>
                        </a:lnSpc>
                        <a:spcBef>
                          <a:spcPts val="0"/>
                        </a:spcBef>
                        <a:spcAft>
                          <a:spcPts val="0"/>
                        </a:spcAft>
                      </a:pPr>
                      <a:r>
                        <a:rPr lang="sr-Cyrl-RS" sz="1200" dirty="0">
                          <a:effectLst/>
                        </a:rPr>
                        <a:t>Doveđenje žrte u podređen finasisjki položaj</a:t>
                      </a:r>
                      <a:endParaRPr lang="en-US" sz="1200" dirty="0">
                        <a:effectLst/>
                      </a:endParaRPr>
                    </a:p>
                    <a:p>
                      <a:pPr marL="0" marR="0" algn="l">
                        <a:lnSpc>
                          <a:spcPct val="100000"/>
                        </a:lnSpc>
                        <a:spcBef>
                          <a:spcPts val="0"/>
                        </a:spcBef>
                        <a:spcAft>
                          <a:spcPts val="0"/>
                        </a:spcAft>
                      </a:pPr>
                      <a:r>
                        <a:rPr lang="sr-Cyrl-RS" sz="1200" dirty="0">
                          <a:effectLst/>
                        </a:rPr>
                        <a:t>Ostanak u zajedničkom domaćinstvu</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extLst>
                  <a:ext uri="{0D108BD9-81ED-4DB2-BD59-A6C34878D82A}">
                    <a16:rowId xmlns:a16="http://schemas.microsoft.com/office/drawing/2014/main" xmlns="" val="3780383459"/>
                  </a:ext>
                </a:extLst>
              </a:tr>
              <a:tr h="1363521">
                <a:tc>
                  <a:txBody>
                    <a:bodyPr/>
                    <a:lstStyle/>
                    <a:p>
                      <a:pPr marL="0" marR="0" algn="ctr">
                        <a:lnSpc>
                          <a:spcPct val="100000"/>
                        </a:lnSpc>
                        <a:spcBef>
                          <a:spcPts val="0"/>
                        </a:spcBef>
                        <a:spcAft>
                          <a:spcPts val="0"/>
                        </a:spcAft>
                      </a:pPr>
                      <a:endParaRPr lang="sr-Latn-RS" sz="1800" dirty="0" smtClean="0">
                        <a:effectLst/>
                      </a:endParaRPr>
                    </a:p>
                    <a:p>
                      <a:pPr marL="0" marR="0" algn="ctr">
                        <a:lnSpc>
                          <a:spcPct val="100000"/>
                        </a:lnSpc>
                        <a:spcBef>
                          <a:spcPts val="0"/>
                        </a:spcBef>
                        <a:spcAft>
                          <a:spcPts val="0"/>
                        </a:spcAft>
                      </a:pPr>
                      <a:endParaRPr lang="sr-Latn-RS" sz="1800" dirty="0" smtClean="0">
                        <a:effectLst/>
                      </a:endParaRPr>
                    </a:p>
                    <a:p>
                      <a:pPr marL="0" marR="0" algn="ctr">
                        <a:lnSpc>
                          <a:spcPct val="100000"/>
                        </a:lnSpc>
                        <a:spcBef>
                          <a:spcPts val="0"/>
                        </a:spcBef>
                        <a:spcAft>
                          <a:spcPts val="0"/>
                        </a:spcAft>
                      </a:pPr>
                      <a:r>
                        <a:rPr lang="sr-Cyrl-RS" sz="1800" dirty="0" smtClean="0">
                          <a:effectLst/>
                        </a:rPr>
                        <a:t>Seksualno </a:t>
                      </a:r>
                      <a:r>
                        <a:rPr lang="sr-Cyrl-RS" sz="1800" dirty="0">
                          <a:effectLst/>
                        </a:rPr>
                        <a:t>nasilje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l">
                        <a:lnSpc>
                          <a:spcPct val="100000"/>
                        </a:lnSpc>
                        <a:spcBef>
                          <a:spcPts val="0"/>
                        </a:spcBef>
                        <a:spcAft>
                          <a:spcPts val="0"/>
                        </a:spcAft>
                      </a:pPr>
                      <a:r>
                        <a:rPr lang="sr-Cyrl-RS" sz="1200" dirty="0" smtClean="0">
                          <a:effectLst/>
                        </a:rPr>
                        <a:t>Silovanje</a:t>
                      </a:r>
                      <a:r>
                        <a:rPr lang="sr-Latn-RS" sz="1200" dirty="0" smtClean="0">
                          <a:effectLst/>
                        </a:rPr>
                        <a:t>, </a:t>
                      </a:r>
                      <a:r>
                        <a:rPr lang="sr-Cyrl-RS" sz="1200" dirty="0" smtClean="0">
                          <a:effectLst/>
                        </a:rPr>
                        <a:t>Incesti</a:t>
                      </a:r>
                      <a:r>
                        <a:rPr lang="sr-Latn-RS" sz="1200" dirty="0" smtClean="0">
                          <a:effectLst/>
                        </a:rPr>
                        <a:t>, </a:t>
                      </a:r>
                      <a:r>
                        <a:rPr lang="sr-Cyrl-RS" sz="1200" dirty="0" smtClean="0">
                          <a:effectLst/>
                        </a:rPr>
                        <a:t>Primoravanje </a:t>
                      </a:r>
                      <a:r>
                        <a:rPr lang="sr-Cyrl-RS" sz="1200" dirty="0">
                          <a:effectLst/>
                        </a:rPr>
                        <a:t>na ponižavajuće postupke tokom seksualnog </a:t>
                      </a:r>
                      <a:r>
                        <a:rPr lang="sr-Cyrl-RS" sz="1200" dirty="0" smtClean="0">
                          <a:effectLst/>
                        </a:rPr>
                        <a:t>odnosa</a:t>
                      </a:r>
                      <a:r>
                        <a:rPr lang="sr-Latn-RS" sz="1200" dirty="0" smtClean="0">
                          <a:effectLst/>
                        </a:rPr>
                        <a:t>, </a:t>
                      </a:r>
                      <a:r>
                        <a:rPr lang="sr-Cyrl-RS" sz="1200" dirty="0" smtClean="0">
                          <a:effectLst/>
                        </a:rPr>
                        <a:t>Radnje </a:t>
                      </a:r>
                      <a:r>
                        <a:rPr lang="sr-Cyrl-RS" sz="1200" dirty="0">
                          <a:effectLst/>
                        </a:rPr>
                        <a:t>seksualne konotacije umjerene prema tijelu </a:t>
                      </a:r>
                      <a:r>
                        <a:rPr lang="sr-Cyrl-RS" sz="1200" dirty="0" smtClean="0">
                          <a:effectLst/>
                        </a:rPr>
                        <a:t>žrtve</a:t>
                      </a:r>
                      <a:r>
                        <a:rPr lang="sr-Latn-RS" sz="1200" dirty="0" smtClean="0">
                          <a:effectLst/>
                        </a:rPr>
                        <a:t>, </a:t>
                      </a:r>
                      <a:r>
                        <a:rPr lang="sr-Cyrl-RS" sz="1200" dirty="0" smtClean="0">
                          <a:effectLst/>
                        </a:rPr>
                        <a:t>Upuđivanje </a:t>
                      </a:r>
                      <a:r>
                        <a:rPr lang="sr-Cyrl-RS" sz="1200" dirty="0">
                          <a:effectLst/>
                        </a:rPr>
                        <a:t>sekusalnih poruka verbalnim putem ili korišćem različitih oblika komunikacije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tc>
                  <a:txBody>
                    <a:bodyPr/>
                    <a:lstStyle/>
                    <a:p>
                      <a:pPr marL="0" marR="0" algn="l">
                        <a:lnSpc>
                          <a:spcPct val="100000"/>
                        </a:lnSpc>
                        <a:spcBef>
                          <a:spcPts val="0"/>
                        </a:spcBef>
                        <a:spcAft>
                          <a:spcPts val="0"/>
                        </a:spcAft>
                      </a:pPr>
                      <a:r>
                        <a:rPr lang="sr-Cyrl-RS" sz="1200" dirty="0">
                          <a:effectLst/>
                        </a:rPr>
                        <a:t>Fizičke povrede</a:t>
                      </a:r>
                      <a:endParaRPr lang="en-US" sz="1200" dirty="0">
                        <a:effectLst/>
                      </a:endParaRPr>
                    </a:p>
                    <a:p>
                      <a:pPr marL="0" marR="0" algn="l">
                        <a:lnSpc>
                          <a:spcPct val="100000"/>
                        </a:lnSpc>
                        <a:spcBef>
                          <a:spcPts val="0"/>
                        </a:spcBef>
                        <a:spcAft>
                          <a:spcPts val="0"/>
                        </a:spcAft>
                      </a:pPr>
                      <a:r>
                        <a:rPr lang="sr-Cyrl-RS" sz="1200" dirty="0">
                          <a:effectLst/>
                        </a:rPr>
                        <a:t>Duševna bol</a:t>
                      </a:r>
                      <a:endParaRPr lang="en-US" sz="1200" dirty="0">
                        <a:effectLst/>
                      </a:endParaRPr>
                    </a:p>
                    <a:p>
                      <a:pPr marL="0" marR="0" algn="l">
                        <a:lnSpc>
                          <a:spcPct val="100000"/>
                        </a:lnSpc>
                        <a:spcBef>
                          <a:spcPts val="0"/>
                        </a:spcBef>
                        <a:spcAft>
                          <a:spcPts val="0"/>
                        </a:spcAft>
                      </a:pPr>
                      <a:r>
                        <a:rPr lang="sr-Cyrl-RS" sz="1200" dirty="0">
                          <a:effectLst/>
                        </a:rPr>
                        <a:t>Ozbiljne socijalne traume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293" marR="26293" marT="0" marB="0"/>
                </a:tc>
                <a:extLst>
                  <a:ext uri="{0D108BD9-81ED-4DB2-BD59-A6C34878D82A}">
                    <a16:rowId xmlns:a16="http://schemas.microsoft.com/office/drawing/2014/main" xmlns="" val="2337052430"/>
                  </a:ext>
                </a:extLst>
              </a:tr>
            </a:tbl>
          </a:graphicData>
        </a:graphic>
      </p:graphicFrame>
    </p:spTree>
    <p:extLst>
      <p:ext uri="{BB962C8B-B14F-4D97-AF65-F5344CB8AC3E}">
        <p14:creationId xmlns:p14="http://schemas.microsoft.com/office/powerpoint/2010/main" val="1045090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Radnja izvršenja</a:t>
            </a:r>
            <a:endParaRPr lang="en-US" dirty="0"/>
          </a:p>
        </p:txBody>
      </p:sp>
      <p:sp>
        <p:nvSpPr>
          <p:cNvPr id="3" name="Content Placeholder 2"/>
          <p:cNvSpPr>
            <a:spLocks noGrp="1"/>
          </p:cNvSpPr>
          <p:nvPr>
            <p:ph idx="1"/>
          </p:nvPr>
        </p:nvSpPr>
        <p:spPr>
          <a:xfrm>
            <a:off x="677334" y="2160589"/>
            <a:ext cx="6795808" cy="3880773"/>
          </a:xfrm>
        </p:spPr>
        <p:txBody>
          <a:bodyPr>
            <a:normAutofit/>
          </a:bodyPr>
          <a:lstStyle/>
          <a:p>
            <a:r>
              <a:rPr lang="sr-Latn-RS" dirty="0" smtClean="0"/>
              <a:t>Radnja izvršenja uključuju </a:t>
            </a:r>
            <a:r>
              <a:rPr lang="sr-Latn-RS" dirty="0" smtClean="0">
                <a:solidFill>
                  <a:srgbClr val="92D050"/>
                </a:solidFill>
              </a:rPr>
              <a:t>kontinuitet</a:t>
            </a:r>
            <a:r>
              <a:rPr lang="sr-Latn-RS" dirty="0" smtClean="0"/>
              <a:t> ponašanja jednog člana porodice prema drugom ili više njih.</a:t>
            </a:r>
          </a:p>
          <a:p>
            <a:r>
              <a:rPr lang="sr-Latn-RS" dirty="0" smtClean="0"/>
              <a:t>Krivično djelo može postojati i onda kada je radnja izvršenja preduzeta samo </a:t>
            </a:r>
            <a:r>
              <a:rPr lang="sr-Latn-RS" dirty="0" smtClean="0">
                <a:solidFill>
                  <a:srgbClr val="92D050"/>
                </a:solidFill>
              </a:rPr>
              <a:t>jednom</a:t>
            </a:r>
            <a:r>
              <a:rPr lang="sr-Latn-RS" dirty="0" smtClean="0"/>
              <a:t>. To prije svega zavisi od konkretne radnje. U ovim slučajevima potrebno je imati u vidu posledicu.</a:t>
            </a:r>
          </a:p>
          <a:p>
            <a:r>
              <a:rPr lang="sr-Latn-RS" dirty="0" smtClean="0"/>
              <a:t>Neophodno je da je radnja izvršenja takva da je </a:t>
            </a:r>
            <a:r>
              <a:rPr lang="sr-Latn-RS" dirty="0" smtClean="0">
                <a:solidFill>
                  <a:srgbClr val="92D050"/>
                </a:solidFill>
              </a:rPr>
              <a:t>objektivno pogodna </a:t>
            </a:r>
            <a:r>
              <a:rPr lang="sr-Latn-RS" dirty="0" smtClean="0"/>
              <a:t>da dovede do ugrožavanja spokojstva, tjeleskog integirteta ili duševnog stanja člana porodice.</a:t>
            </a:r>
          </a:p>
        </p:txBody>
      </p:sp>
    </p:spTree>
    <p:extLst>
      <p:ext uri="{BB962C8B-B14F-4D97-AF65-F5344CB8AC3E}">
        <p14:creationId xmlns:p14="http://schemas.microsoft.com/office/powerpoint/2010/main" val="312329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Posledica krivičnog djela</a:t>
            </a:r>
            <a:br>
              <a:rPr lang="sr-Latn-RS" dirty="0" smtClean="0"/>
            </a:br>
            <a:r>
              <a:rPr lang="sr-Latn-RS" dirty="0" smtClean="0"/>
              <a:t/>
            </a:r>
            <a:br>
              <a:rPr lang="sr-Latn-RS" dirty="0" smtClean="0"/>
            </a:br>
            <a:r>
              <a:rPr lang="en-US" dirty="0" err="1">
                <a:solidFill>
                  <a:srgbClr val="00B050"/>
                </a:solidFill>
              </a:rPr>
              <a:t>ugrožava</a:t>
            </a:r>
            <a:r>
              <a:rPr lang="en-US" dirty="0">
                <a:solidFill>
                  <a:srgbClr val="00B050"/>
                </a:solidFill>
              </a:rPr>
              <a:t> </a:t>
            </a:r>
            <a:r>
              <a:rPr lang="en-US" dirty="0" err="1">
                <a:solidFill>
                  <a:srgbClr val="00B050"/>
                </a:solidFill>
              </a:rPr>
              <a:t>spokojstvo</a:t>
            </a:r>
            <a:r>
              <a:rPr lang="en-US" dirty="0">
                <a:solidFill>
                  <a:srgbClr val="00B050"/>
                </a:solidFill>
              </a:rPr>
              <a:t>, </a:t>
            </a:r>
            <a:r>
              <a:rPr lang="en-US" dirty="0" err="1" smtClean="0">
                <a:solidFill>
                  <a:srgbClr val="00B050"/>
                </a:solidFill>
              </a:rPr>
              <a:t>tjelesn</a:t>
            </a:r>
            <a:r>
              <a:rPr lang="sr-Latn-RS" dirty="0" smtClean="0">
                <a:solidFill>
                  <a:srgbClr val="00B050"/>
                </a:solidFill>
              </a:rPr>
              <a:t>og</a:t>
            </a:r>
            <a:r>
              <a:rPr lang="en-US" dirty="0" smtClean="0">
                <a:solidFill>
                  <a:srgbClr val="00B050"/>
                </a:solidFill>
              </a:rPr>
              <a:t> </a:t>
            </a:r>
            <a:r>
              <a:rPr lang="en-US" dirty="0" err="1" smtClean="0">
                <a:solidFill>
                  <a:srgbClr val="00B050"/>
                </a:solidFill>
              </a:rPr>
              <a:t>integritet</a:t>
            </a:r>
            <a:r>
              <a:rPr lang="sr-Latn-RS" dirty="0" smtClean="0">
                <a:solidFill>
                  <a:srgbClr val="00B050"/>
                </a:solidFill>
              </a:rPr>
              <a:t>a</a:t>
            </a:r>
            <a:r>
              <a:rPr lang="en-US" dirty="0" smtClean="0">
                <a:solidFill>
                  <a:srgbClr val="00B050"/>
                </a:solidFill>
              </a:rPr>
              <a:t> </a:t>
            </a:r>
            <a:r>
              <a:rPr lang="en-US" dirty="0" err="1">
                <a:solidFill>
                  <a:srgbClr val="00B050"/>
                </a:solidFill>
              </a:rPr>
              <a:t>ili</a:t>
            </a:r>
            <a:r>
              <a:rPr lang="en-US" dirty="0">
                <a:solidFill>
                  <a:srgbClr val="00B050"/>
                </a:solidFill>
              </a:rPr>
              <a:t> </a:t>
            </a:r>
            <a:r>
              <a:rPr lang="en-US" dirty="0" err="1" smtClean="0">
                <a:solidFill>
                  <a:srgbClr val="00B050"/>
                </a:solidFill>
              </a:rPr>
              <a:t>duševno</a:t>
            </a:r>
            <a:r>
              <a:rPr lang="sr-Latn-RS" dirty="0" smtClean="0">
                <a:solidFill>
                  <a:srgbClr val="00B050"/>
                </a:solidFill>
              </a:rPr>
              <a:t>g</a:t>
            </a:r>
            <a:r>
              <a:rPr lang="en-US" dirty="0" smtClean="0">
                <a:solidFill>
                  <a:srgbClr val="00B050"/>
                </a:solidFill>
              </a:rPr>
              <a:t> </a:t>
            </a:r>
            <a:r>
              <a:rPr lang="en-US" dirty="0" err="1">
                <a:solidFill>
                  <a:srgbClr val="00B050"/>
                </a:solidFill>
              </a:rPr>
              <a:t>zdravlje</a:t>
            </a:r>
            <a:endParaRPr lang="en-US" dirty="0"/>
          </a:p>
        </p:txBody>
      </p:sp>
      <p:sp>
        <p:nvSpPr>
          <p:cNvPr id="3" name="Content Placeholder 2"/>
          <p:cNvSpPr>
            <a:spLocks noGrp="1"/>
          </p:cNvSpPr>
          <p:nvPr>
            <p:ph idx="1"/>
          </p:nvPr>
        </p:nvSpPr>
        <p:spPr>
          <a:xfrm>
            <a:off x="677334" y="2842233"/>
            <a:ext cx="8596668" cy="3880773"/>
          </a:xfrm>
        </p:spPr>
        <p:txBody>
          <a:bodyPr>
            <a:normAutofit/>
          </a:bodyPr>
          <a:lstStyle/>
          <a:p>
            <a:r>
              <a:rPr lang="sr-Latn-BA" i="1" dirty="0"/>
              <a:t>Posljedična (materijalna) </a:t>
            </a:r>
            <a:r>
              <a:rPr lang="sr-Latn-BA" dirty="0"/>
              <a:t>krivična djela su ona krivična djela kod kojih je u samom zakonskom opisu, odnosno, biću propisano nastupanje posljedice. </a:t>
            </a:r>
            <a:endParaRPr lang="sr-Latn-BA" dirty="0" smtClean="0"/>
          </a:p>
          <a:p>
            <a:pPr lvl="1"/>
            <a:r>
              <a:rPr lang="sr-Latn-RS" dirty="0"/>
              <a:t>Između radnje i posledice mora postojati jasna </a:t>
            </a:r>
            <a:r>
              <a:rPr lang="sr-Latn-RS" dirty="0">
                <a:solidFill>
                  <a:srgbClr val="92D050"/>
                </a:solidFill>
              </a:rPr>
              <a:t>uzročna veza</a:t>
            </a:r>
            <a:r>
              <a:rPr lang="sr-Latn-RS" dirty="0"/>
              <a:t>.</a:t>
            </a:r>
          </a:p>
          <a:p>
            <a:r>
              <a:rPr lang="sr-Latn-RS" i="1" dirty="0" smtClean="0"/>
              <a:t>Krivična djela ugoržavanja</a:t>
            </a:r>
          </a:p>
          <a:p>
            <a:pPr lvl="1"/>
            <a:r>
              <a:rPr lang="sr-Latn-RS" dirty="0" smtClean="0"/>
              <a:t>Djelo </a:t>
            </a:r>
            <a:r>
              <a:rPr lang="sr-Latn-RS" dirty="0"/>
              <a:t>je dovršeno onda kada </a:t>
            </a:r>
            <a:r>
              <a:rPr lang="sr-Latn-RS" dirty="0">
                <a:solidFill>
                  <a:srgbClr val="92D050"/>
                </a:solidFill>
              </a:rPr>
              <a:t>dođe do ugrožavanja</a:t>
            </a:r>
            <a:r>
              <a:rPr lang="sr-Latn-RS" dirty="0"/>
              <a:t>, inače će se raditi o nekažnjivom pokušaju. </a:t>
            </a:r>
          </a:p>
          <a:p>
            <a:pPr lvl="1"/>
            <a:r>
              <a:rPr lang="sr-Latn-RS" dirty="0"/>
              <a:t>Sporno je na koji način procjenjivati ugrožavanje, da li samo sa objektivnog ili objektivno-subjektivnog stanovišta.</a:t>
            </a:r>
          </a:p>
          <a:p>
            <a:pPr lvl="1"/>
            <a:r>
              <a:rPr lang="sr-Latn-RS" dirty="0"/>
              <a:t>Dosadašnja sudska praksa prihvata stanovište da je dovoljno </a:t>
            </a:r>
            <a:r>
              <a:rPr lang="sr-Latn-RS" dirty="0">
                <a:solidFill>
                  <a:srgbClr val="92D050"/>
                </a:solidFill>
              </a:rPr>
              <a:t>objektivno tučamenje</a:t>
            </a:r>
            <a:r>
              <a:rPr lang="sr-Latn-RS" dirty="0"/>
              <a:t>, dakle nije potrebno utvđivati da li se pasivni subjekt osjetio ugroženim</a:t>
            </a:r>
            <a:r>
              <a:rPr lang="sr-Latn-RS" dirty="0" smtClean="0"/>
              <a:t>.</a:t>
            </a:r>
            <a:endParaRPr lang="en-US" dirty="0"/>
          </a:p>
        </p:txBody>
      </p:sp>
    </p:spTree>
    <p:extLst>
      <p:ext uri="{BB962C8B-B14F-4D97-AF65-F5344CB8AC3E}">
        <p14:creationId xmlns:p14="http://schemas.microsoft.com/office/powerpoint/2010/main" val="1797420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BIĆE KRIVIČNOG DJELA</a:t>
            </a:r>
            <a:endParaRPr lang="en-US" dirty="0"/>
          </a:p>
        </p:txBody>
      </p:sp>
      <p:sp>
        <p:nvSpPr>
          <p:cNvPr id="3" name="Content Placeholder 2"/>
          <p:cNvSpPr>
            <a:spLocks noGrp="1"/>
          </p:cNvSpPr>
          <p:nvPr>
            <p:ph idx="1"/>
          </p:nvPr>
        </p:nvSpPr>
        <p:spPr/>
        <p:txBody>
          <a:bodyPr>
            <a:normAutofit fontScale="92500" lnSpcReduction="10000"/>
          </a:bodyPr>
          <a:lstStyle/>
          <a:p>
            <a:r>
              <a:rPr lang="sr-Latn-BA" i="1" dirty="0"/>
              <a:t>Obavezna obilježja bića krivičnog djela</a:t>
            </a:r>
            <a:r>
              <a:rPr lang="sr-Latn-BA" dirty="0"/>
              <a:t> dijele se na objektivna (spoljna) i subjektivna (unutrašnja). </a:t>
            </a:r>
            <a:endParaRPr lang="sr-Latn-BA" dirty="0" smtClean="0"/>
          </a:p>
          <a:p>
            <a:pPr lvl="1"/>
            <a:r>
              <a:rPr lang="sr-Latn-BA" dirty="0"/>
              <a:t>radnja izvršenja, </a:t>
            </a:r>
            <a:endParaRPr lang="sr-Latn-BA" dirty="0" smtClean="0"/>
          </a:p>
          <a:p>
            <a:pPr lvl="1"/>
            <a:r>
              <a:rPr lang="sr-Latn-BA" dirty="0" smtClean="0"/>
              <a:t>sredstvo </a:t>
            </a:r>
            <a:r>
              <a:rPr lang="sr-Latn-BA" dirty="0"/>
              <a:t>izvršenja, </a:t>
            </a:r>
            <a:endParaRPr lang="sr-Latn-BA" dirty="0" smtClean="0"/>
          </a:p>
          <a:p>
            <a:pPr lvl="1"/>
            <a:r>
              <a:rPr lang="sr-Latn-BA" dirty="0" smtClean="0"/>
              <a:t>način </a:t>
            </a:r>
            <a:r>
              <a:rPr lang="sr-Latn-BA" dirty="0"/>
              <a:t>izvršenja, </a:t>
            </a:r>
            <a:endParaRPr lang="sr-Latn-BA" dirty="0" smtClean="0"/>
          </a:p>
          <a:p>
            <a:pPr lvl="1"/>
            <a:r>
              <a:rPr lang="sr-Latn-BA" dirty="0" smtClean="0"/>
              <a:t>mjesto </a:t>
            </a:r>
            <a:r>
              <a:rPr lang="sr-Latn-BA" dirty="0"/>
              <a:t>i vrijeme izvršenja, </a:t>
            </a:r>
            <a:endParaRPr lang="sr-Latn-BA" dirty="0" smtClean="0"/>
          </a:p>
          <a:p>
            <a:pPr lvl="1"/>
            <a:r>
              <a:rPr lang="sr-Latn-BA" dirty="0" smtClean="0"/>
              <a:t>lično </a:t>
            </a:r>
            <a:r>
              <a:rPr lang="sr-Latn-BA" dirty="0"/>
              <a:t>svojstvo, </a:t>
            </a:r>
            <a:endParaRPr lang="sr-Latn-BA" dirty="0" smtClean="0"/>
          </a:p>
          <a:p>
            <a:pPr lvl="1"/>
            <a:r>
              <a:rPr lang="sr-Latn-BA" dirty="0" smtClean="0"/>
              <a:t>lični </a:t>
            </a:r>
            <a:r>
              <a:rPr lang="sr-Latn-BA" dirty="0"/>
              <a:t>odnos ili status izvršioca i </a:t>
            </a:r>
            <a:endParaRPr lang="sr-Latn-BA" dirty="0" smtClean="0"/>
          </a:p>
          <a:p>
            <a:pPr lvl="1"/>
            <a:r>
              <a:rPr lang="sr-Latn-BA" dirty="0" smtClean="0"/>
              <a:t>posljedica </a:t>
            </a:r>
            <a:r>
              <a:rPr lang="sr-Latn-BA" dirty="0"/>
              <a:t>krivičnog djela.</a:t>
            </a:r>
            <a:endParaRPr lang="sr-Latn-BA" dirty="0" smtClean="0"/>
          </a:p>
          <a:p>
            <a:r>
              <a:rPr lang="sr-Latn-BA" i="1" dirty="0"/>
              <a:t>Subjektivna obilježja bića krivičnog djela </a:t>
            </a:r>
            <a:r>
              <a:rPr lang="sr-Latn-BA" dirty="0"/>
              <a:t>presudna su za određivanje sadržaja nekog ponašanja. </a:t>
            </a:r>
            <a:endParaRPr lang="sr-Latn-BA" dirty="0" smtClean="0"/>
          </a:p>
          <a:p>
            <a:pPr lvl="1"/>
            <a:r>
              <a:rPr lang="sr-Latn-BA" dirty="0" smtClean="0"/>
              <a:t>Umišljaj</a:t>
            </a:r>
          </a:p>
          <a:p>
            <a:pPr lvl="1"/>
            <a:endParaRPr lang="sr-Latn-BA" dirty="0" smtClean="0"/>
          </a:p>
          <a:p>
            <a:pPr lvl="1"/>
            <a:endParaRPr lang="en-US" dirty="0"/>
          </a:p>
        </p:txBody>
      </p:sp>
    </p:spTree>
    <p:extLst>
      <p:ext uri="{BB962C8B-B14F-4D97-AF65-F5344CB8AC3E}">
        <p14:creationId xmlns:p14="http://schemas.microsoft.com/office/powerpoint/2010/main" val="743309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Uslovi kažnjivosti </a:t>
            </a:r>
            <a:endParaRPr lang="en-US" dirty="0"/>
          </a:p>
        </p:txBody>
      </p:sp>
      <p:sp>
        <p:nvSpPr>
          <p:cNvPr id="3" name="Content Placeholder 2"/>
          <p:cNvSpPr>
            <a:spLocks noGrp="1"/>
          </p:cNvSpPr>
          <p:nvPr>
            <p:ph idx="1"/>
          </p:nvPr>
        </p:nvSpPr>
        <p:spPr/>
        <p:txBody>
          <a:bodyPr/>
          <a:lstStyle/>
          <a:p>
            <a:r>
              <a:rPr lang="sr-Latn-BA" dirty="0" smtClean="0"/>
              <a:t>Obaveznost </a:t>
            </a:r>
            <a:r>
              <a:rPr lang="sr-Latn-BA" dirty="0"/>
              <a:t>znači da bez propisanosti uslova kažnjivosti u zakonskom opisu krivičnog djela, krivično </a:t>
            </a:r>
            <a:r>
              <a:rPr lang="sr-Latn-BA" dirty="0" smtClean="0"/>
              <a:t>djelo</a:t>
            </a:r>
          </a:p>
          <a:p>
            <a:r>
              <a:rPr lang="sr-Latn-BA" i="1" dirty="0"/>
              <a:t>Objektivni uslov inkriminacije</a:t>
            </a:r>
            <a:r>
              <a:rPr lang="sr-Latn-BA" dirty="0"/>
              <a:t> je dodatni uslov koji se nalazi van bića krivičnog djela i bez njega ono ne </a:t>
            </a:r>
            <a:r>
              <a:rPr lang="sr-Latn-BA" dirty="0" smtClean="0"/>
              <a:t>postoji</a:t>
            </a:r>
          </a:p>
          <a:p>
            <a:pPr lvl="1"/>
            <a:r>
              <a:rPr lang="sr-Latn-BA" i="1" dirty="0"/>
              <a:t>Prvo</a:t>
            </a:r>
            <a:r>
              <a:rPr lang="sr-Latn-BA" dirty="0"/>
              <a:t>, objektivni uslov inkriminacije ne mora biti obuhvaćen krivicom učinioca, </a:t>
            </a:r>
            <a:endParaRPr lang="sr-Latn-BA" dirty="0" smtClean="0"/>
          </a:p>
          <a:p>
            <a:pPr lvl="1"/>
            <a:r>
              <a:rPr lang="sr-Latn-BA" i="1" dirty="0" smtClean="0"/>
              <a:t>drugo</a:t>
            </a:r>
            <a:r>
              <a:rPr lang="sr-Latn-BA" dirty="0"/>
              <a:t>, dolazi do njegove zloupotrebe u smislu da se često ono što je posljedica krivičnog djela tretira i smatra objektivnim uslovom inkriminacije i </a:t>
            </a:r>
            <a:endParaRPr lang="sr-Latn-BA" dirty="0" smtClean="0"/>
          </a:p>
          <a:p>
            <a:pPr lvl="1"/>
            <a:r>
              <a:rPr lang="sr-Latn-BA" i="1" dirty="0" smtClean="0"/>
              <a:t>treće</a:t>
            </a:r>
            <a:r>
              <a:rPr lang="sr-Latn-BA" dirty="0"/>
              <a:t>, često se korišćenjem ovog instituta kriminalna zona proširuje i krši načelo subjektivne odgovornosti</a:t>
            </a:r>
            <a:endParaRPr lang="sr-Latn-BA" dirty="0" smtClean="0"/>
          </a:p>
          <a:p>
            <a:r>
              <a:rPr lang="sr-Latn-BA" i="1" dirty="0" smtClean="0"/>
              <a:t>Osnov isključenja </a:t>
            </a:r>
            <a:r>
              <a:rPr lang="sr-Latn-BA" i="1" dirty="0"/>
              <a:t>kažnjivosti</a:t>
            </a:r>
            <a:r>
              <a:rPr lang="sr-Latn-BA" dirty="0"/>
              <a:t> </a:t>
            </a:r>
            <a:r>
              <a:rPr lang="sr-Latn-BA" dirty="0" smtClean="0"/>
              <a:t>obuhvaćen je zakonskim opisom bića krivičnog djela</a:t>
            </a:r>
            <a:endParaRPr lang="en-US" dirty="0"/>
          </a:p>
        </p:txBody>
      </p:sp>
    </p:spTree>
    <p:extLst>
      <p:ext uri="{BB962C8B-B14F-4D97-AF65-F5344CB8AC3E}">
        <p14:creationId xmlns:p14="http://schemas.microsoft.com/office/powerpoint/2010/main" val="1644306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Subjekt i objekt krivičnog djela</a:t>
            </a:r>
            <a:endParaRPr lang="en-US" dirty="0"/>
          </a:p>
        </p:txBody>
      </p:sp>
      <p:sp>
        <p:nvSpPr>
          <p:cNvPr id="3" name="Content Placeholder 2"/>
          <p:cNvSpPr>
            <a:spLocks noGrp="1"/>
          </p:cNvSpPr>
          <p:nvPr>
            <p:ph idx="1"/>
          </p:nvPr>
        </p:nvSpPr>
        <p:spPr/>
        <p:txBody>
          <a:bodyPr>
            <a:normAutofit/>
          </a:bodyPr>
          <a:lstStyle/>
          <a:p>
            <a:r>
              <a:rPr lang="sr-Latn-BA" i="1" dirty="0"/>
              <a:t>Subjekt krivičnog djela</a:t>
            </a:r>
            <a:r>
              <a:rPr lang="sr-Latn-BA" dirty="0"/>
              <a:t> je lice koje preduzima radnju izvršenja ili radnju saučesništva. </a:t>
            </a:r>
            <a:endParaRPr lang="sr-Latn-BA" dirty="0" smtClean="0"/>
          </a:p>
          <a:p>
            <a:pPr lvl="1"/>
            <a:r>
              <a:rPr lang="sr-Latn-BA" dirty="0"/>
              <a:t>Pod licem se podrazumijeva čovjek koji svojim činjenjem ili nečinjenjem preduzima radnju izvršenja ili radnju saučesništva (saizvršilaštvo, podstrekavanje i pomaganje) i na taj način ostvaruje elemente bića krivičnog djela. </a:t>
            </a:r>
            <a:endParaRPr lang="sr-Latn-BA" dirty="0" smtClean="0"/>
          </a:p>
          <a:p>
            <a:r>
              <a:rPr lang="sr-Latn-BA" i="1" dirty="0"/>
              <a:t>Objekat krivičnog djela</a:t>
            </a:r>
            <a:r>
              <a:rPr lang="sr-Latn-BA" dirty="0"/>
              <a:t> proizlazi iz zaštitne funkcije krivičnog prava i odnosi se na vrijednosti i dobra koja uživaju krivičnopravnu zaštitu. U skladu sa tim, objekat radnje krivičnog djela može biti: </a:t>
            </a:r>
            <a:r>
              <a:rPr lang="sr-Latn-BA" i="1" dirty="0"/>
              <a:t>zaštitni objekt i objekt radnje</a:t>
            </a:r>
            <a:r>
              <a:rPr lang="sr-Latn-BA" dirty="0"/>
              <a:t>.</a:t>
            </a:r>
            <a:endParaRPr lang="en-US" dirty="0"/>
          </a:p>
          <a:p>
            <a:pPr lvl="1"/>
            <a:r>
              <a:rPr lang="sr-Latn-BA" i="1" dirty="0"/>
              <a:t>Zaštitni objekt</a:t>
            </a:r>
            <a:r>
              <a:rPr lang="sr-Latn-BA" dirty="0"/>
              <a:t> krivičnog djela u potpunosti odražava zaštitnu funkciju krivičnog prava i dijeli se na opšti i grupni zaštitni objekt. </a:t>
            </a:r>
            <a:endParaRPr lang="sr-Latn-BA" dirty="0" smtClean="0"/>
          </a:p>
          <a:p>
            <a:pPr lvl="1"/>
            <a:r>
              <a:rPr lang="sr-Latn-BA" i="1" dirty="0"/>
              <a:t>Objekat radnje</a:t>
            </a:r>
            <a:r>
              <a:rPr lang="sr-Latn-BA" dirty="0"/>
              <a:t> predstavlja lice nad kojim je preduzeta radnja izvršenja, odnosno, lice čija se prava i slobode krivičnim djelom povređuju ili ugrožavaju. </a:t>
            </a:r>
            <a:endParaRPr lang="en-US" dirty="0"/>
          </a:p>
        </p:txBody>
      </p:sp>
      <p:sp>
        <p:nvSpPr>
          <p:cNvPr id="4" name="TextBox 3"/>
          <p:cNvSpPr txBox="1"/>
          <p:nvPr/>
        </p:nvSpPr>
        <p:spPr>
          <a:xfrm>
            <a:off x="521854" y="5940072"/>
            <a:ext cx="9039654" cy="461665"/>
          </a:xfrm>
          <a:prstGeom prst="rect">
            <a:avLst/>
          </a:prstGeom>
          <a:noFill/>
        </p:spPr>
        <p:txBody>
          <a:bodyPr wrap="none" rtlCol="0">
            <a:spAutoFit/>
          </a:bodyPr>
          <a:lstStyle/>
          <a:p>
            <a:r>
              <a:rPr lang="sr-Latn-RS" sz="2400" dirty="0" smtClean="0">
                <a:solidFill>
                  <a:srgbClr val="00B0F0"/>
                </a:solidFill>
              </a:rPr>
              <a:t>I izvršilac, kao i pasivni subjekat može biti samo član porodice. </a:t>
            </a:r>
          </a:p>
        </p:txBody>
      </p:sp>
    </p:spTree>
    <p:extLst>
      <p:ext uri="{BB962C8B-B14F-4D97-AF65-F5344CB8AC3E}">
        <p14:creationId xmlns:p14="http://schemas.microsoft.com/office/powerpoint/2010/main" val="1530216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Pasivni subjekt</a:t>
            </a:r>
            <a:endParaRPr lang="en-US" dirty="0"/>
          </a:p>
        </p:txBody>
      </p:sp>
      <p:sp>
        <p:nvSpPr>
          <p:cNvPr id="3" name="Content Placeholder 2"/>
          <p:cNvSpPr>
            <a:spLocks noGrp="1"/>
          </p:cNvSpPr>
          <p:nvPr>
            <p:ph idx="1"/>
          </p:nvPr>
        </p:nvSpPr>
        <p:spPr/>
        <p:txBody>
          <a:bodyPr/>
          <a:lstStyle/>
          <a:p>
            <a:r>
              <a:rPr lang="en-US" dirty="0"/>
              <a:t>(6) </a:t>
            </a:r>
            <a:r>
              <a:rPr lang="en-US" dirty="0" err="1"/>
              <a:t>Članom</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u </a:t>
            </a:r>
            <a:r>
              <a:rPr lang="en-US" dirty="0" err="1"/>
              <a:t>smislu</a:t>
            </a:r>
            <a:r>
              <a:rPr lang="en-US" dirty="0"/>
              <a:t> </a:t>
            </a:r>
            <a:r>
              <a:rPr lang="en-US" dirty="0" err="1"/>
              <a:t>ovog</a:t>
            </a:r>
            <a:r>
              <a:rPr lang="en-US" dirty="0"/>
              <a:t> </a:t>
            </a:r>
            <a:r>
              <a:rPr lang="en-US" dirty="0" err="1"/>
              <a:t>krivičnog</a:t>
            </a:r>
            <a:r>
              <a:rPr lang="en-US" dirty="0"/>
              <a:t> </a:t>
            </a:r>
            <a:r>
              <a:rPr lang="en-US" dirty="0" err="1"/>
              <a:t>djela</a:t>
            </a:r>
            <a:r>
              <a:rPr lang="en-US" dirty="0"/>
              <a:t>, </a:t>
            </a:r>
            <a:r>
              <a:rPr lang="en-US" dirty="0" err="1"/>
              <a:t>smatraju</a:t>
            </a:r>
            <a:r>
              <a:rPr lang="en-US" dirty="0"/>
              <a:t> se </a:t>
            </a:r>
            <a:r>
              <a:rPr lang="en-US" dirty="0" err="1"/>
              <a:t>supružnici</a:t>
            </a:r>
            <a:r>
              <a:rPr lang="en-US" dirty="0"/>
              <a:t> </a:t>
            </a:r>
            <a:r>
              <a:rPr lang="en-US" dirty="0" err="1"/>
              <a:t>ili</a:t>
            </a:r>
            <a:r>
              <a:rPr lang="en-US" dirty="0"/>
              <a:t> </a:t>
            </a:r>
            <a:r>
              <a:rPr lang="en-US" dirty="0" err="1"/>
              <a:t>bivši</a:t>
            </a:r>
            <a:r>
              <a:rPr lang="en-US" dirty="0"/>
              <a:t> </a:t>
            </a:r>
            <a:r>
              <a:rPr lang="en-US" dirty="0" err="1"/>
              <a:t>supružnici</a:t>
            </a:r>
            <a:r>
              <a:rPr lang="en-US" dirty="0"/>
              <a:t> </a:t>
            </a:r>
            <a:r>
              <a:rPr lang="en-US" dirty="0" err="1"/>
              <a:t>i</a:t>
            </a:r>
            <a:r>
              <a:rPr lang="en-US" dirty="0"/>
              <a:t> </a:t>
            </a:r>
            <a:r>
              <a:rPr lang="en-US" dirty="0" err="1"/>
              <a:t>njihova</a:t>
            </a:r>
            <a:r>
              <a:rPr lang="en-US" dirty="0"/>
              <a:t> </a:t>
            </a:r>
            <a:r>
              <a:rPr lang="en-US" dirty="0" err="1"/>
              <a:t>djeca</a:t>
            </a:r>
            <a:r>
              <a:rPr lang="en-US" dirty="0"/>
              <a:t> </a:t>
            </a:r>
            <a:r>
              <a:rPr lang="en-US" dirty="0" err="1"/>
              <a:t>i</a:t>
            </a:r>
            <a:r>
              <a:rPr lang="en-US" dirty="0"/>
              <a:t> </a:t>
            </a:r>
            <a:r>
              <a:rPr lang="en-US" dirty="0" err="1"/>
              <a:t>djeca</a:t>
            </a:r>
            <a:r>
              <a:rPr lang="en-US" dirty="0"/>
              <a:t> </a:t>
            </a:r>
            <a:r>
              <a:rPr lang="en-US" dirty="0" err="1"/>
              <a:t>svakog</a:t>
            </a:r>
            <a:r>
              <a:rPr lang="en-US" dirty="0"/>
              <a:t> od </a:t>
            </a:r>
            <a:r>
              <a:rPr lang="en-US" dirty="0" err="1"/>
              <a:t>njih</a:t>
            </a:r>
            <a:r>
              <a:rPr lang="en-US" dirty="0"/>
              <a:t>, </a:t>
            </a:r>
            <a:r>
              <a:rPr lang="en-US" dirty="0" err="1"/>
              <a:t>vanbračni</a:t>
            </a:r>
            <a:r>
              <a:rPr lang="en-US" dirty="0"/>
              <a:t> </a:t>
            </a:r>
            <a:r>
              <a:rPr lang="en-US" dirty="0" err="1"/>
              <a:t>partneri</a:t>
            </a:r>
            <a:r>
              <a:rPr lang="en-US" dirty="0"/>
              <a:t> </a:t>
            </a:r>
            <a:r>
              <a:rPr lang="en-US" dirty="0" err="1"/>
              <a:t>ili</a:t>
            </a:r>
            <a:r>
              <a:rPr lang="en-US" dirty="0"/>
              <a:t> </a:t>
            </a:r>
            <a:r>
              <a:rPr lang="en-US" dirty="0" err="1"/>
              <a:t>bivši</a:t>
            </a:r>
            <a:r>
              <a:rPr lang="en-US" dirty="0"/>
              <a:t> </a:t>
            </a:r>
            <a:r>
              <a:rPr lang="en-US" dirty="0" err="1"/>
              <a:t>vanbračni</a:t>
            </a:r>
            <a:r>
              <a:rPr lang="en-US" dirty="0"/>
              <a:t> </a:t>
            </a:r>
            <a:r>
              <a:rPr lang="en-US" dirty="0" err="1"/>
              <a:t>partneri</a:t>
            </a:r>
            <a:r>
              <a:rPr lang="en-US" dirty="0"/>
              <a:t>, </a:t>
            </a:r>
            <a:r>
              <a:rPr lang="en-US" dirty="0" err="1"/>
              <a:t>njihova</a:t>
            </a:r>
            <a:r>
              <a:rPr lang="en-US" dirty="0"/>
              <a:t> </a:t>
            </a:r>
            <a:r>
              <a:rPr lang="en-US" dirty="0" err="1"/>
              <a:t>djeca</a:t>
            </a:r>
            <a:r>
              <a:rPr lang="en-US" dirty="0"/>
              <a:t> </a:t>
            </a:r>
            <a:r>
              <a:rPr lang="en-US" dirty="0" err="1"/>
              <a:t>ili</a:t>
            </a:r>
            <a:r>
              <a:rPr lang="en-US" dirty="0"/>
              <a:t> </a:t>
            </a:r>
            <a:r>
              <a:rPr lang="en-US" dirty="0" err="1"/>
              <a:t>djeca</a:t>
            </a:r>
            <a:r>
              <a:rPr lang="en-US" dirty="0"/>
              <a:t> </a:t>
            </a:r>
            <a:r>
              <a:rPr lang="en-US" dirty="0" err="1"/>
              <a:t>svakog</a:t>
            </a:r>
            <a:r>
              <a:rPr lang="en-US" dirty="0"/>
              <a:t> od </a:t>
            </a:r>
            <a:r>
              <a:rPr lang="en-US" dirty="0" err="1"/>
              <a:t>njih</a:t>
            </a:r>
            <a:r>
              <a:rPr lang="en-US" dirty="0"/>
              <a:t>, </a:t>
            </a:r>
            <a:r>
              <a:rPr lang="en-US" dirty="0" err="1"/>
              <a:t>srodnici</a:t>
            </a:r>
            <a:r>
              <a:rPr lang="en-US" dirty="0"/>
              <a:t> </a:t>
            </a:r>
            <a:r>
              <a:rPr lang="en-US" dirty="0" err="1"/>
              <a:t>po</a:t>
            </a:r>
            <a:r>
              <a:rPr lang="en-US" dirty="0"/>
              <a:t> </a:t>
            </a:r>
            <a:r>
              <a:rPr lang="en-US" dirty="0" err="1"/>
              <a:t>tazbini</a:t>
            </a:r>
            <a:r>
              <a:rPr lang="en-US" dirty="0"/>
              <a:t> </a:t>
            </a:r>
            <a:r>
              <a:rPr lang="en-US" dirty="0" err="1"/>
              <a:t>zaključno</a:t>
            </a:r>
            <a:r>
              <a:rPr lang="en-US" dirty="0"/>
              <a:t> do </a:t>
            </a:r>
            <a:r>
              <a:rPr lang="en-US" dirty="0" err="1"/>
              <a:t>drugog</a:t>
            </a:r>
            <a:r>
              <a:rPr lang="en-US" dirty="0"/>
              <a:t> </a:t>
            </a:r>
            <a:r>
              <a:rPr lang="en-US" dirty="0" err="1"/>
              <a:t>stepena</a:t>
            </a:r>
            <a:r>
              <a:rPr lang="en-US" dirty="0"/>
              <a:t> bez </a:t>
            </a:r>
            <a:r>
              <a:rPr lang="en-US" dirty="0" err="1"/>
              <a:t>obzira</a:t>
            </a:r>
            <a:r>
              <a:rPr lang="en-US" dirty="0"/>
              <a:t> </a:t>
            </a:r>
            <a:r>
              <a:rPr lang="en-US" dirty="0" err="1"/>
              <a:t>na</a:t>
            </a:r>
            <a:r>
              <a:rPr lang="en-US" dirty="0"/>
              <a:t> </a:t>
            </a:r>
            <a:r>
              <a:rPr lang="en-US" dirty="0" err="1"/>
              <a:t>činjenicu</a:t>
            </a:r>
            <a:r>
              <a:rPr lang="en-US" dirty="0"/>
              <a:t> da je </a:t>
            </a:r>
            <a:r>
              <a:rPr lang="en-US" dirty="0" err="1"/>
              <a:t>bračna</a:t>
            </a:r>
            <a:r>
              <a:rPr lang="en-US" dirty="0"/>
              <a:t> </a:t>
            </a:r>
            <a:r>
              <a:rPr lang="en-US" dirty="0" err="1"/>
              <a:t>zajednica</a:t>
            </a:r>
            <a:r>
              <a:rPr lang="en-US" dirty="0"/>
              <a:t> </a:t>
            </a:r>
            <a:r>
              <a:rPr lang="en-US" dirty="0" err="1"/>
              <a:t>prestala</a:t>
            </a:r>
            <a:r>
              <a:rPr lang="en-US" dirty="0"/>
              <a:t>, </a:t>
            </a:r>
            <a:r>
              <a:rPr lang="en-US" dirty="0" err="1"/>
              <a:t>roditelji</a:t>
            </a:r>
            <a:r>
              <a:rPr lang="en-US" dirty="0"/>
              <a:t> </a:t>
            </a:r>
            <a:r>
              <a:rPr lang="en-US" dirty="0" err="1"/>
              <a:t>sadašnjih</a:t>
            </a:r>
            <a:r>
              <a:rPr lang="en-US" dirty="0"/>
              <a:t> </a:t>
            </a:r>
            <a:r>
              <a:rPr lang="en-US" dirty="0" err="1"/>
              <a:t>i</a:t>
            </a:r>
            <a:r>
              <a:rPr lang="en-US" dirty="0"/>
              <a:t> </a:t>
            </a:r>
            <a:r>
              <a:rPr lang="en-US" dirty="0" err="1"/>
              <a:t>bivših</a:t>
            </a:r>
            <a:r>
              <a:rPr lang="en-US" dirty="0"/>
              <a:t> </a:t>
            </a:r>
            <a:r>
              <a:rPr lang="en-US" dirty="0" err="1"/>
              <a:t>bračnih</a:t>
            </a:r>
            <a:r>
              <a:rPr lang="en-US" dirty="0"/>
              <a:t> </a:t>
            </a:r>
            <a:r>
              <a:rPr lang="en-US" dirty="0" err="1"/>
              <a:t>i</a:t>
            </a:r>
            <a:r>
              <a:rPr lang="en-US" dirty="0"/>
              <a:t> </a:t>
            </a:r>
            <a:r>
              <a:rPr lang="en-US" dirty="0" err="1"/>
              <a:t>vanbračnih</a:t>
            </a:r>
            <a:r>
              <a:rPr lang="en-US" dirty="0"/>
              <a:t> </a:t>
            </a:r>
            <a:r>
              <a:rPr lang="en-US" dirty="0" err="1"/>
              <a:t>partnera</a:t>
            </a:r>
            <a:r>
              <a:rPr lang="en-US" dirty="0"/>
              <a:t>, </a:t>
            </a:r>
            <a:r>
              <a:rPr lang="en-US" dirty="0" err="1"/>
              <a:t>srodnici</a:t>
            </a:r>
            <a:r>
              <a:rPr lang="en-US" dirty="0"/>
              <a:t> </a:t>
            </a:r>
            <a:r>
              <a:rPr lang="en-US" dirty="0" err="1"/>
              <a:t>iz</a:t>
            </a:r>
            <a:r>
              <a:rPr lang="en-US" dirty="0"/>
              <a:t> </a:t>
            </a:r>
            <a:r>
              <a:rPr lang="en-US" dirty="0" err="1"/>
              <a:t>potpunog</a:t>
            </a:r>
            <a:r>
              <a:rPr lang="en-US" dirty="0"/>
              <a:t> </a:t>
            </a:r>
            <a:r>
              <a:rPr lang="en-US" dirty="0" err="1"/>
              <a:t>usvojenja</a:t>
            </a:r>
            <a:r>
              <a:rPr lang="en-US" dirty="0"/>
              <a:t> u </a:t>
            </a:r>
            <a:r>
              <a:rPr lang="en-US" dirty="0" err="1"/>
              <a:t>pravoj</a:t>
            </a:r>
            <a:r>
              <a:rPr lang="en-US" dirty="0"/>
              <a:t> </a:t>
            </a:r>
            <a:r>
              <a:rPr lang="en-US" dirty="0" err="1"/>
              <a:t>liniji</a:t>
            </a:r>
            <a:r>
              <a:rPr lang="en-US" dirty="0"/>
              <a:t> bez </a:t>
            </a:r>
            <a:r>
              <a:rPr lang="en-US" dirty="0" err="1"/>
              <a:t>ograničenja</a:t>
            </a:r>
            <a:r>
              <a:rPr lang="en-US" dirty="0"/>
              <a:t>, a u </a:t>
            </a:r>
            <a:r>
              <a:rPr lang="en-US" dirty="0" err="1"/>
              <a:t>pobočnoj</a:t>
            </a:r>
            <a:r>
              <a:rPr lang="en-US" dirty="0"/>
              <a:t> </a:t>
            </a:r>
            <a:r>
              <a:rPr lang="en-US" dirty="0" err="1"/>
              <a:t>zaključno</a:t>
            </a:r>
            <a:r>
              <a:rPr lang="en-US" dirty="0"/>
              <a:t> </a:t>
            </a:r>
            <a:r>
              <a:rPr lang="en-US" dirty="0" err="1"/>
              <a:t>sa</a:t>
            </a:r>
            <a:r>
              <a:rPr lang="en-US" dirty="0"/>
              <a:t> </a:t>
            </a:r>
            <a:r>
              <a:rPr lang="en-US" dirty="0" err="1"/>
              <a:t>četvrtim</a:t>
            </a:r>
            <a:r>
              <a:rPr lang="en-US" dirty="0"/>
              <a:t> </a:t>
            </a:r>
            <a:r>
              <a:rPr lang="en-US" dirty="0" err="1"/>
              <a:t>stepenom</a:t>
            </a:r>
            <a:r>
              <a:rPr lang="en-US" dirty="0"/>
              <a:t>, </a:t>
            </a:r>
            <a:r>
              <a:rPr lang="en-US" dirty="0" err="1"/>
              <a:t>kao</a:t>
            </a:r>
            <a:r>
              <a:rPr lang="en-US" dirty="0"/>
              <a:t> </a:t>
            </a:r>
            <a:r>
              <a:rPr lang="en-US" dirty="0" err="1"/>
              <a:t>i</a:t>
            </a:r>
            <a:r>
              <a:rPr lang="en-US" dirty="0"/>
              <a:t> </a:t>
            </a:r>
            <a:r>
              <a:rPr lang="en-US" dirty="0" err="1"/>
              <a:t>srodnici</a:t>
            </a:r>
            <a:r>
              <a:rPr lang="en-US" dirty="0"/>
              <a:t> </a:t>
            </a:r>
            <a:r>
              <a:rPr lang="en-US" dirty="0" err="1"/>
              <a:t>iz</a:t>
            </a:r>
            <a:r>
              <a:rPr lang="en-US" dirty="0"/>
              <a:t> </a:t>
            </a:r>
            <a:r>
              <a:rPr lang="en-US" dirty="0" err="1"/>
              <a:t>nepotpunog</a:t>
            </a:r>
            <a:r>
              <a:rPr lang="en-US" dirty="0"/>
              <a:t> </a:t>
            </a:r>
            <a:r>
              <a:rPr lang="en-US" dirty="0" err="1"/>
              <a:t>usvojenja</a:t>
            </a:r>
            <a:r>
              <a:rPr lang="en-US" dirty="0"/>
              <a:t>, </a:t>
            </a:r>
            <a:r>
              <a:rPr lang="en-US" dirty="0" err="1"/>
              <a:t>lica</a:t>
            </a:r>
            <a:r>
              <a:rPr lang="en-US" dirty="0"/>
              <a:t> </a:t>
            </a:r>
            <a:r>
              <a:rPr lang="en-US" dirty="0" err="1"/>
              <a:t>koja</a:t>
            </a:r>
            <a:r>
              <a:rPr lang="en-US" dirty="0"/>
              <a:t> </a:t>
            </a:r>
            <a:r>
              <a:rPr lang="en-US" dirty="0" err="1"/>
              <a:t>vezuje</a:t>
            </a:r>
            <a:r>
              <a:rPr lang="en-US" dirty="0"/>
              <a:t> </a:t>
            </a:r>
            <a:r>
              <a:rPr lang="en-US" dirty="0" err="1"/>
              <a:t>odnos</a:t>
            </a:r>
            <a:r>
              <a:rPr lang="en-US" dirty="0"/>
              <a:t> </a:t>
            </a:r>
            <a:r>
              <a:rPr lang="en-US" dirty="0" err="1"/>
              <a:t>starateljstva</a:t>
            </a:r>
            <a:r>
              <a:rPr lang="en-US" dirty="0"/>
              <a:t>, </a:t>
            </a:r>
            <a:r>
              <a:rPr lang="en-US" dirty="0" err="1"/>
              <a:t>lica</a:t>
            </a:r>
            <a:r>
              <a:rPr lang="en-US" dirty="0"/>
              <a:t> </a:t>
            </a:r>
            <a:r>
              <a:rPr lang="en-US" dirty="0" err="1"/>
              <a:t>koja</a:t>
            </a:r>
            <a:r>
              <a:rPr lang="en-US" dirty="0"/>
              <a:t> </a:t>
            </a:r>
            <a:r>
              <a:rPr lang="en-US" dirty="0" err="1"/>
              <a:t>žive</a:t>
            </a:r>
            <a:r>
              <a:rPr lang="en-US" dirty="0"/>
              <a:t> </a:t>
            </a:r>
            <a:r>
              <a:rPr lang="en-US" dirty="0" err="1"/>
              <a:t>ili</a:t>
            </a:r>
            <a:r>
              <a:rPr lang="en-US" dirty="0"/>
              <a:t> </a:t>
            </a:r>
            <a:r>
              <a:rPr lang="en-US" dirty="0" err="1"/>
              <a:t>su</a:t>
            </a:r>
            <a:r>
              <a:rPr lang="en-US" dirty="0"/>
              <a:t> </a:t>
            </a:r>
            <a:r>
              <a:rPr lang="en-US" dirty="0" err="1"/>
              <a:t>živjela</a:t>
            </a:r>
            <a:r>
              <a:rPr lang="en-US" dirty="0"/>
              <a:t> u </a:t>
            </a:r>
            <a:r>
              <a:rPr lang="en-US" dirty="0" err="1"/>
              <a:t>istom</a:t>
            </a:r>
            <a:r>
              <a:rPr lang="en-US" dirty="0"/>
              <a:t> </a:t>
            </a:r>
            <a:r>
              <a:rPr lang="en-US" dirty="0" err="1"/>
              <a:t>porodičnom</a:t>
            </a:r>
            <a:r>
              <a:rPr lang="en-US" dirty="0"/>
              <a:t> </a:t>
            </a:r>
            <a:r>
              <a:rPr lang="en-US" dirty="0" err="1"/>
              <a:t>domaćinstvu</a:t>
            </a:r>
            <a:r>
              <a:rPr lang="en-US" dirty="0"/>
              <a:t>, bez </a:t>
            </a:r>
            <a:r>
              <a:rPr lang="en-US" dirty="0" err="1"/>
              <a:t>obzira</a:t>
            </a:r>
            <a:r>
              <a:rPr lang="en-US" dirty="0"/>
              <a:t> </a:t>
            </a:r>
            <a:r>
              <a:rPr lang="en-US" dirty="0" err="1"/>
              <a:t>na</a:t>
            </a:r>
            <a:r>
              <a:rPr lang="en-US" dirty="0"/>
              <a:t> </a:t>
            </a:r>
            <a:r>
              <a:rPr lang="en-US" dirty="0" err="1"/>
              <a:t>srodstvo</a:t>
            </a:r>
            <a:r>
              <a:rPr lang="en-US" dirty="0"/>
              <a:t>, </a:t>
            </a:r>
            <a:r>
              <a:rPr lang="en-US" dirty="0" err="1"/>
              <a:t>lica</a:t>
            </a:r>
            <a:r>
              <a:rPr lang="en-US" dirty="0"/>
              <a:t> </a:t>
            </a:r>
            <a:r>
              <a:rPr lang="en-US" dirty="0" err="1"/>
              <a:t>koja</a:t>
            </a:r>
            <a:r>
              <a:rPr lang="en-US" dirty="0"/>
              <a:t> </a:t>
            </a:r>
            <a:r>
              <a:rPr lang="en-US" dirty="0" err="1"/>
              <a:t>imaju</a:t>
            </a:r>
            <a:r>
              <a:rPr lang="en-US" dirty="0"/>
              <a:t> </a:t>
            </a:r>
            <a:r>
              <a:rPr lang="en-US" dirty="0" err="1"/>
              <a:t>zajedničko</a:t>
            </a:r>
            <a:r>
              <a:rPr lang="en-US" dirty="0"/>
              <a:t> </a:t>
            </a:r>
            <a:r>
              <a:rPr lang="en-US" dirty="0" err="1"/>
              <a:t>dijete</a:t>
            </a:r>
            <a:r>
              <a:rPr lang="en-US" dirty="0"/>
              <a:t> </a:t>
            </a:r>
            <a:r>
              <a:rPr lang="en-US" dirty="0" err="1"/>
              <a:t>ili</a:t>
            </a:r>
            <a:r>
              <a:rPr lang="en-US" dirty="0"/>
              <a:t> je </a:t>
            </a:r>
            <a:r>
              <a:rPr lang="en-US" dirty="0" err="1"/>
              <a:t>dijete</a:t>
            </a:r>
            <a:r>
              <a:rPr lang="en-US" dirty="0"/>
              <a:t> </a:t>
            </a:r>
            <a:r>
              <a:rPr lang="en-US" dirty="0" err="1"/>
              <a:t>začeto</a:t>
            </a:r>
            <a:r>
              <a:rPr lang="en-US" dirty="0"/>
              <a:t>, </a:t>
            </a:r>
            <a:r>
              <a:rPr lang="en-US" dirty="0" err="1"/>
              <a:t>iako</a:t>
            </a:r>
            <a:r>
              <a:rPr lang="en-US" dirty="0"/>
              <a:t> </a:t>
            </a:r>
            <a:r>
              <a:rPr lang="en-US" dirty="0" err="1"/>
              <a:t>nikada</a:t>
            </a:r>
            <a:r>
              <a:rPr lang="en-US" dirty="0"/>
              <a:t> </a:t>
            </a:r>
            <a:r>
              <a:rPr lang="en-US" dirty="0" err="1"/>
              <a:t>nisu</a:t>
            </a:r>
            <a:r>
              <a:rPr lang="en-US" dirty="0"/>
              <a:t> </a:t>
            </a:r>
            <a:r>
              <a:rPr lang="en-US" dirty="0" err="1"/>
              <a:t>živjela</a:t>
            </a:r>
            <a:r>
              <a:rPr lang="en-US" dirty="0"/>
              <a:t> u </a:t>
            </a:r>
            <a:r>
              <a:rPr lang="en-US" dirty="0" err="1"/>
              <a:t>istom</a:t>
            </a:r>
            <a:r>
              <a:rPr lang="en-US" dirty="0"/>
              <a:t> </a:t>
            </a:r>
            <a:r>
              <a:rPr lang="en-US" dirty="0" err="1"/>
              <a:t>porodičnom</a:t>
            </a:r>
            <a:r>
              <a:rPr lang="en-US" dirty="0"/>
              <a:t> </a:t>
            </a:r>
            <a:r>
              <a:rPr lang="en-US" dirty="0" err="1"/>
              <a:t>domaćinstvu</a:t>
            </a:r>
            <a:r>
              <a:rPr lang="en-US" dirty="0"/>
              <a:t>, </a:t>
            </a:r>
            <a:r>
              <a:rPr lang="en-US" u="sng" dirty="0" err="1">
                <a:solidFill>
                  <a:srgbClr val="FF0000"/>
                </a:solidFill>
              </a:rPr>
              <a:t>te</a:t>
            </a:r>
            <a:r>
              <a:rPr lang="en-US" u="sng" dirty="0">
                <a:solidFill>
                  <a:srgbClr val="FF0000"/>
                </a:solidFill>
              </a:rPr>
              <a:t> </a:t>
            </a:r>
            <a:r>
              <a:rPr lang="en-US" u="sng" dirty="0" err="1">
                <a:solidFill>
                  <a:srgbClr val="FF0000"/>
                </a:solidFill>
              </a:rPr>
              <a:t>lica</a:t>
            </a:r>
            <a:r>
              <a:rPr lang="en-US" u="sng" dirty="0">
                <a:solidFill>
                  <a:srgbClr val="FF0000"/>
                </a:solidFill>
              </a:rPr>
              <a:t> </a:t>
            </a:r>
            <a:r>
              <a:rPr lang="en-US" u="sng" dirty="0" err="1">
                <a:solidFill>
                  <a:srgbClr val="FF0000"/>
                </a:solidFill>
              </a:rPr>
              <a:t>koja</a:t>
            </a:r>
            <a:r>
              <a:rPr lang="en-US" u="sng" dirty="0">
                <a:solidFill>
                  <a:srgbClr val="FF0000"/>
                </a:solidFill>
              </a:rPr>
              <a:t> </a:t>
            </a:r>
            <a:r>
              <a:rPr lang="en-US" u="sng" dirty="0" err="1">
                <a:solidFill>
                  <a:srgbClr val="FF0000"/>
                </a:solidFill>
              </a:rPr>
              <a:t>su</a:t>
            </a:r>
            <a:r>
              <a:rPr lang="en-US" u="sng" dirty="0">
                <a:solidFill>
                  <a:srgbClr val="FF0000"/>
                </a:solidFill>
              </a:rPr>
              <a:t> </a:t>
            </a:r>
            <a:r>
              <a:rPr lang="en-US" u="sng" dirty="0" err="1">
                <a:solidFill>
                  <a:srgbClr val="FF0000"/>
                </a:solidFill>
              </a:rPr>
              <a:t>međusobno</a:t>
            </a:r>
            <a:r>
              <a:rPr lang="en-US" u="sng" dirty="0">
                <a:solidFill>
                  <a:srgbClr val="FF0000"/>
                </a:solidFill>
              </a:rPr>
              <a:t> </a:t>
            </a:r>
            <a:r>
              <a:rPr lang="en-US" u="sng" dirty="0" err="1">
                <a:solidFill>
                  <a:srgbClr val="FF0000"/>
                </a:solidFill>
              </a:rPr>
              <a:t>bila</a:t>
            </a:r>
            <a:r>
              <a:rPr lang="en-US" u="sng" dirty="0">
                <a:solidFill>
                  <a:srgbClr val="FF0000"/>
                </a:solidFill>
              </a:rPr>
              <a:t> </a:t>
            </a:r>
            <a:r>
              <a:rPr lang="en-US" u="sng" dirty="0" err="1">
                <a:solidFill>
                  <a:srgbClr val="FF0000"/>
                </a:solidFill>
              </a:rPr>
              <a:t>ili</a:t>
            </a:r>
            <a:r>
              <a:rPr lang="en-US" u="sng" dirty="0">
                <a:solidFill>
                  <a:srgbClr val="FF0000"/>
                </a:solidFill>
              </a:rPr>
              <a:t> </a:t>
            </a:r>
            <a:r>
              <a:rPr lang="en-US" u="sng" dirty="0" err="1">
                <a:solidFill>
                  <a:srgbClr val="FF0000"/>
                </a:solidFill>
              </a:rPr>
              <a:t>su</a:t>
            </a:r>
            <a:r>
              <a:rPr lang="en-US" u="sng" dirty="0">
                <a:solidFill>
                  <a:srgbClr val="FF0000"/>
                </a:solidFill>
              </a:rPr>
              <a:t> </a:t>
            </a:r>
            <a:r>
              <a:rPr lang="en-US" u="sng" dirty="0" err="1">
                <a:solidFill>
                  <a:srgbClr val="FF0000"/>
                </a:solidFill>
              </a:rPr>
              <a:t>još</a:t>
            </a:r>
            <a:r>
              <a:rPr lang="en-US" u="sng" dirty="0">
                <a:solidFill>
                  <a:srgbClr val="FF0000"/>
                </a:solidFill>
              </a:rPr>
              <a:t> u </a:t>
            </a:r>
            <a:r>
              <a:rPr lang="en-US" u="sng" dirty="0" err="1">
                <a:solidFill>
                  <a:srgbClr val="FF0000"/>
                </a:solidFill>
              </a:rPr>
              <a:t>emotivnoj</a:t>
            </a:r>
            <a:r>
              <a:rPr lang="en-US" u="sng" dirty="0">
                <a:solidFill>
                  <a:srgbClr val="FF0000"/>
                </a:solidFill>
              </a:rPr>
              <a:t> </a:t>
            </a:r>
            <a:r>
              <a:rPr lang="en-US" u="sng" dirty="0" err="1">
                <a:solidFill>
                  <a:srgbClr val="FF0000"/>
                </a:solidFill>
              </a:rPr>
              <a:t>ili</a:t>
            </a:r>
            <a:r>
              <a:rPr lang="en-US" u="sng" dirty="0">
                <a:solidFill>
                  <a:srgbClr val="FF0000"/>
                </a:solidFill>
              </a:rPr>
              <a:t> </a:t>
            </a:r>
            <a:r>
              <a:rPr lang="en-US" u="sng" dirty="0" err="1">
                <a:solidFill>
                  <a:srgbClr val="FF0000"/>
                </a:solidFill>
              </a:rPr>
              <a:t>intimnoj</a:t>
            </a:r>
            <a:r>
              <a:rPr lang="en-US" u="sng" dirty="0">
                <a:solidFill>
                  <a:srgbClr val="FF0000"/>
                </a:solidFill>
              </a:rPr>
              <a:t> </a:t>
            </a:r>
            <a:r>
              <a:rPr lang="en-US" u="sng" dirty="0" err="1">
                <a:solidFill>
                  <a:srgbClr val="FF0000"/>
                </a:solidFill>
              </a:rPr>
              <a:t>vezi</a:t>
            </a:r>
            <a:r>
              <a:rPr lang="en-US" u="sng" dirty="0">
                <a:solidFill>
                  <a:srgbClr val="FF0000"/>
                </a:solidFill>
              </a:rPr>
              <a:t>, </a:t>
            </a:r>
            <a:r>
              <a:rPr lang="en-US" u="sng" dirty="0" err="1">
                <a:solidFill>
                  <a:srgbClr val="FF0000"/>
                </a:solidFill>
              </a:rPr>
              <a:t>nezavisno</a:t>
            </a:r>
            <a:r>
              <a:rPr lang="en-US" u="sng" dirty="0">
                <a:solidFill>
                  <a:srgbClr val="FF0000"/>
                </a:solidFill>
              </a:rPr>
              <a:t> od toga da li </a:t>
            </a:r>
            <a:r>
              <a:rPr lang="en-US" u="sng" dirty="0" err="1">
                <a:solidFill>
                  <a:srgbClr val="FF0000"/>
                </a:solidFill>
              </a:rPr>
              <a:t>učinilac</a:t>
            </a:r>
            <a:r>
              <a:rPr lang="en-US" u="sng" dirty="0">
                <a:solidFill>
                  <a:srgbClr val="FF0000"/>
                </a:solidFill>
              </a:rPr>
              <a:t> </a:t>
            </a:r>
            <a:r>
              <a:rPr lang="en-US" u="sng" dirty="0" err="1">
                <a:solidFill>
                  <a:srgbClr val="FF0000"/>
                </a:solidFill>
              </a:rPr>
              <a:t>dijeli</a:t>
            </a:r>
            <a:r>
              <a:rPr lang="en-US" u="sng" dirty="0">
                <a:solidFill>
                  <a:srgbClr val="FF0000"/>
                </a:solidFill>
              </a:rPr>
              <a:t> </a:t>
            </a:r>
            <a:r>
              <a:rPr lang="en-US" u="sng" dirty="0" err="1">
                <a:solidFill>
                  <a:srgbClr val="FF0000"/>
                </a:solidFill>
              </a:rPr>
              <a:t>ili</a:t>
            </a:r>
            <a:r>
              <a:rPr lang="en-US" u="sng" dirty="0">
                <a:solidFill>
                  <a:srgbClr val="FF0000"/>
                </a:solidFill>
              </a:rPr>
              <a:t> je </a:t>
            </a:r>
            <a:r>
              <a:rPr lang="en-US" u="sng" dirty="0" err="1">
                <a:solidFill>
                  <a:srgbClr val="FF0000"/>
                </a:solidFill>
              </a:rPr>
              <a:t>dijelio</a:t>
            </a:r>
            <a:r>
              <a:rPr lang="en-US" u="sng" dirty="0">
                <a:solidFill>
                  <a:srgbClr val="FF0000"/>
                </a:solidFill>
              </a:rPr>
              <a:t> </a:t>
            </a:r>
            <a:r>
              <a:rPr lang="en-US" u="sng" dirty="0" err="1">
                <a:solidFill>
                  <a:srgbClr val="FF0000"/>
                </a:solidFill>
              </a:rPr>
              <a:t>domaćinstvo</a:t>
            </a:r>
            <a:r>
              <a:rPr lang="en-US" u="sng" dirty="0">
                <a:solidFill>
                  <a:srgbClr val="FF0000"/>
                </a:solidFill>
              </a:rPr>
              <a:t> </a:t>
            </a:r>
            <a:r>
              <a:rPr lang="en-US" u="sng" dirty="0" err="1">
                <a:solidFill>
                  <a:srgbClr val="FF0000"/>
                </a:solidFill>
              </a:rPr>
              <a:t>sa</a:t>
            </a:r>
            <a:r>
              <a:rPr lang="en-US" u="sng" dirty="0">
                <a:solidFill>
                  <a:srgbClr val="FF0000"/>
                </a:solidFill>
              </a:rPr>
              <a:t> </a:t>
            </a:r>
            <a:r>
              <a:rPr lang="en-US" u="sng" dirty="0" err="1">
                <a:solidFill>
                  <a:srgbClr val="FF0000"/>
                </a:solidFill>
              </a:rPr>
              <a:t>žrtvom</a:t>
            </a:r>
            <a:r>
              <a:rPr lang="en-US" dirty="0"/>
              <a:t>.</a:t>
            </a:r>
          </a:p>
          <a:p>
            <a:endParaRPr lang="en-US" dirty="0"/>
          </a:p>
        </p:txBody>
      </p:sp>
    </p:spTree>
    <p:extLst>
      <p:ext uri="{BB962C8B-B14F-4D97-AF65-F5344CB8AC3E}">
        <p14:creationId xmlns:p14="http://schemas.microsoft.com/office/powerpoint/2010/main" val="2471567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KRIVICA</a:t>
            </a:r>
            <a:endParaRPr lang="en-US" dirty="0"/>
          </a:p>
        </p:txBody>
      </p:sp>
      <p:sp>
        <p:nvSpPr>
          <p:cNvPr id="3" name="Content Placeholder 2"/>
          <p:cNvSpPr>
            <a:spLocks noGrp="1"/>
          </p:cNvSpPr>
          <p:nvPr>
            <p:ph idx="1"/>
          </p:nvPr>
        </p:nvSpPr>
        <p:spPr>
          <a:xfrm>
            <a:off x="677334" y="1363287"/>
            <a:ext cx="8596668" cy="4678075"/>
          </a:xfrm>
        </p:spPr>
        <p:txBody>
          <a:bodyPr>
            <a:normAutofit fontScale="92500" lnSpcReduction="10000"/>
          </a:bodyPr>
          <a:lstStyle/>
          <a:p>
            <a:r>
              <a:rPr lang="sr-Latn-BA" dirty="0"/>
              <a:t>kriv </a:t>
            </a:r>
            <a:r>
              <a:rPr lang="sr-Latn-BA" dirty="0" smtClean="0"/>
              <a:t>je onaj </a:t>
            </a:r>
            <a:r>
              <a:rPr lang="sr-Latn-BA" dirty="0"/>
              <a:t>učinilac koji je u vrijeme izvršenja krivičnog djela bio uračunljiv i koji je, pritom, postupao umišljajno ili nehatno, a bio je svjestan ili je bio dužan i mogao biti svjestan da je njegovo djelo </a:t>
            </a:r>
            <a:r>
              <a:rPr lang="sr-Latn-BA" dirty="0" smtClean="0"/>
              <a:t>zabranjeno</a:t>
            </a:r>
          </a:p>
          <a:p>
            <a:r>
              <a:rPr lang="sr-Latn-BA" i="1" dirty="0"/>
              <a:t>Uračunljivost </a:t>
            </a:r>
            <a:endParaRPr lang="sr-Latn-BA" i="1" dirty="0" smtClean="0"/>
          </a:p>
          <a:p>
            <a:pPr lvl="1"/>
            <a:r>
              <a:rPr lang="sr-Latn-BA" dirty="0"/>
              <a:t>Umišljaj</a:t>
            </a:r>
          </a:p>
          <a:p>
            <a:pPr lvl="2"/>
            <a:r>
              <a:rPr lang="sr-Latn-BA" dirty="0"/>
              <a:t>Direktni</a:t>
            </a:r>
          </a:p>
          <a:p>
            <a:pPr lvl="2"/>
            <a:r>
              <a:rPr lang="sr-Latn-BA" dirty="0"/>
              <a:t>eventualni</a:t>
            </a:r>
          </a:p>
          <a:p>
            <a:pPr lvl="1"/>
            <a:r>
              <a:rPr lang="sr-Latn-BA" dirty="0"/>
              <a:t>Nehat</a:t>
            </a:r>
          </a:p>
          <a:p>
            <a:pPr lvl="2"/>
            <a:r>
              <a:rPr lang="sr-Latn-BA" dirty="0"/>
              <a:t>Svjesni</a:t>
            </a:r>
          </a:p>
          <a:p>
            <a:pPr lvl="2"/>
            <a:r>
              <a:rPr lang="sr-Latn-BA" dirty="0"/>
              <a:t>Nesvjesni </a:t>
            </a:r>
          </a:p>
          <a:p>
            <a:pPr marL="342900" lvl="1" indent="-342900"/>
            <a:r>
              <a:rPr lang="en-US" b="1" dirty="0" err="1"/>
              <a:t>Osnovi</a:t>
            </a:r>
            <a:r>
              <a:rPr lang="en-US" b="1" dirty="0"/>
              <a:t> </a:t>
            </a:r>
            <a:r>
              <a:rPr lang="en-US" b="1" dirty="0" err="1"/>
              <a:t>isključenja</a:t>
            </a:r>
            <a:r>
              <a:rPr lang="en-US" b="1" dirty="0"/>
              <a:t> </a:t>
            </a:r>
            <a:r>
              <a:rPr lang="en-US" b="1" dirty="0" err="1" smtClean="0"/>
              <a:t>krivice</a:t>
            </a:r>
            <a:endParaRPr lang="sr-Latn-RS" b="1" dirty="0" smtClean="0"/>
          </a:p>
          <a:p>
            <a:pPr marL="742950" lvl="2" indent="-342900"/>
            <a:r>
              <a:rPr lang="sr-Latn-RS" b="1" dirty="0" smtClean="0"/>
              <a:t>Neuračunjivost</a:t>
            </a:r>
          </a:p>
          <a:p>
            <a:pPr marL="742950" lvl="2" indent="-342900"/>
            <a:r>
              <a:rPr lang="sr-Latn-RS" b="1" dirty="0" smtClean="0"/>
              <a:t>Bitno smanjena uračunivost</a:t>
            </a:r>
          </a:p>
          <a:p>
            <a:pPr marL="742950" lvl="2" indent="-342900"/>
            <a:r>
              <a:rPr lang="sr-Latn-BA" b="1" dirty="0"/>
              <a:t>Skrivljena uračunljivost (Actiones liberae in causa)  </a:t>
            </a:r>
            <a:endParaRPr lang="sr-Latn-BA" b="1" dirty="0" smtClean="0"/>
          </a:p>
          <a:p>
            <a:pPr marL="742950" lvl="2" indent="-342900"/>
            <a:r>
              <a:rPr lang="sr-Latn-BA" b="1" dirty="0"/>
              <a:t>Odgovornost za krivična djela kvalifikovana težom posljedicom</a:t>
            </a:r>
            <a:endParaRPr lang="en-US" b="1" dirty="0"/>
          </a:p>
          <a:p>
            <a:pPr marL="742950" lvl="2" indent="-342900"/>
            <a:endParaRPr lang="en-US" b="1" dirty="0"/>
          </a:p>
          <a:p>
            <a:pPr marL="742950" lvl="2" indent="-342900"/>
            <a:endParaRPr lang="en-US" b="1" dirty="0"/>
          </a:p>
          <a:p>
            <a:endParaRPr lang="en-US" dirty="0"/>
          </a:p>
        </p:txBody>
      </p:sp>
      <p:sp>
        <p:nvSpPr>
          <p:cNvPr id="4" name="TextBox 3"/>
          <p:cNvSpPr txBox="1"/>
          <p:nvPr/>
        </p:nvSpPr>
        <p:spPr>
          <a:xfrm>
            <a:off x="5212080" y="2443943"/>
            <a:ext cx="4355869" cy="2062103"/>
          </a:xfrm>
          <a:prstGeom prst="rect">
            <a:avLst/>
          </a:prstGeom>
          <a:noFill/>
        </p:spPr>
        <p:txBody>
          <a:bodyPr wrap="square" rtlCol="0">
            <a:spAutoFit/>
          </a:bodyPr>
          <a:lstStyle/>
          <a:p>
            <a:r>
              <a:rPr lang="sr-Latn-RS" sz="3200" dirty="0" smtClean="0">
                <a:solidFill>
                  <a:srgbClr val="00B0F0"/>
                </a:solidFill>
              </a:rPr>
              <a:t>Krivično djelo po svojoj prirodi podazumijeva postojanje umišljaja</a:t>
            </a:r>
            <a:r>
              <a:rPr lang="sr-Latn-RS" dirty="0" smtClean="0"/>
              <a:t>.</a:t>
            </a:r>
            <a:endParaRPr lang="en-US" dirty="0"/>
          </a:p>
        </p:txBody>
      </p:sp>
    </p:spTree>
    <p:extLst>
      <p:ext uri="{BB962C8B-B14F-4D97-AF65-F5344CB8AC3E}">
        <p14:creationId xmlns:p14="http://schemas.microsoft.com/office/powerpoint/2010/main" val="2750080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FAZE U OSTVARIVANJU KRIVIČNOG DJELA</a:t>
            </a:r>
            <a:endParaRPr lang="en-US" dirty="0"/>
          </a:p>
        </p:txBody>
      </p:sp>
      <p:sp>
        <p:nvSpPr>
          <p:cNvPr id="3" name="Content Placeholder 2"/>
          <p:cNvSpPr>
            <a:spLocks noGrp="1"/>
          </p:cNvSpPr>
          <p:nvPr>
            <p:ph idx="1"/>
          </p:nvPr>
        </p:nvSpPr>
        <p:spPr/>
        <p:txBody>
          <a:bodyPr/>
          <a:lstStyle/>
          <a:p>
            <a:r>
              <a:rPr lang="sr-Latn-BA" i="1" dirty="0"/>
              <a:t>faza donošenja odluke da se izvrši krivično djelo, </a:t>
            </a:r>
            <a:endParaRPr lang="sr-Latn-BA" i="1" dirty="0" smtClean="0"/>
          </a:p>
          <a:p>
            <a:r>
              <a:rPr lang="sr-Latn-BA" i="1" dirty="0" smtClean="0"/>
              <a:t>pripremanje </a:t>
            </a:r>
            <a:r>
              <a:rPr lang="sr-Latn-BA" i="1" dirty="0"/>
              <a:t>izvršenja, </a:t>
            </a:r>
            <a:endParaRPr lang="sr-Latn-BA" i="1" dirty="0" smtClean="0"/>
          </a:p>
          <a:p>
            <a:r>
              <a:rPr lang="sr-Latn-BA" i="1" dirty="0" smtClean="0"/>
              <a:t>pokušaj </a:t>
            </a:r>
            <a:r>
              <a:rPr lang="sr-Latn-BA" i="1" dirty="0"/>
              <a:t>krivičnog djela </a:t>
            </a:r>
            <a:r>
              <a:rPr lang="sr-Latn-BA" i="1" dirty="0" smtClean="0"/>
              <a:t>i</a:t>
            </a:r>
          </a:p>
          <a:p>
            <a:pPr lvl="1"/>
            <a:r>
              <a:rPr lang="sr-Latn-BA" i="1" dirty="0" smtClean="0"/>
              <a:t>Nesvršeni pokušaj</a:t>
            </a:r>
          </a:p>
          <a:p>
            <a:pPr lvl="1"/>
            <a:r>
              <a:rPr lang="sr-Latn-BA" i="1" dirty="0" smtClean="0"/>
              <a:t>Svršeni pokušaj</a:t>
            </a:r>
          </a:p>
          <a:p>
            <a:pPr lvl="1"/>
            <a:r>
              <a:rPr lang="sr-Latn-BA" i="1" dirty="0" smtClean="0"/>
              <a:t>Nepodoban pokušaj</a:t>
            </a:r>
          </a:p>
          <a:p>
            <a:pPr lvl="1"/>
            <a:r>
              <a:rPr lang="sr-Latn-BA" i="1" dirty="0" smtClean="0"/>
              <a:t>Dobrovoljni odustanak</a:t>
            </a:r>
          </a:p>
          <a:p>
            <a:r>
              <a:rPr lang="sr-Latn-BA" i="1" dirty="0" smtClean="0"/>
              <a:t>njegovo </a:t>
            </a:r>
            <a:r>
              <a:rPr lang="sr-Latn-BA" i="1" dirty="0"/>
              <a:t>izvršenje</a:t>
            </a:r>
            <a:endParaRPr lang="en-US" dirty="0"/>
          </a:p>
        </p:txBody>
      </p:sp>
    </p:spTree>
    <p:extLst>
      <p:ext uri="{BB962C8B-B14F-4D97-AF65-F5344CB8AC3E}">
        <p14:creationId xmlns:p14="http://schemas.microsoft.com/office/powerpoint/2010/main" val="1788964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TEME ZA OBRADU</a:t>
            </a:r>
            <a:endParaRPr lang="en-US" dirty="0"/>
          </a:p>
        </p:txBody>
      </p:sp>
      <p:sp>
        <p:nvSpPr>
          <p:cNvPr id="3" name="Content Placeholder 2"/>
          <p:cNvSpPr>
            <a:spLocks noGrp="1"/>
          </p:cNvSpPr>
          <p:nvPr>
            <p:ph idx="1"/>
          </p:nvPr>
        </p:nvSpPr>
        <p:spPr/>
        <p:txBody>
          <a:bodyPr/>
          <a:lstStyle/>
          <a:p>
            <a:r>
              <a:rPr lang="sr-Latn-RS" dirty="0" smtClean="0"/>
              <a:t>KRIVIČNO MATERIJALNO PRAVO</a:t>
            </a:r>
          </a:p>
          <a:p>
            <a:pPr lvl="1"/>
            <a:r>
              <a:rPr lang="en-US" dirty="0" smtClean="0"/>
              <a:t>KRIVI</a:t>
            </a:r>
            <a:r>
              <a:rPr lang="sr-Latn-RS" dirty="0" smtClean="0"/>
              <a:t>ČNO DJELO NASILJA U PORODICI ČL. 190 KZ RS</a:t>
            </a:r>
          </a:p>
          <a:p>
            <a:pPr lvl="2"/>
            <a:r>
              <a:rPr lang="sr-Latn-RS" dirty="0" smtClean="0"/>
              <a:t>Radnja</a:t>
            </a:r>
          </a:p>
          <a:p>
            <a:pPr lvl="2"/>
            <a:r>
              <a:rPr lang="sr-Latn-RS" dirty="0" smtClean="0"/>
              <a:t>Posledica</a:t>
            </a:r>
          </a:p>
          <a:p>
            <a:pPr lvl="2"/>
            <a:r>
              <a:rPr lang="sr-Latn-RS" dirty="0" smtClean="0"/>
              <a:t>Uzorčnost</a:t>
            </a:r>
          </a:p>
          <a:p>
            <a:pPr lvl="1"/>
            <a:r>
              <a:rPr lang="sr-Latn-RS" dirty="0" smtClean="0"/>
              <a:t>Krivične sankcije</a:t>
            </a:r>
          </a:p>
          <a:p>
            <a:r>
              <a:rPr lang="sr-Latn-RS" dirty="0" smtClean="0"/>
              <a:t>KRIVIČNO PROCESNO PRAVO</a:t>
            </a:r>
          </a:p>
          <a:p>
            <a:pPr lvl="1"/>
            <a:r>
              <a:rPr lang="en-US" dirty="0" err="1" smtClean="0"/>
              <a:t>Istraga</a:t>
            </a:r>
            <a:r>
              <a:rPr lang="en-US" dirty="0" smtClean="0"/>
              <a:t> </a:t>
            </a:r>
            <a:endParaRPr lang="sr-Latn-RS" dirty="0" smtClean="0"/>
          </a:p>
          <a:p>
            <a:pPr lvl="1"/>
            <a:r>
              <a:rPr lang="sr-Latn-RS" dirty="0" smtClean="0"/>
              <a:t>Glavni krivični postupak</a:t>
            </a:r>
          </a:p>
          <a:p>
            <a:pPr lvl="1"/>
            <a:r>
              <a:rPr lang="sr-Latn-RS" dirty="0" smtClean="0"/>
              <a:t>Presuda </a:t>
            </a:r>
            <a:endParaRPr lang="en-US" dirty="0"/>
          </a:p>
        </p:txBody>
      </p:sp>
    </p:spTree>
    <p:extLst>
      <p:ext uri="{BB962C8B-B14F-4D97-AF65-F5344CB8AC3E}">
        <p14:creationId xmlns:p14="http://schemas.microsoft.com/office/powerpoint/2010/main" val="1434679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Vrijeme i mjesto izvršenja krivičnog djela</a:t>
            </a:r>
            <a:endParaRPr lang="en-US" dirty="0"/>
          </a:p>
        </p:txBody>
      </p:sp>
      <p:sp>
        <p:nvSpPr>
          <p:cNvPr id="3" name="Content Placeholder 2"/>
          <p:cNvSpPr>
            <a:spLocks noGrp="1"/>
          </p:cNvSpPr>
          <p:nvPr>
            <p:ph idx="1"/>
          </p:nvPr>
        </p:nvSpPr>
        <p:spPr>
          <a:xfrm>
            <a:off x="1616672" y="2168901"/>
            <a:ext cx="6064288" cy="3880773"/>
          </a:xfrm>
        </p:spPr>
        <p:txBody>
          <a:bodyPr/>
          <a:lstStyle/>
          <a:p>
            <a:r>
              <a:rPr lang="en-US" dirty="0" err="1"/>
              <a:t>Krivično</a:t>
            </a:r>
            <a:r>
              <a:rPr lang="en-US" dirty="0"/>
              <a:t> </a:t>
            </a:r>
            <a:r>
              <a:rPr lang="en-US" dirty="0" err="1"/>
              <a:t>djelo</a:t>
            </a:r>
            <a:r>
              <a:rPr lang="en-US" dirty="0"/>
              <a:t> je </a:t>
            </a:r>
            <a:r>
              <a:rPr lang="en-US" dirty="0" err="1"/>
              <a:t>izvršeno</a:t>
            </a:r>
            <a:r>
              <a:rPr lang="en-US" dirty="0"/>
              <a:t> u </a:t>
            </a:r>
            <a:r>
              <a:rPr lang="en-US" dirty="0" err="1">
                <a:solidFill>
                  <a:srgbClr val="FF0000"/>
                </a:solidFill>
              </a:rPr>
              <a:t>vrijeme</a:t>
            </a:r>
            <a:r>
              <a:rPr lang="en-US" dirty="0"/>
              <a:t> </a:t>
            </a:r>
            <a:r>
              <a:rPr lang="en-US" dirty="0" err="1"/>
              <a:t>kad</a:t>
            </a:r>
            <a:r>
              <a:rPr lang="en-US" dirty="0"/>
              <a:t> je </a:t>
            </a:r>
            <a:r>
              <a:rPr lang="en-US" dirty="0" err="1"/>
              <a:t>učinilac</a:t>
            </a:r>
            <a:r>
              <a:rPr lang="en-US" dirty="0"/>
              <a:t> radio </a:t>
            </a:r>
            <a:r>
              <a:rPr lang="en-US" dirty="0" err="1"/>
              <a:t>ili</a:t>
            </a:r>
            <a:r>
              <a:rPr lang="en-US" dirty="0"/>
              <a:t> bio </a:t>
            </a:r>
            <a:r>
              <a:rPr lang="en-US" dirty="0" err="1"/>
              <a:t>dužan</a:t>
            </a:r>
            <a:r>
              <a:rPr lang="en-US" dirty="0"/>
              <a:t> da </a:t>
            </a:r>
            <a:r>
              <a:rPr lang="en-US" dirty="0" err="1"/>
              <a:t>radi</a:t>
            </a:r>
            <a:r>
              <a:rPr lang="en-US" dirty="0"/>
              <a:t>, bez </a:t>
            </a:r>
            <a:r>
              <a:rPr lang="en-US" dirty="0" err="1"/>
              <a:t>obzira</a:t>
            </a:r>
            <a:r>
              <a:rPr lang="en-US" dirty="0"/>
              <a:t> </a:t>
            </a:r>
            <a:r>
              <a:rPr lang="en-US" dirty="0" err="1"/>
              <a:t>kad</a:t>
            </a:r>
            <a:r>
              <a:rPr lang="en-US" dirty="0"/>
              <a:t> je </a:t>
            </a:r>
            <a:r>
              <a:rPr lang="en-US" dirty="0" err="1"/>
              <a:t>posljedica</a:t>
            </a:r>
            <a:r>
              <a:rPr lang="en-US" dirty="0"/>
              <a:t> </a:t>
            </a:r>
            <a:r>
              <a:rPr lang="en-US" dirty="0" err="1"/>
              <a:t>djela</a:t>
            </a:r>
            <a:r>
              <a:rPr lang="en-US" dirty="0"/>
              <a:t> </a:t>
            </a:r>
            <a:r>
              <a:rPr lang="en-US" dirty="0" err="1" smtClean="0"/>
              <a:t>nastupila</a:t>
            </a:r>
            <a:endParaRPr lang="sr-Latn-RS" dirty="0" smtClean="0"/>
          </a:p>
          <a:p>
            <a:endParaRPr lang="sr-Latn-RS" dirty="0" smtClean="0"/>
          </a:p>
          <a:p>
            <a:r>
              <a:rPr lang="en-US" dirty="0" err="1"/>
              <a:t>Krivično</a:t>
            </a:r>
            <a:r>
              <a:rPr lang="en-US" dirty="0"/>
              <a:t> </a:t>
            </a:r>
            <a:r>
              <a:rPr lang="en-US" dirty="0" err="1"/>
              <a:t>djelo</a:t>
            </a:r>
            <a:r>
              <a:rPr lang="en-US" dirty="0"/>
              <a:t> je </a:t>
            </a:r>
            <a:r>
              <a:rPr lang="en-US" dirty="0" err="1"/>
              <a:t>izvršeno</a:t>
            </a:r>
            <a:r>
              <a:rPr lang="en-US" dirty="0"/>
              <a:t> </a:t>
            </a:r>
            <a:r>
              <a:rPr lang="en-US" dirty="0" err="1"/>
              <a:t>kako</a:t>
            </a:r>
            <a:r>
              <a:rPr lang="en-US" dirty="0"/>
              <a:t> u </a:t>
            </a:r>
            <a:r>
              <a:rPr lang="en-US" dirty="0" err="1">
                <a:solidFill>
                  <a:srgbClr val="FF0000"/>
                </a:solidFill>
              </a:rPr>
              <a:t>mjestu</a:t>
            </a:r>
            <a:r>
              <a:rPr lang="en-US" dirty="0"/>
              <a:t> </a:t>
            </a:r>
            <a:r>
              <a:rPr lang="en-US" dirty="0" err="1"/>
              <a:t>gdje</a:t>
            </a:r>
            <a:r>
              <a:rPr lang="en-US" dirty="0"/>
              <a:t> je </a:t>
            </a:r>
            <a:r>
              <a:rPr lang="en-US" dirty="0" err="1"/>
              <a:t>učinilac</a:t>
            </a:r>
            <a:r>
              <a:rPr lang="en-US" dirty="0"/>
              <a:t> radio </a:t>
            </a:r>
            <a:r>
              <a:rPr lang="en-US" dirty="0" err="1"/>
              <a:t>ili</a:t>
            </a:r>
            <a:r>
              <a:rPr lang="en-US" dirty="0"/>
              <a:t> je bio </a:t>
            </a:r>
            <a:r>
              <a:rPr lang="en-US" dirty="0" err="1"/>
              <a:t>dužan</a:t>
            </a:r>
            <a:r>
              <a:rPr lang="en-US" dirty="0"/>
              <a:t> da </a:t>
            </a:r>
            <a:r>
              <a:rPr lang="en-US" dirty="0" err="1"/>
              <a:t>radi</a:t>
            </a:r>
            <a:r>
              <a:rPr lang="en-US" dirty="0"/>
              <a:t>, </a:t>
            </a:r>
            <a:r>
              <a:rPr lang="en-US" dirty="0" err="1"/>
              <a:t>tako</a:t>
            </a:r>
            <a:r>
              <a:rPr lang="en-US" dirty="0"/>
              <a:t> </a:t>
            </a:r>
            <a:r>
              <a:rPr lang="en-US" dirty="0" err="1"/>
              <a:t>i</a:t>
            </a:r>
            <a:r>
              <a:rPr lang="en-US" dirty="0"/>
              <a:t> u </a:t>
            </a:r>
            <a:r>
              <a:rPr lang="en-US" dirty="0" err="1"/>
              <a:t>mjestu</a:t>
            </a:r>
            <a:r>
              <a:rPr lang="en-US" dirty="0"/>
              <a:t> </a:t>
            </a:r>
            <a:r>
              <a:rPr lang="en-US" dirty="0" err="1"/>
              <a:t>gdje</a:t>
            </a:r>
            <a:r>
              <a:rPr lang="en-US" dirty="0"/>
              <a:t> je </a:t>
            </a:r>
            <a:r>
              <a:rPr lang="en-US" dirty="0" err="1"/>
              <a:t>posljedica</a:t>
            </a:r>
            <a:r>
              <a:rPr lang="en-US" dirty="0"/>
              <a:t> u </a:t>
            </a:r>
            <a:r>
              <a:rPr lang="en-US" dirty="0" err="1"/>
              <a:t>potpunosti</a:t>
            </a:r>
            <a:r>
              <a:rPr lang="en-US" dirty="0"/>
              <a:t> </a:t>
            </a:r>
            <a:r>
              <a:rPr lang="en-US" dirty="0" err="1"/>
              <a:t>ili</a:t>
            </a:r>
            <a:r>
              <a:rPr lang="en-US" dirty="0"/>
              <a:t> </a:t>
            </a:r>
            <a:r>
              <a:rPr lang="en-US" dirty="0" err="1"/>
              <a:t>djelimično</a:t>
            </a:r>
            <a:r>
              <a:rPr lang="en-US" dirty="0"/>
              <a:t> </a:t>
            </a:r>
            <a:r>
              <a:rPr lang="en-US" dirty="0" err="1"/>
              <a:t>nastupila</a:t>
            </a:r>
            <a:endParaRPr lang="en-US" dirty="0"/>
          </a:p>
        </p:txBody>
      </p:sp>
    </p:spTree>
    <p:extLst>
      <p:ext uri="{BB962C8B-B14F-4D97-AF65-F5344CB8AC3E}">
        <p14:creationId xmlns:p14="http://schemas.microsoft.com/office/powerpoint/2010/main" val="25668155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Saučesništvo u krivičnom djelu</a:t>
            </a:r>
            <a:endParaRPr lang="en-US" dirty="0"/>
          </a:p>
        </p:txBody>
      </p:sp>
      <p:sp>
        <p:nvSpPr>
          <p:cNvPr id="3" name="Content Placeholder 2"/>
          <p:cNvSpPr>
            <a:spLocks noGrp="1"/>
          </p:cNvSpPr>
          <p:nvPr>
            <p:ph idx="1"/>
          </p:nvPr>
        </p:nvSpPr>
        <p:spPr>
          <a:xfrm>
            <a:off x="677334" y="1601789"/>
            <a:ext cx="5249641" cy="3880773"/>
          </a:xfrm>
        </p:spPr>
        <p:txBody>
          <a:bodyPr/>
          <a:lstStyle/>
          <a:p>
            <a:r>
              <a:rPr lang="sr-Latn-BA" dirty="0"/>
              <a:t>Učešće više lica u izvršenju krivičnog </a:t>
            </a:r>
            <a:r>
              <a:rPr lang="sr-Latn-BA" dirty="0" smtClean="0"/>
              <a:t>djela</a:t>
            </a:r>
          </a:p>
          <a:p>
            <a:r>
              <a:rPr lang="sr-Latn-BA" dirty="0" smtClean="0"/>
              <a:t>Osnovni </a:t>
            </a:r>
            <a:r>
              <a:rPr lang="sr-Latn-BA" dirty="0"/>
              <a:t>oblici saučesništva su: </a:t>
            </a:r>
            <a:endParaRPr lang="sr-Latn-BA" dirty="0" smtClean="0"/>
          </a:p>
          <a:p>
            <a:pPr lvl="1"/>
            <a:r>
              <a:rPr lang="sr-Latn-BA" i="1" dirty="0" smtClean="0"/>
              <a:t>saizvršilaštvo</a:t>
            </a:r>
            <a:r>
              <a:rPr lang="sr-Latn-BA" i="1" dirty="0"/>
              <a:t>, </a:t>
            </a:r>
            <a:endParaRPr lang="sr-Latn-BA" i="1" dirty="0" smtClean="0"/>
          </a:p>
          <a:p>
            <a:pPr lvl="1"/>
            <a:r>
              <a:rPr lang="sr-Latn-BA" i="1" dirty="0" smtClean="0"/>
              <a:t>podstrekavanje </a:t>
            </a:r>
            <a:r>
              <a:rPr lang="sr-Latn-BA" i="1" dirty="0"/>
              <a:t>i </a:t>
            </a:r>
            <a:endParaRPr lang="sr-Latn-BA" i="1" dirty="0" smtClean="0"/>
          </a:p>
          <a:p>
            <a:pPr lvl="1"/>
            <a:r>
              <a:rPr lang="sr-Latn-BA" i="1" dirty="0" smtClean="0"/>
              <a:t>pomaganje</a:t>
            </a:r>
          </a:p>
          <a:p>
            <a:r>
              <a:rPr lang="sr-Latn-BA" i="1" dirty="0" smtClean="0"/>
              <a:t>Posredno saizvršilaštvo</a:t>
            </a:r>
            <a:endParaRPr lang="en-US" dirty="0"/>
          </a:p>
        </p:txBody>
      </p:sp>
      <p:sp>
        <p:nvSpPr>
          <p:cNvPr id="4" name="Title 1"/>
          <p:cNvSpPr txBox="1">
            <a:spLocks/>
          </p:cNvSpPr>
          <p:nvPr/>
        </p:nvSpPr>
        <p:spPr>
          <a:xfrm>
            <a:off x="5190067" y="2706285"/>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r-Latn-RS" dirty="0" smtClean="0"/>
              <a:t>Sticaj krivičnih djela</a:t>
            </a:r>
            <a:endParaRPr lang="en-US" dirty="0"/>
          </a:p>
        </p:txBody>
      </p:sp>
      <p:sp>
        <p:nvSpPr>
          <p:cNvPr id="5" name="Content Placeholder 2"/>
          <p:cNvSpPr txBox="1">
            <a:spLocks/>
          </p:cNvSpPr>
          <p:nvPr/>
        </p:nvSpPr>
        <p:spPr>
          <a:xfrm>
            <a:off x="5190067" y="3786580"/>
            <a:ext cx="5249641"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sr-Latn-BA" i="1" dirty="0"/>
              <a:t>Idealni sticaj</a:t>
            </a:r>
            <a:r>
              <a:rPr lang="sr-Latn-BA" dirty="0"/>
              <a:t> postoji kada jedan učinilac preduzimanjem jedne radnje učini više krivičnih djela za koja mu se istovremeno </a:t>
            </a:r>
            <a:r>
              <a:rPr lang="sr-Latn-BA" dirty="0" smtClean="0"/>
              <a:t>sudi</a:t>
            </a:r>
          </a:p>
          <a:p>
            <a:r>
              <a:rPr lang="sr-Latn-BA" i="1" dirty="0"/>
              <a:t>Realni sticaj</a:t>
            </a:r>
            <a:r>
              <a:rPr lang="sr-Latn-BA" dirty="0"/>
              <a:t> postoji kada učinilac preduzimanjem više radnji učini više krivičnih djela za koja mu se istovremeno sudi</a:t>
            </a:r>
            <a:r>
              <a:rPr lang="sr-Latn-BA" dirty="0" smtClean="0"/>
              <a:t>.</a:t>
            </a:r>
          </a:p>
          <a:p>
            <a:r>
              <a:rPr lang="sr-Latn-BA" dirty="0" smtClean="0">
                <a:solidFill>
                  <a:srgbClr val="00B050"/>
                </a:solidFill>
              </a:rPr>
              <a:t>Da li postoji sticaj ako se djelo učini prema više članova porodice?</a:t>
            </a:r>
            <a:endParaRPr lang="en-US" dirty="0">
              <a:solidFill>
                <a:srgbClr val="00B050"/>
              </a:solidFill>
            </a:endParaRPr>
          </a:p>
        </p:txBody>
      </p:sp>
      <p:sp>
        <p:nvSpPr>
          <p:cNvPr id="6" name="Rectangle 5"/>
          <p:cNvSpPr/>
          <p:nvPr/>
        </p:nvSpPr>
        <p:spPr>
          <a:xfrm>
            <a:off x="677334" y="4220543"/>
            <a:ext cx="3107113" cy="923330"/>
          </a:xfrm>
          <a:prstGeom prst="rect">
            <a:avLst/>
          </a:prstGeom>
        </p:spPr>
        <p:txBody>
          <a:bodyPr wrap="square">
            <a:spAutoFit/>
          </a:bodyPr>
          <a:lstStyle/>
          <a:p>
            <a:r>
              <a:rPr lang="sr-Latn-RS" dirty="0">
                <a:solidFill>
                  <a:srgbClr val="00B0F0"/>
                </a:solidFill>
              </a:rPr>
              <a:t>Podstrekač ili pomagač mogu biti lica van kruga članova porodice.</a:t>
            </a:r>
            <a:endParaRPr lang="en-US" dirty="0">
              <a:solidFill>
                <a:srgbClr val="00B0F0"/>
              </a:solidFill>
            </a:endParaRPr>
          </a:p>
        </p:txBody>
      </p:sp>
    </p:spTree>
    <p:extLst>
      <p:ext uri="{BB962C8B-B14F-4D97-AF65-F5344CB8AC3E}">
        <p14:creationId xmlns:p14="http://schemas.microsoft.com/office/powerpoint/2010/main" val="3446870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KRIVIČNE SANKCIJE</a:t>
            </a:r>
            <a:endParaRPr lang="en-US" dirty="0"/>
          </a:p>
        </p:txBody>
      </p:sp>
      <p:sp>
        <p:nvSpPr>
          <p:cNvPr id="3" name="Content Placeholder 2"/>
          <p:cNvSpPr>
            <a:spLocks noGrp="1"/>
          </p:cNvSpPr>
          <p:nvPr>
            <p:ph idx="1"/>
          </p:nvPr>
        </p:nvSpPr>
        <p:spPr/>
        <p:txBody>
          <a:bodyPr>
            <a:normAutofit fontScale="70000" lnSpcReduction="20000"/>
          </a:bodyPr>
          <a:lstStyle/>
          <a:p>
            <a:r>
              <a:rPr lang="sr-Latn-BA" i="1" dirty="0"/>
              <a:t>Krivične sankcije</a:t>
            </a:r>
            <a:r>
              <a:rPr lang="sr-Latn-BA" dirty="0"/>
              <a:t> se definišu kao zakonom predviđene represivne mjere društvene reakcije koje se izriču učiniocu krivičnog djela s ciljem suzbijanja kriminaliteta, koje izriče sud nakon sprovedenog krivičnog </a:t>
            </a:r>
            <a:r>
              <a:rPr lang="sr-Latn-BA" dirty="0" smtClean="0"/>
              <a:t>postupka</a:t>
            </a:r>
          </a:p>
          <a:p>
            <a:pPr lvl="0"/>
            <a:r>
              <a:rPr lang="sr-Latn-RS" b="1" dirty="0"/>
              <a:t>Vrste krivičnih </a:t>
            </a:r>
            <a:r>
              <a:rPr lang="sr-Latn-RS" b="1" dirty="0" smtClean="0"/>
              <a:t>sankcija</a:t>
            </a:r>
          </a:p>
          <a:p>
            <a:pPr lvl="1"/>
            <a:r>
              <a:rPr lang="sr-Latn-RS" b="1" dirty="0" smtClean="0"/>
              <a:t>KAZNE</a:t>
            </a:r>
          </a:p>
          <a:p>
            <a:pPr lvl="2"/>
            <a:r>
              <a:rPr lang="sr-Latn-RS" dirty="0" smtClean="0"/>
              <a:t>Kazna zatvora</a:t>
            </a:r>
          </a:p>
          <a:p>
            <a:pPr lvl="3"/>
            <a:r>
              <a:rPr lang="sr-Latn-RS" dirty="0" smtClean="0"/>
              <a:t>Do 3 godine (st. 1)</a:t>
            </a:r>
          </a:p>
          <a:p>
            <a:pPr lvl="3"/>
            <a:r>
              <a:rPr lang="sr-Latn-RS" dirty="0" smtClean="0"/>
              <a:t>Od 6 mj. do 5 godina (st. 2)</a:t>
            </a:r>
          </a:p>
          <a:p>
            <a:pPr lvl="3"/>
            <a:r>
              <a:rPr lang="sr-Latn-RS" dirty="0" smtClean="0"/>
              <a:t>Od 2 do 10 godina (st. 3)</a:t>
            </a:r>
          </a:p>
          <a:p>
            <a:pPr lvl="3"/>
            <a:r>
              <a:rPr lang="sr-Latn-RS" dirty="0" smtClean="0"/>
              <a:t>Od 3 do 15 godina (st. 4)</a:t>
            </a:r>
          </a:p>
          <a:p>
            <a:pPr lvl="2"/>
            <a:r>
              <a:rPr lang="sr-Latn-RS" dirty="0" smtClean="0"/>
              <a:t>N</a:t>
            </a:r>
            <a:r>
              <a:rPr lang="en-US" dirty="0" err="1" smtClean="0"/>
              <a:t>ovčana</a:t>
            </a:r>
            <a:r>
              <a:rPr lang="en-US" dirty="0" smtClean="0"/>
              <a:t> </a:t>
            </a:r>
            <a:r>
              <a:rPr lang="en-US" dirty="0" err="1" smtClean="0"/>
              <a:t>kazna</a:t>
            </a:r>
            <a:r>
              <a:rPr lang="sr-Latn-RS" dirty="0" smtClean="0"/>
              <a:t> (st. 1, st. 5)</a:t>
            </a:r>
          </a:p>
          <a:p>
            <a:pPr lvl="1"/>
            <a:r>
              <a:rPr lang="sr-Latn-RS" b="1" dirty="0" smtClean="0"/>
              <a:t>ALTERNATIVNE MJERE</a:t>
            </a:r>
          </a:p>
          <a:p>
            <a:pPr lvl="2"/>
            <a:r>
              <a:rPr lang="en-US" dirty="0" err="1"/>
              <a:t>uslovna</a:t>
            </a:r>
            <a:r>
              <a:rPr lang="en-US" dirty="0"/>
              <a:t> </a:t>
            </a:r>
            <a:r>
              <a:rPr lang="en-US" dirty="0" err="1"/>
              <a:t>osuda</a:t>
            </a:r>
            <a:r>
              <a:rPr lang="en-US" dirty="0"/>
              <a:t>, </a:t>
            </a:r>
            <a:endParaRPr lang="sr-Latn-RS" dirty="0" smtClean="0"/>
          </a:p>
          <a:p>
            <a:pPr lvl="2"/>
            <a:r>
              <a:rPr lang="en-US" dirty="0" err="1" smtClean="0"/>
              <a:t>uslovna</a:t>
            </a:r>
            <a:r>
              <a:rPr lang="en-US" dirty="0" smtClean="0"/>
              <a:t> </a:t>
            </a:r>
            <a:r>
              <a:rPr lang="en-US" dirty="0" err="1"/>
              <a:t>osuda</a:t>
            </a:r>
            <a:r>
              <a:rPr lang="en-US" dirty="0"/>
              <a:t> </a:t>
            </a:r>
            <a:r>
              <a:rPr lang="en-US" dirty="0" err="1"/>
              <a:t>sa</a:t>
            </a:r>
            <a:r>
              <a:rPr lang="en-US" dirty="0"/>
              <a:t> </a:t>
            </a:r>
            <a:r>
              <a:rPr lang="en-US" dirty="0" err="1"/>
              <a:t>zaštitnim</a:t>
            </a:r>
            <a:r>
              <a:rPr lang="en-US" dirty="0"/>
              <a:t> </a:t>
            </a:r>
            <a:r>
              <a:rPr lang="en-US" dirty="0" err="1"/>
              <a:t>nadzorom</a:t>
            </a:r>
            <a:r>
              <a:rPr lang="en-US" dirty="0"/>
              <a:t> </a:t>
            </a:r>
            <a:r>
              <a:rPr lang="en-US" dirty="0" err="1"/>
              <a:t>i</a:t>
            </a:r>
            <a:r>
              <a:rPr lang="en-US" dirty="0"/>
              <a:t> </a:t>
            </a:r>
            <a:endParaRPr lang="sr-Latn-RS" dirty="0" smtClean="0"/>
          </a:p>
          <a:p>
            <a:pPr lvl="2"/>
            <a:r>
              <a:rPr lang="en-US" dirty="0" smtClean="0"/>
              <a:t>rad </a:t>
            </a:r>
            <a:r>
              <a:rPr lang="en-US" dirty="0"/>
              <a:t>u </a:t>
            </a:r>
            <a:r>
              <a:rPr lang="en-US" dirty="0" err="1"/>
              <a:t>javnom</a:t>
            </a:r>
            <a:r>
              <a:rPr lang="en-US" dirty="0"/>
              <a:t> </a:t>
            </a:r>
            <a:r>
              <a:rPr lang="en-US" dirty="0" err="1"/>
              <a:t>interesu</a:t>
            </a:r>
            <a:endParaRPr lang="sr-Latn-RS" b="1" dirty="0" smtClean="0"/>
          </a:p>
          <a:p>
            <a:pPr lvl="1"/>
            <a:r>
              <a:rPr lang="sr-Latn-RS" b="1" dirty="0" smtClean="0"/>
              <a:t>MJERE BEZBJEDNOSTI</a:t>
            </a:r>
            <a:endParaRPr lang="en-US" b="1" dirty="0"/>
          </a:p>
          <a:p>
            <a:endParaRPr lang="en-US" dirty="0"/>
          </a:p>
        </p:txBody>
      </p:sp>
      <p:sp>
        <p:nvSpPr>
          <p:cNvPr id="4" name="Rectangle 3"/>
          <p:cNvSpPr/>
          <p:nvPr/>
        </p:nvSpPr>
        <p:spPr>
          <a:xfrm>
            <a:off x="6143104" y="3227335"/>
            <a:ext cx="3624349" cy="3231654"/>
          </a:xfrm>
          <a:prstGeom prst="rect">
            <a:avLst/>
          </a:prstGeom>
        </p:spPr>
        <p:txBody>
          <a:bodyPr wrap="square">
            <a:spAutoFit/>
          </a:bodyPr>
          <a:lstStyle/>
          <a:p>
            <a:r>
              <a:rPr lang="en-US" sz="1200" dirty="0" err="1">
                <a:solidFill>
                  <a:srgbClr val="666666"/>
                </a:solidFill>
                <a:latin typeface="Times New Roman" panose="02020603050405020304" pitchFamily="18" charset="0"/>
                <a:cs typeface="Times New Roman" panose="02020603050405020304" pitchFamily="18" charset="0"/>
              </a:rPr>
              <a:t>Učiniocima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krivičnih</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djela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mogu</a:t>
            </a:r>
            <a:r>
              <a:rPr lang="en-US" sz="1200" dirty="0">
                <a:solidFill>
                  <a:srgbClr val="666666"/>
                </a:solidFill>
                <a:latin typeface="Times New Roman" panose="02020603050405020304" pitchFamily="18" charset="0"/>
                <a:cs typeface="Times New Roman" panose="02020603050405020304" pitchFamily="18" charset="0"/>
              </a:rPr>
              <a:t> se </a:t>
            </a:r>
            <a:r>
              <a:rPr lang="en-US" sz="1200" dirty="0" err="1">
                <a:solidFill>
                  <a:srgbClr val="666666"/>
                </a:solidFill>
                <a:latin typeface="Times New Roman" panose="02020603050405020304" pitchFamily="18" charset="0"/>
                <a:cs typeface="Times New Roman" panose="02020603050405020304" pitchFamily="18" charset="0"/>
              </a:rPr>
              <a:t>izreći</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ove</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FF0000"/>
                </a:solidFill>
                <a:latin typeface="Times New Roman" panose="02020603050405020304" pitchFamily="18" charset="0"/>
                <a:cs typeface="Times New Roman" panose="02020603050405020304" pitchFamily="18" charset="0"/>
              </a:rPr>
              <a:t>mjere</a:t>
            </a:r>
            <a:r>
              <a:rPr lang="en-US" sz="1200" dirty="0">
                <a:solidFill>
                  <a:srgbClr val="FF0000"/>
                </a:solidFill>
                <a:latin typeface="Times New Roman" panose="02020603050405020304" pitchFamily="18" charset="0"/>
                <a:cs typeface="Times New Roman" panose="02020603050405020304" pitchFamily="18" charset="0"/>
              </a:rPr>
              <a:t> </a:t>
            </a:r>
            <a:r>
              <a:rPr lang="en-US" sz="1200" dirty="0" err="1">
                <a:solidFill>
                  <a:srgbClr val="FF0000"/>
                </a:solidFill>
                <a:latin typeface="Times New Roman" panose="02020603050405020304" pitchFamily="18" charset="0"/>
                <a:cs typeface="Times New Roman" panose="02020603050405020304" pitchFamily="18" charset="0"/>
              </a:rPr>
              <a:t>bezbjednosti</a:t>
            </a:r>
            <a:r>
              <a:rPr lang="en-US" sz="1200" dirty="0">
                <a:solidFill>
                  <a:srgbClr val="FF0000"/>
                </a:solidFill>
                <a:latin typeface="Times New Roman" panose="02020603050405020304" pitchFamily="18" charset="0"/>
                <a:cs typeface="Times New Roman" panose="02020603050405020304" pitchFamily="18" charset="0"/>
              </a:rPr>
              <a:t>:</a:t>
            </a:r>
          </a:p>
          <a:p>
            <a:r>
              <a:rPr lang="en-US" sz="1200" dirty="0">
                <a:solidFill>
                  <a:srgbClr val="666666"/>
                </a:solidFill>
                <a:latin typeface="Times New Roman" panose="02020603050405020304" pitchFamily="18" charset="0"/>
                <a:cs typeface="Times New Roman" panose="02020603050405020304" pitchFamily="18" charset="0"/>
              </a:rPr>
              <a:t>1) </a:t>
            </a:r>
            <a:r>
              <a:rPr lang="en-US" sz="1200" dirty="0" err="1">
                <a:solidFill>
                  <a:srgbClr val="666666"/>
                </a:solidFill>
                <a:latin typeface="Times New Roman" panose="02020603050405020304" pitchFamily="18" charset="0"/>
                <a:cs typeface="Times New Roman" panose="02020603050405020304" pitchFamily="18" charset="0"/>
              </a:rPr>
              <a:t>obavezno</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psihijatrijsko</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liječenje</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i</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čuvanje</a:t>
            </a:r>
            <a:r>
              <a:rPr lang="en-US" sz="1200" dirty="0">
                <a:solidFill>
                  <a:srgbClr val="666666"/>
                </a:solidFill>
                <a:latin typeface="Times New Roman" panose="02020603050405020304" pitchFamily="18" charset="0"/>
                <a:cs typeface="Times New Roman" panose="02020603050405020304" pitchFamily="18" charset="0"/>
              </a:rPr>
              <a:t> u </a:t>
            </a:r>
            <a:r>
              <a:rPr lang="en-US" sz="1200" dirty="0" err="1">
                <a:solidFill>
                  <a:srgbClr val="666666"/>
                </a:solidFill>
                <a:latin typeface="Times New Roman" panose="02020603050405020304" pitchFamily="18" charset="0"/>
                <a:cs typeface="Times New Roman" panose="02020603050405020304" pitchFamily="18" charset="0"/>
              </a:rPr>
              <a:t>zdravstvenoj</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ustanovi</a:t>
            </a:r>
            <a:r>
              <a:rPr lang="en-US" sz="1200" dirty="0">
                <a:solidFill>
                  <a:srgbClr val="666666"/>
                </a:solidFill>
                <a:latin typeface="Times New Roman" panose="02020603050405020304" pitchFamily="18" charset="0"/>
                <a:cs typeface="Times New Roman" panose="02020603050405020304" pitchFamily="18" charset="0"/>
              </a:rPr>
              <a:t>,</a:t>
            </a:r>
          </a:p>
          <a:p>
            <a:r>
              <a:rPr lang="en-US" sz="1200" dirty="0">
                <a:solidFill>
                  <a:srgbClr val="666666"/>
                </a:solidFill>
                <a:latin typeface="Times New Roman" panose="02020603050405020304" pitchFamily="18" charset="0"/>
                <a:cs typeface="Times New Roman" panose="02020603050405020304" pitchFamily="18" charset="0"/>
              </a:rPr>
              <a:t>2) </a:t>
            </a:r>
            <a:r>
              <a:rPr lang="en-US" sz="1200" dirty="0" err="1">
                <a:solidFill>
                  <a:srgbClr val="666666"/>
                </a:solidFill>
                <a:latin typeface="Times New Roman" panose="02020603050405020304" pitchFamily="18" charset="0"/>
                <a:cs typeface="Times New Roman" panose="02020603050405020304" pitchFamily="18" charset="0"/>
              </a:rPr>
              <a:t>obavezno</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psihijatrijsko</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liječenje</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na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slobodi</a:t>
            </a:r>
            <a:r>
              <a:rPr lang="en-US" sz="1200" dirty="0">
                <a:solidFill>
                  <a:srgbClr val="666666"/>
                </a:solidFill>
                <a:latin typeface="Times New Roman" panose="02020603050405020304" pitchFamily="18" charset="0"/>
                <a:cs typeface="Times New Roman" panose="02020603050405020304" pitchFamily="18" charset="0"/>
              </a:rPr>
              <a:t>,</a:t>
            </a:r>
          </a:p>
          <a:p>
            <a:r>
              <a:rPr lang="en-US" sz="1200" dirty="0">
                <a:solidFill>
                  <a:srgbClr val="666666"/>
                </a:solidFill>
                <a:latin typeface="Times New Roman" panose="02020603050405020304" pitchFamily="18" charset="0"/>
                <a:cs typeface="Times New Roman" panose="02020603050405020304" pitchFamily="18" charset="0"/>
              </a:rPr>
              <a:t>3) </a:t>
            </a:r>
            <a:r>
              <a:rPr lang="en-US" sz="1200" dirty="0" err="1">
                <a:solidFill>
                  <a:srgbClr val="666666"/>
                </a:solidFill>
                <a:latin typeface="Times New Roman" panose="02020603050405020304" pitchFamily="18" charset="0"/>
                <a:cs typeface="Times New Roman" panose="02020603050405020304" pitchFamily="18" charset="0"/>
              </a:rPr>
              <a:t>obavezno</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liječenje</a:t>
            </a:r>
            <a:r>
              <a:rPr lang="en-US" sz="1200" dirty="0">
                <a:solidFill>
                  <a:srgbClr val="666666"/>
                </a:solidFill>
                <a:latin typeface="Times New Roman" panose="02020603050405020304" pitchFamily="18" charset="0"/>
                <a:cs typeface="Times New Roman" panose="02020603050405020304" pitchFamily="18" charset="0"/>
              </a:rPr>
              <a:t> od </a:t>
            </a:r>
            <a:r>
              <a:rPr lang="en-US" sz="1200" dirty="0" err="1">
                <a:solidFill>
                  <a:srgbClr val="666666"/>
                </a:solidFill>
                <a:latin typeface="Times New Roman" panose="02020603050405020304" pitchFamily="18" charset="0"/>
                <a:cs typeface="Times New Roman" panose="02020603050405020304" pitchFamily="18" charset="0"/>
              </a:rPr>
              <a:t>zavisnosti</a:t>
            </a:r>
            <a:r>
              <a:rPr lang="en-US" sz="1200" dirty="0">
                <a:solidFill>
                  <a:srgbClr val="666666"/>
                </a:solidFill>
                <a:latin typeface="Times New Roman" panose="02020603050405020304" pitchFamily="18" charset="0"/>
                <a:cs typeface="Times New Roman" panose="02020603050405020304" pitchFamily="18" charset="0"/>
              </a:rPr>
              <a:t>,</a:t>
            </a:r>
          </a:p>
          <a:p>
            <a:r>
              <a:rPr lang="en-US" sz="1200" dirty="0">
                <a:solidFill>
                  <a:srgbClr val="666666"/>
                </a:solidFill>
                <a:latin typeface="Times New Roman" panose="02020603050405020304" pitchFamily="18" charset="0"/>
                <a:cs typeface="Times New Roman" panose="02020603050405020304" pitchFamily="18" charset="0"/>
              </a:rPr>
              <a:t>4) </a:t>
            </a:r>
            <a:r>
              <a:rPr lang="en-US" sz="1200" dirty="0" err="1">
                <a:solidFill>
                  <a:srgbClr val="666666"/>
                </a:solidFill>
                <a:latin typeface="Times New Roman" panose="02020603050405020304" pitchFamily="18" charset="0"/>
                <a:cs typeface="Times New Roman" panose="02020603050405020304" pitchFamily="18" charset="0"/>
              </a:rPr>
              <a:t>zabrana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vršenja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poziva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djelatnosti</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ili</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dužnosti</a:t>
            </a:r>
            <a:r>
              <a:rPr lang="en-US" sz="1200" dirty="0">
                <a:solidFill>
                  <a:srgbClr val="666666"/>
                </a:solidFill>
                <a:latin typeface="Times New Roman" panose="02020603050405020304" pitchFamily="18" charset="0"/>
                <a:cs typeface="Times New Roman" panose="02020603050405020304" pitchFamily="18" charset="0"/>
              </a:rPr>
              <a:t>,</a:t>
            </a:r>
          </a:p>
          <a:p>
            <a:r>
              <a:rPr lang="en-US" sz="1200" dirty="0">
                <a:solidFill>
                  <a:srgbClr val="666666"/>
                </a:solidFill>
                <a:latin typeface="Times New Roman" panose="02020603050405020304" pitchFamily="18" charset="0"/>
                <a:cs typeface="Times New Roman" panose="02020603050405020304" pitchFamily="18" charset="0"/>
              </a:rPr>
              <a:t>5) </a:t>
            </a:r>
            <a:r>
              <a:rPr lang="en-US" sz="1200" dirty="0" err="1">
                <a:solidFill>
                  <a:srgbClr val="666666"/>
                </a:solidFill>
                <a:latin typeface="Times New Roman" panose="02020603050405020304" pitchFamily="18" charset="0"/>
                <a:cs typeface="Times New Roman" panose="02020603050405020304" pitchFamily="18" charset="0"/>
              </a:rPr>
              <a:t>zabrana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prisustvovanja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određenim</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sportskim</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priredbama</a:t>
            </a:r>
            <a:r>
              <a:rPr lang="en-US" sz="1200" dirty="0">
                <a:solidFill>
                  <a:srgbClr val="666666"/>
                </a:solidFill>
                <a:latin typeface="Times New Roman" panose="02020603050405020304" pitchFamily="18" charset="0"/>
                <a:cs typeface="Times New Roman" panose="02020603050405020304" pitchFamily="18" charset="0"/>
              </a:rPr>
              <a:t>,</a:t>
            </a:r>
          </a:p>
          <a:p>
            <a:r>
              <a:rPr lang="en-US" sz="1200" dirty="0">
                <a:solidFill>
                  <a:srgbClr val="666666"/>
                </a:solidFill>
                <a:latin typeface="Times New Roman" panose="02020603050405020304" pitchFamily="18" charset="0"/>
                <a:cs typeface="Times New Roman" panose="02020603050405020304" pitchFamily="18" charset="0"/>
              </a:rPr>
              <a:t>6) </a:t>
            </a:r>
            <a:r>
              <a:rPr lang="en-US" sz="1200" dirty="0" err="1">
                <a:solidFill>
                  <a:srgbClr val="666666"/>
                </a:solidFill>
                <a:latin typeface="Times New Roman" panose="02020603050405020304" pitchFamily="18" charset="0"/>
                <a:cs typeface="Times New Roman" panose="02020603050405020304" pitchFamily="18" charset="0"/>
              </a:rPr>
              <a:t>zabrana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približavanja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i</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komunikacije</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sa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određenim</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licem</a:t>
            </a:r>
            <a:r>
              <a:rPr lang="en-US" sz="1200" dirty="0">
                <a:solidFill>
                  <a:srgbClr val="666666"/>
                </a:solidFill>
                <a:latin typeface="Times New Roman" panose="02020603050405020304" pitchFamily="18" charset="0"/>
                <a:cs typeface="Times New Roman" panose="02020603050405020304" pitchFamily="18" charset="0"/>
              </a:rPr>
              <a:t>,</a:t>
            </a:r>
          </a:p>
          <a:p>
            <a:r>
              <a:rPr lang="en-US" sz="1200" dirty="0">
                <a:solidFill>
                  <a:srgbClr val="666666"/>
                </a:solidFill>
                <a:latin typeface="Times New Roman" panose="02020603050405020304" pitchFamily="18" charset="0"/>
                <a:cs typeface="Times New Roman" panose="02020603050405020304" pitchFamily="18" charset="0"/>
              </a:rPr>
              <a:t>7) </a:t>
            </a:r>
            <a:r>
              <a:rPr lang="en-US" sz="1200" dirty="0" err="1">
                <a:solidFill>
                  <a:srgbClr val="666666"/>
                </a:solidFill>
                <a:latin typeface="Times New Roman" panose="02020603050405020304" pitchFamily="18" charset="0"/>
                <a:cs typeface="Times New Roman" panose="02020603050405020304" pitchFamily="18" charset="0"/>
              </a:rPr>
              <a:t>obavezan</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psihosocijalni</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tretman</a:t>
            </a:r>
            <a:r>
              <a:rPr lang="en-US" sz="1200" dirty="0">
                <a:solidFill>
                  <a:srgbClr val="666666"/>
                </a:solidFill>
                <a:latin typeface="Times New Roman" panose="02020603050405020304" pitchFamily="18" charset="0"/>
                <a:cs typeface="Times New Roman" panose="02020603050405020304" pitchFamily="18" charset="0"/>
              </a:rPr>
              <a:t>,</a:t>
            </a:r>
          </a:p>
          <a:p>
            <a:r>
              <a:rPr lang="en-US" sz="1200" dirty="0">
                <a:solidFill>
                  <a:schemeClr val="accent1"/>
                </a:solidFill>
                <a:latin typeface="Times New Roman" panose="02020603050405020304" pitchFamily="18" charset="0"/>
                <a:cs typeface="Times New Roman" panose="02020603050405020304" pitchFamily="18" charset="0"/>
              </a:rPr>
              <a:t>8) </a:t>
            </a:r>
            <a:r>
              <a:rPr lang="en-US" sz="1200" dirty="0" err="1">
                <a:solidFill>
                  <a:schemeClr val="accent1"/>
                </a:solidFill>
                <a:latin typeface="Times New Roman" panose="02020603050405020304" pitchFamily="18" charset="0"/>
                <a:cs typeface="Times New Roman" panose="02020603050405020304" pitchFamily="18" charset="0"/>
              </a:rPr>
              <a:t>udaljenje</a:t>
            </a:r>
            <a:r>
              <a:rPr lang="en-US" sz="1200" dirty="0">
                <a:solidFill>
                  <a:schemeClr val="accent1"/>
                </a:solidFill>
                <a:latin typeface="Times New Roman" panose="02020603050405020304" pitchFamily="18" charset="0"/>
                <a:cs typeface="Times New Roman" panose="02020603050405020304" pitchFamily="18" charset="0"/>
              </a:rPr>
              <a:t> </a:t>
            </a:r>
            <a:r>
              <a:rPr lang="en-US" sz="1200" dirty="0" err="1">
                <a:solidFill>
                  <a:schemeClr val="accent1"/>
                </a:solidFill>
                <a:latin typeface="Times New Roman" panose="02020603050405020304" pitchFamily="18" charset="0"/>
                <a:cs typeface="Times New Roman" panose="02020603050405020304" pitchFamily="18" charset="0"/>
              </a:rPr>
              <a:t>iz</a:t>
            </a:r>
            <a:r>
              <a:rPr lang="en-US" sz="1200" dirty="0">
                <a:solidFill>
                  <a:schemeClr val="accent1"/>
                </a:solidFill>
                <a:latin typeface="Times New Roman" panose="02020603050405020304" pitchFamily="18" charset="0"/>
                <a:cs typeface="Times New Roman" panose="02020603050405020304" pitchFamily="18" charset="0"/>
              </a:rPr>
              <a:t> </a:t>
            </a:r>
            <a:r>
              <a:rPr lang="en-US" sz="1200" dirty="0" err="1">
                <a:solidFill>
                  <a:schemeClr val="accent1"/>
                </a:solidFill>
                <a:latin typeface="Times New Roman" panose="02020603050405020304" pitchFamily="18" charset="0"/>
                <a:cs typeface="Times New Roman" panose="02020603050405020304" pitchFamily="18" charset="0"/>
              </a:rPr>
              <a:t>zajedničkog</a:t>
            </a:r>
            <a:r>
              <a:rPr lang="en-US" sz="1200" dirty="0">
                <a:solidFill>
                  <a:schemeClr val="accent1"/>
                </a:solidFill>
                <a:latin typeface="Times New Roman" panose="02020603050405020304" pitchFamily="18" charset="0"/>
                <a:cs typeface="Times New Roman" panose="02020603050405020304" pitchFamily="18" charset="0"/>
              </a:rPr>
              <a:t> </a:t>
            </a:r>
            <a:r>
              <a:rPr lang="en-US" sz="1200" dirty="0" err="1">
                <a:solidFill>
                  <a:schemeClr val="accent1"/>
                </a:solidFill>
                <a:latin typeface="Times New Roman" panose="02020603050405020304" pitchFamily="18" charset="0"/>
                <a:cs typeface="Times New Roman" panose="02020603050405020304" pitchFamily="18" charset="0"/>
              </a:rPr>
              <a:t>domaćinstva</a:t>
            </a:r>
            <a:r>
              <a:rPr lang="en-US" sz="1200" dirty="0">
                <a:solidFill>
                  <a:schemeClr val="accent1"/>
                </a:solidFill>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9) </a:t>
            </a:r>
            <a:r>
              <a:rPr lang="en-US" sz="1200" dirty="0" err="1">
                <a:latin typeface="Times New Roman" panose="02020603050405020304" pitchFamily="18" charset="0"/>
                <a:cs typeface="Times New Roman" panose="02020603050405020304" pitchFamily="18" charset="0"/>
              </a:rPr>
              <a:t>oduzimanje</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predmeta</a:t>
            </a:r>
            <a:r>
              <a:rPr lang="en-US" sz="1200" dirty="0">
                <a:latin typeface="Times New Roman" panose="02020603050405020304" pitchFamily="18" charset="0"/>
                <a:cs typeface="Times New Roman" panose="02020603050405020304" pitchFamily="18" charset="0"/>
              </a:rPr>
              <a:t>,</a:t>
            </a:r>
          </a:p>
          <a:p>
            <a:r>
              <a:rPr lang="en-US" sz="1200" dirty="0">
                <a:solidFill>
                  <a:srgbClr val="666666"/>
                </a:solidFill>
                <a:latin typeface="Times New Roman" panose="02020603050405020304" pitchFamily="18" charset="0"/>
                <a:cs typeface="Times New Roman" panose="02020603050405020304" pitchFamily="18" charset="0"/>
              </a:rPr>
              <a:t>10) </a:t>
            </a:r>
            <a:r>
              <a:rPr lang="en-US" sz="1200" dirty="0" err="1">
                <a:solidFill>
                  <a:srgbClr val="666666"/>
                </a:solidFill>
                <a:latin typeface="Times New Roman" panose="02020603050405020304" pitchFamily="18" charset="0"/>
                <a:cs typeface="Times New Roman" panose="02020603050405020304" pitchFamily="18" charset="0"/>
              </a:rPr>
              <a:t>zabrana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upravljanja</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motornim</a:t>
            </a:r>
            <a:r>
              <a:rPr lang="en-US" sz="1200" dirty="0">
                <a:solidFill>
                  <a:srgbClr val="666666"/>
                </a:solidFill>
                <a:latin typeface="Times New Roman" panose="02020603050405020304" pitchFamily="18" charset="0"/>
                <a:cs typeface="Times New Roman" panose="02020603050405020304" pitchFamily="18" charset="0"/>
              </a:rPr>
              <a:t> </a:t>
            </a:r>
            <a:r>
              <a:rPr lang="en-US" sz="1200" dirty="0" err="1">
                <a:solidFill>
                  <a:srgbClr val="666666"/>
                </a:solidFill>
                <a:latin typeface="Times New Roman" panose="02020603050405020304" pitchFamily="18" charset="0"/>
                <a:cs typeface="Times New Roman" panose="02020603050405020304" pitchFamily="18" charset="0"/>
              </a:rPr>
              <a:t>vozilom</a:t>
            </a:r>
            <a:r>
              <a:rPr lang="en-US" sz="1200" dirty="0">
                <a:solidFill>
                  <a:srgbClr val="666666"/>
                </a:solidFill>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
            </a: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p:txBody>
      </p:sp>
      <p:sp>
        <p:nvSpPr>
          <p:cNvPr id="5" name="Rectangle 4"/>
          <p:cNvSpPr/>
          <p:nvPr/>
        </p:nvSpPr>
        <p:spPr>
          <a:xfrm>
            <a:off x="2716699" y="4843162"/>
            <a:ext cx="841897" cy="369332"/>
          </a:xfrm>
          <a:prstGeom prst="rect">
            <a:avLst/>
          </a:prstGeom>
        </p:spPr>
        <p:txBody>
          <a:bodyPr wrap="none">
            <a:spAutoFit/>
          </a:bodyPr>
          <a:lstStyle/>
          <a:p>
            <a:r>
              <a:rPr lang="en-US" dirty="0">
                <a:solidFill>
                  <a:srgbClr val="FF0000"/>
                </a:solidFill>
              </a:rPr>
              <a:t>77,2%</a:t>
            </a:r>
            <a:r>
              <a:rPr lang="en-US" dirty="0"/>
              <a:t> </a:t>
            </a:r>
          </a:p>
        </p:txBody>
      </p:sp>
      <p:sp>
        <p:nvSpPr>
          <p:cNvPr id="6" name="Rectangle 5"/>
          <p:cNvSpPr/>
          <p:nvPr/>
        </p:nvSpPr>
        <p:spPr>
          <a:xfrm>
            <a:off x="2716699" y="3236341"/>
            <a:ext cx="651140" cy="369332"/>
          </a:xfrm>
          <a:prstGeom prst="rect">
            <a:avLst/>
          </a:prstGeom>
        </p:spPr>
        <p:txBody>
          <a:bodyPr wrap="none">
            <a:spAutoFit/>
          </a:bodyPr>
          <a:lstStyle/>
          <a:p>
            <a:r>
              <a:rPr lang="en-US" dirty="0">
                <a:solidFill>
                  <a:srgbClr val="FF0000"/>
                </a:solidFill>
              </a:rPr>
              <a:t>8,3%</a:t>
            </a:r>
          </a:p>
        </p:txBody>
      </p:sp>
      <p:sp>
        <p:nvSpPr>
          <p:cNvPr id="7" name="Rectangle 6"/>
          <p:cNvSpPr/>
          <p:nvPr/>
        </p:nvSpPr>
        <p:spPr>
          <a:xfrm>
            <a:off x="3492626" y="4358736"/>
            <a:ext cx="841897" cy="369332"/>
          </a:xfrm>
          <a:prstGeom prst="rect">
            <a:avLst/>
          </a:prstGeom>
        </p:spPr>
        <p:txBody>
          <a:bodyPr wrap="none">
            <a:spAutoFit/>
          </a:bodyPr>
          <a:lstStyle/>
          <a:p>
            <a:r>
              <a:rPr lang="en-US" dirty="0">
                <a:solidFill>
                  <a:srgbClr val="FF0000"/>
                </a:solidFill>
              </a:rPr>
              <a:t>13,5% </a:t>
            </a:r>
          </a:p>
        </p:txBody>
      </p:sp>
      <p:sp>
        <p:nvSpPr>
          <p:cNvPr id="8" name="TextBox 7"/>
          <p:cNvSpPr txBox="1"/>
          <p:nvPr/>
        </p:nvSpPr>
        <p:spPr>
          <a:xfrm>
            <a:off x="510988" y="6373906"/>
            <a:ext cx="5632116" cy="430887"/>
          </a:xfrm>
          <a:prstGeom prst="rect">
            <a:avLst/>
          </a:prstGeom>
          <a:noFill/>
        </p:spPr>
        <p:txBody>
          <a:bodyPr wrap="square" rtlCol="0">
            <a:spAutoFit/>
          </a:bodyPr>
          <a:lstStyle/>
          <a:p>
            <a:r>
              <a:rPr lang="sr-Latn-RS" sz="1100" dirty="0" smtClean="0">
                <a:solidFill>
                  <a:srgbClr val="FF0000"/>
                </a:solidFill>
              </a:rPr>
              <a:t>Procenti predstavljaju vrstu izrečene krivičnopravne sankcije u posmatranim sudskim predmetima, izvor: OSCE, 2011.</a:t>
            </a:r>
            <a:endParaRPr lang="en-US" sz="1100" dirty="0">
              <a:solidFill>
                <a:srgbClr val="FF0000"/>
              </a:solidFill>
            </a:endParaRPr>
          </a:p>
        </p:txBody>
      </p:sp>
    </p:spTree>
    <p:extLst>
      <p:ext uri="{BB962C8B-B14F-4D97-AF65-F5344CB8AC3E}">
        <p14:creationId xmlns:p14="http://schemas.microsoft.com/office/powerpoint/2010/main" val="2939350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Opšta pravila odmjeravanja kazne</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smtClean="0"/>
              <a:t>S</a:t>
            </a:r>
            <a:r>
              <a:rPr lang="en-US" dirty="0" err="1" smtClean="0"/>
              <a:t>ud</a:t>
            </a:r>
            <a:r>
              <a:rPr lang="en-US" dirty="0" smtClean="0"/>
              <a:t> </a:t>
            </a:r>
            <a:r>
              <a:rPr lang="en-US" dirty="0" err="1"/>
              <a:t>će</a:t>
            </a:r>
            <a:r>
              <a:rPr lang="en-US" dirty="0"/>
              <a:t> </a:t>
            </a:r>
            <a:r>
              <a:rPr lang="en-US" dirty="0" err="1"/>
              <a:t>učiniocu</a:t>
            </a:r>
            <a:r>
              <a:rPr lang="en-US" dirty="0"/>
              <a:t> </a:t>
            </a:r>
            <a:r>
              <a:rPr lang="en-US" dirty="0" err="1"/>
              <a:t>krivičnog</a:t>
            </a:r>
            <a:r>
              <a:rPr lang="en-US" dirty="0"/>
              <a:t> </a:t>
            </a:r>
            <a:r>
              <a:rPr lang="en-US" dirty="0" err="1"/>
              <a:t>djela</a:t>
            </a:r>
            <a:r>
              <a:rPr lang="en-US" dirty="0"/>
              <a:t> </a:t>
            </a:r>
            <a:r>
              <a:rPr lang="en-US" dirty="0" err="1"/>
              <a:t>odmjeriti</a:t>
            </a:r>
            <a:r>
              <a:rPr lang="en-US" dirty="0"/>
              <a:t> </a:t>
            </a:r>
            <a:r>
              <a:rPr lang="en-US" dirty="0" err="1"/>
              <a:t>kaznu</a:t>
            </a:r>
            <a:r>
              <a:rPr lang="en-US" dirty="0"/>
              <a:t> u </a:t>
            </a:r>
            <a:r>
              <a:rPr lang="en-US" dirty="0" err="1"/>
              <a:t>granicama</a:t>
            </a:r>
            <a:r>
              <a:rPr lang="en-US" dirty="0"/>
              <a:t> </a:t>
            </a:r>
            <a:r>
              <a:rPr lang="en-US" dirty="0" err="1"/>
              <a:t>koje</a:t>
            </a:r>
            <a:r>
              <a:rPr lang="en-US" dirty="0"/>
              <a:t> </a:t>
            </a:r>
            <a:r>
              <a:rPr lang="en-US" dirty="0" err="1"/>
              <a:t>su</a:t>
            </a:r>
            <a:r>
              <a:rPr lang="en-US" dirty="0"/>
              <a:t> </a:t>
            </a:r>
            <a:r>
              <a:rPr lang="en-US" dirty="0" err="1"/>
              <a:t>zakonom</a:t>
            </a:r>
            <a:r>
              <a:rPr lang="en-US" dirty="0"/>
              <a:t> </a:t>
            </a:r>
            <a:r>
              <a:rPr lang="en-US" dirty="0" err="1"/>
              <a:t>propisane</a:t>
            </a:r>
            <a:r>
              <a:rPr lang="en-US" dirty="0"/>
              <a:t> </a:t>
            </a:r>
            <a:r>
              <a:rPr lang="en-US" dirty="0" err="1"/>
              <a:t>za</a:t>
            </a:r>
            <a:r>
              <a:rPr lang="en-US" dirty="0"/>
              <a:t> to </a:t>
            </a:r>
            <a:r>
              <a:rPr lang="en-US" dirty="0" err="1"/>
              <a:t>krivično</a:t>
            </a:r>
            <a:r>
              <a:rPr lang="en-US" dirty="0"/>
              <a:t> </a:t>
            </a:r>
            <a:r>
              <a:rPr lang="en-US" dirty="0" err="1"/>
              <a:t>djelo</a:t>
            </a:r>
            <a:r>
              <a:rPr lang="en-US" dirty="0"/>
              <a:t>, </a:t>
            </a:r>
            <a:r>
              <a:rPr lang="en-US" dirty="0" err="1"/>
              <a:t>imajući</a:t>
            </a:r>
            <a:r>
              <a:rPr lang="en-US" dirty="0"/>
              <a:t> u </a:t>
            </a:r>
            <a:r>
              <a:rPr lang="en-US" dirty="0" err="1"/>
              <a:t>vidu</a:t>
            </a:r>
            <a:r>
              <a:rPr lang="en-US" dirty="0"/>
              <a:t> </a:t>
            </a:r>
            <a:r>
              <a:rPr lang="en-US" dirty="0" err="1"/>
              <a:t>svrhu</a:t>
            </a:r>
            <a:r>
              <a:rPr lang="en-US" dirty="0"/>
              <a:t> </a:t>
            </a:r>
            <a:r>
              <a:rPr lang="en-US" dirty="0" err="1"/>
              <a:t>kažnjavanja</a:t>
            </a:r>
            <a:r>
              <a:rPr lang="en-US" dirty="0"/>
              <a:t> </a:t>
            </a:r>
            <a:r>
              <a:rPr lang="en-US" dirty="0" err="1"/>
              <a:t>i</a:t>
            </a:r>
            <a:r>
              <a:rPr lang="en-US" dirty="0"/>
              <a:t> </a:t>
            </a:r>
            <a:r>
              <a:rPr lang="en-US" dirty="0" err="1"/>
              <a:t>uzimajući</a:t>
            </a:r>
            <a:r>
              <a:rPr lang="en-US" dirty="0"/>
              <a:t> u </a:t>
            </a:r>
            <a:r>
              <a:rPr lang="en-US" dirty="0" err="1"/>
              <a:t>obzir</a:t>
            </a:r>
            <a:r>
              <a:rPr lang="en-US" dirty="0"/>
              <a:t> </a:t>
            </a:r>
            <a:r>
              <a:rPr lang="en-US" dirty="0" err="1"/>
              <a:t>sve</a:t>
            </a:r>
            <a:r>
              <a:rPr lang="en-US" dirty="0"/>
              <a:t> </a:t>
            </a:r>
            <a:r>
              <a:rPr lang="en-US" dirty="0" err="1"/>
              <a:t>okolnosti</a:t>
            </a:r>
            <a:r>
              <a:rPr lang="en-US" dirty="0"/>
              <a:t> </a:t>
            </a:r>
            <a:r>
              <a:rPr lang="en-US" dirty="0" err="1"/>
              <a:t>koje</a:t>
            </a:r>
            <a:r>
              <a:rPr lang="en-US" dirty="0"/>
              <a:t> </a:t>
            </a:r>
            <a:r>
              <a:rPr lang="en-US" dirty="0" err="1"/>
              <a:t>utiču</a:t>
            </a:r>
            <a:r>
              <a:rPr lang="en-US" dirty="0"/>
              <a:t> da </a:t>
            </a:r>
            <a:r>
              <a:rPr lang="en-US" dirty="0" err="1"/>
              <a:t>kazna</a:t>
            </a:r>
            <a:r>
              <a:rPr lang="en-US" dirty="0"/>
              <a:t> </a:t>
            </a:r>
            <a:r>
              <a:rPr lang="en-US" dirty="0" err="1"/>
              <a:t>bude</a:t>
            </a:r>
            <a:r>
              <a:rPr lang="en-US" dirty="0"/>
              <a:t> </a:t>
            </a:r>
            <a:r>
              <a:rPr lang="en-US" dirty="0" err="1"/>
              <a:t>manja</a:t>
            </a:r>
            <a:r>
              <a:rPr lang="en-US" dirty="0"/>
              <a:t> </a:t>
            </a:r>
            <a:r>
              <a:rPr lang="en-US" dirty="0" err="1"/>
              <a:t>ili</a:t>
            </a:r>
            <a:r>
              <a:rPr lang="en-US" dirty="0"/>
              <a:t> </a:t>
            </a:r>
            <a:r>
              <a:rPr lang="en-US" dirty="0" err="1"/>
              <a:t>veća</a:t>
            </a:r>
            <a:r>
              <a:rPr lang="en-US" dirty="0"/>
              <a:t> (</a:t>
            </a:r>
            <a:r>
              <a:rPr lang="en-US" dirty="0" err="1"/>
              <a:t>olakšavajuće</a:t>
            </a:r>
            <a:r>
              <a:rPr lang="en-US" dirty="0"/>
              <a:t> </a:t>
            </a:r>
            <a:r>
              <a:rPr lang="en-US" dirty="0" err="1"/>
              <a:t>i</a:t>
            </a:r>
            <a:r>
              <a:rPr lang="en-US" dirty="0"/>
              <a:t> </a:t>
            </a:r>
            <a:r>
              <a:rPr lang="en-US" dirty="0" err="1"/>
              <a:t>otežavajuće</a:t>
            </a:r>
            <a:r>
              <a:rPr lang="en-US" dirty="0"/>
              <a:t> </a:t>
            </a:r>
            <a:r>
              <a:rPr lang="en-US" dirty="0" err="1"/>
              <a:t>okolnosti</a:t>
            </a:r>
            <a:r>
              <a:rPr lang="en-US" dirty="0"/>
              <a:t>), a </a:t>
            </a:r>
            <a:r>
              <a:rPr lang="en-US" dirty="0" err="1"/>
              <a:t>naročito</a:t>
            </a:r>
            <a:r>
              <a:rPr lang="en-US" dirty="0"/>
              <a:t>: </a:t>
            </a:r>
            <a:endParaRPr lang="sr-Latn-RS" dirty="0" smtClean="0"/>
          </a:p>
          <a:p>
            <a:pPr lvl="1"/>
            <a:r>
              <a:rPr lang="en-US" dirty="0" err="1" smtClean="0"/>
              <a:t>stepen</a:t>
            </a:r>
            <a:r>
              <a:rPr lang="en-US" dirty="0" smtClean="0"/>
              <a:t> </a:t>
            </a:r>
            <a:r>
              <a:rPr lang="en-US" dirty="0" err="1"/>
              <a:t>krivične</a:t>
            </a:r>
            <a:r>
              <a:rPr lang="en-US" dirty="0"/>
              <a:t> </a:t>
            </a:r>
            <a:r>
              <a:rPr lang="en-US" dirty="0" err="1"/>
              <a:t>odgovornosti</a:t>
            </a:r>
            <a:r>
              <a:rPr lang="en-US" dirty="0"/>
              <a:t>, </a:t>
            </a:r>
            <a:endParaRPr lang="sr-Latn-RS" dirty="0" smtClean="0"/>
          </a:p>
          <a:p>
            <a:pPr lvl="1"/>
            <a:r>
              <a:rPr lang="en-US" dirty="0" err="1" smtClean="0"/>
              <a:t>pobude</a:t>
            </a:r>
            <a:r>
              <a:rPr lang="en-US" dirty="0" smtClean="0"/>
              <a:t> </a:t>
            </a:r>
            <a:r>
              <a:rPr lang="en-US" dirty="0" err="1"/>
              <a:t>iz</a:t>
            </a:r>
            <a:r>
              <a:rPr lang="en-US" dirty="0"/>
              <a:t> </a:t>
            </a:r>
            <a:r>
              <a:rPr lang="en-US" dirty="0" err="1"/>
              <a:t>kojih</a:t>
            </a:r>
            <a:r>
              <a:rPr lang="en-US" dirty="0"/>
              <a:t> je </a:t>
            </a:r>
            <a:r>
              <a:rPr lang="en-US" dirty="0" err="1"/>
              <a:t>djelo</a:t>
            </a:r>
            <a:r>
              <a:rPr lang="en-US" dirty="0"/>
              <a:t> </a:t>
            </a:r>
            <a:r>
              <a:rPr lang="en-US" dirty="0" err="1"/>
              <a:t>učinjeno</a:t>
            </a:r>
            <a:r>
              <a:rPr lang="en-US" dirty="0"/>
              <a:t>, </a:t>
            </a:r>
            <a:endParaRPr lang="sr-Latn-RS" dirty="0" smtClean="0"/>
          </a:p>
          <a:p>
            <a:pPr lvl="1"/>
            <a:r>
              <a:rPr lang="en-US" dirty="0" err="1" smtClean="0"/>
              <a:t>jačinu</a:t>
            </a:r>
            <a:r>
              <a:rPr lang="en-US" dirty="0" smtClean="0"/>
              <a:t> </a:t>
            </a:r>
            <a:r>
              <a:rPr lang="en-US" dirty="0" err="1"/>
              <a:t>ugrožavanja</a:t>
            </a:r>
            <a:r>
              <a:rPr lang="en-US" dirty="0"/>
              <a:t> </a:t>
            </a:r>
            <a:r>
              <a:rPr lang="en-US" dirty="0" err="1"/>
              <a:t>ili</a:t>
            </a:r>
            <a:r>
              <a:rPr lang="en-US" dirty="0"/>
              <a:t> </a:t>
            </a:r>
            <a:r>
              <a:rPr lang="en-US" dirty="0" err="1"/>
              <a:t>povrede</a:t>
            </a:r>
            <a:r>
              <a:rPr lang="en-US" dirty="0"/>
              <a:t> </a:t>
            </a:r>
            <a:r>
              <a:rPr lang="en-US" dirty="0" err="1"/>
              <a:t>zaštićenog</a:t>
            </a:r>
            <a:r>
              <a:rPr lang="en-US" dirty="0"/>
              <a:t> dobra, </a:t>
            </a:r>
            <a:endParaRPr lang="sr-Latn-RS" dirty="0" smtClean="0"/>
          </a:p>
          <a:p>
            <a:pPr lvl="1"/>
            <a:r>
              <a:rPr lang="en-US" dirty="0" err="1" smtClean="0"/>
              <a:t>okolnosti</a:t>
            </a:r>
            <a:r>
              <a:rPr lang="en-US" dirty="0" smtClean="0"/>
              <a:t> </a:t>
            </a:r>
            <a:r>
              <a:rPr lang="en-US" dirty="0"/>
              <a:t>pod </a:t>
            </a:r>
            <a:r>
              <a:rPr lang="en-US" dirty="0" err="1"/>
              <a:t>kojima</a:t>
            </a:r>
            <a:r>
              <a:rPr lang="en-US" dirty="0"/>
              <a:t> je </a:t>
            </a:r>
            <a:r>
              <a:rPr lang="en-US" dirty="0" err="1"/>
              <a:t>djelo</a:t>
            </a:r>
            <a:r>
              <a:rPr lang="en-US" dirty="0"/>
              <a:t> </a:t>
            </a:r>
            <a:r>
              <a:rPr lang="en-US" dirty="0" err="1"/>
              <a:t>učinjeno</a:t>
            </a:r>
            <a:r>
              <a:rPr lang="en-US" dirty="0"/>
              <a:t>, </a:t>
            </a:r>
            <a:endParaRPr lang="sr-Latn-RS" dirty="0" smtClean="0"/>
          </a:p>
          <a:p>
            <a:pPr lvl="1"/>
            <a:r>
              <a:rPr lang="en-US" dirty="0" err="1" smtClean="0"/>
              <a:t>raniji</a:t>
            </a:r>
            <a:r>
              <a:rPr lang="en-US" dirty="0" smtClean="0"/>
              <a:t> </a:t>
            </a:r>
            <a:r>
              <a:rPr lang="en-US" dirty="0" err="1"/>
              <a:t>život</a:t>
            </a:r>
            <a:r>
              <a:rPr lang="en-US" dirty="0"/>
              <a:t> </a:t>
            </a:r>
            <a:r>
              <a:rPr lang="en-US" dirty="0" err="1"/>
              <a:t>učinioca</a:t>
            </a:r>
            <a:r>
              <a:rPr lang="en-US" dirty="0"/>
              <a:t>, </a:t>
            </a:r>
            <a:endParaRPr lang="sr-Latn-RS" dirty="0" smtClean="0"/>
          </a:p>
          <a:p>
            <a:pPr lvl="1"/>
            <a:r>
              <a:rPr lang="en-US" dirty="0" err="1" smtClean="0"/>
              <a:t>njegove</a:t>
            </a:r>
            <a:r>
              <a:rPr lang="en-US" dirty="0" smtClean="0"/>
              <a:t> </a:t>
            </a:r>
            <a:r>
              <a:rPr lang="en-US" dirty="0" err="1"/>
              <a:t>lične</a:t>
            </a:r>
            <a:r>
              <a:rPr lang="en-US" dirty="0"/>
              <a:t> </a:t>
            </a:r>
            <a:r>
              <a:rPr lang="en-US" dirty="0" err="1"/>
              <a:t>prilike</a:t>
            </a:r>
            <a:r>
              <a:rPr lang="en-US" dirty="0"/>
              <a:t> </a:t>
            </a:r>
            <a:r>
              <a:rPr lang="en-US" dirty="0" err="1"/>
              <a:t>i</a:t>
            </a:r>
            <a:r>
              <a:rPr lang="en-US" dirty="0"/>
              <a:t> </a:t>
            </a:r>
            <a:endParaRPr lang="sr-Latn-RS" dirty="0" smtClean="0"/>
          </a:p>
          <a:p>
            <a:pPr lvl="1"/>
            <a:r>
              <a:rPr lang="en-US" dirty="0" err="1" smtClean="0"/>
              <a:t>njegovo</a:t>
            </a:r>
            <a:r>
              <a:rPr lang="en-US" dirty="0" smtClean="0"/>
              <a:t> </a:t>
            </a:r>
            <a:r>
              <a:rPr lang="en-US" dirty="0" err="1"/>
              <a:t>držanje</a:t>
            </a:r>
            <a:r>
              <a:rPr lang="en-US" dirty="0"/>
              <a:t> </a:t>
            </a:r>
            <a:r>
              <a:rPr lang="en-US" dirty="0" err="1"/>
              <a:t>poslije</a:t>
            </a:r>
            <a:r>
              <a:rPr lang="en-US" dirty="0"/>
              <a:t> </a:t>
            </a:r>
            <a:r>
              <a:rPr lang="en-US" dirty="0" err="1"/>
              <a:t>učinjenog</a:t>
            </a:r>
            <a:r>
              <a:rPr lang="en-US" dirty="0"/>
              <a:t> </a:t>
            </a:r>
            <a:r>
              <a:rPr lang="en-US" dirty="0" err="1"/>
              <a:t>krivičnog</a:t>
            </a:r>
            <a:r>
              <a:rPr lang="en-US" dirty="0"/>
              <a:t> </a:t>
            </a:r>
            <a:r>
              <a:rPr lang="en-US" dirty="0" err="1"/>
              <a:t>djela</a:t>
            </a:r>
            <a:r>
              <a:rPr lang="en-US" dirty="0"/>
              <a:t>, </a:t>
            </a:r>
            <a:endParaRPr lang="sr-Latn-RS" dirty="0" smtClean="0"/>
          </a:p>
          <a:p>
            <a:pPr lvl="1"/>
            <a:r>
              <a:rPr lang="en-US" dirty="0" err="1" smtClean="0"/>
              <a:t>kao</a:t>
            </a:r>
            <a:r>
              <a:rPr lang="en-US" dirty="0" smtClean="0"/>
              <a:t> </a:t>
            </a:r>
            <a:r>
              <a:rPr lang="en-US" dirty="0" err="1"/>
              <a:t>i</a:t>
            </a:r>
            <a:r>
              <a:rPr lang="en-US" dirty="0"/>
              <a:t> </a:t>
            </a:r>
            <a:r>
              <a:rPr lang="en-US" dirty="0" err="1"/>
              <a:t>druge</a:t>
            </a:r>
            <a:r>
              <a:rPr lang="en-US" dirty="0"/>
              <a:t> </a:t>
            </a:r>
            <a:r>
              <a:rPr lang="en-US" dirty="0" err="1"/>
              <a:t>okolnosti</a:t>
            </a:r>
            <a:r>
              <a:rPr lang="en-US" dirty="0"/>
              <a:t> </a:t>
            </a:r>
            <a:r>
              <a:rPr lang="en-US" dirty="0" err="1"/>
              <a:t>koje</a:t>
            </a:r>
            <a:r>
              <a:rPr lang="en-US" dirty="0"/>
              <a:t> </a:t>
            </a:r>
            <a:r>
              <a:rPr lang="en-US" dirty="0" err="1"/>
              <a:t>su</a:t>
            </a:r>
            <a:r>
              <a:rPr lang="en-US" dirty="0"/>
              <a:t> od </a:t>
            </a:r>
            <a:r>
              <a:rPr lang="en-US" dirty="0" err="1"/>
              <a:t>značaja</a:t>
            </a:r>
            <a:r>
              <a:rPr lang="en-US" dirty="0"/>
              <a:t> </a:t>
            </a:r>
            <a:r>
              <a:rPr lang="en-US" dirty="0" err="1"/>
              <a:t>za</a:t>
            </a:r>
            <a:r>
              <a:rPr lang="en-US" dirty="0"/>
              <a:t> </a:t>
            </a:r>
            <a:r>
              <a:rPr lang="en-US" dirty="0" err="1"/>
              <a:t>odmjeravanje</a:t>
            </a:r>
            <a:r>
              <a:rPr lang="en-US" dirty="0"/>
              <a:t> </a:t>
            </a:r>
            <a:r>
              <a:rPr lang="en-US" dirty="0" err="1"/>
              <a:t>kazne</a:t>
            </a:r>
            <a:r>
              <a:rPr lang="en-US" dirty="0" smtClean="0"/>
              <a:t>.</a:t>
            </a:r>
            <a:endParaRPr lang="sr-Latn-RS" dirty="0" smtClean="0"/>
          </a:p>
          <a:p>
            <a:r>
              <a:rPr lang="sr-Latn-RS" dirty="0" smtClean="0"/>
              <a:t>Ublažavanje kazne</a:t>
            </a:r>
          </a:p>
          <a:p>
            <a:pPr lvl="1"/>
            <a:r>
              <a:rPr lang="sr-Latn-RS" dirty="0" smtClean="0"/>
              <a:t>Granice ublažavanja kazne</a:t>
            </a:r>
          </a:p>
          <a:p>
            <a:r>
              <a:rPr lang="sr-Latn-RS" dirty="0" smtClean="0"/>
              <a:t>Osobođenje od kazne</a:t>
            </a:r>
            <a:endParaRPr lang="en-US" dirty="0"/>
          </a:p>
        </p:txBody>
      </p:sp>
    </p:spTree>
    <p:extLst>
      <p:ext uri="{BB962C8B-B14F-4D97-AF65-F5344CB8AC3E}">
        <p14:creationId xmlns:p14="http://schemas.microsoft.com/office/powerpoint/2010/main" val="33160506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KRIVIČNI POSTUPAK</a:t>
            </a:r>
            <a:endParaRPr lang="en-US" dirty="0"/>
          </a:p>
        </p:txBody>
      </p:sp>
      <p:sp>
        <p:nvSpPr>
          <p:cNvPr id="3" name="Content Placeholder 2"/>
          <p:cNvSpPr>
            <a:spLocks noGrp="1"/>
          </p:cNvSpPr>
          <p:nvPr>
            <p:ph idx="1"/>
          </p:nvPr>
        </p:nvSpPr>
        <p:spPr/>
        <p:txBody>
          <a:bodyPr/>
          <a:lstStyle/>
          <a:p>
            <a:r>
              <a:rPr lang="sr-Latn-RS" dirty="0" smtClean="0"/>
              <a:t>Krivični postupak je </a:t>
            </a:r>
            <a:r>
              <a:rPr lang="en-US" dirty="0" err="1" smtClean="0"/>
              <a:t>pravno</a:t>
            </a:r>
            <a:r>
              <a:rPr lang="en-US" dirty="0" smtClean="0"/>
              <a:t> </a:t>
            </a:r>
            <a:r>
              <a:rPr lang="en-US" dirty="0" err="1"/>
              <a:t>uređeno</a:t>
            </a:r>
            <a:r>
              <a:rPr lang="en-US" dirty="0"/>
              <a:t> </a:t>
            </a:r>
            <a:r>
              <a:rPr lang="en-US" dirty="0" err="1" smtClean="0"/>
              <a:t>ponašanje</a:t>
            </a:r>
            <a:r>
              <a:rPr lang="sr-Latn-RS" dirty="0" smtClean="0"/>
              <a:t> </a:t>
            </a:r>
            <a:r>
              <a:rPr lang="en-US" dirty="0" err="1" smtClean="0"/>
              <a:t>krivičnoprocesnih</a:t>
            </a:r>
            <a:r>
              <a:rPr lang="en-US" dirty="0" smtClean="0"/>
              <a:t> </a:t>
            </a:r>
            <a:r>
              <a:rPr lang="en-US" dirty="0" err="1"/>
              <a:t>subjekata</a:t>
            </a:r>
            <a:r>
              <a:rPr lang="en-US" dirty="0"/>
              <a:t> u </a:t>
            </a:r>
            <a:r>
              <a:rPr lang="en-US" dirty="0" err="1"/>
              <a:t>postupku</a:t>
            </a:r>
            <a:r>
              <a:rPr lang="en-US" dirty="0"/>
              <a:t> </a:t>
            </a:r>
            <a:r>
              <a:rPr lang="en-US" dirty="0" err="1"/>
              <a:t>rasvjetljivanja</a:t>
            </a:r>
            <a:r>
              <a:rPr lang="en-US" dirty="0"/>
              <a:t> </a:t>
            </a:r>
            <a:r>
              <a:rPr lang="en-US" dirty="0" err="1"/>
              <a:t>krivične</a:t>
            </a:r>
            <a:r>
              <a:rPr lang="en-US" dirty="0"/>
              <a:t> </a:t>
            </a:r>
            <a:r>
              <a:rPr lang="en-US" dirty="0" err="1"/>
              <a:t>stvari</a:t>
            </a:r>
            <a:endParaRPr lang="sr-Latn-RS" dirty="0" smtClean="0"/>
          </a:p>
          <a:p>
            <a:r>
              <a:rPr lang="en-US" dirty="0" err="1" smtClean="0"/>
              <a:t>Krivični</a:t>
            </a:r>
            <a:r>
              <a:rPr lang="en-US" dirty="0" smtClean="0"/>
              <a:t> </a:t>
            </a:r>
            <a:r>
              <a:rPr lang="en-US" dirty="0" err="1"/>
              <a:t>procesni</a:t>
            </a:r>
            <a:r>
              <a:rPr lang="en-US" dirty="0"/>
              <a:t> </a:t>
            </a:r>
            <a:r>
              <a:rPr lang="en-US" dirty="0" err="1"/>
              <a:t>odnos</a:t>
            </a:r>
            <a:r>
              <a:rPr lang="en-US" dirty="0"/>
              <a:t> </a:t>
            </a:r>
            <a:r>
              <a:rPr lang="en-US" dirty="0" err="1"/>
              <a:t>razvija</a:t>
            </a:r>
            <a:r>
              <a:rPr lang="en-US" dirty="0"/>
              <a:t> se </a:t>
            </a:r>
            <a:r>
              <a:rPr lang="en-US" dirty="0" err="1"/>
              <a:t>između</a:t>
            </a:r>
            <a:r>
              <a:rPr lang="en-US" dirty="0"/>
              <a:t> </a:t>
            </a:r>
            <a:r>
              <a:rPr lang="en-US" dirty="0" err="1"/>
              <a:t>suda</a:t>
            </a:r>
            <a:r>
              <a:rPr lang="en-US" dirty="0"/>
              <a:t>, </a:t>
            </a:r>
            <a:r>
              <a:rPr lang="en-US" dirty="0" err="1"/>
              <a:t>osumnjičenog</a:t>
            </a:r>
            <a:r>
              <a:rPr lang="en-US" dirty="0"/>
              <a:t>, </a:t>
            </a:r>
            <a:r>
              <a:rPr lang="en-US" dirty="0" err="1" smtClean="0"/>
              <a:t>odnosno</a:t>
            </a:r>
            <a:r>
              <a:rPr lang="sr-Latn-RS" dirty="0"/>
              <a:t> </a:t>
            </a:r>
            <a:r>
              <a:rPr lang="en-US" dirty="0" err="1" smtClean="0"/>
              <a:t>optuženog</a:t>
            </a:r>
            <a:r>
              <a:rPr lang="en-US" dirty="0" smtClean="0"/>
              <a:t> </a:t>
            </a:r>
            <a:r>
              <a:rPr lang="en-US" dirty="0" err="1"/>
              <a:t>i</a:t>
            </a:r>
            <a:r>
              <a:rPr lang="en-US" dirty="0"/>
              <a:t> </a:t>
            </a:r>
            <a:r>
              <a:rPr lang="en-US" dirty="0" err="1"/>
              <a:t>tužioca</a:t>
            </a:r>
            <a:r>
              <a:rPr lang="en-US" dirty="0"/>
              <a:t> (</a:t>
            </a:r>
            <a:r>
              <a:rPr lang="en-US" dirty="0" err="1"/>
              <a:t>procesnih</a:t>
            </a:r>
            <a:r>
              <a:rPr lang="en-US" dirty="0"/>
              <a:t> </a:t>
            </a:r>
            <a:r>
              <a:rPr lang="en-US" dirty="0" err="1"/>
              <a:t>subjekata</a:t>
            </a:r>
            <a:r>
              <a:rPr lang="en-US" dirty="0"/>
              <a:t>): </a:t>
            </a:r>
            <a:endParaRPr lang="sr-Latn-RS" dirty="0" smtClean="0"/>
          </a:p>
          <a:p>
            <a:pPr lvl="1"/>
            <a:r>
              <a:rPr lang="en-US" dirty="0" err="1" smtClean="0"/>
              <a:t>sud</a:t>
            </a:r>
            <a:r>
              <a:rPr lang="en-US" dirty="0" smtClean="0"/>
              <a:t> </a:t>
            </a:r>
            <a:r>
              <a:rPr lang="en-US" dirty="0" err="1"/>
              <a:t>ima</a:t>
            </a:r>
            <a:r>
              <a:rPr lang="en-US" dirty="0"/>
              <a:t> </a:t>
            </a:r>
            <a:r>
              <a:rPr lang="en-US" dirty="0" err="1"/>
              <a:t>određena</a:t>
            </a:r>
            <a:r>
              <a:rPr lang="en-US" dirty="0"/>
              <a:t> </a:t>
            </a:r>
            <a:r>
              <a:rPr lang="en-US" dirty="0" err="1"/>
              <a:t>prava</a:t>
            </a:r>
            <a:r>
              <a:rPr lang="en-US" dirty="0"/>
              <a:t> </a:t>
            </a:r>
            <a:r>
              <a:rPr lang="en-US" dirty="0" err="1"/>
              <a:t>i</a:t>
            </a:r>
            <a:r>
              <a:rPr lang="en-US" dirty="0"/>
              <a:t> </a:t>
            </a:r>
            <a:r>
              <a:rPr lang="en-US" dirty="0" err="1" smtClean="0"/>
              <a:t>dužnosti</a:t>
            </a:r>
            <a:r>
              <a:rPr lang="sr-Latn-RS" dirty="0"/>
              <a:t> </a:t>
            </a:r>
            <a:r>
              <a:rPr lang="en-US" dirty="0" err="1" smtClean="0"/>
              <a:t>prema</a:t>
            </a:r>
            <a:r>
              <a:rPr lang="en-US" dirty="0" smtClean="0"/>
              <a:t> </a:t>
            </a:r>
            <a:r>
              <a:rPr lang="en-US" dirty="0" err="1"/>
              <a:t>strankama</a:t>
            </a:r>
            <a:r>
              <a:rPr lang="en-US" dirty="0"/>
              <a:t> (</a:t>
            </a:r>
            <a:r>
              <a:rPr lang="en-US" dirty="0" err="1"/>
              <a:t>osumnjičenom</a:t>
            </a:r>
            <a:r>
              <a:rPr lang="en-US" dirty="0"/>
              <a:t>, </a:t>
            </a:r>
            <a:r>
              <a:rPr lang="en-US" dirty="0" err="1"/>
              <a:t>odnosno</a:t>
            </a:r>
            <a:r>
              <a:rPr lang="en-US" dirty="0"/>
              <a:t> </a:t>
            </a:r>
            <a:r>
              <a:rPr lang="en-US" dirty="0" err="1"/>
              <a:t>optuženom</a:t>
            </a:r>
            <a:r>
              <a:rPr lang="en-US" dirty="0"/>
              <a:t> </a:t>
            </a:r>
            <a:r>
              <a:rPr lang="en-US" dirty="0" err="1"/>
              <a:t>i</a:t>
            </a:r>
            <a:r>
              <a:rPr lang="en-US" dirty="0"/>
              <a:t> </a:t>
            </a:r>
            <a:r>
              <a:rPr lang="en-US" dirty="0" err="1"/>
              <a:t>tužiocu</a:t>
            </a:r>
            <a:r>
              <a:rPr lang="en-US" dirty="0"/>
              <a:t>), </a:t>
            </a:r>
            <a:endParaRPr lang="sr-Latn-RS" dirty="0" smtClean="0"/>
          </a:p>
          <a:p>
            <a:pPr lvl="1"/>
            <a:r>
              <a:rPr lang="en-US" dirty="0" err="1" smtClean="0"/>
              <a:t>stranke</a:t>
            </a:r>
            <a:r>
              <a:rPr lang="sr-Latn-RS" dirty="0" smtClean="0"/>
              <a:t> </a:t>
            </a:r>
            <a:r>
              <a:rPr lang="en-US" dirty="0" err="1" smtClean="0"/>
              <a:t>određena</a:t>
            </a:r>
            <a:r>
              <a:rPr lang="en-US" dirty="0" smtClean="0"/>
              <a:t> </a:t>
            </a:r>
            <a:r>
              <a:rPr lang="en-US" dirty="0" err="1"/>
              <a:t>prava</a:t>
            </a:r>
            <a:r>
              <a:rPr lang="en-US" dirty="0"/>
              <a:t> </a:t>
            </a:r>
            <a:r>
              <a:rPr lang="en-US" dirty="0" err="1"/>
              <a:t>i</a:t>
            </a:r>
            <a:r>
              <a:rPr lang="en-US" dirty="0"/>
              <a:t> </a:t>
            </a:r>
            <a:r>
              <a:rPr lang="en-US" dirty="0" err="1"/>
              <a:t>dužnosti</a:t>
            </a:r>
            <a:r>
              <a:rPr lang="en-US" dirty="0"/>
              <a:t> </a:t>
            </a:r>
            <a:r>
              <a:rPr lang="en-US" dirty="0" err="1"/>
              <a:t>prema</a:t>
            </a:r>
            <a:r>
              <a:rPr lang="en-US" dirty="0"/>
              <a:t> </a:t>
            </a:r>
            <a:r>
              <a:rPr lang="en-US" dirty="0" err="1"/>
              <a:t>sudu</a:t>
            </a:r>
            <a:r>
              <a:rPr lang="en-US" dirty="0"/>
              <a:t> </a:t>
            </a:r>
            <a:r>
              <a:rPr lang="en-US" dirty="0" err="1"/>
              <a:t>i</a:t>
            </a:r>
            <a:r>
              <a:rPr lang="en-US" dirty="0"/>
              <a:t> </a:t>
            </a:r>
            <a:r>
              <a:rPr lang="en-US" dirty="0" err="1"/>
              <a:t>između</a:t>
            </a:r>
            <a:r>
              <a:rPr lang="en-US" dirty="0"/>
              <a:t> </a:t>
            </a:r>
            <a:r>
              <a:rPr lang="en-US" dirty="0" err="1"/>
              <a:t>sebe</a:t>
            </a:r>
            <a:r>
              <a:rPr lang="en-US" dirty="0"/>
              <a:t>, </a:t>
            </a:r>
            <a:r>
              <a:rPr lang="en-US" dirty="0" err="1"/>
              <a:t>tj</a:t>
            </a:r>
            <a:r>
              <a:rPr lang="en-US" dirty="0"/>
              <a:t>. </a:t>
            </a:r>
            <a:r>
              <a:rPr lang="en-US" dirty="0" err="1"/>
              <a:t>pravni</a:t>
            </a:r>
            <a:r>
              <a:rPr lang="en-US" dirty="0"/>
              <a:t> </a:t>
            </a:r>
            <a:r>
              <a:rPr lang="en-US" dirty="0" err="1"/>
              <a:t>odnos</a:t>
            </a:r>
            <a:r>
              <a:rPr lang="en-US" dirty="0"/>
              <a:t> je </a:t>
            </a:r>
            <a:r>
              <a:rPr lang="en-US" dirty="0" err="1"/>
              <a:t>trostran</a:t>
            </a:r>
            <a:r>
              <a:rPr lang="en-US" dirty="0"/>
              <a:t>.</a:t>
            </a:r>
          </a:p>
        </p:txBody>
      </p:sp>
    </p:spTree>
    <p:extLst>
      <p:ext uri="{BB962C8B-B14F-4D97-AF65-F5344CB8AC3E}">
        <p14:creationId xmlns:p14="http://schemas.microsoft.com/office/powerpoint/2010/main" val="1846636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SUBJEKTI KRIVIČNOG POSTUPKA</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Sud – </a:t>
            </a:r>
            <a:r>
              <a:rPr lang="sr-Latn-RS" dirty="0" smtClean="0">
                <a:solidFill>
                  <a:srgbClr val="92D050"/>
                </a:solidFill>
              </a:rPr>
              <a:t>hitne mjere zaštite, zaštitne mjere</a:t>
            </a:r>
          </a:p>
          <a:p>
            <a:r>
              <a:rPr lang="sr-Latn-RS" dirty="0" smtClean="0"/>
              <a:t>Tužilac i krivična tužba</a:t>
            </a:r>
          </a:p>
          <a:p>
            <a:r>
              <a:rPr lang="sr-Latn-RS" dirty="0" smtClean="0"/>
              <a:t>Osumnjičeni, odnosno oputženi i njegova odbrana</a:t>
            </a:r>
          </a:p>
          <a:p>
            <a:pPr marL="0" indent="0">
              <a:buNone/>
            </a:pPr>
            <a:r>
              <a:rPr lang="sr-Latn-RS" dirty="0" smtClean="0"/>
              <a:t>Sporedi subjekti</a:t>
            </a:r>
          </a:p>
          <a:p>
            <a:r>
              <a:rPr lang="sr-Latn-RS" dirty="0" smtClean="0"/>
              <a:t>Oštećeni </a:t>
            </a:r>
          </a:p>
          <a:p>
            <a:r>
              <a:rPr lang="sr-Latn-RS" dirty="0" smtClean="0"/>
              <a:t>Pravno ili fizičko lice</a:t>
            </a:r>
          </a:p>
          <a:p>
            <a:r>
              <a:rPr lang="sr-Latn-RS" dirty="0" smtClean="0"/>
              <a:t>Organi starateljstva</a:t>
            </a:r>
          </a:p>
          <a:p>
            <a:pPr marL="0" indent="0">
              <a:buNone/>
            </a:pPr>
            <a:r>
              <a:rPr lang="sr-Latn-RS" dirty="0" smtClean="0"/>
              <a:t>Ostali učesnici</a:t>
            </a:r>
          </a:p>
          <a:p>
            <a:r>
              <a:rPr lang="sr-Latn-RS" dirty="0" smtClean="0"/>
              <a:t>Zastupnici procesnih subjekata</a:t>
            </a:r>
          </a:p>
          <a:p>
            <a:r>
              <a:rPr lang="sr-Latn-RS" dirty="0" smtClean="0"/>
              <a:t>Pomoćnici procesnih subjkata</a:t>
            </a:r>
          </a:p>
          <a:p>
            <a:r>
              <a:rPr lang="sr-Latn-RS" dirty="0" smtClean="0"/>
              <a:t>Treća lica</a:t>
            </a:r>
            <a:endParaRPr lang="en-US" dirty="0"/>
          </a:p>
        </p:txBody>
      </p:sp>
    </p:spTree>
    <p:extLst>
      <p:ext uri="{BB962C8B-B14F-4D97-AF65-F5344CB8AC3E}">
        <p14:creationId xmlns:p14="http://schemas.microsoft.com/office/powerpoint/2010/main" val="2982558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Stadijumi krivičnog postupka</a:t>
            </a:r>
            <a:endParaRPr lang="en-US" dirty="0"/>
          </a:p>
        </p:txBody>
      </p:sp>
      <p:sp>
        <p:nvSpPr>
          <p:cNvPr id="3" name="Content Placeholder 2"/>
          <p:cNvSpPr>
            <a:spLocks noGrp="1"/>
          </p:cNvSpPr>
          <p:nvPr>
            <p:ph idx="1"/>
          </p:nvPr>
        </p:nvSpPr>
        <p:spPr>
          <a:xfrm>
            <a:off x="677334" y="1404851"/>
            <a:ext cx="6255481" cy="5328458"/>
          </a:xfrm>
        </p:spPr>
        <p:txBody>
          <a:bodyPr>
            <a:normAutofit fontScale="92500" lnSpcReduction="10000"/>
          </a:bodyPr>
          <a:lstStyle/>
          <a:p>
            <a:r>
              <a:rPr lang="sr-Latn-RS" dirty="0" smtClean="0"/>
              <a:t>Prethodni postupak</a:t>
            </a:r>
          </a:p>
          <a:p>
            <a:pPr lvl="1"/>
            <a:r>
              <a:rPr lang="sr-Latn-RS" dirty="0" smtClean="0"/>
              <a:t>Istraga</a:t>
            </a:r>
          </a:p>
          <a:p>
            <a:pPr lvl="2"/>
            <a:r>
              <a:rPr lang="sr-Latn-RS" dirty="0" smtClean="0"/>
              <a:t>Nadzor tužioca nad radom policije</a:t>
            </a:r>
          </a:p>
          <a:p>
            <a:pPr lvl="2"/>
            <a:r>
              <a:rPr lang="sr-Latn-RS" dirty="0" smtClean="0"/>
              <a:t>Završetak istrage</a:t>
            </a:r>
          </a:p>
          <a:p>
            <a:pPr lvl="1"/>
            <a:r>
              <a:rPr lang="sr-Latn-RS" dirty="0" smtClean="0"/>
              <a:t>Stavljanje osumnjičnog pod optužbu</a:t>
            </a:r>
          </a:p>
          <a:p>
            <a:pPr lvl="2"/>
            <a:r>
              <a:rPr lang="sr-Latn-RS" dirty="0" smtClean="0"/>
              <a:t>Podizanje oputužnice</a:t>
            </a:r>
          </a:p>
          <a:p>
            <a:pPr lvl="2"/>
            <a:r>
              <a:rPr lang="sr-Latn-RS" dirty="0" smtClean="0"/>
              <a:t>Postupanje suda sa optužnicom</a:t>
            </a:r>
          </a:p>
          <a:p>
            <a:r>
              <a:rPr lang="sr-Latn-RS" dirty="0" smtClean="0"/>
              <a:t>Glavni postupak</a:t>
            </a:r>
          </a:p>
          <a:p>
            <a:pPr lvl="1"/>
            <a:r>
              <a:rPr lang="sr-Latn-RS" dirty="0" smtClean="0"/>
              <a:t>Glavni pretres</a:t>
            </a:r>
          </a:p>
          <a:p>
            <a:pPr lvl="2"/>
            <a:r>
              <a:rPr lang="sr-Latn-RS" dirty="0" smtClean="0"/>
              <a:t>Tok glavnog pretresa</a:t>
            </a:r>
          </a:p>
          <a:p>
            <a:pPr lvl="2"/>
            <a:r>
              <a:rPr lang="sr-Latn-RS" dirty="0" smtClean="0"/>
              <a:t>Dokazni postupak</a:t>
            </a:r>
          </a:p>
          <a:p>
            <a:pPr lvl="1"/>
            <a:r>
              <a:rPr lang="sr-Latn-RS" dirty="0" smtClean="0"/>
              <a:t>D</a:t>
            </a:r>
            <a:r>
              <a:rPr lang="en-US" dirty="0" err="1" smtClean="0"/>
              <a:t>onošenje</a:t>
            </a:r>
            <a:r>
              <a:rPr lang="en-US" dirty="0" smtClean="0"/>
              <a:t> </a:t>
            </a:r>
            <a:r>
              <a:rPr lang="en-US" dirty="0" err="1"/>
              <a:t>i</a:t>
            </a:r>
            <a:r>
              <a:rPr lang="en-US" dirty="0"/>
              <a:t> </a:t>
            </a:r>
            <a:r>
              <a:rPr lang="en-US" dirty="0" err="1"/>
              <a:t>objavljivanje</a:t>
            </a:r>
            <a:r>
              <a:rPr lang="en-US" dirty="0"/>
              <a:t> </a:t>
            </a:r>
            <a:r>
              <a:rPr lang="en-US" dirty="0" err="1" smtClean="0"/>
              <a:t>presude</a:t>
            </a:r>
            <a:endParaRPr lang="sr-Latn-RS" dirty="0" smtClean="0"/>
          </a:p>
          <a:p>
            <a:pPr lvl="1"/>
            <a:r>
              <a:rPr lang="sr-Latn-RS" dirty="0" smtClean="0"/>
              <a:t>P</a:t>
            </a:r>
            <a:r>
              <a:rPr lang="en-US" dirty="0" err="1" smtClean="0"/>
              <a:t>ostupak</a:t>
            </a:r>
            <a:r>
              <a:rPr lang="en-US" dirty="0" smtClean="0"/>
              <a:t> </a:t>
            </a:r>
            <a:r>
              <a:rPr lang="en-US" dirty="0" err="1"/>
              <a:t>po</a:t>
            </a:r>
            <a:r>
              <a:rPr lang="en-US" dirty="0"/>
              <a:t> </a:t>
            </a:r>
            <a:r>
              <a:rPr lang="en-US" dirty="0" err="1" smtClean="0"/>
              <a:t>pravnim</a:t>
            </a:r>
            <a:r>
              <a:rPr lang="sr-Latn-RS" dirty="0" smtClean="0"/>
              <a:t> </a:t>
            </a:r>
            <a:r>
              <a:rPr lang="en-US" dirty="0" err="1" smtClean="0"/>
              <a:t>lijekovima</a:t>
            </a:r>
            <a:r>
              <a:rPr lang="en-US" dirty="0" smtClean="0"/>
              <a:t> </a:t>
            </a:r>
            <a:r>
              <a:rPr lang="en-US" dirty="0"/>
              <a:t>(</a:t>
            </a:r>
            <a:r>
              <a:rPr lang="en-US" dirty="0" err="1"/>
              <a:t>postupak</a:t>
            </a:r>
            <a:r>
              <a:rPr lang="en-US" dirty="0"/>
              <a:t> </a:t>
            </a:r>
            <a:r>
              <a:rPr lang="en-US" dirty="0" err="1"/>
              <a:t>pred</a:t>
            </a:r>
            <a:r>
              <a:rPr lang="en-US" dirty="0"/>
              <a:t> </a:t>
            </a:r>
            <a:r>
              <a:rPr lang="en-US" dirty="0" err="1"/>
              <a:t>višim</a:t>
            </a:r>
            <a:r>
              <a:rPr lang="en-US" dirty="0"/>
              <a:t> </a:t>
            </a:r>
            <a:r>
              <a:rPr lang="en-US" dirty="0" err="1"/>
              <a:t>sudom</a:t>
            </a:r>
            <a:r>
              <a:rPr lang="en-US" dirty="0" smtClean="0"/>
              <a:t>).</a:t>
            </a:r>
            <a:endParaRPr lang="sr-Latn-RS" dirty="0" smtClean="0"/>
          </a:p>
          <a:p>
            <a:pPr lvl="1"/>
            <a:endParaRPr lang="sr-Latn-RS" dirty="0"/>
          </a:p>
          <a:p>
            <a:pPr marL="0" indent="0">
              <a:buNone/>
            </a:pPr>
            <a:r>
              <a:rPr lang="en-US" dirty="0" err="1"/>
              <a:t>Krivični</a:t>
            </a:r>
            <a:r>
              <a:rPr lang="en-US" dirty="0"/>
              <a:t> </a:t>
            </a:r>
            <a:r>
              <a:rPr lang="en-US" dirty="0" err="1"/>
              <a:t>postupak</a:t>
            </a:r>
            <a:r>
              <a:rPr lang="en-US" dirty="0"/>
              <a:t> mora </a:t>
            </a:r>
            <a:r>
              <a:rPr lang="en-US" dirty="0" err="1"/>
              <a:t>biti</a:t>
            </a:r>
            <a:r>
              <a:rPr lang="en-US" dirty="0"/>
              <a:t> </a:t>
            </a:r>
            <a:r>
              <a:rPr lang="en-US" dirty="0" err="1"/>
              <a:t>tako</a:t>
            </a:r>
            <a:r>
              <a:rPr lang="en-US" dirty="0"/>
              <a:t> </a:t>
            </a:r>
            <a:r>
              <a:rPr lang="en-US" dirty="0" err="1"/>
              <a:t>organizovan</a:t>
            </a:r>
            <a:r>
              <a:rPr lang="en-US" dirty="0"/>
              <a:t> da </a:t>
            </a:r>
            <a:r>
              <a:rPr lang="en-US" dirty="0" err="1"/>
              <a:t>obezbjeđuje</a:t>
            </a:r>
            <a:r>
              <a:rPr lang="en-US" dirty="0"/>
              <a:t> </a:t>
            </a:r>
            <a:r>
              <a:rPr lang="en-US" b="1" dirty="0" err="1" smtClean="0"/>
              <a:t>pravično</a:t>
            </a:r>
            <a:r>
              <a:rPr lang="sr-Latn-RS" b="1" dirty="0" smtClean="0"/>
              <a:t> </a:t>
            </a:r>
            <a:r>
              <a:rPr lang="en-US" b="1" dirty="0" err="1" smtClean="0"/>
              <a:t>suđenje</a:t>
            </a:r>
            <a:r>
              <a:rPr lang="en-US" b="1" dirty="0"/>
              <a:t>.</a:t>
            </a:r>
            <a:endParaRPr lang="sr-Latn-RS" dirty="0" smtClean="0"/>
          </a:p>
        </p:txBody>
      </p:sp>
      <p:sp>
        <p:nvSpPr>
          <p:cNvPr id="4" name="Rectangle 3"/>
          <p:cNvSpPr/>
          <p:nvPr/>
        </p:nvSpPr>
        <p:spPr>
          <a:xfrm>
            <a:off x="9894686" y="2087463"/>
            <a:ext cx="2297314" cy="477053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pl-PL" sz="1600" b="1" dirty="0">
                <a:latin typeface="TimesNewRomanPS-BoldMT"/>
              </a:rPr>
              <a:t>Posebni krivični postupci </a:t>
            </a:r>
            <a:r>
              <a:rPr lang="pl-PL" sz="1600" dirty="0">
                <a:latin typeface="TimesNewRomanPSMT"/>
              </a:rPr>
              <a:t>za određene kategorije sudova </a:t>
            </a:r>
            <a:r>
              <a:rPr lang="pl-PL" sz="1600" dirty="0" smtClean="0">
                <a:latin typeface="TimesNewRomanPSMT"/>
              </a:rPr>
              <a:t>propisuju </a:t>
            </a:r>
            <a:r>
              <a:rPr lang="en-US" sz="1600" dirty="0" err="1" smtClean="0">
                <a:latin typeface="TimesNewRomanPSMT"/>
              </a:rPr>
              <a:t>postupanje</a:t>
            </a:r>
            <a:r>
              <a:rPr lang="en-US" sz="1600" dirty="0" smtClean="0">
                <a:latin typeface="TimesNewRomanPSMT"/>
              </a:rPr>
              <a:t> </a:t>
            </a:r>
            <a:r>
              <a:rPr lang="en-US" sz="1600" dirty="0" err="1">
                <a:latin typeface="TimesNewRomanPSMT"/>
              </a:rPr>
              <a:t>različito</a:t>
            </a:r>
            <a:r>
              <a:rPr lang="en-US" sz="1600" dirty="0">
                <a:latin typeface="TimesNewRomanPSMT"/>
              </a:rPr>
              <a:t> od </a:t>
            </a:r>
            <a:r>
              <a:rPr lang="en-US" sz="1600" dirty="0" err="1">
                <a:latin typeface="TimesNewRomanPSMT"/>
              </a:rPr>
              <a:t>tipičnog</a:t>
            </a:r>
            <a:r>
              <a:rPr lang="en-US" sz="1600" dirty="0">
                <a:latin typeface="TimesNewRomanPSMT"/>
              </a:rPr>
              <a:t> (</a:t>
            </a:r>
            <a:r>
              <a:rPr lang="en-US" sz="1600" dirty="0" err="1">
                <a:latin typeface="TimesNewRomanPSMT"/>
              </a:rPr>
              <a:t>normalnog</a:t>
            </a:r>
            <a:r>
              <a:rPr lang="en-US" sz="1600" dirty="0">
                <a:latin typeface="TimesNewRomanPSMT"/>
              </a:rPr>
              <a:t>). </a:t>
            </a:r>
            <a:r>
              <a:rPr lang="en-US" sz="1600" dirty="0" err="1">
                <a:latin typeface="TimesNewRomanPSMT"/>
              </a:rPr>
              <a:t>Zakon</a:t>
            </a:r>
            <a:r>
              <a:rPr lang="en-US" sz="1600" dirty="0">
                <a:latin typeface="TimesNewRomanPSMT"/>
              </a:rPr>
              <a:t> o </a:t>
            </a:r>
            <a:r>
              <a:rPr lang="en-US" sz="1600" dirty="0" err="1">
                <a:latin typeface="TimesNewRomanPSMT"/>
              </a:rPr>
              <a:t>krivičnom</a:t>
            </a:r>
            <a:r>
              <a:rPr lang="en-US" sz="1600" dirty="0">
                <a:latin typeface="TimesNewRomanPSMT"/>
              </a:rPr>
              <a:t> </a:t>
            </a:r>
            <a:r>
              <a:rPr lang="en-US" sz="1600" dirty="0" err="1">
                <a:latin typeface="TimesNewRomanPSMT"/>
              </a:rPr>
              <a:t>postupku</a:t>
            </a:r>
            <a:r>
              <a:rPr lang="en-US" sz="1600" dirty="0">
                <a:latin typeface="TimesNewRomanPSMT"/>
              </a:rPr>
              <a:t> </a:t>
            </a:r>
            <a:r>
              <a:rPr lang="en-US" sz="1600" dirty="0" smtClean="0">
                <a:latin typeface="TimesNewRomanPSMT"/>
              </a:rPr>
              <a:t>ne</a:t>
            </a:r>
            <a:r>
              <a:rPr lang="sr-Latn-RS" sz="1600" dirty="0" smtClean="0">
                <a:latin typeface="TimesNewRomanPSMT"/>
              </a:rPr>
              <a:t> </a:t>
            </a:r>
            <a:r>
              <a:rPr lang="en-US" sz="1600" dirty="0" err="1" smtClean="0">
                <a:latin typeface="TimesNewRomanPSMT"/>
              </a:rPr>
              <a:t>predviđa</a:t>
            </a:r>
            <a:r>
              <a:rPr lang="en-US" sz="1600" dirty="0" smtClean="0">
                <a:latin typeface="TimesNewRomanPSMT"/>
              </a:rPr>
              <a:t> </a:t>
            </a:r>
            <a:r>
              <a:rPr lang="en-US" sz="1600" dirty="0" err="1">
                <a:latin typeface="TimesNewRomanPSMT"/>
              </a:rPr>
              <a:t>nikakvu</a:t>
            </a:r>
            <a:r>
              <a:rPr lang="en-US" sz="1600" dirty="0">
                <a:latin typeface="TimesNewRomanPSMT"/>
              </a:rPr>
              <a:t> </a:t>
            </a:r>
            <a:r>
              <a:rPr lang="en-US" sz="1600" dirty="0" err="1">
                <a:latin typeface="TimesNewRomanPSMT"/>
              </a:rPr>
              <a:t>posebnu</a:t>
            </a:r>
            <a:r>
              <a:rPr lang="en-US" sz="1600" dirty="0">
                <a:latin typeface="TimesNewRomanPSMT"/>
              </a:rPr>
              <a:t> </a:t>
            </a:r>
            <a:r>
              <a:rPr lang="en-US" sz="1600" dirty="0" err="1">
                <a:latin typeface="TimesNewRomanPSMT"/>
              </a:rPr>
              <a:t>potpunu</a:t>
            </a:r>
            <a:r>
              <a:rPr lang="en-US" sz="1600" dirty="0">
                <a:latin typeface="TimesNewRomanPSMT"/>
              </a:rPr>
              <a:t> </a:t>
            </a:r>
            <a:r>
              <a:rPr lang="en-US" sz="1600" dirty="0" err="1">
                <a:latin typeface="TimesNewRomanPSMT"/>
              </a:rPr>
              <a:t>formu</a:t>
            </a:r>
            <a:r>
              <a:rPr lang="en-US" sz="1600" dirty="0">
                <a:latin typeface="TimesNewRomanPSMT"/>
              </a:rPr>
              <a:t> </a:t>
            </a:r>
            <a:r>
              <a:rPr lang="en-US" sz="1600" dirty="0" err="1">
                <a:latin typeface="TimesNewRomanPSMT"/>
              </a:rPr>
              <a:t>postupanja</a:t>
            </a:r>
            <a:r>
              <a:rPr lang="en-US" sz="1600" dirty="0">
                <a:latin typeface="TimesNewRomanPSMT"/>
              </a:rPr>
              <a:t>, </a:t>
            </a:r>
            <a:r>
              <a:rPr lang="en-US" sz="1600" dirty="0" err="1">
                <a:latin typeface="TimesNewRomanPSMT"/>
              </a:rPr>
              <a:t>ali</a:t>
            </a:r>
            <a:r>
              <a:rPr lang="en-US" sz="1600" dirty="0">
                <a:latin typeface="TimesNewRomanPSMT"/>
              </a:rPr>
              <a:t> u </a:t>
            </a:r>
            <a:r>
              <a:rPr lang="en-US" sz="1600" dirty="0" err="1">
                <a:latin typeface="TimesNewRomanPSMT"/>
              </a:rPr>
              <a:t>pogledu</a:t>
            </a:r>
            <a:r>
              <a:rPr lang="en-US" sz="1600" dirty="0">
                <a:latin typeface="TimesNewRomanPSMT"/>
              </a:rPr>
              <a:t> </a:t>
            </a:r>
            <a:r>
              <a:rPr lang="en-US" sz="1600" b="1" dirty="0" err="1">
                <a:latin typeface="TimesNewRomanPS-BoldMT"/>
              </a:rPr>
              <a:t>postupka</a:t>
            </a:r>
            <a:r>
              <a:rPr lang="en-US" sz="1600" b="1" dirty="0">
                <a:latin typeface="TimesNewRomanPS-BoldMT"/>
              </a:rPr>
              <a:t> </a:t>
            </a:r>
            <a:r>
              <a:rPr lang="en-US" sz="1600" b="1" dirty="0" err="1" smtClean="0">
                <a:latin typeface="TimesNewRomanPS-BoldMT"/>
              </a:rPr>
              <a:t>za</a:t>
            </a:r>
            <a:r>
              <a:rPr lang="sr-Latn-RS" sz="1600" b="1" dirty="0" smtClean="0">
                <a:latin typeface="TimesNewRomanPS-BoldMT"/>
              </a:rPr>
              <a:t> </a:t>
            </a:r>
            <a:r>
              <a:rPr lang="en-US" sz="1600" b="1" dirty="0" err="1" smtClean="0">
                <a:latin typeface="TimesNewRomanPS-BoldMT"/>
              </a:rPr>
              <a:t>izdavanje</a:t>
            </a:r>
            <a:r>
              <a:rPr lang="en-US" sz="1600" b="1" dirty="0" smtClean="0">
                <a:latin typeface="TimesNewRomanPS-BoldMT"/>
              </a:rPr>
              <a:t> </a:t>
            </a:r>
            <a:r>
              <a:rPr lang="en-US" sz="1600" b="1" dirty="0" err="1">
                <a:latin typeface="TimesNewRomanPS-BoldMT"/>
              </a:rPr>
              <a:t>kaznenog</a:t>
            </a:r>
            <a:r>
              <a:rPr lang="en-US" sz="1600" b="1" dirty="0">
                <a:latin typeface="TimesNewRomanPS-BoldMT"/>
              </a:rPr>
              <a:t> </a:t>
            </a:r>
            <a:r>
              <a:rPr lang="en-US" sz="1600" b="1" dirty="0" err="1" smtClean="0">
                <a:latin typeface="TimesNewRomanPS-BoldMT"/>
              </a:rPr>
              <a:t>naloga</a:t>
            </a:r>
            <a:r>
              <a:rPr lang="en-US" sz="1600" dirty="0" smtClean="0">
                <a:latin typeface="TimesNewRomanPSMT"/>
              </a:rPr>
              <a:t>, </a:t>
            </a:r>
            <a:r>
              <a:rPr lang="en-US" sz="1600" b="1" dirty="0" err="1">
                <a:latin typeface="TimesNewRomanPS-BoldMT"/>
              </a:rPr>
              <a:t>postupka</a:t>
            </a:r>
            <a:r>
              <a:rPr lang="en-US" sz="1600" b="1" dirty="0">
                <a:latin typeface="TimesNewRomanPS-BoldMT"/>
              </a:rPr>
              <a:t> </a:t>
            </a:r>
            <a:r>
              <a:rPr lang="en-US" sz="1600" b="1" dirty="0" err="1">
                <a:latin typeface="TimesNewRomanPS-BoldMT"/>
              </a:rPr>
              <a:t>prema</a:t>
            </a:r>
            <a:r>
              <a:rPr lang="en-US" sz="1600" b="1" dirty="0">
                <a:latin typeface="TimesNewRomanPS-BoldMT"/>
              </a:rPr>
              <a:t> </a:t>
            </a:r>
            <a:r>
              <a:rPr lang="en-US" sz="1600" b="1" dirty="0" err="1" smtClean="0">
                <a:latin typeface="TimesNewRomanPS-BoldMT"/>
              </a:rPr>
              <a:t>maloljetnicima</a:t>
            </a:r>
            <a:r>
              <a:rPr lang="en-US" sz="1600" dirty="0" smtClean="0">
                <a:latin typeface="TimesNewRomanPSMT"/>
              </a:rPr>
              <a:t>, </a:t>
            </a:r>
            <a:r>
              <a:rPr lang="en-US" sz="1600" b="1" dirty="0" err="1">
                <a:latin typeface="TimesNewRomanPS-BoldMT"/>
              </a:rPr>
              <a:t>postupka</a:t>
            </a:r>
            <a:r>
              <a:rPr lang="en-US" sz="1600" b="1" dirty="0">
                <a:latin typeface="TimesNewRomanPS-BoldMT"/>
              </a:rPr>
              <a:t> </a:t>
            </a:r>
            <a:r>
              <a:rPr lang="en-US" sz="1600" b="1" dirty="0" err="1">
                <a:latin typeface="TimesNewRomanPS-BoldMT"/>
              </a:rPr>
              <a:t>protiv</a:t>
            </a:r>
            <a:r>
              <a:rPr lang="en-US" sz="1600" b="1" dirty="0">
                <a:latin typeface="TimesNewRomanPS-BoldMT"/>
              </a:rPr>
              <a:t> </a:t>
            </a:r>
            <a:r>
              <a:rPr lang="en-US" sz="1600" b="1" dirty="0" err="1">
                <a:latin typeface="TimesNewRomanPS-BoldMT"/>
              </a:rPr>
              <a:t>pravnih</a:t>
            </a:r>
            <a:r>
              <a:rPr lang="en-US" sz="1600" b="1" dirty="0">
                <a:latin typeface="TimesNewRomanPS-BoldMT"/>
              </a:rPr>
              <a:t> </a:t>
            </a:r>
            <a:r>
              <a:rPr lang="en-US" sz="1600" b="1" dirty="0" err="1" smtClean="0">
                <a:latin typeface="TimesNewRomanPS-BoldMT"/>
              </a:rPr>
              <a:t>lica</a:t>
            </a:r>
            <a:r>
              <a:rPr lang="en-US" sz="1600" dirty="0" smtClean="0">
                <a:latin typeface="TimesNewRomanPSMT"/>
              </a:rPr>
              <a:t> </a:t>
            </a:r>
            <a:r>
              <a:rPr lang="en-US" sz="1600" dirty="0" err="1">
                <a:latin typeface="TimesNewRomanPSMT"/>
              </a:rPr>
              <a:t>i</a:t>
            </a:r>
            <a:r>
              <a:rPr lang="en-US" sz="1600" dirty="0">
                <a:latin typeface="TimesNewRomanPSMT"/>
              </a:rPr>
              <a:t> </a:t>
            </a:r>
            <a:r>
              <a:rPr lang="en-US" sz="1600" b="1" dirty="0" err="1">
                <a:latin typeface="TimesNewRomanPS-BoldMT"/>
              </a:rPr>
              <a:t>postupka</a:t>
            </a:r>
            <a:r>
              <a:rPr lang="en-US" sz="1600" b="1" dirty="0">
                <a:latin typeface="TimesNewRomanPS-BoldMT"/>
              </a:rPr>
              <a:t> </a:t>
            </a:r>
            <a:r>
              <a:rPr lang="en-US" sz="1600" b="1" dirty="0" err="1">
                <a:latin typeface="TimesNewRomanPS-BoldMT"/>
              </a:rPr>
              <a:t>za</a:t>
            </a:r>
            <a:r>
              <a:rPr lang="en-US" sz="1600" b="1" dirty="0">
                <a:latin typeface="TimesNewRomanPS-BoldMT"/>
              </a:rPr>
              <a:t> </a:t>
            </a:r>
            <a:r>
              <a:rPr lang="en-US" sz="1600" b="1" dirty="0" err="1" smtClean="0">
                <a:latin typeface="TimesNewRomanPS-BoldMT"/>
              </a:rPr>
              <a:t>izricanje</a:t>
            </a:r>
            <a:r>
              <a:rPr lang="sr-Latn-RS" sz="1600" b="1" dirty="0" smtClean="0">
                <a:latin typeface="TimesNewRomanPS-BoldMT"/>
              </a:rPr>
              <a:t> </a:t>
            </a:r>
            <a:r>
              <a:rPr lang="en-US" sz="1600" b="1" dirty="0" err="1" smtClean="0">
                <a:latin typeface="TimesNewRomanPS-BoldMT"/>
              </a:rPr>
              <a:t>sudske</a:t>
            </a:r>
            <a:r>
              <a:rPr lang="en-US" sz="1600" b="1" dirty="0" smtClean="0">
                <a:latin typeface="TimesNewRomanPS-BoldMT"/>
              </a:rPr>
              <a:t> </a:t>
            </a:r>
            <a:r>
              <a:rPr lang="en-US" sz="1600" b="1" dirty="0" err="1" smtClean="0">
                <a:latin typeface="TimesNewRomanPS-BoldMT"/>
              </a:rPr>
              <a:t>opomene</a:t>
            </a:r>
            <a:r>
              <a:rPr lang="sr-Latn-RS" sz="1600" b="1" dirty="0" smtClean="0">
                <a:latin typeface="TimesNewRomanPS-BoldMT"/>
              </a:rPr>
              <a:t>.  </a:t>
            </a:r>
            <a:endParaRPr lang="en-US" sz="1600" dirty="0"/>
          </a:p>
        </p:txBody>
      </p:sp>
      <p:sp>
        <p:nvSpPr>
          <p:cNvPr id="5" name="Rectangle 4"/>
          <p:cNvSpPr/>
          <p:nvPr/>
        </p:nvSpPr>
        <p:spPr>
          <a:xfrm>
            <a:off x="6389716" y="1343950"/>
            <a:ext cx="2247207" cy="4524315"/>
          </a:xfrm>
          <a:prstGeom prst="rect">
            <a:avLst/>
          </a:prstGeom>
        </p:spPr>
        <p:txBody>
          <a:bodyPr wrap="square">
            <a:spAutoFit/>
          </a:bodyPr>
          <a:lstStyle/>
          <a:p>
            <a:pPr lvl="1"/>
            <a:r>
              <a:rPr lang="sr-Latn-RS" sz="1200" dirty="0"/>
              <a:t>čl. 16 – princip </a:t>
            </a:r>
            <a:r>
              <a:rPr lang="sr-Latn-RS" sz="1200" dirty="0" smtClean="0"/>
              <a:t>akuzatornosti</a:t>
            </a:r>
          </a:p>
          <a:p>
            <a:pPr lvl="1"/>
            <a:r>
              <a:rPr lang="sr-Latn-RS" sz="1200" dirty="0" smtClean="0"/>
              <a:t>čl</a:t>
            </a:r>
            <a:r>
              <a:rPr lang="sr-Latn-RS" sz="1200" dirty="0"/>
              <a:t>. 43 – prava i dužnosti </a:t>
            </a:r>
            <a:r>
              <a:rPr lang="sr-Latn-RS" sz="1200" dirty="0" smtClean="0"/>
              <a:t>tužioca, st</a:t>
            </a:r>
            <a:r>
              <a:rPr lang="sr-Latn-RS" sz="1200" dirty="0"/>
              <a:t>. 1, st. 2, st. 3</a:t>
            </a:r>
          </a:p>
          <a:p>
            <a:pPr lvl="1"/>
            <a:r>
              <a:rPr lang="sr-Latn-RS" sz="1200" dirty="0"/>
              <a:t>čl. 226 – nadzor tužioca nad radom ovlašćenih službenih lica</a:t>
            </a:r>
          </a:p>
          <a:p>
            <a:pPr lvl="1"/>
            <a:r>
              <a:rPr lang="sr-Latn-RS" sz="1200" dirty="0" smtClean="0"/>
              <a:t>Glava </a:t>
            </a:r>
            <a:r>
              <a:rPr lang="sr-Latn-RS" sz="1200" dirty="0"/>
              <a:t>XIVa – oštećeni kao </a:t>
            </a:r>
            <a:r>
              <a:rPr lang="sr-Latn-RS" sz="1200" dirty="0" smtClean="0"/>
              <a:t>tužilac</a:t>
            </a:r>
          </a:p>
          <a:p>
            <a:pPr lvl="1"/>
            <a:r>
              <a:rPr lang="sr-Latn-RS" sz="1200" dirty="0" smtClean="0"/>
              <a:t>čl</a:t>
            </a:r>
            <a:r>
              <a:rPr lang="sr-Latn-RS" sz="1200" dirty="0"/>
              <a:t>. 142-155 – ispitivanje osumnjičenog, </a:t>
            </a:r>
            <a:endParaRPr lang="sr-Latn-RS" sz="1200" dirty="0" smtClean="0"/>
          </a:p>
          <a:p>
            <a:pPr lvl="1"/>
            <a:r>
              <a:rPr lang="sr-Latn-RS" sz="1200" dirty="0" smtClean="0"/>
              <a:t>čl</a:t>
            </a:r>
            <a:r>
              <a:rPr lang="sr-Latn-RS" sz="1200" dirty="0"/>
              <a:t>. 146-156 – saslušanje svjedoka</a:t>
            </a:r>
          </a:p>
          <a:p>
            <a:pPr lvl="1"/>
            <a:r>
              <a:rPr lang="sr-Latn-RS" sz="1200" dirty="0"/>
              <a:t>čl. 10 – zakonitost dokaza, čl. 241 – podizanje optužnice, </a:t>
            </a:r>
            <a:endParaRPr lang="sr-Latn-RS" sz="1200" dirty="0" smtClean="0"/>
          </a:p>
          <a:p>
            <a:pPr lvl="1"/>
            <a:r>
              <a:rPr lang="sr-Latn-RS" sz="1200" dirty="0" smtClean="0"/>
              <a:t>čl</a:t>
            </a:r>
            <a:r>
              <a:rPr lang="sr-Latn-RS" sz="1200" dirty="0"/>
              <a:t>. 296 – presuđivanje u krivičnoj stvari</a:t>
            </a:r>
          </a:p>
          <a:p>
            <a:pPr lvl="1"/>
            <a:r>
              <a:rPr lang="sr-Latn-RS" sz="1200" dirty="0"/>
              <a:t>čl. 358 – kazneni nalog, </a:t>
            </a:r>
            <a:endParaRPr lang="sr-Latn-RS" sz="1200" dirty="0" smtClean="0"/>
          </a:p>
          <a:p>
            <a:pPr lvl="1"/>
            <a:r>
              <a:rPr lang="sr-Latn-RS" sz="1200" dirty="0" smtClean="0"/>
              <a:t>čl</a:t>
            </a:r>
            <a:r>
              <a:rPr lang="sr-Latn-RS" sz="1200" dirty="0"/>
              <a:t>. 246 – sporazum o priznanju krivice</a:t>
            </a:r>
            <a:endParaRPr lang="en-US" sz="1200" cap="all" dirty="0"/>
          </a:p>
        </p:txBody>
      </p:sp>
    </p:spTree>
    <p:extLst>
      <p:ext uri="{BB962C8B-B14F-4D97-AF65-F5344CB8AC3E}">
        <p14:creationId xmlns:p14="http://schemas.microsoft.com/office/powerpoint/2010/main" val="2457886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Dokazi i dokazivanje uopšte</a:t>
            </a:r>
            <a:endParaRPr lang="en-US" dirty="0"/>
          </a:p>
        </p:txBody>
      </p:sp>
      <p:sp>
        <p:nvSpPr>
          <p:cNvPr id="3" name="Content Placeholder 2"/>
          <p:cNvSpPr>
            <a:spLocks noGrp="1"/>
          </p:cNvSpPr>
          <p:nvPr>
            <p:ph idx="1"/>
          </p:nvPr>
        </p:nvSpPr>
        <p:spPr>
          <a:xfrm>
            <a:off x="5490401" y="2808982"/>
            <a:ext cx="5922973" cy="3880773"/>
          </a:xfrm>
        </p:spPr>
        <p:txBody>
          <a:bodyPr>
            <a:normAutofit/>
          </a:bodyPr>
          <a:lstStyle/>
          <a:p>
            <a:r>
              <a:rPr lang="pl-PL" dirty="0"/>
              <a:t>Polazeći od dokazne snage, dokazi se dijele na:</a:t>
            </a:r>
          </a:p>
          <a:p>
            <a:pPr marL="0" indent="0">
              <a:buNone/>
            </a:pPr>
            <a:r>
              <a:rPr lang="sr-Latn-RS" dirty="0" smtClean="0"/>
              <a:t>	</a:t>
            </a:r>
            <a:r>
              <a:rPr lang="en-US" dirty="0" smtClean="0"/>
              <a:t>(</a:t>
            </a:r>
            <a:r>
              <a:rPr lang="en-US" dirty="0"/>
              <a:t>a) </a:t>
            </a:r>
            <a:r>
              <a:rPr lang="en-US" b="1" dirty="0" err="1"/>
              <a:t>Potpune</a:t>
            </a:r>
            <a:r>
              <a:rPr lang="en-US" b="1" dirty="0"/>
              <a:t> </a:t>
            </a:r>
            <a:r>
              <a:rPr lang="en-US" dirty="0" err="1"/>
              <a:t>i</a:t>
            </a:r>
            <a:r>
              <a:rPr lang="en-US" dirty="0"/>
              <a:t> </a:t>
            </a:r>
            <a:r>
              <a:rPr lang="en-US" b="1" dirty="0" err="1"/>
              <a:t>nepotpune</a:t>
            </a:r>
            <a:r>
              <a:rPr lang="en-US" dirty="0" smtClean="0"/>
              <a:t>,</a:t>
            </a:r>
            <a:r>
              <a:rPr lang="sr-Latn-RS" dirty="0" smtClean="0"/>
              <a:t> </a:t>
            </a:r>
          </a:p>
          <a:p>
            <a:pPr marL="0" indent="0">
              <a:buNone/>
            </a:pPr>
            <a:r>
              <a:rPr lang="sr-Latn-RS" dirty="0" smtClean="0"/>
              <a:t>	</a:t>
            </a:r>
            <a:r>
              <a:rPr lang="en-US" dirty="0" smtClean="0"/>
              <a:t>(</a:t>
            </a:r>
            <a:r>
              <a:rPr lang="en-US" dirty="0"/>
              <a:t>b) </a:t>
            </a:r>
            <a:r>
              <a:rPr lang="en-US" b="1" dirty="0" err="1"/>
              <a:t>Neposredne</a:t>
            </a:r>
            <a:r>
              <a:rPr lang="en-US" b="1" dirty="0"/>
              <a:t> </a:t>
            </a:r>
            <a:r>
              <a:rPr lang="en-US" dirty="0" err="1"/>
              <a:t>ili</a:t>
            </a:r>
            <a:r>
              <a:rPr lang="en-US" dirty="0"/>
              <a:t> </a:t>
            </a:r>
            <a:r>
              <a:rPr lang="en-US" b="1" dirty="0" err="1" smtClean="0"/>
              <a:t>posredne</a:t>
            </a:r>
            <a:r>
              <a:rPr lang="sr-Latn-RS" b="1" dirty="0" smtClean="0"/>
              <a:t>,</a:t>
            </a:r>
          </a:p>
          <a:p>
            <a:pPr marL="0" indent="0">
              <a:buNone/>
            </a:pPr>
            <a:r>
              <a:rPr lang="pl-PL" dirty="0" smtClean="0"/>
              <a:t>	(</a:t>
            </a:r>
            <a:r>
              <a:rPr lang="pl-PL" dirty="0"/>
              <a:t>c) </a:t>
            </a:r>
            <a:r>
              <a:rPr lang="pl-PL" b="1" dirty="0"/>
              <a:t>Dokaze u užem </a:t>
            </a:r>
            <a:r>
              <a:rPr lang="pl-PL" b="1" dirty="0" smtClean="0"/>
              <a:t>smislu i dokaze u širem smislu</a:t>
            </a:r>
          </a:p>
          <a:p>
            <a:pPr marL="0" indent="0">
              <a:buNone/>
            </a:pPr>
            <a:r>
              <a:rPr lang="pl-PL" dirty="0" smtClean="0"/>
              <a:t>	(</a:t>
            </a:r>
            <a:r>
              <a:rPr lang="pl-PL" dirty="0"/>
              <a:t>d) </a:t>
            </a:r>
            <a:r>
              <a:rPr lang="pl-PL" b="1" dirty="0"/>
              <a:t>Dokazi optužbe i dokazi </a:t>
            </a:r>
            <a:r>
              <a:rPr lang="pl-PL" b="1" dirty="0" smtClean="0"/>
              <a:t>odbrane</a:t>
            </a:r>
          </a:p>
          <a:p>
            <a:pPr marL="0" indent="0">
              <a:buNone/>
            </a:pPr>
            <a:r>
              <a:rPr lang="pl-PL" b="1" dirty="0"/>
              <a:t>	</a:t>
            </a:r>
            <a:r>
              <a:rPr lang="pl-PL" dirty="0" smtClean="0"/>
              <a:t>(e)</a:t>
            </a:r>
            <a:r>
              <a:rPr lang="pl-PL" b="1" dirty="0" smtClean="0"/>
              <a:t> Stvarni i personalni dokazi</a:t>
            </a:r>
          </a:p>
          <a:p>
            <a:pPr marL="0" indent="0">
              <a:buNone/>
            </a:pPr>
            <a:r>
              <a:rPr lang="sr-Latn-RS" b="1" dirty="0" smtClean="0"/>
              <a:t>	</a:t>
            </a:r>
            <a:r>
              <a:rPr lang="sr-Latn-RS" dirty="0" smtClean="0"/>
              <a:t>(f)</a:t>
            </a:r>
            <a:r>
              <a:rPr lang="sr-Latn-RS" b="1" dirty="0" smtClean="0"/>
              <a:t> D</a:t>
            </a:r>
            <a:r>
              <a:rPr lang="en-US" b="1" dirty="0" err="1" smtClean="0"/>
              <a:t>igitalnih</a:t>
            </a:r>
            <a:r>
              <a:rPr lang="en-US" b="1" dirty="0" smtClean="0"/>
              <a:t> </a:t>
            </a:r>
            <a:r>
              <a:rPr lang="en-US" b="1" dirty="0" err="1"/>
              <a:t>dokaza</a:t>
            </a:r>
            <a:endParaRPr lang="en-US" dirty="0"/>
          </a:p>
        </p:txBody>
      </p:sp>
      <p:sp>
        <p:nvSpPr>
          <p:cNvPr id="4" name="Content Placeholder 2"/>
          <p:cNvSpPr txBox="1">
            <a:spLocks/>
          </p:cNvSpPr>
          <p:nvPr/>
        </p:nvSpPr>
        <p:spPr>
          <a:xfrm>
            <a:off x="157633" y="1631346"/>
            <a:ext cx="5332768" cy="3880773"/>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err="1" smtClean="0"/>
              <a:t>Činjenica</a:t>
            </a:r>
            <a:r>
              <a:rPr lang="en-US" dirty="0" smtClean="0"/>
              <a:t> </a:t>
            </a:r>
            <a:r>
              <a:rPr lang="en-US" dirty="0" err="1" smtClean="0"/>
              <a:t>koju</a:t>
            </a:r>
            <a:r>
              <a:rPr lang="en-US" dirty="0" smtClean="0"/>
              <a:t> </a:t>
            </a:r>
            <a:r>
              <a:rPr lang="en-US" dirty="0" err="1" smtClean="0"/>
              <a:t>treba</a:t>
            </a:r>
            <a:r>
              <a:rPr lang="en-US" dirty="0" smtClean="0"/>
              <a:t> </a:t>
            </a:r>
            <a:r>
              <a:rPr lang="en-US" dirty="0" err="1" smtClean="0"/>
              <a:t>dokazati</a:t>
            </a:r>
            <a:r>
              <a:rPr lang="en-US" dirty="0" smtClean="0"/>
              <a:t> je </a:t>
            </a:r>
            <a:r>
              <a:rPr lang="en-US" b="1" dirty="0" err="1" smtClean="0"/>
              <a:t>predmet</a:t>
            </a:r>
            <a:r>
              <a:rPr lang="en-US" b="1" dirty="0" smtClean="0"/>
              <a:t> </a:t>
            </a:r>
            <a:r>
              <a:rPr lang="en-US" b="1" dirty="0" err="1" smtClean="0"/>
              <a:t>dokaza</a:t>
            </a:r>
            <a:r>
              <a:rPr lang="en-US" b="1" dirty="0" smtClean="0"/>
              <a:t> </a:t>
            </a:r>
            <a:r>
              <a:rPr lang="en-US" dirty="0" smtClean="0"/>
              <a:t>(</a:t>
            </a:r>
            <a:r>
              <a:rPr lang="en-US" i="1" dirty="0" err="1" smtClean="0"/>
              <a:t>thema</a:t>
            </a:r>
            <a:r>
              <a:rPr lang="en-US" i="1" dirty="0" smtClean="0"/>
              <a:t> </a:t>
            </a:r>
            <a:r>
              <a:rPr lang="en-US" i="1" dirty="0" err="1" smtClean="0"/>
              <a:t>probandi</a:t>
            </a:r>
            <a:r>
              <a:rPr lang="en-US" dirty="0" smtClean="0"/>
              <a:t>). </a:t>
            </a:r>
            <a:r>
              <a:rPr lang="en-US" dirty="0" err="1" smtClean="0"/>
              <a:t>Predmet</a:t>
            </a:r>
            <a:r>
              <a:rPr lang="sr-Latn-RS" dirty="0" smtClean="0"/>
              <a:t> </a:t>
            </a:r>
            <a:r>
              <a:rPr lang="en-US" dirty="0" err="1" smtClean="0"/>
              <a:t>dokaza</a:t>
            </a:r>
            <a:r>
              <a:rPr lang="en-US" dirty="0" smtClean="0"/>
              <a:t> je </a:t>
            </a:r>
            <a:r>
              <a:rPr lang="en-US" dirty="0" err="1" smtClean="0"/>
              <a:t>tvrdnja</a:t>
            </a:r>
            <a:r>
              <a:rPr lang="en-US" dirty="0" smtClean="0"/>
              <a:t> (</a:t>
            </a:r>
            <a:r>
              <a:rPr lang="en-US" i="1" dirty="0" smtClean="0"/>
              <a:t>thesis </a:t>
            </a:r>
            <a:r>
              <a:rPr lang="en-US" i="1" dirty="0" err="1" smtClean="0"/>
              <a:t>probandi</a:t>
            </a:r>
            <a:r>
              <a:rPr lang="en-US" dirty="0" smtClean="0"/>
              <a:t>) o </a:t>
            </a:r>
            <a:r>
              <a:rPr lang="en-US" dirty="0" err="1" smtClean="0"/>
              <a:t>postojanju</a:t>
            </a:r>
            <a:r>
              <a:rPr lang="en-US" dirty="0" smtClean="0"/>
              <a:t> (</a:t>
            </a:r>
            <a:r>
              <a:rPr lang="en-US" i="1" dirty="0" err="1" smtClean="0"/>
              <a:t>probatio</a:t>
            </a:r>
            <a:r>
              <a:rPr lang="en-US" dirty="0" smtClean="0"/>
              <a:t>), </a:t>
            </a:r>
            <a:r>
              <a:rPr lang="en-US" dirty="0" err="1" smtClean="0"/>
              <a:t>rjeđe</a:t>
            </a:r>
            <a:r>
              <a:rPr lang="en-US" dirty="0" smtClean="0"/>
              <a:t> o </a:t>
            </a:r>
            <a:r>
              <a:rPr lang="en-US" dirty="0" err="1" smtClean="0"/>
              <a:t>nepostojanju</a:t>
            </a:r>
            <a:r>
              <a:rPr lang="sr-Latn-RS" dirty="0" smtClean="0"/>
              <a:t> </a:t>
            </a:r>
            <a:r>
              <a:rPr lang="en-US" dirty="0" smtClean="0"/>
              <a:t>(</a:t>
            </a:r>
            <a:r>
              <a:rPr lang="en-US" i="1" dirty="0" err="1" smtClean="0"/>
              <a:t>refutatio</a:t>
            </a:r>
            <a:r>
              <a:rPr lang="en-US" i="1" dirty="0" smtClean="0"/>
              <a:t>) </a:t>
            </a:r>
            <a:r>
              <a:rPr lang="en-US" dirty="0" err="1" smtClean="0"/>
              <a:t>činjenice</a:t>
            </a:r>
            <a:r>
              <a:rPr lang="sr-Latn-RS" dirty="0" smtClean="0"/>
              <a:t>.</a:t>
            </a:r>
          </a:p>
          <a:p>
            <a:r>
              <a:rPr lang="en-US" dirty="0" err="1" smtClean="0"/>
              <a:t>Činjenica</a:t>
            </a:r>
            <a:r>
              <a:rPr lang="en-US" dirty="0" smtClean="0"/>
              <a:t> </a:t>
            </a:r>
            <a:r>
              <a:rPr lang="en-US" dirty="0" err="1" smtClean="0"/>
              <a:t>koja</a:t>
            </a:r>
            <a:r>
              <a:rPr lang="en-US" dirty="0" smtClean="0"/>
              <a:t> je </a:t>
            </a:r>
            <a:r>
              <a:rPr lang="en-US" dirty="0" err="1" smtClean="0"/>
              <a:t>već</a:t>
            </a:r>
            <a:r>
              <a:rPr lang="en-US" dirty="0" smtClean="0"/>
              <a:t> </a:t>
            </a:r>
            <a:r>
              <a:rPr lang="en-US" dirty="0" err="1" smtClean="0"/>
              <a:t>utvrđena</a:t>
            </a:r>
            <a:r>
              <a:rPr lang="en-US" dirty="0" smtClean="0"/>
              <a:t> </a:t>
            </a:r>
            <a:r>
              <a:rPr lang="en-US" dirty="0" err="1" smtClean="0"/>
              <a:t>i</a:t>
            </a:r>
            <a:r>
              <a:rPr lang="en-US" dirty="0" smtClean="0"/>
              <a:t> </a:t>
            </a:r>
            <a:r>
              <a:rPr lang="en-US" dirty="0" err="1" smtClean="0"/>
              <a:t>iz</a:t>
            </a:r>
            <a:r>
              <a:rPr lang="en-US" dirty="0" smtClean="0"/>
              <a:t> </a:t>
            </a:r>
            <a:r>
              <a:rPr lang="en-US" dirty="0" err="1" smtClean="0"/>
              <a:t>koje</a:t>
            </a:r>
            <a:r>
              <a:rPr lang="sr-Latn-RS" dirty="0" smtClean="0"/>
              <a:t> </a:t>
            </a:r>
            <a:r>
              <a:rPr lang="en-US" dirty="0" smtClean="0"/>
              <a:t>se </a:t>
            </a:r>
            <a:r>
              <a:rPr lang="en-US" dirty="0" err="1" smtClean="0"/>
              <a:t>izvodi</a:t>
            </a:r>
            <a:r>
              <a:rPr lang="en-US" dirty="0" smtClean="0"/>
              <a:t> </a:t>
            </a:r>
            <a:r>
              <a:rPr lang="en-US" dirty="0" err="1" smtClean="0"/>
              <a:t>zaključak</a:t>
            </a:r>
            <a:r>
              <a:rPr lang="en-US" dirty="0" smtClean="0"/>
              <a:t> o </a:t>
            </a:r>
            <a:r>
              <a:rPr lang="en-US" dirty="0" err="1" smtClean="0"/>
              <a:t>istinitosti</a:t>
            </a:r>
            <a:r>
              <a:rPr lang="en-US" dirty="0" smtClean="0"/>
              <a:t> </a:t>
            </a:r>
            <a:r>
              <a:rPr lang="en-US" dirty="0" err="1" smtClean="0"/>
              <a:t>činjenice</a:t>
            </a:r>
            <a:r>
              <a:rPr lang="en-US" dirty="0" smtClean="0"/>
              <a:t> </a:t>
            </a:r>
            <a:r>
              <a:rPr lang="en-US" dirty="0" err="1" smtClean="0"/>
              <a:t>koju</a:t>
            </a:r>
            <a:r>
              <a:rPr lang="en-US" dirty="0" smtClean="0"/>
              <a:t> </a:t>
            </a:r>
            <a:r>
              <a:rPr lang="en-US" dirty="0" err="1" smtClean="0"/>
              <a:t>treba</a:t>
            </a:r>
            <a:r>
              <a:rPr lang="en-US" dirty="0" smtClean="0"/>
              <a:t> </a:t>
            </a:r>
            <a:r>
              <a:rPr lang="en-US" dirty="0" err="1" smtClean="0"/>
              <a:t>dokazati</a:t>
            </a:r>
            <a:r>
              <a:rPr lang="en-US" dirty="0" smtClean="0"/>
              <a:t> </a:t>
            </a:r>
            <a:r>
              <a:rPr lang="en-US" dirty="0" err="1" smtClean="0"/>
              <a:t>naziva</a:t>
            </a:r>
            <a:r>
              <a:rPr lang="en-US" dirty="0" smtClean="0"/>
              <a:t> se </a:t>
            </a:r>
            <a:r>
              <a:rPr lang="en-US" b="1" dirty="0" err="1" smtClean="0"/>
              <a:t>dokazni</a:t>
            </a:r>
            <a:r>
              <a:rPr lang="sr-Latn-RS" b="1" dirty="0" smtClean="0"/>
              <a:t> </a:t>
            </a:r>
            <a:r>
              <a:rPr lang="en-US" b="1" dirty="0" err="1" smtClean="0"/>
              <a:t>osnov</a:t>
            </a:r>
            <a:r>
              <a:rPr lang="en-US" b="1" dirty="0" smtClean="0"/>
              <a:t> </a:t>
            </a:r>
            <a:r>
              <a:rPr lang="en-US" b="1" dirty="0" err="1" smtClean="0"/>
              <a:t>ili</a:t>
            </a:r>
            <a:r>
              <a:rPr lang="en-US" b="1" dirty="0" smtClean="0"/>
              <a:t> </a:t>
            </a:r>
            <a:r>
              <a:rPr lang="en-US" b="1" dirty="0" err="1" smtClean="0"/>
              <a:t>razlog</a:t>
            </a:r>
            <a:r>
              <a:rPr lang="en-US" b="1" dirty="0" smtClean="0"/>
              <a:t> </a:t>
            </a:r>
            <a:r>
              <a:rPr lang="en-US" dirty="0" smtClean="0"/>
              <a:t>(</a:t>
            </a:r>
            <a:r>
              <a:rPr lang="en-US" i="1" dirty="0" smtClean="0"/>
              <a:t>argumentum </a:t>
            </a:r>
            <a:r>
              <a:rPr lang="en-US" i="1" dirty="0" err="1" smtClean="0"/>
              <a:t>probatio</a:t>
            </a:r>
            <a:r>
              <a:rPr lang="en-US" dirty="0" smtClean="0"/>
              <a:t>). </a:t>
            </a:r>
            <a:r>
              <a:rPr lang="en-US" dirty="0" err="1" smtClean="0"/>
              <a:t>Izvori</a:t>
            </a:r>
            <a:r>
              <a:rPr lang="en-US" dirty="0" smtClean="0"/>
              <a:t> </a:t>
            </a:r>
            <a:r>
              <a:rPr lang="en-US" dirty="0" err="1" smtClean="0"/>
              <a:t>iz</a:t>
            </a:r>
            <a:r>
              <a:rPr lang="en-US" dirty="0" smtClean="0"/>
              <a:t> </a:t>
            </a:r>
            <a:r>
              <a:rPr lang="en-US" dirty="0" err="1" smtClean="0"/>
              <a:t>kojih</a:t>
            </a:r>
            <a:r>
              <a:rPr lang="en-US" dirty="0" smtClean="0"/>
              <a:t> se </a:t>
            </a:r>
            <a:r>
              <a:rPr lang="en-US" dirty="0" err="1" smtClean="0"/>
              <a:t>dobijaju</a:t>
            </a:r>
            <a:r>
              <a:rPr lang="en-US" dirty="0" smtClean="0"/>
              <a:t> </a:t>
            </a:r>
            <a:r>
              <a:rPr lang="en-US" dirty="0" err="1" smtClean="0"/>
              <a:t>činjenice</a:t>
            </a:r>
            <a:r>
              <a:rPr lang="sr-Latn-RS" dirty="0" smtClean="0"/>
              <a:t> </a:t>
            </a:r>
            <a:r>
              <a:rPr lang="en-US" dirty="0" err="1" smtClean="0"/>
              <a:t>koje</a:t>
            </a:r>
            <a:r>
              <a:rPr lang="en-US" dirty="0" smtClean="0"/>
              <a:t> </a:t>
            </a:r>
            <a:r>
              <a:rPr lang="en-US" dirty="0" err="1" smtClean="0"/>
              <a:t>predstavljaju</a:t>
            </a:r>
            <a:r>
              <a:rPr lang="en-US" dirty="0" smtClean="0"/>
              <a:t> </a:t>
            </a:r>
            <a:r>
              <a:rPr lang="en-US" dirty="0" err="1" smtClean="0"/>
              <a:t>dokazni</a:t>
            </a:r>
            <a:r>
              <a:rPr lang="en-US" dirty="0" smtClean="0"/>
              <a:t> </a:t>
            </a:r>
            <a:r>
              <a:rPr lang="en-US" dirty="0" err="1" smtClean="0"/>
              <a:t>osnov</a:t>
            </a:r>
            <a:r>
              <a:rPr lang="en-US" dirty="0" smtClean="0"/>
              <a:t> </a:t>
            </a:r>
            <a:r>
              <a:rPr lang="en-US" dirty="0" err="1" smtClean="0"/>
              <a:t>nazivaju</a:t>
            </a:r>
            <a:r>
              <a:rPr lang="en-US" dirty="0" smtClean="0"/>
              <a:t> se </a:t>
            </a:r>
            <a:r>
              <a:rPr lang="en-US" b="1" dirty="0" err="1" smtClean="0"/>
              <a:t>dokazna</a:t>
            </a:r>
            <a:r>
              <a:rPr lang="en-US" b="1" dirty="0" smtClean="0"/>
              <a:t> </a:t>
            </a:r>
            <a:r>
              <a:rPr lang="en-US" b="1" dirty="0" err="1" smtClean="0"/>
              <a:t>sredstva</a:t>
            </a:r>
            <a:r>
              <a:rPr lang="en-US" b="1" dirty="0" smtClean="0"/>
              <a:t> </a:t>
            </a:r>
            <a:r>
              <a:rPr lang="en-US" dirty="0" smtClean="0"/>
              <a:t>(</a:t>
            </a:r>
            <a:r>
              <a:rPr lang="en-US" i="1" dirty="0" err="1" smtClean="0"/>
              <a:t>instrumenta</a:t>
            </a:r>
            <a:r>
              <a:rPr lang="sr-Latn-RS" i="1" dirty="0" smtClean="0"/>
              <a:t> </a:t>
            </a:r>
            <a:r>
              <a:rPr lang="it-IT" i="1" dirty="0" smtClean="0"/>
              <a:t>probandi</a:t>
            </a:r>
            <a:r>
              <a:rPr lang="it-IT" dirty="0" smtClean="0"/>
              <a:t>). Dokazna sredstva su forme (oblici) u kojima se dokazni osnov</a:t>
            </a:r>
            <a:r>
              <a:rPr lang="sr-Latn-RS" dirty="0" smtClean="0"/>
              <a:t> </a:t>
            </a:r>
            <a:r>
              <a:rPr lang="en-US" dirty="0" err="1" smtClean="0"/>
              <a:t>pojavljuje</a:t>
            </a:r>
            <a:r>
              <a:rPr lang="sr-Latn-RS" dirty="0" smtClean="0"/>
              <a:t>.</a:t>
            </a:r>
          </a:p>
          <a:p>
            <a:r>
              <a:rPr lang="en-US" b="1" dirty="0" err="1" smtClean="0"/>
              <a:t>Način</a:t>
            </a:r>
            <a:r>
              <a:rPr lang="en-US" b="1" dirty="0" smtClean="0"/>
              <a:t> </a:t>
            </a:r>
            <a:r>
              <a:rPr lang="en-US" b="1" dirty="0" err="1" smtClean="0"/>
              <a:t>dokaza</a:t>
            </a:r>
            <a:r>
              <a:rPr lang="en-US" b="1" dirty="0" smtClean="0"/>
              <a:t> </a:t>
            </a:r>
            <a:r>
              <a:rPr lang="en-US" dirty="0" smtClean="0"/>
              <a:t>(</a:t>
            </a:r>
            <a:r>
              <a:rPr lang="en-US" i="1" dirty="0" smtClean="0"/>
              <a:t>modus </a:t>
            </a:r>
            <a:r>
              <a:rPr lang="en-US" i="1" dirty="0" err="1" smtClean="0"/>
              <a:t>probandi</a:t>
            </a:r>
            <a:r>
              <a:rPr lang="en-US" dirty="0" smtClean="0"/>
              <a:t>) je </a:t>
            </a:r>
            <a:r>
              <a:rPr lang="en-US" dirty="0" err="1" smtClean="0"/>
              <a:t>posebna</a:t>
            </a:r>
            <a:r>
              <a:rPr lang="en-US" dirty="0" smtClean="0"/>
              <a:t> </a:t>
            </a:r>
            <a:r>
              <a:rPr lang="en-US" dirty="0" err="1" smtClean="0"/>
              <a:t>karakteristika</a:t>
            </a:r>
            <a:r>
              <a:rPr lang="en-US" dirty="0" smtClean="0"/>
              <a:t> </a:t>
            </a:r>
            <a:r>
              <a:rPr lang="en-US" dirty="0" err="1" smtClean="0"/>
              <a:t>dokaza</a:t>
            </a:r>
            <a:r>
              <a:rPr lang="en-US" dirty="0" smtClean="0"/>
              <a:t> u </a:t>
            </a:r>
            <a:r>
              <a:rPr lang="en-US" dirty="0" err="1" smtClean="0"/>
              <a:t>krivičnom</a:t>
            </a:r>
            <a:r>
              <a:rPr lang="sr-Latn-RS" dirty="0" smtClean="0"/>
              <a:t> </a:t>
            </a:r>
            <a:r>
              <a:rPr lang="en-US" dirty="0" err="1" smtClean="0"/>
              <a:t>postupku</a:t>
            </a:r>
            <a:r>
              <a:rPr lang="en-US" dirty="0" smtClean="0"/>
              <a:t>. </a:t>
            </a:r>
            <a:r>
              <a:rPr lang="en-US" dirty="0" err="1" smtClean="0"/>
              <a:t>Podobnost</a:t>
            </a:r>
            <a:r>
              <a:rPr lang="en-US" dirty="0" smtClean="0"/>
              <a:t> </a:t>
            </a:r>
            <a:r>
              <a:rPr lang="en-US" dirty="0" err="1" smtClean="0"/>
              <a:t>dokaznog</a:t>
            </a:r>
            <a:r>
              <a:rPr lang="en-US" dirty="0" smtClean="0"/>
              <a:t> </a:t>
            </a:r>
            <a:r>
              <a:rPr lang="en-US" dirty="0" err="1" smtClean="0"/>
              <a:t>sredstva</a:t>
            </a:r>
            <a:r>
              <a:rPr lang="en-US" dirty="0" smtClean="0"/>
              <a:t> da </a:t>
            </a:r>
            <a:r>
              <a:rPr lang="en-US" dirty="0" err="1" smtClean="0"/>
              <a:t>uvjeri</a:t>
            </a:r>
            <a:r>
              <a:rPr lang="en-US" dirty="0" smtClean="0"/>
              <a:t> </a:t>
            </a:r>
            <a:r>
              <a:rPr lang="en-US" dirty="0" err="1" smtClean="0"/>
              <a:t>sudiju</a:t>
            </a:r>
            <a:r>
              <a:rPr lang="en-US" dirty="0" smtClean="0"/>
              <a:t> u </a:t>
            </a:r>
            <a:r>
              <a:rPr lang="en-US" dirty="0" err="1" smtClean="0"/>
              <a:t>istinitost</a:t>
            </a:r>
            <a:r>
              <a:rPr lang="en-US" dirty="0" smtClean="0"/>
              <a:t> </a:t>
            </a:r>
            <a:r>
              <a:rPr lang="en-US" dirty="0" err="1" smtClean="0"/>
              <a:t>činjenice</a:t>
            </a:r>
            <a:r>
              <a:rPr lang="sr-Latn-RS" dirty="0" smtClean="0"/>
              <a:t> </a:t>
            </a:r>
            <a:r>
              <a:rPr lang="en-US" dirty="0" err="1" smtClean="0"/>
              <a:t>koja</a:t>
            </a:r>
            <a:r>
              <a:rPr lang="en-US" dirty="0" smtClean="0"/>
              <a:t> je </a:t>
            </a:r>
            <a:r>
              <a:rPr lang="en-US" dirty="0" err="1" smtClean="0"/>
              <a:t>predmet</a:t>
            </a:r>
            <a:r>
              <a:rPr lang="en-US" dirty="0" smtClean="0"/>
              <a:t> </a:t>
            </a:r>
            <a:r>
              <a:rPr lang="en-US" dirty="0" err="1" smtClean="0"/>
              <a:t>dokazivanja</a:t>
            </a:r>
            <a:r>
              <a:rPr lang="en-US" dirty="0" smtClean="0"/>
              <a:t> </a:t>
            </a:r>
            <a:r>
              <a:rPr lang="en-US" dirty="0" err="1" smtClean="0"/>
              <a:t>naziva</a:t>
            </a:r>
            <a:r>
              <a:rPr lang="en-US" dirty="0" smtClean="0"/>
              <a:t> se </a:t>
            </a:r>
            <a:r>
              <a:rPr lang="en-US" b="1" dirty="0" err="1" smtClean="0"/>
              <a:t>dokaznom</a:t>
            </a:r>
            <a:r>
              <a:rPr lang="en-US" b="1" dirty="0" smtClean="0"/>
              <a:t> </a:t>
            </a:r>
            <a:r>
              <a:rPr lang="en-US" b="1" dirty="0" err="1" smtClean="0"/>
              <a:t>snagom</a:t>
            </a:r>
            <a:r>
              <a:rPr lang="en-US" b="1" dirty="0" smtClean="0"/>
              <a:t> </a:t>
            </a:r>
            <a:r>
              <a:rPr lang="en-US" dirty="0" smtClean="0"/>
              <a:t>(</a:t>
            </a:r>
            <a:r>
              <a:rPr lang="en-US" i="1" dirty="0" err="1" smtClean="0"/>
              <a:t>nervus</a:t>
            </a:r>
            <a:r>
              <a:rPr lang="en-US" i="1" dirty="0" smtClean="0"/>
              <a:t> </a:t>
            </a:r>
            <a:r>
              <a:rPr lang="en-US" i="1" dirty="0" err="1" smtClean="0"/>
              <a:t>probandi</a:t>
            </a:r>
            <a:r>
              <a:rPr lang="en-US" dirty="0" smtClean="0"/>
              <a:t>)</a:t>
            </a:r>
            <a:endParaRPr lang="en-US" dirty="0"/>
          </a:p>
        </p:txBody>
      </p:sp>
    </p:spTree>
    <p:extLst>
      <p:ext uri="{BB962C8B-B14F-4D97-AF65-F5344CB8AC3E}">
        <p14:creationId xmlns:p14="http://schemas.microsoft.com/office/powerpoint/2010/main" val="1727462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Činjenice</a:t>
            </a:r>
            <a:r>
              <a:rPr lang="en-US" b="1" dirty="0"/>
              <a:t> </a:t>
            </a:r>
            <a:r>
              <a:rPr lang="en-US" b="1" dirty="0" err="1"/>
              <a:t>čije</a:t>
            </a:r>
            <a:r>
              <a:rPr lang="en-US" b="1" dirty="0"/>
              <a:t> je </a:t>
            </a:r>
            <a:r>
              <a:rPr lang="en-US" b="1" dirty="0" err="1"/>
              <a:t>dokazivanje</a:t>
            </a:r>
            <a:r>
              <a:rPr lang="en-US" b="1" dirty="0"/>
              <a:t> </a:t>
            </a:r>
            <a:r>
              <a:rPr lang="en-US" b="1" dirty="0" err="1"/>
              <a:t>nepotrebno</a:t>
            </a:r>
            <a:endParaRPr lang="en-US" dirty="0"/>
          </a:p>
        </p:txBody>
      </p:sp>
      <p:sp>
        <p:nvSpPr>
          <p:cNvPr id="3" name="Content Placeholder 2"/>
          <p:cNvSpPr>
            <a:spLocks noGrp="1"/>
          </p:cNvSpPr>
          <p:nvPr>
            <p:ph idx="1"/>
          </p:nvPr>
        </p:nvSpPr>
        <p:spPr/>
        <p:txBody>
          <a:bodyPr/>
          <a:lstStyle/>
          <a:p>
            <a:pPr>
              <a:buAutoNum type="arabicParenBoth"/>
            </a:pPr>
            <a:r>
              <a:rPr lang="en-US" b="1" dirty="0" err="1" smtClean="0"/>
              <a:t>Očigledne</a:t>
            </a:r>
            <a:r>
              <a:rPr lang="en-US" b="1" dirty="0" smtClean="0"/>
              <a:t> </a:t>
            </a:r>
            <a:r>
              <a:rPr lang="en-US" b="1" dirty="0" err="1" smtClean="0"/>
              <a:t>činjenice</a:t>
            </a:r>
            <a:endParaRPr lang="sr-Latn-RS" b="1" dirty="0" smtClean="0"/>
          </a:p>
          <a:p>
            <a:pPr>
              <a:buAutoNum type="arabicParenBoth"/>
            </a:pPr>
            <a:r>
              <a:rPr lang="en-US" b="1" dirty="0" err="1" smtClean="0"/>
              <a:t>Notorne</a:t>
            </a:r>
            <a:r>
              <a:rPr lang="en-US" b="1" dirty="0" smtClean="0"/>
              <a:t> </a:t>
            </a:r>
            <a:r>
              <a:rPr lang="en-US" b="1" dirty="0"/>
              <a:t>(</a:t>
            </a:r>
            <a:r>
              <a:rPr lang="en-US" b="1" dirty="0" err="1"/>
              <a:t>opštepoznate</a:t>
            </a:r>
            <a:r>
              <a:rPr lang="en-US" b="1" dirty="0"/>
              <a:t>) </a:t>
            </a:r>
            <a:r>
              <a:rPr lang="en-US" b="1" dirty="0" err="1" smtClean="0"/>
              <a:t>činjenice</a:t>
            </a:r>
            <a:endParaRPr lang="sr-Latn-RS" b="1" dirty="0" smtClean="0"/>
          </a:p>
          <a:p>
            <a:pPr>
              <a:buAutoNum type="arabicParenBoth"/>
            </a:pPr>
            <a:r>
              <a:rPr lang="en-US" b="1" dirty="0" err="1" smtClean="0"/>
              <a:t>Presumpcije</a:t>
            </a:r>
            <a:endParaRPr lang="sr-Latn-RS" b="1" dirty="0" smtClean="0"/>
          </a:p>
          <a:p>
            <a:r>
              <a:rPr lang="en-US" dirty="0"/>
              <a:t>Pored </a:t>
            </a:r>
            <a:r>
              <a:rPr lang="en-US" dirty="0" err="1"/>
              <a:t>činjenica</a:t>
            </a:r>
            <a:r>
              <a:rPr lang="en-US" dirty="0"/>
              <a:t> </a:t>
            </a:r>
            <a:r>
              <a:rPr lang="en-US" dirty="0" err="1"/>
              <a:t>čije</a:t>
            </a:r>
            <a:r>
              <a:rPr lang="en-US" dirty="0"/>
              <a:t> </a:t>
            </a:r>
            <a:r>
              <a:rPr lang="en-US" dirty="0" err="1"/>
              <a:t>dokazivanje</a:t>
            </a:r>
            <a:r>
              <a:rPr lang="en-US" dirty="0"/>
              <a:t> </a:t>
            </a:r>
            <a:r>
              <a:rPr lang="en-US" dirty="0" err="1"/>
              <a:t>nije</a:t>
            </a:r>
            <a:r>
              <a:rPr lang="en-US" dirty="0"/>
              <a:t> </a:t>
            </a:r>
            <a:r>
              <a:rPr lang="en-US" dirty="0" err="1"/>
              <a:t>potrebno</a:t>
            </a:r>
            <a:r>
              <a:rPr lang="en-US" dirty="0"/>
              <a:t>, </a:t>
            </a:r>
            <a:r>
              <a:rPr lang="en-US" dirty="0" err="1"/>
              <a:t>postoje</a:t>
            </a:r>
            <a:r>
              <a:rPr lang="en-US" dirty="0"/>
              <a:t> </a:t>
            </a:r>
            <a:r>
              <a:rPr lang="en-US" dirty="0" err="1"/>
              <a:t>i</a:t>
            </a:r>
            <a:r>
              <a:rPr lang="en-US" dirty="0"/>
              <a:t> </a:t>
            </a:r>
            <a:r>
              <a:rPr lang="en-US" dirty="0" err="1"/>
              <a:t>činjenice</a:t>
            </a:r>
            <a:r>
              <a:rPr lang="en-US" dirty="0"/>
              <a:t> </a:t>
            </a:r>
            <a:r>
              <a:rPr lang="en-US" dirty="0" err="1"/>
              <a:t>čije</a:t>
            </a:r>
            <a:r>
              <a:rPr lang="en-US" dirty="0"/>
              <a:t> </a:t>
            </a:r>
            <a:r>
              <a:rPr lang="en-US" dirty="0" smtClean="0"/>
              <a:t>je</a:t>
            </a:r>
            <a:r>
              <a:rPr lang="sr-Latn-RS" dirty="0" smtClean="0"/>
              <a:t> </a:t>
            </a:r>
            <a:r>
              <a:rPr lang="en-US" dirty="0" err="1" smtClean="0"/>
              <a:t>dokazivanje</a:t>
            </a:r>
            <a:r>
              <a:rPr lang="en-US" dirty="0" smtClean="0"/>
              <a:t> </a:t>
            </a:r>
            <a:r>
              <a:rPr lang="en-US" dirty="0" err="1"/>
              <a:t>moguće</a:t>
            </a:r>
            <a:r>
              <a:rPr lang="en-US" dirty="0"/>
              <a:t> </a:t>
            </a:r>
            <a:r>
              <a:rPr lang="en-US" dirty="0" err="1"/>
              <a:t>i</a:t>
            </a:r>
            <a:r>
              <a:rPr lang="en-US" dirty="0"/>
              <a:t> </a:t>
            </a:r>
            <a:r>
              <a:rPr lang="en-US" dirty="0" err="1"/>
              <a:t>za</a:t>
            </a:r>
            <a:r>
              <a:rPr lang="en-US" dirty="0"/>
              <a:t> </a:t>
            </a:r>
            <a:r>
              <a:rPr lang="en-US" dirty="0" err="1"/>
              <a:t>proces</a:t>
            </a:r>
            <a:r>
              <a:rPr lang="en-US" dirty="0"/>
              <a:t> </a:t>
            </a:r>
            <a:r>
              <a:rPr lang="en-US" dirty="0" err="1"/>
              <a:t>potrebno</a:t>
            </a:r>
            <a:r>
              <a:rPr lang="en-US" dirty="0"/>
              <a:t>, </a:t>
            </a:r>
            <a:r>
              <a:rPr lang="en-US" dirty="0" err="1"/>
              <a:t>ali</a:t>
            </a:r>
            <a:r>
              <a:rPr lang="en-US" dirty="0"/>
              <a:t> </a:t>
            </a:r>
            <a:r>
              <a:rPr lang="en-US" dirty="0" err="1"/>
              <a:t>koje</a:t>
            </a:r>
            <a:r>
              <a:rPr lang="en-US" dirty="0"/>
              <a:t> se ne </a:t>
            </a:r>
            <a:r>
              <a:rPr lang="en-US" dirty="0" err="1"/>
              <a:t>mogu</a:t>
            </a:r>
            <a:r>
              <a:rPr lang="en-US" dirty="0"/>
              <a:t> </a:t>
            </a:r>
            <a:r>
              <a:rPr lang="en-US" dirty="0" err="1"/>
              <a:t>dokazivati</a:t>
            </a:r>
            <a:r>
              <a:rPr lang="en-US" dirty="0"/>
              <a:t>, </a:t>
            </a:r>
            <a:r>
              <a:rPr lang="en-US" dirty="0" err="1"/>
              <a:t>jer</a:t>
            </a:r>
            <a:r>
              <a:rPr lang="en-US" dirty="0"/>
              <a:t> </a:t>
            </a:r>
            <a:r>
              <a:rPr lang="en-US" dirty="0" smtClean="0"/>
              <a:t>je</a:t>
            </a:r>
            <a:r>
              <a:rPr lang="sr-Latn-RS" dirty="0" smtClean="0"/>
              <a:t> </a:t>
            </a:r>
            <a:r>
              <a:rPr lang="en-US" dirty="0" smtClean="0"/>
              <a:t>to </a:t>
            </a:r>
            <a:r>
              <a:rPr lang="en-US" dirty="0" err="1"/>
              <a:t>izričito</a:t>
            </a:r>
            <a:r>
              <a:rPr lang="en-US" dirty="0"/>
              <a:t> </a:t>
            </a:r>
            <a:r>
              <a:rPr lang="en-US" dirty="0" err="1"/>
              <a:t>utvrđeno</a:t>
            </a:r>
            <a:r>
              <a:rPr lang="en-US" dirty="0"/>
              <a:t> </a:t>
            </a:r>
            <a:r>
              <a:rPr lang="en-US" dirty="0" err="1"/>
              <a:t>zakonom</a:t>
            </a:r>
            <a:r>
              <a:rPr lang="en-US" dirty="0" smtClean="0"/>
              <a:t>.</a:t>
            </a:r>
            <a:endParaRPr lang="sr-Latn-RS" dirty="0" smtClean="0"/>
          </a:p>
          <a:p>
            <a:r>
              <a:rPr lang="en-US" b="1" dirty="0" err="1"/>
              <a:t>Pojedina</a:t>
            </a:r>
            <a:r>
              <a:rPr lang="en-US" b="1" dirty="0"/>
              <a:t> </a:t>
            </a:r>
            <a:r>
              <a:rPr lang="en-US" b="1" dirty="0" err="1"/>
              <a:t>nedozvoljena</a:t>
            </a:r>
            <a:r>
              <a:rPr lang="en-US" b="1" dirty="0"/>
              <a:t> </a:t>
            </a:r>
            <a:r>
              <a:rPr lang="en-US" b="1" dirty="0" err="1"/>
              <a:t>dokazna</a:t>
            </a:r>
            <a:r>
              <a:rPr lang="en-US" b="1" dirty="0"/>
              <a:t> </a:t>
            </a:r>
            <a:r>
              <a:rPr lang="en-US" b="1" dirty="0" err="1" smtClean="0"/>
              <a:t>sredstva</a:t>
            </a:r>
            <a:endParaRPr lang="sr-Latn-RS" b="1" dirty="0" smtClean="0"/>
          </a:p>
          <a:p>
            <a:pPr lvl="1"/>
            <a:r>
              <a:rPr lang="en-US" b="1" dirty="0" err="1"/>
              <a:t>Narkoanaliza</a:t>
            </a:r>
            <a:r>
              <a:rPr lang="en-US" b="1" dirty="0"/>
              <a:t> </a:t>
            </a:r>
            <a:r>
              <a:rPr lang="en-US" b="1" dirty="0" err="1"/>
              <a:t>i</a:t>
            </a:r>
            <a:r>
              <a:rPr lang="en-US" b="1" dirty="0"/>
              <a:t> </a:t>
            </a:r>
            <a:r>
              <a:rPr lang="en-US" b="1" dirty="0" err="1" smtClean="0"/>
              <a:t>lobotomija</a:t>
            </a:r>
            <a:endParaRPr lang="sr-Latn-RS" b="1" dirty="0" smtClean="0"/>
          </a:p>
          <a:p>
            <a:pPr lvl="1"/>
            <a:r>
              <a:rPr lang="en-US" b="1" dirty="0" err="1"/>
              <a:t>Primjena</a:t>
            </a:r>
            <a:r>
              <a:rPr lang="en-US" b="1" dirty="0"/>
              <a:t> </a:t>
            </a:r>
            <a:r>
              <a:rPr lang="en-US" b="1" dirty="0" err="1"/>
              <a:t>aparata</a:t>
            </a:r>
            <a:r>
              <a:rPr lang="en-US" b="1" dirty="0"/>
              <a:t> </a:t>
            </a:r>
            <a:r>
              <a:rPr lang="en-US" b="1" dirty="0" err="1"/>
              <a:t>za</a:t>
            </a:r>
            <a:r>
              <a:rPr lang="en-US" b="1" dirty="0"/>
              <a:t> </a:t>
            </a:r>
            <a:r>
              <a:rPr lang="en-US" b="1" dirty="0" err="1"/>
              <a:t>otkrivanje</a:t>
            </a:r>
            <a:r>
              <a:rPr lang="en-US" b="1" dirty="0"/>
              <a:t> </a:t>
            </a:r>
            <a:r>
              <a:rPr lang="en-US" b="1" dirty="0" err="1"/>
              <a:t>laži</a:t>
            </a:r>
            <a:endParaRPr lang="en-US" dirty="0"/>
          </a:p>
        </p:txBody>
      </p:sp>
    </p:spTree>
    <p:extLst>
      <p:ext uri="{BB962C8B-B14F-4D97-AF65-F5344CB8AC3E}">
        <p14:creationId xmlns:p14="http://schemas.microsoft.com/office/powerpoint/2010/main" val="9614368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Postupak</a:t>
            </a:r>
            <a:r>
              <a:rPr lang="en-US" b="1" dirty="0"/>
              <a:t> </a:t>
            </a:r>
            <a:r>
              <a:rPr lang="en-US" b="1" dirty="0" err="1"/>
              <a:t>sa</a:t>
            </a:r>
            <a:r>
              <a:rPr lang="en-US" b="1" dirty="0"/>
              <a:t> </a:t>
            </a:r>
            <a:r>
              <a:rPr lang="en-US" b="1" dirty="0" err="1"/>
              <a:t>dokazima</a:t>
            </a:r>
            <a:endParaRPr lang="en-US" dirty="0"/>
          </a:p>
        </p:txBody>
      </p:sp>
      <p:sp>
        <p:nvSpPr>
          <p:cNvPr id="3" name="Content Placeholder 2"/>
          <p:cNvSpPr>
            <a:spLocks noGrp="1"/>
          </p:cNvSpPr>
          <p:nvPr>
            <p:ph idx="1"/>
          </p:nvPr>
        </p:nvSpPr>
        <p:spPr/>
        <p:txBody>
          <a:bodyPr/>
          <a:lstStyle/>
          <a:p>
            <a:r>
              <a:rPr lang="en-US" b="1" dirty="0" err="1"/>
              <a:t>Nastupanje</a:t>
            </a:r>
            <a:r>
              <a:rPr lang="en-US" b="1" dirty="0"/>
              <a:t> </a:t>
            </a:r>
            <a:r>
              <a:rPr lang="en-US" b="1" dirty="0" err="1" smtClean="0"/>
              <a:t>dokaza</a:t>
            </a:r>
            <a:endParaRPr lang="sr-Latn-RS" b="1" dirty="0" smtClean="0"/>
          </a:p>
          <a:p>
            <a:r>
              <a:rPr lang="en-US" b="1" dirty="0" err="1"/>
              <a:t>Izvođenje</a:t>
            </a:r>
            <a:r>
              <a:rPr lang="en-US" b="1" dirty="0"/>
              <a:t> </a:t>
            </a:r>
            <a:r>
              <a:rPr lang="en-US" b="1" dirty="0" err="1" smtClean="0"/>
              <a:t>dokaza</a:t>
            </a:r>
            <a:endParaRPr lang="sr-Latn-RS" b="1" dirty="0" smtClean="0"/>
          </a:p>
          <a:p>
            <a:r>
              <a:rPr lang="en-US" b="1" dirty="0" err="1"/>
              <a:t>Ocjena</a:t>
            </a:r>
            <a:r>
              <a:rPr lang="en-US" b="1" dirty="0"/>
              <a:t> </a:t>
            </a:r>
            <a:r>
              <a:rPr lang="en-US" b="1" dirty="0" err="1" smtClean="0"/>
              <a:t>dokaza</a:t>
            </a:r>
            <a:endParaRPr lang="sr-Latn-RS" b="1" dirty="0" smtClean="0"/>
          </a:p>
          <a:p>
            <a:r>
              <a:rPr lang="pl-PL" b="1" dirty="0"/>
              <a:t>Zakonska ocjena dokaza i ocjena dokaza </a:t>
            </a:r>
            <a:r>
              <a:rPr lang="pl-PL" b="1" dirty="0" smtClean="0"/>
              <a:t>po </a:t>
            </a:r>
            <a:r>
              <a:rPr lang="en-US" b="1" dirty="0" err="1" smtClean="0"/>
              <a:t>slobodnom</a:t>
            </a:r>
            <a:r>
              <a:rPr lang="en-US" b="1" dirty="0" smtClean="0"/>
              <a:t> </a:t>
            </a:r>
            <a:r>
              <a:rPr lang="en-US" b="1" dirty="0" err="1" smtClean="0"/>
              <a:t>uvjerenju</a:t>
            </a:r>
            <a:endParaRPr lang="sr-Latn-RS" b="1" dirty="0" smtClean="0"/>
          </a:p>
          <a:p>
            <a:r>
              <a:rPr lang="en-US" b="1" dirty="0" err="1"/>
              <a:t>Načelo</a:t>
            </a:r>
            <a:r>
              <a:rPr lang="en-US" b="1" dirty="0"/>
              <a:t> </a:t>
            </a:r>
            <a:r>
              <a:rPr lang="en-US" b="1" dirty="0" err="1" smtClean="0"/>
              <a:t>istine</a:t>
            </a:r>
            <a:endParaRPr lang="sr-Latn-RS" b="1" dirty="0" smtClean="0"/>
          </a:p>
          <a:p>
            <a:r>
              <a:rPr lang="it-IT" b="1" dirty="0"/>
              <a:t>Načelo </a:t>
            </a:r>
            <a:r>
              <a:rPr lang="it-IT" b="1" i="1" dirty="0"/>
              <a:t>in dubio pro reo</a:t>
            </a:r>
            <a:endParaRPr lang="en-US" dirty="0"/>
          </a:p>
        </p:txBody>
      </p:sp>
    </p:spTree>
    <p:extLst>
      <p:ext uri="{BB962C8B-B14F-4D97-AF65-F5344CB8AC3E}">
        <p14:creationId xmlns:p14="http://schemas.microsoft.com/office/powerpoint/2010/main" val="2890720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Par napomena</a:t>
            </a:r>
            <a:endParaRPr lang="en-US" dirty="0"/>
          </a:p>
        </p:txBody>
      </p:sp>
      <p:sp>
        <p:nvSpPr>
          <p:cNvPr id="3" name="Content Placeholder 2"/>
          <p:cNvSpPr>
            <a:spLocks noGrp="1"/>
          </p:cNvSpPr>
          <p:nvPr>
            <p:ph idx="1"/>
          </p:nvPr>
        </p:nvSpPr>
        <p:spPr>
          <a:xfrm>
            <a:off x="677334" y="2160589"/>
            <a:ext cx="6288731" cy="3880773"/>
          </a:xfrm>
        </p:spPr>
        <p:txBody>
          <a:bodyPr>
            <a:normAutofit fontScale="92500" lnSpcReduction="10000"/>
          </a:bodyPr>
          <a:lstStyle/>
          <a:p>
            <a:r>
              <a:rPr lang="ru-RU" dirty="0"/>
              <a:t>Svaka treća žena u svijetu je žrtva nasilja u porodici, pri čemu su oblici nasilja </a:t>
            </a:r>
            <a:r>
              <a:rPr lang="sr-Latn-RS" dirty="0"/>
              <a:t>prema ženama različit</a:t>
            </a:r>
            <a:r>
              <a:rPr lang="sr-Cyrl-RS" dirty="0"/>
              <a:t>i</a:t>
            </a:r>
            <a:r>
              <a:rPr lang="sr-Latn-RS" dirty="0"/>
              <a:t>, </a:t>
            </a:r>
            <a:r>
              <a:rPr lang="sr-Cyrl-RS" dirty="0"/>
              <a:t>što je uslovljeno </a:t>
            </a:r>
            <a:r>
              <a:rPr lang="sr-Latn-RS" dirty="0"/>
              <a:t>kulturnim, socijalnim i religijskim kontekstima</a:t>
            </a:r>
            <a:r>
              <a:rPr lang="sr-Cyrl-RS" dirty="0"/>
              <a:t>.</a:t>
            </a:r>
            <a:endParaRPr lang="en-US" dirty="0"/>
          </a:p>
          <a:p>
            <a:pPr marL="0" indent="0">
              <a:buNone/>
            </a:pPr>
            <a:r>
              <a:rPr lang="sr-Latn-RS" dirty="0" smtClean="0"/>
              <a:t>	</a:t>
            </a:r>
            <a:r>
              <a:rPr lang="sr-Latn-RS" sz="1000" dirty="0" smtClean="0"/>
              <a:t>UNWomen</a:t>
            </a:r>
            <a:r>
              <a:rPr lang="sr-Latn-RS" sz="1000" dirty="0"/>
              <a:t>. (</a:t>
            </a:r>
            <a:r>
              <a:rPr lang="en-US" sz="1000" dirty="0"/>
              <a:t>November 2019</a:t>
            </a:r>
            <a:r>
              <a:rPr lang="sr-Cyrl-RS" sz="1000" dirty="0"/>
              <a:t>)</a:t>
            </a:r>
            <a:endParaRPr lang="en-US" sz="1000" dirty="0"/>
          </a:p>
          <a:p>
            <a:r>
              <a:rPr lang="sr-Cyrl-RS" dirty="0"/>
              <a:t>Prema podacima Ministarstva unutrašnjih poslova Republike Srpske u poslednje tri godine (u periodu 2017. do 2019. godina) evidentirano ukupno 3.344 slučaja nasilja u porodici. Posledice nasilja u porodici manifestovale su se u ubistvima (četiri u posmatranom periodu), zatim nanošenju teških tjelesnih povreda (32 slučaja), tjelesenih povrede (1.019 slučajeva), izazivanje opšte opasnosti (8 slučajeva) i silovanje (jedan slučaj) prema žrtava ovih krivičnih djela. </a:t>
            </a:r>
            <a:endParaRPr lang="en-US" dirty="0"/>
          </a:p>
          <a:p>
            <a:pPr marL="0" indent="0">
              <a:buNone/>
            </a:pPr>
            <a:r>
              <a:rPr lang="sr-Latn-RS" dirty="0" smtClean="0"/>
              <a:t>	</a:t>
            </a:r>
            <a:r>
              <a:rPr lang="sr-Cyrl-RS" sz="1000" dirty="0" smtClean="0"/>
              <a:t>(</a:t>
            </a:r>
            <a:r>
              <a:rPr lang="sr-Cyrl-RS" sz="1000" dirty="0"/>
              <a:t>MUP Republike Srpske, 2019-2019)</a:t>
            </a:r>
            <a:endParaRPr lang="en-US" sz="1000" dirty="0"/>
          </a:p>
          <a:p>
            <a:endParaRPr lang="en-US" dirty="0"/>
          </a:p>
        </p:txBody>
      </p:sp>
      <p:sp>
        <p:nvSpPr>
          <p:cNvPr id="4" name="Rectangle 3"/>
          <p:cNvSpPr/>
          <p:nvPr/>
        </p:nvSpPr>
        <p:spPr>
          <a:xfrm>
            <a:off x="7298575" y="1748367"/>
            <a:ext cx="3591099" cy="17081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marL="457200" marR="0" algn="ctr">
              <a:lnSpc>
                <a:spcPct val="150000"/>
              </a:lnSpc>
              <a:spcBef>
                <a:spcPts val="0"/>
              </a:spcBef>
              <a:spcAft>
                <a:spcPts val="0"/>
              </a:spcAft>
            </a:pPr>
            <a:r>
              <a:rPr lang="sr-Cyrl-RS" sz="1000" dirty="0">
                <a:latin typeface="Times New Roman" panose="02020603050405020304" pitchFamily="18" charset="0"/>
                <a:ea typeface="Times New Roman" panose="02020603050405020304" pitchFamily="18" charset="0"/>
                <a:cs typeface="Times New Roman" panose="02020603050405020304" pitchFamily="18" charset="0"/>
              </a:rPr>
              <a:t>Trend ovih ponašanja je u porastu, što se može dovesti u vezu sa aktuelnom pandemijom </a:t>
            </a:r>
            <a:r>
              <a:rPr lang="sr-Latn-RS" sz="1000" dirty="0">
                <a:latin typeface="Times New Roman" panose="02020603050405020304" pitchFamily="18" charset="0"/>
                <a:ea typeface="Times New Roman" panose="02020603050405020304" pitchFamily="18" charset="0"/>
                <a:cs typeface="Times New Roman" panose="02020603050405020304" pitchFamily="18" charset="0"/>
              </a:rPr>
              <a:t>COVID-19. </a:t>
            </a:r>
            <a:r>
              <a:rPr lang="sr-Cyrl-RS" sz="1000" dirty="0">
                <a:latin typeface="Times New Roman" panose="02020603050405020304" pitchFamily="18" charset="0"/>
                <a:ea typeface="Times New Roman" panose="02020603050405020304" pitchFamily="18" charset="0"/>
                <a:cs typeface="Times New Roman" panose="02020603050405020304" pitchFamily="18" charset="0"/>
              </a:rPr>
              <a:t>U tom smislu, a u vrijeme pandemije od početka 2020. godine na globalnom nivou evidentirano je 243 miliona žena i djevočica, starosti između 15 i 49 godina života, koje su bile žrtve sekusalnog i/li fizičkog nasilja.</a:t>
            </a:r>
            <a:endParaRPr lang="en-US" sz="1000" dirty="0">
              <a:latin typeface="Calibri" panose="020F0502020204030204" pitchFamily="34" charset="0"/>
              <a:ea typeface="Times New Roman" panose="02020603050405020304" pitchFamily="18" charset="0"/>
              <a:cs typeface="Times New Roman" panose="02020603050405020304" pitchFamily="18" charset="0"/>
            </a:endParaRPr>
          </a:p>
          <a:p>
            <a:pPr marL="457200" marR="0" algn="ctr">
              <a:lnSpc>
                <a:spcPct val="150000"/>
              </a:lnSpc>
              <a:spcBef>
                <a:spcPts val="0"/>
              </a:spcBef>
              <a:spcAft>
                <a:spcPts val="0"/>
              </a:spcAft>
            </a:pPr>
            <a:r>
              <a:rPr lang="sr-Latn-RS" sz="1000" dirty="0">
                <a:latin typeface="Times New Roman" panose="02020603050405020304" pitchFamily="18" charset="0"/>
                <a:ea typeface="Times New Roman" panose="02020603050405020304" pitchFamily="18" charset="0"/>
                <a:cs typeface="Times New Roman" panose="02020603050405020304" pitchFamily="18" charset="0"/>
              </a:rPr>
              <a:t>UNWomen. (</a:t>
            </a:r>
            <a:r>
              <a:rPr lang="en-US" sz="1000" dirty="0">
                <a:latin typeface="Times New Roman" panose="02020603050405020304" pitchFamily="18" charset="0"/>
                <a:ea typeface="Times New Roman" panose="02020603050405020304" pitchFamily="18" charset="0"/>
                <a:cs typeface="Times New Roman" panose="02020603050405020304" pitchFamily="18" charset="0"/>
              </a:rPr>
              <a:t>20</a:t>
            </a:r>
            <a:r>
              <a:rPr lang="sr-Cyrl-RS" sz="1000" dirty="0">
                <a:latin typeface="Times New Roman" panose="02020603050405020304" pitchFamily="18" charset="0"/>
                <a:ea typeface="Times New Roman" panose="02020603050405020304" pitchFamily="18" charset="0"/>
                <a:cs typeface="Times New Roman" panose="02020603050405020304" pitchFamily="18" charset="0"/>
              </a:rPr>
              <a:t>20).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7298574" y="4595294"/>
            <a:ext cx="3591100" cy="170816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marL="457200" marR="0" algn="ctr">
              <a:lnSpc>
                <a:spcPct val="150000"/>
              </a:lnSpc>
              <a:spcBef>
                <a:spcPts val="0"/>
              </a:spcBef>
              <a:spcAft>
                <a:spcPts val="0"/>
              </a:spcAft>
            </a:pPr>
            <a:r>
              <a:rPr lang="sr-Cyrl-RS" sz="1000" dirty="0">
                <a:latin typeface="Times New Roman" panose="02020603050405020304" pitchFamily="18" charset="0"/>
                <a:ea typeface="Times New Roman" panose="02020603050405020304" pitchFamily="18" charset="0"/>
                <a:cs typeface="Times New Roman" panose="02020603050405020304" pitchFamily="18" charset="0"/>
              </a:rPr>
              <a:t>Od nadležnih organa/subjekata zaštite očekuje se adekvatna i blagovremena reakcija na nasilje u porodici. </a:t>
            </a:r>
            <a:endParaRPr lang="en-US" sz="1000" dirty="0">
              <a:latin typeface="Calibri" panose="020F0502020204030204" pitchFamily="34" charset="0"/>
              <a:ea typeface="Times New Roman" panose="02020603050405020304" pitchFamily="18" charset="0"/>
              <a:cs typeface="Times New Roman" panose="02020603050405020304" pitchFamily="18" charset="0"/>
            </a:endParaRPr>
          </a:p>
          <a:p>
            <a:pPr marL="457200" marR="0" algn="ctr">
              <a:lnSpc>
                <a:spcPct val="150000"/>
              </a:lnSpc>
              <a:spcBef>
                <a:spcPts val="0"/>
              </a:spcBef>
              <a:spcAft>
                <a:spcPts val="0"/>
              </a:spcAft>
            </a:pPr>
            <a:r>
              <a:rPr lang="sr-Cyrl-RS" sz="1000" dirty="0">
                <a:latin typeface="Times New Roman" panose="02020603050405020304" pitchFamily="18" charset="0"/>
                <a:ea typeface="Times New Roman" panose="02020603050405020304" pitchFamily="18" charset="0"/>
                <a:cs typeface="Times New Roman" panose="02020603050405020304" pitchFamily="18" charset="0"/>
              </a:rPr>
              <a:t>Nužna je međuagencijska i međusektorska saradnja, jer samo na takav način je moguće sveobuhvato suprtostavljanje nasilju u porodici.</a:t>
            </a:r>
            <a:endParaRPr lang="en-US" sz="1000" dirty="0">
              <a:latin typeface="Calibri" panose="020F0502020204030204" pitchFamily="34" charset="0"/>
              <a:ea typeface="Times New Roman" panose="02020603050405020304" pitchFamily="18" charset="0"/>
              <a:cs typeface="Times New Roman" panose="02020603050405020304" pitchFamily="18" charset="0"/>
            </a:endParaRPr>
          </a:p>
          <a:p>
            <a:pPr marL="457200" marR="0" algn="ctr">
              <a:lnSpc>
                <a:spcPct val="150000"/>
              </a:lnSpc>
              <a:spcBef>
                <a:spcPts val="0"/>
              </a:spcBef>
              <a:spcAft>
                <a:spcPts val="0"/>
              </a:spcAft>
            </a:pPr>
            <a:r>
              <a:rPr lang="sr-Cyrl-RS" sz="1000" dirty="0">
                <a:latin typeface="Times New Roman" panose="02020603050405020304" pitchFamily="18" charset="0"/>
                <a:ea typeface="Times New Roman" panose="02020603050405020304" pitchFamily="18" charset="0"/>
                <a:cs typeface="Times New Roman" panose="02020603050405020304" pitchFamily="18" charset="0"/>
              </a:rPr>
              <a:t>Značajna uloga policijskih agencija i organa krivičnog pravosuđa.</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p:cNvSpPr txBox="1"/>
          <p:nvPr/>
        </p:nvSpPr>
        <p:spPr>
          <a:xfrm>
            <a:off x="7298574" y="1270000"/>
            <a:ext cx="1776448" cy="369332"/>
          </a:xfrm>
          <a:prstGeom prst="rect">
            <a:avLst/>
          </a:prstGeom>
          <a:noFill/>
        </p:spPr>
        <p:txBody>
          <a:bodyPr wrap="none" rtlCol="0">
            <a:spAutoFit/>
          </a:bodyPr>
          <a:lstStyle/>
          <a:p>
            <a:r>
              <a:rPr lang="sr-Latn-RS" dirty="0" smtClean="0">
                <a:solidFill>
                  <a:srgbClr val="92D050"/>
                </a:solidFill>
              </a:rPr>
              <a:t>Gdje smo sada?</a:t>
            </a:r>
            <a:endParaRPr lang="en-US" dirty="0">
              <a:solidFill>
                <a:srgbClr val="92D050"/>
              </a:solidFill>
            </a:endParaRPr>
          </a:p>
        </p:txBody>
      </p:sp>
      <p:sp>
        <p:nvSpPr>
          <p:cNvPr id="7" name="TextBox 6"/>
          <p:cNvSpPr txBox="1"/>
          <p:nvPr/>
        </p:nvSpPr>
        <p:spPr>
          <a:xfrm>
            <a:off x="7234843" y="4015971"/>
            <a:ext cx="2254143" cy="369332"/>
          </a:xfrm>
          <a:prstGeom prst="rect">
            <a:avLst/>
          </a:prstGeom>
          <a:noFill/>
        </p:spPr>
        <p:txBody>
          <a:bodyPr wrap="none" rtlCol="0">
            <a:spAutoFit/>
          </a:bodyPr>
          <a:lstStyle/>
          <a:p>
            <a:r>
              <a:rPr lang="sr-Latn-RS" dirty="0" smtClean="0">
                <a:solidFill>
                  <a:srgbClr val="92D050"/>
                </a:solidFill>
              </a:rPr>
              <a:t>Šta možemo učiniti?</a:t>
            </a:r>
            <a:endParaRPr lang="en-US" dirty="0">
              <a:solidFill>
                <a:srgbClr val="92D050"/>
              </a:solidFill>
            </a:endParaRPr>
          </a:p>
        </p:txBody>
      </p:sp>
    </p:spTree>
    <p:extLst>
      <p:ext uri="{BB962C8B-B14F-4D97-AF65-F5344CB8AC3E}">
        <p14:creationId xmlns:p14="http://schemas.microsoft.com/office/powerpoint/2010/main" val="110798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Zakonitost dokaza</a:t>
            </a:r>
            <a:endParaRPr lang="en-US" dirty="0"/>
          </a:p>
        </p:txBody>
      </p:sp>
      <p:sp>
        <p:nvSpPr>
          <p:cNvPr id="3" name="Content Placeholder 2"/>
          <p:cNvSpPr>
            <a:spLocks noGrp="1"/>
          </p:cNvSpPr>
          <p:nvPr>
            <p:ph idx="1"/>
          </p:nvPr>
        </p:nvSpPr>
        <p:spPr/>
        <p:txBody>
          <a:bodyPr/>
          <a:lstStyle/>
          <a:p>
            <a:pPr marL="0" indent="0">
              <a:buNone/>
            </a:pPr>
            <a:r>
              <a:rPr lang="en-US" b="1" dirty="0" err="1" smtClean="0"/>
              <a:t>Član</a:t>
            </a:r>
            <a:r>
              <a:rPr lang="en-US" b="1" dirty="0" smtClean="0"/>
              <a:t> </a:t>
            </a:r>
            <a:r>
              <a:rPr lang="en-US" b="1" dirty="0"/>
              <a:t>10</a:t>
            </a:r>
          </a:p>
          <a:p>
            <a:r>
              <a:rPr lang="en-US" dirty="0" err="1" smtClean="0"/>
              <a:t>Zabranjeno</a:t>
            </a:r>
            <a:r>
              <a:rPr lang="en-US" dirty="0" smtClean="0"/>
              <a:t> </a:t>
            </a:r>
            <a:r>
              <a:rPr lang="en-US" dirty="0"/>
              <a:t>je od </a:t>
            </a:r>
            <a:r>
              <a:rPr lang="en-US" dirty="0" err="1"/>
              <a:t>osumnjičenog</a:t>
            </a:r>
            <a:r>
              <a:rPr lang="en-US" dirty="0"/>
              <a:t>, </a:t>
            </a:r>
            <a:r>
              <a:rPr lang="en-US" dirty="0" err="1"/>
              <a:t>optuženog</a:t>
            </a:r>
            <a:r>
              <a:rPr lang="en-US" dirty="0"/>
              <a:t> </a:t>
            </a:r>
            <a:r>
              <a:rPr lang="en-US" dirty="0" err="1"/>
              <a:t>ili</a:t>
            </a:r>
            <a:r>
              <a:rPr lang="en-US" dirty="0"/>
              <a:t> od </a:t>
            </a:r>
            <a:r>
              <a:rPr lang="en-US" dirty="0" err="1"/>
              <a:t>bilo</a:t>
            </a:r>
            <a:r>
              <a:rPr lang="en-US" dirty="0"/>
              <a:t> </a:t>
            </a:r>
            <a:r>
              <a:rPr lang="en-US" dirty="0" err="1"/>
              <a:t>kojeg</a:t>
            </a:r>
            <a:r>
              <a:rPr lang="en-US" dirty="0"/>
              <a:t> </a:t>
            </a:r>
            <a:r>
              <a:rPr lang="en-US" dirty="0" err="1"/>
              <a:t>drugog</a:t>
            </a:r>
            <a:r>
              <a:rPr lang="en-US" dirty="0"/>
              <a:t> </a:t>
            </a:r>
            <a:r>
              <a:rPr lang="en-US" dirty="0" err="1"/>
              <a:t>lica</a:t>
            </a:r>
            <a:r>
              <a:rPr lang="en-US" dirty="0"/>
              <a:t> </a:t>
            </a:r>
            <a:r>
              <a:rPr lang="en-US" dirty="0" err="1"/>
              <a:t>koje</a:t>
            </a:r>
            <a:r>
              <a:rPr lang="en-US" dirty="0"/>
              <a:t> </a:t>
            </a:r>
            <a:r>
              <a:rPr lang="en-US" dirty="0" err="1"/>
              <a:t>učestvuje</a:t>
            </a:r>
            <a:r>
              <a:rPr lang="en-US" dirty="0"/>
              <a:t> u </a:t>
            </a:r>
            <a:r>
              <a:rPr lang="en-US" dirty="0" err="1"/>
              <a:t>postupku</a:t>
            </a:r>
            <a:r>
              <a:rPr lang="en-US" dirty="0"/>
              <a:t> </a:t>
            </a:r>
            <a:r>
              <a:rPr lang="en-US" dirty="0" err="1"/>
              <a:t>iznuđivati</a:t>
            </a:r>
            <a:r>
              <a:rPr lang="en-US" dirty="0"/>
              <a:t> </a:t>
            </a:r>
            <a:r>
              <a:rPr lang="en-US" dirty="0" err="1"/>
              <a:t>priznanje</a:t>
            </a:r>
            <a:r>
              <a:rPr lang="en-US" dirty="0"/>
              <a:t> </a:t>
            </a:r>
            <a:r>
              <a:rPr lang="en-US" dirty="0" err="1"/>
              <a:t>ili</a:t>
            </a:r>
            <a:r>
              <a:rPr lang="en-US" dirty="0"/>
              <a:t> </a:t>
            </a:r>
            <a:r>
              <a:rPr lang="en-US" dirty="0" err="1"/>
              <a:t>kakvu</a:t>
            </a:r>
            <a:r>
              <a:rPr lang="en-US" dirty="0"/>
              <a:t> </a:t>
            </a:r>
            <a:r>
              <a:rPr lang="en-US" dirty="0" err="1"/>
              <a:t>drugu</a:t>
            </a:r>
            <a:r>
              <a:rPr lang="en-US" dirty="0"/>
              <a:t> </a:t>
            </a:r>
            <a:r>
              <a:rPr lang="en-US" dirty="0" err="1"/>
              <a:t>izjavu</a:t>
            </a:r>
            <a:r>
              <a:rPr lang="en-US" dirty="0"/>
              <a:t>.</a:t>
            </a:r>
          </a:p>
          <a:p>
            <a:r>
              <a:rPr lang="en-US" dirty="0" err="1" smtClean="0"/>
              <a:t>Sud</a:t>
            </a:r>
            <a:r>
              <a:rPr lang="en-US" dirty="0" smtClean="0"/>
              <a:t> </a:t>
            </a:r>
            <a:r>
              <a:rPr lang="en-US" dirty="0"/>
              <a:t>ne </a:t>
            </a:r>
            <a:r>
              <a:rPr lang="en-US" dirty="0" err="1"/>
              <a:t>može</a:t>
            </a:r>
            <a:r>
              <a:rPr lang="en-US" dirty="0"/>
              <a:t> </a:t>
            </a:r>
            <a:r>
              <a:rPr lang="en-US" dirty="0" err="1"/>
              <a:t>zasnivati</a:t>
            </a:r>
            <a:r>
              <a:rPr lang="en-US" dirty="0"/>
              <a:t> </a:t>
            </a:r>
            <a:r>
              <a:rPr lang="en-US" dirty="0" err="1"/>
              <a:t>svoju</a:t>
            </a:r>
            <a:r>
              <a:rPr lang="en-US" dirty="0"/>
              <a:t> </a:t>
            </a:r>
            <a:r>
              <a:rPr lang="en-US" dirty="0" err="1"/>
              <a:t>odluku</a:t>
            </a:r>
            <a:r>
              <a:rPr lang="en-US" dirty="0"/>
              <a:t> </a:t>
            </a:r>
            <a:r>
              <a:rPr lang="en-US" dirty="0" err="1"/>
              <a:t>na</a:t>
            </a:r>
            <a:r>
              <a:rPr lang="en-US" dirty="0"/>
              <a:t> </a:t>
            </a:r>
            <a:r>
              <a:rPr lang="en-US" dirty="0" err="1"/>
              <a:t>dokazima</a:t>
            </a:r>
            <a:r>
              <a:rPr lang="en-US" dirty="0"/>
              <a:t> </a:t>
            </a:r>
            <a:r>
              <a:rPr lang="en-US" dirty="0" err="1"/>
              <a:t>pribavljenim</a:t>
            </a:r>
            <a:r>
              <a:rPr lang="en-US" dirty="0"/>
              <a:t> </a:t>
            </a:r>
            <a:r>
              <a:rPr lang="en-US" dirty="0" err="1"/>
              <a:t>povredama</a:t>
            </a:r>
            <a:r>
              <a:rPr lang="en-US" dirty="0"/>
              <a:t> </a:t>
            </a:r>
            <a:r>
              <a:rPr lang="en-US" dirty="0" err="1"/>
              <a:t>ljudskih</a:t>
            </a:r>
            <a:r>
              <a:rPr lang="en-US" dirty="0"/>
              <a:t> </a:t>
            </a:r>
            <a:r>
              <a:rPr lang="en-US" dirty="0" err="1"/>
              <a:t>prava</a:t>
            </a:r>
            <a:r>
              <a:rPr lang="en-US" dirty="0"/>
              <a:t> </a:t>
            </a:r>
            <a:r>
              <a:rPr lang="en-US" dirty="0" err="1"/>
              <a:t>i</a:t>
            </a:r>
            <a:r>
              <a:rPr lang="en-US" dirty="0"/>
              <a:t> </a:t>
            </a:r>
            <a:r>
              <a:rPr lang="en-US" dirty="0" err="1"/>
              <a:t>sloboda</a:t>
            </a:r>
            <a:r>
              <a:rPr lang="en-US" dirty="0"/>
              <a:t> </a:t>
            </a:r>
            <a:r>
              <a:rPr lang="en-US" dirty="0" err="1"/>
              <a:t>propisanih</a:t>
            </a:r>
            <a:r>
              <a:rPr lang="en-US" dirty="0"/>
              <a:t> </a:t>
            </a:r>
            <a:r>
              <a:rPr lang="en-US" dirty="0" err="1"/>
              <a:t>Ustavom</a:t>
            </a:r>
            <a:r>
              <a:rPr lang="en-US" dirty="0"/>
              <a:t> </a:t>
            </a:r>
            <a:r>
              <a:rPr lang="en-US" dirty="0" err="1"/>
              <a:t>i</a:t>
            </a:r>
            <a:r>
              <a:rPr lang="en-US" dirty="0"/>
              <a:t> </a:t>
            </a:r>
            <a:r>
              <a:rPr lang="en-US" dirty="0" err="1"/>
              <a:t>međunarodnim</a:t>
            </a:r>
            <a:r>
              <a:rPr lang="en-US" dirty="0"/>
              <a:t> </a:t>
            </a:r>
            <a:r>
              <a:rPr lang="en-US" dirty="0" err="1"/>
              <a:t>ugovorima</a:t>
            </a:r>
            <a:r>
              <a:rPr lang="en-US" dirty="0"/>
              <a:t>, </a:t>
            </a:r>
            <a:r>
              <a:rPr lang="en-US" dirty="0" err="1"/>
              <a:t>koje</a:t>
            </a:r>
            <a:r>
              <a:rPr lang="en-US" dirty="0"/>
              <a:t> je </a:t>
            </a:r>
            <a:r>
              <a:rPr lang="en-US" dirty="0" err="1"/>
              <a:t>ratifikovala</a:t>
            </a:r>
            <a:r>
              <a:rPr lang="en-US" dirty="0"/>
              <a:t> Bosna </a:t>
            </a:r>
            <a:r>
              <a:rPr lang="en-US" dirty="0" err="1"/>
              <a:t>i</a:t>
            </a:r>
            <a:r>
              <a:rPr lang="en-US" dirty="0"/>
              <a:t> Hercegovina, </a:t>
            </a:r>
            <a:r>
              <a:rPr lang="en-US" dirty="0" err="1"/>
              <a:t>niti</a:t>
            </a:r>
            <a:r>
              <a:rPr lang="en-US" dirty="0"/>
              <a:t> </a:t>
            </a:r>
            <a:r>
              <a:rPr lang="en-US" dirty="0" err="1"/>
              <a:t>na</a:t>
            </a:r>
            <a:r>
              <a:rPr lang="en-US" dirty="0"/>
              <a:t> </a:t>
            </a:r>
            <a:r>
              <a:rPr lang="en-US" dirty="0" err="1"/>
              <a:t>dokazima</a:t>
            </a:r>
            <a:r>
              <a:rPr lang="en-US" dirty="0"/>
              <a:t> </a:t>
            </a:r>
            <a:r>
              <a:rPr lang="en-US" dirty="0" err="1"/>
              <a:t>koji</a:t>
            </a:r>
            <a:r>
              <a:rPr lang="en-US" dirty="0"/>
              <a:t> </a:t>
            </a:r>
            <a:r>
              <a:rPr lang="en-US" dirty="0" err="1"/>
              <a:t>su</a:t>
            </a:r>
            <a:r>
              <a:rPr lang="en-US" dirty="0"/>
              <a:t> </a:t>
            </a:r>
            <a:r>
              <a:rPr lang="en-US" dirty="0" err="1"/>
              <a:t>pribavljeni</a:t>
            </a:r>
            <a:r>
              <a:rPr lang="en-US" dirty="0"/>
              <a:t> </a:t>
            </a:r>
            <a:r>
              <a:rPr lang="en-US" dirty="0" err="1"/>
              <a:t>bitnim</a:t>
            </a:r>
            <a:r>
              <a:rPr lang="en-US" dirty="0"/>
              <a:t> </a:t>
            </a:r>
            <a:r>
              <a:rPr lang="en-US" dirty="0" err="1"/>
              <a:t>povredama</a:t>
            </a:r>
            <a:r>
              <a:rPr lang="en-US" dirty="0"/>
              <a:t> </a:t>
            </a:r>
            <a:r>
              <a:rPr lang="en-US" dirty="0" err="1"/>
              <a:t>ovog</a:t>
            </a:r>
            <a:r>
              <a:rPr lang="en-US" dirty="0"/>
              <a:t> </a:t>
            </a:r>
            <a:r>
              <a:rPr lang="en-US" dirty="0" err="1"/>
              <a:t>zakona</a:t>
            </a:r>
            <a:r>
              <a:rPr lang="en-US" dirty="0"/>
              <a:t>.</a:t>
            </a:r>
          </a:p>
          <a:p>
            <a:r>
              <a:rPr lang="en-US" dirty="0" err="1" smtClean="0"/>
              <a:t>Sud</a:t>
            </a:r>
            <a:r>
              <a:rPr lang="en-US" dirty="0" smtClean="0"/>
              <a:t> </a:t>
            </a:r>
            <a:r>
              <a:rPr lang="en-US" dirty="0"/>
              <a:t>ne </a:t>
            </a:r>
            <a:r>
              <a:rPr lang="en-US" dirty="0" err="1"/>
              <a:t>može</a:t>
            </a:r>
            <a:r>
              <a:rPr lang="en-US" dirty="0"/>
              <a:t> </a:t>
            </a:r>
            <a:r>
              <a:rPr lang="en-US" dirty="0" err="1"/>
              <a:t>zasnivati</a:t>
            </a:r>
            <a:r>
              <a:rPr lang="en-US" dirty="0"/>
              <a:t> </a:t>
            </a:r>
            <a:r>
              <a:rPr lang="en-US" dirty="0" err="1"/>
              <a:t>svoju</a:t>
            </a:r>
            <a:r>
              <a:rPr lang="en-US" dirty="0"/>
              <a:t> </a:t>
            </a:r>
            <a:r>
              <a:rPr lang="en-US" dirty="0" err="1"/>
              <a:t>odluku</a:t>
            </a:r>
            <a:r>
              <a:rPr lang="en-US" dirty="0"/>
              <a:t> </a:t>
            </a:r>
            <a:r>
              <a:rPr lang="en-US" dirty="0" err="1"/>
              <a:t>na</a:t>
            </a:r>
            <a:r>
              <a:rPr lang="en-US" dirty="0"/>
              <a:t> </a:t>
            </a:r>
            <a:r>
              <a:rPr lang="en-US" dirty="0" err="1"/>
              <a:t>dokazima</a:t>
            </a:r>
            <a:r>
              <a:rPr lang="en-US" dirty="0"/>
              <a:t> </a:t>
            </a:r>
            <a:r>
              <a:rPr lang="en-US" dirty="0" err="1"/>
              <a:t>koji</a:t>
            </a:r>
            <a:r>
              <a:rPr lang="en-US" dirty="0"/>
              <a:t> </a:t>
            </a:r>
            <a:r>
              <a:rPr lang="en-US" dirty="0" err="1"/>
              <a:t>su</a:t>
            </a:r>
            <a:r>
              <a:rPr lang="en-US" dirty="0"/>
              <a:t> </a:t>
            </a:r>
            <a:r>
              <a:rPr lang="en-US" dirty="0" err="1"/>
              <a:t>dobijeni</a:t>
            </a:r>
            <a:r>
              <a:rPr lang="en-US" dirty="0"/>
              <a:t> </a:t>
            </a:r>
            <a:r>
              <a:rPr lang="en-US" dirty="0" err="1"/>
              <a:t>na</a:t>
            </a:r>
            <a:r>
              <a:rPr lang="en-US" dirty="0"/>
              <a:t> </a:t>
            </a:r>
            <a:r>
              <a:rPr lang="en-US" dirty="0" err="1"/>
              <a:t>osnovu</a:t>
            </a:r>
            <a:r>
              <a:rPr lang="en-US" dirty="0"/>
              <a:t> </a:t>
            </a:r>
            <a:r>
              <a:rPr lang="en-US" dirty="0" err="1"/>
              <a:t>dokaza</a:t>
            </a:r>
            <a:r>
              <a:rPr lang="en-US" dirty="0"/>
              <a:t> </a:t>
            </a:r>
            <a:r>
              <a:rPr lang="en-US" dirty="0" err="1"/>
              <a:t>iz</a:t>
            </a:r>
            <a:r>
              <a:rPr lang="en-US" dirty="0"/>
              <a:t> </a:t>
            </a:r>
            <a:r>
              <a:rPr lang="en-US" dirty="0" err="1"/>
              <a:t>stava</a:t>
            </a:r>
            <a:r>
              <a:rPr lang="en-US" dirty="0"/>
              <a:t> 2. </a:t>
            </a:r>
            <a:r>
              <a:rPr lang="en-US" dirty="0" err="1"/>
              <a:t>ovog</a:t>
            </a:r>
            <a:r>
              <a:rPr lang="en-US" dirty="0"/>
              <a:t> </a:t>
            </a:r>
            <a:r>
              <a:rPr lang="en-US" dirty="0" err="1"/>
              <a:t>člana</a:t>
            </a:r>
            <a:r>
              <a:rPr lang="en-US" dirty="0"/>
              <a:t>.</a:t>
            </a:r>
          </a:p>
          <a:p>
            <a:endParaRPr lang="en-US" dirty="0"/>
          </a:p>
        </p:txBody>
      </p:sp>
    </p:spTree>
    <p:extLst>
      <p:ext uri="{BB962C8B-B14F-4D97-AF65-F5344CB8AC3E}">
        <p14:creationId xmlns:p14="http://schemas.microsoft.com/office/powerpoint/2010/main" val="724190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Radnje dokazivanja</a:t>
            </a:r>
            <a:endParaRPr lang="en-US" dirty="0"/>
          </a:p>
        </p:txBody>
      </p:sp>
      <p:sp>
        <p:nvSpPr>
          <p:cNvPr id="3" name="Content Placeholder 2"/>
          <p:cNvSpPr>
            <a:spLocks noGrp="1"/>
          </p:cNvSpPr>
          <p:nvPr>
            <p:ph idx="1"/>
          </p:nvPr>
        </p:nvSpPr>
        <p:spPr/>
        <p:txBody>
          <a:bodyPr>
            <a:normAutofit fontScale="92500"/>
          </a:bodyPr>
          <a:lstStyle/>
          <a:p>
            <a:r>
              <a:rPr lang="en-US" dirty="0" err="1"/>
              <a:t>Radnje</a:t>
            </a:r>
            <a:r>
              <a:rPr lang="en-US" dirty="0"/>
              <a:t> </a:t>
            </a:r>
            <a:r>
              <a:rPr lang="en-US" dirty="0" err="1"/>
              <a:t>dokazivanja</a:t>
            </a:r>
            <a:r>
              <a:rPr lang="en-US" dirty="0"/>
              <a:t> </a:t>
            </a:r>
            <a:r>
              <a:rPr lang="en-US" dirty="0" err="1"/>
              <a:t>su</a:t>
            </a:r>
            <a:r>
              <a:rPr lang="en-US" dirty="0"/>
              <a:t> one </a:t>
            </a:r>
            <a:r>
              <a:rPr lang="en-US" dirty="0" err="1"/>
              <a:t>radnje</a:t>
            </a:r>
            <a:r>
              <a:rPr lang="en-US" dirty="0"/>
              <a:t> </a:t>
            </a:r>
            <a:r>
              <a:rPr lang="en-US" dirty="0" err="1"/>
              <a:t>koje</a:t>
            </a:r>
            <a:r>
              <a:rPr lang="en-US" dirty="0"/>
              <a:t> </a:t>
            </a:r>
            <a:r>
              <a:rPr lang="en-US" dirty="0" err="1"/>
              <a:t>sud</a:t>
            </a:r>
            <a:r>
              <a:rPr lang="en-US" dirty="0"/>
              <a:t> </a:t>
            </a:r>
            <a:r>
              <a:rPr lang="en-US" dirty="0" err="1"/>
              <a:t>vrši</a:t>
            </a:r>
            <a:r>
              <a:rPr lang="en-US" dirty="0"/>
              <a:t> da bi </a:t>
            </a:r>
            <a:r>
              <a:rPr lang="en-US" dirty="0" err="1"/>
              <a:t>formirao</a:t>
            </a:r>
            <a:r>
              <a:rPr lang="en-US" dirty="0"/>
              <a:t> </a:t>
            </a:r>
            <a:r>
              <a:rPr lang="en-US" dirty="0" err="1" smtClean="0"/>
              <a:t>svoje</a:t>
            </a:r>
            <a:r>
              <a:rPr lang="sr-Latn-RS" dirty="0" smtClean="0"/>
              <a:t> </a:t>
            </a:r>
            <a:r>
              <a:rPr lang="en-US" dirty="0" err="1" smtClean="0"/>
              <a:t>ubjeđenje</a:t>
            </a:r>
            <a:r>
              <a:rPr lang="en-US" dirty="0" smtClean="0"/>
              <a:t> </a:t>
            </a:r>
            <a:r>
              <a:rPr lang="en-US" dirty="0"/>
              <a:t>o </a:t>
            </a:r>
            <a:r>
              <a:rPr lang="en-US" dirty="0" err="1"/>
              <a:t>postojanju</a:t>
            </a:r>
            <a:r>
              <a:rPr lang="en-US" dirty="0"/>
              <a:t> </a:t>
            </a:r>
            <a:r>
              <a:rPr lang="en-US" dirty="0" err="1"/>
              <a:t>ili</a:t>
            </a:r>
            <a:r>
              <a:rPr lang="en-US" dirty="0"/>
              <a:t> </a:t>
            </a:r>
            <a:r>
              <a:rPr lang="en-US" dirty="0" err="1"/>
              <a:t>nepostojanju</a:t>
            </a:r>
            <a:r>
              <a:rPr lang="en-US" dirty="0"/>
              <a:t> </a:t>
            </a:r>
            <a:r>
              <a:rPr lang="en-US" dirty="0" err="1"/>
              <a:t>činjenica</a:t>
            </a:r>
            <a:r>
              <a:rPr lang="en-US" dirty="0"/>
              <a:t> </a:t>
            </a:r>
            <a:r>
              <a:rPr lang="en-US" dirty="0" err="1"/>
              <a:t>koje</a:t>
            </a:r>
            <a:r>
              <a:rPr lang="en-US" dirty="0"/>
              <a:t> </a:t>
            </a:r>
            <a:r>
              <a:rPr lang="en-US" dirty="0" err="1"/>
              <a:t>mogu</a:t>
            </a:r>
            <a:r>
              <a:rPr lang="en-US" dirty="0"/>
              <a:t> </a:t>
            </a:r>
            <a:r>
              <a:rPr lang="en-US" dirty="0" err="1"/>
              <a:t>biti</a:t>
            </a:r>
            <a:r>
              <a:rPr lang="en-US" dirty="0"/>
              <a:t> od </a:t>
            </a:r>
            <a:r>
              <a:rPr lang="en-US" dirty="0" err="1"/>
              <a:t>uticaja</a:t>
            </a:r>
            <a:r>
              <a:rPr lang="en-US" dirty="0"/>
              <a:t> </a:t>
            </a:r>
            <a:r>
              <a:rPr lang="en-US" dirty="0" err="1" smtClean="0"/>
              <a:t>na</a:t>
            </a:r>
            <a:r>
              <a:rPr lang="sr-Latn-RS" dirty="0" smtClean="0"/>
              <a:t> </a:t>
            </a:r>
            <a:r>
              <a:rPr lang="en-US" dirty="0" err="1" smtClean="0"/>
              <a:t>njegovu</a:t>
            </a:r>
            <a:r>
              <a:rPr lang="en-US" dirty="0" smtClean="0"/>
              <a:t> </a:t>
            </a:r>
            <a:r>
              <a:rPr lang="en-US" dirty="0" err="1" smtClean="0"/>
              <a:t>odluku</a:t>
            </a:r>
            <a:endParaRPr lang="sr-Latn-RS" dirty="0" smtClean="0"/>
          </a:p>
          <a:p>
            <a:pPr lvl="1"/>
            <a:r>
              <a:rPr lang="en-US" dirty="0" err="1" smtClean="0"/>
              <a:t>pretresanje</a:t>
            </a:r>
            <a:r>
              <a:rPr lang="en-US" dirty="0" smtClean="0"/>
              <a:t> </a:t>
            </a:r>
            <a:r>
              <a:rPr lang="en-US" dirty="0" err="1"/>
              <a:t>stana</a:t>
            </a:r>
            <a:r>
              <a:rPr lang="en-US" dirty="0" smtClean="0"/>
              <a:t>,</a:t>
            </a:r>
            <a:r>
              <a:rPr lang="sr-Latn-RS" dirty="0" smtClean="0"/>
              <a:t> </a:t>
            </a:r>
            <a:r>
              <a:rPr lang="it-IT" dirty="0" smtClean="0"/>
              <a:t>prostorija </a:t>
            </a:r>
            <a:r>
              <a:rPr lang="it-IT" dirty="0"/>
              <a:t>i lica; </a:t>
            </a:r>
            <a:endParaRPr lang="sr-Latn-RS" dirty="0" smtClean="0"/>
          </a:p>
          <a:p>
            <a:pPr lvl="1"/>
            <a:r>
              <a:rPr lang="it-IT" dirty="0" smtClean="0"/>
              <a:t>privremeno </a:t>
            </a:r>
            <a:r>
              <a:rPr lang="it-IT" dirty="0"/>
              <a:t>oduzimanje predmeta i imovine; </a:t>
            </a:r>
            <a:endParaRPr lang="sr-Latn-RS" dirty="0" smtClean="0"/>
          </a:p>
          <a:p>
            <a:pPr lvl="1"/>
            <a:r>
              <a:rPr lang="it-IT" dirty="0" smtClean="0"/>
              <a:t>postupak sa</a:t>
            </a:r>
            <a:r>
              <a:rPr lang="sr-Latn-RS" dirty="0" smtClean="0"/>
              <a:t> </a:t>
            </a:r>
            <a:r>
              <a:rPr lang="en-US" dirty="0" err="1" smtClean="0"/>
              <a:t>sumnjivim</a:t>
            </a:r>
            <a:r>
              <a:rPr lang="en-US" dirty="0" smtClean="0"/>
              <a:t> </a:t>
            </a:r>
            <a:r>
              <a:rPr lang="en-US" dirty="0" err="1"/>
              <a:t>stvarima</a:t>
            </a:r>
            <a:r>
              <a:rPr lang="en-US" dirty="0"/>
              <a:t>; </a:t>
            </a:r>
            <a:endParaRPr lang="sr-Latn-RS" dirty="0" smtClean="0"/>
          </a:p>
          <a:p>
            <a:pPr lvl="1"/>
            <a:r>
              <a:rPr lang="en-US" dirty="0" err="1" smtClean="0"/>
              <a:t>ispitivanje</a:t>
            </a:r>
            <a:r>
              <a:rPr lang="en-US" dirty="0" smtClean="0"/>
              <a:t> </a:t>
            </a:r>
            <a:r>
              <a:rPr lang="en-US" dirty="0" err="1"/>
              <a:t>osumnjičenog</a:t>
            </a:r>
            <a:r>
              <a:rPr lang="en-US" dirty="0"/>
              <a:t>; </a:t>
            </a:r>
            <a:endParaRPr lang="sr-Latn-RS" dirty="0" smtClean="0"/>
          </a:p>
          <a:p>
            <a:pPr lvl="1"/>
            <a:r>
              <a:rPr lang="en-US" dirty="0" err="1" smtClean="0"/>
              <a:t>saslušanje</a:t>
            </a:r>
            <a:r>
              <a:rPr lang="en-US" dirty="0" smtClean="0"/>
              <a:t> </a:t>
            </a:r>
            <a:r>
              <a:rPr lang="en-US" dirty="0" err="1"/>
              <a:t>svjedoka</a:t>
            </a:r>
            <a:r>
              <a:rPr lang="en-US" dirty="0"/>
              <a:t>; </a:t>
            </a:r>
            <a:endParaRPr lang="sr-Latn-RS" dirty="0" smtClean="0"/>
          </a:p>
          <a:p>
            <a:pPr lvl="1"/>
            <a:r>
              <a:rPr lang="sr-Latn-RS" dirty="0" smtClean="0"/>
              <a:t>u</a:t>
            </a:r>
            <a:r>
              <a:rPr lang="en-US" dirty="0" err="1" smtClean="0"/>
              <a:t>viđaj</a:t>
            </a:r>
            <a:r>
              <a:rPr lang="en-US" dirty="0" smtClean="0"/>
              <a:t> </a:t>
            </a:r>
            <a:r>
              <a:rPr lang="en-US" dirty="0" err="1"/>
              <a:t>i</a:t>
            </a:r>
            <a:r>
              <a:rPr lang="en-US" dirty="0"/>
              <a:t> </a:t>
            </a:r>
            <a:r>
              <a:rPr lang="en-US" dirty="0" err="1"/>
              <a:t>rekonstrukcija</a:t>
            </a:r>
            <a:r>
              <a:rPr lang="en-US" dirty="0"/>
              <a:t> </a:t>
            </a:r>
            <a:r>
              <a:rPr lang="en-US" dirty="0" err="1"/>
              <a:t>događaja</a:t>
            </a:r>
            <a:r>
              <a:rPr lang="en-US" dirty="0"/>
              <a:t>; </a:t>
            </a:r>
            <a:endParaRPr lang="sr-Latn-RS" dirty="0" smtClean="0"/>
          </a:p>
          <a:p>
            <a:pPr lvl="1"/>
            <a:r>
              <a:rPr lang="en-US" dirty="0" err="1" smtClean="0"/>
              <a:t>vještačenje</a:t>
            </a:r>
            <a:r>
              <a:rPr lang="en-US" dirty="0"/>
              <a:t>; </a:t>
            </a:r>
            <a:endParaRPr lang="sr-Latn-RS" dirty="0" smtClean="0"/>
          </a:p>
          <a:p>
            <a:pPr lvl="1"/>
            <a:r>
              <a:rPr lang="en-US" dirty="0" err="1" smtClean="0"/>
              <a:t>isprave</a:t>
            </a:r>
            <a:r>
              <a:rPr lang="en-US" dirty="0" smtClean="0"/>
              <a:t> </a:t>
            </a:r>
            <a:r>
              <a:rPr lang="en-US" dirty="0" err="1"/>
              <a:t>i</a:t>
            </a:r>
            <a:r>
              <a:rPr lang="en-US" dirty="0"/>
              <a:t> </a:t>
            </a:r>
            <a:endParaRPr lang="sr-Latn-RS" dirty="0" smtClean="0"/>
          </a:p>
          <a:p>
            <a:pPr lvl="1"/>
            <a:r>
              <a:rPr lang="en-US" dirty="0" err="1" smtClean="0"/>
              <a:t>indicije</a:t>
            </a:r>
            <a:endParaRPr lang="en-US" dirty="0"/>
          </a:p>
        </p:txBody>
      </p:sp>
    </p:spTree>
    <p:extLst>
      <p:ext uri="{BB962C8B-B14F-4D97-AF65-F5344CB8AC3E}">
        <p14:creationId xmlns:p14="http://schemas.microsoft.com/office/powerpoint/2010/main" val="15073592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Postupanje u slučajevima nasilja u porodici ili porodičnoj zajednici</a:t>
            </a:r>
            <a:endParaRPr lang="en-US" dirty="0"/>
          </a:p>
        </p:txBody>
      </p:sp>
      <p:sp>
        <p:nvSpPr>
          <p:cNvPr id="3" name="Content Placeholder 2"/>
          <p:cNvSpPr>
            <a:spLocks noGrp="1"/>
          </p:cNvSpPr>
          <p:nvPr>
            <p:ph idx="1"/>
          </p:nvPr>
        </p:nvSpPr>
        <p:spPr>
          <a:xfrm>
            <a:off x="677334" y="2160589"/>
            <a:ext cx="3661910" cy="3880773"/>
          </a:xfrm>
        </p:spPr>
        <p:txBody>
          <a:bodyPr>
            <a:normAutofit fontScale="85000" lnSpcReduction="20000"/>
          </a:bodyPr>
          <a:lstStyle/>
          <a:p>
            <a:r>
              <a:rPr lang="sr-Latn-RS" dirty="0" smtClean="0"/>
              <a:t>POLICIJA</a:t>
            </a:r>
          </a:p>
          <a:p>
            <a:pPr lvl="1"/>
            <a:r>
              <a:rPr lang="sr-Latn-RS" dirty="0" smtClean="0"/>
              <a:t>Saznanje za krivično djelo</a:t>
            </a:r>
          </a:p>
          <a:p>
            <a:pPr lvl="1"/>
            <a:r>
              <a:rPr lang="sr-Latn-RS" dirty="0" smtClean="0"/>
              <a:t>Izlazak na lice mjesta</a:t>
            </a:r>
          </a:p>
          <a:p>
            <a:pPr lvl="1"/>
            <a:r>
              <a:rPr lang="sr-Latn-RS" dirty="0" smtClean="0"/>
              <a:t>Postupak sa žrtvom</a:t>
            </a:r>
          </a:p>
          <a:p>
            <a:pPr lvl="1"/>
            <a:r>
              <a:rPr lang="sr-Latn-RS" dirty="0" smtClean="0"/>
              <a:t>Uzimanje izjava</a:t>
            </a:r>
          </a:p>
          <a:p>
            <a:pPr lvl="1"/>
            <a:r>
              <a:rPr lang="sr-Latn-RS" dirty="0" smtClean="0"/>
              <a:t>Procjena rizika</a:t>
            </a:r>
          </a:p>
          <a:p>
            <a:r>
              <a:rPr lang="sr-Latn-RS" dirty="0" smtClean="0"/>
              <a:t>TUŽILAŠTVO</a:t>
            </a:r>
          </a:p>
          <a:p>
            <a:pPr lvl="1"/>
            <a:r>
              <a:rPr lang="sr-Latn-RS" dirty="0" smtClean="0"/>
              <a:t>Hitnost u postupanju</a:t>
            </a:r>
          </a:p>
          <a:p>
            <a:pPr lvl="1"/>
            <a:r>
              <a:rPr lang="sr-Latn-RS" dirty="0" smtClean="0"/>
              <a:t>Obezbjeđenje prisustva lica od povjerenja</a:t>
            </a:r>
          </a:p>
          <a:p>
            <a:r>
              <a:rPr lang="sr-Latn-RS" dirty="0" smtClean="0"/>
              <a:t>SUD</a:t>
            </a:r>
          </a:p>
          <a:p>
            <a:pPr lvl="1"/>
            <a:r>
              <a:rPr lang="sr-Latn-RS" dirty="0" smtClean="0"/>
              <a:t>Hitne mjere zaštite</a:t>
            </a:r>
          </a:p>
          <a:p>
            <a:pPr lvl="1"/>
            <a:r>
              <a:rPr lang="sr-Latn-RS" dirty="0" smtClean="0"/>
              <a:t>Zaštitne mjere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3795" y="440402"/>
            <a:ext cx="3391594" cy="2121950"/>
          </a:xfrm>
          <a:prstGeom prst="rect">
            <a:avLst/>
          </a:prstGeom>
        </p:spPr>
      </p:pic>
      <p:sp>
        <p:nvSpPr>
          <p:cNvPr id="5" name="TextBox 4"/>
          <p:cNvSpPr txBox="1"/>
          <p:nvPr/>
        </p:nvSpPr>
        <p:spPr>
          <a:xfrm>
            <a:off x="8661861" y="2546320"/>
            <a:ext cx="3175462" cy="246221"/>
          </a:xfrm>
          <a:prstGeom prst="rect">
            <a:avLst/>
          </a:prstGeom>
          <a:noFill/>
        </p:spPr>
        <p:txBody>
          <a:bodyPr wrap="square" rtlCol="0">
            <a:spAutoFit/>
          </a:bodyPr>
          <a:lstStyle/>
          <a:p>
            <a:r>
              <a:rPr lang="sr-Latn-RS" sz="1000" dirty="0" smtClean="0"/>
              <a:t>Izvor: www.plavitelefon.ba</a:t>
            </a:r>
            <a:endParaRPr lang="en-US" sz="1000" dirty="0"/>
          </a:p>
        </p:txBody>
      </p:sp>
      <p:sp>
        <p:nvSpPr>
          <p:cNvPr id="6" name="Content Placeholder 2"/>
          <p:cNvSpPr txBox="1">
            <a:spLocks/>
          </p:cNvSpPr>
          <p:nvPr/>
        </p:nvSpPr>
        <p:spPr>
          <a:xfrm>
            <a:off x="5315833" y="1930400"/>
            <a:ext cx="3661910" cy="4786081"/>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sr-Latn-RS" dirty="0" smtClean="0"/>
              <a:t>CENTAR ZA SOCIJALNI RAD</a:t>
            </a:r>
          </a:p>
          <a:p>
            <a:pPr lvl="1"/>
            <a:r>
              <a:rPr lang="sr-Latn-RS" dirty="0" smtClean="0"/>
              <a:t>Žrtve djeca</a:t>
            </a:r>
          </a:p>
          <a:p>
            <a:pPr lvl="1"/>
            <a:r>
              <a:rPr lang="sr-Latn-RS" dirty="0" smtClean="0"/>
              <a:t>Žrtve punoljetna lica</a:t>
            </a:r>
          </a:p>
          <a:p>
            <a:pPr marL="457200" lvl="1" indent="0">
              <a:buNone/>
            </a:pPr>
            <a:r>
              <a:rPr lang="sr-Latn-RS" dirty="0" smtClean="0"/>
              <a:t>Hitan izlazak na lice mjesta, obavljanje razgovora, izricanje mjera iz svoje nadležnosti, pružanje psihosocijalne pomoći, dostavljanje dokumentacije</a:t>
            </a:r>
          </a:p>
          <a:p>
            <a:r>
              <a:rPr lang="sr-Latn-RS" dirty="0" smtClean="0"/>
              <a:t>ZDRAVSTVENE USTANOVE</a:t>
            </a:r>
          </a:p>
          <a:p>
            <a:pPr lvl="1"/>
            <a:r>
              <a:rPr lang="sr-Latn-RS" dirty="0" smtClean="0"/>
              <a:t>Zdravstveno zbrinjavanje</a:t>
            </a:r>
          </a:p>
          <a:p>
            <a:pPr lvl="1"/>
            <a:r>
              <a:rPr lang="sr-Latn-RS" dirty="0" smtClean="0"/>
              <a:t>Sačinjavanje medicinske dokumentacije</a:t>
            </a:r>
          </a:p>
          <a:p>
            <a:r>
              <a:rPr lang="sr-Latn-RS" dirty="0" smtClean="0"/>
              <a:t>OBRAZOVNE USTANOVE</a:t>
            </a:r>
          </a:p>
          <a:p>
            <a:pPr lvl="1"/>
            <a:r>
              <a:rPr lang="sr-Latn-RS" dirty="0" smtClean="0"/>
              <a:t>Prepoznavanje nasilja</a:t>
            </a:r>
          </a:p>
          <a:p>
            <a:pPr lvl="1"/>
            <a:r>
              <a:rPr lang="sr-Latn-RS" dirty="0" smtClean="0"/>
              <a:t>Prevencija</a:t>
            </a:r>
          </a:p>
          <a:p>
            <a:pPr lvl="1"/>
            <a:r>
              <a:rPr lang="sr-Latn-RS" dirty="0" smtClean="0"/>
              <a:t>Saradnja sa drugim subjektima zaštite</a:t>
            </a:r>
          </a:p>
        </p:txBody>
      </p:sp>
    </p:spTree>
    <p:extLst>
      <p:ext uri="{BB962C8B-B14F-4D97-AF65-F5344CB8AC3E}">
        <p14:creationId xmlns:p14="http://schemas.microsoft.com/office/powerpoint/2010/main" val="40166926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6501" y="457201"/>
            <a:ext cx="12061767" cy="5584162"/>
          </a:xfrm>
        </p:spPr>
        <p:txBody>
          <a:bodyPr>
            <a:normAutofit fontScale="25000" lnSpcReduction="20000"/>
          </a:bodyPr>
          <a:lstStyle/>
          <a:p>
            <a:r>
              <a:rPr lang="sr-Cyrl-RS" sz="7200" cap="all" dirty="0"/>
              <a:t>zakon o zaštiti od nasilja u porodici (službeni glasnik republike srpske, broj 102/2012, 108/2013, 82/2015 i 84/2019) </a:t>
            </a:r>
            <a:endParaRPr lang="sr-Latn-RS" sz="7200" cap="all" dirty="0"/>
          </a:p>
          <a:p>
            <a:endParaRPr lang="sr-Latn-RS" sz="5500" cap="all" dirty="0"/>
          </a:p>
          <a:p>
            <a:pPr lvl="1"/>
            <a:r>
              <a:rPr lang="sr-Cyrl-RS" sz="5500" dirty="0">
                <a:solidFill>
                  <a:schemeClr val="tx1"/>
                </a:solidFill>
              </a:rPr>
              <a:t>čl. </a:t>
            </a:r>
            <a:r>
              <a:rPr lang="sr-Latn-RS" sz="5500" dirty="0">
                <a:solidFill>
                  <a:schemeClr val="tx1"/>
                </a:solidFill>
              </a:rPr>
              <a:t>9</a:t>
            </a:r>
            <a:r>
              <a:rPr lang="sr-Cyrl-RS" sz="5500" dirty="0">
                <a:solidFill>
                  <a:schemeClr val="tx1"/>
                </a:solidFill>
              </a:rPr>
              <a:t> st. </a:t>
            </a:r>
            <a:r>
              <a:rPr lang="sr-Latn-RS" sz="5500" dirty="0">
                <a:solidFill>
                  <a:schemeClr val="tx1"/>
                </a:solidFill>
              </a:rPr>
              <a:t>1</a:t>
            </a:r>
            <a:r>
              <a:rPr lang="sr-Latn-RS" sz="5500" cap="all" dirty="0">
                <a:solidFill>
                  <a:schemeClr val="tx1"/>
                </a:solidFill>
              </a:rPr>
              <a:t>– </a:t>
            </a:r>
            <a:r>
              <a:rPr lang="sr-Latn-RS" sz="5500" dirty="0">
                <a:solidFill>
                  <a:schemeClr val="tx1"/>
                </a:solidFill>
              </a:rPr>
              <a:t>dužnost pružanja zaštite od nasilja u porodici </a:t>
            </a:r>
            <a:endParaRPr lang="sr-Latn-RS" sz="5500" cap="all" dirty="0">
              <a:solidFill>
                <a:schemeClr val="tx1"/>
              </a:solidFill>
            </a:endParaRPr>
          </a:p>
          <a:p>
            <a:pPr lvl="1"/>
            <a:r>
              <a:rPr lang="sr-Cyrl-RS" sz="5500" dirty="0">
                <a:solidFill>
                  <a:schemeClr val="tx1"/>
                </a:solidFill>
              </a:rPr>
              <a:t>čl. 12 st. </a:t>
            </a:r>
            <a:r>
              <a:rPr lang="sr-Latn-RS" sz="5500" dirty="0">
                <a:solidFill>
                  <a:schemeClr val="tx1"/>
                </a:solidFill>
              </a:rPr>
              <a:t>2 </a:t>
            </a:r>
            <a:r>
              <a:rPr lang="sr-Latn-RS" sz="5500" cap="all" dirty="0">
                <a:solidFill>
                  <a:schemeClr val="tx1"/>
                </a:solidFill>
              </a:rPr>
              <a:t>– </a:t>
            </a:r>
            <a:r>
              <a:rPr lang="sr-Latn-RS" sz="5500" dirty="0">
                <a:solidFill>
                  <a:schemeClr val="tx1"/>
                </a:solidFill>
              </a:rPr>
              <a:t>dužnost obavještavanja nadležnog centra za socijalni rad</a:t>
            </a:r>
            <a:endParaRPr lang="sr-Latn-RS" sz="5500" cap="all" dirty="0">
              <a:solidFill>
                <a:schemeClr val="tx1"/>
              </a:solidFill>
            </a:endParaRPr>
          </a:p>
          <a:p>
            <a:pPr lvl="1"/>
            <a:r>
              <a:rPr lang="sr-Cyrl-RS" sz="5500" dirty="0">
                <a:solidFill>
                  <a:schemeClr val="tx1"/>
                </a:solidFill>
              </a:rPr>
              <a:t>čl. 12 st. 4</a:t>
            </a:r>
            <a:r>
              <a:rPr lang="sr-Latn-RS" sz="5500" dirty="0">
                <a:solidFill>
                  <a:schemeClr val="tx1"/>
                </a:solidFill>
              </a:rPr>
              <a:t> – dužnost obavještavanja postupajućeg javnog tužioca</a:t>
            </a:r>
          </a:p>
          <a:p>
            <a:pPr lvl="1"/>
            <a:r>
              <a:rPr lang="sr-Cyrl-RS" sz="5500" dirty="0">
                <a:solidFill>
                  <a:schemeClr val="tx1"/>
                </a:solidFill>
              </a:rPr>
              <a:t>čl. 12</a:t>
            </a:r>
            <a:r>
              <a:rPr lang="sr-Latn-RS" sz="5500" dirty="0">
                <a:solidFill>
                  <a:schemeClr val="tx1"/>
                </a:solidFill>
              </a:rPr>
              <a:t>a – obaveza vršenja porocjene rizika po svakoj prijavi nasilja u porodici</a:t>
            </a:r>
          </a:p>
          <a:p>
            <a:pPr lvl="1"/>
            <a:r>
              <a:rPr lang="sr-Cyrl-RS" sz="5500" dirty="0">
                <a:solidFill>
                  <a:schemeClr val="tx1"/>
                </a:solidFill>
              </a:rPr>
              <a:t>čl. 1</a:t>
            </a:r>
            <a:r>
              <a:rPr lang="sr-Latn-RS" sz="5500" dirty="0">
                <a:solidFill>
                  <a:schemeClr val="tx1"/>
                </a:solidFill>
              </a:rPr>
              <a:t>3 st. 3 – podnošenje prijedloga za izricanje </a:t>
            </a:r>
            <a:r>
              <a:rPr lang="ru-RU" sz="5500" dirty="0">
                <a:solidFill>
                  <a:schemeClr val="tx1"/>
                </a:solidFill>
              </a:rPr>
              <a:t>hitne mjere zaštite </a:t>
            </a:r>
            <a:endParaRPr lang="sr-Latn-RS" sz="5500" dirty="0">
              <a:solidFill>
                <a:schemeClr val="tx1"/>
              </a:solidFill>
            </a:endParaRPr>
          </a:p>
          <a:p>
            <a:pPr lvl="1"/>
            <a:r>
              <a:rPr lang="sr-Latn-RS" sz="5500" dirty="0">
                <a:solidFill>
                  <a:schemeClr val="tx1"/>
                </a:solidFill>
              </a:rPr>
              <a:t>čl. 14 st. 6 - staranje o </a:t>
            </a:r>
            <a:r>
              <a:rPr lang="en-US" sz="5500" dirty="0" err="1">
                <a:solidFill>
                  <a:schemeClr val="tx1"/>
                </a:solidFill>
              </a:rPr>
              <a:t>sprovođenj</a:t>
            </a:r>
            <a:r>
              <a:rPr lang="sr-Latn-RS" sz="5500" dirty="0">
                <a:solidFill>
                  <a:schemeClr val="tx1"/>
                </a:solidFill>
              </a:rPr>
              <a:t>u</a:t>
            </a:r>
            <a:r>
              <a:rPr lang="en-US" sz="5500" dirty="0">
                <a:solidFill>
                  <a:schemeClr val="tx1"/>
                </a:solidFill>
              </a:rPr>
              <a:t> </a:t>
            </a:r>
            <a:r>
              <a:rPr lang="en-US" sz="5500" dirty="0" err="1">
                <a:solidFill>
                  <a:schemeClr val="tx1"/>
                </a:solidFill>
              </a:rPr>
              <a:t>i</a:t>
            </a:r>
            <a:r>
              <a:rPr lang="en-US" sz="5500" dirty="0">
                <a:solidFill>
                  <a:schemeClr val="tx1"/>
                </a:solidFill>
              </a:rPr>
              <a:t> </a:t>
            </a:r>
            <a:r>
              <a:rPr lang="en-US" sz="5500" dirty="0" err="1">
                <a:solidFill>
                  <a:schemeClr val="tx1"/>
                </a:solidFill>
              </a:rPr>
              <a:t>ispit</a:t>
            </a:r>
            <a:r>
              <a:rPr lang="sr-Latn-RS" sz="5500" dirty="0">
                <a:solidFill>
                  <a:schemeClr val="tx1"/>
                </a:solidFill>
              </a:rPr>
              <a:t>ivanje </a:t>
            </a:r>
            <a:r>
              <a:rPr lang="en-US" sz="5500" dirty="0" err="1">
                <a:solidFill>
                  <a:schemeClr val="tx1"/>
                </a:solidFill>
              </a:rPr>
              <a:t>njeno</a:t>
            </a:r>
            <a:r>
              <a:rPr lang="sr-Latn-RS" sz="5500" dirty="0">
                <a:solidFill>
                  <a:schemeClr val="tx1"/>
                </a:solidFill>
              </a:rPr>
              <a:t>g</a:t>
            </a:r>
            <a:r>
              <a:rPr lang="en-US" sz="5500" dirty="0">
                <a:solidFill>
                  <a:schemeClr val="tx1"/>
                </a:solidFill>
              </a:rPr>
              <a:t> </a:t>
            </a:r>
            <a:r>
              <a:rPr lang="en-US" sz="5500" dirty="0" err="1">
                <a:solidFill>
                  <a:schemeClr val="tx1"/>
                </a:solidFill>
              </a:rPr>
              <a:t>sprovođenje</a:t>
            </a:r>
            <a:r>
              <a:rPr lang="en-US" sz="5500" dirty="0">
                <a:solidFill>
                  <a:schemeClr val="tx1"/>
                </a:solidFill>
              </a:rPr>
              <a:t> </a:t>
            </a:r>
            <a:r>
              <a:rPr lang="en-US" sz="5500" dirty="0" err="1">
                <a:solidFill>
                  <a:schemeClr val="tx1"/>
                </a:solidFill>
              </a:rPr>
              <a:t>i</a:t>
            </a:r>
            <a:r>
              <a:rPr lang="en-US" sz="5500" dirty="0">
                <a:solidFill>
                  <a:schemeClr val="tx1"/>
                </a:solidFill>
              </a:rPr>
              <a:t> </a:t>
            </a:r>
            <a:r>
              <a:rPr lang="en-US" sz="5500" dirty="0" err="1">
                <a:solidFill>
                  <a:schemeClr val="tx1"/>
                </a:solidFill>
              </a:rPr>
              <a:t>opravdanost</a:t>
            </a:r>
            <a:r>
              <a:rPr lang="en-US" sz="5500" dirty="0">
                <a:solidFill>
                  <a:schemeClr val="tx1"/>
                </a:solidFill>
              </a:rPr>
              <a:t> </a:t>
            </a:r>
            <a:r>
              <a:rPr lang="en-US" sz="5500" dirty="0" err="1">
                <a:solidFill>
                  <a:schemeClr val="tx1"/>
                </a:solidFill>
              </a:rPr>
              <a:t>trajanja</a:t>
            </a:r>
            <a:r>
              <a:rPr lang="en-US" sz="5500" dirty="0">
                <a:solidFill>
                  <a:schemeClr val="tx1"/>
                </a:solidFill>
              </a:rPr>
              <a:t> u </a:t>
            </a:r>
            <a:r>
              <a:rPr lang="en-US" sz="5500" dirty="0" err="1">
                <a:solidFill>
                  <a:schemeClr val="tx1"/>
                </a:solidFill>
              </a:rPr>
              <a:t>periodu</a:t>
            </a:r>
            <a:r>
              <a:rPr lang="en-US" sz="5500" dirty="0">
                <a:solidFill>
                  <a:schemeClr val="tx1"/>
                </a:solidFill>
              </a:rPr>
              <a:t> </a:t>
            </a:r>
            <a:r>
              <a:rPr lang="en-US" sz="5500" dirty="0" err="1">
                <a:solidFill>
                  <a:schemeClr val="tx1"/>
                </a:solidFill>
              </a:rPr>
              <a:t>za</a:t>
            </a:r>
            <a:r>
              <a:rPr lang="en-US" sz="5500" dirty="0">
                <a:solidFill>
                  <a:schemeClr val="tx1"/>
                </a:solidFill>
              </a:rPr>
              <a:t> </a:t>
            </a:r>
            <a:r>
              <a:rPr lang="en-US" sz="5500" dirty="0" err="1">
                <a:solidFill>
                  <a:schemeClr val="tx1"/>
                </a:solidFill>
              </a:rPr>
              <a:t>koji</a:t>
            </a:r>
            <a:r>
              <a:rPr lang="en-US" sz="5500" dirty="0">
                <a:solidFill>
                  <a:schemeClr val="tx1"/>
                </a:solidFill>
              </a:rPr>
              <a:t> je </a:t>
            </a:r>
            <a:r>
              <a:rPr lang="en-US" sz="5500" dirty="0" err="1">
                <a:solidFill>
                  <a:schemeClr val="tx1"/>
                </a:solidFill>
              </a:rPr>
              <a:t>izrečena</a:t>
            </a:r>
            <a:endParaRPr lang="sr-Latn-RS" sz="5500" dirty="0">
              <a:solidFill>
                <a:schemeClr val="tx1"/>
              </a:solidFill>
            </a:endParaRPr>
          </a:p>
          <a:p>
            <a:pPr lvl="1"/>
            <a:r>
              <a:rPr lang="sr-Latn-RS" sz="5500" dirty="0">
                <a:solidFill>
                  <a:schemeClr val="tx1"/>
                </a:solidFill>
              </a:rPr>
              <a:t>čl. 15 st. 1 - </a:t>
            </a:r>
            <a:r>
              <a:rPr lang="sr-Cyrl-RS" sz="5500" dirty="0">
                <a:solidFill>
                  <a:schemeClr val="tx1"/>
                </a:solidFill>
              </a:rPr>
              <a:t>pruža</a:t>
            </a:r>
            <a:r>
              <a:rPr lang="sr-Latn-RS" sz="5500" dirty="0">
                <a:solidFill>
                  <a:schemeClr val="tx1"/>
                </a:solidFill>
              </a:rPr>
              <a:t>nje</a:t>
            </a:r>
            <a:r>
              <a:rPr lang="sr-Cyrl-RS" sz="5500" dirty="0">
                <a:solidFill>
                  <a:schemeClr val="tx1"/>
                </a:solidFill>
              </a:rPr>
              <a:t> asistencij</a:t>
            </a:r>
            <a:r>
              <a:rPr lang="sr-Latn-RS" sz="5500" dirty="0">
                <a:solidFill>
                  <a:schemeClr val="tx1"/>
                </a:solidFill>
              </a:rPr>
              <a:t>e</a:t>
            </a:r>
            <a:r>
              <a:rPr lang="sr-Cyrl-RS" sz="5500" dirty="0">
                <a:solidFill>
                  <a:schemeClr val="tx1"/>
                </a:solidFill>
              </a:rPr>
              <a:t> u </a:t>
            </a:r>
            <a:r>
              <a:rPr lang="ru-RU" sz="5500" dirty="0">
                <a:solidFill>
                  <a:schemeClr val="tx1"/>
                </a:solidFill>
              </a:rPr>
              <a:t>privremenom zbrinjavanju žrtve u sigurnu kuću</a:t>
            </a:r>
            <a:endParaRPr lang="sr-Latn-RS" sz="5500" dirty="0">
              <a:solidFill>
                <a:schemeClr val="tx1"/>
              </a:solidFill>
            </a:endParaRPr>
          </a:p>
          <a:p>
            <a:pPr lvl="1"/>
            <a:r>
              <a:rPr lang="sr-Latn-RS" sz="5500" dirty="0">
                <a:solidFill>
                  <a:schemeClr val="tx1"/>
                </a:solidFill>
              </a:rPr>
              <a:t>čl. 15 st. 4 - </a:t>
            </a:r>
            <a:r>
              <a:rPr lang="sr-Cyrl-RS" sz="5500" dirty="0">
                <a:solidFill>
                  <a:schemeClr val="tx1"/>
                </a:solidFill>
              </a:rPr>
              <a:t>policija će r</a:t>
            </a:r>
            <a:r>
              <a:rPr lang="ru-RU" sz="5500" dirty="0">
                <a:solidFill>
                  <a:schemeClr val="tx1"/>
                </a:solidFill>
              </a:rPr>
              <a:t>adi zaštite i obezbjeđenja žrtve, </a:t>
            </a:r>
            <a:r>
              <a:rPr lang="sr-Cyrl-RS" sz="5500" dirty="0">
                <a:solidFill>
                  <a:schemeClr val="tx1"/>
                </a:solidFill>
              </a:rPr>
              <a:t>o</a:t>
            </a:r>
            <a:r>
              <a:rPr lang="ru-RU" sz="5500" dirty="0">
                <a:solidFill>
                  <a:schemeClr val="tx1"/>
                </a:solidFill>
              </a:rPr>
              <a:t>tpratiti žrtvu u kuću, stan ili drugi stambeni prostor da bi ona uzela svoje i lične stvari drugih lica koja su s njom napustila taj prostor, a koje su neophodne za zadovoljenje svakodnevnih potreba</a:t>
            </a:r>
            <a:endParaRPr lang="sr-Latn-RS" sz="5500" dirty="0">
              <a:solidFill>
                <a:schemeClr val="tx1"/>
              </a:solidFill>
            </a:endParaRPr>
          </a:p>
          <a:p>
            <a:pPr lvl="1"/>
            <a:r>
              <a:rPr lang="sr-Cyrl-RS" sz="5500" dirty="0">
                <a:solidFill>
                  <a:schemeClr val="tx1"/>
                </a:solidFill>
              </a:rPr>
              <a:t>čl. 21 st. 1 </a:t>
            </a:r>
            <a:r>
              <a:rPr lang="sr-Latn-RS" sz="5500" dirty="0">
                <a:solidFill>
                  <a:schemeClr val="tx1"/>
                </a:solidFill>
              </a:rPr>
              <a:t>- učešće u </a:t>
            </a:r>
            <a:r>
              <a:rPr lang="sr-Cyrl-RS" sz="5500" dirty="0">
                <a:solidFill>
                  <a:schemeClr val="tx1"/>
                </a:solidFill>
              </a:rPr>
              <a:t>stručn</a:t>
            </a:r>
            <a:r>
              <a:rPr lang="sr-Latn-RS" sz="5500" dirty="0">
                <a:solidFill>
                  <a:schemeClr val="tx1"/>
                </a:solidFill>
              </a:rPr>
              <a:t>om</a:t>
            </a:r>
            <a:r>
              <a:rPr lang="sr-Cyrl-RS" sz="5500" dirty="0">
                <a:solidFill>
                  <a:schemeClr val="tx1"/>
                </a:solidFill>
              </a:rPr>
              <a:t> tim</a:t>
            </a:r>
            <a:r>
              <a:rPr lang="sr-Latn-RS" sz="5500" dirty="0">
                <a:solidFill>
                  <a:schemeClr val="tx1"/>
                </a:solidFill>
              </a:rPr>
              <a:t>u</a:t>
            </a:r>
            <a:r>
              <a:rPr lang="sr-Cyrl-RS" sz="5500" dirty="0">
                <a:solidFill>
                  <a:schemeClr val="tx1"/>
                </a:solidFill>
              </a:rPr>
              <a:t> </a:t>
            </a:r>
            <a:r>
              <a:rPr lang="ru-RU" sz="5500" dirty="0">
                <a:solidFill>
                  <a:schemeClr val="tx1"/>
                </a:solidFill>
              </a:rPr>
              <a:t>koji se bav</a:t>
            </a:r>
            <a:r>
              <a:rPr lang="sr-Latn-RS" sz="5500" dirty="0">
                <a:solidFill>
                  <a:schemeClr val="tx1"/>
                </a:solidFill>
              </a:rPr>
              <a:t>i</a:t>
            </a:r>
            <a:r>
              <a:rPr lang="ru-RU" sz="5500" dirty="0">
                <a:solidFill>
                  <a:schemeClr val="tx1"/>
                </a:solidFill>
              </a:rPr>
              <a:t> pitanjima porodice i nasilja u porodici radi utvrđivanja plana pomoći žrtvi i koordinacije aktivnosti u procesu pomoći žrtvi, u skladu sa njenim potrebama i izborom</a:t>
            </a:r>
            <a:r>
              <a:rPr lang="sr-Cyrl-RS" sz="5500" dirty="0">
                <a:solidFill>
                  <a:schemeClr val="tx1"/>
                </a:solidFill>
              </a:rPr>
              <a:t> </a:t>
            </a:r>
            <a:endParaRPr lang="sr-Latn-RS" sz="5500" dirty="0">
              <a:solidFill>
                <a:schemeClr val="tx1"/>
              </a:solidFill>
            </a:endParaRPr>
          </a:p>
          <a:p>
            <a:pPr lvl="1"/>
            <a:r>
              <a:rPr lang="sr-Cyrl-RS" sz="5500" dirty="0">
                <a:solidFill>
                  <a:schemeClr val="tx1"/>
                </a:solidFill>
              </a:rPr>
              <a:t>čl. 23 st. 4</a:t>
            </a:r>
            <a:r>
              <a:rPr lang="sr-Latn-RS" sz="5500" dirty="0">
                <a:solidFill>
                  <a:schemeClr val="tx1"/>
                </a:solidFill>
              </a:rPr>
              <a:t> – upućivanje prijedloga nadležnom sudu za izricanje zaštitinih mjera</a:t>
            </a:r>
          </a:p>
          <a:p>
            <a:pPr lvl="1"/>
            <a:r>
              <a:rPr lang="sr-Latn-RS" sz="5500" dirty="0">
                <a:solidFill>
                  <a:schemeClr val="tx1"/>
                </a:solidFill>
              </a:rPr>
              <a:t>čl. 23a - </a:t>
            </a:r>
            <a:r>
              <a:rPr lang="en-US" sz="5500" dirty="0" err="1">
                <a:solidFill>
                  <a:schemeClr val="tx1"/>
                </a:solidFill>
              </a:rPr>
              <a:t>samostalno</a:t>
            </a:r>
            <a:r>
              <a:rPr lang="sr-Latn-RS" sz="5500" dirty="0">
                <a:solidFill>
                  <a:schemeClr val="tx1"/>
                </a:solidFill>
              </a:rPr>
              <a:t>st</a:t>
            </a:r>
            <a:r>
              <a:rPr lang="en-US" sz="5500" dirty="0">
                <a:solidFill>
                  <a:schemeClr val="tx1"/>
                </a:solidFill>
              </a:rPr>
              <a:t> </a:t>
            </a:r>
            <a:r>
              <a:rPr lang="en-US" sz="5500" dirty="0" err="1">
                <a:solidFill>
                  <a:schemeClr val="tx1"/>
                </a:solidFill>
              </a:rPr>
              <a:t>i</a:t>
            </a:r>
            <a:r>
              <a:rPr lang="en-US" sz="5500" dirty="0">
                <a:solidFill>
                  <a:schemeClr val="tx1"/>
                </a:solidFill>
              </a:rPr>
              <a:t> </a:t>
            </a:r>
            <a:r>
              <a:rPr lang="en-US" sz="5500" dirty="0" err="1">
                <a:solidFill>
                  <a:schemeClr val="tx1"/>
                </a:solidFill>
              </a:rPr>
              <a:t>predmet</a:t>
            </a:r>
            <a:r>
              <a:rPr lang="en-US" sz="5500" dirty="0">
                <a:solidFill>
                  <a:schemeClr val="tx1"/>
                </a:solidFill>
              </a:rPr>
              <a:t> </a:t>
            </a:r>
            <a:r>
              <a:rPr lang="en-US" sz="5500" dirty="0" err="1">
                <a:solidFill>
                  <a:schemeClr val="tx1"/>
                </a:solidFill>
              </a:rPr>
              <a:t>direktnog</a:t>
            </a:r>
            <a:r>
              <a:rPr lang="en-US" sz="5500" dirty="0">
                <a:solidFill>
                  <a:schemeClr val="tx1"/>
                </a:solidFill>
              </a:rPr>
              <a:t> </a:t>
            </a:r>
            <a:r>
              <a:rPr lang="en-US" sz="5500" dirty="0" err="1">
                <a:solidFill>
                  <a:schemeClr val="tx1"/>
                </a:solidFill>
              </a:rPr>
              <a:t>izvršenja</a:t>
            </a:r>
            <a:r>
              <a:rPr lang="en-US" sz="5500" dirty="0">
                <a:solidFill>
                  <a:schemeClr val="tx1"/>
                </a:solidFill>
              </a:rPr>
              <a:t> </a:t>
            </a:r>
            <a:r>
              <a:rPr lang="sr-Latn-RS" sz="5500" dirty="0">
                <a:solidFill>
                  <a:schemeClr val="tx1"/>
                </a:solidFill>
              </a:rPr>
              <a:t>zaštitnih mjera </a:t>
            </a:r>
            <a:r>
              <a:rPr lang="en-US" sz="5500" dirty="0" err="1">
                <a:solidFill>
                  <a:schemeClr val="tx1"/>
                </a:solidFill>
              </a:rPr>
              <a:t>organa</a:t>
            </a:r>
            <a:r>
              <a:rPr lang="en-US" sz="5500" dirty="0">
                <a:solidFill>
                  <a:schemeClr val="tx1"/>
                </a:solidFill>
              </a:rPr>
              <a:t> </a:t>
            </a:r>
            <a:r>
              <a:rPr lang="en-US" sz="5500" dirty="0" err="1">
                <a:solidFill>
                  <a:schemeClr val="tx1"/>
                </a:solidFill>
              </a:rPr>
              <a:t>nadležnih</a:t>
            </a:r>
            <a:r>
              <a:rPr lang="en-US" sz="5500" dirty="0">
                <a:solidFill>
                  <a:schemeClr val="tx1"/>
                </a:solidFill>
              </a:rPr>
              <a:t> </a:t>
            </a:r>
            <a:r>
              <a:rPr lang="en-US" sz="5500" dirty="0" err="1">
                <a:solidFill>
                  <a:schemeClr val="tx1"/>
                </a:solidFill>
              </a:rPr>
              <a:t>za</a:t>
            </a:r>
            <a:r>
              <a:rPr lang="en-US" sz="5500" dirty="0">
                <a:solidFill>
                  <a:schemeClr val="tx1"/>
                </a:solidFill>
              </a:rPr>
              <a:t> </a:t>
            </a:r>
            <a:r>
              <a:rPr lang="en-US" sz="5500" dirty="0" err="1">
                <a:solidFill>
                  <a:schemeClr val="tx1"/>
                </a:solidFill>
              </a:rPr>
              <a:t>njihovo</a:t>
            </a:r>
            <a:r>
              <a:rPr lang="en-US" sz="5500" dirty="0">
                <a:solidFill>
                  <a:schemeClr val="tx1"/>
                </a:solidFill>
              </a:rPr>
              <a:t> </a:t>
            </a:r>
            <a:r>
              <a:rPr lang="en-US" sz="5500" dirty="0" err="1">
                <a:solidFill>
                  <a:schemeClr val="tx1"/>
                </a:solidFill>
              </a:rPr>
              <a:t>sprovođenje</a:t>
            </a:r>
            <a:endParaRPr lang="sr-Latn-RS" sz="5500" dirty="0">
              <a:solidFill>
                <a:schemeClr val="tx1"/>
              </a:solidFill>
            </a:endParaRPr>
          </a:p>
          <a:p>
            <a:pPr lvl="2"/>
            <a:r>
              <a:rPr lang="sr-Latn-RS" sz="5500" dirty="0">
                <a:solidFill>
                  <a:schemeClr val="tx1"/>
                </a:solidFill>
              </a:rPr>
              <a:t>čl. 13 st. 4 - h</a:t>
            </a:r>
            <a:r>
              <a:rPr lang="en-US" sz="5500" dirty="0" err="1">
                <a:solidFill>
                  <a:schemeClr val="tx1"/>
                </a:solidFill>
              </a:rPr>
              <a:t>itne</a:t>
            </a:r>
            <a:r>
              <a:rPr lang="en-US" sz="5500" dirty="0">
                <a:solidFill>
                  <a:schemeClr val="tx1"/>
                </a:solidFill>
              </a:rPr>
              <a:t> </a:t>
            </a:r>
            <a:r>
              <a:rPr lang="en-US" sz="5500" dirty="0" err="1">
                <a:solidFill>
                  <a:schemeClr val="tx1"/>
                </a:solidFill>
              </a:rPr>
              <a:t>mjere</a:t>
            </a:r>
            <a:r>
              <a:rPr lang="en-US" sz="5500" dirty="0">
                <a:solidFill>
                  <a:schemeClr val="tx1"/>
                </a:solidFill>
              </a:rPr>
              <a:t> </a:t>
            </a:r>
            <a:r>
              <a:rPr lang="en-US" sz="5500" dirty="0" err="1">
                <a:solidFill>
                  <a:schemeClr val="tx1"/>
                </a:solidFill>
              </a:rPr>
              <a:t>zaštite</a:t>
            </a:r>
            <a:endParaRPr lang="sr-Latn-RS" sz="5500" dirty="0">
              <a:solidFill>
                <a:schemeClr val="tx1"/>
              </a:solidFill>
            </a:endParaRPr>
          </a:p>
          <a:p>
            <a:pPr lvl="3"/>
            <a:r>
              <a:rPr lang="en-US" sz="5500" dirty="0">
                <a:solidFill>
                  <a:schemeClr val="tx1"/>
                </a:solidFill>
              </a:rPr>
              <a:t>a) </a:t>
            </a:r>
            <a:r>
              <a:rPr lang="en-US" sz="5500" dirty="0" err="1">
                <a:solidFill>
                  <a:schemeClr val="tx1"/>
                </a:solidFill>
              </a:rPr>
              <a:t>udaljenje</a:t>
            </a:r>
            <a:r>
              <a:rPr lang="en-US" sz="5500" dirty="0">
                <a:solidFill>
                  <a:schemeClr val="tx1"/>
                </a:solidFill>
              </a:rPr>
              <a:t> </a:t>
            </a:r>
            <a:r>
              <a:rPr lang="en-US" sz="5500" dirty="0" err="1">
                <a:solidFill>
                  <a:schemeClr val="tx1"/>
                </a:solidFill>
              </a:rPr>
              <a:t>učinioca</a:t>
            </a:r>
            <a:r>
              <a:rPr lang="en-US" sz="5500" dirty="0">
                <a:solidFill>
                  <a:schemeClr val="tx1"/>
                </a:solidFill>
              </a:rPr>
              <a:t> </a:t>
            </a:r>
            <a:r>
              <a:rPr lang="en-US" sz="5500" dirty="0" err="1">
                <a:solidFill>
                  <a:schemeClr val="tx1"/>
                </a:solidFill>
              </a:rPr>
              <a:t>nasilja</a:t>
            </a:r>
            <a:r>
              <a:rPr lang="en-US" sz="5500" dirty="0">
                <a:solidFill>
                  <a:schemeClr val="tx1"/>
                </a:solidFill>
              </a:rPr>
              <a:t> </a:t>
            </a:r>
            <a:r>
              <a:rPr lang="en-US" sz="5500" dirty="0" err="1">
                <a:solidFill>
                  <a:schemeClr val="tx1"/>
                </a:solidFill>
              </a:rPr>
              <a:t>iz</a:t>
            </a:r>
            <a:r>
              <a:rPr lang="en-US" sz="5500" dirty="0">
                <a:solidFill>
                  <a:schemeClr val="tx1"/>
                </a:solidFill>
              </a:rPr>
              <a:t> </a:t>
            </a:r>
            <a:r>
              <a:rPr lang="en-US" sz="5500" dirty="0" err="1">
                <a:solidFill>
                  <a:schemeClr val="tx1"/>
                </a:solidFill>
              </a:rPr>
              <a:t>stana</a:t>
            </a:r>
            <a:r>
              <a:rPr lang="en-US" sz="5500" dirty="0">
                <a:solidFill>
                  <a:schemeClr val="tx1"/>
                </a:solidFill>
              </a:rPr>
              <a:t>, </a:t>
            </a:r>
            <a:r>
              <a:rPr lang="en-US" sz="5500" dirty="0" err="1">
                <a:solidFill>
                  <a:schemeClr val="tx1"/>
                </a:solidFill>
              </a:rPr>
              <a:t>kuće</a:t>
            </a:r>
            <a:r>
              <a:rPr lang="en-US" sz="5500" dirty="0">
                <a:solidFill>
                  <a:schemeClr val="tx1"/>
                </a:solidFill>
              </a:rPr>
              <a:t> </a:t>
            </a:r>
            <a:r>
              <a:rPr lang="en-US" sz="5500" dirty="0" err="1">
                <a:solidFill>
                  <a:schemeClr val="tx1"/>
                </a:solidFill>
              </a:rPr>
              <a:t>ili</a:t>
            </a:r>
            <a:r>
              <a:rPr lang="en-US" sz="5500" dirty="0">
                <a:solidFill>
                  <a:schemeClr val="tx1"/>
                </a:solidFill>
              </a:rPr>
              <a:t> </a:t>
            </a:r>
            <a:r>
              <a:rPr lang="en-US" sz="5500" dirty="0" err="1">
                <a:solidFill>
                  <a:schemeClr val="tx1"/>
                </a:solidFill>
              </a:rPr>
              <a:t>drugog</a:t>
            </a:r>
            <a:r>
              <a:rPr lang="en-US" sz="5500" dirty="0">
                <a:solidFill>
                  <a:schemeClr val="tx1"/>
                </a:solidFill>
              </a:rPr>
              <a:t> </a:t>
            </a:r>
            <a:r>
              <a:rPr lang="en-US" sz="5500" dirty="0" err="1">
                <a:solidFill>
                  <a:schemeClr val="tx1"/>
                </a:solidFill>
              </a:rPr>
              <a:t>stambenog</a:t>
            </a:r>
            <a:r>
              <a:rPr lang="en-US" sz="5500" dirty="0">
                <a:solidFill>
                  <a:schemeClr val="tx1"/>
                </a:solidFill>
              </a:rPr>
              <a:t> </a:t>
            </a:r>
            <a:r>
              <a:rPr lang="en-US" sz="5500" dirty="0" err="1">
                <a:solidFill>
                  <a:schemeClr val="tx1"/>
                </a:solidFill>
              </a:rPr>
              <a:t>prostora</a:t>
            </a:r>
            <a:r>
              <a:rPr lang="en-US" sz="5500" dirty="0">
                <a:solidFill>
                  <a:schemeClr val="tx1"/>
                </a:solidFill>
              </a:rPr>
              <a:t> </a:t>
            </a:r>
            <a:r>
              <a:rPr lang="en-US" sz="5500" dirty="0" err="1">
                <a:solidFill>
                  <a:schemeClr val="tx1"/>
                </a:solidFill>
              </a:rPr>
              <a:t>i</a:t>
            </a:r>
            <a:r>
              <a:rPr lang="en-US" sz="5500" dirty="0">
                <a:solidFill>
                  <a:schemeClr val="tx1"/>
                </a:solidFill>
              </a:rPr>
              <a:t>/</a:t>
            </a:r>
            <a:r>
              <a:rPr lang="en-US" sz="5500" dirty="0" err="1">
                <a:solidFill>
                  <a:schemeClr val="tx1"/>
                </a:solidFill>
              </a:rPr>
              <a:t>ili</a:t>
            </a:r>
            <a:r>
              <a:rPr lang="en-US" sz="5500" dirty="0">
                <a:solidFill>
                  <a:schemeClr val="tx1"/>
                </a:solidFill>
              </a:rPr>
              <a:t> </a:t>
            </a:r>
            <a:endParaRPr lang="sr-Latn-RS" sz="5500" dirty="0">
              <a:solidFill>
                <a:schemeClr val="tx1"/>
              </a:solidFill>
            </a:endParaRPr>
          </a:p>
          <a:p>
            <a:pPr lvl="3"/>
            <a:r>
              <a:rPr lang="en-US" sz="5500" dirty="0">
                <a:solidFill>
                  <a:schemeClr val="tx1"/>
                </a:solidFill>
              </a:rPr>
              <a:t>b) </a:t>
            </a:r>
            <a:r>
              <a:rPr lang="en-US" sz="5500" dirty="0" err="1">
                <a:solidFill>
                  <a:schemeClr val="tx1"/>
                </a:solidFill>
              </a:rPr>
              <a:t>zabrana</a:t>
            </a:r>
            <a:r>
              <a:rPr lang="en-US" sz="5500" dirty="0">
                <a:solidFill>
                  <a:schemeClr val="tx1"/>
                </a:solidFill>
              </a:rPr>
              <a:t> </a:t>
            </a:r>
            <a:r>
              <a:rPr lang="en-US" sz="5500" dirty="0" err="1">
                <a:solidFill>
                  <a:schemeClr val="tx1"/>
                </a:solidFill>
              </a:rPr>
              <a:t>približavanja</a:t>
            </a:r>
            <a:r>
              <a:rPr lang="en-US" sz="5500" dirty="0">
                <a:solidFill>
                  <a:schemeClr val="tx1"/>
                </a:solidFill>
              </a:rPr>
              <a:t> </a:t>
            </a:r>
            <a:r>
              <a:rPr lang="en-US" sz="5500" dirty="0" err="1">
                <a:solidFill>
                  <a:schemeClr val="tx1"/>
                </a:solidFill>
              </a:rPr>
              <a:t>i</a:t>
            </a:r>
            <a:r>
              <a:rPr lang="en-US" sz="5500" dirty="0">
                <a:solidFill>
                  <a:schemeClr val="tx1"/>
                </a:solidFill>
              </a:rPr>
              <a:t> </a:t>
            </a:r>
            <a:r>
              <a:rPr lang="en-US" sz="5500" dirty="0" err="1">
                <a:solidFill>
                  <a:schemeClr val="tx1"/>
                </a:solidFill>
              </a:rPr>
              <a:t>kontaktiranja</a:t>
            </a:r>
            <a:r>
              <a:rPr lang="en-US" sz="5500" dirty="0">
                <a:solidFill>
                  <a:schemeClr val="tx1"/>
                </a:solidFill>
              </a:rPr>
              <a:t> </a:t>
            </a:r>
            <a:r>
              <a:rPr lang="en-US" sz="5500" dirty="0" err="1">
                <a:solidFill>
                  <a:schemeClr val="tx1"/>
                </a:solidFill>
              </a:rPr>
              <a:t>učiniocu</a:t>
            </a:r>
            <a:r>
              <a:rPr lang="en-US" sz="5500" dirty="0">
                <a:solidFill>
                  <a:schemeClr val="tx1"/>
                </a:solidFill>
              </a:rPr>
              <a:t> </a:t>
            </a:r>
            <a:r>
              <a:rPr lang="en-US" sz="5500" dirty="0" err="1">
                <a:solidFill>
                  <a:schemeClr val="tx1"/>
                </a:solidFill>
              </a:rPr>
              <a:t>nasilja</a:t>
            </a:r>
            <a:r>
              <a:rPr lang="en-US" sz="5500" dirty="0">
                <a:solidFill>
                  <a:schemeClr val="tx1"/>
                </a:solidFill>
              </a:rPr>
              <a:t> </a:t>
            </a:r>
            <a:r>
              <a:rPr lang="en-US" sz="5500" dirty="0" err="1">
                <a:solidFill>
                  <a:schemeClr val="tx1"/>
                </a:solidFill>
              </a:rPr>
              <a:t>sa</a:t>
            </a:r>
            <a:r>
              <a:rPr lang="en-US" sz="5500" dirty="0">
                <a:solidFill>
                  <a:schemeClr val="tx1"/>
                </a:solidFill>
              </a:rPr>
              <a:t> </a:t>
            </a:r>
            <a:r>
              <a:rPr lang="en-US" sz="5500" dirty="0" err="1">
                <a:solidFill>
                  <a:schemeClr val="tx1"/>
                </a:solidFill>
              </a:rPr>
              <a:t>žrtvom</a:t>
            </a:r>
            <a:r>
              <a:rPr lang="en-US" sz="5500" dirty="0">
                <a:solidFill>
                  <a:schemeClr val="tx1"/>
                </a:solidFill>
              </a:rPr>
              <a:t> </a:t>
            </a:r>
            <a:r>
              <a:rPr lang="en-US" sz="5500" dirty="0" err="1">
                <a:solidFill>
                  <a:schemeClr val="tx1"/>
                </a:solidFill>
              </a:rPr>
              <a:t>nasilja</a:t>
            </a:r>
            <a:r>
              <a:rPr lang="en-US" sz="5500" dirty="0">
                <a:solidFill>
                  <a:schemeClr val="tx1"/>
                </a:solidFill>
              </a:rPr>
              <a:t> u </a:t>
            </a:r>
            <a:r>
              <a:rPr lang="en-US" sz="5500" dirty="0" err="1">
                <a:solidFill>
                  <a:schemeClr val="tx1"/>
                </a:solidFill>
              </a:rPr>
              <a:t>porodici</a:t>
            </a:r>
            <a:r>
              <a:rPr lang="en-US" sz="5500" dirty="0">
                <a:solidFill>
                  <a:schemeClr val="tx1"/>
                </a:solidFill>
              </a:rPr>
              <a:t>.</a:t>
            </a:r>
            <a:endParaRPr lang="sr-Latn-RS" sz="5500" dirty="0">
              <a:solidFill>
                <a:schemeClr val="tx1"/>
              </a:solidFill>
            </a:endParaRPr>
          </a:p>
          <a:p>
            <a:pPr lvl="2"/>
            <a:r>
              <a:rPr lang="sr-Latn-RS" sz="5500" dirty="0">
                <a:solidFill>
                  <a:schemeClr val="tx1"/>
                </a:solidFill>
              </a:rPr>
              <a:t>čl. 24 - </a:t>
            </a:r>
            <a:r>
              <a:rPr lang="ru-RU" sz="5500" dirty="0">
                <a:solidFill>
                  <a:schemeClr val="tx1"/>
                </a:solidFill>
              </a:rPr>
              <a:t>udaljenje iz stana, kuće ili nekog drugog stambenog prostora</a:t>
            </a:r>
            <a:r>
              <a:rPr lang="sr-Cyrl-RS" sz="5500" dirty="0">
                <a:solidFill>
                  <a:schemeClr val="tx1"/>
                </a:solidFill>
              </a:rPr>
              <a:t>, </a:t>
            </a:r>
            <a:endParaRPr lang="sr-Latn-RS" sz="5500" dirty="0">
              <a:solidFill>
                <a:schemeClr val="tx1"/>
              </a:solidFill>
            </a:endParaRPr>
          </a:p>
          <a:p>
            <a:pPr lvl="2"/>
            <a:r>
              <a:rPr lang="sr-Latn-RS" sz="5500" dirty="0">
                <a:solidFill>
                  <a:schemeClr val="tx1"/>
                </a:solidFill>
              </a:rPr>
              <a:t>čl. 25 - </a:t>
            </a:r>
            <a:r>
              <a:rPr lang="ru-RU" sz="5500" dirty="0">
                <a:solidFill>
                  <a:schemeClr val="tx1"/>
                </a:solidFill>
              </a:rPr>
              <a:t>zabrana približavanja žrtvi</a:t>
            </a:r>
            <a:r>
              <a:rPr lang="sr-Cyrl-RS" sz="5500" dirty="0">
                <a:solidFill>
                  <a:schemeClr val="tx1"/>
                </a:solidFill>
              </a:rPr>
              <a:t> i </a:t>
            </a:r>
            <a:endParaRPr lang="sr-Latn-RS" sz="5500" dirty="0">
              <a:solidFill>
                <a:schemeClr val="tx1"/>
              </a:solidFill>
            </a:endParaRPr>
          </a:p>
          <a:p>
            <a:pPr lvl="2"/>
            <a:r>
              <a:rPr lang="sr-Latn-RS" sz="5500" dirty="0">
                <a:solidFill>
                  <a:schemeClr val="tx1"/>
                </a:solidFill>
              </a:rPr>
              <a:t>čl. 26 - </a:t>
            </a:r>
            <a:r>
              <a:rPr lang="ru-RU" sz="5500" dirty="0">
                <a:solidFill>
                  <a:schemeClr val="tx1"/>
                </a:solidFill>
              </a:rPr>
              <a:t>zabrana uznemiravanja ili uhođenja žrtv</a:t>
            </a:r>
            <a:r>
              <a:rPr lang="sr-Cyrl-RS" sz="5500" dirty="0">
                <a:solidFill>
                  <a:schemeClr val="tx1"/>
                </a:solidFill>
              </a:rPr>
              <a:t>e </a:t>
            </a:r>
            <a:endParaRPr lang="sr-Latn-RS" sz="5500" dirty="0">
              <a:solidFill>
                <a:schemeClr val="tx1"/>
              </a:solidFill>
            </a:endParaRPr>
          </a:p>
          <a:p>
            <a:pPr lvl="1"/>
            <a:r>
              <a:rPr lang="sr-Latn-RS" sz="5500" dirty="0">
                <a:solidFill>
                  <a:schemeClr val="tx1"/>
                </a:solidFill>
              </a:rPr>
              <a:t>čl. 42a - </a:t>
            </a:r>
            <a:r>
              <a:rPr lang="sr-Cyrl-RS" sz="5500" dirty="0">
                <a:solidFill>
                  <a:schemeClr val="tx1"/>
                </a:solidFill>
              </a:rPr>
              <a:t>p</a:t>
            </a:r>
            <a:r>
              <a:rPr lang="ru-RU" sz="5500" dirty="0">
                <a:solidFill>
                  <a:schemeClr val="tx1"/>
                </a:solidFill>
              </a:rPr>
              <a:t>olicijski službenik koji ne postupi u skladu sa obavezama iz ovog zakona po prijavi nasilja u porodici, snosiće odgovornost u skladu sa zakonom</a:t>
            </a:r>
            <a:r>
              <a:rPr lang="sr-Cyrl-RS" sz="5500" dirty="0">
                <a:solidFill>
                  <a:schemeClr val="tx1"/>
                </a:solidFill>
              </a:rPr>
              <a:t> </a:t>
            </a:r>
            <a:endParaRPr lang="en-US" sz="5500" cap="all" dirty="0">
              <a:solidFill>
                <a:schemeClr val="tx1"/>
              </a:solidFill>
            </a:endParaRPr>
          </a:p>
          <a:p>
            <a:endParaRPr lang="en-US" dirty="0"/>
          </a:p>
          <a:p>
            <a:endParaRPr lang="en-US" dirty="0"/>
          </a:p>
        </p:txBody>
      </p:sp>
    </p:spTree>
    <p:extLst>
      <p:ext uri="{BB962C8B-B14F-4D97-AF65-F5344CB8AC3E}">
        <p14:creationId xmlns:p14="http://schemas.microsoft.com/office/powerpoint/2010/main" val="6151854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Latn-RS" dirty="0" smtClean="0"/>
              <a:t>Pitanja </a:t>
            </a:r>
          </a:p>
          <a:p>
            <a:endParaRPr lang="sr-Latn-RS" dirty="0"/>
          </a:p>
          <a:p>
            <a:r>
              <a:rPr lang="sr-Latn-RS" dirty="0" smtClean="0"/>
              <a:t>Hvala na pažnji</a:t>
            </a:r>
          </a:p>
          <a:p>
            <a:endParaRPr lang="sr-Latn-RS" dirty="0"/>
          </a:p>
          <a:p>
            <a:endParaRPr lang="sr-Latn-RS" dirty="0" smtClean="0"/>
          </a:p>
          <a:p>
            <a:pPr marL="2743200" lvl="6" indent="0">
              <a:buNone/>
            </a:pPr>
            <a:r>
              <a:rPr lang="sr-Latn-RS" dirty="0" smtClean="0"/>
              <a:t>							</a:t>
            </a:r>
            <a:r>
              <a:rPr lang="sr-Latn-RS" i="1" dirty="0" smtClean="0"/>
              <a:t>Prof.dr Mile Šikman</a:t>
            </a:r>
          </a:p>
          <a:p>
            <a:pPr marL="2743200" lvl="6" indent="0">
              <a:buNone/>
            </a:pPr>
            <a:r>
              <a:rPr lang="sr-Latn-RS" i="1" dirty="0"/>
              <a:t>	</a:t>
            </a:r>
            <a:r>
              <a:rPr lang="sr-Latn-RS" i="1" dirty="0" smtClean="0"/>
              <a:t>						Pravni fakultet Univerziteta u 								Banjoj Luci</a:t>
            </a:r>
          </a:p>
          <a:p>
            <a:pPr marL="2743200" lvl="6" indent="0">
              <a:buNone/>
            </a:pPr>
            <a:r>
              <a:rPr lang="sr-Latn-RS" i="1" dirty="0"/>
              <a:t>	</a:t>
            </a:r>
            <a:r>
              <a:rPr lang="sr-Latn-RS" i="1" dirty="0" smtClean="0"/>
              <a:t>						</a:t>
            </a:r>
            <a:r>
              <a:rPr lang="sr-Latn-RS" i="1" dirty="0" smtClean="0">
                <a:hlinkClick r:id="rId2"/>
              </a:rPr>
              <a:t>mile.sikman</a:t>
            </a:r>
            <a:r>
              <a:rPr lang="en-US" i="1" dirty="0" smtClean="0">
                <a:hlinkClick r:id="rId2"/>
              </a:rPr>
              <a:t>@pf.unibl.org</a:t>
            </a:r>
            <a:r>
              <a:rPr lang="en-US" i="1" dirty="0" smtClean="0"/>
              <a:t> </a:t>
            </a:r>
            <a:endParaRPr lang="en-US" i="1" dirty="0"/>
          </a:p>
        </p:txBody>
      </p:sp>
    </p:spTree>
    <p:extLst>
      <p:ext uri="{BB962C8B-B14F-4D97-AF65-F5344CB8AC3E}">
        <p14:creationId xmlns:p14="http://schemas.microsoft.com/office/powerpoint/2010/main" val="3955185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Zakonski okvir ’’nasilja u porodici’’</a:t>
            </a:r>
            <a:endParaRPr lang="en-US" dirty="0"/>
          </a:p>
        </p:txBody>
      </p:sp>
      <p:sp>
        <p:nvSpPr>
          <p:cNvPr id="3" name="Content Placeholder 2"/>
          <p:cNvSpPr>
            <a:spLocks noGrp="1"/>
          </p:cNvSpPr>
          <p:nvPr>
            <p:ph idx="1"/>
          </p:nvPr>
        </p:nvSpPr>
        <p:spPr>
          <a:xfrm>
            <a:off x="677333" y="1745673"/>
            <a:ext cx="10494972" cy="4946072"/>
          </a:xfrm>
        </p:spPr>
        <p:txBody>
          <a:bodyPr>
            <a:normAutofit fontScale="62500" lnSpcReduction="20000"/>
          </a:bodyPr>
          <a:lstStyle/>
          <a:p>
            <a:r>
              <a:rPr lang="sr-Latn-BA" i="1" dirty="0" smtClean="0">
                <a:solidFill>
                  <a:schemeClr val="tx1"/>
                </a:solidFill>
              </a:rPr>
              <a:t>Formalni </a:t>
            </a:r>
            <a:r>
              <a:rPr lang="sr-Latn-BA" i="1" dirty="0">
                <a:solidFill>
                  <a:schemeClr val="tx1"/>
                </a:solidFill>
              </a:rPr>
              <a:t>izvori</a:t>
            </a:r>
            <a:r>
              <a:rPr lang="sr-Latn-BA" dirty="0">
                <a:solidFill>
                  <a:schemeClr val="tx1"/>
                </a:solidFill>
              </a:rPr>
              <a:t> krivičnog prava su pravni akti koji sadrže krivičnopravne norme kojima se određuju krivična djela i krivične sankcije. </a:t>
            </a:r>
            <a:endParaRPr lang="sr-Latn-BA" dirty="0" smtClean="0">
              <a:solidFill>
                <a:schemeClr val="tx1"/>
              </a:solidFill>
            </a:endParaRPr>
          </a:p>
          <a:p>
            <a:pPr lvl="2"/>
            <a:r>
              <a:rPr lang="sr-Latn-BA" dirty="0">
                <a:solidFill>
                  <a:schemeClr val="tx1"/>
                </a:solidFill>
              </a:rPr>
              <a:t>Međunarodni </a:t>
            </a:r>
            <a:r>
              <a:rPr lang="sr-Latn-BA" dirty="0" smtClean="0">
                <a:solidFill>
                  <a:schemeClr val="tx1"/>
                </a:solidFill>
              </a:rPr>
              <a:t>ugovori</a:t>
            </a:r>
          </a:p>
          <a:p>
            <a:pPr marL="914400" lvl="2" indent="0">
              <a:buNone/>
            </a:pPr>
            <a:r>
              <a:rPr lang="sr-Latn-RS" dirty="0" smtClean="0"/>
              <a:t>	</a:t>
            </a:r>
            <a:r>
              <a:rPr lang="en-US" dirty="0" smtClean="0"/>
              <a:t>KONVENCIJA U</a:t>
            </a:r>
            <a:r>
              <a:rPr lang="sr-Latn-RS" dirty="0" smtClean="0"/>
              <a:t>JEDINJENIH NACIJA</a:t>
            </a:r>
            <a:r>
              <a:rPr lang="en-US" dirty="0" smtClean="0"/>
              <a:t> O ELIMINACIJI SVIH OBLIKA DISKRIMINACIJE ŽENA</a:t>
            </a:r>
            <a:r>
              <a:rPr lang="sr-Latn-RS" dirty="0" smtClean="0"/>
              <a:t>, 1979.</a:t>
            </a:r>
            <a:r>
              <a:rPr lang="en-US" dirty="0" smtClean="0"/>
              <a:t> (</a:t>
            </a:r>
            <a:r>
              <a:rPr lang="en-US" dirty="0"/>
              <a:t>CEDAW)</a:t>
            </a:r>
            <a:r>
              <a:rPr lang="sr-Latn-RS" dirty="0">
                <a:solidFill>
                  <a:schemeClr val="tx1"/>
                </a:solidFill>
              </a:rPr>
              <a:t>	</a:t>
            </a:r>
            <a:endParaRPr lang="sr-Latn-RS" dirty="0" smtClean="0">
              <a:solidFill>
                <a:schemeClr val="tx1"/>
              </a:solidFill>
            </a:endParaRPr>
          </a:p>
          <a:p>
            <a:pPr marL="914400" lvl="2" indent="0">
              <a:buNone/>
            </a:pPr>
            <a:r>
              <a:rPr lang="sr-Latn-RS" dirty="0" smtClean="0">
                <a:solidFill>
                  <a:schemeClr val="tx1"/>
                </a:solidFill>
              </a:rPr>
              <a:t>	</a:t>
            </a:r>
            <a:r>
              <a:rPr lang="ru-RU" dirty="0" smtClean="0">
                <a:solidFill>
                  <a:schemeClr val="tx1"/>
                </a:solidFill>
              </a:rPr>
              <a:t>KONVENCIJA SAVJETA EVROPE ZA SPREČAVANJA I SUZBIJANJE NASILJA NAD ŽENAMA I U PORODIC</a:t>
            </a:r>
            <a:r>
              <a:rPr lang="sr-Cyrl-RS" dirty="0" smtClean="0">
                <a:solidFill>
                  <a:schemeClr val="tx1"/>
                </a:solidFill>
              </a:rPr>
              <a:t>I (ISTANBULSKA KONVENCIJA, 2011) </a:t>
            </a:r>
            <a:endParaRPr lang="en-US" dirty="0">
              <a:solidFill>
                <a:schemeClr val="tx1"/>
              </a:solidFill>
            </a:endParaRPr>
          </a:p>
          <a:p>
            <a:pPr lvl="2"/>
            <a:r>
              <a:rPr lang="sr-Latn-BA" i="1" dirty="0" smtClean="0">
                <a:solidFill>
                  <a:schemeClr val="tx1"/>
                </a:solidFill>
              </a:rPr>
              <a:t>Osnovni </a:t>
            </a:r>
            <a:r>
              <a:rPr lang="sr-Latn-BA" i="1" dirty="0">
                <a:solidFill>
                  <a:schemeClr val="tx1"/>
                </a:solidFill>
              </a:rPr>
              <a:t>izvori</a:t>
            </a:r>
            <a:r>
              <a:rPr lang="sr-Latn-BA" dirty="0">
                <a:solidFill>
                  <a:schemeClr val="tx1"/>
                </a:solidFill>
              </a:rPr>
              <a:t> </a:t>
            </a:r>
            <a:endParaRPr lang="sr-Latn-BA" dirty="0" smtClean="0">
              <a:solidFill>
                <a:schemeClr val="tx1"/>
              </a:solidFill>
            </a:endParaRPr>
          </a:p>
          <a:p>
            <a:pPr marL="914400" lvl="2" indent="0">
              <a:buNone/>
            </a:pPr>
            <a:r>
              <a:rPr lang="sr-Latn-BA" dirty="0">
                <a:solidFill>
                  <a:schemeClr val="tx1"/>
                </a:solidFill>
              </a:rPr>
              <a:t>	</a:t>
            </a:r>
            <a:r>
              <a:rPr lang="sr-Latn-BA" dirty="0" smtClean="0">
                <a:solidFill>
                  <a:schemeClr val="tx1"/>
                </a:solidFill>
              </a:rPr>
              <a:t>KRIVIČNI ZAKONIK REPUBLIKE SRPSKE (</a:t>
            </a:r>
            <a:r>
              <a:rPr lang="sv-SE" dirty="0" smtClean="0">
                <a:solidFill>
                  <a:schemeClr val="tx1"/>
                </a:solidFill>
              </a:rPr>
              <a:t>Sl</a:t>
            </a:r>
            <a:r>
              <a:rPr lang="sr-Latn-RS" dirty="0" smtClean="0">
                <a:solidFill>
                  <a:schemeClr val="tx1"/>
                </a:solidFill>
              </a:rPr>
              <a:t>užbeni</a:t>
            </a:r>
            <a:r>
              <a:rPr lang="sv-SE" dirty="0" smtClean="0">
                <a:solidFill>
                  <a:schemeClr val="tx1"/>
                </a:solidFill>
              </a:rPr>
              <a:t> </a:t>
            </a:r>
            <a:r>
              <a:rPr lang="sv-SE" dirty="0">
                <a:solidFill>
                  <a:schemeClr val="tx1"/>
                </a:solidFill>
              </a:rPr>
              <a:t>glasnik </a:t>
            </a:r>
            <a:r>
              <a:rPr lang="sv-SE" dirty="0" smtClean="0">
                <a:solidFill>
                  <a:schemeClr val="tx1"/>
                </a:solidFill>
              </a:rPr>
              <a:t>R</a:t>
            </a:r>
            <a:r>
              <a:rPr lang="sr-Latn-RS" dirty="0" smtClean="0">
                <a:solidFill>
                  <a:schemeClr val="tx1"/>
                </a:solidFill>
              </a:rPr>
              <a:t>epublike </a:t>
            </a:r>
            <a:r>
              <a:rPr lang="sv-SE" dirty="0" smtClean="0">
                <a:solidFill>
                  <a:schemeClr val="tx1"/>
                </a:solidFill>
              </a:rPr>
              <a:t>S</a:t>
            </a:r>
            <a:r>
              <a:rPr lang="sr-Latn-RS" dirty="0" smtClean="0">
                <a:solidFill>
                  <a:schemeClr val="tx1"/>
                </a:solidFill>
              </a:rPr>
              <a:t>rpske</a:t>
            </a:r>
            <a:r>
              <a:rPr lang="sv-SE" dirty="0" smtClean="0">
                <a:solidFill>
                  <a:schemeClr val="tx1"/>
                </a:solidFill>
              </a:rPr>
              <a:t>, </a:t>
            </a:r>
            <a:r>
              <a:rPr lang="sv-SE" dirty="0">
                <a:solidFill>
                  <a:schemeClr val="tx1"/>
                </a:solidFill>
              </a:rPr>
              <a:t>br. 64/2017, 104/2018 - </a:t>
            </a:r>
            <a:r>
              <a:rPr lang="sv-SE" dirty="0" smtClean="0">
                <a:solidFill>
                  <a:schemeClr val="tx1"/>
                </a:solidFill>
              </a:rPr>
              <a:t>odluka US,</a:t>
            </a:r>
            <a:r>
              <a:rPr lang="sr-Latn-RS" dirty="0" smtClean="0">
                <a:solidFill>
                  <a:schemeClr val="tx1"/>
                </a:solidFill>
              </a:rPr>
              <a:t> </a:t>
            </a:r>
            <a:r>
              <a:rPr lang="sv-SE" dirty="0" smtClean="0">
                <a:solidFill>
                  <a:schemeClr val="tx1"/>
                </a:solidFill>
              </a:rPr>
              <a:t>15/2021 </a:t>
            </a:r>
            <a:r>
              <a:rPr lang="sv-SE" dirty="0">
                <a:solidFill>
                  <a:schemeClr val="tx1"/>
                </a:solidFill>
              </a:rPr>
              <a:t>i </a:t>
            </a:r>
            <a:r>
              <a:rPr lang="sr-Latn-RS" dirty="0" smtClean="0">
                <a:solidFill>
                  <a:schemeClr val="tx1"/>
                </a:solidFill>
              </a:rPr>
              <a:t>8</a:t>
            </a:r>
            <a:r>
              <a:rPr lang="sv-SE" dirty="0" smtClean="0">
                <a:solidFill>
                  <a:schemeClr val="tx1"/>
                </a:solidFill>
              </a:rPr>
              <a:t>9/2021</a:t>
            </a:r>
            <a:r>
              <a:rPr lang="sr-Latn-RS" dirty="0" smtClean="0">
                <a:solidFill>
                  <a:schemeClr val="tx1"/>
                </a:solidFill>
              </a:rPr>
              <a:t>)</a:t>
            </a:r>
            <a:r>
              <a:rPr lang="sr-Latn-BA" dirty="0" smtClean="0">
                <a:solidFill>
                  <a:schemeClr val="tx1"/>
                </a:solidFill>
              </a:rPr>
              <a:t>. </a:t>
            </a:r>
          </a:p>
          <a:p>
            <a:pPr marL="914400" lvl="2" indent="0">
              <a:buNone/>
            </a:pPr>
            <a:r>
              <a:rPr lang="sr-Latn-RS" cap="all" dirty="0" smtClean="0">
                <a:solidFill>
                  <a:schemeClr val="tx1"/>
                </a:solidFill>
              </a:rPr>
              <a:t>	</a:t>
            </a:r>
            <a:r>
              <a:rPr lang="ru-RU" cap="all" dirty="0" smtClean="0">
                <a:solidFill>
                  <a:schemeClr val="tx1"/>
                </a:solidFill>
              </a:rPr>
              <a:t>Zakon </a:t>
            </a:r>
            <a:r>
              <a:rPr lang="ru-RU" cap="all" dirty="0">
                <a:solidFill>
                  <a:schemeClr val="tx1"/>
                </a:solidFill>
              </a:rPr>
              <a:t>o krivičnom postupku Republike Srpske (S</a:t>
            </a:r>
            <a:r>
              <a:rPr lang="sr-Cyrl-RS" cap="all" dirty="0">
                <a:solidFill>
                  <a:schemeClr val="tx1"/>
                </a:solidFill>
              </a:rPr>
              <a:t>lužbeni glasnik republike Srpske</a:t>
            </a:r>
            <a:r>
              <a:rPr lang="ru-RU" cap="all" dirty="0">
                <a:solidFill>
                  <a:schemeClr val="tx1"/>
                </a:solidFill>
              </a:rPr>
              <a:t>, 53/2012, 91/2017</a:t>
            </a:r>
            <a:r>
              <a:rPr lang="sr-Latn-RS" cap="all" dirty="0" smtClean="0">
                <a:solidFill>
                  <a:schemeClr val="tx1"/>
                </a:solidFill>
              </a:rPr>
              <a:t>, </a:t>
            </a:r>
            <a:r>
              <a:rPr lang="ru-RU" cap="all" dirty="0" smtClean="0">
                <a:solidFill>
                  <a:schemeClr val="tx1"/>
                </a:solidFill>
              </a:rPr>
              <a:t>66/2018</a:t>
            </a:r>
            <a:r>
              <a:rPr lang="sr-Latn-RS" cap="all" dirty="0" smtClean="0">
                <a:solidFill>
                  <a:schemeClr val="tx1"/>
                </a:solidFill>
              </a:rPr>
              <a:t> </a:t>
            </a:r>
            <a:r>
              <a:rPr lang="sr-Latn-RS" cap="all" dirty="0">
                <a:solidFill>
                  <a:schemeClr val="tx1"/>
                </a:solidFill>
              </a:rPr>
              <a:t>i </a:t>
            </a:r>
            <a:r>
              <a:rPr lang="sr-Latn-RS" cap="all" dirty="0" smtClean="0">
                <a:solidFill>
                  <a:schemeClr val="tx1"/>
                </a:solidFill>
              </a:rPr>
              <a:t>15/2021</a:t>
            </a:r>
            <a:r>
              <a:rPr lang="ru-RU" cap="all" dirty="0" smtClean="0">
                <a:solidFill>
                  <a:schemeClr val="tx1"/>
                </a:solidFill>
              </a:rPr>
              <a:t>)</a:t>
            </a:r>
            <a:r>
              <a:rPr lang="sr-Latn-RS" cap="all" dirty="0" smtClean="0">
                <a:solidFill>
                  <a:schemeClr val="tx1"/>
                </a:solidFill>
              </a:rPr>
              <a:t>.</a:t>
            </a:r>
            <a:endParaRPr lang="sr-Latn-RS" cap="all" dirty="0">
              <a:solidFill>
                <a:schemeClr val="tx1"/>
              </a:solidFill>
            </a:endParaRPr>
          </a:p>
          <a:p>
            <a:pPr lvl="2"/>
            <a:r>
              <a:rPr lang="sr-Latn-BA" i="1" dirty="0" smtClean="0">
                <a:solidFill>
                  <a:schemeClr val="tx1"/>
                </a:solidFill>
              </a:rPr>
              <a:t>Posredni </a:t>
            </a:r>
            <a:r>
              <a:rPr lang="sr-Latn-BA" i="1" dirty="0">
                <a:solidFill>
                  <a:schemeClr val="tx1"/>
                </a:solidFill>
              </a:rPr>
              <a:t>izvori</a:t>
            </a:r>
            <a:r>
              <a:rPr lang="sr-Latn-BA" dirty="0">
                <a:solidFill>
                  <a:schemeClr val="tx1"/>
                </a:solidFill>
              </a:rPr>
              <a:t> </a:t>
            </a:r>
            <a:endParaRPr lang="sr-Latn-BA" dirty="0" smtClean="0">
              <a:solidFill>
                <a:schemeClr val="tx1"/>
              </a:solidFill>
            </a:endParaRPr>
          </a:p>
          <a:p>
            <a:pPr marL="914400" lvl="2" indent="0">
              <a:buNone/>
            </a:pPr>
            <a:r>
              <a:rPr lang="sr-Latn-BA" dirty="0">
                <a:solidFill>
                  <a:schemeClr val="tx1"/>
                </a:solidFill>
              </a:rPr>
              <a:t>	</a:t>
            </a:r>
            <a:r>
              <a:rPr lang="en-US" dirty="0" smtClean="0">
                <a:solidFill>
                  <a:schemeClr val="tx1"/>
                </a:solidFill>
              </a:rPr>
              <a:t>ZAKON </a:t>
            </a:r>
            <a:r>
              <a:rPr lang="en-US" dirty="0">
                <a:solidFill>
                  <a:schemeClr val="tx1"/>
                </a:solidFill>
              </a:rPr>
              <a:t>O ZAŠTITI OD </a:t>
            </a:r>
            <a:r>
              <a:rPr lang="en-US" dirty="0" err="1">
                <a:solidFill>
                  <a:schemeClr val="tx1"/>
                </a:solidFill>
              </a:rPr>
              <a:t>NASILjA</a:t>
            </a:r>
            <a:r>
              <a:rPr lang="en-US" dirty="0">
                <a:solidFill>
                  <a:schemeClr val="tx1"/>
                </a:solidFill>
              </a:rPr>
              <a:t> U PORODICI REPUBLIKE SRPSKE </a:t>
            </a:r>
            <a:r>
              <a:rPr lang="en-US" dirty="0" smtClean="0">
                <a:solidFill>
                  <a:schemeClr val="tx1"/>
                </a:solidFill>
              </a:rPr>
              <a:t>(</a:t>
            </a:r>
            <a:r>
              <a:rPr lang="en-US" dirty="0" err="1" smtClean="0">
                <a:solidFill>
                  <a:schemeClr val="tx1"/>
                </a:solidFill>
              </a:rPr>
              <a:t>Službeni</a:t>
            </a:r>
            <a:r>
              <a:rPr lang="en-US" dirty="0" smtClean="0">
                <a:solidFill>
                  <a:schemeClr val="tx1"/>
                </a:solidFill>
              </a:rPr>
              <a:t> </a:t>
            </a:r>
            <a:r>
              <a:rPr lang="en-US" dirty="0" err="1">
                <a:solidFill>
                  <a:schemeClr val="tx1"/>
                </a:solidFill>
              </a:rPr>
              <a:t>glasnik</a:t>
            </a:r>
            <a:r>
              <a:rPr lang="en-US" dirty="0">
                <a:solidFill>
                  <a:schemeClr val="tx1"/>
                </a:solidFill>
              </a:rPr>
              <a:t> </a:t>
            </a:r>
            <a:r>
              <a:rPr lang="en-US" dirty="0" err="1">
                <a:solidFill>
                  <a:schemeClr val="tx1"/>
                </a:solidFill>
              </a:rPr>
              <a:t>Republike</a:t>
            </a:r>
            <a:r>
              <a:rPr lang="en-US" dirty="0">
                <a:solidFill>
                  <a:schemeClr val="tx1"/>
                </a:solidFill>
              </a:rPr>
              <a:t> </a:t>
            </a:r>
            <a:r>
              <a:rPr lang="en-US" dirty="0" err="1" smtClean="0">
                <a:solidFill>
                  <a:schemeClr val="tx1"/>
                </a:solidFill>
              </a:rPr>
              <a:t>Srpske</a:t>
            </a:r>
            <a:r>
              <a:rPr lang="en-US" dirty="0" smtClean="0">
                <a:solidFill>
                  <a:schemeClr val="tx1"/>
                </a:solidFill>
              </a:rPr>
              <a:t>, </a:t>
            </a:r>
            <a:r>
              <a:rPr lang="en-US" dirty="0">
                <a:solidFill>
                  <a:schemeClr val="tx1"/>
                </a:solidFill>
              </a:rPr>
              <a:t>br</a:t>
            </a:r>
            <a:r>
              <a:rPr lang="en-US" dirty="0" smtClean="0">
                <a:solidFill>
                  <a:schemeClr val="tx1"/>
                </a:solidFill>
              </a:rPr>
              <a:t>.</a:t>
            </a:r>
            <a:r>
              <a:rPr lang="sr-Latn-RS" dirty="0" smtClean="0">
                <a:solidFill>
                  <a:schemeClr val="tx1"/>
                </a:solidFill>
              </a:rPr>
              <a:t> </a:t>
            </a:r>
            <a:r>
              <a:rPr lang="en-US" dirty="0" smtClean="0">
                <a:solidFill>
                  <a:schemeClr val="tx1"/>
                </a:solidFill>
              </a:rPr>
              <a:t>102/2012</a:t>
            </a:r>
            <a:r>
              <a:rPr lang="en-US" dirty="0">
                <a:solidFill>
                  <a:schemeClr val="tx1"/>
                </a:solidFill>
              </a:rPr>
              <a:t>, </a:t>
            </a:r>
            <a:r>
              <a:rPr lang="en-US" dirty="0" smtClean="0">
                <a:solidFill>
                  <a:schemeClr val="tx1"/>
                </a:solidFill>
              </a:rPr>
              <a:t>108/2013</a:t>
            </a:r>
            <a:r>
              <a:rPr lang="en-US" dirty="0">
                <a:solidFill>
                  <a:schemeClr val="tx1"/>
                </a:solidFill>
              </a:rPr>
              <a:t>, 82/2015 </a:t>
            </a:r>
            <a:r>
              <a:rPr lang="en-US" dirty="0" err="1">
                <a:solidFill>
                  <a:schemeClr val="tx1"/>
                </a:solidFill>
              </a:rPr>
              <a:t>i</a:t>
            </a:r>
            <a:r>
              <a:rPr lang="en-US" dirty="0">
                <a:solidFill>
                  <a:schemeClr val="tx1"/>
                </a:solidFill>
              </a:rPr>
              <a:t> 84/2019)</a:t>
            </a:r>
            <a:r>
              <a:rPr lang="sr-Latn-BA" dirty="0" smtClean="0">
                <a:solidFill>
                  <a:schemeClr val="tx1"/>
                </a:solidFill>
              </a:rPr>
              <a:t>.</a:t>
            </a:r>
          </a:p>
          <a:p>
            <a:pPr marL="914400" lvl="2" indent="0">
              <a:buNone/>
            </a:pPr>
            <a:r>
              <a:rPr lang="sr-Latn-RS" cap="all" dirty="0" smtClean="0">
                <a:solidFill>
                  <a:schemeClr val="tx1"/>
                </a:solidFill>
              </a:rPr>
              <a:t>	</a:t>
            </a:r>
            <a:r>
              <a:rPr lang="sr-Cyrl-RS" cap="all" dirty="0" smtClean="0">
                <a:solidFill>
                  <a:schemeClr val="tx1"/>
                </a:solidFill>
              </a:rPr>
              <a:t>Zakon </a:t>
            </a:r>
            <a:r>
              <a:rPr lang="sr-Cyrl-RS" cap="all" dirty="0">
                <a:solidFill>
                  <a:schemeClr val="tx1"/>
                </a:solidFill>
              </a:rPr>
              <a:t>o policiji i unutrašnjim poslovima (službeni glasnik republike srpske, broj 57/2016</a:t>
            </a:r>
            <a:r>
              <a:rPr lang="sr-Latn-RS" cap="all" dirty="0" smtClean="0">
                <a:solidFill>
                  <a:schemeClr val="tx1"/>
                </a:solidFill>
              </a:rPr>
              <a:t>, 110/2016</a:t>
            </a:r>
            <a:r>
              <a:rPr lang="sr-Latn-RS" cap="all" dirty="0">
                <a:solidFill>
                  <a:schemeClr val="tx1"/>
                </a:solidFill>
              </a:rPr>
              <a:t>, </a:t>
            </a:r>
            <a:r>
              <a:rPr lang="sr-Latn-RS" cap="all" dirty="0" smtClean="0">
                <a:solidFill>
                  <a:schemeClr val="tx1"/>
                </a:solidFill>
              </a:rPr>
              <a:t>58/2019, 82/2019</a:t>
            </a:r>
            <a:r>
              <a:rPr lang="sr-Cyrl-RS" cap="all" dirty="0" smtClean="0">
                <a:solidFill>
                  <a:schemeClr val="tx1"/>
                </a:solidFill>
              </a:rPr>
              <a:t>)</a:t>
            </a:r>
            <a:r>
              <a:rPr lang="sr-Latn-RS" cap="all" dirty="0" smtClean="0">
                <a:solidFill>
                  <a:schemeClr val="tx1"/>
                </a:solidFill>
              </a:rPr>
              <a:t>.</a:t>
            </a:r>
            <a:endParaRPr lang="sr-Latn-BA" dirty="0" smtClean="0">
              <a:solidFill>
                <a:schemeClr val="tx1"/>
              </a:solidFill>
            </a:endParaRPr>
          </a:p>
          <a:p>
            <a:pPr lvl="2"/>
            <a:r>
              <a:rPr lang="sr-Latn-BA" dirty="0" smtClean="0">
                <a:solidFill>
                  <a:schemeClr val="tx1"/>
                </a:solidFill>
              </a:rPr>
              <a:t>Podzakonski akti</a:t>
            </a:r>
          </a:p>
          <a:p>
            <a:pPr marL="457200" lvl="1" indent="0">
              <a:buNone/>
            </a:pPr>
            <a:r>
              <a:rPr lang="sr-Latn-RS" dirty="0" smtClean="0">
                <a:solidFill>
                  <a:schemeClr val="tx1"/>
                </a:solidFill>
              </a:rPr>
              <a:t>		</a:t>
            </a:r>
            <a:r>
              <a:rPr lang="ru-RU" sz="1100" dirty="0" smtClean="0">
                <a:solidFill>
                  <a:schemeClr val="tx1"/>
                </a:solidFill>
              </a:rPr>
              <a:t>Pravilnik </a:t>
            </a:r>
            <a:r>
              <a:rPr lang="ru-RU" sz="1100" dirty="0">
                <a:solidFill>
                  <a:schemeClr val="tx1"/>
                </a:solidFill>
              </a:rPr>
              <a:t>o načinu sprovođenja zaštitnih mjera koje su u nadležnosti Ministarstva unutrašnjih poslova (Službeni glasnik </a:t>
            </a:r>
            <a:r>
              <a:rPr lang="sr-Cyrl-RS" sz="1100" dirty="0">
                <a:solidFill>
                  <a:schemeClr val="tx1"/>
                </a:solidFill>
              </a:rPr>
              <a:t>Republike Srpske</a:t>
            </a:r>
            <a:r>
              <a:rPr lang="ru-RU" sz="1100" dirty="0">
                <a:solidFill>
                  <a:schemeClr val="tx1"/>
                </a:solidFill>
              </a:rPr>
              <a:t>, broj 26/06</a:t>
            </a:r>
            <a:r>
              <a:rPr lang="sr-Cyrl-RS" sz="1100" dirty="0">
                <a:solidFill>
                  <a:schemeClr val="tx1"/>
                </a:solidFill>
              </a:rPr>
              <a:t>), </a:t>
            </a:r>
            <a:endParaRPr lang="sr-Latn-RS" sz="1100" dirty="0">
              <a:solidFill>
                <a:schemeClr val="tx1"/>
              </a:solidFill>
            </a:endParaRPr>
          </a:p>
          <a:p>
            <a:pPr marL="457200" lvl="1" indent="0">
              <a:buNone/>
            </a:pPr>
            <a:r>
              <a:rPr lang="sr-Latn-RS" sz="1100" dirty="0" smtClean="0">
                <a:solidFill>
                  <a:schemeClr val="tx1"/>
                </a:solidFill>
              </a:rPr>
              <a:t>		</a:t>
            </a:r>
            <a:r>
              <a:rPr lang="ru-RU" sz="1100" dirty="0" smtClean="0">
                <a:solidFill>
                  <a:schemeClr val="tx1"/>
                </a:solidFill>
              </a:rPr>
              <a:t>Pravilnik </a:t>
            </a:r>
            <a:r>
              <a:rPr lang="ru-RU" sz="1100" dirty="0">
                <a:solidFill>
                  <a:schemeClr val="tx1"/>
                </a:solidFill>
              </a:rPr>
              <a:t>o načinu i mjestu sprovođenja zaštitne mjere obezbjeđenja zaštite žrtve nasilja u porodici, </a:t>
            </a:r>
            <a:r>
              <a:rPr lang="sr-Cyrl-RS" sz="1100" dirty="0">
                <a:solidFill>
                  <a:schemeClr val="tx1"/>
                </a:solidFill>
              </a:rPr>
              <a:t>(</a:t>
            </a:r>
            <a:r>
              <a:rPr lang="ru-RU" sz="1100" dirty="0">
                <a:solidFill>
                  <a:schemeClr val="tx1"/>
                </a:solidFill>
              </a:rPr>
              <a:t>Službeni glasnik </a:t>
            </a:r>
            <a:r>
              <a:rPr lang="sr-Cyrl-RS" sz="1100" dirty="0">
                <a:solidFill>
                  <a:schemeClr val="tx1"/>
                </a:solidFill>
              </a:rPr>
              <a:t>Republike Srpske</a:t>
            </a:r>
            <a:r>
              <a:rPr lang="ru-RU" sz="1100" dirty="0">
                <a:solidFill>
                  <a:schemeClr val="tx1"/>
                </a:solidFill>
              </a:rPr>
              <a:t>, broj 97/06</a:t>
            </a:r>
            <a:r>
              <a:rPr lang="sr-Cyrl-RS" sz="1100" dirty="0">
                <a:solidFill>
                  <a:schemeClr val="tx1"/>
                </a:solidFill>
              </a:rPr>
              <a:t>), </a:t>
            </a:r>
            <a:endParaRPr lang="sr-Latn-RS" sz="1100" dirty="0">
              <a:solidFill>
                <a:schemeClr val="tx1"/>
              </a:solidFill>
            </a:endParaRPr>
          </a:p>
          <a:p>
            <a:pPr marL="457200" lvl="1" indent="0">
              <a:buNone/>
            </a:pPr>
            <a:r>
              <a:rPr lang="sr-Latn-RS" sz="1100" dirty="0" smtClean="0">
                <a:solidFill>
                  <a:schemeClr val="tx1"/>
                </a:solidFill>
              </a:rPr>
              <a:t>		</a:t>
            </a:r>
            <a:r>
              <a:rPr lang="ru-RU" sz="1100" dirty="0" smtClean="0">
                <a:solidFill>
                  <a:schemeClr val="tx1"/>
                </a:solidFill>
              </a:rPr>
              <a:t>Pravnilnik </a:t>
            </a:r>
            <a:r>
              <a:rPr lang="ru-RU" sz="1100" dirty="0">
                <a:solidFill>
                  <a:schemeClr val="tx1"/>
                </a:solidFill>
              </a:rPr>
              <a:t>o načinu sprovođenja zaštitne mjere obaveznog liječenja zavisnosti od alkohola i opojnih droga, </a:t>
            </a:r>
            <a:r>
              <a:rPr lang="sr-Cyrl-RS" sz="1100" dirty="0">
                <a:solidFill>
                  <a:schemeClr val="tx1"/>
                </a:solidFill>
              </a:rPr>
              <a:t>(</a:t>
            </a:r>
            <a:r>
              <a:rPr lang="ru-RU" sz="1100" dirty="0">
                <a:solidFill>
                  <a:schemeClr val="tx1"/>
                </a:solidFill>
              </a:rPr>
              <a:t>Službeni glasnik </a:t>
            </a:r>
            <a:r>
              <a:rPr lang="sr-Cyrl-RS" sz="1100" dirty="0">
                <a:solidFill>
                  <a:schemeClr val="tx1"/>
                </a:solidFill>
              </a:rPr>
              <a:t>Republike Srpske</a:t>
            </a:r>
            <a:r>
              <a:rPr lang="ru-RU" sz="1100" dirty="0">
                <a:solidFill>
                  <a:schemeClr val="tx1"/>
                </a:solidFill>
              </a:rPr>
              <a:t>, broj </a:t>
            </a:r>
            <a:r>
              <a:rPr lang="sr-Latn-RS" sz="1100" dirty="0" smtClean="0">
                <a:solidFill>
                  <a:schemeClr val="tx1"/>
                </a:solidFill>
              </a:rPr>
              <a:t>							</a:t>
            </a:r>
            <a:r>
              <a:rPr lang="ru-RU" sz="1100" dirty="0" smtClean="0">
                <a:solidFill>
                  <a:schemeClr val="tx1"/>
                </a:solidFill>
              </a:rPr>
              <a:t>97/06</a:t>
            </a:r>
            <a:r>
              <a:rPr lang="sr-Cyrl-RS" sz="1100" dirty="0">
                <a:solidFill>
                  <a:schemeClr val="tx1"/>
                </a:solidFill>
              </a:rPr>
              <a:t>), </a:t>
            </a:r>
            <a:endParaRPr lang="sr-Latn-RS" sz="1100" dirty="0">
              <a:solidFill>
                <a:schemeClr val="tx1"/>
              </a:solidFill>
            </a:endParaRPr>
          </a:p>
          <a:p>
            <a:pPr marL="457200" lvl="1" indent="0">
              <a:buNone/>
            </a:pPr>
            <a:r>
              <a:rPr lang="sr-Latn-RS" sz="1100" dirty="0" smtClean="0">
                <a:solidFill>
                  <a:schemeClr val="tx1"/>
                </a:solidFill>
              </a:rPr>
              <a:t>		</a:t>
            </a:r>
            <a:r>
              <a:rPr lang="ru-RU" sz="1100" dirty="0" smtClean="0">
                <a:solidFill>
                  <a:schemeClr val="tx1"/>
                </a:solidFill>
              </a:rPr>
              <a:t>Pravilnik </a:t>
            </a:r>
            <a:r>
              <a:rPr lang="ru-RU" sz="1100" dirty="0">
                <a:solidFill>
                  <a:schemeClr val="tx1"/>
                </a:solidFill>
              </a:rPr>
              <a:t>o načinu i mjestu sprovođenja zaštitne mjere obaveznog psihosocijalnog tretmana, </a:t>
            </a:r>
            <a:r>
              <a:rPr lang="sr-Cyrl-RS" sz="1100" dirty="0">
                <a:solidFill>
                  <a:schemeClr val="tx1"/>
                </a:solidFill>
              </a:rPr>
              <a:t>(</a:t>
            </a:r>
            <a:r>
              <a:rPr lang="ru-RU" sz="1100" dirty="0">
                <a:solidFill>
                  <a:schemeClr val="tx1"/>
                </a:solidFill>
              </a:rPr>
              <a:t>Službeni glasnik </a:t>
            </a:r>
            <a:r>
              <a:rPr lang="sr-Cyrl-RS" sz="1100" dirty="0">
                <a:solidFill>
                  <a:schemeClr val="tx1"/>
                </a:solidFill>
              </a:rPr>
              <a:t>Republike Srpske</a:t>
            </a:r>
            <a:r>
              <a:rPr lang="ru-RU" sz="1100" dirty="0">
                <a:solidFill>
                  <a:schemeClr val="tx1"/>
                </a:solidFill>
              </a:rPr>
              <a:t>, broj 97/06</a:t>
            </a:r>
            <a:r>
              <a:rPr lang="sr-Cyrl-RS" sz="1100" dirty="0">
                <a:solidFill>
                  <a:schemeClr val="tx1"/>
                </a:solidFill>
              </a:rPr>
              <a:t>), </a:t>
            </a:r>
            <a:r>
              <a:rPr lang="sr-Latn-RS" sz="1100" dirty="0">
                <a:solidFill>
                  <a:schemeClr val="tx1"/>
                </a:solidFill>
              </a:rPr>
              <a:t>i </a:t>
            </a:r>
          </a:p>
          <a:p>
            <a:pPr marL="457200" lvl="1" indent="0">
              <a:buNone/>
            </a:pPr>
            <a:r>
              <a:rPr lang="sr-Latn-RS" sz="1100" dirty="0" smtClean="0">
                <a:solidFill>
                  <a:schemeClr val="tx1"/>
                </a:solidFill>
              </a:rPr>
              <a:t>		</a:t>
            </a:r>
            <a:r>
              <a:rPr lang="ru-RU" sz="1100" dirty="0" smtClean="0">
                <a:solidFill>
                  <a:schemeClr val="tx1"/>
                </a:solidFill>
              </a:rPr>
              <a:t>Pravilnik </a:t>
            </a:r>
            <a:r>
              <a:rPr lang="ru-RU" sz="1100" dirty="0">
                <a:solidFill>
                  <a:schemeClr val="tx1"/>
                </a:solidFill>
              </a:rPr>
              <a:t>o postupku i načinu sprovođenja procjene rizika </a:t>
            </a:r>
            <a:r>
              <a:rPr lang="sr-Latn-RS" sz="1100" dirty="0">
                <a:solidFill>
                  <a:schemeClr val="tx1"/>
                </a:solidFill>
              </a:rPr>
              <a:t>(Službeni glasnik Republike Srpske br. </a:t>
            </a:r>
            <a:r>
              <a:rPr lang="en-US" sz="1100" dirty="0">
                <a:solidFill>
                  <a:schemeClr val="tx1"/>
                </a:solidFill>
              </a:rPr>
              <a:t>126/20</a:t>
            </a:r>
            <a:r>
              <a:rPr lang="sr-Latn-RS" sz="1100" dirty="0">
                <a:solidFill>
                  <a:schemeClr val="tx1"/>
                </a:solidFill>
              </a:rPr>
              <a:t>)</a:t>
            </a:r>
            <a:r>
              <a:rPr lang="sr-Cyrl-RS" sz="1100" dirty="0">
                <a:solidFill>
                  <a:schemeClr val="tx1"/>
                </a:solidFill>
              </a:rPr>
              <a:t>. </a:t>
            </a:r>
            <a:endParaRPr lang="en-US" sz="1100" cap="all" dirty="0">
              <a:solidFill>
                <a:schemeClr val="tx1"/>
              </a:solidFill>
            </a:endParaRPr>
          </a:p>
          <a:p>
            <a:pPr lvl="2"/>
            <a:r>
              <a:rPr lang="sr-Latn-BA" dirty="0" smtClean="0">
                <a:solidFill>
                  <a:schemeClr val="tx1"/>
                </a:solidFill>
              </a:rPr>
              <a:t>Protokol</a:t>
            </a:r>
          </a:p>
          <a:p>
            <a:pPr marL="914400" lvl="2" indent="0">
              <a:buNone/>
            </a:pPr>
            <a:r>
              <a:rPr lang="sr-Latn-RS" dirty="0" smtClean="0">
                <a:solidFill>
                  <a:schemeClr val="tx1"/>
                </a:solidFill>
              </a:rPr>
              <a:t>	</a:t>
            </a:r>
            <a:r>
              <a:rPr lang="en-US" dirty="0" err="1" smtClean="0">
                <a:solidFill>
                  <a:schemeClr val="tx1"/>
                </a:solidFill>
              </a:rPr>
              <a:t>Opšti</a:t>
            </a:r>
            <a:r>
              <a:rPr lang="en-US" dirty="0" smtClean="0">
                <a:solidFill>
                  <a:schemeClr val="tx1"/>
                </a:solidFill>
              </a:rPr>
              <a:t> </a:t>
            </a:r>
            <a:r>
              <a:rPr lang="en-US" dirty="0" err="1">
                <a:solidFill>
                  <a:schemeClr val="tx1"/>
                </a:solidFill>
              </a:rPr>
              <a:t>protokol</a:t>
            </a:r>
            <a:r>
              <a:rPr lang="en-US" dirty="0">
                <a:solidFill>
                  <a:schemeClr val="tx1"/>
                </a:solidFill>
              </a:rPr>
              <a:t> </a:t>
            </a:r>
            <a:r>
              <a:rPr lang="sr-Cyrl-CS" dirty="0">
                <a:solidFill>
                  <a:schemeClr val="tx1"/>
                </a:solidFill>
              </a:rPr>
              <a:t>o postupanju u slučajevima nasilja u porodici u </a:t>
            </a:r>
            <a:r>
              <a:rPr lang="sr-Latn-RS" dirty="0">
                <a:solidFill>
                  <a:schemeClr val="tx1"/>
                </a:solidFill>
              </a:rPr>
              <a:t>R</a:t>
            </a:r>
            <a:r>
              <a:rPr lang="sr-Cyrl-CS" dirty="0">
                <a:solidFill>
                  <a:schemeClr val="tx1"/>
                </a:solidFill>
              </a:rPr>
              <a:t>epublici </a:t>
            </a:r>
            <a:r>
              <a:rPr lang="sr-Latn-RS" dirty="0">
                <a:solidFill>
                  <a:schemeClr val="tx1"/>
                </a:solidFill>
              </a:rPr>
              <a:t>S</a:t>
            </a:r>
            <a:r>
              <a:rPr lang="sr-Cyrl-CS" dirty="0">
                <a:solidFill>
                  <a:schemeClr val="tx1"/>
                </a:solidFill>
              </a:rPr>
              <a:t>rpsko</a:t>
            </a:r>
            <a:r>
              <a:rPr lang="sr-Latn-RS" dirty="0">
                <a:solidFill>
                  <a:schemeClr val="tx1"/>
                </a:solidFill>
              </a:rPr>
              <a:t>j </a:t>
            </a:r>
            <a:r>
              <a:rPr lang="en-US" dirty="0">
                <a:solidFill>
                  <a:schemeClr val="tx1"/>
                </a:solidFill>
              </a:rPr>
              <a:t>(„</a:t>
            </a:r>
            <a:r>
              <a:rPr lang="en-US" dirty="0" err="1">
                <a:solidFill>
                  <a:schemeClr val="tx1"/>
                </a:solidFill>
              </a:rPr>
              <a:t>Službeni</a:t>
            </a:r>
            <a:r>
              <a:rPr lang="en-US" dirty="0">
                <a:solidFill>
                  <a:schemeClr val="tx1"/>
                </a:solidFill>
              </a:rPr>
              <a:t> </a:t>
            </a:r>
            <a:r>
              <a:rPr lang="en-US" dirty="0" err="1">
                <a:solidFill>
                  <a:schemeClr val="tx1"/>
                </a:solidFill>
              </a:rPr>
              <a:t>glasnik</a:t>
            </a:r>
            <a:r>
              <a:rPr lang="en-US" dirty="0">
                <a:solidFill>
                  <a:schemeClr val="tx1"/>
                </a:solidFill>
              </a:rPr>
              <a:t> </a:t>
            </a:r>
            <a:r>
              <a:rPr lang="sr-Cyrl-RS" dirty="0">
                <a:solidFill>
                  <a:schemeClr val="tx1"/>
                </a:solidFill>
              </a:rPr>
              <a:t>RS</a:t>
            </a:r>
            <a:r>
              <a:rPr lang="en-US" dirty="0">
                <a:solidFill>
                  <a:schemeClr val="tx1"/>
                </a:solidFill>
              </a:rPr>
              <a:t>“, </a:t>
            </a:r>
            <a:r>
              <a:rPr lang="en-US" dirty="0" err="1">
                <a:solidFill>
                  <a:schemeClr val="tx1"/>
                </a:solidFill>
              </a:rPr>
              <a:t>broj</a:t>
            </a:r>
            <a:r>
              <a:rPr lang="en-US" dirty="0">
                <a:solidFill>
                  <a:schemeClr val="tx1"/>
                </a:solidFill>
              </a:rPr>
              <a:t> 14/22 od 21.02.2022. </a:t>
            </a:r>
            <a:r>
              <a:rPr lang="en-US" dirty="0" err="1">
                <a:solidFill>
                  <a:schemeClr val="tx1"/>
                </a:solidFill>
              </a:rPr>
              <a:t>godine</a:t>
            </a:r>
            <a:r>
              <a:rPr lang="en-US" dirty="0">
                <a:solidFill>
                  <a:schemeClr val="tx1"/>
                </a:solidFill>
              </a:rPr>
              <a:t>)</a:t>
            </a:r>
            <a:r>
              <a:rPr lang="sr-Cyrl-RS" dirty="0">
                <a:solidFill>
                  <a:schemeClr val="tx1"/>
                </a:solidFill>
              </a:rPr>
              <a:t>.</a:t>
            </a:r>
            <a:endParaRPr lang="en-US" dirty="0">
              <a:solidFill>
                <a:schemeClr val="tx1"/>
              </a:solidFill>
            </a:endParaRPr>
          </a:p>
          <a:p>
            <a:pPr lvl="1"/>
            <a:r>
              <a:rPr lang="sr-Latn-BA" i="1" dirty="0" smtClean="0">
                <a:solidFill>
                  <a:schemeClr val="tx1"/>
                </a:solidFill>
              </a:rPr>
              <a:t>Materijalni </a:t>
            </a:r>
            <a:r>
              <a:rPr lang="sr-Latn-BA" i="1" dirty="0">
                <a:solidFill>
                  <a:schemeClr val="tx1"/>
                </a:solidFill>
              </a:rPr>
              <a:t>izvori</a:t>
            </a:r>
            <a:r>
              <a:rPr lang="sr-Latn-BA" dirty="0">
                <a:solidFill>
                  <a:schemeClr val="tx1"/>
                </a:solidFill>
              </a:rPr>
              <a:t> </a:t>
            </a:r>
            <a:r>
              <a:rPr lang="sr-Latn-BA" dirty="0" smtClean="0">
                <a:solidFill>
                  <a:schemeClr val="tx1"/>
                </a:solidFill>
              </a:rPr>
              <a:t>norme su </a:t>
            </a:r>
            <a:r>
              <a:rPr lang="sr-Latn-BA" dirty="0">
                <a:solidFill>
                  <a:schemeClr val="tx1"/>
                </a:solidFill>
              </a:rPr>
              <a:t>društveni odnosi koji se regulišu putem krivičnopravnih normi.</a:t>
            </a:r>
            <a:endParaRPr lang="sr-Latn-RS" dirty="0" smtClean="0">
              <a:solidFill>
                <a:schemeClr val="tx1"/>
              </a:solidFill>
            </a:endParaRPr>
          </a:p>
          <a:p>
            <a:r>
              <a:rPr lang="sr-Latn-RS" dirty="0" smtClean="0">
                <a:solidFill>
                  <a:schemeClr val="tx1"/>
                </a:solidFill>
              </a:rPr>
              <a:t>Odnos sa drugim zakonima</a:t>
            </a:r>
          </a:p>
        </p:txBody>
      </p:sp>
    </p:spTree>
    <p:extLst>
      <p:ext uri="{BB962C8B-B14F-4D97-AF65-F5344CB8AC3E}">
        <p14:creationId xmlns:p14="http://schemas.microsoft.com/office/powerpoint/2010/main" val="446382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Sudska praksa</a:t>
            </a:r>
            <a:endParaRPr lang="en-US" dirty="0"/>
          </a:p>
        </p:txBody>
      </p:sp>
      <p:sp>
        <p:nvSpPr>
          <p:cNvPr id="3" name="Content Placeholder 2"/>
          <p:cNvSpPr>
            <a:spLocks noGrp="1"/>
          </p:cNvSpPr>
          <p:nvPr>
            <p:ph idx="1"/>
          </p:nvPr>
        </p:nvSpPr>
        <p:spPr/>
        <p:txBody>
          <a:bodyPr/>
          <a:lstStyle/>
          <a:p>
            <a:r>
              <a:rPr lang="sr-Latn-BA" dirty="0">
                <a:solidFill>
                  <a:schemeClr val="accent2">
                    <a:lumMod val="60000"/>
                    <a:lumOff val="40000"/>
                  </a:schemeClr>
                </a:solidFill>
              </a:rPr>
              <a:t>sudska praksa ne predstavlja izvor krivičnog </a:t>
            </a:r>
            <a:r>
              <a:rPr lang="sr-Latn-BA" dirty="0" smtClean="0">
                <a:solidFill>
                  <a:schemeClr val="accent2">
                    <a:lumMod val="60000"/>
                    <a:lumOff val="40000"/>
                  </a:schemeClr>
                </a:solidFill>
              </a:rPr>
              <a:t>prava.</a:t>
            </a:r>
          </a:p>
          <a:p>
            <a:r>
              <a:rPr lang="sr-Latn-BA" dirty="0"/>
              <a:t>Sudovi, kroz primjenu krivičnopravnih propisa, zauzimaju pravna shvatanja i mišljenja koja doprinose efikasnijoj i kvalitetnijoj primjeni krivičnog </a:t>
            </a:r>
            <a:r>
              <a:rPr lang="sr-Latn-BA" dirty="0" smtClean="0"/>
              <a:t>prava.</a:t>
            </a:r>
          </a:p>
          <a:p>
            <a:r>
              <a:rPr lang="sr-Latn-BA" dirty="0"/>
              <a:t>Kroz svoje odluke, sudovi na kreativan i stvaralački način primjenjuju zakonske propise i, na taj način, omogućavaju da se prilikom istih ili sličnih pravnih situacija koriste njihove odluke u smislu uvažavanja već donesenih pravnih stavova. </a:t>
            </a:r>
            <a:endParaRPr lang="sr-Latn-BA" dirty="0" smtClean="0"/>
          </a:p>
          <a:p>
            <a:r>
              <a:rPr lang="sr-Latn-BA" dirty="0" smtClean="0"/>
              <a:t>Sudovi </a:t>
            </a:r>
            <a:r>
              <a:rPr lang="sr-Latn-BA" dirty="0"/>
              <a:t>kroz svoje odluke najčešće utvrđuju smisao krivičnopravnih normi ili stvaraju niz opštih pojmova i instituta</a:t>
            </a:r>
            <a:r>
              <a:rPr lang="sr-Latn-BA" dirty="0" smtClean="0"/>
              <a:t>.</a:t>
            </a:r>
          </a:p>
          <a:p>
            <a:r>
              <a:rPr lang="sr-Latn-BA" dirty="0" smtClean="0"/>
              <a:t>Sudska praksa je značajna za usklađivanje kaznene politike.</a:t>
            </a:r>
            <a:endParaRPr lang="en-US" dirty="0"/>
          </a:p>
          <a:p>
            <a:endParaRPr lang="en-US" dirty="0"/>
          </a:p>
        </p:txBody>
      </p:sp>
    </p:spTree>
    <p:extLst>
      <p:ext uri="{BB962C8B-B14F-4D97-AF65-F5344CB8AC3E}">
        <p14:creationId xmlns:p14="http://schemas.microsoft.com/office/powerpoint/2010/main" val="346960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Funkcija i načela krivičnog prava</a:t>
            </a:r>
            <a:endParaRPr lang="en-US" dirty="0"/>
          </a:p>
        </p:txBody>
      </p:sp>
      <p:sp>
        <p:nvSpPr>
          <p:cNvPr id="3" name="Content Placeholder 2"/>
          <p:cNvSpPr>
            <a:spLocks noGrp="1"/>
          </p:cNvSpPr>
          <p:nvPr>
            <p:ph idx="1"/>
          </p:nvPr>
        </p:nvSpPr>
        <p:spPr>
          <a:xfrm>
            <a:off x="6949439" y="2549949"/>
            <a:ext cx="2236123" cy="3104148"/>
          </a:xfrm>
        </p:spPr>
        <p:txBody>
          <a:bodyPr>
            <a:normAutofit fontScale="55000" lnSpcReduction="20000"/>
          </a:bodyPr>
          <a:lstStyle/>
          <a:p>
            <a:r>
              <a:rPr lang="sr-Latn-BA" dirty="0"/>
              <a:t>Načelo zakonitosti (</a:t>
            </a:r>
            <a:r>
              <a:rPr lang="sr-Latn-BA" i="1" dirty="0"/>
              <a:t>nullum crimen nulla poena sine lege</a:t>
            </a:r>
            <a:r>
              <a:rPr lang="sr-Latn-BA" dirty="0"/>
              <a:t>) </a:t>
            </a:r>
            <a:endParaRPr lang="sr-Latn-BA" dirty="0" smtClean="0"/>
          </a:p>
          <a:p>
            <a:r>
              <a:rPr lang="sr-Latn-BA" dirty="0"/>
              <a:t>Načelo krivične odgovornosti i kažnjivosti </a:t>
            </a:r>
            <a:endParaRPr lang="sr-Latn-BA" dirty="0" smtClean="0"/>
          </a:p>
          <a:p>
            <a:r>
              <a:rPr lang="sr-Latn-BA" dirty="0"/>
              <a:t>Načelo ograničenja krivičnopravne prinude (legitimiteta) </a:t>
            </a:r>
            <a:endParaRPr lang="sr-Latn-BA" dirty="0" smtClean="0"/>
          </a:p>
          <a:p>
            <a:r>
              <a:rPr lang="sr-Latn-BA" dirty="0"/>
              <a:t>Načelo jednakosti učinilaca krivičnih djela </a:t>
            </a:r>
            <a:endParaRPr lang="sr-Latn-BA" dirty="0" smtClean="0"/>
          </a:p>
          <a:p>
            <a:r>
              <a:rPr lang="sr-Latn-BA" dirty="0"/>
              <a:t>Načelo pravednosti i srazmjernosti </a:t>
            </a:r>
            <a:endParaRPr lang="sr-Latn-BA" dirty="0" smtClean="0"/>
          </a:p>
          <a:p>
            <a:r>
              <a:rPr lang="sr-Latn-BA" dirty="0"/>
              <a:t>Načelo poštovanja ljudskog dostojanstva i ličnosti učinioca (načelo humanosti</a:t>
            </a:r>
            <a:r>
              <a:rPr lang="sr-Latn-BA" dirty="0" smtClean="0"/>
              <a:t>)</a:t>
            </a:r>
          </a:p>
          <a:p>
            <a:r>
              <a:rPr lang="sr-Latn-BA" dirty="0"/>
              <a:t>Načelo oduzimanja protivpravne imovinske koristi </a:t>
            </a:r>
            <a:endParaRPr lang="en-US" dirty="0"/>
          </a:p>
        </p:txBody>
      </p:sp>
      <p:sp>
        <p:nvSpPr>
          <p:cNvPr id="4" name="Rectangle 3"/>
          <p:cNvSpPr/>
          <p:nvPr/>
        </p:nvSpPr>
        <p:spPr>
          <a:xfrm>
            <a:off x="753687" y="1468735"/>
            <a:ext cx="4624647"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sr-Latn-BA" dirty="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Funkcija</a:t>
            </a:r>
            <a:r>
              <a:rPr lang="sr-Latn-BA" dirty="0">
                <a:latin typeface="Calibri" panose="020F0502020204030204" pitchFamily="34" charset="0"/>
                <a:ea typeface="Calibri" panose="020F0502020204030204" pitchFamily="34" charset="0"/>
                <a:cs typeface="Times New Roman" panose="02020603050405020304" pitchFamily="18" charset="0"/>
              </a:rPr>
              <a:t> krivičnog prava je zaštita osnovnih prava i sloboda čovjeka i drugih osnovnih individualnih i opštih vrijednosti koje su ustanovljene ustavom i međunarodnim pravom (čl. 1 KZ RS). </a:t>
            </a:r>
            <a:endParaRPr lang="en-US" dirty="0"/>
          </a:p>
        </p:txBody>
      </p:sp>
      <p:sp>
        <p:nvSpPr>
          <p:cNvPr id="5" name="Rounded Rectangle 4"/>
          <p:cNvSpPr/>
          <p:nvPr/>
        </p:nvSpPr>
        <p:spPr>
          <a:xfrm>
            <a:off x="3272443" y="4464088"/>
            <a:ext cx="2105891" cy="706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GENERALNA PREVENCIJA</a:t>
            </a:r>
            <a:endParaRPr lang="en-US" dirty="0"/>
          </a:p>
        </p:txBody>
      </p:sp>
      <p:sp>
        <p:nvSpPr>
          <p:cNvPr id="6" name="Rounded Rectangle 5"/>
          <p:cNvSpPr/>
          <p:nvPr/>
        </p:nvSpPr>
        <p:spPr>
          <a:xfrm>
            <a:off x="745989" y="4464088"/>
            <a:ext cx="2105891" cy="706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SPECIJALNA PREVENCIJA</a:t>
            </a:r>
            <a:endParaRPr lang="en-US" dirty="0"/>
          </a:p>
        </p:txBody>
      </p:sp>
      <p:sp>
        <p:nvSpPr>
          <p:cNvPr id="7" name="Rectangle 6"/>
          <p:cNvSpPr/>
          <p:nvPr/>
        </p:nvSpPr>
        <p:spPr>
          <a:xfrm>
            <a:off x="745989" y="3178693"/>
            <a:ext cx="4624647"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sr-Latn-BA" dirty="0" smtClean="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Cilj</a:t>
            </a:r>
            <a:r>
              <a:rPr lang="sr-Latn-B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sr-Latn-BA" dirty="0">
                <a:solidFill>
                  <a:srgbClr val="000000"/>
                </a:solidFill>
                <a:latin typeface="Calibri" panose="020F0502020204030204" pitchFamily="34" charset="0"/>
                <a:ea typeface="Calibri" panose="020F0502020204030204" pitchFamily="34" charset="0"/>
                <a:cs typeface="Times New Roman" panose="02020603050405020304" pitchFamily="18" charset="0"/>
              </a:rPr>
              <a:t>krivičnog prava jeste da se djeluje na ponašanje čovjeka kako bi on prilagodio svoje ponašanje krivičnopravnim normama. </a:t>
            </a:r>
            <a:endParaRPr lang="en-US" dirty="0"/>
          </a:p>
        </p:txBody>
      </p:sp>
      <p:sp>
        <p:nvSpPr>
          <p:cNvPr id="8" name="TextBox 7"/>
          <p:cNvSpPr txBox="1"/>
          <p:nvPr/>
        </p:nvSpPr>
        <p:spPr>
          <a:xfrm>
            <a:off x="753687" y="5532735"/>
            <a:ext cx="2105891" cy="830997"/>
          </a:xfrm>
          <a:prstGeom prst="rect">
            <a:avLst/>
          </a:prstGeom>
          <a:noFill/>
        </p:spPr>
        <p:txBody>
          <a:bodyPr wrap="square" rtlCol="0">
            <a:spAutoFit/>
          </a:bodyPr>
          <a:lstStyle/>
          <a:p>
            <a:r>
              <a:rPr lang="sr-Latn-RS" sz="1600" dirty="0" smtClean="0">
                <a:solidFill>
                  <a:srgbClr val="00B0F0"/>
                </a:solidFill>
              </a:rPr>
              <a:t>Da li uopšte porodična zajednica može da opstane?</a:t>
            </a:r>
            <a:endParaRPr lang="en-US" sz="1600" dirty="0">
              <a:solidFill>
                <a:srgbClr val="00B0F0"/>
              </a:solidFill>
            </a:endParaRPr>
          </a:p>
        </p:txBody>
      </p:sp>
      <p:sp>
        <p:nvSpPr>
          <p:cNvPr id="9" name="TextBox 8"/>
          <p:cNvSpPr txBox="1"/>
          <p:nvPr/>
        </p:nvSpPr>
        <p:spPr>
          <a:xfrm>
            <a:off x="3264745" y="5545551"/>
            <a:ext cx="2105891" cy="1246495"/>
          </a:xfrm>
          <a:prstGeom prst="rect">
            <a:avLst/>
          </a:prstGeom>
          <a:noFill/>
        </p:spPr>
        <p:txBody>
          <a:bodyPr wrap="square" rtlCol="0">
            <a:spAutoFit/>
          </a:bodyPr>
          <a:lstStyle/>
          <a:p>
            <a:r>
              <a:rPr lang="sr-Latn-RS" sz="1500" dirty="0" smtClean="0">
                <a:solidFill>
                  <a:srgbClr val="00B0F0"/>
                </a:solidFill>
              </a:rPr>
              <a:t>Da li je potrebna dodatna krivičnopravna zaštita od članova sopstvene porodice?</a:t>
            </a:r>
            <a:endParaRPr lang="en-US" sz="1500" dirty="0">
              <a:solidFill>
                <a:srgbClr val="00B0F0"/>
              </a:solidFill>
            </a:endParaRPr>
          </a:p>
        </p:txBody>
      </p:sp>
    </p:spTree>
    <p:extLst>
      <p:ext uri="{BB962C8B-B14F-4D97-AF65-F5344CB8AC3E}">
        <p14:creationId xmlns:p14="http://schemas.microsoft.com/office/powerpoint/2010/main" val="2954402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Predmet krivičnog prava</a:t>
            </a:r>
            <a:endParaRPr lang="en-US" dirty="0"/>
          </a:p>
        </p:txBody>
      </p:sp>
      <p:sp>
        <p:nvSpPr>
          <p:cNvPr id="3" name="Content Placeholder 2"/>
          <p:cNvSpPr>
            <a:spLocks noGrp="1"/>
          </p:cNvSpPr>
          <p:nvPr>
            <p:ph idx="1"/>
          </p:nvPr>
        </p:nvSpPr>
        <p:spPr>
          <a:xfrm>
            <a:off x="677334" y="1930400"/>
            <a:ext cx="2830637" cy="4268903"/>
          </a:xfrm>
        </p:spPr>
        <p:txBody>
          <a:bodyPr/>
          <a:lstStyle/>
          <a:p>
            <a:r>
              <a:rPr lang="sr-Latn-RS" b="1" dirty="0" smtClean="0"/>
              <a:t>Opšte odredbe</a:t>
            </a:r>
          </a:p>
          <a:p>
            <a:endParaRPr lang="sr-Latn-RS" b="1" dirty="0" smtClean="0"/>
          </a:p>
          <a:p>
            <a:r>
              <a:rPr lang="sr-Latn-RS" b="1" dirty="0" smtClean="0"/>
              <a:t>K</a:t>
            </a:r>
            <a:r>
              <a:rPr lang="sr-Cyrl-CS" b="1" dirty="0" smtClean="0"/>
              <a:t>rivično </a:t>
            </a:r>
            <a:r>
              <a:rPr lang="sr-Cyrl-CS" b="1" dirty="0"/>
              <a:t>d</a:t>
            </a:r>
            <a:r>
              <a:rPr lang="sr-Latn-BA" b="1" dirty="0"/>
              <a:t>j</a:t>
            </a:r>
            <a:r>
              <a:rPr lang="sr-Cyrl-CS" b="1" dirty="0" smtClean="0"/>
              <a:t>el</a:t>
            </a:r>
            <a:r>
              <a:rPr lang="sr-Latn-RS" b="1" dirty="0" smtClean="0"/>
              <a:t>o</a:t>
            </a:r>
            <a:r>
              <a:rPr lang="sr-Cyrl-CS" b="1" dirty="0" smtClean="0"/>
              <a:t> </a:t>
            </a:r>
            <a:endParaRPr lang="sr-Latn-RS" b="1" dirty="0" smtClean="0"/>
          </a:p>
          <a:p>
            <a:endParaRPr lang="sr-Latn-RS" b="1" dirty="0" smtClean="0"/>
          </a:p>
          <a:p>
            <a:r>
              <a:rPr lang="sr-Latn-RS" b="1" dirty="0"/>
              <a:t>U</a:t>
            </a:r>
            <a:r>
              <a:rPr lang="sr-Cyrl-CS" b="1" dirty="0" smtClean="0"/>
              <a:t>čini</a:t>
            </a:r>
            <a:r>
              <a:rPr lang="sr-Latn-RS" b="1" dirty="0" smtClean="0"/>
              <a:t>lac</a:t>
            </a:r>
            <a:r>
              <a:rPr lang="sr-Cyrl-CS" b="1" dirty="0" smtClean="0"/>
              <a:t> </a:t>
            </a:r>
            <a:r>
              <a:rPr lang="sr-Cyrl-CS" b="1" dirty="0"/>
              <a:t>krivičnog d</a:t>
            </a:r>
            <a:r>
              <a:rPr lang="sr-Latn-BA" b="1" dirty="0"/>
              <a:t>j</a:t>
            </a:r>
            <a:r>
              <a:rPr lang="sr-Cyrl-CS" b="1" dirty="0"/>
              <a:t>ela </a:t>
            </a:r>
            <a:endParaRPr lang="sr-Latn-RS" b="1" dirty="0"/>
          </a:p>
          <a:p>
            <a:pPr lvl="1"/>
            <a:r>
              <a:rPr lang="sr-Latn-RS" b="1" dirty="0" smtClean="0"/>
              <a:t>Fizičko lice</a:t>
            </a:r>
          </a:p>
          <a:p>
            <a:pPr marL="457200" lvl="1" indent="0">
              <a:buNone/>
            </a:pPr>
            <a:endParaRPr lang="sr-Latn-RS" b="1" dirty="0" smtClean="0"/>
          </a:p>
          <a:p>
            <a:r>
              <a:rPr lang="sr-Latn-RS" b="1" dirty="0"/>
              <a:t>K</a:t>
            </a:r>
            <a:r>
              <a:rPr lang="sr-Cyrl-CS" b="1" dirty="0" smtClean="0"/>
              <a:t>rivičn</a:t>
            </a:r>
            <a:r>
              <a:rPr lang="sr-Latn-RS" b="1" dirty="0" smtClean="0"/>
              <a:t>a</a:t>
            </a:r>
            <a:r>
              <a:rPr lang="sr-Cyrl-CS" b="1" dirty="0" smtClean="0"/>
              <a:t> sankcij</a:t>
            </a:r>
            <a:r>
              <a:rPr lang="sr-Latn-RS" b="1" dirty="0" smtClean="0"/>
              <a:t>a</a:t>
            </a:r>
            <a:endParaRPr lang="en-US" b="1" dirty="0"/>
          </a:p>
        </p:txBody>
      </p:sp>
      <p:sp>
        <p:nvSpPr>
          <p:cNvPr id="8" name="Rectangle 7"/>
          <p:cNvSpPr/>
          <p:nvPr/>
        </p:nvSpPr>
        <p:spPr>
          <a:xfrm>
            <a:off x="3438699" y="1646233"/>
            <a:ext cx="6096000" cy="4895379"/>
          </a:xfrm>
          <a:prstGeom prst="rect">
            <a:avLst/>
          </a:prstGeom>
        </p:spPr>
        <p:txBody>
          <a:bodyPr>
            <a:spAutoFit/>
          </a:bodyPr>
          <a:lstStyle/>
          <a:p>
            <a:pPr marL="342900" marR="0" lvl="0" indent="-342900">
              <a:lnSpc>
                <a:spcPct val="150000"/>
              </a:lnSpc>
              <a:spcBef>
                <a:spcPts val="0"/>
              </a:spcBef>
              <a:spcAft>
                <a:spcPts val="0"/>
              </a:spcAft>
              <a:buFont typeface="Arial" panose="020B0604020202020204" pitchFamily="34" charset="0"/>
              <a:buChar char="•"/>
              <a:tabLst>
                <a:tab pos="457200" algn="l"/>
              </a:tabLst>
            </a:pPr>
            <a:r>
              <a:rPr lang="sr-Cyrl-RS" dirty="0">
                <a:latin typeface="Times New Roman" panose="02020603050405020304" pitchFamily="18" charset="0"/>
                <a:ea typeface="Times New Roman" panose="02020603050405020304" pitchFamily="18" charset="0"/>
                <a:cs typeface="Times New Roman" panose="02020603050405020304" pitchFamily="18" charset="0"/>
              </a:rPr>
              <a:t>Uređuje se krivičnopravna zaštita od, između ostalog, nasilja u porodici (čl. 1, st. 2 i 3)</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Arial" panose="020B0604020202020204" pitchFamily="34" charset="0"/>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Propisano je da učiniocu koji je izvršio krivično djelo sa elementima nasilja prema licu s kojim živi u zajedničkom domaćinstvu sud može izreći mjeru bezbjednosti udaljenje iz zajedničkog domaćinstva (čl. 81)</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Arial" panose="020B0604020202020204" pitchFamily="34" charset="0"/>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Propisano je krivično djelo Nasilja u porodici ili porodičnoj zajednici (čl. 190)</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tabLst>
                <a:tab pos="457200" algn="l"/>
              </a:tabLst>
            </a:pPr>
            <a:r>
              <a:rPr lang="sr-Latn-RS" sz="1200" dirty="0" smtClean="0">
                <a:latin typeface="Times New Roman" panose="02020603050405020304" pitchFamily="18" charset="0"/>
                <a:ea typeface="Times New Roman" panose="02020603050405020304" pitchFamily="18" charset="0"/>
                <a:cs typeface="Times New Roman" panose="02020603050405020304" pitchFamily="18" charset="0"/>
              </a:rPr>
              <a:t>Definisan član porodice ili porodične zajednice (čl. 190 st. 6)</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Arial" panose="020B0604020202020204" pitchFamily="34" charset="0"/>
              <a:buChar char="•"/>
              <a:tabLst>
                <a:tab pos="457200" algn="l"/>
              </a:tabLst>
            </a:pPr>
            <a:r>
              <a:rPr lang="sr-Cyrl-RS" dirty="0">
                <a:latin typeface="Times New Roman" panose="02020603050405020304" pitchFamily="18" charset="0"/>
                <a:ea typeface="Times New Roman" panose="02020603050405020304" pitchFamily="18" charset="0"/>
                <a:cs typeface="Times New Roman" panose="02020603050405020304" pitchFamily="18" charset="0"/>
              </a:rPr>
              <a:t>Druga krivična djela kojima se štite žene i djeca od različitih oblika nasilja (čl. 133, 134, 144, 145, 146, grupa krivičnih djela protiv polnog iskorištavanja djeteta)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574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Krivično djelo </a:t>
            </a:r>
            <a:r>
              <a:rPr lang="en-US" dirty="0" smtClean="0"/>
              <a:t/>
            </a:r>
            <a:br>
              <a:rPr lang="en-US" dirty="0" smtClean="0"/>
            </a:br>
            <a:r>
              <a:rPr lang="en-US" dirty="0" err="1" smtClean="0"/>
              <a:t>Nasilje</a:t>
            </a:r>
            <a:r>
              <a:rPr lang="en-US" dirty="0" smtClean="0"/>
              <a:t> u </a:t>
            </a:r>
            <a:r>
              <a:rPr lang="en-US" dirty="0" err="1" smtClean="0"/>
              <a:t>porodici</a:t>
            </a:r>
            <a:r>
              <a:rPr lang="en-US" dirty="0" smtClean="0"/>
              <a:t> </a:t>
            </a:r>
            <a:endParaRPr lang="en-US" dirty="0"/>
          </a:p>
        </p:txBody>
      </p:sp>
      <p:sp>
        <p:nvSpPr>
          <p:cNvPr id="3" name="Content Placeholder 2"/>
          <p:cNvSpPr>
            <a:spLocks noGrp="1"/>
          </p:cNvSpPr>
          <p:nvPr>
            <p:ph idx="1"/>
          </p:nvPr>
        </p:nvSpPr>
        <p:spPr>
          <a:xfrm>
            <a:off x="677334" y="2160589"/>
            <a:ext cx="7011939" cy="3880773"/>
          </a:xfrm>
        </p:spPr>
        <p:txBody>
          <a:bodyPr>
            <a:normAutofit fontScale="55000" lnSpcReduction="20000"/>
          </a:bodyPr>
          <a:lstStyle/>
          <a:p>
            <a:pPr marL="0" indent="0" algn="ctr">
              <a:buNone/>
            </a:pPr>
            <a:r>
              <a:rPr lang="en-US" b="1" dirty="0" err="1"/>
              <a:t>Nasilje</a:t>
            </a:r>
            <a:r>
              <a:rPr lang="en-US" b="1" dirty="0"/>
              <a:t> u </a:t>
            </a:r>
            <a:r>
              <a:rPr lang="en-US" b="1" dirty="0" err="1"/>
              <a:t>porodici</a:t>
            </a:r>
            <a:r>
              <a:rPr lang="en-US" b="1" dirty="0"/>
              <a:t> </a:t>
            </a:r>
            <a:r>
              <a:rPr lang="en-US" b="1" dirty="0" err="1"/>
              <a:t>ili</a:t>
            </a:r>
            <a:r>
              <a:rPr lang="en-US" b="1" dirty="0"/>
              <a:t> </a:t>
            </a:r>
            <a:r>
              <a:rPr lang="en-US" b="1" dirty="0" err="1"/>
              <a:t>porodičnoj</a:t>
            </a:r>
            <a:r>
              <a:rPr lang="en-US" b="1" dirty="0"/>
              <a:t> </a:t>
            </a:r>
            <a:r>
              <a:rPr lang="en-US" b="1" dirty="0" err="1"/>
              <a:t>zajednici</a:t>
            </a:r>
            <a:endParaRPr lang="en-US" b="1" dirty="0"/>
          </a:p>
          <a:p>
            <a:pPr marL="0" indent="0" algn="ctr">
              <a:buNone/>
            </a:pPr>
            <a:r>
              <a:rPr lang="en-US" b="1" dirty="0" err="1"/>
              <a:t>Član</a:t>
            </a:r>
            <a:r>
              <a:rPr lang="en-US" b="1" dirty="0"/>
              <a:t> 190</a:t>
            </a:r>
          </a:p>
          <a:p>
            <a:pPr marL="0" indent="0">
              <a:buNone/>
            </a:pPr>
            <a:r>
              <a:rPr lang="en-US" dirty="0"/>
              <a:t>(1) </a:t>
            </a:r>
            <a:r>
              <a:rPr lang="en-US" dirty="0" err="1">
                <a:solidFill>
                  <a:srgbClr val="FF0000"/>
                </a:solidFill>
              </a:rPr>
              <a:t>Ko</a:t>
            </a:r>
            <a:r>
              <a:rPr lang="en-US" dirty="0"/>
              <a:t> </a:t>
            </a:r>
            <a:r>
              <a:rPr lang="en-US" dirty="0" err="1">
                <a:solidFill>
                  <a:srgbClr val="00B0F0"/>
                </a:solidFill>
              </a:rPr>
              <a:t>primjenom</a:t>
            </a:r>
            <a:r>
              <a:rPr lang="en-US" dirty="0">
                <a:solidFill>
                  <a:srgbClr val="00B0F0"/>
                </a:solidFill>
              </a:rPr>
              <a:t> </a:t>
            </a:r>
            <a:r>
              <a:rPr lang="en-US" dirty="0" err="1">
                <a:solidFill>
                  <a:srgbClr val="00B0F0"/>
                </a:solidFill>
              </a:rPr>
              <a:t>nasilja</a:t>
            </a:r>
            <a:r>
              <a:rPr lang="en-US" dirty="0">
                <a:solidFill>
                  <a:srgbClr val="00B0F0"/>
                </a:solidFill>
              </a:rPr>
              <a:t>, </a:t>
            </a:r>
            <a:r>
              <a:rPr lang="en-US" dirty="0" err="1">
                <a:solidFill>
                  <a:srgbClr val="00B0F0"/>
                </a:solidFill>
              </a:rPr>
              <a:t>prijetnjom</a:t>
            </a:r>
            <a:r>
              <a:rPr lang="en-US" dirty="0">
                <a:solidFill>
                  <a:srgbClr val="00B0F0"/>
                </a:solidFill>
              </a:rPr>
              <a:t> da </a:t>
            </a:r>
            <a:r>
              <a:rPr lang="en-US" dirty="0" err="1">
                <a:solidFill>
                  <a:srgbClr val="00B0F0"/>
                </a:solidFill>
              </a:rPr>
              <a:t>će</a:t>
            </a:r>
            <a:r>
              <a:rPr lang="en-US" dirty="0">
                <a:solidFill>
                  <a:srgbClr val="00B0F0"/>
                </a:solidFill>
              </a:rPr>
              <a:t> </a:t>
            </a:r>
            <a:r>
              <a:rPr lang="en-US" dirty="0" err="1">
                <a:solidFill>
                  <a:srgbClr val="00B0F0"/>
                </a:solidFill>
              </a:rPr>
              <a:t>napasti</a:t>
            </a:r>
            <a:r>
              <a:rPr lang="en-US" dirty="0">
                <a:solidFill>
                  <a:srgbClr val="00B0F0"/>
                </a:solidFill>
              </a:rPr>
              <a:t> </a:t>
            </a:r>
            <a:r>
              <a:rPr lang="en-US" dirty="0" err="1">
                <a:solidFill>
                  <a:srgbClr val="00B0F0"/>
                </a:solidFill>
              </a:rPr>
              <a:t>na</a:t>
            </a:r>
            <a:r>
              <a:rPr lang="en-US" dirty="0">
                <a:solidFill>
                  <a:srgbClr val="00B0F0"/>
                </a:solidFill>
              </a:rPr>
              <a:t> </a:t>
            </a:r>
            <a:r>
              <a:rPr lang="en-US" dirty="0" err="1">
                <a:solidFill>
                  <a:srgbClr val="00B0F0"/>
                </a:solidFill>
              </a:rPr>
              <a:t>život</a:t>
            </a:r>
            <a:r>
              <a:rPr lang="en-US" dirty="0">
                <a:solidFill>
                  <a:srgbClr val="00B0F0"/>
                </a:solidFill>
              </a:rPr>
              <a:t> </a:t>
            </a:r>
            <a:r>
              <a:rPr lang="en-US" dirty="0" err="1">
                <a:solidFill>
                  <a:srgbClr val="00B0F0"/>
                </a:solidFill>
              </a:rPr>
              <a:t>ili</a:t>
            </a:r>
            <a:r>
              <a:rPr lang="en-US" dirty="0">
                <a:solidFill>
                  <a:srgbClr val="00B0F0"/>
                </a:solidFill>
              </a:rPr>
              <a:t> </a:t>
            </a:r>
            <a:r>
              <a:rPr lang="en-US" dirty="0" err="1">
                <a:solidFill>
                  <a:srgbClr val="00B0F0"/>
                </a:solidFill>
              </a:rPr>
              <a:t>tijelo</a:t>
            </a:r>
            <a:r>
              <a:rPr lang="en-US" dirty="0">
                <a:solidFill>
                  <a:srgbClr val="00B0F0"/>
                </a:solidFill>
              </a:rPr>
              <a:t>, </a:t>
            </a:r>
            <a:r>
              <a:rPr lang="en-US" dirty="0" err="1">
                <a:solidFill>
                  <a:srgbClr val="00B0F0"/>
                </a:solidFill>
              </a:rPr>
              <a:t>drskim</a:t>
            </a:r>
            <a:r>
              <a:rPr lang="en-US" dirty="0">
                <a:solidFill>
                  <a:srgbClr val="00B0F0"/>
                </a:solidFill>
              </a:rPr>
              <a:t> </a:t>
            </a:r>
            <a:r>
              <a:rPr lang="en-US" dirty="0" err="1">
                <a:solidFill>
                  <a:srgbClr val="00B0F0"/>
                </a:solidFill>
              </a:rPr>
              <a:t>ili</a:t>
            </a:r>
            <a:r>
              <a:rPr lang="en-US" dirty="0">
                <a:solidFill>
                  <a:srgbClr val="00B0F0"/>
                </a:solidFill>
              </a:rPr>
              <a:t> </a:t>
            </a:r>
            <a:r>
              <a:rPr lang="en-US" dirty="0" err="1">
                <a:solidFill>
                  <a:srgbClr val="00B0F0"/>
                </a:solidFill>
              </a:rPr>
              <a:t>bezobzirnim</a:t>
            </a:r>
            <a:r>
              <a:rPr lang="en-US" dirty="0">
                <a:solidFill>
                  <a:srgbClr val="00B0F0"/>
                </a:solidFill>
              </a:rPr>
              <a:t> </a:t>
            </a:r>
            <a:r>
              <a:rPr lang="en-US" dirty="0" err="1">
                <a:solidFill>
                  <a:srgbClr val="00B0F0"/>
                </a:solidFill>
              </a:rPr>
              <a:t>ponašanjem</a:t>
            </a:r>
            <a:r>
              <a:rPr lang="en-US" dirty="0">
                <a:solidFill>
                  <a:srgbClr val="00B0F0"/>
                </a:solidFill>
              </a:rPr>
              <a:t> </a:t>
            </a:r>
            <a:r>
              <a:rPr lang="en-US" dirty="0" err="1">
                <a:solidFill>
                  <a:srgbClr val="00B050"/>
                </a:solidFill>
              </a:rPr>
              <a:t>ugrožava</a:t>
            </a:r>
            <a:r>
              <a:rPr lang="en-US" dirty="0">
                <a:solidFill>
                  <a:srgbClr val="00B050"/>
                </a:solidFill>
              </a:rPr>
              <a:t> </a:t>
            </a:r>
            <a:r>
              <a:rPr lang="en-US" dirty="0" err="1">
                <a:solidFill>
                  <a:srgbClr val="00B050"/>
                </a:solidFill>
              </a:rPr>
              <a:t>spokojstvo</a:t>
            </a:r>
            <a:r>
              <a:rPr lang="en-US" dirty="0">
                <a:solidFill>
                  <a:srgbClr val="00B050"/>
                </a:solidFill>
              </a:rPr>
              <a:t>, </a:t>
            </a:r>
            <a:r>
              <a:rPr lang="en-US" dirty="0" err="1">
                <a:solidFill>
                  <a:srgbClr val="00B050"/>
                </a:solidFill>
              </a:rPr>
              <a:t>tjelesni</a:t>
            </a:r>
            <a:r>
              <a:rPr lang="en-US" dirty="0">
                <a:solidFill>
                  <a:srgbClr val="00B050"/>
                </a:solidFill>
              </a:rPr>
              <a:t> </a:t>
            </a:r>
            <a:r>
              <a:rPr lang="en-US" dirty="0" err="1">
                <a:solidFill>
                  <a:srgbClr val="00B050"/>
                </a:solidFill>
              </a:rPr>
              <a:t>integritet</a:t>
            </a:r>
            <a:r>
              <a:rPr lang="en-US" dirty="0">
                <a:solidFill>
                  <a:srgbClr val="00B050"/>
                </a:solidFill>
              </a:rPr>
              <a:t> </a:t>
            </a:r>
            <a:r>
              <a:rPr lang="en-US" dirty="0" err="1">
                <a:solidFill>
                  <a:srgbClr val="00B050"/>
                </a:solidFill>
              </a:rPr>
              <a:t>ili</a:t>
            </a:r>
            <a:r>
              <a:rPr lang="en-US" dirty="0">
                <a:solidFill>
                  <a:srgbClr val="00B050"/>
                </a:solidFill>
              </a:rPr>
              <a:t> </a:t>
            </a:r>
            <a:r>
              <a:rPr lang="en-US" dirty="0" err="1">
                <a:solidFill>
                  <a:srgbClr val="00B050"/>
                </a:solidFill>
              </a:rPr>
              <a:t>duševno</a:t>
            </a:r>
            <a:r>
              <a:rPr lang="en-US" dirty="0">
                <a:solidFill>
                  <a:srgbClr val="00B050"/>
                </a:solidFill>
              </a:rPr>
              <a:t> </a:t>
            </a:r>
            <a:r>
              <a:rPr lang="en-US" dirty="0" err="1">
                <a:solidFill>
                  <a:srgbClr val="00B050"/>
                </a:solidFill>
              </a:rPr>
              <a:t>zdravlje</a:t>
            </a:r>
            <a:r>
              <a:rPr lang="en-US" dirty="0"/>
              <a:t> </a:t>
            </a:r>
            <a:r>
              <a:rPr lang="en-US" dirty="0" err="1">
                <a:solidFill>
                  <a:srgbClr val="7030A0"/>
                </a:solidFill>
              </a:rPr>
              <a:t>člana</a:t>
            </a:r>
            <a:r>
              <a:rPr lang="en-US" dirty="0">
                <a:solidFill>
                  <a:srgbClr val="7030A0"/>
                </a:solidFill>
              </a:rPr>
              <a:t> </a:t>
            </a:r>
            <a:r>
              <a:rPr lang="en-US" dirty="0" err="1">
                <a:solidFill>
                  <a:srgbClr val="7030A0"/>
                </a:solidFill>
              </a:rPr>
              <a:t>svoje</a:t>
            </a:r>
            <a:r>
              <a:rPr lang="en-US" dirty="0">
                <a:solidFill>
                  <a:srgbClr val="7030A0"/>
                </a:solidFill>
              </a:rPr>
              <a:t> </a:t>
            </a:r>
            <a:r>
              <a:rPr lang="en-US" dirty="0" err="1">
                <a:solidFill>
                  <a:srgbClr val="7030A0"/>
                </a:solidFill>
              </a:rPr>
              <a:t>porodice</a:t>
            </a:r>
            <a:r>
              <a:rPr lang="en-US" dirty="0">
                <a:solidFill>
                  <a:srgbClr val="7030A0"/>
                </a:solidFill>
              </a:rPr>
              <a:t> </a:t>
            </a:r>
            <a:r>
              <a:rPr lang="en-US" dirty="0" err="1">
                <a:solidFill>
                  <a:srgbClr val="7030A0"/>
                </a:solidFill>
              </a:rPr>
              <a:t>ili</a:t>
            </a:r>
            <a:r>
              <a:rPr lang="en-US" dirty="0">
                <a:solidFill>
                  <a:srgbClr val="7030A0"/>
                </a:solidFill>
              </a:rPr>
              <a:t> </a:t>
            </a:r>
            <a:r>
              <a:rPr lang="en-US" dirty="0" err="1">
                <a:solidFill>
                  <a:srgbClr val="7030A0"/>
                </a:solidFill>
              </a:rPr>
              <a:t>porodične</a:t>
            </a:r>
            <a:r>
              <a:rPr lang="en-US" dirty="0">
                <a:solidFill>
                  <a:srgbClr val="7030A0"/>
                </a:solidFill>
              </a:rPr>
              <a:t> </a:t>
            </a:r>
            <a:r>
              <a:rPr lang="en-US" dirty="0" err="1">
                <a:solidFill>
                  <a:srgbClr val="7030A0"/>
                </a:solidFill>
              </a:rPr>
              <a:t>zajednice</a:t>
            </a:r>
            <a:r>
              <a:rPr lang="en-US" dirty="0"/>
              <a:t>, </a:t>
            </a:r>
            <a:r>
              <a:rPr lang="en-US" dirty="0" err="1"/>
              <a:t>kazniće</a:t>
            </a:r>
            <a:r>
              <a:rPr lang="en-US" dirty="0"/>
              <a:t> se </a:t>
            </a:r>
            <a:r>
              <a:rPr lang="en-US" dirty="0" err="1"/>
              <a:t>novčanom</a:t>
            </a:r>
            <a:r>
              <a:rPr lang="en-US" dirty="0"/>
              <a:t> </a:t>
            </a:r>
            <a:r>
              <a:rPr lang="en-US" dirty="0" err="1"/>
              <a:t>kaznom</a:t>
            </a:r>
            <a:r>
              <a:rPr lang="en-US" dirty="0"/>
              <a:t> </a:t>
            </a:r>
            <a:r>
              <a:rPr lang="en-US" dirty="0" err="1"/>
              <a:t>ili</a:t>
            </a:r>
            <a:r>
              <a:rPr lang="en-US" dirty="0"/>
              <a:t> </a:t>
            </a:r>
            <a:r>
              <a:rPr lang="en-US" dirty="0" err="1"/>
              <a:t>kaznom</a:t>
            </a:r>
            <a:r>
              <a:rPr lang="en-US" dirty="0"/>
              <a:t> </a:t>
            </a:r>
            <a:r>
              <a:rPr lang="en-US" dirty="0" err="1"/>
              <a:t>zatvora</a:t>
            </a:r>
            <a:r>
              <a:rPr lang="en-US" dirty="0"/>
              <a:t> do tri </a:t>
            </a:r>
            <a:r>
              <a:rPr lang="en-US" dirty="0" err="1"/>
              <a:t>godine</a:t>
            </a:r>
            <a:r>
              <a:rPr lang="en-US" dirty="0"/>
              <a:t>.</a:t>
            </a:r>
          </a:p>
          <a:p>
            <a:pPr marL="0" indent="0">
              <a:buNone/>
            </a:pPr>
            <a:r>
              <a:rPr lang="en-US" dirty="0"/>
              <a:t>(2) </a:t>
            </a:r>
            <a:r>
              <a:rPr lang="en-US" dirty="0" err="1"/>
              <a:t>Ako</a:t>
            </a:r>
            <a:r>
              <a:rPr lang="en-US" dirty="0"/>
              <a:t> je </a:t>
            </a:r>
            <a:r>
              <a:rPr lang="en-US" dirty="0" err="1"/>
              <a:t>pri</a:t>
            </a:r>
            <a:r>
              <a:rPr lang="en-US" dirty="0"/>
              <a:t> </a:t>
            </a:r>
            <a:r>
              <a:rPr lang="en-US" dirty="0" err="1"/>
              <a:t>izvršenju</a:t>
            </a:r>
            <a:r>
              <a:rPr lang="en-US" dirty="0"/>
              <a:t> </a:t>
            </a:r>
            <a:r>
              <a:rPr lang="en-US" dirty="0" err="1"/>
              <a:t>djela</a:t>
            </a:r>
            <a:r>
              <a:rPr lang="en-US" dirty="0"/>
              <a:t> </a:t>
            </a:r>
            <a:r>
              <a:rPr lang="en-US" dirty="0" err="1"/>
              <a:t>iz</a:t>
            </a:r>
            <a:r>
              <a:rPr lang="en-US" dirty="0"/>
              <a:t> </a:t>
            </a:r>
            <a:r>
              <a:rPr lang="en-US" dirty="0" err="1"/>
              <a:t>stava</a:t>
            </a:r>
            <a:r>
              <a:rPr lang="en-US" dirty="0"/>
              <a:t> 1. </a:t>
            </a:r>
            <a:r>
              <a:rPr lang="en-US" dirty="0" err="1"/>
              <a:t>ovog</a:t>
            </a:r>
            <a:r>
              <a:rPr lang="en-US" dirty="0"/>
              <a:t> </a:t>
            </a:r>
            <a:r>
              <a:rPr lang="en-US" dirty="0" err="1"/>
              <a:t>člana</a:t>
            </a:r>
            <a:r>
              <a:rPr lang="en-US" dirty="0"/>
              <a:t> </a:t>
            </a:r>
            <a:r>
              <a:rPr lang="en-US" u="sng" dirty="0" err="1"/>
              <a:t>korišćeno</a:t>
            </a:r>
            <a:r>
              <a:rPr lang="en-US" u="sng" dirty="0"/>
              <a:t> </a:t>
            </a:r>
            <a:r>
              <a:rPr lang="en-US" u="sng" dirty="0" err="1"/>
              <a:t>oružje</a:t>
            </a:r>
            <a:r>
              <a:rPr lang="en-US" u="sng" dirty="0"/>
              <a:t>, </a:t>
            </a:r>
            <a:r>
              <a:rPr lang="en-US" u="sng" dirty="0" err="1"/>
              <a:t>opasno</a:t>
            </a:r>
            <a:r>
              <a:rPr lang="en-US" u="sng" dirty="0"/>
              <a:t> </a:t>
            </a:r>
            <a:r>
              <a:rPr lang="en-US" u="sng" dirty="0" err="1"/>
              <a:t>oruđe</a:t>
            </a:r>
            <a:r>
              <a:rPr lang="en-US" u="sng" dirty="0"/>
              <a:t> </a:t>
            </a:r>
            <a:r>
              <a:rPr lang="en-US" u="sng" dirty="0" err="1"/>
              <a:t>ili</a:t>
            </a:r>
            <a:r>
              <a:rPr lang="en-US" u="sng" dirty="0"/>
              <a:t> </a:t>
            </a:r>
            <a:r>
              <a:rPr lang="en-US" u="sng" dirty="0" err="1"/>
              <a:t>drugo</a:t>
            </a:r>
            <a:r>
              <a:rPr lang="en-US" u="sng" dirty="0"/>
              <a:t> </a:t>
            </a:r>
            <a:r>
              <a:rPr lang="en-US" u="sng" dirty="0" err="1"/>
              <a:t>sredstvo</a:t>
            </a:r>
            <a:r>
              <a:rPr lang="en-US" u="sng" dirty="0"/>
              <a:t> </a:t>
            </a:r>
            <a:r>
              <a:rPr lang="en-US" u="sng" dirty="0" err="1"/>
              <a:t>pogodno</a:t>
            </a:r>
            <a:r>
              <a:rPr lang="en-US" u="sng" dirty="0"/>
              <a:t> da </a:t>
            </a:r>
            <a:r>
              <a:rPr lang="en-US" u="sng" dirty="0" err="1"/>
              <a:t>tijelo</a:t>
            </a:r>
            <a:r>
              <a:rPr lang="en-US" u="sng" dirty="0"/>
              <a:t> </a:t>
            </a:r>
            <a:r>
              <a:rPr lang="en-US" u="sng" dirty="0" err="1"/>
              <a:t>teško</a:t>
            </a:r>
            <a:r>
              <a:rPr lang="en-US" u="sng" dirty="0"/>
              <a:t> </a:t>
            </a:r>
            <a:r>
              <a:rPr lang="en-US" u="sng" dirty="0" err="1"/>
              <a:t>povrijedi</a:t>
            </a:r>
            <a:r>
              <a:rPr lang="en-US" u="sng" dirty="0"/>
              <a:t> </a:t>
            </a:r>
            <a:r>
              <a:rPr lang="en-US" u="sng" dirty="0" err="1"/>
              <a:t>ili</a:t>
            </a:r>
            <a:r>
              <a:rPr lang="en-US" u="sng" dirty="0"/>
              <a:t> </a:t>
            </a:r>
            <a:r>
              <a:rPr lang="en-US" u="sng" dirty="0" err="1"/>
              <a:t>zdravlje</a:t>
            </a:r>
            <a:r>
              <a:rPr lang="en-US" u="sng" dirty="0"/>
              <a:t> </a:t>
            </a:r>
            <a:r>
              <a:rPr lang="en-US" u="sng" dirty="0" err="1"/>
              <a:t>naruši</a:t>
            </a:r>
            <a:r>
              <a:rPr lang="en-US" dirty="0"/>
              <a:t>, </a:t>
            </a:r>
            <a:r>
              <a:rPr lang="en-US" dirty="0" err="1"/>
              <a:t>učinilac</a:t>
            </a:r>
            <a:r>
              <a:rPr lang="en-US" dirty="0"/>
              <a:t> </a:t>
            </a:r>
            <a:r>
              <a:rPr lang="en-US" dirty="0" err="1"/>
              <a:t>će</a:t>
            </a:r>
            <a:r>
              <a:rPr lang="en-US" dirty="0"/>
              <a:t> se </a:t>
            </a:r>
            <a:r>
              <a:rPr lang="en-US" dirty="0" err="1"/>
              <a:t>kazniti</a:t>
            </a:r>
            <a:r>
              <a:rPr lang="en-US" dirty="0"/>
              <a:t> </a:t>
            </a:r>
            <a:r>
              <a:rPr lang="en-US" dirty="0" err="1"/>
              <a:t>kaznom</a:t>
            </a:r>
            <a:r>
              <a:rPr lang="en-US" dirty="0"/>
              <a:t> </a:t>
            </a:r>
            <a:r>
              <a:rPr lang="en-US" dirty="0" err="1"/>
              <a:t>zatvora</a:t>
            </a:r>
            <a:r>
              <a:rPr lang="en-US" dirty="0"/>
              <a:t> od </a:t>
            </a:r>
            <a:r>
              <a:rPr lang="en-US" dirty="0" err="1"/>
              <a:t>šest</a:t>
            </a:r>
            <a:r>
              <a:rPr lang="en-US" dirty="0"/>
              <a:t> </a:t>
            </a:r>
            <a:r>
              <a:rPr lang="en-US" dirty="0" err="1"/>
              <a:t>mjeseci</a:t>
            </a:r>
            <a:r>
              <a:rPr lang="en-US" dirty="0"/>
              <a:t> do pet </a:t>
            </a:r>
            <a:r>
              <a:rPr lang="en-US" dirty="0" err="1"/>
              <a:t>godina</a:t>
            </a:r>
            <a:r>
              <a:rPr lang="en-US" dirty="0"/>
              <a:t>.</a:t>
            </a:r>
          </a:p>
          <a:p>
            <a:pPr marL="0" indent="0">
              <a:buNone/>
            </a:pPr>
            <a:r>
              <a:rPr lang="en-US" dirty="0"/>
              <a:t>(3) </a:t>
            </a:r>
            <a:r>
              <a:rPr lang="en-US" dirty="0" err="1"/>
              <a:t>Ako</a:t>
            </a:r>
            <a:r>
              <a:rPr lang="en-US" dirty="0"/>
              <a:t> je </a:t>
            </a:r>
            <a:r>
              <a:rPr lang="en-US" dirty="0" err="1"/>
              <a:t>usljed</a:t>
            </a:r>
            <a:r>
              <a:rPr lang="en-US" dirty="0"/>
              <a:t> </a:t>
            </a:r>
            <a:r>
              <a:rPr lang="en-US" dirty="0" err="1"/>
              <a:t>djela</a:t>
            </a:r>
            <a:r>
              <a:rPr lang="en-US" dirty="0"/>
              <a:t> </a:t>
            </a:r>
            <a:r>
              <a:rPr lang="en-US" dirty="0" err="1"/>
              <a:t>iz</a:t>
            </a:r>
            <a:r>
              <a:rPr lang="en-US" dirty="0"/>
              <a:t> </a:t>
            </a:r>
            <a:r>
              <a:rPr lang="en-US" dirty="0" err="1"/>
              <a:t>st.</a:t>
            </a:r>
            <a:r>
              <a:rPr lang="en-US" dirty="0"/>
              <a:t> 1. </a:t>
            </a:r>
            <a:r>
              <a:rPr lang="en-US" dirty="0" err="1"/>
              <a:t>i</a:t>
            </a:r>
            <a:r>
              <a:rPr lang="en-US" dirty="0"/>
              <a:t> 2. </a:t>
            </a:r>
            <a:r>
              <a:rPr lang="en-US" dirty="0" err="1"/>
              <a:t>ovog</a:t>
            </a:r>
            <a:r>
              <a:rPr lang="en-US" dirty="0"/>
              <a:t> </a:t>
            </a:r>
            <a:r>
              <a:rPr lang="en-US" dirty="0" err="1"/>
              <a:t>člana</a:t>
            </a:r>
            <a:r>
              <a:rPr lang="en-US" dirty="0"/>
              <a:t> </a:t>
            </a:r>
            <a:r>
              <a:rPr lang="en-US" i="1" dirty="0" err="1"/>
              <a:t>nastupila</a:t>
            </a:r>
            <a:r>
              <a:rPr lang="en-US" i="1" dirty="0"/>
              <a:t> </a:t>
            </a:r>
            <a:r>
              <a:rPr lang="en-US" i="1" dirty="0" err="1"/>
              <a:t>teška</a:t>
            </a:r>
            <a:r>
              <a:rPr lang="en-US" i="1" dirty="0"/>
              <a:t> </a:t>
            </a:r>
            <a:r>
              <a:rPr lang="en-US" i="1" dirty="0" err="1"/>
              <a:t>tjelesna</a:t>
            </a:r>
            <a:r>
              <a:rPr lang="en-US" i="1" dirty="0"/>
              <a:t> </a:t>
            </a:r>
            <a:r>
              <a:rPr lang="en-US" i="1" dirty="0" err="1"/>
              <a:t>povreda</a:t>
            </a:r>
            <a:r>
              <a:rPr lang="en-US" i="1" dirty="0"/>
              <a:t> </a:t>
            </a:r>
            <a:r>
              <a:rPr lang="en-US" i="1" dirty="0" err="1"/>
              <a:t>ili</a:t>
            </a:r>
            <a:r>
              <a:rPr lang="en-US" i="1" dirty="0"/>
              <a:t> </a:t>
            </a:r>
            <a:r>
              <a:rPr lang="en-US" i="1" dirty="0" err="1"/>
              <a:t>teško</a:t>
            </a:r>
            <a:r>
              <a:rPr lang="en-US" i="1" dirty="0"/>
              <a:t> </a:t>
            </a:r>
            <a:r>
              <a:rPr lang="en-US" i="1" dirty="0" err="1"/>
              <a:t>narušavanje</a:t>
            </a:r>
            <a:r>
              <a:rPr lang="en-US" i="1" dirty="0"/>
              <a:t> </a:t>
            </a:r>
            <a:r>
              <a:rPr lang="en-US" i="1" dirty="0" err="1"/>
              <a:t>zdravlja</a:t>
            </a:r>
            <a:r>
              <a:rPr lang="en-US" i="1" dirty="0"/>
              <a:t> </a:t>
            </a:r>
            <a:r>
              <a:rPr lang="en-US" i="1" dirty="0" err="1"/>
              <a:t>ili</a:t>
            </a:r>
            <a:r>
              <a:rPr lang="en-US" i="1" dirty="0"/>
              <a:t> </a:t>
            </a:r>
            <a:r>
              <a:rPr lang="en-US" i="1" dirty="0" err="1"/>
              <a:t>su</a:t>
            </a:r>
            <a:r>
              <a:rPr lang="en-US" i="1" dirty="0"/>
              <a:t> </a:t>
            </a:r>
            <a:r>
              <a:rPr lang="en-US" i="1" dirty="0" err="1"/>
              <a:t>djela</a:t>
            </a:r>
            <a:r>
              <a:rPr lang="en-US" i="1" dirty="0"/>
              <a:t> </a:t>
            </a:r>
            <a:r>
              <a:rPr lang="en-US" i="1" dirty="0" err="1"/>
              <a:t>učinjena</a:t>
            </a:r>
            <a:r>
              <a:rPr lang="en-US" i="1" dirty="0"/>
              <a:t> </a:t>
            </a:r>
            <a:r>
              <a:rPr lang="en-US" i="1" dirty="0" err="1"/>
              <a:t>prema</a:t>
            </a:r>
            <a:r>
              <a:rPr lang="en-US" i="1" dirty="0"/>
              <a:t> </a:t>
            </a:r>
            <a:r>
              <a:rPr lang="en-US" i="1" dirty="0" err="1"/>
              <a:t>djetetu</a:t>
            </a:r>
            <a:r>
              <a:rPr lang="en-US" i="1" dirty="0"/>
              <a:t> </a:t>
            </a:r>
            <a:r>
              <a:rPr lang="en-US" i="1" dirty="0" err="1"/>
              <a:t>ili</a:t>
            </a:r>
            <a:r>
              <a:rPr lang="en-US" i="1" dirty="0"/>
              <a:t> u </a:t>
            </a:r>
            <a:r>
              <a:rPr lang="en-US" i="1" dirty="0" err="1"/>
              <a:t>prisustvu</a:t>
            </a:r>
            <a:r>
              <a:rPr lang="en-US" i="1" dirty="0"/>
              <a:t> </a:t>
            </a:r>
            <a:r>
              <a:rPr lang="en-US" i="1" dirty="0" err="1"/>
              <a:t>djeteta</a:t>
            </a:r>
            <a:r>
              <a:rPr lang="en-US" dirty="0"/>
              <a:t>, </a:t>
            </a:r>
            <a:r>
              <a:rPr lang="en-US" dirty="0" err="1"/>
              <a:t>učinilac</a:t>
            </a:r>
            <a:r>
              <a:rPr lang="en-US" dirty="0"/>
              <a:t> </a:t>
            </a:r>
            <a:r>
              <a:rPr lang="en-US" dirty="0" err="1"/>
              <a:t>će</a:t>
            </a:r>
            <a:r>
              <a:rPr lang="en-US" dirty="0"/>
              <a:t> se </a:t>
            </a:r>
            <a:r>
              <a:rPr lang="en-US" dirty="0" err="1"/>
              <a:t>kazniti</a:t>
            </a:r>
            <a:r>
              <a:rPr lang="en-US" dirty="0"/>
              <a:t> </a:t>
            </a:r>
            <a:r>
              <a:rPr lang="en-US" dirty="0" err="1"/>
              <a:t>kaznom</a:t>
            </a:r>
            <a:r>
              <a:rPr lang="en-US" dirty="0"/>
              <a:t> </a:t>
            </a:r>
            <a:r>
              <a:rPr lang="en-US" dirty="0" err="1"/>
              <a:t>zatvora</a:t>
            </a:r>
            <a:r>
              <a:rPr lang="en-US" dirty="0"/>
              <a:t> od </a:t>
            </a:r>
            <a:r>
              <a:rPr lang="en-US" dirty="0" err="1"/>
              <a:t>dvije</a:t>
            </a:r>
            <a:r>
              <a:rPr lang="en-US" dirty="0"/>
              <a:t> do </a:t>
            </a:r>
            <a:r>
              <a:rPr lang="en-US" dirty="0" err="1"/>
              <a:t>deset</a:t>
            </a:r>
            <a:r>
              <a:rPr lang="en-US" dirty="0"/>
              <a:t> </a:t>
            </a:r>
            <a:r>
              <a:rPr lang="en-US" dirty="0" err="1"/>
              <a:t>godina</a:t>
            </a:r>
            <a:r>
              <a:rPr lang="en-US" dirty="0"/>
              <a:t>.</a:t>
            </a:r>
          </a:p>
          <a:p>
            <a:pPr marL="0" indent="0">
              <a:buNone/>
            </a:pPr>
            <a:r>
              <a:rPr lang="en-US" dirty="0"/>
              <a:t>(4) </a:t>
            </a:r>
            <a:r>
              <a:rPr lang="en-US" dirty="0" err="1"/>
              <a:t>Ako</a:t>
            </a:r>
            <a:r>
              <a:rPr lang="en-US" dirty="0"/>
              <a:t> je </a:t>
            </a:r>
            <a:r>
              <a:rPr lang="en-US" dirty="0" err="1"/>
              <a:t>usljed</a:t>
            </a:r>
            <a:r>
              <a:rPr lang="en-US" dirty="0"/>
              <a:t> </a:t>
            </a:r>
            <a:r>
              <a:rPr lang="en-US" dirty="0" err="1"/>
              <a:t>djela</a:t>
            </a:r>
            <a:r>
              <a:rPr lang="en-US" dirty="0"/>
              <a:t> </a:t>
            </a:r>
            <a:r>
              <a:rPr lang="en-US" dirty="0" err="1"/>
              <a:t>iz</a:t>
            </a:r>
            <a:r>
              <a:rPr lang="en-US" dirty="0"/>
              <a:t> </a:t>
            </a:r>
            <a:r>
              <a:rPr lang="en-US" dirty="0" err="1"/>
              <a:t>st.</a:t>
            </a:r>
            <a:r>
              <a:rPr lang="en-US" dirty="0"/>
              <a:t> 1, 2. </a:t>
            </a:r>
            <a:r>
              <a:rPr lang="en-US" dirty="0" err="1"/>
              <a:t>i</a:t>
            </a:r>
            <a:r>
              <a:rPr lang="en-US" dirty="0"/>
              <a:t> 3. </a:t>
            </a:r>
            <a:r>
              <a:rPr lang="en-US" dirty="0" err="1"/>
              <a:t>ovog</a:t>
            </a:r>
            <a:r>
              <a:rPr lang="en-US" dirty="0"/>
              <a:t> </a:t>
            </a:r>
            <a:r>
              <a:rPr lang="en-US" dirty="0" err="1"/>
              <a:t>člana</a:t>
            </a:r>
            <a:r>
              <a:rPr lang="en-US" dirty="0"/>
              <a:t> </a:t>
            </a:r>
            <a:r>
              <a:rPr lang="en-US" i="1" u="sng" dirty="0" err="1"/>
              <a:t>nastupila</a:t>
            </a:r>
            <a:r>
              <a:rPr lang="en-US" i="1" u="sng" dirty="0"/>
              <a:t> </a:t>
            </a:r>
            <a:r>
              <a:rPr lang="en-US" i="1" u="sng" dirty="0" err="1"/>
              <a:t>smrt</a:t>
            </a:r>
            <a:r>
              <a:rPr lang="en-US" i="1" u="sng" dirty="0"/>
              <a:t> </a:t>
            </a:r>
            <a:r>
              <a:rPr lang="en-US" i="1" u="sng" dirty="0" err="1"/>
              <a:t>člana</a:t>
            </a:r>
            <a:r>
              <a:rPr lang="en-US" i="1" u="sng" dirty="0"/>
              <a:t> </a:t>
            </a:r>
            <a:r>
              <a:rPr lang="en-US" i="1" u="sng" dirty="0" err="1"/>
              <a:t>porodice</a:t>
            </a:r>
            <a:r>
              <a:rPr lang="en-US" i="1" u="sng" dirty="0"/>
              <a:t> </a:t>
            </a:r>
            <a:r>
              <a:rPr lang="en-US" i="1" u="sng" dirty="0" err="1"/>
              <a:t>ili</a:t>
            </a:r>
            <a:r>
              <a:rPr lang="en-US" i="1" u="sng" dirty="0"/>
              <a:t> </a:t>
            </a:r>
            <a:r>
              <a:rPr lang="en-US" i="1" u="sng" dirty="0" err="1"/>
              <a:t>porodične</a:t>
            </a:r>
            <a:r>
              <a:rPr lang="en-US" i="1" u="sng" dirty="0"/>
              <a:t> </a:t>
            </a:r>
            <a:r>
              <a:rPr lang="en-US" i="1" u="sng" dirty="0" err="1"/>
              <a:t>zajednice</a:t>
            </a:r>
            <a:r>
              <a:rPr lang="en-US" dirty="0"/>
              <a:t>, </a:t>
            </a:r>
            <a:r>
              <a:rPr lang="en-US" dirty="0" err="1"/>
              <a:t>učinilac</a:t>
            </a:r>
            <a:r>
              <a:rPr lang="en-US" dirty="0"/>
              <a:t> </a:t>
            </a:r>
            <a:r>
              <a:rPr lang="en-US" dirty="0" err="1"/>
              <a:t>će</a:t>
            </a:r>
            <a:r>
              <a:rPr lang="en-US" dirty="0"/>
              <a:t> se </a:t>
            </a:r>
            <a:r>
              <a:rPr lang="en-US" dirty="0" err="1"/>
              <a:t>kazniti</a:t>
            </a:r>
            <a:r>
              <a:rPr lang="en-US" dirty="0"/>
              <a:t> </a:t>
            </a:r>
            <a:r>
              <a:rPr lang="en-US" dirty="0" err="1"/>
              <a:t>kaznom</a:t>
            </a:r>
            <a:r>
              <a:rPr lang="en-US" dirty="0"/>
              <a:t> </a:t>
            </a:r>
            <a:r>
              <a:rPr lang="en-US" dirty="0" err="1"/>
              <a:t>zatvora</a:t>
            </a:r>
            <a:r>
              <a:rPr lang="en-US" dirty="0"/>
              <a:t> od tri do </a:t>
            </a:r>
            <a:r>
              <a:rPr lang="en-US" dirty="0" err="1"/>
              <a:t>petnaest</a:t>
            </a:r>
            <a:r>
              <a:rPr lang="en-US" dirty="0"/>
              <a:t> </a:t>
            </a:r>
            <a:r>
              <a:rPr lang="en-US" dirty="0" err="1"/>
              <a:t>godina</a:t>
            </a:r>
            <a:r>
              <a:rPr lang="en-US" dirty="0"/>
              <a:t>.</a:t>
            </a:r>
          </a:p>
          <a:p>
            <a:pPr marL="0" indent="0">
              <a:buNone/>
            </a:pPr>
            <a:r>
              <a:rPr lang="en-US" dirty="0"/>
              <a:t>(5) </a:t>
            </a:r>
            <a:r>
              <a:rPr lang="en-US" dirty="0" err="1">
                <a:solidFill>
                  <a:schemeClr val="tx1"/>
                </a:solidFill>
              </a:rPr>
              <a:t>Ko</a:t>
            </a:r>
            <a:r>
              <a:rPr lang="en-US" dirty="0">
                <a:solidFill>
                  <a:schemeClr val="tx1"/>
                </a:solidFill>
              </a:rPr>
              <a:t> </a:t>
            </a:r>
            <a:r>
              <a:rPr lang="en-US" dirty="0" err="1">
                <a:solidFill>
                  <a:schemeClr val="tx1"/>
                </a:solidFill>
              </a:rPr>
              <a:t>prekrši</a:t>
            </a:r>
            <a:r>
              <a:rPr lang="en-US" dirty="0">
                <a:solidFill>
                  <a:schemeClr val="tx1"/>
                </a:solidFill>
              </a:rPr>
              <a:t> </a:t>
            </a:r>
            <a:r>
              <a:rPr lang="en-US" dirty="0" err="1">
                <a:solidFill>
                  <a:schemeClr val="tx1"/>
                </a:solidFill>
              </a:rPr>
              <a:t>zaštitne</a:t>
            </a:r>
            <a:r>
              <a:rPr lang="en-US" dirty="0">
                <a:solidFill>
                  <a:schemeClr val="tx1"/>
                </a:solidFill>
              </a:rPr>
              <a:t> </a:t>
            </a:r>
            <a:r>
              <a:rPr lang="en-US" dirty="0" err="1">
                <a:solidFill>
                  <a:schemeClr val="tx1"/>
                </a:solidFill>
              </a:rPr>
              <a:t>mjere</a:t>
            </a:r>
            <a:r>
              <a:rPr lang="en-US" dirty="0">
                <a:solidFill>
                  <a:schemeClr val="tx1"/>
                </a:solidFill>
              </a:rPr>
              <a:t> </a:t>
            </a:r>
            <a:r>
              <a:rPr lang="en-US" dirty="0" err="1">
                <a:solidFill>
                  <a:schemeClr val="tx1"/>
                </a:solidFill>
              </a:rPr>
              <a:t>ili</a:t>
            </a:r>
            <a:r>
              <a:rPr lang="en-US" dirty="0">
                <a:solidFill>
                  <a:schemeClr val="tx1"/>
                </a:solidFill>
              </a:rPr>
              <a:t> </a:t>
            </a:r>
            <a:r>
              <a:rPr lang="en-US" dirty="0" err="1">
                <a:solidFill>
                  <a:schemeClr val="tx1"/>
                </a:solidFill>
              </a:rPr>
              <a:t>hitne</a:t>
            </a:r>
            <a:r>
              <a:rPr lang="en-US" dirty="0">
                <a:solidFill>
                  <a:schemeClr val="tx1"/>
                </a:solidFill>
              </a:rPr>
              <a:t> </a:t>
            </a:r>
            <a:r>
              <a:rPr lang="en-US" dirty="0" err="1">
                <a:solidFill>
                  <a:schemeClr val="tx1"/>
                </a:solidFill>
              </a:rPr>
              <a:t>mjere</a:t>
            </a:r>
            <a:r>
              <a:rPr lang="en-US" dirty="0">
                <a:solidFill>
                  <a:schemeClr val="tx1"/>
                </a:solidFill>
              </a:rPr>
              <a:t> </a:t>
            </a:r>
            <a:r>
              <a:rPr lang="en-US" dirty="0" err="1">
                <a:solidFill>
                  <a:schemeClr val="tx1"/>
                </a:solidFill>
              </a:rPr>
              <a:t>zaštite</a:t>
            </a:r>
            <a:r>
              <a:rPr lang="en-US" dirty="0">
                <a:solidFill>
                  <a:schemeClr val="tx1"/>
                </a:solidFill>
              </a:rPr>
              <a:t> od </a:t>
            </a:r>
            <a:r>
              <a:rPr lang="en-US" dirty="0" err="1">
                <a:solidFill>
                  <a:schemeClr val="tx1"/>
                </a:solidFill>
              </a:rPr>
              <a:t>nasilja</a:t>
            </a:r>
            <a:r>
              <a:rPr lang="en-US" dirty="0">
                <a:solidFill>
                  <a:schemeClr val="tx1"/>
                </a:solidFill>
              </a:rPr>
              <a:t> u </a:t>
            </a:r>
            <a:r>
              <a:rPr lang="en-US" dirty="0" err="1">
                <a:solidFill>
                  <a:schemeClr val="tx1"/>
                </a:solidFill>
              </a:rPr>
              <a:t>porodici</a:t>
            </a:r>
            <a:r>
              <a:rPr lang="en-US" dirty="0">
                <a:solidFill>
                  <a:schemeClr val="tx1"/>
                </a:solidFill>
              </a:rPr>
              <a:t> </a:t>
            </a:r>
            <a:r>
              <a:rPr lang="en-US" dirty="0" err="1"/>
              <a:t>koje</a:t>
            </a:r>
            <a:r>
              <a:rPr lang="en-US" dirty="0"/>
              <a:t> mu je </a:t>
            </a:r>
            <a:r>
              <a:rPr lang="en-US" dirty="0" err="1"/>
              <a:t>sud</a:t>
            </a:r>
            <a:r>
              <a:rPr lang="en-US" dirty="0"/>
              <a:t> </a:t>
            </a:r>
            <a:r>
              <a:rPr lang="en-US" dirty="0" err="1"/>
              <a:t>odredio</a:t>
            </a:r>
            <a:r>
              <a:rPr lang="en-US" dirty="0"/>
              <a:t> </a:t>
            </a:r>
            <a:r>
              <a:rPr lang="en-US" dirty="0" err="1"/>
              <a:t>na</a:t>
            </a:r>
            <a:r>
              <a:rPr lang="en-US" dirty="0"/>
              <a:t> </a:t>
            </a:r>
            <a:r>
              <a:rPr lang="en-US" dirty="0" err="1"/>
              <a:t>osnovu</a:t>
            </a:r>
            <a:r>
              <a:rPr lang="en-US" dirty="0"/>
              <a:t> </a:t>
            </a:r>
            <a:r>
              <a:rPr lang="en-US" dirty="0" err="1"/>
              <a:t>zakona</a:t>
            </a:r>
            <a:r>
              <a:rPr lang="en-US" dirty="0"/>
              <a:t>, </a:t>
            </a:r>
            <a:r>
              <a:rPr lang="en-US" dirty="0" err="1"/>
              <a:t>kazniće</a:t>
            </a:r>
            <a:r>
              <a:rPr lang="en-US" dirty="0"/>
              <a:t> se </a:t>
            </a:r>
            <a:r>
              <a:rPr lang="en-US" dirty="0" err="1"/>
              <a:t>novčanom</a:t>
            </a:r>
            <a:r>
              <a:rPr lang="en-US" dirty="0"/>
              <a:t> </a:t>
            </a:r>
            <a:r>
              <a:rPr lang="en-US" dirty="0" err="1"/>
              <a:t>kaznom</a:t>
            </a:r>
            <a:r>
              <a:rPr lang="en-US" dirty="0"/>
              <a:t> </a:t>
            </a:r>
            <a:r>
              <a:rPr lang="en-US" dirty="0" err="1"/>
              <a:t>i</a:t>
            </a:r>
            <a:r>
              <a:rPr lang="en-US" dirty="0"/>
              <a:t> </a:t>
            </a:r>
            <a:r>
              <a:rPr lang="en-US" dirty="0" err="1"/>
              <a:t>kaznom</a:t>
            </a:r>
            <a:r>
              <a:rPr lang="en-US" dirty="0"/>
              <a:t> </a:t>
            </a:r>
            <a:r>
              <a:rPr lang="en-US" dirty="0" err="1"/>
              <a:t>zatvora</a:t>
            </a:r>
            <a:r>
              <a:rPr lang="en-US" dirty="0"/>
              <a:t> do tri </a:t>
            </a:r>
            <a:r>
              <a:rPr lang="en-US" dirty="0" err="1"/>
              <a:t>godine</a:t>
            </a:r>
            <a:r>
              <a:rPr lang="en-US" dirty="0"/>
              <a:t>.</a:t>
            </a:r>
          </a:p>
          <a:p>
            <a:pPr marL="0" indent="0">
              <a:buNone/>
            </a:pPr>
            <a:r>
              <a:rPr lang="en-US" dirty="0"/>
              <a:t>(6) </a:t>
            </a:r>
            <a:r>
              <a:rPr lang="en-US" dirty="0" err="1"/>
              <a:t>Članom</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u </a:t>
            </a:r>
            <a:r>
              <a:rPr lang="en-US" dirty="0" err="1"/>
              <a:t>smislu</a:t>
            </a:r>
            <a:r>
              <a:rPr lang="en-US" dirty="0"/>
              <a:t> </a:t>
            </a:r>
            <a:r>
              <a:rPr lang="en-US" dirty="0" err="1"/>
              <a:t>ovog</a:t>
            </a:r>
            <a:r>
              <a:rPr lang="en-US" dirty="0"/>
              <a:t> </a:t>
            </a:r>
            <a:r>
              <a:rPr lang="en-US" dirty="0" err="1"/>
              <a:t>krivičnog</a:t>
            </a:r>
            <a:r>
              <a:rPr lang="en-US" dirty="0"/>
              <a:t> </a:t>
            </a:r>
            <a:r>
              <a:rPr lang="en-US" dirty="0" err="1"/>
              <a:t>djela</a:t>
            </a:r>
            <a:r>
              <a:rPr lang="en-US" dirty="0"/>
              <a:t>, </a:t>
            </a:r>
            <a:r>
              <a:rPr lang="en-US" dirty="0" err="1"/>
              <a:t>smatraju</a:t>
            </a:r>
            <a:r>
              <a:rPr lang="en-US" dirty="0"/>
              <a:t> se </a:t>
            </a:r>
            <a:r>
              <a:rPr lang="en-US" dirty="0" err="1"/>
              <a:t>supružnici</a:t>
            </a:r>
            <a:r>
              <a:rPr lang="en-US" dirty="0"/>
              <a:t> </a:t>
            </a:r>
            <a:r>
              <a:rPr lang="en-US" dirty="0" err="1"/>
              <a:t>ili</a:t>
            </a:r>
            <a:r>
              <a:rPr lang="en-US" dirty="0"/>
              <a:t> </a:t>
            </a:r>
            <a:r>
              <a:rPr lang="en-US" dirty="0" err="1"/>
              <a:t>bivši</a:t>
            </a:r>
            <a:r>
              <a:rPr lang="en-US" dirty="0"/>
              <a:t> </a:t>
            </a:r>
            <a:r>
              <a:rPr lang="en-US" dirty="0" err="1"/>
              <a:t>supružnici</a:t>
            </a:r>
            <a:r>
              <a:rPr lang="en-US" dirty="0"/>
              <a:t> </a:t>
            </a:r>
            <a:r>
              <a:rPr lang="en-US" dirty="0" err="1"/>
              <a:t>i</a:t>
            </a:r>
            <a:r>
              <a:rPr lang="en-US" dirty="0"/>
              <a:t> </a:t>
            </a:r>
            <a:r>
              <a:rPr lang="en-US" dirty="0" err="1"/>
              <a:t>njihova</a:t>
            </a:r>
            <a:r>
              <a:rPr lang="en-US" dirty="0"/>
              <a:t> </a:t>
            </a:r>
            <a:r>
              <a:rPr lang="en-US" dirty="0" err="1"/>
              <a:t>djeca</a:t>
            </a:r>
            <a:r>
              <a:rPr lang="en-US" dirty="0"/>
              <a:t> </a:t>
            </a:r>
            <a:r>
              <a:rPr lang="en-US" dirty="0" err="1"/>
              <a:t>i</a:t>
            </a:r>
            <a:r>
              <a:rPr lang="en-US" dirty="0"/>
              <a:t> </a:t>
            </a:r>
            <a:r>
              <a:rPr lang="en-US" dirty="0" err="1"/>
              <a:t>djeca</a:t>
            </a:r>
            <a:r>
              <a:rPr lang="en-US" dirty="0"/>
              <a:t> </a:t>
            </a:r>
            <a:r>
              <a:rPr lang="en-US" dirty="0" err="1"/>
              <a:t>svakog</a:t>
            </a:r>
            <a:r>
              <a:rPr lang="en-US" dirty="0"/>
              <a:t> od </a:t>
            </a:r>
            <a:r>
              <a:rPr lang="en-US" dirty="0" err="1"/>
              <a:t>njih</a:t>
            </a:r>
            <a:r>
              <a:rPr lang="en-US" dirty="0"/>
              <a:t>, </a:t>
            </a:r>
            <a:r>
              <a:rPr lang="en-US" dirty="0" err="1"/>
              <a:t>vanbračni</a:t>
            </a:r>
            <a:r>
              <a:rPr lang="en-US" dirty="0"/>
              <a:t> </a:t>
            </a:r>
            <a:r>
              <a:rPr lang="en-US" dirty="0" err="1"/>
              <a:t>partneri</a:t>
            </a:r>
            <a:r>
              <a:rPr lang="en-US" dirty="0"/>
              <a:t> </a:t>
            </a:r>
            <a:r>
              <a:rPr lang="en-US" dirty="0" err="1"/>
              <a:t>ili</a:t>
            </a:r>
            <a:r>
              <a:rPr lang="en-US" dirty="0"/>
              <a:t> </a:t>
            </a:r>
            <a:r>
              <a:rPr lang="en-US" dirty="0" err="1"/>
              <a:t>bivši</a:t>
            </a:r>
            <a:r>
              <a:rPr lang="en-US" dirty="0"/>
              <a:t> </a:t>
            </a:r>
            <a:r>
              <a:rPr lang="en-US" dirty="0" err="1"/>
              <a:t>vanbračni</a:t>
            </a:r>
            <a:r>
              <a:rPr lang="en-US" dirty="0"/>
              <a:t> </a:t>
            </a:r>
            <a:r>
              <a:rPr lang="en-US" dirty="0" err="1"/>
              <a:t>partneri</a:t>
            </a:r>
            <a:r>
              <a:rPr lang="en-US" dirty="0"/>
              <a:t>, </a:t>
            </a:r>
            <a:r>
              <a:rPr lang="en-US" dirty="0" err="1"/>
              <a:t>njihova</a:t>
            </a:r>
            <a:r>
              <a:rPr lang="en-US" dirty="0"/>
              <a:t> </a:t>
            </a:r>
            <a:r>
              <a:rPr lang="en-US" dirty="0" err="1"/>
              <a:t>djeca</a:t>
            </a:r>
            <a:r>
              <a:rPr lang="en-US" dirty="0"/>
              <a:t> </a:t>
            </a:r>
            <a:r>
              <a:rPr lang="en-US" dirty="0" err="1"/>
              <a:t>ili</a:t>
            </a:r>
            <a:r>
              <a:rPr lang="en-US" dirty="0"/>
              <a:t> </a:t>
            </a:r>
            <a:r>
              <a:rPr lang="en-US" dirty="0" err="1"/>
              <a:t>djeca</a:t>
            </a:r>
            <a:r>
              <a:rPr lang="en-US" dirty="0"/>
              <a:t> </a:t>
            </a:r>
            <a:r>
              <a:rPr lang="en-US" dirty="0" err="1"/>
              <a:t>svakog</a:t>
            </a:r>
            <a:r>
              <a:rPr lang="en-US" dirty="0"/>
              <a:t> od </a:t>
            </a:r>
            <a:r>
              <a:rPr lang="en-US" dirty="0" err="1"/>
              <a:t>njih</a:t>
            </a:r>
            <a:r>
              <a:rPr lang="en-US" dirty="0"/>
              <a:t>, </a:t>
            </a:r>
            <a:r>
              <a:rPr lang="en-US" dirty="0" err="1"/>
              <a:t>srodnici</a:t>
            </a:r>
            <a:r>
              <a:rPr lang="en-US" dirty="0"/>
              <a:t> </a:t>
            </a:r>
            <a:r>
              <a:rPr lang="en-US" dirty="0" err="1"/>
              <a:t>po</a:t>
            </a:r>
            <a:r>
              <a:rPr lang="en-US" dirty="0"/>
              <a:t> </a:t>
            </a:r>
            <a:r>
              <a:rPr lang="en-US" dirty="0" err="1"/>
              <a:t>tazbini</a:t>
            </a:r>
            <a:r>
              <a:rPr lang="en-US" dirty="0"/>
              <a:t> </a:t>
            </a:r>
            <a:r>
              <a:rPr lang="en-US" dirty="0" err="1"/>
              <a:t>zaključno</a:t>
            </a:r>
            <a:r>
              <a:rPr lang="en-US" dirty="0"/>
              <a:t> do </a:t>
            </a:r>
            <a:r>
              <a:rPr lang="en-US" dirty="0" err="1"/>
              <a:t>drugog</a:t>
            </a:r>
            <a:r>
              <a:rPr lang="en-US" dirty="0"/>
              <a:t> </a:t>
            </a:r>
            <a:r>
              <a:rPr lang="en-US" dirty="0" err="1"/>
              <a:t>stepena</a:t>
            </a:r>
            <a:r>
              <a:rPr lang="en-US" dirty="0"/>
              <a:t> bez </a:t>
            </a:r>
            <a:r>
              <a:rPr lang="en-US" dirty="0" err="1"/>
              <a:t>obzira</a:t>
            </a:r>
            <a:r>
              <a:rPr lang="en-US" dirty="0"/>
              <a:t> </a:t>
            </a:r>
            <a:r>
              <a:rPr lang="en-US" dirty="0" err="1"/>
              <a:t>na</a:t>
            </a:r>
            <a:r>
              <a:rPr lang="en-US" dirty="0"/>
              <a:t> </a:t>
            </a:r>
            <a:r>
              <a:rPr lang="en-US" dirty="0" err="1"/>
              <a:t>činjenicu</a:t>
            </a:r>
            <a:r>
              <a:rPr lang="en-US" dirty="0"/>
              <a:t> da je </a:t>
            </a:r>
            <a:r>
              <a:rPr lang="en-US" dirty="0" err="1"/>
              <a:t>bračna</a:t>
            </a:r>
            <a:r>
              <a:rPr lang="en-US" dirty="0"/>
              <a:t> </a:t>
            </a:r>
            <a:r>
              <a:rPr lang="en-US" dirty="0" err="1"/>
              <a:t>zajednica</a:t>
            </a:r>
            <a:r>
              <a:rPr lang="en-US" dirty="0"/>
              <a:t> </a:t>
            </a:r>
            <a:r>
              <a:rPr lang="en-US" dirty="0" err="1"/>
              <a:t>prestala</a:t>
            </a:r>
            <a:r>
              <a:rPr lang="en-US" dirty="0"/>
              <a:t>, </a:t>
            </a:r>
            <a:r>
              <a:rPr lang="en-US" dirty="0" err="1"/>
              <a:t>roditelji</a:t>
            </a:r>
            <a:r>
              <a:rPr lang="en-US" dirty="0"/>
              <a:t> </a:t>
            </a:r>
            <a:r>
              <a:rPr lang="en-US" dirty="0" err="1"/>
              <a:t>sadašnjih</a:t>
            </a:r>
            <a:r>
              <a:rPr lang="en-US" dirty="0"/>
              <a:t> </a:t>
            </a:r>
            <a:r>
              <a:rPr lang="en-US" dirty="0" err="1"/>
              <a:t>i</a:t>
            </a:r>
            <a:r>
              <a:rPr lang="en-US" dirty="0"/>
              <a:t> </a:t>
            </a:r>
            <a:r>
              <a:rPr lang="en-US" dirty="0" err="1"/>
              <a:t>bivših</a:t>
            </a:r>
            <a:r>
              <a:rPr lang="en-US" dirty="0"/>
              <a:t> </a:t>
            </a:r>
            <a:r>
              <a:rPr lang="en-US" dirty="0" err="1"/>
              <a:t>bračnih</a:t>
            </a:r>
            <a:r>
              <a:rPr lang="en-US" dirty="0"/>
              <a:t> </a:t>
            </a:r>
            <a:r>
              <a:rPr lang="en-US" dirty="0" err="1"/>
              <a:t>i</a:t>
            </a:r>
            <a:r>
              <a:rPr lang="en-US" dirty="0"/>
              <a:t> </a:t>
            </a:r>
            <a:r>
              <a:rPr lang="en-US" dirty="0" err="1"/>
              <a:t>vanbračnih</a:t>
            </a:r>
            <a:r>
              <a:rPr lang="en-US" dirty="0"/>
              <a:t> </a:t>
            </a:r>
            <a:r>
              <a:rPr lang="en-US" dirty="0" err="1"/>
              <a:t>partnera</a:t>
            </a:r>
            <a:r>
              <a:rPr lang="en-US" dirty="0"/>
              <a:t>, </a:t>
            </a:r>
            <a:r>
              <a:rPr lang="en-US" dirty="0" err="1"/>
              <a:t>srodnici</a:t>
            </a:r>
            <a:r>
              <a:rPr lang="en-US" dirty="0"/>
              <a:t> </a:t>
            </a:r>
            <a:r>
              <a:rPr lang="en-US" dirty="0" err="1"/>
              <a:t>iz</a:t>
            </a:r>
            <a:r>
              <a:rPr lang="en-US" dirty="0"/>
              <a:t> </a:t>
            </a:r>
            <a:r>
              <a:rPr lang="en-US" dirty="0" err="1"/>
              <a:t>potpunog</a:t>
            </a:r>
            <a:r>
              <a:rPr lang="en-US" dirty="0"/>
              <a:t> </a:t>
            </a:r>
            <a:r>
              <a:rPr lang="en-US" dirty="0" err="1"/>
              <a:t>usvojenja</a:t>
            </a:r>
            <a:r>
              <a:rPr lang="en-US" dirty="0"/>
              <a:t> u </a:t>
            </a:r>
            <a:r>
              <a:rPr lang="en-US" dirty="0" err="1"/>
              <a:t>pravoj</a:t>
            </a:r>
            <a:r>
              <a:rPr lang="en-US" dirty="0"/>
              <a:t> </a:t>
            </a:r>
            <a:r>
              <a:rPr lang="en-US" dirty="0" err="1"/>
              <a:t>liniji</a:t>
            </a:r>
            <a:r>
              <a:rPr lang="en-US" dirty="0"/>
              <a:t> bez </a:t>
            </a:r>
            <a:r>
              <a:rPr lang="en-US" dirty="0" err="1"/>
              <a:t>ograničenja</a:t>
            </a:r>
            <a:r>
              <a:rPr lang="en-US" dirty="0"/>
              <a:t>, a u </a:t>
            </a:r>
            <a:r>
              <a:rPr lang="en-US" dirty="0" err="1"/>
              <a:t>pobočnoj</a:t>
            </a:r>
            <a:r>
              <a:rPr lang="en-US" dirty="0"/>
              <a:t> </a:t>
            </a:r>
            <a:r>
              <a:rPr lang="en-US" dirty="0" err="1"/>
              <a:t>zaključno</a:t>
            </a:r>
            <a:r>
              <a:rPr lang="en-US" dirty="0"/>
              <a:t> </a:t>
            </a:r>
            <a:r>
              <a:rPr lang="en-US" dirty="0" err="1"/>
              <a:t>sa</a:t>
            </a:r>
            <a:r>
              <a:rPr lang="en-US" dirty="0"/>
              <a:t> </a:t>
            </a:r>
            <a:r>
              <a:rPr lang="en-US" dirty="0" err="1"/>
              <a:t>četvrtim</a:t>
            </a:r>
            <a:r>
              <a:rPr lang="en-US" dirty="0"/>
              <a:t> </a:t>
            </a:r>
            <a:r>
              <a:rPr lang="en-US" dirty="0" err="1"/>
              <a:t>stepenom</a:t>
            </a:r>
            <a:r>
              <a:rPr lang="en-US" dirty="0"/>
              <a:t>, </a:t>
            </a:r>
            <a:r>
              <a:rPr lang="en-US" dirty="0" err="1"/>
              <a:t>kao</a:t>
            </a:r>
            <a:r>
              <a:rPr lang="en-US" dirty="0"/>
              <a:t> </a:t>
            </a:r>
            <a:r>
              <a:rPr lang="en-US" dirty="0" err="1"/>
              <a:t>i</a:t>
            </a:r>
            <a:r>
              <a:rPr lang="en-US" dirty="0"/>
              <a:t> </a:t>
            </a:r>
            <a:r>
              <a:rPr lang="en-US" dirty="0" err="1"/>
              <a:t>srodnici</a:t>
            </a:r>
            <a:r>
              <a:rPr lang="en-US" dirty="0"/>
              <a:t> </a:t>
            </a:r>
            <a:r>
              <a:rPr lang="en-US" dirty="0" err="1"/>
              <a:t>iz</a:t>
            </a:r>
            <a:r>
              <a:rPr lang="en-US" dirty="0"/>
              <a:t> </a:t>
            </a:r>
            <a:r>
              <a:rPr lang="en-US" dirty="0" err="1"/>
              <a:t>nepotpunog</a:t>
            </a:r>
            <a:r>
              <a:rPr lang="en-US" dirty="0"/>
              <a:t> </a:t>
            </a:r>
            <a:r>
              <a:rPr lang="en-US" dirty="0" err="1"/>
              <a:t>usvojenja</a:t>
            </a:r>
            <a:r>
              <a:rPr lang="en-US" dirty="0"/>
              <a:t>, </a:t>
            </a:r>
            <a:r>
              <a:rPr lang="en-US" dirty="0" err="1"/>
              <a:t>lica</a:t>
            </a:r>
            <a:r>
              <a:rPr lang="en-US" dirty="0"/>
              <a:t> </a:t>
            </a:r>
            <a:r>
              <a:rPr lang="en-US" dirty="0" err="1"/>
              <a:t>koja</a:t>
            </a:r>
            <a:r>
              <a:rPr lang="en-US" dirty="0"/>
              <a:t> </a:t>
            </a:r>
            <a:r>
              <a:rPr lang="en-US" dirty="0" err="1"/>
              <a:t>vezuje</a:t>
            </a:r>
            <a:r>
              <a:rPr lang="en-US" dirty="0"/>
              <a:t> </a:t>
            </a:r>
            <a:r>
              <a:rPr lang="en-US" dirty="0" err="1"/>
              <a:t>odnos</a:t>
            </a:r>
            <a:r>
              <a:rPr lang="en-US" dirty="0"/>
              <a:t> </a:t>
            </a:r>
            <a:r>
              <a:rPr lang="en-US" dirty="0" err="1"/>
              <a:t>starateljstva</a:t>
            </a:r>
            <a:r>
              <a:rPr lang="en-US" dirty="0"/>
              <a:t>, </a:t>
            </a:r>
            <a:r>
              <a:rPr lang="en-US" dirty="0" err="1"/>
              <a:t>lica</a:t>
            </a:r>
            <a:r>
              <a:rPr lang="en-US" dirty="0"/>
              <a:t> </a:t>
            </a:r>
            <a:r>
              <a:rPr lang="en-US" dirty="0" err="1"/>
              <a:t>koja</a:t>
            </a:r>
            <a:r>
              <a:rPr lang="en-US" dirty="0"/>
              <a:t> </a:t>
            </a:r>
            <a:r>
              <a:rPr lang="en-US" dirty="0" err="1"/>
              <a:t>žive</a:t>
            </a:r>
            <a:r>
              <a:rPr lang="en-US" dirty="0"/>
              <a:t> </a:t>
            </a:r>
            <a:r>
              <a:rPr lang="en-US" dirty="0" err="1"/>
              <a:t>ili</a:t>
            </a:r>
            <a:r>
              <a:rPr lang="en-US" dirty="0"/>
              <a:t> </a:t>
            </a:r>
            <a:r>
              <a:rPr lang="en-US" dirty="0" err="1"/>
              <a:t>su</a:t>
            </a:r>
            <a:r>
              <a:rPr lang="en-US" dirty="0"/>
              <a:t> </a:t>
            </a:r>
            <a:r>
              <a:rPr lang="en-US" dirty="0" err="1"/>
              <a:t>živjela</a:t>
            </a:r>
            <a:r>
              <a:rPr lang="en-US" dirty="0"/>
              <a:t> u </a:t>
            </a:r>
            <a:r>
              <a:rPr lang="en-US" dirty="0" err="1"/>
              <a:t>istom</a:t>
            </a:r>
            <a:r>
              <a:rPr lang="en-US" dirty="0"/>
              <a:t> </a:t>
            </a:r>
            <a:r>
              <a:rPr lang="en-US" dirty="0" err="1"/>
              <a:t>porodičnom</a:t>
            </a:r>
            <a:r>
              <a:rPr lang="en-US" dirty="0"/>
              <a:t> </a:t>
            </a:r>
            <a:r>
              <a:rPr lang="en-US" dirty="0" err="1"/>
              <a:t>domaćinstvu</a:t>
            </a:r>
            <a:r>
              <a:rPr lang="en-US" dirty="0"/>
              <a:t>, bez </a:t>
            </a:r>
            <a:r>
              <a:rPr lang="en-US" dirty="0" err="1"/>
              <a:t>obzira</a:t>
            </a:r>
            <a:r>
              <a:rPr lang="en-US" dirty="0"/>
              <a:t> </a:t>
            </a:r>
            <a:r>
              <a:rPr lang="en-US" dirty="0" err="1"/>
              <a:t>na</a:t>
            </a:r>
            <a:r>
              <a:rPr lang="en-US" dirty="0"/>
              <a:t> </a:t>
            </a:r>
            <a:r>
              <a:rPr lang="en-US" dirty="0" err="1"/>
              <a:t>srodstvo</a:t>
            </a:r>
            <a:r>
              <a:rPr lang="en-US" dirty="0"/>
              <a:t>, </a:t>
            </a:r>
            <a:r>
              <a:rPr lang="en-US" dirty="0" err="1"/>
              <a:t>lica</a:t>
            </a:r>
            <a:r>
              <a:rPr lang="en-US" dirty="0"/>
              <a:t> </a:t>
            </a:r>
            <a:r>
              <a:rPr lang="en-US" dirty="0" err="1"/>
              <a:t>koja</a:t>
            </a:r>
            <a:r>
              <a:rPr lang="en-US" dirty="0"/>
              <a:t> </a:t>
            </a:r>
            <a:r>
              <a:rPr lang="en-US" dirty="0" err="1"/>
              <a:t>imaju</a:t>
            </a:r>
            <a:r>
              <a:rPr lang="en-US" dirty="0"/>
              <a:t> </a:t>
            </a:r>
            <a:r>
              <a:rPr lang="en-US" dirty="0" err="1"/>
              <a:t>zajedničko</a:t>
            </a:r>
            <a:r>
              <a:rPr lang="en-US" dirty="0"/>
              <a:t> </a:t>
            </a:r>
            <a:r>
              <a:rPr lang="en-US" dirty="0" err="1"/>
              <a:t>dijete</a:t>
            </a:r>
            <a:r>
              <a:rPr lang="en-US" dirty="0"/>
              <a:t> </a:t>
            </a:r>
            <a:r>
              <a:rPr lang="en-US" dirty="0" err="1"/>
              <a:t>ili</a:t>
            </a:r>
            <a:r>
              <a:rPr lang="en-US" dirty="0"/>
              <a:t> je </a:t>
            </a:r>
            <a:r>
              <a:rPr lang="en-US" dirty="0" err="1"/>
              <a:t>dijete</a:t>
            </a:r>
            <a:r>
              <a:rPr lang="en-US" dirty="0"/>
              <a:t> </a:t>
            </a:r>
            <a:r>
              <a:rPr lang="en-US" dirty="0" err="1"/>
              <a:t>začeto</a:t>
            </a:r>
            <a:r>
              <a:rPr lang="en-US" dirty="0"/>
              <a:t>, </a:t>
            </a:r>
            <a:r>
              <a:rPr lang="en-US" dirty="0" err="1"/>
              <a:t>iako</a:t>
            </a:r>
            <a:r>
              <a:rPr lang="en-US" dirty="0"/>
              <a:t> </a:t>
            </a:r>
            <a:r>
              <a:rPr lang="en-US" dirty="0" err="1"/>
              <a:t>nikada</a:t>
            </a:r>
            <a:r>
              <a:rPr lang="en-US" dirty="0"/>
              <a:t> </a:t>
            </a:r>
            <a:r>
              <a:rPr lang="en-US" dirty="0" err="1"/>
              <a:t>nisu</a:t>
            </a:r>
            <a:r>
              <a:rPr lang="en-US" dirty="0"/>
              <a:t> </a:t>
            </a:r>
            <a:r>
              <a:rPr lang="en-US" dirty="0" err="1"/>
              <a:t>živjela</a:t>
            </a:r>
            <a:r>
              <a:rPr lang="en-US" dirty="0"/>
              <a:t> u </a:t>
            </a:r>
            <a:r>
              <a:rPr lang="en-US" dirty="0" err="1"/>
              <a:t>istom</a:t>
            </a:r>
            <a:r>
              <a:rPr lang="en-US" dirty="0"/>
              <a:t> </a:t>
            </a:r>
            <a:r>
              <a:rPr lang="en-US" dirty="0" err="1"/>
              <a:t>porodičnom</a:t>
            </a:r>
            <a:r>
              <a:rPr lang="en-US" dirty="0"/>
              <a:t> </a:t>
            </a:r>
            <a:r>
              <a:rPr lang="en-US" dirty="0" err="1"/>
              <a:t>domaćinstvu</a:t>
            </a:r>
            <a:r>
              <a:rPr lang="en-US" dirty="0"/>
              <a:t>, </a:t>
            </a:r>
            <a:r>
              <a:rPr lang="en-US" dirty="0" err="1"/>
              <a:t>te</a:t>
            </a:r>
            <a:r>
              <a:rPr lang="en-US" dirty="0"/>
              <a:t> </a:t>
            </a:r>
            <a:r>
              <a:rPr lang="en-US" dirty="0" err="1"/>
              <a:t>lica</a:t>
            </a:r>
            <a:r>
              <a:rPr lang="en-US" dirty="0"/>
              <a:t> </a:t>
            </a:r>
            <a:r>
              <a:rPr lang="en-US" dirty="0" err="1"/>
              <a:t>koja</a:t>
            </a:r>
            <a:r>
              <a:rPr lang="en-US" dirty="0"/>
              <a:t> </a:t>
            </a:r>
            <a:r>
              <a:rPr lang="en-US" dirty="0" err="1"/>
              <a:t>su</a:t>
            </a:r>
            <a:r>
              <a:rPr lang="en-US" dirty="0"/>
              <a:t> </a:t>
            </a:r>
            <a:r>
              <a:rPr lang="en-US" dirty="0" err="1"/>
              <a:t>međusobno</a:t>
            </a:r>
            <a:r>
              <a:rPr lang="en-US" dirty="0"/>
              <a:t> </a:t>
            </a:r>
            <a:r>
              <a:rPr lang="en-US" dirty="0" err="1"/>
              <a:t>bila</a:t>
            </a:r>
            <a:r>
              <a:rPr lang="en-US" dirty="0"/>
              <a:t> </a:t>
            </a:r>
            <a:r>
              <a:rPr lang="en-US" dirty="0" err="1"/>
              <a:t>ili</a:t>
            </a:r>
            <a:r>
              <a:rPr lang="en-US" dirty="0"/>
              <a:t> </a:t>
            </a:r>
            <a:r>
              <a:rPr lang="en-US" dirty="0" err="1"/>
              <a:t>su</a:t>
            </a:r>
            <a:r>
              <a:rPr lang="en-US" dirty="0"/>
              <a:t> </a:t>
            </a:r>
            <a:r>
              <a:rPr lang="en-US" dirty="0" err="1"/>
              <a:t>još</a:t>
            </a:r>
            <a:r>
              <a:rPr lang="en-US" dirty="0"/>
              <a:t> u </a:t>
            </a:r>
            <a:r>
              <a:rPr lang="en-US" dirty="0" err="1"/>
              <a:t>emotivnoj</a:t>
            </a:r>
            <a:r>
              <a:rPr lang="en-US" dirty="0"/>
              <a:t> </a:t>
            </a:r>
            <a:r>
              <a:rPr lang="en-US" dirty="0" err="1"/>
              <a:t>ili</a:t>
            </a:r>
            <a:r>
              <a:rPr lang="en-US" dirty="0"/>
              <a:t> </a:t>
            </a:r>
            <a:r>
              <a:rPr lang="en-US" dirty="0" err="1"/>
              <a:t>intimnoj</a:t>
            </a:r>
            <a:r>
              <a:rPr lang="en-US" dirty="0"/>
              <a:t> </a:t>
            </a:r>
            <a:r>
              <a:rPr lang="en-US" dirty="0" err="1"/>
              <a:t>vezi</a:t>
            </a:r>
            <a:r>
              <a:rPr lang="en-US" dirty="0"/>
              <a:t>, </a:t>
            </a:r>
            <a:r>
              <a:rPr lang="en-US" dirty="0" err="1"/>
              <a:t>nezavisno</a:t>
            </a:r>
            <a:r>
              <a:rPr lang="en-US" dirty="0"/>
              <a:t> od toga da li </a:t>
            </a:r>
            <a:r>
              <a:rPr lang="en-US" dirty="0" err="1"/>
              <a:t>učinilac</a:t>
            </a:r>
            <a:r>
              <a:rPr lang="en-US" dirty="0"/>
              <a:t> </a:t>
            </a:r>
            <a:r>
              <a:rPr lang="en-US" dirty="0" err="1"/>
              <a:t>dijeli</a:t>
            </a:r>
            <a:r>
              <a:rPr lang="en-US" dirty="0"/>
              <a:t> </a:t>
            </a:r>
            <a:r>
              <a:rPr lang="en-US" dirty="0" err="1"/>
              <a:t>ili</a:t>
            </a:r>
            <a:r>
              <a:rPr lang="en-US" dirty="0"/>
              <a:t> je </a:t>
            </a:r>
            <a:r>
              <a:rPr lang="en-US" dirty="0" err="1"/>
              <a:t>dijelio</a:t>
            </a:r>
            <a:r>
              <a:rPr lang="en-US" dirty="0"/>
              <a:t> </a:t>
            </a:r>
            <a:r>
              <a:rPr lang="en-US" dirty="0" err="1"/>
              <a:t>domaćinstvo</a:t>
            </a:r>
            <a:r>
              <a:rPr lang="en-US" dirty="0"/>
              <a:t> </a:t>
            </a:r>
            <a:r>
              <a:rPr lang="en-US" dirty="0" err="1"/>
              <a:t>sa</a:t>
            </a:r>
            <a:r>
              <a:rPr lang="en-US" dirty="0"/>
              <a:t> </a:t>
            </a:r>
            <a:r>
              <a:rPr lang="en-US" dirty="0" err="1"/>
              <a:t>žrtvom</a:t>
            </a:r>
            <a:r>
              <a:rPr lang="en-US" dirty="0"/>
              <a:t>.</a:t>
            </a:r>
          </a:p>
          <a:p>
            <a:endParaRPr lang="en-US" dirty="0"/>
          </a:p>
        </p:txBody>
      </p:sp>
      <p:sp>
        <p:nvSpPr>
          <p:cNvPr id="4" name="TextBox 3"/>
          <p:cNvSpPr txBox="1"/>
          <p:nvPr/>
        </p:nvSpPr>
        <p:spPr>
          <a:xfrm>
            <a:off x="8337665" y="2901142"/>
            <a:ext cx="2360815" cy="1754326"/>
          </a:xfrm>
          <a:prstGeom prst="rect">
            <a:avLst/>
          </a:prstGeom>
          <a:noFill/>
        </p:spPr>
        <p:txBody>
          <a:bodyPr wrap="square" rtlCol="0">
            <a:spAutoFit/>
          </a:bodyPr>
          <a:lstStyle/>
          <a:p>
            <a:r>
              <a:rPr lang="sr-Latn-RS" sz="1200" dirty="0" smtClean="0"/>
              <a:t>L</a:t>
            </a:r>
            <a:r>
              <a:rPr lang="en-US" sz="1200" dirty="0" err="1" smtClean="0"/>
              <a:t>egenda</a:t>
            </a:r>
            <a:r>
              <a:rPr lang="sr-Cyrl-RS" sz="1200" dirty="0" smtClean="0"/>
              <a:t>:</a:t>
            </a:r>
          </a:p>
          <a:p>
            <a:r>
              <a:rPr lang="sr-Cyrl-RS" sz="1200" dirty="0" smtClean="0"/>
              <a:t>     </a:t>
            </a:r>
            <a:r>
              <a:rPr lang="sr-Latn-RS" sz="1200" dirty="0" smtClean="0"/>
              <a:t>izvršilac</a:t>
            </a:r>
          </a:p>
          <a:p>
            <a:r>
              <a:rPr lang="sr-Latn-RS" sz="1200" dirty="0" smtClean="0"/>
              <a:t>     radnja izvršenja</a:t>
            </a:r>
          </a:p>
          <a:p>
            <a:r>
              <a:rPr lang="sr-Latn-RS" sz="1200" dirty="0" smtClean="0"/>
              <a:t>     posledica</a:t>
            </a:r>
          </a:p>
          <a:p>
            <a:r>
              <a:rPr lang="sr-Latn-RS" sz="1200" dirty="0" smtClean="0"/>
              <a:t>     pasivni subjekt zaštite</a:t>
            </a:r>
          </a:p>
          <a:p>
            <a:r>
              <a:rPr lang="sr-Latn-RS" sz="1200" u="sng" dirty="0" smtClean="0"/>
              <a:t>U  </a:t>
            </a:r>
            <a:r>
              <a:rPr lang="sr-Latn-RS" sz="1200" dirty="0" smtClean="0"/>
              <a:t> teži oblik</a:t>
            </a:r>
          </a:p>
          <a:p>
            <a:r>
              <a:rPr lang="sr-Latn-RS" sz="1200" i="1" dirty="0" smtClean="0"/>
              <a:t>I    </a:t>
            </a:r>
            <a:r>
              <a:rPr lang="sr-Latn-RS" sz="1200" dirty="0" smtClean="0"/>
              <a:t>drugi teži oblik</a:t>
            </a:r>
          </a:p>
          <a:p>
            <a:r>
              <a:rPr lang="sr-Latn-RS" sz="1200" i="1" u="sng" dirty="0" smtClean="0"/>
              <a:t>IU </a:t>
            </a:r>
            <a:r>
              <a:rPr lang="sr-Latn-RS" sz="1200" dirty="0" smtClean="0"/>
              <a:t> najteži oblik</a:t>
            </a:r>
          </a:p>
          <a:p>
            <a:r>
              <a:rPr lang="sr-Latn-RS" sz="1200" dirty="0" smtClean="0"/>
              <a:t>      poseban oblik</a:t>
            </a:r>
          </a:p>
        </p:txBody>
      </p:sp>
      <p:sp>
        <p:nvSpPr>
          <p:cNvPr id="5" name="Rectangle 4"/>
          <p:cNvSpPr/>
          <p:nvPr/>
        </p:nvSpPr>
        <p:spPr>
          <a:xfrm>
            <a:off x="8437418" y="3175461"/>
            <a:ext cx="174567" cy="1080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ectangle 5"/>
          <p:cNvSpPr/>
          <p:nvPr/>
        </p:nvSpPr>
        <p:spPr>
          <a:xfrm>
            <a:off x="8437418" y="3339654"/>
            <a:ext cx="174567" cy="10806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7" name="Rectangle 6"/>
          <p:cNvSpPr/>
          <p:nvPr/>
        </p:nvSpPr>
        <p:spPr>
          <a:xfrm>
            <a:off x="8437417" y="3717269"/>
            <a:ext cx="174567" cy="10806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Rectangle 7"/>
          <p:cNvSpPr/>
          <p:nvPr/>
        </p:nvSpPr>
        <p:spPr>
          <a:xfrm>
            <a:off x="8437418" y="3513545"/>
            <a:ext cx="174567" cy="10806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Rectangle 8"/>
          <p:cNvSpPr/>
          <p:nvPr/>
        </p:nvSpPr>
        <p:spPr>
          <a:xfrm>
            <a:off x="8437417" y="4463524"/>
            <a:ext cx="174567" cy="10806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9368443" y="322890"/>
            <a:ext cx="2660073" cy="209288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sr-Latn-RS" sz="1000" dirty="0"/>
              <a:t>Čl. 17 Krivični zakonik Republike Srpske</a:t>
            </a:r>
          </a:p>
          <a:p>
            <a:r>
              <a:rPr lang="en-US" sz="1000" dirty="0" err="1"/>
              <a:t>Krivično</a:t>
            </a:r>
            <a:r>
              <a:rPr lang="en-US" sz="1000" dirty="0"/>
              <a:t> </a:t>
            </a:r>
            <a:r>
              <a:rPr lang="en-US" sz="1000" dirty="0" err="1"/>
              <a:t>djelo</a:t>
            </a:r>
            <a:r>
              <a:rPr lang="en-US" sz="1000" dirty="0"/>
              <a:t> je </a:t>
            </a:r>
            <a:r>
              <a:rPr lang="en-US" sz="1000" dirty="0" err="1"/>
              <a:t>protivpravno</a:t>
            </a:r>
            <a:r>
              <a:rPr lang="en-US" sz="1000" dirty="0"/>
              <a:t> </a:t>
            </a:r>
            <a:r>
              <a:rPr lang="en-US" sz="1000" dirty="0" err="1"/>
              <a:t>djelo</a:t>
            </a:r>
            <a:r>
              <a:rPr lang="en-US" sz="1000" dirty="0"/>
              <a:t> </a:t>
            </a:r>
            <a:r>
              <a:rPr lang="en-US" sz="1000" dirty="0" err="1"/>
              <a:t>kojim</a:t>
            </a:r>
            <a:r>
              <a:rPr lang="en-US" sz="1000" dirty="0"/>
              <a:t> se </a:t>
            </a:r>
            <a:r>
              <a:rPr lang="en-US" sz="1000" dirty="0" err="1"/>
              <a:t>povređuju</a:t>
            </a:r>
            <a:r>
              <a:rPr lang="en-US" sz="1000" dirty="0"/>
              <a:t> </a:t>
            </a:r>
            <a:r>
              <a:rPr lang="en-US" sz="1000" dirty="0" err="1"/>
              <a:t>ili</a:t>
            </a:r>
            <a:r>
              <a:rPr lang="en-US" sz="1000" dirty="0"/>
              <a:t> </a:t>
            </a:r>
            <a:r>
              <a:rPr lang="en-US" sz="1000" dirty="0" err="1"/>
              <a:t>ugrožavaju</a:t>
            </a:r>
            <a:r>
              <a:rPr lang="en-US" sz="1000" dirty="0"/>
              <a:t> </a:t>
            </a:r>
            <a:r>
              <a:rPr lang="en-US" sz="1000" dirty="0" err="1"/>
              <a:t>zaštićene</a:t>
            </a:r>
            <a:r>
              <a:rPr lang="en-US" sz="1000" dirty="0"/>
              <a:t> </a:t>
            </a:r>
            <a:r>
              <a:rPr lang="en-US" sz="1000" dirty="0" err="1"/>
              <a:t>vrijednosti</a:t>
            </a:r>
            <a:r>
              <a:rPr lang="en-US" sz="1000" dirty="0"/>
              <a:t> </a:t>
            </a:r>
            <a:r>
              <a:rPr lang="en-US" sz="1000" dirty="0" err="1"/>
              <a:t>i</a:t>
            </a:r>
            <a:r>
              <a:rPr lang="en-US" sz="1000" dirty="0"/>
              <a:t> </a:t>
            </a:r>
            <a:r>
              <a:rPr lang="en-US" sz="1000" dirty="0" err="1"/>
              <a:t>koje</a:t>
            </a:r>
            <a:r>
              <a:rPr lang="en-US" sz="1000" dirty="0"/>
              <a:t> je </a:t>
            </a:r>
            <a:r>
              <a:rPr lang="en-US" sz="1000" dirty="0" err="1"/>
              <a:t>zbog</a:t>
            </a:r>
            <a:r>
              <a:rPr lang="en-US" sz="1000" dirty="0"/>
              <a:t> </a:t>
            </a:r>
            <a:r>
              <a:rPr lang="en-US" sz="1000" dirty="0" err="1"/>
              <a:t>svoje</a:t>
            </a:r>
            <a:r>
              <a:rPr lang="en-US" sz="1000" dirty="0"/>
              <a:t> </a:t>
            </a:r>
            <a:r>
              <a:rPr lang="en-US" sz="1000" dirty="0" err="1"/>
              <a:t>opasnosti</a:t>
            </a:r>
            <a:r>
              <a:rPr lang="en-US" sz="1000" dirty="0"/>
              <a:t> </a:t>
            </a:r>
            <a:r>
              <a:rPr lang="en-US" sz="1000" dirty="0" err="1"/>
              <a:t>ili</a:t>
            </a:r>
            <a:r>
              <a:rPr lang="en-US" sz="1000" dirty="0"/>
              <a:t> </a:t>
            </a:r>
            <a:r>
              <a:rPr lang="en-US" sz="1000" dirty="0" err="1"/>
              <a:t>štetnosti</a:t>
            </a:r>
            <a:r>
              <a:rPr lang="en-US" sz="1000" dirty="0"/>
              <a:t> u </a:t>
            </a:r>
            <a:r>
              <a:rPr lang="en-US" sz="1000" dirty="0" err="1"/>
              <a:t>zakonu</a:t>
            </a:r>
            <a:r>
              <a:rPr lang="en-US" sz="1000" dirty="0"/>
              <a:t> </a:t>
            </a:r>
            <a:r>
              <a:rPr lang="en-US" sz="1000" dirty="0" err="1"/>
              <a:t>određeno</a:t>
            </a:r>
            <a:r>
              <a:rPr lang="en-US" sz="1000" dirty="0"/>
              <a:t> </a:t>
            </a:r>
            <a:r>
              <a:rPr lang="en-US" sz="1000" dirty="0" err="1"/>
              <a:t>kao</a:t>
            </a:r>
            <a:r>
              <a:rPr lang="en-US" sz="1000" dirty="0"/>
              <a:t> </a:t>
            </a:r>
            <a:r>
              <a:rPr lang="en-US" sz="1000" dirty="0" err="1"/>
              <a:t>krivično</a:t>
            </a:r>
            <a:r>
              <a:rPr lang="en-US" sz="1000" dirty="0"/>
              <a:t> </a:t>
            </a:r>
            <a:r>
              <a:rPr lang="en-US" sz="1000" dirty="0" err="1"/>
              <a:t>djelo</a:t>
            </a:r>
            <a:r>
              <a:rPr lang="en-US" sz="1000" dirty="0"/>
              <a:t> </a:t>
            </a:r>
            <a:r>
              <a:rPr lang="en-US" sz="1000" dirty="0" err="1"/>
              <a:t>i</a:t>
            </a:r>
            <a:r>
              <a:rPr lang="en-US" sz="1000" dirty="0"/>
              <a:t> </a:t>
            </a:r>
            <a:r>
              <a:rPr lang="en-US" sz="1000" dirty="0" err="1"/>
              <a:t>za</a:t>
            </a:r>
            <a:r>
              <a:rPr lang="en-US" sz="1000" dirty="0"/>
              <a:t> </a:t>
            </a:r>
            <a:r>
              <a:rPr lang="en-US" sz="1000" dirty="0" err="1"/>
              <a:t>njega</a:t>
            </a:r>
            <a:r>
              <a:rPr lang="en-US" sz="1000" dirty="0"/>
              <a:t> </a:t>
            </a:r>
            <a:r>
              <a:rPr lang="en-US" sz="1000" dirty="0" err="1"/>
              <a:t>propisana</a:t>
            </a:r>
            <a:r>
              <a:rPr lang="en-US" sz="1000" dirty="0"/>
              <a:t> </a:t>
            </a:r>
            <a:r>
              <a:rPr lang="en-US" sz="1000" dirty="0" err="1"/>
              <a:t>krivična</a:t>
            </a:r>
            <a:r>
              <a:rPr lang="en-US" sz="1000" dirty="0"/>
              <a:t> </a:t>
            </a:r>
            <a:r>
              <a:rPr lang="en-US" sz="1000" dirty="0" err="1"/>
              <a:t>sankcija</a:t>
            </a:r>
            <a:r>
              <a:rPr lang="en-US" sz="1000" dirty="0"/>
              <a:t>.</a:t>
            </a:r>
            <a:endParaRPr lang="sr-Latn-RS" sz="1000" dirty="0"/>
          </a:p>
          <a:p>
            <a:r>
              <a:rPr lang="sr-Latn-RS" sz="1000" dirty="0"/>
              <a:t>Osnovni elementi krivičnog djela:</a:t>
            </a:r>
          </a:p>
          <a:p>
            <a:pPr lvl="1"/>
            <a:r>
              <a:rPr lang="sr-Latn-RS" sz="1000" dirty="0"/>
              <a:t>Radnja </a:t>
            </a:r>
          </a:p>
          <a:p>
            <a:pPr lvl="1"/>
            <a:r>
              <a:rPr lang="sr-Latn-RS" sz="1000" dirty="0"/>
              <a:t>Protivpravnost </a:t>
            </a:r>
          </a:p>
          <a:p>
            <a:pPr lvl="1"/>
            <a:r>
              <a:rPr lang="sr-Latn-RS" sz="1000" dirty="0"/>
              <a:t>Štetnost, socijalna nevrijednost</a:t>
            </a:r>
          </a:p>
          <a:p>
            <a:pPr lvl="1"/>
            <a:r>
              <a:rPr lang="sr-Latn-RS" sz="1000" dirty="0"/>
              <a:t>Krivična kažnjivost</a:t>
            </a:r>
          </a:p>
          <a:p>
            <a:pPr lvl="1"/>
            <a:r>
              <a:rPr lang="sr-Latn-RS" sz="1000" dirty="0"/>
              <a:t>Krivica </a:t>
            </a:r>
            <a:endParaRPr lang="en-US" sz="1000" dirty="0"/>
          </a:p>
        </p:txBody>
      </p:sp>
    </p:spTree>
    <p:extLst>
      <p:ext uri="{BB962C8B-B14F-4D97-AF65-F5344CB8AC3E}">
        <p14:creationId xmlns:p14="http://schemas.microsoft.com/office/powerpoint/2010/main" val="2878060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sr-Latn-RS" b="1" dirty="0"/>
              <a:t>Radnja krivičnog </a:t>
            </a:r>
            <a:r>
              <a:rPr lang="sr-Latn-RS" b="1" dirty="0" smtClean="0"/>
              <a:t>djela</a:t>
            </a:r>
            <a:br>
              <a:rPr lang="sr-Latn-RS" b="1" dirty="0" smtClean="0"/>
            </a:br>
            <a:r>
              <a:rPr lang="sr-Latn-RS" b="1" dirty="0" smtClean="0"/>
              <a:t/>
            </a:r>
            <a:br>
              <a:rPr lang="sr-Latn-RS" b="1" dirty="0" smtClean="0"/>
            </a:br>
            <a:r>
              <a:rPr lang="en-US" dirty="0" err="1" smtClean="0">
                <a:solidFill>
                  <a:srgbClr val="00B0F0"/>
                </a:solidFill>
              </a:rPr>
              <a:t>primjen</a:t>
            </a:r>
            <a:r>
              <a:rPr lang="sr-Latn-RS" dirty="0" smtClean="0">
                <a:solidFill>
                  <a:srgbClr val="00B0F0"/>
                </a:solidFill>
              </a:rPr>
              <a:t>a</a:t>
            </a:r>
            <a:r>
              <a:rPr lang="en-US" dirty="0" smtClean="0">
                <a:solidFill>
                  <a:srgbClr val="00B0F0"/>
                </a:solidFill>
              </a:rPr>
              <a:t> </a:t>
            </a:r>
            <a:r>
              <a:rPr lang="en-US" dirty="0" err="1">
                <a:solidFill>
                  <a:srgbClr val="00B0F0"/>
                </a:solidFill>
              </a:rPr>
              <a:t>nasilja</a:t>
            </a:r>
            <a:r>
              <a:rPr lang="en-US" dirty="0">
                <a:solidFill>
                  <a:srgbClr val="00B0F0"/>
                </a:solidFill>
              </a:rPr>
              <a:t>, </a:t>
            </a:r>
            <a:r>
              <a:rPr lang="sr-Latn-RS" dirty="0" smtClean="0">
                <a:solidFill>
                  <a:srgbClr val="00B0F0"/>
                </a:solidFill>
              </a:rPr>
              <a:t/>
            </a:r>
            <a:br>
              <a:rPr lang="sr-Latn-RS" dirty="0" smtClean="0">
                <a:solidFill>
                  <a:srgbClr val="00B0F0"/>
                </a:solidFill>
              </a:rPr>
            </a:br>
            <a:r>
              <a:rPr lang="sr-Latn-RS" dirty="0" smtClean="0">
                <a:solidFill>
                  <a:srgbClr val="00B0F0"/>
                </a:solidFill>
              </a:rPr>
              <a:t/>
            </a:r>
            <a:br>
              <a:rPr lang="sr-Latn-RS" dirty="0" smtClean="0">
                <a:solidFill>
                  <a:srgbClr val="00B0F0"/>
                </a:solidFill>
              </a:rPr>
            </a:br>
            <a:r>
              <a:rPr lang="en-US" dirty="0" err="1" smtClean="0">
                <a:solidFill>
                  <a:srgbClr val="00B0F0"/>
                </a:solidFill>
              </a:rPr>
              <a:t>prijetnj</a:t>
            </a:r>
            <a:r>
              <a:rPr lang="sr-Latn-RS" dirty="0" smtClean="0">
                <a:solidFill>
                  <a:srgbClr val="00B0F0"/>
                </a:solidFill>
              </a:rPr>
              <a:t>a</a:t>
            </a:r>
            <a:r>
              <a:rPr lang="en-US" dirty="0" smtClean="0">
                <a:solidFill>
                  <a:srgbClr val="00B0F0"/>
                </a:solidFill>
              </a:rPr>
              <a:t> </a:t>
            </a:r>
            <a:r>
              <a:rPr lang="en-US" dirty="0">
                <a:solidFill>
                  <a:srgbClr val="00B0F0"/>
                </a:solidFill>
              </a:rPr>
              <a:t>da </a:t>
            </a:r>
            <a:r>
              <a:rPr lang="en-US" dirty="0" err="1">
                <a:solidFill>
                  <a:srgbClr val="00B0F0"/>
                </a:solidFill>
              </a:rPr>
              <a:t>će</a:t>
            </a:r>
            <a:r>
              <a:rPr lang="en-US" dirty="0">
                <a:solidFill>
                  <a:srgbClr val="00B0F0"/>
                </a:solidFill>
              </a:rPr>
              <a:t> </a:t>
            </a:r>
            <a:r>
              <a:rPr lang="en-US" dirty="0" err="1">
                <a:solidFill>
                  <a:srgbClr val="00B0F0"/>
                </a:solidFill>
              </a:rPr>
              <a:t>napasti</a:t>
            </a:r>
            <a:r>
              <a:rPr lang="en-US" dirty="0">
                <a:solidFill>
                  <a:srgbClr val="00B0F0"/>
                </a:solidFill>
              </a:rPr>
              <a:t> </a:t>
            </a:r>
            <a:r>
              <a:rPr lang="en-US" dirty="0" err="1">
                <a:solidFill>
                  <a:srgbClr val="00B0F0"/>
                </a:solidFill>
              </a:rPr>
              <a:t>na</a:t>
            </a:r>
            <a:r>
              <a:rPr lang="en-US" dirty="0">
                <a:solidFill>
                  <a:srgbClr val="00B0F0"/>
                </a:solidFill>
              </a:rPr>
              <a:t> </a:t>
            </a:r>
            <a:r>
              <a:rPr lang="en-US" dirty="0" err="1">
                <a:solidFill>
                  <a:srgbClr val="00B0F0"/>
                </a:solidFill>
              </a:rPr>
              <a:t>život</a:t>
            </a:r>
            <a:r>
              <a:rPr lang="en-US" dirty="0">
                <a:solidFill>
                  <a:srgbClr val="00B0F0"/>
                </a:solidFill>
              </a:rPr>
              <a:t> </a:t>
            </a:r>
            <a:r>
              <a:rPr lang="en-US" dirty="0" err="1">
                <a:solidFill>
                  <a:srgbClr val="00B0F0"/>
                </a:solidFill>
              </a:rPr>
              <a:t>ili</a:t>
            </a:r>
            <a:r>
              <a:rPr lang="en-US" dirty="0">
                <a:solidFill>
                  <a:srgbClr val="00B0F0"/>
                </a:solidFill>
              </a:rPr>
              <a:t> </a:t>
            </a:r>
            <a:r>
              <a:rPr lang="en-US" dirty="0" err="1">
                <a:solidFill>
                  <a:srgbClr val="00B0F0"/>
                </a:solidFill>
              </a:rPr>
              <a:t>tijelo</a:t>
            </a:r>
            <a:r>
              <a:rPr lang="en-US" dirty="0">
                <a:solidFill>
                  <a:srgbClr val="00B0F0"/>
                </a:solidFill>
              </a:rPr>
              <a:t>, </a:t>
            </a:r>
            <a:r>
              <a:rPr lang="sr-Latn-RS" dirty="0" smtClean="0">
                <a:solidFill>
                  <a:srgbClr val="00B0F0"/>
                </a:solidFill>
              </a:rPr>
              <a:t/>
            </a:r>
            <a:br>
              <a:rPr lang="sr-Latn-RS" dirty="0" smtClean="0">
                <a:solidFill>
                  <a:srgbClr val="00B0F0"/>
                </a:solidFill>
              </a:rPr>
            </a:br>
            <a:r>
              <a:rPr lang="sr-Latn-RS" dirty="0" smtClean="0">
                <a:solidFill>
                  <a:srgbClr val="00B0F0"/>
                </a:solidFill>
              </a:rPr>
              <a:t/>
            </a:r>
            <a:br>
              <a:rPr lang="sr-Latn-RS" dirty="0" smtClean="0">
                <a:solidFill>
                  <a:srgbClr val="00B0F0"/>
                </a:solidFill>
              </a:rPr>
            </a:br>
            <a:r>
              <a:rPr lang="en-US" dirty="0" err="1" smtClean="0">
                <a:solidFill>
                  <a:srgbClr val="00B0F0"/>
                </a:solidFill>
              </a:rPr>
              <a:t>drsk</a:t>
            </a:r>
            <a:r>
              <a:rPr lang="sr-Latn-RS" dirty="0" smtClean="0">
                <a:solidFill>
                  <a:srgbClr val="00B0F0"/>
                </a:solidFill>
              </a:rPr>
              <a:t>o</a:t>
            </a:r>
            <a:r>
              <a:rPr lang="en-US" dirty="0" smtClean="0">
                <a:solidFill>
                  <a:srgbClr val="00B0F0"/>
                </a:solidFill>
              </a:rPr>
              <a:t> </a:t>
            </a:r>
            <a:r>
              <a:rPr lang="en-US" dirty="0" err="1">
                <a:solidFill>
                  <a:srgbClr val="00B0F0"/>
                </a:solidFill>
              </a:rPr>
              <a:t>ili</a:t>
            </a:r>
            <a:r>
              <a:rPr lang="en-US" dirty="0">
                <a:solidFill>
                  <a:srgbClr val="00B0F0"/>
                </a:solidFill>
              </a:rPr>
              <a:t> </a:t>
            </a:r>
            <a:r>
              <a:rPr lang="en-US" dirty="0" err="1" smtClean="0">
                <a:solidFill>
                  <a:srgbClr val="00B0F0"/>
                </a:solidFill>
              </a:rPr>
              <a:t>bezobzirn</a:t>
            </a:r>
            <a:r>
              <a:rPr lang="sr-Latn-RS" dirty="0" smtClean="0">
                <a:solidFill>
                  <a:srgbClr val="00B0F0"/>
                </a:solidFill>
              </a:rPr>
              <a:t>o</a:t>
            </a:r>
            <a:r>
              <a:rPr lang="en-US" dirty="0" smtClean="0">
                <a:solidFill>
                  <a:srgbClr val="00B0F0"/>
                </a:solidFill>
              </a:rPr>
              <a:t> </a:t>
            </a:r>
            <a:r>
              <a:rPr lang="en-US" dirty="0" err="1" smtClean="0">
                <a:solidFill>
                  <a:srgbClr val="00B0F0"/>
                </a:solidFill>
              </a:rPr>
              <a:t>ponašanje</a:t>
            </a:r>
            <a:r>
              <a:rPr lang="sr-Latn-RS" dirty="0" smtClean="0">
                <a:solidFill>
                  <a:srgbClr val="00B0F0"/>
                </a:solidFill>
              </a:rPr>
              <a:t>, </a:t>
            </a:r>
            <a:br>
              <a:rPr lang="sr-Latn-RS" dirty="0" smtClean="0">
                <a:solidFill>
                  <a:srgbClr val="00B0F0"/>
                </a:solidFill>
              </a:rPr>
            </a:br>
            <a:r>
              <a:rPr lang="sr-Latn-RS" dirty="0" smtClean="0">
                <a:solidFill>
                  <a:srgbClr val="00B0F0"/>
                </a:solidFill>
              </a:rPr>
              <a:t/>
            </a:r>
            <a:br>
              <a:rPr lang="sr-Latn-RS" dirty="0" smtClean="0">
                <a:solidFill>
                  <a:srgbClr val="00B0F0"/>
                </a:solidFill>
              </a:rPr>
            </a:br>
            <a:r>
              <a:rPr lang="en-US" u="sng" dirty="0" err="1" smtClean="0">
                <a:solidFill>
                  <a:srgbClr val="00B0F0"/>
                </a:solidFill>
              </a:rPr>
              <a:t>korišćen</a:t>
            </a:r>
            <a:r>
              <a:rPr lang="sr-Latn-RS" u="sng" dirty="0" smtClean="0">
                <a:solidFill>
                  <a:srgbClr val="00B0F0"/>
                </a:solidFill>
              </a:rPr>
              <a:t>je</a:t>
            </a:r>
            <a:r>
              <a:rPr lang="en-US" u="sng" dirty="0" smtClean="0">
                <a:solidFill>
                  <a:srgbClr val="00B0F0"/>
                </a:solidFill>
              </a:rPr>
              <a:t> </a:t>
            </a:r>
            <a:r>
              <a:rPr lang="en-US" u="sng" dirty="0" err="1" smtClean="0">
                <a:solidFill>
                  <a:srgbClr val="00B0F0"/>
                </a:solidFill>
              </a:rPr>
              <a:t>oružj</a:t>
            </a:r>
            <a:r>
              <a:rPr lang="sr-Latn-RS" u="sng" dirty="0" smtClean="0">
                <a:solidFill>
                  <a:srgbClr val="00B0F0"/>
                </a:solidFill>
              </a:rPr>
              <a:t>a,</a:t>
            </a:r>
            <a:r>
              <a:rPr lang="en-US" u="sng" dirty="0" smtClean="0">
                <a:solidFill>
                  <a:srgbClr val="00B0F0"/>
                </a:solidFill>
              </a:rPr>
              <a:t> </a:t>
            </a:r>
            <a:r>
              <a:rPr lang="en-US" u="sng" dirty="0" err="1" smtClean="0">
                <a:solidFill>
                  <a:srgbClr val="00B0F0"/>
                </a:solidFill>
              </a:rPr>
              <a:t>opasno</a:t>
            </a:r>
            <a:r>
              <a:rPr lang="sr-Latn-RS" u="sng" dirty="0" smtClean="0">
                <a:solidFill>
                  <a:srgbClr val="00B0F0"/>
                </a:solidFill>
              </a:rPr>
              <a:t>g</a:t>
            </a:r>
            <a:r>
              <a:rPr lang="en-US" u="sng" dirty="0" smtClean="0">
                <a:solidFill>
                  <a:srgbClr val="00B0F0"/>
                </a:solidFill>
              </a:rPr>
              <a:t> </a:t>
            </a:r>
            <a:r>
              <a:rPr lang="en-US" u="sng" dirty="0" err="1">
                <a:solidFill>
                  <a:srgbClr val="00B0F0"/>
                </a:solidFill>
              </a:rPr>
              <a:t>oruđe</a:t>
            </a:r>
            <a:r>
              <a:rPr lang="en-US" u="sng" dirty="0">
                <a:solidFill>
                  <a:srgbClr val="00B0F0"/>
                </a:solidFill>
              </a:rPr>
              <a:t> </a:t>
            </a:r>
            <a:r>
              <a:rPr lang="en-US" u="sng" dirty="0" err="1">
                <a:solidFill>
                  <a:srgbClr val="00B0F0"/>
                </a:solidFill>
              </a:rPr>
              <a:t>ili</a:t>
            </a:r>
            <a:r>
              <a:rPr lang="en-US" u="sng" dirty="0">
                <a:solidFill>
                  <a:srgbClr val="00B0F0"/>
                </a:solidFill>
              </a:rPr>
              <a:t> </a:t>
            </a:r>
            <a:r>
              <a:rPr lang="en-US" u="sng" dirty="0" err="1" smtClean="0">
                <a:solidFill>
                  <a:srgbClr val="00B0F0"/>
                </a:solidFill>
              </a:rPr>
              <a:t>drugo</a:t>
            </a:r>
            <a:r>
              <a:rPr lang="sr-Latn-RS" u="sng" dirty="0" smtClean="0">
                <a:solidFill>
                  <a:srgbClr val="00B0F0"/>
                </a:solidFill>
              </a:rPr>
              <a:t>g</a:t>
            </a:r>
            <a:r>
              <a:rPr lang="en-US" u="sng" dirty="0" smtClean="0">
                <a:solidFill>
                  <a:srgbClr val="00B0F0"/>
                </a:solidFill>
              </a:rPr>
              <a:t> </a:t>
            </a:r>
            <a:r>
              <a:rPr lang="en-US" u="sng" dirty="0" err="1">
                <a:solidFill>
                  <a:srgbClr val="00B0F0"/>
                </a:solidFill>
              </a:rPr>
              <a:t>sredstvo</a:t>
            </a:r>
            <a:r>
              <a:rPr lang="en-US" u="sng" dirty="0">
                <a:solidFill>
                  <a:srgbClr val="00B0F0"/>
                </a:solidFill>
              </a:rPr>
              <a:t> </a:t>
            </a:r>
            <a:r>
              <a:rPr lang="en-US" u="sng" dirty="0" err="1">
                <a:solidFill>
                  <a:srgbClr val="00B0F0"/>
                </a:solidFill>
              </a:rPr>
              <a:t>pogodno</a:t>
            </a:r>
            <a:r>
              <a:rPr lang="en-US" u="sng" dirty="0">
                <a:solidFill>
                  <a:srgbClr val="00B0F0"/>
                </a:solidFill>
              </a:rPr>
              <a:t> da </a:t>
            </a:r>
            <a:r>
              <a:rPr lang="en-US" u="sng" dirty="0" err="1">
                <a:solidFill>
                  <a:srgbClr val="00B0F0"/>
                </a:solidFill>
              </a:rPr>
              <a:t>tijelo</a:t>
            </a:r>
            <a:r>
              <a:rPr lang="en-US" u="sng" dirty="0">
                <a:solidFill>
                  <a:srgbClr val="00B0F0"/>
                </a:solidFill>
              </a:rPr>
              <a:t> </a:t>
            </a:r>
            <a:r>
              <a:rPr lang="en-US" u="sng" dirty="0" err="1">
                <a:solidFill>
                  <a:srgbClr val="00B0F0"/>
                </a:solidFill>
              </a:rPr>
              <a:t>teško</a:t>
            </a:r>
            <a:r>
              <a:rPr lang="en-US" u="sng" dirty="0">
                <a:solidFill>
                  <a:srgbClr val="00B0F0"/>
                </a:solidFill>
              </a:rPr>
              <a:t> </a:t>
            </a:r>
            <a:r>
              <a:rPr lang="en-US" u="sng" dirty="0" err="1">
                <a:solidFill>
                  <a:srgbClr val="00B0F0"/>
                </a:solidFill>
              </a:rPr>
              <a:t>povrijedi</a:t>
            </a:r>
            <a:r>
              <a:rPr lang="en-US" u="sng" dirty="0">
                <a:solidFill>
                  <a:srgbClr val="00B0F0"/>
                </a:solidFill>
              </a:rPr>
              <a:t> </a:t>
            </a:r>
            <a:r>
              <a:rPr lang="en-US" u="sng" dirty="0" err="1">
                <a:solidFill>
                  <a:srgbClr val="00B0F0"/>
                </a:solidFill>
              </a:rPr>
              <a:t>ili</a:t>
            </a:r>
            <a:r>
              <a:rPr lang="en-US" u="sng" dirty="0">
                <a:solidFill>
                  <a:srgbClr val="00B0F0"/>
                </a:solidFill>
              </a:rPr>
              <a:t> </a:t>
            </a:r>
            <a:r>
              <a:rPr lang="en-US" u="sng" dirty="0" err="1">
                <a:solidFill>
                  <a:srgbClr val="00B0F0"/>
                </a:solidFill>
              </a:rPr>
              <a:t>zdravlje</a:t>
            </a:r>
            <a:r>
              <a:rPr lang="en-US" u="sng" dirty="0">
                <a:solidFill>
                  <a:srgbClr val="00B0F0"/>
                </a:solidFill>
              </a:rPr>
              <a:t> </a:t>
            </a:r>
            <a:r>
              <a:rPr lang="en-US" u="sng" dirty="0" err="1">
                <a:solidFill>
                  <a:srgbClr val="00B0F0"/>
                </a:solidFill>
              </a:rPr>
              <a:t>naruši</a:t>
            </a:r>
            <a:r>
              <a:rPr lang="en-US" b="1" dirty="0">
                <a:solidFill>
                  <a:srgbClr val="00B0F0"/>
                </a:solidFill>
              </a:rPr>
              <a:t/>
            </a:r>
            <a:br>
              <a:rPr lang="en-US" b="1" dirty="0">
                <a:solidFill>
                  <a:srgbClr val="00B0F0"/>
                </a:solidFill>
              </a:rPr>
            </a:br>
            <a:endParaRPr lang="en-US" dirty="0">
              <a:solidFill>
                <a:srgbClr val="00B0F0"/>
              </a:solidFill>
            </a:endParaRPr>
          </a:p>
        </p:txBody>
      </p:sp>
      <p:sp>
        <p:nvSpPr>
          <p:cNvPr id="3" name="TextBox 2"/>
          <p:cNvSpPr txBox="1"/>
          <p:nvPr/>
        </p:nvSpPr>
        <p:spPr>
          <a:xfrm>
            <a:off x="3919651" y="1745734"/>
            <a:ext cx="5354351" cy="369332"/>
          </a:xfrm>
          <a:prstGeom prst="rect">
            <a:avLst/>
          </a:prstGeom>
          <a:noFill/>
        </p:spPr>
        <p:txBody>
          <a:bodyPr wrap="none" rtlCol="0">
            <a:spAutoFit/>
          </a:bodyPr>
          <a:lstStyle/>
          <a:p>
            <a:r>
              <a:rPr lang="en-US" dirty="0" err="1" smtClean="0"/>
              <a:t>sv</a:t>
            </a:r>
            <a:r>
              <a:rPr lang="sr-Latn-RS" dirty="0" smtClean="0"/>
              <a:t>i</a:t>
            </a:r>
            <a:r>
              <a:rPr lang="en-US" dirty="0" smtClean="0"/>
              <a:t> </a:t>
            </a:r>
            <a:r>
              <a:rPr lang="en-US" dirty="0" err="1" smtClean="0"/>
              <a:t>obli</a:t>
            </a:r>
            <a:r>
              <a:rPr lang="sr-Latn-RS" dirty="0" smtClean="0"/>
              <a:t>ci</a:t>
            </a:r>
            <a:r>
              <a:rPr lang="en-US" dirty="0" smtClean="0"/>
              <a:t> </a:t>
            </a:r>
            <a:r>
              <a:rPr lang="en-US" dirty="0" err="1"/>
              <a:t>fizičkog</a:t>
            </a:r>
            <a:r>
              <a:rPr lang="en-US" dirty="0"/>
              <a:t>, </a:t>
            </a:r>
            <a:r>
              <a:rPr lang="en-US" dirty="0" err="1" smtClean="0"/>
              <a:t>psihičkog</a:t>
            </a:r>
            <a:r>
              <a:rPr lang="sr-Latn-RS" dirty="0" smtClean="0"/>
              <a:t>, </a:t>
            </a:r>
            <a:r>
              <a:rPr lang="en-US" dirty="0" err="1" smtClean="0"/>
              <a:t>i</a:t>
            </a:r>
            <a:r>
              <a:rPr lang="en-US" dirty="0" smtClean="0"/>
              <a:t> </a:t>
            </a:r>
            <a:r>
              <a:rPr lang="en-US" dirty="0" err="1"/>
              <a:t>ekonomskog</a:t>
            </a:r>
            <a:r>
              <a:rPr lang="en-US" dirty="0"/>
              <a:t> </a:t>
            </a:r>
            <a:r>
              <a:rPr lang="en-US" dirty="0" err="1"/>
              <a:t>nasilja</a:t>
            </a:r>
            <a:endParaRPr lang="en-US" dirty="0"/>
          </a:p>
        </p:txBody>
      </p:sp>
      <p:sp>
        <p:nvSpPr>
          <p:cNvPr id="5" name="TextBox 4"/>
          <p:cNvSpPr txBox="1"/>
          <p:nvPr/>
        </p:nvSpPr>
        <p:spPr>
          <a:xfrm>
            <a:off x="6460736" y="3426055"/>
            <a:ext cx="6421547" cy="646331"/>
          </a:xfrm>
          <a:prstGeom prst="rect">
            <a:avLst/>
          </a:prstGeom>
          <a:noFill/>
        </p:spPr>
        <p:txBody>
          <a:bodyPr wrap="square" rtlCol="0">
            <a:spAutoFit/>
          </a:bodyPr>
          <a:lstStyle/>
          <a:p>
            <a:r>
              <a:rPr lang="en-US" dirty="0" err="1"/>
              <a:t>ponašanje</a:t>
            </a:r>
            <a:r>
              <a:rPr lang="en-US" dirty="0"/>
              <a:t> </a:t>
            </a:r>
            <a:r>
              <a:rPr lang="en-US" dirty="0" err="1"/>
              <a:t>koje</a:t>
            </a:r>
            <a:r>
              <a:rPr lang="en-US" dirty="0"/>
              <a:t> </a:t>
            </a:r>
            <a:r>
              <a:rPr lang="en-US" dirty="0" err="1"/>
              <a:t>odstupa</a:t>
            </a:r>
            <a:r>
              <a:rPr lang="en-US" dirty="0"/>
              <a:t> od </a:t>
            </a:r>
            <a:r>
              <a:rPr lang="en-US" dirty="0" err="1"/>
              <a:t>uobičajenog</a:t>
            </a:r>
            <a:r>
              <a:rPr lang="en-US" dirty="0"/>
              <a:t> </a:t>
            </a:r>
            <a:r>
              <a:rPr lang="en-US" dirty="0" err="1"/>
              <a:t>ponašanja</a:t>
            </a:r>
            <a:r>
              <a:rPr lang="en-US" dirty="0"/>
              <a:t> u </a:t>
            </a:r>
            <a:r>
              <a:rPr lang="en-US" dirty="0" err="1"/>
              <a:t>porodici</a:t>
            </a:r>
            <a:r>
              <a:rPr lang="en-US" dirty="0"/>
              <a:t> </a:t>
            </a:r>
            <a:r>
              <a:rPr lang="en-US" dirty="0" err="1"/>
              <a:t>što</a:t>
            </a:r>
            <a:r>
              <a:rPr lang="en-US" dirty="0"/>
              <a:t> </a:t>
            </a:r>
            <a:r>
              <a:rPr lang="en-US" dirty="0" err="1"/>
              <a:t>sud</a:t>
            </a:r>
            <a:r>
              <a:rPr lang="en-US" dirty="0"/>
              <a:t> </a:t>
            </a:r>
            <a:r>
              <a:rPr lang="en-US" dirty="0" err="1"/>
              <a:t>cijeni</a:t>
            </a:r>
            <a:r>
              <a:rPr lang="en-US" dirty="0"/>
              <a:t> u </a:t>
            </a:r>
            <a:r>
              <a:rPr lang="en-US" dirty="0" err="1"/>
              <a:t>svakoj</a:t>
            </a:r>
            <a:r>
              <a:rPr lang="en-US" dirty="0"/>
              <a:t> </a:t>
            </a:r>
            <a:r>
              <a:rPr lang="en-US" dirty="0" err="1"/>
              <a:t>konkretnoj</a:t>
            </a:r>
            <a:r>
              <a:rPr lang="en-US" dirty="0"/>
              <a:t> </a:t>
            </a:r>
            <a:r>
              <a:rPr lang="en-US" dirty="0" err="1"/>
              <a:t>situaciji</a:t>
            </a:r>
            <a:endParaRPr lang="en-US" dirty="0"/>
          </a:p>
        </p:txBody>
      </p:sp>
    </p:spTree>
    <p:extLst>
      <p:ext uri="{BB962C8B-B14F-4D97-AF65-F5344CB8AC3E}">
        <p14:creationId xmlns:p14="http://schemas.microsoft.com/office/powerpoint/2010/main" val="3282413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3268</TotalTime>
  <Words>3881</Words>
  <Application>Microsoft Office PowerPoint</Application>
  <PresentationFormat>Custom</PresentationFormat>
  <Paragraphs>427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Facet</vt:lpstr>
      <vt:lpstr>KRIVIČNOPRAVNI ASPEKTI NASILJA U PORODICI</vt:lpstr>
      <vt:lpstr>TEME ZA OBRADU</vt:lpstr>
      <vt:lpstr>Par napomena</vt:lpstr>
      <vt:lpstr>Zakonski okvir ’’nasilja u porodici’’</vt:lpstr>
      <vt:lpstr>Sudska praksa</vt:lpstr>
      <vt:lpstr>Funkcija i načela krivičnog prava</vt:lpstr>
      <vt:lpstr>Predmet krivičnog prava</vt:lpstr>
      <vt:lpstr>Krivično djelo  Nasilje u porodici </vt:lpstr>
      <vt:lpstr>Radnja krivičnog djela  primjena nasilja,   prijetnja da će napasti na život ili tijelo,   drsko ili bezobzirno ponašanje,   korišćenje oružja, opasnog oruđe ili drugog sredstvo pogodno da tijelo teško povrijedi ili zdravlje naruši </vt:lpstr>
      <vt:lpstr>Radnje nasilja u porodici, u smislu stava 1. Zakona o zaštiti od nasilja u porodici člana, jesu:  </vt:lpstr>
      <vt:lpstr>Kriminološki kontekst radnje izvršenja:</vt:lpstr>
      <vt:lpstr>Radnja izvršenja</vt:lpstr>
      <vt:lpstr>Posledica krivičnog djela  ugrožava spokojstvo, tjelesnog integriteta ili duševnog zdravlje</vt:lpstr>
      <vt:lpstr>BIĆE KRIVIČNOG DJELA</vt:lpstr>
      <vt:lpstr>Uslovi kažnjivosti </vt:lpstr>
      <vt:lpstr>Subjekt i objekt krivičnog djela</vt:lpstr>
      <vt:lpstr>Pasivni subjekt</vt:lpstr>
      <vt:lpstr>KRIVICA</vt:lpstr>
      <vt:lpstr>FAZE U OSTVARIVANJU KRIVIČNOG DJELA</vt:lpstr>
      <vt:lpstr>Vrijeme i mjesto izvršenja krivičnog djela</vt:lpstr>
      <vt:lpstr>Saučesništvo u krivičnom djelu</vt:lpstr>
      <vt:lpstr>KRIVIČNE SANKCIJE</vt:lpstr>
      <vt:lpstr>Opšta pravila odmjeravanja kazne</vt:lpstr>
      <vt:lpstr>KRIVIČNI POSTUPAK</vt:lpstr>
      <vt:lpstr>SUBJEKTI KRIVIČNOG POSTUPKA</vt:lpstr>
      <vt:lpstr>Stadijumi krivičnog postupka</vt:lpstr>
      <vt:lpstr>Dokazi i dokazivanje uopšte</vt:lpstr>
      <vt:lpstr>Činjenice čije je dokazivanje nepotrebno</vt:lpstr>
      <vt:lpstr>Postupak sa dokazima</vt:lpstr>
      <vt:lpstr>Zakonitost dokaza</vt:lpstr>
      <vt:lpstr>Radnje dokazivanja</vt:lpstr>
      <vt:lpstr>Postupanje u slučajevima nasilja u porodici ili porodičnoj zajednici</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KRIVIČNI POSTUPCI U PREDMETIMA RODNO ZASNOVANOG NASILJA</dc:title>
  <dc:creator>uiktadmin</dc:creator>
  <cp:lastModifiedBy>Lenovo</cp:lastModifiedBy>
  <cp:revision>40</cp:revision>
  <dcterms:created xsi:type="dcterms:W3CDTF">2022-03-30T08:54:18Z</dcterms:created>
  <dcterms:modified xsi:type="dcterms:W3CDTF">2022-05-04T07:22:56Z</dcterms:modified>
</cp:coreProperties>
</file>