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120" d="100"/>
          <a:sy n="120" d="100"/>
        </p:scale>
        <p:origin x="-1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04-May-22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04-May-22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04-May-22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04-May-22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04-May-22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04-May-22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04-May-22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04-May-22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04-May-22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312433"/>
            <a:ext cx="8361229" cy="2958353"/>
          </a:xfrm>
        </p:spPr>
        <p:txBody>
          <a:bodyPr/>
          <a:lstStyle/>
          <a:p>
            <a:pPr>
              <a:lnSpc>
                <a:spcPct val="100000"/>
              </a:lnSpc>
            </a:pPr>
            <a:r>
              <a:rPr lang="bs-Latn-BA" sz="3600" dirty="0" smtClean="0"/>
              <a:t/>
            </a:r>
            <a:br>
              <a:rPr lang="bs-Latn-BA" sz="3600" dirty="0" smtClean="0"/>
            </a:br>
            <a:r>
              <a:rPr lang="bs-Latn-BA" sz="3600" dirty="0" smtClean="0"/>
              <a:t/>
            </a:r>
            <a:br>
              <a:rPr lang="bs-Latn-BA" sz="3600" dirty="0" smtClean="0"/>
            </a:br>
            <a:r>
              <a:rPr lang="nn-NO" sz="2800" b="1" dirty="0" smtClean="0">
                <a:effectLst>
                  <a:outerShdw blurRad="38100" dist="38100" dir="2700000" algn="tl">
                    <a:srgbClr val="000000">
                      <a:alpha val="43137"/>
                    </a:srgbClr>
                  </a:outerShdw>
                </a:effectLst>
              </a:rPr>
              <a:t>„</a:t>
            </a:r>
            <a:r>
              <a:rPr lang="nn-NO" sz="2800" b="1" dirty="0" err="1">
                <a:effectLst>
                  <a:outerShdw blurRad="38100" dist="38100" dir="2700000" algn="tl">
                    <a:srgbClr val="000000">
                      <a:alpha val="43137"/>
                    </a:srgbClr>
                  </a:outerShdw>
                </a:effectLst>
              </a:rPr>
              <a:t>Zaštita</a:t>
            </a:r>
            <a:r>
              <a:rPr lang="nn-NO" sz="2800" b="1" dirty="0">
                <a:effectLst>
                  <a:outerShdw blurRad="38100" dist="38100" dir="2700000" algn="tl">
                    <a:srgbClr val="000000">
                      <a:alpha val="43137"/>
                    </a:srgbClr>
                  </a:outerShdw>
                </a:effectLst>
              </a:rPr>
              <a:t> od </a:t>
            </a:r>
            <a:r>
              <a:rPr lang="nn-NO" sz="2800" b="1" dirty="0" err="1">
                <a:effectLst>
                  <a:outerShdw blurRad="38100" dist="38100" dir="2700000" algn="tl">
                    <a:srgbClr val="000000">
                      <a:alpha val="43137"/>
                    </a:srgbClr>
                  </a:outerShdw>
                </a:effectLst>
              </a:rPr>
              <a:t>nasilja</a:t>
            </a:r>
            <a:r>
              <a:rPr lang="nn-NO" sz="2800" b="1" dirty="0">
                <a:effectLst>
                  <a:outerShdw blurRad="38100" dist="38100" dir="2700000" algn="tl">
                    <a:srgbClr val="000000">
                      <a:alpha val="43137"/>
                    </a:srgbClr>
                  </a:outerShdw>
                </a:effectLst>
              </a:rPr>
              <a:t> u </a:t>
            </a:r>
            <a:r>
              <a:rPr lang="nn-NO" sz="2800" b="1" dirty="0" err="1">
                <a:effectLst>
                  <a:outerShdw blurRad="38100" dist="38100" dir="2700000" algn="tl">
                    <a:srgbClr val="000000">
                      <a:alpha val="43137"/>
                    </a:srgbClr>
                  </a:outerShdw>
                </a:effectLst>
              </a:rPr>
              <a:t>porodici</a:t>
            </a:r>
            <a:r>
              <a:rPr lang="nn-NO" sz="2800" b="1" dirty="0">
                <a:effectLst>
                  <a:outerShdw blurRad="38100" dist="38100" dir="2700000" algn="tl">
                    <a:srgbClr val="000000">
                      <a:alpha val="43137"/>
                    </a:srgbClr>
                  </a:outerShdw>
                </a:effectLst>
              </a:rPr>
              <a:t> </a:t>
            </a:r>
            <a:r>
              <a:rPr lang="nn-NO" sz="2800" b="1" dirty="0" err="1" smtClean="0">
                <a:effectLst>
                  <a:outerShdw blurRad="38100" dist="38100" dir="2700000" algn="tl">
                    <a:srgbClr val="000000">
                      <a:alpha val="43137"/>
                    </a:srgbClr>
                  </a:outerShdw>
                </a:effectLst>
              </a:rPr>
              <a:t>prema</a:t>
            </a:r>
            <a:r>
              <a:rPr lang="bs-Latn-BA" sz="2800" b="1" dirty="0" smtClean="0">
                <a:effectLst>
                  <a:outerShdw blurRad="38100" dist="38100" dir="2700000" algn="tl">
                    <a:srgbClr val="000000">
                      <a:alpha val="43137"/>
                    </a:srgbClr>
                  </a:outerShdw>
                </a:effectLst>
              </a:rPr>
              <a:t/>
            </a:r>
            <a:br>
              <a:rPr lang="bs-Latn-BA" sz="2800" b="1" dirty="0" smtClean="0">
                <a:effectLst>
                  <a:outerShdw blurRad="38100" dist="38100" dir="2700000" algn="tl">
                    <a:srgbClr val="000000">
                      <a:alpha val="43137"/>
                    </a:srgbClr>
                  </a:outerShdw>
                </a:effectLst>
              </a:rPr>
            </a:br>
            <a:r>
              <a:rPr lang="nn-NO" sz="2800" b="1" dirty="0" err="1" smtClean="0">
                <a:effectLst>
                  <a:outerShdw blurRad="38100" dist="38100" dir="2700000" algn="tl">
                    <a:srgbClr val="000000">
                      <a:alpha val="43137"/>
                    </a:srgbClr>
                  </a:outerShdw>
                </a:effectLst>
              </a:rPr>
              <a:t>krivičnom</a:t>
            </a:r>
            <a:r>
              <a:rPr lang="nn-NO" sz="2800" b="1" dirty="0" smtClean="0">
                <a:effectLst>
                  <a:outerShdw blurRad="38100" dist="38100" dir="2700000" algn="tl">
                    <a:srgbClr val="000000">
                      <a:alpha val="43137"/>
                    </a:srgbClr>
                  </a:outerShdw>
                </a:effectLst>
              </a:rPr>
              <a:t> </a:t>
            </a:r>
            <a:r>
              <a:rPr lang="nn-NO" sz="2800" b="1" dirty="0" err="1" smtClean="0">
                <a:effectLst>
                  <a:outerShdw blurRad="38100" dist="38100" dir="2700000" algn="tl">
                    <a:srgbClr val="000000">
                      <a:alpha val="43137"/>
                    </a:srgbClr>
                  </a:outerShdw>
                </a:effectLst>
              </a:rPr>
              <a:t>zakonodavstvu</a:t>
            </a:r>
            <a:r>
              <a:rPr lang="bs-Latn-BA" sz="2800" b="1" dirty="0" smtClean="0">
                <a:effectLst>
                  <a:outerShdw blurRad="38100" dist="38100" dir="2700000" algn="tl">
                    <a:srgbClr val="000000">
                      <a:alpha val="43137"/>
                    </a:srgbClr>
                  </a:outerShdw>
                </a:effectLst>
              </a:rPr>
              <a:t/>
            </a:r>
            <a:br>
              <a:rPr lang="bs-Latn-BA" sz="2800" b="1" dirty="0" smtClean="0">
                <a:effectLst>
                  <a:outerShdw blurRad="38100" dist="38100" dir="2700000" algn="tl">
                    <a:srgbClr val="000000">
                      <a:alpha val="43137"/>
                    </a:srgbClr>
                  </a:outerShdw>
                </a:effectLst>
              </a:rPr>
            </a:br>
            <a:r>
              <a:rPr lang="nn-NO" sz="2800" b="1" dirty="0" err="1" smtClean="0">
                <a:effectLst>
                  <a:outerShdw blurRad="38100" dist="38100" dir="2700000" algn="tl">
                    <a:srgbClr val="000000">
                      <a:alpha val="43137"/>
                    </a:srgbClr>
                  </a:outerShdw>
                </a:effectLst>
              </a:rPr>
              <a:t>Republike</a:t>
            </a:r>
            <a:r>
              <a:rPr lang="nn-NO" sz="2800" b="1" dirty="0" smtClean="0">
                <a:effectLst>
                  <a:outerShdw blurRad="38100" dist="38100" dir="2700000" algn="tl">
                    <a:srgbClr val="000000">
                      <a:alpha val="43137"/>
                    </a:srgbClr>
                  </a:outerShdw>
                </a:effectLst>
              </a:rPr>
              <a:t> </a:t>
            </a:r>
            <a:r>
              <a:rPr lang="nn-NO" sz="2800" b="1" dirty="0" err="1">
                <a:effectLst>
                  <a:outerShdw blurRad="38100" dist="38100" dir="2700000" algn="tl">
                    <a:srgbClr val="000000">
                      <a:alpha val="43137"/>
                    </a:srgbClr>
                  </a:outerShdw>
                </a:effectLst>
              </a:rPr>
              <a:t>Srpske</a:t>
            </a:r>
            <a:r>
              <a:rPr lang="nn-NO" sz="2800" b="1" dirty="0" smtClean="0">
                <a:effectLst>
                  <a:outerShdw blurRad="38100" dist="38100" dir="2700000" algn="tl">
                    <a:srgbClr val="000000">
                      <a:alpha val="43137"/>
                    </a:srgbClr>
                  </a:outerShdw>
                </a:effectLst>
              </a:rPr>
              <a:t>“</a:t>
            </a:r>
            <a:r>
              <a:rPr lang="bs-Latn-BA" sz="2800" b="1" dirty="0">
                <a:effectLst>
                  <a:outerShdw blurRad="38100" dist="38100" dir="2700000" algn="tl">
                    <a:srgbClr val="000000">
                      <a:alpha val="43137"/>
                    </a:srgbClr>
                  </a:outerShdw>
                </a:effectLst>
              </a:rPr>
              <a:t/>
            </a:r>
            <a:br>
              <a:rPr lang="bs-Latn-BA" sz="2800" b="1" dirty="0">
                <a:effectLst>
                  <a:outerShdw blurRad="38100" dist="38100" dir="2700000" algn="tl">
                    <a:srgbClr val="000000">
                      <a:alpha val="43137"/>
                    </a:srgbClr>
                  </a:outerShdw>
                </a:effectLst>
              </a:rPr>
            </a:br>
            <a:r>
              <a:rPr lang="bs-Latn-BA" sz="2800" b="1" i="1" u="sng" dirty="0">
                <a:effectLst>
                  <a:outerShdw blurRad="38100" dist="38100" dir="2700000" algn="tl">
                    <a:srgbClr val="000000">
                      <a:alpha val="43137"/>
                    </a:srgbClr>
                  </a:outerShdw>
                </a:effectLst>
              </a:rPr>
              <a:t>Iskustva i izazovi  iz prakse, procesuiranje krivičnih djela nasilja u porodici</a:t>
            </a:r>
            <a:r>
              <a:rPr lang="nn-NO" sz="3600" dirty="0"/>
              <a:t/>
            </a:r>
            <a:br>
              <a:rPr lang="nn-NO" sz="3600" dirty="0"/>
            </a:br>
            <a:endParaRPr lang="nn-NO" sz="3600" dirty="0"/>
          </a:p>
        </p:txBody>
      </p:sp>
      <p:sp>
        <p:nvSpPr>
          <p:cNvPr id="3" name="Subtitle 2"/>
          <p:cNvSpPr>
            <a:spLocks noGrp="1"/>
          </p:cNvSpPr>
          <p:nvPr>
            <p:ph type="subTitle" idx="1"/>
          </p:nvPr>
        </p:nvSpPr>
        <p:spPr/>
        <p:txBody>
          <a:bodyPr/>
          <a:lstStyle/>
          <a:p>
            <a:r>
              <a:rPr lang="sr-Latn-BA" b="1" dirty="0">
                <a:effectLst>
                  <a:outerShdw blurRad="38100" dist="38100" dir="2700000" algn="tl">
                    <a:srgbClr val="000000">
                      <a:alpha val="43137"/>
                    </a:srgbClr>
                  </a:outerShdw>
                </a:effectLst>
              </a:rPr>
              <a:t>Hotel „</a:t>
            </a:r>
            <a:r>
              <a:rPr lang="sr-Latn-BA" b="1" dirty="0" err="1">
                <a:effectLst>
                  <a:outerShdw blurRad="38100" dist="38100" dir="2700000" algn="tl">
                    <a:srgbClr val="000000">
                      <a:alpha val="43137"/>
                    </a:srgbClr>
                  </a:outerShdw>
                </a:effectLst>
              </a:rPr>
              <a:t>Kardial</a:t>
            </a:r>
            <a:r>
              <a:rPr lang="sr-Latn-BA" b="1" dirty="0">
                <a:effectLst>
                  <a:outerShdw blurRad="38100" dist="38100" dir="2700000" algn="tl">
                    <a:srgbClr val="000000">
                      <a:alpha val="43137"/>
                    </a:srgbClr>
                  </a:outerShdw>
                </a:effectLst>
              </a:rPr>
              <a:t>“, Teslić</a:t>
            </a:r>
            <a:br>
              <a:rPr lang="sr-Latn-BA" b="1" dirty="0">
                <a:effectLst>
                  <a:outerShdw blurRad="38100" dist="38100" dir="2700000" algn="tl">
                    <a:srgbClr val="000000">
                      <a:alpha val="43137"/>
                    </a:srgbClr>
                  </a:outerShdw>
                </a:effectLst>
              </a:rPr>
            </a:br>
            <a:r>
              <a:rPr lang="sr-Latn-BA" b="1" dirty="0">
                <a:effectLst>
                  <a:outerShdw blurRad="38100" dist="38100" dir="2700000" algn="tl">
                    <a:srgbClr val="000000">
                      <a:alpha val="43137"/>
                    </a:srgbClr>
                  </a:outerShdw>
                </a:effectLst>
              </a:rPr>
              <a:t>28. april 2022. godine</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623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b="1" dirty="0"/>
              <a:t>Postupanje </a:t>
            </a:r>
            <a:r>
              <a:rPr lang="sr-Latn-BA" b="1" dirty="0" smtClean="0"/>
              <a:t>tužilaštva i </a:t>
            </a:r>
            <a:r>
              <a:rPr lang="sr-Latn-BA" b="1" dirty="0"/>
              <a:t>prikupljanje dokaza</a:t>
            </a:r>
            <a:endParaRPr lang="en-US" dirty="0"/>
          </a:p>
        </p:txBody>
      </p:sp>
      <p:sp>
        <p:nvSpPr>
          <p:cNvPr id="3" name="Content Placeholder 2"/>
          <p:cNvSpPr>
            <a:spLocks noGrp="1"/>
          </p:cNvSpPr>
          <p:nvPr>
            <p:ph idx="1"/>
          </p:nvPr>
        </p:nvSpPr>
        <p:spPr/>
        <p:txBody>
          <a:bodyPr>
            <a:normAutofit fontScale="85000" lnSpcReduction="20000"/>
          </a:bodyPr>
          <a:lstStyle/>
          <a:p>
            <a:pPr algn="just"/>
            <a:r>
              <a:rPr lang="bs-Latn-BA" dirty="0" smtClean="0"/>
              <a:t>Obavještavanje tužioca – obaveza propisana Zakonom o zaštiti od nasilja u porodici</a:t>
            </a:r>
          </a:p>
          <a:p>
            <a:pPr algn="just"/>
            <a:r>
              <a:rPr lang="bs-Latn-BA" dirty="0" smtClean="0"/>
              <a:t>Izlazak na lice mjesta i vršenje uviđaja, fotografisanje žrtve/povreda, prikupljanje medicinske dokumentacije uključujući dokaze o psihološkoj traumi, obavještavanje Centra za socijalni rad, utvrđivanje identiteta lica koja o događaju imaju neposredna/posredna saznanja</a:t>
            </a:r>
          </a:p>
          <a:p>
            <a:pPr algn="just"/>
            <a:r>
              <a:rPr lang="bs-Latn-BA" dirty="0" smtClean="0"/>
              <a:t>Donošenje naredbe o sprovođenju istrage, uključujući novine propisane </a:t>
            </a:r>
            <a:r>
              <a:rPr lang="bs-Latn-BA" dirty="0" err="1" smtClean="0"/>
              <a:t>ZKP</a:t>
            </a:r>
            <a:r>
              <a:rPr lang="bs-Latn-BA" dirty="0" smtClean="0"/>
              <a:t> RS (obavještavanje oštećenog), saslušanje žrtve uključujući </a:t>
            </a:r>
            <a:r>
              <a:rPr lang="bs-Latn-BA" dirty="0" err="1" smtClean="0"/>
              <a:t>poučavanje</a:t>
            </a:r>
            <a:r>
              <a:rPr lang="bs-Latn-BA" dirty="0" smtClean="0"/>
              <a:t> žrtve o pravima u krivičnom postupku</a:t>
            </a:r>
          </a:p>
          <a:p>
            <a:pPr algn="just"/>
            <a:r>
              <a:rPr lang="bs-Latn-BA" dirty="0" err="1" smtClean="0"/>
              <a:t>Korišćenje</a:t>
            </a:r>
            <a:r>
              <a:rPr lang="bs-Latn-BA" dirty="0" smtClean="0"/>
              <a:t> Odjela za podršku svjedocima (obrasci, kontaktiranje žrtve, primjena mjera zaštite svjedoka)</a:t>
            </a:r>
          </a:p>
          <a:p>
            <a:pPr algn="just"/>
            <a:r>
              <a:rPr lang="bs-Latn-BA" dirty="0" smtClean="0"/>
              <a:t>Saslušanje svjedoka, uključujući djecu (novine propisane </a:t>
            </a:r>
            <a:r>
              <a:rPr lang="bs-Latn-BA" dirty="0" err="1" smtClean="0"/>
              <a:t>ZKP</a:t>
            </a:r>
            <a:r>
              <a:rPr lang="bs-Latn-BA" dirty="0" smtClean="0"/>
              <a:t> RS u pogledu prava na odbijanje svjedočenja), saslušanje posrednih svjedoka/ovlašćenih službenih lica, pribavljanje socijalne anamneze, vještačenje povreda, ispitivanje osumnjičenog, primjena mjera bezbjednosti (psihijatrijsko vještačenje osumnjičenog), prikupljanje dokaza koji se odnose na imovinskopravni zahtjev</a:t>
            </a:r>
          </a:p>
          <a:p>
            <a:pPr algn="just"/>
            <a:r>
              <a:rPr lang="bs-Latn-BA" dirty="0" smtClean="0"/>
              <a:t>Priprema svjedoka za suđenje</a:t>
            </a:r>
            <a:endParaRPr lang="en-US" dirty="0"/>
          </a:p>
        </p:txBody>
      </p:sp>
    </p:spTree>
    <p:extLst>
      <p:ext uri="{BB962C8B-B14F-4D97-AF65-F5344CB8AC3E}">
        <p14:creationId xmlns:p14="http://schemas.microsoft.com/office/powerpoint/2010/main" val="2355072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b="1" dirty="0" smtClean="0"/>
              <a:t>Scenario slučaja 1</a:t>
            </a:r>
            <a:endParaRPr lang="bs-Latn-BA" dirty="0"/>
          </a:p>
        </p:txBody>
      </p:sp>
      <p:sp>
        <p:nvSpPr>
          <p:cNvPr id="3" name="Content Placeholder 2"/>
          <p:cNvSpPr>
            <a:spLocks noGrp="1"/>
          </p:cNvSpPr>
          <p:nvPr>
            <p:ph idx="1"/>
          </p:nvPr>
        </p:nvSpPr>
        <p:spPr/>
        <p:txBody>
          <a:bodyPr>
            <a:normAutofit fontScale="85000" lnSpcReduction="20000"/>
          </a:bodyPr>
          <a:lstStyle/>
          <a:p>
            <a:pPr algn="just"/>
            <a:r>
              <a:rPr lang="bs-Latn-BA" dirty="0" smtClean="0"/>
              <a:t>Bojan i Jovana </a:t>
            </a:r>
            <a:r>
              <a:rPr lang="bs-Latn-BA" dirty="0"/>
              <a:t>žive u vanbračnoj zajednici deset godina i imaju </a:t>
            </a:r>
            <a:r>
              <a:rPr lang="bs-Latn-BA" dirty="0" smtClean="0"/>
              <a:t>maloljetnog </a:t>
            </a:r>
            <a:r>
              <a:rPr lang="bs-Latn-BA" dirty="0"/>
              <a:t>sina </a:t>
            </a:r>
            <a:r>
              <a:rPr lang="bs-Latn-BA" dirty="0" smtClean="0"/>
              <a:t>uzrasta od sedam godina. </a:t>
            </a:r>
            <a:r>
              <a:rPr lang="bs-Latn-BA" dirty="0"/>
              <a:t>U </a:t>
            </a:r>
            <a:r>
              <a:rPr lang="bs-Latn-BA" dirty="0" err="1"/>
              <a:t>početku</a:t>
            </a:r>
            <a:r>
              <a:rPr lang="bs-Latn-BA" dirty="0"/>
              <a:t> je zajednica dobro funkcionisala, a onda kada se </a:t>
            </a:r>
            <a:r>
              <a:rPr lang="bs-Latn-BA" dirty="0" smtClean="0"/>
              <a:t>Jovana </a:t>
            </a:r>
            <a:r>
              <a:rPr lang="bs-Latn-BA" dirty="0"/>
              <a:t>zaposlila (tri godine prije konkretnog događaja) </a:t>
            </a:r>
            <a:r>
              <a:rPr lang="bs-Latn-BA" dirty="0" smtClean="0"/>
              <a:t>Bojan </a:t>
            </a:r>
            <a:r>
              <a:rPr lang="bs-Latn-BA" dirty="0"/>
              <a:t>je počeo pokazivati znakove ljubomore i posesivnosti. Stalno ju je zvao telefonom provjeravajući da li je na radnom mjestu, prigovarao joj zbog toga što sa kolegama pije kafu, prigovarao joj zbog garderobe koju nosi nazivajući je kurvom, verbalno ju je vrijeđao i u javnosti pred rodbinom nazivajući je glupačom, neznalicom, kurvom, itd. Često je galamio i fizički napadao, a nerijetko su napadi </a:t>
            </a:r>
            <a:r>
              <a:rPr lang="bs-Latn-BA" dirty="0" err="1"/>
              <a:t>završavali</a:t>
            </a:r>
            <a:r>
              <a:rPr lang="bs-Latn-BA" dirty="0"/>
              <a:t> tako što je </a:t>
            </a:r>
            <a:r>
              <a:rPr lang="bs-Latn-BA" dirty="0" smtClean="0"/>
              <a:t>Jovana </a:t>
            </a:r>
            <a:r>
              <a:rPr lang="bs-Latn-BA" dirty="0"/>
              <a:t>dobijala udarce rukama po cijelom tijelu. Dešavalo se da zbog ručka koji  je napravila, a koji se njemu nije svidio, </a:t>
            </a:r>
            <a:r>
              <a:rPr lang="bs-Latn-BA" dirty="0" smtClean="0"/>
              <a:t>Bojan </a:t>
            </a:r>
            <a:r>
              <a:rPr lang="bs-Latn-BA" dirty="0"/>
              <a:t>istjera </a:t>
            </a:r>
            <a:r>
              <a:rPr lang="bs-Latn-BA" dirty="0" smtClean="0"/>
              <a:t>Jovanu </a:t>
            </a:r>
            <a:r>
              <a:rPr lang="bs-Latn-BA" dirty="0"/>
              <a:t>i sina iz kuće, te bi oni tada prespavali kod njene sestre. Takvo stanje je trajalo sve do 15.06.2021. godine kada je oko 01.00 čas, nakon što je u toku svađe sa </a:t>
            </a:r>
            <a:r>
              <a:rPr lang="bs-Latn-BA" dirty="0" smtClean="0"/>
              <a:t>Jovanom, Bojan </a:t>
            </a:r>
            <a:r>
              <a:rPr lang="bs-Latn-BA" dirty="0"/>
              <a:t>istu fizički napao tako što ju je tukao šakama i šamarao, te je ona </a:t>
            </a:r>
            <a:r>
              <a:rPr lang="bs-Latn-BA" dirty="0" smtClean="0"/>
              <a:t>pozvala </a:t>
            </a:r>
            <a:r>
              <a:rPr lang="bs-Latn-BA" dirty="0"/>
              <a:t>policiju. Nakon toga su ona i sin, na prijedlog centra za socijalni rad smješteni u sigurnu kuću. Sljedeći dan, </a:t>
            </a:r>
            <a:r>
              <a:rPr lang="bs-Latn-BA" dirty="0" smtClean="0"/>
              <a:t>Bojan </a:t>
            </a:r>
            <a:r>
              <a:rPr lang="bs-Latn-BA" dirty="0"/>
              <a:t>je nakon povratka iz </a:t>
            </a:r>
            <a:r>
              <a:rPr lang="bs-Latn-BA" dirty="0" err="1"/>
              <a:t>kafića</a:t>
            </a:r>
            <a:r>
              <a:rPr lang="bs-Latn-BA" dirty="0"/>
              <a:t>, a u ljutnji zbog činjenice da </a:t>
            </a:r>
            <a:r>
              <a:rPr lang="bs-Latn-BA" dirty="0" smtClean="0"/>
              <a:t>Jovana i </a:t>
            </a:r>
            <a:r>
              <a:rPr lang="bs-Latn-BA" dirty="0"/>
              <a:t>sin nisu kod kuće, iz garaže uzeo </a:t>
            </a:r>
            <a:r>
              <a:rPr lang="bs-Latn-BA" dirty="0" err="1"/>
              <a:t>kanister</a:t>
            </a:r>
            <a:r>
              <a:rPr lang="bs-Latn-BA" dirty="0"/>
              <a:t> sa benzinom i  njime posuo krevet i fotelje, u </a:t>
            </a:r>
            <a:r>
              <a:rPr lang="bs-Latn-BA" dirty="0" err="1"/>
              <a:t>dječijoj</a:t>
            </a:r>
            <a:r>
              <a:rPr lang="bs-Latn-BA" dirty="0"/>
              <a:t> sobi i sobi za dnevni boravak, potpalio upaljačem, uzeo svoje stvari, spakovane u jednu torbu i napustio kuću, nakon čega je cijelu kuću zahvatio plamen, te je </a:t>
            </a:r>
            <a:r>
              <a:rPr lang="bs-Latn-BA" dirty="0" err="1"/>
              <a:t>usljed</a:t>
            </a:r>
            <a:r>
              <a:rPr lang="bs-Latn-BA" dirty="0"/>
              <a:t> toga prvi sprat kuće izgorio i uništen u požaru.</a:t>
            </a:r>
          </a:p>
          <a:p>
            <a:pPr algn="just"/>
            <a:r>
              <a:rPr lang="bs-Latn-BA" dirty="0"/>
              <a:t>Žrtva je </a:t>
            </a:r>
            <a:r>
              <a:rPr lang="bs-Latn-BA" dirty="0" smtClean="0"/>
              <a:t>podnijela </a:t>
            </a:r>
            <a:r>
              <a:rPr lang="bs-Latn-BA" dirty="0"/>
              <a:t>prijedlog za izricanje hitne mjere zaštite </a:t>
            </a:r>
            <a:r>
              <a:rPr lang="bs-Latn-BA" dirty="0" smtClean="0"/>
              <a:t>zabrane </a:t>
            </a:r>
            <a:r>
              <a:rPr lang="bs-Latn-BA" dirty="0"/>
              <a:t>približavanja i komunikacije.</a:t>
            </a:r>
          </a:p>
          <a:p>
            <a:endParaRPr lang="bs-Latn-BA" dirty="0"/>
          </a:p>
        </p:txBody>
      </p:sp>
    </p:spTree>
    <p:extLst>
      <p:ext uri="{BB962C8B-B14F-4D97-AF65-F5344CB8AC3E}">
        <p14:creationId xmlns:p14="http://schemas.microsoft.com/office/powerpoint/2010/main" val="152702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b="1" dirty="0">
                <a:solidFill>
                  <a:srgbClr val="191B0E"/>
                </a:solidFill>
              </a:rPr>
              <a:t>Scenario slučaja </a:t>
            </a:r>
            <a:r>
              <a:rPr lang="sr-Latn-BA" b="1" dirty="0" smtClean="0">
                <a:solidFill>
                  <a:srgbClr val="191B0E"/>
                </a:solidFill>
              </a:rPr>
              <a:t>2</a:t>
            </a:r>
            <a:endParaRPr lang="bs-Latn-BA" dirty="0"/>
          </a:p>
        </p:txBody>
      </p:sp>
      <p:sp>
        <p:nvSpPr>
          <p:cNvPr id="3" name="Content Placeholder 2"/>
          <p:cNvSpPr>
            <a:spLocks noGrp="1"/>
          </p:cNvSpPr>
          <p:nvPr>
            <p:ph idx="1"/>
          </p:nvPr>
        </p:nvSpPr>
        <p:spPr/>
        <p:txBody>
          <a:bodyPr>
            <a:normAutofit fontScale="85000" lnSpcReduction="10000"/>
          </a:bodyPr>
          <a:lstStyle/>
          <a:p>
            <a:pPr algn="just"/>
            <a:r>
              <a:rPr lang="bs-Latn-BA" dirty="0" smtClean="0"/>
              <a:t>Nikola </a:t>
            </a:r>
            <a:r>
              <a:rPr lang="bs-Latn-BA" dirty="0"/>
              <a:t>je dana 10.7. 2021. godine došao u stan kod svoje sestre </a:t>
            </a:r>
            <a:r>
              <a:rPr lang="bs-Latn-BA" dirty="0" smtClean="0"/>
              <a:t>Marine </a:t>
            </a:r>
            <a:r>
              <a:rPr lang="bs-Latn-BA" dirty="0"/>
              <a:t>u </a:t>
            </a:r>
            <a:r>
              <a:rPr lang="bs-Latn-BA" dirty="0" err="1"/>
              <a:t>alkoholisanom</a:t>
            </a:r>
            <a:r>
              <a:rPr lang="bs-Latn-BA" dirty="0"/>
              <a:t> stanju i počeo je galamiti pitajući „Zašto me toliko mrzite, šta sam vam skrivio“, </a:t>
            </a:r>
            <a:r>
              <a:rPr lang="bs-Latn-BA" dirty="0" err="1"/>
              <a:t>Vidjećeš</a:t>
            </a:r>
            <a:r>
              <a:rPr lang="bs-Latn-BA" dirty="0"/>
              <a:t> šta ću </a:t>
            </a:r>
            <a:r>
              <a:rPr lang="bs-Latn-BA" dirty="0" smtClean="0"/>
              <a:t>sada </a:t>
            </a:r>
            <a:r>
              <a:rPr lang="bs-Latn-BA" dirty="0"/>
              <a:t>da uradim“, nakon čega se zaletio prema prozoru dnevne sobe i razbio prozor pri čemu je sebi nanio povredu ruke. Nakon toga je nastavio da galami, išao je po stanu i razmazivao svoju krv, posebno po zidovima stana, te je zbog takvog </a:t>
            </a:r>
            <a:r>
              <a:rPr lang="bs-Latn-BA" dirty="0" err="1"/>
              <a:t>ponašanja</a:t>
            </a:r>
            <a:r>
              <a:rPr lang="bs-Latn-BA" dirty="0"/>
              <a:t> njegova sestra </a:t>
            </a:r>
            <a:r>
              <a:rPr lang="bs-Latn-BA" dirty="0" smtClean="0"/>
              <a:t>Marina </a:t>
            </a:r>
            <a:r>
              <a:rPr lang="bs-Latn-BA" dirty="0"/>
              <a:t>nazvala policiju. Patrola policije je došla na lice mjesta, a nakon </a:t>
            </a:r>
            <a:r>
              <a:rPr lang="bs-Latn-BA" dirty="0" err="1"/>
              <a:t>njhovog</a:t>
            </a:r>
            <a:r>
              <a:rPr lang="bs-Latn-BA" dirty="0"/>
              <a:t> ulaska u stan </a:t>
            </a:r>
            <a:r>
              <a:rPr lang="bs-Latn-BA" dirty="0" smtClean="0"/>
              <a:t>Nikola </a:t>
            </a:r>
            <a:r>
              <a:rPr lang="bs-Latn-BA" dirty="0"/>
              <a:t>je nastavio da galami i da baca stvari po stanu. Kad su ga policajci upozorili da prestane sa takvim </a:t>
            </a:r>
            <a:r>
              <a:rPr lang="bs-Latn-BA" dirty="0" err="1"/>
              <a:t>ponašanjem</a:t>
            </a:r>
            <a:r>
              <a:rPr lang="bs-Latn-BA" dirty="0"/>
              <a:t>, </a:t>
            </a:r>
            <a:r>
              <a:rPr lang="bs-Latn-BA" dirty="0" smtClean="0"/>
              <a:t>Nikola </a:t>
            </a:r>
            <a:r>
              <a:rPr lang="bs-Latn-BA" dirty="0"/>
              <a:t>je otišao u kuhinju,  otvorio radni sto i rekao policijskim službenicima </a:t>
            </a:r>
            <a:r>
              <a:rPr lang="bs-Latn-BA" dirty="0" smtClean="0"/>
              <a:t>„Sad </a:t>
            </a:r>
            <a:r>
              <a:rPr lang="bs-Latn-BA" dirty="0"/>
              <a:t>ću vas poklati i sebe ću ubiti</a:t>
            </a:r>
            <a:r>
              <a:rPr lang="bs-Latn-BA" dirty="0" smtClean="0"/>
              <a:t>“, </a:t>
            </a:r>
            <a:r>
              <a:rPr lang="bs-Latn-BA" dirty="0"/>
              <a:t>a zatim sa radog stola uzeo </a:t>
            </a:r>
            <a:r>
              <a:rPr lang="bs-Latn-BA" dirty="0" err="1"/>
              <a:t>makaze</a:t>
            </a:r>
            <a:r>
              <a:rPr lang="bs-Latn-BA" dirty="0"/>
              <a:t>, te iste rasklopio i usmjerio u pravcu policijskih službenika govoreći „Ne prilazite mi </a:t>
            </a:r>
            <a:r>
              <a:rPr lang="bs-Latn-BA" dirty="0" err="1"/>
              <a:t>ubiću</a:t>
            </a:r>
            <a:r>
              <a:rPr lang="bs-Latn-BA" dirty="0"/>
              <a:t> i sebe i vas“, a zatim </a:t>
            </a:r>
            <a:r>
              <a:rPr lang="bs-Latn-BA" dirty="0" err="1"/>
              <a:t>makazama</a:t>
            </a:r>
            <a:r>
              <a:rPr lang="bs-Latn-BA" dirty="0"/>
              <a:t> zamahnuo u pravcu policajca, koji se uspio izmaknuti, nakon čega su policajci upotrijebili službenu palicu prema </a:t>
            </a:r>
            <a:r>
              <a:rPr lang="bs-Latn-BA" dirty="0" smtClean="0"/>
              <a:t>Nikoli. </a:t>
            </a:r>
            <a:r>
              <a:rPr lang="bs-Latn-BA" dirty="0"/>
              <a:t>Nakon toga on je  prestao sa pružanjem otpora i napadom na policajce.</a:t>
            </a:r>
          </a:p>
          <a:p>
            <a:pPr algn="just"/>
            <a:r>
              <a:rPr lang="bs-Latn-BA" dirty="0"/>
              <a:t>Žrtva je podnijela prijedlog za izricanje zaštitnih mjera obavezno liječenje od zavisnosti i zabrana približavanja žrtvi.</a:t>
            </a:r>
          </a:p>
          <a:p>
            <a:endParaRPr lang="bs-Latn-BA" dirty="0"/>
          </a:p>
        </p:txBody>
      </p:sp>
    </p:spTree>
    <p:extLst>
      <p:ext uri="{BB962C8B-B14F-4D97-AF65-F5344CB8AC3E}">
        <p14:creationId xmlns:p14="http://schemas.microsoft.com/office/powerpoint/2010/main" val="92906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b="1" dirty="0">
                <a:solidFill>
                  <a:srgbClr val="191B0E"/>
                </a:solidFill>
              </a:rPr>
              <a:t>Scenario slučaja </a:t>
            </a:r>
            <a:r>
              <a:rPr lang="sr-Latn-BA" b="1" dirty="0" smtClean="0">
                <a:solidFill>
                  <a:srgbClr val="191B0E"/>
                </a:solidFill>
              </a:rPr>
              <a:t>3</a:t>
            </a:r>
            <a:endParaRPr lang="bs-Latn-BA" dirty="0"/>
          </a:p>
        </p:txBody>
      </p:sp>
      <p:sp>
        <p:nvSpPr>
          <p:cNvPr id="3" name="Content Placeholder 2"/>
          <p:cNvSpPr>
            <a:spLocks noGrp="1"/>
          </p:cNvSpPr>
          <p:nvPr>
            <p:ph idx="1"/>
          </p:nvPr>
        </p:nvSpPr>
        <p:spPr/>
        <p:txBody>
          <a:bodyPr>
            <a:normAutofit fontScale="92500" lnSpcReduction="10000"/>
          </a:bodyPr>
          <a:lstStyle/>
          <a:p>
            <a:pPr algn="just"/>
            <a:r>
              <a:rPr lang="bs-Latn-BA" dirty="0"/>
              <a:t>Mirko je dana 22.05.2021. godine, pred </a:t>
            </a:r>
            <a:r>
              <a:rPr lang="bs-Latn-BA" dirty="0" err="1"/>
              <a:t>veče</a:t>
            </a:r>
            <a:r>
              <a:rPr lang="bs-Latn-BA" dirty="0"/>
              <a:t> oko 16,30 časova, nakon što se prethodnim obilnim konzumiranjem alkohola doveo u stanje teškog pijanstva sa 2,70 promila alkohola u organizmu, došao svojoj kući i započeo verbalni sukob sa suprugom Nadom. </a:t>
            </a:r>
            <a:r>
              <a:rPr lang="bs-Latn-BA" dirty="0" err="1"/>
              <a:t>Optužio</a:t>
            </a:r>
            <a:r>
              <a:rPr lang="bs-Latn-BA" dirty="0"/>
              <a:t> ju je da nije namirila stoku i u jednom trenutku, u toku verbalne rasprave dok je Nada slagala obuću ispred kuće prišao joj i otvorenom rukom dlanom udario je u predjelu lica. Nakon toga je Nada počela da plače a u međuvremenu su kući došla njihova zajednička maloljetna djeca, Nenad i Nemanja, i tada  je Mirko prestao sa nasiljem. Nenad je nazvao policiju koja je došla na lice mjesta. Mirko je,  u prisustvu policijskih službenika , grubo vrijeđao svoga sina Nenada riječima  „</a:t>
            </a:r>
            <a:r>
              <a:rPr lang="bs-Latn-BA" dirty="0" err="1"/>
              <a:t>j.</a:t>
            </a:r>
            <a:r>
              <a:rPr lang="bs-Latn-BA" dirty="0"/>
              <a:t>... ti majku, svu familiju, izlazi iz moje kuće </a:t>
            </a:r>
            <a:r>
              <a:rPr lang="bs-Latn-BA" dirty="0" err="1"/>
              <a:t>ubiću</a:t>
            </a:r>
            <a:r>
              <a:rPr lang="bs-Latn-BA" dirty="0"/>
              <a:t> te“, nakon čega su ga policijski službenici priveli u Policijsku stanicu i tako </a:t>
            </a:r>
            <a:r>
              <a:rPr lang="bs-Latn-BA" dirty="0" err="1"/>
              <a:t>okončali</a:t>
            </a:r>
            <a:r>
              <a:rPr lang="bs-Latn-BA" dirty="0"/>
              <a:t> nasilje. </a:t>
            </a:r>
          </a:p>
          <a:p>
            <a:pPr algn="just"/>
            <a:r>
              <a:rPr lang="bs-Latn-BA" dirty="0"/>
              <a:t>Žrtva je podnijela prijedlog da se </a:t>
            </a:r>
            <a:r>
              <a:rPr lang="bs-Latn-BA" dirty="0" err="1"/>
              <a:t>učinicu</a:t>
            </a:r>
            <a:r>
              <a:rPr lang="bs-Latn-BA" dirty="0"/>
              <a:t> izrekne zaštitna mjera obavezno liječenje od zavisnosti.</a:t>
            </a:r>
          </a:p>
          <a:p>
            <a:endParaRPr lang="bs-Latn-BA" dirty="0"/>
          </a:p>
        </p:txBody>
      </p:sp>
    </p:spTree>
    <p:extLst>
      <p:ext uri="{BB962C8B-B14F-4D97-AF65-F5344CB8AC3E}">
        <p14:creationId xmlns:p14="http://schemas.microsoft.com/office/powerpoint/2010/main" val="1599670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b="1" dirty="0">
                <a:solidFill>
                  <a:srgbClr val="191B0E"/>
                </a:solidFill>
              </a:rPr>
              <a:t>Scenario slučaja </a:t>
            </a:r>
            <a:r>
              <a:rPr lang="sr-Latn-BA" b="1" dirty="0" smtClean="0">
                <a:solidFill>
                  <a:srgbClr val="191B0E"/>
                </a:solidFill>
              </a:rPr>
              <a:t>4</a:t>
            </a:r>
            <a:endParaRPr lang="bs-Latn-BA" dirty="0"/>
          </a:p>
        </p:txBody>
      </p:sp>
      <p:sp>
        <p:nvSpPr>
          <p:cNvPr id="3" name="Content Placeholder 2"/>
          <p:cNvSpPr>
            <a:spLocks noGrp="1"/>
          </p:cNvSpPr>
          <p:nvPr>
            <p:ph idx="1"/>
          </p:nvPr>
        </p:nvSpPr>
        <p:spPr>
          <a:xfrm>
            <a:off x="1371600" y="2285999"/>
            <a:ext cx="9601200" cy="3781313"/>
          </a:xfrm>
        </p:spPr>
        <p:txBody>
          <a:bodyPr>
            <a:normAutofit fontScale="32500" lnSpcReduction="20000"/>
          </a:bodyPr>
          <a:lstStyle/>
          <a:p>
            <a:pPr algn="just"/>
            <a:r>
              <a:rPr lang="bs-Latn-BA" sz="4300" dirty="0"/>
              <a:t>Neutvrđenog dana, nakon 03.05.2016. godine do kraja 2016. godine, u mjestu L, opština G, dok je živio u istom domaćinstvu sa svojom rođenom sestrom, oštećenom </a:t>
            </a:r>
            <a:r>
              <a:rPr lang="bs-Latn-BA" sz="4300" dirty="0" err="1"/>
              <a:t>R.LJ</a:t>
            </a:r>
            <a:r>
              <a:rPr lang="bs-Latn-BA" sz="4300" dirty="0"/>
              <a:t>, u dva navrata drskim i bezobzirnim </a:t>
            </a:r>
            <a:r>
              <a:rPr lang="bs-Latn-BA" sz="4300" dirty="0" err="1"/>
              <a:t>ponašanjem</a:t>
            </a:r>
            <a:r>
              <a:rPr lang="bs-Latn-BA" sz="4300" dirty="0"/>
              <a:t> ugrozio spokojstvo oštećene, na način da je jedne prilike oko 15.00 časova, nakon što je njihov otac došao pijan kući i tražio od njega da mu u prodavnici kupi alkohol i cigarete, a oštećena pošla sa njim, pa kada su idući prema prodavnici u L, došli do jedne napuštene kuće, osumnjičeni je uhvatio za ruku i uvukao u šupu, gdje je od nje tražio da imaju seksualni odnos, a oštećena mu rekla da nije normalan, da su brat i sestra i da to ne mogu raditi, ali je skinula hlače, svo vrijeme plačući, nakon čega je osumnjičeni legao preko nje, skinuo hlače, te ju dodirivao tijelom, a potom i ejakulirao na njenu nogu, da bi nakon nekoliko dana, dok su osumnjičeni i oštećena nedaleko od kuće skupljali drva u šumi, u jednom  trenutku oštećenoj rekao da se skine i da će imati seksualni odnos, a oštećena ga molila da to ne radi, ponavljajući mu da su brat i sestra, ali je osumnjičeni </a:t>
            </a:r>
            <a:r>
              <a:rPr lang="bs-Latn-BA" sz="4300" dirty="0" err="1"/>
              <a:t>inisistirao</a:t>
            </a:r>
            <a:r>
              <a:rPr lang="bs-Latn-BA" sz="4300" dirty="0"/>
              <a:t> da se oštećena skine, pa kada su se oboje skinuli goli i legli na zemlju, osumnjičeni je legao preko nje i dodirivao je tijelom, a potom odustao od dalje namjere i sišao sa oštećene, da bi se u međuvremenu oštećena udala, napustila porodičnu kuću i preselila u K, pa kada je za vrijeme boravka u posjeti roditeljima početkom maja 2019. godine, dana 07.05.2019. godine oštećena sa osumnjičenim otišla kod komšinice, sa kojom je razgovarala o kupovini mobilnog telefona putem ‘’</a:t>
            </a:r>
            <a:r>
              <a:rPr lang="bs-Latn-BA" sz="4300" dirty="0" err="1"/>
              <a:t>M:tel-a</a:t>
            </a:r>
            <a:r>
              <a:rPr lang="bs-Latn-BA" sz="4300" dirty="0"/>
              <a:t>’’, po povratku kući osumnjičeni joj je rekao da će joj dati 200,00 KM da kupi mobilni telefon, a da zauzvrat sa njim ima seksualni odnos, na šta mu je oštećena ponovila da to ne traži od nje jer su brat i sestra, na čemu se sve i </a:t>
            </a:r>
            <a:r>
              <a:rPr lang="bs-Latn-BA" sz="4300" dirty="0" err="1"/>
              <a:t>završilo</a:t>
            </a:r>
            <a:r>
              <a:rPr lang="bs-Latn-BA" sz="4300" dirty="0"/>
              <a:t>, jer do kraja boravka oštećene osumnjičeni nije ponavljao bilo kakvo inkriminisano </a:t>
            </a:r>
            <a:r>
              <a:rPr lang="bs-Latn-BA" sz="4300" dirty="0" err="1"/>
              <a:t>ponašanje</a:t>
            </a:r>
            <a:r>
              <a:rPr lang="bs-Latn-BA" sz="4300" dirty="0"/>
              <a:t> prema </a:t>
            </a:r>
            <a:r>
              <a:rPr lang="bs-Latn-BA" sz="4300" dirty="0" smtClean="0"/>
              <a:t>njoj.</a:t>
            </a:r>
          </a:p>
          <a:p>
            <a:pPr algn="just"/>
            <a:r>
              <a:rPr lang="bs-Latn-BA" sz="4300" dirty="0" smtClean="0"/>
              <a:t>Dakle</a:t>
            </a:r>
            <a:r>
              <a:rPr lang="bs-Latn-BA" sz="4300" dirty="0"/>
              <a:t>, drskim i bezobzirnim </a:t>
            </a:r>
            <a:r>
              <a:rPr lang="bs-Latn-BA" sz="4300" dirty="0" err="1"/>
              <a:t>ponašanjem</a:t>
            </a:r>
            <a:r>
              <a:rPr lang="bs-Latn-BA" sz="4300" dirty="0"/>
              <a:t> ugrozio spokojstvo člana svoje porodice i time doveo do povrede njenog psihičkog </a:t>
            </a:r>
            <a:r>
              <a:rPr lang="bs-Latn-BA" sz="4300" dirty="0" smtClean="0"/>
              <a:t>integriteta.</a:t>
            </a:r>
          </a:p>
          <a:p>
            <a:pPr algn="just"/>
            <a:r>
              <a:rPr lang="bs-Latn-BA" sz="4300" dirty="0" smtClean="0"/>
              <a:t>Čime </a:t>
            </a:r>
            <a:r>
              <a:rPr lang="bs-Latn-BA" sz="4300" dirty="0"/>
              <a:t>je učinio krivično djelo nasilje u porodici ili porodičnoj zajednici iz člana 190. stav 1. Krivičnog zakonika Republike Srpske.</a:t>
            </a:r>
          </a:p>
          <a:p>
            <a:endParaRPr lang="bs-Latn-BA" dirty="0"/>
          </a:p>
        </p:txBody>
      </p:sp>
    </p:spTree>
    <p:extLst>
      <p:ext uri="{BB962C8B-B14F-4D97-AF65-F5344CB8AC3E}">
        <p14:creationId xmlns:p14="http://schemas.microsoft.com/office/powerpoint/2010/main" val="113343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sr-Latn-BA" sz="3600" b="1" dirty="0" smtClean="0"/>
              <a:t>Odnos između člana 6 Zakona o zaštiti od nasilja u porodici i člana 190 Krivičnog zakonika Republike Srpske</a:t>
            </a:r>
            <a:endParaRPr lang="en-US" sz="3600" b="1" dirty="0"/>
          </a:p>
        </p:txBody>
      </p:sp>
      <p:sp>
        <p:nvSpPr>
          <p:cNvPr id="3" name="Content Placeholder 2"/>
          <p:cNvSpPr>
            <a:spLocks noGrp="1"/>
          </p:cNvSpPr>
          <p:nvPr>
            <p:ph idx="1"/>
          </p:nvPr>
        </p:nvSpPr>
        <p:spPr/>
        <p:txBody>
          <a:bodyPr/>
          <a:lstStyle/>
          <a:p>
            <a:pPr algn="just"/>
            <a:endParaRPr lang="bs-Latn-BA" dirty="0" smtClean="0"/>
          </a:p>
          <a:p>
            <a:pPr algn="just"/>
            <a:r>
              <a:rPr lang="en-US" dirty="0" err="1" smtClean="0"/>
              <a:t>Izmjenama</a:t>
            </a:r>
            <a:r>
              <a:rPr lang="en-US" dirty="0" smtClean="0"/>
              <a:t> </a:t>
            </a:r>
            <a:r>
              <a:rPr lang="en-US" dirty="0" err="1"/>
              <a:t>Zakona</a:t>
            </a:r>
            <a:r>
              <a:rPr lang="en-US" dirty="0"/>
              <a:t> o </a:t>
            </a:r>
            <a:r>
              <a:rPr lang="en-US" dirty="0" err="1"/>
              <a:t>zaštiti</a:t>
            </a:r>
            <a:r>
              <a:rPr lang="en-US" dirty="0"/>
              <a:t> od </a:t>
            </a:r>
            <a:r>
              <a:rPr lang="en-US" dirty="0" err="1"/>
              <a:t>nasilja</a:t>
            </a:r>
            <a:r>
              <a:rPr lang="en-US" dirty="0"/>
              <a:t> u </a:t>
            </a:r>
            <a:r>
              <a:rPr lang="en-US" dirty="0" err="1" smtClean="0"/>
              <a:t>porodici</a:t>
            </a:r>
            <a:r>
              <a:rPr lang="bs-Latn-BA" dirty="0" smtClean="0"/>
              <a:t> („Službeni glasnik Republike Srpske“, broj 84/19)</a:t>
            </a:r>
            <a:r>
              <a:rPr lang="en-US" dirty="0" smtClean="0"/>
              <a:t> </a:t>
            </a:r>
            <a:r>
              <a:rPr lang="en-US" dirty="0" err="1" smtClean="0"/>
              <a:t>ukinuta</a:t>
            </a:r>
            <a:r>
              <a:rPr lang="en-US" dirty="0" smtClean="0"/>
              <a:t> </a:t>
            </a:r>
            <a:r>
              <a:rPr lang="en-US" dirty="0"/>
              <a:t>je </a:t>
            </a:r>
            <a:r>
              <a:rPr lang="en-US" dirty="0" err="1"/>
              <a:t>mogućnost</a:t>
            </a:r>
            <a:r>
              <a:rPr lang="en-US" dirty="0"/>
              <a:t> da se </a:t>
            </a:r>
            <a:r>
              <a:rPr lang="en-US" dirty="0" err="1"/>
              <a:t>nasilje</a:t>
            </a:r>
            <a:r>
              <a:rPr lang="en-US" dirty="0"/>
              <a:t> u </a:t>
            </a:r>
            <a:r>
              <a:rPr lang="en-US" dirty="0" err="1"/>
              <a:t>porodici</a:t>
            </a:r>
            <a:r>
              <a:rPr lang="en-US" dirty="0"/>
              <a:t> </a:t>
            </a:r>
            <a:r>
              <a:rPr lang="en-US" dirty="0" err="1"/>
              <a:t>tretira</a:t>
            </a:r>
            <a:r>
              <a:rPr lang="en-US" dirty="0"/>
              <a:t> </a:t>
            </a:r>
            <a:r>
              <a:rPr lang="en-US" dirty="0" err="1"/>
              <a:t>kao</a:t>
            </a:r>
            <a:r>
              <a:rPr lang="en-US" dirty="0"/>
              <a:t> </a:t>
            </a:r>
            <a:r>
              <a:rPr lang="en-US" dirty="0" err="1"/>
              <a:t>prekršaj</a:t>
            </a:r>
            <a:r>
              <a:rPr lang="en-US" dirty="0"/>
              <a:t> </a:t>
            </a:r>
            <a:r>
              <a:rPr lang="en-US" dirty="0" err="1"/>
              <a:t>i</a:t>
            </a:r>
            <a:r>
              <a:rPr lang="en-US" dirty="0"/>
              <a:t> da se </a:t>
            </a:r>
            <a:r>
              <a:rPr lang="en-US" dirty="0" err="1"/>
              <a:t>učiniocima</a:t>
            </a:r>
            <a:r>
              <a:rPr lang="en-US" dirty="0"/>
              <a:t> </a:t>
            </a:r>
            <a:r>
              <a:rPr lang="en-US" dirty="0" err="1"/>
              <a:t>pojedinih</a:t>
            </a:r>
            <a:r>
              <a:rPr lang="en-US" dirty="0"/>
              <a:t> </a:t>
            </a:r>
            <a:r>
              <a:rPr lang="en-US" dirty="0" err="1"/>
              <a:t>radnji</a:t>
            </a:r>
            <a:r>
              <a:rPr lang="en-US" dirty="0"/>
              <a:t> </a:t>
            </a:r>
            <a:r>
              <a:rPr lang="en-US" dirty="0" err="1"/>
              <a:t>nasilja</a:t>
            </a:r>
            <a:r>
              <a:rPr lang="en-US" dirty="0"/>
              <a:t> u </a:t>
            </a:r>
            <a:r>
              <a:rPr lang="en-US" dirty="0" err="1"/>
              <a:t>porodici</a:t>
            </a:r>
            <a:r>
              <a:rPr lang="en-US" dirty="0"/>
              <a:t>, u </a:t>
            </a:r>
            <a:r>
              <a:rPr lang="en-US" dirty="0" err="1"/>
              <a:t>skladu</a:t>
            </a:r>
            <a:r>
              <a:rPr lang="en-US" dirty="0"/>
              <a:t> </a:t>
            </a:r>
            <a:r>
              <a:rPr lang="en-US" dirty="0" err="1"/>
              <a:t>sa</a:t>
            </a:r>
            <a:r>
              <a:rPr lang="en-US" dirty="0"/>
              <a:t> </a:t>
            </a:r>
            <a:r>
              <a:rPr lang="en-US" dirty="0" err="1"/>
              <a:t>prethodnim</a:t>
            </a:r>
            <a:r>
              <a:rPr lang="en-US" dirty="0"/>
              <a:t> </a:t>
            </a:r>
            <a:r>
              <a:rPr lang="en-US" dirty="0" err="1"/>
              <a:t>zakonskim</a:t>
            </a:r>
            <a:r>
              <a:rPr lang="en-US" dirty="0"/>
              <a:t> </a:t>
            </a:r>
            <a:r>
              <a:rPr lang="en-US" dirty="0" err="1"/>
              <a:t>rješenjem</a:t>
            </a:r>
            <a:r>
              <a:rPr lang="en-US" dirty="0"/>
              <a:t>, </a:t>
            </a:r>
            <a:r>
              <a:rPr lang="en-US" dirty="0" err="1"/>
              <a:t>izriču</a:t>
            </a:r>
            <a:r>
              <a:rPr lang="en-US" dirty="0"/>
              <a:t> </a:t>
            </a:r>
            <a:r>
              <a:rPr lang="en-US" dirty="0" err="1"/>
              <a:t>prekršajne</a:t>
            </a:r>
            <a:r>
              <a:rPr lang="en-US" dirty="0"/>
              <a:t> </a:t>
            </a:r>
            <a:r>
              <a:rPr lang="en-US" dirty="0" err="1" smtClean="0"/>
              <a:t>sankcije</a:t>
            </a:r>
            <a:r>
              <a:rPr lang="en-US" dirty="0" smtClean="0"/>
              <a:t>.</a:t>
            </a:r>
            <a:endParaRPr lang="bs-Latn-BA" dirty="0" smtClean="0"/>
          </a:p>
          <a:p>
            <a:pPr marL="0" indent="0" algn="just">
              <a:buNone/>
            </a:pPr>
            <a:endParaRPr lang="bs-Latn-BA" dirty="0" smtClean="0"/>
          </a:p>
          <a:p>
            <a:pPr algn="just"/>
            <a:r>
              <a:rPr lang="en-US" dirty="0" err="1" smtClean="0"/>
              <a:t>Istovremeno</a:t>
            </a:r>
            <a:r>
              <a:rPr lang="en-US" dirty="0" smtClean="0"/>
              <a:t> </a:t>
            </a:r>
            <a:r>
              <a:rPr lang="en-US" dirty="0"/>
              <a:t>je </a:t>
            </a:r>
            <a:r>
              <a:rPr lang="en-US" dirty="0" err="1"/>
              <a:t>izvršena</a:t>
            </a:r>
            <a:r>
              <a:rPr lang="en-US" dirty="0"/>
              <a:t> </a:t>
            </a:r>
            <a:r>
              <a:rPr lang="en-US" dirty="0" err="1"/>
              <a:t>izmjena</a:t>
            </a:r>
            <a:r>
              <a:rPr lang="en-US" dirty="0"/>
              <a:t> </a:t>
            </a:r>
            <a:r>
              <a:rPr lang="en-US" dirty="0" err="1"/>
              <a:t>pojma</a:t>
            </a:r>
            <a:r>
              <a:rPr lang="en-US" dirty="0"/>
              <a:t> </a:t>
            </a:r>
            <a:r>
              <a:rPr lang="en-US" dirty="0" err="1"/>
              <a:t>nasilja</a:t>
            </a:r>
            <a:r>
              <a:rPr lang="en-US" dirty="0"/>
              <a:t> u </a:t>
            </a:r>
            <a:r>
              <a:rPr lang="en-US" dirty="0" err="1"/>
              <a:t>porodici</a:t>
            </a:r>
            <a:r>
              <a:rPr lang="en-US" dirty="0"/>
              <a:t> </a:t>
            </a:r>
            <a:r>
              <a:rPr lang="en-US" dirty="0" err="1"/>
              <a:t>i</a:t>
            </a:r>
            <a:r>
              <a:rPr lang="en-US" dirty="0"/>
              <a:t> </a:t>
            </a:r>
            <a:r>
              <a:rPr lang="en-US" dirty="0" err="1"/>
              <a:t>naglašeno</a:t>
            </a:r>
            <a:r>
              <a:rPr lang="en-US" dirty="0"/>
              <a:t> da </a:t>
            </a:r>
            <a:r>
              <a:rPr lang="en-US" dirty="0" err="1"/>
              <a:t>osnov</a:t>
            </a:r>
            <a:r>
              <a:rPr lang="en-US" dirty="0"/>
              <a:t> za </a:t>
            </a:r>
            <a:r>
              <a:rPr lang="en-US" dirty="0" err="1"/>
              <a:t>postupanje</a:t>
            </a:r>
            <a:r>
              <a:rPr lang="en-US" dirty="0"/>
              <a:t> </a:t>
            </a:r>
            <a:r>
              <a:rPr lang="en-US" dirty="0" err="1"/>
              <a:t>svih</a:t>
            </a:r>
            <a:r>
              <a:rPr lang="en-US" dirty="0"/>
              <a:t> </a:t>
            </a:r>
            <a:r>
              <a:rPr lang="en-US" dirty="0" err="1"/>
              <a:t>subjekata</a:t>
            </a:r>
            <a:r>
              <a:rPr lang="en-US" dirty="0"/>
              <a:t> </a:t>
            </a:r>
            <a:r>
              <a:rPr lang="en-US" dirty="0" err="1"/>
              <a:t>zaštite</a:t>
            </a:r>
            <a:r>
              <a:rPr lang="en-US" dirty="0"/>
              <a:t> </a:t>
            </a:r>
            <a:r>
              <a:rPr lang="en-US" dirty="0" err="1"/>
              <a:t>predstavlja</a:t>
            </a:r>
            <a:r>
              <a:rPr lang="en-US" dirty="0"/>
              <a:t> </a:t>
            </a:r>
            <a:r>
              <a:rPr lang="en-US" dirty="0" err="1"/>
              <a:t>postojanje</a:t>
            </a:r>
            <a:r>
              <a:rPr lang="en-US" dirty="0"/>
              <a:t> </a:t>
            </a:r>
            <a:r>
              <a:rPr lang="en-US" dirty="0" err="1"/>
              <a:t>osnova</a:t>
            </a:r>
            <a:r>
              <a:rPr lang="en-US" dirty="0"/>
              <a:t> </a:t>
            </a:r>
            <a:r>
              <a:rPr lang="en-US" dirty="0" err="1"/>
              <a:t>sumnje</a:t>
            </a:r>
            <a:r>
              <a:rPr lang="en-US" dirty="0"/>
              <a:t> da je </a:t>
            </a:r>
            <a:r>
              <a:rPr lang="en-US" dirty="0" err="1"/>
              <a:t>član</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izvršio</a:t>
            </a:r>
            <a:r>
              <a:rPr lang="en-US" dirty="0"/>
              <a:t> </a:t>
            </a:r>
            <a:r>
              <a:rPr lang="en-US" dirty="0" err="1"/>
              <a:t>neku</a:t>
            </a:r>
            <a:r>
              <a:rPr lang="en-US" dirty="0"/>
              <a:t> od </a:t>
            </a:r>
            <a:r>
              <a:rPr lang="en-US" dirty="0" err="1"/>
              <a:t>radnji</a:t>
            </a:r>
            <a:r>
              <a:rPr lang="en-US" dirty="0"/>
              <a:t> </a:t>
            </a:r>
            <a:r>
              <a:rPr lang="en-US" dirty="0" err="1"/>
              <a:t>koje</a:t>
            </a:r>
            <a:r>
              <a:rPr lang="en-US" dirty="0"/>
              <a:t> se </a:t>
            </a:r>
            <a:r>
              <a:rPr lang="en-US" dirty="0" err="1" smtClean="0"/>
              <a:t>navode</a:t>
            </a:r>
            <a:r>
              <a:rPr lang="en-US" dirty="0" smtClean="0"/>
              <a:t> </a:t>
            </a:r>
            <a:r>
              <a:rPr lang="en-US" dirty="0" err="1"/>
              <a:t>kao</a:t>
            </a:r>
            <a:r>
              <a:rPr lang="en-US" dirty="0"/>
              <a:t> </a:t>
            </a:r>
            <a:r>
              <a:rPr lang="en-US" dirty="0" err="1"/>
              <a:t>radnje</a:t>
            </a:r>
            <a:r>
              <a:rPr lang="en-US" dirty="0"/>
              <a:t> </a:t>
            </a:r>
            <a:r>
              <a:rPr lang="en-US" dirty="0" err="1"/>
              <a:t>nasilja</a:t>
            </a:r>
            <a:r>
              <a:rPr lang="en-US" dirty="0"/>
              <a:t> u </a:t>
            </a:r>
            <a:r>
              <a:rPr lang="en-US" dirty="0" err="1"/>
              <a:t>porodici</a:t>
            </a:r>
            <a:r>
              <a:rPr lang="en-US" dirty="0"/>
              <a:t>. </a:t>
            </a:r>
          </a:p>
        </p:txBody>
      </p:sp>
    </p:spTree>
    <p:extLst>
      <p:ext uri="{BB962C8B-B14F-4D97-AF65-F5344CB8AC3E}">
        <p14:creationId xmlns:p14="http://schemas.microsoft.com/office/powerpoint/2010/main" val="1964870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4000" b="1" dirty="0" smtClean="0">
                <a:solidFill>
                  <a:srgbClr val="191B0E"/>
                </a:solidFill>
              </a:rPr>
              <a:t>Pojam nasilja u porodici prema Zakonu o zaštiti od nasilja u porodici</a:t>
            </a:r>
            <a:endParaRPr lang="en-US" sz="4000" b="1" dirty="0"/>
          </a:p>
        </p:txBody>
      </p:sp>
      <p:sp>
        <p:nvSpPr>
          <p:cNvPr id="3" name="Content Placeholder 2"/>
          <p:cNvSpPr>
            <a:spLocks noGrp="1"/>
          </p:cNvSpPr>
          <p:nvPr>
            <p:ph idx="1"/>
          </p:nvPr>
        </p:nvSpPr>
        <p:spPr/>
        <p:txBody>
          <a:bodyPr>
            <a:normAutofit fontScale="70000" lnSpcReduction="20000"/>
          </a:bodyPr>
          <a:lstStyle/>
          <a:p>
            <a:pPr marL="0" indent="0" algn="just">
              <a:buNone/>
            </a:pPr>
            <a:r>
              <a:rPr lang="sr-Latn-BA" dirty="0" smtClean="0"/>
              <a:t>(</a:t>
            </a:r>
            <a:r>
              <a:rPr lang="sr-Latn-BA" dirty="0"/>
              <a:t>1) Nasilje u porodici, u smislu ovog zakona, postoji ukoliko postoji osnov sumnje da je član porodice ili porodične zajednice izvršio radnje fizičkog, seksualnog, psihičkog i/ili ekonomskog nasilja, kao i prijetnje koje izazivaju strah od fizičke, seksualne, psihičke i/ili ekonomske štete kod drugog člana porodice ili porodične zajednice.</a:t>
            </a:r>
          </a:p>
          <a:p>
            <a:pPr marL="0" indent="0" algn="just">
              <a:buNone/>
            </a:pPr>
            <a:r>
              <a:rPr lang="sr-Latn-BA" dirty="0"/>
              <a:t>(2) Radnje nasilja u porodici, u smislu stava 1. ovog člana, su:</a:t>
            </a:r>
          </a:p>
          <a:p>
            <a:pPr marL="0" indent="0" algn="just">
              <a:buNone/>
            </a:pPr>
            <a:r>
              <a:rPr lang="sr-Latn-BA" dirty="0"/>
              <a:t>a) primjena sile na fizički ili psihički integritet člana porodice ili porodične zajednice,</a:t>
            </a:r>
          </a:p>
          <a:p>
            <a:pPr marL="0" indent="0" algn="just">
              <a:buNone/>
            </a:pPr>
            <a:r>
              <a:rPr lang="sr-Latn-BA" dirty="0"/>
              <a:t>b) postupanje koje može prouzrokovati ili izazvati opasnost da će prouzrokovati fizičku ili psihičku bol ili patnju člana porodice ili porodične zajednice,</a:t>
            </a:r>
          </a:p>
          <a:p>
            <a:pPr marL="0" indent="0" algn="just">
              <a:buNone/>
            </a:pPr>
            <a:r>
              <a:rPr lang="sr-Latn-BA" dirty="0"/>
              <a:t>v) prouzrokovanje straha ili lične ugroženosti ili </a:t>
            </a:r>
            <a:r>
              <a:rPr lang="sr-Latn-BA" dirty="0" err="1"/>
              <a:t>povrede</a:t>
            </a:r>
            <a:r>
              <a:rPr lang="sr-Latn-BA" dirty="0"/>
              <a:t> dostojanstva člana porodice ili porodične zajednice ucjenom ili drugom prinudom,</a:t>
            </a:r>
          </a:p>
          <a:p>
            <a:pPr marL="0" indent="0" algn="just">
              <a:buNone/>
            </a:pPr>
            <a:r>
              <a:rPr lang="sr-Latn-BA" dirty="0"/>
              <a:t>g) verbalni napad, vrijeđanje, psovanje, nazivanje pogrdnim imenima, te drugi načini grubog uznemiravanja člana porodice ili porodične zajednice,</a:t>
            </a:r>
          </a:p>
          <a:p>
            <a:pPr marL="0" indent="0" algn="just">
              <a:buNone/>
            </a:pPr>
            <a:r>
              <a:rPr lang="sr-Latn-BA" dirty="0"/>
              <a:t>d) seksualno nasilje,</a:t>
            </a:r>
          </a:p>
          <a:p>
            <a:pPr marL="0" indent="0" algn="just">
              <a:buNone/>
            </a:pPr>
            <a:r>
              <a:rPr lang="sr-Latn-BA" dirty="0"/>
              <a:t>đ) onemogućavanje pristupa zdravstvenoj zaštiti i </a:t>
            </a:r>
            <a:r>
              <a:rPr lang="sr-Latn-BA" dirty="0" err="1"/>
              <a:t>njezi</a:t>
            </a:r>
            <a:r>
              <a:rPr lang="sr-Latn-BA" dirty="0"/>
              <a:t>,</a:t>
            </a:r>
          </a:p>
          <a:p>
            <a:pPr marL="0" indent="0" algn="just">
              <a:buNone/>
            </a:pPr>
            <a:r>
              <a:rPr lang="sr-Latn-BA" dirty="0"/>
              <a:t>e) praćenje i svi drugi slični oblici uznemiravanja člana porodice ili porodične zajednice,</a:t>
            </a:r>
            <a:endParaRPr lang="en-US" dirty="0"/>
          </a:p>
        </p:txBody>
      </p:sp>
    </p:spTree>
    <p:extLst>
      <p:ext uri="{BB962C8B-B14F-4D97-AF65-F5344CB8AC3E}">
        <p14:creationId xmlns:p14="http://schemas.microsoft.com/office/powerpoint/2010/main" val="138426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sz="4000" b="1" dirty="0">
                <a:solidFill>
                  <a:srgbClr val="191B0E"/>
                </a:solidFill>
              </a:rPr>
              <a:t>Pojam nasilja u porodici prema Zakonu o zaštiti od nasilja u porodici</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ž) </a:t>
            </a:r>
            <a:r>
              <a:rPr lang="en-US" dirty="0" err="1"/>
              <a:t>namjerno</a:t>
            </a:r>
            <a:r>
              <a:rPr lang="en-US" dirty="0"/>
              <a:t> </a:t>
            </a:r>
            <a:r>
              <a:rPr lang="en-US" dirty="0" err="1"/>
              <a:t>oštećenje</a:t>
            </a:r>
            <a:r>
              <a:rPr lang="en-US" dirty="0"/>
              <a:t> </a:t>
            </a:r>
            <a:r>
              <a:rPr lang="en-US" dirty="0" err="1"/>
              <a:t>ili</a:t>
            </a:r>
            <a:r>
              <a:rPr lang="en-US" dirty="0"/>
              <a:t> </a:t>
            </a:r>
            <a:r>
              <a:rPr lang="en-US" dirty="0" err="1"/>
              <a:t>uništenje</a:t>
            </a:r>
            <a:r>
              <a:rPr lang="en-US" dirty="0"/>
              <a:t> </a:t>
            </a:r>
            <a:r>
              <a:rPr lang="en-US" dirty="0" err="1"/>
              <a:t>imovine</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zajedničke</a:t>
            </a:r>
            <a:r>
              <a:rPr lang="en-US" dirty="0"/>
              <a:t> </a:t>
            </a:r>
            <a:r>
              <a:rPr lang="en-US" dirty="0" err="1"/>
              <a:t>imovine</a:t>
            </a:r>
            <a:r>
              <a:rPr lang="en-US" dirty="0"/>
              <a:t>, </a:t>
            </a:r>
            <a:r>
              <a:rPr lang="en-US" dirty="0" err="1"/>
              <a:t>ili</a:t>
            </a:r>
            <a:r>
              <a:rPr lang="en-US" dirty="0"/>
              <a:t> </a:t>
            </a:r>
            <a:r>
              <a:rPr lang="en-US" dirty="0" err="1"/>
              <a:t>imovine</a:t>
            </a:r>
            <a:r>
              <a:rPr lang="en-US" dirty="0"/>
              <a:t> u </a:t>
            </a:r>
            <a:r>
              <a:rPr lang="en-US" dirty="0" err="1"/>
              <a:t>posjedu</a:t>
            </a:r>
            <a:r>
              <a:rPr lang="en-US" dirty="0"/>
              <a:t>,</a:t>
            </a:r>
          </a:p>
          <a:p>
            <a:pPr marL="0" indent="0" algn="just">
              <a:buNone/>
            </a:pPr>
            <a:r>
              <a:rPr lang="en-US" dirty="0"/>
              <a:t>z) </a:t>
            </a:r>
            <a:r>
              <a:rPr lang="en-US" dirty="0" err="1"/>
              <a:t>uskraćivanje</a:t>
            </a:r>
            <a:r>
              <a:rPr lang="en-US" dirty="0"/>
              <a:t> </a:t>
            </a:r>
            <a:r>
              <a:rPr lang="en-US" dirty="0" err="1"/>
              <a:t>ili</a:t>
            </a:r>
            <a:r>
              <a:rPr lang="en-US" dirty="0"/>
              <a:t> </a:t>
            </a:r>
            <a:r>
              <a:rPr lang="en-US" dirty="0" err="1"/>
              <a:t>oduzimanje</a:t>
            </a:r>
            <a:r>
              <a:rPr lang="en-US" dirty="0"/>
              <a:t> </a:t>
            </a:r>
            <a:r>
              <a:rPr lang="en-US" dirty="0" err="1"/>
              <a:t>prava</a:t>
            </a:r>
            <a:r>
              <a:rPr lang="en-US" dirty="0"/>
              <a:t> </a:t>
            </a:r>
            <a:r>
              <a:rPr lang="en-US" dirty="0" err="1"/>
              <a:t>na</a:t>
            </a:r>
            <a:r>
              <a:rPr lang="en-US" dirty="0"/>
              <a:t> </a:t>
            </a:r>
            <a:r>
              <a:rPr lang="en-US" dirty="0" err="1"/>
              <a:t>ekonomsku</a:t>
            </a:r>
            <a:r>
              <a:rPr lang="en-US" dirty="0"/>
              <a:t> </a:t>
            </a:r>
            <a:r>
              <a:rPr lang="en-US" dirty="0" err="1"/>
              <a:t>nezavisnost</a:t>
            </a:r>
            <a:r>
              <a:rPr lang="en-US" dirty="0"/>
              <a:t> </a:t>
            </a:r>
            <a:r>
              <a:rPr lang="en-US" dirty="0" err="1"/>
              <a:t>zabranom</a:t>
            </a:r>
            <a:r>
              <a:rPr lang="en-US" dirty="0"/>
              <a:t> </a:t>
            </a:r>
            <a:r>
              <a:rPr lang="en-US" dirty="0" err="1"/>
              <a:t>rada</a:t>
            </a:r>
            <a:r>
              <a:rPr lang="en-US" dirty="0"/>
              <a:t> </a:t>
            </a:r>
            <a:r>
              <a:rPr lang="en-US" dirty="0" err="1"/>
              <a:t>ili</a:t>
            </a:r>
            <a:r>
              <a:rPr lang="en-US" dirty="0"/>
              <a:t> </a:t>
            </a:r>
            <a:r>
              <a:rPr lang="en-US" dirty="0" err="1"/>
              <a:t>držanje</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u </a:t>
            </a:r>
            <a:r>
              <a:rPr lang="en-US" dirty="0" err="1"/>
              <a:t>odnosu</a:t>
            </a:r>
            <a:r>
              <a:rPr lang="en-US" dirty="0"/>
              <a:t> </a:t>
            </a:r>
            <a:r>
              <a:rPr lang="en-US" dirty="0" err="1"/>
              <a:t>zavisnosti</a:t>
            </a:r>
            <a:r>
              <a:rPr lang="en-US" dirty="0"/>
              <a:t> </a:t>
            </a:r>
            <a:r>
              <a:rPr lang="en-US" dirty="0" err="1"/>
              <a:t>ili</a:t>
            </a:r>
            <a:r>
              <a:rPr lang="en-US" dirty="0"/>
              <a:t> </a:t>
            </a:r>
            <a:r>
              <a:rPr lang="en-US" dirty="0" err="1"/>
              <a:t>podređenosti</a:t>
            </a:r>
            <a:r>
              <a:rPr lang="en-US" dirty="0"/>
              <a:t>,</a:t>
            </a:r>
          </a:p>
          <a:p>
            <a:pPr marL="0" indent="0" algn="just">
              <a:buNone/>
            </a:pPr>
            <a:r>
              <a:rPr lang="en-US" dirty="0" err="1"/>
              <a:t>i</a:t>
            </a:r>
            <a:r>
              <a:rPr lang="en-US" dirty="0"/>
              <a:t>) </a:t>
            </a:r>
            <a:r>
              <a:rPr lang="en-US" dirty="0" err="1"/>
              <a:t>vaspitanje</a:t>
            </a:r>
            <a:r>
              <a:rPr lang="en-US" dirty="0"/>
              <a:t> </a:t>
            </a:r>
            <a:r>
              <a:rPr lang="en-US" dirty="0" err="1"/>
              <a:t>djece</a:t>
            </a:r>
            <a:r>
              <a:rPr lang="en-US" dirty="0"/>
              <a:t> </a:t>
            </a:r>
            <a:r>
              <a:rPr lang="en-US" dirty="0" err="1"/>
              <a:t>na</a:t>
            </a:r>
            <a:r>
              <a:rPr lang="en-US" dirty="0"/>
              <a:t> </a:t>
            </a:r>
            <a:r>
              <a:rPr lang="en-US" dirty="0" err="1"/>
              <a:t>način</a:t>
            </a:r>
            <a:r>
              <a:rPr lang="en-US" dirty="0"/>
              <a:t> </a:t>
            </a:r>
            <a:r>
              <a:rPr lang="en-US" dirty="0" err="1"/>
              <a:t>ponižavajućeg</a:t>
            </a:r>
            <a:r>
              <a:rPr lang="en-US" dirty="0"/>
              <a:t> </a:t>
            </a:r>
            <a:r>
              <a:rPr lang="en-US" dirty="0" err="1"/>
              <a:t>postupanja</a:t>
            </a:r>
            <a:r>
              <a:rPr lang="en-US" dirty="0"/>
              <a:t>,</a:t>
            </a:r>
          </a:p>
          <a:p>
            <a:pPr marL="0" indent="0" algn="just">
              <a:buNone/>
            </a:pPr>
            <a:r>
              <a:rPr lang="en-US" dirty="0"/>
              <a:t>j) </a:t>
            </a:r>
            <a:r>
              <a:rPr lang="en-US" dirty="0" err="1"/>
              <a:t>oduzimanje</a:t>
            </a:r>
            <a:r>
              <a:rPr lang="en-US" dirty="0"/>
              <a:t> </a:t>
            </a:r>
            <a:r>
              <a:rPr lang="en-US" dirty="0" err="1"/>
              <a:t>djece</a:t>
            </a:r>
            <a:r>
              <a:rPr lang="en-US" dirty="0"/>
              <a:t> </a:t>
            </a:r>
            <a:r>
              <a:rPr lang="en-US" dirty="0" err="1"/>
              <a:t>ili</a:t>
            </a:r>
            <a:r>
              <a:rPr lang="en-US" dirty="0"/>
              <a:t> </a:t>
            </a:r>
            <a:r>
              <a:rPr lang="en-US" dirty="0" err="1"/>
              <a:t>izbacivanje</a:t>
            </a:r>
            <a:r>
              <a:rPr lang="en-US" dirty="0"/>
              <a:t> </a:t>
            </a:r>
            <a:r>
              <a:rPr lang="en-US" dirty="0" err="1"/>
              <a:t>iz</a:t>
            </a:r>
            <a:r>
              <a:rPr lang="en-US" dirty="0"/>
              <a:t> </a:t>
            </a:r>
            <a:r>
              <a:rPr lang="en-US" dirty="0" err="1"/>
              <a:t>stana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a:t>
            </a:r>
          </a:p>
          <a:p>
            <a:pPr marL="0" indent="0" algn="just">
              <a:buNone/>
            </a:pPr>
            <a:r>
              <a:rPr lang="en-US" dirty="0"/>
              <a:t>k) </a:t>
            </a:r>
            <a:r>
              <a:rPr lang="en-US" dirty="0" err="1"/>
              <a:t>iscrpljivanje</a:t>
            </a:r>
            <a:r>
              <a:rPr lang="en-US" dirty="0"/>
              <a:t> </a:t>
            </a:r>
            <a:r>
              <a:rPr lang="en-US" dirty="0" err="1"/>
              <a:t>radom</a:t>
            </a:r>
            <a:r>
              <a:rPr lang="en-US" dirty="0"/>
              <a:t>, </a:t>
            </a:r>
            <a:r>
              <a:rPr lang="en-US" dirty="0" err="1"/>
              <a:t>izgladnjivanjem</a:t>
            </a:r>
            <a:r>
              <a:rPr lang="en-US" dirty="0"/>
              <a:t>, </a:t>
            </a:r>
            <a:r>
              <a:rPr lang="en-US" dirty="0" err="1"/>
              <a:t>uskraćivanjem</a:t>
            </a:r>
            <a:r>
              <a:rPr lang="en-US" dirty="0"/>
              <a:t> </a:t>
            </a:r>
            <a:r>
              <a:rPr lang="en-US" dirty="0" err="1"/>
              <a:t>sna</a:t>
            </a:r>
            <a:r>
              <a:rPr lang="en-US" dirty="0"/>
              <a:t> </a:t>
            </a:r>
            <a:r>
              <a:rPr lang="en-US" dirty="0" err="1"/>
              <a:t>ili</a:t>
            </a:r>
            <a:r>
              <a:rPr lang="en-US" dirty="0"/>
              <a:t> </a:t>
            </a:r>
            <a:r>
              <a:rPr lang="en-US" dirty="0" err="1"/>
              <a:t>neophodnog</a:t>
            </a:r>
            <a:r>
              <a:rPr lang="en-US" dirty="0"/>
              <a:t> </a:t>
            </a:r>
            <a:r>
              <a:rPr lang="en-US" dirty="0" err="1"/>
              <a:t>odmora</a:t>
            </a:r>
            <a:r>
              <a:rPr lang="en-US" dirty="0"/>
              <a:t> </a:t>
            </a:r>
            <a:r>
              <a:rPr lang="en-US" dirty="0" err="1"/>
              <a:t>članu</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a:t>
            </a:r>
          </a:p>
          <a:p>
            <a:pPr marL="0" indent="0" algn="just">
              <a:buNone/>
            </a:pPr>
            <a:r>
              <a:rPr lang="en-US" dirty="0"/>
              <a:t>l) </a:t>
            </a:r>
            <a:r>
              <a:rPr lang="en-US" dirty="0" err="1"/>
              <a:t>nepridržavanje</a:t>
            </a:r>
            <a:r>
              <a:rPr lang="en-US" dirty="0"/>
              <a:t> </a:t>
            </a:r>
            <a:r>
              <a:rPr lang="en-US" dirty="0" err="1"/>
              <a:t>odluke</a:t>
            </a:r>
            <a:r>
              <a:rPr lang="en-US" dirty="0"/>
              <a:t> </a:t>
            </a:r>
            <a:r>
              <a:rPr lang="en-US" dirty="0" err="1"/>
              <a:t>nadležnog</a:t>
            </a:r>
            <a:r>
              <a:rPr lang="en-US" dirty="0"/>
              <a:t> </a:t>
            </a:r>
            <a:r>
              <a:rPr lang="en-US" dirty="0" err="1"/>
              <a:t>organa</a:t>
            </a:r>
            <a:r>
              <a:rPr lang="en-US" dirty="0"/>
              <a:t> </a:t>
            </a:r>
            <a:r>
              <a:rPr lang="en-US" dirty="0" err="1"/>
              <a:t>kojim</a:t>
            </a:r>
            <a:r>
              <a:rPr lang="en-US" dirty="0"/>
              <a:t> je </a:t>
            </a:r>
            <a:r>
              <a:rPr lang="en-US" dirty="0" err="1"/>
              <a:t>utvrđen</a:t>
            </a:r>
            <a:r>
              <a:rPr lang="en-US" dirty="0"/>
              <a:t> </a:t>
            </a:r>
            <a:r>
              <a:rPr lang="en-US" dirty="0" err="1"/>
              <a:t>lični</a:t>
            </a:r>
            <a:r>
              <a:rPr lang="en-US" dirty="0"/>
              <a:t> </a:t>
            </a:r>
            <a:r>
              <a:rPr lang="en-US" dirty="0" err="1"/>
              <a:t>kontakt</a:t>
            </a:r>
            <a:r>
              <a:rPr lang="en-US" dirty="0"/>
              <a:t> </a:t>
            </a:r>
            <a:r>
              <a:rPr lang="en-US" dirty="0" err="1"/>
              <a:t>djece</a:t>
            </a:r>
            <a:r>
              <a:rPr lang="en-US" dirty="0"/>
              <a:t> </a:t>
            </a:r>
            <a:r>
              <a:rPr lang="en-US" dirty="0" err="1"/>
              <a:t>sa</a:t>
            </a:r>
            <a:r>
              <a:rPr lang="en-US" dirty="0"/>
              <a:t> </a:t>
            </a:r>
            <a:r>
              <a:rPr lang="en-US" dirty="0" err="1"/>
              <a:t>roditeljima</a:t>
            </a:r>
            <a:r>
              <a:rPr lang="en-US" dirty="0"/>
              <a:t>,</a:t>
            </a:r>
          </a:p>
          <a:p>
            <a:pPr marL="0" indent="0" algn="just">
              <a:buNone/>
            </a:pPr>
            <a:r>
              <a:rPr lang="en-US" dirty="0" err="1"/>
              <a:t>lj</a:t>
            </a:r>
            <a:r>
              <a:rPr lang="en-US" dirty="0"/>
              <a:t>) </a:t>
            </a:r>
            <a:r>
              <a:rPr lang="en-US" dirty="0" err="1"/>
              <a:t>zadržavanje</a:t>
            </a:r>
            <a:r>
              <a:rPr lang="en-US" dirty="0"/>
              <a:t> </a:t>
            </a:r>
            <a:r>
              <a:rPr lang="en-US" dirty="0" err="1"/>
              <a:t>putne</a:t>
            </a:r>
            <a:r>
              <a:rPr lang="en-US" dirty="0"/>
              <a:t> </a:t>
            </a:r>
            <a:r>
              <a:rPr lang="en-US" dirty="0" err="1"/>
              <a:t>isprave</a:t>
            </a:r>
            <a:r>
              <a:rPr lang="en-US" dirty="0"/>
              <a:t> </a:t>
            </a:r>
            <a:r>
              <a:rPr lang="en-US" dirty="0" err="1"/>
              <a:t>ili</a:t>
            </a:r>
            <a:r>
              <a:rPr lang="en-US" dirty="0"/>
              <a:t> </a:t>
            </a:r>
            <a:r>
              <a:rPr lang="en-US" dirty="0" err="1"/>
              <a:t>nekog</a:t>
            </a:r>
            <a:r>
              <a:rPr lang="en-US" dirty="0"/>
              <a:t> </a:t>
            </a:r>
            <a:r>
              <a:rPr lang="en-US" dirty="0" err="1"/>
              <a:t>drugog</a:t>
            </a:r>
            <a:r>
              <a:rPr lang="en-US" dirty="0"/>
              <a:t> </a:t>
            </a:r>
            <a:r>
              <a:rPr lang="en-US" dirty="0" err="1"/>
              <a:t>dokumenta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a:t>
            </a:r>
          </a:p>
          <a:p>
            <a:pPr marL="0" indent="0" algn="just">
              <a:buNone/>
            </a:pPr>
            <a:r>
              <a:rPr lang="en-US" dirty="0"/>
              <a:t>m) </a:t>
            </a:r>
            <a:r>
              <a:rPr lang="en-US" dirty="0" err="1"/>
              <a:t>nasilna</a:t>
            </a:r>
            <a:r>
              <a:rPr lang="en-US" dirty="0"/>
              <a:t> </a:t>
            </a:r>
            <a:r>
              <a:rPr lang="en-US" dirty="0" err="1"/>
              <a:t>izolacija</a:t>
            </a:r>
            <a:r>
              <a:rPr lang="en-US" dirty="0"/>
              <a:t> </a:t>
            </a:r>
            <a:r>
              <a:rPr lang="en-US" dirty="0" err="1"/>
              <a:t>ili</a:t>
            </a:r>
            <a:r>
              <a:rPr lang="en-US" dirty="0"/>
              <a:t> </a:t>
            </a:r>
            <a:r>
              <a:rPr lang="en-US" dirty="0" err="1"/>
              <a:t>ograničenje</a:t>
            </a:r>
            <a:r>
              <a:rPr lang="en-US" dirty="0"/>
              <a:t> </a:t>
            </a:r>
            <a:r>
              <a:rPr lang="en-US" dirty="0" err="1"/>
              <a:t>slobode</a:t>
            </a:r>
            <a:r>
              <a:rPr lang="en-US" dirty="0"/>
              <a:t> </a:t>
            </a:r>
            <a:r>
              <a:rPr lang="en-US" dirty="0" err="1"/>
              <a:t>kretanja</a:t>
            </a:r>
            <a:r>
              <a:rPr lang="en-US" dirty="0"/>
              <a:t> </a:t>
            </a:r>
            <a:r>
              <a:rPr lang="en-US" dirty="0" err="1"/>
              <a:t>člana</a:t>
            </a:r>
            <a:r>
              <a:rPr lang="en-US" dirty="0"/>
              <a:t> </a:t>
            </a:r>
            <a:r>
              <a:rPr lang="en-US" dirty="0" err="1"/>
              <a:t>porodice</a:t>
            </a:r>
            <a:r>
              <a:rPr lang="en-US" dirty="0"/>
              <a:t> </a:t>
            </a:r>
            <a:r>
              <a:rPr lang="en-US" dirty="0" err="1"/>
              <a:t>ili</a:t>
            </a:r>
            <a:r>
              <a:rPr lang="en-US" dirty="0"/>
              <a:t> </a:t>
            </a:r>
            <a:r>
              <a:rPr lang="en-US" dirty="0" err="1"/>
              <a:t>porodične</a:t>
            </a:r>
            <a:r>
              <a:rPr lang="en-US" dirty="0"/>
              <a:t> </a:t>
            </a:r>
            <a:r>
              <a:rPr lang="en-US" dirty="0" err="1"/>
              <a:t>zajednice</a:t>
            </a:r>
            <a:r>
              <a:rPr lang="en-US" dirty="0"/>
              <a:t> </a:t>
            </a:r>
            <a:r>
              <a:rPr lang="en-US" dirty="0" err="1"/>
              <a:t>i</a:t>
            </a:r>
            <a:endParaRPr lang="en-US" dirty="0"/>
          </a:p>
          <a:p>
            <a:pPr marL="0" indent="0" algn="just">
              <a:buNone/>
            </a:pPr>
            <a:r>
              <a:rPr lang="en-US" dirty="0"/>
              <a:t>n) </a:t>
            </a:r>
            <a:r>
              <a:rPr lang="en-US" dirty="0" err="1"/>
              <a:t>svaka</a:t>
            </a:r>
            <a:r>
              <a:rPr lang="en-US" dirty="0"/>
              <a:t> </a:t>
            </a:r>
            <a:r>
              <a:rPr lang="en-US" dirty="0" err="1"/>
              <a:t>druga</a:t>
            </a:r>
            <a:r>
              <a:rPr lang="en-US" dirty="0"/>
              <a:t> </a:t>
            </a:r>
            <a:r>
              <a:rPr lang="en-US" dirty="0" err="1"/>
              <a:t>radnja</a:t>
            </a:r>
            <a:r>
              <a:rPr lang="en-US" dirty="0"/>
              <a:t> </a:t>
            </a:r>
            <a:r>
              <a:rPr lang="en-US" dirty="0" err="1"/>
              <a:t>koja</a:t>
            </a:r>
            <a:r>
              <a:rPr lang="en-US" dirty="0"/>
              <a:t> </a:t>
            </a:r>
            <a:r>
              <a:rPr lang="en-US" dirty="0" err="1"/>
              <a:t>predstavlja</a:t>
            </a:r>
            <a:r>
              <a:rPr lang="en-US" dirty="0"/>
              <a:t> </a:t>
            </a:r>
            <a:r>
              <a:rPr lang="en-US" dirty="0" err="1"/>
              <a:t>nasilje</a:t>
            </a:r>
            <a:r>
              <a:rPr lang="en-US" dirty="0"/>
              <a:t> u </a:t>
            </a:r>
            <a:r>
              <a:rPr lang="en-US" dirty="0" err="1"/>
              <a:t>porodici</a:t>
            </a:r>
            <a:r>
              <a:rPr lang="en-US" dirty="0"/>
              <a:t> </a:t>
            </a:r>
            <a:r>
              <a:rPr lang="en-US" dirty="0" err="1"/>
              <a:t>ili</a:t>
            </a:r>
            <a:r>
              <a:rPr lang="en-US" dirty="0"/>
              <a:t> </a:t>
            </a:r>
            <a:r>
              <a:rPr lang="en-US" dirty="0" err="1"/>
              <a:t>porodičnoj</a:t>
            </a:r>
            <a:r>
              <a:rPr lang="en-US" dirty="0"/>
              <a:t> </a:t>
            </a:r>
            <a:r>
              <a:rPr lang="en-US" dirty="0" err="1"/>
              <a:t>zajednici</a:t>
            </a:r>
            <a:r>
              <a:rPr lang="en-US" dirty="0"/>
              <a:t>.</a:t>
            </a:r>
          </a:p>
          <a:p>
            <a:pPr marL="0" indent="0" algn="just">
              <a:buNone/>
            </a:pPr>
            <a:r>
              <a:rPr lang="en-US" dirty="0"/>
              <a:t>(3) Pod </a:t>
            </a:r>
            <a:r>
              <a:rPr lang="en-US" dirty="0" err="1"/>
              <a:t>radnjom</a:t>
            </a:r>
            <a:r>
              <a:rPr lang="en-US" dirty="0"/>
              <a:t> </a:t>
            </a:r>
            <a:r>
              <a:rPr lang="en-US" dirty="0" err="1"/>
              <a:t>nasilja</a:t>
            </a:r>
            <a:r>
              <a:rPr lang="en-US" dirty="0"/>
              <a:t> u </a:t>
            </a:r>
            <a:r>
              <a:rPr lang="en-US" dirty="0" err="1"/>
              <a:t>porodici</a:t>
            </a:r>
            <a:r>
              <a:rPr lang="en-US" dirty="0"/>
              <a:t> </a:t>
            </a:r>
            <a:r>
              <a:rPr lang="en-US" dirty="0" err="1"/>
              <a:t>smatraju</a:t>
            </a:r>
            <a:r>
              <a:rPr lang="en-US" dirty="0"/>
              <a:t> se </a:t>
            </a:r>
            <a:r>
              <a:rPr lang="en-US" dirty="0" err="1"/>
              <a:t>i</a:t>
            </a:r>
            <a:r>
              <a:rPr lang="en-US" dirty="0"/>
              <a:t> </a:t>
            </a:r>
            <a:r>
              <a:rPr lang="en-US" dirty="0" err="1"/>
              <a:t>prijetnje</a:t>
            </a:r>
            <a:r>
              <a:rPr lang="en-US" dirty="0"/>
              <a:t> </a:t>
            </a:r>
            <a:r>
              <a:rPr lang="en-US" dirty="0" err="1"/>
              <a:t>radnjama</a:t>
            </a:r>
            <a:r>
              <a:rPr lang="en-US" dirty="0"/>
              <a:t> </a:t>
            </a:r>
            <a:r>
              <a:rPr lang="en-US" dirty="0" err="1"/>
              <a:t>iz</a:t>
            </a:r>
            <a:r>
              <a:rPr lang="en-US" dirty="0"/>
              <a:t> </a:t>
            </a:r>
            <a:r>
              <a:rPr lang="en-US" dirty="0" err="1"/>
              <a:t>stava</a:t>
            </a:r>
            <a:r>
              <a:rPr lang="en-US" dirty="0"/>
              <a:t> 2. </a:t>
            </a:r>
            <a:r>
              <a:rPr lang="en-US" dirty="0" err="1"/>
              <a:t>ovog</a:t>
            </a:r>
            <a:r>
              <a:rPr lang="en-US" dirty="0"/>
              <a:t> </a:t>
            </a:r>
            <a:r>
              <a:rPr lang="en-US" dirty="0" err="1"/>
              <a:t>člana</a:t>
            </a:r>
            <a:r>
              <a:rPr lang="en-US" dirty="0" smtClean="0"/>
              <a:t>.</a:t>
            </a:r>
            <a:endParaRPr lang="en-US" dirty="0"/>
          </a:p>
          <a:p>
            <a:pPr algn="just"/>
            <a:endParaRPr lang="en-US" dirty="0"/>
          </a:p>
        </p:txBody>
      </p:sp>
    </p:spTree>
    <p:extLst>
      <p:ext uri="{BB962C8B-B14F-4D97-AF65-F5344CB8AC3E}">
        <p14:creationId xmlns:p14="http://schemas.microsoft.com/office/powerpoint/2010/main" val="1062542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BA" sz="3600" b="1" dirty="0">
                <a:solidFill>
                  <a:srgbClr val="191B0E"/>
                </a:solidFill>
              </a:rPr>
              <a:t>Odnos između člana 6 Zakona o zaštiti od nasilja u porodici i člana 190 Krivičnog zakonika Republike Srpske</a:t>
            </a:r>
            <a:endParaRPr lang="en-US" dirty="0"/>
          </a:p>
        </p:txBody>
      </p:sp>
      <p:sp>
        <p:nvSpPr>
          <p:cNvPr id="3" name="Content Placeholder 2"/>
          <p:cNvSpPr>
            <a:spLocks noGrp="1"/>
          </p:cNvSpPr>
          <p:nvPr>
            <p:ph idx="1"/>
          </p:nvPr>
        </p:nvSpPr>
        <p:spPr/>
        <p:txBody>
          <a:bodyPr>
            <a:normAutofit lnSpcReduction="10000"/>
          </a:bodyPr>
          <a:lstStyle/>
          <a:p>
            <a:pPr algn="just"/>
            <a:r>
              <a:rPr lang="sr-Latn-BA" dirty="0"/>
              <a:t>Z</a:t>
            </a:r>
            <a:r>
              <a:rPr lang="sr-Latn-BA" dirty="0" smtClean="0"/>
              <a:t>a </a:t>
            </a:r>
            <a:r>
              <a:rPr lang="sr-Latn-BA" dirty="0"/>
              <a:t>primjenu hitnih mjera zaštite ili zaštitnih mjera koje su predviđene Zakonom o zaštiti od nasilja u porodici je u potpunosti irelevantno na koji način će </a:t>
            </a:r>
            <a:r>
              <a:rPr lang="sr-Latn-BA" dirty="0" smtClean="0"/>
              <a:t>radnje </a:t>
            </a:r>
            <a:r>
              <a:rPr lang="sr-Latn-BA" dirty="0"/>
              <a:t>koje su navedene u članu </a:t>
            </a:r>
            <a:r>
              <a:rPr lang="sr-Latn-BA" dirty="0" smtClean="0"/>
              <a:t>6 </a:t>
            </a:r>
            <a:r>
              <a:rPr lang="sr-Latn-BA" dirty="0"/>
              <a:t>biti pravno kvalifikovane u krivičnom postupku i da li će uopšte biti pokrenut krivični postupak, jer je osnov postupanja svih subjekata zaštite po ovom Zakonu, postojanje osnova sumnje da je izvršena neka od navedenih radnji ili da je upućena prijetnja da će se izvršiti neka od ovih </a:t>
            </a:r>
            <a:r>
              <a:rPr lang="sr-Latn-BA" dirty="0" smtClean="0"/>
              <a:t>radnji</a:t>
            </a:r>
          </a:p>
          <a:p>
            <a:pPr algn="just"/>
            <a:r>
              <a:rPr lang="sr-Latn-BA" dirty="0" smtClean="0"/>
              <a:t>Ovo </a:t>
            </a:r>
            <a:r>
              <a:rPr lang="sr-Latn-BA" dirty="0"/>
              <a:t>je posebno naglašeno odredbom člana 13 Zakona o zaštiti od nasilja u porodici </a:t>
            </a:r>
            <a:r>
              <a:rPr lang="sr-Latn-BA" dirty="0" smtClean="0"/>
              <a:t>(„</a:t>
            </a:r>
            <a:r>
              <a:rPr lang="sr-Latn-BA" i="1" dirty="0" smtClean="0"/>
              <a:t>Radi </a:t>
            </a:r>
            <a:r>
              <a:rPr lang="sr-Latn-BA" i="1" dirty="0"/>
              <a:t>otklanjanja neposredne opasnosti po fizički i psihički integritet, radi </a:t>
            </a:r>
            <a:r>
              <a:rPr lang="sr-Latn-BA" i="1" dirty="0" err="1"/>
              <a:t>sprečavanja</a:t>
            </a:r>
            <a:r>
              <a:rPr lang="sr-Latn-BA" i="1" dirty="0"/>
              <a:t> ponavljanja nasilja i garantovanja bezbjednosti žrtve, učiniocu nasilja u porodici mogu se izreći hitne mjere zaštite prije pokretanja postupka ili u toku </a:t>
            </a:r>
            <a:r>
              <a:rPr lang="sr-Latn-BA" i="1" dirty="0" smtClean="0"/>
              <a:t>postupka“</a:t>
            </a:r>
            <a:r>
              <a:rPr lang="sr-Latn-BA" dirty="0" smtClean="0"/>
              <a:t>) </a:t>
            </a:r>
            <a:r>
              <a:rPr lang="sr-Latn-BA" dirty="0"/>
              <a:t>i članom </a:t>
            </a:r>
            <a:r>
              <a:rPr lang="sr-Latn-BA" dirty="0" err="1"/>
              <a:t>23a</a:t>
            </a:r>
            <a:r>
              <a:rPr lang="sr-Latn-BA" dirty="0"/>
              <a:t>. (</a:t>
            </a:r>
            <a:r>
              <a:rPr lang="sr-Latn-BA" i="1" dirty="0"/>
              <a:t>„Zaštitne mjere iz člana 23. stav 3. ovog zakona izriču </a:t>
            </a:r>
            <a:r>
              <a:rPr lang="sr-Latn-BA" i="1" dirty="0" err="1"/>
              <a:t>sesamostalno</a:t>
            </a:r>
            <a:r>
              <a:rPr lang="sr-Latn-BA" i="1" dirty="0"/>
              <a:t> i predmet su direktnog izvršenja organa nadležnih za njihovo sprovođenje, u skladu sa odredbama ovog zakona.“</a:t>
            </a:r>
            <a:r>
              <a:rPr lang="sr-Latn-BA" dirty="0"/>
              <a:t>)</a:t>
            </a:r>
            <a:endParaRPr lang="en-US" dirty="0"/>
          </a:p>
        </p:txBody>
      </p:sp>
    </p:spTree>
    <p:extLst>
      <p:ext uri="{BB962C8B-B14F-4D97-AF65-F5344CB8AC3E}">
        <p14:creationId xmlns:p14="http://schemas.microsoft.com/office/powerpoint/2010/main" val="2800348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3600" b="1" dirty="0" smtClean="0">
                <a:solidFill>
                  <a:srgbClr val="191B0E"/>
                </a:solidFill>
              </a:rPr>
              <a:t>Karakteristike krivičnog djela nasilje u porodici ili porodičnoj zajednici</a:t>
            </a:r>
            <a:endParaRPr lang="en-US" dirty="0"/>
          </a:p>
        </p:txBody>
      </p:sp>
      <p:sp>
        <p:nvSpPr>
          <p:cNvPr id="3" name="Content Placeholder 2"/>
          <p:cNvSpPr>
            <a:spLocks noGrp="1"/>
          </p:cNvSpPr>
          <p:nvPr>
            <p:ph idx="1"/>
          </p:nvPr>
        </p:nvSpPr>
        <p:spPr/>
        <p:txBody>
          <a:bodyPr>
            <a:normAutofit fontScale="85000" lnSpcReduction="20000"/>
          </a:bodyPr>
          <a:lstStyle/>
          <a:p>
            <a:pPr algn="just"/>
            <a:endParaRPr lang="sr-Latn-BA" dirty="0" smtClean="0"/>
          </a:p>
          <a:p>
            <a:pPr marL="0" indent="0" algn="just">
              <a:buNone/>
            </a:pPr>
            <a:r>
              <a:rPr lang="bs-Latn-BA" dirty="0">
                <a:solidFill>
                  <a:srgbClr val="666666"/>
                </a:solidFill>
                <a:latin typeface="Arial" panose="020B0604020202020204" pitchFamily="34" charset="0"/>
              </a:rPr>
              <a:t>(1) Ko primjenom nasilja, prijetnjom da će napasti na život ili tijelo, drskim ili bezobzirnim </a:t>
            </a:r>
            <a:r>
              <a:rPr lang="bs-Latn-BA" dirty="0" err="1">
                <a:solidFill>
                  <a:srgbClr val="666666"/>
                </a:solidFill>
                <a:latin typeface="Arial" panose="020B0604020202020204" pitchFamily="34" charset="0"/>
              </a:rPr>
              <a:t>ponašanjem</a:t>
            </a:r>
            <a:r>
              <a:rPr lang="bs-Latn-BA" dirty="0">
                <a:solidFill>
                  <a:srgbClr val="666666"/>
                </a:solidFill>
                <a:latin typeface="Arial" panose="020B0604020202020204" pitchFamily="34" charset="0"/>
              </a:rPr>
              <a:t> ugrožava spokojstvo, tjelesni integritet ili duševno zdravlje člana svoje porodice ili porodične zajednice, </a:t>
            </a:r>
            <a:r>
              <a:rPr lang="bs-Latn-BA" dirty="0" err="1">
                <a:solidFill>
                  <a:srgbClr val="666666"/>
                </a:solidFill>
                <a:latin typeface="Arial" panose="020B0604020202020204" pitchFamily="34" charset="0"/>
              </a:rPr>
              <a:t>kazniće</a:t>
            </a:r>
            <a:r>
              <a:rPr lang="bs-Latn-BA" dirty="0">
                <a:solidFill>
                  <a:srgbClr val="666666"/>
                </a:solidFill>
                <a:latin typeface="Arial" panose="020B0604020202020204" pitchFamily="34" charset="0"/>
              </a:rPr>
              <a:t> se novčanom kaznom ili kaznom zatvora do tri godine.</a:t>
            </a:r>
          </a:p>
          <a:p>
            <a:pPr marL="0" indent="0" algn="just">
              <a:buNone/>
            </a:pPr>
            <a:r>
              <a:rPr lang="bs-Latn-BA" dirty="0">
                <a:solidFill>
                  <a:srgbClr val="666666"/>
                </a:solidFill>
                <a:latin typeface="Arial" panose="020B0604020202020204" pitchFamily="34" charset="0"/>
              </a:rPr>
              <a:t>(2) Ako je pri </a:t>
            </a:r>
            <a:r>
              <a:rPr lang="bs-Latn-BA" dirty="0" err="1">
                <a:solidFill>
                  <a:srgbClr val="666666"/>
                </a:solidFill>
                <a:latin typeface="Arial" panose="020B0604020202020204" pitchFamily="34" charset="0"/>
              </a:rPr>
              <a:t>izvršenju</a:t>
            </a:r>
            <a:r>
              <a:rPr lang="bs-Latn-BA" dirty="0">
                <a:solidFill>
                  <a:srgbClr val="666666"/>
                </a:solidFill>
                <a:latin typeface="Arial" panose="020B0604020202020204" pitchFamily="34" charset="0"/>
              </a:rPr>
              <a:t> djela iz stava 1. ovog člana </a:t>
            </a:r>
            <a:r>
              <a:rPr lang="bs-Latn-BA" dirty="0" err="1">
                <a:solidFill>
                  <a:srgbClr val="666666"/>
                </a:solidFill>
                <a:latin typeface="Arial" panose="020B0604020202020204" pitchFamily="34" charset="0"/>
              </a:rPr>
              <a:t>korišćeno</a:t>
            </a:r>
            <a:r>
              <a:rPr lang="bs-Latn-BA" dirty="0">
                <a:solidFill>
                  <a:srgbClr val="666666"/>
                </a:solidFill>
                <a:latin typeface="Arial" panose="020B0604020202020204" pitchFamily="34" charset="0"/>
              </a:rPr>
              <a:t> </a:t>
            </a:r>
            <a:r>
              <a:rPr lang="bs-Latn-BA" dirty="0" err="1">
                <a:solidFill>
                  <a:srgbClr val="666666"/>
                </a:solidFill>
                <a:latin typeface="Arial" panose="020B0604020202020204" pitchFamily="34" charset="0"/>
              </a:rPr>
              <a:t>oružje</a:t>
            </a:r>
            <a:r>
              <a:rPr lang="bs-Latn-BA" dirty="0">
                <a:solidFill>
                  <a:srgbClr val="666666"/>
                </a:solidFill>
                <a:latin typeface="Arial" panose="020B0604020202020204" pitchFamily="34" charset="0"/>
              </a:rPr>
              <a:t>, opasno </a:t>
            </a:r>
            <a:r>
              <a:rPr lang="bs-Latn-BA" dirty="0" err="1">
                <a:solidFill>
                  <a:srgbClr val="666666"/>
                </a:solidFill>
                <a:latin typeface="Arial" panose="020B0604020202020204" pitchFamily="34" charset="0"/>
              </a:rPr>
              <a:t>oruđe</a:t>
            </a:r>
            <a:r>
              <a:rPr lang="bs-Latn-BA" dirty="0">
                <a:solidFill>
                  <a:srgbClr val="666666"/>
                </a:solidFill>
                <a:latin typeface="Arial" panose="020B0604020202020204" pitchFamily="34" charset="0"/>
              </a:rPr>
              <a:t> ili drugo sredstvo pogodno da tijelo teško povrijedi ili zdravlje </a:t>
            </a:r>
            <a:r>
              <a:rPr lang="bs-Latn-BA" dirty="0" err="1">
                <a:solidFill>
                  <a:srgbClr val="666666"/>
                </a:solidFill>
                <a:latin typeface="Arial" panose="020B0604020202020204" pitchFamily="34" charset="0"/>
              </a:rPr>
              <a:t>naruši</a:t>
            </a:r>
            <a:r>
              <a:rPr lang="bs-Latn-BA" dirty="0">
                <a:solidFill>
                  <a:srgbClr val="666666"/>
                </a:solidFill>
                <a:latin typeface="Arial" panose="020B0604020202020204" pitchFamily="34" charset="0"/>
              </a:rPr>
              <a:t>, učinilac će se kazniti kaznom zatvora od šest mjeseci do pet godina.</a:t>
            </a:r>
          </a:p>
          <a:p>
            <a:pPr marL="0" indent="0" algn="just">
              <a:buNone/>
            </a:pPr>
            <a:r>
              <a:rPr lang="bs-Latn-BA" dirty="0">
                <a:solidFill>
                  <a:srgbClr val="666666"/>
                </a:solidFill>
                <a:latin typeface="Arial" panose="020B0604020202020204" pitchFamily="34" charset="0"/>
              </a:rPr>
              <a:t>(3) Ako je </a:t>
            </a:r>
            <a:r>
              <a:rPr lang="bs-Latn-BA" dirty="0" err="1">
                <a:solidFill>
                  <a:srgbClr val="666666"/>
                </a:solidFill>
                <a:latin typeface="Arial" panose="020B0604020202020204" pitchFamily="34" charset="0"/>
              </a:rPr>
              <a:t>usljed</a:t>
            </a:r>
            <a:r>
              <a:rPr lang="bs-Latn-BA" dirty="0">
                <a:solidFill>
                  <a:srgbClr val="666666"/>
                </a:solidFill>
                <a:latin typeface="Arial" panose="020B0604020202020204" pitchFamily="34" charset="0"/>
              </a:rPr>
              <a:t> djela iz st. 1. i 2. ovog člana nastupila teška tjelesna povreda ili teško </a:t>
            </a:r>
            <a:r>
              <a:rPr lang="bs-Latn-BA" dirty="0" err="1">
                <a:solidFill>
                  <a:srgbClr val="666666"/>
                </a:solidFill>
                <a:latin typeface="Arial" panose="020B0604020202020204" pitchFamily="34" charset="0"/>
              </a:rPr>
              <a:t>narušavanje</a:t>
            </a:r>
            <a:r>
              <a:rPr lang="bs-Latn-BA" dirty="0">
                <a:solidFill>
                  <a:srgbClr val="666666"/>
                </a:solidFill>
                <a:latin typeface="Arial" panose="020B0604020202020204" pitchFamily="34" charset="0"/>
              </a:rPr>
              <a:t> zdravlja ili su djela učinjena prema djetetu ili u prisustvu djeteta, učinilac će se kazniti kaznom zatvora od dvije do deset godina.</a:t>
            </a:r>
          </a:p>
          <a:p>
            <a:pPr marL="0" indent="0" algn="just">
              <a:buNone/>
            </a:pPr>
            <a:r>
              <a:rPr lang="bs-Latn-BA" dirty="0">
                <a:solidFill>
                  <a:srgbClr val="666666"/>
                </a:solidFill>
                <a:latin typeface="Arial" panose="020B0604020202020204" pitchFamily="34" charset="0"/>
              </a:rPr>
              <a:t>(4) Ako je </a:t>
            </a:r>
            <a:r>
              <a:rPr lang="bs-Latn-BA" dirty="0" err="1">
                <a:solidFill>
                  <a:srgbClr val="666666"/>
                </a:solidFill>
                <a:latin typeface="Arial" panose="020B0604020202020204" pitchFamily="34" charset="0"/>
              </a:rPr>
              <a:t>usljed</a:t>
            </a:r>
            <a:r>
              <a:rPr lang="bs-Latn-BA" dirty="0">
                <a:solidFill>
                  <a:srgbClr val="666666"/>
                </a:solidFill>
                <a:latin typeface="Arial" panose="020B0604020202020204" pitchFamily="34" charset="0"/>
              </a:rPr>
              <a:t> djela iz st. 1, 2. i 3. ovog člana nastupila smrt člana porodice ili porodične zajednice, učinilac će se kazniti kaznom zatvora od tri do petnaest godina.</a:t>
            </a:r>
          </a:p>
          <a:p>
            <a:pPr marL="0" indent="0" algn="just">
              <a:buNone/>
            </a:pPr>
            <a:r>
              <a:rPr lang="bs-Latn-BA" dirty="0">
                <a:solidFill>
                  <a:srgbClr val="666666"/>
                </a:solidFill>
                <a:latin typeface="Arial" panose="020B0604020202020204" pitchFamily="34" charset="0"/>
              </a:rPr>
              <a:t>(5) Ko prekrši zaštitne mjere ili hitne mjere zaštite od nasilja u porodici koje mu je sud odredio na osnovu zakona, </a:t>
            </a:r>
            <a:r>
              <a:rPr lang="bs-Latn-BA" dirty="0" err="1">
                <a:solidFill>
                  <a:srgbClr val="666666"/>
                </a:solidFill>
                <a:latin typeface="Arial" panose="020B0604020202020204" pitchFamily="34" charset="0"/>
              </a:rPr>
              <a:t>kazniće</a:t>
            </a:r>
            <a:r>
              <a:rPr lang="bs-Latn-BA" dirty="0">
                <a:solidFill>
                  <a:srgbClr val="666666"/>
                </a:solidFill>
                <a:latin typeface="Arial" panose="020B0604020202020204" pitchFamily="34" charset="0"/>
              </a:rPr>
              <a:t> se novčanom kaznom i kaznom zatvora do tri godine.</a:t>
            </a:r>
          </a:p>
          <a:p>
            <a:pPr algn="just"/>
            <a:endParaRPr lang="en-US" dirty="0"/>
          </a:p>
          <a:p>
            <a:endParaRPr lang="en-US" dirty="0"/>
          </a:p>
        </p:txBody>
      </p:sp>
    </p:spTree>
    <p:extLst>
      <p:ext uri="{BB962C8B-B14F-4D97-AF65-F5344CB8AC3E}">
        <p14:creationId xmlns:p14="http://schemas.microsoft.com/office/powerpoint/2010/main" val="106757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sz="3600" b="1" dirty="0">
                <a:solidFill>
                  <a:srgbClr val="191B0E"/>
                </a:solidFill>
              </a:rPr>
              <a:t>Karakteristike krivičnog djela nasilje u porodici ili porodičnoj zajednici</a:t>
            </a:r>
            <a:endParaRPr lang="en-US" dirty="0"/>
          </a:p>
        </p:txBody>
      </p:sp>
      <p:sp>
        <p:nvSpPr>
          <p:cNvPr id="3" name="Content Placeholder 2"/>
          <p:cNvSpPr>
            <a:spLocks noGrp="1"/>
          </p:cNvSpPr>
          <p:nvPr>
            <p:ph idx="1"/>
          </p:nvPr>
        </p:nvSpPr>
        <p:spPr/>
        <p:txBody>
          <a:bodyPr/>
          <a:lstStyle/>
          <a:p>
            <a:pPr marL="0" lvl="0" indent="0" algn="just">
              <a:buNone/>
            </a:pPr>
            <a:r>
              <a:rPr lang="bs-Latn-BA" dirty="0">
                <a:solidFill>
                  <a:srgbClr val="666666"/>
                </a:solidFill>
              </a:rPr>
              <a:t>(6) Članom porodice ili porodične zajednice, u smislu ovog krivičnog djela, smatraju se supružnici ili bivši supružnici i njihova djeca i djeca svakog od njih, vanbračni partneri ili bivši vanbračni partneri, njihova djeca ili djeca svakog od njih, srodnici po tazbini zaključno do drugog stepena bez obzira na činjenicu da je bračna zajednica prestala, roditelji sadašnjih i bivših bračnih i vanbračnih partnera, srodnici iz potpunog usvojenja u pravoj liniji bez ograničenja, a u pobočnoj zaključno sa četvrtim stepenom, kao i srodnici iz nepotpunog usvojenja, lica koja vezuje odnos starateljstva, lica koja žive ili su živjela u istom porodičnom domaćinstvu, bez obzira na srodstvo, lica koja imaju zajedničko dijete ili je dijete začeto, iako nikada nisu živjela u istom porodičnom domaćinstvu, te lica koja su međusobno bila ili su još u emotivnoj ili intimnoj vezi, nezavisno od toga da li učinilac dijeli ili je dijelio domaćinstvo sa žrtvom.</a:t>
            </a:r>
            <a:endParaRPr lang="sr-Latn-BA" dirty="0">
              <a:solidFill>
                <a:srgbClr val="191B0E"/>
              </a:solidFill>
            </a:endParaRPr>
          </a:p>
          <a:p>
            <a:pPr algn="just"/>
            <a:endParaRPr lang="sr-Latn-BA" dirty="0" smtClean="0"/>
          </a:p>
        </p:txBody>
      </p:sp>
    </p:spTree>
    <p:extLst>
      <p:ext uri="{BB962C8B-B14F-4D97-AF65-F5344CB8AC3E}">
        <p14:creationId xmlns:p14="http://schemas.microsoft.com/office/powerpoint/2010/main" val="49159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sz="3600" b="1" dirty="0">
                <a:solidFill>
                  <a:srgbClr val="191B0E"/>
                </a:solidFill>
              </a:rPr>
              <a:t>Karakteristike krivičnog djela nasilje u porodici ili porodičnoj zajednici</a:t>
            </a:r>
            <a:endParaRPr lang="en-US" dirty="0"/>
          </a:p>
        </p:txBody>
      </p:sp>
      <p:sp>
        <p:nvSpPr>
          <p:cNvPr id="3" name="Content Placeholder 2"/>
          <p:cNvSpPr>
            <a:spLocks noGrp="1"/>
          </p:cNvSpPr>
          <p:nvPr>
            <p:ph idx="1"/>
          </p:nvPr>
        </p:nvSpPr>
        <p:spPr/>
        <p:txBody>
          <a:bodyPr>
            <a:normAutofit/>
          </a:bodyPr>
          <a:lstStyle/>
          <a:p>
            <a:pPr algn="just"/>
            <a:endParaRPr lang="bs-Latn-BA" dirty="0" smtClean="0"/>
          </a:p>
          <a:p>
            <a:pPr algn="just"/>
            <a:r>
              <a:rPr lang="sr-Cyrl-CS" dirty="0" err="1" smtClean="0"/>
              <a:t>Radnja</a:t>
            </a:r>
            <a:r>
              <a:rPr lang="sr-Cyrl-CS" dirty="0" smtClean="0"/>
              <a:t> </a:t>
            </a:r>
            <a:r>
              <a:rPr lang="sr-Cyrl-CS" dirty="0" err="1"/>
              <a:t>izvršenja</a:t>
            </a:r>
            <a:r>
              <a:rPr lang="sr-Cyrl-CS" dirty="0"/>
              <a:t> </a:t>
            </a:r>
            <a:r>
              <a:rPr lang="sr-Cyrl-CS" dirty="0" err="1"/>
              <a:t>osnovnog</a:t>
            </a:r>
            <a:r>
              <a:rPr lang="sr-Cyrl-CS" dirty="0"/>
              <a:t> </a:t>
            </a:r>
            <a:r>
              <a:rPr lang="sr-Cyrl-CS" dirty="0" err="1"/>
              <a:t>oblika</a:t>
            </a:r>
            <a:r>
              <a:rPr lang="sr-Cyrl-CS" dirty="0"/>
              <a:t> </a:t>
            </a:r>
            <a:r>
              <a:rPr lang="sr-Cyrl-CS" dirty="0" err="1"/>
              <a:t>djela</a:t>
            </a:r>
            <a:r>
              <a:rPr lang="sr-Cyrl-CS" dirty="0"/>
              <a:t> </a:t>
            </a:r>
            <a:r>
              <a:rPr lang="sr-Cyrl-CS" dirty="0" err="1"/>
              <a:t>određena</a:t>
            </a:r>
            <a:r>
              <a:rPr lang="sr-Cyrl-CS" dirty="0"/>
              <a:t> </a:t>
            </a:r>
            <a:r>
              <a:rPr lang="sr-Cyrl-CS" dirty="0" err="1"/>
              <a:t>je</a:t>
            </a:r>
            <a:r>
              <a:rPr lang="sr-Cyrl-CS" dirty="0"/>
              <a:t> </a:t>
            </a:r>
            <a:r>
              <a:rPr lang="sr-Cyrl-CS" dirty="0" err="1"/>
              <a:t>kroz</a:t>
            </a:r>
            <a:r>
              <a:rPr lang="sr-Cyrl-CS" dirty="0"/>
              <a:t> </a:t>
            </a:r>
            <a:r>
              <a:rPr lang="sr-Cyrl-CS" dirty="0" err="1"/>
              <a:t>posljedicu</a:t>
            </a:r>
            <a:r>
              <a:rPr lang="sr-Cyrl-CS" dirty="0"/>
              <a:t> (</a:t>
            </a:r>
            <a:r>
              <a:rPr lang="sr-Cyrl-CS" dirty="0" err="1"/>
              <a:t>tzv</a:t>
            </a:r>
            <a:r>
              <a:rPr lang="sr-Cyrl-CS" dirty="0"/>
              <a:t>. </a:t>
            </a:r>
            <a:r>
              <a:rPr lang="sr-Cyrl-CS" dirty="0" err="1"/>
              <a:t>posledična</a:t>
            </a:r>
            <a:r>
              <a:rPr lang="sr-Cyrl-CS" dirty="0"/>
              <a:t> </a:t>
            </a:r>
            <a:r>
              <a:rPr lang="sr-Cyrl-CS" dirty="0" err="1"/>
              <a:t>radnja</a:t>
            </a:r>
            <a:r>
              <a:rPr lang="sr-Cyrl-CS" dirty="0"/>
              <a:t>) </a:t>
            </a:r>
            <a:r>
              <a:rPr lang="sr-Cyrl-CS" dirty="0" err="1"/>
              <a:t>tako</a:t>
            </a:r>
            <a:r>
              <a:rPr lang="sr-Cyrl-CS" dirty="0"/>
              <a:t> </a:t>
            </a:r>
            <a:r>
              <a:rPr lang="sr-Cyrl-CS" dirty="0" err="1"/>
              <a:t>da</a:t>
            </a:r>
            <a:r>
              <a:rPr lang="sr-Cyrl-CS" dirty="0"/>
              <a:t> </a:t>
            </a:r>
            <a:r>
              <a:rPr lang="sr-Cyrl-CS" dirty="0" err="1"/>
              <a:t>će</a:t>
            </a:r>
            <a:r>
              <a:rPr lang="sr-Cyrl-CS" dirty="0"/>
              <a:t> </a:t>
            </a:r>
            <a:r>
              <a:rPr lang="sr-Cyrl-CS" dirty="0" err="1"/>
              <a:t>ovaj</a:t>
            </a:r>
            <a:r>
              <a:rPr lang="sr-Cyrl-CS" dirty="0"/>
              <a:t> </a:t>
            </a:r>
            <a:r>
              <a:rPr lang="sr-Cyrl-CS" dirty="0" err="1"/>
              <a:t>oblik</a:t>
            </a:r>
            <a:r>
              <a:rPr lang="sr-Cyrl-CS" dirty="0"/>
              <a:t> </a:t>
            </a:r>
            <a:r>
              <a:rPr lang="sr-Cyrl-CS" dirty="0" err="1"/>
              <a:t>djela</a:t>
            </a:r>
            <a:r>
              <a:rPr lang="sr-Cyrl-CS" dirty="0"/>
              <a:t> </a:t>
            </a:r>
            <a:r>
              <a:rPr lang="sr-Cyrl-CS" dirty="0" err="1"/>
              <a:t>postojati</a:t>
            </a:r>
            <a:r>
              <a:rPr lang="sr-Cyrl-CS" dirty="0"/>
              <a:t> </a:t>
            </a:r>
            <a:r>
              <a:rPr lang="sr-Cyrl-CS" dirty="0" err="1"/>
              <a:t>neovisno</a:t>
            </a:r>
            <a:r>
              <a:rPr lang="sr-Cyrl-CS" dirty="0"/>
              <a:t> </a:t>
            </a:r>
            <a:r>
              <a:rPr lang="sr-Cyrl-CS" dirty="0" err="1"/>
              <a:t>od</a:t>
            </a:r>
            <a:r>
              <a:rPr lang="sr-Cyrl-CS" dirty="0"/>
              <a:t> </a:t>
            </a:r>
            <a:r>
              <a:rPr lang="sr-Cyrl-CS" dirty="0" err="1"/>
              <a:t>konkretnog</a:t>
            </a:r>
            <a:r>
              <a:rPr lang="sr-Cyrl-CS" dirty="0"/>
              <a:t> </a:t>
            </a:r>
            <a:r>
              <a:rPr lang="sr-Cyrl-CS" dirty="0" err="1"/>
              <a:t>oblika</a:t>
            </a:r>
            <a:r>
              <a:rPr lang="sr-Cyrl-CS" dirty="0"/>
              <a:t> </a:t>
            </a:r>
            <a:r>
              <a:rPr lang="sr-Cyrl-CS" dirty="0" err="1"/>
              <a:t>ispoljavanja</a:t>
            </a:r>
            <a:r>
              <a:rPr lang="sr-Cyrl-CS" dirty="0"/>
              <a:t> </a:t>
            </a:r>
            <a:r>
              <a:rPr lang="sr-Cyrl-CS" dirty="0" err="1"/>
              <a:t>nasilja</a:t>
            </a:r>
            <a:r>
              <a:rPr lang="sr-Cyrl-CS" dirty="0"/>
              <a:t> </a:t>
            </a:r>
            <a:r>
              <a:rPr lang="sr-Cyrl-CS" dirty="0" err="1"/>
              <a:t>pod</a:t>
            </a:r>
            <a:r>
              <a:rPr lang="sr-Cyrl-CS" dirty="0"/>
              <a:t> </a:t>
            </a:r>
            <a:r>
              <a:rPr lang="sr-Cyrl-CS" dirty="0" err="1"/>
              <a:t>uslovom</a:t>
            </a:r>
            <a:r>
              <a:rPr lang="sr-Cyrl-CS" dirty="0"/>
              <a:t> </a:t>
            </a:r>
            <a:r>
              <a:rPr lang="sr-Cyrl-CS" dirty="0" err="1"/>
              <a:t>da</a:t>
            </a:r>
            <a:r>
              <a:rPr lang="sr-Cyrl-CS" dirty="0"/>
              <a:t> </a:t>
            </a:r>
            <a:r>
              <a:rPr lang="sr-Cyrl-CS" dirty="0" err="1"/>
              <a:t>je</a:t>
            </a:r>
            <a:r>
              <a:rPr lang="sr-Cyrl-CS" dirty="0"/>
              <a:t> </a:t>
            </a:r>
            <a:r>
              <a:rPr lang="sr-Cyrl-CS" dirty="0" err="1"/>
              <a:t>time</a:t>
            </a:r>
            <a:r>
              <a:rPr lang="sr-Cyrl-CS" dirty="0"/>
              <a:t> </a:t>
            </a:r>
            <a:r>
              <a:rPr lang="sr-Cyrl-CS" dirty="0" err="1"/>
              <a:t>ugroženo</a:t>
            </a:r>
            <a:r>
              <a:rPr lang="sr-Cyrl-CS" dirty="0"/>
              <a:t> </a:t>
            </a:r>
            <a:r>
              <a:rPr lang="sr-Cyrl-CS" dirty="0" err="1"/>
              <a:t>spokojstvo</a:t>
            </a:r>
            <a:r>
              <a:rPr lang="sr-Cyrl-CS" dirty="0"/>
              <a:t>, </a:t>
            </a:r>
            <a:r>
              <a:rPr lang="sr-Cyrl-CS" dirty="0" err="1"/>
              <a:t>tjelesni</a:t>
            </a:r>
            <a:r>
              <a:rPr lang="sr-Cyrl-CS" dirty="0"/>
              <a:t> </a:t>
            </a:r>
            <a:r>
              <a:rPr lang="sr-Cyrl-CS" dirty="0" err="1"/>
              <a:t>integritet</a:t>
            </a:r>
            <a:r>
              <a:rPr lang="sr-Cyrl-CS" dirty="0"/>
              <a:t> </a:t>
            </a:r>
            <a:r>
              <a:rPr lang="sr-Cyrl-CS" dirty="0" err="1"/>
              <a:t>ili</a:t>
            </a:r>
            <a:r>
              <a:rPr lang="sr-Cyrl-CS" dirty="0"/>
              <a:t> </a:t>
            </a:r>
            <a:r>
              <a:rPr lang="sr-Cyrl-CS" dirty="0" err="1"/>
              <a:t>duševno</a:t>
            </a:r>
            <a:r>
              <a:rPr lang="sr-Cyrl-CS" dirty="0"/>
              <a:t> </a:t>
            </a:r>
            <a:r>
              <a:rPr lang="sr-Cyrl-CS" dirty="0" err="1"/>
              <a:t>zdravlje</a:t>
            </a:r>
            <a:r>
              <a:rPr lang="sr-Cyrl-CS" dirty="0"/>
              <a:t> </a:t>
            </a:r>
            <a:r>
              <a:rPr lang="sr-Cyrl-CS" dirty="0" err="1"/>
              <a:t>člana</a:t>
            </a:r>
            <a:r>
              <a:rPr lang="sr-Cyrl-CS" dirty="0"/>
              <a:t> </a:t>
            </a:r>
            <a:r>
              <a:rPr lang="sr-Cyrl-CS" dirty="0" err="1"/>
              <a:t>porodice</a:t>
            </a:r>
            <a:r>
              <a:rPr lang="sr-Cyrl-CS" dirty="0"/>
              <a:t> </a:t>
            </a:r>
            <a:r>
              <a:rPr lang="sr-Cyrl-CS" dirty="0" err="1"/>
              <a:t>ili</a:t>
            </a:r>
            <a:r>
              <a:rPr lang="sr-Cyrl-CS" dirty="0"/>
              <a:t> </a:t>
            </a:r>
            <a:r>
              <a:rPr lang="sr-Cyrl-CS" dirty="0" err="1"/>
              <a:t>porodične</a:t>
            </a:r>
            <a:r>
              <a:rPr lang="sr-Cyrl-CS" dirty="0"/>
              <a:t> </a:t>
            </a:r>
            <a:r>
              <a:rPr lang="sr-Cyrl-CS" dirty="0" err="1" smtClean="0"/>
              <a:t>zajednice</a:t>
            </a:r>
            <a:endParaRPr lang="bs-Latn-BA" dirty="0" smtClean="0"/>
          </a:p>
          <a:p>
            <a:pPr algn="just"/>
            <a:endParaRPr lang="bs-Latn-BA" dirty="0"/>
          </a:p>
          <a:p>
            <a:pPr algn="just"/>
            <a:r>
              <a:rPr lang="sr-Cyrl-CS" dirty="0" err="1" smtClean="0"/>
              <a:t>Najčešće</a:t>
            </a:r>
            <a:r>
              <a:rPr lang="sr-Cyrl-CS" dirty="0" smtClean="0"/>
              <a:t> </a:t>
            </a:r>
            <a:r>
              <a:rPr lang="sr-Cyrl-CS" dirty="0" err="1"/>
              <a:t>se</a:t>
            </a:r>
            <a:r>
              <a:rPr lang="sr-Cyrl-CS" dirty="0"/>
              <a:t> </a:t>
            </a:r>
            <a:r>
              <a:rPr lang="sr-Cyrl-CS" dirty="0" err="1"/>
              <a:t>radi</a:t>
            </a:r>
            <a:r>
              <a:rPr lang="sr-Cyrl-CS" dirty="0"/>
              <a:t> o </a:t>
            </a:r>
            <a:r>
              <a:rPr lang="sr-Cyrl-CS" dirty="0" err="1"/>
              <a:t>upotrebi</a:t>
            </a:r>
            <a:r>
              <a:rPr lang="sr-Cyrl-CS" dirty="0"/>
              <a:t> </a:t>
            </a:r>
            <a:r>
              <a:rPr lang="sr-Cyrl-CS" dirty="0" err="1"/>
              <a:t>fizičke</a:t>
            </a:r>
            <a:r>
              <a:rPr lang="sr-Cyrl-CS" dirty="0"/>
              <a:t> </a:t>
            </a:r>
            <a:r>
              <a:rPr lang="sr-Cyrl-CS" dirty="0" err="1"/>
              <a:t>sile</a:t>
            </a:r>
            <a:r>
              <a:rPr lang="sr-Cyrl-CS" dirty="0"/>
              <a:t> </a:t>
            </a:r>
            <a:r>
              <a:rPr lang="sr-Cyrl-CS" dirty="0" err="1"/>
              <a:t>koja</a:t>
            </a:r>
            <a:r>
              <a:rPr lang="sr-Cyrl-CS" dirty="0"/>
              <a:t> </a:t>
            </a:r>
            <a:r>
              <a:rPr lang="sr-Cyrl-CS" dirty="0" err="1"/>
              <a:t>se</a:t>
            </a:r>
            <a:r>
              <a:rPr lang="sr-Cyrl-CS" dirty="0"/>
              <a:t> </a:t>
            </a:r>
            <a:r>
              <a:rPr lang="sr-Cyrl-CS" dirty="0" err="1"/>
              <a:t>manifestuje</a:t>
            </a:r>
            <a:r>
              <a:rPr lang="sr-Cyrl-CS" dirty="0"/>
              <a:t> </a:t>
            </a:r>
            <a:r>
              <a:rPr lang="sr-Cyrl-CS" dirty="0" err="1"/>
              <a:t>kao</a:t>
            </a:r>
            <a:r>
              <a:rPr lang="sr-Cyrl-CS" dirty="0"/>
              <a:t> </a:t>
            </a:r>
            <a:r>
              <a:rPr lang="sr-Cyrl-CS" dirty="0" err="1"/>
              <a:t>udaranje</a:t>
            </a:r>
            <a:r>
              <a:rPr lang="sr-Cyrl-CS" dirty="0"/>
              <a:t>, </a:t>
            </a:r>
            <a:r>
              <a:rPr lang="sr-Cyrl-CS" dirty="0" err="1"/>
              <a:t>guranje</a:t>
            </a:r>
            <a:r>
              <a:rPr lang="sr-Cyrl-CS" dirty="0"/>
              <a:t>, </a:t>
            </a:r>
            <a:r>
              <a:rPr lang="sr-Cyrl-CS" dirty="0" err="1"/>
              <a:t>šamaranje</a:t>
            </a:r>
            <a:r>
              <a:rPr lang="sr-Cyrl-CS" dirty="0"/>
              <a:t>, </a:t>
            </a:r>
            <a:r>
              <a:rPr lang="sr-Cyrl-CS" dirty="0" err="1"/>
              <a:t>čupanje</a:t>
            </a:r>
            <a:r>
              <a:rPr lang="sr-Cyrl-CS" dirty="0"/>
              <a:t> za </a:t>
            </a:r>
            <a:r>
              <a:rPr lang="sr-Cyrl-CS" dirty="0" err="1"/>
              <a:t>kosu</a:t>
            </a:r>
            <a:r>
              <a:rPr lang="sr-Cyrl-CS" dirty="0"/>
              <a:t>, </a:t>
            </a:r>
            <a:r>
              <a:rPr lang="sr-Cyrl-CS" dirty="0" err="1"/>
              <a:t>nanošenje</a:t>
            </a:r>
            <a:r>
              <a:rPr lang="sr-Cyrl-CS" dirty="0"/>
              <a:t> </a:t>
            </a:r>
            <a:r>
              <a:rPr lang="sr-Cyrl-CS" dirty="0" err="1"/>
              <a:t>tjelesnih</a:t>
            </a:r>
            <a:r>
              <a:rPr lang="sr-Cyrl-CS" dirty="0"/>
              <a:t> </a:t>
            </a:r>
            <a:r>
              <a:rPr lang="sr-Cyrl-CS" dirty="0" err="1"/>
              <a:t>povreda</a:t>
            </a:r>
            <a:r>
              <a:rPr lang="sr-Cyrl-CS" dirty="0"/>
              <a:t> </a:t>
            </a:r>
            <a:r>
              <a:rPr lang="sr-Cyrl-CS" dirty="0" err="1"/>
              <a:t>koje</a:t>
            </a:r>
            <a:r>
              <a:rPr lang="sr-Cyrl-CS" dirty="0"/>
              <a:t> </a:t>
            </a:r>
            <a:r>
              <a:rPr lang="sr-Cyrl-CS" dirty="0" err="1"/>
              <a:t>se</a:t>
            </a:r>
            <a:r>
              <a:rPr lang="sr-Cyrl-CS" dirty="0"/>
              <a:t> </a:t>
            </a:r>
            <a:r>
              <a:rPr lang="sr-Cyrl-CS" dirty="0" err="1"/>
              <a:t>mogu</a:t>
            </a:r>
            <a:r>
              <a:rPr lang="sr-Cyrl-CS" dirty="0"/>
              <a:t> </a:t>
            </a:r>
            <a:r>
              <a:rPr lang="sr-Cyrl-CS" dirty="0" err="1"/>
              <a:t>okarakteristi</a:t>
            </a:r>
            <a:r>
              <a:rPr lang="sr-Cyrl-CS" dirty="0"/>
              <a:t> </a:t>
            </a:r>
            <a:r>
              <a:rPr lang="sr-Cyrl-CS" dirty="0" err="1"/>
              <a:t>kao</a:t>
            </a:r>
            <a:r>
              <a:rPr lang="sr-Cyrl-CS" dirty="0"/>
              <a:t> </a:t>
            </a:r>
            <a:r>
              <a:rPr lang="sr-Cyrl-CS" dirty="0" err="1"/>
              <a:t>lake</a:t>
            </a:r>
            <a:r>
              <a:rPr lang="sr-Cyrl-CS" dirty="0"/>
              <a:t> </a:t>
            </a:r>
            <a:r>
              <a:rPr lang="sr-Cyrl-CS" dirty="0" err="1"/>
              <a:t>tjelesne</a:t>
            </a:r>
            <a:r>
              <a:rPr lang="sr-Cyrl-CS" dirty="0"/>
              <a:t> </a:t>
            </a:r>
            <a:r>
              <a:rPr lang="sr-Cyrl-CS" dirty="0" err="1" smtClean="0"/>
              <a:t>povrede</a:t>
            </a:r>
            <a:r>
              <a:rPr lang="sr-Cyrl-CS" dirty="0" smtClean="0"/>
              <a:t> </a:t>
            </a:r>
            <a:r>
              <a:rPr lang="sr-Cyrl-CS" dirty="0"/>
              <a:t>i </a:t>
            </a:r>
            <a:r>
              <a:rPr lang="sr-Cyrl-CS" dirty="0" err="1"/>
              <a:t>sl</a:t>
            </a:r>
            <a:r>
              <a:rPr lang="sr-Cyrl-CS" dirty="0"/>
              <a:t>.</a:t>
            </a:r>
            <a:endParaRPr lang="bs-Latn-BA" dirty="0"/>
          </a:p>
          <a:p>
            <a:endParaRPr lang="sr-Latn-BA" dirty="0"/>
          </a:p>
          <a:p>
            <a:endParaRPr lang="sr-Latn-BA" dirty="0" smtClean="0"/>
          </a:p>
          <a:p>
            <a:endParaRPr lang="en-US" dirty="0"/>
          </a:p>
        </p:txBody>
      </p:sp>
    </p:spTree>
    <p:extLst>
      <p:ext uri="{BB962C8B-B14F-4D97-AF65-F5344CB8AC3E}">
        <p14:creationId xmlns:p14="http://schemas.microsoft.com/office/powerpoint/2010/main" val="1733245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sz="4000" b="1" dirty="0" err="1"/>
              <a:t>Međunarodni</a:t>
            </a:r>
            <a:r>
              <a:rPr lang="pl-PL" sz="4000" b="1" dirty="0"/>
              <a:t> standard </a:t>
            </a:r>
            <a:r>
              <a:rPr lang="pl-PL" sz="4000" b="1" dirty="0" err="1"/>
              <a:t>postupanja</a:t>
            </a:r>
            <a:r>
              <a:rPr lang="pl-PL" sz="4000" b="1" dirty="0"/>
              <a:t> - </a:t>
            </a:r>
            <a:r>
              <a:rPr lang="pl-PL" sz="4000" b="1" i="1" dirty="0"/>
              <a:t>bez </a:t>
            </a:r>
            <a:r>
              <a:rPr lang="pl-PL" sz="4000" b="1" i="1" dirty="0" err="1"/>
              <a:t>neopravdanog</a:t>
            </a:r>
            <a:r>
              <a:rPr lang="pl-PL" sz="4000" b="1" i="1" dirty="0"/>
              <a:t> </a:t>
            </a:r>
            <a:r>
              <a:rPr lang="pl-PL" sz="4000" b="1" i="1" dirty="0" err="1"/>
              <a:t>odgađanja</a:t>
            </a:r>
            <a:r>
              <a:rPr lang="pl-PL" sz="4000" b="1" i="1" dirty="0"/>
              <a:t>.</a:t>
            </a:r>
            <a:r>
              <a:rPr lang="bs-Latn-BA" dirty="0"/>
              <a:t/>
            </a:r>
            <a:br>
              <a:rPr lang="bs-Latn-BA" dirty="0"/>
            </a:br>
            <a:endParaRPr lang="en-US" dirty="0"/>
          </a:p>
        </p:txBody>
      </p:sp>
      <p:sp>
        <p:nvSpPr>
          <p:cNvPr id="3" name="Content Placeholder 2"/>
          <p:cNvSpPr>
            <a:spLocks noGrp="1"/>
          </p:cNvSpPr>
          <p:nvPr>
            <p:ph idx="1"/>
          </p:nvPr>
        </p:nvSpPr>
        <p:spPr/>
        <p:txBody>
          <a:bodyPr>
            <a:normAutofit/>
          </a:bodyPr>
          <a:lstStyle/>
          <a:p>
            <a:pPr algn="just"/>
            <a:r>
              <a:rPr lang="en-US" b="1" u="sng" dirty="0" err="1"/>
              <a:t>Član</a:t>
            </a:r>
            <a:r>
              <a:rPr lang="en-US" b="1" u="sng" dirty="0"/>
              <a:t> 49. </a:t>
            </a:r>
            <a:r>
              <a:rPr lang="en-US" b="1" u="sng" dirty="0" err="1"/>
              <a:t>stav</a:t>
            </a:r>
            <a:r>
              <a:rPr lang="en-US" b="1" u="sng" dirty="0"/>
              <a:t> 1. </a:t>
            </a:r>
            <a:r>
              <a:rPr lang="en-US" b="1" u="sng" dirty="0" err="1"/>
              <a:t>Konvencije</a:t>
            </a:r>
            <a:r>
              <a:rPr lang="en-US" b="1" u="sng" dirty="0"/>
              <a:t> </a:t>
            </a:r>
            <a:r>
              <a:rPr lang="en-US" b="1" u="sng" dirty="0" err="1"/>
              <a:t>Savjeta</a:t>
            </a:r>
            <a:r>
              <a:rPr lang="en-US" b="1" u="sng" dirty="0"/>
              <a:t> </a:t>
            </a:r>
            <a:r>
              <a:rPr lang="en-US" b="1" u="sng" dirty="0" err="1"/>
              <a:t>Evrope</a:t>
            </a:r>
            <a:r>
              <a:rPr lang="en-US" b="1" u="sng" dirty="0"/>
              <a:t> o </a:t>
            </a:r>
            <a:r>
              <a:rPr lang="en-US" b="1" u="sng" dirty="0" err="1"/>
              <a:t>sprečavanju</a:t>
            </a:r>
            <a:r>
              <a:rPr lang="en-US" b="1" u="sng" dirty="0"/>
              <a:t> </a:t>
            </a:r>
            <a:r>
              <a:rPr lang="en-US" b="1" u="sng" dirty="0" err="1"/>
              <a:t>i</a:t>
            </a:r>
            <a:r>
              <a:rPr lang="en-US" b="1" u="sng" dirty="0"/>
              <a:t> </a:t>
            </a:r>
            <a:r>
              <a:rPr lang="en-US" b="1" u="sng" dirty="0" err="1"/>
              <a:t>borbi</a:t>
            </a:r>
            <a:r>
              <a:rPr lang="en-US" b="1" u="sng" dirty="0"/>
              <a:t> </a:t>
            </a:r>
            <a:r>
              <a:rPr lang="en-US" b="1" u="sng" dirty="0" err="1"/>
              <a:t>protiv</a:t>
            </a:r>
            <a:r>
              <a:rPr lang="en-US" b="1" u="sng" dirty="0"/>
              <a:t> </a:t>
            </a:r>
            <a:r>
              <a:rPr lang="en-US" b="1" u="sng" dirty="0" err="1"/>
              <a:t>nasilja</a:t>
            </a:r>
            <a:r>
              <a:rPr lang="en-US" b="1" u="sng" dirty="0"/>
              <a:t> </a:t>
            </a:r>
            <a:r>
              <a:rPr lang="en-US" b="1" u="sng" dirty="0" err="1"/>
              <a:t>nad</a:t>
            </a:r>
            <a:r>
              <a:rPr lang="en-US" b="1" u="sng" dirty="0"/>
              <a:t> </a:t>
            </a:r>
            <a:r>
              <a:rPr lang="en-US" b="1" u="sng" dirty="0" err="1" smtClean="0"/>
              <a:t>ženama</a:t>
            </a:r>
            <a:r>
              <a:rPr lang="bs-Latn-BA" b="1" u="sng" dirty="0" smtClean="0"/>
              <a:t> </a:t>
            </a:r>
            <a:r>
              <a:rPr lang="en-US" b="1" u="sng" dirty="0" err="1" smtClean="0"/>
              <a:t>i</a:t>
            </a:r>
            <a:r>
              <a:rPr lang="en-US" b="1" u="sng" dirty="0" smtClean="0"/>
              <a:t> </a:t>
            </a:r>
            <a:r>
              <a:rPr lang="en-US" b="1" u="sng" dirty="0" err="1"/>
              <a:t>nasilja</a:t>
            </a:r>
            <a:r>
              <a:rPr lang="en-US" b="1" u="sng" dirty="0"/>
              <a:t> u </a:t>
            </a:r>
            <a:r>
              <a:rPr lang="en-US" b="1" u="sng" dirty="0" err="1" smtClean="0"/>
              <a:t>porodici</a:t>
            </a:r>
            <a:r>
              <a:rPr lang="en-US" b="1" u="sng" dirty="0" smtClean="0"/>
              <a:t>:</a:t>
            </a:r>
            <a:endParaRPr lang="en-US" b="1" u="sng" dirty="0"/>
          </a:p>
          <a:p>
            <a:pPr algn="just"/>
            <a:r>
              <a:rPr lang="en-US" dirty="0"/>
              <a:t> „</a:t>
            </a:r>
            <a:r>
              <a:rPr lang="en-US" dirty="0" err="1"/>
              <a:t>Članice</a:t>
            </a:r>
            <a:r>
              <a:rPr lang="en-US" dirty="0"/>
              <a:t> </a:t>
            </a:r>
            <a:r>
              <a:rPr lang="en-US" dirty="0" err="1"/>
              <a:t>će</a:t>
            </a:r>
            <a:r>
              <a:rPr lang="en-US" dirty="0"/>
              <a:t> </a:t>
            </a:r>
            <a:r>
              <a:rPr lang="en-US" dirty="0" err="1"/>
              <a:t>preduzeti</a:t>
            </a:r>
            <a:r>
              <a:rPr lang="en-US" dirty="0"/>
              <a:t> </a:t>
            </a:r>
            <a:r>
              <a:rPr lang="en-US" dirty="0" err="1"/>
              <a:t>neophodne</a:t>
            </a:r>
            <a:r>
              <a:rPr lang="en-US" dirty="0"/>
              <a:t> </a:t>
            </a:r>
            <a:r>
              <a:rPr lang="en-US" dirty="0" err="1"/>
              <a:t>zakonodavne</a:t>
            </a:r>
            <a:r>
              <a:rPr lang="en-US" dirty="0"/>
              <a:t>, </a:t>
            </a:r>
            <a:r>
              <a:rPr lang="en-US" dirty="0" err="1"/>
              <a:t>odnosno</a:t>
            </a:r>
            <a:r>
              <a:rPr lang="en-US" dirty="0"/>
              <a:t> </a:t>
            </a:r>
            <a:r>
              <a:rPr lang="en-US" dirty="0" err="1"/>
              <a:t>druge</a:t>
            </a:r>
            <a:r>
              <a:rPr lang="en-US" dirty="0"/>
              <a:t> </a:t>
            </a:r>
            <a:r>
              <a:rPr lang="en-US" dirty="0" err="1"/>
              <a:t>mjere</a:t>
            </a:r>
            <a:r>
              <a:rPr lang="en-US" dirty="0"/>
              <a:t> </a:t>
            </a:r>
            <a:r>
              <a:rPr lang="en-US" dirty="0" err="1"/>
              <a:t>kako</a:t>
            </a:r>
            <a:r>
              <a:rPr lang="en-US" dirty="0"/>
              <a:t> bi </a:t>
            </a:r>
            <a:r>
              <a:rPr lang="en-US" dirty="0" err="1"/>
              <a:t>osigurale</a:t>
            </a:r>
            <a:r>
              <a:rPr lang="en-US" dirty="0"/>
              <a:t> da se </a:t>
            </a:r>
            <a:r>
              <a:rPr lang="en-US" dirty="0" err="1"/>
              <a:t>istrage</a:t>
            </a:r>
            <a:r>
              <a:rPr lang="en-US" dirty="0"/>
              <a:t> </a:t>
            </a:r>
            <a:r>
              <a:rPr lang="en-US" dirty="0" err="1"/>
              <a:t>i</a:t>
            </a:r>
            <a:r>
              <a:rPr lang="en-US" dirty="0"/>
              <a:t> </a:t>
            </a:r>
            <a:r>
              <a:rPr lang="en-US" dirty="0" err="1"/>
              <a:t>sudski</a:t>
            </a:r>
            <a:r>
              <a:rPr lang="en-US" dirty="0"/>
              <a:t> </a:t>
            </a:r>
            <a:r>
              <a:rPr lang="en-US" dirty="0" err="1"/>
              <a:t>postupci</a:t>
            </a:r>
            <a:r>
              <a:rPr lang="en-US" dirty="0"/>
              <a:t> za </a:t>
            </a:r>
            <a:r>
              <a:rPr lang="en-US" dirty="0" err="1"/>
              <a:t>sve</a:t>
            </a:r>
            <a:r>
              <a:rPr lang="en-US" dirty="0"/>
              <a:t> </a:t>
            </a:r>
            <a:r>
              <a:rPr lang="en-US" dirty="0" err="1"/>
              <a:t>vidove</a:t>
            </a:r>
            <a:r>
              <a:rPr lang="en-US" dirty="0"/>
              <a:t> </a:t>
            </a:r>
            <a:r>
              <a:rPr lang="en-US" dirty="0" err="1"/>
              <a:t>nasilja</a:t>
            </a:r>
            <a:r>
              <a:rPr lang="en-US" dirty="0"/>
              <a:t> </a:t>
            </a:r>
            <a:r>
              <a:rPr lang="en-US" dirty="0" err="1"/>
              <a:t>obuhvaćene</a:t>
            </a:r>
            <a:r>
              <a:rPr lang="en-US" dirty="0"/>
              <a:t> </a:t>
            </a:r>
            <a:r>
              <a:rPr lang="en-US" dirty="0" err="1"/>
              <a:t>ovom</a:t>
            </a:r>
            <a:r>
              <a:rPr lang="en-US" dirty="0"/>
              <a:t> </a:t>
            </a:r>
            <a:r>
              <a:rPr lang="en-US" dirty="0" err="1"/>
              <a:t>konvencijom</a:t>
            </a:r>
            <a:r>
              <a:rPr lang="en-US" dirty="0"/>
              <a:t> </a:t>
            </a:r>
            <a:r>
              <a:rPr lang="en-US" dirty="0" err="1"/>
              <a:t>sprovode</a:t>
            </a:r>
            <a:r>
              <a:rPr lang="en-US" dirty="0"/>
              <a:t> </a:t>
            </a:r>
            <a:r>
              <a:rPr lang="en-US" b="1" i="1" u="sng" dirty="0"/>
              <a:t>bez </a:t>
            </a:r>
            <a:r>
              <a:rPr lang="en-US" b="1" i="1" u="sng" dirty="0" err="1"/>
              <a:t>neopravdanog</a:t>
            </a:r>
            <a:r>
              <a:rPr lang="en-US" b="1" i="1" u="sng" dirty="0"/>
              <a:t> </a:t>
            </a:r>
            <a:r>
              <a:rPr lang="en-US" b="1" i="1" u="sng" dirty="0" err="1"/>
              <a:t>odgađanja</a:t>
            </a:r>
            <a:r>
              <a:rPr lang="en-US" dirty="0"/>
              <a:t>.“ </a:t>
            </a:r>
            <a:endParaRPr lang="bs-Latn-BA" dirty="0" smtClean="0"/>
          </a:p>
          <a:p>
            <a:pPr algn="just"/>
            <a:r>
              <a:rPr lang="sr-Latn-BA" b="1" u="sng" dirty="0"/>
              <a:t>Član  </a:t>
            </a:r>
            <a:r>
              <a:rPr lang="sr-Latn-BA" b="1" u="sng" dirty="0" smtClean="0"/>
              <a:t>11 Zakona </a:t>
            </a:r>
            <a:r>
              <a:rPr lang="sr-Latn-BA" b="1" u="sng" dirty="0"/>
              <a:t>o zaštiti od nasilja u </a:t>
            </a:r>
            <a:r>
              <a:rPr lang="sr-Latn-BA" b="1" u="sng" dirty="0" smtClean="0"/>
              <a:t>porodici: </a:t>
            </a:r>
            <a:endParaRPr lang="bs-Latn-BA" b="1" u="sng" dirty="0"/>
          </a:p>
          <a:p>
            <a:pPr algn="just"/>
            <a:r>
              <a:rPr lang="sr-Latn-BA" dirty="0"/>
              <a:t>„(1) Subjekti zaštite dužni su bez odlaganja </a:t>
            </a:r>
            <a:r>
              <a:rPr lang="sr-Latn-BA" dirty="0" err="1"/>
              <a:t>obezbijediti</a:t>
            </a:r>
            <a:r>
              <a:rPr lang="sr-Latn-BA" dirty="0"/>
              <a:t> hitno rješavanje predmeta nasilja </a:t>
            </a:r>
            <a:r>
              <a:rPr lang="sr-Latn-BA" dirty="0" smtClean="0"/>
              <a:t>u porodici</a:t>
            </a:r>
            <a:r>
              <a:rPr lang="sr-Latn-BA" dirty="0"/>
              <a:t>, vodeći računa da su interes i dobrobit žrtve prioritet u </a:t>
            </a:r>
            <a:r>
              <a:rPr lang="sr-Latn-BA" dirty="0" smtClean="0"/>
              <a:t>tim postupcima</a:t>
            </a:r>
            <a:r>
              <a:rPr lang="sr-Latn-BA" dirty="0"/>
              <a:t>, a naročito ako </a:t>
            </a:r>
            <a:r>
              <a:rPr lang="sr-Latn-BA" dirty="0" smtClean="0"/>
              <a:t>je žrtva </a:t>
            </a:r>
            <a:r>
              <a:rPr lang="sr-Latn-BA" dirty="0"/>
              <a:t>dijete, starije lice, lice sa invaliditetom i lice pod starateljstvom.“</a:t>
            </a:r>
            <a:endParaRPr lang="bs-Latn-BA" dirty="0"/>
          </a:p>
          <a:p>
            <a:pPr algn="just"/>
            <a:endParaRPr lang="en-US" dirty="0"/>
          </a:p>
          <a:p>
            <a:pPr algn="just"/>
            <a:endParaRPr lang="en-US" dirty="0"/>
          </a:p>
        </p:txBody>
      </p:sp>
    </p:spTree>
    <p:extLst>
      <p:ext uri="{BB962C8B-B14F-4D97-AF65-F5344CB8AC3E}">
        <p14:creationId xmlns:p14="http://schemas.microsoft.com/office/powerpoint/2010/main" val="3639575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254</TotalTime>
  <Words>2592</Words>
  <Application>Microsoft Office PowerPoint</Application>
  <PresentationFormat>Custom</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Crop</vt:lpstr>
      <vt:lpstr>  „Zaštita od nasilja u porodici prema krivičnom zakonodavstvu Republike Srpske“ Iskustva i izazovi  iz prakse, procesuiranje krivičnih djela nasilja u porodici </vt:lpstr>
      <vt:lpstr>Odnos između člana 6 Zakona o zaštiti od nasilja u porodici i člana 190 Krivičnog zakonika Republike Srpske</vt:lpstr>
      <vt:lpstr>Pojam nasilja u porodici prema Zakonu o zaštiti od nasilja u porodici</vt:lpstr>
      <vt:lpstr>Pojam nasilja u porodici prema Zakonu o zaštiti od nasilja u porodici</vt:lpstr>
      <vt:lpstr>Odnos između člana 6 Zakona o zaštiti od nasilja u porodici i člana 190 Krivičnog zakonika Republike Srpske</vt:lpstr>
      <vt:lpstr>Karakteristike krivičnog djela nasilje u porodici ili porodičnoj zajednici</vt:lpstr>
      <vt:lpstr>Karakteristike krivičnog djela nasilje u porodici ili porodičnoj zajednici</vt:lpstr>
      <vt:lpstr>Karakteristike krivičnog djela nasilje u porodici ili porodičnoj zajednici</vt:lpstr>
      <vt:lpstr>Međunarodni standard postupanja - bez neopravdanog odgađanja. </vt:lpstr>
      <vt:lpstr>Postupanje tužilaštva i prikupljanje dokaza</vt:lpstr>
      <vt:lpstr>Scenario slučaja 1</vt:lpstr>
      <vt:lpstr>Scenario slučaja 2</vt:lpstr>
      <vt:lpstr>Scenario slučaja 3</vt:lpstr>
      <vt:lpstr>Scenario slučaja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MEĐUNARODNA PRAVNA POMOĆ  I REGIONALNA SARADNJA U PROCESUIRANJU PREDMETA RATNIH ZLOČINA</dc:title>
  <dc:creator>Igor Cimesa</dc:creator>
  <cp:lastModifiedBy>Lenovo</cp:lastModifiedBy>
  <cp:revision>25</cp:revision>
  <dcterms:created xsi:type="dcterms:W3CDTF">2016-09-14T09:06:24Z</dcterms:created>
  <dcterms:modified xsi:type="dcterms:W3CDTF">2022-05-04T07:24:21Z</dcterms:modified>
</cp:coreProperties>
</file>