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7" r:id="rId29"/>
    <p:sldId id="298" r:id="rId30"/>
    <p:sldId id="289" r:id="rId31"/>
    <p:sldId id="290" r:id="rId32"/>
    <p:sldId id="291" r:id="rId33"/>
    <p:sldId id="292" r:id="rId34"/>
    <p:sldId id="293" r:id="rId35"/>
    <p:sldId id="294" r:id="rId36"/>
    <p:sldId id="296" r:id="rId37"/>
  </p:sldIdLst>
  <p:sldSz cx="9144000" cy="6858000" type="screen4x3"/>
  <p:notesSz cx="6883400" cy="9906000"/>
  <p:embeddedFontLs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Arial Narrow" panose="020B0606020202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7450" y="742950"/>
            <a:ext cx="4589100" cy="3714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5606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17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" name="Google Shape;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:notes"/>
          <p:cNvSpPr txBox="1">
            <a:spLocks noGrp="1"/>
          </p:cNvSpPr>
          <p:nvPr>
            <p:ph type="body" idx="1"/>
          </p:nvPr>
        </p:nvSpPr>
        <p:spPr>
          <a:xfrm>
            <a:off x="701025" y="4415790"/>
            <a:ext cx="5608401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" name="Google Shape;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:notes"/>
          <p:cNvSpPr txBox="1">
            <a:spLocks noGrp="1"/>
          </p:cNvSpPr>
          <p:nvPr>
            <p:ph type="body" idx="1"/>
          </p:nvPr>
        </p:nvSpPr>
        <p:spPr>
          <a:xfrm>
            <a:off x="688325" y="4705350"/>
            <a:ext cx="55068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742950"/>
            <a:ext cx="4951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" y="44199"/>
            <a:ext cx="9158940" cy="379587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/>
        </p:nvSpPr>
        <p:spPr>
          <a:xfrm>
            <a:off x="2516700" y="44200"/>
            <a:ext cx="6930600" cy="20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5400"/>
              <a:buFont typeface="Trebuchet MS"/>
              <a:buNone/>
            </a:pPr>
            <a:r>
              <a:rPr lang="en-US" sz="5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 Izražavanja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1416205" y="4502151"/>
            <a:ext cx="6612673" cy="141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en-US" sz="24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Sanja </a:t>
            </a:r>
            <a:r>
              <a:rPr lang="en-US" sz="2400" b="1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Tadić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Stojisavljević</a:t>
            </a:r>
            <a:endParaRPr lang="sr-Latn-BA" sz="2400" b="1" i="0" u="none" strike="noStrike" cap="none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sr-Latn-BA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tužilac Republičkog javnog tužilaštva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sr-Latn-BA" sz="24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Republike Srpske </a:t>
            </a:r>
            <a:endParaRPr lang="sr-Latn-BA" sz="2400" b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r>
              <a:rPr lang="sr-Latn-BA" sz="2400" b="1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Teslić 21-22.10.2021. godine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sz="1400" b="1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393225" y="990950"/>
            <a:ext cx="8446800" cy="53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OBIM PRAVA NA SLOBODU IZRAŽAVANJA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mišljenja</a:t>
            </a: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saopštavanja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pristup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–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uspostavljeni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u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predmetu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Tarsasag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Szabadsagjogokert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građanska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Mađarske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ESLJP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2008.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godine</a:t>
            </a: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pristupa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RS,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Federacije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endParaRPr sz="2400" b="0" i="1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167268" y="1605776"/>
            <a:ext cx="8861532" cy="492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Studio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Monitori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ostali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Gruzije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presuda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ESLJP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30.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januara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2020,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predstavka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broj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44920/09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8942/10</a:t>
            </a:r>
            <a:endParaRPr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spojio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dvije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predstavke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podnijela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tri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podnosioca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podnosilac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osnovana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vođenje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novinarskih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istraga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stvarima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javnog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podnosilac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novinarka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jedan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osnivača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</a:t>
            </a:r>
            <a:endParaRPr sz="18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2007.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godine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podnosilac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je,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djelujući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prvog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podnosioca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od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Okružnog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Khashuriju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tražila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dozvolu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pristup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spisu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predmeta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jednog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nevezanog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krivičnog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slučaja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kojem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ta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osuđena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Ona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navela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razloge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zahtjev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kratko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naznačila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namjerava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kopirati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fotografisati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materijal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pohranjen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arhivi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sudskog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Sudski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registar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odbio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zahtjev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drugog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podnosioca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podnosilac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podnijela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tužbu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tražeći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poništenje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odluke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Okružni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Bjoromiju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odbio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tužbu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neosnovanu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potvrdio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sporna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zasnovana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pravilnoj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primjeni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podnosilac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podnijela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žalbu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Apelacioni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odbio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žalbu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potvrdio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nižeg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Vrhovni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Gruzije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žalbu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tužioca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proglasio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nedopuštenom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prekinuo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postupak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550985" y="855784"/>
            <a:ext cx="7965830" cy="60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Treći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podnosilac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advokat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Gruziji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Osuđen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prevaru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zbog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krađe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novca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mu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povjerio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klijent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jemstvo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krivičnom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postupku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bio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zatvoru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podnosilac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predstavke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tražio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kopiju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svih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sudskih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odnose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mjere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pretkrivičnom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postupku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šest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različitih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krivičnih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spisa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On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naveo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razloge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interesuje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baš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Registar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Apelacionog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Tbilisiju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trećem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podnosiocu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dostavio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kopije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dispozitiva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sudskih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navodeći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se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skladu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zakonom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krivičnom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postupku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mogu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otkriti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dispozitivi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rješenja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Treći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podnosilac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podnio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tužbu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registra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Apelacioni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Tbilisiju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odbio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tužbu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neosnovanu</a:t>
            </a:r>
            <a:endParaRPr dirty="0"/>
          </a:p>
          <a:p>
            <a:pPr marL="3429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tri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podnosioca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podnijeli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predstavku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ESLJP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navodeći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odbijanjem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pristupa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traženim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informacijama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povijeđeno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njihovo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10. EKLJP</a:t>
            </a: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550985" y="855784"/>
            <a:ext cx="7965830" cy="600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ESLJP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utvrdio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kršenje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kada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gruzijske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vlasti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odbile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otkriju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spise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predmeta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NVO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novinarki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organizacije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jer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nisu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naveli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razlog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zbog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informacije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Pored toga, s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obzirom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date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nisu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bile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neophodne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djelotvorno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ostvarivanje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njenog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smatrao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novinarka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mogla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nastaviti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istragu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bez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dobila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pogledu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predstavke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advokata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smatra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podnosilac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bavi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nadzorom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(public watchdog)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stoga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iako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tražio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posjedu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države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mogao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dobiti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10. EKLJP</a:t>
            </a:r>
            <a:endParaRPr sz="18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NVO,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ostale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organizacije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bave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nadzorom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pristup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dokumentima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moraju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razloge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pojasniti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je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pristup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dokumentima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neophodan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njihovo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novinarsko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izvještavanje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dokumenti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sadrže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javnog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interesa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uslovi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ispune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10. EKLJP ne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obuhvata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pristup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informacijama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domaćim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vlastima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diskreciono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nacionalnom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nivou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postave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obim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ograničenja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pristup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javnim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dokumentima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bez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kontrole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ESLJP</a:t>
            </a:r>
            <a:endParaRPr sz="2400" b="1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>
            <a:off x="726831" y="527539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OGRANIČENJA SLOBODE IZRAŽAVANJA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 10. stav 2. EKLJP: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“Ostvarivanje ovih sloboda, pošto uključuje obaveze i odgovornost, može se podvrgnuti takvim formalnostima, uslovima, ograničenjima ili kaznama propisanim zakonom i neophodnim u</a:t>
            </a:r>
            <a:r>
              <a:rPr lang="en-US" sz="24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demokratskom društvu u interesu nacionalne bezbijednosti, teritorijalnog integriteta ili javne bezbijednosti, radi sprečavanja nereda ili kriminala, zaštite zdravlja ili morala, zaštite ugleda ili prava drugih, sprečavanja otkrivanja povjerljivih informacija ili radi očuvanja autoriteta i nepristrasnosti sudstva“.</a:t>
            </a: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0" y="538700"/>
            <a:ext cx="9144000" cy="60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TRODJELNI TEST NEOPHODNOSTI U DEMOKRATKOM DRUŠTVU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li je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ograničavanje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24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propisano</a:t>
            </a:r>
            <a:r>
              <a:rPr lang="en-US" sz="24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zakonom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kvalitet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sr-Latn-BA" sz="24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dostupan, jasan,</a:t>
            </a:r>
            <a:r>
              <a:rPr lang="en-US" sz="24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predvidljiv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0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predmetu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Delfi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As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Estonije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ESLJP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ponovio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izraz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propisano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zakonom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stav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10. EKLJP, ne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zahtijeva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mjera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kojom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ograničava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pravnu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domaćem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taj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dostupan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mjera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odnosi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da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joj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predvidljivi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njegovi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efekti</a:t>
            </a:r>
            <a:endParaRPr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stavu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ESLJP,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može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smatrati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zakonom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smislu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10.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stav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EKLJP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formulisana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dovoljnom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preciznošću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omogućava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građaninu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uskladi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svoje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ponašanje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toj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građanin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mora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mogućnosti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predvidi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u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stepenu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s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obzirom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okolnosti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može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razumno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očekivati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posljedice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ponašanje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može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sobom</a:t>
            </a:r>
            <a:r>
              <a:rPr lang="en-US" sz="18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povlačiti</a:t>
            </a:r>
            <a:endParaRPr lang="sr-Latn-BA" sz="1800" b="0" i="0" u="none" strike="noStrike" cap="none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sr-Latn-BA" sz="18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nepreciznost zakonskih normi mogle bi dovesti u pitanje princip pravne sigurnosti zbog eventualne nepredvidljivosti</a:t>
            </a:r>
            <a:endParaRPr sz="18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2"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li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ograničavanje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legitiman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cilj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  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AutoNum type="alphaLcPeriod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opštih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nacionalna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sigurnost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teritorijalni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integritet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sigurnost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sprečavanja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nereda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zločina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zdravlja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morala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</a:t>
            </a: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AutoNum type="alphaLcPeriod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ugleda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sprečavanja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odavanja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povjerljivih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 </a:t>
            </a: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AutoNum type="alphaLcPeriod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očuvanje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autoriteta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nepristrasnosti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sudstva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408975" y="1059366"/>
            <a:ext cx="8415000" cy="521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Da li je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ograničavanje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neophodno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demokratskom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društvu</a:t>
            </a:r>
            <a:r>
              <a:rPr lang="en-US" sz="24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sr-Latn-BA" sz="24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sr-Latn-BA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  <a:sym typeface="Times New Roman"/>
              </a:rPr>
              <a:t>„hitna društvena potreba“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se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osigurava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ravnoteža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između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legitimnog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cilja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želi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postići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konkretnim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ograničenjem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endParaRPr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Kriterij</a:t>
            </a:r>
            <a:r>
              <a:rPr lang="sr-Latn-BA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umi</a:t>
            </a:r>
            <a:r>
              <a:rPr lang="en-US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test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proporcionalnosti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 Hanover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Njemačke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presuda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ESLJP </a:t>
            </a:r>
            <a:r>
              <a:rPr lang="en-US" sz="20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</a:t>
            </a:r>
            <a:r>
              <a:rPr lang="sr-Latn-BA" sz="20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sr-Latn-BA" sz="2000" b="0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Axel</a:t>
            </a:r>
            <a:r>
              <a:rPr lang="sr-Latn-BA" sz="20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2000" b="0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Springer</a:t>
            </a:r>
            <a:r>
              <a:rPr lang="sr-Latn-BA" sz="20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 protiv Njemačke, </a:t>
            </a:r>
            <a:r>
              <a:rPr lang="sr-Latn-BA" sz="2000" b="0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presusa</a:t>
            </a:r>
            <a:r>
              <a:rPr lang="sr-Latn-BA" sz="20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ESLJP 2012</a:t>
            </a:r>
            <a:r>
              <a:rPr lang="en-US" sz="20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 b="1" i="1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doprinos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debati</a:t>
            </a:r>
            <a:r>
              <a:rPr lang="en-US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javnog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sr-Latn-BA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uloga i funkcija </a:t>
            </a:r>
            <a:r>
              <a:rPr lang="en-US" sz="2000" b="0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ličnost</a:t>
            </a:r>
            <a:r>
              <a:rPr lang="en-US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kojoj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riječ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sr-Latn-BA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tema </a:t>
            </a:r>
            <a:r>
              <a:rPr lang="en-US" sz="2000" b="0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izvještavanja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način</a:t>
            </a:r>
            <a:r>
              <a:rPr lang="en-US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pribavljanja</a:t>
            </a:r>
            <a:r>
              <a:rPr lang="en-US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njihova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vjerodostojnost</a:t>
            </a:r>
            <a:r>
              <a:rPr lang="sr-Latn-BA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indent="-342900" algn="just">
              <a:buSzPts val="2000"/>
              <a:buFont typeface="Arial"/>
              <a:buChar char="•"/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ponašanje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riječ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objavljivanja</a:t>
            </a:r>
            <a:endParaRPr lang="sr-Latn-BA" sz="2000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sr-Latn-BA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sadržaj, oblik i posljedice objavljivanja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težina</a:t>
            </a:r>
            <a:r>
              <a:rPr lang="en-US" sz="20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izrečene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sankcije</a:t>
            </a:r>
            <a:endParaRPr sz="20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0" y="1059366"/>
            <a:ext cx="9075900" cy="514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ESLJP je </a:t>
            </a:r>
            <a:r>
              <a:rPr lang="sr-Latn-BA" sz="22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opisujući </a:t>
            </a:r>
            <a:r>
              <a:rPr lang="en-US" sz="2200" b="0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svoju</a:t>
            </a:r>
            <a:r>
              <a:rPr lang="en-US" sz="22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ulogu</a:t>
            </a:r>
            <a:r>
              <a:rPr lang="en-US" sz="22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2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razmatranju</a:t>
            </a:r>
            <a:r>
              <a:rPr lang="en-US" sz="22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nacionalnih</a:t>
            </a:r>
            <a:r>
              <a:rPr lang="en-US" sz="22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ograničenja</a:t>
            </a:r>
            <a:r>
              <a:rPr lang="en-US" sz="22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22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2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2200" b="0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istakao: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Države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ugovornice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imaju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određen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prostor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slobodne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procjene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kod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utvrđivanja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li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postoji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takva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potreba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ograničavanjem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ide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ruku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pod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ruku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evropskim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nadzorom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sr-Latn-BA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 obuhvata</a:t>
            </a:r>
            <a:r>
              <a:rPr lang="en-US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</a:t>
            </a:r>
            <a:r>
              <a:rPr lang="en-US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odluke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kojim</a:t>
            </a:r>
            <a:r>
              <a:rPr lang="sr-Latn-BA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</a:t>
            </a:r>
            <a:r>
              <a:rPr lang="en-US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sr-Latn-BA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</a:t>
            </a:r>
            <a:r>
              <a:rPr lang="en-US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zakono</a:t>
            </a:r>
            <a:r>
              <a:rPr lang="en-US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primjenjuje</a:t>
            </a:r>
            <a:r>
              <a:rPr lang="en-US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uključujući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odluke</a:t>
            </a:r>
            <a:r>
              <a:rPr lang="en-US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donio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nezavisni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je,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stoga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ovlašćen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donese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konačnu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odluku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tome da li je ‘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ograničenje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 u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skladu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slobodom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zajemčena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članom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10. </a:t>
            </a:r>
            <a:r>
              <a:rPr lang="en-US" sz="1800" b="0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</a:t>
            </a:r>
            <a:r>
              <a:rPr lang="en-US" sz="1800" b="0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sprovođenju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svojih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nadzornih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ovlašćenja</a:t>
            </a:r>
            <a:r>
              <a:rPr lang="en-US" sz="18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zadatak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nije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preuzima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ulogu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domaćih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nadležnih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tijela</a:t>
            </a:r>
            <a:r>
              <a:rPr lang="sr-Latn-BA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nego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</a:t>
            </a:r>
            <a:r>
              <a:rPr lang="sr-Latn-BA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preispit</a:t>
            </a:r>
            <a:r>
              <a:rPr lang="sr-Latn-BA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li su </a:t>
            </a:r>
            <a:r>
              <a:rPr lang="en-US" sz="1800" b="1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odluke</a:t>
            </a:r>
            <a:r>
              <a:rPr lang="en-US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tijela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donijela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</a:t>
            </a:r>
            <a:r>
              <a:rPr lang="en-US" sz="18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skladu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članom 10. Evropske konvencije</a:t>
            </a:r>
            <a:r>
              <a:rPr lang="en-US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tom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smislu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mora da se </a:t>
            </a:r>
            <a:r>
              <a:rPr lang="en-US" sz="1800" b="1" i="1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uvjeri</a:t>
            </a:r>
            <a:r>
              <a:rPr lang="en-US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domaća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tijela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primijenila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standarde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skladu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načelima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sadržanim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članu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r>
              <a:rPr lang="sr-Latn-BA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1800" b="1" i="1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Hertel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Švajcarske</a:t>
            </a:r>
            <a:r>
              <a:rPr lang="en-US" sz="1800" b="1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1998)</a:t>
            </a:r>
            <a:endParaRPr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1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Zadatak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da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sagleda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uplitanje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svjetlu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slučaja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cjelini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utvrdi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li je ono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bilo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srazmjerno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legitimnom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cilju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želio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postići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li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razlozi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domaći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vlasti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naveli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kako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opravdali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miješanje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relevantni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dovoljni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816040" y="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Ustavni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ključna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uloga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zadatak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nezavisnog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sudstva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u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svakom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pojedinačnom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slučaju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jasno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utvrdi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granicu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između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opravdanih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potrebnih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neopravdanih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nepotrebnih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ograničenja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neki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potvrđuju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pravilo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negiraju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puku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deklaraciju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546409" y="1055076"/>
            <a:ext cx="8474927" cy="5071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Sadržaj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628650" lvl="0" indent="-400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lvl="0" indent="-514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3200"/>
              <a:buFont typeface="Arial"/>
              <a:buAutoNum type="arabicPeriod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Međunarodni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normativni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okvir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628650" lvl="0" indent="-514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3200"/>
              <a:buFont typeface="Arial"/>
              <a:buAutoNum type="arabicPeriod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Normativni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okvir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628650" lvl="0" indent="-514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3200"/>
              <a:buFont typeface="Arial"/>
              <a:buAutoNum type="arabicPeriod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načela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628650" lvl="0" indent="-514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3200"/>
              <a:buFont typeface="Arial"/>
              <a:buAutoNum type="arabicPeriod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Ograničenje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628650" lvl="0" indent="-514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3200"/>
              <a:buFont typeface="Arial"/>
              <a:buAutoNum type="arabicPeriod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Uloga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medija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628650" lvl="0" indent="-514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3200"/>
              <a:buFont typeface="Arial"/>
              <a:buAutoNum type="arabicPeriod"/>
            </a:pP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Relevanta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praksa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ESLJP u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odnosu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700" y="1635850"/>
            <a:ext cx="6748725" cy="435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>
            <a:spLocks noGrp="1"/>
          </p:cNvSpPr>
          <p:nvPr>
            <p:ph type="ctrTitle"/>
          </p:nvPr>
        </p:nvSpPr>
        <p:spPr>
          <a:xfrm>
            <a:off x="1360485" y="805820"/>
            <a:ext cx="64230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 IZRAŽAVANJA I MEDIJI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/>
        </p:nvSpPr>
        <p:spPr>
          <a:xfrm>
            <a:off x="753762" y="1003610"/>
            <a:ext cx="7552038" cy="44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Ustavni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svojim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presudama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ističe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Ugroziti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stoga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način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okviru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toga,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ne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znači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ugroziti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neka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lična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ustavom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zajamčena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znači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ugroziti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ključnih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načela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demokratskog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društva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pa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stoga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demokratiju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oblik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vladavine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pretpostavku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ostvarenje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proklamovanih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 312/08, AP 758/09</a:t>
            </a:r>
            <a:endParaRPr sz="22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/>
        </p:nvSpPr>
        <p:spPr>
          <a:xfrm>
            <a:off x="363415" y="140678"/>
            <a:ext cx="7942385" cy="725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Trebuchet MS"/>
              <a:buNone/>
            </a:pPr>
            <a:endParaRPr sz="24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Trebuchet MS"/>
              <a:buNone/>
            </a:pPr>
            <a:endParaRPr sz="22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Lingens</a:t>
            </a:r>
            <a:r>
              <a:rPr lang="en-US" sz="2400" b="0" i="1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2400" b="0" i="1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Austrije</a:t>
            </a:r>
            <a:r>
              <a:rPr lang="en-US" sz="2400" b="0" i="1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1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Presuda</a:t>
            </a:r>
            <a:r>
              <a:rPr lang="en-US" sz="2400" b="0" i="1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ESLJP</a:t>
            </a:r>
            <a:r>
              <a:rPr lang="en-US" sz="2400" b="0" i="1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8. </a:t>
            </a:r>
            <a:r>
              <a:rPr lang="en-US" sz="2400" b="0" i="1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jula</a:t>
            </a:r>
            <a:r>
              <a:rPr lang="en-US" sz="2400" b="0" i="1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1986 </a:t>
            </a:r>
            <a:endParaRPr sz="2400" b="0" i="0" u="none" strike="noStrike" cap="none" dirty="0">
              <a:solidFill>
                <a:schemeClr val="bg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bg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just"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Lingens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austrijski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državljanin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1975.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godine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bečkom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časopisu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Profil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objavio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dva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članka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u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kojima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oštro</a:t>
            </a:r>
            <a:r>
              <a:rPr lang="en-US" sz="180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kritikovao</a:t>
            </a:r>
            <a:r>
              <a:rPr lang="en-US" sz="180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tadašnjeg</a:t>
            </a:r>
            <a:r>
              <a:rPr lang="en-US" sz="180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saveznog</a:t>
            </a:r>
            <a:r>
              <a:rPr lang="en-US" sz="180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kancelara</a:t>
            </a:r>
            <a:r>
              <a:rPr lang="en-US" sz="180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Bruna</a:t>
            </a:r>
            <a:r>
              <a:rPr lang="en-US" sz="180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Krajskog</a:t>
            </a:r>
            <a:r>
              <a:rPr lang="en-US" sz="1800" b="1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1800" b="1" i="0" u="none" strike="noStrike" cap="none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sr-Latn-BA" sz="1800" b="1" dirty="0" smtClean="0">
                <a:solidFill>
                  <a:schemeClr val="bg2"/>
                </a:solidFill>
                <a:latin typeface="Times New Roman"/>
                <a:cs typeface="Times New Roman"/>
                <a:sym typeface="Times New Roman"/>
              </a:rPr>
              <a:t>upotrijebio </a:t>
            </a:r>
            <a:r>
              <a:rPr lang="sr-Latn-BA" sz="1800" b="1" dirty="0">
                <a:solidFill>
                  <a:schemeClr val="bg2"/>
                </a:solidFill>
                <a:latin typeface="Times New Roman"/>
                <a:cs typeface="Times New Roman"/>
                <a:sym typeface="Times New Roman"/>
              </a:rPr>
              <a:t>izraze „najniži </a:t>
            </a:r>
            <a:r>
              <a:rPr lang="sr-Latn-BA" sz="1800" b="1" dirty="0" err="1">
                <a:solidFill>
                  <a:schemeClr val="bg2"/>
                </a:solidFill>
                <a:latin typeface="Times New Roman"/>
                <a:cs typeface="Times New Roman"/>
                <a:sym typeface="Times New Roman"/>
              </a:rPr>
              <a:t>oprzunizam</a:t>
            </a:r>
            <a:r>
              <a:rPr lang="sr-Latn-BA" sz="1800" b="1" dirty="0">
                <a:solidFill>
                  <a:schemeClr val="bg2"/>
                </a:solidFill>
                <a:latin typeface="Times New Roman"/>
                <a:cs typeface="Times New Roman"/>
                <a:sym typeface="Times New Roman"/>
              </a:rPr>
              <a:t>“, „nemoralan“, „nedostojan</a:t>
            </a:r>
            <a:r>
              <a:rPr lang="sr-Latn-BA" sz="1800" b="1" dirty="0" smtClean="0">
                <a:solidFill>
                  <a:schemeClr val="bg2"/>
                </a:solidFill>
                <a:latin typeface="Times New Roman"/>
                <a:cs typeface="Times New Roman"/>
                <a:sym typeface="Times New Roman"/>
              </a:rPr>
              <a:t>“ </a:t>
            </a:r>
            <a:r>
              <a:rPr lang="sr-Latn-BA" sz="1800" dirty="0" smtClean="0">
                <a:solidFill>
                  <a:schemeClr val="bg2"/>
                </a:solidFill>
                <a:latin typeface="Times New Roman"/>
                <a:cs typeface="Times New Roman"/>
                <a:sym typeface="Times New Roman"/>
              </a:rPr>
              <a:t>- </a:t>
            </a:r>
            <a:r>
              <a:rPr lang="en-US" sz="1800" b="0" i="0" u="none" strike="noStrike" cap="none" dirty="0" err="1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zbog</a:t>
            </a:r>
            <a:r>
              <a:rPr lang="en-US" sz="1800" b="0" i="0" u="none" strike="noStrike" cap="none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njegovog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stava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vođi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jedne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političke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partije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Austrijska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liberalna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partija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tokom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Drugog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svjetskog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rata bio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vojno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angažovan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SS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brigadi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zbog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napada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G.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Krajskog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Simona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Vizentala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optuživao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tog </a:t>
            </a:r>
            <a:r>
              <a:rPr lang="en-US" sz="1800" b="0" i="0" u="none" strike="noStrike" cap="none" dirty="0" err="1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političara</a:t>
            </a:r>
            <a:endParaRPr lang="sr-Latn-BA" sz="1800" b="0" i="0" u="none" strike="noStrike" cap="none" dirty="0" smtClean="0">
              <a:solidFill>
                <a:schemeClr val="bg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Krajski</a:t>
            </a:r>
            <a:r>
              <a:rPr lang="en-US" sz="1800" b="0" i="0" u="none" strike="noStrike" cap="none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pokrenuo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postupak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privatnoj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tužbi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klevetu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1800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iznesenu u štampi i </a:t>
            </a:r>
            <a:r>
              <a:rPr lang="en-US" sz="1800" b="0" i="0" u="none" strike="noStrike" cap="none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Lingens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presudom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bečkih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sudova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osuđen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1800" b="0" i="0" u="none" strike="noStrike" cap="none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 klevetu </a:t>
            </a:r>
            <a:r>
              <a:rPr lang="en-US" sz="1800" b="0" i="0" u="none" strike="noStrike" cap="none" dirty="0" err="1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kažnjen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novčanom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kaznom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-Latn-BA" sz="1800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</a:t>
            </a:r>
            <a:r>
              <a:rPr lang="en-US" sz="1800" b="0" i="0" u="none" strike="noStrike" cap="none" dirty="0" smtClean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15.000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šilinga</a:t>
            </a:r>
            <a:endParaRPr sz="1800" b="0" i="0" u="none" strike="noStrike" cap="none" dirty="0">
              <a:solidFill>
                <a:schemeClr val="bg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Lingens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podnio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žalbu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Komisiji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navodeći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osudom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klevetu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povrijeđeno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njegovo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Evropske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konvencije</a:t>
            </a:r>
            <a:endParaRPr dirty="0">
              <a:solidFill>
                <a:schemeClr val="bg2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Komisija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jednoglasno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utvrdila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Evropske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konvencije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povrijeđen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potom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predmet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dostavljen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ESLJP</a:t>
            </a:r>
            <a:endParaRPr dirty="0">
              <a:solidFill>
                <a:schemeClr val="bg2"/>
              </a:solidFill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accent5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125825" y="581975"/>
            <a:ext cx="8871300" cy="6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None/>
            </a:pPr>
            <a:endParaRPr sz="1800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ESLJP je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konstatovao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je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osuda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klevetu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predstavljala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miješanje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njegovo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„od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vlasti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“,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miješanje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propisano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zakonom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imalo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legitiman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cilj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ugleda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drugih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Konstatovao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da je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obaveza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štampe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sredstava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javnog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informisanja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da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prenosi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političkim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pitanjima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drugim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pitanjima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javnog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javnost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prima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Naglasio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da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granice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prihvatljive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kritike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šire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odnosu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političare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odnosu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Relevantni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članci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ticali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političkih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pitanja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javnog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interesa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Austriji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članak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ticao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g.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Krajskog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političara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morao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uzeti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obzir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politički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kontekst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kojem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članak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pisan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neposredno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nakon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opštih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izbora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u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oktobru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1975.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godine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Potrebno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praviti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razliku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između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činjenica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vrijednosnih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sudova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li je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postupao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bona fide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zaključio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članci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odnosili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vrijednosne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sudove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g.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Lingensa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činjenice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kojima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zasnovao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svoje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vrijednosne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sudove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bile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nesporne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je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postupao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bona fide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Utvrđena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povreda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jer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miješanje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nije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neophodno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demokratskom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društvu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“,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nije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proporcionalno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legitimnom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cilju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ugleda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drugih</a:t>
            </a:r>
            <a:r>
              <a:rPr lang="en-US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dirty="0"/>
          </a:p>
          <a:p>
            <a:pPr marL="457200" lvl="0" indent="-2286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None/>
            </a:pPr>
            <a:endParaRPr sz="1800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15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None/>
            </a:pPr>
            <a:endParaRPr sz="2000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322200" y="838550"/>
            <a:ext cx="8229600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F0000"/>
              </a:buClr>
              <a:buSzPts val="4000"/>
              <a:buNone/>
            </a:pPr>
            <a:r>
              <a:rPr lang="en-US" sz="2400" i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Bodrožić protiv Srbije, presuda ESLJP od 23. juna 2009.  godine</a:t>
            </a:r>
            <a:r>
              <a:rPr lang="en-US" sz="24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88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F0000"/>
              </a:buClr>
              <a:buSzPts val="4000"/>
              <a:buNone/>
            </a:pPr>
            <a:endParaRPr sz="24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5025" y="1337000"/>
            <a:ext cx="4551525" cy="474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515815" y="896815"/>
            <a:ext cx="8229600" cy="51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88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F0000"/>
              </a:buClr>
              <a:buSzPts val="4000"/>
              <a:buNone/>
            </a:pPr>
            <a:endParaRPr sz="2400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Aplikant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Željko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Bodrožić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novinar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jedne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političke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partije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Srbiji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urednik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lokalnih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nedeljnih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Kikindske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u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krivičnom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postupku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proglašen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krivim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zbog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krivičnih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djela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uvreda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kleveta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kažnjen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novčanom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kaznom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zbog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objavljivanja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teksta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novinama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Kikindske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2003.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godine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naslovom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Riječ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fašista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u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kome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jednog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istoričara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J.P.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nazvao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en-US" sz="2000" b="1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fašistom</a:t>
            </a:r>
            <a:r>
              <a:rPr lang="en-US" sz="2000" b="1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lang="en-US" sz="2000" b="1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1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2000" b="1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idiotom</a:t>
            </a:r>
            <a:r>
              <a:rPr lang="en-US" sz="2000" b="1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„</a:t>
            </a:r>
            <a:r>
              <a:rPr lang="en-US" sz="2000" b="1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članom</a:t>
            </a:r>
            <a:r>
              <a:rPr lang="en-US" sz="2000" b="1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fašističkog</a:t>
            </a:r>
            <a:r>
              <a:rPr lang="en-US" sz="2000" b="1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pokreta</a:t>
            </a:r>
            <a:r>
              <a:rPr lang="en-US" sz="2000" b="1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zbog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izjava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datih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TV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emisiji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nacionalnim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manjinama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Vojvodini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lvl="0" indent="-215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None/>
            </a:pPr>
            <a:endParaRPr sz="2000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primjenio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trodjelni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test:</a:t>
            </a:r>
            <a:endParaRPr dirty="0"/>
          </a:p>
          <a:p>
            <a:pPr marL="457200" lvl="0" indent="-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AutoNum type="arabicPeriod"/>
            </a:pP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propisano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zakonom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Krivičnim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zakonikom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Republike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Srbije</a:t>
            </a:r>
            <a:endParaRPr dirty="0"/>
          </a:p>
          <a:p>
            <a:pPr marL="457200" lvl="0" indent="-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AutoNum type="arabicPeriod"/>
            </a:pP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legitimni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cilj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ugleda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dugog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457200" lvl="0" indent="-457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AutoNum type="arabicPeriod"/>
            </a:pP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neophodno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demokratskom</a:t>
            </a:r>
            <a:r>
              <a:rPr lang="en-US" sz="20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društvu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>
            <a:off x="178200" y="805025"/>
            <a:ext cx="8756100" cy="56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None/>
            </a:pPr>
            <a:endParaRPr sz="18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30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Naglasio da se termini „fašist“ i „idiot“, na kojima se zasnivala osuda mogu smatrati uvredljivim, ali da se u određenim okolnostima mogu smatrati prihvatljivom kritikom</a:t>
            </a:r>
            <a:endParaRPr sz="1800"/>
          </a:p>
          <a:p>
            <a:pPr marL="342900" lvl="0" indent="-330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Izjave aplikanta se moraju posmatrati u kontekstu, date su kao reakcija na izjave J.P. na državnoj televiziji o nacionalnim manjinama u Vojvodini u kojoj živi 35% nesrpskog stanovništva (netolerancija prema nacionalnim manjinama)</a:t>
            </a:r>
            <a:endParaRPr sz="1800"/>
          </a:p>
          <a:p>
            <a:pPr marL="342900" lvl="0" indent="-330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Sud je našao da se izjave aplikanta predstavljaju vrijednosne sudove, koji se ne dokazuju </a:t>
            </a:r>
            <a:endParaRPr sz="1800"/>
          </a:p>
          <a:p>
            <a:pPr marL="342900" lvl="0" indent="-330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Zaključio da su domaći sudovi vrlo usko tumačili šta se može smatrati „prihvatljivom kritikom“ – J.P. je morao pokazati veći stepen tolerancije</a:t>
            </a:r>
            <a:endParaRPr sz="1800"/>
          </a:p>
          <a:p>
            <a:pPr marL="342900" lvl="1" indent="-330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je ocijenio da aplikant jeste u svom novinskom tekstu koristio „teške riječi“, ali da su njegove izjave predstavljale „reakciju na provokativan intervju i u konktekstu slobodne debate o pitanju od opšteg interesa “, te da sadržaj tih izjava nije „podsticao na nasilje“. </a:t>
            </a:r>
            <a:endParaRPr sz="18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1" indent="-330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Priroda  i težina kazne</a:t>
            </a:r>
            <a:endParaRPr sz="1800"/>
          </a:p>
          <a:p>
            <a:pPr marL="342900" lvl="0" indent="-3302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je zaključio da je krivični postupak protiv apelanta rezultirao kršenjem njegovog prava na slobodu izražavanja.</a:t>
            </a:r>
            <a:endParaRPr sz="18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57750" y="494150"/>
            <a:ext cx="9028500" cy="6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None/>
            </a:pPr>
            <a:endParaRPr sz="20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i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Jersild protiv Danske, presuda ESLJP od 23.09.1994. godine</a:t>
            </a:r>
            <a:endParaRPr sz="2400" i="1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600" i="1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Slučaj se ticao novinara koji je napravio dokumentarni film, koji je između ostalog sadržao i insert iz televizijskog programa u kojem je intervjuisao tri pripadnika jedne rasističke grupe. Njih trojica iznijeli su uvredljive i pogrdne komentare na račun imigranata i etničkih grupa, a novinar je osuđen za pomaganje u širenju rasističkih stavova. </a:t>
            </a:r>
            <a:endParaRPr sz="18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se žalio Sudu tvrdeći da je osuda prekršila njegovo pravo na slobodu izražavanja.</a:t>
            </a:r>
            <a:endParaRPr sz="18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Praveći razliku između trojice mladića koju su iznijeli rasističke primjedbe i novinara, koji je o tome izvijestio, Evropski sud za ljudska prava konstatovao je da je osuda prekršila njegovo pravo na slobodu izražavanja.</a:t>
            </a:r>
            <a:endParaRPr sz="18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Sud je zaključio da je novinar imao za cilj da razotkrije rasizam i analizira i objasni rasističke stavove, što predstavlja pitanje od velikog javnog interesa o kojem javnost ima pravo da bude obaviještena. </a:t>
            </a:r>
            <a:endParaRPr sz="18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 b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Prema stavu ESLJP kažnjavanje novinara koji prenosi izjave drugih „ozbiljno umanjuje doprinos medija u raspravi o temama od javnog interesa i ne smije se preduzimati osim ako postoje jaki razlozi da bi se to napravilo“.</a:t>
            </a:r>
            <a:endParaRPr sz="1800" b="1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je uzeo u obzir činjenicu da, u cjelini, film nije imao za cilj propagiranje rasističkih pogleda i ideja, kao i to da je emisija emitovana u kasnijim večernjim satima i da je bila namjenjena starijoj publici.</a:t>
            </a:r>
            <a:endParaRPr sz="180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57750" y="494150"/>
            <a:ext cx="9028500" cy="61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None/>
            </a:pPr>
            <a:endParaRPr sz="2000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sr-Latn-BA" sz="2400" i="1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Tagiyev</a:t>
            </a:r>
            <a:r>
              <a:rPr lang="sr-Latn-BA" sz="2400" i="1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lang="sr-Latn-BA" sz="2400" i="1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Huseynov</a:t>
            </a:r>
            <a:r>
              <a:rPr lang="sr-Latn-BA" sz="2400" i="1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protiv Azerbejdžana, presuda </a:t>
            </a:r>
            <a:r>
              <a:rPr lang="sr-Latn-BA" sz="2400" i="1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ESLJP</a:t>
            </a:r>
            <a:r>
              <a:rPr lang="sr-Latn-BA" sz="2400" i="1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5. decembra 2019. godine</a:t>
            </a: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lang="sr-Latn-BA" sz="2400" i="1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/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Podnosioci predstavke su g. </a:t>
            </a:r>
            <a:r>
              <a:rPr lang="sr-Latn-BA" sz="1800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Tagiyev</a:t>
            </a: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g. </a:t>
            </a:r>
            <a:r>
              <a:rPr lang="sr-Latn-BA" sz="1800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Huseynov</a:t>
            </a: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novinari iz Azerbejdžana</a:t>
            </a:r>
          </a:p>
          <a:p>
            <a:pPr algn="just"/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Prvi podnosilac je poznati kolumnista koji je 2006. godine napisao članak „Evropa i mi“ u kome je oštro kritikovao Islam i govorio je pogrdno o Islamu</a:t>
            </a:r>
          </a:p>
          <a:p>
            <a:pPr algn="just"/>
            <a:r>
              <a:rPr lang="sr-Latn-BA" sz="1800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rugi podnosilac je glavni urednik koji je odobrio objavljivanje članka</a:t>
            </a:r>
          </a:p>
          <a:p>
            <a:pPr algn="just"/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Optuženi su za krivično djelo poticanje vjerske mržnje i neprijateljstva, javno ili putem masovnih medija iz člana 283 Krivičnog zakona</a:t>
            </a:r>
          </a:p>
          <a:p>
            <a:pPr algn="just"/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Optužnica se zasnivala na </a:t>
            </a:r>
            <a:r>
              <a:rPr lang="sr-Latn-BA" sz="1800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forenzičko</a:t>
            </a: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lingvističkom izvještaju u kojem je zaključeno da dijelovi članka mogu potaknuti vjersku mržnju i netrpeljivost</a:t>
            </a:r>
          </a:p>
          <a:p>
            <a:pPr algn="just"/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2007. godine Okružni sud je prvog podnosioca osudio na tri godine zatvora, a drugog na četiri godine zatvora</a:t>
            </a:r>
          </a:p>
          <a:p>
            <a:pPr algn="just"/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presuda je zasnovana isključivo na </a:t>
            </a:r>
            <a:r>
              <a:rPr lang="sr-Latn-BA" sz="1800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forenzičkom</a:t>
            </a: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izvještaju</a:t>
            </a:r>
          </a:p>
          <a:p>
            <a:pPr algn="just"/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presuda potvrđena presudama Apelacionog suda i Vrhovnog suda</a:t>
            </a:r>
            <a:endParaRPr sz="1800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595420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body" idx="1"/>
          </p:nvPr>
        </p:nvSpPr>
        <p:spPr>
          <a:xfrm>
            <a:off x="379141" y="1661532"/>
            <a:ext cx="8707108" cy="495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indent="-285750" algn="just">
              <a:buClr>
                <a:srgbClr val="19194C"/>
              </a:buClr>
              <a:buSzPts val="2000"/>
            </a:pP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Podnosioci 2008. godine podnijeli predstavku </a:t>
            </a:r>
            <a:r>
              <a:rPr lang="sr-Latn-BA" sz="1800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ESLJP</a:t>
            </a: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zbog kršenja člana 10 </a:t>
            </a:r>
            <a:r>
              <a:rPr lang="sr-Latn-BA" sz="1800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EKLJP</a:t>
            </a:r>
            <a:endParaRPr lang="sr-Latn-BA" sz="1800" dirty="0" smtClean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2750" indent="-285750" algn="just">
              <a:buClr>
                <a:srgbClr val="19194C"/>
              </a:buClr>
              <a:buSzPts val="2000"/>
            </a:pP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je utvrdio da je miješanje propisano zakonom i težilo legitimnom cilju, zaštita prava drugih i </a:t>
            </a:r>
            <a:r>
              <a:rPr lang="sr-Latn-BA" sz="1800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sprečavanje</a:t>
            </a: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nemira</a:t>
            </a:r>
          </a:p>
          <a:p>
            <a:pPr marL="412750" indent="-285750" algn="just">
              <a:buClr>
                <a:srgbClr val="19194C"/>
              </a:buClr>
              <a:buSzPts val="2000"/>
            </a:pP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je istakao da kada se razmatra poticanje na mržnju, domaći sudovi moraju procijeniti: kontekst, namjeru autora i javni interes</a:t>
            </a:r>
          </a:p>
          <a:p>
            <a:pPr marL="412750" indent="-285750" algn="just">
              <a:buClr>
                <a:srgbClr val="19194C"/>
              </a:buClr>
              <a:buSzPts val="2000"/>
            </a:pP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Domaći sudovi su jednostavno ponovili ono što je rečeno u </a:t>
            </a:r>
            <a:r>
              <a:rPr lang="sr-Latn-BA" sz="1800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forenzičkom</a:t>
            </a: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izvještaju i prihvatili pravnu karakterizaciju spornih primjedbi iz izvještaja, bez da su izvršili vlastitu pravnu procjenu, što nije dovoljno za donošenje nezavisne i nepristrasne sudske odluke</a:t>
            </a:r>
          </a:p>
          <a:p>
            <a:pPr marL="412750" indent="-285750" algn="just">
              <a:buClr>
                <a:srgbClr val="19194C"/>
              </a:buClr>
              <a:buSzPts val="2000"/>
            </a:pP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ocjenu suda, cilj članka i namjera autora nije bilo poticanje na mržnju, već diskusija o ulozi religije u društvu, što je od javnog interesa</a:t>
            </a:r>
          </a:p>
          <a:p>
            <a:pPr marL="412750" indent="-285750" algn="just">
              <a:buClr>
                <a:srgbClr val="19194C"/>
              </a:buClr>
              <a:buSzPts val="2000"/>
            </a:pP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je utvrdio da izricanje krivičnih kazni nekome ko izražava mišljenje o ulozi religije u društvu može imati negativan uticaj na slobodu štampe</a:t>
            </a:r>
          </a:p>
          <a:p>
            <a:pPr marL="412750" indent="-285750" algn="just">
              <a:buClr>
                <a:srgbClr val="19194C"/>
              </a:buClr>
              <a:buSzPts val="2000"/>
            </a:pP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Izrečene kazne su bile neproporcionalne i nisu bile neophodne u demokratskom društvu</a:t>
            </a:r>
          </a:p>
          <a:p>
            <a:pPr marL="412750" indent="-285750" algn="just">
              <a:buClr>
                <a:srgbClr val="19194C"/>
              </a:buClr>
              <a:buSzPts val="2000"/>
            </a:pPr>
            <a:r>
              <a:rPr lang="sr-Latn-BA" sz="1800" dirty="0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Kršenje člana 10 </a:t>
            </a:r>
            <a:r>
              <a:rPr lang="sr-Latn-BA" sz="1800" dirty="0" err="1" smtClean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EKLJP</a:t>
            </a:r>
            <a:endParaRPr lang="sr-Latn-BA" sz="1800" dirty="0" smtClean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12750" indent="-285750" algn="just">
              <a:buClr>
                <a:srgbClr val="19194C"/>
              </a:buClr>
              <a:buSzPts val="2000"/>
            </a:pPr>
            <a:endParaRPr sz="1800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sr-Latn-BA" sz="1800" dirty="0" smtClean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06844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/>
        </p:nvSpPr>
        <p:spPr>
          <a:xfrm>
            <a:off x="550985" y="855784"/>
            <a:ext cx="7965830" cy="516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Dominantan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značaj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predstavlja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jedan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osnovnih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temelja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demokratskog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društva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preduslov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njegov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napredak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lično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ispunjenje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svakog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pojedinca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(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Lingens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Austrije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1986.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godina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Sener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Turske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2000.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godina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protiv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Luksemburga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2001.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godina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Ustavni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potpunosti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prihvata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koncept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10.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stavove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sadržane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praksi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Evropskog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naglašava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„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sine qua non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funkcionisanja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opstanka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svakog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demokratskog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društva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garancija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ljudskih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(AP 520/10)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318810" y="621323"/>
            <a:ext cx="7942385" cy="623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</a:pPr>
            <a:endParaRPr sz="22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357" y="914400"/>
            <a:ext cx="6155472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9"/>
          <p:cNvSpPr txBox="1"/>
          <p:nvPr/>
        </p:nvSpPr>
        <p:spPr>
          <a:xfrm>
            <a:off x="393225" y="912300"/>
            <a:ext cx="8368200" cy="52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</a:pPr>
            <a:r>
              <a:rPr lang="en-US" sz="2400" b="0" i="1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Medžlis Islamske zajednice Brčko i drugi protiv BiH, presuda ESLJP, Veliko vijeće iz 2017. godine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000"/>
              <a:buFont typeface="Arial"/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Predmet se odnosio na postupak zbog klevete pokrenut od strane M.S. urednice zabavnog programa Javne radio stanice u Brčko Distriktu, koja je bila kandidat za mjesto državnog službenika - direktora te stanice, protiv vjerske zajednice Muslimana u BD i tri NVO, nakon što je javno objavljeno pismo koje su one uputile najvišim organima vlasti Brčko Distrikta u kojem su iznijele pritužbe na postupak izbora direktora te stanice kao i pritužbe na njen rad</a:t>
            </a: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Google Shape;21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7438" y="912290"/>
            <a:ext cx="9421438" cy="1248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40"/>
          <p:cNvSpPr txBox="1"/>
          <p:nvPr/>
        </p:nvSpPr>
        <p:spPr>
          <a:xfrm>
            <a:off x="314575" y="767300"/>
            <a:ext cx="8604000" cy="5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pismu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naveli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„..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Prilikom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formiranja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panela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zaduženog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izbor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imenovanje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direktora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radija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grubo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narušen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Statut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BD. Panel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sastavljen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tri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srpskog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jedan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hrvatskog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bošnjačkog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naroda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ovaj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put se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odstupilo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Statuta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BD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predviđa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proporcionalnu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zastupljenost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tri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naroda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javnim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institucijama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 Da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prethodna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teza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tačna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potvrđuje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nezvanična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kojoj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direktora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predlaže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gospođa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M.S.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insistiranjem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članova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panela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srpskog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naroda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većini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dosadašnji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direktor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bio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Bošnjak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..“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našim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informacijama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dotična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gospođa</a:t>
            </a:r>
            <a:r>
              <a:rPr lang="en-US" sz="1800" b="0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je:</a:t>
            </a:r>
            <a:endParaRPr dirty="0"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nedeljniku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NIN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komentar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rušenje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džamije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Brčkom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izjavila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Muslimani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nisu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narod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da ne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posjeduju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kulturu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samim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rušenje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džamije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može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kulturocid</a:t>
            </a:r>
            <a:endParaRPr sz="1800" b="1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poslovnim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prostorijama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radija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demonstrativno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kidala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kalendar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rasporedom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vjerskih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obreda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toku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Ramazana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 </a:t>
            </a:r>
            <a:endParaRPr b="1" dirty="0"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preko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zvaničnog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grba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postavila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grb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Republike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Srpske</a:t>
            </a:r>
            <a:endParaRPr b="1" dirty="0"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urednik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zabavnog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zabranila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emitovanje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sevdalinki</a:t>
            </a:r>
            <a:r>
              <a:rPr lang="en-US" sz="1800" b="1" i="0" u="none" strike="noStrike" cap="none" dirty="0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..“ </a:t>
            </a:r>
            <a:endParaRPr b="1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1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41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Pismo je ubrzo objavljeno u tri različita dnevna lista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Postupak po tužbi zbog klevete – M.S. tvrdila da su je tuženi oklevetali, što je narušilo njen ugled i diskreditovalo je u ličnom i profesionalnom smislu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Prvostepeni sud BD odbio je tužbeni zahtjev M.S. – utvrdio je da se tuženi ne mogu smatrati odgovornim jer nema dokaza da su oni objavili pismo u medijima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Apelacioni sud BD po žalbi M.S. ukinuo je prvostepenu presudu i odlučio održati novu raspravu – utvrdio je da su tuženi povrijedili čast i ugled M.S. u sredini u kojoj živi i radi, jer su iznijeli odnosno pronijeli činjenice o ponašanju, postupcima i izjavama M.S. za koja su znali ili morali znati da nisu istinite</a:t>
            </a: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Tuženi su obavezani da povuku pismo u roku od 15 dana i da o tome obavijeste najviše organe vlasti BD ili da tužiteljici naknade nematerijalnu štetu u iznosu od 1.280 Eura, te da o svom trošku objave presudu na radiju, TV BD i u dvoje novina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Ustavni sud BiH je potvrdio presudu Apelacionog suda BD</a:t>
            </a: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Aplikanti tvrdili da je spornim presudama povrijeđeno njihovo pravo na slobodu izražavanja</a:t>
            </a: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ESLJP je primjenio trodjelni test:</a:t>
            </a: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- propisano zakonom – Zakon o zaštiti od klevete BD</a:t>
            </a: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- legitiman cilj – zaštita ugleda i prava drugih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- neophodno u demokratskom društvu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je prihvatio utvrđenje domaćih sudova da su navodi u drugom dijelu pisma predstavljali činjenice, a ne vrijednosne sudove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koliko je poznata osoba i koji je predmet navoda – navodi su se odnosili na M.S. koja je u to vrijeme bila zaposlena na radio stanici BD, javni službenik, te ponovio da su granice prihvatljive moraju biti šire nego u slučaju običnih profesionalnih zaposlenika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četiri sporne tvrdnje su ukazivale na nepravilnosti u radu M.S., a cilj je bio da je predstave kao osobu koja nema poštovanja i koja pokazuje prezir prema pripadnicima druge etničke grupe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je prihvatio utvrđenje domaćih sudova da su te tvrdnje klevetničke i da su naštetile ugledu M.S.</a:t>
            </a: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/>
          <p:nvPr/>
        </p:nvSpPr>
        <p:spPr>
          <a:xfrm>
            <a:off x="693377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Arial"/>
              <a:buNone/>
            </a:pPr>
            <a:endParaRPr sz="2400" b="0" i="1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43"/>
          <p:cNvSpPr txBox="1"/>
          <p:nvPr/>
        </p:nvSpPr>
        <p:spPr>
          <a:xfrm>
            <a:off x="648772" y="538690"/>
            <a:ext cx="7731369" cy="566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je naveo da su domaći sudovi, pravilno zaključili da su aplikanti postupali nemarno, jer su jednostavno prijavili navodne neregularnosti u radu urednice zabavnog programa, prije nego što su preduzeli razuman napor kako bi provjerili tačnost svojih navoda. Sporni navodi u pismu su se odnosili na činjenice koje su bile neistinite, a aplikanti prije iznošenja tih navoda nisu uložili razuman napor da provjere njihovu istinitost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C1D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težina sankcije – Sud je našao da sankcija nije bila nesrazmjerna</a:t>
            </a: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Sud je u svojoj presudi rekao „Vijeće je uvjereno da je sporno uplitanje  potkrijepljeno relevantnim i dovoljnim razlozima, te da su vlasti tužene države uspostavile pravičnu ravnotežu između interesa aplikanata u pogledu slobode govora, s jedne strane i interesa M.S. u pogledu zaštite njenog ugleda, s druge strane, postupajući u okviru svoga polja slobodne procjene“ (paragraf 121)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 je većinom glasova odlučio da nije došlo do povrede člana 10 Konvencije</a:t>
            </a:r>
            <a:endParaRPr sz="18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/>
          <p:nvPr/>
        </p:nvSpPr>
        <p:spPr>
          <a:xfrm>
            <a:off x="844062" y="3048000"/>
            <a:ext cx="807133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00"/>
              </a:buClr>
              <a:buSzPts val="44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1919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HVALA NA PAŽNJI!</a:t>
            </a:r>
            <a:endParaRPr sz="1400" b="0" i="0" u="none" strike="noStrike" cap="none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/>
        </p:nvSpPr>
        <p:spPr>
          <a:xfrm>
            <a:off x="524107" y="591016"/>
            <a:ext cx="7992708" cy="598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2492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MEĐUNARODNI NORMATIVNI OKVIR SLOBODE  IZRAŽAVANJA</a:t>
            </a: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2492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Univerzalna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deklaracija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ljudskim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(1948)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5715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ljudskim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osnovnim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(1950)</a:t>
            </a: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Međunarodni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pakt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građanskim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političkim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(1966)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5715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prekograničnoj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televiziji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(1989)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Protokolom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(1998)</a:t>
            </a: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Povelja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osnovnim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(2000)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5715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Deklaracija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medijskoj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distribuciji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vezi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krivičnim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postupcima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(2003)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5715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Preporuke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Komiteta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ministara</a:t>
            </a: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/>
        </p:nvSpPr>
        <p:spPr>
          <a:xfrm>
            <a:off x="0" y="817925"/>
            <a:ext cx="9144000" cy="5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Univerzalna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deklaracija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ljudskim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pravima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(1948)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19: 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mišljenja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uključuje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mišljenja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bez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uplitanja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traženja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širenja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putem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kojeg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bez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obzira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granice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.”</a:t>
            </a:r>
            <a:endParaRPr sz="2000" b="0" i="1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ljudskih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osnovnih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(1950)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5715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Međunarodni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pakt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građanskim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političkim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pravima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(1966)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19. 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držati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svoja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uvjerenja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bez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miješanja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strane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to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obuhvata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traženja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širenja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svake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vrste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usmenim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pismenim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štampanim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umjetničkim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putem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kojim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sredstvom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vlastitom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izvoru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nevezano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granice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 </a:t>
            </a:r>
            <a:endParaRPr sz="2000" b="0" i="1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1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Ovaj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zabranjuje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ratnu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propagandu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svako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zagovaranje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nacionalne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rasne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vjerske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mržnje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predstavlja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podsticanje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diskriminaciju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neprijateljstvo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nasilje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a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garantuje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„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jednaka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zakonska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zaštita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od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diskriminacije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bez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obzira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bilo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kakve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razloge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/>
        </p:nvSpPr>
        <p:spPr>
          <a:xfrm>
            <a:off x="524107" y="591016"/>
            <a:ext cx="7992708" cy="5988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prekograničnoj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televiziji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(1989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Strazbur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Protokolom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izmjenama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(1998)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AutoNum type="arabicPeriod" startAt="5"/>
            </a:pP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Povelja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osnovnim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pravima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unije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(2000)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informisanja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1.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To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uključuje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mišljenja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širenja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bez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miješanja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tijela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javne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vlasti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bez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obzira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granice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2.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Poštuju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pluralizam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medija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</a:t>
            </a:r>
            <a:r>
              <a:rPr lang="en-US" sz="20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11)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Deklaracija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medijskoj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distribuciji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vezi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krivičnim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postupcima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(2003)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5715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15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C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Preporuke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Komiteta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ministara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314575" y="975225"/>
            <a:ext cx="8556600" cy="58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NORMATIVNI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OKVIR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2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USTAV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II/3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teritoriji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Bosne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Hercegovine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uživaju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stava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ovog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što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uključuje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…(h)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endParaRPr sz="2200" i="1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0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USTAV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REPUBLIKE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SRPSKE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25. 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Zajamčena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misli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opredjeljenja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savjesti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uvjerenja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javno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mišljenja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200" i="1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0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3663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USTAV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FEDERACIJE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Glava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teritoriji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Federacije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uživaju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l)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osnovne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govora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štampe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mišljenja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savjesti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uvjerenja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 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110100" y="1025900"/>
            <a:ext cx="8871300" cy="54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STATUT BRČKO DISTRIKTA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BiH</a:t>
            </a:r>
            <a:endParaRPr sz="24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Glava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II,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13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stav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4 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teritoriji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Distrikta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uživaju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Evropskom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konvencijom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osnovnim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Ta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će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veću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pravnu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snagu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odnosu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suprotnosti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Konvencijom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institucije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Distrikta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će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poštovati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Sudovi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Distrikta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će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sprovoditi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skladu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postupcima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predviđeni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zakonima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Distrikta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bave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predmetima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koji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odnose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optužbe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vezi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kršenjem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tih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sudovi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Distrikta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uzimaju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obzir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precedentno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Evropskog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i="1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i="1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i="1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 i="1" dirty="0">
              <a:solidFill>
                <a:srgbClr val="1919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550985" y="855784"/>
            <a:ext cx="7965830" cy="516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KLJUČNI TERMINI I KOMPONENTE KOJE SE TIČU SLOBODE IZRAŽAVANJA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10.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stav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Evropske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konvencije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osnovnim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ljudskim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pravima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slobodama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Svako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izražavanja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Ovo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pravo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uključuje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sopstvenog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mišljenja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slobodu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primanja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saopštavanja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prenošenja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informacija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ideja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bez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miješanja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javne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vlasti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bez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obzira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granice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Ovaj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član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sprečava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države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zahtijevaju</a:t>
            </a:r>
            <a:r>
              <a:rPr lang="en-US" sz="24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dozvole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rad radio,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televizijskih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filmskih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kompanija</a:t>
            </a:r>
            <a:r>
              <a:rPr lang="en-US" sz="2400" b="0" i="1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“.</a:t>
            </a:r>
            <a:endParaRPr sz="2400" b="0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Conception personnalisée">
  <a:themeElements>
    <a:clrScheme name="Bure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4113</Words>
  <Application>Microsoft Office PowerPoint</Application>
  <PresentationFormat>On-screen Show (4:3)</PresentationFormat>
  <Paragraphs>254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Trebuchet MS</vt:lpstr>
      <vt:lpstr>Arial</vt:lpstr>
      <vt:lpstr>Calibri</vt:lpstr>
      <vt:lpstr>Arial Narrow</vt:lpstr>
      <vt:lpstr>Times New Roman</vt:lpstr>
      <vt:lpstr>4_Conception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SLOBODA IZRAŽAVANJA I MEDIJI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Tadic-Stojisavljevic</dc:creator>
  <cp:lastModifiedBy>Sanja Tadic-Stojisavljevic</cp:lastModifiedBy>
  <cp:revision>20</cp:revision>
  <dcterms:modified xsi:type="dcterms:W3CDTF">2021-10-20T12:00:44Z</dcterms:modified>
</cp:coreProperties>
</file>