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1"/>
  </p:notesMasterIdLst>
  <p:sldIdLst>
    <p:sldId id="256" r:id="rId2"/>
    <p:sldId id="257" r:id="rId3"/>
    <p:sldId id="258" r:id="rId4"/>
    <p:sldId id="259" r:id="rId5"/>
    <p:sldId id="260" r:id="rId6"/>
    <p:sldId id="261" r:id="rId7"/>
    <p:sldId id="262" r:id="rId8"/>
    <p:sldId id="263" r:id="rId9"/>
    <p:sldId id="304"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303" r:id="rId44"/>
    <p:sldId id="301" r:id="rId45"/>
    <p:sldId id="305" r:id="rId46"/>
    <p:sldId id="306" r:id="rId47"/>
    <p:sldId id="307" r:id="rId48"/>
    <p:sldId id="308" r:id="rId49"/>
    <p:sldId id="302" r:id="rId50"/>
  </p:sldIdLst>
  <p:sldSz cx="9144000" cy="6858000" type="screen4x3"/>
  <p:notesSz cx="7010400" cy="9296400"/>
  <p:embeddedFontLst>
    <p:embeddedFont>
      <p:font typeface="Trebuchet MS" panose="020B060302020202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Century Gothic" panose="020B0502020202020204" pitchFamily="34" charset="0"/>
      <p:regular r:id="rId60"/>
      <p:bold r:id="rId61"/>
      <p:italic r:id="rId62"/>
      <p:boldItalic r:id="rId63"/>
    </p:embeddedFont>
    <p:embeddedFont>
      <p:font typeface="Arial Narrow" panose="020B0606020202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 name="Google Shape;27;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9: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4: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8: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9: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0: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2: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5: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6: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2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7: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2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8: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9: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0: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3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1: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3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2: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3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3: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3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4: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3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5: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3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6: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7: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3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9: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3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0: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4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1: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4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2: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4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3: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4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4: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4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5: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4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5: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4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990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9723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361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872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6: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096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7: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4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5: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 name="Google Shape;50;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txBox="1">
            <a:spLocks noGrp="1"/>
          </p:cNvSpPr>
          <p:nvPr>
            <p:ph type="body" idx="1"/>
          </p:nvPr>
        </p:nvSpPr>
        <p:spPr>
          <a:xfrm>
            <a:off x="701025" y="4415790"/>
            <a:ext cx="5608401"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txBox="1">
            <a:spLocks noGrp="1"/>
          </p:cNvSpPr>
          <p:nvPr>
            <p:ph type="body" idx="1"/>
          </p:nvPr>
        </p:nvSpPr>
        <p:spPr>
          <a:xfrm>
            <a:off x="701025" y="4415790"/>
            <a:ext cx="5608401"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52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 name="Google Shape;11;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rgbClr val="888888"/>
                </a:solidFill>
                <a:latin typeface="Century Gothic"/>
                <a:ea typeface="Century Gothic"/>
                <a:cs typeface="Century Gothic"/>
                <a:sym typeface="Century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 name="Google Shape;12;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888888"/>
                </a:solidFill>
                <a:latin typeface="Arial Narrow"/>
                <a:ea typeface="Arial Narrow"/>
                <a:cs typeface="Arial Narrow"/>
                <a:sym typeface="Arial Narrow"/>
              </a:defRPr>
            </a:lvl1pPr>
            <a:lvl2pPr marL="0" lvl="1" indent="0" algn="r" rtl="0">
              <a:spcBef>
                <a:spcPts val="0"/>
              </a:spcBef>
              <a:buNone/>
              <a:defRPr sz="1000" b="0" i="0" u="none" strike="noStrike" cap="none">
                <a:solidFill>
                  <a:srgbClr val="888888"/>
                </a:solidFill>
                <a:latin typeface="Arial Narrow"/>
                <a:ea typeface="Arial Narrow"/>
                <a:cs typeface="Arial Narrow"/>
                <a:sym typeface="Arial Narrow"/>
              </a:defRPr>
            </a:lvl2pPr>
            <a:lvl3pPr marL="0" lvl="2" indent="0" algn="r" rtl="0">
              <a:spcBef>
                <a:spcPts val="0"/>
              </a:spcBef>
              <a:buNone/>
              <a:defRPr sz="1000" b="0" i="0" u="none" strike="noStrike" cap="none">
                <a:solidFill>
                  <a:srgbClr val="888888"/>
                </a:solidFill>
                <a:latin typeface="Arial Narrow"/>
                <a:ea typeface="Arial Narrow"/>
                <a:cs typeface="Arial Narrow"/>
                <a:sym typeface="Arial Narrow"/>
              </a:defRPr>
            </a:lvl3pPr>
            <a:lvl4pPr marL="0" lvl="3" indent="0" algn="r" rtl="0">
              <a:spcBef>
                <a:spcPts val="0"/>
              </a:spcBef>
              <a:buNone/>
              <a:defRPr sz="1000" b="0" i="0" u="none" strike="noStrike" cap="none">
                <a:solidFill>
                  <a:srgbClr val="888888"/>
                </a:solidFill>
                <a:latin typeface="Arial Narrow"/>
                <a:ea typeface="Arial Narrow"/>
                <a:cs typeface="Arial Narrow"/>
                <a:sym typeface="Arial Narrow"/>
              </a:defRPr>
            </a:lvl4pPr>
            <a:lvl5pPr marL="0" lvl="4" indent="0" algn="r" rtl="0">
              <a:spcBef>
                <a:spcPts val="0"/>
              </a:spcBef>
              <a:buNone/>
              <a:defRPr sz="1000" b="0" i="0" u="none" strike="noStrike" cap="none">
                <a:solidFill>
                  <a:srgbClr val="888888"/>
                </a:solidFill>
                <a:latin typeface="Arial Narrow"/>
                <a:ea typeface="Arial Narrow"/>
                <a:cs typeface="Arial Narrow"/>
                <a:sym typeface="Arial Narrow"/>
              </a:defRPr>
            </a:lvl5pPr>
            <a:lvl6pPr marL="0" lvl="5" indent="0" algn="r" rtl="0">
              <a:spcBef>
                <a:spcPts val="0"/>
              </a:spcBef>
              <a:buNone/>
              <a:defRPr sz="1000" b="0" i="0" u="none" strike="noStrike" cap="none">
                <a:solidFill>
                  <a:srgbClr val="888888"/>
                </a:solidFill>
                <a:latin typeface="Arial Narrow"/>
                <a:ea typeface="Arial Narrow"/>
                <a:cs typeface="Arial Narrow"/>
                <a:sym typeface="Arial Narrow"/>
              </a:defRPr>
            </a:lvl6pPr>
            <a:lvl7pPr marL="0" lvl="6" indent="0" algn="r" rtl="0">
              <a:spcBef>
                <a:spcPts val="0"/>
              </a:spcBef>
              <a:buNone/>
              <a:defRPr sz="1000" b="0" i="0" u="none" strike="noStrike" cap="none">
                <a:solidFill>
                  <a:srgbClr val="888888"/>
                </a:solidFill>
                <a:latin typeface="Arial Narrow"/>
                <a:ea typeface="Arial Narrow"/>
                <a:cs typeface="Arial Narrow"/>
                <a:sym typeface="Arial Narrow"/>
              </a:defRPr>
            </a:lvl7pPr>
            <a:lvl8pPr marL="0" lvl="7" indent="0" algn="r" rtl="0">
              <a:spcBef>
                <a:spcPts val="0"/>
              </a:spcBef>
              <a:buNone/>
              <a:defRPr sz="1000" b="0" i="0" u="none" strike="noStrike" cap="none">
                <a:solidFill>
                  <a:srgbClr val="888888"/>
                </a:solidFill>
                <a:latin typeface="Arial Narrow"/>
                <a:ea typeface="Arial Narrow"/>
                <a:cs typeface="Arial Narrow"/>
                <a:sym typeface="Arial Narrow"/>
              </a:defRPr>
            </a:lvl8pPr>
            <a:lvl9pPr marL="0" lvl="8" indent="0" algn="r" rtl="0">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360"/>
              </a:spcBef>
              <a:spcAft>
                <a:spcPts val="0"/>
              </a:spcAft>
              <a:buClr>
                <a:schemeClr val="dk1"/>
              </a:buClr>
              <a:buSzPts val="1800"/>
              <a:buChar char="•"/>
              <a:defRPr/>
            </a:lvl1pPr>
            <a:lvl2pPr lvl="1" algn="l" rtl="0">
              <a:lnSpc>
                <a:spcPct val="100000"/>
              </a:lnSpc>
              <a:spcBef>
                <a:spcPts val="360"/>
              </a:spcBef>
              <a:spcAft>
                <a:spcPts val="0"/>
              </a:spcAft>
              <a:buClr>
                <a:schemeClr val="dk1"/>
              </a:buClr>
              <a:buSzPts val="1800"/>
              <a:buChar char="–"/>
              <a:defRPr/>
            </a:lvl2pPr>
            <a:lvl3pPr lvl="2" algn="l" rtl="0">
              <a:lnSpc>
                <a:spcPct val="100000"/>
              </a:lnSpc>
              <a:spcBef>
                <a:spcPts val="360"/>
              </a:spcBef>
              <a:spcAft>
                <a:spcPts val="0"/>
              </a:spcAft>
              <a:buClr>
                <a:schemeClr val="dk1"/>
              </a:buClr>
              <a:buSzPts val="1800"/>
              <a:buChar char="•"/>
              <a:defRPr/>
            </a:lvl3pPr>
            <a:lvl4pPr lvl="3" algn="l" rtl="0">
              <a:lnSpc>
                <a:spcPct val="100000"/>
              </a:lnSpc>
              <a:spcBef>
                <a:spcPts val="360"/>
              </a:spcBef>
              <a:spcAft>
                <a:spcPts val="0"/>
              </a:spcAft>
              <a:buClr>
                <a:schemeClr val="dk1"/>
              </a:buClr>
              <a:buSzPts val="1800"/>
              <a:buChar char="–"/>
              <a:defRPr/>
            </a:lvl4pPr>
            <a:lvl5pPr lvl="4" algn="l" rtl="0">
              <a:lnSpc>
                <a:spcPct val="100000"/>
              </a:lnSpc>
              <a:spcBef>
                <a:spcPts val="360"/>
              </a:spcBef>
              <a:spcAft>
                <a:spcPts val="0"/>
              </a:spcAft>
              <a:buClr>
                <a:schemeClr val="dk1"/>
              </a:buClr>
              <a:buSzPts val="1800"/>
              <a:buChar char="»"/>
              <a:defRPr/>
            </a:lvl5pPr>
            <a:lvl6pPr lvl="5" algn="l" rtl="0">
              <a:lnSpc>
                <a:spcPct val="100000"/>
              </a:lnSpc>
              <a:spcBef>
                <a:spcPts val="360"/>
              </a:spcBef>
              <a:spcAft>
                <a:spcPts val="0"/>
              </a:spcAft>
              <a:buClr>
                <a:schemeClr val="dk1"/>
              </a:buClr>
              <a:buSzPts val="1800"/>
              <a:buChar char="»"/>
              <a:defRPr/>
            </a:lvl6pPr>
            <a:lvl7pPr lvl="6" algn="l" rtl="0">
              <a:lnSpc>
                <a:spcPct val="100000"/>
              </a:lnSpc>
              <a:spcBef>
                <a:spcPts val="360"/>
              </a:spcBef>
              <a:spcAft>
                <a:spcPts val="0"/>
              </a:spcAft>
              <a:buClr>
                <a:schemeClr val="dk1"/>
              </a:buClr>
              <a:buSzPts val="1800"/>
              <a:buChar char="»"/>
              <a:defRPr/>
            </a:lvl7pPr>
            <a:lvl8pPr lvl="7" algn="l" rtl="0">
              <a:lnSpc>
                <a:spcPct val="100000"/>
              </a:lnSpc>
              <a:spcBef>
                <a:spcPts val="360"/>
              </a:spcBef>
              <a:spcAft>
                <a:spcPts val="0"/>
              </a:spcAft>
              <a:buClr>
                <a:schemeClr val="dk1"/>
              </a:buClr>
              <a:buSzPts val="1800"/>
              <a:buChar char="»"/>
              <a:defRPr/>
            </a:lvl8pPr>
            <a:lvl9pPr lvl="8" algn="l" rtl="0">
              <a:lnSpc>
                <a:spcPct val="100000"/>
              </a:lnSpc>
              <a:spcBef>
                <a:spcPts val="360"/>
              </a:spcBef>
              <a:spcAft>
                <a:spcPts val="0"/>
              </a:spcAft>
              <a:buClr>
                <a:schemeClr val="dk1"/>
              </a:buClr>
              <a:buSzPts val="1800"/>
              <a:buChar char="»"/>
              <a:defRPr/>
            </a:lvl9pPr>
          </a:lstStyle>
          <a:p>
            <a:endParaRPr/>
          </a:p>
        </p:txBody>
      </p:sp>
      <p:sp>
        <p:nvSpPr>
          <p:cNvPr id="16" name="Google Shape;16;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768" y="44199"/>
            <a:ext cx="9158940" cy="3795870"/>
          </a:xfrm>
          <a:prstGeom prst="rect">
            <a:avLst/>
          </a:prstGeom>
          <a:noFill/>
          <a:ln>
            <a:noFill/>
          </a:ln>
        </p:spPr>
      </p:pic>
      <p:sp>
        <p:nvSpPr>
          <p:cNvPr id="30" name="Google Shape;30;p5"/>
          <p:cNvSpPr txBox="1"/>
          <p:nvPr/>
        </p:nvSpPr>
        <p:spPr>
          <a:xfrm>
            <a:off x="3785875" y="-73800"/>
            <a:ext cx="5442300"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F0000"/>
              </a:buClr>
              <a:buSzPts val="5400"/>
              <a:buFont typeface="Trebuchet MS"/>
              <a:buNone/>
            </a:pPr>
            <a:r>
              <a:rPr lang="en-US" sz="5400" b="1" i="0" u="none" strike="noStrike" cap="none">
                <a:solidFill>
                  <a:srgbClr val="FFFFFF"/>
                </a:solidFill>
                <a:latin typeface="Times New Roman"/>
                <a:ea typeface="Times New Roman"/>
                <a:cs typeface="Times New Roman"/>
                <a:sym typeface="Times New Roman"/>
              </a:rPr>
              <a:t>Govor mržnje</a:t>
            </a:r>
            <a:endParaRPr sz="1400" b="0" i="0" u="none" strike="noStrike" cap="none">
              <a:solidFill>
                <a:srgbClr val="FFFFFF"/>
              </a:solidFill>
              <a:latin typeface="Times New Roman"/>
              <a:ea typeface="Times New Roman"/>
              <a:cs typeface="Times New Roman"/>
              <a:sym typeface="Times New Roman"/>
            </a:endParaRPr>
          </a:p>
        </p:txBody>
      </p:sp>
      <p:sp>
        <p:nvSpPr>
          <p:cNvPr id="31" name="Google Shape;31;p5"/>
          <p:cNvSpPr txBox="1"/>
          <p:nvPr/>
        </p:nvSpPr>
        <p:spPr>
          <a:xfrm>
            <a:off x="1336431" y="4254905"/>
            <a:ext cx="6993530" cy="16775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rebuchet MS"/>
              <a:buNone/>
            </a:pPr>
            <a:r>
              <a:rPr lang="en-US" sz="2400" b="1" i="0" u="none" strike="noStrike" cap="none" dirty="0" smtClean="0">
                <a:solidFill>
                  <a:schemeClr val="accent5">
                    <a:lumMod val="50000"/>
                  </a:schemeClr>
                </a:solidFill>
                <a:latin typeface="Times New Roman"/>
                <a:ea typeface="Times New Roman"/>
                <a:cs typeface="Times New Roman"/>
                <a:sym typeface="Times New Roman"/>
              </a:rPr>
              <a:t>Sanja </a:t>
            </a:r>
            <a:r>
              <a:rPr lang="en-US" sz="2400" b="1" i="0" u="none" strike="noStrike" cap="none" dirty="0" err="1" smtClean="0">
                <a:solidFill>
                  <a:schemeClr val="accent5">
                    <a:lumMod val="50000"/>
                  </a:schemeClr>
                </a:solidFill>
                <a:latin typeface="Times New Roman"/>
                <a:ea typeface="Times New Roman"/>
                <a:cs typeface="Times New Roman"/>
                <a:sym typeface="Times New Roman"/>
              </a:rPr>
              <a:t>Tadić</a:t>
            </a:r>
            <a:r>
              <a:rPr lang="en-US" sz="2400" b="1" dirty="0" err="1" smtClean="0">
                <a:solidFill>
                  <a:schemeClr val="accent5">
                    <a:lumMod val="50000"/>
                  </a:schemeClr>
                </a:solidFill>
                <a:latin typeface="Times New Roman"/>
                <a:ea typeface="Times New Roman"/>
                <a:cs typeface="Times New Roman"/>
                <a:sym typeface="Times New Roman"/>
              </a:rPr>
              <a:t>-</a:t>
            </a:r>
            <a:r>
              <a:rPr lang="en-US" sz="2400" b="1" i="0" u="none" strike="noStrike" cap="none" dirty="0" err="1" smtClean="0">
                <a:solidFill>
                  <a:schemeClr val="accent5">
                    <a:lumMod val="50000"/>
                  </a:schemeClr>
                </a:solidFill>
                <a:latin typeface="Times New Roman"/>
                <a:ea typeface="Times New Roman"/>
                <a:cs typeface="Times New Roman"/>
                <a:sym typeface="Times New Roman"/>
              </a:rPr>
              <a:t>Stojisavljević</a:t>
            </a:r>
            <a:endParaRPr lang="sr-Latn-BA" sz="2400" b="1" i="0" u="none" strike="noStrike" cap="none" dirty="0" smtClean="0">
              <a:solidFill>
                <a:schemeClr val="accent5">
                  <a:lumMod val="50000"/>
                </a:schemeClr>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Trebuchet MS"/>
              <a:buNone/>
            </a:pPr>
            <a:r>
              <a:rPr lang="sr-Latn-BA" sz="2400" b="1" dirty="0" smtClean="0">
                <a:solidFill>
                  <a:schemeClr val="accent5">
                    <a:lumMod val="50000"/>
                  </a:schemeClr>
                </a:solidFill>
                <a:latin typeface="Times New Roman"/>
                <a:ea typeface="Times New Roman"/>
                <a:cs typeface="Times New Roman"/>
                <a:sym typeface="Times New Roman"/>
              </a:rPr>
              <a:t>tužilac Republičkog javnog tužilaštva </a:t>
            </a:r>
          </a:p>
          <a:p>
            <a:pPr marL="0" marR="0" lvl="0" indent="0" algn="ctr" rtl="0">
              <a:lnSpc>
                <a:spcPct val="100000"/>
              </a:lnSpc>
              <a:spcBef>
                <a:spcPts val="0"/>
              </a:spcBef>
              <a:spcAft>
                <a:spcPts val="0"/>
              </a:spcAft>
              <a:buClr>
                <a:schemeClr val="dk1"/>
              </a:buClr>
              <a:buSzPts val="2400"/>
              <a:buFont typeface="Trebuchet MS"/>
              <a:buNone/>
            </a:pPr>
            <a:r>
              <a:rPr lang="sr-Latn-BA" sz="2400" b="1" dirty="0" smtClean="0">
                <a:solidFill>
                  <a:schemeClr val="accent5">
                    <a:lumMod val="50000"/>
                  </a:schemeClr>
                </a:solidFill>
                <a:latin typeface="Times New Roman"/>
                <a:ea typeface="Times New Roman"/>
                <a:cs typeface="Times New Roman"/>
                <a:sym typeface="Times New Roman"/>
              </a:rPr>
              <a:t>Republike Srpske </a:t>
            </a:r>
            <a:endParaRPr lang="sr-Latn-BA" sz="2400" b="1" dirty="0" smtClean="0">
              <a:solidFill>
                <a:schemeClr val="accent5">
                  <a:lumMod val="50000"/>
                </a:schemeClr>
              </a:solidFill>
              <a:latin typeface="Times New Roman"/>
              <a:ea typeface="Times New Roman"/>
              <a:cs typeface="Times New Roman"/>
              <a:sym typeface="Times New Roman"/>
            </a:endParaRPr>
          </a:p>
          <a:p>
            <a:pPr algn="ctr">
              <a:buClr>
                <a:schemeClr val="dk1"/>
              </a:buClr>
              <a:buSzPts val="2400"/>
            </a:pPr>
            <a:r>
              <a:rPr lang="sr-Latn-BA" sz="2400" b="1" dirty="0">
                <a:solidFill>
                  <a:schemeClr val="accent5">
                    <a:lumMod val="50000"/>
                  </a:schemeClr>
                </a:solidFill>
                <a:latin typeface="Times New Roman"/>
                <a:ea typeface="Times New Roman"/>
                <a:cs typeface="Times New Roman"/>
                <a:sym typeface="Times New Roman"/>
              </a:rPr>
              <a:t>Teslić 21-22.10.2021. godine</a:t>
            </a:r>
          </a:p>
          <a:p>
            <a:pPr marL="0" marR="0" lvl="0" indent="0" algn="ctr" rtl="0">
              <a:lnSpc>
                <a:spcPct val="100000"/>
              </a:lnSpc>
              <a:spcBef>
                <a:spcPts val="0"/>
              </a:spcBef>
              <a:spcAft>
                <a:spcPts val="0"/>
              </a:spcAft>
              <a:buClr>
                <a:schemeClr val="dk1"/>
              </a:buClr>
              <a:buSzPts val="2400"/>
              <a:buFont typeface="Trebuchet MS"/>
              <a:buNone/>
            </a:pPr>
            <a:endParaRPr sz="1400" b="1" i="0" u="none" strike="noStrike" cap="none" dirty="0">
              <a:solidFill>
                <a:schemeClr val="accent5">
                  <a:lumMod val="50000"/>
                </a:schemeClr>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2400">
              <a:solidFill>
                <a:srgbClr val="19194C"/>
              </a:solidFill>
              <a:latin typeface="Times New Roman"/>
              <a:ea typeface="Times New Roman"/>
              <a:cs typeface="Times New Roman"/>
              <a:sym typeface="Times New Roman"/>
            </a:endParaRPr>
          </a:p>
        </p:txBody>
      </p:sp>
      <p:sp>
        <p:nvSpPr>
          <p:cNvPr id="75" name="Google Shape;75;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SzPts val="1800"/>
              <a:buNone/>
            </a:pPr>
            <a:endParaRPr sz="2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p:txBody>
      </p:sp>
      <p:pic>
        <p:nvPicPr>
          <p:cNvPr id="76" name="Google Shape;76;p13"/>
          <p:cNvPicPr preferRelativeResize="0"/>
          <p:nvPr/>
        </p:nvPicPr>
        <p:blipFill rotWithShape="1">
          <a:blip r:embed="rId3">
            <a:alphaModFix/>
          </a:blip>
          <a:srcRect/>
          <a:stretch/>
        </p:blipFill>
        <p:spPr>
          <a:xfrm>
            <a:off x="762000" y="591015"/>
            <a:ext cx="7620000" cy="5457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457200" y="457200"/>
            <a:ext cx="8229600" cy="56691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endParaRPr>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pic>
        <p:nvPicPr>
          <p:cNvPr id="82" name="Google Shape;82;p14"/>
          <p:cNvPicPr preferRelativeResize="0"/>
          <p:nvPr/>
        </p:nvPicPr>
        <p:blipFill rotWithShape="1">
          <a:blip r:embed="rId3">
            <a:alphaModFix/>
          </a:blip>
          <a:srcRect/>
          <a:stretch/>
        </p:blipFill>
        <p:spPr>
          <a:xfrm>
            <a:off x="444500" y="692150"/>
            <a:ext cx="8255000" cy="547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457200" y="457200"/>
            <a:ext cx="8229600" cy="56691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endParaRPr>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pic>
        <p:nvPicPr>
          <p:cNvPr id="88" name="Google Shape;88;p15"/>
          <p:cNvPicPr preferRelativeResize="0"/>
          <p:nvPr/>
        </p:nvPicPr>
        <p:blipFill rotWithShape="1">
          <a:blip r:embed="rId3">
            <a:alphaModFix/>
          </a:blip>
          <a:srcRect/>
          <a:stretch/>
        </p:blipFill>
        <p:spPr>
          <a:xfrm>
            <a:off x="892098" y="769434"/>
            <a:ext cx="7571678" cy="54417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457200" y="457200"/>
            <a:ext cx="8229600" cy="5669100"/>
          </a:xfrm>
          <a:prstGeom prst="rect">
            <a:avLst/>
          </a:prstGeom>
          <a:noFill/>
          <a:ln>
            <a:noFill/>
          </a:ln>
        </p:spPr>
        <p:txBody>
          <a:bodyPr spcFirstLastPara="1" wrap="square" lIns="91425" tIns="45700" rIns="91425" bIns="45700" anchor="t" anchorCtr="0">
            <a:noAutofit/>
          </a:bodyPr>
          <a:lstStyle/>
          <a:p>
            <a:pPr marL="571500" lvl="0" indent="-342900" algn="just" rtl="0">
              <a:lnSpc>
                <a:spcPct val="100000"/>
              </a:lnSpc>
              <a:spcBef>
                <a:spcPts val="360"/>
              </a:spcBef>
              <a:spcAft>
                <a:spcPts val="0"/>
              </a:spcAft>
              <a:buSzPts val="1800"/>
              <a:buFont typeface="Arial"/>
              <a:buNone/>
            </a:pPr>
            <a:endParaRPr>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pic>
        <p:nvPicPr>
          <p:cNvPr id="94" name="Google Shape;94;p16"/>
          <p:cNvPicPr preferRelativeResize="0"/>
          <p:nvPr/>
        </p:nvPicPr>
        <p:blipFill rotWithShape="1">
          <a:blip r:embed="rId3">
            <a:alphaModFix/>
          </a:blip>
          <a:srcRect/>
          <a:stretch/>
        </p:blipFill>
        <p:spPr>
          <a:xfrm>
            <a:off x="1326995" y="1159727"/>
            <a:ext cx="6345044" cy="46835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457200" y="912300"/>
            <a:ext cx="8229600" cy="5214000"/>
          </a:xfrm>
          <a:prstGeom prst="rect">
            <a:avLst/>
          </a:prstGeom>
          <a:noFill/>
          <a:ln>
            <a:noFill/>
          </a:ln>
        </p:spPr>
        <p:txBody>
          <a:bodyPr spcFirstLastPara="1" wrap="square" lIns="91425" tIns="45700" rIns="91425" bIns="45700" anchor="t" anchorCtr="0">
            <a:noAutofit/>
          </a:bodyPr>
          <a:lstStyle/>
          <a:p>
            <a:pPr marL="114300" lvl="0" indent="249238" algn="ctr" rtl="0">
              <a:lnSpc>
                <a:spcPct val="100000"/>
              </a:lnSpc>
              <a:spcBef>
                <a:spcPts val="360"/>
              </a:spcBef>
              <a:spcAft>
                <a:spcPts val="0"/>
              </a:spcAft>
              <a:buSzPts val="1800"/>
              <a:buNone/>
            </a:pPr>
            <a:r>
              <a:rPr lang="en-US" sz="2400" dirty="0">
                <a:solidFill>
                  <a:srgbClr val="19194C"/>
                </a:solidFill>
                <a:latin typeface="Times New Roman"/>
                <a:ea typeface="Times New Roman"/>
                <a:cs typeface="Times New Roman"/>
                <a:sym typeface="Times New Roman"/>
              </a:rPr>
              <a:t>MEĐUNARODNI NORMATIVNI OKVIR SLOBODE  IZRAŽAVANJA I GOVORA MRŽNJE</a:t>
            </a:r>
            <a:endParaRPr dirty="0"/>
          </a:p>
          <a:p>
            <a:pPr marL="114300" lvl="0" indent="249238" algn="ctr" rtl="0">
              <a:lnSpc>
                <a:spcPct val="100000"/>
              </a:lnSpc>
              <a:spcBef>
                <a:spcPts val="360"/>
              </a:spcBef>
              <a:spcAft>
                <a:spcPts val="0"/>
              </a:spcAft>
              <a:buSzPts val="1800"/>
              <a:buNone/>
            </a:pPr>
            <a:endParaRPr sz="1000" dirty="0">
              <a:solidFill>
                <a:srgbClr val="19194C"/>
              </a:solidFill>
              <a:latin typeface="Times New Roman"/>
              <a:ea typeface="Times New Roman"/>
              <a:cs typeface="Times New Roman"/>
              <a:sym typeface="Times New Roman"/>
            </a:endParaRPr>
          </a:p>
          <a:p>
            <a:pPr marL="114300" lvl="0" indent="249238" algn="just" rtl="0">
              <a:lnSpc>
                <a:spcPct val="100000"/>
              </a:lnSpc>
              <a:spcBef>
                <a:spcPts val="360"/>
              </a:spcBef>
              <a:spcAft>
                <a:spcPts val="0"/>
              </a:spcAft>
              <a:buSzPts val="1800"/>
              <a:buNone/>
            </a:pPr>
            <a:r>
              <a:rPr lang="en-US" sz="2400" b="1" dirty="0" err="1">
                <a:solidFill>
                  <a:srgbClr val="19194C"/>
                </a:solidFill>
                <a:latin typeface="Times New Roman"/>
                <a:ea typeface="Times New Roman"/>
                <a:cs typeface="Times New Roman"/>
                <a:sym typeface="Times New Roman"/>
              </a:rPr>
              <a:t>Ujedinjene</a:t>
            </a:r>
            <a:r>
              <a:rPr lang="en-US" sz="2400" b="1" dirty="0">
                <a:solidFill>
                  <a:srgbClr val="19194C"/>
                </a:solidFill>
                <a:latin typeface="Times New Roman"/>
                <a:ea typeface="Times New Roman"/>
                <a:cs typeface="Times New Roman"/>
                <a:sym typeface="Times New Roman"/>
              </a:rPr>
              <a:t> </a:t>
            </a:r>
            <a:r>
              <a:rPr lang="en-US" sz="2400" b="1" dirty="0" err="1">
                <a:solidFill>
                  <a:srgbClr val="19194C"/>
                </a:solidFill>
                <a:latin typeface="Times New Roman"/>
                <a:ea typeface="Times New Roman"/>
                <a:cs typeface="Times New Roman"/>
                <a:sym typeface="Times New Roman"/>
              </a:rPr>
              <a:t>nacije</a:t>
            </a:r>
            <a:r>
              <a:rPr lang="en-US" sz="2400" b="1" dirty="0">
                <a:solidFill>
                  <a:srgbClr val="19194C"/>
                </a:solidFill>
                <a:latin typeface="Times New Roman"/>
                <a:ea typeface="Times New Roman"/>
                <a:cs typeface="Times New Roman"/>
                <a:sym typeface="Times New Roman"/>
              </a:rPr>
              <a:t>:</a:t>
            </a:r>
            <a:endParaRPr b="1" dirty="0"/>
          </a:p>
          <a:p>
            <a:pPr marL="114300" lvl="0" indent="249238" algn="just" rtl="0">
              <a:lnSpc>
                <a:spcPct val="100000"/>
              </a:lnSpc>
              <a:spcBef>
                <a:spcPts val="360"/>
              </a:spcBef>
              <a:spcAft>
                <a:spcPts val="0"/>
              </a:spcAft>
              <a:buSzPts val="1800"/>
              <a:buNone/>
            </a:pPr>
            <a:endParaRPr sz="1000" dirty="0">
              <a:solidFill>
                <a:srgbClr val="19194C"/>
              </a:solidFill>
              <a:latin typeface="Times New Roman"/>
              <a:ea typeface="Times New Roman"/>
              <a:cs typeface="Times New Roman"/>
              <a:sym typeface="Times New Roman"/>
            </a:endParaRPr>
          </a:p>
          <a:p>
            <a:pPr marL="571500" lvl="0" indent="-457200" algn="just"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Univerzalna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deklaracija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ljudskim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pravima</a:t>
            </a:r>
            <a:r>
              <a:rPr lang="en-US" sz="2400" dirty="0">
                <a:solidFill>
                  <a:srgbClr val="19194C"/>
                </a:solidFill>
                <a:latin typeface="Times New Roman"/>
                <a:ea typeface="Times New Roman"/>
                <a:cs typeface="Times New Roman"/>
                <a:sym typeface="Times New Roman"/>
              </a:rPr>
              <a:t> (1948)</a:t>
            </a:r>
            <a:endParaRPr dirty="0"/>
          </a:p>
          <a:p>
            <a:pPr marL="571500" lvl="0" indent="-457200" algn="just"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Međunarodni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pakt</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građanskim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političkim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pravima</a:t>
            </a:r>
            <a:r>
              <a:rPr lang="en-US" sz="2400" dirty="0">
                <a:solidFill>
                  <a:srgbClr val="19194C"/>
                </a:solidFill>
                <a:latin typeface="Times New Roman"/>
                <a:ea typeface="Times New Roman"/>
                <a:cs typeface="Times New Roman"/>
                <a:sym typeface="Times New Roman"/>
              </a:rPr>
              <a:t> (1966)</a:t>
            </a:r>
            <a:endParaRPr dirty="0"/>
          </a:p>
          <a:p>
            <a:pPr marL="571500" lvl="0" indent="-457200" algn="just"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Međunarodna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konvencija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ukidanju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svih</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oblika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rasne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diskriminacije</a:t>
            </a:r>
            <a:r>
              <a:rPr lang="en-US" sz="2400" dirty="0">
                <a:solidFill>
                  <a:srgbClr val="19194C"/>
                </a:solidFill>
                <a:latin typeface="Times New Roman"/>
                <a:ea typeface="Times New Roman"/>
                <a:cs typeface="Times New Roman"/>
                <a:sym typeface="Times New Roman"/>
              </a:rPr>
              <a:t> (1966)</a:t>
            </a:r>
            <a:endParaRPr dirty="0"/>
          </a:p>
          <a:p>
            <a:pPr marL="571500" lvl="0" indent="-457200" algn="just"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Konvencija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ukidanju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svih</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oblika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diskriminacije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žena</a:t>
            </a:r>
            <a:r>
              <a:rPr lang="en-US" sz="2400" dirty="0">
                <a:solidFill>
                  <a:srgbClr val="19194C"/>
                </a:solidFill>
                <a:latin typeface="Times New Roman"/>
                <a:ea typeface="Times New Roman"/>
                <a:cs typeface="Times New Roman"/>
                <a:sym typeface="Times New Roman"/>
              </a:rPr>
              <a:t> (1979)</a:t>
            </a:r>
            <a:endParaRPr dirty="0"/>
          </a:p>
          <a:p>
            <a:pPr marL="571500" lvl="0" indent="-457200" algn="just"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Rezolucija</a:t>
            </a:r>
            <a:r>
              <a:rPr lang="en-US" sz="2400" dirty="0">
                <a:solidFill>
                  <a:srgbClr val="19194C"/>
                </a:solidFill>
                <a:latin typeface="Times New Roman"/>
                <a:ea typeface="Times New Roman"/>
                <a:cs typeface="Times New Roman"/>
                <a:sym typeface="Times New Roman"/>
              </a:rPr>
              <a:t> UN-</a:t>
            </a:r>
            <a:r>
              <a:rPr lang="en-US" sz="2400" dirty="0" err="1">
                <a:solidFill>
                  <a:srgbClr val="19194C"/>
                </a:solidFill>
                <a:latin typeface="Times New Roman"/>
                <a:ea typeface="Times New Roman"/>
                <a:cs typeface="Times New Roman"/>
                <a:sym typeface="Times New Roman"/>
              </a:rPr>
              <a:t>ovog</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Vijeća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za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ljudska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prava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promovisanju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zaštiti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ostvarivanju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ljudskih</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prava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internetu</a:t>
            </a:r>
            <a:r>
              <a:rPr lang="en-US" sz="2400" dirty="0">
                <a:solidFill>
                  <a:srgbClr val="19194C"/>
                </a:solidFill>
                <a:latin typeface="Times New Roman"/>
                <a:ea typeface="Times New Roman"/>
                <a:cs typeface="Times New Roman"/>
                <a:sym typeface="Times New Roman"/>
              </a:rPr>
              <a:t> (2012)</a:t>
            </a:r>
            <a:endParaRPr dirty="0"/>
          </a:p>
          <a:p>
            <a:pPr marL="571500" lvl="0" indent="-342900" algn="just" rtl="0">
              <a:lnSpc>
                <a:spcPct val="100000"/>
              </a:lnSpc>
              <a:spcBef>
                <a:spcPts val="360"/>
              </a:spcBef>
              <a:spcAft>
                <a:spcPts val="0"/>
              </a:spcAft>
              <a:buSzPts val="1800"/>
              <a:buFont typeface="Arial"/>
              <a:buNone/>
            </a:pPr>
            <a:endParaRPr dirty="0">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457200" y="820615"/>
            <a:ext cx="8229600" cy="567397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Clr>
                <a:srgbClr val="19194C"/>
              </a:buClr>
              <a:buSzPts val="2200"/>
              <a:buNone/>
            </a:pPr>
            <a:r>
              <a:rPr lang="en-US" sz="2200" b="1" dirty="0" err="1">
                <a:solidFill>
                  <a:srgbClr val="19194C"/>
                </a:solidFill>
                <a:latin typeface="Times New Roman"/>
                <a:ea typeface="Times New Roman"/>
                <a:cs typeface="Times New Roman"/>
                <a:sym typeface="Times New Roman"/>
              </a:rPr>
              <a:t>Vijeće</a:t>
            </a:r>
            <a:r>
              <a:rPr lang="en-US" sz="2200" b="1" dirty="0">
                <a:solidFill>
                  <a:srgbClr val="19194C"/>
                </a:solidFill>
                <a:latin typeface="Times New Roman"/>
                <a:ea typeface="Times New Roman"/>
                <a:cs typeface="Times New Roman"/>
                <a:sym typeface="Times New Roman"/>
              </a:rPr>
              <a:t> </a:t>
            </a:r>
            <a:r>
              <a:rPr lang="en-US" sz="2200" b="1" dirty="0" err="1">
                <a:solidFill>
                  <a:srgbClr val="19194C"/>
                </a:solidFill>
                <a:latin typeface="Times New Roman"/>
                <a:ea typeface="Times New Roman"/>
                <a:cs typeface="Times New Roman"/>
                <a:sym typeface="Times New Roman"/>
              </a:rPr>
              <a:t>Evrope</a:t>
            </a:r>
            <a:r>
              <a:rPr lang="en-US" sz="2200" b="1" dirty="0">
                <a:solidFill>
                  <a:srgbClr val="19194C"/>
                </a:solidFill>
                <a:latin typeface="Times New Roman"/>
                <a:ea typeface="Times New Roman"/>
                <a:cs typeface="Times New Roman"/>
                <a:sym typeface="Times New Roman"/>
              </a:rPr>
              <a:t>:</a:t>
            </a:r>
            <a:endParaRPr b="1" dirty="0"/>
          </a:p>
          <a:p>
            <a:pPr marL="571500" lvl="0" indent="-457200" algn="just" rtl="0">
              <a:lnSpc>
                <a:spcPct val="100000"/>
              </a:lnSpc>
              <a:spcBef>
                <a:spcPts val="360"/>
              </a:spcBef>
              <a:spcAft>
                <a:spcPts val="0"/>
              </a:spcAft>
              <a:buClr>
                <a:srgbClr val="19194C"/>
              </a:buClr>
              <a:buSzPts val="2000"/>
              <a:buFont typeface="Arial"/>
              <a:buAutoNum type="arabicPeriod"/>
            </a:pPr>
            <a:r>
              <a:rPr lang="en-US" sz="2000" dirty="0" err="1">
                <a:solidFill>
                  <a:srgbClr val="19194C"/>
                </a:solidFill>
                <a:latin typeface="Times New Roman"/>
                <a:ea typeface="Times New Roman"/>
                <a:cs typeface="Times New Roman"/>
                <a:sym typeface="Times New Roman"/>
              </a:rPr>
              <a:t>Evropska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konvencija</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zaštiti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ljudskih</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prava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osnovnih</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sloboda</a:t>
            </a:r>
            <a:r>
              <a:rPr lang="en-US" sz="2000" dirty="0">
                <a:solidFill>
                  <a:srgbClr val="19194C"/>
                </a:solidFill>
                <a:latin typeface="Times New Roman"/>
                <a:ea typeface="Times New Roman"/>
                <a:cs typeface="Times New Roman"/>
                <a:sym typeface="Times New Roman"/>
              </a:rPr>
              <a:t> (1950)</a:t>
            </a:r>
            <a:endParaRPr dirty="0"/>
          </a:p>
          <a:p>
            <a:pPr marL="571500" lvl="0" indent="-457200" algn="just" rtl="0">
              <a:lnSpc>
                <a:spcPct val="100000"/>
              </a:lnSpc>
              <a:spcBef>
                <a:spcPts val="360"/>
              </a:spcBef>
              <a:spcAft>
                <a:spcPts val="0"/>
              </a:spcAft>
              <a:buClr>
                <a:srgbClr val="19194C"/>
              </a:buClr>
              <a:buSzPts val="2000"/>
              <a:buFont typeface="Arial"/>
              <a:buAutoNum type="arabicPeriod"/>
            </a:pPr>
            <a:r>
              <a:rPr lang="en-US" sz="2000" dirty="0" err="1">
                <a:solidFill>
                  <a:srgbClr val="19194C"/>
                </a:solidFill>
                <a:latin typeface="Times New Roman"/>
                <a:ea typeface="Times New Roman"/>
                <a:cs typeface="Times New Roman"/>
                <a:sym typeface="Times New Roman"/>
              </a:rPr>
              <a:t>Preporuka</a:t>
            </a:r>
            <a:r>
              <a:rPr lang="en-US" sz="2000" dirty="0">
                <a:solidFill>
                  <a:srgbClr val="19194C"/>
                </a:solidFill>
                <a:latin typeface="Times New Roman"/>
                <a:ea typeface="Times New Roman"/>
                <a:cs typeface="Times New Roman"/>
                <a:sym typeface="Times New Roman"/>
              </a:rPr>
              <a:t> br. 20 </a:t>
            </a:r>
            <a:r>
              <a:rPr lang="en-US" sz="2000" dirty="0" err="1">
                <a:solidFill>
                  <a:srgbClr val="19194C"/>
                </a:solidFill>
                <a:latin typeface="Times New Roman"/>
                <a:ea typeface="Times New Roman"/>
                <a:cs typeface="Times New Roman"/>
                <a:sym typeface="Times New Roman"/>
              </a:rPr>
              <a:t>Komiteta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ministara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državama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članicama</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govoru</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mržnje</a:t>
            </a:r>
            <a:r>
              <a:rPr lang="en-US" sz="2000" dirty="0">
                <a:solidFill>
                  <a:srgbClr val="19194C"/>
                </a:solidFill>
                <a:latin typeface="Times New Roman"/>
                <a:ea typeface="Times New Roman"/>
                <a:cs typeface="Times New Roman"/>
                <a:sym typeface="Times New Roman"/>
              </a:rPr>
              <a:t> (1997)</a:t>
            </a:r>
            <a:endParaRPr dirty="0"/>
          </a:p>
          <a:p>
            <a:pPr marL="571500" lvl="0" indent="-457200" algn="just" rtl="0">
              <a:lnSpc>
                <a:spcPct val="100000"/>
              </a:lnSpc>
              <a:spcBef>
                <a:spcPts val="360"/>
              </a:spcBef>
              <a:spcAft>
                <a:spcPts val="0"/>
              </a:spcAft>
              <a:buClr>
                <a:srgbClr val="19194C"/>
              </a:buClr>
              <a:buSzPts val="2000"/>
              <a:buFont typeface="Arial"/>
              <a:buAutoNum type="arabicPeriod"/>
            </a:pPr>
            <a:r>
              <a:rPr lang="en-US" sz="2000" dirty="0" err="1">
                <a:solidFill>
                  <a:srgbClr val="19194C"/>
                </a:solidFill>
                <a:latin typeface="Times New Roman"/>
                <a:ea typeface="Times New Roman"/>
                <a:cs typeface="Times New Roman"/>
                <a:sym typeface="Times New Roman"/>
              </a:rPr>
              <a:t>Konvencija</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kibernetičkom</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kriminalu</a:t>
            </a:r>
            <a:r>
              <a:rPr lang="en-US" sz="2000" dirty="0">
                <a:solidFill>
                  <a:srgbClr val="19194C"/>
                </a:solidFill>
                <a:latin typeface="Times New Roman"/>
                <a:ea typeface="Times New Roman"/>
                <a:cs typeface="Times New Roman"/>
                <a:sym typeface="Times New Roman"/>
              </a:rPr>
              <a:t> (2001)</a:t>
            </a:r>
            <a:endParaRPr dirty="0"/>
          </a:p>
          <a:p>
            <a:pPr marL="571500" lvl="0" indent="-457200" algn="just" rtl="0">
              <a:lnSpc>
                <a:spcPct val="100000"/>
              </a:lnSpc>
              <a:spcBef>
                <a:spcPts val="360"/>
              </a:spcBef>
              <a:spcAft>
                <a:spcPts val="0"/>
              </a:spcAft>
              <a:buClr>
                <a:srgbClr val="19194C"/>
              </a:buClr>
              <a:buSzPts val="2000"/>
              <a:buFont typeface="Arial"/>
              <a:buAutoNum type="arabicPeriod"/>
            </a:pPr>
            <a:r>
              <a:rPr lang="en-US" sz="2000" dirty="0" err="1">
                <a:solidFill>
                  <a:srgbClr val="19194C"/>
                </a:solidFill>
                <a:latin typeface="Times New Roman"/>
                <a:ea typeface="Times New Roman"/>
                <a:cs typeface="Times New Roman"/>
                <a:sym typeface="Times New Roman"/>
              </a:rPr>
              <a:t>Dopunski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protokol</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uz</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Konvenciju</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kibernetičkom</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kriminalu</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inkriminisanju</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dijela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rasističke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ksenofobne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prirode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učinjenih</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pomoću</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kompjuterskih</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sistema</a:t>
            </a:r>
            <a:r>
              <a:rPr lang="en-US" sz="2000" dirty="0">
                <a:solidFill>
                  <a:srgbClr val="19194C"/>
                </a:solidFill>
                <a:latin typeface="Times New Roman"/>
                <a:ea typeface="Times New Roman"/>
                <a:cs typeface="Times New Roman"/>
                <a:sym typeface="Times New Roman"/>
              </a:rPr>
              <a:t> (2003)</a:t>
            </a:r>
            <a:endParaRPr dirty="0"/>
          </a:p>
          <a:p>
            <a:pPr marL="571500" lvl="0" indent="-457200" algn="just" rtl="0">
              <a:lnSpc>
                <a:spcPct val="100000"/>
              </a:lnSpc>
              <a:spcBef>
                <a:spcPts val="360"/>
              </a:spcBef>
              <a:spcAft>
                <a:spcPts val="0"/>
              </a:spcAft>
              <a:buClr>
                <a:srgbClr val="19194C"/>
              </a:buClr>
              <a:buSzPts val="2000"/>
              <a:buFont typeface="Arial"/>
              <a:buAutoNum type="arabicPeriod"/>
            </a:pPr>
            <a:r>
              <a:rPr lang="en-US" sz="2000" dirty="0" err="1">
                <a:solidFill>
                  <a:srgbClr val="19194C"/>
                </a:solidFill>
                <a:latin typeface="Times New Roman"/>
                <a:ea typeface="Times New Roman"/>
                <a:cs typeface="Times New Roman"/>
                <a:sym typeface="Times New Roman"/>
              </a:rPr>
              <a:t>Preporuka</a:t>
            </a:r>
            <a:r>
              <a:rPr lang="en-US" sz="2000" dirty="0">
                <a:solidFill>
                  <a:srgbClr val="19194C"/>
                </a:solidFill>
                <a:latin typeface="Times New Roman"/>
                <a:ea typeface="Times New Roman"/>
                <a:cs typeface="Times New Roman"/>
                <a:sym typeface="Times New Roman"/>
              </a:rPr>
              <a:t> CM/Rec </a:t>
            </a:r>
            <a:r>
              <a:rPr lang="en-US" sz="2000" dirty="0" err="1">
                <a:solidFill>
                  <a:srgbClr val="19194C"/>
                </a:solidFill>
                <a:latin typeface="Times New Roman"/>
                <a:ea typeface="Times New Roman"/>
                <a:cs typeface="Times New Roman"/>
                <a:sym typeface="Times New Roman"/>
              </a:rPr>
              <a:t>Komiteta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ministara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Vijeća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Evrope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državama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članicama</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zaštiti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promociji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univerzalne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prirode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integriteta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otvorenosti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interneta</a:t>
            </a:r>
            <a:r>
              <a:rPr lang="en-US" sz="2000" dirty="0">
                <a:solidFill>
                  <a:srgbClr val="19194C"/>
                </a:solidFill>
                <a:latin typeface="Times New Roman"/>
                <a:ea typeface="Times New Roman"/>
                <a:cs typeface="Times New Roman"/>
                <a:sym typeface="Times New Roman"/>
              </a:rPr>
              <a:t> (2011)</a:t>
            </a:r>
            <a:endParaRPr dirty="0"/>
          </a:p>
          <a:p>
            <a:pPr marL="571500" lvl="0" indent="-330200" algn="just" rtl="0">
              <a:lnSpc>
                <a:spcPct val="100000"/>
              </a:lnSpc>
              <a:spcBef>
                <a:spcPts val="360"/>
              </a:spcBef>
              <a:spcAft>
                <a:spcPts val="0"/>
              </a:spcAft>
              <a:buClr>
                <a:srgbClr val="19194C"/>
              </a:buClr>
              <a:buSzPts val="2000"/>
              <a:buFont typeface="Arial"/>
              <a:buNone/>
            </a:pPr>
            <a:endParaRPr sz="2000"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Clr>
                <a:srgbClr val="19194C"/>
              </a:buClr>
              <a:buSzPts val="2200"/>
              <a:buNone/>
            </a:pPr>
            <a:r>
              <a:rPr lang="en-US" sz="2200" b="1" dirty="0" err="1">
                <a:solidFill>
                  <a:srgbClr val="19194C"/>
                </a:solidFill>
                <a:latin typeface="Times New Roman"/>
                <a:ea typeface="Times New Roman"/>
                <a:cs typeface="Times New Roman"/>
                <a:sym typeface="Times New Roman"/>
              </a:rPr>
              <a:t>Evropska</a:t>
            </a:r>
            <a:r>
              <a:rPr lang="en-US" sz="2200" b="1" dirty="0">
                <a:solidFill>
                  <a:srgbClr val="19194C"/>
                </a:solidFill>
                <a:latin typeface="Times New Roman"/>
                <a:ea typeface="Times New Roman"/>
                <a:cs typeface="Times New Roman"/>
                <a:sym typeface="Times New Roman"/>
              </a:rPr>
              <a:t> </a:t>
            </a:r>
            <a:r>
              <a:rPr lang="en-US" sz="2200" b="1" dirty="0" err="1">
                <a:solidFill>
                  <a:srgbClr val="19194C"/>
                </a:solidFill>
                <a:latin typeface="Times New Roman"/>
                <a:ea typeface="Times New Roman"/>
                <a:cs typeface="Times New Roman"/>
                <a:sym typeface="Times New Roman"/>
              </a:rPr>
              <a:t>Unija</a:t>
            </a:r>
            <a:endParaRPr b="1" dirty="0"/>
          </a:p>
          <a:p>
            <a:pPr marL="114300" lvl="0" indent="0" algn="just" rtl="0">
              <a:lnSpc>
                <a:spcPct val="100000"/>
              </a:lnSpc>
              <a:spcBef>
                <a:spcPts val="360"/>
              </a:spcBef>
              <a:spcAft>
                <a:spcPts val="0"/>
              </a:spcAft>
              <a:buClr>
                <a:srgbClr val="19194C"/>
              </a:buClr>
              <a:buSzPts val="2000"/>
              <a:buNone/>
            </a:pPr>
            <a:r>
              <a:rPr lang="en-US" sz="2000" dirty="0" err="1">
                <a:solidFill>
                  <a:srgbClr val="19194C"/>
                </a:solidFill>
                <a:latin typeface="Times New Roman"/>
                <a:ea typeface="Times New Roman"/>
                <a:cs typeface="Times New Roman"/>
                <a:sym typeface="Times New Roman"/>
              </a:rPr>
              <a:t>Okvirna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odluka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Vijeća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Evropske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unije</a:t>
            </a:r>
            <a:r>
              <a:rPr lang="en-US" sz="2000" dirty="0">
                <a:solidFill>
                  <a:srgbClr val="19194C"/>
                </a:solidFill>
                <a:latin typeface="Times New Roman"/>
                <a:ea typeface="Times New Roman"/>
                <a:cs typeface="Times New Roman"/>
                <a:sym typeface="Times New Roman"/>
              </a:rPr>
              <a:t> 2008/193/PUP od 28. </a:t>
            </a:r>
            <a:r>
              <a:rPr lang="en-US" sz="2000" dirty="0" err="1">
                <a:solidFill>
                  <a:srgbClr val="19194C"/>
                </a:solidFill>
                <a:latin typeface="Times New Roman"/>
                <a:ea typeface="Times New Roman"/>
                <a:cs typeface="Times New Roman"/>
                <a:sym typeface="Times New Roman"/>
              </a:rPr>
              <a:t>novembra</a:t>
            </a:r>
            <a:r>
              <a:rPr lang="en-US" sz="2000" dirty="0">
                <a:solidFill>
                  <a:srgbClr val="19194C"/>
                </a:solidFill>
                <a:latin typeface="Times New Roman"/>
                <a:ea typeface="Times New Roman"/>
                <a:cs typeface="Times New Roman"/>
                <a:sym typeface="Times New Roman"/>
              </a:rPr>
              <a:t> 2008. </a:t>
            </a:r>
            <a:r>
              <a:rPr lang="en-US" sz="2000" dirty="0" err="1">
                <a:solidFill>
                  <a:srgbClr val="19194C"/>
                </a:solidFill>
                <a:latin typeface="Times New Roman"/>
                <a:ea typeface="Times New Roman"/>
                <a:cs typeface="Times New Roman"/>
                <a:sym typeface="Times New Roman"/>
              </a:rPr>
              <a:t>godine</a:t>
            </a:r>
            <a:r>
              <a:rPr lang="en-US" sz="2000" dirty="0">
                <a:solidFill>
                  <a:srgbClr val="19194C"/>
                </a:solidFill>
                <a:latin typeface="Times New Roman"/>
                <a:ea typeface="Times New Roman"/>
                <a:cs typeface="Times New Roman"/>
                <a:sym typeface="Times New Roman"/>
              </a:rPr>
              <a:t> o </a:t>
            </a:r>
            <a:r>
              <a:rPr lang="en-US" sz="2000" dirty="0" err="1">
                <a:solidFill>
                  <a:srgbClr val="19194C"/>
                </a:solidFill>
                <a:latin typeface="Times New Roman"/>
                <a:ea typeface="Times New Roman"/>
                <a:cs typeface="Times New Roman"/>
                <a:sym typeface="Times New Roman"/>
              </a:rPr>
              <a:t>suzbijanju</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određenih</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oblika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načina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izražavanja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rasizma</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i</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ksenofobije</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putem</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krivičnog</a:t>
            </a:r>
            <a:r>
              <a:rPr lang="en-US" sz="2000" dirty="0">
                <a:solidFill>
                  <a:srgbClr val="19194C"/>
                </a:solidFill>
                <a:latin typeface="Times New Roman"/>
                <a:ea typeface="Times New Roman"/>
                <a:cs typeface="Times New Roman"/>
                <a:sym typeface="Times New Roman"/>
              </a:rPr>
              <a:t> </a:t>
            </a:r>
            <a:r>
              <a:rPr lang="en-US" sz="2000" dirty="0" err="1">
                <a:solidFill>
                  <a:srgbClr val="19194C"/>
                </a:solidFill>
                <a:latin typeface="Times New Roman"/>
                <a:ea typeface="Times New Roman"/>
                <a:cs typeface="Times New Roman"/>
                <a:sym typeface="Times New Roman"/>
              </a:rPr>
              <a:t>prava</a:t>
            </a:r>
            <a:endParaRPr sz="2000"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Clr>
                <a:srgbClr val="19194C"/>
              </a:buClr>
              <a:buSzPts val="2000"/>
              <a:buNone/>
            </a:pPr>
            <a:endParaRPr sz="2000" dirty="0">
              <a:solidFill>
                <a:srgbClr val="19194C"/>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457200" y="902677"/>
            <a:ext cx="8229600" cy="53760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400" b="1" dirty="0" err="1">
                <a:solidFill>
                  <a:srgbClr val="19194C"/>
                </a:solidFill>
                <a:latin typeface="Times New Roman"/>
                <a:ea typeface="Times New Roman"/>
                <a:cs typeface="Times New Roman"/>
                <a:sym typeface="Times New Roman"/>
              </a:rPr>
              <a:t>Ujedinjene</a:t>
            </a:r>
            <a:r>
              <a:rPr lang="en-US" sz="2400" b="1" dirty="0">
                <a:solidFill>
                  <a:srgbClr val="19194C"/>
                </a:solidFill>
                <a:latin typeface="Times New Roman"/>
                <a:ea typeface="Times New Roman"/>
                <a:cs typeface="Times New Roman"/>
                <a:sym typeface="Times New Roman"/>
              </a:rPr>
              <a:t> </a:t>
            </a:r>
            <a:r>
              <a:rPr lang="en-US" sz="2400" b="1" dirty="0" err="1">
                <a:solidFill>
                  <a:srgbClr val="19194C"/>
                </a:solidFill>
                <a:latin typeface="Times New Roman"/>
                <a:ea typeface="Times New Roman"/>
                <a:cs typeface="Times New Roman"/>
                <a:sym typeface="Times New Roman"/>
              </a:rPr>
              <a:t>nacije</a:t>
            </a:r>
            <a:endParaRPr b="1" dirty="0"/>
          </a:p>
          <a:p>
            <a:pPr marL="114300" lvl="0" indent="0" algn="just" rtl="0">
              <a:lnSpc>
                <a:spcPct val="100000"/>
              </a:lnSpc>
              <a:spcBef>
                <a:spcPts val="360"/>
              </a:spcBef>
              <a:spcAft>
                <a:spcPts val="0"/>
              </a:spcAft>
              <a:buSzPts val="1800"/>
              <a:buNone/>
            </a:pPr>
            <a:r>
              <a:rPr lang="en-US" sz="1800" dirty="0">
                <a:solidFill>
                  <a:srgbClr val="19194C"/>
                </a:solidFill>
                <a:latin typeface="Times New Roman"/>
                <a:ea typeface="Times New Roman"/>
                <a:cs typeface="Times New Roman"/>
                <a:sym typeface="Times New Roman"/>
              </a:rPr>
              <a:t>1. </a:t>
            </a:r>
            <a:r>
              <a:rPr lang="en-US" sz="1800" dirty="0" err="1">
                <a:solidFill>
                  <a:srgbClr val="19194C"/>
                </a:solidFill>
                <a:latin typeface="Times New Roman"/>
                <a:ea typeface="Times New Roman"/>
                <a:cs typeface="Times New Roman"/>
                <a:sym typeface="Times New Roman"/>
              </a:rPr>
              <a:t>Univerzalna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deklaracija</a:t>
            </a:r>
            <a:r>
              <a:rPr lang="en-US" sz="1800" dirty="0">
                <a:solidFill>
                  <a:srgbClr val="19194C"/>
                </a:solidFill>
                <a:latin typeface="Times New Roman"/>
                <a:ea typeface="Times New Roman"/>
                <a:cs typeface="Times New Roman"/>
                <a:sym typeface="Times New Roman"/>
              </a:rPr>
              <a:t> o </a:t>
            </a:r>
            <a:r>
              <a:rPr lang="en-US" sz="1800" dirty="0" err="1">
                <a:solidFill>
                  <a:srgbClr val="19194C"/>
                </a:solidFill>
                <a:latin typeface="Times New Roman"/>
                <a:ea typeface="Times New Roman"/>
                <a:cs typeface="Times New Roman"/>
                <a:sym typeface="Times New Roman"/>
              </a:rPr>
              <a:t>ljudskim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pravima</a:t>
            </a:r>
            <a:r>
              <a:rPr lang="en-US" sz="1800" dirty="0">
                <a:solidFill>
                  <a:srgbClr val="19194C"/>
                </a:solidFill>
                <a:latin typeface="Times New Roman"/>
                <a:ea typeface="Times New Roman"/>
                <a:cs typeface="Times New Roman"/>
                <a:sym typeface="Times New Roman"/>
              </a:rPr>
              <a:t> (1948)</a:t>
            </a:r>
            <a:endParaRPr dirty="0"/>
          </a:p>
          <a:p>
            <a:pPr marL="114300" lvl="0" indent="0" algn="just" rtl="0">
              <a:lnSpc>
                <a:spcPct val="100000"/>
              </a:lnSpc>
              <a:spcBef>
                <a:spcPts val="360"/>
              </a:spcBef>
              <a:spcAft>
                <a:spcPts val="0"/>
              </a:spcAft>
              <a:buSzPts val="1800"/>
              <a:buNone/>
            </a:pPr>
            <a:r>
              <a:rPr lang="en-US" sz="1800" dirty="0" err="1">
                <a:solidFill>
                  <a:srgbClr val="19194C"/>
                </a:solidFill>
                <a:latin typeface="Times New Roman"/>
                <a:ea typeface="Times New Roman"/>
                <a:cs typeface="Times New Roman"/>
                <a:sym typeface="Times New Roman"/>
              </a:rPr>
              <a:t>Član</a:t>
            </a:r>
            <a:r>
              <a:rPr lang="en-US" sz="1800" dirty="0">
                <a:solidFill>
                  <a:srgbClr val="19194C"/>
                </a:solidFill>
                <a:latin typeface="Times New Roman"/>
                <a:ea typeface="Times New Roman"/>
                <a:cs typeface="Times New Roman"/>
                <a:sym typeface="Times New Roman"/>
              </a:rPr>
              <a:t> 19: </a:t>
            </a:r>
            <a:r>
              <a:rPr lang="en-US" sz="1800" i="1" dirty="0">
                <a:solidFill>
                  <a:srgbClr val="19194C"/>
                </a:solidFill>
                <a:latin typeface="Times New Roman"/>
                <a:ea typeface="Times New Roman"/>
                <a:cs typeface="Times New Roman"/>
                <a:sym typeface="Times New Roman"/>
              </a:rPr>
              <a:t>“</a:t>
            </a:r>
            <a:r>
              <a:rPr lang="en-US" sz="1800" i="1" dirty="0" err="1">
                <a:solidFill>
                  <a:srgbClr val="19194C"/>
                </a:solidFill>
                <a:latin typeface="Times New Roman"/>
                <a:ea typeface="Times New Roman"/>
                <a:cs typeface="Times New Roman"/>
                <a:sym typeface="Times New Roman"/>
              </a:rPr>
              <a:t>Svako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pravo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na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slobodu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mišljenja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izražavanja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ovo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pravo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uključuje</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slobodu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mišljenja</a:t>
            </a:r>
            <a:r>
              <a:rPr lang="en-US" sz="1800" i="1" dirty="0">
                <a:solidFill>
                  <a:srgbClr val="19194C"/>
                </a:solidFill>
                <a:latin typeface="Times New Roman"/>
                <a:ea typeface="Times New Roman"/>
                <a:cs typeface="Times New Roman"/>
                <a:sym typeface="Times New Roman"/>
              </a:rPr>
              <a:t> bez </a:t>
            </a:r>
            <a:r>
              <a:rPr lang="en-US" sz="1800" i="1" dirty="0" err="1">
                <a:solidFill>
                  <a:srgbClr val="19194C"/>
                </a:solidFill>
                <a:latin typeface="Times New Roman"/>
                <a:ea typeface="Times New Roman"/>
                <a:cs typeface="Times New Roman"/>
                <a:sym typeface="Times New Roman"/>
              </a:rPr>
              <a:t>uplitanja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slobodu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traženja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primanja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širenja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informacija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ideja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putem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bilo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kojeg</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medija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bez </a:t>
            </a:r>
            <a:r>
              <a:rPr lang="en-US" sz="1800" i="1" dirty="0" err="1">
                <a:solidFill>
                  <a:srgbClr val="19194C"/>
                </a:solidFill>
                <a:latin typeface="Times New Roman"/>
                <a:ea typeface="Times New Roman"/>
                <a:cs typeface="Times New Roman"/>
                <a:sym typeface="Times New Roman"/>
              </a:rPr>
              <a:t>obzira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na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granice</a:t>
            </a:r>
            <a:r>
              <a:rPr lang="en-US" sz="1800" i="1" dirty="0">
                <a:solidFill>
                  <a:srgbClr val="19194C"/>
                </a:solidFill>
                <a:latin typeface="Times New Roman"/>
                <a:ea typeface="Times New Roman"/>
                <a:cs typeface="Times New Roman"/>
                <a:sym typeface="Times New Roman"/>
              </a:rPr>
              <a:t>.”</a:t>
            </a:r>
            <a:endParaRPr sz="1800" i="1" dirty="0">
              <a:solidFill>
                <a:srgbClr val="19194C"/>
              </a:solidFill>
              <a:latin typeface="Times New Roman"/>
              <a:ea typeface="Times New Roman"/>
              <a:cs typeface="Times New Roman"/>
              <a:sym typeface="Times New Roman"/>
            </a:endParaRPr>
          </a:p>
          <a:p>
            <a:pPr marL="571500" lvl="0" indent="-342900" algn="just" rtl="0">
              <a:lnSpc>
                <a:spcPct val="100000"/>
              </a:lnSpc>
              <a:spcBef>
                <a:spcPts val="360"/>
              </a:spcBef>
              <a:spcAft>
                <a:spcPts val="0"/>
              </a:spcAft>
              <a:buSzPts val="1800"/>
              <a:buFont typeface="Arial"/>
              <a:buNone/>
            </a:pPr>
            <a:endParaRPr sz="1800" i="1"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1800" dirty="0">
                <a:solidFill>
                  <a:srgbClr val="19194C"/>
                </a:solidFill>
                <a:latin typeface="Times New Roman"/>
                <a:ea typeface="Times New Roman"/>
                <a:cs typeface="Times New Roman"/>
                <a:sym typeface="Times New Roman"/>
              </a:rPr>
              <a:t>2. </a:t>
            </a:r>
            <a:r>
              <a:rPr lang="en-US" sz="1800" dirty="0" err="1">
                <a:solidFill>
                  <a:srgbClr val="19194C"/>
                </a:solidFill>
                <a:latin typeface="Times New Roman"/>
                <a:ea typeface="Times New Roman"/>
                <a:cs typeface="Times New Roman"/>
                <a:sym typeface="Times New Roman"/>
              </a:rPr>
              <a:t>Međunarodni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pakt</a:t>
            </a:r>
            <a:r>
              <a:rPr lang="en-US" sz="1800" dirty="0">
                <a:solidFill>
                  <a:srgbClr val="19194C"/>
                </a:solidFill>
                <a:latin typeface="Times New Roman"/>
                <a:ea typeface="Times New Roman"/>
                <a:cs typeface="Times New Roman"/>
                <a:sym typeface="Times New Roman"/>
              </a:rPr>
              <a:t> o </a:t>
            </a:r>
            <a:r>
              <a:rPr lang="en-US" sz="1800" dirty="0" err="1">
                <a:solidFill>
                  <a:srgbClr val="19194C"/>
                </a:solidFill>
                <a:latin typeface="Times New Roman"/>
                <a:ea typeface="Times New Roman"/>
                <a:cs typeface="Times New Roman"/>
                <a:sym typeface="Times New Roman"/>
              </a:rPr>
              <a:t>građanskim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političkim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pravima</a:t>
            </a:r>
            <a:r>
              <a:rPr lang="en-US" sz="1800" dirty="0">
                <a:solidFill>
                  <a:srgbClr val="19194C"/>
                </a:solidFill>
                <a:latin typeface="Times New Roman"/>
                <a:ea typeface="Times New Roman"/>
                <a:cs typeface="Times New Roman"/>
                <a:sym typeface="Times New Roman"/>
              </a:rPr>
              <a:t> (1966)</a:t>
            </a:r>
            <a:endParaRPr dirty="0"/>
          </a:p>
          <a:p>
            <a:pPr marL="114300" lvl="0" indent="0" algn="just" rtl="0">
              <a:lnSpc>
                <a:spcPct val="100000"/>
              </a:lnSpc>
              <a:spcBef>
                <a:spcPts val="360"/>
              </a:spcBef>
              <a:spcAft>
                <a:spcPts val="0"/>
              </a:spcAft>
              <a:buSzPts val="1800"/>
              <a:buNone/>
            </a:pPr>
            <a:r>
              <a:rPr lang="en-US" sz="1800" dirty="0" err="1">
                <a:solidFill>
                  <a:srgbClr val="19194C"/>
                </a:solidFill>
                <a:latin typeface="Times New Roman"/>
                <a:ea typeface="Times New Roman"/>
                <a:cs typeface="Times New Roman"/>
                <a:sym typeface="Times New Roman"/>
              </a:rPr>
              <a:t>Član</a:t>
            </a:r>
            <a:r>
              <a:rPr lang="en-US" sz="1800" dirty="0">
                <a:solidFill>
                  <a:srgbClr val="19194C"/>
                </a:solidFill>
                <a:latin typeface="Times New Roman"/>
                <a:ea typeface="Times New Roman"/>
                <a:cs typeface="Times New Roman"/>
                <a:sym typeface="Times New Roman"/>
              </a:rPr>
              <a:t> 19. </a:t>
            </a:r>
            <a:r>
              <a:rPr lang="en-US" sz="1800" i="1" dirty="0">
                <a:solidFill>
                  <a:srgbClr val="19194C"/>
                </a:solidFill>
                <a:latin typeface="Times New Roman"/>
                <a:ea typeface="Times New Roman"/>
                <a:cs typeface="Times New Roman"/>
                <a:sym typeface="Times New Roman"/>
              </a:rPr>
              <a:t>“</a:t>
            </a:r>
            <a:r>
              <a:rPr lang="en-US" sz="1800" i="1" dirty="0" err="1">
                <a:solidFill>
                  <a:srgbClr val="19194C"/>
                </a:solidFill>
                <a:latin typeface="Times New Roman"/>
                <a:ea typeface="Times New Roman"/>
                <a:cs typeface="Times New Roman"/>
                <a:sym typeface="Times New Roman"/>
              </a:rPr>
              <a:t>Svako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pravo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držati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svoja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uvjerenja</a:t>
            </a:r>
            <a:r>
              <a:rPr lang="en-US" sz="1800" i="1" dirty="0">
                <a:solidFill>
                  <a:srgbClr val="19194C"/>
                </a:solidFill>
                <a:latin typeface="Times New Roman"/>
                <a:ea typeface="Times New Roman"/>
                <a:cs typeface="Times New Roman"/>
                <a:sym typeface="Times New Roman"/>
              </a:rPr>
              <a:t> bez </a:t>
            </a:r>
            <a:r>
              <a:rPr lang="en-US" sz="1800" i="1" dirty="0" err="1">
                <a:solidFill>
                  <a:srgbClr val="19194C"/>
                </a:solidFill>
                <a:latin typeface="Times New Roman"/>
                <a:ea typeface="Times New Roman"/>
                <a:cs typeface="Times New Roman"/>
                <a:sym typeface="Times New Roman"/>
              </a:rPr>
              <a:t>miješanja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strane</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Svako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pravo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na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slobodu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izražavanja</a:t>
            </a:r>
            <a:r>
              <a:rPr lang="en-US" sz="1800" i="1" dirty="0">
                <a:solidFill>
                  <a:srgbClr val="19194C"/>
                </a:solidFill>
                <a:latin typeface="Times New Roman"/>
                <a:ea typeface="Times New Roman"/>
                <a:cs typeface="Times New Roman"/>
                <a:sym typeface="Times New Roman"/>
              </a:rPr>
              <a:t>; to </a:t>
            </a:r>
            <a:r>
              <a:rPr lang="en-US" sz="1800" i="1" dirty="0" err="1">
                <a:solidFill>
                  <a:srgbClr val="19194C"/>
                </a:solidFill>
                <a:latin typeface="Times New Roman"/>
                <a:ea typeface="Times New Roman"/>
                <a:cs typeface="Times New Roman"/>
                <a:sym typeface="Times New Roman"/>
              </a:rPr>
              <a:t>pravo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obuhvata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slobodu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traženja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primanja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širenja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informacija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ideja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svake</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vrste</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usmenim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pismenim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štampanim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ili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umjetničkim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putem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ili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bilo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kojim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sredstvom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prema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vlastitom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izvoru</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nevezano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za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granice</a:t>
            </a:r>
            <a:r>
              <a:rPr lang="en-US" sz="1800" i="1" dirty="0">
                <a:solidFill>
                  <a:srgbClr val="19194C"/>
                </a:solidFill>
                <a:latin typeface="Times New Roman"/>
                <a:ea typeface="Times New Roman"/>
                <a:cs typeface="Times New Roman"/>
                <a:sym typeface="Times New Roman"/>
              </a:rPr>
              <a:t>”. </a:t>
            </a:r>
            <a:endParaRPr sz="1800" i="1"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1800" i="1"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1800" dirty="0" err="1">
                <a:solidFill>
                  <a:srgbClr val="19194C"/>
                </a:solidFill>
                <a:latin typeface="Times New Roman"/>
                <a:ea typeface="Times New Roman"/>
                <a:cs typeface="Times New Roman"/>
                <a:sym typeface="Times New Roman"/>
              </a:rPr>
              <a:t>Ovaj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akt</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zabranjuje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svaku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ratnu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propagandu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kao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svako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zagovaranje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nacionalne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rasne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vjerske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mržnje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predstavlja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podsticanje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diskriminaciju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neprijateljstvo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nasilje</a:t>
            </a:r>
            <a:r>
              <a:rPr lang="en-US" sz="1800" dirty="0">
                <a:solidFill>
                  <a:srgbClr val="19194C"/>
                </a:solidFill>
                <a:latin typeface="Times New Roman"/>
                <a:ea typeface="Times New Roman"/>
                <a:cs typeface="Times New Roman"/>
                <a:sym typeface="Times New Roman"/>
              </a:rPr>
              <a:t>”, a </a:t>
            </a:r>
            <a:r>
              <a:rPr lang="en-US" sz="1800" dirty="0" err="1">
                <a:solidFill>
                  <a:srgbClr val="19194C"/>
                </a:solidFill>
                <a:latin typeface="Times New Roman"/>
                <a:ea typeface="Times New Roman"/>
                <a:cs typeface="Times New Roman"/>
                <a:sym typeface="Times New Roman"/>
              </a:rPr>
              <a:t>garantuje</a:t>
            </a:r>
            <a:r>
              <a:rPr lang="en-US" sz="1800" dirty="0">
                <a:solidFill>
                  <a:srgbClr val="19194C"/>
                </a:solidFill>
                <a:latin typeface="Times New Roman"/>
                <a:ea typeface="Times New Roman"/>
                <a:cs typeface="Times New Roman"/>
                <a:sym typeface="Times New Roman"/>
              </a:rPr>
              <a:t> se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jednaka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zakonska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zaštita</a:t>
            </a:r>
            <a:r>
              <a:rPr lang="en-US" sz="1800" dirty="0">
                <a:solidFill>
                  <a:srgbClr val="19194C"/>
                </a:solidFill>
                <a:latin typeface="Times New Roman"/>
                <a:ea typeface="Times New Roman"/>
                <a:cs typeface="Times New Roman"/>
                <a:sym typeface="Times New Roman"/>
              </a:rPr>
              <a:t> od </a:t>
            </a:r>
            <a:r>
              <a:rPr lang="en-US" sz="1800" dirty="0" err="1">
                <a:solidFill>
                  <a:srgbClr val="19194C"/>
                </a:solidFill>
                <a:latin typeface="Times New Roman"/>
                <a:ea typeface="Times New Roman"/>
                <a:cs typeface="Times New Roman"/>
                <a:sym typeface="Times New Roman"/>
              </a:rPr>
              <a:t>diskriminacije</a:t>
            </a:r>
            <a:r>
              <a:rPr lang="en-US" sz="1800" dirty="0">
                <a:solidFill>
                  <a:srgbClr val="19194C"/>
                </a:solidFill>
                <a:latin typeface="Times New Roman"/>
                <a:ea typeface="Times New Roman"/>
                <a:cs typeface="Times New Roman"/>
                <a:sym typeface="Times New Roman"/>
              </a:rPr>
              <a:t>, bez </a:t>
            </a:r>
            <a:r>
              <a:rPr lang="en-US" sz="1800" dirty="0" err="1">
                <a:solidFill>
                  <a:srgbClr val="19194C"/>
                </a:solidFill>
                <a:latin typeface="Times New Roman"/>
                <a:ea typeface="Times New Roman"/>
                <a:cs typeface="Times New Roman"/>
                <a:sym typeface="Times New Roman"/>
              </a:rPr>
              <a:t>obzira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bilo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kakve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razloge</a:t>
            </a:r>
            <a:r>
              <a:rPr lang="en-US" sz="1800" dirty="0">
                <a:solidFill>
                  <a:srgbClr val="19194C"/>
                </a:solidFill>
                <a:latin typeface="Times New Roman"/>
                <a:ea typeface="Times New Roman"/>
                <a:cs typeface="Times New Roman"/>
                <a:sym typeface="Times New Roman"/>
              </a:rPr>
              <a:t>”. </a:t>
            </a:r>
            <a:endParaRPr dirty="0"/>
          </a:p>
          <a:p>
            <a:pPr marL="114300" lvl="0" indent="0" algn="just" rtl="0">
              <a:lnSpc>
                <a:spcPct val="100000"/>
              </a:lnSpc>
              <a:spcBef>
                <a:spcPts val="360"/>
              </a:spcBef>
              <a:spcAft>
                <a:spcPts val="0"/>
              </a:spcAft>
              <a:buSzPts val="1800"/>
              <a:buNone/>
            </a:pPr>
            <a:endParaRPr sz="1800" i="1" dirty="0">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457200" y="873369"/>
            <a:ext cx="8229600" cy="59202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400">
                <a:solidFill>
                  <a:srgbClr val="19194C"/>
                </a:solidFill>
                <a:latin typeface="Times New Roman"/>
                <a:ea typeface="Times New Roman"/>
                <a:cs typeface="Times New Roman"/>
                <a:sym typeface="Times New Roman"/>
              </a:rPr>
              <a:t>3. Međurodna konvencija o ukidanju svih oblika rasne diskriminacije (1966. godine)</a:t>
            </a:r>
            <a:endParaRPr sz="24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10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propisuje obavezu država članica ne samo da zabrane, već i da propišu kao krivično djelo neke pojavne oblike (rasističkog) govora mržnje, te u članu 4. propisuje da se države članice… naročito obavezuju..</a:t>
            </a:r>
            <a:endParaRPr/>
          </a:p>
          <a:p>
            <a:pPr marL="457200" lvl="0" indent="-342900" algn="just" rtl="0">
              <a:lnSpc>
                <a:spcPct val="100000"/>
              </a:lnSpc>
              <a:spcBef>
                <a:spcPts val="360"/>
              </a:spcBef>
              <a:spcAft>
                <a:spcPts val="0"/>
              </a:spcAft>
              <a:buSzPts val="1800"/>
              <a:buChar char="•"/>
            </a:pPr>
            <a:r>
              <a:rPr lang="en-US" sz="2000" i="1">
                <a:solidFill>
                  <a:srgbClr val="19194C"/>
                </a:solidFill>
                <a:latin typeface="Times New Roman"/>
                <a:ea typeface="Times New Roman"/>
                <a:cs typeface="Times New Roman"/>
                <a:sym typeface="Times New Roman"/>
              </a:rPr>
              <a:t>“da proglase krivičnim djelom kažnjivim zakonom svako širenje ideja utemeljenih na superiornosti ili mržnji, podsticanju na rasnu diskriminaciju, kao i sva djela nasilja ili podsticanje na takva nasilja usmjerena protiv bilo koje rase ili grupe ljudi druge boje ili drugog etničkog porijekla, kao pružanju pomoći rasističkim aktivnostima uključujući njihovo finansiranje; </a:t>
            </a:r>
            <a:endParaRPr sz="20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i="1">
                <a:solidFill>
                  <a:srgbClr val="19194C"/>
                </a:solidFill>
                <a:latin typeface="Times New Roman"/>
                <a:ea typeface="Times New Roman"/>
                <a:cs typeface="Times New Roman"/>
                <a:sym typeface="Times New Roman"/>
              </a:rPr>
              <a:t>“da proglase nezakonitim i da zabrane organizacije, kao i organizacione propagandne aktivnosti i sve druge aktivnosti propagande koje promovišu i podstiču rasnu diskriminaciju i da učešće u takvim organizacijama ili njihovim aktivnostima prepoznaju kao krivično djelo kažnjivo zakonom”</a:t>
            </a:r>
            <a:endParaRPr sz="2000">
              <a:solidFill>
                <a:srgbClr val="19194C"/>
              </a:solidFill>
              <a:latin typeface="Times New Roman"/>
              <a:ea typeface="Times New Roman"/>
              <a:cs typeface="Times New Roman"/>
              <a:sym typeface="Times New Roman"/>
            </a:endParaRPr>
          </a:p>
          <a:p>
            <a:pPr marL="457200" lvl="0" indent="-228600" algn="just" rtl="0">
              <a:lnSpc>
                <a:spcPct val="100000"/>
              </a:lnSpc>
              <a:spcBef>
                <a:spcPts val="360"/>
              </a:spcBef>
              <a:spcAft>
                <a:spcPts val="0"/>
              </a:spcAft>
              <a:buSzPts val="1800"/>
              <a:buNone/>
            </a:pPr>
            <a:endParaRPr sz="22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57200" y="890953"/>
            <a:ext cx="8229600" cy="60843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4. Konvencija o ukidanju svih oblika diskriminacije nad ženama (1979)</a:t>
            </a:r>
            <a:endParaRPr sz="22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Sastavni dio Ustava Bosne i Hercegovine, te da se primjenjuje direktno i ima prioritet nad domaćim zakonima</a:t>
            </a:r>
            <a:endParaRPr sz="20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Daje definiciju diskriminacije po osnovu spola, koja je preuzeta i ugrađena u naš Zakon o ravnopravnosti spolova Bosne i Hercegovine („Službeni glasnik BiH“, br. 16/03)</a:t>
            </a:r>
            <a:endParaRPr sz="2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1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5.  Rezolucija UN-ovog Vijeća za ljudska prava o promovisanju, zaštiti i ostvarivanju ljudskih prava na internetu (2012)</a:t>
            </a:r>
            <a:endParaRPr/>
          </a:p>
          <a:p>
            <a:pPr marL="114300" lvl="0" indent="0" algn="just" rtl="0">
              <a:lnSpc>
                <a:spcPct val="100000"/>
              </a:lnSpc>
              <a:spcBef>
                <a:spcPts val="360"/>
              </a:spcBef>
              <a:spcAft>
                <a:spcPts val="0"/>
              </a:spcAft>
              <a:buSzPts val="1800"/>
              <a:buNone/>
            </a:pPr>
            <a:r>
              <a:rPr lang="en-US" sz="2000" i="1">
                <a:solidFill>
                  <a:srgbClr val="19194C"/>
                </a:solidFill>
                <a:latin typeface="Times New Roman"/>
                <a:ea typeface="Times New Roman"/>
                <a:cs typeface="Times New Roman"/>
                <a:sym typeface="Times New Roman"/>
              </a:rPr>
              <a:t>Utvrđuje da ista prava koja ljudi imaju ofline moraju biti zaštićena online, posebno sloboda izražavanja koja je primjenjiva bez obzira na granice i putem bilo kojeg izabranog medija u skladu sa članovima 19. Univerzalne deklaracije o ljudskim pravima i Međunarodnog pakta o građanskim i političkim pravima…</a:t>
            </a:r>
            <a:endParaRPr sz="2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sz="24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433754" y="902677"/>
            <a:ext cx="8229600" cy="54933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400" b="1" dirty="0" err="1">
                <a:solidFill>
                  <a:srgbClr val="19194C"/>
                </a:solidFill>
                <a:latin typeface="Times New Roman"/>
                <a:ea typeface="Times New Roman"/>
                <a:cs typeface="Times New Roman"/>
                <a:sym typeface="Times New Roman"/>
              </a:rPr>
              <a:t>Vijeće</a:t>
            </a:r>
            <a:r>
              <a:rPr lang="en-US" sz="2400" b="1" dirty="0">
                <a:solidFill>
                  <a:srgbClr val="19194C"/>
                </a:solidFill>
                <a:latin typeface="Times New Roman"/>
                <a:ea typeface="Times New Roman"/>
                <a:cs typeface="Times New Roman"/>
                <a:sym typeface="Times New Roman"/>
              </a:rPr>
              <a:t> </a:t>
            </a:r>
            <a:r>
              <a:rPr lang="en-US" sz="2400" b="1" dirty="0" err="1">
                <a:solidFill>
                  <a:srgbClr val="19194C"/>
                </a:solidFill>
                <a:latin typeface="Times New Roman"/>
                <a:ea typeface="Times New Roman"/>
                <a:cs typeface="Times New Roman"/>
                <a:sym typeface="Times New Roman"/>
              </a:rPr>
              <a:t>Evrope</a:t>
            </a:r>
            <a:endParaRPr b="1" dirty="0"/>
          </a:p>
          <a:p>
            <a:pPr marL="114300" lvl="0" indent="0" algn="l" rtl="0">
              <a:lnSpc>
                <a:spcPct val="100000"/>
              </a:lnSpc>
              <a:spcBef>
                <a:spcPts val="360"/>
              </a:spcBef>
              <a:spcAft>
                <a:spcPts val="0"/>
              </a:spcAft>
              <a:buSzPts val="1800"/>
              <a:buNone/>
            </a:pPr>
            <a:endParaRPr sz="1000" dirty="0">
              <a:solidFill>
                <a:srgbClr val="19194C"/>
              </a:solidFill>
              <a:latin typeface="Times New Roman"/>
              <a:ea typeface="Times New Roman"/>
              <a:cs typeface="Times New Roman"/>
              <a:sym typeface="Times New Roman"/>
            </a:endParaRPr>
          </a:p>
          <a:p>
            <a:pPr marL="571500" lvl="0" indent="-457200" algn="l"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Evropska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konvencija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zaštiti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ljudskih</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prava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osnovnih</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sloboda</a:t>
            </a:r>
            <a:r>
              <a:rPr lang="en-US" sz="2400" dirty="0">
                <a:solidFill>
                  <a:srgbClr val="19194C"/>
                </a:solidFill>
                <a:latin typeface="Times New Roman"/>
                <a:ea typeface="Times New Roman"/>
                <a:cs typeface="Times New Roman"/>
                <a:sym typeface="Times New Roman"/>
              </a:rPr>
              <a:t> (1950)</a:t>
            </a:r>
            <a:endParaRPr dirty="0"/>
          </a:p>
          <a:p>
            <a:pPr marL="571500" lvl="0" indent="-457200" algn="l" rtl="0">
              <a:lnSpc>
                <a:spcPct val="100000"/>
              </a:lnSpc>
              <a:spcBef>
                <a:spcPts val="360"/>
              </a:spcBef>
              <a:spcAft>
                <a:spcPts val="0"/>
              </a:spcAft>
              <a:buClr>
                <a:srgbClr val="19194C"/>
              </a:buClr>
              <a:buSzPts val="2400"/>
              <a:buFont typeface="Arial"/>
              <a:buAutoNum type="arabicPeriod"/>
            </a:pPr>
            <a:r>
              <a:rPr lang="en-US" sz="2400" dirty="0" err="1">
                <a:solidFill>
                  <a:srgbClr val="19194C"/>
                </a:solidFill>
                <a:latin typeface="Times New Roman"/>
                <a:ea typeface="Times New Roman"/>
                <a:cs typeface="Times New Roman"/>
                <a:sym typeface="Times New Roman"/>
              </a:rPr>
              <a:t>Preporuku</a:t>
            </a:r>
            <a:r>
              <a:rPr lang="en-US" sz="2400" dirty="0">
                <a:solidFill>
                  <a:srgbClr val="19194C"/>
                </a:solidFill>
                <a:latin typeface="Times New Roman"/>
                <a:ea typeface="Times New Roman"/>
                <a:cs typeface="Times New Roman"/>
                <a:sym typeface="Times New Roman"/>
              </a:rPr>
              <a:t> br. 20 </a:t>
            </a:r>
            <a:r>
              <a:rPr lang="en-US" sz="2400" dirty="0" err="1">
                <a:solidFill>
                  <a:srgbClr val="19194C"/>
                </a:solidFill>
                <a:latin typeface="Times New Roman"/>
                <a:ea typeface="Times New Roman"/>
                <a:cs typeface="Times New Roman"/>
                <a:sym typeface="Times New Roman"/>
              </a:rPr>
              <a:t>Komiteta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ministara</a:t>
            </a:r>
            <a:r>
              <a:rPr lang="en-US" sz="2400" dirty="0">
                <a:solidFill>
                  <a:srgbClr val="19194C"/>
                </a:solidFill>
                <a:latin typeface="Times New Roman"/>
                <a:ea typeface="Times New Roman"/>
                <a:cs typeface="Times New Roman"/>
                <a:sym typeface="Times New Roman"/>
              </a:rPr>
              <a:t> o </a:t>
            </a:r>
            <a:r>
              <a:rPr lang="en-US" sz="2400" dirty="0" err="1">
                <a:solidFill>
                  <a:srgbClr val="19194C"/>
                </a:solidFill>
                <a:latin typeface="Times New Roman"/>
                <a:ea typeface="Times New Roman"/>
                <a:cs typeface="Times New Roman"/>
                <a:sym typeface="Times New Roman"/>
              </a:rPr>
              <a:t>govoru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mržnje</a:t>
            </a:r>
            <a:r>
              <a:rPr lang="en-US" sz="2400" dirty="0">
                <a:solidFill>
                  <a:srgbClr val="19194C"/>
                </a:solidFill>
                <a:latin typeface="Times New Roman"/>
                <a:ea typeface="Times New Roman"/>
                <a:cs typeface="Times New Roman"/>
                <a:sym typeface="Times New Roman"/>
              </a:rPr>
              <a:t> (1997) </a:t>
            </a:r>
            <a:r>
              <a:rPr lang="en-US" sz="2400" dirty="0" err="1">
                <a:solidFill>
                  <a:srgbClr val="19194C"/>
                </a:solidFill>
                <a:latin typeface="Times New Roman"/>
                <a:ea typeface="Times New Roman"/>
                <a:cs typeface="Times New Roman"/>
                <a:sym typeface="Times New Roman"/>
              </a:rPr>
              <a:t>koja</a:t>
            </a:r>
            <a:r>
              <a:rPr lang="en-US" sz="2400" dirty="0">
                <a:solidFill>
                  <a:srgbClr val="19194C"/>
                </a:solidFill>
                <a:latin typeface="Times New Roman"/>
                <a:ea typeface="Times New Roman"/>
                <a:cs typeface="Times New Roman"/>
                <a:sym typeface="Times New Roman"/>
              </a:rPr>
              <a:t> pod </a:t>
            </a:r>
            <a:r>
              <a:rPr lang="en-US" sz="2400" dirty="0" err="1">
                <a:solidFill>
                  <a:srgbClr val="19194C"/>
                </a:solidFill>
                <a:latin typeface="Times New Roman"/>
                <a:ea typeface="Times New Roman"/>
                <a:cs typeface="Times New Roman"/>
                <a:sym typeface="Times New Roman"/>
              </a:rPr>
              <a:t>govorom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mržnje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podrazumijeva</a:t>
            </a:r>
            <a:r>
              <a:rPr lang="en-US" sz="2400" dirty="0">
                <a:solidFill>
                  <a:srgbClr val="19194C"/>
                </a:solidFill>
                <a:latin typeface="Times New Roman"/>
                <a:ea typeface="Times New Roman"/>
                <a:cs typeface="Times New Roman"/>
                <a:sym typeface="Times New Roman"/>
              </a:rPr>
              <a:t>:</a:t>
            </a:r>
            <a:endParaRPr dirty="0"/>
          </a:p>
          <a:p>
            <a:pPr marL="114300" lvl="0" indent="0" algn="just" rtl="0">
              <a:lnSpc>
                <a:spcPct val="100000"/>
              </a:lnSpc>
              <a:spcBef>
                <a:spcPts val="360"/>
              </a:spcBef>
              <a:spcAft>
                <a:spcPts val="0"/>
              </a:spcAft>
              <a:buSzPts val="1800"/>
              <a:buNone/>
            </a:pP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sve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oblike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izražavanja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koji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šire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podstiču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promovišu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ili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opravdavaju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rasnu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mržnju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ksenofobiju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antisemitizam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ili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druge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oblike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mržnje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zasnovane</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netoleranciji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uključujući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netoleranciju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izraženu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kroz</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agresivni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nacionalizam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etnocentrizam</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diskriminaciju</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ili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neprijateljstvo</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prema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manjinama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imigrantima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ljudima</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imigrantskog</a:t>
            </a:r>
            <a:r>
              <a:rPr lang="en-US" sz="2400" dirty="0">
                <a:solidFill>
                  <a:srgbClr val="19194C"/>
                </a:solidFill>
                <a:latin typeface="Times New Roman"/>
                <a:ea typeface="Times New Roman"/>
                <a:cs typeface="Times New Roman"/>
                <a:sym typeface="Times New Roman"/>
              </a:rPr>
              <a:t> </a:t>
            </a:r>
            <a:r>
              <a:rPr lang="en-US" sz="2400" dirty="0" err="1">
                <a:solidFill>
                  <a:srgbClr val="19194C"/>
                </a:solidFill>
                <a:latin typeface="Times New Roman"/>
                <a:ea typeface="Times New Roman"/>
                <a:cs typeface="Times New Roman"/>
                <a:sym typeface="Times New Roman"/>
              </a:rPr>
              <a:t>porijekla</a:t>
            </a:r>
            <a:r>
              <a:rPr lang="en-US" sz="2400" dirty="0">
                <a:solidFill>
                  <a:srgbClr val="19194C"/>
                </a:solidFill>
                <a:latin typeface="Times New Roman"/>
                <a:ea typeface="Times New Roman"/>
                <a:cs typeface="Times New Roman"/>
                <a:sym typeface="Times New Roman"/>
              </a:rPr>
              <a:t>”.</a:t>
            </a:r>
            <a:endParaRPr dirty="0"/>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457200" y="1055076"/>
            <a:ext cx="8229600" cy="5071223"/>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dirty="0" err="1">
                <a:solidFill>
                  <a:srgbClr val="19194C"/>
                </a:solidFill>
                <a:latin typeface="Times New Roman"/>
                <a:ea typeface="Times New Roman"/>
                <a:cs typeface="Times New Roman"/>
                <a:sym typeface="Times New Roman"/>
              </a:rPr>
              <a:t>Sadržaj</a:t>
            </a:r>
            <a:r>
              <a:rPr lang="en-US" dirty="0">
                <a:solidFill>
                  <a:srgbClr val="19194C"/>
                </a:solidFill>
                <a:latin typeface="Times New Roman"/>
                <a:ea typeface="Times New Roman"/>
                <a:cs typeface="Times New Roman"/>
                <a:sym typeface="Times New Roman"/>
              </a:rPr>
              <a:t>: </a:t>
            </a:r>
            <a:endParaRPr dirty="0"/>
          </a:p>
          <a:p>
            <a:pPr marL="628650" lvl="0" indent="-400050" algn="l" rtl="0">
              <a:lnSpc>
                <a:spcPct val="100000"/>
              </a:lnSpc>
              <a:spcBef>
                <a:spcPts val="360"/>
              </a:spcBef>
              <a:spcAft>
                <a:spcPts val="0"/>
              </a:spcAft>
              <a:buSzPts val="1800"/>
              <a:buNone/>
            </a:pPr>
            <a:endParaRPr dirty="0">
              <a:solidFill>
                <a:srgbClr val="19194C"/>
              </a:solidFill>
              <a:latin typeface="Times New Roman"/>
              <a:ea typeface="Times New Roman"/>
              <a:cs typeface="Times New Roman"/>
              <a:sym typeface="Times New Roman"/>
            </a:endParaRPr>
          </a:p>
          <a:p>
            <a:pPr marL="628650" lvl="0" indent="-514350" algn="l" rtl="0">
              <a:lnSpc>
                <a:spcPct val="100000"/>
              </a:lnSpc>
              <a:spcBef>
                <a:spcPts val="360"/>
              </a:spcBef>
              <a:spcAft>
                <a:spcPts val="0"/>
              </a:spcAft>
              <a:buClr>
                <a:srgbClr val="19194C"/>
              </a:buClr>
              <a:buSzPts val="3200"/>
              <a:buFont typeface="Arial"/>
              <a:buAutoNum type="arabicPeriod"/>
            </a:pPr>
            <a:r>
              <a:rPr lang="en-US" dirty="0" err="1">
                <a:solidFill>
                  <a:srgbClr val="19194C"/>
                </a:solidFill>
                <a:latin typeface="Times New Roman"/>
                <a:ea typeface="Times New Roman"/>
                <a:cs typeface="Times New Roman"/>
                <a:sym typeface="Times New Roman"/>
              </a:rPr>
              <a:t>Sloboda</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izražavanja</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i</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govor</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mržnje</a:t>
            </a:r>
            <a:endParaRPr dirty="0"/>
          </a:p>
          <a:p>
            <a:pPr marL="628650" lvl="0" indent="-514350" algn="l" rtl="0">
              <a:lnSpc>
                <a:spcPct val="100000"/>
              </a:lnSpc>
              <a:spcBef>
                <a:spcPts val="360"/>
              </a:spcBef>
              <a:spcAft>
                <a:spcPts val="0"/>
              </a:spcAft>
              <a:buClr>
                <a:srgbClr val="19194C"/>
              </a:buClr>
              <a:buSzPts val="3200"/>
              <a:buFont typeface="Arial"/>
              <a:buAutoNum type="arabicPeriod"/>
            </a:pPr>
            <a:r>
              <a:rPr lang="en-US" dirty="0" err="1">
                <a:solidFill>
                  <a:srgbClr val="19194C"/>
                </a:solidFill>
                <a:latin typeface="Times New Roman"/>
                <a:ea typeface="Times New Roman"/>
                <a:cs typeface="Times New Roman"/>
                <a:sym typeface="Times New Roman"/>
              </a:rPr>
              <a:t>Međunarodni</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normativni</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okvir</a:t>
            </a:r>
            <a:endParaRPr dirty="0"/>
          </a:p>
          <a:p>
            <a:pPr marL="628650" lvl="0" indent="-514350" algn="l" rtl="0">
              <a:lnSpc>
                <a:spcPct val="100000"/>
              </a:lnSpc>
              <a:spcBef>
                <a:spcPts val="360"/>
              </a:spcBef>
              <a:spcAft>
                <a:spcPts val="0"/>
              </a:spcAft>
              <a:buClr>
                <a:srgbClr val="19194C"/>
              </a:buClr>
              <a:buSzPts val="3200"/>
              <a:buFont typeface="Arial"/>
              <a:buAutoNum type="arabicPeriod"/>
            </a:pPr>
            <a:r>
              <a:rPr lang="en-US" dirty="0" err="1" smtClean="0">
                <a:solidFill>
                  <a:srgbClr val="19194C"/>
                </a:solidFill>
                <a:latin typeface="Times New Roman"/>
                <a:ea typeface="Times New Roman"/>
                <a:cs typeface="Times New Roman"/>
                <a:sym typeface="Times New Roman"/>
              </a:rPr>
              <a:t>Pristup</a:t>
            </a:r>
            <a:r>
              <a:rPr lang="en-US" dirty="0" smtClean="0">
                <a:solidFill>
                  <a:srgbClr val="19194C"/>
                </a:solidFill>
                <a:latin typeface="Times New Roman"/>
                <a:ea typeface="Times New Roman"/>
                <a:cs typeface="Times New Roman"/>
                <a:sym typeface="Times New Roman"/>
              </a:rPr>
              <a:t> </a:t>
            </a:r>
            <a:r>
              <a:rPr lang="en-US" dirty="0">
                <a:solidFill>
                  <a:srgbClr val="19194C"/>
                </a:solidFill>
                <a:latin typeface="Times New Roman"/>
                <a:ea typeface="Times New Roman"/>
                <a:cs typeface="Times New Roman"/>
                <a:sym typeface="Times New Roman"/>
              </a:rPr>
              <a:t>ESLJP </a:t>
            </a:r>
            <a:r>
              <a:rPr lang="en-US" dirty="0" err="1">
                <a:solidFill>
                  <a:srgbClr val="19194C"/>
                </a:solidFill>
                <a:latin typeface="Times New Roman"/>
                <a:ea typeface="Times New Roman"/>
                <a:cs typeface="Times New Roman"/>
                <a:sym typeface="Times New Roman"/>
              </a:rPr>
              <a:t>govoru</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mržnje</a:t>
            </a:r>
            <a:endParaRPr dirty="0"/>
          </a:p>
          <a:p>
            <a:pPr marL="628650" lvl="0" indent="-514350" algn="l" rtl="0">
              <a:lnSpc>
                <a:spcPct val="100000"/>
              </a:lnSpc>
              <a:spcBef>
                <a:spcPts val="360"/>
              </a:spcBef>
              <a:spcAft>
                <a:spcPts val="0"/>
              </a:spcAft>
              <a:buClr>
                <a:srgbClr val="19194C"/>
              </a:buClr>
              <a:buSzPts val="3200"/>
              <a:buFont typeface="Arial"/>
              <a:buAutoNum type="arabicPeriod"/>
            </a:pPr>
            <a:r>
              <a:rPr lang="en-US" dirty="0" err="1">
                <a:solidFill>
                  <a:srgbClr val="19194C"/>
                </a:solidFill>
                <a:latin typeface="Times New Roman"/>
                <a:ea typeface="Times New Roman"/>
                <a:cs typeface="Times New Roman"/>
                <a:sym typeface="Times New Roman"/>
              </a:rPr>
              <a:t>Relevanta</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praksa</a:t>
            </a:r>
            <a:r>
              <a:rPr lang="en-US" dirty="0">
                <a:solidFill>
                  <a:srgbClr val="19194C"/>
                </a:solidFill>
                <a:latin typeface="Times New Roman"/>
                <a:ea typeface="Times New Roman"/>
                <a:cs typeface="Times New Roman"/>
                <a:sym typeface="Times New Roman"/>
              </a:rPr>
              <a:t> ESLJP </a:t>
            </a:r>
            <a:r>
              <a:rPr lang="en-US" dirty="0" err="1">
                <a:solidFill>
                  <a:srgbClr val="19194C"/>
                </a:solidFill>
                <a:latin typeface="Times New Roman"/>
                <a:ea typeface="Times New Roman"/>
                <a:cs typeface="Times New Roman"/>
                <a:sym typeface="Times New Roman"/>
              </a:rPr>
              <a:t>i</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Ustavnog</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suda</a:t>
            </a:r>
            <a:r>
              <a:rPr lang="en-US" dirty="0">
                <a:solidFill>
                  <a:srgbClr val="19194C"/>
                </a:solidFill>
                <a:latin typeface="Times New Roman"/>
                <a:ea typeface="Times New Roman"/>
                <a:cs typeface="Times New Roman"/>
                <a:sym typeface="Times New Roman"/>
              </a:rPr>
              <a:t> </a:t>
            </a:r>
            <a:r>
              <a:rPr lang="en-US" dirty="0" err="1">
                <a:solidFill>
                  <a:srgbClr val="19194C"/>
                </a:solidFill>
                <a:latin typeface="Times New Roman"/>
                <a:ea typeface="Times New Roman"/>
                <a:cs typeface="Times New Roman"/>
                <a:sym typeface="Times New Roman"/>
              </a:rPr>
              <a:t>BiH</a:t>
            </a:r>
            <a:endParaRPr dirty="0">
              <a:solidFill>
                <a:srgbClr val="19194C"/>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body" idx="1"/>
          </p:nvPr>
        </p:nvSpPr>
        <p:spPr>
          <a:xfrm>
            <a:off x="78650" y="867500"/>
            <a:ext cx="8950200" cy="60375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3. Konvencija o kibernetičkom kriminalu iz 2001. godine</a:t>
            </a:r>
            <a:endParaRPr sz="22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1800">
                <a:solidFill>
                  <a:srgbClr val="19194C"/>
                </a:solidFill>
                <a:latin typeface="Times New Roman"/>
                <a:ea typeface="Times New Roman"/>
                <a:cs typeface="Times New Roman"/>
                <a:sym typeface="Times New Roman"/>
              </a:rPr>
              <a:t>Konvencija Vijeća Evrope o kibernetičkom kriminalu iz 2001. godine usmjerena je na sprečavanje dijela koja narušavaju povjerljivost, integritet i dostupnost kompjuterskih sistema, mreža i podataka, kao i na sprečavanje zloupotrebe tih sistema, mreža i podataka osiguravanjem usvajanja ovlašćenja dovoljnih da se omogući efikasna borba protiv tih krivičnih dijela, olakšavanjem njihovog otkrivanja, istrage i gonjenja, kako na unutrašnjem tako i na međunarodnom nivou i predviđa modalitete brze i pouzdane međunarodne saradnje. </a:t>
            </a:r>
            <a:endParaRPr sz="18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8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4. Dopunski protokol uz Konvenciju o kibernetičkom kriminalu iz 2003. godine o inkriminisanju dijela rasističke i ksenofobne prirode učinjenih pomoću kompjuterskih sistema</a:t>
            </a:r>
            <a:endParaRPr sz="22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Font typeface="Times New Roman"/>
              <a:buChar char="-"/>
            </a:pPr>
            <a:r>
              <a:rPr lang="en-US" sz="1800">
                <a:solidFill>
                  <a:srgbClr val="19194C"/>
                </a:solidFill>
                <a:latin typeface="Times New Roman"/>
                <a:ea typeface="Times New Roman"/>
                <a:cs typeface="Times New Roman"/>
                <a:sym typeface="Times New Roman"/>
              </a:rPr>
              <a:t>propisuje inkriminacija rasističkih i ksenofobnih dijela učinjenih u informacijskim sistemima, dakle zabranjuje se širenje poruka mržnje na internetu. </a:t>
            </a:r>
            <a:endParaRPr sz="18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Font typeface="Times New Roman"/>
              <a:buChar char="-"/>
            </a:pPr>
            <a:r>
              <a:rPr lang="en-US" sz="1800">
                <a:solidFill>
                  <a:srgbClr val="19194C"/>
                </a:solidFill>
                <a:latin typeface="Times New Roman"/>
                <a:ea typeface="Times New Roman"/>
                <a:cs typeface="Times New Roman"/>
                <a:sym typeface="Times New Roman"/>
              </a:rPr>
              <a:t>Dopunski protokol određuje sljedeće: “</a:t>
            </a:r>
            <a:r>
              <a:rPr lang="en-US" sz="1800" b="1" i="1">
                <a:solidFill>
                  <a:srgbClr val="19194C"/>
                </a:solidFill>
                <a:latin typeface="Times New Roman"/>
                <a:ea typeface="Times New Roman"/>
                <a:cs typeface="Times New Roman"/>
                <a:sym typeface="Times New Roman"/>
              </a:rPr>
              <a:t>Svaka stranka će usvojiti zakonodavne i druge potrebne mjere kako bi se, u skladu sa njenim domaćim pravom, utvrdilo kao krivično djelo, ako je učinjeno namjerno i neovlašćeno, sljedeće ponašanje distribuisanje ili omogućavanje dostupnim javnosti na neki drugi način rasnog i ksenofobnog materijala pomoću kompjuterskog sistema”. </a:t>
            </a:r>
            <a:endParaRPr sz="1800" b="1">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1800">
              <a:solidFill>
                <a:srgbClr val="19194C"/>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body" idx="1"/>
          </p:nvPr>
        </p:nvSpPr>
        <p:spPr>
          <a:xfrm>
            <a:off x="445477" y="1014046"/>
            <a:ext cx="8229600" cy="54336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5. Preporuka CM/Rec (2011) 8. Komiteta ministara Vijeća Evrope državama članicama o zaštiti i promociji univerzalne prirode, integriteta i otvorenosti internet</a:t>
            </a:r>
            <a:endParaRPr sz="22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9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“Pravo na slobodu izražavanja, koja uključuje slobodu mišljenja, te primanja i davanja informacija i ideja bez uplitanja, bitno je za učešće građana u demokratskim procesima. Ovo pravo na slobodu izražavanja se odnosi kako na online, tako i ofline aktivnosti, bez obzira na granice. U kontekstu Vijeća Evrope zaštita ovog prava se treba osigurati u skladu sa članom 10. Evropske konvencije o ljudskim pravima i osnovnim slobodama i relevantnom sudskom praksom Evropskog suda za ljudska prava. Države članice Vijeća Evrope moraju donijeti ili razviti političke odluke za očuvanje, a kad je to moguće i jačanju odbrane ljudskih prava i poštovanje vladavine prava u informacijskom društvu.</a:t>
            </a:r>
            <a:r>
              <a:rPr lang="en-US" sz="1800">
                <a:solidFill>
                  <a:srgbClr val="19194C"/>
                </a:solidFill>
                <a:latin typeface="Times New Roman"/>
                <a:ea typeface="Times New Roman"/>
                <a:cs typeface="Times New Roman"/>
                <a:sym typeface="Times New Roman"/>
              </a:rPr>
              <a:t>“</a:t>
            </a:r>
            <a:endParaRPr sz="1800">
              <a:solidFill>
                <a:srgbClr val="19194C"/>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293075" y="832350"/>
            <a:ext cx="8594100" cy="60609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200" b="1" dirty="0" err="1">
                <a:solidFill>
                  <a:srgbClr val="19194C"/>
                </a:solidFill>
                <a:latin typeface="Times New Roman"/>
                <a:ea typeface="Times New Roman"/>
                <a:cs typeface="Times New Roman"/>
                <a:sym typeface="Times New Roman"/>
              </a:rPr>
              <a:t>Evropska</a:t>
            </a:r>
            <a:r>
              <a:rPr lang="en-US" sz="2200" b="1" dirty="0">
                <a:solidFill>
                  <a:srgbClr val="19194C"/>
                </a:solidFill>
                <a:latin typeface="Times New Roman"/>
                <a:ea typeface="Times New Roman"/>
                <a:cs typeface="Times New Roman"/>
                <a:sym typeface="Times New Roman"/>
              </a:rPr>
              <a:t> </a:t>
            </a:r>
            <a:r>
              <a:rPr lang="en-US" sz="2200" b="1" dirty="0" err="1">
                <a:solidFill>
                  <a:srgbClr val="19194C"/>
                </a:solidFill>
                <a:latin typeface="Times New Roman"/>
                <a:ea typeface="Times New Roman"/>
                <a:cs typeface="Times New Roman"/>
                <a:sym typeface="Times New Roman"/>
              </a:rPr>
              <a:t>unija</a:t>
            </a:r>
            <a:endParaRPr sz="800" b="1"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2200" dirty="0" err="1">
                <a:solidFill>
                  <a:srgbClr val="19194C"/>
                </a:solidFill>
                <a:latin typeface="Times New Roman"/>
                <a:ea typeface="Times New Roman"/>
                <a:cs typeface="Times New Roman"/>
                <a:sym typeface="Times New Roman"/>
              </a:rPr>
              <a:t>Okvirna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odluka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Vijeća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Evropske</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unije</a:t>
            </a:r>
            <a:r>
              <a:rPr lang="en-US" sz="2200" dirty="0">
                <a:solidFill>
                  <a:srgbClr val="19194C"/>
                </a:solidFill>
                <a:latin typeface="Times New Roman"/>
                <a:ea typeface="Times New Roman"/>
                <a:cs typeface="Times New Roman"/>
                <a:sym typeface="Times New Roman"/>
              </a:rPr>
              <a:t> 2008/913/PUP od 28. </a:t>
            </a:r>
            <a:r>
              <a:rPr lang="en-US" sz="2200" dirty="0" err="1">
                <a:solidFill>
                  <a:srgbClr val="19194C"/>
                </a:solidFill>
                <a:latin typeface="Times New Roman"/>
                <a:ea typeface="Times New Roman"/>
                <a:cs typeface="Times New Roman"/>
                <a:sym typeface="Times New Roman"/>
              </a:rPr>
              <a:t>novembra</a:t>
            </a:r>
            <a:r>
              <a:rPr lang="en-US" sz="2200" dirty="0">
                <a:solidFill>
                  <a:srgbClr val="19194C"/>
                </a:solidFill>
                <a:latin typeface="Times New Roman"/>
                <a:ea typeface="Times New Roman"/>
                <a:cs typeface="Times New Roman"/>
                <a:sym typeface="Times New Roman"/>
              </a:rPr>
              <a:t> 2008. </a:t>
            </a:r>
            <a:r>
              <a:rPr lang="en-US" sz="2200" dirty="0" err="1">
                <a:solidFill>
                  <a:srgbClr val="19194C"/>
                </a:solidFill>
                <a:latin typeface="Times New Roman"/>
                <a:ea typeface="Times New Roman"/>
                <a:cs typeface="Times New Roman"/>
                <a:sym typeface="Times New Roman"/>
              </a:rPr>
              <a:t>godine</a:t>
            </a:r>
            <a:r>
              <a:rPr lang="en-US" sz="2200" dirty="0">
                <a:solidFill>
                  <a:srgbClr val="19194C"/>
                </a:solidFill>
                <a:latin typeface="Times New Roman"/>
                <a:ea typeface="Times New Roman"/>
                <a:cs typeface="Times New Roman"/>
                <a:sym typeface="Times New Roman"/>
              </a:rPr>
              <a:t> o </a:t>
            </a:r>
            <a:r>
              <a:rPr lang="en-US" sz="2200" dirty="0" err="1">
                <a:solidFill>
                  <a:srgbClr val="19194C"/>
                </a:solidFill>
                <a:latin typeface="Times New Roman"/>
                <a:ea typeface="Times New Roman"/>
                <a:cs typeface="Times New Roman"/>
                <a:sym typeface="Times New Roman"/>
              </a:rPr>
              <a:t>suzbijanju</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određenih</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oblika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i</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načina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izražavanja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rasizma</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i</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ksenofobije</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putem</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krivičnog</a:t>
            </a:r>
            <a:r>
              <a:rPr lang="en-US" sz="2200" dirty="0">
                <a:solidFill>
                  <a:srgbClr val="19194C"/>
                </a:solidFill>
                <a:latin typeface="Times New Roman"/>
                <a:ea typeface="Times New Roman"/>
                <a:cs typeface="Times New Roman"/>
                <a:sym typeface="Times New Roman"/>
              </a:rPr>
              <a:t> </a:t>
            </a:r>
            <a:r>
              <a:rPr lang="en-US" sz="2200" dirty="0" err="1">
                <a:solidFill>
                  <a:srgbClr val="19194C"/>
                </a:solidFill>
                <a:latin typeface="Times New Roman"/>
                <a:ea typeface="Times New Roman"/>
                <a:cs typeface="Times New Roman"/>
                <a:sym typeface="Times New Roman"/>
              </a:rPr>
              <a:t>prava</a:t>
            </a:r>
            <a:endParaRPr sz="2200"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800" dirty="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određuje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usklađivanje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propisa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država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članica</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odnosu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krivična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djela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uključuju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rasisam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ksenofobiju</a:t>
            </a:r>
            <a:r>
              <a:rPr lang="en-US" sz="1800"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Rasističko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ksenofobno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djelovanje</a:t>
            </a:r>
            <a:r>
              <a:rPr lang="en-US" sz="1800" i="1" dirty="0">
                <a:solidFill>
                  <a:srgbClr val="19194C"/>
                </a:solidFill>
                <a:latin typeface="Times New Roman"/>
                <a:ea typeface="Times New Roman"/>
                <a:cs typeface="Times New Roman"/>
                <a:sym typeface="Times New Roman"/>
              </a:rPr>
              <a:t> mora </a:t>
            </a:r>
            <a:r>
              <a:rPr lang="en-US" sz="1800" i="1" dirty="0" err="1">
                <a:solidFill>
                  <a:srgbClr val="19194C"/>
                </a:solidFill>
                <a:latin typeface="Times New Roman"/>
                <a:ea typeface="Times New Roman"/>
                <a:cs typeface="Times New Roman"/>
                <a:sym typeface="Times New Roman"/>
              </a:rPr>
              <a:t>predstavljati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krivično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djelo</a:t>
            </a:r>
            <a:r>
              <a:rPr lang="en-US" sz="1800" i="1" dirty="0">
                <a:solidFill>
                  <a:srgbClr val="19194C"/>
                </a:solidFill>
                <a:latin typeface="Times New Roman"/>
                <a:ea typeface="Times New Roman"/>
                <a:cs typeface="Times New Roman"/>
                <a:sym typeface="Times New Roman"/>
              </a:rPr>
              <a:t> u </a:t>
            </a:r>
            <a:r>
              <a:rPr lang="en-US" sz="1800" i="1" dirty="0" err="1">
                <a:solidFill>
                  <a:srgbClr val="19194C"/>
                </a:solidFill>
                <a:latin typeface="Times New Roman"/>
                <a:ea typeface="Times New Roman"/>
                <a:cs typeface="Times New Roman"/>
                <a:sym typeface="Times New Roman"/>
              </a:rPr>
              <a:t>svim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državama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članicama</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mora </a:t>
            </a:r>
            <a:r>
              <a:rPr lang="en-US" sz="1800" i="1" dirty="0" err="1">
                <a:solidFill>
                  <a:srgbClr val="19194C"/>
                </a:solidFill>
                <a:latin typeface="Times New Roman"/>
                <a:ea typeface="Times New Roman"/>
                <a:cs typeface="Times New Roman"/>
                <a:sym typeface="Times New Roman"/>
              </a:rPr>
              <a:t>biti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kažnjeno</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efektivnim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srazmjernim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i</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odvraćajućim</a:t>
            </a:r>
            <a:r>
              <a:rPr lang="en-US" sz="1800" i="1" dirty="0">
                <a:solidFill>
                  <a:srgbClr val="19194C"/>
                </a:solidFill>
                <a:latin typeface="Times New Roman"/>
                <a:ea typeface="Times New Roman"/>
                <a:cs typeface="Times New Roman"/>
                <a:sym typeface="Times New Roman"/>
              </a:rPr>
              <a:t> </a:t>
            </a:r>
            <a:r>
              <a:rPr lang="en-US" sz="1800" i="1" dirty="0" err="1">
                <a:solidFill>
                  <a:srgbClr val="19194C"/>
                </a:solidFill>
                <a:latin typeface="Times New Roman"/>
                <a:ea typeface="Times New Roman"/>
                <a:cs typeface="Times New Roman"/>
                <a:sym typeface="Times New Roman"/>
              </a:rPr>
              <a:t>kaznama</a:t>
            </a:r>
            <a:r>
              <a:rPr lang="en-US" sz="1800" i="1" dirty="0">
                <a:solidFill>
                  <a:srgbClr val="19194C"/>
                </a:solidFill>
                <a:latin typeface="Times New Roman"/>
                <a:ea typeface="Times New Roman"/>
                <a:cs typeface="Times New Roman"/>
                <a:sym typeface="Times New Roman"/>
              </a:rPr>
              <a:t>.” </a:t>
            </a:r>
            <a:endParaRPr sz="1800" i="1" dirty="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r>
              <a:rPr lang="en-US" sz="1800" dirty="0">
                <a:solidFill>
                  <a:srgbClr val="19194C"/>
                </a:solidFill>
                <a:latin typeface="Times New Roman"/>
                <a:ea typeface="Times New Roman"/>
                <a:cs typeface="Times New Roman"/>
                <a:sym typeface="Times New Roman"/>
              </a:rPr>
              <a:t>Kao </a:t>
            </a:r>
            <a:r>
              <a:rPr lang="en-US" sz="1800" dirty="0" err="1">
                <a:solidFill>
                  <a:srgbClr val="19194C"/>
                </a:solidFill>
                <a:latin typeface="Times New Roman"/>
                <a:ea typeface="Times New Roman"/>
                <a:cs typeface="Times New Roman"/>
                <a:sym typeface="Times New Roman"/>
              </a:rPr>
              <a:t>krivična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djela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inkriminišu</a:t>
            </a:r>
            <a:r>
              <a:rPr lang="en-US" sz="1800" dirty="0">
                <a:solidFill>
                  <a:srgbClr val="19194C"/>
                </a:solidFill>
                <a:latin typeface="Times New Roman"/>
                <a:ea typeface="Times New Roman"/>
                <a:cs typeface="Times New Roman"/>
                <a:sym typeface="Times New Roman"/>
              </a:rPr>
              <a:t> se: </a:t>
            </a:r>
            <a:endParaRPr dirty="0"/>
          </a:p>
          <a:p>
            <a:pPr marL="571500" lvl="0" indent="-457200" algn="just" rtl="0">
              <a:lnSpc>
                <a:spcPct val="100000"/>
              </a:lnSpc>
              <a:spcBef>
                <a:spcPts val="360"/>
              </a:spcBef>
              <a:spcAft>
                <a:spcPts val="0"/>
              </a:spcAft>
              <a:buClr>
                <a:srgbClr val="19194C"/>
              </a:buClr>
              <a:buSzPts val="1800"/>
              <a:buFont typeface="Arial"/>
              <a:buAutoNum type="arabicPeriod"/>
            </a:pPr>
            <a:r>
              <a:rPr lang="en-US" sz="1800" dirty="0" err="1">
                <a:solidFill>
                  <a:srgbClr val="19194C"/>
                </a:solidFill>
                <a:latin typeface="Times New Roman"/>
                <a:ea typeface="Times New Roman"/>
                <a:cs typeface="Times New Roman"/>
                <a:sym typeface="Times New Roman"/>
              </a:rPr>
              <a:t>javno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podsticanje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nasilje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mržnju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grupama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pojedincima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osnovu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rase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boje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kože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vjere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porijekla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nacionalne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etničke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pripadnosti</a:t>
            </a:r>
            <a:endParaRPr sz="1800" dirty="0">
              <a:solidFill>
                <a:srgbClr val="19194C"/>
              </a:solidFill>
              <a:latin typeface="Times New Roman"/>
              <a:ea typeface="Times New Roman"/>
              <a:cs typeface="Times New Roman"/>
              <a:sym typeface="Times New Roman"/>
            </a:endParaRPr>
          </a:p>
          <a:p>
            <a:pPr marL="571500" lvl="0" indent="-457200" algn="just" rtl="0">
              <a:lnSpc>
                <a:spcPct val="100000"/>
              </a:lnSpc>
              <a:spcBef>
                <a:spcPts val="360"/>
              </a:spcBef>
              <a:spcAft>
                <a:spcPts val="0"/>
              </a:spcAft>
              <a:buClr>
                <a:srgbClr val="19194C"/>
              </a:buClr>
              <a:buSzPts val="1800"/>
              <a:buFont typeface="Arial"/>
              <a:buAutoNum type="arabicPeriod"/>
            </a:pPr>
            <a:r>
              <a:rPr lang="en-US" sz="1800" dirty="0" err="1">
                <a:solidFill>
                  <a:srgbClr val="19194C"/>
                </a:solidFill>
                <a:latin typeface="Times New Roman"/>
                <a:ea typeface="Times New Roman"/>
                <a:cs typeface="Times New Roman"/>
                <a:sym typeface="Times New Roman"/>
              </a:rPr>
              <a:t>javno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podsticanje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nasilje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mržnju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učinjeno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javnom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distribucijom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letaka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slika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drugih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materijala</a:t>
            </a:r>
            <a:endParaRPr sz="1800" dirty="0">
              <a:solidFill>
                <a:srgbClr val="19194C"/>
              </a:solidFill>
              <a:latin typeface="Times New Roman"/>
              <a:ea typeface="Times New Roman"/>
              <a:cs typeface="Times New Roman"/>
              <a:sym typeface="Times New Roman"/>
            </a:endParaRPr>
          </a:p>
          <a:p>
            <a:pPr marL="571500" lvl="0" indent="-457200" algn="just" rtl="0">
              <a:lnSpc>
                <a:spcPct val="100000"/>
              </a:lnSpc>
              <a:spcBef>
                <a:spcPts val="360"/>
              </a:spcBef>
              <a:spcAft>
                <a:spcPts val="0"/>
              </a:spcAft>
              <a:buClr>
                <a:srgbClr val="19194C"/>
              </a:buClr>
              <a:buSzPts val="1800"/>
              <a:buFont typeface="Arial"/>
              <a:buAutoNum type="arabicPeriod"/>
            </a:pPr>
            <a:r>
              <a:rPr lang="en-US" sz="1800" dirty="0" err="1">
                <a:solidFill>
                  <a:srgbClr val="19194C"/>
                </a:solidFill>
                <a:latin typeface="Times New Roman"/>
                <a:ea typeface="Times New Roman"/>
                <a:cs typeface="Times New Roman"/>
                <a:sym typeface="Times New Roman"/>
              </a:rPr>
              <a:t>javno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odobravanje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poricanje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grubo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umanjenje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zločina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genocida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zločina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protiv</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čovječnosti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ratnih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zločina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definisani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Statutom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stalnog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Međunarodnog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krivičnog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učinjeni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nekoj</a:t>
            </a:r>
            <a:r>
              <a:rPr lang="en-US" sz="1800" dirty="0">
                <a:solidFill>
                  <a:srgbClr val="19194C"/>
                </a:solidFill>
                <a:latin typeface="Times New Roman"/>
                <a:ea typeface="Times New Roman"/>
                <a:cs typeface="Times New Roman"/>
                <a:sym typeface="Times New Roman"/>
              </a:rPr>
              <a:t> od </a:t>
            </a:r>
            <a:r>
              <a:rPr lang="en-US" sz="1800" dirty="0" err="1">
                <a:solidFill>
                  <a:srgbClr val="19194C"/>
                </a:solidFill>
                <a:latin typeface="Times New Roman"/>
                <a:ea typeface="Times New Roman"/>
                <a:cs typeface="Times New Roman"/>
                <a:sym typeface="Times New Roman"/>
              </a:rPr>
              <a:t>navedenih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grupa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njenom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članu</a:t>
            </a:r>
            <a:r>
              <a:rPr lang="en-US" sz="1800" dirty="0">
                <a:solidFill>
                  <a:srgbClr val="19194C"/>
                </a:solidFill>
                <a:latin typeface="Times New Roman"/>
                <a:ea typeface="Times New Roman"/>
                <a:cs typeface="Times New Roman"/>
                <a:sym typeface="Times New Roman"/>
              </a:rPr>
              <a:t>. </a:t>
            </a:r>
            <a:endParaRPr dirty="0"/>
          </a:p>
          <a:p>
            <a:pPr marL="457200" lvl="0" indent="-228600" algn="just" rtl="0">
              <a:lnSpc>
                <a:spcPct val="100000"/>
              </a:lnSpc>
              <a:spcBef>
                <a:spcPts val="360"/>
              </a:spcBef>
              <a:spcAft>
                <a:spcPts val="0"/>
              </a:spcAft>
              <a:buSzPts val="1800"/>
              <a:buNone/>
            </a:pPr>
            <a:endParaRPr sz="1800" i="1" dirty="0">
              <a:solidFill>
                <a:srgbClr val="19194C"/>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p:nvPr/>
        </p:nvSpPr>
        <p:spPr>
          <a:xfrm>
            <a:off x="750277" y="914399"/>
            <a:ext cx="7707923" cy="47712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F0000"/>
              </a:buClr>
              <a:buSzPts val="4400"/>
              <a:buFont typeface="Trebuchet MS"/>
              <a:buNone/>
            </a:pPr>
            <a:endParaRPr sz="2200" b="0" i="0" u="none" strike="noStrike" cap="none" dirty="0">
              <a:solidFill>
                <a:srgbClr val="19194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9F0000"/>
              </a:buClr>
              <a:buSzPts val="4400"/>
              <a:buFont typeface="Trebuchet MS"/>
              <a:buNone/>
            </a:pPr>
            <a:endParaRPr lang="sr-Latn-BA" sz="2400" b="0" i="0" u="none" strike="noStrike" cap="none" dirty="0" smtClean="0">
              <a:solidFill>
                <a:srgbClr val="19194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9F0000"/>
              </a:buClr>
              <a:buSzPts val="4400"/>
              <a:buFont typeface="Trebuchet MS"/>
              <a:buNone/>
            </a:pPr>
            <a:endParaRPr lang="sr-Latn-BA" sz="2400" dirty="0">
              <a:solidFill>
                <a:srgbClr val="19194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9F0000"/>
              </a:buClr>
              <a:buSzPts val="4400"/>
              <a:buFont typeface="Trebuchet MS"/>
              <a:buNone/>
            </a:pPr>
            <a:r>
              <a:rPr lang="en-US" sz="2400" b="0" i="0" u="none" strike="noStrike" cap="none" dirty="0" smtClean="0">
                <a:solidFill>
                  <a:srgbClr val="19194C"/>
                </a:solidFill>
                <a:latin typeface="Times New Roman"/>
                <a:ea typeface="Times New Roman"/>
                <a:cs typeface="Times New Roman"/>
                <a:sym typeface="Times New Roman"/>
              </a:rPr>
              <a:t>DVOSTRUKI </a:t>
            </a:r>
            <a:r>
              <a:rPr lang="en-US" sz="2400" b="0" i="0" u="none" strike="noStrike" cap="none" dirty="0">
                <a:solidFill>
                  <a:srgbClr val="19194C"/>
                </a:solidFill>
                <a:latin typeface="Times New Roman"/>
                <a:ea typeface="Times New Roman"/>
                <a:cs typeface="Times New Roman"/>
                <a:sym typeface="Times New Roman"/>
              </a:rPr>
              <a:t>PRISTUP ESLJP GOVORU MRŽNJE</a:t>
            </a:r>
            <a:endParaRPr sz="2400" b="0" i="0" u="none" strike="noStrike" cap="none" dirty="0">
              <a:solidFill>
                <a:srgbClr val="19194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9F0000"/>
              </a:buClr>
              <a:buSzPts val="4400"/>
              <a:buFont typeface="Trebuchet MS"/>
              <a:buNone/>
            </a:pPr>
            <a:endParaRPr sz="2400" b="0" i="0" u="none" strike="noStrike" cap="none" dirty="0">
              <a:solidFill>
                <a:srgbClr val="19194C"/>
              </a:solidFill>
              <a:latin typeface="Times New Roman"/>
              <a:ea typeface="Times New Roman"/>
              <a:cs typeface="Times New Roman"/>
              <a:sym typeface="Times New Roman"/>
            </a:endParaRPr>
          </a:p>
          <a:p>
            <a:pPr marL="457200" marR="0" lvl="0" indent="-457200" algn="just" rtl="0">
              <a:lnSpc>
                <a:spcPct val="100000"/>
              </a:lnSpc>
              <a:spcBef>
                <a:spcPts val="600"/>
              </a:spcBef>
              <a:spcAft>
                <a:spcPts val="0"/>
              </a:spcAft>
              <a:buClr>
                <a:srgbClr val="19194C"/>
              </a:buClr>
              <a:buSzPts val="2400"/>
              <a:buFont typeface="Arial"/>
              <a:buAutoNum type="arabicPeriod"/>
            </a:pPr>
            <a:r>
              <a:rPr lang="en-US" sz="2400" b="0" i="0" u="none" strike="noStrike" cap="none" dirty="0" smtClean="0">
                <a:solidFill>
                  <a:srgbClr val="19194C"/>
                </a:solidFill>
                <a:latin typeface="Times New Roman"/>
                <a:ea typeface="Times New Roman"/>
                <a:cs typeface="Times New Roman"/>
                <a:sym typeface="Times New Roman"/>
              </a:rPr>
              <a:t>ISKLJUČENJE </a:t>
            </a:r>
            <a:r>
              <a:rPr lang="en-US" sz="2400" b="0" i="0" u="none" strike="noStrike" cap="none" dirty="0">
                <a:solidFill>
                  <a:srgbClr val="19194C"/>
                </a:solidFill>
                <a:latin typeface="Times New Roman"/>
                <a:ea typeface="Times New Roman"/>
                <a:cs typeface="Times New Roman"/>
                <a:sym typeface="Times New Roman"/>
              </a:rPr>
              <a:t>IZ KONVENCIJSKE ZAŠTITE </a:t>
            </a:r>
            <a:r>
              <a:rPr lang="en-US" sz="2000" b="0" i="0" u="none" strike="noStrike" cap="none" dirty="0" err="1">
                <a:solidFill>
                  <a:srgbClr val="19194C"/>
                </a:solidFill>
                <a:latin typeface="Times New Roman"/>
                <a:ea typeface="Times New Roman"/>
                <a:cs typeface="Times New Roman"/>
                <a:sym typeface="Times New Roman"/>
              </a:rPr>
              <a:t>primjenom</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člana</a:t>
            </a:r>
            <a:r>
              <a:rPr lang="en-US" sz="2000" b="0" i="0" u="none" strike="noStrike" cap="none" dirty="0">
                <a:solidFill>
                  <a:srgbClr val="19194C"/>
                </a:solidFill>
                <a:latin typeface="Times New Roman"/>
                <a:ea typeface="Times New Roman"/>
                <a:cs typeface="Times New Roman"/>
                <a:sym typeface="Times New Roman"/>
              </a:rPr>
              <a:t> 17. </a:t>
            </a:r>
            <a:r>
              <a:rPr lang="en-US" sz="2000" b="0" i="0" u="none" strike="noStrike" cap="none" dirty="0" err="1">
                <a:solidFill>
                  <a:srgbClr val="19194C"/>
                </a:solidFill>
                <a:latin typeface="Times New Roman"/>
                <a:ea typeface="Times New Roman"/>
                <a:cs typeface="Times New Roman"/>
                <a:sym typeface="Times New Roman"/>
              </a:rPr>
              <a:t>Evropske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konvencije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zabrana</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zloupotrebe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prava</a:t>
            </a:r>
            <a:r>
              <a:rPr lang="en-US" sz="2000" b="0" i="0" u="none" strike="noStrike" cap="none" dirty="0">
                <a:solidFill>
                  <a:srgbClr val="19194C"/>
                </a:solidFill>
                <a:latin typeface="Times New Roman"/>
                <a:ea typeface="Times New Roman"/>
                <a:cs typeface="Times New Roman"/>
                <a:sym typeface="Times New Roman"/>
              </a:rPr>
              <a:t>) – </a:t>
            </a:r>
            <a:r>
              <a:rPr lang="en-US" sz="2000" b="0" i="0" u="none" strike="noStrike" cap="none" dirty="0" err="1">
                <a:solidFill>
                  <a:srgbClr val="19194C"/>
                </a:solidFill>
                <a:latin typeface="Times New Roman"/>
                <a:ea typeface="Times New Roman"/>
                <a:cs typeface="Times New Roman"/>
                <a:sym typeface="Times New Roman"/>
              </a:rPr>
              <a:t>kada</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smatra</a:t>
            </a:r>
            <a:r>
              <a:rPr lang="en-US" sz="2000" b="0" i="0" u="none" strike="noStrike" cap="none" dirty="0">
                <a:solidFill>
                  <a:srgbClr val="19194C"/>
                </a:solidFill>
                <a:latin typeface="Times New Roman"/>
                <a:ea typeface="Times New Roman"/>
                <a:cs typeface="Times New Roman"/>
                <a:sym typeface="Times New Roman"/>
              </a:rPr>
              <a:t> da </a:t>
            </a:r>
            <a:r>
              <a:rPr lang="en-US" sz="2000" b="0" i="0" u="none" strike="noStrike" cap="none" dirty="0" err="1">
                <a:solidFill>
                  <a:srgbClr val="19194C"/>
                </a:solidFill>
                <a:latin typeface="Times New Roman"/>
                <a:ea typeface="Times New Roman"/>
                <a:cs typeface="Times New Roman"/>
                <a:sym typeface="Times New Roman"/>
              </a:rPr>
              <a:t>sporne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izjave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predstavljaju</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govor</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mržnje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i</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negiraju</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temeljne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vrijednosti</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Evropske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konvencije</a:t>
            </a:r>
            <a:r>
              <a:rPr lang="en-US" sz="2000" b="0" i="0" u="none" strike="noStrike" cap="none" dirty="0">
                <a:solidFill>
                  <a:srgbClr val="19194C"/>
                </a:solidFill>
                <a:latin typeface="Times New Roman"/>
                <a:ea typeface="Times New Roman"/>
                <a:cs typeface="Times New Roman"/>
                <a:sym typeface="Times New Roman"/>
              </a:rPr>
              <a:t> </a:t>
            </a:r>
            <a:endParaRPr sz="2000" b="0" i="0" u="none" strike="noStrike" cap="none" dirty="0">
              <a:solidFill>
                <a:srgbClr val="19194C"/>
              </a:solidFill>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rgbClr val="19194C"/>
              </a:buClr>
              <a:buSzPts val="2000"/>
              <a:buFont typeface="Arial"/>
              <a:buNone/>
            </a:pPr>
            <a:endParaRPr sz="2000" b="0" i="0" u="none" strike="noStrike" cap="none" dirty="0">
              <a:solidFill>
                <a:srgbClr val="19194C"/>
              </a:solidFill>
              <a:latin typeface="Times New Roman"/>
              <a:ea typeface="Times New Roman"/>
              <a:cs typeface="Times New Roman"/>
              <a:sym typeface="Times New Roman"/>
            </a:endParaRPr>
          </a:p>
          <a:p>
            <a:pPr marL="457200" marR="0" lvl="0" indent="-304800" algn="just" rtl="0">
              <a:lnSpc>
                <a:spcPct val="100000"/>
              </a:lnSpc>
              <a:spcBef>
                <a:spcPts val="0"/>
              </a:spcBef>
              <a:spcAft>
                <a:spcPts val="0"/>
              </a:spcAft>
              <a:buClr>
                <a:srgbClr val="19194C"/>
              </a:buClr>
              <a:buSzPts val="2400"/>
              <a:buFont typeface="Arial"/>
              <a:buNone/>
            </a:pPr>
            <a:endParaRPr sz="2400" b="0" i="0" u="none" strike="noStrike" cap="none" dirty="0">
              <a:solidFill>
                <a:srgbClr val="19194C"/>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rgbClr val="19194C"/>
              </a:buClr>
              <a:buSzPts val="2400"/>
              <a:buFont typeface="Arial"/>
              <a:buAutoNum type="arabicPeriod"/>
            </a:pPr>
            <a:r>
              <a:rPr lang="en-US" sz="2400" b="0" i="0" u="none" strike="noStrike" cap="none" dirty="0">
                <a:solidFill>
                  <a:srgbClr val="19194C"/>
                </a:solidFill>
                <a:latin typeface="Times New Roman"/>
                <a:ea typeface="Times New Roman"/>
                <a:cs typeface="Times New Roman"/>
                <a:sym typeface="Times New Roman"/>
              </a:rPr>
              <a:t>OGRANIČENJA ZAŠTITE </a:t>
            </a:r>
            <a:r>
              <a:rPr lang="en-US" sz="2000" b="0" i="0" u="none" strike="noStrike" cap="none" dirty="0" err="1">
                <a:solidFill>
                  <a:srgbClr val="19194C"/>
                </a:solidFill>
                <a:latin typeface="Times New Roman"/>
                <a:ea typeface="Times New Roman"/>
                <a:cs typeface="Times New Roman"/>
                <a:sym typeface="Times New Roman"/>
              </a:rPr>
              <a:t>član</a:t>
            </a:r>
            <a:r>
              <a:rPr lang="en-US" sz="2000" b="0" i="0" u="none" strike="noStrike" cap="none" dirty="0">
                <a:solidFill>
                  <a:srgbClr val="19194C"/>
                </a:solidFill>
                <a:latin typeface="Times New Roman"/>
                <a:ea typeface="Times New Roman"/>
                <a:cs typeface="Times New Roman"/>
                <a:sym typeface="Times New Roman"/>
              </a:rPr>
              <a:t> 10. </a:t>
            </a:r>
            <a:r>
              <a:rPr lang="en-US" sz="2000" b="0" i="0" u="none" strike="noStrike" cap="none" dirty="0" err="1">
                <a:solidFill>
                  <a:srgbClr val="19194C"/>
                </a:solidFill>
                <a:latin typeface="Times New Roman"/>
                <a:ea typeface="Times New Roman"/>
                <a:cs typeface="Times New Roman"/>
                <a:sym typeface="Times New Roman"/>
              </a:rPr>
              <a:t>stav</a:t>
            </a:r>
            <a:r>
              <a:rPr lang="en-US" sz="2000" b="0" i="0" u="none" strike="noStrike" cap="none" dirty="0">
                <a:solidFill>
                  <a:srgbClr val="19194C"/>
                </a:solidFill>
                <a:latin typeface="Times New Roman"/>
                <a:ea typeface="Times New Roman"/>
                <a:cs typeface="Times New Roman"/>
                <a:sym typeface="Times New Roman"/>
              </a:rPr>
              <a:t> 2. </a:t>
            </a:r>
            <a:r>
              <a:rPr lang="en-US" sz="2000" b="0" i="0" u="none" strike="noStrike" cap="none" dirty="0" err="1">
                <a:solidFill>
                  <a:srgbClr val="19194C"/>
                </a:solidFill>
                <a:latin typeface="Times New Roman"/>
                <a:ea typeface="Times New Roman"/>
                <a:cs typeface="Times New Roman"/>
                <a:sym typeface="Times New Roman"/>
              </a:rPr>
              <a:t>Evropske</a:t>
            </a:r>
            <a:r>
              <a:rPr lang="en-US" sz="2000" b="0" i="0" u="none" strike="noStrike" cap="none" dirty="0">
                <a:solidFill>
                  <a:srgbClr val="19194C"/>
                </a:solidFill>
                <a:latin typeface="Times New Roman"/>
                <a:ea typeface="Times New Roman"/>
                <a:cs typeface="Times New Roman"/>
                <a:sym typeface="Times New Roman"/>
              </a:rPr>
              <a:t> </a:t>
            </a:r>
            <a:r>
              <a:rPr lang="en-US" sz="2000" b="0" i="0" u="none" strike="noStrike" cap="none" dirty="0" err="1">
                <a:solidFill>
                  <a:srgbClr val="19194C"/>
                </a:solidFill>
                <a:latin typeface="Times New Roman"/>
                <a:ea typeface="Times New Roman"/>
                <a:cs typeface="Times New Roman"/>
                <a:sym typeface="Times New Roman"/>
              </a:rPr>
              <a:t>konvencije</a:t>
            </a:r>
            <a:endParaRPr sz="2000" b="0" i="0" u="none" strike="noStrike" cap="none" dirty="0">
              <a:solidFill>
                <a:srgbClr val="19194C"/>
              </a:solidFill>
              <a:latin typeface="Times New Roman"/>
              <a:ea typeface="Times New Roman"/>
              <a:cs typeface="Times New Roman"/>
              <a:sym typeface="Times New Roman"/>
            </a:endParaRPr>
          </a:p>
          <a:p>
            <a:pPr marL="457200" marR="0" lvl="0" indent="-177800" algn="just" rtl="0">
              <a:lnSpc>
                <a:spcPct val="100000"/>
              </a:lnSpc>
              <a:spcBef>
                <a:spcPts val="0"/>
              </a:spcBef>
              <a:spcAft>
                <a:spcPts val="0"/>
              </a:spcAft>
              <a:buClr>
                <a:srgbClr val="9F0000"/>
              </a:buClr>
              <a:buSzPts val="4400"/>
              <a:buFont typeface="Arial"/>
              <a:buNone/>
            </a:pP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200" b="0" i="0" u="none" strike="noStrike" cap="none" dirty="0">
              <a:solidFill>
                <a:srgbClr val="19194C"/>
              </a:solidFill>
              <a:latin typeface="Times New Roman"/>
              <a:ea typeface="Times New Roman"/>
              <a:cs typeface="Times New Roman"/>
              <a:sym typeface="Times New Roman"/>
            </a:endParaRPr>
          </a:p>
          <a:p>
            <a:pPr marL="457200" marR="0" lvl="0" indent="-177800" algn="just" rtl="0">
              <a:lnSpc>
                <a:spcPct val="100000"/>
              </a:lnSpc>
              <a:spcBef>
                <a:spcPts val="0"/>
              </a:spcBef>
              <a:spcAft>
                <a:spcPts val="0"/>
              </a:spcAft>
              <a:buClr>
                <a:srgbClr val="9F0000"/>
              </a:buClr>
              <a:buSzPts val="4400"/>
              <a:buFont typeface="Trebuchet MS"/>
              <a:buNone/>
            </a:pPr>
            <a:endParaRPr sz="2200" b="0" i="0" u="none" strike="noStrike" cap="none" dirty="0">
              <a:solidFill>
                <a:srgbClr val="19194C"/>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p:nvPr/>
        </p:nvSpPr>
        <p:spPr>
          <a:xfrm>
            <a:off x="318810" y="621323"/>
            <a:ext cx="7942385" cy="623667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200" b="0" i="0" u="none" strike="noStrike" cap="none">
              <a:solidFill>
                <a:srgbClr val="19194C"/>
              </a:solidFill>
              <a:latin typeface="Times New Roman"/>
              <a:ea typeface="Times New Roman"/>
              <a:cs typeface="Times New Roman"/>
              <a:sym typeface="Times New Roman"/>
            </a:endParaRPr>
          </a:p>
        </p:txBody>
      </p:sp>
      <p:pic>
        <p:nvPicPr>
          <p:cNvPr id="168" name="Google Shape;168;p30"/>
          <p:cNvPicPr preferRelativeResize="0"/>
          <p:nvPr/>
        </p:nvPicPr>
        <p:blipFill rotWithShape="1">
          <a:blip r:embed="rId3">
            <a:alphaModFix/>
          </a:blip>
          <a:srcRect/>
          <a:stretch/>
        </p:blipFill>
        <p:spPr>
          <a:xfrm>
            <a:off x="1427357" y="914400"/>
            <a:ext cx="6155472" cy="502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468351" y="880946"/>
            <a:ext cx="8218450" cy="5876693"/>
          </a:xfrm>
          <a:prstGeom prst="rect">
            <a:avLst/>
          </a:prstGeom>
          <a:noFill/>
          <a:ln>
            <a:noFill/>
          </a:ln>
        </p:spPr>
        <p:txBody>
          <a:bodyPr spcFirstLastPara="1" wrap="square" lIns="91425" tIns="45700" rIns="91425" bIns="45700" anchor="ctr" anchorCtr="0">
            <a:noAutofit/>
          </a:bodyPr>
          <a:lstStyle/>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11430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19194C"/>
                </a:solidFill>
                <a:latin typeface="Times New Roman"/>
                <a:ea typeface="Times New Roman"/>
                <a:cs typeface="Times New Roman"/>
                <a:sym typeface="Times New Roman"/>
              </a:rPr>
              <a:t>Etnička mržnja</a:t>
            </a:r>
            <a:endParaRPr/>
          </a:p>
          <a:p>
            <a:pPr marL="114300" marR="0" lvl="0" indent="0" algn="just" rtl="0">
              <a:lnSpc>
                <a:spcPct val="100000"/>
              </a:lnSpc>
              <a:spcBef>
                <a:spcPts val="0"/>
              </a:spcBef>
              <a:spcAft>
                <a:spcPts val="0"/>
              </a:spcAft>
              <a:buClr>
                <a:srgbClr val="000000"/>
              </a:buClr>
              <a:buSzPts val="2400"/>
              <a:buFont typeface="Arial"/>
              <a:buNone/>
            </a:pPr>
            <a:r>
              <a:rPr lang="en-US" sz="2400" b="0" i="1" u="none" strike="noStrike" cap="none">
                <a:solidFill>
                  <a:srgbClr val="19194C"/>
                </a:solidFill>
                <a:latin typeface="Times New Roman"/>
                <a:ea typeface="Times New Roman"/>
                <a:cs typeface="Times New Roman"/>
                <a:sym typeface="Times New Roman"/>
              </a:rPr>
              <a:t>Ivanov protiv Rusije, presuda ESLJP od 20.02.2007. godine</a:t>
            </a:r>
            <a:endParaRPr/>
          </a:p>
          <a:p>
            <a:pPr marL="11430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Aplikant je Pavel Ivanov, vlasnik i urednik novina, objavio je seriju članaka u kojima je Jevreje opisao kao “izvor zla u Rusiji”, optužio ih za „kovanje zavjere protiv ruskog naroda“ i, uopšteno, jasno ispoljio antisemitske stavove, te pozvao javnost na njihovo isključenje iz društva.</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Nacionalni sudovi osudili su ga za javno poticanje na etničko, rasno i religijsko nasilje i mržnju.</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Podnio je aplikaciju ESLJP ističući da njegova osuda predstavlja povredu prava na slobodu izražavanja.</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ESLJP je zaključio da njegov zahtjev predstavlja zloupotrebu prava na traženje zaštite pred ESLJP, s obzirom na to da njegovo djelovanje bez ikakve sumnje predstavlja govor mržnje </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Naime, Evropski sud je ukazao da je aplikant u svojim tekstovima „podsticao na mržnju prema Jevrejima“ i zagovarao nasilje protiv određene etničke grupe, te je naglasio da je takav „uopšten i žestok napad na jednu etničku grupu suprotan vrijednostima koje se nalaze u temeljima Konvencije, naročito toleranciji, društvenom miru i nediskriminaciji“ </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Sud je, pozivajući se na odredbu člana 17. Konvencije, odbacio aplikaciju nedopuštenom (neprihvatljiva </a:t>
            </a:r>
            <a:r>
              <a:rPr lang="en-US" sz="1600" b="0" i="1" u="none" strike="noStrike" cap="none">
                <a:solidFill>
                  <a:srgbClr val="19194C"/>
                </a:solidFill>
                <a:latin typeface="Times New Roman"/>
                <a:ea typeface="Times New Roman"/>
                <a:cs typeface="Times New Roman"/>
                <a:sym typeface="Times New Roman"/>
              </a:rPr>
              <a:t>ratione materiae</a:t>
            </a:r>
            <a:r>
              <a:rPr lang="en-US" sz="1600" b="0" i="0" u="none" strike="noStrike" cap="none">
                <a:solidFill>
                  <a:srgbClr val="19194C"/>
                </a:solidFill>
                <a:latin typeface="Times New Roman"/>
                <a:ea typeface="Times New Roman"/>
                <a:cs typeface="Times New Roman"/>
                <a:sym typeface="Times New Roman"/>
              </a:rPr>
              <a:t>).</a:t>
            </a:r>
            <a:endParaRPr sz="1600" b="0" i="0" u="none" strike="noStrike" cap="none">
              <a:solidFill>
                <a:srgbClr val="19194C"/>
              </a:solidFill>
              <a:latin typeface="Arial"/>
              <a:ea typeface="Arial"/>
              <a:cs typeface="Arial"/>
              <a:sym typeface="Arial"/>
            </a:endParaRPr>
          </a:p>
          <a:p>
            <a:pPr marL="0" marR="0" lvl="0" indent="0" algn="just" rtl="0">
              <a:lnSpc>
                <a:spcPct val="100000"/>
              </a:lnSpc>
              <a:spcBef>
                <a:spcPts val="0"/>
              </a:spcBef>
              <a:spcAft>
                <a:spcPts val="0"/>
              </a:spcAft>
              <a:buNone/>
            </a:pPr>
            <a:endParaRPr sz="2400" b="0" i="1"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1"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1"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1"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1"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200" b="1" i="0" u="none" strike="noStrike" cap="none">
                <a:solidFill>
                  <a:srgbClr val="19194C"/>
                </a:solidFill>
                <a:latin typeface="Times New Roman"/>
                <a:ea typeface="Times New Roman"/>
                <a:cs typeface="Times New Roman"/>
                <a:sym typeface="Times New Roman"/>
              </a:rPr>
              <a:t> </a:t>
            </a:r>
            <a:endParaRPr sz="22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body" idx="1"/>
          </p:nvPr>
        </p:nvSpPr>
        <p:spPr>
          <a:xfrm>
            <a:off x="446049" y="890953"/>
            <a:ext cx="8240700" cy="597810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r>
              <a:rPr lang="en-US" sz="2200">
                <a:solidFill>
                  <a:srgbClr val="19194C"/>
                </a:solidFill>
                <a:latin typeface="Times New Roman"/>
                <a:ea typeface="Times New Roman"/>
                <a:cs typeface="Times New Roman"/>
                <a:sym typeface="Times New Roman"/>
              </a:rPr>
              <a:t>Negiranje ratnih zločina i revizionizam</a:t>
            </a:r>
            <a:endParaRPr/>
          </a:p>
          <a:p>
            <a:pPr marL="114300" lvl="0" indent="0" algn="just" rtl="0">
              <a:lnSpc>
                <a:spcPct val="100000"/>
              </a:lnSpc>
              <a:spcBef>
                <a:spcPts val="360"/>
              </a:spcBef>
              <a:spcAft>
                <a:spcPts val="0"/>
              </a:spcAft>
              <a:buSzPts val="1800"/>
              <a:buNone/>
            </a:pPr>
            <a:r>
              <a:rPr lang="en-US" sz="2200" i="1">
                <a:solidFill>
                  <a:srgbClr val="19194C"/>
                </a:solidFill>
                <a:latin typeface="Times New Roman"/>
                <a:ea typeface="Times New Roman"/>
                <a:cs typeface="Times New Roman"/>
                <a:sym typeface="Times New Roman"/>
              </a:rPr>
              <a:t>Garaudy protiv Francuske, presuda ESLJP od 24. juna 2003. godine</a:t>
            </a:r>
            <a:endParaRPr sz="22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1600">
              <a:solidFill>
                <a:srgbClr val="19194C"/>
              </a:solidFill>
            </a:endParaRPr>
          </a:p>
        </p:txBody>
      </p:sp>
      <p:pic>
        <p:nvPicPr>
          <p:cNvPr id="179" name="Google Shape;179;p32"/>
          <p:cNvPicPr preferRelativeResize="0"/>
          <p:nvPr/>
        </p:nvPicPr>
        <p:blipFill rotWithShape="1">
          <a:blip r:embed="rId3">
            <a:alphaModFix/>
          </a:blip>
          <a:srcRect/>
          <a:stretch/>
        </p:blipFill>
        <p:spPr>
          <a:xfrm>
            <a:off x="786475" y="1808875"/>
            <a:ext cx="7989775" cy="4317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p:nvPr/>
        </p:nvSpPr>
        <p:spPr>
          <a:xfrm>
            <a:off x="188750" y="1092825"/>
            <a:ext cx="8635500" cy="5608800"/>
          </a:xfrm>
          <a:prstGeom prst="rect">
            <a:avLst/>
          </a:prstGeom>
          <a:noFill/>
          <a:ln>
            <a:noFill/>
          </a:ln>
        </p:spPr>
        <p:txBody>
          <a:bodyPr spcFirstLastPara="1" wrap="square" lIns="91425" tIns="45700" rIns="91425" bIns="45700" anchor="ctr" anchorCtr="0">
            <a:noAutofit/>
          </a:bodyPr>
          <a:lstStyle/>
          <a:p>
            <a:pPr marL="342900" marR="0" lvl="0" indent="-88900" algn="just" rtl="0">
              <a:lnSpc>
                <a:spcPct val="100000"/>
              </a:lnSpc>
              <a:spcBef>
                <a:spcPts val="0"/>
              </a:spcBef>
              <a:spcAft>
                <a:spcPts val="0"/>
              </a:spcAft>
              <a:buClr>
                <a:srgbClr val="9F0000"/>
              </a:buClr>
              <a:buSzPts val="4000"/>
              <a:buFont typeface="Arial"/>
              <a:buNone/>
            </a:pP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19194C"/>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Aplikant je francuski autor koji je napisao i objavio knjigu pod naslovom “Mitovi na kojima počiva moderni Izrael” u kojoj je osporio razmjere holokausta. U knjizi se bavio „mitovima“ koji su se koristili pri nastanku države Izrael i negirao je holokaust</a:t>
            </a:r>
            <a:endParaRPr/>
          </a:p>
          <a:p>
            <a:pPr marL="285750" marR="0" lvl="0" indent="-285750" algn="just" rtl="0">
              <a:lnSpc>
                <a:spcPct val="100000"/>
              </a:lnSpc>
              <a:spcBef>
                <a:spcPts val="0"/>
              </a:spcBef>
              <a:spcAft>
                <a:spcPts val="0"/>
              </a:spcAft>
              <a:buClr>
                <a:srgbClr val="19194C"/>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Osuđen je za “poricanje holokausta”, krivično djelo propisano francuskim zakonodavstvom, klevetu protiv Jevreja i izazivanje rasne mržnje, nakon čega je podnio aplikaciju ESLJP tvrdeći da je njegovo pravo na slobodu izražavanja povrijeđeno. </a:t>
            </a:r>
            <a:endParaRPr sz="16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19194C"/>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Sud je zaključio da osuda autora nije povrijedila njegovo pravo na slobodu izražavanja, navodeći da “poricanje zločina protiv čovječnosti predstavlja jedan od najozbiljnijih oblika vrijeđanja Jevreja na rasnoj osnovi i podsticanje mržnje protiv njih”. </a:t>
            </a:r>
            <a:endParaRPr sz="16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19194C"/>
              </a:buClr>
              <a:buSzPts val="1600"/>
              <a:buFont typeface="Arial"/>
              <a:buNone/>
            </a:pPr>
            <a:endParaRPr sz="1600" b="0" i="0" u="none" strike="noStrike" cap="none">
              <a:solidFill>
                <a:srgbClr val="19194C"/>
              </a:solidFill>
              <a:latin typeface="Times New Roman"/>
              <a:ea typeface="Times New Roman"/>
              <a:cs typeface="Times New Roman"/>
              <a:sym typeface="Times New Roman"/>
            </a:endParaRPr>
          </a:p>
          <a:p>
            <a:pPr marL="0" marR="0" lvl="0" indent="-101600" algn="just" rtl="0">
              <a:lnSpc>
                <a:spcPct val="100000"/>
              </a:lnSpc>
              <a:spcBef>
                <a:spcPts val="0"/>
              </a:spcBef>
              <a:spcAft>
                <a:spcPts val="0"/>
              </a:spcAft>
              <a:buClr>
                <a:srgbClr val="19194C"/>
              </a:buClr>
              <a:buSzPts val="1600"/>
              <a:buFont typeface="Arial"/>
              <a:buChar char="•"/>
            </a:pPr>
            <a:r>
              <a:rPr lang="en-US" sz="1600" b="0" i="0" u="none" strike="noStrike" cap="none">
                <a:solidFill>
                  <a:srgbClr val="19194C"/>
                </a:solidFill>
                <a:latin typeface="Times New Roman"/>
                <a:ea typeface="Times New Roman"/>
                <a:cs typeface="Times New Roman"/>
                <a:sym typeface="Times New Roman"/>
              </a:rPr>
              <a:t>Evropski sud je jasno naglasio:</a:t>
            </a:r>
            <a:endParaRPr/>
          </a:p>
          <a:p>
            <a:pPr marL="114300" marR="0" lvl="0" indent="0" algn="just" rtl="0">
              <a:lnSpc>
                <a:spcPct val="100000"/>
              </a:lnSpc>
              <a:spcBef>
                <a:spcPts val="0"/>
              </a:spcBef>
              <a:spcAft>
                <a:spcPts val="0"/>
              </a:spcAft>
              <a:buClr>
                <a:srgbClr val="000000"/>
              </a:buClr>
              <a:buSzPts val="1600"/>
              <a:buFont typeface="Arial"/>
              <a:buNone/>
            </a:pPr>
            <a:r>
              <a:rPr lang="en-US" sz="1600" b="0" i="1" u="none" strike="noStrike" cap="none">
                <a:solidFill>
                  <a:srgbClr val="19194C"/>
                </a:solidFill>
                <a:latin typeface="Times New Roman"/>
                <a:ea typeface="Times New Roman"/>
                <a:cs typeface="Times New Roman"/>
                <a:sym typeface="Times New Roman"/>
              </a:rPr>
              <a:t>„Poricanje zločina protiv čovječnosti je, stoga, najozbiljniji oblik rasnog ponižavanja Jevreja i podsticanja na mržnju prema njima. Poricanje ili prerađivanje ove vrste istorijskih činjenica umanjuje vrijednosti na kojima počiva borba protiv rasizma i antisemitizma i predstavlja ozbiljnu prijetnju javnom miru. Takva djela su u suprotnosti sa demokratijom i ljudskim pravima zato što se njima krše prava drugih. Zagovarači takvih djela nesumnjivo imaju idejne projekte koji ulaze u kategoriju ciljeva zabranjenih članom 17. Konvencije“ </a:t>
            </a:r>
            <a:endParaRPr sz="1600" b="0" i="1"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1600" b="0" i="0" u="none" strike="noStrike" cap="none">
                <a:solidFill>
                  <a:srgbClr val="19194C"/>
                </a:solidFill>
                <a:latin typeface="Times New Roman"/>
                <a:ea typeface="Times New Roman"/>
                <a:cs typeface="Times New Roman"/>
                <a:sym typeface="Times New Roman"/>
              </a:rPr>
              <a:t>Sud je proglasio aplikaciju nedopuštenom (neprihvatljiva </a:t>
            </a:r>
            <a:r>
              <a:rPr lang="en-US" sz="1600" b="0" i="1" u="none" strike="noStrike" cap="none">
                <a:solidFill>
                  <a:srgbClr val="19194C"/>
                </a:solidFill>
                <a:latin typeface="Times New Roman"/>
                <a:ea typeface="Times New Roman"/>
                <a:cs typeface="Times New Roman"/>
                <a:sym typeface="Times New Roman"/>
              </a:rPr>
              <a:t>ratione materiae</a:t>
            </a:r>
            <a:r>
              <a:rPr lang="en-US" sz="1600" b="0" i="0" u="none" strike="noStrike" cap="none">
                <a:solidFill>
                  <a:srgbClr val="19194C"/>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None/>
            </a:pPr>
            <a:endParaRPr sz="1800" b="0" i="0" u="none" strike="noStrike" cap="none">
              <a:solidFill>
                <a:srgbClr val="19194C"/>
              </a:solidFill>
              <a:latin typeface="Times New Roman"/>
              <a:ea typeface="Times New Roman"/>
              <a:cs typeface="Times New Roman"/>
              <a:sym typeface="Times New Roman"/>
            </a:endParaRPr>
          </a:p>
          <a:p>
            <a:pPr marL="342900" marR="0" lvl="0" indent="-228600" algn="just" rtl="0">
              <a:lnSpc>
                <a:spcPct val="100000"/>
              </a:lnSpc>
              <a:spcBef>
                <a:spcPts val="0"/>
              </a:spcBef>
              <a:spcAft>
                <a:spcPts val="0"/>
              </a:spcAft>
              <a:buClr>
                <a:srgbClr val="000000"/>
              </a:buClr>
              <a:buSzPts val="1800"/>
              <a:buFont typeface="Arial"/>
              <a:buNone/>
            </a:pPr>
            <a:endParaRPr sz="18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342900" marR="0" lvl="0" indent="-88900" algn="just" rtl="0">
              <a:lnSpc>
                <a:spcPct val="100000"/>
              </a:lnSpc>
              <a:spcBef>
                <a:spcPts val="0"/>
              </a:spcBef>
              <a:spcAft>
                <a:spcPts val="0"/>
              </a:spcAft>
              <a:buClr>
                <a:srgbClr val="9F0000"/>
              </a:buClr>
              <a:buSzPts val="4000"/>
              <a:buFont typeface="Arial"/>
              <a:buNone/>
            </a:pPr>
            <a:endParaRPr sz="22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p:nvPr/>
        </p:nvSpPr>
        <p:spPr>
          <a:xfrm>
            <a:off x="422031" y="351692"/>
            <a:ext cx="8118231" cy="5615354"/>
          </a:xfrm>
          <a:prstGeom prst="rect">
            <a:avLst/>
          </a:prstGeom>
          <a:noFill/>
          <a:ln>
            <a:noFill/>
          </a:ln>
        </p:spPr>
        <p:txBody>
          <a:bodyPr spcFirstLastPara="1" wrap="square" lIns="91425" tIns="45700" rIns="91425" bIns="45700" anchor="ctr" anchorCtr="0">
            <a:noAutofit/>
          </a:bodyPr>
          <a:lstStyle/>
          <a:p>
            <a:pPr marL="342900" marR="0" lvl="0" indent="-88900" algn="just" rtl="0">
              <a:lnSpc>
                <a:spcPct val="100000"/>
              </a:lnSpc>
              <a:spcBef>
                <a:spcPts val="0"/>
              </a:spcBef>
              <a:spcAft>
                <a:spcPts val="0"/>
              </a:spcAft>
              <a:buClr>
                <a:srgbClr val="9F0000"/>
              </a:buClr>
              <a:buSzPts val="4000"/>
              <a:buFont typeface="Arial"/>
              <a:buNone/>
            </a:pP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200" b="0" i="0" u="none" strike="noStrike" cap="none">
                <a:solidFill>
                  <a:srgbClr val="19194C"/>
                </a:solidFill>
                <a:latin typeface="Times New Roman"/>
                <a:ea typeface="Times New Roman"/>
                <a:cs typeface="Times New Roman"/>
                <a:sym typeface="Times New Roman"/>
              </a:rPr>
              <a:t>Rasna mržnja</a:t>
            </a:r>
            <a:endParaRPr/>
          </a:p>
          <a:p>
            <a:pPr marL="0" marR="0" lvl="0" indent="0" algn="just" rtl="0">
              <a:lnSpc>
                <a:spcPct val="100000"/>
              </a:lnSpc>
              <a:spcBef>
                <a:spcPts val="0"/>
              </a:spcBef>
              <a:spcAft>
                <a:spcPts val="0"/>
              </a:spcAft>
              <a:buNone/>
            </a:pPr>
            <a:r>
              <a:rPr lang="en-US" sz="2200" b="0" i="1" u="none" strike="noStrike" cap="none">
                <a:solidFill>
                  <a:srgbClr val="19194C"/>
                </a:solidFill>
                <a:latin typeface="Times New Roman"/>
                <a:ea typeface="Times New Roman"/>
                <a:cs typeface="Times New Roman"/>
                <a:sym typeface="Times New Roman"/>
              </a:rPr>
              <a:t>Glimmerveen i Hagenbeek protiv Holandije, presuda ESLJP od 11.10.1979. godine</a:t>
            </a:r>
            <a:r>
              <a:rPr lang="en-US" sz="2200" b="0" i="0" u="none" strike="noStrike" cap="none">
                <a:solidFill>
                  <a:srgbClr val="19194C"/>
                </a:solidFill>
                <a:latin typeface="Times New Roman"/>
                <a:ea typeface="Times New Roman"/>
                <a:cs typeface="Times New Roman"/>
                <a:sym typeface="Times New Roman"/>
              </a:rPr>
              <a:t> </a:t>
            </a:r>
            <a:endParaRPr sz="22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Aplikanti su izdali letke namijenjene „bijeloj holandskoj populaciji“ u kojima potiču da svi koji nisu „bijeli“ napuste Holandiju </a:t>
            </a:r>
            <a:endParaRPr sz="18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Primjenom principa iz člana 17. Evropske konvencije, Evropski sud je zaključio da se aplikanti ne mogu pozivati na zaštitu koju pruža član 10. Evropske konvencije, ocijenivši da postupanje aplikanata predstavlja širenje rasne mržnje</a:t>
            </a:r>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Sud je proglasio aplikaciju nedopuštenom (neprihvatljiva </a:t>
            </a:r>
            <a:r>
              <a:rPr lang="en-US" sz="1800" b="0" i="1" u="none" strike="noStrike" cap="none">
                <a:solidFill>
                  <a:srgbClr val="19194C"/>
                </a:solidFill>
                <a:latin typeface="Times New Roman"/>
                <a:ea typeface="Times New Roman"/>
                <a:cs typeface="Times New Roman"/>
                <a:sym typeface="Times New Roman"/>
              </a:rPr>
              <a:t>ratione materiae</a:t>
            </a:r>
            <a:r>
              <a:rPr lang="en-US" sz="1800" b="0" i="0" u="none" strike="noStrike" cap="none">
                <a:solidFill>
                  <a:srgbClr val="19194C"/>
                </a:solidFill>
                <a:latin typeface="Times New Roman"/>
                <a:ea typeface="Times New Roman"/>
                <a:cs typeface="Times New Roman"/>
                <a:sym typeface="Times New Roman"/>
              </a:rPr>
              <a:t>).</a:t>
            </a:r>
            <a:endParaRPr/>
          </a:p>
          <a:p>
            <a:pPr marL="342900" marR="0" lvl="0" indent="-228600" algn="just" rtl="0">
              <a:lnSpc>
                <a:spcPct val="100000"/>
              </a:lnSpc>
              <a:spcBef>
                <a:spcPts val="0"/>
              </a:spcBef>
              <a:spcAft>
                <a:spcPts val="0"/>
              </a:spcAft>
              <a:buClr>
                <a:srgbClr val="000000"/>
              </a:buClr>
              <a:buSzPts val="1800"/>
              <a:buFont typeface="Arial"/>
              <a:buNone/>
            </a:pPr>
            <a:endParaRPr sz="18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342900" marR="0" lvl="0" indent="-88900" algn="just" rtl="0">
              <a:lnSpc>
                <a:spcPct val="100000"/>
              </a:lnSpc>
              <a:spcBef>
                <a:spcPts val="0"/>
              </a:spcBef>
              <a:spcAft>
                <a:spcPts val="0"/>
              </a:spcAft>
              <a:buClr>
                <a:srgbClr val="9F0000"/>
              </a:buClr>
              <a:buSzPts val="4000"/>
              <a:buFont typeface="Arial"/>
              <a:buNone/>
            </a:pPr>
            <a:endParaRPr sz="22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p:nvPr/>
        </p:nvSpPr>
        <p:spPr>
          <a:xfrm>
            <a:off x="422031" y="885092"/>
            <a:ext cx="8118300" cy="5615400"/>
          </a:xfrm>
          <a:prstGeom prst="rect">
            <a:avLst/>
          </a:prstGeom>
          <a:noFill/>
          <a:ln>
            <a:noFill/>
          </a:ln>
        </p:spPr>
        <p:txBody>
          <a:bodyPr spcFirstLastPara="1" wrap="square" lIns="91425" tIns="45700" rIns="91425" bIns="45700" anchor="ctr" anchorCtr="0">
            <a:noAutofit/>
          </a:bodyPr>
          <a:lstStyle/>
          <a:p>
            <a:pPr marL="342900" marR="0" lvl="0" indent="-88900" algn="just" rtl="0">
              <a:lnSpc>
                <a:spcPct val="100000"/>
              </a:lnSpc>
              <a:spcBef>
                <a:spcPts val="0"/>
              </a:spcBef>
              <a:spcAft>
                <a:spcPts val="0"/>
              </a:spcAft>
              <a:buClr>
                <a:srgbClr val="9F0000"/>
              </a:buClr>
              <a:buSzPts val="4000"/>
              <a:buFont typeface="Arial"/>
              <a:buNone/>
            </a:pP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200" b="0" i="0" u="none" strike="noStrike" cap="none">
                <a:solidFill>
                  <a:srgbClr val="19194C"/>
                </a:solidFill>
                <a:latin typeface="Times New Roman"/>
                <a:ea typeface="Times New Roman"/>
                <a:cs typeface="Times New Roman"/>
                <a:sym typeface="Times New Roman"/>
              </a:rPr>
              <a:t>Vjerska mržnja</a:t>
            </a:r>
            <a:endParaRPr/>
          </a:p>
          <a:p>
            <a:pPr marL="0" marR="0" lvl="0" indent="0" algn="just" rtl="0">
              <a:lnSpc>
                <a:spcPct val="100000"/>
              </a:lnSpc>
              <a:spcBef>
                <a:spcPts val="0"/>
              </a:spcBef>
              <a:spcAft>
                <a:spcPts val="0"/>
              </a:spcAft>
              <a:buNone/>
            </a:pPr>
            <a:r>
              <a:rPr lang="en-US" sz="2200" b="0" i="1" u="none" strike="noStrike" cap="none">
                <a:solidFill>
                  <a:srgbClr val="19194C"/>
                </a:solidFill>
                <a:latin typeface="Times New Roman"/>
                <a:ea typeface="Times New Roman"/>
                <a:cs typeface="Times New Roman"/>
                <a:sym typeface="Times New Roman"/>
              </a:rPr>
              <a:t>Norwood protiv Ujedinjenog Kraljevstva, presuda ESLJP od 16.11.2004. godine</a:t>
            </a:r>
            <a:r>
              <a:rPr lang="en-US" sz="2200" b="0" i="0" u="none" strike="noStrike" cap="none">
                <a:solidFill>
                  <a:srgbClr val="19194C"/>
                </a:solidFill>
                <a:latin typeface="Times New Roman"/>
                <a:ea typeface="Times New Roman"/>
                <a:cs typeface="Times New Roman"/>
                <a:sym typeface="Times New Roman"/>
              </a:rPr>
              <a:t> </a:t>
            </a:r>
            <a:endParaRPr sz="22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Aplikant je na svom prozoru istakao poster političke partije čiji je bio član (Britanska nacionalna stranka), a na kojem je, uz sliku njujorških „Twin Towers“ u plamenu“ bio i tekst „Islam napolje iz Britanije – Zaštitite britanski narod“. Osuđen je zbog jačanja neprijateljstva prema vjerskoj grupi. </a:t>
            </a:r>
            <a:endParaRPr sz="18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Tvrdio je da je njegovo pravo na slobodu izražavanja prekršeno.</a:t>
            </a:r>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Primjenom principa iz člana 17. Evropske konvencije, Evropski sud je zaključio da se aplikant ne može pozivati na zaštitu koju pruža član 10. Evropske konvencije, zato što takav generalni i teški napad na pripadnike jedne vjerske grupe, koji tu cijelu grupu povezuje sa teškim terorističkim činom, nije u skladu sa vrijednostima koje proklamuje i garantuje Evropska konvencija, posebno tolerancijom,  društvenim mirom i nediskriminacijom.</a:t>
            </a:r>
            <a:endParaRPr/>
          </a:p>
          <a:p>
            <a:pPr marL="342900" marR="0" lvl="0" indent="-34290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Sud je proglasio aplikaciju nedopuštenom (neprihvatljiva </a:t>
            </a:r>
            <a:r>
              <a:rPr lang="en-US" sz="1800" b="0" i="1" u="none" strike="noStrike" cap="none">
                <a:solidFill>
                  <a:srgbClr val="19194C"/>
                </a:solidFill>
                <a:latin typeface="Times New Roman"/>
                <a:ea typeface="Times New Roman"/>
                <a:cs typeface="Times New Roman"/>
                <a:sym typeface="Times New Roman"/>
              </a:rPr>
              <a:t>ratione materiae</a:t>
            </a:r>
            <a:r>
              <a:rPr lang="en-US" sz="1800" b="0" i="0" u="none" strike="noStrike" cap="none">
                <a:solidFill>
                  <a:srgbClr val="19194C"/>
                </a:solidFill>
                <a:latin typeface="Times New Roman"/>
                <a:ea typeface="Times New Roman"/>
                <a:cs typeface="Times New Roman"/>
                <a:sym typeface="Times New Roman"/>
              </a:rPr>
              <a:t>).</a:t>
            </a:r>
            <a:endParaRPr/>
          </a:p>
          <a:p>
            <a:pPr marL="342900" marR="0" lvl="0" indent="-228600" algn="just" rtl="0">
              <a:lnSpc>
                <a:spcPct val="100000"/>
              </a:lnSpc>
              <a:spcBef>
                <a:spcPts val="0"/>
              </a:spcBef>
              <a:spcAft>
                <a:spcPts val="0"/>
              </a:spcAft>
              <a:buClr>
                <a:srgbClr val="000000"/>
              </a:buClr>
              <a:buSzPts val="1800"/>
              <a:buFont typeface="Arial"/>
              <a:buNone/>
            </a:pPr>
            <a:endParaRPr sz="18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342900" marR="0" lvl="0" indent="-88900" algn="just" rtl="0">
              <a:lnSpc>
                <a:spcPct val="100000"/>
              </a:lnSpc>
              <a:spcBef>
                <a:spcPts val="0"/>
              </a:spcBef>
              <a:spcAft>
                <a:spcPts val="0"/>
              </a:spcAft>
              <a:buClr>
                <a:srgbClr val="9F0000"/>
              </a:buClr>
              <a:buSzPts val="4000"/>
              <a:buFont typeface="Arial"/>
              <a:buNone/>
            </a:pPr>
            <a:endParaRPr sz="22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457200" y="1055076"/>
            <a:ext cx="8229600" cy="5071223"/>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endParaRPr>
              <a:solidFill>
                <a:srgbClr val="19194C"/>
              </a:solidFill>
              <a:latin typeface="Times New Roman"/>
              <a:ea typeface="Times New Roman"/>
              <a:cs typeface="Times New Roman"/>
              <a:sym typeface="Times New Roman"/>
            </a:endParaRPr>
          </a:p>
        </p:txBody>
      </p:sp>
      <p:pic>
        <p:nvPicPr>
          <p:cNvPr id="42" name="Google Shape;42;p7"/>
          <p:cNvPicPr preferRelativeResize="0"/>
          <p:nvPr/>
        </p:nvPicPr>
        <p:blipFill rotWithShape="1">
          <a:blip r:embed="rId3">
            <a:alphaModFix/>
          </a:blip>
          <a:srcRect/>
          <a:stretch/>
        </p:blipFill>
        <p:spPr>
          <a:xfrm>
            <a:off x="657922" y="1243797"/>
            <a:ext cx="7672271" cy="45659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p:nvPr/>
        </p:nvSpPr>
        <p:spPr>
          <a:xfrm>
            <a:off x="446050" y="825200"/>
            <a:ext cx="8378100" cy="5385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F0000"/>
              </a:buClr>
              <a:buSzPts val="4000"/>
              <a:buFont typeface="Trebuchet MS"/>
              <a:buNone/>
            </a:pPr>
            <a:endParaRPr sz="24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9F0000"/>
              </a:buClr>
              <a:buSzPts val="4000"/>
              <a:buFont typeface="Trebuchet MS"/>
              <a:buNone/>
            </a:pPr>
            <a:endParaRPr sz="24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9F0000"/>
              </a:buClr>
              <a:buSzPts val="4000"/>
              <a:buFont typeface="Trebuchet MS"/>
              <a:buNone/>
            </a:pPr>
            <a:r>
              <a:rPr lang="en-US" sz="2400" b="0" i="0" u="none" strike="noStrike" cap="none">
                <a:solidFill>
                  <a:srgbClr val="19194C"/>
                </a:solidFill>
                <a:latin typeface="Times New Roman"/>
                <a:ea typeface="Times New Roman"/>
                <a:cs typeface="Times New Roman"/>
                <a:sym typeface="Times New Roman"/>
              </a:rPr>
              <a:t>2.  OCJENA OPRAVDANOSTI OGRANIČENJA -  PRIMJENA TRODJELNOG TESTA</a:t>
            </a:r>
            <a:endParaRPr/>
          </a:p>
          <a:p>
            <a:pPr marL="0" marR="0" lvl="0" indent="0" algn="just" rtl="0">
              <a:lnSpc>
                <a:spcPct val="100000"/>
              </a:lnSpc>
              <a:spcBef>
                <a:spcPts val="0"/>
              </a:spcBef>
              <a:spcAft>
                <a:spcPts val="0"/>
              </a:spcAft>
              <a:buClr>
                <a:srgbClr val="9F0000"/>
              </a:buClr>
              <a:buSzPts val="4000"/>
              <a:buFont typeface="Trebuchet MS"/>
              <a:buNone/>
            </a:pPr>
            <a:endParaRPr sz="1000" b="0" i="0" u="none" strike="noStrike" cap="none">
              <a:solidFill>
                <a:srgbClr val="19194C"/>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rgbClr val="19194C"/>
              </a:buClr>
              <a:buSzPts val="2400"/>
              <a:buFont typeface="Arial"/>
              <a:buAutoNum type="arabicPeriod"/>
            </a:pPr>
            <a:r>
              <a:rPr lang="en-US" sz="2400" b="0" i="0" u="none" strike="noStrike" cap="none">
                <a:solidFill>
                  <a:srgbClr val="19194C"/>
                </a:solidFill>
                <a:latin typeface="Times New Roman"/>
                <a:ea typeface="Times New Roman"/>
                <a:cs typeface="Times New Roman"/>
                <a:sym typeface="Times New Roman"/>
              </a:rPr>
              <a:t>Zakonitost - da li je miješanje propisano zakonom? </a:t>
            </a:r>
            <a:endParaRPr/>
          </a:p>
          <a:p>
            <a:pPr marL="457200" marR="0" lvl="0" indent="-457200" algn="just" rtl="0">
              <a:lnSpc>
                <a:spcPct val="100000"/>
              </a:lnSpc>
              <a:spcBef>
                <a:spcPts val="0"/>
              </a:spcBef>
              <a:spcAft>
                <a:spcPts val="0"/>
              </a:spcAft>
              <a:buClr>
                <a:srgbClr val="19194C"/>
              </a:buClr>
              <a:buSzPts val="2400"/>
              <a:buFont typeface="Arial"/>
              <a:buAutoNum type="arabicPeriod"/>
            </a:pPr>
            <a:r>
              <a:rPr lang="en-US" sz="2400" b="0" i="0" u="none" strike="noStrike" cap="none">
                <a:solidFill>
                  <a:srgbClr val="19194C"/>
                </a:solidFill>
                <a:latin typeface="Times New Roman"/>
                <a:ea typeface="Times New Roman"/>
                <a:cs typeface="Times New Roman"/>
                <a:sym typeface="Times New Roman"/>
              </a:rPr>
              <a:t>Legitimnost - da li ima legitiman cilj?</a:t>
            </a:r>
            <a:endParaRPr/>
          </a:p>
          <a:p>
            <a:pPr marL="457200" marR="0" lvl="0" indent="-457200" algn="just" rtl="0">
              <a:lnSpc>
                <a:spcPct val="100000"/>
              </a:lnSpc>
              <a:spcBef>
                <a:spcPts val="0"/>
              </a:spcBef>
              <a:spcAft>
                <a:spcPts val="0"/>
              </a:spcAft>
              <a:buClr>
                <a:srgbClr val="19194C"/>
              </a:buClr>
              <a:buSzPts val="2400"/>
              <a:buFont typeface="Arial"/>
              <a:buAutoNum type="arabicPeriod"/>
            </a:pPr>
            <a:r>
              <a:rPr lang="en-US" sz="2400" b="0" i="0" u="none" strike="noStrike" cap="none">
                <a:solidFill>
                  <a:srgbClr val="19194C"/>
                </a:solidFill>
                <a:latin typeface="Times New Roman"/>
                <a:ea typeface="Times New Roman"/>
                <a:cs typeface="Times New Roman"/>
                <a:sym typeface="Times New Roman"/>
              </a:rPr>
              <a:t>Neophodnost - da li je bilo „neophodno u demokratskom društvu“?</a:t>
            </a:r>
            <a:endParaRPr/>
          </a:p>
          <a:p>
            <a:pPr marL="457200" marR="0" lvl="0" indent="-304800" algn="just" rtl="0">
              <a:lnSpc>
                <a:spcPct val="100000"/>
              </a:lnSpc>
              <a:spcBef>
                <a:spcPts val="0"/>
              </a:spcBef>
              <a:spcAft>
                <a:spcPts val="0"/>
              </a:spcAft>
              <a:buClr>
                <a:srgbClr val="19194C"/>
              </a:buClr>
              <a:buSzPts val="2400"/>
              <a:buFont typeface="Arial"/>
              <a:buNone/>
            </a:pPr>
            <a:endParaRPr sz="10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400" b="0" i="0" u="none" strike="noStrike" cap="none">
                <a:solidFill>
                  <a:srgbClr val="19194C"/>
                </a:solidFill>
                <a:latin typeface="Times New Roman"/>
                <a:ea typeface="Times New Roman"/>
                <a:cs typeface="Times New Roman"/>
                <a:sym typeface="Times New Roman"/>
              </a:rPr>
              <a:t>ESLJP razmatra sporno miješanje u pravo na slobodu izražavanja u svijetlu ukupnosti predmeta, uključujući:</a:t>
            </a:r>
            <a:endParaRPr/>
          </a:p>
          <a:p>
            <a:pPr marL="342900" marR="0" lvl="0" indent="-342900" algn="just" rtl="0">
              <a:lnSpc>
                <a:spcPct val="100000"/>
              </a:lnSpc>
              <a:spcBef>
                <a:spcPts val="0"/>
              </a:spcBef>
              <a:spcAft>
                <a:spcPts val="0"/>
              </a:spcAft>
              <a:buClr>
                <a:srgbClr val="19194C"/>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sadržaj izražavanja</a:t>
            </a:r>
            <a:endParaRPr/>
          </a:p>
          <a:p>
            <a:pPr marL="342900" marR="0" lvl="0" indent="-342900" algn="just" rtl="0">
              <a:lnSpc>
                <a:spcPct val="100000"/>
              </a:lnSpc>
              <a:spcBef>
                <a:spcPts val="0"/>
              </a:spcBef>
              <a:spcAft>
                <a:spcPts val="0"/>
              </a:spcAft>
              <a:buClr>
                <a:srgbClr val="19194C"/>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kontekst u kojem je izneseno</a:t>
            </a:r>
            <a:endParaRPr/>
          </a:p>
          <a:p>
            <a:pPr marL="342900" marR="0" lvl="0" indent="-342900" algn="just" rtl="0">
              <a:lnSpc>
                <a:spcPct val="100000"/>
              </a:lnSpc>
              <a:spcBef>
                <a:spcPts val="0"/>
              </a:spcBef>
              <a:spcAft>
                <a:spcPts val="0"/>
              </a:spcAft>
              <a:buClr>
                <a:srgbClr val="19194C"/>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da li ograničavanje odgovara nekoj „imperativnoj društvenoj potrebi“</a:t>
            </a:r>
            <a:endParaRPr/>
          </a:p>
          <a:p>
            <a:pPr marL="342900" marR="0" lvl="0" indent="-342900" algn="just" rtl="0">
              <a:lnSpc>
                <a:spcPct val="100000"/>
              </a:lnSpc>
              <a:spcBef>
                <a:spcPts val="0"/>
              </a:spcBef>
              <a:spcAft>
                <a:spcPts val="0"/>
              </a:spcAft>
              <a:buClr>
                <a:srgbClr val="19194C"/>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da li je proporcionalno legitimnom cilju kojem se težilo</a:t>
            </a:r>
            <a:endParaRPr/>
          </a:p>
          <a:p>
            <a:pPr marL="457200" marR="0" lvl="0" indent="-304800" algn="just" rtl="0">
              <a:lnSpc>
                <a:spcPct val="100000"/>
              </a:lnSpc>
              <a:spcBef>
                <a:spcPts val="0"/>
              </a:spcBef>
              <a:spcAft>
                <a:spcPts val="0"/>
              </a:spcAft>
              <a:buClr>
                <a:srgbClr val="19194C"/>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p:nvPr/>
        </p:nvSpPr>
        <p:spPr>
          <a:xfrm>
            <a:off x="457200" y="747132"/>
            <a:ext cx="7995424" cy="516301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1" u="none" strike="noStrike" cap="none">
                <a:solidFill>
                  <a:srgbClr val="19194C"/>
                </a:solidFill>
                <a:latin typeface="Times New Roman"/>
                <a:ea typeface="Times New Roman"/>
                <a:cs typeface="Times New Roman"/>
                <a:sym typeface="Times New Roman"/>
              </a:rPr>
              <a:t>Delfi AS protiv Estonije, presuda  ESLJP od 10. oktobra 2013. godine i presuda Velikog vijeća od 16. juna 2015. godine </a:t>
            </a:r>
            <a:endParaRPr sz="2400" b="0" i="1"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ESLJP se u presudi Velikog vijeća Delfi As protiv Estonije prvi put bavio govorom mržnje na internetu i odgovornošću internetskih portala za komentare korisnika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p:nvPr/>
        </p:nvSpPr>
        <p:spPr>
          <a:xfrm>
            <a:off x="457200" y="293077"/>
            <a:ext cx="8112369" cy="634218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0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Delfi je vlasnik jednog od najvećih i najposjećenijih informativnih internet portala u Estoniji. </a:t>
            </a:r>
            <a:endParaRPr sz="18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Tokom 2006. godine, Delfi je na svom portalu objavio članak o jednoj trajektnoj kompaniji (vlasnik kompanije je bio jevrejskog porijekla), koja je promijenila svoju zimsku rutu, što je imalo za posljedicu razbijanje ledenih puteva koji vode preko zaleđenog mora i jeftinija su i brža veza sa ostrvima, što je bilo predmet javne rasprave.</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Sama vijest je bila objavljena u skladu sa novinarskom etikom i ona nije sporna, ali su problem izazvali komentari korisnika.</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Čitaoci su ispod članka mogli pisati komentare vidljive svima.</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Mnogi su ispod članka ostavili veoma uvredljive i prijeteće komentare u odnosu na  trajektnu kompaniju i njenog vlasnika.</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Kompanija je poslala pismo Delfiju tražeći uklanjanje uvredljivih komentara (nakon 6 nedelja). Delfi je odmah po prijemu pisma uklonio sporne komentare. </a:t>
            </a:r>
            <a:endParaRPr sz="1800" b="0" i="0" u="none" strike="noStrike" cap="none">
              <a:solidFill>
                <a:srgbClr val="19194C"/>
              </a:solidFill>
              <a:latin typeface="Times New Roman"/>
              <a:ea typeface="Times New Roman"/>
              <a:cs typeface="Times New Roman"/>
              <a:sym typeface="Times New Roman"/>
            </a:endParaRPr>
          </a:p>
          <a:p>
            <a:pPr marL="285750" marR="0" lvl="0" indent="-171450" algn="just" rtl="0">
              <a:lnSpc>
                <a:spcPct val="100000"/>
              </a:lnSpc>
              <a:spcBef>
                <a:spcPts val="0"/>
              </a:spcBef>
              <a:spcAft>
                <a:spcPts val="0"/>
              </a:spcAft>
              <a:buClr>
                <a:srgbClr val="000000"/>
              </a:buClr>
              <a:buSzPts val="1800"/>
              <a:buFont typeface="Arial"/>
              <a:buNone/>
            </a:pPr>
            <a:endParaRPr sz="1800" b="1"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p:nvPr/>
        </p:nvSpPr>
        <p:spPr>
          <a:xfrm>
            <a:off x="457200" y="369275"/>
            <a:ext cx="8335500" cy="6342300"/>
          </a:xfrm>
          <a:prstGeom prst="rect">
            <a:avLst/>
          </a:prstGeom>
          <a:noFill/>
          <a:ln>
            <a:noFill/>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Kompanija je tužila Delfi – nacionalni sudovi su utvrdili da su komentari bili klevetnički, neki od komentara su bili očigledno antisemitski i da je Delfi odgovoran za njih. Kompaniji je dosudio naknadu štete  - 320 Eura.</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Delfi je podnio žalbu tvrdeći da se prema propisima EU – Direktiva EU 2000/31/EC o elektronskoj trgovini  ne može smatrati odgovornim za komentare, jer ih ne kontroliše, te da je njegova uloga tehnička, pasivna i neutralna.</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Vrhovni sud Estonije je odbio Delfijevu žalbu.</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Nije prihvatio Delfijeve argumente da je njegova uloga pružaoca informacionih usluga bila isključivo tehnička, pasivna i neutralna, jer je sud utvrdio da je Delfi imao kontrolu nad objavom komentara – nisu ih mogli brisati korisnici, već samo portal.</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Sud je utvrdio i da Delfi ne samo da nije spriječio objavu uvredljivih i prijetećih komentara, već ih nije ni samoinicijativno uklonio.</a:t>
            </a:r>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Delfi je podnio predstavku Evropskom sudu za ljudska prava, tvrdeći da je presuda prekršila njegovu slobodu izražavanja. </a:t>
            </a:r>
            <a:endParaRPr sz="18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Presudom vijeća iz 2013. godine, Sud je utvrdio da podnosiocu nije povrijeđeno pravo iz člana 10. EKLJP</a:t>
            </a:r>
            <a:endParaRPr sz="1800" b="0" i="0" u="none" strike="noStrike" cap="none">
              <a:solidFill>
                <a:srgbClr val="19194C"/>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800"/>
              <a:buFont typeface="Arial"/>
              <a:buChar char="•"/>
            </a:pPr>
            <a:r>
              <a:rPr lang="en-US" sz="1800" b="0" i="0" u="none" strike="noStrike" cap="none">
                <a:solidFill>
                  <a:srgbClr val="19194C"/>
                </a:solidFill>
                <a:latin typeface="Times New Roman"/>
                <a:ea typeface="Times New Roman"/>
                <a:cs typeface="Times New Roman"/>
                <a:sym typeface="Times New Roman"/>
              </a:rPr>
              <a:t>Predmet je upućen na razmatranje Velikom vijeću Suda.</a:t>
            </a:r>
            <a:endParaRPr sz="1800" b="0" i="0" u="none" strike="noStrike" cap="none">
              <a:solidFill>
                <a:srgbClr val="19194C"/>
              </a:solidFill>
              <a:latin typeface="Times New Roman"/>
              <a:ea typeface="Times New Roman"/>
              <a:cs typeface="Times New Roman"/>
              <a:sym typeface="Times New Roman"/>
            </a:endParaRPr>
          </a:p>
          <a:p>
            <a:pPr marL="285750" marR="0" lvl="0" indent="-171450" algn="just" rtl="0">
              <a:lnSpc>
                <a:spcPct val="100000"/>
              </a:lnSpc>
              <a:spcBef>
                <a:spcPts val="0"/>
              </a:spcBef>
              <a:spcAft>
                <a:spcPts val="0"/>
              </a:spcAft>
              <a:buClr>
                <a:srgbClr val="000000"/>
              </a:buClr>
              <a:buSzPts val="1800"/>
              <a:buFont typeface="Arial"/>
              <a:buNone/>
            </a:pPr>
            <a:endParaRPr sz="1800" b="1"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422031" y="501805"/>
            <a:ext cx="8036169" cy="5699704"/>
          </a:xfrm>
          <a:prstGeom prst="rect">
            <a:avLst/>
          </a:prstGeom>
          <a:noFill/>
          <a:ln>
            <a:noFill/>
          </a:ln>
        </p:spPr>
        <p:txBody>
          <a:bodyPr spcFirstLastPara="1" wrap="square" lIns="91425" tIns="45700" rIns="91425" bIns="45700" anchor="ctr" anchorCtr="0">
            <a:noAutofit/>
          </a:bodyPr>
          <a:lstStyle/>
          <a:p>
            <a:pPr marL="285750" marR="0" lvl="0" indent="-6350" algn="ctr" rtl="0">
              <a:lnSpc>
                <a:spcPct val="100000"/>
              </a:lnSpc>
              <a:spcBef>
                <a:spcPts val="0"/>
              </a:spcBef>
              <a:spcAft>
                <a:spcPts val="0"/>
              </a:spcAft>
              <a:buClr>
                <a:srgbClr val="9F0000"/>
              </a:buClr>
              <a:buSzPts val="4400"/>
              <a:buFont typeface="Arial"/>
              <a:buNone/>
            </a:pPr>
            <a:endParaRPr sz="18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19194C"/>
                </a:solidFill>
                <a:latin typeface="Times New Roman"/>
                <a:ea typeface="Times New Roman"/>
                <a:cs typeface="Times New Roman"/>
                <a:sym typeface="Times New Roman"/>
              </a:rPr>
              <a:t>ESLJP – ocjena Velikog vijeća:</a:t>
            </a:r>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ESLJP je najprije napomenuo da postoji sukob između pogodnosti interneta, kao platforme koja omogućava slobodu izražavanja zaštićenu članom 10. Konvencije i njegovih opasnosti, tj. mogućnosti da govor mržnje i posticanje na nasilje budu prošireni širom svijeta u nekoliko sekundi, uz mogućnost da ostanu trajno zabilježeni (suprotno članu 8. Konvencije).</a:t>
            </a: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Ovo je prvi predmet u kojem je Sud ispitivao predmet u kojem se ove stvarnosti sukobljavaju.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p:nvPr/>
        </p:nvSpPr>
        <p:spPr>
          <a:xfrm>
            <a:off x="423746" y="1237785"/>
            <a:ext cx="8034454" cy="4963724"/>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19194C"/>
                </a:solidFill>
                <a:latin typeface="Times New Roman"/>
                <a:ea typeface="Times New Roman"/>
                <a:cs typeface="Times New Roman"/>
                <a:sym typeface="Times New Roman"/>
              </a:rPr>
              <a:t>ESLJP</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ograničio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svoje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ispitivanje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prirodu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kompanije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Delfi</a:t>
            </a:r>
            <a:r>
              <a:rPr lang="en-US" sz="2400" b="0" i="0" u="none" strike="noStrike" cap="none" dirty="0">
                <a:solidFill>
                  <a:srgbClr val="19194C"/>
                </a:solidFill>
                <a:latin typeface="Times New Roman"/>
                <a:ea typeface="Times New Roman"/>
                <a:cs typeface="Times New Roman"/>
                <a:sym typeface="Times New Roman"/>
              </a:rPr>
              <a:t> ( </a:t>
            </a:r>
            <a:r>
              <a:rPr lang="en-US" sz="2400" b="0" i="0" u="none" strike="noStrike" cap="none" dirty="0" err="1" smtClean="0">
                <a:solidFill>
                  <a:srgbClr val="19194C"/>
                </a:solidFill>
                <a:latin typeface="Times New Roman"/>
                <a:ea typeface="Times New Roman"/>
                <a:cs typeface="Times New Roman"/>
                <a:sym typeface="Times New Roman"/>
              </a:rPr>
              <a:t>klik</a:t>
            </a:r>
            <a:r>
              <a:rPr lang="sr-Latn-BA" sz="2400" dirty="0">
                <a:solidFill>
                  <a:srgbClr val="19194C"/>
                </a:solidFill>
                <a:latin typeface="Times New Roman"/>
                <a:ea typeface="Times New Roman"/>
                <a:cs typeface="Times New Roman"/>
                <a:sym typeface="Times New Roman"/>
              </a:rPr>
              <a:t> </a:t>
            </a:r>
            <a:r>
              <a:rPr lang="sr-Latn-BA" sz="2400" dirty="0" smtClean="0">
                <a:solidFill>
                  <a:srgbClr val="19194C"/>
                </a:solidFill>
                <a:latin typeface="Times New Roman"/>
                <a:ea typeface="Times New Roman"/>
                <a:cs typeface="Times New Roman"/>
                <a:sym typeface="Times New Roman"/>
              </a:rPr>
              <a:t>= </a:t>
            </a:r>
            <a:r>
              <a:rPr lang="en-US" sz="2400" b="0" i="0" u="none" strike="noStrike" cap="none" dirty="0" err="1" smtClean="0">
                <a:solidFill>
                  <a:srgbClr val="19194C"/>
                </a:solidFill>
                <a:latin typeface="Times New Roman"/>
                <a:ea typeface="Times New Roman"/>
                <a:cs typeface="Times New Roman"/>
                <a:sym typeface="Times New Roman"/>
              </a:rPr>
              <a:t>zarada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prirodu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spornih</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komentara</a:t>
            </a:r>
            <a:r>
              <a:rPr lang="en-US" sz="2400" b="0" i="0" u="none" strike="noStrike" cap="none" dirty="0">
                <a:solidFill>
                  <a:srgbClr val="19194C"/>
                </a:solidFill>
                <a:latin typeface="Times New Roman"/>
                <a:ea typeface="Times New Roman"/>
                <a:cs typeface="Times New Roman"/>
                <a:sym typeface="Times New Roman"/>
              </a:rPr>
              <a:t>. </a:t>
            </a:r>
            <a:endParaRPr sz="24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smtClean="0">
                <a:solidFill>
                  <a:srgbClr val="19194C"/>
                </a:solidFill>
                <a:latin typeface="Times New Roman"/>
                <a:ea typeface="Times New Roman"/>
                <a:cs typeface="Times New Roman"/>
                <a:sym typeface="Times New Roman"/>
              </a:rPr>
              <a:t>Prihvatio</a:t>
            </a:r>
            <a:r>
              <a:rPr lang="en-US" sz="2400" b="0" i="0" u="none" strike="noStrike" cap="none" dirty="0" smtClean="0">
                <a:solidFill>
                  <a:srgbClr val="19194C"/>
                </a:solidFill>
                <a:latin typeface="Times New Roman"/>
                <a:ea typeface="Times New Roman"/>
                <a:cs typeface="Times New Roman"/>
                <a:sym typeface="Times New Roman"/>
              </a:rPr>
              <a:t> </a:t>
            </a:r>
            <a:r>
              <a:rPr lang="en-US" sz="2400" b="0" i="0" u="none" strike="noStrike" cap="none" dirty="0">
                <a:solidFill>
                  <a:srgbClr val="19194C"/>
                </a:solidFill>
                <a:latin typeface="Times New Roman"/>
                <a:ea typeface="Times New Roman"/>
                <a:cs typeface="Times New Roman"/>
                <a:sym typeface="Times New Roman"/>
              </a:rPr>
              <a:t>je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zaključak</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domaćih</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sudova</a:t>
            </a:r>
            <a:r>
              <a:rPr lang="en-US" sz="2400" b="0" i="0" u="none" strike="noStrike" cap="none" dirty="0">
                <a:solidFill>
                  <a:srgbClr val="19194C"/>
                </a:solidFill>
                <a:latin typeface="Times New Roman"/>
                <a:ea typeface="Times New Roman"/>
                <a:cs typeface="Times New Roman"/>
                <a:sym typeface="Times New Roman"/>
              </a:rPr>
              <a:t> da </a:t>
            </a:r>
            <a:r>
              <a:rPr lang="en-US" sz="2400" b="0" i="0" u="none" strike="noStrike" cap="none" dirty="0" err="1">
                <a:solidFill>
                  <a:srgbClr val="19194C"/>
                </a:solidFill>
                <a:latin typeface="Times New Roman"/>
                <a:ea typeface="Times New Roman"/>
                <a:cs typeface="Times New Roman"/>
                <a:sym typeface="Times New Roman"/>
              </a:rPr>
              <a:t>su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prerasli</a:t>
            </a:r>
            <a:r>
              <a:rPr lang="en-US" sz="2400" b="0" i="0" u="none" strike="noStrike" cap="none" dirty="0">
                <a:solidFill>
                  <a:srgbClr val="19194C"/>
                </a:solidFill>
                <a:latin typeface="Times New Roman"/>
                <a:ea typeface="Times New Roman"/>
                <a:cs typeface="Times New Roman"/>
                <a:sym typeface="Times New Roman"/>
              </a:rPr>
              <a:t> u </a:t>
            </a:r>
            <a:r>
              <a:rPr lang="en-US" sz="2400" b="0" i="0" u="none" strike="noStrike" cap="none" dirty="0" err="1">
                <a:solidFill>
                  <a:srgbClr val="19194C"/>
                </a:solidFill>
                <a:latin typeface="Times New Roman"/>
                <a:ea typeface="Times New Roman"/>
                <a:cs typeface="Times New Roman"/>
                <a:sym typeface="Times New Roman"/>
              </a:rPr>
              <a:t>govor</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mržnje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pozivanje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nasilje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što</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suprotno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zakonu</a:t>
            </a:r>
            <a:r>
              <a:rPr lang="en-US" sz="2400" b="0" i="0" u="none" strike="noStrike" cap="none" dirty="0">
                <a:solidFill>
                  <a:srgbClr val="19194C"/>
                </a:solidFill>
                <a:latin typeface="Times New Roman"/>
                <a:ea typeface="Times New Roman"/>
                <a:cs typeface="Times New Roman"/>
                <a:sym typeface="Times New Roman"/>
              </a:rPr>
              <a:t>. </a:t>
            </a:r>
            <a:endParaRPr sz="24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19194C"/>
                </a:solidFill>
                <a:latin typeface="Times New Roman"/>
                <a:ea typeface="Times New Roman"/>
                <a:cs typeface="Times New Roman"/>
                <a:sym typeface="Times New Roman"/>
              </a:rPr>
              <a:t>Stoga</a:t>
            </a:r>
            <a:r>
              <a:rPr lang="en-US" sz="2400" b="0" i="0" u="none" strike="noStrike" cap="none" dirty="0">
                <a:solidFill>
                  <a:srgbClr val="19194C"/>
                </a:solidFill>
                <a:latin typeface="Times New Roman"/>
                <a:ea typeface="Times New Roman"/>
                <a:cs typeface="Times New Roman"/>
                <a:sym typeface="Times New Roman"/>
              </a:rPr>
              <a:t>, u </a:t>
            </a:r>
            <a:r>
              <a:rPr lang="en-US" sz="2400" b="0" i="0" u="none" strike="noStrike" cap="none" dirty="0" err="1">
                <a:solidFill>
                  <a:srgbClr val="19194C"/>
                </a:solidFill>
                <a:latin typeface="Times New Roman"/>
                <a:ea typeface="Times New Roman"/>
                <a:cs typeface="Times New Roman"/>
                <a:sym typeface="Times New Roman"/>
              </a:rPr>
              <a:t>ovom</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predmetu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riječ</a:t>
            </a:r>
            <a:r>
              <a:rPr lang="en-US" sz="2400" b="0" i="0" u="none" strike="noStrike" cap="none" dirty="0">
                <a:solidFill>
                  <a:srgbClr val="19194C"/>
                </a:solidFill>
                <a:latin typeface="Times New Roman"/>
                <a:ea typeface="Times New Roman"/>
                <a:cs typeface="Times New Roman"/>
                <a:sym typeface="Times New Roman"/>
              </a:rPr>
              <a:t> o </a:t>
            </a:r>
            <a:r>
              <a:rPr lang="en-US" sz="2400" b="0" i="0" u="none" strike="noStrike" cap="none" dirty="0" err="1">
                <a:solidFill>
                  <a:srgbClr val="19194C"/>
                </a:solidFill>
                <a:latin typeface="Times New Roman"/>
                <a:ea typeface="Times New Roman"/>
                <a:cs typeface="Times New Roman"/>
                <a:sym typeface="Times New Roman"/>
              </a:rPr>
              <a:t>pravima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dužnostima</a:t>
            </a:r>
            <a:r>
              <a:rPr lang="en-US" sz="2400" b="0" i="0" u="none" strike="noStrike" cap="none" dirty="0">
                <a:solidFill>
                  <a:srgbClr val="19194C"/>
                </a:solidFill>
                <a:latin typeface="Times New Roman"/>
                <a:ea typeface="Times New Roman"/>
                <a:cs typeface="Times New Roman"/>
                <a:sym typeface="Times New Roman"/>
              </a:rPr>
              <a:t> internet </a:t>
            </a:r>
            <a:r>
              <a:rPr lang="en-US" sz="2400" b="0" i="0" u="none" strike="noStrike" cap="none" dirty="0" err="1">
                <a:solidFill>
                  <a:srgbClr val="19194C"/>
                </a:solidFill>
                <a:latin typeface="Times New Roman"/>
                <a:ea typeface="Times New Roman"/>
                <a:cs typeface="Times New Roman"/>
                <a:sym typeface="Times New Roman"/>
              </a:rPr>
              <a:t>novinskih</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portala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koji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radi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sticanja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dobiti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omogućavaju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objavljivanje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objavljeni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sadržaj</a:t>
            </a:r>
            <a:r>
              <a:rPr lang="en-US" sz="2400" b="0" i="0" u="none" strike="noStrike" cap="none" dirty="0">
                <a:solidFill>
                  <a:srgbClr val="19194C"/>
                </a:solidFill>
                <a:latin typeface="Times New Roman"/>
                <a:ea typeface="Times New Roman"/>
                <a:cs typeface="Times New Roman"/>
                <a:sym typeface="Times New Roman"/>
              </a:rPr>
              <a:t>, s </a:t>
            </a:r>
            <a:r>
              <a:rPr lang="en-US" sz="2400" b="0" i="0" u="none" strike="noStrike" cap="none" dirty="0" err="1">
                <a:solidFill>
                  <a:srgbClr val="19194C"/>
                </a:solidFill>
                <a:latin typeface="Times New Roman"/>
                <a:ea typeface="Times New Roman"/>
                <a:cs typeface="Times New Roman"/>
                <a:sym typeface="Times New Roman"/>
              </a:rPr>
              <a:t>tim</a:t>
            </a:r>
            <a:r>
              <a:rPr lang="en-US" sz="2400" b="0" i="0" u="none" strike="noStrike" cap="none" dirty="0">
                <a:solidFill>
                  <a:srgbClr val="19194C"/>
                </a:solidFill>
                <a:latin typeface="Times New Roman"/>
                <a:ea typeface="Times New Roman"/>
                <a:cs typeface="Times New Roman"/>
                <a:sym typeface="Times New Roman"/>
              </a:rPr>
              <a:t> da </a:t>
            </a:r>
            <a:r>
              <a:rPr lang="en-US" sz="2400" b="0" i="0" u="none" strike="noStrike" cap="none" dirty="0" err="1">
                <a:solidFill>
                  <a:srgbClr val="19194C"/>
                </a:solidFill>
                <a:latin typeface="Times New Roman"/>
                <a:ea typeface="Times New Roman"/>
                <a:cs typeface="Times New Roman"/>
                <a:sym typeface="Times New Roman"/>
              </a:rPr>
              <a:t>su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neki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predstavljali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govor</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drugih</a:t>
            </a:r>
            <a:r>
              <a:rPr lang="en-US" sz="2400" b="0" i="0" u="none" strike="noStrike" cap="none" dirty="0">
                <a:solidFill>
                  <a:srgbClr val="19194C"/>
                </a:solidFill>
                <a:latin typeface="Times New Roman"/>
                <a:ea typeface="Times New Roman"/>
                <a:cs typeface="Times New Roman"/>
                <a:sym typeface="Times New Roman"/>
              </a:rPr>
              <a:t>.</a:t>
            </a:r>
            <a:endParaRPr sz="2400" b="0" i="0" u="none" strike="noStrike" cap="none" dirty="0">
              <a:solidFill>
                <a:srgbClr val="19194C"/>
              </a:solidFill>
              <a:latin typeface="Times New Roman"/>
              <a:ea typeface="Times New Roman"/>
              <a:cs typeface="Times New Roman"/>
              <a:sym typeface="Times New Roman"/>
            </a:endParaRPr>
          </a:p>
          <a:p>
            <a:pPr marL="285750" marR="0" lvl="0" indent="-6350" algn="ctr" rtl="0">
              <a:lnSpc>
                <a:spcPct val="100000"/>
              </a:lnSpc>
              <a:spcBef>
                <a:spcPts val="0"/>
              </a:spcBef>
              <a:spcAft>
                <a:spcPts val="0"/>
              </a:spcAft>
              <a:buClr>
                <a:srgbClr val="9F0000"/>
              </a:buClr>
              <a:buSzPts val="4400"/>
              <a:buFont typeface="Arial"/>
              <a:buNone/>
            </a:pPr>
            <a:endParaRPr sz="2400" b="0" i="0" u="none" strike="noStrike" cap="none" dirty="0">
              <a:solidFill>
                <a:srgbClr val="19194C"/>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p:nvPr/>
        </p:nvSpPr>
        <p:spPr>
          <a:xfrm>
            <a:off x="422031" y="654205"/>
            <a:ext cx="8036100" cy="5699700"/>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Sporna je bila primjena materijalnog prava, budući da je Delfi smatrao kako je trebalo biti primijenjeno evropsko pravo koje se odnosi na pružaoce internet usluga. </a:t>
            </a:r>
            <a:endParaRPr sz="2400" b="0" i="0" u="none" strike="noStrike" cap="none">
              <a:solidFill>
                <a:srgbClr val="19194C"/>
              </a:solidFill>
              <a:latin typeface="Times New Roman"/>
              <a:ea typeface="Times New Roman"/>
              <a:cs typeface="Times New Roman"/>
              <a:sym typeface="Times New Roman"/>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Sud se složio s domaćim sudovima da se evropsko zakonodavstvo na koje se pozivao Delfi primjenjuje samo na tehničke, automatske i pasivne aktivnosti, dok su aktivnosti Delfija predstavljale više od pružanja posredničke usluge. </a:t>
            </a:r>
            <a:endParaRPr sz="2400" b="0" i="0" u="none" strike="noStrike" cap="none">
              <a:solidFill>
                <a:srgbClr val="19194C"/>
              </a:solidFill>
              <a:latin typeface="Times New Roman"/>
              <a:ea typeface="Times New Roman"/>
              <a:cs typeface="Times New Roman"/>
              <a:sym typeface="Times New Roman"/>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Osim toga, Sud je smatrao da je Delfi, kao profesionalni izdavač koji objavljuje na jednom od najvećih novinskih portala u Estoniji, trebao i mogao ocijeniti rizike povezane sa svojim aktivnostima, te da je razumno mogao predvidjeti posljedice koje te aktivnosti mogu imati.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4"/>
          <p:cNvSpPr txBox="1"/>
          <p:nvPr/>
        </p:nvSpPr>
        <p:spPr>
          <a:xfrm>
            <a:off x="422031" y="501805"/>
            <a:ext cx="8036169" cy="5699704"/>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Stoga je Sud zaključio kako je miješanje u pravo na slobodu izražavanja bilo u skladu sa zakonom. </a:t>
            </a:r>
            <a:endParaRPr sz="2400" b="0" i="0" u="none" strike="noStrike" cap="none">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U pogledu pitanja je li miješanje u pravo na slobodu izražavanja bilo nužno u demokratskom društvu Sud je naglasio da govor mržnje izražen u komentarima korisnika ne uživa zaštitu članu 10. Konvencije.</a:t>
            </a:r>
            <a:endParaRPr sz="24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p:nvPr/>
        </p:nvSpPr>
        <p:spPr>
          <a:xfrm>
            <a:off x="422031" y="501805"/>
            <a:ext cx="8036169" cy="5699704"/>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19194C"/>
                </a:solidFill>
                <a:latin typeface="Times New Roman"/>
                <a:ea typeface="Times New Roman"/>
                <a:cs typeface="Times New Roman"/>
                <a:sym typeface="Times New Roman"/>
              </a:rPr>
              <a:t>BITNO</a:t>
            </a:r>
            <a:r>
              <a:rPr lang="en-US" sz="2400" b="0" i="0" u="none" strike="noStrike" cap="none" dirty="0">
                <a:solidFill>
                  <a:srgbClr val="19194C"/>
                </a:solidFill>
                <a:latin typeface="Times New Roman"/>
                <a:ea typeface="Times New Roman"/>
                <a:cs typeface="Times New Roman"/>
                <a:sym typeface="Times New Roman"/>
              </a:rPr>
              <a:t> -u </a:t>
            </a:r>
            <a:r>
              <a:rPr lang="en-US" sz="2400" b="0" i="0" u="none" strike="noStrike" cap="none" dirty="0" err="1">
                <a:solidFill>
                  <a:srgbClr val="19194C"/>
                </a:solidFill>
                <a:latin typeface="Times New Roman"/>
                <a:ea typeface="Times New Roman"/>
                <a:cs typeface="Times New Roman"/>
                <a:sym typeface="Times New Roman"/>
              </a:rPr>
              <a:t>ovom</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predmetu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ESLJP</a:t>
            </a:r>
            <a:r>
              <a:rPr lang="en-US" sz="2400" b="0" i="0" u="none" strike="noStrike" cap="none" dirty="0">
                <a:solidFill>
                  <a:srgbClr val="19194C"/>
                </a:solidFill>
                <a:latin typeface="Times New Roman"/>
                <a:ea typeface="Times New Roman"/>
                <a:cs typeface="Times New Roman"/>
                <a:sym typeface="Times New Roman"/>
              </a:rPr>
              <a:t> je bio </a:t>
            </a:r>
            <a:r>
              <a:rPr lang="en-US" sz="2400" b="0" i="0" u="none" strike="noStrike" cap="none" dirty="0" err="1">
                <a:solidFill>
                  <a:srgbClr val="19194C"/>
                </a:solidFill>
                <a:latin typeface="Times New Roman"/>
                <a:ea typeface="Times New Roman"/>
                <a:cs typeface="Times New Roman"/>
                <a:sym typeface="Times New Roman"/>
              </a:rPr>
              <a:t>pozvan</a:t>
            </a:r>
            <a:r>
              <a:rPr lang="en-US" sz="2400" b="0" i="0" u="none" strike="noStrike" cap="none" dirty="0">
                <a:solidFill>
                  <a:srgbClr val="19194C"/>
                </a:solidFill>
                <a:latin typeface="Times New Roman"/>
                <a:ea typeface="Times New Roman"/>
                <a:cs typeface="Times New Roman"/>
                <a:sym typeface="Times New Roman"/>
              </a:rPr>
              <a:t> da </a:t>
            </a:r>
            <a:r>
              <a:rPr lang="en-US" sz="2400" b="0" i="0" u="none" strike="noStrike" cap="none" dirty="0" err="1">
                <a:solidFill>
                  <a:srgbClr val="19194C"/>
                </a:solidFill>
                <a:latin typeface="Times New Roman"/>
                <a:ea typeface="Times New Roman"/>
                <a:cs typeface="Times New Roman"/>
                <a:sym typeface="Times New Roman"/>
              </a:rPr>
              <a:t>cijeni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jesu</a:t>
            </a:r>
            <a:r>
              <a:rPr lang="en-US" sz="2400" b="0" i="0" u="none" strike="noStrike" cap="none" dirty="0">
                <a:solidFill>
                  <a:srgbClr val="19194C"/>
                </a:solidFill>
                <a:latin typeface="Times New Roman"/>
                <a:ea typeface="Times New Roman"/>
                <a:cs typeface="Times New Roman"/>
                <a:sym typeface="Times New Roman"/>
              </a:rPr>
              <a:t> li </a:t>
            </a:r>
            <a:r>
              <a:rPr lang="en-US" sz="2400" b="0" i="0" u="none" strike="noStrike" cap="none" dirty="0" err="1">
                <a:solidFill>
                  <a:srgbClr val="19194C"/>
                </a:solidFill>
                <a:latin typeface="Times New Roman"/>
                <a:ea typeface="Times New Roman"/>
                <a:cs typeface="Times New Roman"/>
                <a:sym typeface="Times New Roman"/>
              </a:rPr>
              <a:t>domaći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sudovi</a:t>
            </a:r>
            <a:r>
              <a:rPr lang="en-US" sz="2400" b="0" i="0" u="none" strike="noStrike" cap="none" dirty="0">
                <a:solidFill>
                  <a:srgbClr val="19194C"/>
                </a:solidFill>
                <a:latin typeface="Times New Roman"/>
                <a:ea typeface="Times New Roman"/>
                <a:cs typeface="Times New Roman"/>
                <a:sym typeface="Times New Roman"/>
              </a:rPr>
              <a:t>, time </a:t>
            </a:r>
            <a:r>
              <a:rPr lang="en-US" sz="2400" b="0" i="0" u="none" strike="noStrike" cap="none" dirty="0" err="1">
                <a:solidFill>
                  <a:srgbClr val="19194C"/>
                </a:solidFill>
                <a:latin typeface="Times New Roman"/>
                <a:ea typeface="Times New Roman"/>
                <a:cs typeface="Times New Roman"/>
                <a:sym typeface="Times New Roman"/>
              </a:rPr>
              <a:t>što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utvrdili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Delfijevu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odgovornost</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korisnika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povrijedili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pravo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dijeljenje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informacija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zajamčeno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članom</a:t>
            </a:r>
            <a:r>
              <a:rPr lang="en-US" sz="2400" b="0" i="0" u="none" strike="noStrike" cap="none" dirty="0">
                <a:solidFill>
                  <a:srgbClr val="19194C"/>
                </a:solidFill>
                <a:latin typeface="Times New Roman"/>
                <a:ea typeface="Times New Roman"/>
                <a:cs typeface="Times New Roman"/>
                <a:sym typeface="Times New Roman"/>
              </a:rPr>
              <a:t> 10. </a:t>
            </a:r>
            <a:r>
              <a:rPr lang="en-US" sz="2400" b="0" i="0" u="none" strike="noStrike" cap="none" dirty="0" err="1">
                <a:solidFill>
                  <a:srgbClr val="19194C"/>
                </a:solidFill>
                <a:latin typeface="Times New Roman"/>
                <a:ea typeface="Times New Roman"/>
                <a:cs typeface="Times New Roman"/>
                <a:sym typeface="Times New Roman"/>
              </a:rPr>
              <a:t>Konvencije</a:t>
            </a:r>
            <a:r>
              <a:rPr lang="en-US" sz="2400" b="0" i="0" u="none" strike="noStrike" cap="none" dirty="0">
                <a:solidFill>
                  <a:srgbClr val="19194C"/>
                </a:solidFill>
                <a:latin typeface="Times New Roman"/>
                <a:ea typeface="Times New Roman"/>
                <a:cs typeface="Times New Roman"/>
                <a:sym typeface="Times New Roman"/>
              </a:rPr>
              <a:t>.</a:t>
            </a: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400" b="0" i="0" u="none" strike="noStrike" cap="none" dirty="0">
                <a:solidFill>
                  <a:srgbClr val="19194C"/>
                </a:solidFill>
                <a:latin typeface="Times New Roman"/>
                <a:ea typeface="Times New Roman"/>
                <a:cs typeface="Times New Roman"/>
                <a:sym typeface="Times New Roman"/>
              </a:rPr>
              <a:t> </a:t>
            </a:r>
            <a:endParaRPr sz="24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19194C"/>
                </a:solidFill>
                <a:latin typeface="Times New Roman"/>
                <a:ea typeface="Times New Roman"/>
                <a:cs typeface="Times New Roman"/>
                <a:sym typeface="Times New Roman"/>
              </a:rPr>
              <a:t>Sud</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razmatrao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četiri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ključna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aspekta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kontekst</a:t>
            </a:r>
            <a:r>
              <a:rPr lang="en-US" sz="2400" b="0" i="0" u="none" strike="noStrike" cap="none" dirty="0">
                <a:solidFill>
                  <a:srgbClr val="19194C"/>
                </a:solidFill>
                <a:latin typeface="Times New Roman"/>
                <a:ea typeface="Times New Roman"/>
                <a:cs typeface="Times New Roman"/>
                <a:sym typeface="Times New Roman"/>
              </a:rPr>
              <a:t> u </a:t>
            </a:r>
            <a:r>
              <a:rPr lang="en-US" sz="2400" b="0" i="0" u="none" strike="noStrike" cap="none" dirty="0" err="1" smtClean="0">
                <a:solidFill>
                  <a:srgbClr val="19194C"/>
                </a:solidFill>
                <a:latin typeface="Times New Roman"/>
                <a:ea typeface="Times New Roman"/>
                <a:cs typeface="Times New Roman"/>
                <a:sym typeface="Times New Roman"/>
              </a:rPr>
              <a:t>koj</a:t>
            </a:r>
            <a:r>
              <a:rPr lang="sr-Latn-BA" sz="2400" b="0" i="0" u="none" strike="noStrike" cap="none" dirty="0" smtClean="0">
                <a:solidFill>
                  <a:srgbClr val="19194C"/>
                </a:solidFill>
                <a:latin typeface="Times New Roman"/>
                <a:ea typeface="Times New Roman"/>
                <a:cs typeface="Times New Roman"/>
                <a:sym typeface="Times New Roman"/>
              </a:rPr>
              <a:t>e</a:t>
            </a:r>
            <a:r>
              <a:rPr lang="en-US" sz="2400" b="0" i="0" u="none" strike="noStrike" cap="none" dirty="0" smtClean="0">
                <a:solidFill>
                  <a:srgbClr val="19194C"/>
                </a:solidFill>
                <a:latin typeface="Times New Roman"/>
                <a:ea typeface="Times New Roman"/>
                <a:cs typeface="Times New Roman"/>
                <a:sym typeface="Times New Roman"/>
              </a:rPr>
              <a:t>m </a:t>
            </a:r>
            <a:r>
              <a:rPr lang="en-US" sz="2400" b="0" i="0" u="none" strike="noStrike" cap="none" dirty="0" err="1">
                <a:solidFill>
                  <a:srgbClr val="19194C"/>
                </a:solidFill>
                <a:latin typeface="Times New Roman"/>
                <a:ea typeface="Times New Roman"/>
                <a:cs typeface="Times New Roman"/>
                <a:sym typeface="Times New Roman"/>
              </a:rPr>
              <a:t>su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napisani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odgovornost</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autora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kao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alternativa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odgovornosti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portala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koraci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koje</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Delfi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preduzeo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radi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otklanjanja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posljedice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domaćeg</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postupka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Delfi</a:t>
            </a:r>
            <a:r>
              <a:rPr lang="en-US" sz="2400" b="0" i="0" u="none" strike="noStrike" cap="none" dirty="0">
                <a:solidFill>
                  <a:srgbClr val="19194C"/>
                </a:solidFill>
                <a:latin typeface="Times New Roman"/>
                <a:ea typeface="Times New Roman"/>
                <a:cs typeface="Times New Roman"/>
                <a:sym typeface="Times New Roman"/>
              </a:rPr>
              <a:t>.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p:nvPr/>
        </p:nvSpPr>
        <p:spPr>
          <a:xfrm>
            <a:off x="422031" y="501805"/>
            <a:ext cx="8036169" cy="5699704"/>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19194C"/>
                </a:solidFill>
                <a:latin typeface="Times New Roman"/>
                <a:ea typeface="Times New Roman"/>
                <a:cs typeface="Times New Roman"/>
                <a:sym typeface="Times New Roman"/>
              </a:rPr>
              <a:t>Sud</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pridao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veliku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pažnju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činjenici</a:t>
            </a:r>
            <a:r>
              <a:rPr lang="en-US" sz="2400" b="0" i="0" u="none" strike="noStrike" cap="none" dirty="0">
                <a:solidFill>
                  <a:srgbClr val="19194C"/>
                </a:solidFill>
                <a:latin typeface="Times New Roman"/>
                <a:ea typeface="Times New Roman"/>
                <a:cs typeface="Times New Roman"/>
                <a:sym typeface="Times New Roman"/>
              </a:rPr>
              <a:t> da </a:t>
            </a:r>
            <a:r>
              <a:rPr lang="en-US" sz="2400" b="0" i="0" u="none" strike="noStrike" cap="none" dirty="0" err="1">
                <a:solidFill>
                  <a:srgbClr val="19194C"/>
                </a:solidFill>
                <a:latin typeface="Times New Roman"/>
                <a:ea typeface="Times New Roman"/>
                <a:cs typeface="Times New Roman"/>
                <a:sym typeface="Times New Roman"/>
              </a:rPr>
              <a:t>su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bili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ekstremni</a:t>
            </a:r>
            <a:r>
              <a:rPr lang="en-US" sz="2400" b="0" i="0" u="none" strike="noStrike" cap="none" dirty="0">
                <a:solidFill>
                  <a:srgbClr val="19194C"/>
                </a:solidFill>
                <a:latin typeface="Times New Roman"/>
                <a:ea typeface="Times New Roman"/>
                <a:cs typeface="Times New Roman"/>
                <a:sym typeface="Times New Roman"/>
              </a:rPr>
              <a:t> - </a:t>
            </a:r>
            <a:r>
              <a:rPr lang="en-US" sz="2400" b="0" i="0" u="none" strike="noStrike" cap="none" dirty="0" err="1">
                <a:solidFill>
                  <a:srgbClr val="19194C"/>
                </a:solidFill>
                <a:latin typeface="Times New Roman"/>
                <a:ea typeface="Times New Roman"/>
                <a:cs typeface="Times New Roman"/>
                <a:sym typeface="Times New Roman"/>
              </a:rPr>
              <a:t>antisemitski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ali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činjenici</a:t>
            </a:r>
            <a:r>
              <a:rPr lang="en-US" sz="2400" b="0" i="0" u="none" strike="noStrike" cap="none" dirty="0">
                <a:solidFill>
                  <a:srgbClr val="19194C"/>
                </a:solidFill>
                <a:latin typeface="Times New Roman"/>
                <a:ea typeface="Times New Roman"/>
                <a:cs typeface="Times New Roman"/>
                <a:sym typeface="Times New Roman"/>
              </a:rPr>
              <a:t> da je </a:t>
            </a:r>
            <a:r>
              <a:rPr lang="en-US" sz="2400" b="0" i="0" u="none" strike="noStrike" cap="none" dirty="0" err="1">
                <a:solidFill>
                  <a:srgbClr val="19194C"/>
                </a:solidFill>
                <a:latin typeface="Times New Roman"/>
                <a:ea typeface="Times New Roman"/>
                <a:cs typeface="Times New Roman"/>
                <a:sym typeface="Times New Roman"/>
              </a:rPr>
              <a:t>Delfi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profesionalno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vođeni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novinski</a:t>
            </a:r>
            <a:r>
              <a:rPr lang="en-US" sz="2400" b="0" i="0" u="none" strike="noStrike" cap="none" dirty="0">
                <a:solidFill>
                  <a:srgbClr val="19194C"/>
                </a:solidFill>
                <a:latin typeface="Times New Roman"/>
                <a:ea typeface="Times New Roman"/>
                <a:cs typeface="Times New Roman"/>
                <a:sym typeface="Times New Roman"/>
              </a:rPr>
              <a:t> portal </a:t>
            </a:r>
            <a:r>
              <a:rPr lang="en-US" sz="2400" b="0" i="0" u="none" strike="noStrike" cap="none" dirty="0" err="1">
                <a:solidFill>
                  <a:srgbClr val="19194C"/>
                </a:solidFill>
                <a:latin typeface="Times New Roman"/>
                <a:ea typeface="Times New Roman"/>
                <a:cs typeface="Times New Roman"/>
                <a:sym typeface="Times New Roman"/>
              </a:rPr>
              <a:t>kojem</a:t>
            </a:r>
            <a:r>
              <a:rPr lang="en-US" sz="2400" b="0" i="0" u="none" strike="noStrike" cap="none" dirty="0">
                <a:solidFill>
                  <a:srgbClr val="19194C"/>
                </a:solidFill>
                <a:latin typeface="Times New Roman"/>
                <a:ea typeface="Times New Roman"/>
                <a:cs typeface="Times New Roman"/>
                <a:sym typeface="Times New Roman"/>
              </a:rPr>
              <a:t> je bio </a:t>
            </a:r>
            <a:r>
              <a:rPr lang="en-US" sz="2400" b="0" i="0" u="none" strike="noStrike" cap="none" dirty="0" err="1">
                <a:solidFill>
                  <a:srgbClr val="19194C"/>
                </a:solidFill>
                <a:latin typeface="Times New Roman"/>
                <a:ea typeface="Times New Roman"/>
                <a:cs typeface="Times New Roman"/>
                <a:sym typeface="Times New Roman"/>
              </a:rPr>
              <a:t>cilj</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privući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što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više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klik</a:t>
            </a:r>
            <a:r>
              <a:rPr lang="en-US" sz="2400" b="0" i="0" u="none" strike="noStrike" cap="none" dirty="0">
                <a:solidFill>
                  <a:srgbClr val="19194C"/>
                </a:solidFill>
                <a:latin typeface="Times New Roman"/>
                <a:ea typeface="Times New Roman"/>
                <a:cs typeface="Times New Roman"/>
                <a:sym typeface="Times New Roman"/>
              </a:rPr>
              <a:t>=</a:t>
            </a:r>
            <a:r>
              <a:rPr lang="en-US" sz="2400" b="0" i="0" u="none" strike="noStrike" cap="none" dirty="0" err="1">
                <a:solidFill>
                  <a:srgbClr val="19194C"/>
                </a:solidFill>
                <a:latin typeface="Times New Roman"/>
                <a:ea typeface="Times New Roman"/>
                <a:cs typeface="Times New Roman"/>
                <a:sym typeface="Times New Roman"/>
              </a:rPr>
              <a:t>zarada</a:t>
            </a:r>
            <a:r>
              <a:rPr lang="en-US" sz="2400" b="0" i="0" u="none" strike="noStrike" cap="none" dirty="0">
                <a:solidFill>
                  <a:srgbClr val="19194C"/>
                </a:solidFill>
                <a:latin typeface="Times New Roman"/>
                <a:ea typeface="Times New Roman"/>
                <a:cs typeface="Times New Roman"/>
                <a:sym typeface="Times New Roman"/>
              </a:rPr>
              <a:t>).</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Kada</a:t>
            </a:r>
            <a:r>
              <a:rPr lang="en-US" sz="2400" b="0" i="0" u="none" strike="noStrike" cap="none" dirty="0">
                <a:solidFill>
                  <a:srgbClr val="19194C"/>
                </a:solidFill>
                <a:latin typeface="Times New Roman"/>
                <a:ea typeface="Times New Roman"/>
                <a:cs typeface="Times New Roman"/>
                <a:sym typeface="Times New Roman"/>
              </a:rPr>
              <a:t> online </a:t>
            </a:r>
            <a:r>
              <a:rPr lang="en-US" sz="2400" b="0" i="0" u="none" strike="noStrike" cap="none" dirty="0" err="1">
                <a:solidFill>
                  <a:srgbClr val="19194C"/>
                </a:solidFill>
                <a:latin typeface="Times New Roman"/>
                <a:ea typeface="Times New Roman"/>
                <a:cs typeface="Times New Roman"/>
                <a:sym typeface="Times New Roman"/>
              </a:rPr>
              <a:t>komentari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predstavljaju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govor</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mržnje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pozivaju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nasilje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države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potpisnice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Konvencije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imaju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pravo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utvrditi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odgovornost</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internetskih</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portala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ukoliko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oni</a:t>
            </a:r>
            <a:r>
              <a:rPr lang="en-US" sz="2400" b="0" i="0" u="none" strike="noStrike" cap="none" dirty="0">
                <a:solidFill>
                  <a:srgbClr val="19194C"/>
                </a:solidFill>
                <a:latin typeface="Times New Roman"/>
                <a:ea typeface="Times New Roman"/>
                <a:cs typeface="Times New Roman"/>
                <a:sym typeface="Times New Roman"/>
              </a:rPr>
              <a:t> bez </a:t>
            </a:r>
            <a:r>
              <a:rPr lang="en-US" sz="2400" b="0" i="0" u="none" strike="noStrike" cap="none" dirty="0" err="1">
                <a:solidFill>
                  <a:srgbClr val="19194C"/>
                </a:solidFill>
                <a:latin typeface="Times New Roman"/>
                <a:ea typeface="Times New Roman"/>
                <a:cs typeface="Times New Roman"/>
                <a:sym typeface="Times New Roman"/>
              </a:rPr>
              <a:t>odlaganja</a:t>
            </a:r>
            <a:r>
              <a:rPr lang="en-US" sz="2400" b="0" i="0" u="none" strike="noStrike" cap="none" dirty="0">
                <a:solidFill>
                  <a:srgbClr val="19194C"/>
                </a:solidFill>
                <a:latin typeface="Times New Roman"/>
                <a:ea typeface="Times New Roman"/>
                <a:cs typeface="Times New Roman"/>
                <a:sym typeface="Times New Roman"/>
              </a:rPr>
              <a:t> ne </a:t>
            </a:r>
            <a:r>
              <a:rPr lang="en-US" sz="2400" b="0" i="0" u="none" strike="noStrike" cap="none" dirty="0" err="1">
                <a:solidFill>
                  <a:srgbClr val="19194C"/>
                </a:solidFill>
                <a:latin typeface="Times New Roman"/>
                <a:ea typeface="Times New Roman"/>
                <a:cs typeface="Times New Roman"/>
                <a:sym typeface="Times New Roman"/>
              </a:rPr>
              <a:t>uklone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očigledno</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protivzakonite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komentare</a:t>
            </a:r>
            <a:r>
              <a:rPr lang="en-US" sz="2400" b="0" i="0" u="none" strike="noStrike" cap="none" dirty="0">
                <a:solidFill>
                  <a:srgbClr val="19194C"/>
                </a:solidFill>
                <a:latin typeface="Times New Roman"/>
                <a:ea typeface="Times New Roman"/>
                <a:cs typeface="Times New Roman"/>
                <a:sym typeface="Times New Roman"/>
              </a:rPr>
              <a:t>, bez </a:t>
            </a:r>
            <a:r>
              <a:rPr lang="en-US" sz="2400" b="0" i="0" u="none" strike="noStrike" cap="none" dirty="0" err="1">
                <a:solidFill>
                  <a:srgbClr val="19194C"/>
                </a:solidFill>
                <a:latin typeface="Times New Roman"/>
                <a:ea typeface="Times New Roman"/>
                <a:cs typeface="Times New Roman"/>
                <a:sym typeface="Times New Roman"/>
              </a:rPr>
              <a:t>posebnog</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zahtjeva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žrtve</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ili</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trećih</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osoba</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smtClean="0">
                <a:solidFill>
                  <a:srgbClr val="19194C"/>
                </a:solidFill>
                <a:latin typeface="Times New Roman"/>
                <a:ea typeface="Times New Roman"/>
                <a:cs typeface="Times New Roman"/>
                <a:sym typeface="Times New Roman"/>
              </a:rPr>
              <a:t>jer</a:t>
            </a:r>
            <a:r>
              <a:rPr lang="en-US" sz="2400" b="0" i="0" u="none" strike="noStrike" cap="none" dirty="0" smtClean="0">
                <a:solidFill>
                  <a:srgbClr val="19194C"/>
                </a:solidFill>
                <a:latin typeface="Times New Roman"/>
                <a:ea typeface="Times New Roman"/>
                <a:cs typeface="Times New Roman"/>
                <a:sym typeface="Times New Roman"/>
              </a:rPr>
              <a:t> </a:t>
            </a:r>
            <a:r>
              <a:rPr lang="en-US" sz="2400" b="0" i="0" u="none" strike="noStrike" cap="none" dirty="0">
                <a:solidFill>
                  <a:srgbClr val="19194C"/>
                </a:solidFill>
                <a:latin typeface="Times New Roman"/>
                <a:ea typeface="Times New Roman"/>
                <a:cs typeface="Times New Roman"/>
                <a:sym typeface="Times New Roman"/>
              </a:rPr>
              <a:t>od toga </a:t>
            </a:r>
            <a:r>
              <a:rPr lang="en-US" sz="2400" b="0" i="0" u="none" strike="noStrike" cap="none" dirty="0" err="1">
                <a:solidFill>
                  <a:srgbClr val="19194C"/>
                </a:solidFill>
                <a:latin typeface="Times New Roman"/>
                <a:ea typeface="Times New Roman"/>
                <a:cs typeface="Times New Roman"/>
                <a:sym typeface="Times New Roman"/>
              </a:rPr>
              <a:t>imaju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finansijsku</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korist</a:t>
            </a:r>
            <a:r>
              <a:rPr lang="en-US" sz="2400" b="0" i="0" u="none" strike="noStrike" cap="none" dirty="0">
                <a:solidFill>
                  <a:srgbClr val="19194C"/>
                </a:solidFill>
                <a:latin typeface="Times New Roman"/>
                <a:ea typeface="Times New Roman"/>
                <a:cs typeface="Times New Roman"/>
                <a:sym typeface="Times New Roman"/>
              </a:rPr>
              <a:t>.</a:t>
            </a:r>
            <a:endParaRPr sz="2400" b="0" i="0" u="none" strike="noStrike" cap="none" dirty="0">
              <a:solidFill>
                <a:srgbClr val="19194C"/>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p:nvPr/>
        </p:nvSpPr>
        <p:spPr>
          <a:xfrm>
            <a:off x="621324" y="550985"/>
            <a:ext cx="7907215" cy="60491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rgbClr val="19194C"/>
                </a:solidFill>
                <a:latin typeface="Times New Roman"/>
                <a:ea typeface="Times New Roman"/>
                <a:cs typeface="Times New Roman"/>
                <a:sym typeface="Times New Roman"/>
              </a:rPr>
              <a:t>GRANICA IZMEĐU DOPUŠTENOG I ZABRANJENOG IZRAŽAVANJA?</a:t>
            </a:r>
            <a:endParaRPr dirty="0"/>
          </a:p>
          <a:p>
            <a:pPr marL="0" marR="0" lvl="0" indent="0" algn="ctr" rtl="0">
              <a:lnSpc>
                <a:spcPct val="100000"/>
              </a:lnSpc>
              <a:spcBef>
                <a:spcPts val="0"/>
              </a:spcBef>
              <a:spcAft>
                <a:spcPts val="0"/>
              </a:spcAft>
              <a:buNone/>
            </a:pP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400" b="0" i="0" u="none" strike="noStrike" cap="none" dirty="0">
                <a:solidFill>
                  <a:srgbClr val="19194C"/>
                </a:solidFill>
                <a:latin typeface="Times New Roman"/>
                <a:ea typeface="Times New Roman"/>
                <a:cs typeface="Times New Roman"/>
                <a:sym typeface="Times New Roman"/>
              </a:rPr>
              <a:t>U </a:t>
            </a:r>
            <a:r>
              <a:rPr lang="en-US" sz="2400" b="0" i="0" u="none" strike="noStrike" cap="none" dirty="0" err="1">
                <a:solidFill>
                  <a:srgbClr val="19194C"/>
                </a:solidFill>
                <a:latin typeface="Times New Roman"/>
                <a:ea typeface="Times New Roman"/>
                <a:cs typeface="Times New Roman"/>
                <a:sym typeface="Times New Roman"/>
              </a:rPr>
              <a:t>presudi</a:t>
            </a:r>
            <a:r>
              <a:rPr lang="en-US" sz="2400" b="0" i="0"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Handyside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protiv</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Ujedinjenog</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Kraljevstva</a:t>
            </a:r>
            <a:r>
              <a:rPr lang="en-US" sz="2400" b="0" i="1" u="none" strike="noStrike" cap="none" dirty="0">
                <a:solidFill>
                  <a:srgbClr val="19194C"/>
                </a:solidFill>
                <a:latin typeface="Times New Roman"/>
                <a:ea typeface="Times New Roman"/>
                <a:cs typeface="Times New Roman"/>
                <a:sym typeface="Times New Roman"/>
              </a:rPr>
              <a:t> od 7. </a:t>
            </a:r>
            <a:r>
              <a:rPr lang="en-US" sz="2400" b="0" i="1" u="none" strike="noStrike" cap="none" dirty="0" err="1">
                <a:solidFill>
                  <a:srgbClr val="19194C"/>
                </a:solidFill>
                <a:latin typeface="Times New Roman"/>
                <a:ea typeface="Times New Roman"/>
                <a:cs typeface="Times New Roman"/>
                <a:sym typeface="Times New Roman"/>
              </a:rPr>
              <a:t>decembra</a:t>
            </a:r>
            <a:r>
              <a:rPr lang="en-US" sz="2400" b="0" i="1" u="none" strike="noStrike" cap="none" dirty="0">
                <a:solidFill>
                  <a:srgbClr val="19194C"/>
                </a:solidFill>
                <a:latin typeface="Times New Roman"/>
                <a:ea typeface="Times New Roman"/>
                <a:cs typeface="Times New Roman"/>
                <a:sym typeface="Times New Roman"/>
              </a:rPr>
              <a:t> 1976. </a:t>
            </a:r>
            <a:r>
              <a:rPr lang="en-US" sz="2400" b="0" i="1" u="none" strike="noStrike" cap="none" dirty="0" err="1">
                <a:solidFill>
                  <a:srgbClr val="19194C"/>
                </a:solidFill>
                <a:latin typeface="Times New Roman"/>
                <a:ea typeface="Times New Roman"/>
                <a:cs typeface="Times New Roman"/>
                <a:sym typeface="Times New Roman"/>
              </a:rPr>
              <a:t>godine</a:t>
            </a:r>
            <a:r>
              <a:rPr lang="en-US" sz="2400" b="0" i="1" u="none" strike="noStrike" cap="none" dirty="0">
                <a:solidFill>
                  <a:srgbClr val="19194C"/>
                </a:solidFill>
                <a:latin typeface="Times New Roman"/>
                <a:ea typeface="Times New Roman"/>
                <a:cs typeface="Times New Roman"/>
                <a:sym typeface="Times New Roman"/>
              </a:rPr>
              <a:t>,</a:t>
            </a:r>
            <a:r>
              <a:rPr lang="en-US" sz="2400" b="0" i="0" u="none" strike="noStrike" cap="none" dirty="0">
                <a:solidFill>
                  <a:srgbClr val="19194C"/>
                </a:solidFill>
                <a:latin typeface="Times New Roman"/>
                <a:ea typeface="Times New Roman"/>
                <a:cs typeface="Times New Roman"/>
                <a:sym typeface="Times New Roman"/>
              </a:rPr>
              <a:t> </a:t>
            </a:r>
            <a:r>
              <a:rPr lang="en-US" sz="2400" b="0" i="0" u="none" strike="noStrike" cap="none" dirty="0" err="1">
                <a:solidFill>
                  <a:srgbClr val="19194C"/>
                </a:solidFill>
                <a:latin typeface="Times New Roman"/>
                <a:ea typeface="Times New Roman"/>
                <a:cs typeface="Times New Roman"/>
                <a:sym typeface="Times New Roman"/>
              </a:rPr>
              <a:t>Sud</a:t>
            </a:r>
            <a:r>
              <a:rPr lang="en-US" sz="2400" b="0" i="0" u="none" strike="noStrike" cap="none" dirty="0">
                <a:solidFill>
                  <a:srgbClr val="19194C"/>
                </a:solidFill>
                <a:latin typeface="Times New Roman"/>
                <a:ea typeface="Times New Roman"/>
                <a:cs typeface="Times New Roman"/>
                <a:sym typeface="Times New Roman"/>
              </a:rPr>
              <a:t> je </a:t>
            </a:r>
            <a:r>
              <a:rPr lang="en-US" sz="2400" b="0" i="0" u="none" strike="noStrike" cap="none" dirty="0" err="1">
                <a:solidFill>
                  <a:srgbClr val="19194C"/>
                </a:solidFill>
                <a:latin typeface="Times New Roman"/>
                <a:ea typeface="Times New Roman"/>
                <a:cs typeface="Times New Roman"/>
                <a:sym typeface="Times New Roman"/>
              </a:rPr>
              <a:t>istakao</a:t>
            </a:r>
            <a:r>
              <a:rPr lang="en-US" sz="2400" b="0" i="0" u="none" strike="noStrike" cap="none" dirty="0">
                <a:solidFill>
                  <a:srgbClr val="19194C"/>
                </a:solidFill>
                <a:latin typeface="Times New Roman"/>
                <a:ea typeface="Times New Roman"/>
                <a:cs typeface="Times New Roman"/>
                <a:sym typeface="Times New Roman"/>
              </a:rPr>
              <a:t>:</a:t>
            </a: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400" b="0" i="1" u="none" strike="noStrike" cap="none" dirty="0">
                <a:solidFill>
                  <a:srgbClr val="19194C"/>
                </a:solidFill>
                <a:latin typeface="Times New Roman"/>
                <a:ea typeface="Times New Roman"/>
                <a:cs typeface="Times New Roman"/>
                <a:sym typeface="Times New Roman"/>
              </a:rPr>
              <a:t>„…</a:t>
            </a:r>
            <a:r>
              <a:rPr lang="en-US" sz="2400" b="0" i="1" u="none" strike="noStrike" cap="none" dirty="0" err="1">
                <a:solidFill>
                  <a:srgbClr val="19194C"/>
                </a:solidFill>
                <a:latin typeface="Times New Roman"/>
                <a:ea typeface="Times New Roman"/>
                <a:cs typeface="Times New Roman"/>
                <a:sym typeface="Times New Roman"/>
              </a:rPr>
              <a:t>sloboda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izražavanja</a:t>
            </a:r>
            <a:r>
              <a:rPr lang="en-US" sz="2400" b="0" i="1" u="none" strike="noStrike" cap="none" dirty="0">
                <a:solidFill>
                  <a:srgbClr val="19194C"/>
                </a:solidFill>
                <a:latin typeface="Times New Roman"/>
                <a:ea typeface="Times New Roman"/>
                <a:cs typeface="Times New Roman"/>
                <a:sym typeface="Times New Roman"/>
              </a:rPr>
              <a:t> se </a:t>
            </a:r>
            <a:r>
              <a:rPr lang="en-US" sz="2400" b="0" i="1" u="none" strike="noStrike" cap="none" dirty="0" err="1">
                <a:solidFill>
                  <a:srgbClr val="19194C"/>
                </a:solidFill>
                <a:latin typeface="Times New Roman"/>
                <a:ea typeface="Times New Roman"/>
                <a:cs typeface="Times New Roman"/>
                <a:sym typeface="Times New Roman"/>
              </a:rPr>
              <a:t>primjenjuje</a:t>
            </a:r>
            <a:r>
              <a:rPr lang="en-US" sz="2400" b="0" i="1" u="none" strike="noStrike" cap="none" dirty="0">
                <a:solidFill>
                  <a:srgbClr val="19194C"/>
                </a:solidFill>
                <a:latin typeface="Times New Roman"/>
                <a:ea typeface="Times New Roman"/>
                <a:cs typeface="Times New Roman"/>
                <a:sym typeface="Times New Roman"/>
              </a:rPr>
              <a:t> ne </a:t>
            </a:r>
            <a:r>
              <a:rPr lang="en-US" sz="2400" b="0" i="1" u="none" strike="noStrike" cap="none" dirty="0" err="1">
                <a:solidFill>
                  <a:srgbClr val="19194C"/>
                </a:solidFill>
                <a:latin typeface="Times New Roman"/>
                <a:ea typeface="Times New Roman"/>
                <a:cs typeface="Times New Roman"/>
                <a:sym typeface="Times New Roman"/>
              </a:rPr>
              <a:t>samo</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informacije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ili</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ideje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koje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su</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poželjne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ili</a:t>
            </a:r>
            <a:r>
              <a:rPr lang="en-US" sz="2400" b="0" i="1" u="none" strike="noStrike" cap="none" dirty="0">
                <a:solidFill>
                  <a:srgbClr val="19194C"/>
                </a:solidFill>
                <a:latin typeface="Times New Roman"/>
                <a:ea typeface="Times New Roman"/>
                <a:cs typeface="Times New Roman"/>
                <a:sym typeface="Times New Roman"/>
              </a:rPr>
              <a:t> se </a:t>
            </a:r>
            <a:r>
              <a:rPr lang="en-US" sz="2400" b="0" i="1" u="none" strike="noStrike" cap="none" dirty="0" err="1">
                <a:solidFill>
                  <a:srgbClr val="19194C"/>
                </a:solidFill>
                <a:latin typeface="Times New Roman"/>
                <a:ea typeface="Times New Roman"/>
                <a:cs typeface="Times New Roman"/>
                <a:sym typeface="Times New Roman"/>
              </a:rPr>
              <a:t>smatraju</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neuvredljivim</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ili</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prema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njima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nema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stava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neutralnim</a:t>
            </a:r>
            <a:r>
              <a:rPr lang="en-US" sz="2400" b="0" i="1" u="none" strike="noStrike" cap="none" dirty="0">
                <a:solidFill>
                  <a:srgbClr val="19194C"/>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već</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i</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na</a:t>
            </a:r>
            <a:r>
              <a:rPr lang="en-US" sz="2400" b="1" i="1" u="none" strike="noStrike" cap="none" dirty="0">
                <a:solidFill>
                  <a:schemeClr val="accent5">
                    <a:lumMod val="50000"/>
                  </a:schemeClr>
                </a:solidFill>
                <a:latin typeface="Times New Roman"/>
                <a:ea typeface="Times New Roman"/>
                <a:cs typeface="Times New Roman"/>
                <a:sym typeface="Times New Roman"/>
              </a:rPr>
              <a:t> one </a:t>
            </a:r>
            <a:r>
              <a:rPr lang="en-US" sz="2400" b="1" i="1" u="none" strike="noStrike" cap="none" dirty="0" err="1">
                <a:solidFill>
                  <a:schemeClr val="accent5">
                    <a:lumMod val="50000"/>
                  </a:schemeClr>
                </a:solidFill>
                <a:latin typeface="Times New Roman"/>
                <a:ea typeface="Times New Roman"/>
                <a:cs typeface="Times New Roman"/>
                <a:sym typeface="Times New Roman"/>
              </a:rPr>
              <a:t>koje</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vrijeđaju</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šokiraju</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ili</a:t>
            </a:r>
            <a:r>
              <a:rPr lang="en-US" sz="2400" b="1" i="1" u="none" strike="noStrike" cap="none" dirty="0">
                <a:solidFill>
                  <a:schemeClr val="accent5">
                    <a:lumMod val="50000"/>
                  </a:schemeClr>
                </a:solidFill>
                <a:latin typeface="Times New Roman"/>
                <a:ea typeface="Times New Roman"/>
                <a:cs typeface="Times New Roman"/>
                <a:sym typeface="Times New Roman"/>
              </a:rPr>
              <a:t> </a:t>
            </a:r>
            <a:r>
              <a:rPr lang="en-US" sz="2400" b="1" i="1" u="none" strike="noStrike" cap="none" dirty="0" err="1">
                <a:solidFill>
                  <a:schemeClr val="accent5">
                    <a:lumMod val="50000"/>
                  </a:schemeClr>
                </a:solidFill>
                <a:latin typeface="Times New Roman"/>
                <a:ea typeface="Times New Roman"/>
                <a:cs typeface="Times New Roman"/>
                <a:sym typeface="Times New Roman"/>
              </a:rPr>
              <a:t>uznemiravaju</a:t>
            </a:r>
            <a:r>
              <a:rPr lang="en-US" sz="2400" b="1" i="1" u="none" strike="noStrike" cap="none" dirty="0">
                <a:solidFill>
                  <a:schemeClr val="accent5">
                    <a:lumMod val="50000"/>
                  </a:schemeClr>
                </a:solidFill>
                <a:latin typeface="Times New Roman"/>
                <a:ea typeface="Times New Roman"/>
                <a:cs typeface="Times New Roman"/>
                <a:sym typeface="Times New Roman"/>
              </a:rPr>
              <a:t>.</a:t>
            </a:r>
            <a:r>
              <a:rPr lang="en-US" sz="2400" b="0" i="1" u="none" strike="noStrike" cap="none" dirty="0">
                <a:solidFill>
                  <a:srgbClr val="19194C"/>
                </a:solidFill>
                <a:latin typeface="Times New Roman"/>
                <a:ea typeface="Times New Roman"/>
                <a:cs typeface="Times New Roman"/>
                <a:sym typeface="Times New Roman"/>
              </a:rPr>
              <a:t> To </a:t>
            </a:r>
            <a:r>
              <a:rPr lang="en-US" sz="2400" b="0" i="1" u="none" strike="noStrike" cap="none" dirty="0" err="1">
                <a:solidFill>
                  <a:srgbClr val="19194C"/>
                </a:solidFill>
                <a:latin typeface="Times New Roman"/>
                <a:ea typeface="Times New Roman"/>
                <a:cs typeface="Times New Roman"/>
                <a:sym typeface="Times New Roman"/>
              </a:rPr>
              <a:t>su</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zahtjevi</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pluralizma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tolerancije</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i</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širokoumnosti</a:t>
            </a:r>
            <a:r>
              <a:rPr lang="en-US" sz="2400" b="0" i="1" u="none" strike="noStrike" cap="none" dirty="0">
                <a:solidFill>
                  <a:srgbClr val="19194C"/>
                </a:solidFill>
                <a:latin typeface="Times New Roman"/>
                <a:ea typeface="Times New Roman"/>
                <a:cs typeface="Times New Roman"/>
                <a:sym typeface="Times New Roman"/>
              </a:rPr>
              <a:t>, bez </a:t>
            </a:r>
            <a:r>
              <a:rPr lang="en-US" sz="2400" b="0" i="1" u="none" strike="noStrike" cap="none" dirty="0" err="1">
                <a:solidFill>
                  <a:srgbClr val="19194C"/>
                </a:solidFill>
                <a:latin typeface="Times New Roman"/>
                <a:ea typeface="Times New Roman"/>
                <a:cs typeface="Times New Roman"/>
                <a:sym typeface="Times New Roman"/>
              </a:rPr>
              <a:t>kojih</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nema</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demokratskog</a:t>
            </a:r>
            <a:r>
              <a:rPr lang="en-US" sz="2400" b="0" i="1" u="none" strike="noStrike" cap="none" dirty="0">
                <a:solidFill>
                  <a:srgbClr val="19194C"/>
                </a:solidFill>
                <a:latin typeface="Times New Roman"/>
                <a:ea typeface="Times New Roman"/>
                <a:cs typeface="Times New Roman"/>
                <a:sym typeface="Times New Roman"/>
              </a:rPr>
              <a:t> </a:t>
            </a:r>
            <a:r>
              <a:rPr lang="en-US" sz="2400" b="0" i="1" u="none" strike="noStrike" cap="none" dirty="0" err="1">
                <a:solidFill>
                  <a:srgbClr val="19194C"/>
                </a:solidFill>
                <a:latin typeface="Times New Roman"/>
                <a:ea typeface="Times New Roman"/>
                <a:cs typeface="Times New Roman"/>
                <a:sym typeface="Times New Roman"/>
              </a:rPr>
              <a:t>društva</a:t>
            </a:r>
            <a:r>
              <a:rPr lang="en-US" sz="2400" b="0" i="1" u="none" strike="noStrike" cap="none" dirty="0">
                <a:solidFill>
                  <a:srgbClr val="19194C"/>
                </a:solidFill>
                <a:latin typeface="Times New Roman"/>
                <a:ea typeface="Times New Roman"/>
                <a:cs typeface="Times New Roman"/>
                <a:sym typeface="Times New Roman"/>
              </a:rPr>
              <a:t>“.</a:t>
            </a:r>
            <a:endParaRPr sz="2400" b="0" i="1"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1"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p:nvPr/>
        </p:nvSpPr>
        <p:spPr>
          <a:xfrm>
            <a:off x="148675" y="566850"/>
            <a:ext cx="8727600" cy="6068400"/>
          </a:xfrm>
          <a:prstGeom prst="rect">
            <a:avLst/>
          </a:prstGeom>
          <a:noFill/>
          <a:ln>
            <a:noFill/>
          </a:ln>
        </p:spPr>
        <p:txBody>
          <a:bodyPr spcFirstLastPara="1" wrap="square" lIns="91425" tIns="45700" rIns="91425" bIns="45700" anchor="ctr" anchorCtr="0">
            <a:noAutofit/>
          </a:bodyPr>
          <a:lstStyle/>
          <a:p>
            <a:pPr marL="342900" marR="0" lvl="0" indent="-3175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9194C"/>
                </a:solidFill>
                <a:latin typeface="Times New Roman"/>
                <a:ea typeface="Times New Roman"/>
                <a:cs typeface="Times New Roman"/>
                <a:sym typeface="Times New Roman"/>
              </a:rPr>
              <a:t>Delfi nije osigurao realnu mogućnost da autori komentara za njih odgovaraju, jer je omogućio čitaocima da objavljuju komentare na članke </a:t>
            </a:r>
            <a:r>
              <a:rPr lang="en-US" sz="2000" b="0" i="0" u="sng" strike="noStrike" cap="none">
                <a:solidFill>
                  <a:srgbClr val="19194C"/>
                </a:solidFill>
                <a:latin typeface="Times New Roman"/>
                <a:ea typeface="Times New Roman"/>
                <a:cs typeface="Times New Roman"/>
                <a:sym typeface="Times New Roman"/>
              </a:rPr>
              <a:t>bez prethodne registracije, </a:t>
            </a:r>
            <a:r>
              <a:rPr lang="en-US" sz="2000" b="0" i="0" u="none" strike="noStrike" cap="none">
                <a:solidFill>
                  <a:srgbClr val="19194C"/>
                </a:solidFill>
                <a:latin typeface="Times New Roman"/>
                <a:ea typeface="Times New Roman"/>
                <a:cs typeface="Times New Roman"/>
                <a:sym typeface="Times New Roman"/>
              </a:rPr>
              <a:t>odnosno, nije uspostavio instrumente pomoću kojih bi se identifikovali autori komentara protiv kojih bi žrtva govora mržnje mogla podnijeti tužbu. </a:t>
            </a:r>
            <a:endParaRPr sz="2000" b="0" i="0" u="none" strike="noStrike" cap="none">
              <a:solidFill>
                <a:srgbClr val="19194C"/>
              </a:solidFill>
              <a:latin typeface="Times New Roman"/>
              <a:ea typeface="Times New Roman"/>
              <a:cs typeface="Times New Roman"/>
              <a:sym typeface="Times New Roman"/>
            </a:endParaRPr>
          </a:p>
          <a:p>
            <a:pPr marL="342900" marR="0" lvl="0" indent="-190500" algn="just" rtl="0">
              <a:lnSpc>
                <a:spcPct val="100000"/>
              </a:lnSpc>
              <a:spcBef>
                <a:spcPts val="0"/>
              </a:spcBef>
              <a:spcAft>
                <a:spcPts val="0"/>
              </a:spcAft>
              <a:buClr>
                <a:srgbClr val="000000"/>
              </a:buClr>
              <a:buSzPts val="2400"/>
              <a:buFont typeface="Arial"/>
              <a:buNone/>
            </a:pPr>
            <a:endParaRPr sz="2000" b="0" i="0" u="none" strike="noStrike" cap="none">
              <a:solidFill>
                <a:srgbClr val="19194C"/>
              </a:solidFill>
              <a:latin typeface="Times New Roman"/>
              <a:ea typeface="Times New Roman"/>
              <a:cs typeface="Times New Roman"/>
              <a:sym typeface="Times New Roman"/>
            </a:endParaRPr>
          </a:p>
          <a:p>
            <a:pPr marL="342900" marR="0" lvl="0" indent="-3175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9194C"/>
                </a:solidFill>
                <a:latin typeface="Times New Roman"/>
                <a:ea typeface="Times New Roman"/>
                <a:cs typeface="Times New Roman"/>
                <a:sym typeface="Times New Roman"/>
              </a:rPr>
              <a:t>Sud je zaključio i da koraci koje je preduzeo Delfi radi uklanjanja komentara nisu bili dovoljni. Mehanizmi koje je Delfi imao za filtriranje i uklanjanje govora mržnje i pozivanja na nasilje su zakazali, zbog čega su komentari bili vidljivi idućih šest sedmica. </a:t>
            </a:r>
            <a:endParaRPr sz="2000" b="0" i="0" u="none" strike="noStrike" cap="none">
              <a:solidFill>
                <a:srgbClr val="19194C"/>
              </a:solidFill>
              <a:latin typeface="Times New Roman"/>
              <a:ea typeface="Times New Roman"/>
              <a:cs typeface="Times New Roman"/>
              <a:sym typeface="Times New Roman"/>
            </a:endParaRPr>
          </a:p>
          <a:p>
            <a:pPr marL="342900" marR="0" lvl="0" indent="-190500" algn="just" rtl="0">
              <a:lnSpc>
                <a:spcPct val="100000"/>
              </a:lnSpc>
              <a:spcBef>
                <a:spcPts val="0"/>
              </a:spcBef>
              <a:spcAft>
                <a:spcPts val="0"/>
              </a:spcAft>
              <a:buClr>
                <a:srgbClr val="000000"/>
              </a:buClr>
              <a:buSzPts val="2400"/>
              <a:buFont typeface="Arial"/>
              <a:buNone/>
            </a:pPr>
            <a:endParaRPr sz="2000" b="0" i="0" u="none" strike="noStrike" cap="none">
              <a:solidFill>
                <a:srgbClr val="19194C"/>
              </a:solidFill>
              <a:latin typeface="Times New Roman"/>
              <a:ea typeface="Times New Roman"/>
              <a:cs typeface="Times New Roman"/>
              <a:sym typeface="Times New Roman"/>
            </a:endParaRPr>
          </a:p>
          <a:p>
            <a:pPr marL="342900" marR="0" lvl="0" indent="-3175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9194C"/>
                </a:solidFill>
                <a:latin typeface="Times New Roman"/>
                <a:ea typeface="Times New Roman"/>
                <a:cs typeface="Times New Roman"/>
                <a:sym typeface="Times New Roman"/>
              </a:rPr>
              <a:t>Sud je smatrao da je obaveza Delfija da bez odlaganja ukloni komentare sa stranice, bez posebnog zahtjeva žrtve ili trećih osoba nije bila neproporcionalna, imajući u vidu da je veliki komercijalni portal poput Delfija imao dovoljno mogućnosti da nadzire njihov sadržaj.</a:t>
            </a:r>
            <a:endParaRPr sz="20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8"/>
          <p:cNvSpPr txBox="1"/>
          <p:nvPr/>
        </p:nvSpPr>
        <p:spPr>
          <a:xfrm>
            <a:off x="301083" y="490654"/>
            <a:ext cx="8463776" cy="6021658"/>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19194C"/>
                </a:solidFill>
                <a:latin typeface="Times New Roman"/>
                <a:ea typeface="Times New Roman"/>
                <a:cs typeface="Times New Roman"/>
                <a:sym typeface="Times New Roman"/>
              </a:rPr>
              <a:t>Veliko vijeće suda presudilo je da je utvrđivanje Delfijeve odgovornosti od strane estonskih sudova bilo opravdano i proporcionalno ograničenje slobode izražavanja portala, zbog čega nije došlo do povrede člana 10. Konvencije.</a:t>
            </a:r>
            <a:r>
              <a:rPr lang="en-US" sz="2400" b="0" i="0" u="none" strike="noStrike" cap="none">
                <a:solidFill>
                  <a:srgbClr val="000000"/>
                </a:solidFill>
                <a:latin typeface="Arial"/>
                <a:ea typeface="Arial"/>
                <a:cs typeface="Arial"/>
                <a:sym typeface="Arial"/>
              </a:rPr>
              <a:t> </a:t>
            </a:r>
            <a:endParaRPr/>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9"/>
          <p:cNvSpPr txBox="1"/>
          <p:nvPr/>
        </p:nvSpPr>
        <p:spPr>
          <a:xfrm>
            <a:off x="141575" y="1055075"/>
            <a:ext cx="8776800" cy="556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0" i="0" u="none" strike="noStrike" cap="none" dirty="0" err="1">
                <a:solidFill>
                  <a:srgbClr val="19194C"/>
                </a:solidFill>
                <a:latin typeface="Times New Roman"/>
                <a:ea typeface="Times New Roman"/>
                <a:cs typeface="Times New Roman"/>
                <a:sym typeface="Times New Roman"/>
              </a:rPr>
              <a:t>RELEVANTNA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PRAKSA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USTAVNOG</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SUDA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BiH</a:t>
            </a:r>
            <a:r>
              <a:rPr lang="en-US" sz="2200" b="0" i="0" u="none" strike="noStrike" cap="none" dirty="0">
                <a:solidFill>
                  <a:srgbClr val="19194C"/>
                </a:solidFill>
                <a:latin typeface="Times New Roman"/>
                <a:ea typeface="Times New Roman"/>
                <a:cs typeface="Times New Roman"/>
                <a:sym typeface="Times New Roman"/>
              </a:rPr>
              <a:t> I </a:t>
            </a:r>
            <a:r>
              <a:rPr lang="en-US" sz="2200" b="0" i="0" u="none" strike="noStrike" cap="none" dirty="0" err="1">
                <a:solidFill>
                  <a:srgbClr val="19194C"/>
                </a:solidFill>
                <a:latin typeface="Times New Roman"/>
                <a:ea typeface="Times New Roman"/>
                <a:cs typeface="Times New Roman"/>
                <a:sym typeface="Times New Roman"/>
              </a:rPr>
              <a:t>ESLJP</a:t>
            </a:r>
            <a:endParaRPr sz="2200" b="0" i="0" u="none" strike="noStrike" cap="none" dirty="0">
              <a:solidFill>
                <a:srgbClr val="19194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200" b="0" i="0" u="none" strike="noStrike" cap="none" dirty="0">
                <a:solidFill>
                  <a:srgbClr val="19194C"/>
                </a:solidFill>
                <a:latin typeface="Times New Roman"/>
                <a:ea typeface="Times New Roman"/>
                <a:cs typeface="Times New Roman"/>
                <a:sym typeface="Times New Roman"/>
              </a:rPr>
              <a:t> U </a:t>
            </a:r>
            <a:r>
              <a:rPr lang="en-US" sz="2200" b="0" i="0" u="none" strike="noStrike" cap="none" dirty="0" err="1">
                <a:solidFill>
                  <a:srgbClr val="19194C"/>
                </a:solidFill>
                <a:latin typeface="Times New Roman"/>
                <a:ea typeface="Times New Roman"/>
                <a:cs typeface="Times New Roman"/>
                <a:sym typeface="Times New Roman"/>
              </a:rPr>
              <a:t>ODNOSU</a:t>
            </a:r>
            <a:r>
              <a:rPr lang="en-US" sz="2200" b="0" i="0" u="none" strike="noStrike" cap="none" dirty="0">
                <a:solidFill>
                  <a:srgbClr val="19194C"/>
                </a:solidFill>
                <a:latin typeface="Times New Roman"/>
                <a:ea typeface="Times New Roman"/>
                <a:cs typeface="Times New Roman"/>
                <a:sym typeface="Times New Roman"/>
              </a:rPr>
              <a:t> NA </a:t>
            </a:r>
            <a:r>
              <a:rPr lang="en-US" sz="2200" b="0" i="0" u="none" strike="noStrike" cap="none" dirty="0" err="1">
                <a:solidFill>
                  <a:srgbClr val="19194C"/>
                </a:solidFill>
                <a:latin typeface="Times New Roman"/>
                <a:ea typeface="Times New Roman"/>
                <a:cs typeface="Times New Roman"/>
                <a:sym typeface="Times New Roman"/>
              </a:rPr>
              <a:t>BIH</a:t>
            </a:r>
            <a:endParaRPr dirty="0"/>
          </a:p>
          <a:p>
            <a:pPr marL="0" marR="0" lvl="0" indent="0" algn="ctr" rtl="0">
              <a:lnSpc>
                <a:spcPct val="100000"/>
              </a:lnSpc>
              <a:spcBef>
                <a:spcPts val="0"/>
              </a:spcBef>
              <a:spcAft>
                <a:spcPts val="0"/>
              </a:spcAft>
              <a:buNone/>
            </a:pPr>
            <a:endParaRPr sz="8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200" b="0" i="1" u="none" strike="noStrike" cap="none" dirty="0" err="1">
                <a:solidFill>
                  <a:srgbClr val="19194C"/>
                </a:solidFill>
                <a:latin typeface="Times New Roman"/>
                <a:ea typeface="Times New Roman"/>
                <a:cs typeface="Times New Roman"/>
                <a:sym typeface="Times New Roman"/>
              </a:rPr>
              <a:t>Smajić</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protiv</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BiH</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presuda</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ESLJP</a:t>
            </a:r>
            <a:r>
              <a:rPr lang="en-US" sz="2200" b="0" i="1" u="none" strike="noStrike" cap="none" dirty="0">
                <a:solidFill>
                  <a:srgbClr val="19194C"/>
                </a:solidFill>
                <a:latin typeface="Times New Roman"/>
                <a:ea typeface="Times New Roman"/>
                <a:cs typeface="Times New Roman"/>
                <a:sym typeface="Times New Roman"/>
              </a:rPr>
              <a:t> od 29.07.2016. </a:t>
            </a:r>
            <a:r>
              <a:rPr lang="en-US" sz="2200" b="0" i="1" u="none" strike="noStrike" cap="none" dirty="0" err="1">
                <a:solidFill>
                  <a:srgbClr val="19194C"/>
                </a:solidFill>
                <a:latin typeface="Times New Roman"/>
                <a:ea typeface="Times New Roman"/>
                <a:cs typeface="Times New Roman"/>
                <a:sym typeface="Times New Roman"/>
              </a:rPr>
              <a:t>godine</a:t>
            </a:r>
            <a:endParaRPr dirty="0"/>
          </a:p>
          <a:p>
            <a:pPr marL="0" marR="0" lvl="0" indent="0" algn="just" rtl="0">
              <a:lnSpc>
                <a:spcPct val="100000"/>
              </a:lnSpc>
              <a:spcBef>
                <a:spcPts val="0"/>
              </a:spcBef>
              <a:spcAft>
                <a:spcPts val="0"/>
              </a:spcAft>
              <a:buNone/>
            </a:pPr>
            <a:endParaRPr sz="1000" b="0" i="1" u="none" strike="noStrike" cap="none" dirty="0">
              <a:solidFill>
                <a:srgbClr val="19194C"/>
              </a:solidFill>
              <a:latin typeface="Times New Roman"/>
              <a:ea typeface="Times New Roman"/>
              <a:cs typeface="Times New Roman"/>
              <a:sym typeface="Times New Roman"/>
            </a:endParaRPr>
          </a:p>
          <a:p>
            <a:pPr marL="342900" lvl="0" indent="-342900" algn="just">
              <a:buClr>
                <a:srgbClr val="19194C"/>
              </a:buClr>
              <a:buSzPts val="1800"/>
              <a:buFont typeface="Arial"/>
              <a:buChar char="•"/>
            </a:pPr>
            <a:r>
              <a:rPr lang="en-US" sz="1800" dirty="0" err="1">
                <a:solidFill>
                  <a:srgbClr val="19194C"/>
                </a:solidFill>
                <a:latin typeface="Times New Roman"/>
                <a:ea typeface="Times New Roman"/>
                <a:cs typeface="Times New Roman"/>
                <a:sym typeface="Times New Roman"/>
              </a:rPr>
              <a:t>Aplikant</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osuđen</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zbog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krivičnog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djela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izazivanje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nacionalne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rasne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vjerske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mržnje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razdora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netrpeljivosti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jer</a:t>
            </a:r>
            <a:r>
              <a:rPr lang="en-US" sz="1800" dirty="0">
                <a:solidFill>
                  <a:srgbClr val="19194C"/>
                </a:solidFill>
                <a:latin typeface="Times New Roman"/>
                <a:ea typeface="Times New Roman"/>
                <a:cs typeface="Times New Roman"/>
                <a:sym typeface="Times New Roman"/>
              </a:rPr>
              <a:t> je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internetskom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forumu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Bosnahistorija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koristeći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pseudonim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objavio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komenatre</a:t>
            </a:r>
            <a:r>
              <a:rPr lang="en-US" sz="1800" dirty="0">
                <a:solidFill>
                  <a:srgbClr val="19194C"/>
                </a:solidFill>
                <a:latin typeface="Times New Roman"/>
                <a:ea typeface="Times New Roman"/>
                <a:cs typeface="Times New Roman"/>
                <a:sym typeface="Times New Roman"/>
              </a:rPr>
              <a:t> o </a:t>
            </a:r>
            <a:r>
              <a:rPr lang="en-US" sz="1800" dirty="0" err="1">
                <a:solidFill>
                  <a:srgbClr val="19194C"/>
                </a:solidFill>
                <a:latin typeface="Times New Roman"/>
                <a:ea typeface="Times New Roman"/>
                <a:cs typeface="Times New Roman"/>
                <a:sym typeface="Times New Roman"/>
              </a:rPr>
              <a:t>načinu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a:t>
            </a:r>
            <a:r>
              <a:rPr lang="en-US" sz="1800" dirty="0">
                <a:solidFill>
                  <a:srgbClr val="19194C"/>
                </a:solidFill>
                <a:latin typeface="Times New Roman"/>
                <a:ea typeface="Times New Roman"/>
                <a:cs typeface="Times New Roman"/>
                <a:sym typeface="Times New Roman"/>
              </a:rPr>
              <a:t> bi </a:t>
            </a:r>
            <a:r>
              <a:rPr lang="en-US" sz="1800" dirty="0" err="1">
                <a:solidFill>
                  <a:srgbClr val="19194C"/>
                </a:solidFill>
                <a:latin typeface="Times New Roman"/>
                <a:ea typeface="Times New Roman"/>
                <a:cs typeface="Times New Roman"/>
                <a:sym typeface="Times New Roman"/>
              </a:rPr>
              <a:t>Bošnjaci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trebalo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postupiti</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slučaju</a:t>
            </a:r>
            <a:r>
              <a:rPr lang="en-US" sz="1800" dirty="0">
                <a:solidFill>
                  <a:srgbClr val="19194C"/>
                </a:solidFill>
                <a:latin typeface="Times New Roman"/>
                <a:ea typeface="Times New Roman"/>
                <a:cs typeface="Times New Roman"/>
                <a:sym typeface="Times New Roman"/>
              </a:rPr>
              <a:t> rata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secesije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Republike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Srpske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Opisao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vojnu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akciju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koju</a:t>
            </a:r>
            <a:r>
              <a:rPr lang="en-US" sz="1800" dirty="0">
                <a:solidFill>
                  <a:srgbClr val="19194C"/>
                </a:solidFill>
                <a:latin typeface="Times New Roman"/>
                <a:ea typeface="Times New Roman"/>
                <a:cs typeface="Times New Roman"/>
                <a:sym typeface="Times New Roman"/>
              </a:rPr>
              <a:t> bi </a:t>
            </a:r>
            <a:r>
              <a:rPr lang="en-US" sz="1800" dirty="0" err="1">
                <a:solidFill>
                  <a:srgbClr val="19194C"/>
                </a:solidFill>
                <a:latin typeface="Times New Roman"/>
                <a:ea typeface="Times New Roman"/>
                <a:cs typeface="Times New Roman"/>
                <a:sym typeface="Times New Roman"/>
              </a:rPr>
              <a:t>trebalo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preduzeti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protiv</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srpskih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sela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naselja</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regiji</a:t>
            </a:r>
            <a:r>
              <a:rPr lang="en-US" sz="1800" dirty="0">
                <a:solidFill>
                  <a:srgbClr val="19194C"/>
                </a:solidFill>
                <a:latin typeface="Times New Roman"/>
                <a:ea typeface="Times New Roman"/>
                <a:cs typeface="Times New Roman"/>
                <a:sym typeface="Times New Roman"/>
              </a:rPr>
              <a:t> BD </a:t>
            </a:r>
          </a:p>
          <a:p>
            <a:pPr marL="342900" indent="-342900" algn="just">
              <a:buClr>
                <a:srgbClr val="19194C"/>
              </a:buClr>
              <a:buSzPts val="1800"/>
              <a:buFont typeface="Arial"/>
              <a:buChar char="•"/>
            </a:pPr>
            <a:r>
              <a:rPr lang="en-US" sz="1800" dirty="0" err="1">
                <a:solidFill>
                  <a:srgbClr val="19194C"/>
                </a:solidFill>
                <a:latin typeface="Times New Roman"/>
                <a:ea typeface="Times New Roman"/>
                <a:cs typeface="Times New Roman"/>
                <a:sym typeface="Times New Roman"/>
              </a:rPr>
              <a:t>Aplikant</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koristio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izraze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veoma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uvredljivi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pripadnike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jedne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etničke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grupe</a:t>
            </a:r>
            <a:r>
              <a:rPr lang="en-US" sz="1800" dirty="0">
                <a:solidFill>
                  <a:srgbClr val="19194C"/>
                </a:solidFill>
                <a:latin typeface="Times New Roman"/>
                <a:ea typeface="Times New Roman"/>
                <a:cs typeface="Times New Roman"/>
                <a:sym typeface="Times New Roman"/>
              </a:rPr>
              <a:t> </a:t>
            </a:r>
            <a:r>
              <a:rPr lang="en-US" sz="1800" b="1" dirty="0">
                <a:solidFill>
                  <a:srgbClr val="19194C"/>
                </a:solidFill>
                <a:latin typeface="Times New Roman"/>
                <a:ea typeface="Times New Roman"/>
                <a:cs typeface="Times New Roman"/>
                <a:sym typeface="Times New Roman"/>
              </a:rPr>
              <a:t>„..</a:t>
            </a:r>
            <a:r>
              <a:rPr lang="en-US" sz="1800" b="1" dirty="0" err="1">
                <a:solidFill>
                  <a:srgbClr val="19194C"/>
                </a:solidFill>
                <a:latin typeface="Times New Roman"/>
                <a:ea typeface="Times New Roman"/>
                <a:cs typeface="Times New Roman"/>
                <a:sym typeface="Times New Roman"/>
              </a:rPr>
              <a:t>taj</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smrdski</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Božić</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riješiti</a:t>
            </a:r>
            <a:r>
              <a:rPr lang="en-US" sz="1800" b="1" dirty="0">
                <a:solidFill>
                  <a:srgbClr val="19194C"/>
                </a:solidFill>
                <a:latin typeface="Times New Roman"/>
                <a:ea typeface="Times New Roman"/>
                <a:cs typeface="Times New Roman"/>
                <a:sym typeface="Times New Roman"/>
              </a:rPr>
              <a:t> se </a:t>
            </a:r>
            <a:r>
              <a:rPr lang="en-US" sz="1800" b="1" dirty="0" err="1">
                <a:solidFill>
                  <a:srgbClr val="19194C"/>
                </a:solidFill>
                <a:latin typeface="Times New Roman"/>
                <a:ea typeface="Times New Roman"/>
                <a:cs typeface="Times New Roman"/>
                <a:sym typeface="Times New Roman"/>
              </a:rPr>
              <a:t>opasnosti</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iza</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leđa</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centar</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grada</a:t>
            </a:r>
            <a:r>
              <a:rPr lang="en-US" sz="1800" b="1" dirty="0">
                <a:solidFill>
                  <a:srgbClr val="19194C"/>
                </a:solidFill>
                <a:latin typeface="Times New Roman"/>
                <a:ea typeface="Times New Roman"/>
                <a:cs typeface="Times New Roman"/>
                <a:sym typeface="Times New Roman"/>
              </a:rPr>
              <a:t> bi </a:t>
            </a:r>
            <a:r>
              <a:rPr lang="en-US" sz="1800" b="1" dirty="0" err="1">
                <a:solidFill>
                  <a:srgbClr val="19194C"/>
                </a:solidFill>
                <a:latin typeface="Times New Roman"/>
                <a:ea typeface="Times New Roman"/>
                <a:cs typeface="Times New Roman"/>
                <a:sym typeface="Times New Roman"/>
              </a:rPr>
              <a:t>onda</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trebao</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biti</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polako</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ičišćen</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tu</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žive</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Srbi</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naseljeni</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iz</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raznih</a:t>
            </a:r>
            <a:r>
              <a:rPr lang="en-US" sz="1800" b="1" dirty="0">
                <a:solidFill>
                  <a:srgbClr val="19194C"/>
                </a:solidFill>
                <a:latin typeface="Times New Roman"/>
                <a:ea typeface="Times New Roman"/>
                <a:cs typeface="Times New Roman"/>
                <a:sym typeface="Times New Roman"/>
              </a:rPr>
              <a:t> </a:t>
            </a:r>
            <a:r>
              <a:rPr lang="en-US" sz="1800" b="1" dirty="0" err="1">
                <a:solidFill>
                  <a:srgbClr val="19194C"/>
                </a:solidFill>
                <a:latin typeface="Times New Roman"/>
                <a:ea typeface="Times New Roman"/>
                <a:cs typeface="Times New Roman"/>
                <a:sym typeface="Times New Roman"/>
              </a:rPr>
              <a:t>vukojebina</a:t>
            </a:r>
            <a:r>
              <a:rPr lang="en-US" sz="1800" b="1" dirty="0">
                <a:solidFill>
                  <a:srgbClr val="19194C"/>
                </a:solidFill>
                <a:latin typeface="Times New Roman"/>
                <a:ea typeface="Times New Roman"/>
                <a:cs typeface="Times New Roman"/>
                <a:sym typeface="Times New Roman"/>
              </a:rPr>
              <a:t>“</a:t>
            </a:r>
            <a:endParaRPr lang="en-US" sz="1800" b="1" dirty="0"/>
          </a:p>
          <a:p>
            <a:pPr marL="342900" lvl="0" indent="-342900" algn="just">
              <a:buClr>
                <a:srgbClr val="19194C"/>
              </a:buClr>
              <a:buSzPts val="1800"/>
              <a:buFont typeface="Arial"/>
              <a:buChar char="•"/>
            </a:pPr>
            <a:r>
              <a:rPr lang="en-US" sz="1800" dirty="0" err="1">
                <a:solidFill>
                  <a:srgbClr val="19194C"/>
                </a:solidFill>
                <a:latin typeface="Times New Roman"/>
                <a:ea typeface="Times New Roman"/>
                <a:cs typeface="Times New Roman"/>
                <a:sym typeface="Times New Roman"/>
              </a:rPr>
              <a:t>Apelacija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Ustavnom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zbog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povrede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slobodu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izražavanja</a:t>
            </a:r>
            <a:endParaRPr lang="en-US" sz="1800" dirty="0"/>
          </a:p>
          <a:p>
            <a:pPr marL="342900" lvl="0" indent="-342900" algn="just">
              <a:buClr>
                <a:srgbClr val="19194C"/>
              </a:buClr>
              <a:buSzPts val="1800"/>
              <a:buFont typeface="Arial"/>
              <a:buChar char="•"/>
            </a:pPr>
            <a:r>
              <a:rPr lang="en-US" sz="1800" dirty="0" err="1">
                <a:solidFill>
                  <a:srgbClr val="19194C"/>
                </a:solidFill>
                <a:latin typeface="Times New Roman"/>
                <a:ea typeface="Times New Roman"/>
                <a:cs typeface="Times New Roman"/>
                <a:sym typeface="Times New Roman"/>
              </a:rPr>
              <a:t>Ustavni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primjenio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pristup</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članu</a:t>
            </a:r>
            <a:r>
              <a:rPr lang="en-US" sz="1800" dirty="0">
                <a:solidFill>
                  <a:srgbClr val="19194C"/>
                </a:solidFill>
                <a:latin typeface="Times New Roman"/>
                <a:ea typeface="Times New Roman"/>
                <a:cs typeface="Times New Roman"/>
                <a:sym typeface="Times New Roman"/>
              </a:rPr>
              <a:t> 17. </a:t>
            </a:r>
            <a:r>
              <a:rPr lang="en-US" sz="1800" dirty="0" err="1">
                <a:solidFill>
                  <a:srgbClr val="19194C"/>
                </a:solidFill>
                <a:latin typeface="Times New Roman"/>
                <a:ea typeface="Times New Roman"/>
                <a:cs typeface="Times New Roman"/>
                <a:sym typeface="Times New Roman"/>
              </a:rPr>
              <a:t>Konvencije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pozivanje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slobodu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izražavanja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predstavlja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zloupotrebu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slobodu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izražavanja</a:t>
            </a:r>
            <a:endParaRPr lang="en-US" sz="1800" dirty="0"/>
          </a:p>
          <a:p>
            <a:pPr marL="342900" marR="0" lvl="0" indent="-342900" algn="just" rtl="0">
              <a:lnSpc>
                <a:spcPct val="100000"/>
              </a:lnSpc>
              <a:spcBef>
                <a:spcPts val="0"/>
              </a:spcBef>
              <a:spcAft>
                <a:spcPts val="0"/>
              </a:spcAft>
              <a:buClr>
                <a:srgbClr val="19194C"/>
              </a:buClr>
              <a:buSzPts val="1800"/>
              <a:buFont typeface="Arial"/>
              <a:buChar char="•"/>
            </a:pPr>
            <a:endParaRPr lang="sr-Latn-BA" sz="1800" b="0" i="0" u="none" strike="noStrike" cap="none" dirty="0" smtClean="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200" b="0" i="0" u="none" strike="noStrike" cap="none" dirty="0">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b="1" i="0" u="none" strike="noStrike" cap="none" dirty="0">
              <a:solidFill>
                <a:srgbClr val="19194C"/>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9"/>
          <p:cNvSpPr txBox="1"/>
          <p:nvPr/>
        </p:nvSpPr>
        <p:spPr>
          <a:xfrm>
            <a:off x="141575" y="1055075"/>
            <a:ext cx="8776800" cy="5568300"/>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19194C"/>
              </a:buClr>
              <a:buSzPts val="1800"/>
              <a:buFont typeface="Arial"/>
              <a:buChar char="•"/>
            </a:pPr>
            <a:r>
              <a:rPr lang="en-US" sz="1800" b="0" i="0" u="none" strike="noStrike" cap="none" dirty="0" err="1" smtClean="0">
                <a:solidFill>
                  <a:srgbClr val="19194C"/>
                </a:solidFill>
                <a:latin typeface="Times New Roman"/>
                <a:ea typeface="Times New Roman"/>
                <a:cs typeface="Times New Roman"/>
                <a:sym typeface="Times New Roman"/>
              </a:rPr>
              <a:t>Aplikacija</a:t>
            </a:r>
            <a:r>
              <a:rPr lang="en-US" sz="1800" b="0" i="0" u="none" strike="noStrike" cap="none" dirty="0" smtClean="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ESLJP</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zbog</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povrede</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prava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na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slobodu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izražavanja</a:t>
            </a:r>
            <a:endParaRPr dirty="0"/>
          </a:p>
          <a:p>
            <a:pPr marL="342900" marR="0" lvl="0" indent="-342900" algn="just" rtl="0">
              <a:lnSpc>
                <a:spcPct val="100000"/>
              </a:lnSpc>
              <a:spcBef>
                <a:spcPts val="0"/>
              </a:spcBef>
              <a:spcAft>
                <a:spcPts val="0"/>
              </a:spcAft>
              <a:buClr>
                <a:srgbClr val="19194C"/>
              </a:buClr>
              <a:buSzPts val="1800"/>
              <a:buFont typeface="Arial"/>
              <a:buChar char="•"/>
            </a:pPr>
            <a:r>
              <a:rPr lang="en-US" sz="1800" b="0" i="0" u="none" strike="noStrike" cap="none" dirty="0" err="1">
                <a:solidFill>
                  <a:srgbClr val="19194C"/>
                </a:solidFill>
                <a:latin typeface="Times New Roman"/>
                <a:ea typeface="Times New Roman"/>
                <a:cs typeface="Times New Roman"/>
                <a:sym typeface="Times New Roman"/>
              </a:rPr>
              <a:t>ESLJP</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primjenio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drugi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pristup</a:t>
            </a:r>
            <a:r>
              <a:rPr lang="en-US" sz="1800" b="0" i="0" u="none" strike="noStrike" cap="none" dirty="0">
                <a:solidFill>
                  <a:srgbClr val="19194C"/>
                </a:solidFill>
                <a:latin typeface="Times New Roman"/>
                <a:ea typeface="Times New Roman"/>
                <a:cs typeface="Times New Roman"/>
                <a:sym typeface="Times New Roman"/>
              </a:rPr>
              <a:t> - </a:t>
            </a:r>
            <a:r>
              <a:rPr lang="en-US" sz="1800" b="0" i="0" u="none" strike="noStrike" cap="none" dirty="0" err="1">
                <a:solidFill>
                  <a:srgbClr val="19194C"/>
                </a:solidFill>
                <a:latin typeface="Times New Roman"/>
                <a:ea typeface="Times New Roman"/>
                <a:cs typeface="Times New Roman"/>
                <a:sym typeface="Times New Roman"/>
              </a:rPr>
              <a:t>trodjelni</a:t>
            </a:r>
            <a:r>
              <a:rPr lang="en-US" sz="1800" b="0" i="0" u="none" strike="noStrike" cap="none" dirty="0">
                <a:solidFill>
                  <a:srgbClr val="19194C"/>
                </a:solidFill>
                <a:latin typeface="Times New Roman"/>
                <a:ea typeface="Times New Roman"/>
                <a:cs typeface="Times New Roman"/>
                <a:sym typeface="Times New Roman"/>
              </a:rPr>
              <a:t> test </a:t>
            </a:r>
            <a:r>
              <a:rPr lang="en-US" sz="1800" b="0" i="0" u="none" strike="noStrike" cap="none" dirty="0" err="1">
                <a:solidFill>
                  <a:srgbClr val="19194C"/>
                </a:solidFill>
                <a:latin typeface="Times New Roman"/>
                <a:ea typeface="Times New Roman"/>
                <a:cs typeface="Times New Roman"/>
                <a:sym typeface="Times New Roman"/>
              </a:rPr>
              <a:t>neophodnosti</a:t>
            </a:r>
            <a:r>
              <a:rPr lang="en-US" sz="1800" b="0" i="0" u="none" strike="noStrike" cap="none" dirty="0">
                <a:solidFill>
                  <a:srgbClr val="19194C"/>
                </a:solidFill>
                <a:latin typeface="Times New Roman"/>
                <a:ea typeface="Times New Roman"/>
                <a:cs typeface="Times New Roman"/>
                <a:sym typeface="Times New Roman"/>
              </a:rPr>
              <a:t> u </a:t>
            </a:r>
            <a:r>
              <a:rPr lang="en-US" sz="1800" b="0" i="0" u="none" strike="noStrike" cap="none" dirty="0" err="1">
                <a:solidFill>
                  <a:srgbClr val="19194C"/>
                </a:solidFill>
                <a:latin typeface="Times New Roman"/>
                <a:ea typeface="Times New Roman"/>
                <a:cs typeface="Times New Roman"/>
                <a:sym typeface="Times New Roman"/>
              </a:rPr>
              <a:t>demokratskom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društvu</a:t>
            </a:r>
            <a:r>
              <a:rPr lang="en-US" sz="1800" b="0" i="0" u="none" strike="noStrike" cap="none" dirty="0">
                <a:solidFill>
                  <a:srgbClr val="19194C"/>
                </a:solidFill>
                <a:latin typeface="Times New Roman"/>
                <a:ea typeface="Times New Roman"/>
                <a:cs typeface="Times New Roman"/>
                <a:sym typeface="Times New Roman"/>
              </a:rPr>
              <a:t>:</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miješanje</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propisano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zakonom</a:t>
            </a:r>
            <a:r>
              <a:rPr lang="en-US" sz="1800" b="0" i="0" u="none" strike="noStrike" cap="none" dirty="0">
                <a:solidFill>
                  <a:srgbClr val="19194C"/>
                </a:solidFill>
                <a:latin typeface="Times New Roman"/>
                <a:ea typeface="Times New Roman"/>
                <a:cs typeface="Times New Roman"/>
                <a:sym typeface="Times New Roman"/>
              </a:rPr>
              <a:t> – </a:t>
            </a:r>
            <a:r>
              <a:rPr lang="en-US" sz="1800" b="0" i="0" u="none" strike="noStrike" cap="none" dirty="0" err="1">
                <a:solidFill>
                  <a:srgbClr val="19194C"/>
                </a:solidFill>
                <a:latin typeface="Times New Roman"/>
                <a:ea typeface="Times New Roman"/>
                <a:cs typeface="Times New Roman"/>
                <a:sym typeface="Times New Roman"/>
              </a:rPr>
              <a:t>Krivični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zakon</a:t>
            </a:r>
            <a:r>
              <a:rPr lang="en-US" sz="1800" b="0" i="0" u="none" strike="noStrike" cap="none" dirty="0">
                <a:solidFill>
                  <a:srgbClr val="19194C"/>
                </a:solidFill>
                <a:latin typeface="Times New Roman"/>
                <a:ea typeface="Times New Roman"/>
                <a:cs typeface="Times New Roman"/>
                <a:sym typeface="Times New Roman"/>
              </a:rPr>
              <a:t> BD</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legitimni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cilj</a:t>
            </a:r>
            <a:r>
              <a:rPr lang="en-US" sz="1800" b="0" i="0" u="none" strike="noStrike" cap="none" dirty="0">
                <a:solidFill>
                  <a:srgbClr val="19194C"/>
                </a:solidFill>
                <a:latin typeface="Times New Roman"/>
                <a:ea typeface="Times New Roman"/>
                <a:cs typeface="Times New Roman"/>
                <a:sym typeface="Times New Roman"/>
              </a:rPr>
              <a:t> – </a:t>
            </a:r>
            <a:r>
              <a:rPr lang="en-US" sz="1800" b="0" i="0" u="none" strike="noStrike" cap="none" dirty="0" err="1">
                <a:solidFill>
                  <a:srgbClr val="19194C"/>
                </a:solidFill>
                <a:latin typeface="Times New Roman"/>
                <a:ea typeface="Times New Roman"/>
                <a:cs typeface="Times New Roman"/>
                <a:sym typeface="Times New Roman"/>
              </a:rPr>
              <a:t>zaštita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ugleda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prava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drugih</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neophodnost</a:t>
            </a:r>
            <a:r>
              <a:rPr lang="en-US" sz="1800" b="0" i="0" u="none" strike="noStrike" cap="none" dirty="0">
                <a:solidFill>
                  <a:srgbClr val="19194C"/>
                </a:solidFill>
                <a:latin typeface="Times New Roman"/>
                <a:ea typeface="Times New Roman"/>
                <a:cs typeface="Times New Roman"/>
                <a:sym typeface="Times New Roman"/>
              </a:rPr>
              <a:t> u </a:t>
            </a:r>
            <a:r>
              <a:rPr lang="en-US" sz="1800" b="0" i="0" u="none" strike="noStrike" cap="none" dirty="0" err="1">
                <a:solidFill>
                  <a:srgbClr val="19194C"/>
                </a:solidFill>
                <a:latin typeface="Times New Roman"/>
                <a:ea typeface="Times New Roman"/>
                <a:cs typeface="Times New Roman"/>
                <a:sym typeface="Times New Roman"/>
              </a:rPr>
              <a:t>demokratskom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društvu</a:t>
            </a:r>
            <a:r>
              <a:rPr lang="en-US" sz="1800" b="0" i="0" u="none" strike="noStrike" cap="none" dirty="0">
                <a:solidFill>
                  <a:srgbClr val="19194C"/>
                </a:solidFill>
                <a:latin typeface="Times New Roman"/>
                <a:ea typeface="Times New Roman"/>
                <a:cs typeface="Times New Roman"/>
                <a:sym typeface="Times New Roman"/>
              </a:rPr>
              <a:t> – da li je </a:t>
            </a:r>
            <a:r>
              <a:rPr lang="en-US" sz="1800" b="0" i="0" u="none" strike="noStrike" cap="none" dirty="0" err="1">
                <a:solidFill>
                  <a:srgbClr val="19194C"/>
                </a:solidFill>
                <a:latin typeface="Times New Roman"/>
                <a:ea typeface="Times New Roman"/>
                <a:cs typeface="Times New Roman"/>
                <a:sym typeface="Times New Roman"/>
              </a:rPr>
              <a:t>miješanje</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bilo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proporcionalno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legitimnom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cilju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te</a:t>
            </a:r>
            <a:r>
              <a:rPr lang="en-US" sz="1800" b="0" i="0" u="none" strike="noStrike" cap="none" dirty="0">
                <a:solidFill>
                  <a:srgbClr val="19194C"/>
                </a:solidFill>
                <a:latin typeface="Times New Roman"/>
                <a:ea typeface="Times New Roman"/>
                <a:cs typeface="Times New Roman"/>
                <a:sym typeface="Times New Roman"/>
              </a:rPr>
              <a:t> da li </a:t>
            </a:r>
            <a:r>
              <a:rPr lang="en-US" sz="1800" b="0" i="0" u="none" strike="noStrike" cap="none" dirty="0" err="1">
                <a:solidFill>
                  <a:srgbClr val="19194C"/>
                </a:solidFill>
                <a:latin typeface="Times New Roman"/>
                <a:ea typeface="Times New Roman"/>
                <a:cs typeface="Times New Roman"/>
                <a:sym typeface="Times New Roman"/>
              </a:rPr>
              <a:t>su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razlozi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koji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su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domaći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organi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naveli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relevantni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dovoljni</a:t>
            </a:r>
            <a:r>
              <a:rPr lang="en-US" sz="1800" b="0" i="0" u="none" strike="noStrike" cap="none" dirty="0">
                <a:solidFill>
                  <a:srgbClr val="19194C"/>
                </a:solidFill>
                <a:latin typeface="Times New Roman"/>
                <a:ea typeface="Times New Roman"/>
                <a:cs typeface="Times New Roman"/>
                <a:sym typeface="Times New Roman"/>
              </a:rPr>
              <a:t> </a:t>
            </a:r>
            <a:endParaRPr sz="18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200" b="0" i="0" u="none" strike="noStrike" cap="none" dirty="0">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b="1" i="0" u="none" strike="noStrike" cap="none"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22717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body" idx="1"/>
          </p:nvPr>
        </p:nvSpPr>
        <p:spPr>
          <a:xfrm>
            <a:off x="702527" y="925551"/>
            <a:ext cx="7995996" cy="5358018"/>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Clr>
                <a:srgbClr val="19194C"/>
              </a:buClr>
              <a:buSzPts val="1800"/>
              <a:buNone/>
            </a:pPr>
            <a:endParaRPr sz="1800" dirty="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Clr>
                <a:srgbClr val="19194C"/>
              </a:buClr>
              <a:buSzPts val="1800"/>
              <a:buChar char="•"/>
            </a:pPr>
            <a:r>
              <a:rPr lang="en-US" sz="1800" dirty="0" err="1">
                <a:solidFill>
                  <a:srgbClr val="19194C"/>
                </a:solidFill>
                <a:latin typeface="Times New Roman"/>
                <a:ea typeface="Times New Roman"/>
                <a:cs typeface="Times New Roman"/>
                <a:sym typeface="Times New Roman"/>
              </a:rPr>
              <a:t>ESLJP</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ponovio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zaključke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Ustavnog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suda</a:t>
            </a:r>
            <a:r>
              <a:rPr lang="en-US" sz="1800" dirty="0">
                <a:solidFill>
                  <a:srgbClr val="19194C"/>
                </a:solidFill>
                <a:latin typeface="Times New Roman"/>
                <a:ea typeface="Times New Roman"/>
                <a:cs typeface="Times New Roman"/>
                <a:sym typeface="Times New Roman"/>
              </a:rPr>
              <a:t> da </a:t>
            </a:r>
            <a:r>
              <a:rPr lang="en-US" sz="1800" dirty="0" err="1">
                <a:solidFill>
                  <a:srgbClr val="19194C"/>
                </a:solidFill>
                <a:latin typeface="Times New Roman"/>
                <a:ea typeface="Times New Roman"/>
                <a:cs typeface="Times New Roman"/>
                <a:sym typeface="Times New Roman"/>
              </a:rPr>
              <a:t>sadržaj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objava</a:t>
            </a:r>
            <a:r>
              <a:rPr lang="en-US" sz="1800" dirty="0">
                <a:solidFill>
                  <a:srgbClr val="19194C"/>
                </a:solidFill>
                <a:latin typeface="Times New Roman"/>
                <a:ea typeface="Times New Roman"/>
                <a:cs typeface="Times New Roman"/>
                <a:sym typeface="Times New Roman"/>
              </a:rPr>
              <a:t> ne </a:t>
            </a:r>
            <a:r>
              <a:rPr lang="en-US" sz="1800" dirty="0" err="1">
                <a:solidFill>
                  <a:srgbClr val="19194C"/>
                </a:solidFill>
                <a:latin typeface="Times New Roman"/>
                <a:ea typeface="Times New Roman"/>
                <a:cs typeface="Times New Roman"/>
                <a:sym typeface="Times New Roman"/>
              </a:rPr>
              <a:t>predstavlja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izražavanja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misli</a:t>
            </a:r>
            <a:r>
              <a:rPr lang="en-US" sz="1800" dirty="0">
                <a:solidFill>
                  <a:srgbClr val="19194C"/>
                </a:solidFill>
                <a:latin typeface="Times New Roman"/>
                <a:ea typeface="Times New Roman"/>
                <a:cs typeface="Times New Roman"/>
                <a:sym typeface="Times New Roman"/>
              </a:rPr>
              <a:t> o </a:t>
            </a:r>
            <a:r>
              <a:rPr lang="en-US" sz="1800" dirty="0" err="1">
                <a:solidFill>
                  <a:srgbClr val="19194C"/>
                </a:solidFill>
                <a:latin typeface="Times New Roman"/>
                <a:ea typeface="Times New Roman"/>
                <a:cs typeface="Times New Roman"/>
                <a:sym typeface="Times New Roman"/>
              </a:rPr>
              <a:t>aktuelnim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pitanjima</a:t>
            </a:r>
            <a:r>
              <a:rPr lang="en-US" sz="1800" dirty="0">
                <a:solidFill>
                  <a:srgbClr val="19194C"/>
                </a:solidFill>
                <a:latin typeface="Times New Roman"/>
                <a:ea typeface="Times New Roman"/>
                <a:cs typeface="Times New Roman"/>
                <a:sym typeface="Times New Roman"/>
              </a:rPr>
              <a:t> od </a:t>
            </a:r>
            <a:r>
              <a:rPr lang="en-US" sz="1800" dirty="0" err="1">
                <a:solidFill>
                  <a:srgbClr val="19194C"/>
                </a:solidFill>
                <a:latin typeface="Times New Roman"/>
                <a:ea typeface="Times New Roman"/>
                <a:cs typeface="Times New Roman"/>
                <a:sym typeface="Times New Roman"/>
              </a:rPr>
              <a:t>opšteg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intresa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nego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veoma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neprimjeren</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oblik</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dijaloga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kojim</a:t>
            </a:r>
            <a:r>
              <a:rPr lang="en-US" sz="1800" dirty="0">
                <a:solidFill>
                  <a:srgbClr val="19194C"/>
                </a:solidFill>
                <a:latin typeface="Times New Roman"/>
                <a:ea typeface="Times New Roman"/>
                <a:cs typeface="Times New Roman"/>
                <a:sym typeface="Times New Roman"/>
              </a:rPr>
              <a:t> se </a:t>
            </a:r>
            <a:r>
              <a:rPr lang="en-US" sz="1800" dirty="0" err="1">
                <a:solidFill>
                  <a:srgbClr val="19194C"/>
                </a:solidFill>
                <a:latin typeface="Times New Roman"/>
                <a:ea typeface="Times New Roman"/>
                <a:cs typeface="Times New Roman"/>
                <a:sym typeface="Times New Roman"/>
              </a:rPr>
              <a:t>zagovara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strategija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ponašanja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jednoj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etničkoj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grupi</a:t>
            </a:r>
            <a:r>
              <a:rPr lang="en-US" sz="1800" dirty="0">
                <a:solidFill>
                  <a:srgbClr val="19194C"/>
                </a:solidFill>
                <a:latin typeface="Times New Roman"/>
                <a:ea typeface="Times New Roman"/>
                <a:cs typeface="Times New Roman"/>
                <a:sym typeface="Times New Roman"/>
              </a:rPr>
              <a:t> u BD</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Aplikant</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koristio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izraze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koji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veoma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uvredljivi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pripadnike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jedne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etničke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grupe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taj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smrdski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Božić</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riješiti</a:t>
            </a:r>
            <a:r>
              <a:rPr lang="en-US" sz="1800" dirty="0">
                <a:solidFill>
                  <a:srgbClr val="19194C"/>
                </a:solidFill>
                <a:latin typeface="Times New Roman"/>
                <a:ea typeface="Times New Roman"/>
                <a:cs typeface="Times New Roman"/>
                <a:sym typeface="Times New Roman"/>
              </a:rPr>
              <a:t> se </a:t>
            </a:r>
            <a:r>
              <a:rPr lang="en-US" sz="1800" dirty="0" err="1">
                <a:solidFill>
                  <a:srgbClr val="19194C"/>
                </a:solidFill>
                <a:latin typeface="Times New Roman"/>
                <a:ea typeface="Times New Roman"/>
                <a:cs typeface="Times New Roman"/>
                <a:sym typeface="Times New Roman"/>
              </a:rPr>
              <a:t>opasnosti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leđa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centar</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grada</a:t>
            </a:r>
            <a:r>
              <a:rPr lang="en-US" sz="1800" dirty="0">
                <a:solidFill>
                  <a:srgbClr val="19194C"/>
                </a:solidFill>
                <a:latin typeface="Times New Roman"/>
                <a:ea typeface="Times New Roman"/>
                <a:cs typeface="Times New Roman"/>
                <a:sym typeface="Times New Roman"/>
              </a:rPr>
              <a:t> bi </a:t>
            </a:r>
            <a:r>
              <a:rPr lang="en-US" sz="1800" dirty="0" err="1">
                <a:solidFill>
                  <a:srgbClr val="19194C"/>
                </a:solidFill>
                <a:latin typeface="Times New Roman"/>
                <a:ea typeface="Times New Roman"/>
                <a:cs typeface="Times New Roman"/>
                <a:sym typeface="Times New Roman"/>
              </a:rPr>
              <a:t>onda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trebao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biti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polako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ičišćen</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žive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Srbi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naseljeni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raznih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vukojebina</a:t>
            </a:r>
            <a:r>
              <a:rPr lang="en-US" sz="1800" dirty="0">
                <a:solidFill>
                  <a:srgbClr val="19194C"/>
                </a:solidFill>
                <a:latin typeface="Times New Roman"/>
                <a:ea typeface="Times New Roman"/>
                <a:cs typeface="Times New Roman"/>
                <a:sym typeface="Times New Roman"/>
              </a:rPr>
              <a:t>“</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ESLJP</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naveo</a:t>
            </a:r>
            <a:r>
              <a:rPr lang="en-US" sz="1800" dirty="0">
                <a:solidFill>
                  <a:srgbClr val="19194C"/>
                </a:solidFill>
                <a:latin typeface="Times New Roman"/>
                <a:ea typeface="Times New Roman"/>
                <a:cs typeface="Times New Roman"/>
                <a:sym typeface="Times New Roman"/>
              </a:rPr>
              <a:t> da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domaće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vlasti</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boljoj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poziciji</a:t>
            </a:r>
            <a:r>
              <a:rPr lang="en-US" sz="1800" dirty="0">
                <a:solidFill>
                  <a:srgbClr val="19194C"/>
                </a:solidFill>
                <a:latin typeface="Times New Roman"/>
                <a:ea typeface="Times New Roman"/>
                <a:cs typeface="Times New Roman"/>
                <a:sym typeface="Times New Roman"/>
              </a:rPr>
              <a:t> da </a:t>
            </a:r>
            <a:r>
              <a:rPr lang="en-US" sz="1800" dirty="0" err="1">
                <a:solidFill>
                  <a:srgbClr val="19194C"/>
                </a:solidFill>
                <a:latin typeface="Times New Roman"/>
                <a:ea typeface="Times New Roman"/>
                <a:cs typeface="Times New Roman"/>
                <a:sym typeface="Times New Roman"/>
              </a:rPr>
              <a:t>ispituju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tumače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činjenice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da </a:t>
            </a:r>
            <a:r>
              <a:rPr lang="en-US" sz="1800" dirty="0" err="1">
                <a:solidFill>
                  <a:srgbClr val="19194C"/>
                </a:solidFill>
                <a:latin typeface="Times New Roman"/>
                <a:ea typeface="Times New Roman"/>
                <a:cs typeface="Times New Roman"/>
                <a:sym typeface="Times New Roman"/>
              </a:rPr>
              <a:t>primjene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domaći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zakon</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Aplikant</a:t>
            </a:r>
            <a:r>
              <a:rPr lang="en-US" sz="1800" dirty="0">
                <a:solidFill>
                  <a:srgbClr val="19194C"/>
                </a:solidFill>
                <a:latin typeface="Times New Roman"/>
                <a:ea typeface="Times New Roman"/>
                <a:cs typeface="Times New Roman"/>
                <a:sym typeface="Times New Roman"/>
              </a:rPr>
              <a:t> je </a:t>
            </a:r>
            <a:r>
              <a:rPr lang="en-US" sz="1800" dirty="0" err="1">
                <a:solidFill>
                  <a:srgbClr val="19194C"/>
                </a:solidFill>
                <a:latin typeface="Times New Roman"/>
                <a:ea typeface="Times New Roman"/>
                <a:cs typeface="Times New Roman"/>
                <a:sym typeface="Times New Roman"/>
              </a:rPr>
              <a:t>objavama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čak</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iako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napisane</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hipotetičkoj</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formi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dirnuo</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veoma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osjetljivu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materiju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etničkih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odnosa</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postratnom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bosanskom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društvu</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Domaći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sudovi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ispitali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predmet</a:t>
            </a:r>
            <a:r>
              <a:rPr lang="en-US" sz="1800" dirty="0">
                <a:solidFill>
                  <a:srgbClr val="19194C"/>
                </a:solidFill>
                <a:latin typeface="Times New Roman"/>
                <a:ea typeface="Times New Roman"/>
                <a:cs typeface="Times New Roman"/>
                <a:sym typeface="Times New Roman"/>
              </a:rPr>
              <a:t> s </a:t>
            </a:r>
            <a:r>
              <a:rPr lang="en-US" sz="1800" dirty="0" err="1">
                <a:solidFill>
                  <a:srgbClr val="19194C"/>
                </a:solidFill>
                <a:latin typeface="Times New Roman"/>
                <a:ea typeface="Times New Roman"/>
                <a:cs typeface="Times New Roman"/>
                <a:sym typeface="Times New Roman"/>
              </a:rPr>
              <a:t>pažnjom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u </a:t>
            </a:r>
            <a:r>
              <a:rPr lang="en-US" sz="1800" dirty="0" err="1">
                <a:solidFill>
                  <a:srgbClr val="19194C"/>
                </a:solidFill>
                <a:latin typeface="Times New Roman"/>
                <a:ea typeface="Times New Roman"/>
                <a:cs typeface="Times New Roman"/>
                <a:sym typeface="Times New Roman"/>
              </a:rPr>
              <a:t>skladu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načelima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člana</a:t>
            </a:r>
            <a:r>
              <a:rPr lang="en-US" sz="1800" dirty="0">
                <a:solidFill>
                  <a:srgbClr val="19194C"/>
                </a:solidFill>
                <a:latin typeface="Times New Roman"/>
                <a:ea typeface="Times New Roman"/>
                <a:cs typeface="Times New Roman"/>
                <a:sym typeface="Times New Roman"/>
              </a:rPr>
              <a:t> 10 </a:t>
            </a:r>
            <a:r>
              <a:rPr lang="en-US" sz="1800" dirty="0" err="1">
                <a:solidFill>
                  <a:srgbClr val="19194C"/>
                </a:solidFill>
                <a:latin typeface="Times New Roman"/>
                <a:ea typeface="Times New Roman"/>
                <a:cs typeface="Times New Roman"/>
                <a:sym typeface="Times New Roman"/>
              </a:rPr>
              <a:t>Konvencije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dali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relevantne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dovoljne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razloge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osuđujuću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presudu</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Priroda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težina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sankcije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izrečene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sancije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nisu</a:t>
            </a:r>
            <a:r>
              <a:rPr lang="en-US" sz="1800" dirty="0">
                <a:solidFill>
                  <a:srgbClr val="19194C"/>
                </a:solidFill>
                <a:latin typeface="Times New Roman"/>
                <a:ea typeface="Times New Roman"/>
                <a:cs typeface="Times New Roman"/>
                <a:sym typeface="Times New Roman"/>
              </a:rPr>
              <a:t> bile </a:t>
            </a:r>
            <a:r>
              <a:rPr lang="en-US" sz="1800" dirty="0" err="1">
                <a:solidFill>
                  <a:srgbClr val="19194C"/>
                </a:solidFill>
                <a:latin typeface="Times New Roman"/>
                <a:ea typeface="Times New Roman"/>
                <a:cs typeface="Times New Roman"/>
                <a:sym typeface="Times New Roman"/>
              </a:rPr>
              <a:t>neproporcionalne</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ESLJP</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zaključio</a:t>
            </a:r>
            <a:r>
              <a:rPr lang="en-US" sz="1800" dirty="0">
                <a:solidFill>
                  <a:srgbClr val="19194C"/>
                </a:solidFill>
                <a:latin typeface="Times New Roman"/>
                <a:ea typeface="Times New Roman"/>
                <a:cs typeface="Times New Roman"/>
                <a:sym typeface="Times New Roman"/>
              </a:rPr>
              <a:t> – </a:t>
            </a:r>
            <a:r>
              <a:rPr lang="en-US" sz="1800" dirty="0" err="1">
                <a:solidFill>
                  <a:srgbClr val="19194C"/>
                </a:solidFill>
                <a:latin typeface="Times New Roman"/>
                <a:ea typeface="Times New Roman"/>
                <a:cs typeface="Times New Roman"/>
                <a:sym typeface="Times New Roman"/>
              </a:rPr>
              <a:t>nema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povrede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člana</a:t>
            </a:r>
            <a:r>
              <a:rPr lang="en-US" sz="1800" dirty="0">
                <a:solidFill>
                  <a:srgbClr val="19194C"/>
                </a:solidFill>
                <a:latin typeface="Times New Roman"/>
                <a:ea typeface="Times New Roman"/>
                <a:cs typeface="Times New Roman"/>
                <a:sym typeface="Times New Roman"/>
              </a:rPr>
              <a:t> 10 </a:t>
            </a:r>
            <a:r>
              <a:rPr lang="en-US" sz="1800" dirty="0" err="1">
                <a:solidFill>
                  <a:srgbClr val="19194C"/>
                </a:solidFill>
                <a:latin typeface="Times New Roman"/>
                <a:ea typeface="Times New Roman"/>
                <a:cs typeface="Times New Roman"/>
                <a:sym typeface="Times New Roman"/>
              </a:rPr>
              <a:t>Konvencije</a:t>
            </a:r>
            <a:endParaRPr dirty="0"/>
          </a:p>
          <a:p>
            <a:pPr marL="457200" lvl="0" indent="-342900" algn="just" rtl="0">
              <a:lnSpc>
                <a:spcPct val="100000"/>
              </a:lnSpc>
              <a:spcBef>
                <a:spcPts val="360"/>
              </a:spcBef>
              <a:spcAft>
                <a:spcPts val="0"/>
              </a:spcAft>
              <a:buSzPts val="1800"/>
              <a:buChar char="•"/>
            </a:pPr>
            <a:r>
              <a:rPr lang="en-US" sz="1800" dirty="0" err="1">
                <a:solidFill>
                  <a:srgbClr val="19194C"/>
                </a:solidFill>
                <a:latin typeface="Times New Roman"/>
                <a:ea typeface="Times New Roman"/>
                <a:cs typeface="Times New Roman"/>
                <a:sym typeface="Times New Roman"/>
              </a:rPr>
              <a:t>Aplikacija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očigledno</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neosnovana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mora se </a:t>
            </a:r>
            <a:r>
              <a:rPr lang="en-US" sz="1800" dirty="0" err="1">
                <a:solidFill>
                  <a:srgbClr val="19194C"/>
                </a:solidFill>
                <a:latin typeface="Times New Roman"/>
                <a:ea typeface="Times New Roman"/>
                <a:cs typeface="Times New Roman"/>
                <a:sym typeface="Times New Roman"/>
              </a:rPr>
              <a:t>odbaciti</a:t>
            </a:r>
            <a:endParaRPr dirty="0"/>
          </a:p>
          <a:p>
            <a:pPr marL="457200" lvl="0" indent="-228600" algn="just" rtl="0">
              <a:lnSpc>
                <a:spcPct val="100000"/>
              </a:lnSpc>
              <a:spcBef>
                <a:spcPts val="360"/>
              </a:spcBef>
              <a:spcAft>
                <a:spcPts val="0"/>
              </a:spcAft>
              <a:buSzPts val="1800"/>
              <a:buNone/>
            </a:pPr>
            <a:endParaRPr sz="1800" dirty="0">
              <a:solidFill>
                <a:srgbClr val="19194C"/>
              </a:solidFill>
              <a:latin typeface="Times New Roman"/>
              <a:ea typeface="Times New Roman"/>
              <a:cs typeface="Times New Roman"/>
              <a:sym typeface="Times New Roman"/>
            </a:endParaRPr>
          </a:p>
          <a:p>
            <a:pPr marL="457200" lvl="0" indent="-190500" algn="just" rtl="0">
              <a:lnSpc>
                <a:spcPct val="100000"/>
              </a:lnSpc>
              <a:spcBef>
                <a:spcPts val="360"/>
              </a:spcBef>
              <a:spcAft>
                <a:spcPts val="0"/>
              </a:spcAft>
              <a:buClr>
                <a:srgbClr val="19194C"/>
              </a:buClr>
              <a:buSzPts val="24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body" idx="1"/>
          </p:nvPr>
        </p:nvSpPr>
        <p:spPr>
          <a:xfrm>
            <a:off x="423746" y="925551"/>
            <a:ext cx="8474927" cy="5358018"/>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Clr>
                <a:srgbClr val="19194C"/>
              </a:buClr>
              <a:buSzPts val="1800"/>
              <a:buNone/>
            </a:pPr>
            <a:endParaRPr sz="1800" dirty="0">
              <a:solidFill>
                <a:srgbClr val="19194C"/>
              </a:solidFill>
              <a:latin typeface="Times New Roman"/>
              <a:ea typeface="Times New Roman"/>
              <a:cs typeface="Times New Roman"/>
              <a:sym typeface="Times New Roman"/>
            </a:endParaRPr>
          </a:p>
          <a:p>
            <a:pPr marL="457200" lvl="0" indent="-228600" rtl="0">
              <a:lnSpc>
                <a:spcPct val="100000"/>
              </a:lnSpc>
              <a:spcBef>
                <a:spcPts val="360"/>
              </a:spcBef>
              <a:spcAft>
                <a:spcPts val="0"/>
              </a:spcAft>
              <a:buSzPts val="1800"/>
              <a:buNone/>
            </a:pPr>
            <a:r>
              <a:rPr lang="sr-Latn-BA" sz="2000" i="1" dirty="0" smtClean="0">
                <a:solidFill>
                  <a:srgbClr val="19194C"/>
                </a:solidFill>
                <a:latin typeface="Times New Roman"/>
                <a:ea typeface="Times New Roman"/>
                <a:cs typeface="Times New Roman"/>
                <a:sym typeface="Times New Roman"/>
              </a:rPr>
              <a:t>Predmet </a:t>
            </a:r>
            <a:r>
              <a:rPr lang="sr-Latn-BA" sz="2000" i="1" dirty="0" err="1" smtClean="0">
                <a:solidFill>
                  <a:srgbClr val="19194C"/>
                </a:solidFill>
                <a:latin typeface="Times New Roman"/>
                <a:ea typeface="Times New Roman"/>
                <a:cs typeface="Times New Roman"/>
                <a:sym typeface="Times New Roman"/>
              </a:rPr>
              <a:t>Mithad</a:t>
            </a:r>
            <a:r>
              <a:rPr lang="sr-Latn-BA" sz="2000" i="1" dirty="0" smtClean="0">
                <a:solidFill>
                  <a:srgbClr val="19194C"/>
                </a:solidFill>
                <a:latin typeface="Times New Roman"/>
                <a:ea typeface="Times New Roman"/>
                <a:cs typeface="Times New Roman"/>
                <a:sym typeface="Times New Roman"/>
              </a:rPr>
              <a:t> </a:t>
            </a:r>
            <a:r>
              <a:rPr lang="sr-Latn-BA" sz="2000" i="1" dirty="0" err="1" smtClean="0">
                <a:solidFill>
                  <a:srgbClr val="19194C"/>
                </a:solidFill>
                <a:latin typeface="Times New Roman"/>
                <a:ea typeface="Times New Roman"/>
                <a:cs typeface="Times New Roman"/>
                <a:sym typeface="Times New Roman"/>
              </a:rPr>
              <a:t>Velagić</a:t>
            </a:r>
            <a:r>
              <a:rPr lang="sr-Latn-BA" sz="2000" i="1" dirty="0" smtClean="0">
                <a:solidFill>
                  <a:srgbClr val="19194C"/>
                </a:solidFill>
                <a:latin typeface="Times New Roman"/>
                <a:ea typeface="Times New Roman"/>
                <a:cs typeface="Times New Roman"/>
                <a:sym typeface="Times New Roman"/>
              </a:rPr>
              <a:t> – odluke Ustavnog suda BiH AP-3430/16 i </a:t>
            </a:r>
          </a:p>
          <a:p>
            <a:pPr marL="457200" lvl="0" indent="-228600" algn="just" rtl="0">
              <a:lnSpc>
                <a:spcPct val="100000"/>
              </a:lnSpc>
              <a:spcBef>
                <a:spcPts val="360"/>
              </a:spcBef>
              <a:spcAft>
                <a:spcPts val="0"/>
              </a:spcAft>
              <a:buSzPts val="1800"/>
              <a:buNone/>
            </a:pPr>
            <a:r>
              <a:rPr lang="sr-Latn-BA" sz="2000" i="1" dirty="0" smtClean="0">
                <a:solidFill>
                  <a:srgbClr val="19194C"/>
                </a:solidFill>
                <a:latin typeface="Times New Roman"/>
                <a:ea typeface="Times New Roman"/>
                <a:cs typeface="Times New Roman"/>
                <a:sym typeface="Times New Roman"/>
              </a:rPr>
              <a:t>AP-2607/19</a:t>
            </a:r>
          </a:p>
          <a:p>
            <a:pPr marL="457200" lvl="0" indent="-228600" algn="just" rtl="0">
              <a:lnSpc>
                <a:spcPct val="100000"/>
              </a:lnSpc>
              <a:spcBef>
                <a:spcPts val="360"/>
              </a:spcBef>
              <a:spcAft>
                <a:spcPts val="0"/>
              </a:spcAft>
              <a:buSzPts val="1800"/>
              <a:buNone/>
            </a:pPr>
            <a:endParaRPr sz="2000" i="1" dirty="0">
              <a:solidFill>
                <a:srgbClr val="19194C"/>
              </a:solidFill>
              <a:latin typeface="Times New Roman"/>
              <a:ea typeface="Times New Roman"/>
              <a:cs typeface="Times New Roman"/>
              <a:sym typeface="Times New Roman"/>
            </a:endParaRPr>
          </a:p>
          <a:p>
            <a:pPr marL="342900" lvl="0" algn="just">
              <a:buClr>
                <a:srgbClr val="19194C"/>
              </a:buClr>
            </a:pPr>
            <a:r>
              <a:rPr lang="en-US" sz="1800" dirty="0" err="1" smtClean="0">
                <a:solidFill>
                  <a:srgbClr val="19194C"/>
                </a:solidFill>
                <a:latin typeface="Times New Roman"/>
                <a:ea typeface="Times New Roman"/>
                <a:cs typeface="Times New Roman"/>
                <a:sym typeface="Times New Roman"/>
              </a:rPr>
              <a:t>Aplikant</a:t>
            </a:r>
            <a:r>
              <a:rPr lang="en-US" sz="1800" dirty="0" smtClean="0">
                <a:solidFill>
                  <a:srgbClr val="19194C"/>
                </a:solidFill>
                <a:latin typeface="Times New Roman"/>
                <a:ea typeface="Times New Roman"/>
                <a:cs typeface="Times New Roman"/>
                <a:sym typeface="Times New Roman"/>
              </a:rPr>
              <a:t> </a:t>
            </a:r>
            <a:r>
              <a:rPr lang="sr-Latn-BA" sz="1800" dirty="0" smtClean="0">
                <a:solidFill>
                  <a:srgbClr val="19194C"/>
                </a:solidFill>
                <a:latin typeface="Times New Roman"/>
                <a:ea typeface="Times New Roman"/>
                <a:cs typeface="Times New Roman"/>
                <a:sym typeface="Times New Roman"/>
              </a:rPr>
              <a:t>je presudama Općinskog suda u Livnu, koja je potvrđena presudom </a:t>
            </a:r>
            <a:r>
              <a:rPr lang="sr-Latn-BA" sz="1800" dirty="0" err="1" smtClean="0">
                <a:solidFill>
                  <a:srgbClr val="19194C"/>
                </a:solidFill>
                <a:latin typeface="Times New Roman"/>
                <a:ea typeface="Times New Roman"/>
                <a:cs typeface="Times New Roman"/>
                <a:sym typeface="Times New Roman"/>
              </a:rPr>
              <a:t>Kantonalnog</a:t>
            </a:r>
            <a:r>
              <a:rPr lang="sr-Latn-BA" sz="1800" dirty="0" smtClean="0">
                <a:solidFill>
                  <a:srgbClr val="19194C"/>
                </a:solidFill>
                <a:latin typeface="Times New Roman"/>
                <a:ea typeface="Times New Roman"/>
                <a:cs typeface="Times New Roman"/>
                <a:sym typeface="Times New Roman"/>
              </a:rPr>
              <a:t> suda u Livnu </a:t>
            </a:r>
            <a:r>
              <a:rPr lang="en-US" sz="1800" dirty="0" err="1" smtClean="0">
                <a:solidFill>
                  <a:srgbClr val="19194C"/>
                </a:solidFill>
                <a:latin typeface="Times New Roman"/>
                <a:ea typeface="Times New Roman"/>
                <a:cs typeface="Times New Roman"/>
                <a:sym typeface="Times New Roman"/>
              </a:rPr>
              <a:t>osuđen</a:t>
            </a:r>
            <a:r>
              <a:rPr lang="en-US" sz="1800" dirty="0" smtClean="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zbog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krivičnog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djela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izazivanje</a:t>
            </a:r>
            <a:r>
              <a:rPr lang="en-US" sz="1800" dirty="0">
                <a:solidFill>
                  <a:srgbClr val="19194C"/>
                </a:solidFill>
                <a:latin typeface="Times New Roman"/>
                <a:ea typeface="Times New Roman"/>
                <a:cs typeface="Times New Roman"/>
                <a:sym typeface="Times New Roman"/>
              </a:rPr>
              <a:t> </a:t>
            </a:r>
            <a:r>
              <a:rPr lang="sr-Latn-BA" sz="1800" dirty="0" smtClean="0">
                <a:solidFill>
                  <a:srgbClr val="19194C"/>
                </a:solidFill>
                <a:latin typeface="Times New Roman"/>
                <a:ea typeface="Times New Roman"/>
                <a:cs typeface="Times New Roman"/>
                <a:sym typeface="Times New Roman"/>
              </a:rPr>
              <a:t>narodnosne</a:t>
            </a:r>
            <a:r>
              <a:rPr lang="en-US" sz="1800" dirty="0" smtClean="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rasne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vjerske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mržnje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razdora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ili</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netrpeljivosti</a:t>
            </a:r>
            <a:r>
              <a:rPr lang="en-US" sz="1800" dirty="0">
                <a:solidFill>
                  <a:srgbClr val="19194C"/>
                </a:solidFill>
                <a:latin typeface="Times New Roman"/>
                <a:ea typeface="Times New Roman"/>
                <a:cs typeface="Times New Roman"/>
                <a:sym typeface="Times New Roman"/>
              </a:rPr>
              <a:t> </a:t>
            </a:r>
            <a:r>
              <a:rPr lang="sr-Latn-BA" sz="1800" dirty="0" smtClean="0">
                <a:solidFill>
                  <a:srgbClr val="19194C"/>
                </a:solidFill>
                <a:latin typeface="Times New Roman"/>
                <a:ea typeface="Times New Roman"/>
                <a:cs typeface="Times New Roman"/>
                <a:sym typeface="Times New Roman"/>
              </a:rPr>
              <a:t>iz člana 163. stav 2. u vezi sa stavom 1. Krivičnog zakona Federacije BiH, </a:t>
            </a:r>
            <a:r>
              <a:rPr lang="en-US" sz="1800" b="1" dirty="0" err="1" smtClean="0">
                <a:solidFill>
                  <a:srgbClr val="19194C"/>
                </a:solidFill>
                <a:latin typeface="Times New Roman"/>
                <a:ea typeface="Times New Roman"/>
                <a:cs typeface="Times New Roman"/>
                <a:sym typeface="Times New Roman"/>
              </a:rPr>
              <a:t>jer</a:t>
            </a:r>
            <a:r>
              <a:rPr lang="en-US" sz="1800" b="1" dirty="0" smtClean="0">
                <a:solidFill>
                  <a:srgbClr val="19194C"/>
                </a:solidFill>
                <a:latin typeface="Times New Roman"/>
                <a:ea typeface="Times New Roman"/>
                <a:cs typeface="Times New Roman"/>
                <a:sym typeface="Times New Roman"/>
              </a:rPr>
              <a:t> </a:t>
            </a:r>
            <a:r>
              <a:rPr lang="en-US" sz="1800" b="1" dirty="0">
                <a:solidFill>
                  <a:srgbClr val="19194C"/>
                </a:solidFill>
                <a:latin typeface="Times New Roman"/>
                <a:ea typeface="Times New Roman"/>
                <a:cs typeface="Times New Roman"/>
                <a:sym typeface="Times New Roman"/>
              </a:rPr>
              <a:t>je </a:t>
            </a:r>
            <a:r>
              <a:rPr lang="en-US" sz="1800" b="1" dirty="0" err="1">
                <a:solidFill>
                  <a:srgbClr val="19194C"/>
                </a:solidFill>
                <a:latin typeface="Times New Roman"/>
                <a:ea typeface="Times New Roman"/>
                <a:cs typeface="Times New Roman"/>
                <a:sym typeface="Times New Roman"/>
              </a:rPr>
              <a:t>na</a:t>
            </a:r>
            <a:r>
              <a:rPr lang="en-US" sz="1800" b="1" dirty="0">
                <a:solidFill>
                  <a:srgbClr val="19194C"/>
                </a:solidFill>
                <a:latin typeface="Times New Roman"/>
                <a:ea typeface="Times New Roman"/>
                <a:cs typeface="Times New Roman"/>
                <a:sym typeface="Times New Roman"/>
              </a:rPr>
              <a:t> </a:t>
            </a:r>
            <a:r>
              <a:rPr lang="sr-Latn-BA" sz="1800" b="1" dirty="0" smtClean="0">
                <a:solidFill>
                  <a:srgbClr val="19194C"/>
                </a:solidFill>
                <a:latin typeface="Times New Roman"/>
                <a:ea typeface="Times New Roman"/>
                <a:cs typeface="Times New Roman"/>
                <a:sym typeface="Times New Roman"/>
              </a:rPr>
              <a:t>svom </a:t>
            </a:r>
            <a:r>
              <a:rPr lang="sr-Latn-BA" sz="1800" b="1" dirty="0" err="1" smtClean="0">
                <a:solidFill>
                  <a:srgbClr val="19194C"/>
                </a:solidFill>
                <a:latin typeface="Times New Roman"/>
                <a:ea typeface="Times New Roman"/>
                <a:cs typeface="Times New Roman"/>
                <a:sym typeface="Times New Roman"/>
              </a:rPr>
              <a:t>Facebook</a:t>
            </a:r>
            <a:r>
              <a:rPr lang="sr-Latn-BA" sz="1800" b="1" dirty="0" smtClean="0">
                <a:solidFill>
                  <a:srgbClr val="19194C"/>
                </a:solidFill>
                <a:latin typeface="Times New Roman"/>
                <a:ea typeface="Times New Roman"/>
                <a:cs typeface="Times New Roman"/>
                <a:sym typeface="Times New Roman"/>
              </a:rPr>
              <a:t> profilu objavio fotografiju kipa Isusa Hrista, koji se nalazi u Rio de </a:t>
            </a:r>
            <a:r>
              <a:rPr lang="sr-Latn-BA" sz="1800" b="1" dirty="0" err="1" smtClean="0">
                <a:solidFill>
                  <a:srgbClr val="19194C"/>
                </a:solidFill>
                <a:latin typeface="Times New Roman"/>
                <a:ea typeface="Times New Roman"/>
                <a:cs typeface="Times New Roman"/>
                <a:sym typeface="Times New Roman"/>
              </a:rPr>
              <a:t>Janeiru</a:t>
            </a:r>
            <a:r>
              <a:rPr lang="sr-Latn-BA" sz="1800" b="1" dirty="0" smtClean="0">
                <a:solidFill>
                  <a:srgbClr val="19194C"/>
                </a:solidFill>
                <a:latin typeface="Times New Roman"/>
                <a:ea typeface="Times New Roman"/>
                <a:cs typeface="Times New Roman"/>
                <a:sym typeface="Times New Roman"/>
              </a:rPr>
              <a:t>, uz tekst „</a:t>
            </a:r>
            <a:r>
              <a:rPr lang="sr-Latn-BA" sz="1800" b="1" dirty="0" err="1" smtClean="0">
                <a:solidFill>
                  <a:srgbClr val="19194C"/>
                </a:solidFill>
                <a:latin typeface="Times New Roman"/>
                <a:ea typeface="Times New Roman"/>
                <a:cs typeface="Times New Roman"/>
                <a:sym typeface="Times New Roman"/>
              </a:rPr>
              <a:t>Idemooo</a:t>
            </a:r>
            <a:r>
              <a:rPr lang="sr-Latn-BA" sz="1800" b="1" dirty="0" smtClean="0">
                <a:solidFill>
                  <a:srgbClr val="19194C"/>
                </a:solidFill>
                <a:latin typeface="Times New Roman"/>
                <a:ea typeface="Times New Roman"/>
                <a:cs typeface="Times New Roman"/>
                <a:sym typeface="Times New Roman"/>
              </a:rPr>
              <a:t> trgajte“, na kojoj se u pozadini nalazi zastava BiH i dva zmaja koja lete prema kipu s tim da „prvi zmaj ima otvorena usta i napada navedeni kip“</a:t>
            </a:r>
          </a:p>
          <a:p>
            <a:pPr marL="342900" lvl="0" algn="just">
              <a:buClr>
                <a:srgbClr val="19194C"/>
              </a:buClr>
            </a:pPr>
            <a:r>
              <a:rPr lang="sr-Latn-BA" sz="1800" dirty="0" smtClean="0">
                <a:solidFill>
                  <a:srgbClr val="19194C"/>
                </a:solidFill>
                <a:latin typeface="Times New Roman"/>
                <a:ea typeface="Times New Roman"/>
                <a:cs typeface="Times New Roman"/>
                <a:sym typeface="Times New Roman"/>
              </a:rPr>
              <a:t>uslovna osuda - kazna zatvora od jedne godine sa rokom provjeravanja od dvije godine, kasnije preinačena  - kazna </a:t>
            </a:r>
            <a:r>
              <a:rPr lang="sr-Latn-BA" sz="1800" dirty="0" err="1" smtClean="0">
                <a:solidFill>
                  <a:srgbClr val="19194C"/>
                </a:solidFill>
                <a:latin typeface="Times New Roman"/>
                <a:ea typeface="Times New Roman"/>
                <a:cs typeface="Times New Roman"/>
                <a:sym typeface="Times New Roman"/>
              </a:rPr>
              <a:t>zatvorar</a:t>
            </a:r>
            <a:r>
              <a:rPr lang="sr-Latn-BA" sz="1800" dirty="0" smtClean="0">
                <a:solidFill>
                  <a:srgbClr val="19194C"/>
                </a:solidFill>
                <a:latin typeface="Times New Roman"/>
                <a:ea typeface="Times New Roman"/>
                <a:cs typeface="Times New Roman"/>
                <a:sym typeface="Times New Roman"/>
              </a:rPr>
              <a:t> od tri mjeseca, rok provjere od jedne godine</a:t>
            </a:r>
          </a:p>
          <a:p>
            <a:pPr marL="342900" lvl="0" algn="just">
              <a:buClr>
                <a:srgbClr val="19194C"/>
              </a:buClr>
            </a:pPr>
            <a:r>
              <a:rPr lang="sr-Latn-BA" sz="1800" dirty="0" smtClean="0">
                <a:solidFill>
                  <a:srgbClr val="19194C"/>
                </a:solidFill>
                <a:latin typeface="Times New Roman"/>
                <a:ea typeface="Times New Roman"/>
                <a:cs typeface="Times New Roman"/>
                <a:sym typeface="Times New Roman"/>
              </a:rPr>
              <a:t>urednik portal Livno </a:t>
            </a:r>
            <a:r>
              <a:rPr lang="sr-Latn-BA" sz="1800" dirty="0" err="1" smtClean="0">
                <a:solidFill>
                  <a:srgbClr val="19194C"/>
                </a:solidFill>
                <a:latin typeface="Times New Roman"/>
                <a:ea typeface="Times New Roman"/>
                <a:cs typeface="Times New Roman"/>
                <a:sym typeface="Times New Roman"/>
              </a:rPr>
              <a:t>online</a:t>
            </a:r>
            <a:r>
              <a:rPr lang="sr-Latn-BA" sz="1800" dirty="0" smtClean="0">
                <a:solidFill>
                  <a:srgbClr val="19194C"/>
                </a:solidFill>
                <a:latin typeface="Times New Roman"/>
                <a:ea typeface="Times New Roman"/>
                <a:cs typeface="Times New Roman"/>
                <a:sym typeface="Times New Roman"/>
              </a:rPr>
              <a:t> kasnije je objavio tekst „Ko nas to štiti, policajac širi vjersku mržnju“, koji je izazvala brojne komentare</a:t>
            </a:r>
            <a:endParaRPr lang="en-US" sz="1800" dirty="0">
              <a:solidFill>
                <a:srgbClr val="19194C"/>
              </a:solidFill>
              <a:latin typeface="Times New Roman"/>
              <a:ea typeface="Times New Roman"/>
              <a:cs typeface="Times New Roman"/>
              <a:sym typeface="Times New Roman"/>
            </a:endParaRPr>
          </a:p>
          <a:p>
            <a:pPr marL="457200" lvl="0" indent="-190500" algn="just" rtl="0">
              <a:lnSpc>
                <a:spcPct val="100000"/>
              </a:lnSpc>
              <a:spcBef>
                <a:spcPts val="360"/>
              </a:spcBef>
              <a:spcAft>
                <a:spcPts val="0"/>
              </a:spcAft>
              <a:buClr>
                <a:srgbClr val="19194C"/>
              </a:buClr>
              <a:buSzPts val="24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21875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body" idx="1"/>
          </p:nvPr>
        </p:nvSpPr>
        <p:spPr>
          <a:xfrm>
            <a:off x="423746" y="925551"/>
            <a:ext cx="8474927" cy="5358018"/>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Clr>
                <a:srgbClr val="19194C"/>
              </a:buClr>
              <a:buSzPts val="1800"/>
              <a:buNone/>
            </a:pPr>
            <a:endParaRPr sz="1800" dirty="0">
              <a:solidFill>
                <a:srgbClr val="19194C"/>
              </a:solidFill>
              <a:latin typeface="Times New Roman"/>
              <a:ea typeface="Times New Roman"/>
              <a:cs typeface="Times New Roman"/>
              <a:sym typeface="Times New Roman"/>
            </a:endParaRPr>
          </a:p>
          <a:p>
            <a:pPr marL="457200" lvl="0" indent="-190500" algn="just" rtl="0">
              <a:lnSpc>
                <a:spcPct val="100000"/>
              </a:lnSpc>
              <a:spcBef>
                <a:spcPts val="360"/>
              </a:spcBef>
              <a:spcAft>
                <a:spcPts val="0"/>
              </a:spcAft>
              <a:buClr>
                <a:srgbClr val="19194C"/>
              </a:buClr>
              <a:buSzPts val="24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
        <p:nvSpPr>
          <p:cNvPr id="3" name="Google Shape;264;p49"/>
          <p:cNvSpPr txBox="1"/>
          <p:nvPr/>
        </p:nvSpPr>
        <p:spPr>
          <a:xfrm>
            <a:off x="141575" y="1055075"/>
            <a:ext cx="8776800" cy="5568300"/>
          </a:xfrm>
          <a:prstGeom prst="rect">
            <a:avLst/>
          </a:prstGeom>
          <a:noFill/>
          <a:ln>
            <a:noFill/>
          </a:ln>
        </p:spPr>
        <p:txBody>
          <a:bodyPr spcFirstLastPara="1" wrap="square" lIns="91425" tIns="45700" rIns="91425" bIns="45700" anchor="ctr" anchorCtr="0">
            <a:noAutofit/>
          </a:bodyPr>
          <a:lstStyle/>
          <a:p>
            <a:pPr marL="342900" indent="-342900" algn="just">
              <a:buClr>
                <a:srgbClr val="19194C"/>
              </a:buClr>
              <a:buSzPts val="1800"/>
              <a:buFont typeface="Arial"/>
              <a:buChar char="•"/>
            </a:pPr>
            <a:r>
              <a:rPr lang="en-US" sz="1800" dirty="0" err="1">
                <a:solidFill>
                  <a:srgbClr val="19194C"/>
                </a:solidFill>
                <a:latin typeface="Times New Roman"/>
                <a:ea typeface="Times New Roman"/>
                <a:cs typeface="Times New Roman"/>
                <a:sym typeface="Times New Roman"/>
              </a:rPr>
              <a:t>Apelacija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Ustavnom</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sudu</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BiH</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zbog</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povrede</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prava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na</a:t>
            </a:r>
            <a:r>
              <a:rPr lang="en-US" sz="1800" dirty="0">
                <a:solidFill>
                  <a:srgbClr val="19194C"/>
                </a:solidFill>
                <a:latin typeface="Times New Roman"/>
                <a:ea typeface="Times New Roman"/>
                <a:cs typeface="Times New Roman"/>
                <a:sym typeface="Times New Roman"/>
              </a:rPr>
              <a:t> </a:t>
            </a:r>
            <a:r>
              <a:rPr lang="en-US" sz="1800" dirty="0" err="1">
                <a:solidFill>
                  <a:srgbClr val="19194C"/>
                </a:solidFill>
                <a:latin typeface="Times New Roman"/>
                <a:ea typeface="Times New Roman"/>
                <a:cs typeface="Times New Roman"/>
                <a:sym typeface="Times New Roman"/>
              </a:rPr>
              <a:t>slobodu</a:t>
            </a:r>
            <a:r>
              <a:rPr lang="en-US" sz="1800" dirty="0">
                <a:solidFill>
                  <a:srgbClr val="19194C"/>
                </a:solidFill>
                <a:latin typeface="Times New Roman"/>
                <a:ea typeface="Times New Roman"/>
                <a:cs typeface="Times New Roman"/>
                <a:sym typeface="Times New Roman"/>
              </a:rPr>
              <a:t> </a:t>
            </a:r>
            <a:r>
              <a:rPr lang="en-US" sz="1800" dirty="0" err="1" smtClean="0">
                <a:solidFill>
                  <a:srgbClr val="19194C"/>
                </a:solidFill>
                <a:latin typeface="Times New Roman"/>
                <a:ea typeface="Times New Roman"/>
                <a:cs typeface="Times New Roman"/>
                <a:sym typeface="Times New Roman"/>
              </a:rPr>
              <a:t>izražavanja</a:t>
            </a:r>
            <a:r>
              <a:rPr lang="sr-Latn-BA" sz="1800" dirty="0" smtClean="0">
                <a:solidFill>
                  <a:srgbClr val="19194C"/>
                </a:solidFill>
                <a:latin typeface="Times New Roman"/>
                <a:ea typeface="Times New Roman"/>
                <a:cs typeface="Times New Roman"/>
                <a:sym typeface="Times New Roman"/>
              </a:rPr>
              <a:t> </a:t>
            </a:r>
          </a:p>
          <a:p>
            <a:pPr marL="342900" indent="-342900" algn="just">
              <a:buClr>
                <a:srgbClr val="19194C"/>
              </a:buClr>
              <a:buSzPts val="1800"/>
              <a:buFont typeface="Arial"/>
              <a:buChar char="•"/>
            </a:pPr>
            <a:r>
              <a:rPr lang="sr-Latn-BA" sz="1800" dirty="0" err="1">
                <a:solidFill>
                  <a:srgbClr val="19194C"/>
                </a:solidFill>
                <a:latin typeface="Times New Roman"/>
                <a:ea typeface="Times New Roman"/>
                <a:cs typeface="Times New Roman"/>
                <a:sym typeface="Times New Roman"/>
              </a:rPr>
              <a:t>A</a:t>
            </a:r>
            <a:r>
              <a:rPr lang="sr-Latn-BA" sz="1800" dirty="0" err="1" smtClean="0">
                <a:solidFill>
                  <a:srgbClr val="19194C"/>
                </a:solidFill>
                <a:latin typeface="Times New Roman"/>
                <a:ea typeface="Times New Roman"/>
                <a:cs typeface="Times New Roman"/>
                <a:sym typeface="Times New Roman"/>
              </a:rPr>
              <a:t>pelant</a:t>
            </a:r>
            <a:r>
              <a:rPr lang="sr-Latn-BA" sz="1800" dirty="0" smtClean="0">
                <a:solidFill>
                  <a:srgbClr val="19194C"/>
                </a:solidFill>
                <a:latin typeface="Times New Roman"/>
                <a:ea typeface="Times New Roman"/>
                <a:cs typeface="Times New Roman"/>
                <a:sym typeface="Times New Roman"/>
              </a:rPr>
              <a:t> je tvrdio da nije imao namjeru da izazove vjersku mržnju i netrpeljivost prema Hrvatima </a:t>
            </a:r>
          </a:p>
          <a:p>
            <a:pPr marL="342900" indent="-342900" algn="just">
              <a:buClr>
                <a:srgbClr val="19194C"/>
              </a:buClr>
              <a:buSzPts val="1800"/>
              <a:buFont typeface="Arial"/>
              <a:buChar char="•"/>
            </a:pPr>
            <a:r>
              <a:rPr lang="sr-Latn-BA" sz="1800" dirty="0">
                <a:solidFill>
                  <a:srgbClr val="19194C"/>
                </a:solidFill>
                <a:latin typeface="Times New Roman"/>
                <a:cs typeface="Times New Roman"/>
                <a:sym typeface="Times New Roman"/>
              </a:rPr>
              <a:t>T</a:t>
            </a:r>
            <a:r>
              <a:rPr lang="sr-Latn-BA" sz="1800" dirty="0" smtClean="0">
                <a:solidFill>
                  <a:srgbClr val="19194C"/>
                </a:solidFill>
                <a:latin typeface="Times New Roman"/>
                <a:cs typeface="Times New Roman"/>
                <a:sym typeface="Times New Roman"/>
              </a:rPr>
              <a:t>vrdio je da je kip Isusa Hrista opštepoznati simboli Rio de </a:t>
            </a:r>
            <a:r>
              <a:rPr lang="sr-Latn-BA" sz="1800" dirty="0" err="1" smtClean="0">
                <a:solidFill>
                  <a:srgbClr val="19194C"/>
                </a:solidFill>
                <a:latin typeface="Times New Roman"/>
                <a:cs typeface="Times New Roman"/>
                <a:sym typeface="Times New Roman"/>
              </a:rPr>
              <a:t>Janeira</a:t>
            </a:r>
            <a:r>
              <a:rPr lang="sr-Latn-BA" sz="1800" dirty="0" smtClean="0">
                <a:solidFill>
                  <a:srgbClr val="19194C"/>
                </a:solidFill>
                <a:latin typeface="Times New Roman"/>
                <a:cs typeface="Times New Roman"/>
                <a:sym typeface="Times New Roman"/>
              </a:rPr>
              <a:t> i Brazila</a:t>
            </a:r>
            <a:r>
              <a:rPr lang="sr-Latn-BA" sz="1800" dirty="0">
                <a:solidFill>
                  <a:srgbClr val="19194C"/>
                </a:solidFill>
                <a:latin typeface="Times New Roman"/>
                <a:ea typeface="Times New Roman"/>
                <a:cs typeface="Times New Roman"/>
                <a:sym typeface="Times New Roman"/>
              </a:rPr>
              <a:t> </a:t>
            </a:r>
            <a:r>
              <a:rPr lang="sr-Latn-BA" sz="1800" dirty="0" smtClean="0">
                <a:solidFill>
                  <a:srgbClr val="19194C"/>
                </a:solidFill>
                <a:latin typeface="Times New Roman"/>
                <a:ea typeface="Times New Roman"/>
                <a:cs typeface="Times New Roman"/>
                <a:sym typeface="Times New Roman"/>
              </a:rPr>
              <a:t>i da je </a:t>
            </a:r>
            <a:r>
              <a:rPr lang="sr-Latn-BA" sz="1800" dirty="0">
                <a:solidFill>
                  <a:srgbClr val="19194C"/>
                </a:solidFill>
                <a:latin typeface="Times New Roman"/>
                <a:ea typeface="Times New Roman"/>
                <a:cs typeface="Times New Roman"/>
                <a:sym typeface="Times New Roman"/>
              </a:rPr>
              <a:t>takvom </a:t>
            </a:r>
            <a:r>
              <a:rPr lang="sr-Latn-BA" sz="1800" dirty="0" err="1">
                <a:solidFill>
                  <a:srgbClr val="19194C"/>
                </a:solidFill>
                <a:latin typeface="Times New Roman"/>
                <a:ea typeface="Times New Roman"/>
                <a:cs typeface="Times New Roman"/>
                <a:sym typeface="Times New Roman"/>
              </a:rPr>
              <a:t>fotografjom</a:t>
            </a:r>
            <a:r>
              <a:rPr lang="sr-Latn-BA" sz="1800" dirty="0">
                <a:solidFill>
                  <a:srgbClr val="19194C"/>
                </a:solidFill>
                <a:latin typeface="Times New Roman"/>
                <a:ea typeface="Times New Roman"/>
                <a:cs typeface="Times New Roman"/>
                <a:sym typeface="Times New Roman"/>
              </a:rPr>
              <a:t> </a:t>
            </a:r>
            <a:r>
              <a:rPr lang="sr-Latn-BA" sz="1800" dirty="0" err="1">
                <a:solidFill>
                  <a:srgbClr val="19194C"/>
                </a:solidFill>
                <a:latin typeface="Times New Roman"/>
                <a:ea typeface="Times New Roman"/>
                <a:cs typeface="Times New Roman"/>
                <a:sym typeface="Times New Roman"/>
              </a:rPr>
              <a:t>želio</a:t>
            </a:r>
            <a:r>
              <a:rPr lang="sr-Latn-BA" sz="1800" dirty="0">
                <a:solidFill>
                  <a:srgbClr val="19194C"/>
                </a:solidFill>
                <a:latin typeface="Times New Roman"/>
                <a:ea typeface="Times New Roman"/>
                <a:cs typeface="Times New Roman"/>
                <a:sym typeface="Times New Roman"/>
              </a:rPr>
              <a:t> da pružio podršku fudbalskoj </a:t>
            </a:r>
            <a:r>
              <a:rPr lang="sr-Latn-BA" sz="1800" dirty="0" err="1">
                <a:solidFill>
                  <a:srgbClr val="19194C"/>
                </a:solidFill>
                <a:latin typeface="Times New Roman"/>
                <a:ea typeface="Times New Roman"/>
                <a:cs typeface="Times New Roman"/>
                <a:sym typeface="Times New Roman"/>
              </a:rPr>
              <a:t>reprezenzaciji</a:t>
            </a:r>
            <a:r>
              <a:rPr lang="sr-Latn-BA" sz="1800" dirty="0">
                <a:solidFill>
                  <a:srgbClr val="19194C"/>
                </a:solidFill>
                <a:latin typeface="Times New Roman"/>
                <a:ea typeface="Times New Roman"/>
                <a:cs typeface="Times New Roman"/>
                <a:sym typeface="Times New Roman"/>
              </a:rPr>
              <a:t> BiH koja je toga dana igrala kvalifikacionu utakmicu sa Slovačkom za kvalifikacije na Svjetsko </a:t>
            </a:r>
            <a:r>
              <a:rPr lang="sr-Latn-BA" sz="1800" dirty="0" err="1">
                <a:solidFill>
                  <a:srgbClr val="19194C"/>
                </a:solidFill>
                <a:latin typeface="Times New Roman"/>
                <a:ea typeface="Times New Roman"/>
                <a:cs typeface="Times New Roman"/>
                <a:sym typeface="Times New Roman"/>
              </a:rPr>
              <a:t>prvenstvo</a:t>
            </a:r>
            <a:r>
              <a:rPr lang="sr-Latn-BA" sz="1800" dirty="0">
                <a:solidFill>
                  <a:srgbClr val="19194C"/>
                </a:solidFill>
                <a:latin typeface="Times New Roman"/>
                <a:ea typeface="Times New Roman"/>
                <a:cs typeface="Times New Roman"/>
                <a:sym typeface="Times New Roman"/>
              </a:rPr>
              <a:t> u fudbalu u </a:t>
            </a:r>
            <a:r>
              <a:rPr lang="sr-Latn-BA" sz="1800" dirty="0" smtClean="0">
                <a:solidFill>
                  <a:srgbClr val="19194C"/>
                </a:solidFill>
                <a:latin typeface="Times New Roman"/>
                <a:ea typeface="Times New Roman"/>
                <a:cs typeface="Times New Roman"/>
                <a:sym typeface="Times New Roman"/>
              </a:rPr>
              <a:t>Brazilu, te da</a:t>
            </a:r>
            <a:r>
              <a:rPr lang="sr-Latn-BA" sz="1800" dirty="0" smtClean="0">
                <a:solidFill>
                  <a:srgbClr val="19194C"/>
                </a:solidFill>
                <a:latin typeface="Times New Roman"/>
                <a:cs typeface="Times New Roman"/>
                <a:sym typeface="Times New Roman"/>
              </a:rPr>
              <a:t> je fotografiju objavio na svom </a:t>
            </a:r>
            <a:r>
              <a:rPr lang="sr-Latn-BA" sz="1800" dirty="0" err="1" smtClean="0">
                <a:solidFill>
                  <a:srgbClr val="19194C"/>
                </a:solidFill>
                <a:latin typeface="Times New Roman"/>
                <a:cs typeface="Times New Roman"/>
                <a:sym typeface="Times New Roman"/>
              </a:rPr>
              <a:t>Facebook</a:t>
            </a:r>
            <a:r>
              <a:rPr lang="sr-Latn-BA" sz="1800" dirty="0" smtClean="0">
                <a:solidFill>
                  <a:srgbClr val="19194C"/>
                </a:solidFill>
                <a:latin typeface="Times New Roman"/>
                <a:cs typeface="Times New Roman"/>
                <a:sym typeface="Times New Roman"/>
              </a:rPr>
              <a:t> profilu zbog čega je bila dostupna samo njegovim „prijateljima“ njih oko 140</a:t>
            </a:r>
          </a:p>
          <a:p>
            <a:pPr marL="342900" indent="-342900" algn="just">
              <a:buClr>
                <a:srgbClr val="19194C"/>
              </a:buClr>
              <a:buSzPts val="1800"/>
              <a:buFont typeface="Arial"/>
              <a:buChar char="•"/>
            </a:pPr>
            <a:endParaRPr lang="en-US" sz="1800" dirty="0"/>
          </a:p>
          <a:p>
            <a:pPr marL="342900" marR="0" lvl="0" indent="-342900" algn="just" rtl="0">
              <a:lnSpc>
                <a:spcPct val="100000"/>
              </a:lnSpc>
              <a:spcBef>
                <a:spcPts val="0"/>
              </a:spcBef>
              <a:spcAft>
                <a:spcPts val="0"/>
              </a:spcAft>
              <a:buClr>
                <a:srgbClr val="19194C"/>
              </a:buClr>
              <a:buSzPts val="1800"/>
              <a:buFont typeface="Arial"/>
              <a:buChar char="•"/>
            </a:pPr>
            <a:r>
              <a:rPr lang="sr-Latn-BA" sz="1800" b="0" i="0" u="none" strike="noStrike" cap="none" dirty="0" smtClean="0">
                <a:solidFill>
                  <a:srgbClr val="19194C"/>
                </a:solidFill>
                <a:latin typeface="Times New Roman"/>
                <a:ea typeface="Times New Roman"/>
                <a:cs typeface="Times New Roman"/>
                <a:sym typeface="Times New Roman"/>
              </a:rPr>
              <a:t>Ustavni sud BiH</a:t>
            </a:r>
            <a:r>
              <a:rPr lang="en-US" sz="1800" b="0" i="0" u="none" strike="noStrike" cap="none" dirty="0" smtClean="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primjenio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smtClean="0">
                <a:solidFill>
                  <a:srgbClr val="19194C"/>
                </a:solidFill>
                <a:latin typeface="Times New Roman"/>
                <a:ea typeface="Times New Roman"/>
                <a:cs typeface="Times New Roman"/>
                <a:sym typeface="Times New Roman"/>
              </a:rPr>
              <a:t>trodjelni</a:t>
            </a:r>
            <a:r>
              <a:rPr lang="en-US" sz="1800" b="0" i="0" u="none" strike="noStrike" cap="none" dirty="0" smtClean="0">
                <a:solidFill>
                  <a:srgbClr val="19194C"/>
                </a:solidFill>
                <a:latin typeface="Times New Roman"/>
                <a:ea typeface="Times New Roman"/>
                <a:cs typeface="Times New Roman"/>
                <a:sym typeface="Times New Roman"/>
              </a:rPr>
              <a:t> </a:t>
            </a:r>
            <a:r>
              <a:rPr lang="en-US" sz="1800" b="0" i="0" u="none" strike="noStrike" cap="none" dirty="0">
                <a:solidFill>
                  <a:srgbClr val="19194C"/>
                </a:solidFill>
                <a:latin typeface="Times New Roman"/>
                <a:ea typeface="Times New Roman"/>
                <a:cs typeface="Times New Roman"/>
                <a:sym typeface="Times New Roman"/>
              </a:rPr>
              <a:t>test </a:t>
            </a:r>
            <a:r>
              <a:rPr lang="en-US" sz="1800" b="0" i="0" u="none" strike="noStrike" cap="none" dirty="0" err="1">
                <a:solidFill>
                  <a:srgbClr val="19194C"/>
                </a:solidFill>
                <a:latin typeface="Times New Roman"/>
                <a:ea typeface="Times New Roman"/>
                <a:cs typeface="Times New Roman"/>
                <a:sym typeface="Times New Roman"/>
              </a:rPr>
              <a:t>neophodnosti</a:t>
            </a:r>
            <a:r>
              <a:rPr lang="en-US" sz="1800" b="0" i="0" u="none" strike="noStrike" cap="none" dirty="0">
                <a:solidFill>
                  <a:srgbClr val="19194C"/>
                </a:solidFill>
                <a:latin typeface="Times New Roman"/>
                <a:ea typeface="Times New Roman"/>
                <a:cs typeface="Times New Roman"/>
                <a:sym typeface="Times New Roman"/>
              </a:rPr>
              <a:t> u </a:t>
            </a:r>
            <a:r>
              <a:rPr lang="en-US" sz="1800" b="0" i="0" u="none" strike="noStrike" cap="none" dirty="0" err="1">
                <a:solidFill>
                  <a:srgbClr val="19194C"/>
                </a:solidFill>
                <a:latin typeface="Times New Roman"/>
                <a:ea typeface="Times New Roman"/>
                <a:cs typeface="Times New Roman"/>
                <a:sym typeface="Times New Roman"/>
              </a:rPr>
              <a:t>demokratskom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društvu</a:t>
            </a:r>
            <a:r>
              <a:rPr lang="en-US" sz="1800" b="0" i="0" u="none" strike="noStrike" cap="none" dirty="0">
                <a:solidFill>
                  <a:srgbClr val="19194C"/>
                </a:solidFill>
                <a:latin typeface="Times New Roman"/>
                <a:ea typeface="Times New Roman"/>
                <a:cs typeface="Times New Roman"/>
                <a:sym typeface="Times New Roman"/>
              </a:rPr>
              <a:t>:</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miješanje</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propisano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zakonom</a:t>
            </a:r>
            <a:r>
              <a:rPr lang="en-US" sz="1800" b="0" i="0" u="none" strike="noStrike" cap="none" dirty="0">
                <a:solidFill>
                  <a:srgbClr val="19194C"/>
                </a:solidFill>
                <a:latin typeface="Times New Roman"/>
                <a:ea typeface="Times New Roman"/>
                <a:cs typeface="Times New Roman"/>
                <a:sym typeface="Times New Roman"/>
              </a:rPr>
              <a:t> – </a:t>
            </a:r>
            <a:r>
              <a:rPr lang="en-US" sz="1800" b="0" i="0" u="none" strike="noStrike" cap="none" dirty="0" err="1">
                <a:solidFill>
                  <a:srgbClr val="19194C"/>
                </a:solidFill>
                <a:latin typeface="Times New Roman"/>
                <a:ea typeface="Times New Roman"/>
                <a:cs typeface="Times New Roman"/>
                <a:sym typeface="Times New Roman"/>
              </a:rPr>
              <a:t>Krivični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zakon</a:t>
            </a:r>
            <a:r>
              <a:rPr lang="en-US" sz="1800" b="0" i="0" u="none" strike="noStrike" cap="none" dirty="0">
                <a:solidFill>
                  <a:srgbClr val="19194C"/>
                </a:solidFill>
                <a:latin typeface="Times New Roman"/>
                <a:ea typeface="Times New Roman"/>
                <a:cs typeface="Times New Roman"/>
                <a:sym typeface="Times New Roman"/>
              </a:rPr>
              <a:t> </a:t>
            </a:r>
            <a:r>
              <a:rPr lang="sr-Latn-BA" sz="1800" dirty="0" smtClean="0">
                <a:solidFill>
                  <a:srgbClr val="19194C"/>
                </a:solidFill>
                <a:latin typeface="Times New Roman"/>
                <a:ea typeface="Times New Roman"/>
                <a:cs typeface="Times New Roman"/>
                <a:sym typeface="Times New Roman"/>
              </a:rPr>
              <a:t>Federacije BiH</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legitimni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cilj</a:t>
            </a:r>
            <a:r>
              <a:rPr lang="en-US" sz="1800" b="0" i="0" u="none" strike="noStrike" cap="none" dirty="0">
                <a:solidFill>
                  <a:srgbClr val="19194C"/>
                </a:solidFill>
                <a:latin typeface="Times New Roman"/>
                <a:ea typeface="Times New Roman"/>
                <a:cs typeface="Times New Roman"/>
                <a:sym typeface="Times New Roman"/>
              </a:rPr>
              <a:t> – </a:t>
            </a:r>
            <a:r>
              <a:rPr lang="en-US" sz="1800" b="0" i="0" u="none" strike="noStrike" cap="none" dirty="0" err="1">
                <a:solidFill>
                  <a:srgbClr val="19194C"/>
                </a:solidFill>
                <a:latin typeface="Times New Roman"/>
                <a:ea typeface="Times New Roman"/>
                <a:cs typeface="Times New Roman"/>
                <a:sym typeface="Times New Roman"/>
              </a:rPr>
              <a:t>zaštita</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smtClean="0">
                <a:solidFill>
                  <a:srgbClr val="19194C"/>
                </a:solidFill>
                <a:latin typeface="Times New Roman"/>
                <a:ea typeface="Times New Roman"/>
                <a:cs typeface="Times New Roman"/>
                <a:sym typeface="Times New Roman"/>
              </a:rPr>
              <a:t>prava</a:t>
            </a:r>
            <a:r>
              <a:rPr lang="en-US" sz="1800" b="0" i="0" u="none" strike="noStrike" cap="none" dirty="0" smtClean="0">
                <a:solidFill>
                  <a:srgbClr val="19194C"/>
                </a:solidFill>
                <a:latin typeface="Times New Roman"/>
                <a:ea typeface="Times New Roman"/>
                <a:cs typeface="Times New Roman"/>
                <a:sym typeface="Times New Roman"/>
              </a:rPr>
              <a:t> </a:t>
            </a:r>
            <a:r>
              <a:rPr lang="en-US" sz="1800" b="0" i="0" u="none" strike="noStrike" cap="none" dirty="0" err="1" smtClean="0">
                <a:solidFill>
                  <a:srgbClr val="19194C"/>
                </a:solidFill>
                <a:latin typeface="Times New Roman"/>
                <a:ea typeface="Times New Roman"/>
                <a:cs typeface="Times New Roman"/>
                <a:sym typeface="Times New Roman"/>
              </a:rPr>
              <a:t>drugih</a:t>
            </a:r>
            <a:r>
              <a:rPr lang="sr-Latn-BA" sz="1800" b="0" i="0" u="none" strike="noStrike" cap="none" dirty="0" smtClean="0">
                <a:solidFill>
                  <a:srgbClr val="19194C"/>
                </a:solidFill>
                <a:latin typeface="Times New Roman"/>
                <a:ea typeface="Times New Roman"/>
                <a:cs typeface="Times New Roman"/>
                <a:sym typeface="Times New Roman"/>
              </a:rPr>
              <a:t>, pravo na mirno uživanje vjere</a:t>
            </a:r>
            <a:endParaRPr dirty="0"/>
          </a:p>
          <a:p>
            <a:pPr marL="571500" marR="0" lvl="0" indent="-457200" algn="just" rtl="0">
              <a:lnSpc>
                <a:spcPct val="100000"/>
              </a:lnSpc>
              <a:spcBef>
                <a:spcPts val="0"/>
              </a:spcBef>
              <a:spcAft>
                <a:spcPts val="0"/>
              </a:spcAft>
              <a:buClr>
                <a:srgbClr val="19194C"/>
              </a:buClr>
              <a:buSzPts val="1800"/>
              <a:buFont typeface="Arial"/>
              <a:buAutoNum type="arabicPeriod"/>
            </a:pPr>
            <a:r>
              <a:rPr lang="en-US" sz="1800" b="0" i="0" u="none" strike="noStrike" cap="none" dirty="0" err="1">
                <a:solidFill>
                  <a:srgbClr val="19194C"/>
                </a:solidFill>
                <a:latin typeface="Times New Roman"/>
                <a:ea typeface="Times New Roman"/>
                <a:cs typeface="Times New Roman"/>
                <a:sym typeface="Times New Roman"/>
              </a:rPr>
              <a:t>neophodnost</a:t>
            </a:r>
            <a:r>
              <a:rPr lang="en-US" sz="1800" b="0" i="0" u="none" strike="noStrike" cap="none" dirty="0">
                <a:solidFill>
                  <a:srgbClr val="19194C"/>
                </a:solidFill>
                <a:latin typeface="Times New Roman"/>
                <a:ea typeface="Times New Roman"/>
                <a:cs typeface="Times New Roman"/>
                <a:sym typeface="Times New Roman"/>
              </a:rPr>
              <a:t> u </a:t>
            </a:r>
            <a:r>
              <a:rPr lang="en-US" sz="1800" b="0" i="0" u="none" strike="noStrike" cap="none" dirty="0" err="1">
                <a:solidFill>
                  <a:srgbClr val="19194C"/>
                </a:solidFill>
                <a:latin typeface="Times New Roman"/>
                <a:ea typeface="Times New Roman"/>
                <a:cs typeface="Times New Roman"/>
                <a:sym typeface="Times New Roman"/>
              </a:rPr>
              <a:t>demokratskom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društvu</a:t>
            </a:r>
            <a:r>
              <a:rPr lang="en-US" sz="1800" b="0" i="0" u="none" strike="noStrike" cap="none" dirty="0">
                <a:solidFill>
                  <a:srgbClr val="19194C"/>
                </a:solidFill>
                <a:latin typeface="Times New Roman"/>
                <a:ea typeface="Times New Roman"/>
                <a:cs typeface="Times New Roman"/>
                <a:sym typeface="Times New Roman"/>
              </a:rPr>
              <a:t> – da li je </a:t>
            </a:r>
            <a:r>
              <a:rPr lang="en-US" sz="1800" b="0" i="0" u="none" strike="noStrike" cap="none" dirty="0" err="1">
                <a:solidFill>
                  <a:srgbClr val="19194C"/>
                </a:solidFill>
                <a:latin typeface="Times New Roman"/>
                <a:ea typeface="Times New Roman"/>
                <a:cs typeface="Times New Roman"/>
                <a:sym typeface="Times New Roman"/>
              </a:rPr>
              <a:t>miješanje</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bilo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proporcionalno</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legitimnom</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cilju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te</a:t>
            </a:r>
            <a:r>
              <a:rPr lang="en-US" sz="1800" b="0" i="0" u="none" strike="noStrike" cap="none" dirty="0">
                <a:solidFill>
                  <a:srgbClr val="19194C"/>
                </a:solidFill>
                <a:latin typeface="Times New Roman"/>
                <a:ea typeface="Times New Roman"/>
                <a:cs typeface="Times New Roman"/>
                <a:sym typeface="Times New Roman"/>
              </a:rPr>
              <a:t> da li </a:t>
            </a:r>
            <a:r>
              <a:rPr lang="en-US" sz="1800" b="0" i="0" u="none" strike="noStrike" cap="none" dirty="0" err="1">
                <a:solidFill>
                  <a:srgbClr val="19194C"/>
                </a:solidFill>
                <a:latin typeface="Times New Roman"/>
                <a:ea typeface="Times New Roman"/>
                <a:cs typeface="Times New Roman"/>
                <a:sym typeface="Times New Roman"/>
              </a:rPr>
              <a:t>su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razlozi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koji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su</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domaći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organi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naveli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relevantni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i</a:t>
            </a:r>
            <a:r>
              <a:rPr lang="en-US" sz="1800" b="0" i="0" u="none" strike="noStrike" cap="none" dirty="0">
                <a:solidFill>
                  <a:srgbClr val="19194C"/>
                </a:solidFill>
                <a:latin typeface="Times New Roman"/>
                <a:ea typeface="Times New Roman"/>
                <a:cs typeface="Times New Roman"/>
                <a:sym typeface="Times New Roman"/>
              </a:rPr>
              <a:t> </a:t>
            </a:r>
            <a:r>
              <a:rPr lang="en-US" sz="1800" b="0" i="0" u="none" strike="noStrike" cap="none" dirty="0" err="1">
                <a:solidFill>
                  <a:srgbClr val="19194C"/>
                </a:solidFill>
                <a:latin typeface="Times New Roman"/>
                <a:ea typeface="Times New Roman"/>
                <a:cs typeface="Times New Roman"/>
                <a:sym typeface="Times New Roman"/>
              </a:rPr>
              <a:t>dovoljni</a:t>
            </a:r>
            <a:r>
              <a:rPr lang="en-US" sz="1800" b="0" i="0" u="none" strike="noStrike" cap="none" dirty="0">
                <a:solidFill>
                  <a:srgbClr val="19194C"/>
                </a:solidFill>
                <a:latin typeface="Times New Roman"/>
                <a:ea typeface="Times New Roman"/>
                <a:cs typeface="Times New Roman"/>
                <a:sym typeface="Times New Roman"/>
              </a:rPr>
              <a:t> </a:t>
            </a:r>
            <a:endParaRPr lang="sr-Latn-BA" sz="1800" b="0" i="0" u="none" strike="noStrike" cap="none" dirty="0" smtClean="0">
              <a:solidFill>
                <a:srgbClr val="19194C"/>
              </a:solidFill>
              <a:latin typeface="Times New Roman"/>
              <a:ea typeface="Times New Roman"/>
              <a:cs typeface="Times New Roman"/>
              <a:sym typeface="Times New Roman"/>
            </a:endParaRPr>
          </a:p>
          <a:p>
            <a:pPr marL="571500" marR="0" lvl="0" indent="-457200" algn="just" rtl="0">
              <a:lnSpc>
                <a:spcPct val="100000"/>
              </a:lnSpc>
              <a:spcBef>
                <a:spcPts val="0"/>
              </a:spcBef>
              <a:spcAft>
                <a:spcPts val="0"/>
              </a:spcAft>
              <a:buClr>
                <a:srgbClr val="19194C"/>
              </a:buClr>
              <a:buSzPts val="1800"/>
              <a:buFont typeface="Arial" panose="020B0604020202020204" pitchFamily="34" charset="0"/>
              <a:buChar char="•"/>
            </a:pPr>
            <a:endParaRPr sz="1800" b="0" i="0" u="none" strike="noStrike" cap="none" dirty="0">
              <a:solidFill>
                <a:srgbClr val="19194C"/>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200" b="0" i="0" u="none" strike="noStrike" cap="none" dirty="0">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b="1" i="0" u="none" strike="noStrike" cap="none"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20221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body" idx="1"/>
          </p:nvPr>
        </p:nvSpPr>
        <p:spPr>
          <a:xfrm>
            <a:off x="423746" y="925551"/>
            <a:ext cx="8474927" cy="5358018"/>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Clr>
                <a:srgbClr val="19194C"/>
              </a:buClr>
              <a:buSzPts val="1800"/>
              <a:buNone/>
            </a:pPr>
            <a:endParaRPr sz="1800" dirty="0">
              <a:solidFill>
                <a:srgbClr val="19194C"/>
              </a:solidFill>
              <a:latin typeface="Times New Roman"/>
              <a:ea typeface="Times New Roman"/>
              <a:cs typeface="Times New Roman"/>
              <a:sym typeface="Times New Roman"/>
            </a:endParaRPr>
          </a:p>
          <a:p>
            <a:pPr marL="457200" lvl="0" indent="-190500" algn="just" rtl="0">
              <a:lnSpc>
                <a:spcPct val="100000"/>
              </a:lnSpc>
              <a:spcBef>
                <a:spcPts val="360"/>
              </a:spcBef>
              <a:spcAft>
                <a:spcPts val="0"/>
              </a:spcAft>
              <a:buClr>
                <a:srgbClr val="19194C"/>
              </a:buClr>
              <a:buSzPts val="24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
        <p:nvSpPr>
          <p:cNvPr id="3" name="Google Shape;264;p49"/>
          <p:cNvSpPr txBox="1"/>
          <p:nvPr/>
        </p:nvSpPr>
        <p:spPr>
          <a:xfrm>
            <a:off x="141575" y="1516565"/>
            <a:ext cx="8776800" cy="5106809"/>
          </a:xfrm>
          <a:prstGeom prst="rect">
            <a:avLst/>
          </a:prstGeom>
          <a:noFill/>
          <a:ln>
            <a:noFill/>
          </a:ln>
        </p:spPr>
        <p:txBody>
          <a:bodyPr spcFirstLastPara="1" wrap="square" lIns="91425" tIns="45700" rIns="91425" bIns="45700" anchor="ctr" anchorCtr="0">
            <a:noAutofit/>
          </a:bodyPr>
          <a:lstStyle/>
          <a:p>
            <a:pPr marL="342900" indent="-342900" algn="just">
              <a:buClr>
                <a:srgbClr val="19194C"/>
              </a:buClr>
              <a:buSzPts val="1800"/>
              <a:buFont typeface="Arial" panose="020B0604020202020204" pitchFamily="34" charset="0"/>
              <a:buChar char="•"/>
            </a:pPr>
            <a:r>
              <a:rPr lang="sr-Latn-BA" sz="1800" i="0" u="none" strike="noStrike" cap="none" dirty="0" smtClean="0">
                <a:solidFill>
                  <a:srgbClr val="19194C"/>
                </a:solidFill>
                <a:latin typeface="Times New Roman"/>
                <a:ea typeface="Times New Roman"/>
                <a:cs typeface="Times New Roman"/>
                <a:sym typeface="Times New Roman"/>
              </a:rPr>
              <a:t>Ustavni sud istakao da je Isus Hrist nesumnjivo simbol hrišćanstva, ali i da je opštepoznato da je statua Isusa Hrista Iskupitelja u Rio de </a:t>
            </a:r>
            <a:r>
              <a:rPr lang="sr-Latn-BA" sz="1800" i="0" u="none" strike="noStrike" cap="none" dirty="0" err="1" smtClean="0">
                <a:solidFill>
                  <a:srgbClr val="19194C"/>
                </a:solidFill>
                <a:latin typeface="Times New Roman"/>
                <a:ea typeface="Times New Roman"/>
                <a:cs typeface="Times New Roman"/>
                <a:sym typeface="Times New Roman"/>
              </a:rPr>
              <a:t>Janeiru</a:t>
            </a:r>
            <a:r>
              <a:rPr lang="sr-Latn-BA" sz="1800" dirty="0">
                <a:solidFill>
                  <a:srgbClr val="19194C"/>
                </a:solidFill>
                <a:latin typeface="Times New Roman"/>
                <a:ea typeface="Times New Roman"/>
                <a:cs typeface="Times New Roman"/>
                <a:sym typeface="Times New Roman"/>
              </a:rPr>
              <a:t>,</a:t>
            </a:r>
            <a:r>
              <a:rPr lang="sr-Latn-BA" sz="1800" i="0" u="none" strike="noStrike" cap="none" dirty="0" smtClean="0">
                <a:solidFill>
                  <a:srgbClr val="19194C"/>
                </a:solidFill>
                <a:latin typeface="Times New Roman"/>
                <a:ea typeface="Times New Roman"/>
                <a:cs typeface="Times New Roman"/>
                <a:sym typeface="Times New Roman"/>
              </a:rPr>
              <a:t> koja je uvrštena u jedno od novih sedam svjetskih čuda, postala svjetski prepoznatljiv kulturni simbol Rio de </a:t>
            </a:r>
            <a:r>
              <a:rPr lang="sr-Latn-BA" sz="1800" i="0" u="none" strike="noStrike" cap="none" dirty="0" err="1" smtClean="0">
                <a:solidFill>
                  <a:srgbClr val="19194C"/>
                </a:solidFill>
                <a:latin typeface="Times New Roman"/>
                <a:ea typeface="Times New Roman"/>
                <a:cs typeface="Times New Roman"/>
                <a:sym typeface="Times New Roman"/>
              </a:rPr>
              <a:t>Janeiro</a:t>
            </a:r>
            <a:r>
              <a:rPr lang="sr-Latn-BA" sz="1800" i="0" u="none" strike="noStrike" cap="none" dirty="0" smtClean="0">
                <a:solidFill>
                  <a:srgbClr val="19194C"/>
                </a:solidFill>
                <a:latin typeface="Times New Roman"/>
                <a:ea typeface="Times New Roman"/>
                <a:cs typeface="Times New Roman"/>
                <a:sym typeface="Times New Roman"/>
              </a:rPr>
              <a:t> i Brazila </a:t>
            </a:r>
          </a:p>
          <a:p>
            <a:pPr marL="342900" indent="-342900" algn="just">
              <a:buClr>
                <a:srgbClr val="19194C"/>
              </a:buClr>
              <a:buSzPts val="1800"/>
              <a:buFont typeface="Arial" panose="020B0604020202020204" pitchFamily="34" charset="0"/>
              <a:buChar char="•"/>
            </a:pPr>
            <a:r>
              <a:rPr lang="sr-Latn-BA" sz="1800" i="0" u="none" strike="noStrike" cap="none" dirty="0" smtClean="0">
                <a:solidFill>
                  <a:srgbClr val="19194C"/>
                </a:solidFill>
                <a:latin typeface="Times New Roman"/>
                <a:ea typeface="Times New Roman"/>
                <a:cs typeface="Times New Roman"/>
                <a:sym typeface="Times New Roman"/>
              </a:rPr>
              <a:t>Usta</a:t>
            </a:r>
            <a:r>
              <a:rPr lang="sr-Latn-BA" sz="1800" dirty="0" smtClean="0">
                <a:solidFill>
                  <a:srgbClr val="19194C"/>
                </a:solidFill>
                <a:latin typeface="Times New Roman"/>
                <a:ea typeface="Times New Roman"/>
                <a:cs typeface="Times New Roman"/>
                <a:sym typeface="Times New Roman"/>
              </a:rPr>
              <a:t>vni sud je zaključio da se sporna fotografija mora cijeniti u kontekstu svih okolnosti predmeta, da sud nije dao dovoljno i relevantno obrazloženje </a:t>
            </a:r>
            <a:r>
              <a:rPr lang="sr-Latn-BA" sz="1800" dirty="0" err="1" smtClean="0">
                <a:solidFill>
                  <a:srgbClr val="19194C"/>
                </a:solidFill>
                <a:latin typeface="Times New Roman"/>
                <a:ea typeface="Times New Roman"/>
                <a:cs typeface="Times New Roman"/>
                <a:sym typeface="Times New Roman"/>
              </a:rPr>
              <a:t>apelantovih</a:t>
            </a:r>
            <a:r>
              <a:rPr lang="sr-Latn-BA" sz="1800" dirty="0" smtClean="0">
                <a:solidFill>
                  <a:srgbClr val="19194C"/>
                </a:solidFill>
                <a:latin typeface="Times New Roman"/>
                <a:ea typeface="Times New Roman"/>
                <a:cs typeface="Times New Roman"/>
                <a:sym typeface="Times New Roman"/>
              </a:rPr>
              <a:t> navoda da je fotografiju i natpis uz nju objavio kao znak podrške reprezentaciji BiH prije utakmice sa Slovačkom, zbog čega čega se ne može zaključiti da je fotografija takva da na prvi pogled podstiče mržnju na osnovu vjere ili da predstavlja napad na vjeru</a:t>
            </a:r>
          </a:p>
          <a:p>
            <a:pPr marL="342900" indent="-342900" algn="just">
              <a:buClr>
                <a:srgbClr val="19194C"/>
              </a:buClr>
              <a:buSzPts val="1800"/>
              <a:buFont typeface="Arial" panose="020B0604020202020204" pitchFamily="34" charset="0"/>
              <a:buChar char="•"/>
            </a:pPr>
            <a:r>
              <a:rPr lang="sr-Latn-BA" sz="1800" i="0" u="none" strike="noStrike" cap="none" dirty="0" smtClean="0">
                <a:solidFill>
                  <a:srgbClr val="19194C"/>
                </a:solidFill>
                <a:latin typeface="Times New Roman"/>
                <a:ea typeface="Times New Roman"/>
                <a:cs typeface="Times New Roman"/>
                <a:sym typeface="Times New Roman"/>
              </a:rPr>
              <a:t>Međutim, iako određeno izražavanje nije na prvi pogled </a:t>
            </a:r>
            <a:r>
              <a:rPr lang="sr-Latn-BA" sz="1800" i="0" u="none" strike="noStrike" cap="none" dirty="0" err="1" smtClean="0">
                <a:solidFill>
                  <a:srgbClr val="19194C"/>
                </a:solidFill>
                <a:latin typeface="Times New Roman"/>
                <a:ea typeface="Times New Roman"/>
                <a:cs typeface="Times New Roman"/>
                <a:sym typeface="Times New Roman"/>
              </a:rPr>
              <a:t>uvredljivo</a:t>
            </a:r>
            <a:r>
              <a:rPr lang="sr-Latn-BA" sz="1800" i="0" u="none" strike="noStrike" cap="none" dirty="0" smtClean="0">
                <a:solidFill>
                  <a:srgbClr val="19194C"/>
                </a:solidFill>
                <a:latin typeface="Times New Roman"/>
                <a:ea typeface="Times New Roman"/>
                <a:cs typeface="Times New Roman"/>
                <a:sym typeface="Times New Roman"/>
              </a:rPr>
              <a:t>, može imati </a:t>
            </a:r>
            <a:r>
              <a:rPr lang="sr-Latn-BA" sz="1800" dirty="0">
                <a:solidFill>
                  <a:srgbClr val="19194C"/>
                </a:solidFill>
                <a:latin typeface="Times New Roman"/>
                <a:ea typeface="Times New Roman"/>
                <a:cs typeface="Times New Roman"/>
                <a:sym typeface="Times New Roman"/>
              </a:rPr>
              <a:t>t</a:t>
            </a:r>
            <a:r>
              <a:rPr lang="sr-Latn-BA" sz="1800" i="0" u="none" strike="noStrike" cap="none" dirty="0" smtClean="0">
                <a:solidFill>
                  <a:srgbClr val="19194C"/>
                </a:solidFill>
                <a:latin typeface="Times New Roman"/>
                <a:ea typeface="Times New Roman"/>
                <a:cs typeface="Times New Roman"/>
                <a:sym typeface="Times New Roman"/>
              </a:rPr>
              <a:t>akav uticaj u određenim okolnostima, ali se o tome moraju dati relevantni i dovoljni razlozi – konkretno na koji način i kako je sporna fotografija objektivno mogla izazvati ili raspaljivati narodnosnu, rasnu ili vjersku mržnju, razdor ili netrpeljivost</a:t>
            </a:r>
          </a:p>
          <a:p>
            <a:pPr marL="342900" indent="-342900" algn="just">
              <a:buClr>
                <a:srgbClr val="19194C"/>
              </a:buClr>
              <a:buSzPts val="1800"/>
              <a:buFont typeface="Arial" panose="020B0604020202020204" pitchFamily="34" charset="0"/>
              <a:buChar char="•"/>
            </a:pPr>
            <a:endParaRPr lang="sr-Latn-BA" sz="1800" i="0" u="none" strike="noStrike" cap="none" dirty="0" smtClean="0">
              <a:solidFill>
                <a:srgbClr val="19194C"/>
              </a:solidFill>
              <a:latin typeface="Times New Roman"/>
              <a:ea typeface="Times New Roman"/>
              <a:cs typeface="Times New Roman"/>
              <a:sym typeface="Times New Roman"/>
            </a:endParaRPr>
          </a:p>
          <a:p>
            <a:pPr marL="342900" indent="-342900" algn="just">
              <a:buClr>
                <a:srgbClr val="19194C"/>
              </a:buClr>
              <a:buSzPts val="1800"/>
              <a:buFont typeface="Arial" panose="020B0604020202020204" pitchFamily="34" charset="0"/>
              <a:buChar char="•"/>
            </a:pPr>
            <a:endParaRPr lang="sr-Latn-BA" sz="1800" i="0" u="none" strike="noStrike" cap="none" dirty="0" smtClean="0">
              <a:solidFill>
                <a:srgbClr val="19194C"/>
              </a:solidFill>
              <a:latin typeface="Times New Roman"/>
              <a:ea typeface="Times New Roman"/>
              <a:cs typeface="Times New Roman"/>
              <a:sym typeface="Times New Roman"/>
            </a:endParaRPr>
          </a:p>
          <a:p>
            <a:pPr algn="just">
              <a:buClr>
                <a:srgbClr val="19194C"/>
              </a:buClr>
              <a:buSzPts val="1800"/>
            </a:pPr>
            <a:endParaRPr sz="2200" b="1" i="0" u="none" strike="noStrike" cap="none"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61787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body" idx="1"/>
          </p:nvPr>
        </p:nvSpPr>
        <p:spPr>
          <a:xfrm>
            <a:off x="423746" y="925551"/>
            <a:ext cx="8474927" cy="5358018"/>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360"/>
              </a:spcBef>
              <a:spcAft>
                <a:spcPts val="0"/>
              </a:spcAft>
              <a:buClr>
                <a:srgbClr val="19194C"/>
              </a:buClr>
              <a:buSzPts val="1800"/>
              <a:buNone/>
            </a:pPr>
            <a:endParaRPr sz="1800" dirty="0">
              <a:solidFill>
                <a:srgbClr val="19194C"/>
              </a:solidFill>
              <a:latin typeface="Times New Roman"/>
              <a:ea typeface="Times New Roman"/>
              <a:cs typeface="Times New Roman"/>
              <a:sym typeface="Times New Roman"/>
            </a:endParaRPr>
          </a:p>
          <a:p>
            <a:pPr marL="457200" lvl="0" indent="-190500" algn="just" rtl="0">
              <a:lnSpc>
                <a:spcPct val="100000"/>
              </a:lnSpc>
              <a:spcBef>
                <a:spcPts val="360"/>
              </a:spcBef>
              <a:spcAft>
                <a:spcPts val="0"/>
              </a:spcAft>
              <a:buClr>
                <a:srgbClr val="19194C"/>
              </a:buClr>
              <a:buSzPts val="2400"/>
              <a:buNone/>
            </a:pPr>
            <a:endParaRPr sz="2400" dirty="0">
              <a:solidFill>
                <a:srgbClr val="19194C"/>
              </a:solidFill>
              <a:latin typeface="Times New Roman"/>
              <a:ea typeface="Times New Roman"/>
              <a:cs typeface="Times New Roman"/>
              <a:sym typeface="Times New Roman"/>
            </a:endParaRPr>
          </a:p>
          <a:p>
            <a:pPr marL="114300" lvl="0" indent="0" algn="l" rtl="0">
              <a:lnSpc>
                <a:spcPct val="100000"/>
              </a:lnSpc>
              <a:spcBef>
                <a:spcPts val="360"/>
              </a:spcBef>
              <a:spcAft>
                <a:spcPts val="0"/>
              </a:spcAft>
              <a:buSzPts val="1800"/>
              <a:buNone/>
            </a:pPr>
            <a:endParaRPr sz="2400" dirty="0">
              <a:solidFill>
                <a:srgbClr val="19194C"/>
              </a:solidFill>
              <a:latin typeface="Times New Roman"/>
              <a:ea typeface="Times New Roman"/>
              <a:cs typeface="Times New Roman"/>
              <a:sym typeface="Times New Roman"/>
            </a:endParaRPr>
          </a:p>
        </p:txBody>
      </p:sp>
      <p:sp>
        <p:nvSpPr>
          <p:cNvPr id="3" name="Google Shape;264;p49"/>
          <p:cNvSpPr txBox="1"/>
          <p:nvPr/>
        </p:nvSpPr>
        <p:spPr>
          <a:xfrm>
            <a:off x="141575" y="1516565"/>
            <a:ext cx="8776800" cy="5106809"/>
          </a:xfrm>
          <a:prstGeom prst="rect">
            <a:avLst/>
          </a:prstGeom>
          <a:noFill/>
          <a:ln>
            <a:noFill/>
          </a:ln>
        </p:spPr>
        <p:txBody>
          <a:bodyPr spcFirstLastPara="1" wrap="square" lIns="91425" tIns="45700" rIns="91425" bIns="45700" anchor="ctr" anchorCtr="0">
            <a:noAutofit/>
          </a:bodyPr>
          <a:lstStyle/>
          <a:p>
            <a:pPr marL="342900" indent="-342900" algn="just">
              <a:buClr>
                <a:srgbClr val="19194C"/>
              </a:buClr>
              <a:buSzPts val="1800"/>
              <a:buFont typeface="Arial" panose="020B0604020202020204" pitchFamily="34" charset="0"/>
              <a:buChar char="•"/>
            </a:pPr>
            <a:r>
              <a:rPr lang="sr-Latn-BA" sz="1800" dirty="0">
                <a:solidFill>
                  <a:srgbClr val="19194C"/>
                </a:solidFill>
                <a:latin typeface="Times New Roman"/>
                <a:ea typeface="Times New Roman"/>
                <a:cs typeface="Times New Roman"/>
                <a:sym typeface="Times New Roman"/>
              </a:rPr>
              <a:t>Ustavni sud je cijenio i činjenicu da je sporna fotografija objavljena na ličnom profilu </a:t>
            </a:r>
            <a:r>
              <a:rPr lang="sr-Latn-BA" sz="1800" dirty="0" err="1">
                <a:solidFill>
                  <a:srgbClr val="19194C"/>
                </a:solidFill>
                <a:latin typeface="Times New Roman"/>
                <a:ea typeface="Times New Roman"/>
                <a:cs typeface="Times New Roman"/>
                <a:sym typeface="Times New Roman"/>
              </a:rPr>
              <a:t>apelanta</a:t>
            </a:r>
            <a:r>
              <a:rPr lang="sr-Latn-BA" sz="1800" dirty="0">
                <a:solidFill>
                  <a:srgbClr val="19194C"/>
                </a:solidFill>
                <a:latin typeface="Times New Roman"/>
                <a:ea typeface="Times New Roman"/>
                <a:cs typeface="Times New Roman"/>
                <a:sym typeface="Times New Roman"/>
              </a:rPr>
              <a:t> i da je bila dostupna malom broju </a:t>
            </a:r>
            <a:r>
              <a:rPr lang="sr-Latn-BA" sz="1800" dirty="0" err="1">
                <a:solidFill>
                  <a:srgbClr val="19194C"/>
                </a:solidFill>
                <a:latin typeface="Times New Roman"/>
                <a:ea typeface="Times New Roman"/>
                <a:cs typeface="Times New Roman"/>
                <a:sym typeface="Times New Roman"/>
              </a:rPr>
              <a:t>ljudi</a:t>
            </a:r>
            <a:r>
              <a:rPr lang="sr-Latn-BA" sz="1800" dirty="0">
                <a:solidFill>
                  <a:srgbClr val="19194C"/>
                </a:solidFill>
                <a:latin typeface="Times New Roman"/>
                <a:ea typeface="Times New Roman"/>
                <a:cs typeface="Times New Roman"/>
                <a:sym typeface="Times New Roman"/>
              </a:rPr>
              <a:t>, ali da je tek objavom na portalu Livno </a:t>
            </a:r>
            <a:r>
              <a:rPr lang="sr-Latn-BA" sz="1800" dirty="0" err="1">
                <a:solidFill>
                  <a:srgbClr val="19194C"/>
                </a:solidFill>
                <a:latin typeface="Times New Roman"/>
                <a:ea typeface="Times New Roman"/>
                <a:cs typeface="Times New Roman"/>
                <a:sym typeface="Times New Roman"/>
              </a:rPr>
              <a:t>online</a:t>
            </a:r>
            <a:r>
              <a:rPr lang="sr-Latn-BA" sz="1800" dirty="0">
                <a:solidFill>
                  <a:srgbClr val="19194C"/>
                </a:solidFill>
                <a:latin typeface="Times New Roman"/>
                <a:ea typeface="Times New Roman"/>
                <a:cs typeface="Times New Roman"/>
                <a:sym typeface="Times New Roman"/>
              </a:rPr>
              <a:t> uz prilično sugestivan naslov urednika („Ko nas to štiti, policajac širi mržnju na </a:t>
            </a:r>
            <a:r>
              <a:rPr lang="sr-Latn-BA" sz="1800" dirty="0" err="1">
                <a:solidFill>
                  <a:srgbClr val="19194C"/>
                </a:solidFill>
                <a:latin typeface="Times New Roman"/>
                <a:ea typeface="Times New Roman"/>
                <a:cs typeface="Times New Roman"/>
                <a:sym typeface="Times New Roman"/>
              </a:rPr>
              <a:t>Facebooku</a:t>
            </a:r>
            <a:r>
              <a:rPr lang="sr-Latn-BA" sz="1800" dirty="0">
                <a:solidFill>
                  <a:srgbClr val="19194C"/>
                </a:solidFill>
                <a:latin typeface="Times New Roman"/>
                <a:ea typeface="Times New Roman"/>
                <a:cs typeface="Times New Roman"/>
                <a:sym typeface="Times New Roman"/>
              </a:rPr>
              <a:t>), s kojeg su je preuzeli i drugi portali, sporna fotografija postala dostupna široj javnosti</a:t>
            </a:r>
          </a:p>
          <a:p>
            <a:pPr marL="342900" indent="-342900" algn="just">
              <a:buClr>
                <a:srgbClr val="19194C"/>
              </a:buClr>
              <a:buSzPts val="1800"/>
              <a:buFont typeface="Arial" panose="020B0604020202020204" pitchFamily="34" charset="0"/>
              <a:buChar char="•"/>
            </a:pPr>
            <a:r>
              <a:rPr lang="sr-Latn-BA" sz="1800" dirty="0">
                <a:solidFill>
                  <a:srgbClr val="19194C"/>
                </a:solidFill>
                <a:latin typeface="Times New Roman"/>
                <a:ea typeface="Times New Roman"/>
                <a:cs typeface="Times New Roman"/>
                <a:sym typeface="Times New Roman"/>
              </a:rPr>
              <a:t>cijenio i težinu sankcije, te našao da sud nije obrazložio zbog čega sporno izražavanje predstavlja tako ekstreman oblik poticanja na mržnju da mu je potrebno izreći takvu kaznu</a:t>
            </a:r>
          </a:p>
          <a:p>
            <a:pPr marL="285750" indent="-285750" algn="just">
              <a:buClr>
                <a:srgbClr val="19194C"/>
              </a:buClr>
              <a:buSzPts val="1800"/>
              <a:buFont typeface="Arial" panose="020B0604020202020204" pitchFamily="34" charset="0"/>
              <a:buChar char="•"/>
            </a:pPr>
            <a:r>
              <a:rPr lang="sr-Latn-BA" sz="1800" dirty="0" smtClean="0">
                <a:solidFill>
                  <a:srgbClr val="19194C"/>
                </a:solidFill>
                <a:latin typeface="Times New Roman"/>
                <a:ea typeface="Times New Roman"/>
                <a:cs typeface="Times New Roman"/>
                <a:sym typeface="Times New Roman"/>
              </a:rPr>
              <a:t>Ustavni sud je zaključio da je prekršeno pravo </a:t>
            </a:r>
            <a:r>
              <a:rPr lang="sr-Latn-BA" sz="1800" dirty="0" err="1" smtClean="0">
                <a:solidFill>
                  <a:srgbClr val="19194C"/>
                </a:solidFill>
                <a:latin typeface="Times New Roman"/>
                <a:ea typeface="Times New Roman"/>
                <a:cs typeface="Times New Roman"/>
                <a:sym typeface="Times New Roman"/>
              </a:rPr>
              <a:t>apelanta</a:t>
            </a:r>
            <a:r>
              <a:rPr lang="sr-Latn-BA" sz="1800" dirty="0" smtClean="0">
                <a:solidFill>
                  <a:srgbClr val="19194C"/>
                </a:solidFill>
                <a:latin typeface="Times New Roman"/>
                <a:ea typeface="Times New Roman"/>
                <a:cs typeface="Times New Roman"/>
                <a:sym typeface="Times New Roman"/>
              </a:rPr>
              <a:t> na slobodu izražavanja iz člana 10. Evropske konvencije, član II/3.(h) Ustava BiH, u situaciji kada </a:t>
            </a:r>
            <a:r>
              <a:rPr lang="sr-Latn-BA" sz="1800" dirty="0" err="1" smtClean="0">
                <a:solidFill>
                  <a:srgbClr val="19194C"/>
                </a:solidFill>
                <a:latin typeface="Times New Roman"/>
                <a:ea typeface="Times New Roman"/>
                <a:cs typeface="Times New Roman"/>
                <a:sym typeface="Times New Roman"/>
              </a:rPr>
              <a:t>Kantonalni</a:t>
            </a:r>
            <a:r>
              <a:rPr lang="sr-Latn-BA" sz="1800" dirty="0" smtClean="0">
                <a:solidFill>
                  <a:srgbClr val="19194C"/>
                </a:solidFill>
                <a:latin typeface="Times New Roman"/>
                <a:ea typeface="Times New Roman"/>
                <a:cs typeface="Times New Roman"/>
                <a:sym typeface="Times New Roman"/>
              </a:rPr>
              <a:t> sud u osporenoj odluci nije postigao pravičnu ravnotežu između zaštite prava vjernika, s jedne strane i zaštite </a:t>
            </a:r>
            <a:r>
              <a:rPr lang="sr-Latn-BA" sz="1800" dirty="0" err="1" smtClean="0">
                <a:solidFill>
                  <a:srgbClr val="19194C"/>
                </a:solidFill>
                <a:latin typeface="Times New Roman"/>
                <a:ea typeface="Times New Roman"/>
                <a:cs typeface="Times New Roman"/>
                <a:sym typeface="Times New Roman"/>
              </a:rPr>
              <a:t>apelantovog</a:t>
            </a:r>
            <a:r>
              <a:rPr lang="sr-Latn-BA" sz="1800" dirty="0" smtClean="0">
                <a:solidFill>
                  <a:srgbClr val="19194C"/>
                </a:solidFill>
                <a:latin typeface="Times New Roman"/>
                <a:ea typeface="Times New Roman"/>
                <a:cs typeface="Times New Roman"/>
                <a:sym typeface="Times New Roman"/>
              </a:rPr>
              <a:t> prava na slobodu izražavanja, s druge strane, jer sud nije dao relevantne i dovoljne razloge koji bi opravdali miješanje u </a:t>
            </a:r>
            <a:r>
              <a:rPr lang="sr-Latn-BA" sz="1800" dirty="0" err="1" smtClean="0">
                <a:solidFill>
                  <a:srgbClr val="19194C"/>
                </a:solidFill>
                <a:latin typeface="Times New Roman"/>
                <a:ea typeface="Times New Roman"/>
                <a:cs typeface="Times New Roman"/>
                <a:sym typeface="Times New Roman"/>
              </a:rPr>
              <a:t>apelantovo</a:t>
            </a:r>
            <a:r>
              <a:rPr lang="sr-Latn-BA" sz="1800" dirty="0" smtClean="0">
                <a:solidFill>
                  <a:srgbClr val="19194C"/>
                </a:solidFill>
                <a:latin typeface="Times New Roman"/>
                <a:ea typeface="Times New Roman"/>
                <a:cs typeface="Times New Roman"/>
                <a:sym typeface="Times New Roman"/>
              </a:rPr>
              <a:t> pravo na slobodu izražavanja izricanjem krivične sankcije</a:t>
            </a:r>
            <a:endParaRPr lang="sr-Latn-BA" sz="1800" i="0" u="none" strike="noStrike" cap="none" dirty="0" smtClean="0">
              <a:solidFill>
                <a:srgbClr val="19194C"/>
              </a:solidFill>
              <a:latin typeface="Times New Roman"/>
              <a:ea typeface="Times New Roman"/>
              <a:cs typeface="Times New Roman"/>
              <a:sym typeface="Times New Roman"/>
            </a:endParaRPr>
          </a:p>
          <a:p>
            <a:pPr marL="342900" indent="-342900" algn="just">
              <a:buClr>
                <a:srgbClr val="19194C"/>
              </a:buClr>
              <a:buSzPts val="1800"/>
              <a:buFont typeface="Arial" panose="020B0604020202020204" pitchFamily="34" charset="0"/>
              <a:buChar char="•"/>
            </a:pPr>
            <a:endParaRPr lang="sr-Latn-BA" sz="1800" i="0" u="none" strike="noStrike" cap="none" dirty="0" smtClean="0">
              <a:solidFill>
                <a:srgbClr val="19194C"/>
              </a:solidFill>
              <a:latin typeface="Times New Roman"/>
              <a:ea typeface="Times New Roman"/>
              <a:cs typeface="Times New Roman"/>
              <a:sym typeface="Times New Roman"/>
            </a:endParaRPr>
          </a:p>
          <a:p>
            <a:pPr algn="just">
              <a:buClr>
                <a:srgbClr val="19194C"/>
              </a:buClr>
              <a:buSzPts val="1800"/>
            </a:pPr>
            <a:endParaRPr sz="2200" b="1" i="0" u="none" strike="noStrike" cap="none"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18974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1"/>
          <p:cNvSpPr txBox="1"/>
          <p:nvPr/>
        </p:nvSpPr>
        <p:spPr>
          <a:xfrm>
            <a:off x="844062" y="3048000"/>
            <a:ext cx="8071338"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F0000"/>
              </a:buClr>
              <a:buSzPts val="4400"/>
              <a:buFont typeface="Trebuchet MS"/>
              <a:buNone/>
            </a:pPr>
            <a:r>
              <a:rPr lang="en-US" sz="4400" b="1" i="0" u="none" strike="noStrike" cap="none">
                <a:solidFill>
                  <a:srgbClr val="19194C"/>
                </a:solidFill>
                <a:latin typeface="Times New Roman"/>
                <a:ea typeface="Times New Roman"/>
                <a:cs typeface="Times New Roman"/>
                <a:sym typeface="Times New Roman"/>
              </a:rPr>
              <a:t>HVALA NA PAŽNJI!</a:t>
            </a:r>
            <a:endParaRPr sz="14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p:nvPr/>
        </p:nvSpPr>
        <p:spPr>
          <a:xfrm>
            <a:off x="492369" y="832339"/>
            <a:ext cx="8042031" cy="5099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0" i="0" u="none" strike="noStrike" cap="none">
                <a:solidFill>
                  <a:srgbClr val="19194C"/>
                </a:solidFill>
                <a:latin typeface="Times New Roman"/>
                <a:ea typeface="Times New Roman"/>
                <a:cs typeface="Times New Roman"/>
                <a:sym typeface="Times New Roman"/>
              </a:rPr>
              <a:t>U presudi </a:t>
            </a:r>
            <a:r>
              <a:rPr lang="en-US" sz="2400" b="0" i="1" u="none" strike="noStrike" cap="none">
                <a:solidFill>
                  <a:srgbClr val="19194C"/>
                </a:solidFill>
                <a:latin typeface="Times New Roman"/>
                <a:ea typeface="Times New Roman"/>
                <a:cs typeface="Times New Roman"/>
                <a:sym typeface="Times New Roman"/>
              </a:rPr>
              <a:t>Erbakan protiv Turske od 6. jula 2006. godine,</a:t>
            </a:r>
            <a:r>
              <a:rPr lang="en-US" sz="2400" b="0" i="0" u="none" strike="noStrike" cap="none">
                <a:solidFill>
                  <a:srgbClr val="19194C"/>
                </a:solidFill>
                <a:latin typeface="Times New Roman"/>
                <a:ea typeface="Times New Roman"/>
                <a:cs typeface="Times New Roman"/>
                <a:sym typeface="Times New Roman"/>
              </a:rPr>
              <a:t> Sud je istakao :</a:t>
            </a:r>
            <a:endParaRPr sz="24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strike="noStrike" cap="none">
              <a:solidFill>
                <a:srgbClr val="19194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1" u="none" strike="noStrike" cap="none">
                <a:solidFill>
                  <a:srgbClr val="19194C"/>
                </a:solidFill>
                <a:latin typeface="Times New Roman"/>
                <a:ea typeface="Times New Roman"/>
                <a:cs typeface="Times New Roman"/>
                <a:sym typeface="Times New Roman"/>
              </a:rPr>
              <a:t>“… Tolerancija i poštovanje jednakog dostojanstva svih ljudi konstituiše temelje demokratske, pluralističke zajednice. Imajući to na umu, a kao pitanje principa, može se smatrati nužnim u određenim demokratskim društvima da se sankcionišu ili čak spriječe </a:t>
            </a:r>
            <a:r>
              <a:rPr lang="en-US" sz="2400" b="1" i="1" u="none" strike="noStrike" cap="none">
                <a:solidFill>
                  <a:srgbClr val="19194C"/>
                </a:solidFill>
                <a:latin typeface="Times New Roman"/>
                <a:ea typeface="Times New Roman"/>
                <a:cs typeface="Times New Roman"/>
                <a:sym typeface="Times New Roman"/>
              </a:rPr>
              <a:t>svi oblici izražavanja koji šire, potiču, promovišu ili opravdavaju mržnju zasnovanu na netoleranciji</a:t>
            </a:r>
            <a:r>
              <a:rPr lang="en-US" sz="2400" b="0" i="1" u="none" strike="noStrike" cap="none">
                <a:solidFill>
                  <a:srgbClr val="19194C"/>
                </a:solidFill>
                <a:latin typeface="Times New Roman"/>
                <a:ea typeface="Times New Roman"/>
                <a:cs typeface="Times New Roman"/>
                <a:sym typeface="Times New Roman"/>
              </a:rPr>
              <a:t> …, pod uslovom da su te nametnute formalnosti, uslovi, ograničenja ili kazne proporcionalne</a:t>
            </a:r>
            <a:r>
              <a:rPr lang="en-US" sz="2400" b="1" i="1" u="none" strike="noStrike" cap="none">
                <a:solidFill>
                  <a:srgbClr val="19194C"/>
                </a:solidFill>
                <a:latin typeface="Times New Roman"/>
                <a:ea typeface="Times New Roman"/>
                <a:cs typeface="Times New Roman"/>
                <a:sym typeface="Times New Roman"/>
              </a:rPr>
              <a:t> </a:t>
            </a:r>
            <a:r>
              <a:rPr lang="en-US" sz="2400" b="0" i="1" u="none" strike="noStrike" cap="none">
                <a:solidFill>
                  <a:srgbClr val="19194C"/>
                </a:solidFill>
                <a:latin typeface="Times New Roman"/>
                <a:ea typeface="Times New Roman"/>
                <a:cs typeface="Times New Roman"/>
                <a:sym typeface="Times New Roman"/>
              </a:rPr>
              <a:t>zakonitom cilju koji se želi ostvariti”</a:t>
            </a:r>
            <a:endParaRPr sz="2400" b="0" i="0" u="none" strike="noStrike" cap="none">
              <a:solidFill>
                <a:srgbClr val="19194C"/>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p:nvPr/>
        </p:nvSpPr>
        <p:spPr>
          <a:xfrm>
            <a:off x="726831" y="990599"/>
            <a:ext cx="7731369" cy="5199185"/>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19194C"/>
              </a:buClr>
              <a:buSzPts val="2200"/>
              <a:buFont typeface="Arial"/>
              <a:buChar char="•"/>
            </a:pPr>
            <a:r>
              <a:rPr lang="en-US" sz="2200" b="0" i="0" u="none" strike="noStrike" cap="none" dirty="0" err="1">
                <a:solidFill>
                  <a:srgbClr val="19194C"/>
                </a:solidFill>
                <a:latin typeface="Times New Roman"/>
                <a:ea typeface="Times New Roman"/>
                <a:cs typeface="Times New Roman"/>
                <a:sym typeface="Times New Roman"/>
              </a:rPr>
              <a:t>Pojednostavljeno</a:t>
            </a:r>
            <a:r>
              <a:rPr lang="en-US" sz="2200" b="0" i="0" u="none" strike="noStrike" cap="none" dirty="0">
                <a:solidFill>
                  <a:srgbClr val="19194C"/>
                </a:solidFill>
                <a:latin typeface="Times New Roman"/>
                <a:ea typeface="Times New Roman"/>
                <a:cs typeface="Times New Roman"/>
                <a:sym typeface="Times New Roman"/>
              </a:rPr>
              <a:t>, ESLJP je </a:t>
            </a:r>
            <a:r>
              <a:rPr lang="en-US" sz="2200" b="0" i="0" u="none" strike="noStrike" cap="none" dirty="0" err="1">
                <a:solidFill>
                  <a:srgbClr val="19194C"/>
                </a:solidFill>
                <a:latin typeface="Times New Roman"/>
                <a:ea typeface="Times New Roman"/>
                <a:cs typeface="Times New Roman"/>
                <a:sym typeface="Times New Roman"/>
              </a:rPr>
              <a:t>odredio</a:t>
            </a:r>
            <a:r>
              <a:rPr lang="en-US" sz="2200" b="0" i="0" u="none" strike="noStrike" cap="none" dirty="0">
                <a:solidFill>
                  <a:srgbClr val="19194C"/>
                </a:solidFill>
                <a:latin typeface="Times New Roman"/>
                <a:ea typeface="Times New Roman"/>
                <a:cs typeface="Times New Roman"/>
                <a:sym typeface="Times New Roman"/>
              </a:rPr>
              <a:t> da </a:t>
            </a:r>
            <a:r>
              <a:rPr lang="en-US" sz="2200" b="0" i="0" u="none" strike="noStrike" cap="none" dirty="0" err="1">
                <a:solidFill>
                  <a:srgbClr val="19194C"/>
                </a:solidFill>
                <a:latin typeface="Times New Roman"/>
                <a:ea typeface="Times New Roman"/>
                <a:cs typeface="Times New Roman"/>
                <a:sym typeface="Times New Roman"/>
              </a:rPr>
              <a:t>su</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zabranjeni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svi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oblici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izražavanja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koji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predstavljaju</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govor</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mržnje</a:t>
            </a:r>
            <a:endParaRPr dirty="0"/>
          </a:p>
          <a:p>
            <a:pPr marL="342900" marR="0" lvl="0" indent="-203200" algn="just" rtl="0">
              <a:lnSpc>
                <a:spcPct val="100000"/>
              </a:lnSpc>
              <a:spcBef>
                <a:spcPts val="0"/>
              </a:spcBef>
              <a:spcAft>
                <a:spcPts val="0"/>
              </a:spcAft>
              <a:buClr>
                <a:srgbClr val="19194C"/>
              </a:buClr>
              <a:buSzPts val="2200"/>
              <a:buFont typeface="Arial"/>
              <a:buNone/>
            </a:pPr>
            <a:endParaRPr sz="22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19194C"/>
              </a:buClr>
              <a:buSzPts val="2200"/>
              <a:buFont typeface="Arial"/>
              <a:buChar char="•"/>
            </a:pPr>
            <a:r>
              <a:rPr lang="en-US" sz="2200" b="0" i="0" u="none" strike="noStrike" cap="none" dirty="0">
                <a:solidFill>
                  <a:srgbClr val="19194C"/>
                </a:solidFill>
                <a:latin typeface="Times New Roman"/>
                <a:ea typeface="Times New Roman"/>
                <a:cs typeface="Times New Roman"/>
                <a:sym typeface="Times New Roman"/>
              </a:rPr>
              <a:t>U </a:t>
            </a:r>
            <a:r>
              <a:rPr lang="en-US" sz="2200" b="0" i="0" u="none" strike="noStrike" cap="none" dirty="0" err="1">
                <a:solidFill>
                  <a:srgbClr val="19194C"/>
                </a:solidFill>
                <a:latin typeface="Times New Roman"/>
                <a:ea typeface="Times New Roman"/>
                <a:cs typeface="Times New Roman"/>
                <a:sym typeface="Times New Roman"/>
              </a:rPr>
              <a:t>praksi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često</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teško</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odrediti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granicu</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između</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slobode</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izražavanja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govora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mržnje</a:t>
            </a:r>
            <a:endParaRPr dirty="0"/>
          </a:p>
          <a:p>
            <a:pPr marL="342900" marR="0" lvl="0" indent="-203200" algn="just" rtl="0">
              <a:lnSpc>
                <a:spcPct val="100000"/>
              </a:lnSpc>
              <a:spcBef>
                <a:spcPts val="0"/>
              </a:spcBef>
              <a:spcAft>
                <a:spcPts val="0"/>
              </a:spcAft>
              <a:buClr>
                <a:srgbClr val="19194C"/>
              </a:buClr>
              <a:buSzPts val="2200"/>
              <a:buFont typeface="Arial"/>
              <a:buNone/>
            </a:pPr>
            <a:endParaRPr sz="22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19194C"/>
              </a:buClr>
              <a:buSzPts val="2200"/>
              <a:buFont typeface="Arial"/>
              <a:buChar char="•"/>
            </a:pPr>
            <a:r>
              <a:rPr lang="en-US" sz="2200" b="0" i="0" u="none" strike="noStrike" cap="none" dirty="0" err="1">
                <a:solidFill>
                  <a:srgbClr val="19194C"/>
                </a:solidFill>
                <a:latin typeface="Times New Roman"/>
                <a:ea typeface="Times New Roman"/>
                <a:cs typeface="Times New Roman"/>
                <a:sym typeface="Times New Roman"/>
              </a:rPr>
              <a:t>Sloboda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izražavanja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štiti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sadržaj</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izražavanja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i</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formu</a:t>
            </a:r>
            <a:endParaRPr dirty="0"/>
          </a:p>
          <a:p>
            <a:pPr marL="342900" marR="0" lvl="0" indent="-203200" algn="just" rtl="0">
              <a:lnSpc>
                <a:spcPct val="100000"/>
              </a:lnSpc>
              <a:spcBef>
                <a:spcPts val="0"/>
              </a:spcBef>
              <a:spcAft>
                <a:spcPts val="0"/>
              </a:spcAft>
              <a:buClr>
                <a:srgbClr val="19194C"/>
              </a:buClr>
              <a:buSzPts val="2200"/>
              <a:buFont typeface="Arial"/>
              <a:buNone/>
            </a:pPr>
            <a:endParaRPr sz="2200" b="0" i="0" u="none" strike="noStrike" cap="none" dirty="0">
              <a:solidFill>
                <a:srgbClr val="19194C"/>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19194C"/>
              </a:buClr>
              <a:buSzPts val="2200"/>
              <a:buFont typeface="Arial"/>
              <a:buChar char="•"/>
            </a:pPr>
            <a:r>
              <a:rPr lang="en-US" sz="2200" b="0" i="0" u="none" strike="noStrike" cap="none" dirty="0" err="1">
                <a:solidFill>
                  <a:srgbClr val="19194C"/>
                </a:solidFill>
                <a:latin typeface="Times New Roman"/>
                <a:ea typeface="Times New Roman"/>
                <a:cs typeface="Times New Roman"/>
                <a:sym typeface="Times New Roman"/>
              </a:rPr>
              <a:t>Prema</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praksi</a:t>
            </a:r>
            <a:r>
              <a:rPr lang="en-US" sz="2200" b="0" i="0" u="none" strike="noStrike" cap="none" dirty="0">
                <a:solidFill>
                  <a:srgbClr val="19194C"/>
                </a:solidFill>
                <a:latin typeface="Times New Roman"/>
                <a:ea typeface="Times New Roman"/>
                <a:cs typeface="Times New Roman"/>
                <a:sym typeface="Times New Roman"/>
              </a:rPr>
              <a:t> ESLJP, </a:t>
            </a:r>
            <a:r>
              <a:rPr lang="en-US" sz="2200" b="0" i="0" u="none" strike="noStrike" cap="none" dirty="0" err="1">
                <a:solidFill>
                  <a:srgbClr val="19194C"/>
                </a:solidFill>
                <a:latin typeface="Times New Roman"/>
                <a:ea typeface="Times New Roman"/>
                <a:cs typeface="Times New Roman"/>
                <a:sym typeface="Times New Roman"/>
              </a:rPr>
              <a:t>jedino</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ograničenje</a:t>
            </a:r>
            <a:r>
              <a:rPr lang="en-US" sz="2200" b="0" i="0" u="none" strike="noStrike" cap="none" dirty="0">
                <a:solidFill>
                  <a:srgbClr val="19194C"/>
                </a:solidFill>
                <a:latin typeface="Times New Roman"/>
                <a:ea typeface="Times New Roman"/>
                <a:cs typeface="Times New Roman"/>
                <a:sym typeface="Times New Roman"/>
              </a:rPr>
              <a:t> u </a:t>
            </a:r>
            <a:r>
              <a:rPr lang="en-US" sz="2200" b="0" i="0" u="none" strike="noStrike" cap="none" dirty="0" err="1">
                <a:solidFill>
                  <a:srgbClr val="19194C"/>
                </a:solidFill>
                <a:latin typeface="Times New Roman"/>
                <a:ea typeface="Times New Roman"/>
                <a:cs typeface="Times New Roman"/>
                <a:sym typeface="Times New Roman"/>
              </a:rPr>
              <a:t>pogledu</a:t>
            </a:r>
            <a:r>
              <a:rPr lang="en-US" sz="2200" b="0" i="0" u="none" strike="noStrike" cap="none" dirty="0">
                <a:solidFill>
                  <a:srgbClr val="19194C"/>
                </a:solidFill>
                <a:latin typeface="Times New Roman"/>
                <a:ea typeface="Times New Roman"/>
                <a:cs typeface="Times New Roman"/>
                <a:sym typeface="Times New Roman"/>
              </a:rPr>
              <a:t> </a:t>
            </a:r>
            <a:r>
              <a:rPr lang="en-US" sz="2200" b="0" i="0" u="none" strike="noStrike" cap="none" dirty="0" err="1">
                <a:solidFill>
                  <a:srgbClr val="19194C"/>
                </a:solidFill>
                <a:latin typeface="Times New Roman"/>
                <a:ea typeface="Times New Roman"/>
                <a:cs typeface="Times New Roman"/>
                <a:sym typeface="Times New Roman"/>
              </a:rPr>
              <a:t>sadržaja</a:t>
            </a:r>
            <a:r>
              <a:rPr lang="en-US" sz="2200" b="0" i="0" u="none" strike="noStrike" cap="none" dirty="0">
                <a:solidFill>
                  <a:srgbClr val="19194C"/>
                </a:solidFill>
                <a:latin typeface="Times New Roman"/>
                <a:ea typeface="Times New Roman"/>
                <a:cs typeface="Times New Roman"/>
                <a:sym typeface="Times New Roman"/>
              </a:rPr>
              <a:t> – </a:t>
            </a:r>
            <a:r>
              <a:rPr lang="en-US" sz="2200" b="1" i="0" u="none" strike="noStrike" cap="none" dirty="0" err="1">
                <a:solidFill>
                  <a:srgbClr val="19194C"/>
                </a:solidFill>
                <a:latin typeface="Times New Roman"/>
                <a:ea typeface="Times New Roman"/>
                <a:cs typeface="Times New Roman"/>
                <a:sym typeface="Times New Roman"/>
              </a:rPr>
              <a:t>izražavanje</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ideja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kojima</a:t>
            </a:r>
            <a:r>
              <a:rPr lang="en-US" sz="2200" b="1" i="0" u="none" strike="noStrike" cap="none" dirty="0">
                <a:solidFill>
                  <a:srgbClr val="19194C"/>
                </a:solidFill>
                <a:latin typeface="Times New Roman"/>
                <a:ea typeface="Times New Roman"/>
                <a:cs typeface="Times New Roman"/>
                <a:sym typeface="Times New Roman"/>
              </a:rPr>
              <a:t> se </a:t>
            </a:r>
            <a:r>
              <a:rPr lang="en-US" sz="2200" b="1" i="0" u="none" strike="noStrike" cap="none" dirty="0" err="1">
                <a:solidFill>
                  <a:srgbClr val="19194C"/>
                </a:solidFill>
                <a:latin typeface="Times New Roman"/>
                <a:ea typeface="Times New Roman"/>
                <a:cs typeface="Times New Roman"/>
                <a:sym typeface="Times New Roman"/>
              </a:rPr>
              <a:t>promoviše</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nacistička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ideologija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negira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holokaust</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i</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poziva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na</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mržnju</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i</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rasnu</a:t>
            </a:r>
            <a:r>
              <a:rPr lang="en-US" sz="2200" b="1" i="0" u="none" strike="noStrike" cap="none" dirty="0">
                <a:solidFill>
                  <a:srgbClr val="19194C"/>
                </a:solidFill>
                <a:latin typeface="Times New Roman"/>
                <a:ea typeface="Times New Roman"/>
                <a:cs typeface="Times New Roman"/>
                <a:sym typeface="Times New Roman"/>
              </a:rPr>
              <a:t> </a:t>
            </a:r>
            <a:r>
              <a:rPr lang="en-US" sz="2200" b="1" i="0" u="none" strike="noStrike" cap="none" dirty="0" err="1">
                <a:solidFill>
                  <a:srgbClr val="19194C"/>
                </a:solidFill>
                <a:latin typeface="Times New Roman"/>
                <a:ea typeface="Times New Roman"/>
                <a:cs typeface="Times New Roman"/>
                <a:sym typeface="Times New Roman"/>
              </a:rPr>
              <a:t>diskriminaciju</a:t>
            </a:r>
            <a:r>
              <a:rPr lang="en-US" sz="2200" b="1" i="0" u="none" strike="noStrike" cap="none" dirty="0">
                <a:solidFill>
                  <a:srgbClr val="19194C"/>
                </a:solidFill>
                <a:latin typeface="Times New Roman"/>
                <a:ea typeface="Times New Roman"/>
                <a:cs typeface="Times New Roman"/>
                <a:sym typeface="Times New Roman"/>
              </a:rPr>
              <a:t> </a:t>
            </a:r>
            <a:r>
              <a:rPr lang="en-US" sz="2200" b="0" i="1" u="none" strike="noStrike" cap="none" dirty="0">
                <a:solidFill>
                  <a:srgbClr val="19194C"/>
                </a:solidFill>
                <a:latin typeface="Times New Roman"/>
                <a:ea typeface="Times New Roman"/>
                <a:cs typeface="Times New Roman"/>
                <a:sym typeface="Times New Roman"/>
              </a:rPr>
              <a:t>(</a:t>
            </a:r>
            <a:r>
              <a:rPr lang="en-US" sz="2200" b="0" i="1" u="none" strike="noStrike" cap="none" dirty="0" err="1">
                <a:solidFill>
                  <a:srgbClr val="19194C"/>
                </a:solidFill>
                <a:latin typeface="Times New Roman"/>
                <a:ea typeface="Times New Roman"/>
                <a:cs typeface="Times New Roman"/>
                <a:sym typeface="Times New Roman"/>
              </a:rPr>
              <a:t>Garaudy</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protiv</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Francuske</a:t>
            </a:r>
            <a:r>
              <a:rPr lang="en-US" sz="2200" b="0" i="1" u="none" strike="noStrike" cap="none" dirty="0">
                <a:solidFill>
                  <a:srgbClr val="19194C"/>
                </a:solidFill>
                <a:latin typeface="Times New Roman"/>
                <a:ea typeface="Times New Roman"/>
                <a:cs typeface="Times New Roman"/>
                <a:sym typeface="Times New Roman"/>
              </a:rPr>
              <a:t>, </a:t>
            </a:r>
            <a:r>
              <a:rPr lang="en-US" sz="2200" b="0" i="1" u="none" strike="noStrike" cap="none" dirty="0" err="1">
                <a:solidFill>
                  <a:srgbClr val="19194C"/>
                </a:solidFill>
                <a:latin typeface="Times New Roman"/>
                <a:ea typeface="Times New Roman"/>
                <a:cs typeface="Times New Roman"/>
                <a:sym typeface="Times New Roman"/>
              </a:rPr>
              <a:t>presuda</a:t>
            </a:r>
            <a:r>
              <a:rPr lang="en-US" sz="2200" b="0" i="1" u="none" strike="noStrike" cap="none" dirty="0">
                <a:solidFill>
                  <a:srgbClr val="19194C"/>
                </a:solidFill>
                <a:latin typeface="Times New Roman"/>
                <a:ea typeface="Times New Roman"/>
                <a:cs typeface="Times New Roman"/>
                <a:sym typeface="Times New Roman"/>
              </a:rPr>
              <a:t> od 24. </a:t>
            </a:r>
            <a:r>
              <a:rPr lang="en-US" sz="2200" b="0" i="1" u="none" strike="noStrike" cap="none" dirty="0" err="1">
                <a:solidFill>
                  <a:srgbClr val="19194C"/>
                </a:solidFill>
                <a:latin typeface="Times New Roman"/>
                <a:ea typeface="Times New Roman"/>
                <a:cs typeface="Times New Roman"/>
                <a:sym typeface="Times New Roman"/>
              </a:rPr>
              <a:t>juna</a:t>
            </a:r>
            <a:r>
              <a:rPr lang="en-US" sz="2200" b="0" i="1" u="none" strike="noStrike" cap="none" dirty="0">
                <a:solidFill>
                  <a:srgbClr val="19194C"/>
                </a:solidFill>
                <a:latin typeface="Times New Roman"/>
                <a:ea typeface="Times New Roman"/>
                <a:cs typeface="Times New Roman"/>
                <a:sym typeface="Times New Roman"/>
              </a:rPr>
              <a:t> 2003. </a:t>
            </a:r>
            <a:r>
              <a:rPr lang="en-US" sz="2200" b="0" i="1" u="none" strike="noStrike" cap="none" dirty="0" err="1">
                <a:solidFill>
                  <a:srgbClr val="19194C"/>
                </a:solidFill>
                <a:latin typeface="Times New Roman"/>
                <a:ea typeface="Times New Roman"/>
                <a:cs typeface="Times New Roman"/>
                <a:sym typeface="Times New Roman"/>
              </a:rPr>
              <a:t>godine</a:t>
            </a:r>
            <a:r>
              <a:rPr lang="en-US" sz="2200" b="0" i="1" u="none" strike="noStrike" cap="none" dirty="0">
                <a:solidFill>
                  <a:srgbClr val="19194C"/>
                </a:solidFill>
                <a:latin typeface="Times New Roman"/>
                <a:ea typeface="Times New Roman"/>
                <a:cs typeface="Times New Roman"/>
                <a:sym typeface="Times New Roman"/>
              </a:rPr>
              <a:t>)</a:t>
            </a:r>
            <a:endParaRPr dirty="0"/>
          </a:p>
          <a:p>
            <a:pPr marL="0" marR="0" lvl="0" indent="0" algn="just" rtl="0">
              <a:lnSpc>
                <a:spcPct val="100000"/>
              </a:lnSpc>
              <a:spcBef>
                <a:spcPts val="0"/>
              </a:spcBef>
              <a:spcAft>
                <a:spcPts val="0"/>
              </a:spcAft>
              <a:buNone/>
            </a:pPr>
            <a:endParaRPr sz="2200" b="0" i="0" u="none" strike="noStrike" cap="none" dirty="0">
              <a:solidFill>
                <a:srgbClr val="19194C"/>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57200" y="5794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400">
                <a:solidFill>
                  <a:srgbClr val="19194C"/>
                </a:solidFill>
                <a:latin typeface="Times New Roman"/>
                <a:ea typeface="Times New Roman"/>
                <a:cs typeface="Times New Roman"/>
                <a:sym typeface="Times New Roman"/>
              </a:rPr>
              <a:t>STA JE GOVOR MRŽNJE?</a:t>
            </a:r>
            <a:endParaRPr sz="2400">
              <a:solidFill>
                <a:srgbClr val="19194C"/>
              </a:solidFill>
              <a:latin typeface="Times New Roman"/>
              <a:ea typeface="Times New Roman"/>
              <a:cs typeface="Times New Roman"/>
              <a:sym typeface="Times New Roman"/>
            </a:endParaRPr>
          </a:p>
        </p:txBody>
      </p:sp>
      <p:sp>
        <p:nvSpPr>
          <p:cNvPr id="63" name="Google Shape;63;p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2000"/>
              <a:buFont typeface="Arial"/>
              <a:buChar char="•"/>
            </a:pPr>
            <a:r>
              <a:rPr lang="en-US" sz="2000">
                <a:solidFill>
                  <a:srgbClr val="19194C"/>
                </a:solidFill>
                <a:latin typeface="Times New Roman"/>
                <a:ea typeface="Times New Roman"/>
                <a:cs typeface="Times New Roman"/>
                <a:sym typeface="Times New Roman"/>
              </a:rPr>
              <a:t>Ne postoji univerzalna definicija </a:t>
            </a:r>
            <a:endParaRPr/>
          </a:p>
          <a:p>
            <a:pPr marL="457200" lvl="0" indent="-342900" algn="l" rtl="0">
              <a:lnSpc>
                <a:spcPct val="100000"/>
              </a:lnSpc>
              <a:spcBef>
                <a:spcPts val="360"/>
              </a:spcBef>
              <a:spcAft>
                <a:spcPts val="0"/>
              </a:spcAft>
              <a:buSzPts val="2000"/>
              <a:buFont typeface="Arial"/>
              <a:buChar char="•"/>
            </a:pPr>
            <a:r>
              <a:rPr lang="en-US" sz="2000">
                <a:solidFill>
                  <a:srgbClr val="19194C"/>
                </a:solidFill>
                <a:latin typeface="Times New Roman"/>
                <a:ea typeface="Times New Roman"/>
                <a:cs typeface="Times New Roman"/>
                <a:sym typeface="Times New Roman"/>
              </a:rPr>
              <a:t>Savjet Evrope u cilju sprečavanja govora mržnje usvojio je Preporuku br. R (97) 20 o govoru mržnje iz 1997. godine, koja pod govorom mržnje podrazumijeva:</a:t>
            </a:r>
            <a:endParaRPr/>
          </a:p>
          <a:p>
            <a:pPr marL="114300" lvl="0" indent="0" algn="just" rtl="0">
              <a:lnSpc>
                <a:spcPct val="100000"/>
              </a:lnSpc>
              <a:spcBef>
                <a:spcPts val="360"/>
              </a:spcBef>
              <a:spcAft>
                <a:spcPts val="0"/>
              </a:spcAft>
              <a:buSzPts val="1800"/>
              <a:buNone/>
            </a:pPr>
            <a:r>
              <a:rPr lang="en-US" sz="2000">
                <a:solidFill>
                  <a:srgbClr val="19194C"/>
                </a:solidFill>
                <a:latin typeface="Times New Roman"/>
                <a:ea typeface="Times New Roman"/>
                <a:cs typeface="Times New Roman"/>
                <a:sym typeface="Times New Roman"/>
              </a:rPr>
              <a:t>„ sve oblike izražavanja koji šire, podstiču, promovišu ili opravdavaju rasnu mržnju, ksenofobiju, antisemitizam ili druge oblike mržnje zasnovane na netoleranciji uključujući i netoleranciju izraženu kroz agresivni nacionalizam, etnocentrizam, diskriminaciju ili neprijateljstvo prema manjinama, imigrantima i ljudima imigrantskog porijekla”.</a:t>
            </a:r>
            <a:endParaRPr sz="20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ESLJP nije dao preciznu definiciju govora mržnje</a:t>
            </a:r>
            <a:endParaRPr sz="2000">
              <a:solidFill>
                <a:srgbClr val="19194C"/>
              </a:solidFill>
              <a:latin typeface="Times New Roman"/>
              <a:ea typeface="Times New Roman"/>
              <a:cs typeface="Times New Roman"/>
              <a:sym typeface="Times New Roman"/>
            </a:endParaRPr>
          </a:p>
          <a:p>
            <a:pPr marL="457200" lvl="0" indent="-342900" algn="just" rtl="0">
              <a:lnSpc>
                <a:spcPct val="100000"/>
              </a:lnSpc>
              <a:spcBef>
                <a:spcPts val="360"/>
              </a:spcBef>
              <a:spcAft>
                <a:spcPts val="0"/>
              </a:spcAft>
              <a:buSzPts val="1800"/>
              <a:buChar char="•"/>
            </a:pPr>
            <a:r>
              <a:rPr lang="en-US" sz="2000">
                <a:solidFill>
                  <a:srgbClr val="19194C"/>
                </a:solidFill>
                <a:latin typeface="Times New Roman"/>
                <a:ea typeface="Times New Roman"/>
                <a:cs typeface="Times New Roman"/>
                <a:sym typeface="Times New Roman"/>
              </a:rPr>
              <a:t>U svojim presudama poziva se na „sve oblike izražavanja kojima se širi, podstiče, promoviše ili opravdava mržanja zasnovana na netoleranciji, uključujući i vjersku netoleranciju“.</a:t>
            </a:r>
            <a:endParaRPr/>
          </a:p>
          <a:p>
            <a:pPr marL="457200" lvl="0" indent="-228600" algn="just" rtl="0">
              <a:lnSpc>
                <a:spcPct val="100000"/>
              </a:lnSpc>
              <a:spcBef>
                <a:spcPts val="360"/>
              </a:spcBef>
              <a:spcAft>
                <a:spcPts val="0"/>
              </a:spcAft>
              <a:buSzPts val="1800"/>
              <a:buNone/>
            </a:pPr>
            <a:endParaRPr sz="2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457200" y="5794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400">
                <a:solidFill>
                  <a:srgbClr val="19194C"/>
                </a:solidFill>
                <a:latin typeface="Times New Roman"/>
                <a:ea typeface="Times New Roman"/>
                <a:cs typeface="Times New Roman"/>
                <a:sym typeface="Times New Roman"/>
              </a:rPr>
              <a:t>STA JE GOVOR MRŽNJE?</a:t>
            </a:r>
            <a:endParaRPr sz="2400">
              <a:solidFill>
                <a:srgbClr val="19194C"/>
              </a:solidFill>
              <a:latin typeface="Times New Roman"/>
              <a:ea typeface="Times New Roman"/>
              <a:cs typeface="Times New Roman"/>
              <a:sym typeface="Times New Roman"/>
            </a:endParaRPr>
          </a:p>
        </p:txBody>
      </p:sp>
      <p:sp>
        <p:nvSpPr>
          <p:cNvPr id="69" name="Google Shape;69;p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2000"/>
              <a:buFont typeface="Arial"/>
              <a:buChar char="•"/>
            </a:pPr>
            <a:r>
              <a:rPr lang="en-US" sz="2000">
                <a:solidFill>
                  <a:srgbClr val="19194C"/>
                </a:solidFill>
                <a:latin typeface="Times New Roman"/>
                <a:ea typeface="Times New Roman"/>
                <a:cs typeface="Times New Roman"/>
                <a:sym typeface="Times New Roman"/>
              </a:rPr>
              <a:t>Dva bitna elementa za determinisanje govora mržnje:</a:t>
            </a:r>
            <a:endParaRPr/>
          </a:p>
          <a:p>
            <a:pPr marL="114300" lvl="0" indent="0" algn="l" rtl="0">
              <a:lnSpc>
                <a:spcPct val="100000"/>
              </a:lnSpc>
              <a:spcBef>
                <a:spcPts val="360"/>
              </a:spcBef>
              <a:spcAft>
                <a:spcPts val="0"/>
              </a:spcAft>
              <a:buSzPts val="2000"/>
              <a:buNone/>
            </a:pPr>
            <a:endParaRPr sz="2000">
              <a:solidFill>
                <a:srgbClr val="19194C"/>
              </a:solidFill>
              <a:latin typeface="Times New Roman"/>
              <a:ea typeface="Times New Roman"/>
              <a:cs typeface="Times New Roman"/>
              <a:sym typeface="Times New Roman"/>
            </a:endParaRPr>
          </a:p>
          <a:p>
            <a:pPr marL="571500" lvl="0" indent="-457200" algn="l" rtl="0">
              <a:lnSpc>
                <a:spcPct val="100000"/>
              </a:lnSpc>
              <a:spcBef>
                <a:spcPts val="360"/>
              </a:spcBef>
              <a:spcAft>
                <a:spcPts val="0"/>
              </a:spcAft>
              <a:buSzPts val="2000"/>
              <a:buFont typeface="Arial"/>
              <a:buAutoNum type="arabicPeriod"/>
            </a:pPr>
            <a:r>
              <a:rPr lang="en-US" sz="2000">
                <a:solidFill>
                  <a:srgbClr val="19194C"/>
                </a:solidFill>
                <a:latin typeface="Times New Roman"/>
                <a:ea typeface="Times New Roman"/>
                <a:cs typeface="Times New Roman"/>
                <a:sym typeface="Times New Roman"/>
              </a:rPr>
              <a:t>mora se raditi o izražavanju određenih mrzilačkih i uvredljivih sadržaja – sadržaja kojima se izražava, zagovara ili potiče mržnja, diskriminacija ili nasilje ili koji izruguju, omalovažavaju, ponižavaju, dehumanizuju ili obezvrijeđuju</a:t>
            </a:r>
            <a:endParaRPr sz="2000">
              <a:solidFill>
                <a:srgbClr val="19194C"/>
              </a:solidFill>
              <a:latin typeface="Times New Roman"/>
              <a:ea typeface="Times New Roman"/>
              <a:cs typeface="Times New Roman"/>
              <a:sym typeface="Times New Roman"/>
            </a:endParaRPr>
          </a:p>
          <a:p>
            <a:pPr marL="571500" lvl="0" indent="-457200" algn="just" rtl="0">
              <a:lnSpc>
                <a:spcPct val="100000"/>
              </a:lnSpc>
              <a:spcBef>
                <a:spcPts val="360"/>
              </a:spcBef>
              <a:spcAft>
                <a:spcPts val="0"/>
              </a:spcAft>
              <a:buSzPts val="2000"/>
              <a:buFont typeface="Arial"/>
              <a:buAutoNum type="arabicPeriod"/>
            </a:pPr>
            <a:r>
              <a:rPr lang="en-US" sz="2000">
                <a:solidFill>
                  <a:srgbClr val="19194C"/>
                </a:solidFill>
                <a:latin typeface="Times New Roman"/>
                <a:ea typeface="Times New Roman"/>
                <a:cs typeface="Times New Roman"/>
                <a:sym typeface="Times New Roman"/>
              </a:rPr>
              <a:t>takav mrzilački govor mora biti usmjeren protiv određenih ciljanih društvenih grupa i njihovih pripadnika koji se mogu identifikovati po određenim zajedničkim objektivnim određenjima kao što su rasa, boja kože, nacionalno ili etničko porijeklo, vjera, spol, seksualna orijentacija i slično</a:t>
            </a:r>
            <a:endParaRPr sz="2000">
              <a:solidFill>
                <a:srgbClr val="19194C"/>
              </a:solidFill>
              <a:latin typeface="Times New Roman"/>
              <a:ea typeface="Times New Roman"/>
              <a:cs typeface="Times New Roman"/>
              <a:sym typeface="Times New Roman"/>
            </a:endParaRPr>
          </a:p>
          <a:p>
            <a:pPr marL="114300" lvl="0" indent="0" algn="just" rtl="0">
              <a:lnSpc>
                <a:spcPct val="100000"/>
              </a:lnSpc>
              <a:spcBef>
                <a:spcPts val="360"/>
              </a:spcBef>
              <a:spcAft>
                <a:spcPts val="0"/>
              </a:spcAft>
              <a:buSzPts val="1800"/>
              <a:buNone/>
            </a:pPr>
            <a:endParaRPr sz="2400">
              <a:solidFill>
                <a:srgbClr val="19194C"/>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457200" y="579436"/>
            <a:ext cx="8229600" cy="17957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sr-Latn-BA" sz="2200" dirty="0" smtClean="0">
                <a:solidFill>
                  <a:srgbClr val="19194C"/>
                </a:solidFill>
                <a:latin typeface="Times New Roman"/>
                <a:ea typeface="Times New Roman"/>
                <a:cs typeface="Times New Roman"/>
                <a:sym typeface="Times New Roman"/>
              </a:rPr>
              <a:t/>
            </a:r>
            <a:br>
              <a:rPr lang="sr-Latn-BA" sz="2200" dirty="0" smtClean="0">
                <a:solidFill>
                  <a:srgbClr val="19194C"/>
                </a:solidFill>
                <a:latin typeface="Times New Roman"/>
                <a:ea typeface="Times New Roman"/>
                <a:cs typeface="Times New Roman"/>
                <a:sym typeface="Times New Roman"/>
              </a:rPr>
            </a:br>
            <a:r>
              <a:rPr lang="sr-Latn-BA" sz="2200" dirty="0" smtClean="0">
                <a:solidFill>
                  <a:srgbClr val="19194C"/>
                </a:solidFill>
                <a:latin typeface="Times New Roman"/>
                <a:ea typeface="Times New Roman"/>
                <a:cs typeface="Times New Roman"/>
                <a:sym typeface="Times New Roman"/>
              </a:rPr>
              <a:t/>
            </a:r>
            <a:br>
              <a:rPr lang="sr-Latn-BA" sz="2200" dirty="0" smtClean="0">
                <a:solidFill>
                  <a:srgbClr val="19194C"/>
                </a:solidFill>
                <a:latin typeface="Times New Roman"/>
                <a:ea typeface="Times New Roman"/>
                <a:cs typeface="Times New Roman"/>
                <a:sym typeface="Times New Roman"/>
              </a:rPr>
            </a:br>
            <a:r>
              <a:rPr lang="sr-Latn-BA" sz="2000" dirty="0" smtClean="0">
                <a:solidFill>
                  <a:srgbClr val="19194C"/>
                </a:solidFill>
                <a:latin typeface="Times New Roman"/>
                <a:ea typeface="Times New Roman"/>
                <a:cs typeface="Times New Roman"/>
                <a:sym typeface="Times New Roman"/>
              </a:rPr>
              <a:t>ESLJP je u </a:t>
            </a:r>
            <a:r>
              <a:rPr lang="sr-Latn-BA" sz="2000" i="1" dirty="0" smtClean="0">
                <a:solidFill>
                  <a:srgbClr val="19194C"/>
                </a:solidFill>
                <a:latin typeface="Times New Roman"/>
                <a:ea typeface="Times New Roman"/>
                <a:cs typeface="Times New Roman"/>
                <a:sym typeface="Times New Roman"/>
              </a:rPr>
              <a:t>presudi </a:t>
            </a:r>
            <a:r>
              <a:rPr lang="sr-Latn-BA" sz="2000" i="1" dirty="0" err="1" smtClean="0">
                <a:solidFill>
                  <a:srgbClr val="19194C"/>
                </a:solidFill>
                <a:latin typeface="Times New Roman"/>
                <a:ea typeface="Times New Roman"/>
                <a:cs typeface="Times New Roman"/>
                <a:sym typeface="Times New Roman"/>
              </a:rPr>
              <a:t>Savva</a:t>
            </a:r>
            <a:r>
              <a:rPr lang="sr-Latn-BA" sz="2000" i="1" dirty="0" smtClean="0">
                <a:solidFill>
                  <a:srgbClr val="19194C"/>
                </a:solidFill>
                <a:latin typeface="Times New Roman"/>
                <a:ea typeface="Times New Roman"/>
                <a:cs typeface="Times New Roman"/>
                <a:sym typeface="Times New Roman"/>
              </a:rPr>
              <a:t> </a:t>
            </a:r>
            <a:r>
              <a:rPr lang="sr-Latn-BA" sz="2000" i="1" dirty="0" err="1" smtClean="0">
                <a:solidFill>
                  <a:srgbClr val="19194C"/>
                </a:solidFill>
                <a:latin typeface="Times New Roman"/>
                <a:ea typeface="Times New Roman"/>
                <a:cs typeface="Times New Roman"/>
                <a:sym typeface="Times New Roman"/>
              </a:rPr>
              <a:t>Terentyev</a:t>
            </a:r>
            <a:r>
              <a:rPr lang="sr-Latn-BA" sz="2000" i="1" dirty="0" smtClean="0">
                <a:solidFill>
                  <a:srgbClr val="19194C"/>
                </a:solidFill>
                <a:latin typeface="Times New Roman"/>
                <a:ea typeface="Times New Roman"/>
                <a:cs typeface="Times New Roman"/>
                <a:sym typeface="Times New Roman"/>
              </a:rPr>
              <a:t> protiv Rusije</a:t>
            </a:r>
            <a:r>
              <a:rPr lang="sr-Latn-BA" sz="2000" dirty="0" smtClean="0">
                <a:solidFill>
                  <a:srgbClr val="19194C"/>
                </a:solidFill>
                <a:latin typeface="Times New Roman"/>
                <a:ea typeface="Times New Roman"/>
                <a:cs typeface="Times New Roman"/>
                <a:sym typeface="Times New Roman"/>
              </a:rPr>
              <a:t> ukazao na ključne elemente koji se moraju cijeniti prilikom odlučivanja da li neko izražavanje podstiče na mržnju:</a:t>
            </a:r>
            <a:br>
              <a:rPr lang="sr-Latn-BA" sz="2000" dirty="0" smtClean="0">
                <a:solidFill>
                  <a:srgbClr val="19194C"/>
                </a:solidFill>
                <a:latin typeface="Times New Roman"/>
                <a:ea typeface="Times New Roman"/>
                <a:cs typeface="Times New Roman"/>
                <a:sym typeface="Times New Roman"/>
              </a:rPr>
            </a:br>
            <a:endParaRPr sz="2000" dirty="0">
              <a:solidFill>
                <a:srgbClr val="19194C"/>
              </a:solidFill>
              <a:latin typeface="Times New Roman"/>
              <a:ea typeface="Times New Roman"/>
              <a:cs typeface="Times New Roman"/>
              <a:sym typeface="Times New Roman"/>
            </a:endParaRPr>
          </a:p>
        </p:txBody>
      </p:sp>
      <p:sp>
        <p:nvSpPr>
          <p:cNvPr id="69" name="Google Shape;69;p12"/>
          <p:cNvSpPr txBox="1">
            <a:spLocks noGrp="1"/>
          </p:cNvSpPr>
          <p:nvPr>
            <p:ph type="body" idx="1"/>
          </p:nvPr>
        </p:nvSpPr>
        <p:spPr>
          <a:xfrm>
            <a:off x="457200" y="2007220"/>
            <a:ext cx="8229600" cy="4119080"/>
          </a:xfrm>
          <a:prstGeom prst="rect">
            <a:avLst/>
          </a:prstGeom>
          <a:noFill/>
          <a:ln>
            <a:noFill/>
          </a:ln>
        </p:spPr>
        <p:txBody>
          <a:bodyPr spcFirstLastPara="1" wrap="square" lIns="91425" tIns="45700" rIns="91425" bIns="45700" anchor="t" anchorCtr="0">
            <a:noAutofit/>
          </a:bodyPr>
          <a:lstStyle/>
          <a:p>
            <a:pPr marL="114300" lvl="0" indent="0" algn="just" rtl="0">
              <a:lnSpc>
                <a:spcPct val="100000"/>
              </a:lnSpc>
              <a:spcBef>
                <a:spcPts val="360"/>
              </a:spcBef>
              <a:spcAft>
                <a:spcPts val="0"/>
              </a:spcAft>
              <a:buSzPts val="1800"/>
              <a:buNone/>
            </a:pPr>
            <a:endParaRPr lang="sr-Latn-BA" sz="2400" dirty="0" smtClean="0">
              <a:solidFill>
                <a:srgbClr val="19194C"/>
              </a:solidFill>
              <a:latin typeface="Times New Roman"/>
              <a:ea typeface="Times New Roman"/>
              <a:cs typeface="Times New Roman"/>
              <a:sym typeface="Times New Roman"/>
            </a:endParaRPr>
          </a:p>
          <a:p>
            <a:pPr algn="just"/>
            <a:r>
              <a:rPr lang="sr-Latn-BA" sz="2000" dirty="0" smtClean="0">
                <a:solidFill>
                  <a:srgbClr val="19194C"/>
                </a:solidFill>
                <a:latin typeface="Times New Roman"/>
                <a:ea typeface="Times New Roman"/>
                <a:cs typeface="Times New Roman"/>
                <a:sym typeface="Times New Roman"/>
              </a:rPr>
              <a:t>stvarna i neposredna opasnost od nasilja do kojeg će doći zbog tog izražavanja</a:t>
            </a:r>
          </a:p>
          <a:p>
            <a:pPr algn="just"/>
            <a:r>
              <a:rPr lang="sr-Latn-BA" sz="2000" dirty="0" smtClean="0">
                <a:solidFill>
                  <a:srgbClr val="19194C"/>
                </a:solidFill>
                <a:latin typeface="Times New Roman"/>
                <a:ea typeface="Times New Roman"/>
                <a:cs typeface="Times New Roman"/>
                <a:sym typeface="Times New Roman"/>
              </a:rPr>
              <a:t>namjera da se izazove nasilje, diskriminacija ili neprijateljstvo</a:t>
            </a:r>
          </a:p>
          <a:p>
            <a:pPr algn="just"/>
            <a:r>
              <a:rPr lang="sr-Latn-BA" sz="2000" dirty="0" smtClean="0">
                <a:solidFill>
                  <a:srgbClr val="19194C"/>
                </a:solidFill>
                <a:latin typeface="Times New Roman"/>
                <a:ea typeface="Times New Roman"/>
                <a:cs typeface="Times New Roman"/>
                <a:sym typeface="Times New Roman"/>
              </a:rPr>
              <a:t>sudska ocjena sve</a:t>
            </a:r>
            <a:r>
              <a:rPr lang="sr-Latn-BA" sz="2000" dirty="0">
                <a:solidFill>
                  <a:srgbClr val="19194C"/>
                </a:solidFill>
                <a:latin typeface="Times New Roman"/>
                <a:ea typeface="Times New Roman"/>
                <a:cs typeface="Times New Roman"/>
                <a:sym typeface="Times New Roman"/>
              </a:rPr>
              <a:t>ukupnog konteksta</a:t>
            </a:r>
          </a:p>
          <a:p>
            <a:pPr marL="114300" indent="0" algn="just">
              <a:buNone/>
            </a:pPr>
            <a:r>
              <a:rPr lang="sr-Latn-BA" sz="2000" dirty="0" smtClean="0">
                <a:solidFill>
                  <a:srgbClr val="19194C"/>
                </a:solidFill>
                <a:latin typeface="Times New Roman"/>
                <a:ea typeface="Times New Roman"/>
                <a:cs typeface="Times New Roman"/>
                <a:sym typeface="Times New Roman"/>
              </a:rPr>
              <a:t>s obzirom da međunarodno pravo zabranjuje određene vrste </a:t>
            </a:r>
            <a:r>
              <a:rPr lang="sr-Latn-BA" sz="2000" dirty="0">
                <a:solidFill>
                  <a:srgbClr val="19194C"/>
                </a:solidFill>
                <a:latin typeface="Times New Roman"/>
                <a:ea typeface="Times New Roman"/>
                <a:cs typeface="Times New Roman"/>
                <a:sym typeface="Times New Roman"/>
              </a:rPr>
              <a:t>i</a:t>
            </a:r>
            <a:r>
              <a:rPr lang="sr-Latn-BA" sz="2000" dirty="0" smtClean="0">
                <a:solidFill>
                  <a:srgbClr val="19194C"/>
                </a:solidFill>
                <a:latin typeface="Times New Roman"/>
                <a:ea typeface="Times New Roman"/>
                <a:cs typeface="Times New Roman"/>
                <a:sym typeface="Times New Roman"/>
              </a:rPr>
              <a:t>zražavanja zbog njihovih posljedica, a ne sadržaja, jer ono što je </a:t>
            </a:r>
            <a:r>
              <a:rPr lang="sr-Latn-BA" sz="2000" dirty="0" err="1" smtClean="0">
                <a:solidFill>
                  <a:srgbClr val="19194C"/>
                </a:solidFill>
                <a:latin typeface="Times New Roman"/>
                <a:ea typeface="Times New Roman"/>
                <a:cs typeface="Times New Roman"/>
                <a:sym typeface="Times New Roman"/>
              </a:rPr>
              <a:t>uvredljivo</a:t>
            </a:r>
            <a:r>
              <a:rPr lang="sr-Latn-BA" sz="2000" dirty="0" smtClean="0">
                <a:solidFill>
                  <a:srgbClr val="19194C"/>
                </a:solidFill>
                <a:latin typeface="Times New Roman"/>
                <a:ea typeface="Times New Roman"/>
                <a:cs typeface="Times New Roman"/>
                <a:sym typeface="Times New Roman"/>
              </a:rPr>
              <a:t> u jednoj zajednici, ne mora biti takvo i u drugoj.</a:t>
            </a:r>
          </a:p>
          <a:p>
            <a:pPr marL="114300" indent="0" algn="just">
              <a:buNone/>
            </a:pPr>
            <a:endParaRPr lang="sr-Latn-BA" sz="2000" dirty="0" smtClean="0">
              <a:solidFill>
                <a:srgbClr val="19194C"/>
              </a:solidFill>
              <a:latin typeface="Times New Roman"/>
              <a:ea typeface="Times New Roman"/>
              <a:cs typeface="Times New Roman"/>
              <a:sym typeface="Times New Roman"/>
            </a:endParaRPr>
          </a:p>
          <a:p>
            <a:pPr algn="just"/>
            <a:r>
              <a:rPr lang="sr-Latn-BA" sz="2000" dirty="0" smtClean="0">
                <a:solidFill>
                  <a:srgbClr val="19194C"/>
                </a:solidFill>
                <a:latin typeface="Times New Roman"/>
                <a:ea typeface="Times New Roman"/>
                <a:cs typeface="Times New Roman"/>
                <a:sym typeface="Times New Roman"/>
              </a:rPr>
              <a:t>Od država se zahtjeva da zabrane govor mržnje, ali je neophodno </a:t>
            </a:r>
            <a:r>
              <a:rPr lang="sr-Latn-BA" sz="2000" dirty="0" err="1" smtClean="0">
                <a:solidFill>
                  <a:srgbClr val="19194C"/>
                </a:solidFill>
                <a:latin typeface="Times New Roman"/>
                <a:ea typeface="Times New Roman"/>
                <a:cs typeface="Times New Roman"/>
                <a:sym typeface="Times New Roman"/>
              </a:rPr>
              <a:t>kriminalizovati</a:t>
            </a:r>
            <a:r>
              <a:rPr lang="sr-Latn-BA" sz="2000" dirty="0" smtClean="0">
                <a:solidFill>
                  <a:srgbClr val="19194C"/>
                </a:solidFill>
                <a:latin typeface="Times New Roman"/>
                <a:ea typeface="Times New Roman"/>
                <a:cs typeface="Times New Roman"/>
                <a:sym typeface="Times New Roman"/>
              </a:rPr>
              <a:t> samo ozbiljne i ekstremne primjere govora mržnje</a:t>
            </a:r>
            <a:endParaRPr sz="2000" dirty="0">
              <a:solidFill>
                <a:srgbClr val="19194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61479357"/>
      </p:ext>
    </p:extLst>
  </p:cSld>
  <p:clrMapOvr>
    <a:masterClrMapping/>
  </p:clrMapOvr>
</p:sld>
</file>

<file path=ppt/theme/theme1.xml><?xml version="1.0" encoding="utf-8"?>
<a:theme xmlns:a="http://schemas.openxmlformats.org/drawingml/2006/main" name="4_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4718</Words>
  <Application>Microsoft Office PowerPoint</Application>
  <PresentationFormat>On-screen Show (4:3)</PresentationFormat>
  <Paragraphs>282</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Trebuchet MS</vt:lpstr>
      <vt:lpstr>Arial</vt:lpstr>
      <vt:lpstr>Calibri</vt:lpstr>
      <vt:lpstr>Century Gothic</vt:lpstr>
      <vt:lpstr>Arial Narrow</vt:lpstr>
      <vt:lpstr>Times New Roman</vt:lpstr>
      <vt:lpstr>4_Conception personnalisée</vt:lpstr>
      <vt:lpstr>PowerPoint Presentation</vt:lpstr>
      <vt:lpstr>PowerPoint Presentation</vt:lpstr>
      <vt:lpstr>PowerPoint Presentation</vt:lpstr>
      <vt:lpstr>PowerPoint Presentation</vt:lpstr>
      <vt:lpstr>PowerPoint Presentation</vt:lpstr>
      <vt:lpstr>PowerPoint Presentation</vt:lpstr>
      <vt:lpstr>STA JE GOVOR MRŽNJE?</vt:lpstr>
      <vt:lpstr>STA JE GOVOR MRŽNJE?</vt:lpstr>
      <vt:lpstr>  ESLJP je u presudi Savva Terentyev protiv Rusije ukazao na ključne elemente koji se moraju cijeniti prilikom odlučivanja da li neko izražavanje podstiče na mržnju: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Tadic-Stojisavljevic</dc:creator>
  <cp:lastModifiedBy>Sanja Tadic-Stojisavljevic</cp:lastModifiedBy>
  <cp:revision>23</cp:revision>
  <dcterms:modified xsi:type="dcterms:W3CDTF">2021-10-20T12:11:12Z</dcterms:modified>
</cp:coreProperties>
</file>