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3"/>
  </p:notesMasterIdLst>
  <p:sldIdLst>
    <p:sldId id="285" r:id="rId4"/>
    <p:sldId id="290" r:id="rId5"/>
    <p:sldId id="287" r:id="rId6"/>
    <p:sldId id="288" r:id="rId7"/>
    <p:sldId id="289" r:id="rId8"/>
    <p:sldId id="273" r:id="rId9"/>
    <p:sldId id="260" r:id="rId10"/>
    <p:sldId id="268" r:id="rId11"/>
    <p:sldId id="281" r:id="rId12"/>
    <p:sldId id="270" r:id="rId13"/>
    <p:sldId id="263" r:id="rId14"/>
    <p:sldId id="264" r:id="rId15"/>
    <p:sldId id="271" r:id="rId16"/>
    <p:sldId id="269" r:id="rId17"/>
    <p:sldId id="272" r:id="rId18"/>
    <p:sldId id="265" r:id="rId19"/>
    <p:sldId id="266" r:id="rId20"/>
    <p:sldId id="274" r:id="rId21"/>
    <p:sldId id="275" r:id="rId22"/>
    <p:sldId id="278" r:id="rId23"/>
    <p:sldId id="276" r:id="rId24"/>
    <p:sldId id="279" r:id="rId25"/>
    <p:sldId id="280" r:id="rId26"/>
    <p:sldId id="291" r:id="rId27"/>
    <p:sldId id="293" r:id="rId28"/>
    <p:sldId id="292" r:id="rId29"/>
    <p:sldId id="284"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13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B9936-5D01-4FA0-A800-5D3CBE6F6B7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bs-Latn-BA"/>
        </a:p>
      </dgm:t>
    </dgm:pt>
    <dgm:pt modelId="{65838189-091B-4021-B57A-6ECBF531BD13}">
      <dgm:prSet phldrT="[Text]"/>
      <dgm:spPr/>
      <dgm:t>
        <a:bodyPr/>
        <a:lstStyle/>
        <a:p>
          <a:r>
            <a:rPr lang="bs-Latn-BA" b="1" dirty="0" smtClean="0"/>
            <a:t>LEX GENERALI</a:t>
          </a:r>
          <a:endParaRPr lang="bs-Latn-BA" dirty="0"/>
        </a:p>
      </dgm:t>
    </dgm:pt>
    <dgm:pt modelId="{75E47B8F-17F8-4BD2-8E30-D596916A2941}" type="parTrans" cxnId="{A16AB2A6-38CE-4E6D-B3AC-6438E108899F}">
      <dgm:prSet/>
      <dgm:spPr/>
      <dgm:t>
        <a:bodyPr/>
        <a:lstStyle/>
        <a:p>
          <a:endParaRPr lang="bs-Latn-BA"/>
        </a:p>
      </dgm:t>
    </dgm:pt>
    <dgm:pt modelId="{17E30047-E89C-413E-AE4B-190A904D1C6D}" type="sibTrans" cxnId="{A16AB2A6-38CE-4E6D-B3AC-6438E108899F}">
      <dgm:prSet/>
      <dgm:spPr/>
      <dgm:t>
        <a:bodyPr/>
        <a:lstStyle/>
        <a:p>
          <a:endParaRPr lang="bs-Latn-BA"/>
        </a:p>
      </dgm:t>
    </dgm:pt>
    <dgm:pt modelId="{60D14920-998A-45D0-A193-8D192A65830E}">
      <dgm:prSet phldrT="[Text]"/>
      <dgm:spPr/>
      <dgm:t>
        <a:bodyPr/>
        <a:lstStyle/>
        <a:p>
          <a:r>
            <a:rPr lang="bs-Latn-BA" b="1" dirty="0" smtClean="0"/>
            <a:t>LEX SPECIALIS</a:t>
          </a:r>
          <a:endParaRPr lang="bs-Latn-BA" dirty="0"/>
        </a:p>
      </dgm:t>
    </dgm:pt>
    <dgm:pt modelId="{A80EFA3E-50C1-4407-8E43-DEF0396BEFF5}" type="sibTrans" cxnId="{033E38E2-4CDE-413A-B7CB-2BBE176190F7}">
      <dgm:prSet/>
      <dgm:spPr/>
      <dgm:t>
        <a:bodyPr/>
        <a:lstStyle/>
        <a:p>
          <a:endParaRPr lang="bs-Latn-BA"/>
        </a:p>
      </dgm:t>
    </dgm:pt>
    <dgm:pt modelId="{2F224DA9-D5E5-4579-BA14-3857593DE35C}" type="parTrans" cxnId="{033E38E2-4CDE-413A-B7CB-2BBE176190F7}">
      <dgm:prSet/>
      <dgm:spPr/>
      <dgm:t>
        <a:bodyPr/>
        <a:lstStyle/>
        <a:p>
          <a:endParaRPr lang="bs-Latn-BA"/>
        </a:p>
      </dgm:t>
    </dgm:pt>
    <dgm:pt modelId="{04819B24-08AB-4A93-80CB-461C89EA17FC}">
      <dgm:prSet phldrT="[Text]"/>
      <dgm:spPr>
        <a:noFill/>
        <a:ln>
          <a:noFill/>
        </a:ln>
      </dgm:spPr>
      <dgm:t>
        <a:bodyPr/>
        <a:lstStyle/>
        <a:p>
          <a:r>
            <a:rPr lang="bs-Latn-BA" dirty="0" smtClean="0"/>
            <a:t> </a:t>
          </a:r>
          <a:endParaRPr lang="bs-Latn-BA" dirty="0"/>
        </a:p>
      </dgm:t>
    </dgm:pt>
    <dgm:pt modelId="{63A1DBC1-3023-41CB-BD08-0B603E32824E}" type="sibTrans" cxnId="{3484FADC-22F7-4983-A29B-09865E00A204}">
      <dgm:prSet/>
      <dgm:spPr/>
      <dgm:t>
        <a:bodyPr/>
        <a:lstStyle/>
        <a:p>
          <a:endParaRPr lang="bs-Latn-BA"/>
        </a:p>
      </dgm:t>
    </dgm:pt>
    <dgm:pt modelId="{34CCB31E-5C4F-4830-8EC0-60D15F923437}" type="parTrans" cxnId="{3484FADC-22F7-4983-A29B-09865E00A204}">
      <dgm:prSet/>
      <dgm:spPr/>
      <dgm:t>
        <a:bodyPr/>
        <a:lstStyle/>
        <a:p>
          <a:endParaRPr lang="bs-Latn-BA"/>
        </a:p>
      </dgm:t>
    </dgm:pt>
    <dgm:pt modelId="{55D1078C-F517-43C5-932F-62BACE459193}">
      <dgm:prSet/>
      <dgm:spPr/>
      <dgm:t>
        <a:bodyPr/>
        <a:lstStyle/>
        <a:p>
          <a:r>
            <a:rPr lang="bs-Latn-BA" b="1" dirty="0" smtClean="0"/>
            <a:t>KOMPLIKOVAN</a:t>
          </a:r>
          <a:endParaRPr lang="bs-Latn-BA" b="1" dirty="0"/>
        </a:p>
      </dgm:t>
    </dgm:pt>
    <dgm:pt modelId="{98058048-84C0-48DC-BD62-AC4FFAC266C1}" type="parTrans" cxnId="{B07F84C6-96A4-4E30-9544-684DB58BB871}">
      <dgm:prSet/>
      <dgm:spPr/>
      <dgm:t>
        <a:bodyPr/>
        <a:lstStyle/>
        <a:p>
          <a:endParaRPr lang="bs-Latn-BA"/>
        </a:p>
      </dgm:t>
    </dgm:pt>
    <dgm:pt modelId="{58D25C12-D57B-4ABF-8982-0ED384448FE1}" type="sibTrans" cxnId="{B07F84C6-96A4-4E30-9544-684DB58BB871}">
      <dgm:prSet/>
      <dgm:spPr/>
      <dgm:t>
        <a:bodyPr/>
        <a:lstStyle/>
        <a:p>
          <a:endParaRPr lang="bs-Latn-BA"/>
        </a:p>
      </dgm:t>
    </dgm:pt>
    <dgm:pt modelId="{6FCB7BC3-9A1C-4361-94F8-01D7126C8F59}">
      <dgm:prSet phldrT="[Text]"/>
      <dgm:spPr>
        <a:noFill/>
        <a:ln>
          <a:noFill/>
        </a:ln>
      </dgm:spPr>
      <dgm:t>
        <a:bodyPr/>
        <a:lstStyle/>
        <a:p>
          <a:r>
            <a:rPr lang="bs-Latn-BA" dirty="0" smtClean="0"/>
            <a:t> </a:t>
          </a:r>
          <a:endParaRPr lang="bs-Latn-BA" dirty="0"/>
        </a:p>
      </dgm:t>
    </dgm:pt>
    <dgm:pt modelId="{CF1C49BF-B9FC-4D4B-B002-D18E4301F1C4}" type="sibTrans" cxnId="{21D2674F-D6B3-45FF-A97F-4F54998AC1DA}">
      <dgm:prSet/>
      <dgm:spPr/>
      <dgm:t>
        <a:bodyPr/>
        <a:lstStyle/>
        <a:p>
          <a:endParaRPr lang="bs-Latn-BA"/>
        </a:p>
      </dgm:t>
    </dgm:pt>
    <dgm:pt modelId="{6CAB940C-F605-4458-9996-FE71BC45C5CA}" type="parTrans" cxnId="{21D2674F-D6B3-45FF-A97F-4F54998AC1DA}">
      <dgm:prSet/>
      <dgm:spPr/>
      <dgm:t>
        <a:bodyPr/>
        <a:lstStyle/>
        <a:p>
          <a:endParaRPr lang="bs-Latn-BA"/>
        </a:p>
      </dgm:t>
    </dgm:pt>
    <dgm:pt modelId="{11DF916E-9FE9-4542-A4AE-6057193AB601}" type="pres">
      <dgm:prSet presAssocID="{173B9936-5D01-4FA0-A800-5D3CBE6F6B78}" presName="outerComposite" presStyleCnt="0">
        <dgm:presLayoutVars>
          <dgm:chMax val="2"/>
          <dgm:animLvl val="lvl"/>
          <dgm:resizeHandles val="exact"/>
        </dgm:presLayoutVars>
      </dgm:prSet>
      <dgm:spPr/>
      <dgm:t>
        <a:bodyPr/>
        <a:lstStyle/>
        <a:p>
          <a:endParaRPr lang="bs-Latn-BA"/>
        </a:p>
      </dgm:t>
    </dgm:pt>
    <dgm:pt modelId="{7A184C8F-C4FD-422B-8028-EC13F22BA986}" type="pres">
      <dgm:prSet presAssocID="{173B9936-5D01-4FA0-A800-5D3CBE6F6B78}" presName="dummyMaxCanvas" presStyleCnt="0"/>
      <dgm:spPr/>
    </dgm:pt>
    <dgm:pt modelId="{2EE2A5A3-E120-47EB-A5E0-39EC162FAD3E}" type="pres">
      <dgm:prSet presAssocID="{173B9936-5D01-4FA0-A800-5D3CBE6F6B78}" presName="parentComposite" presStyleCnt="0"/>
      <dgm:spPr/>
    </dgm:pt>
    <dgm:pt modelId="{4AEE41A1-DE0D-4222-9AA9-B3359BFF9C73}" type="pres">
      <dgm:prSet presAssocID="{173B9936-5D01-4FA0-A800-5D3CBE6F6B78}" presName="parent1" presStyleLbl="alignAccFollowNode1" presStyleIdx="0" presStyleCnt="4">
        <dgm:presLayoutVars>
          <dgm:chMax val="4"/>
        </dgm:presLayoutVars>
      </dgm:prSet>
      <dgm:spPr/>
      <dgm:t>
        <a:bodyPr/>
        <a:lstStyle/>
        <a:p>
          <a:endParaRPr lang="bs-Latn-BA"/>
        </a:p>
      </dgm:t>
    </dgm:pt>
    <dgm:pt modelId="{0EBDCEF7-D59F-47AA-91EA-92FD472515C1}" type="pres">
      <dgm:prSet presAssocID="{173B9936-5D01-4FA0-A800-5D3CBE6F6B78}" presName="parent2" presStyleLbl="alignAccFollowNode1" presStyleIdx="1" presStyleCnt="4">
        <dgm:presLayoutVars>
          <dgm:chMax val="4"/>
        </dgm:presLayoutVars>
      </dgm:prSet>
      <dgm:spPr/>
      <dgm:t>
        <a:bodyPr/>
        <a:lstStyle/>
        <a:p>
          <a:endParaRPr lang="bs-Latn-BA"/>
        </a:p>
      </dgm:t>
    </dgm:pt>
    <dgm:pt modelId="{372128E1-5C68-47F2-A632-97EEF7DDD00B}" type="pres">
      <dgm:prSet presAssocID="{173B9936-5D01-4FA0-A800-5D3CBE6F6B78}" presName="childrenComposite" presStyleCnt="0"/>
      <dgm:spPr/>
    </dgm:pt>
    <dgm:pt modelId="{AEFBE4B1-F8CF-4F3E-8EC6-B9C669128339}" type="pres">
      <dgm:prSet presAssocID="{173B9936-5D01-4FA0-A800-5D3CBE6F6B78}" presName="dummyMaxCanvas_ChildArea" presStyleCnt="0"/>
      <dgm:spPr/>
    </dgm:pt>
    <dgm:pt modelId="{CD004CA9-C0FA-4535-BE09-26EF93E23A7A}" type="pres">
      <dgm:prSet presAssocID="{173B9936-5D01-4FA0-A800-5D3CBE6F6B78}" presName="fulcrum" presStyleLbl="alignAccFollowNode1" presStyleIdx="2" presStyleCnt="4"/>
      <dgm:spPr/>
    </dgm:pt>
    <dgm:pt modelId="{6450C56A-CBCF-466F-B7BD-19E93DF62EB1}" type="pres">
      <dgm:prSet presAssocID="{173B9936-5D01-4FA0-A800-5D3CBE6F6B78}" presName="balance_21" presStyleLbl="alignAccFollowNode1" presStyleIdx="3" presStyleCnt="4">
        <dgm:presLayoutVars>
          <dgm:bulletEnabled val="1"/>
        </dgm:presLayoutVars>
      </dgm:prSet>
      <dgm:spPr/>
    </dgm:pt>
    <dgm:pt modelId="{4E55DB41-CD86-422F-AD4D-FF21A001B214}" type="pres">
      <dgm:prSet presAssocID="{173B9936-5D01-4FA0-A800-5D3CBE6F6B78}" presName="left_21_1" presStyleLbl="node1" presStyleIdx="0" presStyleCnt="3">
        <dgm:presLayoutVars>
          <dgm:bulletEnabled val="1"/>
        </dgm:presLayoutVars>
      </dgm:prSet>
      <dgm:spPr/>
      <dgm:t>
        <a:bodyPr/>
        <a:lstStyle/>
        <a:p>
          <a:endParaRPr lang="bs-Latn-BA"/>
        </a:p>
      </dgm:t>
    </dgm:pt>
    <dgm:pt modelId="{5A103C58-3D17-420F-903C-98CE6B438756}" type="pres">
      <dgm:prSet presAssocID="{173B9936-5D01-4FA0-A800-5D3CBE6F6B78}" presName="left_21_2" presStyleLbl="node1" presStyleIdx="1" presStyleCnt="3">
        <dgm:presLayoutVars>
          <dgm:bulletEnabled val="1"/>
        </dgm:presLayoutVars>
      </dgm:prSet>
      <dgm:spPr/>
      <dgm:t>
        <a:bodyPr/>
        <a:lstStyle/>
        <a:p>
          <a:endParaRPr lang="bs-Latn-BA"/>
        </a:p>
      </dgm:t>
    </dgm:pt>
    <dgm:pt modelId="{21352CBA-2636-4891-8A57-0AF3DE6766D0}" type="pres">
      <dgm:prSet presAssocID="{173B9936-5D01-4FA0-A800-5D3CBE6F6B78}" presName="right_21_1" presStyleLbl="node1" presStyleIdx="2" presStyleCnt="3">
        <dgm:presLayoutVars>
          <dgm:bulletEnabled val="1"/>
        </dgm:presLayoutVars>
      </dgm:prSet>
      <dgm:spPr/>
      <dgm:t>
        <a:bodyPr/>
        <a:lstStyle/>
        <a:p>
          <a:endParaRPr lang="bs-Latn-BA"/>
        </a:p>
      </dgm:t>
    </dgm:pt>
  </dgm:ptLst>
  <dgm:cxnLst>
    <dgm:cxn modelId="{3484FADC-22F7-4983-A29B-09865E00A204}" srcId="{173B9936-5D01-4FA0-A800-5D3CBE6F6B78}" destId="{04819B24-08AB-4A93-80CB-461C89EA17FC}" srcOrd="1" destOrd="0" parTransId="{34CCB31E-5C4F-4830-8EC0-60D15F923437}" sibTransId="{63A1DBC1-3023-41CB-BD08-0B603E32824E}"/>
    <dgm:cxn modelId="{6D97158F-75A9-4567-B3E9-024DF9CCF8B1}" type="presOf" srcId="{65838189-091B-4021-B57A-6ECBF531BD13}" destId="{21352CBA-2636-4891-8A57-0AF3DE6766D0}" srcOrd="0" destOrd="0" presId="urn:microsoft.com/office/officeart/2005/8/layout/balance1"/>
    <dgm:cxn modelId="{6E8A284E-91D2-446C-A410-E1C9506CEFDE}" type="presOf" srcId="{6FCB7BC3-9A1C-4361-94F8-01D7126C8F59}" destId="{4AEE41A1-DE0D-4222-9AA9-B3359BFF9C73}" srcOrd="0" destOrd="0" presId="urn:microsoft.com/office/officeart/2005/8/layout/balance1"/>
    <dgm:cxn modelId="{21D2674F-D6B3-45FF-A97F-4F54998AC1DA}" srcId="{173B9936-5D01-4FA0-A800-5D3CBE6F6B78}" destId="{6FCB7BC3-9A1C-4361-94F8-01D7126C8F59}" srcOrd="0" destOrd="0" parTransId="{6CAB940C-F605-4458-9996-FE71BC45C5CA}" sibTransId="{CF1C49BF-B9FC-4D4B-B002-D18E4301F1C4}"/>
    <dgm:cxn modelId="{A16AB2A6-38CE-4E6D-B3AC-6438E108899F}" srcId="{04819B24-08AB-4A93-80CB-461C89EA17FC}" destId="{65838189-091B-4021-B57A-6ECBF531BD13}" srcOrd="0" destOrd="0" parTransId="{75E47B8F-17F8-4BD2-8E30-D596916A2941}" sibTransId="{17E30047-E89C-413E-AE4B-190A904D1C6D}"/>
    <dgm:cxn modelId="{B07F84C6-96A4-4E30-9544-684DB58BB871}" srcId="{6FCB7BC3-9A1C-4361-94F8-01D7126C8F59}" destId="{55D1078C-F517-43C5-932F-62BACE459193}" srcOrd="1" destOrd="0" parTransId="{98058048-84C0-48DC-BD62-AC4FFAC266C1}" sibTransId="{58D25C12-D57B-4ABF-8982-0ED384448FE1}"/>
    <dgm:cxn modelId="{0034F280-0920-4EC8-BC49-42FE637C67B8}" type="presOf" srcId="{60D14920-998A-45D0-A193-8D192A65830E}" destId="{4E55DB41-CD86-422F-AD4D-FF21A001B214}" srcOrd="0" destOrd="0" presId="urn:microsoft.com/office/officeart/2005/8/layout/balance1"/>
    <dgm:cxn modelId="{B273E342-0F00-4E3B-B737-93B1F4669788}" type="presOf" srcId="{173B9936-5D01-4FA0-A800-5D3CBE6F6B78}" destId="{11DF916E-9FE9-4542-A4AE-6057193AB601}" srcOrd="0" destOrd="0" presId="urn:microsoft.com/office/officeart/2005/8/layout/balance1"/>
    <dgm:cxn modelId="{4E69AEC2-9D17-4C56-A325-C0082C922379}" type="presOf" srcId="{55D1078C-F517-43C5-932F-62BACE459193}" destId="{5A103C58-3D17-420F-903C-98CE6B438756}" srcOrd="0" destOrd="0" presId="urn:microsoft.com/office/officeart/2005/8/layout/balance1"/>
    <dgm:cxn modelId="{B27E22CB-A77D-4CCE-B7D9-9D84E32D137E}" type="presOf" srcId="{04819B24-08AB-4A93-80CB-461C89EA17FC}" destId="{0EBDCEF7-D59F-47AA-91EA-92FD472515C1}" srcOrd="0" destOrd="0" presId="urn:microsoft.com/office/officeart/2005/8/layout/balance1"/>
    <dgm:cxn modelId="{033E38E2-4CDE-413A-B7CB-2BBE176190F7}" srcId="{6FCB7BC3-9A1C-4361-94F8-01D7126C8F59}" destId="{60D14920-998A-45D0-A193-8D192A65830E}" srcOrd="0" destOrd="0" parTransId="{2F224DA9-D5E5-4579-BA14-3857593DE35C}" sibTransId="{A80EFA3E-50C1-4407-8E43-DEF0396BEFF5}"/>
    <dgm:cxn modelId="{CCFC8D84-D1EF-466F-A1B1-7BED288E3412}" type="presParOf" srcId="{11DF916E-9FE9-4542-A4AE-6057193AB601}" destId="{7A184C8F-C4FD-422B-8028-EC13F22BA986}" srcOrd="0" destOrd="0" presId="urn:microsoft.com/office/officeart/2005/8/layout/balance1"/>
    <dgm:cxn modelId="{DA868C2C-9730-4154-840D-5A3A70DB6BAC}" type="presParOf" srcId="{11DF916E-9FE9-4542-A4AE-6057193AB601}" destId="{2EE2A5A3-E120-47EB-A5E0-39EC162FAD3E}" srcOrd="1" destOrd="0" presId="urn:microsoft.com/office/officeart/2005/8/layout/balance1"/>
    <dgm:cxn modelId="{E7C64097-B41C-4AC9-9E2E-C50D20840A53}" type="presParOf" srcId="{2EE2A5A3-E120-47EB-A5E0-39EC162FAD3E}" destId="{4AEE41A1-DE0D-4222-9AA9-B3359BFF9C73}" srcOrd="0" destOrd="0" presId="urn:microsoft.com/office/officeart/2005/8/layout/balance1"/>
    <dgm:cxn modelId="{9B63DF35-78E4-47F1-8ACF-D6B85CF060A7}" type="presParOf" srcId="{2EE2A5A3-E120-47EB-A5E0-39EC162FAD3E}" destId="{0EBDCEF7-D59F-47AA-91EA-92FD472515C1}" srcOrd="1" destOrd="0" presId="urn:microsoft.com/office/officeart/2005/8/layout/balance1"/>
    <dgm:cxn modelId="{49B13155-7DAA-4B80-A7D4-1BC687227F3A}" type="presParOf" srcId="{11DF916E-9FE9-4542-A4AE-6057193AB601}" destId="{372128E1-5C68-47F2-A632-97EEF7DDD00B}" srcOrd="2" destOrd="0" presId="urn:microsoft.com/office/officeart/2005/8/layout/balance1"/>
    <dgm:cxn modelId="{E1E55DF3-488E-40A6-8695-554DC28973FD}" type="presParOf" srcId="{372128E1-5C68-47F2-A632-97EEF7DDD00B}" destId="{AEFBE4B1-F8CF-4F3E-8EC6-B9C669128339}" srcOrd="0" destOrd="0" presId="urn:microsoft.com/office/officeart/2005/8/layout/balance1"/>
    <dgm:cxn modelId="{3D69DDA6-2425-45A7-B1E9-8BA1EEBA36D8}" type="presParOf" srcId="{372128E1-5C68-47F2-A632-97EEF7DDD00B}" destId="{CD004CA9-C0FA-4535-BE09-26EF93E23A7A}" srcOrd="1" destOrd="0" presId="urn:microsoft.com/office/officeart/2005/8/layout/balance1"/>
    <dgm:cxn modelId="{1F1F1E25-D4FA-41BB-97ED-9B9BCDB19795}" type="presParOf" srcId="{372128E1-5C68-47F2-A632-97EEF7DDD00B}" destId="{6450C56A-CBCF-466F-B7BD-19E93DF62EB1}" srcOrd="2" destOrd="0" presId="urn:microsoft.com/office/officeart/2005/8/layout/balance1"/>
    <dgm:cxn modelId="{93F339C6-4CBD-4219-B4AB-AB52ABDA3BBA}" type="presParOf" srcId="{372128E1-5C68-47F2-A632-97EEF7DDD00B}" destId="{4E55DB41-CD86-422F-AD4D-FF21A001B214}" srcOrd="3" destOrd="0" presId="urn:microsoft.com/office/officeart/2005/8/layout/balance1"/>
    <dgm:cxn modelId="{B02CF6EF-4671-49F8-ABBB-750175E10E57}" type="presParOf" srcId="{372128E1-5C68-47F2-A632-97EEF7DDD00B}" destId="{5A103C58-3D17-420F-903C-98CE6B438756}" srcOrd="4" destOrd="0" presId="urn:microsoft.com/office/officeart/2005/8/layout/balance1"/>
    <dgm:cxn modelId="{1F643C1A-89BA-4804-948E-A1A4CCE440A9}" type="presParOf" srcId="{372128E1-5C68-47F2-A632-97EEF7DDD00B}" destId="{21352CBA-2636-4891-8A57-0AF3DE6766D0}" srcOrd="5"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1843A-1D27-4E00-AA22-DC3689C38A21}" type="doc">
      <dgm:prSet loTypeId="urn:microsoft.com/office/officeart/2005/8/layout/venn2" loCatId="relationship" qsTypeId="urn:microsoft.com/office/officeart/2005/8/quickstyle/simple1" qsCatId="simple" csTypeId="urn:microsoft.com/office/officeart/2005/8/colors/accent4_4" csCatId="accent4" phldr="1"/>
      <dgm:spPr/>
      <dgm:t>
        <a:bodyPr/>
        <a:lstStyle/>
        <a:p>
          <a:endParaRPr lang="bs-Latn-BA"/>
        </a:p>
      </dgm:t>
    </dgm:pt>
    <dgm:pt modelId="{BC687046-F7A1-4828-A945-7EEB38973802}">
      <dgm:prSet phldrT="[Text]" custT="1"/>
      <dgm:spPr/>
      <dgm:t>
        <a:bodyPr/>
        <a:lstStyle/>
        <a:p>
          <a:pPr marL="0" indent="0" defTabSz="1252538">
            <a:tabLst/>
          </a:pPr>
          <a:r>
            <a:rPr lang="bs-Latn-BA" sz="2000" b="1" dirty="0"/>
            <a:t>Jezički smisao</a:t>
          </a:r>
        </a:p>
      </dgm:t>
    </dgm:pt>
    <dgm:pt modelId="{EC24A624-D2EB-483F-9108-973048F73197}" type="parTrans" cxnId="{F9711D08-7627-49A1-8404-1F7D80ACD680}">
      <dgm:prSet/>
      <dgm:spPr/>
      <dgm:t>
        <a:bodyPr/>
        <a:lstStyle/>
        <a:p>
          <a:endParaRPr lang="bs-Latn-BA" sz="1600"/>
        </a:p>
      </dgm:t>
    </dgm:pt>
    <dgm:pt modelId="{47043B2B-E3BE-4052-82BC-EE63CEFD3DB0}" type="sibTrans" cxnId="{F9711D08-7627-49A1-8404-1F7D80ACD680}">
      <dgm:prSet/>
      <dgm:spPr/>
      <dgm:t>
        <a:bodyPr/>
        <a:lstStyle/>
        <a:p>
          <a:endParaRPr lang="bs-Latn-BA" sz="1600"/>
        </a:p>
      </dgm:t>
    </dgm:pt>
    <dgm:pt modelId="{770EB0AC-195E-43EA-99CD-5CAD36AD2A6F}">
      <dgm:prSet phldrT="[Text]" custT="1"/>
      <dgm:spPr/>
      <dgm:t>
        <a:bodyPr/>
        <a:lstStyle/>
        <a:p>
          <a:r>
            <a:rPr lang="bs-Latn-BA" sz="1800" b="1" dirty="0"/>
            <a:t>Svakodnevna upotreba</a:t>
          </a:r>
        </a:p>
      </dgm:t>
    </dgm:pt>
    <dgm:pt modelId="{3DDE3ACC-66B0-45A3-BCBD-E8CE06E2175F}" type="parTrans" cxnId="{AA064058-445E-4356-86FE-DCF623FD3946}">
      <dgm:prSet/>
      <dgm:spPr/>
      <dgm:t>
        <a:bodyPr/>
        <a:lstStyle/>
        <a:p>
          <a:endParaRPr lang="bs-Latn-BA" sz="1600"/>
        </a:p>
      </dgm:t>
    </dgm:pt>
    <dgm:pt modelId="{D61689C8-970B-4F43-B3CA-F31B80D4947B}" type="sibTrans" cxnId="{AA064058-445E-4356-86FE-DCF623FD3946}">
      <dgm:prSet/>
      <dgm:spPr/>
      <dgm:t>
        <a:bodyPr/>
        <a:lstStyle/>
        <a:p>
          <a:endParaRPr lang="bs-Latn-BA" sz="1600"/>
        </a:p>
      </dgm:t>
    </dgm:pt>
    <dgm:pt modelId="{CB95FE0D-280F-4A19-B408-F218A6FC978A}">
      <dgm:prSet phldrT="[Text]" custT="1"/>
      <dgm:spPr/>
      <dgm:t>
        <a:bodyPr/>
        <a:lstStyle/>
        <a:p>
          <a:r>
            <a:rPr lang="bs-Latn-BA" sz="1800" b="1" dirty="0"/>
            <a:t>Povreda prava</a:t>
          </a:r>
        </a:p>
      </dgm:t>
    </dgm:pt>
    <dgm:pt modelId="{CD9B3246-79D4-4469-B57A-6D5AE9DC0410}" type="parTrans" cxnId="{3854A341-0E0F-4F57-BBA8-5F4882F446E5}">
      <dgm:prSet/>
      <dgm:spPr/>
      <dgm:t>
        <a:bodyPr/>
        <a:lstStyle/>
        <a:p>
          <a:endParaRPr lang="bs-Latn-BA" sz="1600"/>
        </a:p>
      </dgm:t>
    </dgm:pt>
    <dgm:pt modelId="{5AB4D29F-585D-44B9-A104-23235A8BF3E6}" type="sibTrans" cxnId="{3854A341-0E0F-4F57-BBA8-5F4882F446E5}">
      <dgm:prSet/>
      <dgm:spPr/>
      <dgm:t>
        <a:bodyPr/>
        <a:lstStyle/>
        <a:p>
          <a:endParaRPr lang="bs-Latn-BA" sz="1600"/>
        </a:p>
      </dgm:t>
    </dgm:pt>
    <dgm:pt modelId="{FD1D737D-8807-49FE-8CF5-8A646DEBCFED}">
      <dgm:prSet phldrT="[Text]" custT="1"/>
      <dgm:spPr/>
      <dgm:t>
        <a:bodyPr/>
        <a:lstStyle/>
        <a:p>
          <a:r>
            <a:rPr lang="bs-Latn-BA" sz="1400" b="1" dirty="0"/>
            <a:t>DISKRIMINACIJA</a:t>
          </a:r>
          <a:endParaRPr lang="bs-Latn-BA" sz="1600" b="1" dirty="0"/>
        </a:p>
      </dgm:t>
    </dgm:pt>
    <dgm:pt modelId="{073DFE01-0A4B-425C-8EC0-F3D3038499B5}" type="sibTrans" cxnId="{2CECFEAA-C737-439D-B4EB-1EDC8C24D22A}">
      <dgm:prSet/>
      <dgm:spPr/>
      <dgm:t>
        <a:bodyPr/>
        <a:lstStyle/>
        <a:p>
          <a:endParaRPr lang="bs-Latn-BA" sz="1600"/>
        </a:p>
      </dgm:t>
    </dgm:pt>
    <dgm:pt modelId="{CE7B15B1-426B-4630-AB2A-7FC1ECDB3D9C}" type="parTrans" cxnId="{2CECFEAA-C737-439D-B4EB-1EDC8C24D22A}">
      <dgm:prSet/>
      <dgm:spPr/>
      <dgm:t>
        <a:bodyPr/>
        <a:lstStyle/>
        <a:p>
          <a:endParaRPr lang="bs-Latn-BA" sz="1600"/>
        </a:p>
      </dgm:t>
    </dgm:pt>
    <dgm:pt modelId="{7224E0A1-A313-4105-A223-DFDFAB157D08}" type="pres">
      <dgm:prSet presAssocID="{3D31843A-1D27-4E00-AA22-DC3689C38A21}" presName="Name0" presStyleCnt="0">
        <dgm:presLayoutVars>
          <dgm:chMax val="7"/>
          <dgm:resizeHandles val="exact"/>
        </dgm:presLayoutVars>
      </dgm:prSet>
      <dgm:spPr/>
      <dgm:t>
        <a:bodyPr/>
        <a:lstStyle/>
        <a:p>
          <a:endParaRPr lang="en-GB"/>
        </a:p>
      </dgm:t>
    </dgm:pt>
    <dgm:pt modelId="{4ABBF511-BF43-4A1D-8D34-0FD88EDFC32E}" type="pres">
      <dgm:prSet presAssocID="{3D31843A-1D27-4E00-AA22-DC3689C38A21}" presName="comp1" presStyleCnt="0"/>
      <dgm:spPr/>
    </dgm:pt>
    <dgm:pt modelId="{0A186A31-BDD6-4ECB-8E67-9889691910BF}" type="pres">
      <dgm:prSet presAssocID="{3D31843A-1D27-4E00-AA22-DC3689C38A21}" presName="circle1" presStyleLbl="node1" presStyleIdx="0" presStyleCnt="4"/>
      <dgm:spPr/>
      <dgm:t>
        <a:bodyPr/>
        <a:lstStyle/>
        <a:p>
          <a:endParaRPr lang="en-GB"/>
        </a:p>
      </dgm:t>
    </dgm:pt>
    <dgm:pt modelId="{85B1B3AB-D784-4979-8E8D-55D00EFB9838}" type="pres">
      <dgm:prSet presAssocID="{3D31843A-1D27-4E00-AA22-DC3689C38A21}" presName="c1text" presStyleLbl="node1" presStyleIdx="0" presStyleCnt="4">
        <dgm:presLayoutVars>
          <dgm:bulletEnabled val="1"/>
        </dgm:presLayoutVars>
      </dgm:prSet>
      <dgm:spPr/>
      <dgm:t>
        <a:bodyPr/>
        <a:lstStyle/>
        <a:p>
          <a:endParaRPr lang="en-GB"/>
        </a:p>
      </dgm:t>
    </dgm:pt>
    <dgm:pt modelId="{6BCDE56C-5966-486B-8715-1DD725867A87}" type="pres">
      <dgm:prSet presAssocID="{3D31843A-1D27-4E00-AA22-DC3689C38A21}" presName="comp2" presStyleCnt="0"/>
      <dgm:spPr/>
    </dgm:pt>
    <dgm:pt modelId="{E17E8DAE-E913-4511-847C-D3B3551005B2}" type="pres">
      <dgm:prSet presAssocID="{3D31843A-1D27-4E00-AA22-DC3689C38A21}" presName="circle2" presStyleLbl="node1" presStyleIdx="1" presStyleCnt="4"/>
      <dgm:spPr/>
      <dgm:t>
        <a:bodyPr/>
        <a:lstStyle/>
        <a:p>
          <a:endParaRPr lang="en-GB"/>
        </a:p>
      </dgm:t>
    </dgm:pt>
    <dgm:pt modelId="{2A6AE7C2-012B-4768-AE24-A9FAC2F8023D}" type="pres">
      <dgm:prSet presAssocID="{3D31843A-1D27-4E00-AA22-DC3689C38A21}" presName="c2text" presStyleLbl="node1" presStyleIdx="1" presStyleCnt="4">
        <dgm:presLayoutVars>
          <dgm:bulletEnabled val="1"/>
        </dgm:presLayoutVars>
      </dgm:prSet>
      <dgm:spPr/>
      <dgm:t>
        <a:bodyPr/>
        <a:lstStyle/>
        <a:p>
          <a:endParaRPr lang="en-GB"/>
        </a:p>
      </dgm:t>
    </dgm:pt>
    <dgm:pt modelId="{59FB46E9-D04C-42EC-B6A7-CAB7FCE1E4A6}" type="pres">
      <dgm:prSet presAssocID="{3D31843A-1D27-4E00-AA22-DC3689C38A21}" presName="comp3" presStyleCnt="0"/>
      <dgm:spPr/>
    </dgm:pt>
    <dgm:pt modelId="{B36C04A5-0C4E-4DF2-8ACA-447CDD668D9D}" type="pres">
      <dgm:prSet presAssocID="{3D31843A-1D27-4E00-AA22-DC3689C38A21}" presName="circle3" presStyleLbl="node1" presStyleIdx="2" presStyleCnt="4"/>
      <dgm:spPr/>
      <dgm:t>
        <a:bodyPr/>
        <a:lstStyle/>
        <a:p>
          <a:endParaRPr lang="en-GB"/>
        </a:p>
      </dgm:t>
    </dgm:pt>
    <dgm:pt modelId="{7962B8A7-D71A-4952-B5B8-19B7ED0056B2}" type="pres">
      <dgm:prSet presAssocID="{3D31843A-1D27-4E00-AA22-DC3689C38A21}" presName="c3text" presStyleLbl="node1" presStyleIdx="2" presStyleCnt="4">
        <dgm:presLayoutVars>
          <dgm:bulletEnabled val="1"/>
        </dgm:presLayoutVars>
      </dgm:prSet>
      <dgm:spPr/>
      <dgm:t>
        <a:bodyPr/>
        <a:lstStyle/>
        <a:p>
          <a:endParaRPr lang="en-GB"/>
        </a:p>
      </dgm:t>
    </dgm:pt>
    <dgm:pt modelId="{3ED71152-A2BC-47B7-BFAE-05B0E3068FCE}" type="pres">
      <dgm:prSet presAssocID="{3D31843A-1D27-4E00-AA22-DC3689C38A21}" presName="comp4" presStyleCnt="0"/>
      <dgm:spPr/>
    </dgm:pt>
    <dgm:pt modelId="{12B74D5B-9F14-48B2-A81D-32176D93CA52}" type="pres">
      <dgm:prSet presAssocID="{3D31843A-1D27-4E00-AA22-DC3689C38A21}" presName="circle4" presStyleLbl="node1" presStyleIdx="3" presStyleCnt="4"/>
      <dgm:spPr/>
      <dgm:t>
        <a:bodyPr/>
        <a:lstStyle/>
        <a:p>
          <a:endParaRPr lang="en-GB"/>
        </a:p>
      </dgm:t>
    </dgm:pt>
    <dgm:pt modelId="{0E8D790C-1BA3-4822-8BF6-89727F225212}" type="pres">
      <dgm:prSet presAssocID="{3D31843A-1D27-4E00-AA22-DC3689C38A21}" presName="c4text" presStyleLbl="node1" presStyleIdx="3" presStyleCnt="4">
        <dgm:presLayoutVars>
          <dgm:bulletEnabled val="1"/>
        </dgm:presLayoutVars>
      </dgm:prSet>
      <dgm:spPr/>
      <dgm:t>
        <a:bodyPr/>
        <a:lstStyle/>
        <a:p>
          <a:endParaRPr lang="en-GB"/>
        </a:p>
      </dgm:t>
    </dgm:pt>
  </dgm:ptLst>
  <dgm:cxnLst>
    <dgm:cxn modelId="{AA064058-445E-4356-86FE-DCF623FD3946}" srcId="{3D31843A-1D27-4E00-AA22-DC3689C38A21}" destId="{770EB0AC-195E-43EA-99CD-5CAD36AD2A6F}" srcOrd="1" destOrd="0" parTransId="{3DDE3ACC-66B0-45A3-BCBD-E8CE06E2175F}" sibTransId="{D61689C8-970B-4F43-B3CA-F31B80D4947B}"/>
    <dgm:cxn modelId="{F9711D08-7627-49A1-8404-1F7D80ACD680}" srcId="{3D31843A-1D27-4E00-AA22-DC3689C38A21}" destId="{BC687046-F7A1-4828-A945-7EEB38973802}" srcOrd="0" destOrd="0" parTransId="{EC24A624-D2EB-483F-9108-973048F73197}" sibTransId="{47043B2B-E3BE-4052-82BC-EE63CEFD3DB0}"/>
    <dgm:cxn modelId="{0CB9B498-5936-4745-A99B-23FC96DE7999}" type="presOf" srcId="{FD1D737D-8807-49FE-8CF5-8A646DEBCFED}" destId="{12B74D5B-9F14-48B2-A81D-32176D93CA52}" srcOrd="0" destOrd="0" presId="urn:microsoft.com/office/officeart/2005/8/layout/venn2"/>
    <dgm:cxn modelId="{5453C93F-A3FC-46EB-BF5C-86EAB02E47CD}" type="presOf" srcId="{BC687046-F7A1-4828-A945-7EEB38973802}" destId="{85B1B3AB-D784-4979-8E8D-55D00EFB9838}" srcOrd="1" destOrd="0" presId="urn:microsoft.com/office/officeart/2005/8/layout/venn2"/>
    <dgm:cxn modelId="{E5E15F39-ABC5-4954-9BEB-6CE07F092B28}" type="presOf" srcId="{BC687046-F7A1-4828-A945-7EEB38973802}" destId="{0A186A31-BDD6-4ECB-8E67-9889691910BF}" srcOrd="0" destOrd="0" presId="urn:microsoft.com/office/officeart/2005/8/layout/venn2"/>
    <dgm:cxn modelId="{8BE429CF-0770-4953-8749-1C56D1E66317}" type="presOf" srcId="{770EB0AC-195E-43EA-99CD-5CAD36AD2A6F}" destId="{E17E8DAE-E913-4511-847C-D3B3551005B2}" srcOrd="0" destOrd="0" presId="urn:microsoft.com/office/officeart/2005/8/layout/venn2"/>
    <dgm:cxn modelId="{3854A341-0E0F-4F57-BBA8-5F4882F446E5}" srcId="{3D31843A-1D27-4E00-AA22-DC3689C38A21}" destId="{CB95FE0D-280F-4A19-B408-F218A6FC978A}" srcOrd="2" destOrd="0" parTransId="{CD9B3246-79D4-4469-B57A-6D5AE9DC0410}" sibTransId="{5AB4D29F-585D-44B9-A104-23235A8BF3E6}"/>
    <dgm:cxn modelId="{F6B38575-228C-4C73-9CEE-8CC82F910C3E}" type="presOf" srcId="{3D31843A-1D27-4E00-AA22-DC3689C38A21}" destId="{7224E0A1-A313-4105-A223-DFDFAB157D08}" srcOrd="0" destOrd="0" presId="urn:microsoft.com/office/officeart/2005/8/layout/venn2"/>
    <dgm:cxn modelId="{1F50D371-B49F-42EA-B6D0-4AFB3F6ED3CC}" type="presOf" srcId="{CB95FE0D-280F-4A19-B408-F218A6FC978A}" destId="{7962B8A7-D71A-4952-B5B8-19B7ED0056B2}" srcOrd="1" destOrd="0" presId="urn:microsoft.com/office/officeart/2005/8/layout/venn2"/>
    <dgm:cxn modelId="{7F223C29-EC58-4756-A4A8-DBA1FFE67E83}" type="presOf" srcId="{CB95FE0D-280F-4A19-B408-F218A6FC978A}" destId="{B36C04A5-0C4E-4DF2-8ACA-447CDD668D9D}" srcOrd="0" destOrd="0" presId="urn:microsoft.com/office/officeart/2005/8/layout/venn2"/>
    <dgm:cxn modelId="{80AF607A-461F-4A83-A364-8111CA16683C}" type="presOf" srcId="{770EB0AC-195E-43EA-99CD-5CAD36AD2A6F}" destId="{2A6AE7C2-012B-4768-AE24-A9FAC2F8023D}" srcOrd="1" destOrd="0" presId="urn:microsoft.com/office/officeart/2005/8/layout/venn2"/>
    <dgm:cxn modelId="{831B0B8A-63E1-4A5E-9609-4A38CA54959B}" type="presOf" srcId="{FD1D737D-8807-49FE-8CF5-8A646DEBCFED}" destId="{0E8D790C-1BA3-4822-8BF6-89727F225212}" srcOrd="1" destOrd="0" presId="urn:microsoft.com/office/officeart/2005/8/layout/venn2"/>
    <dgm:cxn modelId="{2CECFEAA-C737-439D-B4EB-1EDC8C24D22A}" srcId="{3D31843A-1D27-4E00-AA22-DC3689C38A21}" destId="{FD1D737D-8807-49FE-8CF5-8A646DEBCFED}" srcOrd="3" destOrd="0" parTransId="{CE7B15B1-426B-4630-AB2A-7FC1ECDB3D9C}" sibTransId="{073DFE01-0A4B-425C-8EC0-F3D3038499B5}"/>
    <dgm:cxn modelId="{C59F92E7-8B39-4586-916B-DEF519C11097}" type="presParOf" srcId="{7224E0A1-A313-4105-A223-DFDFAB157D08}" destId="{4ABBF511-BF43-4A1D-8D34-0FD88EDFC32E}" srcOrd="0" destOrd="0" presId="urn:microsoft.com/office/officeart/2005/8/layout/venn2"/>
    <dgm:cxn modelId="{55D5D077-23F8-4034-A2D1-0ED1697E98C8}" type="presParOf" srcId="{4ABBF511-BF43-4A1D-8D34-0FD88EDFC32E}" destId="{0A186A31-BDD6-4ECB-8E67-9889691910BF}" srcOrd="0" destOrd="0" presId="urn:microsoft.com/office/officeart/2005/8/layout/venn2"/>
    <dgm:cxn modelId="{ECE857F9-56FE-4C72-ABB2-A4E1A8482FF7}" type="presParOf" srcId="{4ABBF511-BF43-4A1D-8D34-0FD88EDFC32E}" destId="{85B1B3AB-D784-4979-8E8D-55D00EFB9838}" srcOrd="1" destOrd="0" presId="urn:microsoft.com/office/officeart/2005/8/layout/venn2"/>
    <dgm:cxn modelId="{DABB29B8-06D5-4B3F-B497-7B1D7E576C5C}" type="presParOf" srcId="{7224E0A1-A313-4105-A223-DFDFAB157D08}" destId="{6BCDE56C-5966-486B-8715-1DD725867A87}" srcOrd="1" destOrd="0" presId="urn:microsoft.com/office/officeart/2005/8/layout/venn2"/>
    <dgm:cxn modelId="{615EB0B0-6997-49EC-A3FF-E88900A64E14}" type="presParOf" srcId="{6BCDE56C-5966-486B-8715-1DD725867A87}" destId="{E17E8DAE-E913-4511-847C-D3B3551005B2}" srcOrd="0" destOrd="0" presId="urn:microsoft.com/office/officeart/2005/8/layout/venn2"/>
    <dgm:cxn modelId="{BDDD8C9D-9611-432F-95F4-A0530F8FBC28}" type="presParOf" srcId="{6BCDE56C-5966-486B-8715-1DD725867A87}" destId="{2A6AE7C2-012B-4768-AE24-A9FAC2F8023D}" srcOrd="1" destOrd="0" presId="urn:microsoft.com/office/officeart/2005/8/layout/venn2"/>
    <dgm:cxn modelId="{8C4EFB39-B679-4681-AEC2-90B9FA2183D8}" type="presParOf" srcId="{7224E0A1-A313-4105-A223-DFDFAB157D08}" destId="{59FB46E9-D04C-42EC-B6A7-CAB7FCE1E4A6}" srcOrd="2" destOrd="0" presId="urn:microsoft.com/office/officeart/2005/8/layout/venn2"/>
    <dgm:cxn modelId="{E15996AA-CEBA-41C9-8E7E-5932D741E864}" type="presParOf" srcId="{59FB46E9-D04C-42EC-B6A7-CAB7FCE1E4A6}" destId="{B36C04A5-0C4E-4DF2-8ACA-447CDD668D9D}" srcOrd="0" destOrd="0" presId="urn:microsoft.com/office/officeart/2005/8/layout/venn2"/>
    <dgm:cxn modelId="{ED3694BA-D607-4D19-8B81-8D423678699C}" type="presParOf" srcId="{59FB46E9-D04C-42EC-B6A7-CAB7FCE1E4A6}" destId="{7962B8A7-D71A-4952-B5B8-19B7ED0056B2}" srcOrd="1" destOrd="0" presId="urn:microsoft.com/office/officeart/2005/8/layout/venn2"/>
    <dgm:cxn modelId="{EB9433C3-10D3-4B22-8E10-3190CA2BCC2B}" type="presParOf" srcId="{7224E0A1-A313-4105-A223-DFDFAB157D08}" destId="{3ED71152-A2BC-47B7-BFAE-05B0E3068FCE}" srcOrd="3" destOrd="0" presId="urn:microsoft.com/office/officeart/2005/8/layout/venn2"/>
    <dgm:cxn modelId="{8D7FC4C9-A2AD-4092-9292-2E01F2566F9D}" type="presParOf" srcId="{3ED71152-A2BC-47B7-BFAE-05B0E3068FCE}" destId="{12B74D5B-9F14-48B2-A81D-32176D93CA52}" srcOrd="0" destOrd="0" presId="urn:microsoft.com/office/officeart/2005/8/layout/venn2"/>
    <dgm:cxn modelId="{C76E2BE0-5BEB-4A7A-93DA-7135D4582961}" type="presParOf" srcId="{3ED71152-A2BC-47B7-BFAE-05B0E3068FCE}" destId="{0E8D790C-1BA3-4822-8BF6-89727F22521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A75C32-4CEF-4254-BFFF-802235C89528}" type="doc">
      <dgm:prSet loTypeId="urn:microsoft.com/office/officeart/2005/8/layout/hProcess9" loCatId="process" qsTypeId="urn:microsoft.com/office/officeart/2005/8/quickstyle/simple1" qsCatId="simple" csTypeId="urn:microsoft.com/office/officeart/2005/8/colors/accent1_2" csCatId="accent1" phldr="1"/>
      <dgm:spPr/>
    </dgm:pt>
    <dgm:pt modelId="{19017196-9D5C-4DD0-B45B-45AF412C0943}">
      <dgm:prSet phldrT="[Text]" custT="1"/>
      <dgm:spPr/>
      <dgm:t>
        <a:bodyPr/>
        <a:lstStyle/>
        <a:p>
          <a:r>
            <a:rPr lang="bs-Latn-BA" sz="1400" b="1" dirty="0" smtClean="0"/>
            <a:t>TUŽBENI ZAHTJEV</a:t>
          </a:r>
          <a:endParaRPr lang="en-US" sz="1400" b="1" dirty="0"/>
        </a:p>
      </dgm:t>
    </dgm:pt>
    <dgm:pt modelId="{D285AC28-394F-40F8-A420-C77B90AA97CB}" type="parTrans" cxnId="{6054A140-71B3-4EF9-859F-C0A2EF0D1B6B}">
      <dgm:prSet/>
      <dgm:spPr/>
      <dgm:t>
        <a:bodyPr/>
        <a:lstStyle/>
        <a:p>
          <a:endParaRPr lang="en-US"/>
        </a:p>
      </dgm:t>
    </dgm:pt>
    <dgm:pt modelId="{7D7E36DA-7AC6-4DBC-B6CB-633B3684C43A}" type="sibTrans" cxnId="{6054A140-71B3-4EF9-859F-C0A2EF0D1B6B}">
      <dgm:prSet/>
      <dgm:spPr/>
      <dgm:t>
        <a:bodyPr/>
        <a:lstStyle/>
        <a:p>
          <a:endParaRPr lang="en-US"/>
        </a:p>
      </dgm:t>
    </dgm:pt>
    <dgm:pt modelId="{A16758CD-0385-4E56-9FBA-B7DB67A1B13F}">
      <dgm:prSet/>
      <dgm:spPr/>
      <dgm:t>
        <a:bodyPr/>
        <a:lstStyle/>
        <a:p>
          <a:r>
            <a:rPr lang="bs-Latn-BA" b="1" dirty="0" smtClean="0"/>
            <a:t>ČINJENICE</a:t>
          </a:r>
          <a:endParaRPr lang="en-US" b="1" dirty="0"/>
        </a:p>
      </dgm:t>
    </dgm:pt>
    <dgm:pt modelId="{4850D7ED-0C50-4BFD-9979-B60E65477C63}" type="parTrans" cxnId="{9D86BD4F-A7F6-4C93-949F-9C2834F1DD61}">
      <dgm:prSet/>
      <dgm:spPr/>
      <dgm:t>
        <a:bodyPr/>
        <a:lstStyle/>
        <a:p>
          <a:endParaRPr lang="en-US"/>
        </a:p>
      </dgm:t>
    </dgm:pt>
    <dgm:pt modelId="{6CCD38A9-8B4B-4CAE-9CFA-1544FD2173B3}" type="sibTrans" cxnId="{9D86BD4F-A7F6-4C93-949F-9C2834F1DD61}">
      <dgm:prSet/>
      <dgm:spPr/>
      <dgm:t>
        <a:bodyPr/>
        <a:lstStyle/>
        <a:p>
          <a:endParaRPr lang="en-US"/>
        </a:p>
      </dgm:t>
    </dgm:pt>
    <dgm:pt modelId="{74362AF5-12F2-4CA8-B58C-24DE8B7E9363}">
      <dgm:prSet phldrT="[Text]" custT="1"/>
      <dgm:spPr/>
      <dgm:t>
        <a:bodyPr/>
        <a:lstStyle/>
        <a:p>
          <a:r>
            <a:rPr lang="bs-Latn-BA" sz="1400" b="1" dirty="0" smtClean="0"/>
            <a:t>DOKAZI</a:t>
          </a:r>
        </a:p>
        <a:p>
          <a:r>
            <a:rPr lang="bs-Latn-BA" sz="1400" b="1" dirty="0" smtClean="0"/>
            <a:t>(PRIMA FACIE)</a:t>
          </a:r>
          <a:endParaRPr lang="en-US" sz="1400" b="1" dirty="0"/>
        </a:p>
      </dgm:t>
    </dgm:pt>
    <dgm:pt modelId="{6FBD9A00-F516-467F-B182-E8446393AD97}" type="sibTrans" cxnId="{94015232-76BD-4EF4-85F1-CC2484D93892}">
      <dgm:prSet/>
      <dgm:spPr/>
      <dgm:t>
        <a:bodyPr/>
        <a:lstStyle/>
        <a:p>
          <a:endParaRPr lang="en-US"/>
        </a:p>
      </dgm:t>
    </dgm:pt>
    <dgm:pt modelId="{E5A5DB91-83E1-4FFB-A37C-E16BEC1A1862}" type="parTrans" cxnId="{94015232-76BD-4EF4-85F1-CC2484D93892}">
      <dgm:prSet/>
      <dgm:spPr/>
      <dgm:t>
        <a:bodyPr/>
        <a:lstStyle/>
        <a:p>
          <a:endParaRPr lang="en-US"/>
        </a:p>
      </dgm:t>
    </dgm:pt>
    <dgm:pt modelId="{F94F7F16-5566-42C3-B726-CA07FC40DFB0}" type="pres">
      <dgm:prSet presAssocID="{4BA75C32-4CEF-4254-BFFF-802235C89528}" presName="CompostProcess" presStyleCnt="0">
        <dgm:presLayoutVars>
          <dgm:dir/>
          <dgm:resizeHandles val="exact"/>
        </dgm:presLayoutVars>
      </dgm:prSet>
      <dgm:spPr/>
    </dgm:pt>
    <dgm:pt modelId="{11782868-E1A7-40B3-9B4E-C8787588E0F3}" type="pres">
      <dgm:prSet presAssocID="{4BA75C32-4CEF-4254-BFFF-802235C89528}" presName="arrow" presStyleLbl="bgShp" presStyleIdx="0" presStyleCnt="1" custScaleX="117647"/>
      <dgm:spPr>
        <a:blipFill rotWithShape="0">
          <a:blip xmlns:r="http://schemas.openxmlformats.org/officeDocument/2006/relationships" r:embed="rId1"/>
          <a:stretch>
            <a:fillRect/>
          </a:stretch>
        </a:blipFill>
      </dgm:spPr>
      <dgm:t>
        <a:bodyPr/>
        <a:lstStyle/>
        <a:p>
          <a:endParaRPr lang="en-US"/>
        </a:p>
      </dgm:t>
    </dgm:pt>
    <dgm:pt modelId="{955F8A05-11F7-4245-AED3-CBE8806A6857}" type="pres">
      <dgm:prSet presAssocID="{4BA75C32-4CEF-4254-BFFF-802235C89528}" presName="linearProcess" presStyleCnt="0"/>
      <dgm:spPr/>
    </dgm:pt>
    <dgm:pt modelId="{069828A5-17DB-4FB8-AAEB-7C5EF8464F1A}" type="pres">
      <dgm:prSet presAssocID="{19017196-9D5C-4DD0-B45B-45AF412C0943}" presName="textNode" presStyleLbl="node1" presStyleIdx="0" presStyleCnt="3" custScaleX="96142">
        <dgm:presLayoutVars>
          <dgm:bulletEnabled val="1"/>
        </dgm:presLayoutVars>
      </dgm:prSet>
      <dgm:spPr/>
      <dgm:t>
        <a:bodyPr/>
        <a:lstStyle/>
        <a:p>
          <a:endParaRPr lang="en-US"/>
        </a:p>
      </dgm:t>
    </dgm:pt>
    <dgm:pt modelId="{C212A500-88EC-4D53-A1B0-09051B4B20F3}" type="pres">
      <dgm:prSet presAssocID="{7D7E36DA-7AC6-4DBC-B6CB-633B3684C43A}" presName="sibTrans" presStyleCnt="0"/>
      <dgm:spPr/>
    </dgm:pt>
    <dgm:pt modelId="{A20B7CCA-E7FE-4FEE-A3C6-23F8406568E8}" type="pres">
      <dgm:prSet presAssocID="{A16758CD-0385-4E56-9FBA-B7DB67A1B13F}" presName="textNode" presStyleLbl="node1" presStyleIdx="1" presStyleCnt="3" custScaleX="96142">
        <dgm:presLayoutVars>
          <dgm:bulletEnabled val="1"/>
        </dgm:presLayoutVars>
      </dgm:prSet>
      <dgm:spPr/>
      <dgm:t>
        <a:bodyPr/>
        <a:lstStyle/>
        <a:p>
          <a:endParaRPr lang="en-US"/>
        </a:p>
      </dgm:t>
    </dgm:pt>
    <dgm:pt modelId="{1D2898B0-034D-4521-B398-D708C83057AF}" type="pres">
      <dgm:prSet presAssocID="{6CCD38A9-8B4B-4CAE-9CFA-1544FD2173B3}" presName="sibTrans" presStyleCnt="0"/>
      <dgm:spPr/>
    </dgm:pt>
    <dgm:pt modelId="{4C169564-9ED3-44B3-B2C6-D83A2810596F}" type="pres">
      <dgm:prSet presAssocID="{74362AF5-12F2-4CA8-B58C-24DE8B7E9363}" presName="textNode" presStyleLbl="node1" presStyleIdx="2" presStyleCnt="3" custScaleX="96142">
        <dgm:presLayoutVars>
          <dgm:bulletEnabled val="1"/>
        </dgm:presLayoutVars>
      </dgm:prSet>
      <dgm:spPr/>
      <dgm:t>
        <a:bodyPr/>
        <a:lstStyle/>
        <a:p>
          <a:endParaRPr lang="en-US"/>
        </a:p>
      </dgm:t>
    </dgm:pt>
  </dgm:ptLst>
  <dgm:cxnLst>
    <dgm:cxn modelId="{4979347D-F7CD-4733-A5D5-613E2B7D960A}" type="presOf" srcId="{74362AF5-12F2-4CA8-B58C-24DE8B7E9363}" destId="{4C169564-9ED3-44B3-B2C6-D83A2810596F}" srcOrd="0" destOrd="0" presId="urn:microsoft.com/office/officeart/2005/8/layout/hProcess9"/>
    <dgm:cxn modelId="{B18D2518-EF76-4B37-93B7-3428FF000197}" type="presOf" srcId="{A16758CD-0385-4E56-9FBA-B7DB67A1B13F}" destId="{A20B7CCA-E7FE-4FEE-A3C6-23F8406568E8}" srcOrd="0" destOrd="0" presId="urn:microsoft.com/office/officeart/2005/8/layout/hProcess9"/>
    <dgm:cxn modelId="{6054A140-71B3-4EF9-859F-C0A2EF0D1B6B}" srcId="{4BA75C32-4CEF-4254-BFFF-802235C89528}" destId="{19017196-9D5C-4DD0-B45B-45AF412C0943}" srcOrd="0" destOrd="0" parTransId="{D285AC28-394F-40F8-A420-C77B90AA97CB}" sibTransId="{7D7E36DA-7AC6-4DBC-B6CB-633B3684C43A}"/>
    <dgm:cxn modelId="{94015232-76BD-4EF4-85F1-CC2484D93892}" srcId="{4BA75C32-4CEF-4254-BFFF-802235C89528}" destId="{74362AF5-12F2-4CA8-B58C-24DE8B7E9363}" srcOrd="2" destOrd="0" parTransId="{E5A5DB91-83E1-4FFB-A37C-E16BEC1A1862}" sibTransId="{6FBD9A00-F516-467F-B182-E8446393AD97}"/>
    <dgm:cxn modelId="{5C9E37FA-4043-4FD5-9AC3-5B1E0C4FF648}" type="presOf" srcId="{19017196-9D5C-4DD0-B45B-45AF412C0943}" destId="{069828A5-17DB-4FB8-AAEB-7C5EF8464F1A}" srcOrd="0" destOrd="0" presId="urn:microsoft.com/office/officeart/2005/8/layout/hProcess9"/>
    <dgm:cxn modelId="{9D86BD4F-A7F6-4C93-949F-9C2834F1DD61}" srcId="{4BA75C32-4CEF-4254-BFFF-802235C89528}" destId="{A16758CD-0385-4E56-9FBA-B7DB67A1B13F}" srcOrd="1" destOrd="0" parTransId="{4850D7ED-0C50-4BFD-9979-B60E65477C63}" sibTransId="{6CCD38A9-8B4B-4CAE-9CFA-1544FD2173B3}"/>
    <dgm:cxn modelId="{590D919C-2F7A-470C-B656-5E33CDDAFD15}" type="presOf" srcId="{4BA75C32-4CEF-4254-BFFF-802235C89528}" destId="{F94F7F16-5566-42C3-B726-CA07FC40DFB0}" srcOrd="0" destOrd="0" presId="urn:microsoft.com/office/officeart/2005/8/layout/hProcess9"/>
    <dgm:cxn modelId="{77FA1F03-CA4C-47F6-8DAE-A385629DAFCE}" type="presParOf" srcId="{F94F7F16-5566-42C3-B726-CA07FC40DFB0}" destId="{11782868-E1A7-40B3-9B4E-C8787588E0F3}" srcOrd="0" destOrd="0" presId="urn:microsoft.com/office/officeart/2005/8/layout/hProcess9"/>
    <dgm:cxn modelId="{773A72B4-363F-4F6E-82F9-69F3AA220966}" type="presParOf" srcId="{F94F7F16-5566-42C3-B726-CA07FC40DFB0}" destId="{955F8A05-11F7-4245-AED3-CBE8806A6857}" srcOrd="1" destOrd="0" presId="urn:microsoft.com/office/officeart/2005/8/layout/hProcess9"/>
    <dgm:cxn modelId="{8FCCB9D3-57ED-4816-9EED-AA38EDD41854}" type="presParOf" srcId="{955F8A05-11F7-4245-AED3-CBE8806A6857}" destId="{069828A5-17DB-4FB8-AAEB-7C5EF8464F1A}" srcOrd="0" destOrd="0" presId="urn:microsoft.com/office/officeart/2005/8/layout/hProcess9"/>
    <dgm:cxn modelId="{06C03AA6-7883-453A-9293-E012245150B8}" type="presParOf" srcId="{955F8A05-11F7-4245-AED3-CBE8806A6857}" destId="{C212A500-88EC-4D53-A1B0-09051B4B20F3}" srcOrd="1" destOrd="0" presId="urn:microsoft.com/office/officeart/2005/8/layout/hProcess9"/>
    <dgm:cxn modelId="{BE7DB98D-2965-439B-85D5-F82F175A42DA}" type="presParOf" srcId="{955F8A05-11F7-4245-AED3-CBE8806A6857}" destId="{A20B7CCA-E7FE-4FEE-A3C6-23F8406568E8}" srcOrd="2" destOrd="0" presId="urn:microsoft.com/office/officeart/2005/8/layout/hProcess9"/>
    <dgm:cxn modelId="{5633B302-5C89-43C6-8DB6-CBE05E8D5F3F}" type="presParOf" srcId="{955F8A05-11F7-4245-AED3-CBE8806A6857}" destId="{1D2898B0-034D-4521-B398-D708C83057AF}" srcOrd="3" destOrd="0" presId="urn:microsoft.com/office/officeart/2005/8/layout/hProcess9"/>
    <dgm:cxn modelId="{E55E474A-C7A7-441B-913E-700064374D0E}" type="presParOf" srcId="{955F8A05-11F7-4245-AED3-CBE8806A6857}" destId="{4C169564-9ED3-44B3-B2C6-D83A2810596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75C32-4CEF-4254-BFFF-802235C89528}" type="doc">
      <dgm:prSet loTypeId="urn:microsoft.com/office/officeart/2005/8/layout/hProcess9" loCatId="process" qsTypeId="urn:microsoft.com/office/officeart/2005/8/quickstyle/simple1" qsCatId="simple" csTypeId="urn:microsoft.com/office/officeart/2005/8/colors/accent1_2" csCatId="accent1" phldr="1"/>
      <dgm:spPr/>
    </dgm:pt>
    <dgm:pt modelId="{74362AF5-12F2-4CA8-B58C-24DE8B7E9363}">
      <dgm:prSet phldrT="[Text]" custT="1"/>
      <dgm:spPr/>
      <dgm:t>
        <a:bodyPr/>
        <a:lstStyle/>
        <a:p>
          <a:r>
            <a:rPr lang="bs-Latn-BA" sz="1400" b="1" dirty="0" smtClean="0"/>
            <a:t>PREDLAŽE DOKAZE KOJI DOKAZUJE DA NEMA DISKRIMINACIJE</a:t>
          </a:r>
          <a:endParaRPr lang="en-US" sz="1400" b="1" dirty="0"/>
        </a:p>
      </dgm:t>
    </dgm:pt>
    <dgm:pt modelId="{E5A5DB91-83E1-4FFB-A37C-E16BEC1A1862}" type="parTrans" cxnId="{94015232-76BD-4EF4-85F1-CC2484D93892}">
      <dgm:prSet/>
      <dgm:spPr/>
      <dgm:t>
        <a:bodyPr/>
        <a:lstStyle/>
        <a:p>
          <a:endParaRPr lang="en-US"/>
        </a:p>
      </dgm:t>
    </dgm:pt>
    <dgm:pt modelId="{6FBD9A00-F516-467F-B182-E8446393AD97}" type="sibTrans" cxnId="{94015232-76BD-4EF4-85F1-CC2484D93892}">
      <dgm:prSet/>
      <dgm:spPr/>
      <dgm:t>
        <a:bodyPr/>
        <a:lstStyle/>
        <a:p>
          <a:endParaRPr lang="en-US"/>
        </a:p>
      </dgm:t>
    </dgm:pt>
    <dgm:pt modelId="{54C00520-1A55-445B-B02A-37A5F1EC67EB}">
      <dgm:prSet custT="1"/>
      <dgm:spPr/>
      <dgm:t>
        <a:bodyPr/>
        <a:lstStyle/>
        <a:p>
          <a:r>
            <a:rPr lang="bs-Latn-BA" sz="1200" b="1" dirty="0" smtClean="0"/>
            <a:t>RAZLOG KOJI NEMA VEZE SA DISKRIMINACIJOM</a:t>
          </a:r>
          <a:endParaRPr lang="en-US" sz="1200" b="1" dirty="0"/>
        </a:p>
      </dgm:t>
    </dgm:pt>
    <dgm:pt modelId="{99678C1D-0C41-468A-B0F0-E20A62CDEA08}" type="parTrans" cxnId="{E40AFDF9-4284-431E-BA6C-057583FEED30}">
      <dgm:prSet/>
      <dgm:spPr/>
      <dgm:t>
        <a:bodyPr/>
        <a:lstStyle/>
        <a:p>
          <a:endParaRPr lang="en-US"/>
        </a:p>
      </dgm:t>
    </dgm:pt>
    <dgm:pt modelId="{F5D55E43-B521-4147-AFD1-993D75ABC5FA}" type="sibTrans" cxnId="{E40AFDF9-4284-431E-BA6C-057583FEED30}">
      <dgm:prSet/>
      <dgm:spPr/>
      <dgm:t>
        <a:bodyPr/>
        <a:lstStyle/>
        <a:p>
          <a:endParaRPr lang="en-US"/>
        </a:p>
      </dgm:t>
    </dgm:pt>
    <dgm:pt modelId="{F94F7F16-5566-42C3-B726-CA07FC40DFB0}" type="pres">
      <dgm:prSet presAssocID="{4BA75C32-4CEF-4254-BFFF-802235C89528}" presName="CompostProcess" presStyleCnt="0">
        <dgm:presLayoutVars>
          <dgm:dir/>
          <dgm:resizeHandles val="exact"/>
        </dgm:presLayoutVars>
      </dgm:prSet>
      <dgm:spPr/>
    </dgm:pt>
    <dgm:pt modelId="{11782868-E1A7-40B3-9B4E-C8787588E0F3}" type="pres">
      <dgm:prSet presAssocID="{4BA75C32-4CEF-4254-BFFF-802235C89528}" presName="arrow" presStyleLbl="bgShp" presStyleIdx="0" presStyleCnt="1" custFlipHor="1" custScaleX="117647" custLinFactNeighborX="-2503"/>
      <dgm:spPr/>
      <dgm:t>
        <a:bodyPr/>
        <a:lstStyle/>
        <a:p>
          <a:endParaRPr lang="en-US"/>
        </a:p>
      </dgm:t>
    </dgm:pt>
    <dgm:pt modelId="{955F8A05-11F7-4245-AED3-CBE8806A6857}" type="pres">
      <dgm:prSet presAssocID="{4BA75C32-4CEF-4254-BFFF-802235C89528}" presName="linearProcess" presStyleCnt="0"/>
      <dgm:spPr/>
    </dgm:pt>
    <dgm:pt modelId="{4C169564-9ED3-44B3-B2C6-D83A2810596F}" type="pres">
      <dgm:prSet presAssocID="{74362AF5-12F2-4CA8-B58C-24DE8B7E9363}" presName="textNode" presStyleLbl="node1" presStyleIdx="0" presStyleCnt="2" custScaleX="210041">
        <dgm:presLayoutVars>
          <dgm:bulletEnabled val="1"/>
        </dgm:presLayoutVars>
      </dgm:prSet>
      <dgm:spPr/>
      <dgm:t>
        <a:bodyPr/>
        <a:lstStyle/>
        <a:p>
          <a:endParaRPr lang="en-US"/>
        </a:p>
      </dgm:t>
    </dgm:pt>
    <dgm:pt modelId="{09023F4D-953A-413D-A5A0-41EC645666FB}" type="pres">
      <dgm:prSet presAssocID="{6FBD9A00-F516-467F-B182-E8446393AD97}" presName="sibTrans" presStyleCnt="0"/>
      <dgm:spPr/>
    </dgm:pt>
    <dgm:pt modelId="{83A32B25-07F2-451C-9F3B-538AC5D2B52E}" type="pres">
      <dgm:prSet presAssocID="{54C00520-1A55-445B-B02A-37A5F1EC67EB}" presName="textNode" presStyleLbl="node1" presStyleIdx="1" presStyleCnt="2" custScaleX="210041">
        <dgm:presLayoutVars>
          <dgm:bulletEnabled val="1"/>
        </dgm:presLayoutVars>
      </dgm:prSet>
      <dgm:spPr/>
      <dgm:t>
        <a:bodyPr/>
        <a:lstStyle/>
        <a:p>
          <a:endParaRPr lang="en-US"/>
        </a:p>
      </dgm:t>
    </dgm:pt>
  </dgm:ptLst>
  <dgm:cxnLst>
    <dgm:cxn modelId="{90B49FE8-9B57-4438-8B63-4445DBCF2417}" type="presOf" srcId="{4BA75C32-4CEF-4254-BFFF-802235C89528}" destId="{F94F7F16-5566-42C3-B726-CA07FC40DFB0}" srcOrd="0" destOrd="0" presId="urn:microsoft.com/office/officeart/2005/8/layout/hProcess9"/>
    <dgm:cxn modelId="{94015232-76BD-4EF4-85F1-CC2484D93892}" srcId="{4BA75C32-4CEF-4254-BFFF-802235C89528}" destId="{74362AF5-12F2-4CA8-B58C-24DE8B7E9363}" srcOrd="0" destOrd="0" parTransId="{E5A5DB91-83E1-4FFB-A37C-E16BEC1A1862}" sibTransId="{6FBD9A00-F516-467F-B182-E8446393AD97}"/>
    <dgm:cxn modelId="{E40AFDF9-4284-431E-BA6C-057583FEED30}" srcId="{4BA75C32-4CEF-4254-BFFF-802235C89528}" destId="{54C00520-1A55-445B-B02A-37A5F1EC67EB}" srcOrd="1" destOrd="0" parTransId="{99678C1D-0C41-468A-B0F0-E20A62CDEA08}" sibTransId="{F5D55E43-B521-4147-AFD1-993D75ABC5FA}"/>
    <dgm:cxn modelId="{582448E4-3437-4A93-AAF1-94594264C980}" type="presOf" srcId="{54C00520-1A55-445B-B02A-37A5F1EC67EB}" destId="{83A32B25-07F2-451C-9F3B-538AC5D2B52E}" srcOrd="0" destOrd="0" presId="urn:microsoft.com/office/officeart/2005/8/layout/hProcess9"/>
    <dgm:cxn modelId="{D147E3B5-BE7D-4B75-BCD9-C7D34AF7575C}" type="presOf" srcId="{74362AF5-12F2-4CA8-B58C-24DE8B7E9363}" destId="{4C169564-9ED3-44B3-B2C6-D83A2810596F}" srcOrd="0" destOrd="0" presId="urn:microsoft.com/office/officeart/2005/8/layout/hProcess9"/>
    <dgm:cxn modelId="{B11267BA-AF51-4269-A380-FC425D6127C4}" type="presParOf" srcId="{F94F7F16-5566-42C3-B726-CA07FC40DFB0}" destId="{11782868-E1A7-40B3-9B4E-C8787588E0F3}" srcOrd="0" destOrd="0" presId="urn:microsoft.com/office/officeart/2005/8/layout/hProcess9"/>
    <dgm:cxn modelId="{30AF3E8A-045C-4EEA-8B8A-B996283D1FEA}" type="presParOf" srcId="{F94F7F16-5566-42C3-B726-CA07FC40DFB0}" destId="{955F8A05-11F7-4245-AED3-CBE8806A6857}" srcOrd="1" destOrd="0" presId="urn:microsoft.com/office/officeart/2005/8/layout/hProcess9"/>
    <dgm:cxn modelId="{8569DC41-230F-4564-AF66-EF9DA89BBD68}" type="presParOf" srcId="{955F8A05-11F7-4245-AED3-CBE8806A6857}" destId="{4C169564-9ED3-44B3-B2C6-D83A2810596F}" srcOrd="0" destOrd="0" presId="urn:microsoft.com/office/officeart/2005/8/layout/hProcess9"/>
    <dgm:cxn modelId="{3AF8314F-97E9-402E-B2A1-D7A1E1F2121B}" type="presParOf" srcId="{955F8A05-11F7-4245-AED3-CBE8806A6857}" destId="{09023F4D-953A-413D-A5A0-41EC645666FB}" srcOrd="1" destOrd="0" presId="urn:microsoft.com/office/officeart/2005/8/layout/hProcess9"/>
    <dgm:cxn modelId="{360572F5-5914-437C-AFF5-97FA4D45695F}" type="presParOf" srcId="{955F8A05-11F7-4245-AED3-CBE8806A6857}" destId="{83A32B25-07F2-451C-9F3B-538AC5D2B52E}"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46C067-F04F-4C26-8C6F-52732DEB1C1B}"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2910979C-7884-4A9C-B821-FAD20E57CD6F}">
      <dgm:prSet phldrT="[Text]" custT="1"/>
      <dgm:spPr/>
      <dgm:t>
        <a:bodyPr/>
        <a:lstStyle/>
        <a:p>
          <a:r>
            <a:rPr lang="bs-Latn-BA" sz="4400" b="1" dirty="0" smtClean="0"/>
            <a:t>DOKAZI</a:t>
          </a:r>
          <a:endParaRPr lang="en-US" sz="4400" b="1" dirty="0"/>
        </a:p>
      </dgm:t>
    </dgm:pt>
    <dgm:pt modelId="{D617304B-B086-49A0-9996-A6F28CF359E1}" type="parTrans" cxnId="{DCEFB1DC-5215-4DA5-A1A0-B5DD79D19140}">
      <dgm:prSet/>
      <dgm:spPr/>
      <dgm:t>
        <a:bodyPr/>
        <a:lstStyle/>
        <a:p>
          <a:endParaRPr lang="en-US"/>
        </a:p>
      </dgm:t>
    </dgm:pt>
    <dgm:pt modelId="{40B8D76F-2615-4BC5-8E02-E4D2FA80F0D1}" type="sibTrans" cxnId="{DCEFB1DC-5215-4DA5-A1A0-B5DD79D19140}">
      <dgm:prSet/>
      <dgm:spPr/>
      <dgm:t>
        <a:bodyPr/>
        <a:lstStyle/>
        <a:p>
          <a:endParaRPr lang="en-US"/>
        </a:p>
      </dgm:t>
    </dgm:pt>
    <dgm:pt modelId="{0870FB72-0B42-43B1-B902-9A9AF5527376}">
      <dgm:prSet phldrT="[Text]"/>
      <dgm:spPr/>
      <dgm:t>
        <a:bodyPr/>
        <a:lstStyle/>
        <a:p>
          <a:r>
            <a:rPr lang="bs-Latn-BA" b="1" dirty="0" smtClean="0"/>
            <a:t>ZAKLJUČAK</a:t>
          </a:r>
          <a:endParaRPr lang="en-US" b="1" dirty="0"/>
        </a:p>
      </dgm:t>
    </dgm:pt>
    <dgm:pt modelId="{1E75545F-8059-4456-8BE7-3BC37519A2E8}" type="parTrans" cxnId="{1B7B6479-36E7-450A-978E-C1D47A382FE8}">
      <dgm:prSet/>
      <dgm:spPr/>
      <dgm:t>
        <a:bodyPr/>
        <a:lstStyle/>
        <a:p>
          <a:endParaRPr lang="en-US"/>
        </a:p>
      </dgm:t>
    </dgm:pt>
    <dgm:pt modelId="{9D6EF411-FCB5-4BF7-AD2C-E491D83F1587}" type="sibTrans" cxnId="{1B7B6479-36E7-450A-978E-C1D47A382FE8}">
      <dgm:prSet/>
      <dgm:spPr/>
      <dgm:t>
        <a:bodyPr/>
        <a:lstStyle/>
        <a:p>
          <a:endParaRPr lang="en-US"/>
        </a:p>
      </dgm:t>
    </dgm:pt>
    <dgm:pt modelId="{9D9184A1-8DB2-4E1B-82FB-957EDF3D5AD2}" type="pres">
      <dgm:prSet presAssocID="{3546C067-F04F-4C26-8C6F-52732DEB1C1B}" presName="Name0" presStyleCnt="0">
        <dgm:presLayoutVars>
          <dgm:dir/>
          <dgm:animOne val="branch"/>
          <dgm:animLvl val="lvl"/>
        </dgm:presLayoutVars>
      </dgm:prSet>
      <dgm:spPr/>
      <dgm:t>
        <a:bodyPr/>
        <a:lstStyle/>
        <a:p>
          <a:endParaRPr lang="en-US"/>
        </a:p>
      </dgm:t>
    </dgm:pt>
    <dgm:pt modelId="{2C10B4CD-41AF-45A3-B460-085CE44CC41D}" type="pres">
      <dgm:prSet presAssocID="{2910979C-7884-4A9C-B821-FAD20E57CD6F}" presName="chaos" presStyleCnt="0"/>
      <dgm:spPr/>
    </dgm:pt>
    <dgm:pt modelId="{DF554F17-A7B3-4F19-9568-E69C832ED0D7}" type="pres">
      <dgm:prSet presAssocID="{2910979C-7884-4A9C-B821-FAD20E57CD6F}" presName="parTx1" presStyleLbl="revTx" presStyleIdx="0" presStyleCnt="1"/>
      <dgm:spPr/>
      <dgm:t>
        <a:bodyPr/>
        <a:lstStyle/>
        <a:p>
          <a:endParaRPr lang="en-US"/>
        </a:p>
      </dgm:t>
    </dgm:pt>
    <dgm:pt modelId="{760B5748-31D4-40E2-B4D9-0801C51539D5}" type="pres">
      <dgm:prSet presAssocID="{2910979C-7884-4A9C-B821-FAD20E57CD6F}" presName="c1" presStyleLbl="node1" presStyleIdx="0" presStyleCnt="19"/>
      <dgm:spPr/>
    </dgm:pt>
    <dgm:pt modelId="{660515C7-923D-4C6B-A72E-98EF5DB2CB57}" type="pres">
      <dgm:prSet presAssocID="{2910979C-7884-4A9C-B821-FAD20E57CD6F}" presName="c2" presStyleLbl="node1" presStyleIdx="1" presStyleCnt="19"/>
      <dgm:spPr/>
    </dgm:pt>
    <dgm:pt modelId="{8C8B2F11-5863-4DC0-860E-30662B1514D7}" type="pres">
      <dgm:prSet presAssocID="{2910979C-7884-4A9C-B821-FAD20E57CD6F}" presName="c3" presStyleLbl="node1" presStyleIdx="2" presStyleCnt="19"/>
      <dgm:spPr/>
    </dgm:pt>
    <dgm:pt modelId="{8A06B037-3F28-4131-8D9B-068EAE3EBF8D}" type="pres">
      <dgm:prSet presAssocID="{2910979C-7884-4A9C-B821-FAD20E57CD6F}" presName="c4" presStyleLbl="node1" presStyleIdx="3" presStyleCnt="19"/>
      <dgm:spPr/>
    </dgm:pt>
    <dgm:pt modelId="{92BC1B80-8949-4EF2-9CEC-E9661C1F0D3C}" type="pres">
      <dgm:prSet presAssocID="{2910979C-7884-4A9C-B821-FAD20E57CD6F}" presName="c5" presStyleLbl="node1" presStyleIdx="4" presStyleCnt="19"/>
      <dgm:spPr/>
    </dgm:pt>
    <dgm:pt modelId="{BEDAE201-D96E-4562-B16A-168AE61E4611}" type="pres">
      <dgm:prSet presAssocID="{2910979C-7884-4A9C-B821-FAD20E57CD6F}" presName="c6" presStyleLbl="node1" presStyleIdx="5" presStyleCnt="19"/>
      <dgm:spPr/>
    </dgm:pt>
    <dgm:pt modelId="{7CE959E4-1888-4684-8964-CAB931FA64B9}" type="pres">
      <dgm:prSet presAssocID="{2910979C-7884-4A9C-B821-FAD20E57CD6F}" presName="c7" presStyleLbl="node1" presStyleIdx="6" presStyleCnt="19"/>
      <dgm:spPr/>
    </dgm:pt>
    <dgm:pt modelId="{06D3344A-A5F2-493B-A20E-3D7AFF340EEA}" type="pres">
      <dgm:prSet presAssocID="{2910979C-7884-4A9C-B821-FAD20E57CD6F}" presName="c8" presStyleLbl="node1" presStyleIdx="7" presStyleCnt="19"/>
      <dgm:spPr/>
    </dgm:pt>
    <dgm:pt modelId="{8D163ACC-9FC7-445B-BEFF-BF82AF394371}" type="pres">
      <dgm:prSet presAssocID="{2910979C-7884-4A9C-B821-FAD20E57CD6F}" presName="c9" presStyleLbl="node1" presStyleIdx="8" presStyleCnt="19"/>
      <dgm:spPr/>
    </dgm:pt>
    <dgm:pt modelId="{0325F2C7-4E7D-479B-A6D1-40097585205F}" type="pres">
      <dgm:prSet presAssocID="{2910979C-7884-4A9C-B821-FAD20E57CD6F}" presName="c10" presStyleLbl="node1" presStyleIdx="9" presStyleCnt="19"/>
      <dgm:spPr/>
    </dgm:pt>
    <dgm:pt modelId="{325E0BD6-E1BF-4F5E-B27A-C4FCAD39188D}" type="pres">
      <dgm:prSet presAssocID="{2910979C-7884-4A9C-B821-FAD20E57CD6F}" presName="c11" presStyleLbl="node1" presStyleIdx="10" presStyleCnt="19"/>
      <dgm:spPr/>
    </dgm:pt>
    <dgm:pt modelId="{6D5C6445-48FD-4448-961E-D2ADFEF6780A}" type="pres">
      <dgm:prSet presAssocID="{2910979C-7884-4A9C-B821-FAD20E57CD6F}" presName="c12" presStyleLbl="node1" presStyleIdx="11" presStyleCnt="19"/>
      <dgm:spPr/>
    </dgm:pt>
    <dgm:pt modelId="{5A74EE52-3CC1-4D0F-B975-28468216BE4E}" type="pres">
      <dgm:prSet presAssocID="{2910979C-7884-4A9C-B821-FAD20E57CD6F}" presName="c13" presStyleLbl="node1" presStyleIdx="12" presStyleCnt="19"/>
      <dgm:spPr/>
    </dgm:pt>
    <dgm:pt modelId="{EB0A2315-1DE2-45D8-9CE7-F8559E61EA8B}" type="pres">
      <dgm:prSet presAssocID="{2910979C-7884-4A9C-B821-FAD20E57CD6F}" presName="c14" presStyleLbl="node1" presStyleIdx="13" presStyleCnt="19"/>
      <dgm:spPr/>
    </dgm:pt>
    <dgm:pt modelId="{20930A10-06F6-460C-9CB3-A72486AA1695}" type="pres">
      <dgm:prSet presAssocID="{2910979C-7884-4A9C-B821-FAD20E57CD6F}" presName="c15" presStyleLbl="node1" presStyleIdx="14" presStyleCnt="19"/>
      <dgm:spPr/>
    </dgm:pt>
    <dgm:pt modelId="{67385C76-0163-48FD-A735-F7E2BBA311E0}" type="pres">
      <dgm:prSet presAssocID="{2910979C-7884-4A9C-B821-FAD20E57CD6F}" presName="c16" presStyleLbl="node1" presStyleIdx="15" presStyleCnt="19"/>
      <dgm:spPr/>
    </dgm:pt>
    <dgm:pt modelId="{BB025A91-CC48-47D0-9FB0-7B00F0685996}" type="pres">
      <dgm:prSet presAssocID="{2910979C-7884-4A9C-B821-FAD20E57CD6F}" presName="c17" presStyleLbl="node1" presStyleIdx="16" presStyleCnt="19"/>
      <dgm:spPr/>
    </dgm:pt>
    <dgm:pt modelId="{195E47AD-C67C-400F-AE1D-D44A9A49A21B}" type="pres">
      <dgm:prSet presAssocID="{2910979C-7884-4A9C-B821-FAD20E57CD6F}" presName="c18" presStyleLbl="node1" presStyleIdx="17" presStyleCnt="19"/>
      <dgm:spPr/>
    </dgm:pt>
    <dgm:pt modelId="{77018D00-4F9F-4848-A623-C1F35495CD55}" type="pres">
      <dgm:prSet presAssocID="{40B8D76F-2615-4BC5-8E02-E4D2FA80F0D1}" presName="chevronComposite1" presStyleCnt="0"/>
      <dgm:spPr/>
    </dgm:pt>
    <dgm:pt modelId="{42C1E653-AAE5-4478-BB4B-E600BDE97AC4}" type="pres">
      <dgm:prSet presAssocID="{40B8D76F-2615-4BC5-8E02-E4D2FA80F0D1}" presName="chevron1" presStyleLbl="sibTrans2D1" presStyleIdx="0" presStyleCnt="2"/>
      <dgm:spPr/>
    </dgm:pt>
    <dgm:pt modelId="{66163F2B-C85A-4D2F-8D01-4BD0F592FCFC}" type="pres">
      <dgm:prSet presAssocID="{40B8D76F-2615-4BC5-8E02-E4D2FA80F0D1}" presName="spChevron1" presStyleCnt="0"/>
      <dgm:spPr/>
    </dgm:pt>
    <dgm:pt modelId="{982A110B-2452-4F85-AD57-9B3D1296C718}" type="pres">
      <dgm:prSet presAssocID="{40B8D76F-2615-4BC5-8E02-E4D2FA80F0D1}" presName="overlap" presStyleCnt="0"/>
      <dgm:spPr/>
    </dgm:pt>
    <dgm:pt modelId="{7DA4F28C-E3BB-4FE1-B3DB-C642FCE53415}" type="pres">
      <dgm:prSet presAssocID="{40B8D76F-2615-4BC5-8E02-E4D2FA80F0D1}" presName="chevronComposite2" presStyleCnt="0"/>
      <dgm:spPr/>
    </dgm:pt>
    <dgm:pt modelId="{2893D7FD-90C0-4045-A002-7663BE33E9B1}" type="pres">
      <dgm:prSet presAssocID="{40B8D76F-2615-4BC5-8E02-E4D2FA80F0D1}" presName="chevron2" presStyleLbl="sibTrans2D1" presStyleIdx="1" presStyleCnt="2"/>
      <dgm:spPr/>
    </dgm:pt>
    <dgm:pt modelId="{5F88697B-3EED-4FDA-90EB-E290FCF6E206}" type="pres">
      <dgm:prSet presAssocID="{40B8D76F-2615-4BC5-8E02-E4D2FA80F0D1}" presName="spChevron2" presStyleCnt="0"/>
      <dgm:spPr/>
    </dgm:pt>
    <dgm:pt modelId="{42A65B91-5A36-4627-8031-DEB04E7236C6}" type="pres">
      <dgm:prSet presAssocID="{0870FB72-0B42-43B1-B902-9A9AF5527376}" presName="last" presStyleCnt="0"/>
      <dgm:spPr/>
    </dgm:pt>
    <dgm:pt modelId="{CE7802EF-A195-4B54-B953-90CBC7D48122}" type="pres">
      <dgm:prSet presAssocID="{0870FB72-0B42-43B1-B902-9A9AF5527376}" presName="circleTx" presStyleLbl="node1" presStyleIdx="18" presStyleCnt="19"/>
      <dgm:spPr/>
      <dgm:t>
        <a:bodyPr/>
        <a:lstStyle/>
        <a:p>
          <a:endParaRPr lang="en-US"/>
        </a:p>
      </dgm:t>
    </dgm:pt>
    <dgm:pt modelId="{101865EF-D414-4FFC-A1EA-3D541BEBBD0E}" type="pres">
      <dgm:prSet presAssocID="{0870FB72-0B42-43B1-B902-9A9AF5527376}" presName="spN" presStyleCnt="0"/>
      <dgm:spPr/>
    </dgm:pt>
  </dgm:ptLst>
  <dgm:cxnLst>
    <dgm:cxn modelId="{3CB0EBED-6276-4D4D-B37B-59B3EB52F78F}" type="presOf" srcId="{0870FB72-0B42-43B1-B902-9A9AF5527376}" destId="{CE7802EF-A195-4B54-B953-90CBC7D48122}" srcOrd="0" destOrd="0" presId="urn:microsoft.com/office/officeart/2009/3/layout/RandomtoResultProcess"/>
    <dgm:cxn modelId="{DCEFB1DC-5215-4DA5-A1A0-B5DD79D19140}" srcId="{3546C067-F04F-4C26-8C6F-52732DEB1C1B}" destId="{2910979C-7884-4A9C-B821-FAD20E57CD6F}" srcOrd="0" destOrd="0" parTransId="{D617304B-B086-49A0-9996-A6F28CF359E1}" sibTransId="{40B8D76F-2615-4BC5-8E02-E4D2FA80F0D1}"/>
    <dgm:cxn modelId="{8833F003-EC47-4173-99AE-3A431BFDDA02}" type="presOf" srcId="{2910979C-7884-4A9C-B821-FAD20E57CD6F}" destId="{DF554F17-A7B3-4F19-9568-E69C832ED0D7}" srcOrd="0" destOrd="0" presId="urn:microsoft.com/office/officeart/2009/3/layout/RandomtoResultProcess"/>
    <dgm:cxn modelId="{2240206C-D19C-4206-B338-918AACD37D32}" type="presOf" srcId="{3546C067-F04F-4C26-8C6F-52732DEB1C1B}" destId="{9D9184A1-8DB2-4E1B-82FB-957EDF3D5AD2}" srcOrd="0" destOrd="0" presId="urn:microsoft.com/office/officeart/2009/3/layout/RandomtoResultProcess"/>
    <dgm:cxn modelId="{1B7B6479-36E7-450A-978E-C1D47A382FE8}" srcId="{3546C067-F04F-4C26-8C6F-52732DEB1C1B}" destId="{0870FB72-0B42-43B1-B902-9A9AF5527376}" srcOrd="1" destOrd="0" parTransId="{1E75545F-8059-4456-8BE7-3BC37519A2E8}" sibTransId="{9D6EF411-FCB5-4BF7-AD2C-E491D83F1587}"/>
    <dgm:cxn modelId="{D21FF23D-E63F-4D9C-8268-2F1E344C0313}" type="presParOf" srcId="{9D9184A1-8DB2-4E1B-82FB-957EDF3D5AD2}" destId="{2C10B4CD-41AF-45A3-B460-085CE44CC41D}" srcOrd="0" destOrd="0" presId="urn:microsoft.com/office/officeart/2009/3/layout/RandomtoResultProcess"/>
    <dgm:cxn modelId="{964DE585-E2F8-4296-B076-FCC9C18055F7}" type="presParOf" srcId="{2C10B4CD-41AF-45A3-B460-085CE44CC41D}" destId="{DF554F17-A7B3-4F19-9568-E69C832ED0D7}" srcOrd="0" destOrd="0" presId="urn:microsoft.com/office/officeart/2009/3/layout/RandomtoResultProcess"/>
    <dgm:cxn modelId="{7F2AE8A3-0832-4EC0-8A00-B85630B6348D}" type="presParOf" srcId="{2C10B4CD-41AF-45A3-B460-085CE44CC41D}" destId="{760B5748-31D4-40E2-B4D9-0801C51539D5}" srcOrd="1" destOrd="0" presId="urn:microsoft.com/office/officeart/2009/3/layout/RandomtoResultProcess"/>
    <dgm:cxn modelId="{A843DC14-7942-4671-A304-897645A10DA6}" type="presParOf" srcId="{2C10B4CD-41AF-45A3-B460-085CE44CC41D}" destId="{660515C7-923D-4C6B-A72E-98EF5DB2CB57}" srcOrd="2" destOrd="0" presId="urn:microsoft.com/office/officeart/2009/3/layout/RandomtoResultProcess"/>
    <dgm:cxn modelId="{23CE7A6B-EB73-4B5C-B47D-DA52450787BA}" type="presParOf" srcId="{2C10B4CD-41AF-45A3-B460-085CE44CC41D}" destId="{8C8B2F11-5863-4DC0-860E-30662B1514D7}" srcOrd="3" destOrd="0" presId="urn:microsoft.com/office/officeart/2009/3/layout/RandomtoResultProcess"/>
    <dgm:cxn modelId="{E813ACF1-5408-48C4-9C20-96E7CB1C1570}" type="presParOf" srcId="{2C10B4CD-41AF-45A3-B460-085CE44CC41D}" destId="{8A06B037-3F28-4131-8D9B-068EAE3EBF8D}" srcOrd="4" destOrd="0" presId="urn:microsoft.com/office/officeart/2009/3/layout/RandomtoResultProcess"/>
    <dgm:cxn modelId="{A88BAAD2-32A1-4D7A-8250-F1DD6B1F34D4}" type="presParOf" srcId="{2C10B4CD-41AF-45A3-B460-085CE44CC41D}" destId="{92BC1B80-8949-4EF2-9CEC-E9661C1F0D3C}" srcOrd="5" destOrd="0" presId="urn:microsoft.com/office/officeart/2009/3/layout/RandomtoResultProcess"/>
    <dgm:cxn modelId="{67CD69D3-0839-4F5B-83BE-66106312FC24}" type="presParOf" srcId="{2C10B4CD-41AF-45A3-B460-085CE44CC41D}" destId="{BEDAE201-D96E-4562-B16A-168AE61E4611}" srcOrd="6" destOrd="0" presId="urn:microsoft.com/office/officeart/2009/3/layout/RandomtoResultProcess"/>
    <dgm:cxn modelId="{F5786200-3A7C-4F44-8EC8-0E15C782C203}" type="presParOf" srcId="{2C10B4CD-41AF-45A3-B460-085CE44CC41D}" destId="{7CE959E4-1888-4684-8964-CAB931FA64B9}" srcOrd="7" destOrd="0" presId="urn:microsoft.com/office/officeart/2009/3/layout/RandomtoResultProcess"/>
    <dgm:cxn modelId="{0DFAF499-5863-4350-9F84-6674C8D1430F}" type="presParOf" srcId="{2C10B4CD-41AF-45A3-B460-085CE44CC41D}" destId="{06D3344A-A5F2-493B-A20E-3D7AFF340EEA}" srcOrd="8" destOrd="0" presId="urn:microsoft.com/office/officeart/2009/3/layout/RandomtoResultProcess"/>
    <dgm:cxn modelId="{992BDA7C-E76F-4AB4-894D-E2CAC6B2BFBA}" type="presParOf" srcId="{2C10B4CD-41AF-45A3-B460-085CE44CC41D}" destId="{8D163ACC-9FC7-445B-BEFF-BF82AF394371}" srcOrd="9" destOrd="0" presId="urn:microsoft.com/office/officeart/2009/3/layout/RandomtoResultProcess"/>
    <dgm:cxn modelId="{3ADF2996-AC69-4D8A-8B7B-7807B5613C5D}" type="presParOf" srcId="{2C10B4CD-41AF-45A3-B460-085CE44CC41D}" destId="{0325F2C7-4E7D-479B-A6D1-40097585205F}" srcOrd="10" destOrd="0" presId="urn:microsoft.com/office/officeart/2009/3/layout/RandomtoResultProcess"/>
    <dgm:cxn modelId="{4DFAE398-DCEC-42F8-866E-70B25A6D0974}" type="presParOf" srcId="{2C10B4CD-41AF-45A3-B460-085CE44CC41D}" destId="{325E0BD6-E1BF-4F5E-B27A-C4FCAD39188D}" srcOrd="11" destOrd="0" presId="urn:microsoft.com/office/officeart/2009/3/layout/RandomtoResultProcess"/>
    <dgm:cxn modelId="{B960F357-338F-433C-8751-0FEC7B14017C}" type="presParOf" srcId="{2C10B4CD-41AF-45A3-B460-085CE44CC41D}" destId="{6D5C6445-48FD-4448-961E-D2ADFEF6780A}" srcOrd="12" destOrd="0" presId="urn:microsoft.com/office/officeart/2009/3/layout/RandomtoResultProcess"/>
    <dgm:cxn modelId="{780AC489-CC0F-4FCB-AD3D-B3BBF5F6DD3E}" type="presParOf" srcId="{2C10B4CD-41AF-45A3-B460-085CE44CC41D}" destId="{5A74EE52-3CC1-4D0F-B975-28468216BE4E}" srcOrd="13" destOrd="0" presId="urn:microsoft.com/office/officeart/2009/3/layout/RandomtoResultProcess"/>
    <dgm:cxn modelId="{95DED7FB-9B82-4AAB-878D-781C9BF7A13B}" type="presParOf" srcId="{2C10B4CD-41AF-45A3-B460-085CE44CC41D}" destId="{EB0A2315-1DE2-45D8-9CE7-F8559E61EA8B}" srcOrd="14" destOrd="0" presId="urn:microsoft.com/office/officeart/2009/3/layout/RandomtoResultProcess"/>
    <dgm:cxn modelId="{17544C51-D135-4883-A24C-7CFAD799C33B}" type="presParOf" srcId="{2C10B4CD-41AF-45A3-B460-085CE44CC41D}" destId="{20930A10-06F6-460C-9CB3-A72486AA1695}" srcOrd="15" destOrd="0" presId="urn:microsoft.com/office/officeart/2009/3/layout/RandomtoResultProcess"/>
    <dgm:cxn modelId="{73EC0C82-842B-40E4-827D-BB0BA9DC89CC}" type="presParOf" srcId="{2C10B4CD-41AF-45A3-B460-085CE44CC41D}" destId="{67385C76-0163-48FD-A735-F7E2BBA311E0}" srcOrd="16" destOrd="0" presId="urn:microsoft.com/office/officeart/2009/3/layout/RandomtoResultProcess"/>
    <dgm:cxn modelId="{20E7F29E-1C1E-4ECB-B7AA-8504260E7C38}" type="presParOf" srcId="{2C10B4CD-41AF-45A3-B460-085CE44CC41D}" destId="{BB025A91-CC48-47D0-9FB0-7B00F0685996}" srcOrd="17" destOrd="0" presId="urn:microsoft.com/office/officeart/2009/3/layout/RandomtoResultProcess"/>
    <dgm:cxn modelId="{25D584BB-AB34-4689-8294-F6C22773E047}" type="presParOf" srcId="{2C10B4CD-41AF-45A3-B460-085CE44CC41D}" destId="{195E47AD-C67C-400F-AE1D-D44A9A49A21B}" srcOrd="18" destOrd="0" presId="urn:microsoft.com/office/officeart/2009/3/layout/RandomtoResultProcess"/>
    <dgm:cxn modelId="{57AEAA32-783C-487A-8EF5-09F8309FFEF4}" type="presParOf" srcId="{9D9184A1-8DB2-4E1B-82FB-957EDF3D5AD2}" destId="{77018D00-4F9F-4848-A623-C1F35495CD55}" srcOrd="1" destOrd="0" presId="urn:microsoft.com/office/officeart/2009/3/layout/RandomtoResultProcess"/>
    <dgm:cxn modelId="{57D08B0B-E4CF-4A77-8EED-9E8D5712A86A}" type="presParOf" srcId="{77018D00-4F9F-4848-A623-C1F35495CD55}" destId="{42C1E653-AAE5-4478-BB4B-E600BDE97AC4}" srcOrd="0" destOrd="0" presId="urn:microsoft.com/office/officeart/2009/3/layout/RandomtoResultProcess"/>
    <dgm:cxn modelId="{A8108B25-652B-4593-8864-8A0BD44B999F}" type="presParOf" srcId="{77018D00-4F9F-4848-A623-C1F35495CD55}" destId="{66163F2B-C85A-4D2F-8D01-4BD0F592FCFC}" srcOrd="1" destOrd="0" presId="urn:microsoft.com/office/officeart/2009/3/layout/RandomtoResultProcess"/>
    <dgm:cxn modelId="{CD906076-7FB0-4251-B9D2-765481A2D644}" type="presParOf" srcId="{9D9184A1-8DB2-4E1B-82FB-957EDF3D5AD2}" destId="{982A110B-2452-4F85-AD57-9B3D1296C718}" srcOrd="2" destOrd="0" presId="urn:microsoft.com/office/officeart/2009/3/layout/RandomtoResultProcess"/>
    <dgm:cxn modelId="{8AA9EDEC-AE75-498B-9EAA-6789B6FA27A1}" type="presParOf" srcId="{9D9184A1-8DB2-4E1B-82FB-957EDF3D5AD2}" destId="{7DA4F28C-E3BB-4FE1-B3DB-C642FCE53415}" srcOrd="3" destOrd="0" presId="urn:microsoft.com/office/officeart/2009/3/layout/RandomtoResultProcess"/>
    <dgm:cxn modelId="{5DD5E7C6-D4CF-4D52-95A8-B43F36C64543}" type="presParOf" srcId="{7DA4F28C-E3BB-4FE1-B3DB-C642FCE53415}" destId="{2893D7FD-90C0-4045-A002-7663BE33E9B1}" srcOrd="0" destOrd="0" presId="urn:microsoft.com/office/officeart/2009/3/layout/RandomtoResultProcess"/>
    <dgm:cxn modelId="{F5831706-2B47-4D0C-A0B2-294C24E65B2E}" type="presParOf" srcId="{7DA4F28C-E3BB-4FE1-B3DB-C642FCE53415}" destId="{5F88697B-3EED-4FDA-90EB-E290FCF6E206}" srcOrd="1" destOrd="0" presId="urn:microsoft.com/office/officeart/2009/3/layout/RandomtoResultProcess"/>
    <dgm:cxn modelId="{BBE800AB-0825-4413-872F-D7CD32A95236}" type="presParOf" srcId="{9D9184A1-8DB2-4E1B-82FB-957EDF3D5AD2}" destId="{42A65B91-5A36-4627-8031-DEB04E7236C6}" srcOrd="4" destOrd="0" presId="urn:microsoft.com/office/officeart/2009/3/layout/RandomtoResultProcess"/>
    <dgm:cxn modelId="{0BE527FC-0FA7-4A70-9378-328C6D7A259A}" type="presParOf" srcId="{42A65B91-5A36-4627-8031-DEB04E7236C6}" destId="{CE7802EF-A195-4B54-B953-90CBC7D48122}" srcOrd="0" destOrd="0" presId="urn:microsoft.com/office/officeart/2009/3/layout/RandomtoResultProcess"/>
    <dgm:cxn modelId="{51402B90-778D-4EB7-88D9-95DE00EECED5}" type="presParOf" srcId="{42A65B91-5A36-4627-8031-DEB04E7236C6}" destId="{101865EF-D414-4FFC-A1EA-3D541BEBBD0E}"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46C067-F04F-4C26-8C6F-52732DEB1C1B}"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2910979C-7884-4A9C-B821-FAD20E57CD6F}">
      <dgm:prSet phldrT="[Text]" custT="1"/>
      <dgm:spPr/>
      <dgm:t>
        <a:bodyPr/>
        <a:lstStyle/>
        <a:p>
          <a:r>
            <a:rPr lang="bs-Latn-BA" sz="4400" b="1" dirty="0" smtClean="0"/>
            <a:t>DOKAZI</a:t>
          </a:r>
          <a:endParaRPr lang="en-US" sz="4400" b="1" dirty="0"/>
        </a:p>
      </dgm:t>
    </dgm:pt>
    <dgm:pt modelId="{D617304B-B086-49A0-9996-A6F28CF359E1}" type="parTrans" cxnId="{DCEFB1DC-5215-4DA5-A1A0-B5DD79D19140}">
      <dgm:prSet/>
      <dgm:spPr/>
      <dgm:t>
        <a:bodyPr/>
        <a:lstStyle/>
        <a:p>
          <a:endParaRPr lang="en-US"/>
        </a:p>
      </dgm:t>
    </dgm:pt>
    <dgm:pt modelId="{40B8D76F-2615-4BC5-8E02-E4D2FA80F0D1}" type="sibTrans" cxnId="{DCEFB1DC-5215-4DA5-A1A0-B5DD79D19140}">
      <dgm:prSet/>
      <dgm:spPr/>
      <dgm:t>
        <a:bodyPr/>
        <a:lstStyle/>
        <a:p>
          <a:endParaRPr lang="en-US"/>
        </a:p>
      </dgm:t>
    </dgm:pt>
    <dgm:pt modelId="{0870FB72-0B42-43B1-B902-9A9AF5527376}">
      <dgm:prSet phldrT="[Text]"/>
      <dgm:spPr/>
      <dgm:t>
        <a:bodyPr/>
        <a:lstStyle/>
        <a:p>
          <a:r>
            <a:rPr lang="bs-Latn-BA" b="1" dirty="0" smtClean="0"/>
            <a:t>ZAKLJUČAK</a:t>
          </a:r>
          <a:endParaRPr lang="en-US" b="1" dirty="0"/>
        </a:p>
      </dgm:t>
    </dgm:pt>
    <dgm:pt modelId="{1E75545F-8059-4456-8BE7-3BC37519A2E8}" type="parTrans" cxnId="{1B7B6479-36E7-450A-978E-C1D47A382FE8}">
      <dgm:prSet/>
      <dgm:spPr/>
      <dgm:t>
        <a:bodyPr/>
        <a:lstStyle/>
        <a:p>
          <a:endParaRPr lang="en-US"/>
        </a:p>
      </dgm:t>
    </dgm:pt>
    <dgm:pt modelId="{9D6EF411-FCB5-4BF7-AD2C-E491D83F1587}" type="sibTrans" cxnId="{1B7B6479-36E7-450A-978E-C1D47A382FE8}">
      <dgm:prSet/>
      <dgm:spPr/>
      <dgm:t>
        <a:bodyPr/>
        <a:lstStyle/>
        <a:p>
          <a:endParaRPr lang="en-US"/>
        </a:p>
      </dgm:t>
    </dgm:pt>
    <dgm:pt modelId="{9D9184A1-8DB2-4E1B-82FB-957EDF3D5AD2}" type="pres">
      <dgm:prSet presAssocID="{3546C067-F04F-4C26-8C6F-52732DEB1C1B}" presName="Name0" presStyleCnt="0">
        <dgm:presLayoutVars>
          <dgm:dir/>
          <dgm:animOne val="branch"/>
          <dgm:animLvl val="lvl"/>
        </dgm:presLayoutVars>
      </dgm:prSet>
      <dgm:spPr/>
      <dgm:t>
        <a:bodyPr/>
        <a:lstStyle/>
        <a:p>
          <a:endParaRPr lang="en-US"/>
        </a:p>
      </dgm:t>
    </dgm:pt>
    <dgm:pt modelId="{2C10B4CD-41AF-45A3-B460-085CE44CC41D}" type="pres">
      <dgm:prSet presAssocID="{2910979C-7884-4A9C-B821-FAD20E57CD6F}" presName="chaos" presStyleCnt="0"/>
      <dgm:spPr/>
    </dgm:pt>
    <dgm:pt modelId="{DF554F17-A7B3-4F19-9568-E69C832ED0D7}" type="pres">
      <dgm:prSet presAssocID="{2910979C-7884-4A9C-B821-FAD20E57CD6F}" presName="parTx1" presStyleLbl="revTx" presStyleIdx="0" presStyleCnt="1"/>
      <dgm:spPr/>
      <dgm:t>
        <a:bodyPr/>
        <a:lstStyle/>
        <a:p>
          <a:endParaRPr lang="en-US"/>
        </a:p>
      </dgm:t>
    </dgm:pt>
    <dgm:pt modelId="{760B5748-31D4-40E2-B4D9-0801C51539D5}" type="pres">
      <dgm:prSet presAssocID="{2910979C-7884-4A9C-B821-FAD20E57CD6F}" presName="c1" presStyleLbl="node1" presStyleIdx="0" presStyleCnt="19"/>
      <dgm:spPr/>
    </dgm:pt>
    <dgm:pt modelId="{660515C7-923D-4C6B-A72E-98EF5DB2CB57}" type="pres">
      <dgm:prSet presAssocID="{2910979C-7884-4A9C-B821-FAD20E57CD6F}" presName="c2" presStyleLbl="node1" presStyleIdx="1" presStyleCnt="19"/>
      <dgm:spPr/>
    </dgm:pt>
    <dgm:pt modelId="{8C8B2F11-5863-4DC0-860E-30662B1514D7}" type="pres">
      <dgm:prSet presAssocID="{2910979C-7884-4A9C-B821-FAD20E57CD6F}" presName="c3" presStyleLbl="node1" presStyleIdx="2" presStyleCnt="19"/>
      <dgm:spPr/>
    </dgm:pt>
    <dgm:pt modelId="{8A06B037-3F28-4131-8D9B-068EAE3EBF8D}" type="pres">
      <dgm:prSet presAssocID="{2910979C-7884-4A9C-B821-FAD20E57CD6F}" presName="c4" presStyleLbl="node1" presStyleIdx="3" presStyleCnt="19"/>
      <dgm:spPr/>
    </dgm:pt>
    <dgm:pt modelId="{92BC1B80-8949-4EF2-9CEC-E9661C1F0D3C}" type="pres">
      <dgm:prSet presAssocID="{2910979C-7884-4A9C-B821-FAD20E57CD6F}" presName="c5" presStyleLbl="node1" presStyleIdx="4" presStyleCnt="19"/>
      <dgm:spPr/>
    </dgm:pt>
    <dgm:pt modelId="{BEDAE201-D96E-4562-B16A-168AE61E4611}" type="pres">
      <dgm:prSet presAssocID="{2910979C-7884-4A9C-B821-FAD20E57CD6F}" presName="c6" presStyleLbl="node1" presStyleIdx="5" presStyleCnt="19"/>
      <dgm:spPr/>
    </dgm:pt>
    <dgm:pt modelId="{7CE959E4-1888-4684-8964-CAB931FA64B9}" type="pres">
      <dgm:prSet presAssocID="{2910979C-7884-4A9C-B821-FAD20E57CD6F}" presName="c7" presStyleLbl="node1" presStyleIdx="6" presStyleCnt="19"/>
      <dgm:spPr/>
    </dgm:pt>
    <dgm:pt modelId="{06D3344A-A5F2-493B-A20E-3D7AFF340EEA}" type="pres">
      <dgm:prSet presAssocID="{2910979C-7884-4A9C-B821-FAD20E57CD6F}" presName="c8" presStyleLbl="node1" presStyleIdx="7" presStyleCnt="19"/>
      <dgm:spPr/>
    </dgm:pt>
    <dgm:pt modelId="{8D163ACC-9FC7-445B-BEFF-BF82AF394371}" type="pres">
      <dgm:prSet presAssocID="{2910979C-7884-4A9C-B821-FAD20E57CD6F}" presName="c9" presStyleLbl="node1" presStyleIdx="8" presStyleCnt="19"/>
      <dgm:spPr/>
    </dgm:pt>
    <dgm:pt modelId="{0325F2C7-4E7D-479B-A6D1-40097585205F}" type="pres">
      <dgm:prSet presAssocID="{2910979C-7884-4A9C-B821-FAD20E57CD6F}" presName="c10" presStyleLbl="node1" presStyleIdx="9" presStyleCnt="19"/>
      <dgm:spPr/>
    </dgm:pt>
    <dgm:pt modelId="{325E0BD6-E1BF-4F5E-B27A-C4FCAD39188D}" type="pres">
      <dgm:prSet presAssocID="{2910979C-7884-4A9C-B821-FAD20E57CD6F}" presName="c11" presStyleLbl="node1" presStyleIdx="10" presStyleCnt="19"/>
      <dgm:spPr/>
    </dgm:pt>
    <dgm:pt modelId="{6D5C6445-48FD-4448-961E-D2ADFEF6780A}" type="pres">
      <dgm:prSet presAssocID="{2910979C-7884-4A9C-B821-FAD20E57CD6F}" presName="c12" presStyleLbl="node1" presStyleIdx="11" presStyleCnt="19"/>
      <dgm:spPr/>
    </dgm:pt>
    <dgm:pt modelId="{5A74EE52-3CC1-4D0F-B975-28468216BE4E}" type="pres">
      <dgm:prSet presAssocID="{2910979C-7884-4A9C-B821-FAD20E57CD6F}" presName="c13" presStyleLbl="node1" presStyleIdx="12" presStyleCnt="19"/>
      <dgm:spPr/>
    </dgm:pt>
    <dgm:pt modelId="{EB0A2315-1DE2-45D8-9CE7-F8559E61EA8B}" type="pres">
      <dgm:prSet presAssocID="{2910979C-7884-4A9C-B821-FAD20E57CD6F}" presName="c14" presStyleLbl="node1" presStyleIdx="13" presStyleCnt="19"/>
      <dgm:spPr/>
    </dgm:pt>
    <dgm:pt modelId="{20930A10-06F6-460C-9CB3-A72486AA1695}" type="pres">
      <dgm:prSet presAssocID="{2910979C-7884-4A9C-B821-FAD20E57CD6F}" presName="c15" presStyleLbl="node1" presStyleIdx="14" presStyleCnt="19"/>
      <dgm:spPr/>
    </dgm:pt>
    <dgm:pt modelId="{67385C76-0163-48FD-A735-F7E2BBA311E0}" type="pres">
      <dgm:prSet presAssocID="{2910979C-7884-4A9C-B821-FAD20E57CD6F}" presName="c16" presStyleLbl="node1" presStyleIdx="15" presStyleCnt="19"/>
      <dgm:spPr/>
    </dgm:pt>
    <dgm:pt modelId="{BB025A91-CC48-47D0-9FB0-7B00F0685996}" type="pres">
      <dgm:prSet presAssocID="{2910979C-7884-4A9C-B821-FAD20E57CD6F}" presName="c17" presStyleLbl="node1" presStyleIdx="16" presStyleCnt="19"/>
      <dgm:spPr/>
    </dgm:pt>
    <dgm:pt modelId="{195E47AD-C67C-400F-AE1D-D44A9A49A21B}" type="pres">
      <dgm:prSet presAssocID="{2910979C-7884-4A9C-B821-FAD20E57CD6F}" presName="c18" presStyleLbl="node1" presStyleIdx="17" presStyleCnt="19"/>
      <dgm:spPr/>
    </dgm:pt>
    <dgm:pt modelId="{77018D00-4F9F-4848-A623-C1F35495CD55}" type="pres">
      <dgm:prSet presAssocID="{40B8D76F-2615-4BC5-8E02-E4D2FA80F0D1}" presName="chevronComposite1" presStyleCnt="0"/>
      <dgm:spPr/>
    </dgm:pt>
    <dgm:pt modelId="{42C1E653-AAE5-4478-BB4B-E600BDE97AC4}" type="pres">
      <dgm:prSet presAssocID="{40B8D76F-2615-4BC5-8E02-E4D2FA80F0D1}" presName="chevron1" presStyleLbl="sibTrans2D1" presStyleIdx="0" presStyleCnt="2"/>
      <dgm:spPr/>
    </dgm:pt>
    <dgm:pt modelId="{66163F2B-C85A-4D2F-8D01-4BD0F592FCFC}" type="pres">
      <dgm:prSet presAssocID="{40B8D76F-2615-4BC5-8E02-E4D2FA80F0D1}" presName="spChevron1" presStyleCnt="0"/>
      <dgm:spPr/>
    </dgm:pt>
    <dgm:pt modelId="{982A110B-2452-4F85-AD57-9B3D1296C718}" type="pres">
      <dgm:prSet presAssocID="{40B8D76F-2615-4BC5-8E02-E4D2FA80F0D1}" presName="overlap" presStyleCnt="0"/>
      <dgm:spPr/>
    </dgm:pt>
    <dgm:pt modelId="{7DA4F28C-E3BB-4FE1-B3DB-C642FCE53415}" type="pres">
      <dgm:prSet presAssocID="{40B8D76F-2615-4BC5-8E02-E4D2FA80F0D1}" presName="chevronComposite2" presStyleCnt="0"/>
      <dgm:spPr/>
    </dgm:pt>
    <dgm:pt modelId="{2893D7FD-90C0-4045-A002-7663BE33E9B1}" type="pres">
      <dgm:prSet presAssocID="{40B8D76F-2615-4BC5-8E02-E4D2FA80F0D1}" presName="chevron2" presStyleLbl="sibTrans2D1" presStyleIdx="1" presStyleCnt="2"/>
      <dgm:spPr/>
    </dgm:pt>
    <dgm:pt modelId="{5F88697B-3EED-4FDA-90EB-E290FCF6E206}" type="pres">
      <dgm:prSet presAssocID="{40B8D76F-2615-4BC5-8E02-E4D2FA80F0D1}" presName="spChevron2" presStyleCnt="0"/>
      <dgm:spPr/>
    </dgm:pt>
    <dgm:pt modelId="{42A65B91-5A36-4627-8031-DEB04E7236C6}" type="pres">
      <dgm:prSet presAssocID="{0870FB72-0B42-43B1-B902-9A9AF5527376}" presName="last" presStyleCnt="0"/>
      <dgm:spPr/>
    </dgm:pt>
    <dgm:pt modelId="{CE7802EF-A195-4B54-B953-90CBC7D48122}" type="pres">
      <dgm:prSet presAssocID="{0870FB72-0B42-43B1-B902-9A9AF5527376}" presName="circleTx" presStyleLbl="node1" presStyleIdx="18" presStyleCnt="19"/>
      <dgm:spPr/>
      <dgm:t>
        <a:bodyPr/>
        <a:lstStyle/>
        <a:p>
          <a:endParaRPr lang="en-US"/>
        </a:p>
      </dgm:t>
    </dgm:pt>
    <dgm:pt modelId="{101865EF-D414-4FFC-A1EA-3D541BEBBD0E}" type="pres">
      <dgm:prSet presAssocID="{0870FB72-0B42-43B1-B902-9A9AF5527376}" presName="spN" presStyleCnt="0"/>
      <dgm:spPr/>
    </dgm:pt>
  </dgm:ptLst>
  <dgm:cxnLst>
    <dgm:cxn modelId="{1B937D07-874B-4E38-BF9C-DD6250F8AE3A}" type="presOf" srcId="{2910979C-7884-4A9C-B821-FAD20E57CD6F}" destId="{DF554F17-A7B3-4F19-9568-E69C832ED0D7}" srcOrd="0" destOrd="0" presId="urn:microsoft.com/office/officeart/2009/3/layout/RandomtoResultProcess"/>
    <dgm:cxn modelId="{DCEFB1DC-5215-4DA5-A1A0-B5DD79D19140}" srcId="{3546C067-F04F-4C26-8C6F-52732DEB1C1B}" destId="{2910979C-7884-4A9C-B821-FAD20E57CD6F}" srcOrd="0" destOrd="0" parTransId="{D617304B-B086-49A0-9996-A6F28CF359E1}" sibTransId="{40B8D76F-2615-4BC5-8E02-E4D2FA80F0D1}"/>
    <dgm:cxn modelId="{17B57494-A5ED-48A8-B11C-BE0F11046D05}" type="presOf" srcId="{0870FB72-0B42-43B1-B902-9A9AF5527376}" destId="{CE7802EF-A195-4B54-B953-90CBC7D48122}" srcOrd="0" destOrd="0" presId="urn:microsoft.com/office/officeart/2009/3/layout/RandomtoResultProcess"/>
    <dgm:cxn modelId="{1B7B6479-36E7-450A-978E-C1D47A382FE8}" srcId="{3546C067-F04F-4C26-8C6F-52732DEB1C1B}" destId="{0870FB72-0B42-43B1-B902-9A9AF5527376}" srcOrd="1" destOrd="0" parTransId="{1E75545F-8059-4456-8BE7-3BC37519A2E8}" sibTransId="{9D6EF411-FCB5-4BF7-AD2C-E491D83F1587}"/>
    <dgm:cxn modelId="{642C05BE-21B8-482B-B5F7-51180F8AE04C}" type="presOf" srcId="{3546C067-F04F-4C26-8C6F-52732DEB1C1B}" destId="{9D9184A1-8DB2-4E1B-82FB-957EDF3D5AD2}" srcOrd="0" destOrd="0" presId="urn:microsoft.com/office/officeart/2009/3/layout/RandomtoResultProcess"/>
    <dgm:cxn modelId="{7BEEAFE4-9419-458A-92DE-2F868376F44E}" type="presParOf" srcId="{9D9184A1-8DB2-4E1B-82FB-957EDF3D5AD2}" destId="{2C10B4CD-41AF-45A3-B460-085CE44CC41D}" srcOrd="0" destOrd="0" presId="urn:microsoft.com/office/officeart/2009/3/layout/RandomtoResultProcess"/>
    <dgm:cxn modelId="{0B9C774B-D9FA-452A-A71F-08C85199D4D2}" type="presParOf" srcId="{2C10B4CD-41AF-45A3-B460-085CE44CC41D}" destId="{DF554F17-A7B3-4F19-9568-E69C832ED0D7}" srcOrd="0" destOrd="0" presId="urn:microsoft.com/office/officeart/2009/3/layout/RandomtoResultProcess"/>
    <dgm:cxn modelId="{DE162CF8-06F6-45E7-A40B-14C81A3FCA8E}" type="presParOf" srcId="{2C10B4CD-41AF-45A3-B460-085CE44CC41D}" destId="{760B5748-31D4-40E2-B4D9-0801C51539D5}" srcOrd="1" destOrd="0" presId="urn:microsoft.com/office/officeart/2009/3/layout/RandomtoResultProcess"/>
    <dgm:cxn modelId="{1AAF7756-C22F-46AB-ACC6-46174A204900}" type="presParOf" srcId="{2C10B4CD-41AF-45A3-B460-085CE44CC41D}" destId="{660515C7-923D-4C6B-A72E-98EF5DB2CB57}" srcOrd="2" destOrd="0" presId="urn:microsoft.com/office/officeart/2009/3/layout/RandomtoResultProcess"/>
    <dgm:cxn modelId="{53E23D44-1F02-493B-A597-C90A4F9D4A13}" type="presParOf" srcId="{2C10B4CD-41AF-45A3-B460-085CE44CC41D}" destId="{8C8B2F11-5863-4DC0-860E-30662B1514D7}" srcOrd="3" destOrd="0" presId="urn:microsoft.com/office/officeart/2009/3/layout/RandomtoResultProcess"/>
    <dgm:cxn modelId="{05007E46-1993-453F-A190-C1685D2A4BB6}" type="presParOf" srcId="{2C10B4CD-41AF-45A3-B460-085CE44CC41D}" destId="{8A06B037-3F28-4131-8D9B-068EAE3EBF8D}" srcOrd="4" destOrd="0" presId="urn:microsoft.com/office/officeart/2009/3/layout/RandomtoResultProcess"/>
    <dgm:cxn modelId="{E57B4E10-D2D2-44C3-AA1B-FB794705B9E4}" type="presParOf" srcId="{2C10B4CD-41AF-45A3-B460-085CE44CC41D}" destId="{92BC1B80-8949-4EF2-9CEC-E9661C1F0D3C}" srcOrd="5" destOrd="0" presId="urn:microsoft.com/office/officeart/2009/3/layout/RandomtoResultProcess"/>
    <dgm:cxn modelId="{9F69F2C7-204C-4A9A-940C-2BF41371551E}" type="presParOf" srcId="{2C10B4CD-41AF-45A3-B460-085CE44CC41D}" destId="{BEDAE201-D96E-4562-B16A-168AE61E4611}" srcOrd="6" destOrd="0" presId="urn:microsoft.com/office/officeart/2009/3/layout/RandomtoResultProcess"/>
    <dgm:cxn modelId="{6C701E05-9342-44CD-A6E4-C5107D7F1020}" type="presParOf" srcId="{2C10B4CD-41AF-45A3-B460-085CE44CC41D}" destId="{7CE959E4-1888-4684-8964-CAB931FA64B9}" srcOrd="7" destOrd="0" presId="urn:microsoft.com/office/officeart/2009/3/layout/RandomtoResultProcess"/>
    <dgm:cxn modelId="{E7FEB407-F0C0-4FEB-A68B-475C5211816D}" type="presParOf" srcId="{2C10B4CD-41AF-45A3-B460-085CE44CC41D}" destId="{06D3344A-A5F2-493B-A20E-3D7AFF340EEA}" srcOrd="8" destOrd="0" presId="urn:microsoft.com/office/officeart/2009/3/layout/RandomtoResultProcess"/>
    <dgm:cxn modelId="{031A3C66-823A-4267-AE2F-BA017B1FA5FB}" type="presParOf" srcId="{2C10B4CD-41AF-45A3-B460-085CE44CC41D}" destId="{8D163ACC-9FC7-445B-BEFF-BF82AF394371}" srcOrd="9" destOrd="0" presId="urn:microsoft.com/office/officeart/2009/3/layout/RandomtoResultProcess"/>
    <dgm:cxn modelId="{05674CEA-EF72-4B79-9CAE-9881129F9E5C}" type="presParOf" srcId="{2C10B4CD-41AF-45A3-B460-085CE44CC41D}" destId="{0325F2C7-4E7D-479B-A6D1-40097585205F}" srcOrd="10" destOrd="0" presId="urn:microsoft.com/office/officeart/2009/3/layout/RandomtoResultProcess"/>
    <dgm:cxn modelId="{C10B8D37-3AB0-4C9C-9273-F19E5FE177D1}" type="presParOf" srcId="{2C10B4CD-41AF-45A3-B460-085CE44CC41D}" destId="{325E0BD6-E1BF-4F5E-B27A-C4FCAD39188D}" srcOrd="11" destOrd="0" presId="urn:microsoft.com/office/officeart/2009/3/layout/RandomtoResultProcess"/>
    <dgm:cxn modelId="{5D56206F-94DC-4D8B-9EFC-AE0BDCE8C547}" type="presParOf" srcId="{2C10B4CD-41AF-45A3-B460-085CE44CC41D}" destId="{6D5C6445-48FD-4448-961E-D2ADFEF6780A}" srcOrd="12" destOrd="0" presId="urn:microsoft.com/office/officeart/2009/3/layout/RandomtoResultProcess"/>
    <dgm:cxn modelId="{F594D9F5-0865-42C4-8639-077D8E31B71D}" type="presParOf" srcId="{2C10B4CD-41AF-45A3-B460-085CE44CC41D}" destId="{5A74EE52-3CC1-4D0F-B975-28468216BE4E}" srcOrd="13" destOrd="0" presId="urn:microsoft.com/office/officeart/2009/3/layout/RandomtoResultProcess"/>
    <dgm:cxn modelId="{69E540B5-4F0B-4341-A33E-4348CDAB23A3}" type="presParOf" srcId="{2C10B4CD-41AF-45A3-B460-085CE44CC41D}" destId="{EB0A2315-1DE2-45D8-9CE7-F8559E61EA8B}" srcOrd="14" destOrd="0" presId="urn:microsoft.com/office/officeart/2009/3/layout/RandomtoResultProcess"/>
    <dgm:cxn modelId="{F53A053C-3076-41F1-B8EE-2E49EED3CBBD}" type="presParOf" srcId="{2C10B4CD-41AF-45A3-B460-085CE44CC41D}" destId="{20930A10-06F6-460C-9CB3-A72486AA1695}" srcOrd="15" destOrd="0" presId="urn:microsoft.com/office/officeart/2009/3/layout/RandomtoResultProcess"/>
    <dgm:cxn modelId="{E78A194A-5BEA-487F-868A-E74600C5F516}" type="presParOf" srcId="{2C10B4CD-41AF-45A3-B460-085CE44CC41D}" destId="{67385C76-0163-48FD-A735-F7E2BBA311E0}" srcOrd="16" destOrd="0" presId="urn:microsoft.com/office/officeart/2009/3/layout/RandomtoResultProcess"/>
    <dgm:cxn modelId="{C36AE6CE-322B-4B92-990F-921B1670DB19}" type="presParOf" srcId="{2C10B4CD-41AF-45A3-B460-085CE44CC41D}" destId="{BB025A91-CC48-47D0-9FB0-7B00F0685996}" srcOrd="17" destOrd="0" presId="urn:microsoft.com/office/officeart/2009/3/layout/RandomtoResultProcess"/>
    <dgm:cxn modelId="{3F1A4E17-1123-4E0A-B969-A69FD6CC0DA3}" type="presParOf" srcId="{2C10B4CD-41AF-45A3-B460-085CE44CC41D}" destId="{195E47AD-C67C-400F-AE1D-D44A9A49A21B}" srcOrd="18" destOrd="0" presId="urn:microsoft.com/office/officeart/2009/3/layout/RandomtoResultProcess"/>
    <dgm:cxn modelId="{E3910E56-8B1E-4694-90F1-99CF0D4302DC}" type="presParOf" srcId="{9D9184A1-8DB2-4E1B-82FB-957EDF3D5AD2}" destId="{77018D00-4F9F-4848-A623-C1F35495CD55}" srcOrd="1" destOrd="0" presId="urn:microsoft.com/office/officeart/2009/3/layout/RandomtoResultProcess"/>
    <dgm:cxn modelId="{EC11E276-E14B-4C63-BD03-701F0D99637E}" type="presParOf" srcId="{77018D00-4F9F-4848-A623-C1F35495CD55}" destId="{42C1E653-AAE5-4478-BB4B-E600BDE97AC4}" srcOrd="0" destOrd="0" presId="urn:microsoft.com/office/officeart/2009/3/layout/RandomtoResultProcess"/>
    <dgm:cxn modelId="{789F0C4E-116C-4486-8DDA-68B289477917}" type="presParOf" srcId="{77018D00-4F9F-4848-A623-C1F35495CD55}" destId="{66163F2B-C85A-4D2F-8D01-4BD0F592FCFC}" srcOrd="1" destOrd="0" presId="urn:microsoft.com/office/officeart/2009/3/layout/RandomtoResultProcess"/>
    <dgm:cxn modelId="{1632C29B-B60D-47AA-B91C-540F6108757C}" type="presParOf" srcId="{9D9184A1-8DB2-4E1B-82FB-957EDF3D5AD2}" destId="{982A110B-2452-4F85-AD57-9B3D1296C718}" srcOrd="2" destOrd="0" presId="urn:microsoft.com/office/officeart/2009/3/layout/RandomtoResultProcess"/>
    <dgm:cxn modelId="{0EFF8957-C304-438A-B504-7CC1613CB562}" type="presParOf" srcId="{9D9184A1-8DB2-4E1B-82FB-957EDF3D5AD2}" destId="{7DA4F28C-E3BB-4FE1-B3DB-C642FCE53415}" srcOrd="3" destOrd="0" presId="urn:microsoft.com/office/officeart/2009/3/layout/RandomtoResultProcess"/>
    <dgm:cxn modelId="{F33483D8-7921-4BF2-8BA0-8EFC2714F376}" type="presParOf" srcId="{7DA4F28C-E3BB-4FE1-B3DB-C642FCE53415}" destId="{2893D7FD-90C0-4045-A002-7663BE33E9B1}" srcOrd="0" destOrd="0" presId="urn:microsoft.com/office/officeart/2009/3/layout/RandomtoResultProcess"/>
    <dgm:cxn modelId="{D3670950-3B62-4E32-B6A5-F00C83227C31}" type="presParOf" srcId="{7DA4F28C-E3BB-4FE1-B3DB-C642FCE53415}" destId="{5F88697B-3EED-4FDA-90EB-E290FCF6E206}" srcOrd="1" destOrd="0" presId="urn:microsoft.com/office/officeart/2009/3/layout/RandomtoResultProcess"/>
    <dgm:cxn modelId="{22243A36-E6D7-4B50-A449-C49B761696CA}" type="presParOf" srcId="{9D9184A1-8DB2-4E1B-82FB-957EDF3D5AD2}" destId="{42A65B91-5A36-4627-8031-DEB04E7236C6}" srcOrd="4" destOrd="0" presId="urn:microsoft.com/office/officeart/2009/3/layout/RandomtoResultProcess"/>
    <dgm:cxn modelId="{A8D638AA-F19D-4DA5-809D-5AA3BEA61BDA}" type="presParOf" srcId="{42A65B91-5A36-4627-8031-DEB04E7236C6}" destId="{CE7802EF-A195-4B54-B953-90CBC7D48122}" srcOrd="0" destOrd="0" presId="urn:microsoft.com/office/officeart/2009/3/layout/RandomtoResultProcess"/>
    <dgm:cxn modelId="{637FF7C8-088F-4684-AF1C-3E5AC7E4D67B}" type="presParOf" srcId="{42A65B91-5A36-4627-8031-DEB04E7236C6}" destId="{101865EF-D414-4FFC-A1EA-3D541BEBBD0E}"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E41A1-DE0D-4222-9AA9-B3359BFF9C73}">
      <dsp:nvSpPr>
        <dsp:cNvPr id="0" name=""/>
        <dsp:cNvSpPr/>
      </dsp:nvSpPr>
      <dsp:spPr>
        <a:xfrm>
          <a:off x="265271" y="21652"/>
          <a:ext cx="1591628" cy="88423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bs-Latn-BA" sz="3800" kern="1200" dirty="0" smtClean="0"/>
            <a:t> </a:t>
          </a:r>
          <a:endParaRPr lang="bs-Latn-BA" sz="3800" kern="1200" dirty="0"/>
        </a:p>
      </dsp:txBody>
      <dsp:txXfrm>
        <a:off x="291169" y="47550"/>
        <a:ext cx="1539832" cy="832442"/>
      </dsp:txXfrm>
    </dsp:sp>
    <dsp:sp modelId="{0EBDCEF7-D59F-47AA-91EA-92FD472515C1}">
      <dsp:nvSpPr>
        <dsp:cNvPr id="0" name=""/>
        <dsp:cNvSpPr/>
      </dsp:nvSpPr>
      <dsp:spPr>
        <a:xfrm>
          <a:off x="2564290" y="21652"/>
          <a:ext cx="1591628" cy="88423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bs-Latn-BA" sz="3800" kern="1200" dirty="0" smtClean="0"/>
            <a:t> </a:t>
          </a:r>
          <a:endParaRPr lang="bs-Latn-BA" sz="3800" kern="1200" dirty="0"/>
        </a:p>
      </dsp:txBody>
      <dsp:txXfrm>
        <a:off x="2590188" y="47550"/>
        <a:ext cx="1539832" cy="832442"/>
      </dsp:txXfrm>
    </dsp:sp>
    <dsp:sp modelId="{CD004CA9-C0FA-4535-BE09-26EF93E23A7A}">
      <dsp:nvSpPr>
        <dsp:cNvPr id="0" name=""/>
        <dsp:cNvSpPr/>
      </dsp:nvSpPr>
      <dsp:spPr>
        <a:xfrm>
          <a:off x="1879006" y="3779664"/>
          <a:ext cx="663178" cy="66317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0C56A-CBCF-466F-B7BD-19E93DF62EB1}">
      <dsp:nvSpPr>
        <dsp:cNvPr id="0" name=""/>
        <dsp:cNvSpPr/>
      </dsp:nvSpPr>
      <dsp:spPr>
        <a:xfrm rot="21360000">
          <a:off x="220451" y="3495485"/>
          <a:ext cx="3980287" cy="278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5DB41-CD86-422F-AD4D-FF21A001B214}">
      <dsp:nvSpPr>
        <dsp:cNvPr id="0" name=""/>
        <dsp:cNvSpPr/>
      </dsp:nvSpPr>
      <dsp:spPr>
        <a:xfrm rot="21360000">
          <a:off x="197690" y="2376400"/>
          <a:ext cx="1638366" cy="11618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bs-Latn-BA" sz="1700" b="1" kern="1200" dirty="0" smtClean="0"/>
            <a:t>LEX SPECIALIS</a:t>
          </a:r>
          <a:endParaRPr lang="bs-Latn-BA" sz="1700" kern="1200" dirty="0"/>
        </a:p>
      </dsp:txBody>
      <dsp:txXfrm>
        <a:off x="254407" y="2433117"/>
        <a:ext cx="1524932" cy="1048412"/>
      </dsp:txXfrm>
    </dsp:sp>
    <dsp:sp modelId="{5A103C58-3D17-420F-903C-98CE6B438756}">
      <dsp:nvSpPr>
        <dsp:cNvPr id="0" name=""/>
        <dsp:cNvSpPr/>
      </dsp:nvSpPr>
      <dsp:spPr>
        <a:xfrm rot="21360000">
          <a:off x="109266" y="1173836"/>
          <a:ext cx="1638366" cy="11618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bs-Latn-BA" sz="1700" b="1" kern="1200" dirty="0" smtClean="0"/>
            <a:t>KOMPLIKOVAN</a:t>
          </a:r>
          <a:endParaRPr lang="bs-Latn-BA" sz="1700" b="1" kern="1200" dirty="0"/>
        </a:p>
      </dsp:txBody>
      <dsp:txXfrm>
        <a:off x="165983" y="1230553"/>
        <a:ext cx="1524932" cy="1048412"/>
      </dsp:txXfrm>
    </dsp:sp>
    <dsp:sp modelId="{21352CBA-2636-4891-8A57-0AF3DE6766D0}">
      <dsp:nvSpPr>
        <dsp:cNvPr id="0" name=""/>
        <dsp:cNvSpPr/>
      </dsp:nvSpPr>
      <dsp:spPr>
        <a:xfrm rot="21360000">
          <a:off x="2474603" y="2217237"/>
          <a:ext cx="1638366" cy="11618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bs-Latn-BA" sz="1700" b="1" kern="1200" dirty="0" smtClean="0"/>
            <a:t>LEX GENERALI</a:t>
          </a:r>
          <a:endParaRPr lang="bs-Latn-BA" sz="1700" kern="1200" dirty="0"/>
        </a:p>
      </dsp:txBody>
      <dsp:txXfrm>
        <a:off x="2531320" y="2273954"/>
        <a:ext cx="1524932" cy="1048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6A31-BDD6-4ECB-8E67-9889691910BF}">
      <dsp:nvSpPr>
        <dsp:cNvPr id="0" name=""/>
        <dsp:cNvSpPr/>
      </dsp:nvSpPr>
      <dsp:spPr>
        <a:xfrm>
          <a:off x="625759" y="0"/>
          <a:ext cx="6021288" cy="6021288"/>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52538">
            <a:lnSpc>
              <a:spcPct val="90000"/>
            </a:lnSpc>
            <a:spcBef>
              <a:spcPct val="0"/>
            </a:spcBef>
            <a:spcAft>
              <a:spcPct val="35000"/>
            </a:spcAft>
            <a:tabLst/>
          </a:pPr>
          <a:r>
            <a:rPr lang="bs-Latn-BA" sz="2000" b="1" kern="1200" dirty="0"/>
            <a:t>Jezički smisao</a:t>
          </a:r>
        </a:p>
      </dsp:txBody>
      <dsp:txXfrm>
        <a:off x="2794627" y="301064"/>
        <a:ext cx="1683552" cy="903193"/>
      </dsp:txXfrm>
    </dsp:sp>
    <dsp:sp modelId="{E17E8DAE-E913-4511-847C-D3B3551005B2}">
      <dsp:nvSpPr>
        <dsp:cNvPr id="0" name=""/>
        <dsp:cNvSpPr/>
      </dsp:nvSpPr>
      <dsp:spPr>
        <a:xfrm>
          <a:off x="1227888" y="1204257"/>
          <a:ext cx="4817030" cy="4817030"/>
        </a:xfrm>
        <a:prstGeom prst="ellips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bs-Latn-BA" sz="1800" b="1" kern="1200" dirty="0"/>
            <a:t>Svakodnevna upotreba</a:t>
          </a:r>
        </a:p>
      </dsp:txBody>
      <dsp:txXfrm>
        <a:off x="2794627" y="1493279"/>
        <a:ext cx="1683552" cy="867065"/>
      </dsp:txXfrm>
    </dsp:sp>
    <dsp:sp modelId="{B36C04A5-0C4E-4DF2-8ACA-447CDD668D9D}">
      <dsp:nvSpPr>
        <dsp:cNvPr id="0" name=""/>
        <dsp:cNvSpPr/>
      </dsp:nvSpPr>
      <dsp:spPr>
        <a:xfrm>
          <a:off x="1830017" y="2408515"/>
          <a:ext cx="3612772" cy="3612772"/>
        </a:xfrm>
        <a:prstGeom prst="ellipse">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bs-Latn-BA" sz="1800" b="1" kern="1200" dirty="0"/>
            <a:t>Povreda prava</a:t>
          </a:r>
        </a:p>
      </dsp:txBody>
      <dsp:txXfrm>
        <a:off x="2794627" y="2679473"/>
        <a:ext cx="1683552" cy="812873"/>
      </dsp:txXfrm>
    </dsp:sp>
    <dsp:sp modelId="{12B74D5B-9F14-48B2-A81D-32176D93CA52}">
      <dsp:nvSpPr>
        <dsp:cNvPr id="0" name=""/>
        <dsp:cNvSpPr/>
      </dsp:nvSpPr>
      <dsp:spPr>
        <a:xfrm>
          <a:off x="2432146" y="3612772"/>
          <a:ext cx="2408515" cy="2408515"/>
        </a:xfrm>
        <a:prstGeom prst="ellipse">
          <a:avLst/>
        </a:prstGeom>
        <a:solidFill>
          <a:schemeClr val="accent4">
            <a:shade val="50000"/>
            <a:hueOff val="-104717"/>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bs-Latn-BA" sz="1400" b="1" kern="1200" dirty="0"/>
            <a:t>DISKRIMINACIJA</a:t>
          </a:r>
          <a:endParaRPr lang="bs-Latn-BA" sz="1600" b="1" kern="1200" dirty="0"/>
        </a:p>
      </dsp:txBody>
      <dsp:txXfrm>
        <a:off x="2784865" y="4214901"/>
        <a:ext cx="1703077" cy="1204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82868-E1A7-40B3-9B4E-C8787588E0F3}">
      <dsp:nvSpPr>
        <dsp:cNvPr id="0" name=""/>
        <dsp:cNvSpPr/>
      </dsp:nvSpPr>
      <dsp:spPr>
        <a:xfrm>
          <a:off x="0" y="0"/>
          <a:ext cx="3384374" cy="4208016"/>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069828A5-17DB-4FB8-AAEB-7C5EF8464F1A}">
      <dsp:nvSpPr>
        <dsp:cNvPr id="0" name=""/>
        <dsp:cNvSpPr/>
      </dsp:nvSpPr>
      <dsp:spPr>
        <a:xfrm>
          <a:off x="64527" y="1262404"/>
          <a:ext cx="1047319" cy="168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s-Latn-BA" sz="1400" b="1" kern="1200" dirty="0" smtClean="0"/>
            <a:t>TUŽBENI ZAHTJEV</a:t>
          </a:r>
          <a:endParaRPr lang="en-US" sz="1400" b="1" kern="1200" dirty="0"/>
        </a:p>
      </dsp:txBody>
      <dsp:txXfrm>
        <a:off x="115653" y="1313530"/>
        <a:ext cx="945067" cy="1580954"/>
      </dsp:txXfrm>
    </dsp:sp>
    <dsp:sp modelId="{A20B7CCA-E7FE-4FEE-A3C6-23F8406568E8}">
      <dsp:nvSpPr>
        <dsp:cNvPr id="0" name=""/>
        <dsp:cNvSpPr/>
      </dsp:nvSpPr>
      <dsp:spPr>
        <a:xfrm>
          <a:off x="1168528" y="1262404"/>
          <a:ext cx="1047319" cy="168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bs-Latn-BA" sz="1500" b="1" kern="1200" dirty="0" smtClean="0"/>
            <a:t>ČINJENICE</a:t>
          </a:r>
          <a:endParaRPr lang="en-US" sz="1500" b="1" kern="1200" dirty="0"/>
        </a:p>
      </dsp:txBody>
      <dsp:txXfrm>
        <a:off x="1219654" y="1313530"/>
        <a:ext cx="945067" cy="1580954"/>
      </dsp:txXfrm>
    </dsp:sp>
    <dsp:sp modelId="{4C169564-9ED3-44B3-B2C6-D83A2810596F}">
      <dsp:nvSpPr>
        <dsp:cNvPr id="0" name=""/>
        <dsp:cNvSpPr/>
      </dsp:nvSpPr>
      <dsp:spPr>
        <a:xfrm>
          <a:off x="2272529" y="1262404"/>
          <a:ext cx="1047319" cy="168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s-Latn-BA" sz="1400" b="1" kern="1200" dirty="0" smtClean="0"/>
            <a:t>DOKAZI</a:t>
          </a:r>
        </a:p>
        <a:p>
          <a:pPr lvl="0" algn="ctr" defTabSz="622300">
            <a:lnSpc>
              <a:spcPct val="90000"/>
            </a:lnSpc>
            <a:spcBef>
              <a:spcPct val="0"/>
            </a:spcBef>
            <a:spcAft>
              <a:spcPct val="35000"/>
            </a:spcAft>
          </a:pPr>
          <a:r>
            <a:rPr lang="bs-Latn-BA" sz="1400" b="1" kern="1200" dirty="0" smtClean="0"/>
            <a:t>(PRIMA FACIE)</a:t>
          </a:r>
          <a:endParaRPr lang="en-US" sz="1400" b="1" kern="1200" dirty="0"/>
        </a:p>
      </dsp:txBody>
      <dsp:txXfrm>
        <a:off x="2323655" y="1313530"/>
        <a:ext cx="945067" cy="1580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82868-E1A7-40B3-9B4E-C8787588E0F3}">
      <dsp:nvSpPr>
        <dsp:cNvPr id="0" name=""/>
        <dsp:cNvSpPr/>
      </dsp:nvSpPr>
      <dsp:spPr>
        <a:xfrm flipH="1">
          <a:off x="0" y="0"/>
          <a:ext cx="3384374" cy="42080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69564-9ED3-44B3-B2C6-D83A2810596F}">
      <dsp:nvSpPr>
        <dsp:cNvPr id="0" name=""/>
        <dsp:cNvSpPr/>
      </dsp:nvSpPr>
      <dsp:spPr>
        <a:xfrm>
          <a:off x="195" y="1262404"/>
          <a:ext cx="1646548" cy="168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s-Latn-BA" sz="1400" b="1" kern="1200" dirty="0" smtClean="0"/>
            <a:t>PREDLAŽE DOKAZE KOJI DOKAZUJE DA NEMA DISKRIMINACIJE</a:t>
          </a:r>
          <a:endParaRPr lang="en-US" sz="1400" b="1" kern="1200" dirty="0"/>
        </a:p>
      </dsp:txBody>
      <dsp:txXfrm>
        <a:off x="80573" y="1342782"/>
        <a:ext cx="1485792" cy="1522450"/>
      </dsp:txXfrm>
    </dsp:sp>
    <dsp:sp modelId="{83A32B25-07F2-451C-9F3B-538AC5D2B52E}">
      <dsp:nvSpPr>
        <dsp:cNvPr id="0" name=""/>
        <dsp:cNvSpPr/>
      </dsp:nvSpPr>
      <dsp:spPr>
        <a:xfrm>
          <a:off x="1737632" y="1262404"/>
          <a:ext cx="1646548" cy="168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bs-Latn-BA" sz="1200" b="1" kern="1200" dirty="0" smtClean="0"/>
            <a:t>RAZLOG KOJI NEMA VEZE SA DISKRIMINACIJOM</a:t>
          </a:r>
          <a:endParaRPr lang="en-US" sz="1200" b="1" kern="1200" dirty="0"/>
        </a:p>
      </dsp:txBody>
      <dsp:txXfrm>
        <a:off x="1818010" y="1342782"/>
        <a:ext cx="1485792" cy="1522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54F17-A7B3-4F19-9568-E69C832ED0D7}">
      <dsp:nvSpPr>
        <dsp:cNvPr id="0" name=""/>
        <dsp:cNvSpPr/>
      </dsp:nvSpPr>
      <dsp:spPr>
        <a:xfrm>
          <a:off x="207681" y="1838757"/>
          <a:ext cx="3030169" cy="99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s-Latn-BA" sz="4400" b="1" kern="1200" dirty="0" smtClean="0"/>
            <a:t>DOKAZI</a:t>
          </a:r>
          <a:endParaRPr lang="en-US" sz="4400" b="1" kern="1200" dirty="0"/>
        </a:p>
      </dsp:txBody>
      <dsp:txXfrm>
        <a:off x="207681" y="1838757"/>
        <a:ext cx="3030169" cy="998578"/>
      </dsp:txXfrm>
    </dsp:sp>
    <dsp:sp modelId="{760B5748-31D4-40E2-B4D9-0801C51539D5}">
      <dsp:nvSpPr>
        <dsp:cNvPr id="0" name=""/>
        <dsp:cNvSpPr/>
      </dsp:nvSpPr>
      <dsp:spPr>
        <a:xfrm>
          <a:off x="204238" y="1535052"/>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515C7-923D-4C6B-A72E-98EF5DB2CB57}">
      <dsp:nvSpPr>
        <dsp:cNvPr id="0" name=""/>
        <dsp:cNvSpPr/>
      </dsp:nvSpPr>
      <dsp:spPr>
        <a:xfrm>
          <a:off x="372963" y="119760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B2F11-5863-4DC0-860E-30662B1514D7}">
      <dsp:nvSpPr>
        <dsp:cNvPr id="0" name=""/>
        <dsp:cNvSpPr/>
      </dsp:nvSpPr>
      <dsp:spPr>
        <a:xfrm>
          <a:off x="777904" y="1265091"/>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6B037-3F28-4131-8D9B-068EAE3EBF8D}">
      <dsp:nvSpPr>
        <dsp:cNvPr id="0" name=""/>
        <dsp:cNvSpPr/>
      </dsp:nvSpPr>
      <dsp:spPr>
        <a:xfrm>
          <a:off x="1115354" y="893896"/>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C1B80-8949-4EF2-9CEC-E9661C1F0D3C}">
      <dsp:nvSpPr>
        <dsp:cNvPr id="0" name=""/>
        <dsp:cNvSpPr/>
      </dsp:nvSpPr>
      <dsp:spPr>
        <a:xfrm>
          <a:off x="1554040" y="758915"/>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AE201-D96E-4562-B16A-168AE61E4611}">
      <dsp:nvSpPr>
        <dsp:cNvPr id="0" name=""/>
        <dsp:cNvSpPr/>
      </dsp:nvSpPr>
      <dsp:spPr>
        <a:xfrm>
          <a:off x="2093961" y="99513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959E4-1888-4684-8964-CAB931FA64B9}">
      <dsp:nvSpPr>
        <dsp:cNvPr id="0" name=""/>
        <dsp:cNvSpPr/>
      </dsp:nvSpPr>
      <dsp:spPr>
        <a:xfrm>
          <a:off x="2431412" y="1163856"/>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3344A-A5F2-493B-A20E-3D7AFF340EEA}">
      <dsp:nvSpPr>
        <dsp:cNvPr id="0" name=""/>
        <dsp:cNvSpPr/>
      </dsp:nvSpPr>
      <dsp:spPr>
        <a:xfrm>
          <a:off x="2903843" y="1535052"/>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63ACC-9FC7-445B-BEFF-BF82AF394371}">
      <dsp:nvSpPr>
        <dsp:cNvPr id="0" name=""/>
        <dsp:cNvSpPr/>
      </dsp:nvSpPr>
      <dsp:spPr>
        <a:xfrm>
          <a:off x="3106313" y="1906247"/>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5F2C7-4E7D-479B-A6D1-40097585205F}">
      <dsp:nvSpPr>
        <dsp:cNvPr id="0" name=""/>
        <dsp:cNvSpPr/>
      </dsp:nvSpPr>
      <dsp:spPr>
        <a:xfrm>
          <a:off x="1351570" y="1197601"/>
          <a:ext cx="619807" cy="6198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E0BD6-E1BF-4F5E-B27A-C4FCAD39188D}">
      <dsp:nvSpPr>
        <dsp:cNvPr id="0" name=""/>
        <dsp:cNvSpPr/>
      </dsp:nvSpPr>
      <dsp:spPr>
        <a:xfrm>
          <a:off x="35512" y="2479914"/>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C6445-48FD-4448-961E-D2ADFEF6780A}">
      <dsp:nvSpPr>
        <dsp:cNvPr id="0" name=""/>
        <dsp:cNvSpPr/>
      </dsp:nvSpPr>
      <dsp:spPr>
        <a:xfrm>
          <a:off x="237983" y="2783619"/>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4EE52-3CC1-4D0F-B975-28468216BE4E}">
      <dsp:nvSpPr>
        <dsp:cNvPr id="0" name=""/>
        <dsp:cNvSpPr/>
      </dsp:nvSpPr>
      <dsp:spPr>
        <a:xfrm>
          <a:off x="744159" y="3053580"/>
          <a:ext cx="550939" cy="55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A2315-1DE2-45D8-9CE7-F8559E61EA8B}">
      <dsp:nvSpPr>
        <dsp:cNvPr id="0" name=""/>
        <dsp:cNvSpPr/>
      </dsp:nvSpPr>
      <dsp:spPr>
        <a:xfrm>
          <a:off x="1452805" y="3492265"/>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30A10-06F6-460C-9CB3-A72486AA1695}">
      <dsp:nvSpPr>
        <dsp:cNvPr id="0" name=""/>
        <dsp:cNvSpPr/>
      </dsp:nvSpPr>
      <dsp:spPr>
        <a:xfrm>
          <a:off x="1587785" y="3053580"/>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85C76-0163-48FD-A735-F7E2BBA311E0}">
      <dsp:nvSpPr>
        <dsp:cNvPr id="0" name=""/>
        <dsp:cNvSpPr/>
      </dsp:nvSpPr>
      <dsp:spPr>
        <a:xfrm>
          <a:off x="1925236" y="352601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25A91-CC48-47D0-9FB0-7B00F0685996}">
      <dsp:nvSpPr>
        <dsp:cNvPr id="0" name=""/>
        <dsp:cNvSpPr/>
      </dsp:nvSpPr>
      <dsp:spPr>
        <a:xfrm>
          <a:off x="2228942" y="2986090"/>
          <a:ext cx="550939" cy="55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E47AD-C67C-400F-AE1D-D44A9A49A21B}">
      <dsp:nvSpPr>
        <dsp:cNvPr id="0" name=""/>
        <dsp:cNvSpPr/>
      </dsp:nvSpPr>
      <dsp:spPr>
        <a:xfrm>
          <a:off x="2971333" y="2851109"/>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1E653-AAE5-4478-BB4B-E600BDE97AC4}">
      <dsp:nvSpPr>
        <dsp:cNvPr id="0" name=""/>
        <dsp:cNvSpPr/>
      </dsp:nvSpPr>
      <dsp:spPr>
        <a:xfrm>
          <a:off x="3350104" y="1264530"/>
          <a:ext cx="1112396" cy="212368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93D7FD-90C0-4045-A002-7663BE33E9B1}">
      <dsp:nvSpPr>
        <dsp:cNvPr id="0" name=""/>
        <dsp:cNvSpPr/>
      </dsp:nvSpPr>
      <dsp:spPr>
        <a:xfrm>
          <a:off x="4260247" y="1264530"/>
          <a:ext cx="1112396" cy="212368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802EF-A195-4B54-B953-90CBC7D48122}">
      <dsp:nvSpPr>
        <dsp:cNvPr id="0" name=""/>
        <dsp:cNvSpPr/>
      </dsp:nvSpPr>
      <dsp:spPr>
        <a:xfrm>
          <a:off x="5493996" y="1089024"/>
          <a:ext cx="2578738" cy="2578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bs-Latn-BA" sz="3000" b="1" kern="1200" dirty="0" smtClean="0"/>
            <a:t>ZAKLJUČAK</a:t>
          </a:r>
          <a:endParaRPr lang="en-US" sz="3000" b="1" kern="1200" dirty="0"/>
        </a:p>
      </dsp:txBody>
      <dsp:txXfrm>
        <a:off x="5871643" y="1466671"/>
        <a:ext cx="1823444" cy="1823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54F17-A7B3-4F19-9568-E69C832ED0D7}">
      <dsp:nvSpPr>
        <dsp:cNvPr id="0" name=""/>
        <dsp:cNvSpPr/>
      </dsp:nvSpPr>
      <dsp:spPr>
        <a:xfrm>
          <a:off x="207681" y="1838757"/>
          <a:ext cx="3030169" cy="99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s-Latn-BA" sz="4400" b="1" kern="1200" dirty="0" smtClean="0"/>
            <a:t>DOKAZI</a:t>
          </a:r>
          <a:endParaRPr lang="en-US" sz="4400" b="1" kern="1200" dirty="0"/>
        </a:p>
      </dsp:txBody>
      <dsp:txXfrm>
        <a:off x="207681" y="1838757"/>
        <a:ext cx="3030169" cy="998578"/>
      </dsp:txXfrm>
    </dsp:sp>
    <dsp:sp modelId="{760B5748-31D4-40E2-B4D9-0801C51539D5}">
      <dsp:nvSpPr>
        <dsp:cNvPr id="0" name=""/>
        <dsp:cNvSpPr/>
      </dsp:nvSpPr>
      <dsp:spPr>
        <a:xfrm>
          <a:off x="204238" y="1535052"/>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515C7-923D-4C6B-A72E-98EF5DB2CB57}">
      <dsp:nvSpPr>
        <dsp:cNvPr id="0" name=""/>
        <dsp:cNvSpPr/>
      </dsp:nvSpPr>
      <dsp:spPr>
        <a:xfrm>
          <a:off x="372963" y="119760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B2F11-5863-4DC0-860E-30662B1514D7}">
      <dsp:nvSpPr>
        <dsp:cNvPr id="0" name=""/>
        <dsp:cNvSpPr/>
      </dsp:nvSpPr>
      <dsp:spPr>
        <a:xfrm>
          <a:off x="777904" y="1265091"/>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6B037-3F28-4131-8D9B-068EAE3EBF8D}">
      <dsp:nvSpPr>
        <dsp:cNvPr id="0" name=""/>
        <dsp:cNvSpPr/>
      </dsp:nvSpPr>
      <dsp:spPr>
        <a:xfrm>
          <a:off x="1115354" y="893896"/>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C1B80-8949-4EF2-9CEC-E9661C1F0D3C}">
      <dsp:nvSpPr>
        <dsp:cNvPr id="0" name=""/>
        <dsp:cNvSpPr/>
      </dsp:nvSpPr>
      <dsp:spPr>
        <a:xfrm>
          <a:off x="1554040" y="758915"/>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AE201-D96E-4562-B16A-168AE61E4611}">
      <dsp:nvSpPr>
        <dsp:cNvPr id="0" name=""/>
        <dsp:cNvSpPr/>
      </dsp:nvSpPr>
      <dsp:spPr>
        <a:xfrm>
          <a:off x="2093961" y="99513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959E4-1888-4684-8964-CAB931FA64B9}">
      <dsp:nvSpPr>
        <dsp:cNvPr id="0" name=""/>
        <dsp:cNvSpPr/>
      </dsp:nvSpPr>
      <dsp:spPr>
        <a:xfrm>
          <a:off x="2431412" y="1163856"/>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3344A-A5F2-493B-A20E-3D7AFF340EEA}">
      <dsp:nvSpPr>
        <dsp:cNvPr id="0" name=""/>
        <dsp:cNvSpPr/>
      </dsp:nvSpPr>
      <dsp:spPr>
        <a:xfrm>
          <a:off x="2903843" y="1535052"/>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63ACC-9FC7-445B-BEFF-BF82AF394371}">
      <dsp:nvSpPr>
        <dsp:cNvPr id="0" name=""/>
        <dsp:cNvSpPr/>
      </dsp:nvSpPr>
      <dsp:spPr>
        <a:xfrm>
          <a:off x="3106313" y="1906247"/>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5F2C7-4E7D-479B-A6D1-40097585205F}">
      <dsp:nvSpPr>
        <dsp:cNvPr id="0" name=""/>
        <dsp:cNvSpPr/>
      </dsp:nvSpPr>
      <dsp:spPr>
        <a:xfrm>
          <a:off x="1351570" y="1197601"/>
          <a:ext cx="619807" cy="6198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E0BD6-E1BF-4F5E-B27A-C4FCAD39188D}">
      <dsp:nvSpPr>
        <dsp:cNvPr id="0" name=""/>
        <dsp:cNvSpPr/>
      </dsp:nvSpPr>
      <dsp:spPr>
        <a:xfrm>
          <a:off x="35512" y="2479914"/>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C6445-48FD-4448-961E-D2ADFEF6780A}">
      <dsp:nvSpPr>
        <dsp:cNvPr id="0" name=""/>
        <dsp:cNvSpPr/>
      </dsp:nvSpPr>
      <dsp:spPr>
        <a:xfrm>
          <a:off x="237983" y="2783619"/>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4EE52-3CC1-4D0F-B975-28468216BE4E}">
      <dsp:nvSpPr>
        <dsp:cNvPr id="0" name=""/>
        <dsp:cNvSpPr/>
      </dsp:nvSpPr>
      <dsp:spPr>
        <a:xfrm>
          <a:off x="744159" y="3053580"/>
          <a:ext cx="550939" cy="55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A2315-1DE2-45D8-9CE7-F8559E61EA8B}">
      <dsp:nvSpPr>
        <dsp:cNvPr id="0" name=""/>
        <dsp:cNvSpPr/>
      </dsp:nvSpPr>
      <dsp:spPr>
        <a:xfrm>
          <a:off x="1452805" y="3492265"/>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30A10-06F6-460C-9CB3-A72486AA1695}">
      <dsp:nvSpPr>
        <dsp:cNvPr id="0" name=""/>
        <dsp:cNvSpPr/>
      </dsp:nvSpPr>
      <dsp:spPr>
        <a:xfrm>
          <a:off x="1587785" y="3053580"/>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85C76-0163-48FD-A735-F7E2BBA311E0}">
      <dsp:nvSpPr>
        <dsp:cNvPr id="0" name=""/>
        <dsp:cNvSpPr/>
      </dsp:nvSpPr>
      <dsp:spPr>
        <a:xfrm>
          <a:off x="1925236" y="3526011"/>
          <a:ext cx="241036" cy="2410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25A91-CC48-47D0-9FB0-7B00F0685996}">
      <dsp:nvSpPr>
        <dsp:cNvPr id="0" name=""/>
        <dsp:cNvSpPr/>
      </dsp:nvSpPr>
      <dsp:spPr>
        <a:xfrm>
          <a:off x="2228942" y="2986090"/>
          <a:ext cx="550939" cy="550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E47AD-C67C-400F-AE1D-D44A9A49A21B}">
      <dsp:nvSpPr>
        <dsp:cNvPr id="0" name=""/>
        <dsp:cNvSpPr/>
      </dsp:nvSpPr>
      <dsp:spPr>
        <a:xfrm>
          <a:off x="2971333" y="2851109"/>
          <a:ext cx="378771" cy="378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1E653-AAE5-4478-BB4B-E600BDE97AC4}">
      <dsp:nvSpPr>
        <dsp:cNvPr id="0" name=""/>
        <dsp:cNvSpPr/>
      </dsp:nvSpPr>
      <dsp:spPr>
        <a:xfrm>
          <a:off x="3350104" y="1264530"/>
          <a:ext cx="1112396" cy="212368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93D7FD-90C0-4045-A002-7663BE33E9B1}">
      <dsp:nvSpPr>
        <dsp:cNvPr id="0" name=""/>
        <dsp:cNvSpPr/>
      </dsp:nvSpPr>
      <dsp:spPr>
        <a:xfrm>
          <a:off x="4260247" y="1264530"/>
          <a:ext cx="1112396" cy="212368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802EF-A195-4B54-B953-90CBC7D48122}">
      <dsp:nvSpPr>
        <dsp:cNvPr id="0" name=""/>
        <dsp:cNvSpPr/>
      </dsp:nvSpPr>
      <dsp:spPr>
        <a:xfrm>
          <a:off x="5493996" y="1089024"/>
          <a:ext cx="2578738" cy="2578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bs-Latn-BA" sz="3000" b="1" kern="1200" dirty="0" smtClean="0"/>
            <a:t>ZAKLJUČAK</a:t>
          </a:r>
          <a:endParaRPr lang="en-US" sz="3000" b="1" kern="1200" dirty="0"/>
        </a:p>
      </dsp:txBody>
      <dsp:txXfrm>
        <a:off x="5871643" y="1466671"/>
        <a:ext cx="1823444" cy="182344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A19BE-B6C8-4C6D-ACCC-09C0A1125577}" type="datetimeFigureOut">
              <a:rPr lang="en-GB" smtClean="0"/>
              <a:t>14/10/2021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84993-DEEF-424B-8EF6-8AD0E894544B}" type="slidenum">
              <a:rPr lang="en-GB" smtClean="0"/>
              <a:t>‹#›</a:t>
            </a:fld>
            <a:endParaRPr lang="en-GB"/>
          </a:p>
        </p:txBody>
      </p:sp>
    </p:spTree>
    <p:extLst>
      <p:ext uri="{BB962C8B-B14F-4D97-AF65-F5344CB8AC3E}">
        <p14:creationId xmlns:p14="http://schemas.microsoft.com/office/powerpoint/2010/main" val="253964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mtClean="0"/>
              <a:t>Diskriminacij</a:t>
            </a:r>
            <a:r>
              <a:rPr lang="bs-Latn-BA" altLang="en-US" smtClean="0"/>
              <a:t>a</a:t>
            </a:r>
            <a:r>
              <a:rPr lang="en-US" altLang="en-US" smtClean="0"/>
              <a:t> </a:t>
            </a:r>
            <a:r>
              <a:rPr lang="bs-Latn-BA" altLang="en-US" smtClean="0"/>
              <a:t>je</a:t>
            </a:r>
          </a:p>
          <a:p>
            <a:pPr algn="just"/>
            <a:r>
              <a:rPr lang="en-US" altLang="en-US" b="1" smtClean="0"/>
              <a:t>različito postupanje</a:t>
            </a:r>
            <a:r>
              <a:rPr lang="en-US" altLang="en-US" smtClean="0"/>
              <a:t> uključujući svako isključivanje, ograničavanje ili davanje prednosti </a:t>
            </a:r>
            <a:endParaRPr lang="bs-Latn-BA" altLang="en-US" smtClean="0"/>
          </a:p>
          <a:p>
            <a:pPr algn="just"/>
            <a:r>
              <a:rPr lang="en-US" altLang="en-US" smtClean="0"/>
              <a:t>utemeljeno na </a:t>
            </a:r>
            <a:r>
              <a:rPr lang="en-US" altLang="en-US" b="1" smtClean="0"/>
              <a:t>stvarnim ili pretpostavljenim osnovama </a:t>
            </a:r>
            <a:r>
              <a:rPr lang="en-US" altLang="en-US" smtClean="0"/>
              <a:t>prema bilo </a:t>
            </a:r>
            <a:r>
              <a:rPr lang="en-US" altLang="en-US" b="1" smtClean="0"/>
              <a:t>kojem licu ili grupi lica </a:t>
            </a:r>
            <a:r>
              <a:rPr lang="en-GB" altLang="en-US" b="1" smtClean="0"/>
              <a:t>i onima koji su s njima u rodbinskoj ili drugoj vezi</a:t>
            </a:r>
            <a:r>
              <a:rPr lang="en-US" altLang="en-US" smtClean="0"/>
              <a:t> </a:t>
            </a:r>
            <a:endParaRPr lang="bs-Latn-BA" altLang="en-US" smtClean="0"/>
          </a:p>
          <a:p>
            <a:pPr algn="just"/>
            <a:r>
              <a:rPr lang="en-US" altLang="en-US" smtClean="0"/>
              <a:t>na osnovu njihove </a:t>
            </a:r>
            <a:r>
              <a:rPr lang="en-US" altLang="en-US" b="1" smtClean="0"/>
              <a:t>rase, boje kože, jezika, vjere, etničke pripadnosti, </a:t>
            </a:r>
            <a:r>
              <a:rPr lang="en-GB" altLang="en-US" b="1" smtClean="0"/>
              <a:t>invaliditet, starosna dob,</a:t>
            </a:r>
            <a:r>
              <a:rPr lang="en-US" altLang="en-US" b="1" smtClean="0"/>
              <a:t> nacionalnog ili socijalnog porijekla, veze s nacionalnom manjinom, političkog ili drugog uvjerenja, imovnog stanja, članstva u sindikatu ili drugom udruženju, obrazovanja, društvenog položaja i pola, </a:t>
            </a:r>
            <a:r>
              <a:rPr lang="en-GB" altLang="en-US" b="1" smtClean="0"/>
              <a:t>seksualne orijentacije, rodnog identiteta, spolnih karakteristika</a:t>
            </a:r>
            <a:r>
              <a:rPr lang="en-US" altLang="en-US" b="1" smtClean="0"/>
              <a:t>, </a:t>
            </a:r>
            <a:endParaRPr lang="bs-Latn-BA" altLang="en-US" b="1" smtClean="0"/>
          </a:p>
          <a:p>
            <a:pPr algn="just"/>
            <a:r>
              <a:rPr lang="en-US" altLang="en-US" b="1" smtClean="0"/>
              <a:t>kao i svaka druga okolnost koja ima za svrhu ili posljedicu </a:t>
            </a:r>
            <a:r>
              <a:rPr lang="en-US" altLang="en-US" smtClean="0"/>
              <a:t>da bilo kojem licu onemogući ili ugrožava priznavanje, uživanje ili ostvarivanje na ravnopravnoj osnovi, prava i sloboda u svim oblastima života.</a:t>
            </a:r>
            <a:endParaRPr lang="en-GB" altLang="en-US" smtClean="0"/>
          </a:p>
          <a:p>
            <a:endParaRPr lang="en-US" altLang="en-US" b="1" i="1" smtClean="0"/>
          </a:p>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9C8678-175F-42D4-ABC2-0A3CA8898403}" type="slidenum">
              <a:rPr lang="en-GB" altLang="en-US" smtClean="0">
                <a:solidFill>
                  <a:prstClr val="black"/>
                </a:solidFill>
              </a:rPr>
              <a:pPr/>
              <a:t>7</a:t>
            </a:fld>
            <a:endParaRPr lang="en-GB" altLang="en-US" smtClean="0">
              <a:solidFill>
                <a:prstClr val="black"/>
              </a:solidFill>
            </a:endParaRPr>
          </a:p>
        </p:txBody>
      </p:sp>
    </p:spTree>
    <p:extLst>
      <p:ext uri="{BB962C8B-B14F-4D97-AF65-F5344CB8AC3E}">
        <p14:creationId xmlns:p14="http://schemas.microsoft.com/office/powerpoint/2010/main" val="280632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0E60B9-3E1F-4F43-9DB3-48381BBC8EF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231674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E60B9-3E1F-4F43-9DB3-48381BBC8EF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351383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E60B9-3E1F-4F43-9DB3-48381BBC8EF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72454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latin typeface="+mn-lt"/>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572000"/>
            <a:ext cx="6461760" cy="1066800"/>
          </a:xfrm>
          <a:prstGeom prst="rect">
            <a:avLst/>
          </a:prstGeo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1334F6D-9154-4A03-91FD-A3D5E7FF82DB}" type="datetimeFigureOut">
              <a:rPr lang="bs-Latn-BA">
                <a:solidFill>
                  <a:srgbClr val="EEECE1"/>
                </a:solidFill>
              </a:rPr>
              <a:pPr>
                <a:defRPr/>
              </a:pPr>
              <a:t>14. 10. 2021.</a:t>
            </a:fld>
            <a:endParaRPr lang="bs-Latn-BA">
              <a:solidFill>
                <a:srgbClr val="EEECE1"/>
              </a:solidFill>
            </a:endParaRPr>
          </a:p>
        </p:txBody>
      </p:sp>
      <p:sp>
        <p:nvSpPr>
          <p:cNvPr id="5" name="Footer Placeholder 4"/>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BB230D3-EEFF-4C18-BA2B-91828F59A264}"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99394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solidFill>
                  <a:schemeClr val="accent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430361-19EE-4F8A-86D4-AEE09F3BF4F1}" type="datetimeFigureOut">
              <a:rPr lang="bs-Latn-BA">
                <a:solidFill>
                  <a:srgbClr val="EEECE1"/>
                </a:solidFill>
              </a:rPr>
              <a:pPr>
                <a:defRPr/>
              </a:pPr>
              <a:t>14. 10. 2021.</a:t>
            </a:fld>
            <a:endParaRPr lang="bs-Latn-BA">
              <a:solidFill>
                <a:srgbClr val="EEECE1"/>
              </a:solidFill>
            </a:endParaRPr>
          </a:p>
        </p:txBody>
      </p:sp>
      <p:sp>
        <p:nvSpPr>
          <p:cNvPr id="5" name="Footer Placeholder 4"/>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29106C2-5AB4-4637-9040-02CE5C7B5F92}"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433284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4617F5-AD2B-41EF-B640-6E77B0439DBA}" type="datetimeFigureOut">
              <a:rPr lang="bs-Latn-BA">
                <a:solidFill>
                  <a:srgbClr val="EEECE1"/>
                </a:solidFill>
              </a:rPr>
              <a:pPr>
                <a:defRPr/>
              </a:pPr>
              <a:t>14. 10. 2021.</a:t>
            </a:fld>
            <a:endParaRPr lang="bs-Latn-BA">
              <a:solidFill>
                <a:srgbClr val="EEECE1"/>
              </a:solidFill>
            </a:endParaRPr>
          </a:p>
        </p:txBody>
      </p:sp>
      <p:sp>
        <p:nvSpPr>
          <p:cNvPr id="6" name="Footer Placeholder 4"/>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7"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FC9E98D-4C66-48A8-A7BF-F6510D27067E}"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56828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620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47B1B69A-C5EC-4FD0-8BF4-E1C59CAE8D14}" type="datetimeFigureOut">
              <a:rPr lang="bs-Latn-BA">
                <a:solidFill>
                  <a:srgbClr val="EEECE1"/>
                </a:solidFill>
              </a:rPr>
              <a:pPr>
                <a:defRPr/>
              </a:pPr>
              <a:t>14. 10. 2021.</a:t>
            </a:fld>
            <a:endParaRPr lang="bs-Latn-BA">
              <a:solidFill>
                <a:srgbClr val="EEECE1"/>
              </a:solidFill>
            </a:endParaRPr>
          </a:p>
        </p:txBody>
      </p:sp>
      <p:sp>
        <p:nvSpPr>
          <p:cNvPr id="7" name="Footer Placeholder 5"/>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8"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4E60572-6289-4CC5-951D-721E4F593F10}"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269967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18AAB19F-F4B3-4F3F-88D1-FECB4FA68FB3}" type="datetimeFigureOut">
              <a:rPr lang="bs-Latn-BA">
                <a:solidFill>
                  <a:srgbClr val="EEECE1"/>
                </a:solidFill>
              </a:rPr>
              <a:pPr>
                <a:defRPr/>
              </a:pPr>
              <a:t>14. 10. 2021.</a:t>
            </a:fld>
            <a:endParaRPr lang="bs-Latn-BA">
              <a:solidFill>
                <a:srgbClr val="EEECE1"/>
              </a:solidFill>
            </a:endParaRPr>
          </a:p>
        </p:txBody>
      </p:sp>
      <p:sp>
        <p:nvSpPr>
          <p:cNvPr id="9" name="Footer Placeholder 7"/>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10"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B41E8E4-16CA-41AD-A138-FB938B7D72E4}"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597505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8B8E971-0699-4BDF-AC55-7C21D7A7F07D}" type="datetimeFigureOut">
              <a:rPr lang="bs-Latn-BA">
                <a:solidFill>
                  <a:srgbClr val="EEECE1"/>
                </a:solidFill>
              </a:rPr>
              <a:pPr>
                <a:defRPr/>
              </a:pPr>
              <a:t>14. 10. 2021.</a:t>
            </a:fld>
            <a:endParaRPr lang="bs-Latn-BA">
              <a:solidFill>
                <a:srgbClr val="EEECE1"/>
              </a:solidFill>
            </a:endParaRPr>
          </a:p>
        </p:txBody>
      </p:sp>
      <p:sp>
        <p:nvSpPr>
          <p:cNvPr id="5" name="Footer Placeholder 3"/>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65EC09F-8E3E-456E-96A2-F127E011F7E4}"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12103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9D58DDFF-2298-47D4-AA56-3C7F329C4233}" type="datetimeFigureOut">
              <a:rPr lang="bs-Latn-BA">
                <a:solidFill>
                  <a:srgbClr val="EEECE1"/>
                </a:solidFill>
              </a:rPr>
              <a:pPr>
                <a:defRPr/>
              </a:pPr>
              <a:t>14. 10. 2021.</a:t>
            </a:fld>
            <a:endParaRPr lang="bs-Latn-BA">
              <a:solidFill>
                <a:srgbClr val="EEECE1"/>
              </a:solidFill>
            </a:endParaRPr>
          </a:p>
        </p:txBody>
      </p:sp>
      <p:sp>
        <p:nvSpPr>
          <p:cNvPr id="4" name="Footer Placeholder 2"/>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5"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24CE1925-3D34-46E6-964B-27028D937E6B}"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3630168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4"/>
          </p:nvPr>
        </p:nvSpPr>
        <p:spPr/>
        <p:txBody>
          <a:bodyPr/>
          <a:lstStyle>
            <a:lvl1pPr>
              <a:defRPr/>
            </a:lvl1pPr>
          </a:lstStyle>
          <a:p>
            <a:pPr>
              <a:defRPr/>
            </a:pPr>
            <a:fld id="{5C2E0874-9ABD-4E09-9A11-42E6B9BAD5AB}" type="datetimeFigureOut">
              <a:rPr lang="bs-Latn-BA">
                <a:solidFill>
                  <a:srgbClr val="EEECE1"/>
                </a:solidFill>
              </a:rPr>
              <a:pPr>
                <a:defRPr/>
              </a:pPr>
              <a:t>14. 10. 2021.</a:t>
            </a:fld>
            <a:endParaRPr lang="bs-Latn-BA">
              <a:solidFill>
                <a:srgbClr val="EEECE1"/>
              </a:solidFill>
            </a:endParaRPr>
          </a:p>
        </p:txBody>
      </p:sp>
      <p:sp>
        <p:nvSpPr>
          <p:cNvPr id="7" name="Footer Placeholder 5"/>
          <p:cNvSpPr>
            <a:spLocks noGrp="1"/>
          </p:cNvSpPr>
          <p:nvPr>
            <p:ph type="ftr" sz="quarter" idx="15"/>
          </p:nvPr>
        </p:nvSpPr>
        <p:spPr/>
        <p:txBody>
          <a:bodyPr/>
          <a:lstStyle>
            <a:lvl1pPr>
              <a:defRPr/>
            </a:lvl1pPr>
          </a:lstStyle>
          <a:p>
            <a:pPr>
              <a:defRPr/>
            </a:pPr>
            <a:endParaRPr lang="bs-Latn-BA">
              <a:solidFill>
                <a:srgbClr val="EEECE1"/>
              </a:solidFill>
            </a:endParaRPr>
          </a:p>
        </p:txBody>
      </p:sp>
      <p:sp>
        <p:nvSpPr>
          <p:cNvPr id="8"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4EE06DBC-0B9C-4AC5-B09F-C4C5F7171667}"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89148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0E60B9-3E1F-4F43-9DB3-48381BBC8EF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355679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a:defRPr/>
            </a:lvl1pPr>
          </a:lstStyle>
          <a:p>
            <a:pPr>
              <a:defRPr/>
            </a:pPr>
            <a:fld id="{9E2BF007-E387-448F-9FA0-B06941E77EF4}" type="datetimeFigureOut">
              <a:rPr lang="bs-Latn-BA">
                <a:solidFill>
                  <a:srgbClr val="EEECE1"/>
                </a:solidFill>
              </a:rPr>
              <a:pPr>
                <a:defRPr/>
              </a:pPr>
              <a:t>14. 10. 2021.</a:t>
            </a:fld>
            <a:endParaRPr lang="bs-Latn-BA">
              <a:solidFill>
                <a:srgbClr val="EEECE1"/>
              </a:solidFill>
            </a:endParaRPr>
          </a:p>
        </p:txBody>
      </p:sp>
      <p:sp>
        <p:nvSpPr>
          <p:cNvPr id="7"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478D38C-FBBB-4BCE-9F1A-A3683DF7C133}"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
        <p:nvSpPr>
          <p:cNvPr id="8" name="Footer Placeholder 9"/>
          <p:cNvSpPr>
            <a:spLocks noGrp="1"/>
          </p:cNvSpPr>
          <p:nvPr>
            <p:ph type="ftr" sz="quarter" idx="12"/>
          </p:nvPr>
        </p:nvSpPr>
        <p:spPr/>
        <p:txBody>
          <a:bodyPr/>
          <a:lstStyle>
            <a:lvl1pPr>
              <a:defRPr/>
            </a:lvl1pPr>
          </a:lstStyle>
          <a:p>
            <a:pPr>
              <a:defRPr/>
            </a:pPr>
            <a:endParaRPr lang="bs-Latn-BA">
              <a:solidFill>
                <a:srgbClr val="EEECE1"/>
              </a:solidFill>
            </a:endParaRPr>
          </a:p>
        </p:txBody>
      </p:sp>
    </p:spTree>
    <p:extLst>
      <p:ext uri="{BB962C8B-B14F-4D97-AF65-F5344CB8AC3E}">
        <p14:creationId xmlns:p14="http://schemas.microsoft.com/office/powerpoint/2010/main" val="276625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366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D4A772-1314-4E10-AD37-6DD48553267D}" type="datetimeFigureOut">
              <a:rPr lang="bs-Latn-BA">
                <a:solidFill>
                  <a:srgbClr val="EEECE1"/>
                </a:solidFill>
              </a:rPr>
              <a:pPr>
                <a:defRPr/>
              </a:pPr>
              <a:t>14. 10. 2021.</a:t>
            </a:fld>
            <a:endParaRPr lang="bs-Latn-BA">
              <a:solidFill>
                <a:srgbClr val="EEECE1"/>
              </a:solidFill>
            </a:endParaRPr>
          </a:p>
        </p:txBody>
      </p:sp>
      <p:sp>
        <p:nvSpPr>
          <p:cNvPr id="6" name="Footer Placeholder 4"/>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7"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4D36D84-4838-4C79-BD53-5303259FC56F}"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266009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893DD5-4DE2-4D01-A904-5C33AED0E838}" type="datetimeFigureOut">
              <a:rPr lang="bs-Latn-BA">
                <a:solidFill>
                  <a:srgbClr val="EEECE1"/>
                </a:solidFill>
              </a:rPr>
              <a:pPr>
                <a:defRPr/>
              </a:pPr>
              <a:t>14. 10. 2021.</a:t>
            </a:fld>
            <a:endParaRPr lang="bs-Latn-BA">
              <a:solidFill>
                <a:srgbClr val="EEECE1"/>
              </a:solidFill>
            </a:endParaRPr>
          </a:p>
        </p:txBody>
      </p:sp>
      <p:sp>
        <p:nvSpPr>
          <p:cNvPr id="5" name="Footer Placeholder 4"/>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C23A551-88F8-4197-B65D-FC4A7197D69E}"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752844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latin typeface="+mn-lt"/>
              </a:defRPr>
            </a:lvl1pPr>
          </a:lstStyle>
          <a:p>
            <a:r>
              <a:rPr lang="en-US" dirty="0"/>
              <a:t>Click to edit Master title style</a:t>
            </a:r>
          </a:p>
        </p:txBody>
      </p:sp>
      <p:sp>
        <p:nvSpPr>
          <p:cNvPr id="15" name="Subtitle 2"/>
          <p:cNvSpPr>
            <a:spLocks noGrp="1"/>
          </p:cNvSpPr>
          <p:nvPr>
            <p:ph type="subTitle" idx="1"/>
          </p:nvPr>
        </p:nvSpPr>
        <p:spPr>
          <a:xfrm>
            <a:off x="685800" y="4572000"/>
            <a:ext cx="6461760" cy="1066800"/>
          </a:xfrm>
          <a:prstGeom prst="rect">
            <a:avLst/>
          </a:prstGeo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9B94DA-D2F0-4E6F-A0EC-A3EBF86F342C}"/>
              </a:ext>
            </a:extLst>
          </p:cNvPr>
          <p:cNvSpPr>
            <a:spLocks noGrp="1"/>
          </p:cNvSpPr>
          <p:nvPr>
            <p:ph type="dt" sz="half" idx="10"/>
          </p:nvPr>
        </p:nvSpPr>
        <p:spPr/>
        <p:txBody>
          <a:bodyPr/>
          <a:lstStyle>
            <a:lvl1pPr>
              <a:defRPr/>
            </a:lvl1pPr>
          </a:lstStyle>
          <a:p>
            <a:pPr>
              <a:defRPr/>
            </a:pPr>
            <a:fld id="{B0B78272-8A34-4B1B-8186-D776B25407D7}" type="datetimeFigureOut">
              <a:rPr lang="bs-Latn-BA">
                <a:solidFill>
                  <a:srgbClr val="EEECE1"/>
                </a:solidFill>
              </a:rPr>
              <a:pPr>
                <a:defRPr/>
              </a:pPr>
              <a:t>14. 10. 2021.</a:t>
            </a:fld>
            <a:endParaRPr lang="bs-Latn-BA">
              <a:solidFill>
                <a:srgbClr val="EEECE1"/>
              </a:solidFill>
            </a:endParaRPr>
          </a:p>
        </p:txBody>
      </p:sp>
      <p:sp>
        <p:nvSpPr>
          <p:cNvPr id="5" name="Footer Placeholder 4">
            <a:extLst>
              <a:ext uri="{FF2B5EF4-FFF2-40B4-BE49-F238E27FC236}">
                <a16:creationId xmlns:a16="http://schemas.microsoft.com/office/drawing/2014/main" xmlns="" id="{BECF4BAE-EFCB-44A3-BD18-EB518A9D2E0C}"/>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a:extLst>
              <a:ext uri="{FF2B5EF4-FFF2-40B4-BE49-F238E27FC236}">
                <a16:creationId xmlns:a16="http://schemas.microsoft.com/office/drawing/2014/main" xmlns="" id="{270654C9-DEAB-40E3-8617-6E73634F5D50}"/>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606F2B7-1D07-403D-A04C-205019CA08A4}"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4098748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9691B48-6678-4BA9-BA02-8CE84E2447DB}"/>
              </a:ext>
            </a:extLst>
          </p:cNvPr>
          <p:cNvSpPr>
            <a:spLocks noGrp="1"/>
          </p:cNvSpPr>
          <p:nvPr>
            <p:ph type="dt" sz="half" idx="10"/>
          </p:nvPr>
        </p:nvSpPr>
        <p:spPr/>
        <p:txBody>
          <a:bodyPr/>
          <a:lstStyle>
            <a:lvl1pPr>
              <a:defRPr/>
            </a:lvl1pPr>
          </a:lstStyle>
          <a:p>
            <a:pPr>
              <a:defRPr/>
            </a:pPr>
            <a:fld id="{852DD9E7-3BF3-43E2-9F4E-E4D841AA99B6}" type="datetimeFigureOut">
              <a:rPr lang="bs-Latn-BA">
                <a:solidFill>
                  <a:srgbClr val="EEECE1"/>
                </a:solidFill>
              </a:rPr>
              <a:pPr>
                <a:defRPr/>
              </a:pPr>
              <a:t>14. 10. 2021.</a:t>
            </a:fld>
            <a:endParaRPr lang="bs-Latn-BA">
              <a:solidFill>
                <a:srgbClr val="EEECE1"/>
              </a:solidFill>
            </a:endParaRPr>
          </a:p>
        </p:txBody>
      </p:sp>
      <p:sp>
        <p:nvSpPr>
          <p:cNvPr id="5" name="Footer Placeholder 4">
            <a:extLst>
              <a:ext uri="{FF2B5EF4-FFF2-40B4-BE49-F238E27FC236}">
                <a16:creationId xmlns:a16="http://schemas.microsoft.com/office/drawing/2014/main" xmlns="" id="{18CB0B72-489F-4C0B-9CAF-651411A3ACE4}"/>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a:extLst>
              <a:ext uri="{FF2B5EF4-FFF2-40B4-BE49-F238E27FC236}">
                <a16:creationId xmlns:a16="http://schemas.microsoft.com/office/drawing/2014/main" xmlns="" id="{109D0901-9C19-45DF-9B69-34DC7293F94F}"/>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01F57F4A-93D3-4C7D-A47D-97B39ACBF6DC}"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289765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84EA442-0E76-41D4-B7A2-EE9AB3060427}"/>
              </a:ext>
            </a:extLst>
          </p:cNvPr>
          <p:cNvSpPr>
            <a:spLocks noGrp="1"/>
          </p:cNvSpPr>
          <p:nvPr>
            <p:ph type="dt" sz="half" idx="10"/>
          </p:nvPr>
        </p:nvSpPr>
        <p:spPr/>
        <p:txBody>
          <a:bodyPr/>
          <a:lstStyle>
            <a:lvl1pPr>
              <a:defRPr/>
            </a:lvl1pPr>
          </a:lstStyle>
          <a:p>
            <a:pPr>
              <a:defRPr/>
            </a:pPr>
            <a:fld id="{4E881B5C-E16F-4E3F-BF34-F4F0334C50F5}" type="datetimeFigureOut">
              <a:rPr lang="bs-Latn-BA">
                <a:solidFill>
                  <a:srgbClr val="EEECE1"/>
                </a:solidFill>
              </a:rPr>
              <a:pPr>
                <a:defRPr/>
              </a:pPr>
              <a:t>14. 10. 2021.</a:t>
            </a:fld>
            <a:endParaRPr lang="bs-Latn-BA">
              <a:solidFill>
                <a:srgbClr val="EEECE1"/>
              </a:solidFill>
            </a:endParaRPr>
          </a:p>
        </p:txBody>
      </p:sp>
      <p:sp>
        <p:nvSpPr>
          <p:cNvPr id="5" name="Footer Placeholder 4">
            <a:extLst>
              <a:ext uri="{FF2B5EF4-FFF2-40B4-BE49-F238E27FC236}">
                <a16:creationId xmlns:a16="http://schemas.microsoft.com/office/drawing/2014/main" xmlns="" id="{BDE88CB2-738D-4909-95E6-84BC892E8771}"/>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a:extLst>
              <a:ext uri="{FF2B5EF4-FFF2-40B4-BE49-F238E27FC236}">
                <a16:creationId xmlns:a16="http://schemas.microsoft.com/office/drawing/2014/main" xmlns="" id="{0A348A13-0C7D-427B-8AFA-0A9C84821F18}"/>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1BC932B-444F-410B-B5A2-D312040B621E}"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428144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D438684B-5B71-49C9-B749-E1129731FA21}"/>
              </a:ext>
            </a:extLst>
          </p:cNvPr>
          <p:cNvSpPr>
            <a:spLocks noGrp="1"/>
          </p:cNvSpPr>
          <p:nvPr>
            <p:ph type="dt" sz="half" idx="10"/>
          </p:nvPr>
        </p:nvSpPr>
        <p:spPr/>
        <p:txBody>
          <a:bodyPr/>
          <a:lstStyle>
            <a:lvl1pPr>
              <a:defRPr/>
            </a:lvl1pPr>
          </a:lstStyle>
          <a:p>
            <a:pPr>
              <a:defRPr/>
            </a:pPr>
            <a:fld id="{59BDCA74-A8BA-4112-90D1-66818814D021}" type="datetimeFigureOut">
              <a:rPr lang="bs-Latn-BA">
                <a:solidFill>
                  <a:srgbClr val="EEECE1"/>
                </a:solidFill>
              </a:rPr>
              <a:pPr>
                <a:defRPr/>
              </a:pPr>
              <a:t>14. 10. 2021.</a:t>
            </a:fld>
            <a:endParaRPr lang="bs-Latn-BA">
              <a:solidFill>
                <a:srgbClr val="EEECE1"/>
              </a:solidFill>
            </a:endParaRPr>
          </a:p>
        </p:txBody>
      </p:sp>
      <p:sp>
        <p:nvSpPr>
          <p:cNvPr id="6" name="Footer Placeholder 5">
            <a:extLst>
              <a:ext uri="{FF2B5EF4-FFF2-40B4-BE49-F238E27FC236}">
                <a16:creationId xmlns:a16="http://schemas.microsoft.com/office/drawing/2014/main" xmlns="" id="{1C0E8CD6-5996-44BC-AF14-7525EAEF39FE}"/>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7" name="Slide Number Placeholder 6">
            <a:extLst>
              <a:ext uri="{FF2B5EF4-FFF2-40B4-BE49-F238E27FC236}">
                <a16:creationId xmlns:a16="http://schemas.microsoft.com/office/drawing/2014/main" xmlns="" id="{51C7BA0B-6E81-4480-85F8-D33E7E2084B6}"/>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44DED6D-0F97-4DC6-81F4-FD0B2DB17931}"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331525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40516B-41F2-4167-BCBB-69948A2C949D}"/>
              </a:ext>
            </a:extLst>
          </p:cNvPr>
          <p:cNvSpPr>
            <a:spLocks noGrp="1"/>
          </p:cNvSpPr>
          <p:nvPr>
            <p:ph type="dt" sz="half" idx="10"/>
          </p:nvPr>
        </p:nvSpPr>
        <p:spPr/>
        <p:txBody>
          <a:bodyPr/>
          <a:lstStyle>
            <a:lvl1pPr>
              <a:defRPr/>
            </a:lvl1pPr>
          </a:lstStyle>
          <a:p>
            <a:pPr>
              <a:defRPr/>
            </a:pPr>
            <a:fld id="{4ACF0363-DBB7-4F49-9A83-39DD11CE87DD}" type="datetimeFigureOut">
              <a:rPr lang="bs-Latn-BA">
                <a:solidFill>
                  <a:srgbClr val="EEECE1"/>
                </a:solidFill>
              </a:rPr>
              <a:pPr>
                <a:defRPr/>
              </a:pPr>
              <a:t>14. 10. 2021.</a:t>
            </a:fld>
            <a:endParaRPr lang="bs-Latn-BA">
              <a:solidFill>
                <a:srgbClr val="EEECE1"/>
              </a:solidFill>
            </a:endParaRPr>
          </a:p>
        </p:txBody>
      </p:sp>
      <p:sp>
        <p:nvSpPr>
          <p:cNvPr id="8" name="Footer Placeholder 7">
            <a:extLst>
              <a:ext uri="{FF2B5EF4-FFF2-40B4-BE49-F238E27FC236}">
                <a16:creationId xmlns:a16="http://schemas.microsoft.com/office/drawing/2014/main" xmlns="" id="{D42B53BE-517F-4477-82CD-1E1DBF357372}"/>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9" name="Slide Number Placeholder 8">
            <a:extLst>
              <a:ext uri="{FF2B5EF4-FFF2-40B4-BE49-F238E27FC236}">
                <a16:creationId xmlns:a16="http://schemas.microsoft.com/office/drawing/2014/main" xmlns="" id="{394235D4-108D-4742-9273-009254AA7C6B}"/>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13240C33-A47D-470D-B896-2AB7062CAFD1}"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3108309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2F52D8-E811-4C27-9759-5F74FAF7F05C}"/>
              </a:ext>
            </a:extLst>
          </p:cNvPr>
          <p:cNvSpPr>
            <a:spLocks noGrp="1"/>
          </p:cNvSpPr>
          <p:nvPr>
            <p:ph type="dt" sz="half" idx="10"/>
          </p:nvPr>
        </p:nvSpPr>
        <p:spPr/>
        <p:txBody>
          <a:bodyPr/>
          <a:lstStyle>
            <a:lvl1pPr>
              <a:defRPr/>
            </a:lvl1pPr>
          </a:lstStyle>
          <a:p>
            <a:pPr>
              <a:defRPr/>
            </a:pPr>
            <a:fld id="{418575A2-50D4-4DB0-8EC7-46658C94EA9E}" type="datetimeFigureOut">
              <a:rPr lang="bs-Latn-BA">
                <a:solidFill>
                  <a:srgbClr val="EEECE1"/>
                </a:solidFill>
              </a:rPr>
              <a:pPr>
                <a:defRPr/>
              </a:pPr>
              <a:t>14. 10. 2021.</a:t>
            </a:fld>
            <a:endParaRPr lang="bs-Latn-BA">
              <a:solidFill>
                <a:srgbClr val="EEECE1"/>
              </a:solidFill>
            </a:endParaRPr>
          </a:p>
        </p:txBody>
      </p:sp>
      <p:sp>
        <p:nvSpPr>
          <p:cNvPr id="4" name="Footer Placeholder 3">
            <a:extLst>
              <a:ext uri="{FF2B5EF4-FFF2-40B4-BE49-F238E27FC236}">
                <a16:creationId xmlns:a16="http://schemas.microsoft.com/office/drawing/2014/main" xmlns="" id="{EAFA580A-EF97-49CF-BCFB-6F2FF4597B8B}"/>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5" name="Slide Number Placeholder 4">
            <a:extLst>
              <a:ext uri="{FF2B5EF4-FFF2-40B4-BE49-F238E27FC236}">
                <a16:creationId xmlns:a16="http://schemas.microsoft.com/office/drawing/2014/main" xmlns="" id="{F3FFCB18-57B2-4BC9-8AC4-9AD6768817B0}"/>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953E06C-398B-4F8D-8A7A-0B1A123F7912}"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511073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45AD7B-FD7A-422C-8C1B-3CFC8D7DD64D}"/>
              </a:ext>
            </a:extLst>
          </p:cNvPr>
          <p:cNvSpPr>
            <a:spLocks noGrp="1"/>
          </p:cNvSpPr>
          <p:nvPr>
            <p:ph type="dt" sz="half" idx="10"/>
          </p:nvPr>
        </p:nvSpPr>
        <p:spPr/>
        <p:txBody>
          <a:bodyPr/>
          <a:lstStyle>
            <a:lvl1pPr>
              <a:defRPr/>
            </a:lvl1pPr>
          </a:lstStyle>
          <a:p>
            <a:pPr>
              <a:defRPr/>
            </a:pPr>
            <a:fld id="{61E2D2EE-2ED4-42AE-B1B4-FD960B2BE7FA}" type="datetimeFigureOut">
              <a:rPr lang="bs-Latn-BA">
                <a:solidFill>
                  <a:srgbClr val="EEECE1"/>
                </a:solidFill>
              </a:rPr>
              <a:pPr>
                <a:defRPr/>
              </a:pPr>
              <a:t>14. 10. 2021.</a:t>
            </a:fld>
            <a:endParaRPr lang="bs-Latn-BA">
              <a:solidFill>
                <a:srgbClr val="EEECE1"/>
              </a:solidFill>
            </a:endParaRPr>
          </a:p>
        </p:txBody>
      </p:sp>
      <p:sp>
        <p:nvSpPr>
          <p:cNvPr id="3" name="Footer Placeholder 2">
            <a:extLst>
              <a:ext uri="{FF2B5EF4-FFF2-40B4-BE49-F238E27FC236}">
                <a16:creationId xmlns:a16="http://schemas.microsoft.com/office/drawing/2014/main" xmlns="" id="{D0566347-A98D-47C7-B2D8-9CC6FC67B2E3}"/>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4" name="Slide Number Placeholder 3">
            <a:extLst>
              <a:ext uri="{FF2B5EF4-FFF2-40B4-BE49-F238E27FC236}">
                <a16:creationId xmlns:a16="http://schemas.microsoft.com/office/drawing/2014/main" xmlns="" id="{37EDBBC3-E25A-4AB6-8590-B8E16F7E4264}"/>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E2FEE90-0634-4BA5-A9F4-F6CF10382099}"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50501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E60B9-3E1F-4F43-9DB3-48381BBC8EF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3414435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C83553-132F-4E13-82D5-74A269C3448A}"/>
              </a:ext>
            </a:extLst>
          </p:cNvPr>
          <p:cNvSpPr>
            <a:spLocks noGrp="1"/>
          </p:cNvSpPr>
          <p:nvPr>
            <p:ph type="dt" sz="half" idx="14"/>
          </p:nvPr>
        </p:nvSpPr>
        <p:spPr/>
        <p:txBody>
          <a:bodyPr/>
          <a:lstStyle>
            <a:lvl1pPr>
              <a:defRPr/>
            </a:lvl1pPr>
          </a:lstStyle>
          <a:p>
            <a:pPr>
              <a:defRPr/>
            </a:pPr>
            <a:fld id="{2EC5A074-D669-4EEC-A5AD-408D0DE6B74E}" type="datetimeFigureOut">
              <a:rPr lang="bs-Latn-BA">
                <a:solidFill>
                  <a:srgbClr val="EEECE1"/>
                </a:solidFill>
              </a:rPr>
              <a:pPr>
                <a:defRPr/>
              </a:pPr>
              <a:t>14. 10. 2021.</a:t>
            </a:fld>
            <a:endParaRPr lang="bs-Latn-BA">
              <a:solidFill>
                <a:srgbClr val="EEECE1"/>
              </a:solidFill>
            </a:endParaRPr>
          </a:p>
        </p:txBody>
      </p:sp>
      <p:sp>
        <p:nvSpPr>
          <p:cNvPr id="6" name="Footer Placeholder 5">
            <a:extLst>
              <a:ext uri="{FF2B5EF4-FFF2-40B4-BE49-F238E27FC236}">
                <a16:creationId xmlns:a16="http://schemas.microsoft.com/office/drawing/2014/main" xmlns="" id="{D3E6B06D-B658-47F7-987E-AB23010243D8}"/>
              </a:ext>
            </a:extLst>
          </p:cNvPr>
          <p:cNvSpPr>
            <a:spLocks noGrp="1"/>
          </p:cNvSpPr>
          <p:nvPr>
            <p:ph type="ftr" sz="quarter" idx="15"/>
          </p:nvPr>
        </p:nvSpPr>
        <p:spPr/>
        <p:txBody>
          <a:bodyPr/>
          <a:lstStyle>
            <a:lvl1pPr>
              <a:defRPr/>
            </a:lvl1pPr>
          </a:lstStyle>
          <a:p>
            <a:pPr>
              <a:defRPr/>
            </a:pPr>
            <a:endParaRPr lang="bs-Latn-BA">
              <a:solidFill>
                <a:srgbClr val="EEECE1"/>
              </a:solidFill>
            </a:endParaRPr>
          </a:p>
        </p:txBody>
      </p:sp>
      <p:sp>
        <p:nvSpPr>
          <p:cNvPr id="7" name="Slide Number Placeholder 6">
            <a:extLst>
              <a:ext uri="{FF2B5EF4-FFF2-40B4-BE49-F238E27FC236}">
                <a16:creationId xmlns:a16="http://schemas.microsoft.com/office/drawing/2014/main" xmlns="" id="{ED709728-3ADD-4E66-8EDB-8FEE25B13B1E}"/>
              </a:ext>
            </a:extLst>
          </p:cNvPr>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4BA35BA-CDD6-4DFB-8D34-4A4A37F31995}"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3923875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xmlns="" id="{F61E9AAB-4487-4CD4-A035-30D5D487C285}"/>
              </a:ext>
            </a:extLst>
          </p:cNvPr>
          <p:cNvSpPr>
            <a:spLocks noGrp="1"/>
          </p:cNvSpPr>
          <p:nvPr>
            <p:ph type="dt" sz="half" idx="10"/>
          </p:nvPr>
        </p:nvSpPr>
        <p:spPr/>
        <p:txBody>
          <a:bodyPr/>
          <a:lstStyle>
            <a:lvl1pPr>
              <a:defRPr/>
            </a:lvl1pPr>
          </a:lstStyle>
          <a:p>
            <a:pPr>
              <a:defRPr/>
            </a:pPr>
            <a:fld id="{0D15D4B4-F169-49B1-8E06-DE41A496710F}" type="datetimeFigureOut">
              <a:rPr lang="bs-Latn-BA">
                <a:solidFill>
                  <a:srgbClr val="EEECE1"/>
                </a:solidFill>
              </a:rPr>
              <a:pPr>
                <a:defRPr/>
              </a:pPr>
              <a:t>14. 10. 2021.</a:t>
            </a:fld>
            <a:endParaRPr lang="bs-Latn-BA">
              <a:solidFill>
                <a:srgbClr val="EEECE1"/>
              </a:solidFill>
            </a:endParaRPr>
          </a:p>
        </p:txBody>
      </p:sp>
      <p:sp>
        <p:nvSpPr>
          <p:cNvPr id="6" name="Slide Number Placeholder 8">
            <a:extLst>
              <a:ext uri="{FF2B5EF4-FFF2-40B4-BE49-F238E27FC236}">
                <a16:creationId xmlns:a16="http://schemas.microsoft.com/office/drawing/2014/main" xmlns="" id="{E04F157E-2BE7-4727-96B8-6BB70F201DF1}"/>
              </a:ext>
            </a:extLst>
          </p:cNvPr>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5B23C3A-C0CD-47DC-B693-D958D165D7FE}"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
        <p:nvSpPr>
          <p:cNvPr id="7" name="Footer Placeholder 9">
            <a:extLst>
              <a:ext uri="{FF2B5EF4-FFF2-40B4-BE49-F238E27FC236}">
                <a16:creationId xmlns:a16="http://schemas.microsoft.com/office/drawing/2014/main" xmlns="" id="{781EA00E-C2CB-46E2-A217-C5D5E0769A6B}"/>
              </a:ext>
            </a:extLst>
          </p:cNvPr>
          <p:cNvSpPr>
            <a:spLocks noGrp="1"/>
          </p:cNvSpPr>
          <p:nvPr>
            <p:ph type="ftr" sz="quarter" idx="12"/>
          </p:nvPr>
        </p:nvSpPr>
        <p:spPr/>
        <p:txBody>
          <a:bodyPr/>
          <a:lstStyle>
            <a:lvl1pPr>
              <a:defRPr/>
            </a:lvl1pPr>
          </a:lstStyle>
          <a:p>
            <a:pPr>
              <a:defRPr/>
            </a:pPr>
            <a:endParaRPr lang="bs-Latn-BA">
              <a:solidFill>
                <a:srgbClr val="EEECE1"/>
              </a:solidFill>
            </a:endParaRPr>
          </a:p>
        </p:txBody>
      </p:sp>
    </p:spTree>
    <p:extLst>
      <p:ext uri="{BB962C8B-B14F-4D97-AF65-F5344CB8AC3E}">
        <p14:creationId xmlns:p14="http://schemas.microsoft.com/office/powerpoint/2010/main" val="1671417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926B0B-F7EA-4A22-86B5-705FF991EFAD}"/>
              </a:ext>
            </a:extLst>
          </p:cNvPr>
          <p:cNvSpPr>
            <a:spLocks noGrp="1"/>
          </p:cNvSpPr>
          <p:nvPr>
            <p:ph type="dt" sz="half" idx="10"/>
          </p:nvPr>
        </p:nvSpPr>
        <p:spPr/>
        <p:txBody>
          <a:bodyPr/>
          <a:lstStyle>
            <a:lvl1pPr>
              <a:defRPr/>
            </a:lvl1pPr>
          </a:lstStyle>
          <a:p>
            <a:pPr>
              <a:defRPr/>
            </a:pPr>
            <a:fld id="{2B28F469-3C52-41FC-B506-C08577D571F8}" type="datetimeFigureOut">
              <a:rPr lang="bs-Latn-BA">
                <a:solidFill>
                  <a:srgbClr val="EEECE1"/>
                </a:solidFill>
              </a:rPr>
              <a:pPr>
                <a:defRPr/>
              </a:pPr>
              <a:t>14. 10. 2021.</a:t>
            </a:fld>
            <a:endParaRPr lang="bs-Latn-BA">
              <a:solidFill>
                <a:srgbClr val="EEECE1"/>
              </a:solidFill>
            </a:endParaRPr>
          </a:p>
        </p:txBody>
      </p:sp>
      <p:sp>
        <p:nvSpPr>
          <p:cNvPr id="5" name="Footer Placeholder 4">
            <a:extLst>
              <a:ext uri="{FF2B5EF4-FFF2-40B4-BE49-F238E27FC236}">
                <a16:creationId xmlns:a16="http://schemas.microsoft.com/office/drawing/2014/main" xmlns="" id="{E33574A2-F67E-4A19-9A00-FA660E66EB5E}"/>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a:extLst>
              <a:ext uri="{FF2B5EF4-FFF2-40B4-BE49-F238E27FC236}">
                <a16:creationId xmlns:a16="http://schemas.microsoft.com/office/drawing/2014/main" xmlns="" id="{2E25611F-CBE4-41FE-A12B-3A0647989B25}"/>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9D82525-12B4-44DA-97C6-126A857F0A3B}"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1220516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2A4ACB-77DC-4375-B484-5513E7687A95}"/>
              </a:ext>
            </a:extLst>
          </p:cNvPr>
          <p:cNvSpPr>
            <a:spLocks noGrp="1"/>
          </p:cNvSpPr>
          <p:nvPr>
            <p:ph type="dt" sz="half" idx="10"/>
          </p:nvPr>
        </p:nvSpPr>
        <p:spPr/>
        <p:txBody>
          <a:bodyPr/>
          <a:lstStyle>
            <a:lvl1pPr>
              <a:defRPr/>
            </a:lvl1pPr>
          </a:lstStyle>
          <a:p>
            <a:pPr>
              <a:defRPr/>
            </a:pPr>
            <a:fld id="{FEB8E195-37A7-4E44-8B17-EE7FFAD1C248}" type="datetimeFigureOut">
              <a:rPr lang="bs-Latn-BA">
                <a:solidFill>
                  <a:srgbClr val="EEECE1"/>
                </a:solidFill>
              </a:rPr>
              <a:pPr>
                <a:defRPr/>
              </a:pPr>
              <a:t>14. 10. 2021.</a:t>
            </a:fld>
            <a:endParaRPr lang="bs-Latn-BA">
              <a:solidFill>
                <a:srgbClr val="EEECE1"/>
              </a:solidFill>
            </a:endParaRPr>
          </a:p>
        </p:txBody>
      </p:sp>
      <p:sp>
        <p:nvSpPr>
          <p:cNvPr id="5" name="Footer Placeholder 4">
            <a:extLst>
              <a:ext uri="{FF2B5EF4-FFF2-40B4-BE49-F238E27FC236}">
                <a16:creationId xmlns:a16="http://schemas.microsoft.com/office/drawing/2014/main" xmlns="" id="{857654D4-8F81-4256-8EB5-DD242575DCED}"/>
              </a:ext>
            </a:extLst>
          </p:cNvPr>
          <p:cNvSpPr>
            <a:spLocks noGrp="1"/>
          </p:cNvSpPr>
          <p:nvPr>
            <p:ph type="ftr" sz="quarter" idx="11"/>
          </p:nvPr>
        </p:nvSpPr>
        <p:spPr/>
        <p:txBody>
          <a:bodyPr/>
          <a:lstStyle>
            <a:lvl1pPr>
              <a:defRPr/>
            </a:lvl1pPr>
          </a:lstStyle>
          <a:p>
            <a:pPr>
              <a:defRPr/>
            </a:pPr>
            <a:endParaRPr lang="bs-Latn-BA">
              <a:solidFill>
                <a:srgbClr val="EEECE1"/>
              </a:solidFill>
            </a:endParaRPr>
          </a:p>
        </p:txBody>
      </p:sp>
      <p:sp>
        <p:nvSpPr>
          <p:cNvPr id="6" name="Slide Number Placeholder 5">
            <a:extLst>
              <a:ext uri="{FF2B5EF4-FFF2-40B4-BE49-F238E27FC236}">
                <a16:creationId xmlns:a16="http://schemas.microsoft.com/office/drawing/2014/main" xmlns="" id="{A4D0BA60-E2E2-4321-9172-8D5589FEC8D6}"/>
              </a:ext>
            </a:extLst>
          </p:cNvPr>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76A16E7-95AC-4767-A7C9-25410322B719}" type="slidenum">
              <a:rPr lang="bs-Latn-BA" altLang="en-US">
                <a:solidFill>
                  <a:prstClr val="black"/>
                </a:solidFill>
                <a:cs typeface="Arial" panose="020B0604020202020204" pitchFamily="34" charset="0"/>
              </a:rPr>
              <a:pPr fontAlgn="base">
                <a:spcBef>
                  <a:spcPct val="0"/>
                </a:spcBef>
                <a:spcAft>
                  <a:spcPct val="0"/>
                </a:spcAft>
                <a:defRPr/>
              </a:pPr>
              <a:t>‹#›</a:t>
            </a:fld>
            <a:endParaRPr lang="bs-Latn-BA" altLang="en-US">
              <a:solidFill>
                <a:prstClr val="black"/>
              </a:solidFill>
              <a:cs typeface="Arial" panose="020B0604020202020204" pitchFamily="34" charset="0"/>
            </a:endParaRPr>
          </a:p>
        </p:txBody>
      </p:sp>
    </p:spTree>
    <p:extLst>
      <p:ext uri="{BB962C8B-B14F-4D97-AF65-F5344CB8AC3E}">
        <p14:creationId xmlns:p14="http://schemas.microsoft.com/office/powerpoint/2010/main" val="5621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0E60B9-3E1F-4F43-9DB3-48381BBC8EF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193894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0E60B9-3E1F-4F43-9DB3-48381BBC8EF6}"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289828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0E60B9-3E1F-4F43-9DB3-48381BBC8EF6}"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213406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E60B9-3E1F-4F43-9DB3-48381BBC8EF6}"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361358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E60B9-3E1F-4F43-9DB3-48381BBC8EF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264169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E60B9-3E1F-4F43-9DB3-48381BBC8EF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4BDAA6-AF8F-4916-A279-1D353A9FBE30}" type="slidenum">
              <a:rPr lang="en-GB" smtClean="0"/>
              <a:t>‹#›</a:t>
            </a:fld>
            <a:endParaRPr lang="en-GB"/>
          </a:p>
        </p:txBody>
      </p:sp>
    </p:spTree>
    <p:extLst>
      <p:ext uri="{BB962C8B-B14F-4D97-AF65-F5344CB8AC3E}">
        <p14:creationId xmlns:p14="http://schemas.microsoft.com/office/powerpoint/2010/main" val="420132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60B9-3E1F-4F43-9DB3-48381BBC8EF6}" type="datetimeFigureOut">
              <a:rPr lang="en-GB" smtClean="0"/>
              <a:t>14/10/2021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DAA6-AF8F-4916-A279-1D353A9FBE30}" type="slidenum">
              <a:rPr lang="en-GB" smtClean="0"/>
              <a:t>‹#›</a:t>
            </a:fld>
            <a:endParaRPr lang="en-GB"/>
          </a:p>
        </p:txBody>
      </p:sp>
    </p:spTree>
    <p:extLst>
      <p:ext uri="{BB962C8B-B14F-4D97-AF65-F5344CB8AC3E}">
        <p14:creationId xmlns:p14="http://schemas.microsoft.com/office/powerpoint/2010/main" val="348198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395288" y="188913"/>
            <a:ext cx="7848600" cy="6477000"/>
            <a:chOff x="395288" y="188913"/>
            <a:chExt cx="7416800" cy="6119812"/>
          </a:xfrm>
        </p:grpSpPr>
        <p:sp>
          <p:nvSpPr>
            <p:cNvPr id="9" name="5-Point Star 8"/>
            <p:cNvSpPr/>
            <p:nvPr userDrawn="1"/>
          </p:nvSpPr>
          <p:spPr>
            <a:xfrm>
              <a:off x="395288" y="188913"/>
              <a:ext cx="1297639"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0" name="5-Point Star 9"/>
            <p:cNvSpPr/>
            <p:nvPr userDrawn="1"/>
          </p:nvSpPr>
          <p:spPr>
            <a:xfrm>
              <a:off x="1692927" y="1124884"/>
              <a:ext cx="1294640"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1" name="5-Point Star 10"/>
            <p:cNvSpPr/>
            <p:nvPr userDrawn="1"/>
          </p:nvSpPr>
          <p:spPr>
            <a:xfrm>
              <a:off x="2915560" y="2065355"/>
              <a:ext cx="1296140" cy="1297461"/>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2" name="5-Point Star 11"/>
            <p:cNvSpPr/>
            <p:nvPr userDrawn="1"/>
          </p:nvSpPr>
          <p:spPr>
            <a:xfrm>
              <a:off x="4139692" y="3068825"/>
              <a:ext cx="1296140" cy="12974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3" name="5-Point Star 12"/>
            <p:cNvSpPr/>
            <p:nvPr userDrawn="1"/>
          </p:nvSpPr>
          <p:spPr>
            <a:xfrm>
              <a:off x="5363824" y="4045294"/>
              <a:ext cx="1296140" cy="1294461"/>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4" name="5-Point Star 13"/>
            <p:cNvSpPr/>
            <p:nvPr userDrawn="1"/>
          </p:nvSpPr>
          <p:spPr>
            <a:xfrm>
              <a:off x="6515948" y="5012765"/>
              <a:ext cx="1296140"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grpSp>
      <p:sp>
        <p:nvSpPr>
          <p:cNvPr id="7" name="Rectangle 6"/>
          <p:cNvSpPr/>
          <p:nvPr/>
        </p:nvSpPr>
        <p:spPr>
          <a:xfrm>
            <a:off x="8893175" y="0"/>
            <a:ext cx="250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8748713" y="5486400"/>
            <a:ext cx="395287" cy="685800"/>
          </a:xfrm>
          <a:prstGeom prst="rect">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hangingPunct="1">
              <a:defRPr sz="1200">
                <a:solidFill>
                  <a:schemeClr val="bg2"/>
                </a:solidFill>
                <a:cs typeface="Arial" pitchFamily="34" charset="0"/>
              </a:defRPr>
            </a:lvl1pPr>
          </a:lstStyle>
          <a:p>
            <a:pPr fontAlgn="base">
              <a:spcBef>
                <a:spcPct val="0"/>
              </a:spcBef>
              <a:spcAft>
                <a:spcPct val="0"/>
              </a:spcAft>
              <a:defRPr/>
            </a:pPr>
            <a:endParaRPr lang="bs-Latn-BA">
              <a:solidFill>
                <a:srgbClr val="EEECE1"/>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cs typeface="Arial" pitchFamily="34" charset="0"/>
              </a:defRPr>
            </a:lvl1pPr>
          </a:lstStyle>
          <a:p>
            <a:pPr fontAlgn="base">
              <a:spcBef>
                <a:spcPct val="0"/>
              </a:spcBef>
              <a:spcAft>
                <a:spcPct val="0"/>
              </a:spcAft>
              <a:defRPr/>
            </a:pPr>
            <a:fld id="{87A2A29D-803D-4693-B2BD-4A0834AA6D1A}" type="datetimeFigureOut">
              <a:rPr lang="bs-Latn-BA">
                <a:solidFill>
                  <a:srgbClr val="EEECE1"/>
                </a:solidFill>
              </a:rPr>
              <a:pPr fontAlgn="base">
                <a:spcBef>
                  <a:spcPct val="0"/>
                </a:spcBef>
                <a:spcAft>
                  <a:spcPct val="0"/>
                </a:spcAft>
                <a:defRPr/>
              </a:pPr>
              <a:t>14. 10. 2021.</a:t>
            </a:fld>
            <a:endParaRPr lang="bs-Latn-BA">
              <a:solidFill>
                <a:srgbClr val="EEECE1"/>
              </a:solidFill>
            </a:endParaRPr>
          </a:p>
        </p:txBody>
      </p:sp>
      <p:sp>
        <p:nvSpPr>
          <p:cNvPr id="15"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32"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4388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395288" y="188913"/>
            <a:ext cx="7848600" cy="6477000"/>
            <a:chOff x="395288" y="188913"/>
            <a:chExt cx="7416800" cy="6119812"/>
          </a:xfrm>
        </p:grpSpPr>
        <p:sp>
          <p:nvSpPr>
            <p:cNvPr id="9" name="5-Point Star 8">
              <a:extLst>
                <a:ext uri="{FF2B5EF4-FFF2-40B4-BE49-F238E27FC236}">
                  <a16:creationId xmlns:a16="http://schemas.microsoft.com/office/drawing/2014/main" xmlns="" id="{ABEABC07-5994-4573-BFC3-5EE818CE18D6}"/>
                </a:ext>
              </a:extLst>
            </p:cNvPr>
            <p:cNvSpPr/>
            <p:nvPr userDrawn="1"/>
          </p:nvSpPr>
          <p:spPr>
            <a:xfrm>
              <a:off x="395288" y="188913"/>
              <a:ext cx="1297639"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0" name="5-Point Star 9">
              <a:extLst>
                <a:ext uri="{FF2B5EF4-FFF2-40B4-BE49-F238E27FC236}">
                  <a16:creationId xmlns:a16="http://schemas.microsoft.com/office/drawing/2014/main" xmlns="" id="{581745E3-8DFB-4CAD-979D-6F81F7E34983}"/>
                </a:ext>
              </a:extLst>
            </p:cNvPr>
            <p:cNvSpPr/>
            <p:nvPr userDrawn="1"/>
          </p:nvSpPr>
          <p:spPr>
            <a:xfrm>
              <a:off x="1692927" y="1124884"/>
              <a:ext cx="1294640"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1" name="5-Point Star 10">
              <a:extLst>
                <a:ext uri="{FF2B5EF4-FFF2-40B4-BE49-F238E27FC236}">
                  <a16:creationId xmlns:a16="http://schemas.microsoft.com/office/drawing/2014/main" xmlns="" id="{87683DD6-73FB-4397-8D81-EABDF8696C9C}"/>
                </a:ext>
              </a:extLst>
            </p:cNvPr>
            <p:cNvSpPr/>
            <p:nvPr userDrawn="1"/>
          </p:nvSpPr>
          <p:spPr>
            <a:xfrm>
              <a:off x="2915560" y="2065355"/>
              <a:ext cx="1296140" cy="1297461"/>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2" name="5-Point Star 11">
              <a:extLst>
                <a:ext uri="{FF2B5EF4-FFF2-40B4-BE49-F238E27FC236}">
                  <a16:creationId xmlns:a16="http://schemas.microsoft.com/office/drawing/2014/main" xmlns="" id="{8EC436A7-C52E-4E8F-AD24-EA2F529CA0D8}"/>
                </a:ext>
              </a:extLst>
            </p:cNvPr>
            <p:cNvSpPr/>
            <p:nvPr userDrawn="1"/>
          </p:nvSpPr>
          <p:spPr>
            <a:xfrm>
              <a:off x="4139692" y="3068825"/>
              <a:ext cx="1296140" cy="12974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3" name="5-Point Star 12">
              <a:extLst>
                <a:ext uri="{FF2B5EF4-FFF2-40B4-BE49-F238E27FC236}">
                  <a16:creationId xmlns:a16="http://schemas.microsoft.com/office/drawing/2014/main" xmlns="" id="{E5133F3C-A162-4ED8-B8CA-5EEB43C46EAB}"/>
                </a:ext>
              </a:extLst>
            </p:cNvPr>
            <p:cNvSpPr/>
            <p:nvPr userDrawn="1"/>
          </p:nvSpPr>
          <p:spPr>
            <a:xfrm>
              <a:off x="5363824" y="4045294"/>
              <a:ext cx="1296140" cy="1294461"/>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sp>
          <p:nvSpPr>
            <p:cNvPr id="14" name="5-Point Star 13">
              <a:extLst>
                <a:ext uri="{FF2B5EF4-FFF2-40B4-BE49-F238E27FC236}">
                  <a16:creationId xmlns:a16="http://schemas.microsoft.com/office/drawing/2014/main" xmlns="" id="{025CBD46-C835-4F78-8472-BAA967675334}"/>
                </a:ext>
              </a:extLst>
            </p:cNvPr>
            <p:cNvSpPr/>
            <p:nvPr userDrawn="1"/>
          </p:nvSpPr>
          <p:spPr>
            <a:xfrm>
              <a:off x="6515948" y="5012765"/>
              <a:ext cx="1296140" cy="1295960"/>
            </a:xfrm>
            <a:prstGeom prst="star5">
              <a:avLst/>
            </a:prstGeom>
            <a:solidFill>
              <a:srgbClr val="F9F9F9"/>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bs-Latn-BA">
                <a:solidFill>
                  <a:prstClr val="black"/>
                </a:solidFill>
              </a:endParaRPr>
            </a:p>
          </p:txBody>
        </p:sp>
      </p:grpSp>
      <p:sp>
        <p:nvSpPr>
          <p:cNvPr id="7" name="Rectangle 6">
            <a:extLst>
              <a:ext uri="{FF2B5EF4-FFF2-40B4-BE49-F238E27FC236}">
                <a16:creationId xmlns:a16="http://schemas.microsoft.com/office/drawing/2014/main" xmlns="" id="{5BBA3DCD-DE80-4D0E-8275-72A42D5431A8}"/>
              </a:ext>
            </a:extLst>
          </p:cNvPr>
          <p:cNvSpPr/>
          <p:nvPr/>
        </p:nvSpPr>
        <p:spPr>
          <a:xfrm>
            <a:off x="8893175" y="0"/>
            <a:ext cx="250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a:extLst>
              <a:ext uri="{FF2B5EF4-FFF2-40B4-BE49-F238E27FC236}">
                <a16:creationId xmlns:a16="http://schemas.microsoft.com/office/drawing/2014/main" xmlns="" id="{3549EDD4-6AF0-4D49-AFF2-39A57BD1BCA5}"/>
              </a:ext>
            </a:extLst>
          </p:cNvPr>
          <p:cNvSpPr/>
          <p:nvPr/>
        </p:nvSpPr>
        <p:spPr>
          <a:xfrm>
            <a:off x="8748713" y="5486400"/>
            <a:ext cx="395287" cy="685800"/>
          </a:xfrm>
          <a:prstGeom prst="rect">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ooter Placeholder 4">
            <a:extLst>
              <a:ext uri="{FF2B5EF4-FFF2-40B4-BE49-F238E27FC236}">
                <a16:creationId xmlns:a16="http://schemas.microsoft.com/office/drawing/2014/main" xmlns="" id="{2A96B2C7-3C88-42B7-B7AF-B50E535E8694}"/>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hangingPunct="1">
              <a:defRPr sz="1200">
                <a:solidFill>
                  <a:schemeClr val="bg2"/>
                </a:solidFill>
                <a:cs typeface="Arial" pitchFamily="34" charset="0"/>
              </a:defRPr>
            </a:lvl1pPr>
          </a:lstStyle>
          <a:p>
            <a:pPr fontAlgn="base">
              <a:spcBef>
                <a:spcPct val="0"/>
              </a:spcBef>
              <a:spcAft>
                <a:spcPct val="0"/>
              </a:spcAft>
              <a:defRPr/>
            </a:pPr>
            <a:endParaRPr lang="bs-Latn-BA">
              <a:solidFill>
                <a:srgbClr val="EEECE1"/>
              </a:solidFill>
            </a:endParaRPr>
          </a:p>
        </p:txBody>
      </p:sp>
      <p:sp>
        <p:nvSpPr>
          <p:cNvPr id="4" name="Date Placeholder 3">
            <a:extLst>
              <a:ext uri="{FF2B5EF4-FFF2-40B4-BE49-F238E27FC236}">
                <a16:creationId xmlns:a16="http://schemas.microsoft.com/office/drawing/2014/main" xmlns="" id="{C337FB78-6BC5-4B7F-8F69-62B216541108}"/>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cs typeface="Arial" pitchFamily="34" charset="0"/>
              </a:defRPr>
            </a:lvl1pPr>
          </a:lstStyle>
          <a:p>
            <a:pPr fontAlgn="base">
              <a:spcBef>
                <a:spcPct val="0"/>
              </a:spcBef>
              <a:spcAft>
                <a:spcPct val="0"/>
              </a:spcAft>
              <a:defRPr/>
            </a:pPr>
            <a:fld id="{0998365F-1C7D-43C6-B939-AB1AD943D418}" type="datetimeFigureOut">
              <a:rPr lang="bs-Latn-BA">
                <a:solidFill>
                  <a:srgbClr val="EEECE1"/>
                </a:solidFill>
              </a:rPr>
              <a:pPr fontAlgn="base">
                <a:spcBef>
                  <a:spcPct val="0"/>
                </a:spcBef>
                <a:spcAft>
                  <a:spcPct val="0"/>
                </a:spcAft>
                <a:defRPr/>
              </a:pPr>
              <a:t>14. 10. 2021.</a:t>
            </a:fld>
            <a:endParaRPr lang="bs-Latn-BA">
              <a:solidFill>
                <a:srgbClr val="EEECE1"/>
              </a:solidFill>
            </a:endParaRPr>
          </a:p>
        </p:txBody>
      </p:sp>
      <p:sp>
        <p:nvSpPr>
          <p:cNvPr id="15" name="Title Placeholder 1">
            <a:extLst>
              <a:ext uri="{FF2B5EF4-FFF2-40B4-BE49-F238E27FC236}">
                <a16:creationId xmlns:a16="http://schemas.microsoft.com/office/drawing/2014/main" xmlns="" id="{A25C0119-1E74-4A86-A121-ECDE40CC1FA4}"/>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1032"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61656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b="1" dirty="0" err="1"/>
              <a:t>Antidiskriminacijska</a:t>
            </a:r>
            <a:r>
              <a:rPr lang="en-GB" sz="2800" b="1" dirty="0"/>
              <a:t> </a:t>
            </a:r>
            <a:r>
              <a:rPr lang="en-GB" sz="2800" b="1" dirty="0" err="1"/>
              <a:t>praksa</a:t>
            </a:r>
            <a:r>
              <a:rPr lang="en-GB" sz="2800" b="1" dirty="0"/>
              <a:t> </a:t>
            </a:r>
            <a:r>
              <a:rPr lang="en-GB" sz="2800" b="1" dirty="0" err="1"/>
              <a:t>pred</a:t>
            </a:r>
            <a:r>
              <a:rPr lang="en-GB" sz="2800" b="1" dirty="0"/>
              <a:t> </a:t>
            </a:r>
            <a:r>
              <a:rPr lang="en-GB" sz="2800" b="1" dirty="0" err="1"/>
              <a:t>domaćim</a:t>
            </a:r>
            <a:r>
              <a:rPr lang="en-GB" sz="2800" b="1" dirty="0"/>
              <a:t> </a:t>
            </a:r>
            <a:r>
              <a:rPr lang="en-GB" sz="2800" b="1" dirty="0" err="1"/>
              <a:t>sudovima</a:t>
            </a:r>
            <a:r>
              <a:rPr lang="en-GB" sz="2800" b="1" dirty="0"/>
              <a:t>: </a:t>
            </a:r>
            <a:r>
              <a:rPr lang="en-GB" sz="2800" b="1" dirty="0" err="1" smtClean="0"/>
              <a:t>odgovor</a:t>
            </a:r>
            <a:r>
              <a:rPr lang="bs-Latn-BA" sz="2800" b="1" dirty="0" smtClean="0"/>
              <a:t> </a:t>
            </a:r>
            <a:r>
              <a:rPr lang="en-GB" sz="2800" b="1" dirty="0" err="1" smtClean="0"/>
              <a:t>sudstva</a:t>
            </a:r>
            <a:r>
              <a:rPr lang="en-GB" sz="2800" b="1" dirty="0" smtClean="0"/>
              <a:t> </a:t>
            </a:r>
            <a:r>
              <a:rPr lang="en-GB" sz="2800" b="1" dirty="0" err="1"/>
              <a:t>na</a:t>
            </a:r>
            <a:r>
              <a:rPr lang="en-GB" sz="2800" b="1" dirty="0"/>
              <a:t> </a:t>
            </a:r>
            <a:r>
              <a:rPr lang="en-GB" sz="2800" b="1" dirty="0" err="1"/>
              <a:t>diskriminaciju</a:t>
            </a:r>
            <a:r>
              <a:rPr lang="en-GB" sz="2800" b="1" dirty="0"/>
              <a:t> u </a:t>
            </a:r>
            <a:r>
              <a:rPr lang="en-GB" sz="2800" b="1" dirty="0" smtClean="0"/>
              <a:t>BiH</a:t>
            </a:r>
            <a:endParaRPr lang="en-GB" sz="2800" b="1" dirty="0"/>
          </a:p>
        </p:txBody>
      </p:sp>
      <p:sp>
        <p:nvSpPr>
          <p:cNvPr id="3" name="Subtitle 2"/>
          <p:cNvSpPr>
            <a:spLocks noGrp="1"/>
          </p:cNvSpPr>
          <p:nvPr>
            <p:ph type="subTitle" idx="1"/>
          </p:nvPr>
        </p:nvSpPr>
        <p:spPr/>
        <p:txBody>
          <a:bodyPr/>
          <a:lstStyle/>
          <a:p>
            <a:r>
              <a:rPr lang="bs-Latn-BA" dirty="0" smtClean="0"/>
              <a:t>Adnan </a:t>
            </a:r>
            <a:r>
              <a:rPr lang="bs-Latn-BA" dirty="0" err="1" smtClean="0"/>
              <a:t>Kadribašić</a:t>
            </a:r>
            <a:endParaRPr lang="en-GB" dirty="0"/>
          </a:p>
        </p:txBody>
      </p:sp>
    </p:spTree>
    <p:extLst>
      <p:ext uri="{BB962C8B-B14F-4D97-AF65-F5344CB8AC3E}">
        <p14:creationId xmlns:p14="http://schemas.microsoft.com/office/powerpoint/2010/main" val="405735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Primjer 1.</a:t>
            </a:r>
            <a:endParaRPr lang="en-GB" dirty="0"/>
          </a:p>
        </p:txBody>
      </p:sp>
      <p:sp>
        <p:nvSpPr>
          <p:cNvPr id="3" name="Content Placeholder 2"/>
          <p:cNvSpPr>
            <a:spLocks noGrp="1"/>
          </p:cNvSpPr>
          <p:nvPr>
            <p:ph idx="1"/>
          </p:nvPr>
        </p:nvSpPr>
        <p:spPr/>
        <p:txBody>
          <a:bodyPr/>
          <a:lstStyle/>
          <a:p>
            <a:pPr marL="114300" indent="0" algn="just">
              <a:buNone/>
            </a:pPr>
            <a:r>
              <a:rPr lang="en-GB" dirty="0" err="1" smtClean="0"/>
              <a:t>Tužiteljica</a:t>
            </a:r>
            <a:r>
              <a:rPr lang="en-GB" dirty="0" smtClean="0"/>
              <a:t> je kod </a:t>
            </a:r>
            <a:r>
              <a:rPr lang="en-GB" dirty="0" err="1" smtClean="0"/>
              <a:t>tuženog</a:t>
            </a:r>
            <a:r>
              <a:rPr lang="en-GB" dirty="0" smtClean="0"/>
              <a:t> </a:t>
            </a:r>
            <a:r>
              <a:rPr lang="en-GB" dirty="0" err="1" smtClean="0"/>
              <a:t>bila</a:t>
            </a:r>
            <a:r>
              <a:rPr lang="en-GB" dirty="0" smtClean="0"/>
              <a:t> u </a:t>
            </a:r>
            <a:r>
              <a:rPr lang="en-GB" dirty="0" err="1" smtClean="0"/>
              <a:t>radnom</a:t>
            </a:r>
            <a:r>
              <a:rPr lang="en-GB" dirty="0" smtClean="0"/>
              <a:t> </a:t>
            </a:r>
            <a:r>
              <a:rPr lang="en-GB" dirty="0" err="1" smtClean="0"/>
              <a:t>odnosu</a:t>
            </a:r>
            <a:r>
              <a:rPr lang="en-GB" dirty="0" smtClean="0"/>
              <a:t> 4 </a:t>
            </a:r>
            <a:r>
              <a:rPr lang="en-GB" dirty="0" err="1" smtClean="0"/>
              <a:t>godine</a:t>
            </a:r>
            <a:r>
              <a:rPr lang="en-GB" dirty="0" smtClean="0"/>
              <a:t> i 6 </a:t>
            </a:r>
            <a:r>
              <a:rPr lang="en-GB" dirty="0" err="1" smtClean="0"/>
              <a:t>mjeseci</a:t>
            </a:r>
            <a:r>
              <a:rPr lang="en-GB" dirty="0" smtClean="0"/>
              <a:t>. </a:t>
            </a:r>
            <a:r>
              <a:rPr lang="en-GB" dirty="0" err="1" smtClean="0"/>
              <a:t>Tokom</a:t>
            </a:r>
            <a:r>
              <a:rPr lang="en-GB" dirty="0" smtClean="0"/>
              <a:t> tog </a:t>
            </a:r>
            <a:r>
              <a:rPr lang="en-GB" dirty="0" err="1" smtClean="0"/>
              <a:t>perioda</a:t>
            </a:r>
            <a:r>
              <a:rPr lang="en-GB" dirty="0" smtClean="0"/>
              <a:t> </a:t>
            </a:r>
            <a:r>
              <a:rPr lang="en-GB" dirty="0" err="1" smtClean="0"/>
              <a:t>tužiteljica</a:t>
            </a:r>
            <a:r>
              <a:rPr lang="en-GB" dirty="0" smtClean="0"/>
              <a:t> je </a:t>
            </a:r>
            <a:r>
              <a:rPr lang="en-GB" dirty="0" err="1" smtClean="0"/>
              <a:t>sa</a:t>
            </a:r>
            <a:r>
              <a:rPr lang="en-GB" dirty="0" smtClean="0"/>
              <a:t> </a:t>
            </a:r>
            <a:r>
              <a:rPr lang="en-GB" dirty="0" err="1" smtClean="0"/>
              <a:t>poslodavcem</a:t>
            </a:r>
            <a:r>
              <a:rPr lang="en-GB" dirty="0" smtClean="0"/>
              <a:t> </a:t>
            </a:r>
            <a:r>
              <a:rPr lang="en-GB" dirty="0" err="1" smtClean="0"/>
              <a:t>zaključila</a:t>
            </a:r>
            <a:r>
              <a:rPr lang="en-GB" dirty="0" smtClean="0"/>
              <a:t> </a:t>
            </a:r>
            <a:r>
              <a:rPr lang="en-GB" dirty="0" err="1" smtClean="0"/>
              <a:t>sedam</a:t>
            </a:r>
            <a:r>
              <a:rPr lang="en-GB" dirty="0" smtClean="0"/>
              <a:t> </a:t>
            </a:r>
            <a:r>
              <a:rPr lang="en-GB" dirty="0" err="1" smtClean="0"/>
              <a:t>ugovora</a:t>
            </a:r>
            <a:r>
              <a:rPr lang="en-GB" dirty="0" smtClean="0"/>
              <a:t> o </a:t>
            </a:r>
            <a:r>
              <a:rPr lang="en-GB" dirty="0" err="1" smtClean="0"/>
              <a:t>radu</a:t>
            </a:r>
            <a:r>
              <a:rPr lang="en-GB" dirty="0" smtClean="0"/>
              <a:t> </a:t>
            </a:r>
            <a:r>
              <a:rPr lang="en-GB" dirty="0" err="1" smtClean="0"/>
              <a:t>na</a:t>
            </a:r>
            <a:r>
              <a:rPr lang="en-GB" dirty="0" smtClean="0"/>
              <a:t> </a:t>
            </a:r>
            <a:r>
              <a:rPr lang="en-GB" dirty="0" err="1" smtClean="0"/>
              <a:t>određeno</a:t>
            </a:r>
            <a:r>
              <a:rPr lang="en-GB" dirty="0" smtClean="0"/>
              <a:t> </a:t>
            </a:r>
            <a:r>
              <a:rPr lang="en-GB" dirty="0" err="1" smtClean="0"/>
              <a:t>vrijeme</a:t>
            </a:r>
            <a:r>
              <a:rPr lang="en-GB" dirty="0" smtClean="0"/>
              <a:t>. </a:t>
            </a:r>
            <a:r>
              <a:rPr lang="en-GB" dirty="0" err="1" smtClean="0"/>
              <a:t>Nakon</a:t>
            </a:r>
            <a:r>
              <a:rPr lang="en-GB" dirty="0" smtClean="0"/>
              <a:t> </a:t>
            </a:r>
            <a:r>
              <a:rPr lang="en-GB" dirty="0" err="1" smtClean="0"/>
              <a:t>što</a:t>
            </a:r>
            <a:r>
              <a:rPr lang="en-GB" dirty="0" smtClean="0"/>
              <a:t> je </a:t>
            </a:r>
            <a:r>
              <a:rPr lang="en-GB" dirty="0" err="1" smtClean="0"/>
              <a:t>tužiteljica</a:t>
            </a:r>
            <a:r>
              <a:rPr lang="en-GB" dirty="0" smtClean="0"/>
              <a:t> </a:t>
            </a:r>
            <a:r>
              <a:rPr lang="en-GB" dirty="0" err="1" smtClean="0"/>
              <a:t>otvorila</a:t>
            </a:r>
            <a:r>
              <a:rPr lang="en-GB" dirty="0" smtClean="0"/>
              <a:t> </a:t>
            </a:r>
            <a:r>
              <a:rPr lang="en-GB" dirty="0" err="1" smtClean="0"/>
              <a:t>bolovanje</a:t>
            </a:r>
            <a:r>
              <a:rPr lang="en-GB" dirty="0" smtClean="0"/>
              <a:t> </a:t>
            </a:r>
            <a:r>
              <a:rPr lang="en-GB" dirty="0" err="1" smtClean="0"/>
              <a:t>radi</a:t>
            </a:r>
            <a:r>
              <a:rPr lang="en-GB" dirty="0" smtClean="0"/>
              <a:t> </a:t>
            </a:r>
            <a:r>
              <a:rPr lang="en-GB" dirty="0" err="1" smtClean="0"/>
              <a:t>čuvanja</a:t>
            </a:r>
            <a:r>
              <a:rPr lang="en-GB" dirty="0" smtClean="0"/>
              <a:t> </a:t>
            </a:r>
            <a:r>
              <a:rPr lang="en-GB" dirty="0" err="1" smtClean="0"/>
              <a:t>trudnoće</a:t>
            </a:r>
            <a:r>
              <a:rPr lang="en-GB" dirty="0" smtClean="0"/>
              <a:t>, o </a:t>
            </a:r>
            <a:r>
              <a:rPr lang="en-GB" dirty="0" err="1" smtClean="0"/>
              <a:t>čemu</a:t>
            </a:r>
            <a:r>
              <a:rPr lang="en-GB" dirty="0" smtClean="0"/>
              <a:t> je </a:t>
            </a:r>
            <a:r>
              <a:rPr lang="en-GB" dirty="0" err="1" smtClean="0"/>
              <a:t>uredno</a:t>
            </a:r>
            <a:r>
              <a:rPr lang="en-GB" dirty="0" smtClean="0"/>
              <a:t> </a:t>
            </a:r>
            <a:r>
              <a:rPr lang="en-GB" dirty="0" err="1" smtClean="0"/>
              <a:t>dostavila</a:t>
            </a:r>
            <a:r>
              <a:rPr lang="en-GB" dirty="0" smtClean="0"/>
              <a:t> </a:t>
            </a:r>
            <a:r>
              <a:rPr lang="en-GB" dirty="0" err="1" smtClean="0"/>
              <a:t>doznake</a:t>
            </a:r>
            <a:r>
              <a:rPr lang="en-GB" dirty="0" smtClean="0"/>
              <a:t> tuženom, tuženi </a:t>
            </a:r>
            <a:r>
              <a:rPr lang="en-GB" dirty="0" err="1" smtClean="0"/>
              <a:t>nakon</a:t>
            </a:r>
            <a:r>
              <a:rPr lang="en-GB" dirty="0" smtClean="0"/>
              <a:t> toga </a:t>
            </a:r>
            <a:r>
              <a:rPr lang="en-GB" dirty="0" err="1" smtClean="0"/>
              <a:t>nije</a:t>
            </a:r>
            <a:r>
              <a:rPr lang="en-GB" dirty="0" smtClean="0"/>
              <a:t> </a:t>
            </a:r>
            <a:r>
              <a:rPr lang="en-GB" dirty="0" err="1" smtClean="0"/>
              <a:t>sa</a:t>
            </a:r>
            <a:r>
              <a:rPr lang="en-GB" dirty="0" smtClean="0"/>
              <a:t> </a:t>
            </a:r>
            <a:r>
              <a:rPr lang="en-GB" dirty="0" err="1" smtClean="0"/>
              <a:t>tužiteljicom</a:t>
            </a:r>
            <a:r>
              <a:rPr lang="en-GB" dirty="0" smtClean="0"/>
              <a:t> </a:t>
            </a:r>
            <a:r>
              <a:rPr lang="en-GB" dirty="0" err="1" smtClean="0"/>
              <a:t>produžio</a:t>
            </a:r>
            <a:r>
              <a:rPr lang="en-GB" dirty="0" smtClean="0"/>
              <a:t> </a:t>
            </a:r>
            <a:r>
              <a:rPr lang="en-GB" dirty="0" err="1" smtClean="0"/>
              <a:t>ugovor</a:t>
            </a:r>
            <a:r>
              <a:rPr lang="en-GB" dirty="0" smtClean="0"/>
              <a:t> o </a:t>
            </a:r>
            <a:r>
              <a:rPr lang="en-GB" dirty="0" err="1" smtClean="0"/>
              <a:t>radu</a:t>
            </a:r>
            <a:r>
              <a:rPr lang="en-GB" dirty="0" smtClean="0"/>
              <a:t> </a:t>
            </a:r>
            <a:r>
              <a:rPr lang="en-GB" dirty="0" err="1" smtClean="0"/>
              <a:t>na</a:t>
            </a:r>
            <a:r>
              <a:rPr lang="en-GB" dirty="0" smtClean="0"/>
              <a:t> </a:t>
            </a:r>
            <a:r>
              <a:rPr lang="en-GB" dirty="0" err="1" smtClean="0"/>
              <a:t>određeno</a:t>
            </a:r>
            <a:r>
              <a:rPr lang="en-GB" dirty="0" smtClean="0"/>
              <a:t> </a:t>
            </a:r>
            <a:r>
              <a:rPr lang="en-GB" dirty="0" err="1" smtClean="0"/>
              <a:t>vrijeme</a:t>
            </a:r>
            <a:r>
              <a:rPr lang="en-GB" dirty="0" smtClean="0"/>
              <a:t>, </a:t>
            </a:r>
            <a:r>
              <a:rPr lang="en-GB" dirty="0" err="1" smtClean="0"/>
              <a:t>dok</a:t>
            </a:r>
            <a:r>
              <a:rPr lang="en-GB" dirty="0" smtClean="0"/>
              <a:t> je </a:t>
            </a:r>
            <a:r>
              <a:rPr lang="en-GB" dirty="0" err="1" smtClean="0"/>
              <a:t>drugim</a:t>
            </a:r>
            <a:r>
              <a:rPr lang="en-GB" dirty="0" smtClean="0"/>
              <a:t> </a:t>
            </a:r>
            <a:r>
              <a:rPr lang="en-GB" dirty="0" err="1" smtClean="0"/>
              <a:t>zaposlenicama</a:t>
            </a:r>
            <a:r>
              <a:rPr lang="en-GB" dirty="0" smtClean="0"/>
              <a:t>, </a:t>
            </a:r>
            <a:r>
              <a:rPr lang="en-GB" dirty="0" err="1" smtClean="0"/>
              <a:t>koje</a:t>
            </a:r>
            <a:r>
              <a:rPr lang="en-GB" dirty="0" smtClean="0"/>
              <a:t> </a:t>
            </a:r>
            <a:r>
              <a:rPr lang="en-GB" dirty="0" err="1" smtClean="0"/>
              <a:t>nisu</a:t>
            </a:r>
            <a:r>
              <a:rPr lang="en-GB" dirty="0" smtClean="0"/>
              <a:t> bile </a:t>
            </a:r>
            <a:r>
              <a:rPr lang="en-GB" dirty="0" err="1" smtClean="0"/>
              <a:t>na</a:t>
            </a:r>
            <a:r>
              <a:rPr lang="en-GB" dirty="0" smtClean="0"/>
              <a:t> </a:t>
            </a:r>
            <a:r>
              <a:rPr lang="en-GB" dirty="0" err="1" smtClean="0"/>
              <a:t>trudničkom</a:t>
            </a:r>
            <a:r>
              <a:rPr lang="en-GB" dirty="0" smtClean="0"/>
              <a:t> </a:t>
            </a:r>
            <a:r>
              <a:rPr lang="en-GB" dirty="0" err="1" smtClean="0"/>
              <a:t>bolovanju</a:t>
            </a:r>
            <a:r>
              <a:rPr lang="en-GB" dirty="0" smtClean="0"/>
              <a:t>, </a:t>
            </a:r>
            <a:r>
              <a:rPr lang="en-GB" dirty="0" err="1" smtClean="0"/>
              <a:t>produžio</a:t>
            </a:r>
            <a:r>
              <a:rPr lang="en-GB" dirty="0" smtClean="0"/>
              <a:t> </a:t>
            </a:r>
            <a:r>
              <a:rPr lang="en-GB" dirty="0" err="1" smtClean="0"/>
              <a:t>ugovore</a:t>
            </a:r>
            <a:r>
              <a:rPr lang="en-GB" dirty="0" smtClean="0"/>
              <a:t> o </a:t>
            </a:r>
            <a:r>
              <a:rPr lang="en-GB" dirty="0" err="1" smtClean="0"/>
              <a:t>radu</a:t>
            </a:r>
            <a:r>
              <a:rPr lang="en-GB" dirty="0" smtClean="0"/>
              <a:t> </a:t>
            </a:r>
            <a:r>
              <a:rPr lang="en-GB" dirty="0" err="1" smtClean="0"/>
              <a:t>na</a:t>
            </a:r>
            <a:r>
              <a:rPr lang="en-GB" dirty="0" smtClean="0"/>
              <a:t> </a:t>
            </a:r>
            <a:r>
              <a:rPr lang="en-GB" dirty="0" err="1" smtClean="0"/>
              <a:t>određeno</a:t>
            </a:r>
            <a:r>
              <a:rPr lang="en-GB" dirty="0" smtClean="0"/>
              <a:t> </a:t>
            </a:r>
            <a:r>
              <a:rPr lang="en-GB" dirty="0" err="1" smtClean="0"/>
              <a:t>vrijeme</a:t>
            </a:r>
            <a:r>
              <a:rPr lang="bs-Latn-BA" dirty="0" smtClean="0"/>
              <a:t>.</a:t>
            </a:r>
          </a:p>
          <a:p>
            <a:pPr marL="114300" indent="0">
              <a:buNone/>
            </a:pPr>
            <a:endParaRPr lang="bs-Latn-BA" dirty="0"/>
          </a:p>
          <a:p>
            <a:pPr marL="114300" indent="0">
              <a:buNone/>
            </a:pPr>
            <a:r>
              <a:rPr lang="bs-Latn-BA" b="1" dirty="0" smtClean="0"/>
              <a:t>Koja pravna pitanja je potrebno raspraviti?</a:t>
            </a:r>
            <a:endParaRPr lang="en-GB" b="1" dirty="0"/>
          </a:p>
        </p:txBody>
      </p:sp>
    </p:spTree>
    <p:extLst>
      <p:ext uri="{BB962C8B-B14F-4D97-AF65-F5344CB8AC3E}">
        <p14:creationId xmlns:p14="http://schemas.microsoft.com/office/powerpoint/2010/main" val="2790231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smtClean="0"/>
              <a:t>Primjer: DIREKTNA DISKRIMINACIJA</a:t>
            </a:r>
            <a:endParaRPr lang="en-GB" b="1" dirty="0"/>
          </a:p>
        </p:txBody>
      </p:sp>
      <p:sp>
        <p:nvSpPr>
          <p:cNvPr id="5" name="Rounded Rectangle 4"/>
          <p:cNvSpPr/>
          <p:nvPr/>
        </p:nvSpPr>
        <p:spPr>
          <a:xfrm>
            <a:off x="147317" y="1265190"/>
            <a:ext cx="1136071" cy="939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050" b="1" dirty="0">
                <a:effectLst/>
                <a:ea typeface="Calibri"/>
                <a:cs typeface="Times New Roman"/>
              </a:rPr>
              <a:t>DJELOVANJE ILI PROPUŠTANJE DJELOVANJA</a:t>
            </a:r>
            <a:endParaRPr lang="en-GB" sz="1050" b="1" dirty="0">
              <a:effectLst/>
              <a:ea typeface="Calibri"/>
              <a:cs typeface="Times New Roman"/>
            </a:endParaRPr>
          </a:p>
        </p:txBody>
      </p:sp>
      <p:sp>
        <p:nvSpPr>
          <p:cNvPr id="6" name="Rounded Rectangle 5"/>
          <p:cNvSpPr/>
          <p:nvPr/>
        </p:nvSpPr>
        <p:spPr>
          <a:xfrm>
            <a:off x="147317" y="2273302"/>
            <a:ext cx="1136071" cy="867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OSNOV</a:t>
            </a:r>
            <a:endParaRPr lang="en-GB" sz="1100" b="1">
              <a:effectLst/>
              <a:ea typeface="Calibri"/>
              <a:cs typeface="Times New Roman"/>
            </a:endParaRPr>
          </a:p>
        </p:txBody>
      </p:sp>
      <p:sp>
        <p:nvSpPr>
          <p:cNvPr id="7" name="Rounded Rectangle 6"/>
          <p:cNvSpPr/>
          <p:nvPr/>
        </p:nvSpPr>
        <p:spPr>
          <a:xfrm>
            <a:off x="164815" y="3212976"/>
            <a:ext cx="113607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dirty="0">
                <a:effectLst/>
                <a:ea typeface="Calibri"/>
                <a:cs typeface="Times New Roman"/>
              </a:rPr>
              <a:t>UPOREĐIVAČ</a:t>
            </a:r>
            <a:endParaRPr lang="en-GB" sz="1100" b="1" dirty="0">
              <a:effectLst/>
              <a:ea typeface="Calibri"/>
              <a:cs typeface="Times New Roman"/>
            </a:endParaRPr>
          </a:p>
        </p:txBody>
      </p:sp>
      <p:sp>
        <p:nvSpPr>
          <p:cNvPr id="8" name="Rounded Rectangle 7"/>
          <p:cNvSpPr/>
          <p:nvPr/>
        </p:nvSpPr>
        <p:spPr>
          <a:xfrm>
            <a:off x="164815" y="4073502"/>
            <a:ext cx="1159828" cy="795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POVREDA PRAVA</a:t>
            </a:r>
            <a:endParaRPr lang="en-GB" sz="1100" b="1">
              <a:effectLst/>
              <a:ea typeface="Calibri"/>
              <a:cs typeface="Times New Roman"/>
            </a:endParaRPr>
          </a:p>
        </p:txBody>
      </p:sp>
      <p:sp>
        <p:nvSpPr>
          <p:cNvPr id="9" name="Rounded Rectangle 8"/>
          <p:cNvSpPr/>
          <p:nvPr/>
        </p:nvSpPr>
        <p:spPr>
          <a:xfrm>
            <a:off x="164815" y="5013176"/>
            <a:ext cx="1187414" cy="72008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ZAKONIT CILJ</a:t>
            </a:r>
            <a:endParaRPr lang="en-GB" sz="1100" b="1">
              <a:effectLst/>
              <a:ea typeface="Calibri"/>
              <a:cs typeface="Times New Roman"/>
            </a:endParaRPr>
          </a:p>
        </p:txBody>
      </p:sp>
      <p:sp>
        <p:nvSpPr>
          <p:cNvPr id="10" name="Rounded Rectangle 9"/>
          <p:cNvSpPr/>
          <p:nvPr/>
        </p:nvSpPr>
        <p:spPr>
          <a:xfrm>
            <a:off x="164815" y="5836388"/>
            <a:ext cx="1159828" cy="76096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dirty="0">
                <a:effectLst/>
                <a:ea typeface="Calibri"/>
                <a:cs typeface="Times New Roman"/>
              </a:rPr>
              <a:t>USLOV PROPORCIONALNOSTI</a:t>
            </a:r>
            <a:endParaRPr lang="en-GB" sz="1100" b="1" dirty="0">
              <a:effectLst/>
              <a:ea typeface="Calibri"/>
              <a:cs typeface="Times New Roman"/>
            </a:endParaRPr>
          </a:p>
        </p:txBody>
      </p:sp>
      <p:sp>
        <p:nvSpPr>
          <p:cNvPr id="11" name="TextBox 10"/>
          <p:cNvSpPr txBox="1"/>
          <p:nvPr/>
        </p:nvSpPr>
        <p:spPr>
          <a:xfrm>
            <a:off x="1496245" y="1340768"/>
            <a:ext cx="7108203" cy="338554"/>
          </a:xfrm>
          <a:prstGeom prst="rect">
            <a:avLst/>
          </a:prstGeom>
          <a:noFill/>
        </p:spPr>
        <p:txBody>
          <a:bodyPr wrap="square" rtlCol="0">
            <a:spAutoFit/>
          </a:bodyPr>
          <a:lstStyle/>
          <a:p>
            <a:pPr algn="just"/>
            <a:r>
              <a:rPr lang="bs-Latn-BA" sz="1600" i="1" dirty="0" smtClean="0"/>
              <a:t>(...) Tužiteljica </a:t>
            </a:r>
            <a:r>
              <a:rPr lang="bs-Latn-BA" sz="1600" i="1" dirty="0" smtClean="0"/>
              <a:t>nije ponuđen novi ugovor o radu na određeno vrijeme</a:t>
            </a:r>
            <a:r>
              <a:rPr lang="bs-Latn-BA" sz="1600" i="1" dirty="0" smtClean="0"/>
              <a:t>(...)</a:t>
            </a:r>
            <a:endParaRPr lang="en-GB" sz="1600" i="1" dirty="0"/>
          </a:p>
        </p:txBody>
      </p:sp>
      <p:sp>
        <p:nvSpPr>
          <p:cNvPr id="12" name="TextBox 11"/>
          <p:cNvSpPr txBox="1"/>
          <p:nvPr/>
        </p:nvSpPr>
        <p:spPr>
          <a:xfrm>
            <a:off x="1504628" y="2309971"/>
            <a:ext cx="7108203" cy="584775"/>
          </a:xfrm>
          <a:prstGeom prst="rect">
            <a:avLst/>
          </a:prstGeom>
          <a:noFill/>
        </p:spPr>
        <p:txBody>
          <a:bodyPr wrap="square" rtlCol="0">
            <a:spAutoFit/>
          </a:bodyPr>
          <a:lstStyle/>
          <a:p>
            <a:pPr algn="just"/>
            <a:r>
              <a:rPr lang="bs-Latn-BA" sz="1600" i="1" dirty="0" smtClean="0"/>
              <a:t>(...) </a:t>
            </a:r>
            <a:r>
              <a:rPr lang="bs-Latn-BA" sz="1600" i="1" dirty="0" smtClean="0"/>
              <a:t>za vrijeme trudnoće. Dokaz: </a:t>
            </a:r>
            <a:r>
              <a:rPr lang="en-GB" sz="1600" dirty="0" err="1"/>
              <a:t>izvještaj</a:t>
            </a:r>
            <a:r>
              <a:rPr lang="en-GB" sz="1600" dirty="0"/>
              <a:t> o </a:t>
            </a:r>
            <a:r>
              <a:rPr lang="en-GB" sz="1600" dirty="0" err="1"/>
              <a:t>trajanju</a:t>
            </a:r>
            <a:r>
              <a:rPr lang="en-GB" sz="1600" dirty="0"/>
              <a:t> </a:t>
            </a:r>
            <a:r>
              <a:rPr lang="en-GB" sz="1600" dirty="0" err="1" smtClean="0"/>
              <a:t>privremene</a:t>
            </a:r>
            <a:r>
              <a:rPr lang="en-GB" sz="1600" dirty="0" smtClean="0"/>
              <a:t> </a:t>
            </a:r>
            <a:r>
              <a:rPr lang="en-GB" sz="1600" dirty="0" err="1" smtClean="0"/>
              <a:t>nesposobnosti</a:t>
            </a:r>
            <a:r>
              <a:rPr lang="en-GB" sz="1600" dirty="0" smtClean="0"/>
              <a:t> </a:t>
            </a:r>
            <a:r>
              <a:rPr lang="en-GB" sz="1600" dirty="0"/>
              <a:t>– </a:t>
            </a:r>
            <a:r>
              <a:rPr lang="en-GB" sz="1600" dirty="0" err="1"/>
              <a:t>spriječenosti</a:t>
            </a:r>
            <a:r>
              <a:rPr lang="en-GB" sz="1600" dirty="0"/>
              <a:t> </a:t>
            </a:r>
            <a:r>
              <a:rPr lang="en-GB" sz="1600" dirty="0" err="1"/>
              <a:t>za</a:t>
            </a:r>
            <a:r>
              <a:rPr lang="en-GB" sz="1600" dirty="0"/>
              <a:t> rad </a:t>
            </a:r>
            <a:r>
              <a:rPr lang="bs-Latn-BA" sz="1600" i="1" dirty="0" smtClean="0"/>
              <a:t>(...)</a:t>
            </a:r>
            <a:endParaRPr lang="en-GB" sz="1600" i="1" dirty="0"/>
          </a:p>
        </p:txBody>
      </p:sp>
      <p:sp>
        <p:nvSpPr>
          <p:cNvPr id="13" name="TextBox 12"/>
          <p:cNvSpPr txBox="1"/>
          <p:nvPr/>
        </p:nvSpPr>
        <p:spPr>
          <a:xfrm>
            <a:off x="1504628" y="3378478"/>
            <a:ext cx="7108203" cy="584775"/>
          </a:xfrm>
          <a:prstGeom prst="rect">
            <a:avLst/>
          </a:prstGeom>
          <a:noFill/>
        </p:spPr>
        <p:txBody>
          <a:bodyPr wrap="square" rtlCol="0">
            <a:spAutoFit/>
          </a:bodyPr>
          <a:lstStyle/>
          <a:p>
            <a:pPr algn="just"/>
            <a:r>
              <a:rPr lang="bs-Latn-BA" sz="1600" i="1" dirty="0" smtClean="0"/>
              <a:t>Ponuđeno je drugim osobama koje nisu trudne. </a:t>
            </a:r>
            <a:r>
              <a:rPr lang="bs-Latn-BA" sz="1600" i="1" dirty="0" smtClean="0"/>
              <a:t>Izvedeni su dokazi uvidom u ugovore o radu na određeno sa nizom osoba</a:t>
            </a:r>
            <a:endParaRPr lang="en-GB" sz="1600" i="1" dirty="0"/>
          </a:p>
        </p:txBody>
      </p:sp>
      <p:sp>
        <p:nvSpPr>
          <p:cNvPr id="14" name="TextBox 13"/>
          <p:cNvSpPr txBox="1"/>
          <p:nvPr/>
        </p:nvSpPr>
        <p:spPr>
          <a:xfrm>
            <a:off x="1547664" y="4302054"/>
            <a:ext cx="7108203" cy="338554"/>
          </a:xfrm>
          <a:prstGeom prst="rect">
            <a:avLst/>
          </a:prstGeom>
          <a:noFill/>
        </p:spPr>
        <p:txBody>
          <a:bodyPr wrap="square" rtlCol="0">
            <a:spAutoFit/>
          </a:bodyPr>
          <a:lstStyle/>
          <a:p>
            <a:pPr algn="just"/>
            <a:r>
              <a:rPr lang="bs-Latn-BA" sz="1600" i="1" dirty="0" smtClean="0"/>
              <a:t>Pravo </a:t>
            </a:r>
            <a:r>
              <a:rPr lang="bs-Latn-BA" sz="1600" i="1" dirty="0" smtClean="0"/>
              <a:t>na jednak pristup zapošljavanju</a:t>
            </a:r>
            <a:endParaRPr lang="en-GB" sz="1600" i="1" dirty="0"/>
          </a:p>
        </p:txBody>
      </p:sp>
      <p:sp>
        <p:nvSpPr>
          <p:cNvPr id="15" name="TextBox 14"/>
          <p:cNvSpPr txBox="1"/>
          <p:nvPr/>
        </p:nvSpPr>
        <p:spPr>
          <a:xfrm>
            <a:off x="1475656" y="4974267"/>
            <a:ext cx="7108203" cy="738664"/>
          </a:xfrm>
          <a:prstGeom prst="rect">
            <a:avLst/>
          </a:prstGeom>
          <a:noFill/>
        </p:spPr>
        <p:txBody>
          <a:bodyPr wrap="square" rtlCol="0">
            <a:spAutoFit/>
          </a:bodyPr>
          <a:lstStyle/>
          <a:p>
            <a:pPr algn="just"/>
            <a:r>
              <a:rPr lang="bs-Latn-BA" sz="1400" i="1" dirty="0" smtClean="0"/>
              <a:t>(...) tužen</a:t>
            </a:r>
            <a:r>
              <a:rPr lang="bs-Latn-BA" sz="1400" i="1" dirty="0" smtClean="0"/>
              <a:t>i je istakao da</a:t>
            </a:r>
            <a:r>
              <a:rPr lang="bs-Latn-BA" sz="1400" i="1" dirty="0" smtClean="0"/>
              <a:t> </a:t>
            </a:r>
            <a:r>
              <a:rPr lang="en-GB" sz="1400" dirty="0"/>
              <a:t>u </a:t>
            </a:r>
            <a:r>
              <a:rPr lang="en-GB" sz="1400" dirty="0" err="1"/>
              <a:t>vrijeme</a:t>
            </a:r>
            <a:r>
              <a:rPr lang="en-GB" sz="1400" dirty="0"/>
              <a:t> </a:t>
            </a:r>
            <a:r>
              <a:rPr lang="en-GB" sz="1400" dirty="0" err="1"/>
              <a:t>isteka</a:t>
            </a:r>
            <a:r>
              <a:rPr lang="en-GB" sz="1400" dirty="0"/>
              <a:t> </a:t>
            </a:r>
            <a:r>
              <a:rPr lang="en-GB" sz="1400" dirty="0" err="1"/>
              <a:t>ugovora</a:t>
            </a:r>
            <a:r>
              <a:rPr lang="en-GB" sz="1400" dirty="0"/>
              <a:t> o </a:t>
            </a:r>
            <a:r>
              <a:rPr lang="en-GB" sz="1400" dirty="0" err="1"/>
              <a:t>radu</a:t>
            </a:r>
            <a:r>
              <a:rPr lang="en-GB" sz="1400" dirty="0"/>
              <a:t> </a:t>
            </a:r>
            <a:r>
              <a:rPr lang="en-GB" sz="1400" dirty="0" smtClean="0"/>
              <a:t>s </a:t>
            </a:r>
            <a:r>
              <a:rPr lang="en-GB" sz="1400" dirty="0" err="1" smtClean="0"/>
              <a:t>tužiteljicom</a:t>
            </a:r>
            <a:r>
              <a:rPr lang="en-GB" sz="1400" dirty="0" smtClean="0"/>
              <a:t> </a:t>
            </a:r>
            <a:r>
              <a:rPr lang="en-GB" sz="1400" dirty="0" err="1"/>
              <a:t>nije</a:t>
            </a:r>
            <a:r>
              <a:rPr lang="en-GB" sz="1400" dirty="0"/>
              <a:t> </a:t>
            </a:r>
            <a:r>
              <a:rPr lang="en-GB" sz="1400" dirty="0" err="1"/>
              <a:t>postojala</a:t>
            </a:r>
            <a:r>
              <a:rPr lang="en-GB" sz="1400" dirty="0"/>
              <a:t> </a:t>
            </a:r>
            <a:r>
              <a:rPr lang="en-GB" sz="1400" dirty="0" err="1"/>
              <a:t>potreba</a:t>
            </a:r>
            <a:r>
              <a:rPr lang="en-GB" sz="1400" dirty="0"/>
              <a:t> </a:t>
            </a:r>
            <a:r>
              <a:rPr lang="en-GB" sz="1400" dirty="0" err="1"/>
              <a:t>za</a:t>
            </a:r>
            <a:r>
              <a:rPr lang="en-GB" sz="1400" dirty="0"/>
              <a:t> </a:t>
            </a:r>
            <a:r>
              <a:rPr lang="en-GB" sz="1400" dirty="0" err="1"/>
              <a:t>radom</a:t>
            </a:r>
            <a:r>
              <a:rPr lang="en-GB" sz="1400" dirty="0"/>
              <a:t> </a:t>
            </a:r>
            <a:r>
              <a:rPr lang="en-GB" sz="1400" dirty="0" err="1"/>
              <a:t>tužiteljice</a:t>
            </a:r>
            <a:r>
              <a:rPr lang="bs-Latn-BA" sz="1400" dirty="0" smtClean="0"/>
              <a:t> Ali tuženi je u ovom sporu</a:t>
            </a:r>
            <a:r>
              <a:rPr lang="en-GB" sz="1400" dirty="0" smtClean="0"/>
              <a:t> bio je </a:t>
            </a:r>
            <a:r>
              <a:rPr lang="en-GB" sz="1400" dirty="0" err="1" smtClean="0"/>
              <a:t>dužan</a:t>
            </a:r>
            <a:r>
              <a:rPr lang="en-GB" sz="1400" dirty="0" smtClean="0"/>
              <a:t> </a:t>
            </a:r>
            <a:r>
              <a:rPr lang="en-GB" sz="1400" dirty="0"/>
              <a:t>da </a:t>
            </a:r>
            <a:r>
              <a:rPr lang="en-GB" sz="1400" dirty="0" err="1" smtClean="0"/>
              <a:t>dokaže</a:t>
            </a:r>
            <a:r>
              <a:rPr lang="en-GB" sz="1400" dirty="0" smtClean="0"/>
              <a:t> da je </a:t>
            </a:r>
            <a:r>
              <a:rPr lang="en-GB" sz="1400" dirty="0" err="1" smtClean="0"/>
              <a:t>manji</a:t>
            </a:r>
            <a:r>
              <a:rPr lang="en-GB" sz="1400" dirty="0" smtClean="0"/>
              <a:t> </a:t>
            </a:r>
            <a:r>
              <a:rPr lang="en-GB" sz="1400" dirty="0" err="1"/>
              <a:t>obim</a:t>
            </a:r>
            <a:r>
              <a:rPr lang="en-GB" sz="1400" dirty="0"/>
              <a:t> </a:t>
            </a:r>
            <a:r>
              <a:rPr lang="en-GB" sz="1400" dirty="0" err="1"/>
              <a:t>poslova</a:t>
            </a:r>
            <a:r>
              <a:rPr lang="en-GB" sz="1400" dirty="0"/>
              <a:t> </a:t>
            </a:r>
            <a:r>
              <a:rPr lang="en-GB" sz="1400" dirty="0" err="1" smtClean="0"/>
              <a:t>razlog</a:t>
            </a:r>
            <a:r>
              <a:rPr lang="en-GB" sz="1400" dirty="0" smtClean="0"/>
              <a:t> da se </a:t>
            </a:r>
            <a:r>
              <a:rPr lang="en-GB" sz="1400" dirty="0" err="1" smtClean="0"/>
              <a:t>tužiteljici</a:t>
            </a:r>
            <a:r>
              <a:rPr lang="en-GB" sz="1400" dirty="0" smtClean="0"/>
              <a:t> ne </a:t>
            </a:r>
            <a:r>
              <a:rPr lang="en-GB" sz="1400" dirty="0" err="1"/>
              <a:t>produži</a:t>
            </a:r>
            <a:r>
              <a:rPr lang="en-GB" sz="1400" dirty="0"/>
              <a:t> </a:t>
            </a:r>
            <a:r>
              <a:rPr lang="en-GB" sz="1400" dirty="0" err="1"/>
              <a:t>ugovor</a:t>
            </a:r>
            <a:r>
              <a:rPr lang="en-GB" sz="1400" dirty="0"/>
              <a:t>, a </a:t>
            </a:r>
            <a:r>
              <a:rPr lang="en-GB" sz="1400" dirty="0" smtClean="0"/>
              <a:t>kako to </a:t>
            </a:r>
            <a:r>
              <a:rPr lang="en-GB" sz="1400" dirty="0" err="1"/>
              <a:t>isti</a:t>
            </a:r>
            <a:r>
              <a:rPr lang="en-GB" sz="1400" dirty="0"/>
              <a:t> </a:t>
            </a:r>
            <a:r>
              <a:rPr lang="en-GB" sz="1400" dirty="0" err="1"/>
              <a:t>tvrdi</a:t>
            </a:r>
            <a:r>
              <a:rPr lang="bs-Latn-BA" sz="1400" i="1" dirty="0" smtClean="0"/>
              <a:t> </a:t>
            </a:r>
            <a:r>
              <a:rPr lang="bs-Latn-BA" sz="1400" i="1" dirty="0" smtClean="0"/>
              <a:t>(...)</a:t>
            </a:r>
            <a:endParaRPr lang="en-GB" sz="1400" i="1" dirty="0"/>
          </a:p>
        </p:txBody>
      </p:sp>
      <p:sp>
        <p:nvSpPr>
          <p:cNvPr id="17" name="TextBox 16"/>
          <p:cNvSpPr txBox="1"/>
          <p:nvPr/>
        </p:nvSpPr>
        <p:spPr>
          <a:xfrm>
            <a:off x="1619672" y="6047593"/>
            <a:ext cx="7108203" cy="338554"/>
          </a:xfrm>
          <a:prstGeom prst="rect">
            <a:avLst/>
          </a:prstGeom>
          <a:noFill/>
        </p:spPr>
        <p:txBody>
          <a:bodyPr wrap="square" rtlCol="0">
            <a:spAutoFit/>
          </a:bodyPr>
          <a:lstStyle/>
          <a:p>
            <a:r>
              <a:rPr lang="bs-Latn-BA" sz="1600" dirty="0" smtClean="0"/>
              <a:t>Nije bilo potrebe da se raspravlja </a:t>
            </a:r>
            <a:endParaRPr lang="en-GB" sz="1600" dirty="0"/>
          </a:p>
        </p:txBody>
      </p:sp>
    </p:spTree>
    <p:extLst>
      <p:ext uri="{BB962C8B-B14F-4D97-AF65-F5344CB8AC3E}">
        <p14:creationId xmlns:p14="http://schemas.microsoft.com/office/powerpoint/2010/main" val="179609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1143000"/>
          </a:xfrm>
        </p:spPr>
        <p:txBody>
          <a:bodyPr>
            <a:normAutofit fontScale="90000"/>
          </a:bodyPr>
          <a:lstStyle/>
          <a:p>
            <a:pPr eaLnBrk="1" hangingPunct="1">
              <a:defRPr/>
            </a:pPr>
            <a:r>
              <a:rPr lang="bs-Latn-BA" b="1" dirty="0" smtClean="0"/>
              <a:t>OCJENA DOKAZA - DISKRIMINACIJA</a:t>
            </a:r>
            <a:endParaRPr lang="en-US" b="1" dirty="0"/>
          </a:p>
        </p:txBody>
      </p:sp>
      <p:graphicFrame>
        <p:nvGraphicFramePr>
          <p:cNvPr id="4" name="Content Placeholder 3"/>
          <p:cNvGraphicFramePr>
            <a:graphicFrameLocks noGrp="1"/>
          </p:cNvGraphicFramePr>
          <p:nvPr>
            <p:ph idx="1"/>
            <p:extLst/>
          </p:nvPr>
        </p:nvGraphicFramePr>
        <p:xfrm>
          <a:off x="457199" y="84725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6198" y="2774857"/>
            <a:ext cx="7920217" cy="13082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611560" y="4869160"/>
            <a:ext cx="7920217" cy="13082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t" anchorCtr="0">
            <a:noAutofit/>
          </a:bodyPr>
          <a:lstStyle/>
          <a:p>
            <a:pPr marL="0" lvl="1" algn="ctr" defTabSz="533400">
              <a:lnSpc>
                <a:spcPct val="90000"/>
              </a:lnSpc>
              <a:spcBef>
                <a:spcPct val="0"/>
              </a:spcBef>
              <a:spcAft>
                <a:spcPct val="15000"/>
              </a:spcAft>
            </a:pPr>
            <a:r>
              <a:rPr lang="en-GB" dirty="0" err="1"/>
              <a:t>Dakle</a:t>
            </a:r>
            <a:r>
              <a:rPr lang="en-GB" dirty="0"/>
              <a:t>, </a:t>
            </a:r>
            <a:r>
              <a:rPr lang="en-GB" dirty="0" err="1"/>
              <a:t>razmatrajući</a:t>
            </a:r>
            <a:r>
              <a:rPr lang="en-GB" dirty="0"/>
              <a:t> </a:t>
            </a:r>
            <a:r>
              <a:rPr lang="en-GB" dirty="0" err="1"/>
              <a:t>sadržaj</a:t>
            </a:r>
            <a:r>
              <a:rPr lang="en-GB" dirty="0"/>
              <a:t> </a:t>
            </a:r>
            <a:r>
              <a:rPr lang="en-GB" dirty="0" err="1"/>
              <a:t>odredbe</a:t>
            </a:r>
            <a:r>
              <a:rPr lang="en-GB" dirty="0"/>
              <a:t> </a:t>
            </a:r>
            <a:r>
              <a:rPr lang="en-GB" dirty="0" err="1"/>
              <a:t>čl</a:t>
            </a:r>
            <a:r>
              <a:rPr lang="en-GB" dirty="0"/>
              <a:t>. 15. </a:t>
            </a:r>
            <a:r>
              <a:rPr lang="en-GB" dirty="0" err="1"/>
              <a:t>st.</a:t>
            </a:r>
            <a:r>
              <a:rPr lang="en-GB" dirty="0"/>
              <a:t> 1. </a:t>
            </a:r>
            <a:r>
              <a:rPr lang="en-GB" dirty="0" err="1"/>
              <a:t>Zakona</a:t>
            </a:r>
            <a:r>
              <a:rPr lang="en-GB" dirty="0"/>
              <a:t> o </a:t>
            </a:r>
            <a:r>
              <a:rPr lang="en-GB" dirty="0" err="1"/>
              <a:t>zabrani</a:t>
            </a:r>
            <a:r>
              <a:rPr lang="en-GB" dirty="0"/>
              <a:t> </a:t>
            </a:r>
            <a:r>
              <a:rPr lang="en-GB" dirty="0" err="1"/>
              <a:t>diskriminacije</a:t>
            </a:r>
            <a:r>
              <a:rPr lang="en-GB" dirty="0"/>
              <a:t> </a:t>
            </a:r>
            <a:r>
              <a:rPr lang="en-GB" dirty="0" err="1"/>
              <a:t>treba</a:t>
            </a:r>
            <a:r>
              <a:rPr lang="en-GB" dirty="0"/>
              <a:t> </a:t>
            </a:r>
            <a:r>
              <a:rPr lang="en-GB" dirty="0" err="1"/>
              <a:t>reći</a:t>
            </a:r>
            <a:r>
              <a:rPr lang="en-GB" dirty="0"/>
              <a:t> da bi </a:t>
            </a:r>
            <a:r>
              <a:rPr lang="en-GB" dirty="0" err="1"/>
              <a:t>prema</a:t>
            </a:r>
            <a:r>
              <a:rPr lang="en-GB" dirty="0"/>
              <a:t> </a:t>
            </a:r>
            <a:r>
              <a:rPr lang="en-GB" dirty="0" err="1" smtClean="0"/>
              <a:t>shvaćanju</a:t>
            </a:r>
            <a:r>
              <a:rPr lang="en-GB" dirty="0" smtClean="0"/>
              <a:t> </a:t>
            </a:r>
            <a:r>
              <a:rPr lang="en-GB" dirty="0" err="1" smtClean="0"/>
              <a:t>ovog</a:t>
            </a:r>
            <a:r>
              <a:rPr lang="en-GB" dirty="0" smtClean="0"/>
              <a:t> </a:t>
            </a:r>
            <a:r>
              <a:rPr lang="en-GB" dirty="0" err="1"/>
              <a:t>suda</a:t>
            </a:r>
            <a:r>
              <a:rPr lang="en-GB" dirty="0"/>
              <a:t> </a:t>
            </a:r>
            <a:r>
              <a:rPr lang="en-GB" dirty="0" err="1"/>
              <a:t>bilo</a:t>
            </a:r>
            <a:r>
              <a:rPr lang="en-GB" dirty="0"/>
              <a:t> </a:t>
            </a:r>
            <a:r>
              <a:rPr lang="en-GB" dirty="0" err="1"/>
              <a:t>primjereno</a:t>
            </a:r>
            <a:r>
              <a:rPr lang="en-GB" dirty="0"/>
              <a:t> </a:t>
            </a:r>
            <a:r>
              <a:rPr lang="en-GB" dirty="0" err="1"/>
              <a:t>tu</a:t>
            </a:r>
            <a:r>
              <a:rPr lang="en-GB" dirty="0"/>
              <a:t> </a:t>
            </a:r>
            <a:r>
              <a:rPr lang="en-GB" dirty="0" err="1"/>
              <a:t>odredbu</a:t>
            </a:r>
            <a:r>
              <a:rPr lang="en-GB" dirty="0"/>
              <a:t> </a:t>
            </a:r>
            <a:r>
              <a:rPr lang="en-GB" dirty="0" err="1"/>
              <a:t>tumačiti</a:t>
            </a:r>
            <a:r>
              <a:rPr lang="en-GB" dirty="0"/>
              <a:t> </a:t>
            </a:r>
            <a:r>
              <a:rPr lang="en-GB" dirty="0" err="1"/>
              <a:t>na</a:t>
            </a:r>
            <a:r>
              <a:rPr lang="en-GB" dirty="0"/>
              <a:t> </a:t>
            </a:r>
            <a:r>
              <a:rPr lang="en-GB" dirty="0" err="1"/>
              <a:t>način</a:t>
            </a:r>
            <a:r>
              <a:rPr lang="en-GB" dirty="0"/>
              <a:t> da </a:t>
            </a:r>
            <a:r>
              <a:rPr lang="en-GB" dirty="0" err="1"/>
              <a:t>na</a:t>
            </a:r>
            <a:r>
              <a:rPr lang="en-GB" dirty="0"/>
              <a:t> </a:t>
            </a:r>
            <a:r>
              <a:rPr lang="en-GB" dirty="0" err="1"/>
              <a:t>zaposleniku</a:t>
            </a:r>
            <a:r>
              <a:rPr lang="en-GB" dirty="0"/>
              <a:t> bar </a:t>
            </a:r>
            <a:r>
              <a:rPr lang="en-GB" dirty="0" err="1"/>
              <a:t>leži</a:t>
            </a:r>
            <a:r>
              <a:rPr lang="en-GB" dirty="0"/>
              <a:t> </a:t>
            </a:r>
            <a:r>
              <a:rPr lang="en-GB" dirty="0" err="1"/>
              <a:t>dužnost</a:t>
            </a:r>
            <a:r>
              <a:rPr lang="en-GB" dirty="0"/>
              <a:t> </a:t>
            </a:r>
            <a:r>
              <a:rPr lang="en-GB" dirty="0" err="1"/>
              <a:t>iznošenja</a:t>
            </a:r>
            <a:r>
              <a:rPr lang="en-GB" dirty="0"/>
              <a:t> </a:t>
            </a:r>
            <a:r>
              <a:rPr lang="en-GB" dirty="0" err="1"/>
              <a:t>činjenica</a:t>
            </a:r>
            <a:r>
              <a:rPr lang="en-GB" dirty="0"/>
              <a:t> (</a:t>
            </a:r>
            <a:r>
              <a:rPr lang="en-GB" dirty="0" err="1"/>
              <a:t>dakle</a:t>
            </a:r>
            <a:r>
              <a:rPr lang="en-GB" dirty="0"/>
              <a:t> </a:t>
            </a:r>
            <a:r>
              <a:rPr lang="en-GB" dirty="0" err="1"/>
              <a:t>postupaka</a:t>
            </a:r>
            <a:r>
              <a:rPr lang="en-GB" dirty="0"/>
              <a:t>) </a:t>
            </a:r>
            <a:r>
              <a:rPr lang="en-GB" dirty="0" err="1"/>
              <a:t>na</a:t>
            </a:r>
            <a:r>
              <a:rPr lang="en-GB" dirty="0"/>
              <a:t> </a:t>
            </a:r>
            <a:r>
              <a:rPr lang="en-GB" dirty="0" err="1"/>
              <a:t>kojima</a:t>
            </a:r>
            <a:r>
              <a:rPr lang="en-GB" dirty="0"/>
              <a:t> </a:t>
            </a:r>
            <a:r>
              <a:rPr lang="en-GB" dirty="0" err="1"/>
              <a:t>počiva</a:t>
            </a:r>
            <a:r>
              <a:rPr lang="en-GB" dirty="0"/>
              <a:t> </a:t>
            </a:r>
            <a:r>
              <a:rPr lang="en-GB" dirty="0" err="1"/>
              <a:t>tužba</a:t>
            </a:r>
            <a:r>
              <a:rPr lang="en-GB" dirty="0"/>
              <a:t>, </a:t>
            </a:r>
            <a:r>
              <a:rPr lang="en-GB" dirty="0" err="1"/>
              <a:t>odnosno</a:t>
            </a:r>
            <a:r>
              <a:rPr lang="en-GB" dirty="0"/>
              <a:t> </a:t>
            </a:r>
            <a:r>
              <a:rPr lang="en-GB" dirty="0" err="1"/>
              <a:t>okolnosti</a:t>
            </a:r>
            <a:r>
              <a:rPr lang="en-GB" dirty="0"/>
              <a:t> </a:t>
            </a:r>
            <a:r>
              <a:rPr lang="en-GB" dirty="0" err="1"/>
              <a:t>na</a:t>
            </a:r>
            <a:r>
              <a:rPr lang="en-GB" dirty="0"/>
              <a:t> </a:t>
            </a:r>
            <a:r>
              <a:rPr lang="en-GB" dirty="0" err="1"/>
              <a:t>kojima</a:t>
            </a:r>
            <a:r>
              <a:rPr lang="en-GB" dirty="0"/>
              <a:t> se </a:t>
            </a:r>
            <a:r>
              <a:rPr lang="en-GB" dirty="0" err="1"/>
              <a:t>temelji</a:t>
            </a:r>
            <a:r>
              <a:rPr lang="en-GB" dirty="0"/>
              <a:t> </a:t>
            </a:r>
            <a:r>
              <a:rPr lang="en-GB" dirty="0" err="1"/>
              <a:t>tvrdnja</a:t>
            </a:r>
            <a:r>
              <a:rPr lang="en-GB" dirty="0"/>
              <a:t> da je </a:t>
            </a:r>
            <a:r>
              <a:rPr lang="en-GB" dirty="0" err="1"/>
              <a:t>zabrana</a:t>
            </a:r>
            <a:r>
              <a:rPr lang="en-GB" dirty="0"/>
              <a:t> </a:t>
            </a:r>
            <a:r>
              <a:rPr lang="en-GB" dirty="0" err="1" smtClean="0"/>
              <a:t>diskriminacije</a:t>
            </a:r>
            <a:r>
              <a:rPr lang="en-GB" dirty="0" smtClean="0"/>
              <a:t> </a:t>
            </a:r>
            <a:r>
              <a:rPr lang="en-GB" dirty="0" err="1" smtClean="0"/>
              <a:t>prekršena</a:t>
            </a:r>
            <a:r>
              <a:rPr lang="en-GB" dirty="0"/>
              <a:t>, </a:t>
            </a:r>
            <a:r>
              <a:rPr lang="en-GB" dirty="0" err="1"/>
              <a:t>kada</a:t>
            </a:r>
            <a:r>
              <a:rPr lang="en-GB" dirty="0"/>
              <a:t> </a:t>
            </a:r>
            <a:r>
              <a:rPr lang="en-GB" dirty="0" smtClean="0"/>
              <a:t>se </a:t>
            </a:r>
            <a:r>
              <a:rPr lang="en-GB" dirty="0" err="1" smtClean="0"/>
              <a:t>teret</a:t>
            </a:r>
            <a:r>
              <a:rPr lang="en-GB" dirty="0" smtClean="0"/>
              <a:t> </a:t>
            </a:r>
            <a:r>
              <a:rPr lang="en-GB" dirty="0" err="1"/>
              <a:t>dokaza</a:t>
            </a:r>
            <a:r>
              <a:rPr lang="en-GB" dirty="0"/>
              <a:t> </a:t>
            </a:r>
            <a:r>
              <a:rPr lang="en-GB" dirty="0" err="1"/>
              <a:t>prebacuje</a:t>
            </a:r>
            <a:r>
              <a:rPr lang="en-GB" dirty="0"/>
              <a:t> </a:t>
            </a:r>
            <a:r>
              <a:rPr lang="en-GB" dirty="0" err="1"/>
              <a:t>na</a:t>
            </a:r>
            <a:r>
              <a:rPr lang="en-GB" dirty="0"/>
              <a:t> </a:t>
            </a:r>
            <a:r>
              <a:rPr lang="en-GB" dirty="0" err="1"/>
              <a:t>poslodavca</a:t>
            </a:r>
            <a:r>
              <a:rPr lang="en-GB" dirty="0"/>
              <a:t> </a:t>
            </a:r>
            <a:r>
              <a:rPr lang="en-GB" dirty="0" err="1"/>
              <a:t>koji</a:t>
            </a:r>
            <a:r>
              <a:rPr lang="en-GB" dirty="0"/>
              <a:t> bi </a:t>
            </a:r>
            <a:r>
              <a:rPr lang="en-GB" dirty="0" err="1"/>
              <a:t>trebao</a:t>
            </a:r>
            <a:r>
              <a:rPr lang="en-GB" dirty="0"/>
              <a:t> </a:t>
            </a:r>
            <a:r>
              <a:rPr lang="en-GB" dirty="0" err="1"/>
              <a:t>dokazati</a:t>
            </a:r>
            <a:r>
              <a:rPr lang="en-GB" dirty="0"/>
              <a:t> da </a:t>
            </a:r>
            <a:r>
              <a:rPr lang="en-GB" dirty="0" err="1"/>
              <a:t>nije</a:t>
            </a:r>
            <a:r>
              <a:rPr lang="en-GB" dirty="0"/>
              <a:t> </a:t>
            </a:r>
            <a:r>
              <a:rPr lang="en-GB" dirty="0" err="1"/>
              <a:t>prekršio</a:t>
            </a:r>
            <a:r>
              <a:rPr lang="en-GB" dirty="0"/>
              <a:t> </a:t>
            </a:r>
            <a:r>
              <a:rPr lang="en-GB" dirty="0" err="1"/>
              <a:t>princip</a:t>
            </a:r>
            <a:r>
              <a:rPr lang="en-GB" dirty="0"/>
              <a:t> </a:t>
            </a:r>
            <a:r>
              <a:rPr lang="en-GB" dirty="0" err="1" smtClean="0"/>
              <a:t>jednakog</a:t>
            </a:r>
            <a:r>
              <a:rPr lang="en-GB" dirty="0" smtClean="0"/>
              <a:t> </a:t>
            </a:r>
            <a:r>
              <a:rPr lang="en-GB" dirty="0" err="1" smtClean="0"/>
              <a:t>postupanja</a:t>
            </a:r>
            <a:r>
              <a:rPr lang="en-GB" dirty="0" smtClean="0"/>
              <a:t> </a:t>
            </a:r>
            <a:r>
              <a:rPr lang="en-GB" dirty="0" err="1"/>
              <a:t>ili</a:t>
            </a:r>
            <a:r>
              <a:rPr lang="en-GB" dirty="0"/>
              <a:t> </a:t>
            </a:r>
            <a:r>
              <a:rPr lang="en-GB" dirty="0" err="1" smtClean="0"/>
              <a:t>zabrane</a:t>
            </a:r>
            <a:r>
              <a:rPr lang="en-GB" dirty="0" smtClean="0"/>
              <a:t> </a:t>
            </a:r>
            <a:r>
              <a:rPr lang="en-GB" dirty="0" err="1" smtClean="0"/>
              <a:t>diskriminacije</a:t>
            </a:r>
            <a:r>
              <a:rPr lang="en-GB" dirty="0"/>
              <a:t>.</a:t>
            </a:r>
            <a:endParaRPr lang="vi-VN" kern="1200" dirty="0" smtClean="0"/>
          </a:p>
        </p:txBody>
      </p:sp>
    </p:spTree>
    <p:extLst>
      <p:ext uri="{BB962C8B-B14F-4D97-AF65-F5344CB8AC3E}">
        <p14:creationId xmlns:p14="http://schemas.microsoft.com/office/powerpoint/2010/main" val="201604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Odluka suda</a:t>
            </a:r>
            <a:endParaRPr lang="en-GB" dirty="0"/>
          </a:p>
        </p:txBody>
      </p:sp>
      <p:sp>
        <p:nvSpPr>
          <p:cNvPr id="3" name="Content Placeholder 2"/>
          <p:cNvSpPr>
            <a:spLocks noGrp="1"/>
          </p:cNvSpPr>
          <p:nvPr>
            <p:ph idx="1"/>
          </p:nvPr>
        </p:nvSpPr>
        <p:spPr/>
        <p:txBody>
          <a:bodyPr/>
          <a:lstStyle/>
          <a:p>
            <a:pPr marL="114300" indent="0" algn="just">
              <a:buNone/>
            </a:pPr>
            <a:r>
              <a:rPr lang="hr-HR" sz="1400" dirty="0"/>
              <a:t>I. Utvrđuje se da je tuženi diskriminirao tužiteljicu odnosno povrijedio pravo tužiteljice na jednako postupanje te pravo na rad na način što sa tužiteljicom nije produžio ugovor o radu na određeno vrijeme za radno mjesto „pravnik za zastupanje“ nego je izvršio odjavu sa PIO sa danom 19.07.2014. godine dok je tužiteljica bila na trudničkom bolovanju, dok je istovremeno drugim zaposlenicama, koje nisu bile na trudničkom bolovanju, produžio ugovore o </a:t>
            </a:r>
            <a:r>
              <a:rPr lang="hr-HR" sz="1400" dirty="0" smtClean="0"/>
              <a:t>radu (…)</a:t>
            </a:r>
            <a:endParaRPr lang="en-GB" sz="1400" dirty="0"/>
          </a:p>
          <a:p>
            <a:pPr marL="114300" indent="0" algn="just">
              <a:buNone/>
            </a:pPr>
            <a:r>
              <a:rPr lang="hr-HR" sz="1400" dirty="0"/>
              <a:t> </a:t>
            </a:r>
            <a:endParaRPr lang="hr-HR" sz="1400" dirty="0" smtClean="0"/>
          </a:p>
          <a:p>
            <a:pPr marL="114300" indent="0" algn="just">
              <a:buNone/>
            </a:pPr>
            <a:r>
              <a:rPr lang="hr-HR" sz="1400" dirty="0" smtClean="0"/>
              <a:t>II</a:t>
            </a:r>
            <a:r>
              <a:rPr lang="hr-HR" sz="1400" dirty="0"/>
              <a:t>. Nalaže se tuženom da tužiteljici uspostavi radni odnos na određeno vrijeme na radno mjesto „pravnika za zastupanje“ te da joj osigura sva prava iz radnog odnosa počev od 21.07.2014. godine do 15.10.2015.godine, </a:t>
            </a:r>
            <a:r>
              <a:rPr lang="hr-HR" sz="1400" dirty="0" smtClean="0"/>
              <a:t>a sve </a:t>
            </a:r>
            <a:r>
              <a:rPr lang="hr-HR" sz="1400" dirty="0"/>
              <a:t>u roku od 15. dana.</a:t>
            </a:r>
            <a:endParaRPr lang="en-GB" sz="1400" dirty="0"/>
          </a:p>
          <a:p>
            <a:pPr marL="114300" indent="0" algn="just">
              <a:buNone/>
            </a:pPr>
            <a:endParaRPr lang="hr-HR" sz="1400" dirty="0" smtClean="0"/>
          </a:p>
          <a:p>
            <a:pPr marL="114300" indent="0" algn="just">
              <a:buNone/>
            </a:pPr>
            <a:r>
              <a:rPr lang="hr-HR" sz="1400" dirty="0"/>
              <a:t> </a:t>
            </a:r>
            <a:r>
              <a:rPr lang="hr-HR" sz="1400" dirty="0" smtClean="0"/>
              <a:t>III</a:t>
            </a:r>
            <a:r>
              <a:rPr lang="hr-HR" sz="1400" dirty="0"/>
              <a:t>. </a:t>
            </a:r>
            <a:r>
              <a:rPr lang="bs-Latn-BA" sz="1400" dirty="0"/>
              <a:t>Obavezuje se tuženi da </a:t>
            </a:r>
            <a:r>
              <a:rPr lang="bs-Latn-BA" sz="1400" dirty="0" err="1"/>
              <a:t>tužiteljici</a:t>
            </a:r>
            <a:r>
              <a:rPr lang="bs-Latn-BA" sz="1400" dirty="0"/>
              <a:t> na ime naknade nematerijalne štete koja se ogleda u </a:t>
            </a:r>
            <a:r>
              <a:rPr lang="bs-Latn-BA" sz="1400" dirty="0" err="1"/>
              <a:t>pretrpljenim</a:t>
            </a:r>
            <a:r>
              <a:rPr lang="bs-Latn-BA" sz="1400" dirty="0"/>
              <a:t> duševnim bolovima zbog povrede prava i sloboda ličnosti, tj. prava na jednako postupanje i prava na rad isplati iznos od 2.000,00 KM</a:t>
            </a:r>
            <a:r>
              <a:rPr lang="bs-Latn-BA" sz="1400" dirty="0" smtClean="0"/>
              <a:t>, sa </a:t>
            </a:r>
            <a:r>
              <a:rPr lang="bs-Latn-BA" sz="1400" dirty="0"/>
              <a:t>zakonskim zateznim kamatama počev od dana 09.10.2014.godine kao </a:t>
            </a:r>
            <a:r>
              <a:rPr lang="bs-Latn-BA" sz="1400" dirty="0" smtClean="0"/>
              <a:t>dana podnošenja </a:t>
            </a:r>
            <a:r>
              <a:rPr lang="bs-Latn-BA" sz="1400" dirty="0"/>
              <a:t>tužbe do dana isplate, </a:t>
            </a:r>
            <a:r>
              <a:rPr lang="bs-Latn-BA" sz="1400" dirty="0" smtClean="0"/>
              <a:t>a sve </a:t>
            </a:r>
            <a:r>
              <a:rPr lang="bs-Latn-BA" sz="1400" dirty="0"/>
              <a:t>u roku od 15. dana</a:t>
            </a:r>
            <a:r>
              <a:rPr lang="bs-Latn-BA" sz="1400" dirty="0" smtClean="0"/>
              <a:t>.</a:t>
            </a:r>
            <a:endParaRPr lang="en-GB" sz="1400" dirty="0"/>
          </a:p>
          <a:p>
            <a:pPr marL="114300" indent="0" algn="just">
              <a:buNone/>
            </a:pPr>
            <a:endParaRPr lang="bs-Latn-BA" sz="1400" dirty="0" smtClean="0"/>
          </a:p>
          <a:p>
            <a:pPr marL="114300" indent="0" algn="just">
              <a:buNone/>
            </a:pPr>
            <a:r>
              <a:rPr lang="bs-Latn-BA" sz="1400" dirty="0" smtClean="0"/>
              <a:t>IV</a:t>
            </a:r>
            <a:r>
              <a:rPr lang="bs-Latn-BA" sz="1400" dirty="0"/>
              <a:t>. Obavezuje se tuženi da </a:t>
            </a:r>
            <a:r>
              <a:rPr lang="bs-Latn-BA" sz="1400" dirty="0" err="1"/>
              <a:t>tužiteljici</a:t>
            </a:r>
            <a:r>
              <a:rPr lang="bs-Latn-BA" sz="1400" dirty="0"/>
              <a:t> na ime troškova postupka isplati iznos od </a:t>
            </a:r>
            <a:r>
              <a:rPr lang="hr-HR" sz="1400" dirty="0"/>
              <a:t>1.001,92</a:t>
            </a:r>
            <a:r>
              <a:rPr lang="bs-Latn-BA" sz="1400" dirty="0"/>
              <a:t> KM u roku </a:t>
            </a:r>
            <a:r>
              <a:rPr lang="bs-Latn-BA" sz="1400" dirty="0" smtClean="0"/>
              <a:t>od 15</a:t>
            </a:r>
            <a:r>
              <a:rPr lang="bs-Latn-BA" sz="1400" dirty="0"/>
              <a:t>. </a:t>
            </a:r>
            <a:r>
              <a:rPr lang="bs-Latn-BA" sz="1400" dirty="0" smtClean="0"/>
              <a:t>dana </a:t>
            </a:r>
            <a:endParaRPr lang="en-GB" sz="1400" dirty="0"/>
          </a:p>
          <a:p>
            <a:pPr marL="114300" indent="0" algn="just">
              <a:buNone/>
            </a:pPr>
            <a:endParaRPr lang="en-GB" sz="1400" dirty="0"/>
          </a:p>
        </p:txBody>
      </p:sp>
    </p:spTree>
    <p:extLst>
      <p:ext uri="{BB962C8B-B14F-4D97-AF65-F5344CB8AC3E}">
        <p14:creationId xmlns:p14="http://schemas.microsoft.com/office/powerpoint/2010/main" val="339209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sz="3600" b="1" dirty="0" smtClean="0"/>
              <a:t>Šta je mogao biti objektivan razlog u sličnim predmetima?</a:t>
            </a:r>
            <a:endParaRPr lang="en-GB" sz="3600" b="1" dirty="0"/>
          </a:p>
        </p:txBody>
      </p:sp>
      <p:sp>
        <p:nvSpPr>
          <p:cNvPr id="3" name="Content Placeholder 2"/>
          <p:cNvSpPr>
            <a:spLocks noGrp="1"/>
          </p:cNvSpPr>
          <p:nvPr>
            <p:ph idx="1"/>
          </p:nvPr>
        </p:nvSpPr>
        <p:spPr>
          <a:xfrm>
            <a:off x="563732" y="2487967"/>
            <a:ext cx="7620000" cy="4800600"/>
          </a:xfrm>
        </p:spPr>
        <p:txBody>
          <a:bodyPr/>
          <a:lstStyle/>
          <a:p>
            <a:pPr marL="114300" indent="0">
              <a:buNone/>
            </a:pPr>
            <a:r>
              <a:rPr lang="en-GB" dirty="0" err="1" smtClean="0"/>
              <a:t>Tužiteljica</a:t>
            </a:r>
            <a:r>
              <a:rPr lang="en-GB" dirty="0" smtClean="0"/>
              <a:t> je </a:t>
            </a:r>
            <a:r>
              <a:rPr lang="en-GB" dirty="0" err="1" smtClean="0"/>
              <a:t>smatrala</a:t>
            </a:r>
            <a:r>
              <a:rPr lang="en-GB" dirty="0" smtClean="0"/>
              <a:t> da je </a:t>
            </a:r>
            <a:r>
              <a:rPr lang="en-GB" dirty="0" err="1" smtClean="0"/>
              <a:t>njen</a:t>
            </a:r>
            <a:r>
              <a:rPr lang="en-GB" dirty="0" smtClean="0"/>
              <a:t> </a:t>
            </a:r>
            <a:r>
              <a:rPr lang="en-GB" dirty="0" err="1" smtClean="0"/>
              <a:t>radni</a:t>
            </a:r>
            <a:r>
              <a:rPr lang="en-GB" dirty="0" smtClean="0"/>
              <a:t> </a:t>
            </a:r>
            <a:r>
              <a:rPr lang="en-GB" dirty="0" err="1" smtClean="0"/>
              <a:t>odnos</a:t>
            </a:r>
            <a:r>
              <a:rPr lang="en-GB" dirty="0" smtClean="0"/>
              <a:t> </a:t>
            </a:r>
            <a:r>
              <a:rPr lang="en-GB" dirty="0" err="1" smtClean="0"/>
              <a:t>prestao</a:t>
            </a:r>
            <a:r>
              <a:rPr lang="en-GB" dirty="0" smtClean="0"/>
              <a:t> </a:t>
            </a:r>
            <a:r>
              <a:rPr lang="en-GB" dirty="0" err="1" smtClean="0"/>
              <a:t>zbog</a:t>
            </a:r>
            <a:r>
              <a:rPr lang="en-GB" dirty="0" smtClean="0"/>
              <a:t> </a:t>
            </a:r>
            <a:r>
              <a:rPr lang="en-GB" dirty="0" err="1" smtClean="0"/>
              <a:t>trudnoće</a:t>
            </a:r>
            <a:r>
              <a:rPr lang="en-GB" dirty="0" smtClean="0"/>
              <a:t>. </a:t>
            </a:r>
            <a:r>
              <a:rPr lang="en-GB" dirty="0" err="1" smtClean="0"/>
              <a:t>Sud</a:t>
            </a:r>
            <a:r>
              <a:rPr lang="en-GB" dirty="0" smtClean="0"/>
              <a:t> je </a:t>
            </a:r>
            <a:r>
              <a:rPr lang="en-GB" dirty="0" err="1" smtClean="0"/>
              <a:t>utvrdio</a:t>
            </a:r>
            <a:r>
              <a:rPr lang="en-GB" dirty="0" smtClean="0"/>
              <a:t> da je </a:t>
            </a:r>
            <a:r>
              <a:rPr lang="en-GB" dirty="0" err="1" smtClean="0"/>
              <a:t>tužiteljica</a:t>
            </a:r>
            <a:r>
              <a:rPr lang="en-GB" dirty="0" smtClean="0"/>
              <a:t> </a:t>
            </a:r>
            <a:r>
              <a:rPr lang="en-GB" dirty="0" err="1" smtClean="0"/>
              <a:t>bila</a:t>
            </a:r>
            <a:r>
              <a:rPr lang="en-GB" dirty="0" smtClean="0"/>
              <a:t> u </a:t>
            </a:r>
            <a:r>
              <a:rPr lang="en-GB" dirty="0" err="1" smtClean="0"/>
              <a:t>radnom</a:t>
            </a:r>
            <a:r>
              <a:rPr lang="en-GB" dirty="0" smtClean="0"/>
              <a:t> </a:t>
            </a:r>
            <a:r>
              <a:rPr lang="en-GB" dirty="0" err="1" smtClean="0"/>
              <a:t>odnosu</a:t>
            </a:r>
            <a:r>
              <a:rPr lang="en-GB" dirty="0" smtClean="0"/>
              <a:t> kod </a:t>
            </a:r>
            <a:r>
              <a:rPr lang="en-GB" dirty="0" err="1" smtClean="0"/>
              <a:t>tuženog</a:t>
            </a:r>
            <a:r>
              <a:rPr lang="en-GB" dirty="0" smtClean="0"/>
              <a:t> i da je u </a:t>
            </a:r>
            <a:r>
              <a:rPr lang="en-GB" dirty="0" err="1" smtClean="0"/>
              <a:t>toku</a:t>
            </a:r>
            <a:r>
              <a:rPr lang="en-GB" dirty="0" smtClean="0"/>
              <a:t> </a:t>
            </a:r>
            <a:r>
              <a:rPr lang="en-GB" dirty="0" err="1" smtClean="0"/>
              <a:t>trajanja</a:t>
            </a:r>
            <a:r>
              <a:rPr lang="en-GB" dirty="0" smtClean="0"/>
              <a:t> </a:t>
            </a:r>
            <a:r>
              <a:rPr lang="en-GB" dirty="0" err="1" smtClean="0"/>
              <a:t>trudnoće</a:t>
            </a:r>
            <a:r>
              <a:rPr lang="en-GB" dirty="0" smtClean="0"/>
              <a:t> </a:t>
            </a:r>
            <a:r>
              <a:rPr lang="en-GB" dirty="0" err="1" smtClean="0"/>
              <a:t>njen</a:t>
            </a:r>
            <a:r>
              <a:rPr lang="en-GB" dirty="0" smtClean="0"/>
              <a:t> </a:t>
            </a:r>
            <a:r>
              <a:rPr lang="en-GB" dirty="0" err="1" smtClean="0"/>
              <a:t>radni</a:t>
            </a:r>
            <a:r>
              <a:rPr lang="en-GB" dirty="0" smtClean="0"/>
              <a:t> </a:t>
            </a:r>
            <a:r>
              <a:rPr lang="en-GB" dirty="0" err="1" smtClean="0"/>
              <a:t>odnos</a:t>
            </a:r>
            <a:r>
              <a:rPr lang="en-GB" dirty="0" smtClean="0"/>
              <a:t> </a:t>
            </a:r>
            <a:r>
              <a:rPr lang="en-GB" dirty="0" err="1" smtClean="0"/>
              <a:t>prestao</a:t>
            </a:r>
            <a:r>
              <a:rPr lang="en-GB" dirty="0" smtClean="0"/>
              <a:t>. </a:t>
            </a:r>
            <a:r>
              <a:rPr lang="en-GB" dirty="0" err="1" smtClean="0"/>
              <a:t>Međutim</a:t>
            </a:r>
            <a:r>
              <a:rPr lang="en-GB" dirty="0" smtClean="0"/>
              <a:t>, tuženi je </a:t>
            </a:r>
            <a:r>
              <a:rPr lang="en-GB" dirty="0" err="1" smtClean="0"/>
              <a:t>dokazao</a:t>
            </a:r>
            <a:r>
              <a:rPr lang="en-GB" dirty="0" smtClean="0"/>
              <a:t> da je </a:t>
            </a:r>
            <a:r>
              <a:rPr lang="en-GB" dirty="0" err="1" smtClean="0"/>
              <a:t>razlog</a:t>
            </a:r>
            <a:r>
              <a:rPr lang="en-GB" dirty="0" smtClean="0"/>
              <a:t> </a:t>
            </a:r>
            <a:r>
              <a:rPr lang="en-GB" dirty="0" err="1" smtClean="0"/>
              <a:t>prestanka</a:t>
            </a:r>
            <a:r>
              <a:rPr lang="en-GB" dirty="0" smtClean="0"/>
              <a:t> </a:t>
            </a:r>
            <a:r>
              <a:rPr lang="en-GB" dirty="0" err="1" smtClean="0"/>
              <a:t>radnog</a:t>
            </a:r>
            <a:r>
              <a:rPr lang="en-GB" dirty="0" smtClean="0"/>
              <a:t> </a:t>
            </a:r>
            <a:r>
              <a:rPr lang="en-GB" dirty="0" err="1" smtClean="0"/>
              <a:t>odnosa</a:t>
            </a:r>
            <a:r>
              <a:rPr lang="en-GB" dirty="0" smtClean="0"/>
              <a:t> </a:t>
            </a:r>
            <a:r>
              <a:rPr lang="en-GB" dirty="0" err="1" smtClean="0"/>
              <a:t>objektivna</a:t>
            </a:r>
            <a:r>
              <a:rPr lang="en-GB" dirty="0" smtClean="0"/>
              <a:t> </a:t>
            </a:r>
            <a:r>
              <a:rPr lang="en-GB" dirty="0" err="1" smtClean="0"/>
              <a:t>okolnost</a:t>
            </a:r>
            <a:r>
              <a:rPr lang="en-GB" dirty="0" smtClean="0"/>
              <a:t>, a to je </a:t>
            </a:r>
            <a:r>
              <a:rPr lang="en-GB" dirty="0" err="1" smtClean="0"/>
              <a:t>prestanak</a:t>
            </a:r>
            <a:r>
              <a:rPr lang="en-GB" dirty="0" smtClean="0"/>
              <a:t> </a:t>
            </a:r>
            <a:r>
              <a:rPr lang="en-GB" dirty="0" err="1" smtClean="0"/>
              <a:t>rada</a:t>
            </a:r>
            <a:r>
              <a:rPr lang="en-GB" dirty="0" smtClean="0"/>
              <a:t> </a:t>
            </a:r>
            <a:r>
              <a:rPr lang="en-GB" dirty="0" err="1" smtClean="0"/>
              <a:t>ugostiteljskog</a:t>
            </a:r>
            <a:r>
              <a:rPr lang="en-GB" dirty="0" smtClean="0"/>
              <a:t> </a:t>
            </a:r>
            <a:r>
              <a:rPr lang="en-GB" dirty="0" err="1" smtClean="0"/>
              <a:t>objekta</a:t>
            </a:r>
            <a:r>
              <a:rPr lang="en-GB" dirty="0" smtClean="0"/>
              <a:t> </a:t>
            </a:r>
            <a:r>
              <a:rPr lang="en-GB" dirty="0" err="1" smtClean="0"/>
              <a:t>koji</a:t>
            </a:r>
            <a:r>
              <a:rPr lang="en-GB" dirty="0" smtClean="0"/>
              <a:t> je u </a:t>
            </a:r>
            <a:r>
              <a:rPr lang="en-GB" dirty="0" err="1" smtClean="0"/>
              <a:t>vlasništvu</a:t>
            </a:r>
            <a:r>
              <a:rPr lang="en-GB" dirty="0" smtClean="0"/>
              <a:t> </a:t>
            </a:r>
            <a:r>
              <a:rPr lang="en-GB" dirty="0" err="1" smtClean="0"/>
              <a:t>tužene</a:t>
            </a:r>
            <a:r>
              <a:rPr lang="en-GB" dirty="0" smtClean="0"/>
              <a:t>. </a:t>
            </a:r>
            <a:r>
              <a:rPr lang="en-GB" dirty="0" err="1" smtClean="0"/>
              <a:t>Zbog</a:t>
            </a:r>
            <a:r>
              <a:rPr lang="en-GB" dirty="0" smtClean="0"/>
              <a:t> </a:t>
            </a:r>
            <a:r>
              <a:rPr lang="en-GB" dirty="0" err="1" smtClean="0"/>
              <a:t>prestanka</a:t>
            </a:r>
            <a:r>
              <a:rPr lang="en-GB" dirty="0" smtClean="0"/>
              <a:t> </a:t>
            </a:r>
            <a:r>
              <a:rPr lang="en-GB" dirty="0" err="1" smtClean="0"/>
              <a:t>rada</a:t>
            </a:r>
            <a:r>
              <a:rPr lang="en-GB" dirty="0" smtClean="0"/>
              <a:t> </a:t>
            </a:r>
            <a:r>
              <a:rPr lang="en-GB" dirty="0" err="1" smtClean="0"/>
              <a:t>ugostiteljskog</a:t>
            </a:r>
            <a:r>
              <a:rPr lang="en-GB" dirty="0" smtClean="0"/>
              <a:t> </a:t>
            </a:r>
            <a:r>
              <a:rPr lang="en-GB" dirty="0" err="1" smtClean="0"/>
              <a:t>objekta</a:t>
            </a:r>
            <a:r>
              <a:rPr lang="en-GB" dirty="0" smtClean="0"/>
              <a:t>, </a:t>
            </a:r>
            <a:r>
              <a:rPr lang="en-GB" dirty="0" err="1" smtClean="0"/>
              <a:t>radni</a:t>
            </a:r>
            <a:r>
              <a:rPr lang="en-GB" dirty="0" smtClean="0"/>
              <a:t> </a:t>
            </a:r>
            <a:r>
              <a:rPr lang="en-GB" dirty="0" err="1" smtClean="0"/>
              <a:t>odnos</a:t>
            </a:r>
            <a:r>
              <a:rPr lang="en-GB" dirty="0" smtClean="0"/>
              <a:t> je </a:t>
            </a:r>
            <a:r>
              <a:rPr lang="en-GB" dirty="0" err="1" smtClean="0"/>
              <a:t>prestao</a:t>
            </a:r>
            <a:r>
              <a:rPr lang="en-GB" dirty="0" smtClean="0"/>
              <a:t> </a:t>
            </a:r>
            <a:r>
              <a:rPr lang="en-GB" dirty="0" err="1" smtClean="0"/>
              <a:t>za</a:t>
            </a:r>
            <a:r>
              <a:rPr lang="en-GB" dirty="0" smtClean="0"/>
              <a:t> sve </a:t>
            </a:r>
            <a:r>
              <a:rPr lang="en-GB" dirty="0" err="1" smtClean="0"/>
              <a:t>zaposlenike</a:t>
            </a:r>
            <a:r>
              <a:rPr lang="en-GB" dirty="0" smtClean="0"/>
              <a:t> </a:t>
            </a:r>
            <a:r>
              <a:rPr lang="en-GB" dirty="0" err="1" smtClean="0"/>
              <a:t>tužene</a:t>
            </a:r>
            <a:r>
              <a:rPr lang="en-GB" dirty="0" smtClean="0"/>
              <a:t>. </a:t>
            </a:r>
            <a:r>
              <a:rPr lang="en-GB" dirty="0" err="1" smtClean="0"/>
              <a:t>Iz</a:t>
            </a:r>
            <a:r>
              <a:rPr lang="en-GB" dirty="0" smtClean="0"/>
              <a:t> tog </a:t>
            </a:r>
            <a:r>
              <a:rPr lang="en-GB" dirty="0" err="1" smtClean="0"/>
              <a:t>razloga</a:t>
            </a:r>
            <a:r>
              <a:rPr lang="en-GB" dirty="0" smtClean="0"/>
              <a:t>, </a:t>
            </a:r>
            <a:r>
              <a:rPr lang="en-GB" dirty="0" err="1" smtClean="0"/>
              <a:t>Sud</a:t>
            </a:r>
            <a:r>
              <a:rPr lang="en-GB" dirty="0" smtClean="0"/>
              <a:t> je </a:t>
            </a:r>
            <a:r>
              <a:rPr lang="en-GB" dirty="0" err="1" smtClean="0"/>
              <a:t>pravilno</a:t>
            </a:r>
            <a:r>
              <a:rPr lang="en-GB" dirty="0" smtClean="0"/>
              <a:t> </a:t>
            </a:r>
            <a:r>
              <a:rPr lang="en-GB" dirty="0" err="1" smtClean="0"/>
              <a:t>odbio</a:t>
            </a:r>
            <a:r>
              <a:rPr lang="en-GB" dirty="0" smtClean="0"/>
              <a:t> </a:t>
            </a:r>
            <a:r>
              <a:rPr lang="en-GB" dirty="0" err="1" smtClean="0"/>
              <a:t>tužiteljicu</a:t>
            </a:r>
            <a:r>
              <a:rPr lang="en-GB" dirty="0" smtClean="0"/>
              <a:t> </a:t>
            </a:r>
            <a:r>
              <a:rPr lang="en-GB" dirty="0" err="1" smtClean="0"/>
              <a:t>sa</a:t>
            </a:r>
            <a:r>
              <a:rPr lang="en-GB" dirty="0" smtClean="0"/>
              <a:t> </a:t>
            </a:r>
            <a:r>
              <a:rPr lang="en-GB" dirty="0" err="1" smtClean="0"/>
              <a:t>tužbenim</a:t>
            </a:r>
            <a:r>
              <a:rPr lang="en-GB" dirty="0" smtClean="0"/>
              <a:t> </a:t>
            </a:r>
            <a:r>
              <a:rPr lang="en-GB" dirty="0" err="1" smtClean="0"/>
              <a:t>zahtjevom</a:t>
            </a:r>
            <a:endParaRPr lang="en-GB" dirty="0"/>
          </a:p>
        </p:txBody>
      </p:sp>
    </p:spTree>
    <p:extLst>
      <p:ext uri="{BB962C8B-B14F-4D97-AF65-F5344CB8AC3E}">
        <p14:creationId xmlns:p14="http://schemas.microsoft.com/office/powerpoint/2010/main" val="33379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Primjer 2</a:t>
            </a:r>
            <a:endParaRPr lang="en-GB" dirty="0"/>
          </a:p>
        </p:txBody>
      </p:sp>
      <p:sp>
        <p:nvSpPr>
          <p:cNvPr id="3" name="Content Placeholder 2"/>
          <p:cNvSpPr>
            <a:spLocks noGrp="1"/>
          </p:cNvSpPr>
          <p:nvPr>
            <p:ph idx="1"/>
          </p:nvPr>
        </p:nvSpPr>
        <p:spPr/>
        <p:txBody>
          <a:bodyPr/>
          <a:lstStyle/>
          <a:p>
            <a:pPr algn="just"/>
            <a:r>
              <a:rPr lang="hr-HR" sz="2000" dirty="0" smtClean="0"/>
              <a:t>Dječak </a:t>
            </a:r>
            <a:r>
              <a:rPr lang="hr-HR" sz="2000" dirty="0"/>
              <a:t>pohađa redovnu nastavu </a:t>
            </a:r>
            <a:r>
              <a:rPr lang="hr-HR" sz="2000" dirty="0" smtClean="0"/>
              <a:t>kao </a:t>
            </a:r>
            <a:r>
              <a:rPr lang="hr-HR" sz="2000" dirty="0"/>
              <a:t>učenik šestog razreda osnovne škole. </a:t>
            </a:r>
            <a:r>
              <a:rPr lang="hr-HR" sz="2000" dirty="0" smtClean="0"/>
              <a:t>On je </a:t>
            </a:r>
            <a:r>
              <a:rPr lang="hr-HR" sz="2000" dirty="0"/>
              <a:t>u obrazovnom procesu okarakterisan kao učenik u inkluzivnom pristupu obrazovanju , obzirom da isti boluje od cerebralne paralize </a:t>
            </a:r>
            <a:r>
              <a:rPr lang="hr-HR" sz="2000" dirty="0" smtClean="0"/>
              <a:t>(100% invalid). Zbog toga nije </a:t>
            </a:r>
            <a:r>
              <a:rPr lang="hr-HR" sz="2000" dirty="0"/>
              <a:t>u mogućnosti obavljati nikakve fizičke aktivnosti bez tuđe njege i </a:t>
            </a:r>
            <a:r>
              <a:rPr lang="hr-HR" sz="2000" dirty="0" smtClean="0"/>
              <a:t>pomoći, </a:t>
            </a:r>
            <a:r>
              <a:rPr lang="hr-HR" sz="2000" dirty="0"/>
              <a:t>tako da njegovi roditelji moraju svakodnevno boraviti s njim u školi za vrijeme trajanja </a:t>
            </a:r>
            <a:r>
              <a:rPr lang="hr-HR" sz="2000" dirty="0" smtClean="0"/>
              <a:t>nastave, </a:t>
            </a:r>
            <a:r>
              <a:rPr lang="hr-HR" sz="2000" dirty="0"/>
              <a:t>nositi ga sa jednog sprata na drugi u učionice u kojim se obavlja nastavni proces za svaki pojedini predmet. </a:t>
            </a:r>
            <a:r>
              <a:rPr lang="hr-HR" sz="2000" dirty="0" smtClean="0"/>
              <a:t>Roditelji djeteta su sami izvršili g</a:t>
            </a:r>
            <a:r>
              <a:rPr kumimoji="0" lang="hr-HR" altLang="en-US" sz="2000" b="0" i="0" u="none" strike="noStrike" cap="none" normalizeH="0" baseline="0" dirty="0" smtClean="0">
                <a:ln>
                  <a:noFill/>
                </a:ln>
                <a:solidFill>
                  <a:schemeClr val="tx1"/>
                </a:solidFill>
                <a:effectLst/>
                <a:ea typeface="Times New Roman" panose="02020603050405020304" pitchFamily="18" charset="0"/>
              </a:rPr>
              <a:t>rađevinske radove , na način da su uložili vlastita sredstva tokom i napravili kod drugotuženog dvije prilazne rampe i invalidski W</a:t>
            </a:r>
            <a:r>
              <a:rPr lang="hr-HR" altLang="en-US" sz="2000" dirty="0" smtClean="0">
                <a:ea typeface="Times New Roman" panose="02020603050405020304" pitchFamily="18" charset="0"/>
              </a:rPr>
              <a:t>C.</a:t>
            </a:r>
            <a:endParaRPr kumimoji="0" lang="en-GB" altLang="en-US" sz="3600" b="0" i="0" u="none" strike="noStrike" cap="none" normalizeH="0" baseline="0" dirty="0" smtClean="0">
              <a:ln>
                <a:noFill/>
              </a:ln>
              <a:solidFill>
                <a:schemeClr val="tx1"/>
              </a:solidFill>
              <a:effectLst/>
            </a:endParaRPr>
          </a:p>
          <a:p>
            <a:endParaRPr lang="hr-HR" sz="2000" dirty="0"/>
          </a:p>
          <a:p>
            <a:endParaRPr lang="hr-HR" sz="2000" dirty="0" smtClean="0"/>
          </a:p>
          <a:p>
            <a:endParaRPr lang="en-GB" sz="2000" dirty="0"/>
          </a:p>
          <a:p>
            <a:endParaRPr lang="en-GB" sz="2000" dirty="0"/>
          </a:p>
        </p:txBody>
      </p:sp>
    </p:spTree>
    <p:extLst>
      <p:ext uri="{BB962C8B-B14F-4D97-AF65-F5344CB8AC3E}">
        <p14:creationId xmlns:p14="http://schemas.microsoft.com/office/powerpoint/2010/main" val="123855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smtClean="0"/>
              <a:t>Primjer: DIREKTNA DISKRIMINACIJA</a:t>
            </a:r>
            <a:endParaRPr lang="en-GB" b="1" dirty="0"/>
          </a:p>
        </p:txBody>
      </p:sp>
      <p:sp>
        <p:nvSpPr>
          <p:cNvPr id="5" name="Rounded Rectangle 4"/>
          <p:cNvSpPr/>
          <p:nvPr/>
        </p:nvSpPr>
        <p:spPr>
          <a:xfrm>
            <a:off x="147317" y="1265190"/>
            <a:ext cx="1136071" cy="939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050" b="1" dirty="0">
                <a:effectLst/>
                <a:ea typeface="Calibri"/>
                <a:cs typeface="Times New Roman"/>
              </a:rPr>
              <a:t>DJELOVANJE ILI PROPUŠTANJE DJELOVANJA</a:t>
            </a:r>
            <a:endParaRPr lang="en-GB" sz="1050" b="1" dirty="0">
              <a:effectLst/>
              <a:ea typeface="Calibri"/>
              <a:cs typeface="Times New Roman"/>
            </a:endParaRPr>
          </a:p>
        </p:txBody>
      </p:sp>
      <p:sp>
        <p:nvSpPr>
          <p:cNvPr id="6" name="Rounded Rectangle 5"/>
          <p:cNvSpPr/>
          <p:nvPr/>
        </p:nvSpPr>
        <p:spPr>
          <a:xfrm>
            <a:off x="147317" y="2273302"/>
            <a:ext cx="1136071" cy="867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OSNOV</a:t>
            </a:r>
            <a:endParaRPr lang="en-GB" sz="1100" b="1">
              <a:effectLst/>
              <a:ea typeface="Calibri"/>
              <a:cs typeface="Times New Roman"/>
            </a:endParaRPr>
          </a:p>
        </p:txBody>
      </p:sp>
      <p:sp>
        <p:nvSpPr>
          <p:cNvPr id="7" name="Rounded Rectangle 6"/>
          <p:cNvSpPr/>
          <p:nvPr/>
        </p:nvSpPr>
        <p:spPr>
          <a:xfrm>
            <a:off x="164815" y="3212976"/>
            <a:ext cx="113607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dirty="0">
                <a:effectLst/>
                <a:ea typeface="Calibri"/>
                <a:cs typeface="Times New Roman"/>
              </a:rPr>
              <a:t>UPOREĐIVAČ</a:t>
            </a:r>
            <a:endParaRPr lang="en-GB" sz="1100" b="1" dirty="0">
              <a:effectLst/>
              <a:ea typeface="Calibri"/>
              <a:cs typeface="Times New Roman"/>
            </a:endParaRPr>
          </a:p>
        </p:txBody>
      </p:sp>
      <p:sp>
        <p:nvSpPr>
          <p:cNvPr id="8" name="Rounded Rectangle 7"/>
          <p:cNvSpPr/>
          <p:nvPr/>
        </p:nvSpPr>
        <p:spPr>
          <a:xfrm>
            <a:off x="164815" y="4145510"/>
            <a:ext cx="1159828" cy="795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POVREDA PRAVA</a:t>
            </a:r>
            <a:endParaRPr lang="en-GB" sz="1100" b="1">
              <a:effectLst/>
              <a:ea typeface="Calibri"/>
              <a:cs typeface="Times New Roman"/>
            </a:endParaRPr>
          </a:p>
        </p:txBody>
      </p:sp>
      <p:sp>
        <p:nvSpPr>
          <p:cNvPr id="9" name="Rounded Rectangle 8"/>
          <p:cNvSpPr/>
          <p:nvPr/>
        </p:nvSpPr>
        <p:spPr>
          <a:xfrm>
            <a:off x="164815" y="5013176"/>
            <a:ext cx="1187414" cy="72008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a:effectLst/>
                <a:ea typeface="Calibri"/>
                <a:cs typeface="Times New Roman"/>
              </a:rPr>
              <a:t>ZAKONIT CILJ</a:t>
            </a:r>
            <a:endParaRPr lang="en-GB" sz="1100" b="1">
              <a:effectLst/>
              <a:ea typeface="Calibri"/>
              <a:cs typeface="Times New Roman"/>
            </a:endParaRPr>
          </a:p>
        </p:txBody>
      </p:sp>
      <p:sp>
        <p:nvSpPr>
          <p:cNvPr id="10" name="Rounded Rectangle 9"/>
          <p:cNvSpPr/>
          <p:nvPr/>
        </p:nvSpPr>
        <p:spPr>
          <a:xfrm>
            <a:off x="164815" y="5836388"/>
            <a:ext cx="1159828" cy="76096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100" b="1" dirty="0">
                <a:effectLst/>
                <a:ea typeface="Calibri"/>
                <a:cs typeface="Times New Roman"/>
              </a:rPr>
              <a:t>USLOV PROPORCIONALNOSTI</a:t>
            </a:r>
            <a:endParaRPr lang="en-GB" sz="1100" b="1" dirty="0">
              <a:effectLst/>
              <a:ea typeface="Calibri"/>
              <a:cs typeface="Times New Roman"/>
            </a:endParaRPr>
          </a:p>
        </p:txBody>
      </p:sp>
      <p:sp>
        <p:nvSpPr>
          <p:cNvPr id="11" name="TextBox 10"/>
          <p:cNvSpPr txBox="1"/>
          <p:nvPr/>
        </p:nvSpPr>
        <p:spPr>
          <a:xfrm>
            <a:off x="1496245" y="1340768"/>
            <a:ext cx="7108203" cy="584775"/>
          </a:xfrm>
          <a:prstGeom prst="rect">
            <a:avLst/>
          </a:prstGeom>
          <a:noFill/>
        </p:spPr>
        <p:txBody>
          <a:bodyPr wrap="square" rtlCol="0">
            <a:spAutoFit/>
          </a:bodyPr>
          <a:lstStyle/>
          <a:p>
            <a:pPr algn="just"/>
            <a:r>
              <a:rPr lang="bs-Latn-BA" sz="1600" i="1" dirty="0" smtClean="0"/>
              <a:t>(...) </a:t>
            </a:r>
            <a:r>
              <a:rPr lang="bs-Latn-BA" sz="1600" i="1" dirty="0" smtClean="0"/>
              <a:t>Škola je propustila da otkloni arhitektonske barijere i da izradi individualni plan i program(...)</a:t>
            </a:r>
            <a:endParaRPr lang="en-GB" sz="1600" i="1" dirty="0"/>
          </a:p>
        </p:txBody>
      </p:sp>
      <p:sp>
        <p:nvSpPr>
          <p:cNvPr id="12" name="TextBox 11"/>
          <p:cNvSpPr txBox="1"/>
          <p:nvPr/>
        </p:nvSpPr>
        <p:spPr>
          <a:xfrm>
            <a:off x="1504628" y="2309971"/>
            <a:ext cx="7108203" cy="338554"/>
          </a:xfrm>
          <a:prstGeom prst="rect">
            <a:avLst/>
          </a:prstGeom>
          <a:noFill/>
        </p:spPr>
        <p:txBody>
          <a:bodyPr wrap="square" rtlCol="0">
            <a:spAutoFit/>
          </a:bodyPr>
          <a:lstStyle/>
          <a:p>
            <a:pPr algn="just"/>
            <a:r>
              <a:rPr lang="bs-Latn-BA" sz="1600" i="1" dirty="0" smtClean="0"/>
              <a:t>(...) </a:t>
            </a:r>
            <a:r>
              <a:rPr lang="bs-Latn-BA" sz="1600" i="1" dirty="0" smtClean="0"/>
              <a:t>invaliditet...)</a:t>
            </a:r>
            <a:endParaRPr lang="en-GB" sz="1600" i="1" dirty="0"/>
          </a:p>
        </p:txBody>
      </p:sp>
      <p:sp>
        <p:nvSpPr>
          <p:cNvPr id="13" name="TextBox 12"/>
          <p:cNvSpPr txBox="1"/>
          <p:nvPr/>
        </p:nvSpPr>
        <p:spPr>
          <a:xfrm>
            <a:off x="1504628" y="3212976"/>
            <a:ext cx="7108203" cy="307777"/>
          </a:xfrm>
          <a:prstGeom prst="rect">
            <a:avLst/>
          </a:prstGeom>
          <a:noFill/>
        </p:spPr>
        <p:txBody>
          <a:bodyPr wrap="square" rtlCol="0">
            <a:spAutoFit/>
          </a:bodyPr>
          <a:lstStyle/>
          <a:p>
            <a:pPr algn="just"/>
            <a:r>
              <a:rPr lang="bs-Latn-BA" sz="1400" i="1" dirty="0" smtClean="0"/>
              <a:t>Sva djeca bez invaliditeta</a:t>
            </a:r>
            <a:endParaRPr lang="en-GB" sz="1400" i="1" dirty="0"/>
          </a:p>
        </p:txBody>
      </p:sp>
      <p:sp>
        <p:nvSpPr>
          <p:cNvPr id="14" name="TextBox 13"/>
          <p:cNvSpPr txBox="1"/>
          <p:nvPr/>
        </p:nvSpPr>
        <p:spPr>
          <a:xfrm>
            <a:off x="1547664" y="4284385"/>
            <a:ext cx="7108203" cy="646331"/>
          </a:xfrm>
          <a:prstGeom prst="rect">
            <a:avLst/>
          </a:prstGeom>
          <a:noFill/>
        </p:spPr>
        <p:txBody>
          <a:bodyPr wrap="square" rtlCol="0">
            <a:spAutoFit/>
          </a:bodyPr>
          <a:lstStyle/>
          <a:p>
            <a:pPr algn="just"/>
            <a:r>
              <a:rPr lang="hr-HR" sz="1200" dirty="0" smtClean="0"/>
              <a:t>Član 9.Zakona </a:t>
            </a:r>
            <a:r>
              <a:rPr lang="hr-HR" sz="1200" dirty="0"/>
              <a:t>o građenju tuženi</a:t>
            </a:r>
            <a:r>
              <a:rPr lang="hr-HR" sz="1200" b="1" dirty="0"/>
              <a:t> </a:t>
            </a:r>
            <a:r>
              <a:rPr lang="hr-HR" sz="1200" dirty="0"/>
              <a:t>su bili obavezni da osiguraju pristup malodobnom tužitelju školskom </a:t>
            </a:r>
            <a:r>
              <a:rPr lang="hr-HR" sz="1200" dirty="0" smtClean="0"/>
              <a:t>objektu</a:t>
            </a:r>
          </a:p>
          <a:p>
            <a:pPr algn="just"/>
            <a:r>
              <a:rPr lang="hr-HR" sz="1200" dirty="0" smtClean="0"/>
              <a:t>Člana. 19 </a:t>
            </a:r>
            <a:r>
              <a:rPr lang="hr-HR" sz="1200" dirty="0"/>
              <a:t>Okvirnog Zakona regulisano da djeca sa posebnim obrazovnim potrebama stiču obrazovanje u redovnoj školi prema programu prilagođenom njihovim induvidualnim potrebama,</a:t>
            </a:r>
            <a:endParaRPr lang="en-GB" sz="1200" i="1" dirty="0"/>
          </a:p>
        </p:txBody>
      </p:sp>
      <p:sp>
        <p:nvSpPr>
          <p:cNvPr id="17" name="TextBox 16"/>
          <p:cNvSpPr txBox="1"/>
          <p:nvPr/>
        </p:nvSpPr>
        <p:spPr>
          <a:xfrm>
            <a:off x="1619672" y="6047593"/>
            <a:ext cx="7108203" cy="338554"/>
          </a:xfrm>
          <a:prstGeom prst="rect">
            <a:avLst/>
          </a:prstGeom>
          <a:noFill/>
        </p:spPr>
        <p:txBody>
          <a:bodyPr wrap="square" rtlCol="0">
            <a:spAutoFit/>
          </a:bodyPr>
          <a:lstStyle/>
          <a:p>
            <a:r>
              <a:rPr lang="bs-Latn-BA" sz="1600" dirty="0" smtClean="0"/>
              <a:t>Nije raspravljano</a:t>
            </a:r>
            <a:endParaRPr lang="en-GB" sz="1600" dirty="0"/>
          </a:p>
        </p:txBody>
      </p:sp>
      <p:sp>
        <p:nvSpPr>
          <p:cNvPr id="16" name="TextBox 15"/>
          <p:cNvSpPr txBox="1"/>
          <p:nvPr/>
        </p:nvSpPr>
        <p:spPr>
          <a:xfrm>
            <a:off x="1619672" y="5085184"/>
            <a:ext cx="7108203" cy="523220"/>
          </a:xfrm>
          <a:prstGeom prst="rect">
            <a:avLst/>
          </a:prstGeom>
          <a:noFill/>
        </p:spPr>
        <p:txBody>
          <a:bodyPr wrap="square" rtlCol="0">
            <a:spAutoFit/>
          </a:bodyPr>
          <a:lstStyle/>
          <a:p>
            <a:r>
              <a:rPr lang="bs-Latn-BA" sz="1400" dirty="0" smtClean="0"/>
              <a:t>Tužitelj je naveo da vrši aktivnosti na prilagođavanju prostorija i </a:t>
            </a:r>
            <a:r>
              <a:rPr lang="bs-Latn-BA" sz="1400" dirty="0" err="1" smtClean="0"/>
              <a:t>inkluzivnoj</a:t>
            </a:r>
            <a:r>
              <a:rPr lang="bs-Latn-BA" sz="1400" dirty="0" smtClean="0"/>
              <a:t> nastavi ali nije pojasnio svoje navode</a:t>
            </a:r>
            <a:endParaRPr lang="en-GB" sz="1400" dirty="0"/>
          </a:p>
        </p:txBody>
      </p:sp>
    </p:spTree>
    <p:extLst>
      <p:ext uri="{BB962C8B-B14F-4D97-AF65-F5344CB8AC3E}">
        <p14:creationId xmlns:p14="http://schemas.microsoft.com/office/powerpoint/2010/main" val="363311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1143000"/>
          </a:xfrm>
        </p:spPr>
        <p:txBody>
          <a:bodyPr>
            <a:normAutofit fontScale="90000"/>
          </a:bodyPr>
          <a:lstStyle/>
          <a:p>
            <a:pPr eaLnBrk="1" hangingPunct="1">
              <a:defRPr/>
            </a:pPr>
            <a:r>
              <a:rPr lang="bs-Latn-BA" b="1" dirty="0" smtClean="0"/>
              <a:t>OCJENA DOKAZA - DISKRIMINACIJA</a:t>
            </a:r>
            <a:endParaRPr lang="en-US" b="1" dirty="0"/>
          </a:p>
        </p:txBody>
      </p:sp>
      <p:graphicFrame>
        <p:nvGraphicFramePr>
          <p:cNvPr id="4" name="Content Placeholder 3"/>
          <p:cNvGraphicFramePr>
            <a:graphicFrameLocks noGrp="1"/>
          </p:cNvGraphicFramePr>
          <p:nvPr>
            <p:ph idx="1"/>
            <p:extLst/>
          </p:nvPr>
        </p:nvGraphicFramePr>
        <p:xfrm>
          <a:off x="457199" y="84725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6198" y="2774857"/>
            <a:ext cx="7920217" cy="13082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611560" y="4869160"/>
            <a:ext cx="7920217" cy="13082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t" anchorCtr="0">
            <a:noAutofit/>
          </a:bodyPr>
          <a:lstStyle/>
          <a:p>
            <a:pPr algn="ctr"/>
            <a:r>
              <a:rPr lang="en-GB" altLang="en-US" sz="1400" dirty="0" err="1" smtClean="0">
                <a:latin typeface="Gill Sans MT" panose="020B0502020104020203" pitchFamily="34" charset="0"/>
              </a:rPr>
              <a:t>Sud</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utvrđuje</a:t>
            </a:r>
            <a:r>
              <a:rPr lang="en-GB" altLang="en-US" sz="1400" dirty="0" smtClean="0">
                <a:latin typeface="Gill Sans MT" panose="020B0502020104020203" pitchFamily="34" charset="0"/>
              </a:rPr>
              <a:t> da je tuženi, </a:t>
            </a:r>
            <a:r>
              <a:rPr lang="en-GB" altLang="en-US" sz="1400" dirty="0" err="1" smtClean="0">
                <a:latin typeface="Gill Sans MT" panose="020B0502020104020203" pitchFamily="34" charset="0"/>
              </a:rPr>
              <a:t>Zeničko-dobojski</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kanton</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diskriminirao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tužitelja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tako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što</a:t>
            </a:r>
            <a:r>
              <a:rPr lang="en-GB" altLang="en-US" sz="1400" dirty="0" smtClean="0">
                <a:latin typeface="Gill Sans MT" panose="020B0502020104020203" pitchFamily="34" charset="0"/>
              </a:rPr>
              <a:t> su </a:t>
            </a:r>
            <a:r>
              <a:rPr lang="en-GB" altLang="en-US" sz="1400" dirty="0" err="1" smtClean="0">
                <a:latin typeface="Gill Sans MT" panose="020B0502020104020203" pitchFamily="34" charset="0"/>
              </a:rPr>
              <a:t>povrijedili</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njegovo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pravo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na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jednako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postupanje</a:t>
            </a:r>
            <a:r>
              <a:rPr lang="en-GB" altLang="en-US" sz="1400" dirty="0" smtClean="0">
                <a:latin typeface="Gill Sans MT" panose="020B0502020104020203" pitchFamily="34" charset="0"/>
              </a:rPr>
              <a:t> u </a:t>
            </a:r>
            <a:r>
              <a:rPr lang="en-GB" altLang="en-US" sz="1400" dirty="0" err="1" smtClean="0">
                <a:latin typeface="Gill Sans MT" panose="020B0502020104020203" pitchFamily="34" charset="0"/>
              </a:rPr>
              <a:t>procesu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obrazovanja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propustivši</a:t>
            </a:r>
            <a:r>
              <a:rPr lang="en-GB" altLang="en-US" sz="1400" dirty="0" smtClean="0">
                <a:latin typeface="Gill Sans MT" panose="020B0502020104020203" pitchFamily="34" charset="0"/>
              </a:rPr>
              <a:t> da u </a:t>
            </a:r>
            <a:r>
              <a:rPr lang="en-GB" altLang="en-US" sz="1400" dirty="0" err="1" smtClean="0">
                <a:latin typeface="Gill Sans MT" panose="020B0502020104020203" pitchFamily="34" charset="0"/>
              </a:rPr>
              <a:t>nastavno-obrazovnom</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procesu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poduzmu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zakonom</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određene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mjere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koje</a:t>
            </a:r>
            <a:r>
              <a:rPr lang="en-GB" altLang="en-US" sz="1400" dirty="0" smtClean="0">
                <a:latin typeface="Gill Sans MT" panose="020B0502020104020203" pitchFamily="34" charset="0"/>
              </a:rPr>
              <a:t> bi </a:t>
            </a:r>
            <a:r>
              <a:rPr lang="en-GB" altLang="en-US" sz="1400" dirty="0" err="1" smtClean="0">
                <a:latin typeface="Gill Sans MT" panose="020B0502020104020203" pitchFamily="34" charset="0"/>
              </a:rPr>
              <a:t>prvotužitelju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kao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osobi</a:t>
            </a:r>
            <a:r>
              <a:rPr lang="en-GB" altLang="en-US" sz="1400" dirty="0" smtClean="0">
                <a:latin typeface="Gill Sans MT" panose="020B0502020104020203" pitchFamily="34" charset="0"/>
              </a:rPr>
              <a:t> s </a:t>
            </a:r>
            <a:r>
              <a:rPr lang="en-GB" altLang="en-US" sz="1400" dirty="0" err="1" smtClean="0">
                <a:latin typeface="Gill Sans MT" panose="020B0502020104020203" pitchFamily="34" charset="0"/>
              </a:rPr>
              <a:t>invaliditetom</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omogućile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redovno</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školovanje</a:t>
            </a:r>
            <a:r>
              <a:rPr lang="en-GB" altLang="en-US" sz="1400" dirty="0" smtClean="0">
                <a:latin typeface="Gill Sans MT" panose="020B0502020104020203" pitchFamily="34" charset="0"/>
              </a:rPr>
              <a:t>, i to </a:t>
            </a:r>
            <a:r>
              <a:rPr lang="en-GB" altLang="en-US" sz="1400" dirty="0" err="1" smtClean="0">
                <a:latin typeface="Gill Sans MT" panose="020B0502020104020203" pitchFamily="34" charset="0"/>
              </a:rPr>
              <a:t>mjere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pristupačnosti</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škole</a:t>
            </a:r>
            <a:r>
              <a:rPr lang="en-GB" altLang="en-US" sz="1400" dirty="0" smtClean="0">
                <a:latin typeface="Gill Sans MT" panose="020B0502020104020203" pitchFamily="34" charset="0"/>
              </a:rPr>
              <a:t> bez </a:t>
            </a:r>
            <a:r>
              <a:rPr lang="en-GB" altLang="en-US" sz="1400" dirty="0" err="1" smtClean="0">
                <a:latin typeface="Gill Sans MT" panose="020B0502020104020203" pitchFamily="34" charset="0"/>
              </a:rPr>
              <a:t>arhitektonskih</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barijera</a:t>
            </a:r>
            <a:r>
              <a:rPr lang="en-GB" altLang="en-US" sz="1400" dirty="0" smtClean="0">
                <a:latin typeface="Gill Sans MT" panose="020B0502020104020203" pitchFamily="34" charset="0"/>
              </a:rPr>
              <a:t> i </a:t>
            </a:r>
            <a:r>
              <a:rPr lang="en-GB" altLang="en-US" sz="1400" dirty="0" err="1" smtClean="0">
                <a:latin typeface="Gill Sans MT" panose="020B0502020104020203" pitchFamily="34" charset="0"/>
              </a:rPr>
              <a:t>osiguranje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učešća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asistenta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koji</a:t>
            </a:r>
            <a:r>
              <a:rPr lang="en-GB" altLang="en-US" sz="1400" dirty="0" smtClean="0">
                <a:latin typeface="Gill Sans MT" panose="020B0502020104020203" pitchFamily="34" charset="0"/>
              </a:rPr>
              <a:t> bi bio </a:t>
            </a:r>
            <a:r>
              <a:rPr lang="en-GB" altLang="en-US" sz="1400" dirty="0" err="1" smtClean="0">
                <a:latin typeface="Gill Sans MT" panose="020B0502020104020203" pitchFamily="34" charset="0"/>
              </a:rPr>
              <a:t>prisutan</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za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vrijeme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redovne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nastave</a:t>
            </a:r>
            <a:r>
              <a:rPr lang="en-GB" altLang="en-US" sz="1400" dirty="0" smtClean="0">
                <a:latin typeface="Gill Sans MT" panose="020B0502020104020203" pitchFamily="34" charset="0"/>
              </a:rPr>
              <a:t>. U </a:t>
            </a:r>
            <a:r>
              <a:rPr lang="en-GB" altLang="en-US" sz="1400" dirty="0" err="1" smtClean="0">
                <a:latin typeface="Gill Sans MT" panose="020B0502020104020203" pitchFamily="34" charset="0"/>
              </a:rPr>
              <a:t>skladu</a:t>
            </a:r>
            <a:r>
              <a:rPr lang="en-GB" altLang="en-US" sz="1400" dirty="0" smtClean="0">
                <a:latin typeface="Gill Sans MT" panose="020B0502020104020203" pitchFamily="34" charset="0"/>
              </a:rPr>
              <a:t> s </a:t>
            </a:r>
            <a:r>
              <a:rPr lang="en-GB" altLang="en-US" sz="1400" dirty="0" err="1" smtClean="0">
                <a:latin typeface="Gill Sans MT" panose="020B0502020104020203" pitchFamily="34" charset="0"/>
              </a:rPr>
              <a:t>navedenim</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proizilazi</a:t>
            </a:r>
            <a:r>
              <a:rPr lang="en-GB" altLang="en-US" sz="1400" dirty="0" smtClean="0">
                <a:latin typeface="Gill Sans MT" panose="020B0502020104020203" pitchFamily="34" charset="0"/>
              </a:rPr>
              <a:t> da je </a:t>
            </a:r>
            <a:r>
              <a:rPr lang="en-GB" altLang="en-US" sz="1400" dirty="0" err="1" smtClean="0">
                <a:latin typeface="Gill Sans MT" panose="020B0502020104020203" pitchFamily="34" charset="0"/>
              </a:rPr>
              <a:t>malodobni</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tužitelj</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diskriminiran</a:t>
            </a:r>
            <a:r>
              <a:rPr lang="en-GB" altLang="en-US" sz="1400" dirty="0" smtClean="0">
                <a:latin typeface="Gill Sans MT" panose="020B0502020104020203" pitchFamily="34" charset="0"/>
              </a:rPr>
              <a:t> u </a:t>
            </a:r>
            <a:r>
              <a:rPr lang="en-GB" altLang="en-US" sz="1400" dirty="0" err="1" smtClean="0">
                <a:latin typeface="Gill Sans MT" panose="020B0502020104020203" pitchFamily="34" charset="0"/>
              </a:rPr>
              <a:t>odnosu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na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ostale</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učenike</a:t>
            </a:r>
            <a:r>
              <a:rPr lang="en-GB" altLang="en-US" sz="1400" dirty="0" smtClean="0">
                <a:latin typeface="Gill Sans MT" panose="020B0502020104020203" pitchFamily="34" charset="0"/>
              </a:rPr>
              <a:t> u </a:t>
            </a:r>
            <a:r>
              <a:rPr lang="en-GB" altLang="en-US" sz="1400" dirty="0" err="1" smtClean="0">
                <a:latin typeface="Gill Sans MT" panose="020B0502020104020203" pitchFamily="34" charset="0"/>
              </a:rPr>
              <a:t>pogledu</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prava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na</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pristup</a:t>
            </a:r>
            <a:r>
              <a:rPr lang="en-GB" altLang="en-US" sz="1400" dirty="0" smtClean="0">
                <a:latin typeface="Gill Sans MT" panose="020B0502020104020203" pitchFamily="34" charset="0"/>
              </a:rPr>
              <a:t> </a:t>
            </a:r>
            <a:r>
              <a:rPr lang="en-GB" altLang="en-US" sz="1400" dirty="0" err="1" smtClean="0">
                <a:latin typeface="Gill Sans MT" panose="020B0502020104020203" pitchFamily="34" charset="0"/>
              </a:rPr>
              <a:t>obrazovanju</a:t>
            </a:r>
            <a:endParaRPr lang="en-GB" altLang="en-US" sz="1400" dirty="0" smtClean="0">
              <a:latin typeface="Gill Sans MT" panose="020B0502020104020203" pitchFamily="34" charset="0"/>
            </a:endParaRPr>
          </a:p>
        </p:txBody>
      </p:sp>
    </p:spTree>
    <p:extLst>
      <p:ext uri="{BB962C8B-B14F-4D97-AF65-F5344CB8AC3E}">
        <p14:creationId xmlns:p14="http://schemas.microsoft.com/office/powerpoint/2010/main" val="293988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Odluka suda</a:t>
            </a:r>
            <a:endParaRPr lang="en-GB" dirty="0"/>
          </a:p>
        </p:txBody>
      </p:sp>
      <p:sp>
        <p:nvSpPr>
          <p:cNvPr id="3" name="Content Placeholder 2"/>
          <p:cNvSpPr>
            <a:spLocks noGrp="1"/>
          </p:cNvSpPr>
          <p:nvPr>
            <p:ph idx="1"/>
          </p:nvPr>
        </p:nvSpPr>
        <p:spPr/>
        <p:txBody>
          <a:bodyPr/>
          <a:lstStyle/>
          <a:p>
            <a:pPr marL="114300" indent="0">
              <a:buNone/>
            </a:pPr>
            <a:r>
              <a:rPr lang="en-GB" sz="1600" dirty="0" smtClean="0"/>
              <a:t>„</a:t>
            </a:r>
            <a:r>
              <a:rPr lang="en-GB" sz="1600" dirty="0" err="1" smtClean="0"/>
              <a:t>Utvrđuje</a:t>
            </a:r>
            <a:r>
              <a:rPr lang="en-GB" sz="1600" dirty="0" smtClean="0"/>
              <a:t> se da su tuženi </a:t>
            </a:r>
            <a:r>
              <a:rPr lang="en-GB" sz="1600" dirty="0" err="1" smtClean="0"/>
              <a:t>diskriminisali</a:t>
            </a:r>
            <a:r>
              <a:rPr lang="en-GB" sz="1600" dirty="0" smtClean="0"/>
              <a:t> </a:t>
            </a:r>
            <a:r>
              <a:rPr lang="en-GB" sz="1600" dirty="0" err="1" smtClean="0"/>
              <a:t>tužitelja</a:t>
            </a:r>
            <a:r>
              <a:rPr lang="en-GB" sz="1600" dirty="0" smtClean="0"/>
              <a:t> </a:t>
            </a:r>
            <a:r>
              <a:rPr lang="en-GB" sz="1600" dirty="0" err="1" smtClean="0"/>
              <a:t>Selimspahić</a:t>
            </a:r>
            <a:r>
              <a:rPr lang="en-GB" sz="1600" dirty="0" smtClean="0"/>
              <a:t> </a:t>
            </a:r>
            <a:r>
              <a:rPr lang="en-GB" sz="1600" dirty="0" err="1" smtClean="0"/>
              <a:t>Arnesa</a:t>
            </a:r>
            <a:r>
              <a:rPr lang="en-GB" sz="1600" dirty="0" smtClean="0"/>
              <a:t> </a:t>
            </a:r>
            <a:r>
              <a:rPr lang="en-GB" sz="1600" dirty="0" err="1" smtClean="0"/>
              <a:t>tako</a:t>
            </a:r>
            <a:r>
              <a:rPr lang="en-GB" sz="1600" dirty="0" smtClean="0"/>
              <a:t> </a:t>
            </a:r>
            <a:r>
              <a:rPr lang="en-GB" sz="1600" dirty="0" err="1" smtClean="0"/>
              <a:t>što</a:t>
            </a:r>
            <a:r>
              <a:rPr lang="en-GB" sz="1600" dirty="0" smtClean="0"/>
              <a:t> su </a:t>
            </a:r>
            <a:r>
              <a:rPr lang="en-GB" sz="1600" dirty="0" err="1" smtClean="0"/>
              <a:t>povrijedili</a:t>
            </a:r>
            <a:r>
              <a:rPr lang="en-GB" sz="1600" dirty="0" smtClean="0"/>
              <a:t> </a:t>
            </a:r>
            <a:r>
              <a:rPr lang="en-GB" sz="1600" dirty="0" err="1" smtClean="0"/>
              <a:t>njegovo</a:t>
            </a:r>
            <a:r>
              <a:rPr lang="en-GB" sz="1600" dirty="0" smtClean="0"/>
              <a:t> </a:t>
            </a:r>
            <a:r>
              <a:rPr lang="en-GB" sz="1600" dirty="0" err="1" smtClean="0"/>
              <a:t>pravo</a:t>
            </a:r>
            <a:r>
              <a:rPr lang="en-GB" sz="1600" dirty="0" smtClean="0"/>
              <a:t> </a:t>
            </a:r>
            <a:r>
              <a:rPr lang="en-GB" sz="1600" dirty="0" err="1" smtClean="0"/>
              <a:t>na</a:t>
            </a:r>
            <a:r>
              <a:rPr lang="en-GB" sz="1600" dirty="0" smtClean="0"/>
              <a:t> </a:t>
            </a:r>
            <a:r>
              <a:rPr lang="en-GB" sz="1600" dirty="0" err="1" smtClean="0"/>
              <a:t>jednako</a:t>
            </a:r>
            <a:r>
              <a:rPr lang="en-GB" sz="1600" dirty="0" smtClean="0"/>
              <a:t> </a:t>
            </a:r>
            <a:r>
              <a:rPr lang="en-GB" sz="1600" dirty="0" err="1" smtClean="0"/>
              <a:t>postupanje</a:t>
            </a:r>
            <a:r>
              <a:rPr lang="en-GB" sz="1600" dirty="0" smtClean="0"/>
              <a:t> u </a:t>
            </a:r>
            <a:r>
              <a:rPr lang="en-GB" sz="1600" dirty="0" err="1" smtClean="0"/>
              <a:t>procesu</a:t>
            </a:r>
            <a:r>
              <a:rPr lang="en-GB" sz="1600" dirty="0" smtClean="0"/>
              <a:t> </a:t>
            </a:r>
            <a:r>
              <a:rPr lang="en-GB" sz="1600" dirty="0" err="1" smtClean="0"/>
              <a:t>obrazovanja</a:t>
            </a:r>
            <a:r>
              <a:rPr lang="en-GB" sz="1600" dirty="0" smtClean="0"/>
              <a:t> </a:t>
            </a:r>
            <a:r>
              <a:rPr lang="en-GB" sz="1600" dirty="0" err="1" smtClean="0"/>
              <a:t>propustivši</a:t>
            </a:r>
            <a:r>
              <a:rPr lang="en-GB" sz="1600" dirty="0" smtClean="0"/>
              <a:t> da u </a:t>
            </a:r>
            <a:r>
              <a:rPr lang="en-GB" sz="1600" dirty="0" err="1" smtClean="0"/>
              <a:t>nastavno</a:t>
            </a:r>
            <a:r>
              <a:rPr lang="en-GB" sz="1600" dirty="0" smtClean="0"/>
              <a:t> </a:t>
            </a:r>
            <a:r>
              <a:rPr lang="en-GB" sz="1600" dirty="0" err="1" smtClean="0"/>
              <a:t>obrazovnom</a:t>
            </a:r>
            <a:r>
              <a:rPr lang="en-GB" sz="1600" dirty="0" smtClean="0"/>
              <a:t> </a:t>
            </a:r>
            <a:r>
              <a:rPr lang="en-GB" sz="1600" dirty="0" err="1" smtClean="0"/>
              <a:t>procesu</a:t>
            </a:r>
            <a:r>
              <a:rPr lang="en-GB" sz="1600" dirty="0" smtClean="0"/>
              <a:t> </a:t>
            </a:r>
            <a:r>
              <a:rPr lang="en-GB" sz="1600" dirty="0" err="1" smtClean="0"/>
              <a:t>preduzmu</a:t>
            </a:r>
            <a:r>
              <a:rPr lang="en-GB" sz="1600" dirty="0" smtClean="0"/>
              <a:t> </a:t>
            </a:r>
            <a:r>
              <a:rPr lang="en-GB" sz="1600" dirty="0" err="1" smtClean="0"/>
              <a:t>zakonom</a:t>
            </a:r>
            <a:r>
              <a:rPr lang="en-GB" sz="1600" dirty="0" smtClean="0"/>
              <a:t> </a:t>
            </a:r>
            <a:r>
              <a:rPr lang="en-GB" sz="1600" dirty="0" err="1" smtClean="0"/>
              <a:t>određene</a:t>
            </a:r>
            <a:r>
              <a:rPr lang="en-GB" sz="1600" dirty="0" smtClean="0"/>
              <a:t> </a:t>
            </a:r>
            <a:r>
              <a:rPr lang="en-GB" sz="1600" dirty="0" err="1" smtClean="0"/>
              <a:t>mjere</a:t>
            </a:r>
            <a:r>
              <a:rPr lang="en-GB" sz="1600" dirty="0" smtClean="0"/>
              <a:t> </a:t>
            </a:r>
            <a:r>
              <a:rPr lang="en-GB" sz="1600" dirty="0" err="1" smtClean="0"/>
              <a:t>koje</a:t>
            </a:r>
            <a:r>
              <a:rPr lang="en-GB" sz="1600" dirty="0" smtClean="0"/>
              <a:t> bi </a:t>
            </a:r>
            <a:r>
              <a:rPr lang="en-GB" sz="1600" dirty="0" err="1" smtClean="0"/>
              <a:t>prvotužitelju</a:t>
            </a:r>
            <a:r>
              <a:rPr lang="en-GB" sz="1600" dirty="0" smtClean="0"/>
              <a:t> </a:t>
            </a:r>
            <a:r>
              <a:rPr lang="en-GB" sz="1600" dirty="0" err="1" smtClean="0"/>
              <a:t>kao</a:t>
            </a:r>
            <a:r>
              <a:rPr lang="en-GB" sz="1600" dirty="0" smtClean="0"/>
              <a:t> </a:t>
            </a:r>
            <a:r>
              <a:rPr lang="en-GB" sz="1600" dirty="0" err="1" smtClean="0"/>
              <a:t>licu</a:t>
            </a:r>
            <a:r>
              <a:rPr lang="en-GB" sz="1600" dirty="0" smtClean="0"/>
              <a:t> </a:t>
            </a:r>
            <a:r>
              <a:rPr lang="en-GB" sz="1600" dirty="0" err="1" smtClean="0"/>
              <a:t>sa</a:t>
            </a:r>
            <a:r>
              <a:rPr lang="en-GB" sz="1600" dirty="0" smtClean="0"/>
              <a:t> </a:t>
            </a:r>
            <a:r>
              <a:rPr lang="en-GB" sz="1600" dirty="0" err="1" smtClean="0"/>
              <a:t>posebnim</a:t>
            </a:r>
            <a:r>
              <a:rPr lang="en-GB" sz="1600" dirty="0" smtClean="0"/>
              <a:t> </a:t>
            </a:r>
            <a:r>
              <a:rPr lang="en-GB" sz="1600" dirty="0" err="1" smtClean="0"/>
              <a:t>potrebama</a:t>
            </a:r>
            <a:r>
              <a:rPr lang="en-GB" sz="1600" dirty="0" smtClean="0"/>
              <a:t> </a:t>
            </a:r>
            <a:r>
              <a:rPr lang="en-GB" sz="1600" dirty="0" err="1" smtClean="0"/>
              <a:t>omogućile</a:t>
            </a:r>
            <a:r>
              <a:rPr lang="en-GB" sz="1600" dirty="0" smtClean="0"/>
              <a:t> </a:t>
            </a:r>
            <a:r>
              <a:rPr lang="en-GB" sz="1600" dirty="0" err="1" smtClean="0"/>
              <a:t>redovno</a:t>
            </a:r>
            <a:r>
              <a:rPr lang="en-GB" sz="1600" dirty="0" smtClean="0"/>
              <a:t> </a:t>
            </a:r>
            <a:r>
              <a:rPr lang="en-GB" sz="1600" dirty="0" err="1" smtClean="0"/>
              <a:t>školovanje</a:t>
            </a:r>
            <a:r>
              <a:rPr lang="en-GB" sz="1600" dirty="0" smtClean="0"/>
              <a:t>, i to </a:t>
            </a:r>
            <a:r>
              <a:rPr lang="en-GB" sz="1600" dirty="0" err="1" smtClean="0"/>
              <a:t>mjere</a:t>
            </a:r>
            <a:r>
              <a:rPr lang="en-GB" sz="1600" dirty="0" smtClean="0"/>
              <a:t> </a:t>
            </a:r>
            <a:r>
              <a:rPr lang="en-GB" sz="1600" dirty="0" err="1" smtClean="0"/>
              <a:t>pristupačnosti</a:t>
            </a:r>
            <a:r>
              <a:rPr lang="en-GB" sz="1600" dirty="0" smtClean="0"/>
              <a:t> </a:t>
            </a:r>
            <a:r>
              <a:rPr lang="en-GB" sz="1600" dirty="0" err="1" smtClean="0"/>
              <a:t>škole</a:t>
            </a:r>
            <a:r>
              <a:rPr lang="en-GB" sz="1600" dirty="0" smtClean="0"/>
              <a:t> bez </a:t>
            </a:r>
            <a:r>
              <a:rPr lang="en-GB" sz="1600" dirty="0" err="1" smtClean="0"/>
              <a:t>arhitektonskih</a:t>
            </a:r>
            <a:r>
              <a:rPr lang="en-GB" sz="1600" dirty="0" smtClean="0"/>
              <a:t> </a:t>
            </a:r>
            <a:r>
              <a:rPr lang="en-GB" sz="1600" dirty="0" err="1" smtClean="0"/>
              <a:t>barijera</a:t>
            </a:r>
            <a:r>
              <a:rPr lang="en-GB" sz="1600" dirty="0" smtClean="0"/>
              <a:t> i </a:t>
            </a:r>
            <a:r>
              <a:rPr lang="en-GB" sz="1600" dirty="0" err="1" smtClean="0"/>
              <a:t>osiguranje</a:t>
            </a:r>
            <a:r>
              <a:rPr lang="en-GB" sz="1600" dirty="0" smtClean="0"/>
              <a:t> </a:t>
            </a:r>
            <a:r>
              <a:rPr lang="en-GB" sz="1600" dirty="0" err="1" smtClean="0"/>
              <a:t>učešća</a:t>
            </a:r>
            <a:r>
              <a:rPr lang="en-GB" sz="1600" dirty="0" smtClean="0"/>
              <a:t> </a:t>
            </a:r>
            <a:r>
              <a:rPr lang="en-GB" sz="1600" dirty="0" err="1" smtClean="0"/>
              <a:t>asistenta</a:t>
            </a:r>
            <a:r>
              <a:rPr lang="en-GB" sz="1600" dirty="0" smtClean="0"/>
              <a:t> </a:t>
            </a:r>
            <a:r>
              <a:rPr lang="en-GB" sz="1600" dirty="0" err="1" smtClean="0"/>
              <a:t>koji</a:t>
            </a:r>
            <a:r>
              <a:rPr lang="en-GB" sz="1600" dirty="0" smtClean="0"/>
              <a:t> bi bio </a:t>
            </a:r>
            <a:r>
              <a:rPr lang="en-GB" sz="1600" dirty="0" err="1" smtClean="0"/>
              <a:t>prisutan</a:t>
            </a:r>
            <a:r>
              <a:rPr lang="en-GB" sz="1600" dirty="0" smtClean="0"/>
              <a:t> </a:t>
            </a:r>
            <a:r>
              <a:rPr lang="en-GB" sz="1600" dirty="0" err="1" smtClean="0"/>
              <a:t>za</a:t>
            </a:r>
            <a:r>
              <a:rPr lang="en-GB" sz="1600" dirty="0" smtClean="0"/>
              <a:t> </a:t>
            </a:r>
            <a:r>
              <a:rPr lang="en-GB" sz="1600" dirty="0" err="1" smtClean="0"/>
              <a:t>vrijeme</a:t>
            </a:r>
            <a:r>
              <a:rPr lang="en-GB" sz="1600" dirty="0" smtClean="0"/>
              <a:t> </a:t>
            </a:r>
            <a:r>
              <a:rPr lang="en-GB" sz="1600" dirty="0" err="1" smtClean="0"/>
              <a:t>redovne</a:t>
            </a:r>
            <a:r>
              <a:rPr lang="en-GB" sz="1600" dirty="0" smtClean="0"/>
              <a:t> </a:t>
            </a:r>
            <a:r>
              <a:rPr lang="en-GB" sz="1600" dirty="0" err="1" smtClean="0"/>
              <a:t>nastave</a:t>
            </a:r>
            <a:r>
              <a:rPr lang="en-GB" sz="1600" dirty="0" smtClean="0"/>
              <a:t>. </a:t>
            </a:r>
            <a:endParaRPr lang="bs-Latn-BA" sz="1600" dirty="0" smtClean="0"/>
          </a:p>
          <a:p>
            <a:pPr marL="114300" indent="0">
              <a:buNone/>
            </a:pPr>
            <a:endParaRPr lang="bs-Latn-BA" sz="1600" dirty="0"/>
          </a:p>
          <a:p>
            <a:pPr marL="114300" indent="0">
              <a:buNone/>
            </a:pPr>
            <a:r>
              <a:rPr lang="en-GB" sz="1600" dirty="0" err="1" smtClean="0"/>
              <a:t>Nalaže</a:t>
            </a:r>
            <a:r>
              <a:rPr lang="en-GB" sz="1600" dirty="0" smtClean="0"/>
              <a:t> se </a:t>
            </a:r>
            <a:r>
              <a:rPr lang="en-GB" sz="1600" dirty="0" err="1" smtClean="0"/>
              <a:t>tuženim</a:t>
            </a:r>
            <a:r>
              <a:rPr lang="en-GB" sz="1600" dirty="0" smtClean="0"/>
              <a:t> da </a:t>
            </a:r>
            <a:r>
              <a:rPr lang="en-GB" sz="1600" dirty="0" err="1" smtClean="0"/>
              <a:t>mldb</a:t>
            </a:r>
            <a:r>
              <a:rPr lang="en-GB" sz="1600" dirty="0" smtClean="0"/>
              <a:t>. </a:t>
            </a:r>
            <a:r>
              <a:rPr lang="en-GB" sz="1600" dirty="0" err="1" smtClean="0"/>
              <a:t>tužitelju</a:t>
            </a:r>
            <a:r>
              <a:rPr lang="en-GB" sz="1600" dirty="0" smtClean="0"/>
              <a:t> </a:t>
            </a:r>
            <a:r>
              <a:rPr lang="en-GB" sz="1600" dirty="0" err="1" smtClean="0"/>
              <a:t>Selimspahić</a:t>
            </a:r>
            <a:r>
              <a:rPr lang="en-GB" sz="1600" dirty="0" smtClean="0"/>
              <a:t> </a:t>
            </a:r>
            <a:r>
              <a:rPr lang="en-GB" sz="1600" dirty="0" err="1" smtClean="0"/>
              <a:t>Arnesu</a:t>
            </a:r>
            <a:r>
              <a:rPr lang="en-GB" sz="1600" dirty="0" smtClean="0"/>
              <a:t> </a:t>
            </a:r>
            <a:r>
              <a:rPr lang="en-GB" sz="1600" dirty="0" err="1" smtClean="0"/>
              <a:t>omoguće</a:t>
            </a:r>
            <a:r>
              <a:rPr lang="en-GB" sz="1600" dirty="0" smtClean="0"/>
              <a:t> </a:t>
            </a:r>
            <a:r>
              <a:rPr lang="en-GB" sz="1600" dirty="0" err="1" smtClean="0"/>
              <a:t>školovanje</a:t>
            </a:r>
            <a:r>
              <a:rPr lang="en-GB" sz="1600" dirty="0" smtClean="0"/>
              <a:t> prilagođeno </a:t>
            </a:r>
            <a:r>
              <a:rPr lang="en-GB" sz="1600" dirty="0" err="1" smtClean="0"/>
              <a:t>njegovim</a:t>
            </a:r>
            <a:r>
              <a:rPr lang="en-GB" sz="1600" dirty="0" smtClean="0"/>
              <a:t> </a:t>
            </a:r>
            <a:r>
              <a:rPr lang="en-GB" sz="1600" dirty="0" err="1" smtClean="0"/>
              <a:t>individualnim</a:t>
            </a:r>
            <a:r>
              <a:rPr lang="en-GB" sz="1600" dirty="0" smtClean="0"/>
              <a:t> </a:t>
            </a:r>
            <a:r>
              <a:rPr lang="en-GB" sz="1600" dirty="0" err="1" smtClean="0"/>
              <a:t>potrebama</a:t>
            </a:r>
            <a:r>
              <a:rPr lang="en-GB" sz="1600" dirty="0" smtClean="0"/>
              <a:t>, </a:t>
            </a:r>
            <a:r>
              <a:rPr lang="en-GB" sz="1600" dirty="0" err="1" smtClean="0"/>
              <a:t>na</a:t>
            </a:r>
            <a:r>
              <a:rPr lang="en-GB" sz="1600" dirty="0" smtClean="0"/>
              <a:t> </a:t>
            </a:r>
            <a:r>
              <a:rPr lang="en-GB" sz="1600" dirty="0" err="1" smtClean="0"/>
              <a:t>način</a:t>
            </a:r>
            <a:r>
              <a:rPr lang="en-GB" sz="1600" dirty="0" smtClean="0"/>
              <a:t> da </a:t>
            </a:r>
            <a:r>
              <a:rPr lang="en-GB" sz="1600" dirty="0" err="1" smtClean="0"/>
              <a:t>izrade</a:t>
            </a:r>
            <a:r>
              <a:rPr lang="en-GB" sz="1600" dirty="0" smtClean="0"/>
              <a:t> </a:t>
            </a:r>
            <a:r>
              <a:rPr lang="en-GB" sz="1600" dirty="0" err="1" smtClean="0"/>
              <a:t>individualni</a:t>
            </a:r>
            <a:r>
              <a:rPr lang="en-GB" sz="1600" dirty="0" smtClean="0"/>
              <a:t> program </a:t>
            </a:r>
            <a:r>
              <a:rPr lang="en-GB" sz="1600" dirty="0" err="1" smtClean="0"/>
              <a:t>prilagođen</a:t>
            </a:r>
            <a:r>
              <a:rPr lang="en-GB" sz="1600" dirty="0" smtClean="0"/>
              <a:t> </a:t>
            </a:r>
            <a:r>
              <a:rPr lang="en-GB" sz="1600" dirty="0" err="1" smtClean="0"/>
              <a:t>njegovim</a:t>
            </a:r>
            <a:r>
              <a:rPr lang="en-GB" sz="1600" dirty="0" smtClean="0"/>
              <a:t> </a:t>
            </a:r>
            <a:r>
              <a:rPr lang="en-GB" sz="1600" dirty="0" err="1" smtClean="0"/>
              <a:t>mogućnostima</a:t>
            </a:r>
            <a:r>
              <a:rPr lang="en-GB" sz="1600" dirty="0" smtClean="0"/>
              <a:t> i </a:t>
            </a:r>
            <a:r>
              <a:rPr lang="en-GB" sz="1600" dirty="0" err="1" smtClean="0"/>
              <a:t>sposobnostima</a:t>
            </a:r>
            <a:r>
              <a:rPr lang="en-GB" sz="1600" dirty="0" smtClean="0"/>
              <a:t>, a </a:t>
            </a:r>
            <a:r>
              <a:rPr lang="en-GB" sz="1600" dirty="0" err="1" smtClean="0"/>
              <a:t>naročito</a:t>
            </a:r>
            <a:r>
              <a:rPr lang="en-GB" sz="1600" dirty="0" smtClean="0"/>
              <a:t> u </a:t>
            </a:r>
            <a:r>
              <a:rPr lang="en-GB" sz="1600" dirty="0" err="1" smtClean="0"/>
              <a:t>dijelu</a:t>
            </a:r>
            <a:r>
              <a:rPr lang="en-GB" sz="1600" dirty="0" smtClean="0"/>
              <a:t> </a:t>
            </a:r>
            <a:r>
              <a:rPr lang="en-GB" sz="1600" dirty="0" err="1" smtClean="0"/>
              <a:t>izvođenja</a:t>
            </a:r>
            <a:r>
              <a:rPr lang="en-GB" sz="1600" dirty="0" smtClean="0"/>
              <a:t> </a:t>
            </a:r>
            <a:r>
              <a:rPr lang="en-GB" sz="1600" dirty="0" err="1" smtClean="0"/>
              <a:t>nastave</a:t>
            </a:r>
            <a:r>
              <a:rPr lang="en-GB" sz="1600" dirty="0" smtClean="0"/>
              <a:t> </a:t>
            </a:r>
            <a:r>
              <a:rPr lang="en-GB" sz="1600" dirty="0" err="1" smtClean="0"/>
              <a:t>iz</a:t>
            </a:r>
            <a:r>
              <a:rPr lang="en-GB" sz="1600" dirty="0" smtClean="0"/>
              <a:t> </a:t>
            </a:r>
            <a:r>
              <a:rPr lang="en-GB" sz="1600" dirty="0" err="1" smtClean="0"/>
              <a:t>matematike</a:t>
            </a:r>
            <a:r>
              <a:rPr lang="en-GB" sz="1600" dirty="0" smtClean="0"/>
              <a:t>, </a:t>
            </a:r>
            <a:r>
              <a:rPr lang="en-GB" sz="1600" dirty="0" err="1" smtClean="0"/>
              <a:t>likovnog</a:t>
            </a:r>
            <a:r>
              <a:rPr lang="en-GB" sz="1600" dirty="0" smtClean="0"/>
              <a:t> i </a:t>
            </a:r>
            <a:r>
              <a:rPr lang="en-GB" sz="1600" dirty="0" err="1" smtClean="0"/>
              <a:t>tehničkog</a:t>
            </a:r>
            <a:r>
              <a:rPr lang="en-GB" sz="1600" dirty="0" smtClean="0"/>
              <a:t> </a:t>
            </a:r>
            <a:r>
              <a:rPr lang="en-GB" sz="1600" dirty="0" err="1" smtClean="0"/>
              <a:t>obrazovanja</a:t>
            </a:r>
            <a:r>
              <a:rPr lang="en-GB" sz="1600" dirty="0" smtClean="0"/>
              <a:t>, </a:t>
            </a:r>
            <a:r>
              <a:rPr lang="en-GB" sz="1600" dirty="0" err="1" smtClean="0"/>
              <a:t>kao</a:t>
            </a:r>
            <a:r>
              <a:rPr lang="en-GB" sz="1600" dirty="0" smtClean="0"/>
              <a:t> i </a:t>
            </a:r>
            <a:r>
              <a:rPr lang="en-GB" sz="1600" dirty="0" err="1" smtClean="0"/>
              <a:t>tjelesnog</a:t>
            </a:r>
            <a:r>
              <a:rPr lang="en-GB" sz="1600" dirty="0" smtClean="0"/>
              <a:t> i </a:t>
            </a:r>
            <a:r>
              <a:rPr lang="en-GB" sz="1600" dirty="0" err="1" smtClean="0"/>
              <a:t>zdravstvenog</a:t>
            </a:r>
            <a:r>
              <a:rPr lang="en-GB" sz="1600" dirty="0" smtClean="0"/>
              <a:t> </a:t>
            </a:r>
            <a:r>
              <a:rPr lang="en-GB" sz="1600" dirty="0" err="1" smtClean="0"/>
              <a:t>odgoja</a:t>
            </a:r>
            <a:r>
              <a:rPr lang="en-GB" sz="1600" dirty="0" smtClean="0"/>
              <a:t>, </a:t>
            </a:r>
            <a:r>
              <a:rPr lang="en-GB" sz="1600" dirty="0" err="1" smtClean="0"/>
              <a:t>uz</a:t>
            </a:r>
            <a:r>
              <a:rPr lang="en-GB" sz="1600" dirty="0" smtClean="0"/>
              <a:t> </a:t>
            </a:r>
            <a:r>
              <a:rPr lang="en-GB" sz="1600" dirty="0" err="1" smtClean="0"/>
              <a:t>učešće</a:t>
            </a:r>
            <a:r>
              <a:rPr lang="en-GB" sz="1600" dirty="0" smtClean="0"/>
              <a:t> </a:t>
            </a:r>
            <a:r>
              <a:rPr lang="en-GB" sz="1600" dirty="0" err="1" smtClean="0"/>
              <a:t>asistenta</a:t>
            </a:r>
            <a:r>
              <a:rPr lang="en-GB" sz="1600" dirty="0" smtClean="0"/>
              <a:t> </a:t>
            </a:r>
            <a:r>
              <a:rPr lang="en-GB" sz="1600" dirty="0" err="1" smtClean="0"/>
              <a:t>koji</a:t>
            </a:r>
            <a:r>
              <a:rPr lang="en-GB" sz="1600" dirty="0" smtClean="0"/>
              <a:t> </a:t>
            </a:r>
            <a:r>
              <a:rPr lang="en-GB" sz="1600" dirty="0" err="1" smtClean="0"/>
              <a:t>će</a:t>
            </a:r>
            <a:r>
              <a:rPr lang="en-GB" sz="1600" dirty="0" smtClean="0"/>
              <a:t> </a:t>
            </a:r>
            <a:r>
              <a:rPr lang="en-GB" sz="1600" dirty="0" err="1" smtClean="0"/>
              <a:t>biti</a:t>
            </a:r>
            <a:r>
              <a:rPr lang="en-GB" sz="1600" dirty="0" smtClean="0"/>
              <a:t> </a:t>
            </a:r>
            <a:r>
              <a:rPr lang="en-GB" sz="1600" dirty="0" err="1" smtClean="0"/>
              <a:t>prisutan</a:t>
            </a:r>
            <a:r>
              <a:rPr lang="en-GB" sz="1600" dirty="0" smtClean="0"/>
              <a:t> </a:t>
            </a:r>
            <a:r>
              <a:rPr lang="en-GB" sz="1600" dirty="0" err="1" smtClean="0"/>
              <a:t>za</a:t>
            </a:r>
            <a:r>
              <a:rPr lang="en-GB" sz="1600" dirty="0" smtClean="0"/>
              <a:t> </a:t>
            </a:r>
            <a:r>
              <a:rPr lang="en-GB" sz="1600" dirty="0" err="1" smtClean="0"/>
              <a:t>vrijeme</a:t>
            </a:r>
            <a:r>
              <a:rPr lang="en-GB" sz="1600" dirty="0" smtClean="0"/>
              <a:t> </a:t>
            </a:r>
            <a:r>
              <a:rPr lang="en-GB" sz="1600" dirty="0" err="1" smtClean="0"/>
              <a:t>redovne</a:t>
            </a:r>
            <a:r>
              <a:rPr lang="en-GB" sz="1600" dirty="0" smtClean="0"/>
              <a:t> </a:t>
            </a:r>
            <a:r>
              <a:rPr lang="en-GB" sz="1600" dirty="0" err="1" smtClean="0"/>
              <a:t>nastave</a:t>
            </a:r>
            <a:r>
              <a:rPr lang="en-GB" sz="1600" dirty="0" smtClean="0"/>
              <a:t> u </a:t>
            </a:r>
            <a:r>
              <a:rPr lang="en-GB" sz="1600" dirty="0" err="1" smtClean="0"/>
              <a:t>skladu</a:t>
            </a:r>
            <a:r>
              <a:rPr lang="en-GB" sz="1600" dirty="0" smtClean="0"/>
              <a:t> </a:t>
            </a:r>
            <a:r>
              <a:rPr lang="en-GB" sz="1600" dirty="0" err="1" smtClean="0"/>
              <a:t>sa</a:t>
            </a:r>
            <a:r>
              <a:rPr lang="en-GB" sz="1600" dirty="0" smtClean="0"/>
              <a:t> </a:t>
            </a:r>
            <a:r>
              <a:rPr lang="en-GB" sz="1600" dirty="0" err="1" smtClean="0"/>
              <a:t>individualnim</a:t>
            </a:r>
            <a:r>
              <a:rPr lang="en-GB" sz="1600" dirty="0" smtClean="0"/>
              <a:t> </a:t>
            </a:r>
            <a:r>
              <a:rPr lang="en-GB" sz="1600" dirty="0" err="1" smtClean="0"/>
              <a:t>programom</a:t>
            </a:r>
            <a:r>
              <a:rPr lang="en-GB" sz="1600" dirty="0" smtClean="0"/>
              <a:t>, te da </a:t>
            </a:r>
            <a:r>
              <a:rPr lang="en-GB" sz="1600" dirty="0" err="1" smtClean="0"/>
              <a:t>omogući</a:t>
            </a:r>
            <a:r>
              <a:rPr lang="en-GB" sz="1600" dirty="0" smtClean="0"/>
              <a:t> </a:t>
            </a:r>
            <a:r>
              <a:rPr lang="en-GB" sz="1600" dirty="0" err="1" smtClean="0"/>
              <a:t>pristup</a:t>
            </a:r>
            <a:r>
              <a:rPr lang="en-GB" sz="1600" dirty="0" smtClean="0"/>
              <a:t> </a:t>
            </a:r>
            <a:r>
              <a:rPr lang="en-GB" sz="1600" dirty="0" err="1" smtClean="0"/>
              <a:t>školi</a:t>
            </a:r>
            <a:r>
              <a:rPr lang="en-GB" sz="1600" dirty="0" smtClean="0"/>
              <a:t> i u </a:t>
            </a:r>
            <a:r>
              <a:rPr lang="en-GB" sz="1600" dirty="0" err="1" smtClean="0"/>
              <a:t>školi</a:t>
            </a:r>
            <a:r>
              <a:rPr lang="en-GB" sz="1600" dirty="0" smtClean="0"/>
              <a:t> bez </a:t>
            </a:r>
            <a:r>
              <a:rPr lang="en-GB" sz="1600" dirty="0" err="1" smtClean="0"/>
              <a:t>ikakvih</a:t>
            </a:r>
            <a:r>
              <a:rPr lang="en-GB" sz="1600" dirty="0" smtClean="0"/>
              <a:t> </a:t>
            </a:r>
            <a:r>
              <a:rPr lang="en-GB" sz="1600" dirty="0" err="1" smtClean="0"/>
              <a:t>arhitektonskih</a:t>
            </a:r>
            <a:r>
              <a:rPr lang="en-GB" sz="1600" dirty="0" smtClean="0"/>
              <a:t> </a:t>
            </a:r>
            <a:r>
              <a:rPr lang="en-GB" sz="1600" dirty="0" err="1" smtClean="0"/>
              <a:t>barijera</a:t>
            </a:r>
            <a:r>
              <a:rPr lang="en-GB" sz="1600" dirty="0" smtClean="0"/>
              <a:t>, i to </a:t>
            </a:r>
            <a:r>
              <a:rPr lang="en-GB" sz="1600" dirty="0" err="1" smtClean="0"/>
              <a:t>pristupne</a:t>
            </a:r>
            <a:r>
              <a:rPr lang="en-GB" sz="1600" dirty="0" smtClean="0"/>
              <a:t> </a:t>
            </a:r>
            <a:r>
              <a:rPr lang="en-GB" sz="1600" dirty="0" err="1" smtClean="0"/>
              <a:t>rampe</a:t>
            </a:r>
            <a:r>
              <a:rPr lang="en-GB" sz="1600" dirty="0" smtClean="0"/>
              <a:t> </a:t>
            </a:r>
            <a:r>
              <a:rPr lang="en-GB" sz="1600" dirty="0" err="1" smtClean="0"/>
              <a:t>na</a:t>
            </a:r>
            <a:r>
              <a:rPr lang="en-GB" sz="1600" dirty="0" smtClean="0"/>
              <a:t> </a:t>
            </a:r>
            <a:r>
              <a:rPr lang="en-GB" sz="1600" dirty="0" err="1" smtClean="0"/>
              <a:t>svim</a:t>
            </a:r>
            <a:r>
              <a:rPr lang="en-GB" sz="1600" dirty="0" smtClean="0"/>
              <a:t> </a:t>
            </a:r>
            <a:r>
              <a:rPr lang="en-GB" sz="1600" dirty="0" err="1" smtClean="0"/>
              <a:t>spratovima</a:t>
            </a:r>
            <a:r>
              <a:rPr lang="en-GB" sz="1600" dirty="0" smtClean="0"/>
              <a:t>. </a:t>
            </a:r>
            <a:endParaRPr lang="bs-Latn-BA" sz="1600" dirty="0" smtClean="0"/>
          </a:p>
          <a:p>
            <a:pPr marL="114300" indent="0">
              <a:buNone/>
            </a:pPr>
            <a:endParaRPr lang="bs-Latn-BA" sz="1600" dirty="0"/>
          </a:p>
          <a:p>
            <a:pPr marL="114300" indent="0">
              <a:buNone/>
            </a:pPr>
            <a:r>
              <a:rPr lang="en-GB" sz="1600" dirty="0" err="1" smtClean="0"/>
              <a:t>Obavezuju</a:t>
            </a:r>
            <a:r>
              <a:rPr lang="en-GB" sz="1600" dirty="0" smtClean="0"/>
              <a:t> se tuženi da </a:t>
            </a:r>
            <a:r>
              <a:rPr lang="en-GB" sz="1600" dirty="0" err="1" smtClean="0"/>
              <a:t>tužitelju</a:t>
            </a:r>
            <a:r>
              <a:rPr lang="en-GB" sz="1600" dirty="0" smtClean="0"/>
              <a:t> </a:t>
            </a:r>
            <a:r>
              <a:rPr lang="en-GB" sz="1600" dirty="0" err="1" smtClean="0"/>
              <a:t>Selimspahić</a:t>
            </a:r>
            <a:r>
              <a:rPr lang="en-GB" sz="1600" dirty="0" smtClean="0"/>
              <a:t> </a:t>
            </a:r>
            <a:r>
              <a:rPr lang="en-GB" sz="1600" dirty="0" err="1" smtClean="0"/>
              <a:t>Eldinu</a:t>
            </a:r>
            <a:r>
              <a:rPr lang="en-GB" sz="1600" dirty="0" smtClean="0"/>
              <a:t> </a:t>
            </a:r>
            <a:r>
              <a:rPr lang="en-GB" sz="1600" dirty="0" err="1" smtClean="0"/>
              <a:t>isplate</a:t>
            </a:r>
            <a:r>
              <a:rPr lang="en-GB" sz="1600" dirty="0" smtClean="0"/>
              <a:t> </a:t>
            </a:r>
            <a:r>
              <a:rPr lang="en-GB" sz="1600" dirty="0" err="1" smtClean="0"/>
              <a:t>ukupan</a:t>
            </a:r>
            <a:r>
              <a:rPr lang="en-GB" sz="1600" dirty="0" smtClean="0"/>
              <a:t> </a:t>
            </a:r>
            <a:r>
              <a:rPr lang="en-GB" sz="1600" dirty="0" err="1" smtClean="0"/>
              <a:t>iznos</a:t>
            </a:r>
            <a:r>
              <a:rPr lang="en-GB" sz="1600" dirty="0" smtClean="0"/>
              <a:t> od 1.300,00 KM </a:t>
            </a:r>
            <a:r>
              <a:rPr lang="en-GB" sz="1600" dirty="0" err="1" smtClean="0"/>
              <a:t>sa</a:t>
            </a:r>
            <a:r>
              <a:rPr lang="en-GB" sz="1600" dirty="0" smtClean="0"/>
              <a:t> </a:t>
            </a:r>
            <a:r>
              <a:rPr lang="en-GB" sz="1600" dirty="0" err="1" smtClean="0"/>
              <a:t>zakonskim</a:t>
            </a:r>
            <a:r>
              <a:rPr lang="en-GB" sz="1600" dirty="0" smtClean="0"/>
              <a:t> </a:t>
            </a:r>
            <a:r>
              <a:rPr lang="en-GB" sz="1600" dirty="0" err="1" smtClean="0"/>
              <a:t>zateznim</a:t>
            </a:r>
            <a:r>
              <a:rPr lang="en-GB" sz="1600" dirty="0" smtClean="0"/>
              <a:t> </a:t>
            </a:r>
            <a:r>
              <a:rPr lang="en-GB" sz="1600" dirty="0" err="1" smtClean="0"/>
              <a:t>kamatama</a:t>
            </a:r>
            <a:r>
              <a:rPr lang="en-GB" sz="1600" dirty="0" smtClean="0"/>
              <a:t> </a:t>
            </a:r>
            <a:r>
              <a:rPr lang="en-GB" sz="1600" dirty="0" err="1" smtClean="0"/>
              <a:t>počev</a:t>
            </a:r>
            <a:r>
              <a:rPr lang="en-GB" sz="1600" dirty="0" smtClean="0"/>
              <a:t> od 30.10.2012.g do </a:t>
            </a:r>
            <a:r>
              <a:rPr lang="en-GB" sz="1600" dirty="0" err="1" smtClean="0"/>
              <a:t>isplate</a:t>
            </a:r>
            <a:r>
              <a:rPr lang="en-GB" sz="1600" dirty="0" smtClean="0"/>
              <a:t> ,</a:t>
            </a:r>
            <a:r>
              <a:rPr lang="en-GB" sz="1600" dirty="0" err="1" smtClean="0"/>
              <a:t>kao</a:t>
            </a:r>
            <a:r>
              <a:rPr lang="en-GB" sz="1600" dirty="0" smtClean="0"/>
              <a:t> i da </a:t>
            </a:r>
            <a:r>
              <a:rPr lang="en-GB" sz="1600" dirty="0" err="1" smtClean="0"/>
              <a:t>tužiteljima</a:t>
            </a:r>
            <a:r>
              <a:rPr lang="en-GB" sz="1600" dirty="0" smtClean="0"/>
              <a:t> </a:t>
            </a:r>
            <a:r>
              <a:rPr lang="en-GB" sz="1600" dirty="0" err="1" smtClean="0"/>
              <a:t>nadoknade</a:t>
            </a:r>
            <a:r>
              <a:rPr lang="en-GB" sz="1600" dirty="0" smtClean="0"/>
              <a:t> </a:t>
            </a:r>
            <a:r>
              <a:rPr lang="en-GB" sz="1600" dirty="0" err="1" smtClean="0"/>
              <a:t>troškove</a:t>
            </a:r>
            <a:r>
              <a:rPr lang="en-GB" sz="1600" dirty="0" smtClean="0"/>
              <a:t> </a:t>
            </a:r>
            <a:r>
              <a:rPr lang="en-GB" sz="1600" dirty="0" err="1" smtClean="0"/>
              <a:t>postupka</a:t>
            </a:r>
            <a:r>
              <a:rPr lang="en-GB" sz="1600" dirty="0" smtClean="0"/>
              <a:t> u </a:t>
            </a:r>
            <a:r>
              <a:rPr lang="en-GB" sz="1600" dirty="0" err="1" smtClean="0"/>
              <a:t>iznosu</a:t>
            </a:r>
            <a:r>
              <a:rPr lang="en-GB" sz="1600" dirty="0" smtClean="0"/>
              <a:t> od 1.516,32 KM , a sve u </a:t>
            </a:r>
            <a:r>
              <a:rPr lang="en-GB" sz="1600" dirty="0" err="1" smtClean="0"/>
              <a:t>roku</a:t>
            </a:r>
            <a:r>
              <a:rPr lang="en-GB" sz="1600" dirty="0" smtClean="0"/>
              <a:t> od 30 dana .“</a:t>
            </a:r>
            <a:endParaRPr lang="en-GB" sz="1600" dirty="0"/>
          </a:p>
        </p:txBody>
      </p:sp>
    </p:spTree>
    <p:extLst>
      <p:ext uri="{BB962C8B-B14F-4D97-AF65-F5344CB8AC3E}">
        <p14:creationId xmlns:p14="http://schemas.microsoft.com/office/powerpoint/2010/main" val="3057392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sz="3600" b="1" dirty="0" smtClean="0"/>
              <a:t>Šta je mogao biti objektivan razlog u sličnim predmetima?</a:t>
            </a:r>
            <a:endParaRPr lang="en-GB" sz="3600" b="1" dirty="0"/>
          </a:p>
        </p:txBody>
      </p:sp>
    </p:spTree>
    <p:extLst>
      <p:ext uri="{BB962C8B-B14F-4D97-AF65-F5344CB8AC3E}">
        <p14:creationId xmlns:p14="http://schemas.microsoft.com/office/powerpoint/2010/main" val="154538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s-Latn-BA" dirty="0" smtClean="0"/>
              <a:t>Predstavljanje</a:t>
            </a:r>
            <a:endParaRPr lang="en-GB" dirty="0"/>
          </a:p>
        </p:txBody>
      </p:sp>
      <p:sp>
        <p:nvSpPr>
          <p:cNvPr id="13" name="Rectangle: Rounded Corners 3">
            <a:extLst>
              <a:ext uri="{FF2B5EF4-FFF2-40B4-BE49-F238E27FC236}"/>
            </a:extLst>
          </p:cNvPr>
          <p:cNvSpPr/>
          <p:nvPr/>
        </p:nvSpPr>
        <p:spPr>
          <a:xfrm>
            <a:off x="6092825" y="2735263"/>
            <a:ext cx="2636838" cy="184150"/>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6388" name="TextBox 13"/>
          <p:cNvSpPr txBox="1">
            <a:spLocks noChangeArrowheads="1"/>
          </p:cNvSpPr>
          <p:nvPr/>
        </p:nvSpPr>
        <p:spPr bwMode="auto">
          <a:xfrm>
            <a:off x="6092825" y="2465388"/>
            <a:ext cx="233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bs-Latn-BA" altLang="en-US" sz="1200">
                <a:solidFill>
                  <a:srgbClr val="000000"/>
                </a:solidFill>
              </a:rPr>
              <a:t>Zakon o ravnopravnosti spolova u BIH</a:t>
            </a:r>
            <a:endParaRPr lang="en-US" altLang="en-US" sz="1200">
              <a:solidFill>
                <a:srgbClr val="000000"/>
              </a:solidFill>
            </a:endParaRPr>
          </a:p>
        </p:txBody>
      </p:sp>
      <p:sp>
        <p:nvSpPr>
          <p:cNvPr id="15" name="Rectangle: Rounded Corners 54">
            <a:extLst>
              <a:ext uri="{FF2B5EF4-FFF2-40B4-BE49-F238E27FC236}"/>
            </a:extLst>
          </p:cNvPr>
          <p:cNvSpPr/>
          <p:nvPr/>
        </p:nvSpPr>
        <p:spPr>
          <a:xfrm>
            <a:off x="6092825" y="3367088"/>
            <a:ext cx="2636838" cy="184150"/>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6390" name="TextBox 15"/>
          <p:cNvSpPr txBox="1">
            <a:spLocks noChangeArrowheads="1"/>
          </p:cNvSpPr>
          <p:nvPr/>
        </p:nvSpPr>
        <p:spPr bwMode="auto">
          <a:xfrm>
            <a:off x="6092825" y="3097213"/>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bs-Latn-BA" altLang="en-US" sz="1200">
                <a:solidFill>
                  <a:srgbClr val="000000"/>
                </a:solidFill>
              </a:rPr>
              <a:t>Zakon o zabrani diskriminacije</a:t>
            </a:r>
            <a:endParaRPr lang="en-US" altLang="en-US" sz="1200">
              <a:solidFill>
                <a:srgbClr val="000000"/>
              </a:solidFill>
            </a:endParaRPr>
          </a:p>
        </p:txBody>
      </p:sp>
      <p:sp>
        <p:nvSpPr>
          <p:cNvPr id="17" name="Rectangle: Rounded Corners 57">
            <a:extLst>
              <a:ext uri="{FF2B5EF4-FFF2-40B4-BE49-F238E27FC236}"/>
            </a:extLst>
          </p:cNvPr>
          <p:cNvSpPr/>
          <p:nvPr/>
        </p:nvSpPr>
        <p:spPr>
          <a:xfrm>
            <a:off x="6092825" y="3998913"/>
            <a:ext cx="2636838" cy="184150"/>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6392" name="TextBox 17"/>
          <p:cNvSpPr txBox="1">
            <a:spLocks noChangeArrowheads="1"/>
          </p:cNvSpPr>
          <p:nvPr/>
        </p:nvSpPr>
        <p:spPr bwMode="auto">
          <a:xfrm>
            <a:off x="6092825" y="3730625"/>
            <a:ext cx="180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bs-Latn-BA" altLang="en-US" sz="1200">
                <a:solidFill>
                  <a:srgbClr val="000000"/>
                </a:solidFill>
              </a:rPr>
              <a:t>Komentari zakona i priručnici</a:t>
            </a:r>
            <a:endParaRPr lang="en-US" altLang="en-US" sz="1200">
              <a:solidFill>
                <a:srgbClr val="000000"/>
              </a:solidFill>
            </a:endParaRPr>
          </a:p>
        </p:txBody>
      </p:sp>
      <p:sp>
        <p:nvSpPr>
          <p:cNvPr id="19" name="Rectangle: Rounded Corners 101">
            <a:extLst>
              <a:ext uri="{FF2B5EF4-FFF2-40B4-BE49-F238E27FC236}"/>
            </a:extLst>
          </p:cNvPr>
          <p:cNvSpPr/>
          <p:nvPr/>
        </p:nvSpPr>
        <p:spPr>
          <a:xfrm>
            <a:off x="6092825" y="4630738"/>
            <a:ext cx="2636838" cy="184150"/>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6394" name="TextBox 19"/>
          <p:cNvSpPr txBox="1">
            <a:spLocks noChangeArrowheads="1"/>
          </p:cNvSpPr>
          <p:nvPr/>
        </p:nvSpPr>
        <p:spPr bwMode="auto">
          <a:xfrm>
            <a:off x="6092825" y="4362450"/>
            <a:ext cx="138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bs-Latn-BA" altLang="en-US" sz="1200">
                <a:solidFill>
                  <a:srgbClr val="000000"/>
                </a:solidFill>
              </a:rPr>
              <a:t>Preko 400 dana obuka</a:t>
            </a:r>
            <a:endParaRPr lang="en-US" altLang="en-US" sz="1200">
              <a:solidFill>
                <a:srgbClr val="000000"/>
              </a:solidFill>
            </a:endParaRPr>
          </a:p>
        </p:txBody>
      </p:sp>
      <p:sp>
        <p:nvSpPr>
          <p:cNvPr id="21" name="Rectangle: Rounded Corners 105">
            <a:extLst>
              <a:ext uri="{FF2B5EF4-FFF2-40B4-BE49-F238E27FC236}"/>
            </a:extLst>
          </p:cNvPr>
          <p:cNvSpPr/>
          <p:nvPr/>
        </p:nvSpPr>
        <p:spPr>
          <a:xfrm>
            <a:off x="6092825" y="5264150"/>
            <a:ext cx="2636838" cy="184150"/>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grpSp>
        <p:nvGrpSpPr>
          <p:cNvPr id="22" name="Group 21">
            <a:extLst>
              <a:ext uri="{FF2B5EF4-FFF2-40B4-BE49-F238E27FC236}"/>
            </a:extLst>
          </p:cNvPr>
          <p:cNvGrpSpPr/>
          <p:nvPr/>
        </p:nvGrpSpPr>
        <p:grpSpPr>
          <a:xfrm>
            <a:off x="6092195" y="2734966"/>
            <a:ext cx="2638108" cy="2712671"/>
            <a:chOff x="8122926" y="2503620"/>
            <a:chExt cx="3517477" cy="3616895"/>
          </a:xfrm>
          <a:gradFill flip="none" rotWithShape="1">
            <a:gsLst>
              <a:gs pos="100000">
                <a:schemeClr val="accent3">
                  <a:lumMod val="50000"/>
                </a:schemeClr>
              </a:gs>
              <a:gs pos="50000">
                <a:schemeClr val="accent3">
                  <a:lumMod val="75000"/>
                </a:schemeClr>
              </a:gs>
              <a:gs pos="0">
                <a:schemeClr val="accent3"/>
              </a:gs>
            </a:gsLst>
            <a:lin ang="16200000" scaled="1"/>
            <a:tileRect/>
          </a:gradFill>
        </p:grpSpPr>
        <p:sp>
          <p:nvSpPr>
            <p:cNvPr id="23" name="Rectangle: Rounded Corners 52">
              <a:extLst>
                <a:ext uri="{FF2B5EF4-FFF2-40B4-BE49-F238E27FC236}"/>
              </a:extLst>
            </p:cNvPr>
            <p:cNvSpPr/>
            <p:nvPr/>
          </p:nvSpPr>
          <p:spPr>
            <a:xfrm>
              <a:off x="8122926" y="2503620"/>
              <a:ext cx="3414225" cy="2454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05740" anchor="ctr"/>
            <a:lstStyle/>
            <a:p>
              <a:pPr>
                <a:defRPr/>
              </a:pPr>
              <a:endParaRPr lang="en-US" sz="900" dirty="0">
                <a:solidFill>
                  <a:prstClr val="white"/>
                </a:solidFill>
              </a:endParaRPr>
            </a:p>
          </p:txBody>
        </p:sp>
        <p:sp>
          <p:nvSpPr>
            <p:cNvPr id="24" name="Rectangle: Rounded Corners 55">
              <a:extLst>
                <a:ext uri="{FF2B5EF4-FFF2-40B4-BE49-F238E27FC236}"/>
              </a:extLst>
            </p:cNvPr>
            <p:cNvSpPr/>
            <p:nvPr/>
          </p:nvSpPr>
          <p:spPr>
            <a:xfrm>
              <a:off x="8122927" y="3346489"/>
              <a:ext cx="3517476" cy="2454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05740" anchor="ctr"/>
            <a:lstStyle/>
            <a:p>
              <a:pPr>
                <a:defRPr/>
              </a:pPr>
              <a:endParaRPr lang="en-US" sz="900" dirty="0">
                <a:solidFill>
                  <a:prstClr val="white"/>
                </a:solidFill>
              </a:endParaRPr>
            </a:p>
          </p:txBody>
        </p:sp>
        <p:sp>
          <p:nvSpPr>
            <p:cNvPr id="25" name="Rectangle: Rounded Corners 58">
              <a:extLst>
                <a:ext uri="{FF2B5EF4-FFF2-40B4-BE49-F238E27FC236}"/>
              </a:extLst>
            </p:cNvPr>
            <p:cNvSpPr/>
            <p:nvPr/>
          </p:nvSpPr>
          <p:spPr>
            <a:xfrm>
              <a:off x="8122926" y="4189357"/>
              <a:ext cx="3517477" cy="2454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05740" anchor="ctr"/>
            <a:lstStyle/>
            <a:p>
              <a:pPr>
                <a:defRPr/>
              </a:pPr>
              <a:endParaRPr lang="en-US" sz="900" dirty="0">
                <a:solidFill>
                  <a:prstClr val="white"/>
                </a:solidFill>
              </a:endParaRPr>
            </a:p>
          </p:txBody>
        </p:sp>
        <p:sp>
          <p:nvSpPr>
            <p:cNvPr id="26" name="Rectangle: Rounded Corners 102">
              <a:extLst>
                <a:ext uri="{FF2B5EF4-FFF2-40B4-BE49-F238E27FC236}"/>
              </a:extLst>
            </p:cNvPr>
            <p:cNvSpPr/>
            <p:nvPr/>
          </p:nvSpPr>
          <p:spPr>
            <a:xfrm>
              <a:off x="8122927" y="5032224"/>
              <a:ext cx="3517476" cy="24542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05740" anchor="ctr"/>
            <a:lstStyle/>
            <a:p>
              <a:pPr>
                <a:defRPr/>
              </a:pPr>
              <a:endParaRPr lang="en-US" sz="900" dirty="0">
                <a:solidFill>
                  <a:prstClr val="white"/>
                </a:solidFill>
              </a:endParaRPr>
            </a:p>
          </p:txBody>
        </p:sp>
        <p:sp>
          <p:nvSpPr>
            <p:cNvPr id="27" name="Rectangle: Rounded Corners 106">
              <a:extLst>
                <a:ext uri="{FF2B5EF4-FFF2-40B4-BE49-F238E27FC236}"/>
              </a:extLst>
            </p:cNvPr>
            <p:cNvSpPr/>
            <p:nvPr/>
          </p:nvSpPr>
          <p:spPr>
            <a:xfrm>
              <a:off x="8122926" y="5875094"/>
              <a:ext cx="3517477" cy="24542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05740" anchor="ctr"/>
            <a:lstStyle/>
            <a:p>
              <a:pPr>
                <a:defRPr/>
              </a:pPr>
              <a:endParaRPr lang="en-US" sz="900" dirty="0">
                <a:solidFill>
                  <a:prstClr val="white"/>
                </a:solidFill>
              </a:endParaRPr>
            </a:p>
          </p:txBody>
        </p:sp>
      </p:grpSp>
      <p:sp>
        <p:nvSpPr>
          <p:cNvPr id="16397" name="TextBox 27"/>
          <p:cNvSpPr txBox="1">
            <a:spLocks noChangeArrowheads="1"/>
          </p:cNvSpPr>
          <p:nvPr/>
        </p:nvSpPr>
        <p:spPr bwMode="auto">
          <a:xfrm>
            <a:off x="6092825" y="4994275"/>
            <a:ext cx="1794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bs-Latn-BA" altLang="en-US" sz="1200" dirty="0">
                <a:solidFill>
                  <a:srgbClr val="000000"/>
                </a:solidFill>
              </a:rPr>
              <a:t>Praktični rad za </a:t>
            </a:r>
            <a:r>
              <a:rPr lang="bs-Latn-BA" altLang="en-US" sz="1200" dirty="0" smtClean="0">
                <a:solidFill>
                  <a:srgbClr val="000000"/>
                </a:solidFill>
              </a:rPr>
              <a:t>ljudska prava</a:t>
            </a:r>
            <a:endParaRPr lang="en-US" altLang="en-US" sz="1200" dirty="0">
              <a:solidFill>
                <a:srgbClr val="000000"/>
              </a:solidFill>
            </a:endParaRPr>
          </a:p>
        </p:txBody>
      </p:sp>
      <p:sp>
        <p:nvSpPr>
          <p:cNvPr id="29" name="Rectangle 28">
            <a:extLst>
              <a:ext uri="{FF2B5EF4-FFF2-40B4-BE49-F238E27FC236}"/>
            </a:extLst>
          </p:cNvPr>
          <p:cNvSpPr/>
          <p:nvPr/>
        </p:nvSpPr>
        <p:spPr>
          <a:xfrm>
            <a:off x="3316288" y="2438400"/>
            <a:ext cx="2322512" cy="323850"/>
          </a:xfrm>
          <a:prstGeom prst="rect">
            <a:avLst/>
          </a:prstGeom>
        </p:spPr>
        <p:txBody>
          <a:bodyPr lIns="0">
            <a:spAutoFit/>
          </a:bodyPr>
          <a:lstStyle/>
          <a:p>
            <a:pPr>
              <a:defRPr/>
            </a:pPr>
            <a:r>
              <a:rPr lang="bs-Latn-BA" sz="1500" b="1" cap="all" dirty="0">
                <a:solidFill>
                  <a:srgbClr val="1F497D"/>
                </a:solidFill>
              </a:rPr>
              <a:t>Adnan </a:t>
            </a:r>
            <a:r>
              <a:rPr lang="bs-Latn-BA" sz="1500" b="1" cap="all" dirty="0" err="1">
                <a:solidFill>
                  <a:srgbClr val="1F497D"/>
                </a:solidFill>
              </a:rPr>
              <a:t>kadribašić</a:t>
            </a:r>
            <a:endParaRPr lang="en-US" sz="1500" b="1" cap="all" dirty="0">
              <a:solidFill>
                <a:srgbClr val="1F497D"/>
              </a:solidFill>
            </a:endParaRPr>
          </a:p>
        </p:txBody>
      </p:sp>
      <p:sp>
        <p:nvSpPr>
          <p:cNvPr id="16399" name="Rectangle 29"/>
          <p:cNvSpPr>
            <a:spLocks noChangeArrowheads="1"/>
          </p:cNvSpPr>
          <p:nvPr/>
        </p:nvSpPr>
        <p:spPr bwMode="auto">
          <a:xfrm>
            <a:off x="3316288" y="2713038"/>
            <a:ext cx="25526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lgn="just">
              <a:spcBef>
                <a:spcPct val="0"/>
              </a:spcBef>
              <a:spcAft>
                <a:spcPts val="900"/>
              </a:spcAft>
              <a:buClrTx/>
              <a:buFontTx/>
              <a:buNone/>
            </a:pPr>
            <a:r>
              <a:rPr lang="bs-Latn-BA" altLang="en-US" sz="1050" i="1" dirty="0">
                <a:solidFill>
                  <a:srgbClr val="7B8898"/>
                </a:solidFill>
              </a:rPr>
              <a:t>Nezavisni stručnjak za </a:t>
            </a:r>
            <a:r>
              <a:rPr lang="bs-Latn-BA" altLang="en-US" sz="1050" i="1" dirty="0" smtClean="0">
                <a:solidFill>
                  <a:srgbClr val="7B8898"/>
                </a:solidFill>
              </a:rPr>
              <a:t>ljudska prava, suzbijanje diskriminacije i ravnopravnost spolova</a:t>
            </a:r>
            <a:endParaRPr lang="en-US" altLang="en-US" sz="1050" i="1" dirty="0">
              <a:solidFill>
                <a:srgbClr val="7B8898"/>
              </a:solidFill>
            </a:endParaRPr>
          </a:p>
        </p:txBody>
      </p:sp>
      <p:sp>
        <p:nvSpPr>
          <p:cNvPr id="31" name="Rectangle 30">
            <a:extLst>
              <a:ext uri="{FF2B5EF4-FFF2-40B4-BE49-F238E27FC236}"/>
            </a:extLst>
          </p:cNvPr>
          <p:cNvSpPr/>
          <p:nvPr/>
        </p:nvSpPr>
        <p:spPr>
          <a:xfrm>
            <a:off x="3316288" y="3192463"/>
            <a:ext cx="2322512" cy="1870075"/>
          </a:xfrm>
          <a:prstGeom prst="rect">
            <a:avLst/>
          </a:prstGeom>
        </p:spPr>
        <p:txBody>
          <a:bodyPr lIns="0" rIns="0">
            <a:spAutoFit/>
          </a:bodyPr>
          <a:lstStyle/>
          <a:p>
            <a:pPr algn="just">
              <a:spcAft>
                <a:spcPts val="900"/>
              </a:spcAft>
              <a:defRPr/>
            </a:pPr>
            <a:r>
              <a:rPr lang="en-GB" sz="1050" dirty="0">
                <a:solidFill>
                  <a:prstClr val="black"/>
                </a:solidFill>
              </a:rPr>
              <a:t>Adnan </a:t>
            </a:r>
            <a:r>
              <a:rPr lang="en-GB" sz="1050" dirty="0" err="1">
                <a:solidFill>
                  <a:prstClr val="black"/>
                </a:solidFill>
              </a:rPr>
              <a:t>Kadribašić</a:t>
            </a:r>
            <a:r>
              <a:rPr lang="en-GB" sz="1050" dirty="0">
                <a:solidFill>
                  <a:prstClr val="black"/>
                </a:solidFill>
              </a:rPr>
              <a:t>, dipl. </a:t>
            </a:r>
            <a:r>
              <a:rPr lang="en-GB" sz="1050" dirty="0" err="1">
                <a:solidFill>
                  <a:prstClr val="black"/>
                </a:solidFill>
              </a:rPr>
              <a:t>iur</a:t>
            </a:r>
            <a:r>
              <a:rPr lang="en-GB" sz="1050" dirty="0">
                <a:solidFill>
                  <a:prstClr val="black"/>
                </a:solidFill>
              </a:rPr>
              <a:t>. i MA, </a:t>
            </a:r>
            <a:r>
              <a:rPr lang="en-GB" sz="1050" dirty="0" err="1">
                <a:solidFill>
                  <a:prstClr val="black"/>
                </a:solidFill>
              </a:rPr>
              <a:t>stručnjak</a:t>
            </a:r>
            <a:r>
              <a:rPr lang="en-GB" sz="1050" dirty="0">
                <a:solidFill>
                  <a:prstClr val="black"/>
                </a:solidFill>
              </a:rPr>
              <a:t> je </a:t>
            </a:r>
            <a:r>
              <a:rPr lang="en-GB" sz="1050" dirty="0" err="1">
                <a:solidFill>
                  <a:prstClr val="black"/>
                </a:solidFill>
              </a:rPr>
              <a:t>za</a:t>
            </a:r>
            <a:r>
              <a:rPr lang="en-GB" sz="1050" dirty="0">
                <a:solidFill>
                  <a:prstClr val="black"/>
                </a:solidFill>
              </a:rPr>
              <a:t> </a:t>
            </a:r>
            <a:r>
              <a:rPr lang="en-GB" sz="1050" dirty="0" err="1">
                <a:solidFill>
                  <a:prstClr val="black"/>
                </a:solidFill>
              </a:rPr>
              <a:t>ljudska</a:t>
            </a:r>
            <a:r>
              <a:rPr lang="en-GB" sz="1050" dirty="0">
                <a:solidFill>
                  <a:prstClr val="black"/>
                </a:solidFill>
              </a:rPr>
              <a:t> </a:t>
            </a:r>
            <a:r>
              <a:rPr lang="en-GB" sz="1050" dirty="0" err="1">
                <a:solidFill>
                  <a:prstClr val="black"/>
                </a:solidFill>
              </a:rPr>
              <a:t>prava</a:t>
            </a:r>
            <a:r>
              <a:rPr lang="en-GB" sz="1050" dirty="0">
                <a:solidFill>
                  <a:prstClr val="black"/>
                </a:solidFill>
              </a:rPr>
              <a:t>, </a:t>
            </a:r>
            <a:r>
              <a:rPr lang="en-GB" sz="1050" dirty="0" err="1">
                <a:solidFill>
                  <a:prstClr val="black"/>
                </a:solidFill>
              </a:rPr>
              <a:t>ravnopravnost</a:t>
            </a:r>
            <a:r>
              <a:rPr lang="en-GB" sz="1050" dirty="0">
                <a:solidFill>
                  <a:prstClr val="black"/>
                </a:solidFill>
              </a:rPr>
              <a:t> </a:t>
            </a:r>
            <a:r>
              <a:rPr lang="en-GB" sz="1050" dirty="0" err="1">
                <a:solidFill>
                  <a:prstClr val="black"/>
                </a:solidFill>
              </a:rPr>
              <a:t>spolova</a:t>
            </a:r>
            <a:r>
              <a:rPr lang="en-GB" sz="1050" dirty="0">
                <a:solidFill>
                  <a:prstClr val="black"/>
                </a:solidFill>
              </a:rPr>
              <a:t> i </a:t>
            </a:r>
            <a:r>
              <a:rPr lang="en-GB" sz="1050" dirty="0" err="1">
                <a:solidFill>
                  <a:prstClr val="black"/>
                </a:solidFill>
              </a:rPr>
              <a:t>vladavinu</a:t>
            </a:r>
            <a:r>
              <a:rPr lang="en-GB" sz="1050" dirty="0">
                <a:solidFill>
                  <a:prstClr val="black"/>
                </a:solidFill>
              </a:rPr>
              <a:t> </a:t>
            </a:r>
            <a:r>
              <a:rPr lang="en-GB" sz="1050" dirty="0" err="1">
                <a:solidFill>
                  <a:prstClr val="black"/>
                </a:solidFill>
              </a:rPr>
              <a:t>prava</a:t>
            </a:r>
            <a:r>
              <a:rPr lang="en-GB" sz="1050" dirty="0">
                <a:solidFill>
                  <a:prstClr val="black"/>
                </a:solidFill>
              </a:rPr>
              <a:t>. Kao </a:t>
            </a:r>
            <a:r>
              <a:rPr lang="en-GB" sz="1050" dirty="0" err="1">
                <a:solidFill>
                  <a:prstClr val="black"/>
                </a:solidFill>
              </a:rPr>
              <a:t>pravni</a:t>
            </a:r>
            <a:r>
              <a:rPr lang="en-GB" sz="1050" dirty="0">
                <a:solidFill>
                  <a:prstClr val="black"/>
                </a:solidFill>
              </a:rPr>
              <a:t> </a:t>
            </a:r>
            <a:r>
              <a:rPr lang="en-GB" sz="1050" dirty="0" err="1">
                <a:solidFill>
                  <a:prstClr val="black"/>
                </a:solidFill>
              </a:rPr>
              <a:t>savjetnik</a:t>
            </a:r>
            <a:r>
              <a:rPr lang="en-GB" sz="1050" dirty="0">
                <a:solidFill>
                  <a:prstClr val="black"/>
                </a:solidFill>
              </a:rPr>
              <a:t> </a:t>
            </a:r>
            <a:r>
              <a:rPr lang="en-GB" sz="1050" dirty="0" err="1">
                <a:solidFill>
                  <a:prstClr val="black"/>
                </a:solidFill>
              </a:rPr>
              <a:t>Agencije</a:t>
            </a:r>
            <a:r>
              <a:rPr lang="en-GB" sz="1050" dirty="0">
                <a:solidFill>
                  <a:prstClr val="black"/>
                </a:solidFill>
              </a:rPr>
              <a:t> </a:t>
            </a:r>
            <a:r>
              <a:rPr lang="en-GB" sz="1050" dirty="0" err="1">
                <a:solidFill>
                  <a:prstClr val="black"/>
                </a:solidFill>
              </a:rPr>
              <a:t>za</a:t>
            </a:r>
            <a:r>
              <a:rPr lang="en-GB" sz="1050" dirty="0">
                <a:solidFill>
                  <a:prstClr val="black"/>
                </a:solidFill>
              </a:rPr>
              <a:t> </a:t>
            </a:r>
            <a:r>
              <a:rPr lang="en-GB" sz="1050" dirty="0" err="1">
                <a:solidFill>
                  <a:prstClr val="black"/>
                </a:solidFill>
              </a:rPr>
              <a:t>ravnopravnost</a:t>
            </a:r>
            <a:r>
              <a:rPr lang="en-GB" sz="1050" dirty="0">
                <a:solidFill>
                  <a:prstClr val="black"/>
                </a:solidFill>
              </a:rPr>
              <a:t> </a:t>
            </a:r>
            <a:r>
              <a:rPr lang="en-GB" sz="1050" dirty="0" err="1">
                <a:solidFill>
                  <a:prstClr val="black"/>
                </a:solidFill>
              </a:rPr>
              <a:t>spolova</a:t>
            </a:r>
            <a:r>
              <a:rPr lang="en-GB" sz="1050" dirty="0">
                <a:solidFill>
                  <a:prstClr val="black"/>
                </a:solidFill>
              </a:rPr>
              <a:t> BiH i </a:t>
            </a:r>
            <a:r>
              <a:rPr lang="en-GB" sz="1050" dirty="0" err="1">
                <a:solidFill>
                  <a:prstClr val="black"/>
                </a:solidFill>
              </a:rPr>
              <a:t>Misije</a:t>
            </a:r>
            <a:r>
              <a:rPr lang="en-GB" sz="1050" dirty="0">
                <a:solidFill>
                  <a:prstClr val="black"/>
                </a:solidFill>
              </a:rPr>
              <a:t> OSCE-a u BiH radio je </a:t>
            </a:r>
            <a:r>
              <a:rPr lang="en-GB" sz="1050" dirty="0" err="1">
                <a:solidFill>
                  <a:prstClr val="black"/>
                </a:solidFill>
              </a:rPr>
              <a:t>na</a:t>
            </a:r>
            <a:r>
              <a:rPr lang="en-GB" sz="1050" dirty="0">
                <a:solidFill>
                  <a:prstClr val="black"/>
                </a:solidFill>
              </a:rPr>
              <a:t> </a:t>
            </a:r>
            <a:r>
              <a:rPr lang="en-GB" sz="1050" dirty="0" err="1">
                <a:solidFill>
                  <a:prstClr val="black"/>
                </a:solidFill>
              </a:rPr>
              <a:t>izradi</a:t>
            </a:r>
            <a:r>
              <a:rPr lang="en-GB" sz="1050" dirty="0">
                <a:solidFill>
                  <a:prstClr val="black"/>
                </a:solidFill>
              </a:rPr>
              <a:t> </a:t>
            </a:r>
            <a:r>
              <a:rPr lang="en-GB" sz="1050" dirty="0" err="1">
                <a:solidFill>
                  <a:prstClr val="black"/>
                </a:solidFill>
              </a:rPr>
              <a:t>ključnih</a:t>
            </a:r>
            <a:r>
              <a:rPr lang="en-GB" sz="1050" dirty="0">
                <a:solidFill>
                  <a:prstClr val="black"/>
                </a:solidFill>
              </a:rPr>
              <a:t> </a:t>
            </a:r>
            <a:r>
              <a:rPr lang="en-GB" sz="1050" dirty="0" err="1">
                <a:solidFill>
                  <a:prstClr val="black"/>
                </a:solidFill>
              </a:rPr>
              <a:t>zakona</a:t>
            </a:r>
            <a:r>
              <a:rPr lang="en-GB" sz="1050" dirty="0">
                <a:solidFill>
                  <a:prstClr val="black"/>
                </a:solidFill>
              </a:rPr>
              <a:t> i </a:t>
            </a:r>
            <a:r>
              <a:rPr lang="en-GB" sz="1050" dirty="0" err="1">
                <a:solidFill>
                  <a:prstClr val="black"/>
                </a:solidFill>
              </a:rPr>
              <a:t>politika</a:t>
            </a:r>
            <a:r>
              <a:rPr lang="en-GB" sz="1050" dirty="0">
                <a:solidFill>
                  <a:prstClr val="black"/>
                </a:solidFill>
              </a:rPr>
              <a:t> u </a:t>
            </a:r>
            <a:r>
              <a:rPr lang="en-GB" sz="1050" dirty="0" err="1">
                <a:solidFill>
                  <a:prstClr val="black"/>
                </a:solidFill>
              </a:rPr>
              <a:t>oblasti</a:t>
            </a:r>
            <a:r>
              <a:rPr lang="en-GB" sz="1050" dirty="0">
                <a:solidFill>
                  <a:prstClr val="black"/>
                </a:solidFill>
              </a:rPr>
              <a:t> </a:t>
            </a:r>
            <a:r>
              <a:rPr lang="en-GB" sz="1050" dirty="0" err="1">
                <a:solidFill>
                  <a:prstClr val="black"/>
                </a:solidFill>
              </a:rPr>
              <a:t>ravnopravnosti</a:t>
            </a:r>
            <a:r>
              <a:rPr lang="en-GB" sz="1050" dirty="0">
                <a:solidFill>
                  <a:prstClr val="black"/>
                </a:solidFill>
              </a:rPr>
              <a:t> </a:t>
            </a:r>
            <a:r>
              <a:rPr lang="en-GB" sz="1050" dirty="0" err="1">
                <a:solidFill>
                  <a:prstClr val="black"/>
                </a:solidFill>
              </a:rPr>
              <a:t>spolova</a:t>
            </a:r>
            <a:r>
              <a:rPr lang="en-GB" sz="1050" dirty="0">
                <a:solidFill>
                  <a:prstClr val="black"/>
                </a:solidFill>
              </a:rPr>
              <a:t> i </a:t>
            </a:r>
            <a:r>
              <a:rPr lang="en-GB" sz="1050" dirty="0" err="1">
                <a:solidFill>
                  <a:prstClr val="black"/>
                </a:solidFill>
              </a:rPr>
              <a:t>zabrane</a:t>
            </a:r>
            <a:r>
              <a:rPr lang="en-GB" sz="1050" dirty="0">
                <a:solidFill>
                  <a:prstClr val="black"/>
                </a:solidFill>
              </a:rPr>
              <a:t> </a:t>
            </a:r>
            <a:r>
              <a:rPr lang="en-GB" sz="1050" dirty="0" err="1">
                <a:solidFill>
                  <a:prstClr val="black"/>
                </a:solidFill>
              </a:rPr>
              <a:t>diskriminacije</a:t>
            </a:r>
            <a:r>
              <a:rPr lang="en-GB" sz="1050" dirty="0">
                <a:solidFill>
                  <a:prstClr val="black"/>
                </a:solidFill>
              </a:rPr>
              <a:t> u BiH. </a:t>
            </a:r>
            <a:r>
              <a:rPr lang="en-GB" sz="1050" dirty="0" err="1">
                <a:solidFill>
                  <a:prstClr val="black"/>
                </a:solidFill>
              </a:rPr>
              <a:t>Učestvovao</a:t>
            </a:r>
            <a:r>
              <a:rPr lang="en-GB" sz="1050" dirty="0">
                <a:solidFill>
                  <a:prstClr val="black"/>
                </a:solidFill>
              </a:rPr>
              <a:t> je u </a:t>
            </a:r>
            <a:r>
              <a:rPr lang="en-GB" sz="1050" dirty="0" err="1">
                <a:solidFill>
                  <a:prstClr val="black"/>
                </a:solidFill>
              </a:rPr>
              <a:t>izradi</a:t>
            </a:r>
            <a:r>
              <a:rPr lang="en-GB" sz="1050" dirty="0">
                <a:solidFill>
                  <a:prstClr val="black"/>
                </a:solidFill>
              </a:rPr>
              <a:t> </a:t>
            </a:r>
            <a:r>
              <a:rPr lang="en-GB" sz="1050" dirty="0" err="1">
                <a:solidFill>
                  <a:prstClr val="black"/>
                </a:solidFill>
              </a:rPr>
              <a:t>međunarodnih</a:t>
            </a:r>
            <a:r>
              <a:rPr lang="en-GB" sz="1050" dirty="0">
                <a:solidFill>
                  <a:prstClr val="black"/>
                </a:solidFill>
              </a:rPr>
              <a:t> </a:t>
            </a:r>
            <a:r>
              <a:rPr lang="en-GB" sz="1050" dirty="0" err="1">
                <a:solidFill>
                  <a:prstClr val="black"/>
                </a:solidFill>
              </a:rPr>
              <a:t>standarda</a:t>
            </a:r>
            <a:r>
              <a:rPr lang="en-GB" sz="1050" dirty="0">
                <a:solidFill>
                  <a:prstClr val="black"/>
                </a:solidFill>
              </a:rPr>
              <a:t> u </a:t>
            </a:r>
            <a:r>
              <a:rPr lang="en-GB" sz="1050" dirty="0" err="1">
                <a:solidFill>
                  <a:prstClr val="black"/>
                </a:solidFill>
              </a:rPr>
              <a:t>oblasti</a:t>
            </a:r>
            <a:r>
              <a:rPr lang="en-GB" sz="1050" dirty="0">
                <a:solidFill>
                  <a:prstClr val="black"/>
                </a:solidFill>
              </a:rPr>
              <a:t> </a:t>
            </a:r>
            <a:r>
              <a:rPr lang="en-GB" sz="1050" dirty="0" err="1">
                <a:solidFill>
                  <a:prstClr val="black"/>
                </a:solidFill>
              </a:rPr>
              <a:t>ravnopravnosti</a:t>
            </a:r>
            <a:r>
              <a:rPr lang="en-GB" sz="1050" dirty="0">
                <a:solidFill>
                  <a:prstClr val="black"/>
                </a:solidFill>
              </a:rPr>
              <a:t> </a:t>
            </a:r>
            <a:r>
              <a:rPr lang="en-GB" sz="1050" dirty="0" err="1">
                <a:solidFill>
                  <a:prstClr val="black"/>
                </a:solidFill>
              </a:rPr>
              <a:t>spolova</a:t>
            </a:r>
            <a:r>
              <a:rPr lang="en-GB" sz="1050" dirty="0">
                <a:solidFill>
                  <a:prstClr val="black"/>
                </a:solidFill>
              </a:rPr>
              <a:t> i </a:t>
            </a:r>
            <a:r>
              <a:rPr lang="en-GB" sz="1050" dirty="0" err="1">
                <a:solidFill>
                  <a:prstClr val="black"/>
                </a:solidFill>
              </a:rPr>
              <a:t>na</a:t>
            </a:r>
            <a:r>
              <a:rPr lang="en-GB" sz="1050" dirty="0">
                <a:solidFill>
                  <a:prstClr val="black"/>
                </a:solidFill>
              </a:rPr>
              <a:t> </a:t>
            </a:r>
            <a:r>
              <a:rPr lang="en-GB" sz="1050" dirty="0" err="1">
                <a:solidFill>
                  <a:prstClr val="black"/>
                </a:solidFill>
              </a:rPr>
              <a:t>sastancima</a:t>
            </a:r>
            <a:r>
              <a:rPr lang="en-GB" sz="1050" dirty="0">
                <a:solidFill>
                  <a:prstClr val="black"/>
                </a:solidFill>
              </a:rPr>
              <a:t> </a:t>
            </a:r>
            <a:r>
              <a:rPr lang="en-GB" sz="1050" dirty="0" err="1">
                <a:solidFill>
                  <a:prstClr val="black"/>
                </a:solidFill>
              </a:rPr>
              <a:t>tijela</a:t>
            </a:r>
            <a:r>
              <a:rPr lang="en-GB" sz="1050" dirty="0">
                <a:solidFill>
                  <a:prstClr val="black"/>
                </a:solidFill>
              </a:rPr>
              <a:t> </a:t>
            </a:r>
            <a:r>
              <a:rPr lang="en-GB" sz="1050" dirty="0" err="1">
                <a:solidFill>
                  <a:prstClr val="black"/>
                </a:solidFill>
              </a:rPr>
              <a:t>Vijeća</a:t>
            </a:r>
            <a:r>
              <a:rPr lang="en-GB" sz="1050" dirty="0">
                <a:solidFill>
                  <a:prstClr val="black"/>
                </a:solidFill>
              </a:rPr>
              <a:t> </a:t>
            </a:r>
            <a:r>
              <a:rPr lang="en-GB" sz="1050" dirty="0" err="1">
                <a:solidFill>
                  <a:prstClr val="black"/>
                </a:solidFill>
              </a:rPr>
              <a:t>Evrope</a:t>
            </a:r>
            <a:r>
              <a:rPr lang="en-GB" sz="1050" dirty="0">
                <a:solidFill>
                  <a:prstClr val="black"/>
                </a:solidFill>
              </a:rPr>
              <a:t> i </a:t>
            </a:r>
            <a:r>
              <a:rPr lang="en-GB" sz="1050" dirty="0" err="1">
                <a:solidFill>
                  <a:prstClr val="black"/>
                </a:solidFill>
              </a:rPr>
              <a:t>Ujedinjenih</a:t>
            </a:r>
            <a:r>
              <a:rPr lang="en-GB" sz="1050" dirty="0">
                <a:solidFill>
                  <a:prstClr val="black"/>
                </a:solidFill>
              </a:rPr>
              <a:t> </a:t>
            </a:r>
            <a:r>
              <a:rPr lang="en-GB" sz="1050" dirty="0" err="1">
                <a:solidFill>
                  <a:prstClr val="black"/>
                </a:solidFill>
              </a:rPr>
              <a:t>naroda</a:t>
            </a:r>
            <a:r>
              <a:rPr lang="en-GB" sz="1050" dirty="0">
                <a:solidFill>
                  <a:prstClr val="black"/>
                </a:solidFill>
              </a:rPr>
              <a:t>.</a:t>
            </a:r>
            <a:endParaRPr lang="en-US" sz="1050" dirty="0">
              <a:solidFill>
                <a:prstClr val="black"/>
              </a:solidFill>
            </a:endParaRPr>
          </a:p>
        </p:txBody>
      </p:sp>
      <p:grpSp>
        <p:nvGrpSpPr>
          <p:cNvPr id="16401" name="Group 31"/>
          <p:cNvGrpSpPr>
            <a:grpSpLocks/>
          </p:cNvGrpSpPr>
          <p:nvPr/>
        </p:nvGrpSpPr>
        <p:grpSpPr bwMode="auto">
          <a:xfrm>
            <a:off x="3316288" y="5010150"/>
            <a:ext cx="1739900" cy="601663"/>
            <a:chOff x="623732" y="4940817"/>
            <a:chExt cx="2319667" cy="803886"/>
          </a:xfrm>
        </p:grpSpPr>
        <p:sp>
          <p:nvSpPr>
            <p:cNvPr id="33" name="Freeform: Shape 112">
              <a:extLst>
                <a:ext uri="{FF2B5EF4-FFF2-40B4-BE49-F238E27FC236}"/>
              </a:extLst>
            </p:cNvPr>
            <p:cNvSpPr/>
            <p:nvPr/>
          </p:nvSpPr>
          <p:spPr>
            <a:xfrm>
              <a:off x="623732" y="5415937"/>
              <a:ext cx="355569" cy="275739"/>
            </a:xfrm>
            <a:custGeom>
              <a:avLst/>
              <a:gdLst/>
              <a:ahLst/>
              <a:cxnLst/>
              <a:rect l="l" t="t" r="r" b="b"/>
              <a:pathLst>
                <a:path w="632497" h="491729">
                  <a:moveTo>
                    <a:pt x="228304" y="0"/>
                  </a:moveTo>
                  <a:cubicBezTo>
                    <a:pt x="275135" y="0"/>
                    <a:pt x="317576" y="9879"/>
                    <a:pt x="355626" y="29636"/>
                  </a:cubicBezTo>
                  <a:cubicBezTo>
                    <a:pt x="393676" y="49393"/>
                    <a:pt x="421482" y="75369"/>
                    <a:pt x="439044" y="107566"/>
                  </a:cubicBezTo>
                  <a:cubicBezTo>
                    <a:pt x="474899" y="111956"/>
                    <a:pt x="507645" y="122384"/>
                    <a:pt x="537280" y="138848"/>
                  </a:cubicBezTo>
                  <a:cubicBezTo>
                    <a:pt x="566915" y="155312"/>
                    <a:pt x="590148" y="175983"/>
                    <a:pt x="606978" y="200863"/>
                  </a:cubicBezTo>
                  <a:cubicBezTo>
                    <a:pt x="623808" y="225742"/>
                    <a:pt x="632223" y="252450"/>
                    <a:pt x="632223" y="280988"/>
                  </a:cubicBezTo>
                  <a:cubicBezTo>
                    <a:pt x="632223" y="321234"/>
                    <a:pt x="616125" y="357089"/>
                    <a:pt x="583928" y="388554"/>
                  </a:cubicBezTo>
                  <a:cubicBezTo>
                    <a:pt x="591246" y="402457"/>
                    <a:pt x="600026" y="416725"/>
                    <a:pt x="610271" y="431360"/>
                  </a:cubicBezTo>
                  <a:cubicBezTo>
                    <a:pt x="618320" y="441605"/>
                    <a:pt x="623442" y="447458"/>
                    <a:pt x="625637" y="448922"/>
                  </a:cubicBezTo>
                  <a:cubicBezTo>
                    <a:pt x="629296" y="452581"/>
                    <a:pt x="631491" y="456971"/>
                    <a:pt x="632223" y="462093"/>
                  </a:cubicBezTo>
                  <a:cubicBezTo>
                    <a:pt x="632955" y="467215"/>
                    <a:pt x="632223" y="471972"/>
                    <a:pt x="630028" y="476362"/>
                  </a:cubicBezTo>
                  <a:cubicBezTo>
                    <a:pt x="627833" y="480753"/>
                    <a:pt x="624723" y="484411"/>
                    <a:pt x="620698" y="487338"/>
                  </a:cubicBezTo>
                  <a:cubicBezTo>
                    <a:pt x="616673" y="490265"/>
                    <a:pt x="612100" y="491729"/>
                    <a:pt x="606978" y="491729"/>
                  </a:cubicBezTo>
                  <a:cubicBezTo>
                    <a:pt x="559415" y="491729"/>
                    <a:pt x="513681" y="477460"/>
                    <a:pt x="469777" y="448922"/>
                  </a:cubicBezTo>
                  <a:cubicBezTo>
                    <a:pt x="447825" y="454044"/>
                    <a:pt x="425873" y="456605"/>
                    <a:pt x="403921" y="456605"/>
                  </a:cubicBezTo>
                  <a:cubicBezTo>
                    <a:pt x="357089" y="456605"/>
                    <a:pt x="314831" y="446727"/>
                    <a:pt x="277147" y="426970"/>
                  </a:cubicBezTo>
                  <a:cubicBezTo>
                    <a:pt x="239462" y="407213"/>
                    <a:pt x="211839" y="381236"/>
                    <a:pt x="194278" y="349040"/>
                  </a:cubicBezTo>
                  <a:cubicBezTo>
                    <a:pt x="183302" y="347576"/>
                    <a:pt x="172691" y="345747"/>
                    <a:pt x="162447" y="343552"/>
                  </a:cubicBezTo>
                  <a:cubicBezTo>
                    <a:pt x="119274" y="372089"/>
                    <a:pt x="73541" y="386358"/>
                    <a:pt x="25246" y="386358"/>
                  </a:cubicBezTo>
                  <a:cubicBezTo>
                    <a:pt x="20124" y="386358"/>
                    <a:pt x="15551" y="384895"/>
                    <a:pt x="11526" y="381968"/>
                  </a:cubicBezTo>
                  <a:cubicBezTo>
                    <a:pt x="7501" y="379041"/>
                    <a:pt x="4392" y="375382"/>
                    <a:pt x="2196" y="370992"/>
                  </a:cubicBezTo>
                  <a:cubicBezTo>
                    <a:pt x="1" y="366601"/>
                    <a:pt x="-548" y="361845"/>
                    <a:pt x="550" y="356723"/>
                  </a:cubicBezTo>
                  <a:cubicBezTo>
                    <a:pt x="1648" y="351601"/>
                    <a:pt x="3843" y="347393"/>
                    <a:pt x="7136" y="344100"/>
                  </a:cubicBezTo>
                  <a:cubicBezTo>
                    <a:pt x="10428" y="340808"/>
                    <a:pt x="15368" y="334771"/>
                    <a:pt x="21953" y="325990"/>
                  </a:cubicBezTo>
                  <a:cubicBezTo>
                    <a:pt x="32197" y="311355"/>
                    <a:pt x="40978" y="297086"/>
                    <a:pt x="48296" y="283183"/>
                  </a:cubicBezTo>
                  <a:cubicBezTo>
                    <a:pt x="16099" y="251718"/>
                    <a:pt x="1" y="215863"/>
                    <a:pt x="1" y="175618"/>
                  </a:cubicBezTo>
                  <a:cubicBezTo>
                    <a:pt x="1" y="144153"/>
                    <a:pt x="10245" y="114883"/>
                    <a:pt x="30734" y="87809"/>
                  </a:cubicBezTo>
                  <a:cubicBezTo>
                    <a:pt x="51223" y="60735"/>
                    <a:pt x="78846" y="39331"/>
                    <a:pt x="113604" y="23599"/>
                  </a:cubicBezTo>
                  <a:cubicBezTo>
                    <a:pt x="148361" y="7867"/>
                    <a:pt x="186594" y="0"/>
                    <a:pt x="228304" y="0"/>
                  </a:cubicBezTo>
                  <a:close/>
                  <a:moveTo>
                    <a:pt x="228304" y="52686"/>
                  </a:moveTo>
                  <a:cubicBezTo>
                    <a:pt x="196839" y="52686"/>
                    <a:pt x="167752" y="58357"/>
                    <a:pt x="141044" y="69699"/>
                  </a:cubicBezTo>
                  <a:cubicBezTo>
                    <a:pt x="114335" y="81040"/>
                    <a:pt x="92932" y="96041"/>
                    <a:pt x="76834" y="114700"/>
                  </a:cubicBezTo>
                  <a:cubicBezTo>
                    <a:pt x="60735" y="133360"/>
                    <a:pt x="52686" y="153665"/>
                    <a:pt x="52686" y="175618"/>
                  </a:cubicBezTo>
                  <a:cubicBezTo>
                    <a:pt x="52686" y="201228"/>
                    <a:pt x="63662" y="224644"/>
                    <a:pt x="85615" y="245865"/>
                  </a:cubicBezTo>
                  <a:lnTo>
                    <a:pt x="113055" y="272207"/>
                  </a:lnTo>
                  <a:lnTo>
                    <a:pt x="95493" y="307331"/>
                  </a:lnTo>
                  <a:lnTo>
                    <a:pt x="86712" y="322697"/>
                  </a:lnTo>
                  <a:cubicBezTo>
                    <a:pt x="102810" y="317575"/>
                    <a:pt x="118543" y="309892"/>
                    <a:pt x="133909" y="299647"/>
                  </a:cubicBezTo>
                  <a:lnTo>
                    <a:pt x="152569" y="287574"/>
                  </a:lnTo>
                  <a:lnTo>
                    <a:pt x="174521" y="291964"/>
                  </a:lnTo>
                  <a:cubicBezTo>
                    <a:pt x="192082" y="296355"/>
                    <a:pt x="210010" y="298550"/>
                    <a:pt x="228304" y="298550"/>
                  </a:cubicBezTo>
                  <a:cubicBezTo>
                    <a:pt x="259768" y="298550"/>
                    <a:pt x="288855" y="292879"/>
                    <a:pt x="315563" y="281537"/>
                  </a:cubicBezTo>
                  <a:cubicBezTo>
                    <a:pt x="342272" y="270195"/>
                    <a:pt x="363675" y="255194"/>
                    <a:pt x="379773" y="236535"/>
                  </a:cubicBezTo>
                  <a:cubicBezTo>
                    <a:pt x="395871" y="217876"/>
                    <a:pt x="403921" y="197570"/>
                    <a:pt x="403921" y="175618"/>
                  </a:cubicBezTo>
                  <a:cubicBezTo>
                    <a:pt x="403921" y="153665"/>
                    <a:pt x="395871" y="133360"/>
                    <a:pt x="379773" y="114700"/>
                  </a:cubicBezTo>
                  <a:cubicBezTo>
                    <a:pt x="363675" y="96041"/>
                    <a:pt x="342272" y="81040"/>
                    <a:pt x="315563" y="69699"/>
                  </a:cubicBezTo>
                  <a:cubicBezTo>
                    <a:pt x="288855" y="58357"/>
                    <a:pt x="259768" y="52686"/>
                    <a:pt x="228304" y="52686"/>
                  </a:cubicBezTo>
                  <a:close/>
                  <a:moveTo>
                    <a:pt x="455508" y="164642"/>
                  </a:moveTo>
                  <a:lnTo>
                    <a:pt x="456606" y="175618"/>
                  </a:lnTo>
                  <a:cubicBezTo>
                    <a:pt x="456606" y="204887"/>
                    <a:pt x="448008" y="231961"/>
                    <a:pt x="430812" y="256841"/>
                  </a:cubicBezTo>
                  <a:cubicBezTo>
                    <a:pt x="413616" y="281720"/>
                    <a:pt x="390017" y="302391"/>
                    <a:pt x="360016" y="318855"/>
                  </a:cubicBezTo>
                  <a:cubicBezTo>
                    <a:pt x="330015" y="335320"/>
                    <a:pt x="296721" y="345381"/>
                    <a:pt x="260134" y="349040"/>
                  </a:cubicBezTo>
                  <a:cubicBezTo>
                    <a:pt x="276232" y="365870"/>
                    <a:pt x="296904" y="379224"/>
                    <a:pt x="322149" y="389102"/>
                  </a:cubicBezTo>
                  <a:cubicBezTo>
                    <a:pt x="347394" y="398981"/>
                    <a:pt x="374651" y="403920"/>
                    <a:pt x="403921" y="403920"/>
                  </a:cubicBezTo>
                  <a:cubicBezTo>
                    <a:pt x="422214" y="403920"/>
                    <a:pt x="440142" y="401725"/>
                    <a:pt x="457703" y="397334"/>
                  </a:cubicBezTo>
                  <a:lnTo>
                    <a:pt x="479656" y="392944"/>
                  </a:lnTo>
                  <a:lnTo>
                    <a:pt x="498315" y="405018"/>
                  </a:lnTo>
                  <a:cubicBezTo>
                    <a:pt x="513681" y="415262"/>
                    <a:pt x="529414" y="422945"/>
                    <a:pt x="545512" y="428067"/>
                  </a:cubicBezTo>
                  <a:lnTo>
                    <a:pt x="536731" y="411603"/>
                  </a:lnTo>
                  <a:lnTo>
                    <a:pt x="520267" y="377577"/>
                  </a:lnTo>
                  <a:lnTo>
                    <a:pt x="546610" y="351235"/>
                  </a:lnTo>
                  <a:cubicBezTo>
                    <a:pt x="568562" y="330015"/>
                    <a:pt x="579538" y="306416"/>
                    <a:pt x="579538" y="280439"/>
                  </a:cubicBezTo>
                  <a:cubicBezTo>
                    <a:pt x="579538" y="254462"/>
                    <a:pt x="567830" y="230681"/>
                    <a:pt x="544414" y="209095"/>
                  </a:cubicBezTo>
                  <a:cubicBezTo>
                    <a:pt x="520999" y="187508"/>
                    <a:pt x="491363" y="172691"/>
                    <a:pt x="455508" y="164642"/>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8064A2"/>
                </a:solidFill>
              </a:endParaRPr>
            </a:p>
          </p:txBody>
        </p:sp>
        <p:sp>
          <p:nvSpPr>
            <p:cNvPr id="34" name="Freeform: Shape 113">
              <a:extLst>
                <a:ext uri="{FF2B5EF4-FFF2-40B4-BE49-F238E27FC236}"/>
              </a:extLst>
            </p:cNvPr>
            <p:cNvSpPr/>
            <p:nvPr/>
          </p:nvSpPr>
          <p:spPr>
            <a:xfrm>
              <a:off x="623732" y="4940817"/>
              <a:ext cx="355569" cy="316040"/>
            </a:xfrm>
            <a:custGeom>
              <a:avLst/>
              <a:gdLst>
                <a:gd name="connsiteX0" fmla="*/ 441238 w 632222"/>
                <a:gd name="connsiteY0" fmla="*/ 127322 h 561974"/>
                <a:gd name="connsiteX1" fmla="*/ 237083 w 632222"/>
                <a:gd name="connsiteY1" fmla="*/ 331478 h 561974"/>
                <a:gd name="connsiteX2" fmla="*/ 229400 w 632222"/>
                <a:gd name="connsiteY2" fmla="*/ 402822 h 561974"/>
                <a:gd name="connsiteX3" fmla="*/ 300745 w 632222"/>
                <a:gd name="connsiteY3" fmla="*/ 395139 h 561974"/>
                <a:gd name="connsiteX4" fmla="*/ 504900 w 632222"/>
                <a:gd name="connsiteY4" fmla="*/ 190984 h 561974"/>
                <a:gd name="connsiteX5" fmla="*/ 52685 w 632222"/>
                <a:gd name="connsiteY5" fmla="*/ 70246 h 561974"/>
                <a:gd name="connsiteX6" fmla="*/ 353430 w 632222"/>
                <a:gd name="connsiteY6" fmla="*/ 70246 h 561974"/>
                <a:gd name="connsiteX7" fmla="*/ 361113 w 632222"/>
                <a:gd name="connsiteY7" fmla="*/ 75734 h 561974"/>
                <a:gd name="connsiteX8" fmla="*/ 358918 w 632222"/>
                <a:gd name="connsiteY8" fmla="*/ 85612 h 561974"/>
                <a:gd name="connsiteX9" fmla="*/ 323794 w 632222"/>
                <a:gd name="connsiteY9" fmla="*/ 120736 h 561974"/>
                <a:gd name="connsiteX10" fmla="*/ 318306 w 632222"/>
                <a:gd name="connsiteY10" fmla="*/ 122931 h 561974"/>
                <a:gd name="connsiteX11" fmla="*/ 52685 w 632222"/>
                <a:gd name="connsiteY11" fmla="*/ 122931 h 561974"/>
                <a:gd name="connsiteX12" fmla="*/ 52685 w 632222"/>
                <a:gd name="connsiteY12" fmla="*/ 509289 h 561974"/>
                <a:gd name="connsiteX13" fmla="*/ 439043 w 632222"/>
                <a:gd name="connsiteY13" fmla="*/ 509289 h 561974"/>
                <a:gd name="connsiteX14" fmla="*/ 439043 w 632222"/>
                <a:gd name="connsiteY14" fmla="*/ 384162 h 561974"/>
                <a:gd name="connsiteX15" fmla="*/ 441238 w 632222"/>
                <a:gd name="connsiteY15" fmla="*/ 378674 h 561974"/>
                <a:gd name="connsiteX16" fmla="*/ 476362 w 632222"/>
                <a:gd name="connsiteY16" fmla="*/ 343550 h 561974"/>
                <a:gd name="connsiteX17" fmla="*/ 486240 w 632222"/>
                <a:gd name="connsiteY17" fmla="*/ 341355 h 561974"/>
                <a:gd name="connsiteX18" fmla="*/ 491728 w 632222"/>
                <a:gd name="connsiteY18" fmla="*/ 350136 h 561974"/>
                <a:gd name="connsiteX19" fmla="*/ 491728 w 632222"/>
                <a:gd name="connsiteY19" fmla="*/ 509289 h 561974"/>
                <a:gd name="connsiteX20" fmla="*/ 476362 w 632222"/>
                <a:gd name="connsiteY20" fmla="*/ 546608 h 561974"/>
                <a:gd name="connsiteX21" fmla="*/ 439043 w 632222"/>
                <a:gd name="connsiteY21" fmla="*/ 561974 h 561974"/>
                <a:gd name="connsiteX22" fmla="*/ 52685 w 632222"/>
                <a:gd name="connsiteY22" fmla="*/ 561974 h 561974"/>
                <a:gd name="connsiteX23" fmla="*/ 15367 w 632222"/>
                <a:gd name="connsiteY23" fmla="*/ 546608 h 561974"/>
                <a:gd name="connsiteX24" fmla="*/ 0 w 632222"/>
                <a:gd name="connsiteY24" fmla="*/ 509289 h 561974"/>
                <a:gd name="connsiteX25" fmla="*/ 0 w 632222"/>
                <a:gd name="connsiteY25" fmla="*/ 122931 h 561974"/>
                <a:gd name="connsiteX26" fmla="*/ 15367 w 632222"/>
                <a:gd name="connsiteY26" fmla="*/ 85612 h 561974"/>
                <a:gd name="connsiteX27" fmla="*/ 52685 w 632222"/>
                <a:gd name="connsiteY27" fmla="*/ 70246 h 561974"/>
                <a:gd name="connsiteX28" fmla="*/ 520815 w 632222"/>
                <a:gd name="connsiteY28" fmla="*/ 52685 h 561974"/>
                <a:gd name="connsiteX29" fmla="*/ 512583 w 632222"/>
                <a:gd name="connsiteY29" fmla="*/ 55978 h 561974"/>
                <a:gd name="connsiteX30" fmla="*/ 478557 w 632222"/>
                <a:gd name="connsiteY30" fmla="*/ 90004 h 561974"/>
                <a:gd name="connsiteX31" fmla="*/ 542218 w 632222"/>
                <a:gd name="connsiteY31" fmla="*/ 153665 h 561974"/>
                <a:gd name="connsiteX32" fmla="*/ 576244 w 632222"/>
                <a:gd name="connsiteY32" fmla="*/ 119639 h 561974"/>
                <a:gd name="connsiteX33" fmla="*/ 579537 w 632222"/>
                <a:gd name="connsiteY33" fmla="*/ 111407 h 561974"/>
                <a:gd name="connsiteX34" fmla="*/ 576244 w 632222"/>
                <a:gd name="connsiteY34" fmla="*/ 103175 h 561974"/>
                <a:gd name="connsiteX35" fmla="*/ 529047 w 632222"/>
                <a:gd name="connsiteY35" fmla="*/ 55978 h 561974"/>
                <a:gd name="connsiteX36" fmla="*/ 520815 w 632222"/>
                <a:gd name="connsiteY36" fmla="*/ 52685 h 561974"/>
                <a:gd name="connsiteX37" fmla="*/ 520815 w 632222"/>
                <a:gd name="connsiteY37" fmla="*/ 0 h 561974"/>
                <a:gd name="connsiteX38" fmla="*/ 566366 w 632222"/>
                <a:gd name="connsiteY38" fmla="*/ 18659 h 561974"/>
                <a:gd name="connsiteX39" fmla="*/ 613563 w 632222"/>
                <a:gd name="connsiteY39" fmla="*/ 65856 h 561974"/>
                <a:gd name="connsiteX40" fmla="*/ 632222 w 632222"/>
                <a:gd name="connsiteY40" fmla="*/ 111407 h 561974"/>
                <a:gd name="connsiteX41" fmla="*/ 613563 w 632222"/>
                <a:gd name="connsiteY41" fmla="*/ 156958 h 561974"/>
                <a:gd name="connsiteX42" fmla="*/ 324892 w 632222"/>
                <a:gd name="connsiteY42" fmla="*/ 445629 h 561974"/>
                <a:gd name="connsiteX43" fmla="*/ 226107 w 632222"/>
                <a:gd name="connsiteY43" fmla="*/ 456605 h 561974"/>
                <a:gd name="connsiteX44" fmla="*/ 188789 w 632222"/>
                <a:gd name="connsiteY44" fmla="*/ 443433 h 561974"/>
                <a:gd name="connsiteX45" fmla="*/ 175617 w 632222"/>
                <a:gd name="connsiteY45" fmla="*/ 406115 h 561974"/>
                <a:gd name="connsiteX46" fmla="*/ 186593 w 632222"/>
                <a:gd name="connsiteY46" fmla="*/ 307330 h 561974"/>
                <a:gd name="connsiteX47" fmla="*/ 475264 w 632222"/>
                <a:gd name="connsiteY47" fmla="*/ 18659 h 561974"/>
                <a:gd name="connsiteX48" fmla="*/ 520815 w 632222"/>
                <a:gd name="connsiteY48" fmla="*/ 0 h 56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2222" h="561974">
                  <a:moveTo>
                    <a:pt x="441238" y="127322"/>
                  </a:moveTo>
                  <a:lnTo>
                    <a:pt x="237083" y="331478"/>
                  </a:lnTo>
                  <a:lnTo>
                    <a:pt x="229400" y="402822"/>
                  </a:lnTo>
                  <a:lnTo>
                    <a:pt x="300745" y="395139"/>
                  </a:lnTo>
                  <a:lnTo>
                    <a:pt x="504900" y="190984"/>
                  </a:lnTo>
                  <a:close/>
                  <a:moveTo>
                    <a:pt x="52685" y="70246"/>
                  </a:moveTo>
                  <a:lnTo>
                    <a:pt x="353430" y="70246"/>
                  </a:lnTo>
                  <a:cubicBezTo>
                    <a:pt x="357089" y="70246"/>
                    <a:pt x="359649" y="72075"/>
                    <a:pt x="361113" y="75734"/>
                  </a:cubicBezTo>
                  <a:cubicBezTo>
                    <a:pt x="362577" y="79393"/>
                    <a:pt x="361845" y="82685"/>
                    <a:pt x="358918" y="85612"/>
                  </a:cubicBezTo>
                  <a:lnTo>
                    <a:pt x="323794" y="120736"/>
                  </a:lnTo>
                  <a:cubicBezTo>
                    <a:pt x="322331" y="122199"/>
                    <a:pt x="320502" y="122931"/>
                    <a:pt x="318306" y="122931"/>
                  </a:cubicBezTo>
                  <a:lnTo>
                    <a:pt x="52685" y="122931"/>
                  </a:lnTo>
                  <a:lnTo>
                    <a:pt x="52685" y="509289"/>
                  </a:lnTo>
                  <a:lnTo>
                    <a:pt x="439043" y="509289"/>
                  </a:lnTo>
                  <a:lnTo>
                    <a:pt x="439043" y="384162"/>
                  </a:lnTo>
                  <a:cubicBezTo>
                    <a:pt x="439043" y="381966"/>
                    <a:pt x="439775" y="380137"/>
                    <a:pt x="441238" y="378674"/>
                  </a:cubicBezTo>
                  <a:lnTo>
                    <a:pt x="476362" y="343550"/>
                  </a:lnTo>
                  <a:cubicBezTo>
                    <a:pt x="479289" y="340623"/>
                    <a:pt x="482581" y="339892"/>
                    <a:pt x="486240" y="341355"/>
                  </a:cubicBezTo>
                  <a:cubicBezTo>
                    <a:pt x="489899" y="342818"/>
                    <a:pt x="491728" y="345745"/>
                    <a:pt x="491728" y="350136"/>
                  </a:cubicBezTo>
                  <a:lnTo>
                    <a:pt x="491728" y="509289"/>
                  </a:lnTo>
                  <a:cubicBezTo>
                    <a:pt x="491728" y="523924"/>
                    <a:pt x="486606" y="536363"/>
                    <a:pt x="476362" y="546608"/>
                  </a:cubicBezTo>
                  <a:cubicBezTo>
                    <a:pt x="466117" y="556852"/>
                    <a:pt x="453678" y="561974"/>
                    <a:pt x="439043" y="561974"/>
                  </a:cubicBezTo>
                  <a:lnTo>
                    <a:pt x="52685" y="561974"/>
                  </a:lnTo>
                  <a:cubicBezTo>
                    <a:pt x="38050" y="561974"/>
                    <a:pt x="25611" y="556852"/>
                    <a:pt x="15367" y="546608"/>
                  </a:cubicBezTo>
                  <a:cubicBezTo>
                    <a:pt x="5122" y="536363"/>
                    <a:pt x="0" y="523924"/>
                    <a:pt x="0" y="509289"/>
                  </a:cubicBezTo>
                  <a:lnTo>
                    <a:pt x="0" y="122931"/>
                  </a:lnTo>
                  <a:cubicBezTo>
                    <a:pt x="0" y="108296"/>
                    <a:pt x="5122" y="95857"/>
                    <a:pt x="15367" y="85612"/>
                  </a:cubicBezTo>
                  <a:cubicBezTo>
                    <a:pt x="25611" y="75368"/>
                    <a:pt x="38050" y="70246"/>
                    <a:pt x="52685" y="70246"/>
                  </a:cubicBezTo>
                  <a:close/>
                  <a:moveTo>
                    <a:pt x="520815" y="52685"/>
                  </a:moveTo>
                  <a:cubicBezTo>
                    <a:pt x="517522" y="52685"/>
                    <a:pt x="514778" y="53783"/>
                    <a:pt x="512583" y="55978"/>
                  </a:cubicBezTo>
                  <a:lnTo>
                    <a:pt x="478557" y="90004"/>
                  </a:lnTo>
                  <a:lnTo>
                    <a:pt x="542218" y="153665"/>
                  </a:lnTo>
                  <a:lnTo>
                    <a:pt x="576244" y="119639"/>
                  </a:lnTo>
                  <a:cubicBezTo>
                    <a:pt x="578439" y="117444"/>
                    <a:pt x="579537" y="114700"/>
                    <a:pt x="579537" y="111407"/>
                  </a:cubicBezTo>
                  <a:cubicBezTo>
                    <a:pt x="579537" y="108114"/>
                    <a:pt x="578439" y="105370"/>
                    <a:pt x="576244" y="103175"/>
                  </a:cubicBezTo>
                  <a:lnTo>
                    <a:pt x="529047" y="55978"/>
                  </a:lnTo>
                  <a:cubicBezTo>
                    <a:pt x="526852" y="53783"/>
                    <a:pt x="524108" y="52685"/>
                    <a:pt x="520815" y="52685"/>
                  </a:cubicBezTo>
                  <a:close/>
                  <a:moveTo>
                    <a:pt x="520815" y="0"/>
                  </a:moveTo>
                  <a:cubicBezTo>
                    <a:pt x="538743" y="0"/>
                    <a:pt x="553926" y="6220"/>
                    <a:pt x="566366" y="18659"/>
                  </a:cubicBezTo>
                  <a:lnTo>
                    <a:pt x="613563" y="65856"/>
                  </a:lnTo>
                  <a:cubicBezTo>
                    <a:pt x="626002" y="78296"/>
                    <a:pt x="632222" y="93480"/>
                    <a:pt x="632222" y="111407"/>
                  </a:cubicBezTo>
                  <a:cubicBezTo>
                    <a:pt x="632222" y="129335"/>
                    <a:pt x="626002" y="144518"/>
                    <a:pt x="613563" y="156958"/>
                  </a:cubicBezTo>
                  <a:lnTo>
                    <a:pt x="324892" y="445629"/>
                  </a:lnTo>
                  <a:lnTo>
                    <a:pt x="226107" y="456605"/>
                  </a:lnTo>
                  <a:cubicBezTo>
                    <a:pt x="211472" y="458068"/>
                    <a:pt x="199033" y="453678"/>
                    <a:pt x="188789" y="443433"/>
                  </a:cubicBezTo>
                  <a:cubicBezTo>
                    <a:pt x="178544" y="433189"/>
                    <a:pt x="174154" y="420750"/>
                    <a:pt x="175617" y="406115"/>
                  </a:cubicBezTo>
                  <a:lnTo>
                    <a:pt x="186593" y="307330"/>
                  </a:lnTo>
                  <a:lnTo>
                    <a:pt x="475264" y="18659"/>
                  </a:lnTo>
                  <a:cubicBezTo>
                    <a:pt x="487704" y="6220"/>
                    <a:pt x="502887" y="0"/>
                    <a:pt x="520815"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8064A2"/>
                </a:solidFill>
              </a:endParaRPr>
            </a:p>
          </p:txBody>
        </p:sp>
        <p:sp>
          <p:nvSpPr>
            <p:cNvPr id="35" name="TextBox 34">
              <a:extLst>
                <a:ext uri="{FF2B5EF4-FFF2-40B4-BE49-F238E27FC236}"/>
              </a:extLst>
            </p:cNvPr>
            <p:cNvSpPr txBox="1"/>
            <p:nvPr/>
          </p:nvSpPr>
          <p:spPr>
            <a:xfrm>
              <a:off x="1127455" y="4947181"/>
              <a:ext cx="1815944" cy="339371"/>
            </a:xfrm>
            <a:prstGeom prst="rect">
              <a:avLst/>
            </a:prstGeom>
            <a:noFill/>
          </p:spPr>
          <p:txBody>
            <a:bodyPr wrap="none">
              <a:spAutoFit/>
            </a:bodyPr>
            <a:lstStyle/>
            <a:p>
              <a:pPr>
                <a:defRPr/>
              </a:pPr>
              <a:r>
                <a:rPr lang="bs-Latn-BA" sz="1050" dirty="0">
                  <a:solidFill>
                    <a:srgbClr val="8064A2"/>
                  </a:solidFill>
                </a:rPr>
                <a:t>adnan@</a:t>
              </a:r>
              <a:r>
                <a:rPr lang="bs-Latn-BA" sz="1050" dirty="0" err="1">
                  <a:solidFill>
                    <a:srgbClr val="8064A2"/>
                  </a:solidFill>
                </a:rPr>
                <a:t>kadribasic.ba</a:t>
              </a:r>
              <a:endParaRPr lang="en-US" sz="1050" dirty="0">
                <a:solidFill>
                  <a:srgbClr val="8064A2"/>
                </a:solidFill>
              </a:endParaRPr>
            </a:p>
          </p:txBody>
        </p:sp>
        <p:sp>
          <p:nvSpPr>
            <p:cNvPr id="36" name="TextBox 35">
              <a:extLst>
                <a:ext uri="{FF2B5EF4-FFF2-40B4-BE49-F238E27FC236}"/>
              </a:extLst>
            </p:cNvPr>
            <p:cNvSpPr txBox="1"/>
            <p:nvPr/>
          </p:nvSpPr>
          <p:spPr>
            <a:xfrm>
              <a:off x="1127455" y="5405332"/>
              <a:ext cx="982049" cy="339371"/>
            </a:xfrm>
            <a:prstGeom prst="rect">
              <a:avLst/>
            </a:prstGeom>
            <a:noFill/>
          </p:spPr>
          <p:txBody>
            <a:bodyPr wrap="none">
              <a:spAutoFit/>
            </a:bodyPr>
            <a:lstStyle/>
            <a:p>
              <a:pPr>
                <a:defRPr/>
              </a:pPr>
              <a:r>
                <a:rPr lang="bs-Latn-BA" sz="1050" dirty="0">
                  <a:solidFill>
                    <a:srgbClr val="8064A2"/>
                  </a:solidFill>
                </a:rPr>
                <a:t>06129088</a:t>
              </a:r>
              <a:endParaRPr lang="en-US" sz="1050" dirty="0">
                <a:solidFill>
                  <a:srgbClr val="8064A2"/>
                </a:solidFill>
              </a:endParaRPr>
            </a:p>
          </p:txBody>
        </p:sp>
      </p:grpSp>
      <p:cxnSp>
        <p:nvCxnSpPr>
          <p:cNvPr id="37" name="Straight Connector 36">
            <a:extLst>
              <a:ext uri="{FF2B5EF4-FFF2-40B4-BE49-F238E27FC236}"/>
            </a:extLst>
          </p:cNvPr>
          <p:cNvCxnSpPr>
            <a:cxnSpLocks/>
          </p:cNvCxnSpPr>
          <p:nvPr/>
        </p:nvCxnSpPr>
        <p:spPr>
          <a:xfrm>
            <a:off x="3276600" y="3213100"/>
            <a:ext cx="2320925"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403" name="Picture 38" descr="C:\Users\adnan\Desktop\28CA5BFB-3BA1-4E35-83AC-4271E4D911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2528888"/>
            <a:ext cx="28384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459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Primjer 3</a:t>
            </a:r>
            <a:endParaRPr lang="en-GB" dirty="0"/>
          </a:p>
        </p:txBody>
      </p:sp>
      <p:sp>
        <p:nvSpPr>
          <p:cNvPr id="3" name="Content Placeholder 2"/>
          <p:cNvSpPr>
            <a:spLocks noGrp="1"/>
          </p:cNvSpPr>
          <p:nvPr>
            <p:ph idx="1"/>
          </p:nvPr>
        </p:nvSpPr>
        <p:spPr/>
        <p:txBody>
          <a:bodyPr/>
          <a:lstStyle/>
          <a:p>
            <a:r>
              <a:rPr lang="bs-Latn-BA" sz="1800" dirty="0" err="1" smtClean="0"/>
              <a:t>Zaposlenica</a:t>
            </a:r>
            <a:r>
              <a:rPr lang="bs-Latn-BA" sz="1800" dirty="0" smtClean="0"/>
              <a:t> PJ Pošte </a:t>
            </a:r>
            <a:r>
              <a:rPr lang="bs-Latn-BA" sz="1800" dirty="0"/>
              <a:t>je poslije operacije bila na bolovanju 20 dana</a:t>
            </a:r>
            <a:r>
              <a:rPr lang="bs-Latn-BA" sz="1800" dirty="0" smtClean="0"/>
              <a:t>, </a:t>
            </a:r>
            <a:r>
              <a:rPr lang="bs-Latn-BA" sz="1800" dirty="0"/>
              <a:t>a po povratku sa bolovanja </a:t>
            </a:r>
            <a:r>
              <a:rPr lang="bs-Latn-BA" sz="1800" dirty="0" smtClean="0"/>
              <a:t>šefica se </a:t>
            </a:r>
            <a:r>
              <a:rPr lang="bs-Latn-BA" sz="1800" dirty="0"/>
              <a:t>javila </a:t>
            </a:r>
            <a:r>
              <a:rPr lang="bs-Latn-BA" sz="1800" dirty="0" err="1" smtClean="0"/>
              <a:t>šefici</a:t>
            </a:r>
            <a:r>
              <a:rPr lang="bs-Latn-BA" sz="1800" dirty="0" smtClean="0"/>
              <a:t> poslovnice. </a:t>
            </a:r>
            <a:r>
              <a:rPr lang="bs-Latn-BA" sz="1800" dirty="0" err="1" smtClean="0"/>
              <a:t>Šefica</a:t>
            </a:r>
            <a:r>
              <a:rPr lang="bs-Latn-BA" sz="1800" dirty="0" smtClean="0"/>
              <a:t> je odmah </a:t>
            </a:r>
            <a:r>
              <a:rPr lang="bs-Latn-BA" sz="1800" dirty="0"/>
              <a:t>započela obraćanje </a:t>
            </a:r>
            <a:r>
              <a:rPr lang="bs-Latn-BA" sz="1800" dirty="0" err="1"/>
              <a:t>tužiteljici</a:t>
            </a:r>
            <a:r>
              <a:rPr lang="bs-Latn-BA" sz="1800" dirty="0"/>
              <a:t> </a:t>
            </a:r>
            <a:r>
              <a:rPr lang="bs-Latn-BA" sz="1800" dirty="0" smtClean="0"/>
              <a:t>riječima “</a:t>
            </a:r>
            <a:r>
              <a:rPr lang="bs-Latn-BA" sz="1800" i="1" dirty="0" smtClean="0"/>
              <a:t>bezobraznice</a:t>
            </a:r>
            <a:r>
              <a:rPr lang="bs-Latn-BA" sz="1800" i="1" dirty="0"/>
              <a:t>, sjedi ovamo i zatvori vrata</a:t>
            </a:r>
            <a:r>
              <a:rPr lang="bs-Latn-BA" sz="1800" dirty="0"/>
              <a:t>" što je </a:t>
            </a:r>
            <a:r>
              <a:rPr lang="bs-Latn-BA" sz="1800" dirty="0" err="1" smtClean="0"/>
              <a:t>zaposlenica</a:t>
            </a:r>
            <a:r>
              <a:rPr lang="bs-Latn-BA" sz="1800" dirty="0" smtClean="0"/>
              <a:t> </a:t>
            </a:r>
            <a:r>
              <a:rPr lang="bs-Latn-BA" sz="1800" dirty="0"/>
              <a:t>i uradila, nakon čega je tužena nastavila sa </a:t>
            </a:r>
            <a:r>
              <a:rPr lang="bs-Latn-BA" sz="1800" dirty="0" smtClean="0"/>
              <a:t>prijetnjama </a:t>
            </a:r>
            <a:r>
              <a:rPr lang="bs-Latn-BA" sz="1800" dirty="0"/>
              <a:t>da joj neće predložiti produženje ugovora, da </a:t>
            </a:r>
            <a:r>
              <a:rPr lang="bs-Latn-BA" sz="1800" dirty="0" smtClean="0"/>
              <a:t>će </a:t>
            </a:r>
            <a:r>
              <a:rPr lang="bs-Latn-BA" sz="1800" dirty="0"/>
              <a:t>od sada pratiti svaki njezin korak preko </a:t>
            </a:r>
            <a:r>
              <a:rPr lang="bs-Latn-BA" sz="1800" dirty="0" smtClean="0"/>
              <a:t>nadzornih kamera</a:t>
            </a:r>
            <a:r>
              <a:rPr lang="bs-Latn-BA" sz="1800" dirty="0"/>
              <a:t>, kako ne smije pričati sa bilo kojim kolegom</a:t>
            </a:r>
            <a:r>
              <a:rPr lang="bs-Latn-BA" sz="1800" dirty="0" smtClean="0"/>
              <a:t>, da </a:t>
            </a:r>
            <a:r>
              <a:rPr lang="bs-Latn-BA" sz="1800" dirty="0"/>
              <a:t>se radilo o estetskoj operaciji </a:t>
            </a:r>
            <a:r>
              <a:rPr lang="bs-Latn-BA" sz="1800" dirty="0" smtClean="0"/>
              <a:t>zaposlene. Po </a:t>
            </a:r>
            <a:r>
              <a:rPr lang="bs-Latn-BA" sz="1800" dirty="0"/>
              <a:t>izlasku </a:t>
            </a:r>
            <a:r>
              <a:rPr lang="bs-Latn-BA" sz="1800" dirty="0" smtClean="0"/>
              <a:t>zaposlene </a:t>
            </a:r>
            <a:r>
              <a:rPr lang="bs-Latn-BA" sz="1800" dirty="0"/>
              <a:t>iz ureda </a:t>
            </a:r>
            <a:r>
              <a:rPr lang="bs-Latn-BA" sz="1800" dirty="0" smtClean="0"/>
              <a:t>šefica </a:t>
            </a:r>
            <a:r>
              <a:rPr lang="bs-Latn-BA" sz="1800" dirty="0"/>
              <a:t>joj se obratila riječima "ukoliko digneš dupe sa stolice osim kada budeš išla </a:t>
            </a:r>
            <a:r>
              <a:rPr lang="bs-Latn-BA" sz="1800" dirty="0" err="1"/>
              <a:t>pišat</a:t>
            </a:r>
            <a:r>
              <a:rPr lang="bs-Latn-BA" sz="1800" dirty="0"/>
              <a:t>, pisat ću prijavu protiv tebe u </a:t>
            </a:r>
            <a:r>
              <a:rPr lang="bs-Latn-BA" sz="1800" dirty="0" smtClean="0"/>
              <a:t>centralu“.</a:t>
            </a:r>
          </a:p>
          <a:p>
            <a:endParaRPr lang="bs-Latn-BA" sz="1800" dirty="0"/>
          </a:p>
          <a:p>
            <a:r>
              <a:rPr lang="bs-Latn-BA" sz="1800" dirty="0"/>
              <a:t>Pred kraj radnog vremena tužena je sišla u šalter prostoriju  i zatvorila vrata između </a:t>
            </a:r>
            <a:r>
              <a:rPr lang="bs-Latn-BA" sz="1800" dirty="0" err="1" smtClean="0"/>
              <a:t>zaposlenice</a:t>
            </a:r>
            <a:r>
              <a:rPr lang="bs-Latn-BA" sz="1800" dirty="0" smtClean="0"/>
              <a:t> i </a:t>
            </a:r>
            <a:r>
              <a:rPr lang="bs-Latn-BA" sz="1800" dirty="0"/>
              <a:t>ostalih kolega govoreći drugima da ne smiju razgovarati sa </a:t>
            </a:r>
            <a:r>
              <a:rPr lang="bs-Latn-BA" sz="1800" dirty="0" smtClean="0"/>
              <a:t>njom,  </a:t>
            </a:r>
            <a:r>
              <a:rPr lang="bs-Latn-BA" sz="1800" dirty="0"/>
              <a:t>a </a:t>
            </a:r>
            <a:r>
              <a:rPr lang="bs-Latn-BA" sz="1800" dirty="0" smtClean="0"/>
              <a:t>što </a:t>
            </a:r>
            <a:r>
              <a:rPr lang="bs-Latn-BA" sz="1800" dirty="0"/>
              <a:t>je i u prisustvu </a:t>
            </a:r>
            <a:r>
              <a:rPr lang="bs-Latn-BA" sz="1800" dirty="0" smtClean="0"/>
              <a:t>zaposlene </a:t>
            </a:r>
            <a:r>
              <a:rPr lang="bs-Latn-BA" sz="1800" dirty="0"/>
              <a:t>rekla i poštaru koji je </a:t>
            </a:r>
            <a:r>
              <a:rPr lang="bs-Latn-BA" sz="1800" dirty="0" err="1"/>
              <a:t>preuzimao</a:t>
            </a:r>
            <a:r>
              <a:rPr lang="bs-Latn-BA" sz="1800" dirty="0"/>
              <a:t> papire od </a:t>
            </a:r>
            <a:r>
              <a:rPr lang="bs-Latn-BA" sz="1800" dirty="0" smtClean="0"/>
              <a:t>nje.</a:t>
            </a:r>
            <a:endParaRPr lang="en-GB" sz="1800" dirty="0"/>
          </a:p>
          <a:p>
            <a:endParaRPr lang="en-GB" sz="1800" dirty="0"/>
          </a:p>
          <a:p>
            <a:pPr marL="114300" indent="0">
              <a:buNone/>
            </a:pPr>
            <a:endParaRPr lang="en-GB" sz="1800" dirty="0"/>
          </a:p>
        </p:txBody>
      </p:sp>
    </p:spTree>
    <p:extLst>
      <p:ext uri="{BB962C8B-B14F-4D97-AF65-F5344CB8AC3E}">
        <p14:creationId xmlns:p14="http://schemas.microsoft.com/office/powerpoint/2010/main" val="3781319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b="1" dirty="0" smtClean="0"/>
              <a:t>Primjer: MOBING</a:t>
            </a:r>
            <a:endParaRPr lang="en-GB" b="1" dirty="0"/>
          </a:p>
        </p:txBody>
      </p:sp>
      <p:sp>
        <p:nvSpPr>
          <p:cNvPr id="4" name="Rounded Rectangle 3"/>
          <p:cNvSpPr/>
          <p:nvPr/>
        </p:nvSpPr>
        <p:spPr>
          <a:xfrm>
            <a:off x="251049" y="2021032"/>
            <a:ext cx="122406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000">
                <a:effectLst/>
                <a:ea typeface="Calibri"/>
                <a:cs typeface="Times New Roman"/>
              </a:rPr>
              <a:t>NEFIZIČKO UZNEMIRAVANJE NA RADNOM MJESTU</a:t>
            </a:r>
            <a:endParaRPr lang="en-GB" sz="1000">
              <a:effectLst/>
              <a:ea typeface="Calibri"/>
              <a:cs typeface="Times New Roman"/>
            </a:endParaRPr>
          </a:p>
        </p:txBody>
      </p:sp>
      <p:sp>
        <p:nvSpPr>
          <p:cNvPr id="5" name="Rounded Rectangle 4"/>
          <p:cNvSpPr/>
          <p:nvPr/>
        </p:nvSpPr>
        <p:spPr>
          <a:xfrm>
            <a:off x="228546" y="3029144"/>
            <a:ext cx="122406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1000" dirty="0" smtClean="0">
                <a:ea typeface="Calibri"/>
                <a:cs typeface="Times New Roman"/>
              </a:rPr>
              <a:t>PONAVLJANJE RADNJI</a:t>
            </a:r>
            <a:endParaRPr lang="en-GB" sz="1000" dirty="0">
              <a:effectLst/>
              <a:ea typeface="Calibri"/>
              <a:cs typeface="Times New Roman"/>
            </a:endParaRPr>
          </a:p>
        </p:txBody>
      </p:sp>
      <p:sp>
        <p:nvSpPr>
          <p:cNvPr id="6" name="Rounded Rectangle 5"/>
          <p:cNvSpPr/>
          <p:nvPr/>
        </p:nvSpPr>
        <p:spPr>
          <a:xfrm>
            <a:off x="269737" y="4037256"/>
            <a:ext cx="122406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bs-Latn-BA" sz="800">
                <a:effectLst/>
                <a:ea typeface="Calibri"/>
                <a:cs typeface="Times New Roman"/>
              </a:rPr>
              <a:t>DEGRADACIJA RADNIH USLOVA ILI PROFESIONALNOG STATUSA ZAPOSLENOG</a:t>
            </a:r>
            <a:endParaRPr lang="en-GB" sz="1000">
              <a:effectLst/>
              <a:ea typeface="Calibri"/>
              <a:cs typeface="Times New Roman"/>
            </a:endParaRPr>
          </a:p>
        </p:txBody>
      </p:sp>
      <p:sp>
        <p:nvSpPr>
          <p:cNvPr id="9" name="TextBox 8"/>
          <p:cNvSpPr txBox="1"/>
          <p:nvPr/>
        </p:nvSpPr>
        <p:spPr>
          <a:xfrm>
            <a:off x="1709827" y="2037581"/>
            <a:ext cx="7108203" cy="584775"/>
          </a:xfrm>
          <a:prstGeom prst="rect">
            <a:avLst/>
          </a:prstGeom>
          <a:noFill/>
        </p:spPr>
        <p:txBody>
          <a:bodyPr wrap="square" rtlCol="0">
            <a:spAutoFit/>
          </a:bodyPr>
          <a:lstStyle/>
          <a:p>
            <a:pPr algn="just"/>
            <a:r>
              <a:rPr lang="bs-Latn-BA" sz="1600" i="1" dirty="0" smtClean="0"/>
              <a:t>Vrijeđanje, prijetnje, onemogućavanja obavljanja redovnih poslova radnog mjesta: što je potvrđeno izjavama svjedoka</a:t>
            </a:r>
            <a:endParaRPr lang="en-GB" sz="1600" i="1" dirty="0"/>
          </a:p>
        </p:txBody>
      </p:sp>
      <p:sp>
        <p:nvSpPr>
          <p:cNvPr id="10" name="TextBox 9"/>
          <p:cNvSpPr txBox="1"/>
          <p:nvPr/>
        </p:nvSpPr>
        <p:spPr>
          <a:xfrm>
            <a:off x="1763688" y="3361020"/>
            <a:ext cx="7108203" cy="338554"/>
          </a:xfrm>
          <a:prstGeom prst="rect">
            <a:avLst/>
          </a:prstGeom>
          <a:noFill/>
        </p:spPr>
        <p:txBody>
          <a:bodyPr wrap="square" rtlCol="0">
            <a:spAutoFit/>
          </a:bodyPr>
          <a:lstStyle/>
          <a:p>
            <a:pPr algn="just"/>
            <a:r>
              <a:rPr lang="bs-Latn-BA" sz="1600" i="1" dirty="0" smtClean="0"/>
              <a:t>Utvrđen je kontinuitet i ponavljanje radnji	</a:t>
            </a:r>
            <a:endParaRPr lang="en-GB" sz="1600" i="1" dirty="0"/>
          </a:p>
        </p:txBody>
      </p:sp>
      <p:sp>
        <p:nvSpPr>
          <p:cNvPr id="11" name="TextBox 10"/>
          <p:cNvSpPr txBox="1"/>
          <p:nvPr/>
        </p:nvSpPr>
        <p:spPr>
          <a:xfrm>
            <a:off x="1709827" y="4102276"/>
            <a:ext cx="7108203" cy="584775"/>
          </a:xfrm>
          <a:prstGeom prst="rect">
            <a:avLst/>
          </a:prstGeom>
          <a:noFill/>
        </p:spPr>
        <p:txBody>
          <a:bodyPr wrap="square" rtlCol="0">
            <a:spAutoFit/>
          </a:bodyPr>
          <a:lstStyle/>
          <a:p>
            <a:r>
              <a:rPr lang="bs-Latn-BA" sz="1600" dirty="0"/>
              <a:t>Tužiteljica je putem </a:t>
            </a:r>
            <a:r>
              <a:rPr lang="bs-Latn-BA" sz="1600" dirty="0" err="1"/>
              <a:t>ljekarskih</a:t>
            </a:r>
            <a:r>
              <a:rPr lang="bs-Latn-BA" sz="1600" dirty="0"/>
              <a:t> nalaza i putem vještačenja dokazala daje trpjela posljedice uznemiravanja po njeno zdravlje, osobni integritet  i čast i dostojanstvo</a:t>
            </a:r>
            <a:r>
              <a:rPr lang="bs-Latn-BA" sz="1600" dirty="0" smtClean="0"/>
              <a:t>.</a:t>
            </a:r>
            <a:endParaRPr lang="en-GB" sz="1600" dirty="0"/>
          </a:p>
        </p:txBody>
      </p:sp>
    </p:spTree>
    <p:extLst>
      <p:ext uri="{BB962C8B-B14F-4D97-AF65-F5344CB8AC3E}">
        <p14:creationId xmlns:p14="http://schemas.microsoft.com/office/powerpoint/2010/main" val="4278494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Odluka suda</a:t>
            </a:r>
            <a:endParaRPr lang="en-GB" dirty="0"/>
          </a:p>
        </p:txBody>
      </p:sp>
      <p:sp>
        <p:nvSpPr>
          <p:cNvPr id="3" name="Content Placeholder 2"/>
          <p:cNvSpPr>
            <a:spLocks noGrp="1"/>
          </p:cNvSpPr>
          <p:nvPr>
            <p:ph idx="1"/>
          </p:nvPr>
        </p:nvSpPr>
        <p:spPr/>
        <p:txBody>
          <a:bodyPr/>
          <a:lstStyle/>
          <a:p>
            <a:pPr algn="just"/>
            <a:r>
              <a:rPr lang="bs-Latn-BA" sz="1800" dirty="0"/>
              <a:t>Utvrđuje se da su tuženik ,,JP </a:t>
            </a:r>
            <a:r>
              <a:rPr lang="bs-Latn-BA" sz="1800" dirty="0" smtClean="0"/>
              <a:t>POŠTA",  </a:t>
            </a:r>
            <a:r>
              <a:rPr lang="bs-Latn-BA" sz="1800" dirty="0"/>
              <a:t>kao poslodavac odgovoran za svoje </a:t>
            </a:r>
            <a:r>
              <a:rPr lang="bs-Latn-BA" sz="1800" dirty="0" err="1"/>
              <a:t>zaposlenike</a:t>
            </a:r>
            <a:r>
              <a:rPr lang="bs-Latn-BA" sz="1800" dirty="0"/>
              <a:t> i </a:t>
            </a:r>
            <a:r>
              <a:rPr lang="bs-Latn-BA" sz="1800" dirty="0" err="1"/>
              <a:t>nepružanjem</a:t>
            </a:r>
            <a:r>
              <a:rPr lang="bs-Latn-BA" sz="1800" dirty="0"/>
              <a:t> </a:t>
            </a:r>
            <a:r>
              <a:rPr lang="bs-Latn-BA" sz="1800" dirty="0" smtClean="0"/>
              <a:t>zaštite </a:t>
            </a:r>
            <a:r>
              <a:rPr lang="bs-Latn-BA" sz="1800" dirty="0"/>
              <a:t>i tužena F.K.   kao voditelj Pošte radnjama verbalnog uznemiravanja, vrijeđanja, prijetnji </a:t>
            </a:r>
            <a:r>
              <a:rPr lang="bs-Latn-BA" sz="1800" dirty="0" err="1"/>
              <a:t>nefizičkog</a:t>
            </a:r>
            <a:r>
              <a:rPr lang="bs-Latn-BA" sz="1800" dirty="0"/>
              <a:t> uznemiravanja ponavljanim u dužem vremenskom periodu, a počev od oktobra 2015.godine  koje i dalje traje sa </a:t>
            </a:r>
            <a:r>
              <a:rPr lang="bs-Latn-BA" sz="1800" dirty="0" err="1"/>
              <a:t>izričitim</a:t>
            </a:r>
            <a:r>
              <a:rPr lang="bs-Latn-BA" sz="1800" dirty="0"/>
              <a:t> ponižavajućim efektima vršili </a:t>
            </a:r>
            <a:r>
              <a:rPr lang="bs-Latn-BA" sz="1800" dirty="0" err="1"/>
              <a:t>mobing</a:t>
            </a:r>
            <a:r>
              <a:rPr lang="bs-Latn-BA" sz="1800" dirty="0"/>
              <a:t> nad tužiteljicom C.D. pa su tim direktno ugrozili njezin psihički i fizički integritet </a:t>
            </a:r>
            <a:r>
              <a:rPr lang="bs-Latn-BA" sz="1800" dirty="0" smtClean="0"/>
              <a:t>i </a:t>
            </a:r>
            <a:r>
              <a:rPr lang="bs-Latn-BA" sz="1800" dirty="0"/>
              <a:t>doveli do degradacije njenih  radnih uvjeta i njezina radno profesionalnog statusa te im se nalaže da prestanu sa </a:t>
            </a:r>
            <a:r>
              <a:rPr lang="bs-Latn-BA" sz="1800" dirty="0" err="1"/>
              <a:t>mobingom</a:t>
            </a:r>
            <a:r>
              <a:rPr lang="bs-Latn-BA" sz="1800" dirty="0"/>
              <a:t> i da omoguće </a:t>
            </a:r>
            <a:r>
              <a:rPr lang="bs-Latn-BA" sz="1800" dirty="0" err="1"/>
              <a:t>tužiteljici</a:t>
            </a:r>
            <a:r>
              <a:rPr lang="bs-Latn-BA" sz="1800" dirty="0"/>
              <a:t>  da se koristi zakonskim pravom na jednako postupanje  u toku rada i u vezi sa radom pod prijetnjom novčane kazne</a:t>
            </a:r>
            <a:r>
              <a:rPr lang="bs-Latn-BA" sz="1800" dirty="0" smtClean="0"/>
              <a:t>.</a:t>
            </a:r>
          </a:p>
          <a:p>
            <a:pPr marL="114300" indent="0" algn="just">
              <a:buNone/>
            </a:pPr>
            <a:endParaRPr lang="en-GB" sz="1800" dirty="0"/>
          </a:p>
          <a:p>
            <a:pPr algn="just"/>
            <a:r>
              <a:rPr lang="bs-Latn-BA" sz="1800" dirty="0"/>
              <a:t>Nalaže se tuženiku i tuženoj da </a:t>
            </a:r>
            <a:r>
              <a:rPr lang="bs-Latn-BA" sz="1800" dirty="0" err="1"/>
              <a:t>tužiteljici</a:t>
            </a:r>
            <a:r>
              <a:rPr lang="bs-Latn-BA" sz="1800" dirty="0"/>
              <a:t> </a:t>
            </a:r>
            <a:r>
              <a:rPr lang="bs-Latn-BA" sz="1800" dirty="0" err="1"/>
              <a:t>solidarno</a:t>
            </a:r>
            <a:r>
              <a:rPr lang="bs-Latn-BA" sz="1800" dirty="0"/>
              <a:t>  na ime pretopljenog straha isplate iznos od 600,00 KM i  na ime pretrpljenih duševnih bolova zbog povrede ugleda i časti iznos od 2.500,00  KM, zajedno sa zakonskim zateznim kamatama računajući od dana podnošenja tužbe 16.06.2016.godine  do konačne isplate, a  sve u roku od 15 dana.</a:t>
            </a:r>
            <a:endParaRPr lang="en-GB" sz="1800" dirty="0"/>
          </a:p>
          <a:p>
            <a:pPr marL="114300" indent="0" algn="just">
              <a:buNone/>
            </a:pPr>
            <a:endParaRPr lang="en-GB" sz="1800" dirty="0"/>
          </a:p>
        </p:txBody>
      </p:sp>
    </p:spTree>
    <p:extLst>
      <p:ext uri="{BB962C8B-B14F-4D97-AF65-F5344CB8AC3E}">
        <p14:creationId xmlns:p14="http://schemas.microsoft.com/office/powerpoint/2010/main" val="1195715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sz="4000" dirty="0" smtClean="0"/>
              <a:t>Koje radnje ne bi </a:t>
            </a:r>
            <a:r>
              <a:rPr lang="bs-Latn-BA" sz="4000" dirty="0" err="1" smtClean="0"/>
              <a:t>prestavljale</a:t>
            </a:r>
            <a:r>
              <a:rPr lang="bs-Latn-BA" sz="4000" dirty="0" smtClean="0"/>
              <a:t> </a:t>
            </a:r>
            <a:r>
              <a:rPr lang="bs-Latn-BA" sz="4000" dirty="0" err="1" smtClean="0"/>
              <a:t>mobing</a:t>
            </a:r>
            <a:r>
              <a:rPr lang="bs-Latn-BA" sz="4000" dirty="0" smtClean="0"/>
              <a:t>?</a:t>
            </a:r>
            <a:endParaRPr lang="en-GB" sz="4000" dirty="0"/>
          </a:p>
        </p:txBody>
      </p:sp>
      <p:sp>
        <p:nvSpPr>
          <p:cNvPr id="3" name="Content Placeholder 2"/>
          <p:cNvSpPr>
            <a:spLocks noGrp="1"/>
          </p:cNvSpPr>
          <p:nvPr>
            <p:ph idx="1"/>
          </p:nvPr>
        </p:nvSpPr>
        <p:spPr/>
        <p:txBody>
          <a:bodyPr/>
          <a:lstStyle/>
          <a:p>
            <a:pPr marL="114300" indent="0">
              <a:buNone/>
            </a:pPr>
            <a:r>
              <a:rPr lang="en-GB" dirty="0" err="1" smtClean="0"/>
              <a:t>Općinski</a:t>
            </a:r>
            <a:r>
              <a:rPr lang="en-GB" dirty="0" smtClean="0"/>
              <a:t> </a:t>
            </a:r>
            <a:r>
              <a:rPr lang="en-GB" dirty="0" err="1" smtClean="0"/>
              <a:t>sud</a:t>
            </a:r>
            <a:r>
              <a:rPr lang="en-GB" dirty="0" smtClean="0"/>
              <a:t> u </a:t>
            </a:r>
            <a:r>
              <a:rPr lang="en-GB" dirty="0" err="1" smtClean="0"/>
              <a:t>Mostaru</a:t>
            </a:r>
            <a:r>
              <a:rPr lang="en-GB" dirty="0" smtClean="0"/>
              <a:t> je </a:t>
            </a:r>
            <a:r>
              <a:rPr lang="en-GB" dirty="0" err="1" smtClean="0"/>
              <a:t>utvrdio</a:t>
            </a:r>
            <a:r>
              <a:rPr lang="en-GB" dirty="0" smtClean="0"/>
              <a:t> da </a:t>
            </a:r>
            <a:r>
              <a:rPr lang="en-GB" dirty="0" err="1" smtClean="0"/>
              <a:t>radnje</a:t>
            </a:r>
            <a:r>
              <a:rPr lang="en-GB" dirty="0" smtClean="0"/>
              <a:t> </a:t>
            </a:r>
            <a:r>
              <a:rPr lang="en-GB" dirty="0" err="1" smtClean="0"/>
              <a:t>tuženog</a:t>
            </a:r>
            <a:r>
              <a:rPr lang="en-GB" dirty="0" smtClean="0"/>
              <a:t> ne </a:t>
            </a:r>
            <a:r>
              <a:rPr lang="en-GB" dirty="0" err="1" smtClean="0"/>
              <a:t>predstavljaju</a:t>
            </a:r>
            <a:r>
              <a:rPr lang="en-GB" dirty="0" smtClean="0"/>
              <a:t> </a:t>
            </a:r>
            <a:r>
              <a:rPr lang="en-GB" dirty="0" err="1" smtClean="0"/>
              <a:t>takvo</a:t>
            </a:r>
            <a:r>
              <a:rPr lang="en-GB" dirty="0" smtClean="0"/>
              <a:t> </a:t>
            </a:r>
            <a:r>
              <a:rPr lang="en-GB" dirty="0" err="1" smtClean="0"/>
              <a:t>ponašanje</a:t>
            </a:r>
            <a:r>
              <a:rPr lang="en-GB" dirty="0" smtClean="0"/>
              <a:t> </a:t>
            </a:r>
            <a:r>
              <a:rPr lang="en-GB" dirty="0" err="1" smtClean="0"/>
              <a:t>koje</a:t>
            </a:r>
            <a:r>
              <a:rPr lang="en-GB" dirty="0" smtClean="0"/>
              <a:t> se </a:t>
            </a:r>
            <a:r>
              <a:rPr lang="en-GB" dirty="0" err="1" smtClean="0"/>
              <a:t>može</a:t>
            </a:r>
            <a:r>
              <a:rPr lang="en-GB" dirty="0" smtClean="0"/>
              <a:t> </a:t>
            </a:r>
            <a:r>
              <a:rPr lang="en-GB" dirty="0" err="1" smtClean="0"/>
              <a:t>definirati</a:t>
            </a:r>
            <a:r>
              <a:rPr lang="en-GB" dirty="0" smtClean="0"/>
              <a:t> </a:t>
            </a:r>
            <a:r>
              <a:rPr lang="en-GB" dirty="0" err="1" smtClean="0"/>
              <a:t>kao</a:t>
            </a:r>
            <a:r>
              <a:rPr lang="en-GB" dirty="0" smtClean="0"/>
              <a:t> </a:t>
            </a:r>
            <a:r>
              <a:rPr lang="en-GB" dirty="0" err="1" smtClean="0"/>
              <a:t>mobing</a:t>
            </a:r>
            <a:r>
              <a:rPr lang="en-GB" dirty="0" smtClean="0"/>
              <a:t>, </a:t>
            </a:r>
            <a:r>
              <a:rPr lang="en-GB" dirty="0" err="1" smtClean="0"/>
              <a:t>jer</a:t>
            </a:r>
            <a:r>
              <a:rPr lang="en-GB" dirty="0" smtClean="0"/>
              <a:t> se </a:t>
            </a:r>
            <a:r>
              <a:rPr lang="en-GB" dirty="0" err="1" smtClean="0"/>
              <a:t>radi</a:t>
            </a:r>
            <a:r>
              <a:rPr lang="en-GB" dirty="0" smtClean="0"/>
              <a:t> o </a:t>
            </a:r>
            <a:r>
              <a:rPr lang="en-GB" dirty="0" err="1" smtClean="0"/>
              <a:t>postupcima</a:t>
            </a:r>
            <a:r>
              <a:rPr lang="en-GB" dirty="0" smtClean="0"/>
              <a:t> </a:t>
            </a:r>
            <a:r>
              <a:rPr lang="en-GB" dirty="0" err="1" smtClean="0"/>
              <a:t>koji</a:t>
            </a:r>
            <a:r>
              <a:rPr lang="en-GB" dirty="0" smtClean="0"/>
              <a:t>, </a:t>
            </a:r>
            <a:r>
              <a:rPr lang="en-GB" dirty="0" err="1" smtClean="0"/>
              <a:t>po</a:t>
            </a:r>
            <a:r>
              <a:rPr lang="en-GB" dirty="0" smtClean="0"/>
              <a:t> </a:t>
            </a:r>
            <a:r>
              <a:rPr lang="en-GB" dirty="0" err="1" smtClean="0"/>
              <a:t>ocjeni</a:t>
            </a:r>
            <a:r>
              <a:rPr lang="en-GB" dirty="0" smtClean="0"/>
              <a:t> </a:t>
            </a:r>
            <a:r>
              <a:rPr lang="en-GB" dirty="0" err="1" smtClean="0"/>
              <a:t>Suda</a:t>
            </a:r>
            <a:r>
              <a:rPr lang="en-GB" dirty="0" smtClean="0"/>
              <a:t>, u </a:t>
            </a:r>
            <a:r>
              <a:rPr lang="en-GB" dirty="0" err="1" smtClean="0"/>
              <a:t>svojoj</a:t>
            </a:r>
            <a:r>
              <a:rPr lang="en-GB" dirty="0" smtClean="0"/>
              <a:t> </a:t>
            </a:r>
            <a:r>
              <a:rPr lang="en-GB" dirty="0" err="1" smtClean="0"/>
              <a:t>suštini</a:t>
            </a:r>
            <a:r>
              <a:rPr lang="en-GB" dirty="0" smtClean="0"/>
              <a:t> </a:t>
            </a:r>
            <a:r>
              <a:rPr lang="en-GB" dirty="0" err="1" smtClean="0"/>
              <a:t>predstavljaju</a:t>
            </a:r>
            <a:r>
              <a:rPr lang="en-GB" dirty="0" smtClean="0"/>
              <a:t> </a:t>
            </a:r>
            <a:r>
              <a:rPr lang="en-GB" dirty="0" err="1" smtClean="0"/>
              <a:t>odluke</a:t>
            </a:r>
            <a:r>
              <a:rPr lang="en-GB" dirty="0" smtClean="0"/>
              <a:t> o </a:t>
            </a:r>
            <a:r>
              <a:rPr lang="en-GB" dirty="0" err="1" smtClean="0"/>
              <a:t>rukovođenju</a:t>
            </a:r>
            <a:r>
              <a:rPr lang="en-GB" dirty="0" smtClean="0"/>
              <a:t> </a:t>
            </a:r>
            <a:r>
              <a:rPr lang="en-GB" dirty="0" err="1" smtClean="0"/>
              <a:t>firmom</a:t>
            </a:r>
            <a:r>
              <a:rPr lang="en-GB" dirty="0" smtClean="0"/>
              <a:t> i </a:t>
            </a:r>
            <a:r>
              <a:rPr lang="en-GB" dirty="0" err="1" smtClean="0"/>
              <a:t>odluke</a:t>
            </a:r>
            <a:r>
              <a:rPr lang="en-GB" dirty="0" smtClean="0"/>
              <a:t> o </a:t>
            </a:r>
            <a:r>
              <a:rPr lang="en-GB" dirty="0" err="1" smtClean="0"/>
              <a:t>organizaciji</a:t>
            </a:r>
            <a:r>
              <a:rPr lang="en-GB" dirty="0" smtClean="0"/>
              <a:t> </a:t>
            </a:r>
            <a:r>
              <a:rPr lang="en-GB" dirty="0" err="1" smtClean="0"/>
              <a:t>poslova</a:t>
            </a:r>
            <a:r>
              <a:rPr lang="en-GB" dirty="0" smtClean="0"/>
              <a:t> i </a:t>
            </a:r>
            <a:r>
              <a:rPr lang="en-GB" dirty="0" err="1" smtClean="0"/>
              <a:t>izvršavanju</a:t>
            </a:r>
            <a:r>
              <a:rPr lang="en-GB" dirty="0" smtClean="0"/>
              <a:t> </a:t>
            </a:r>
            <a:r>
              <a:rPr lang="en-GB" dirty="0" err="1" smtClean="0"/>
              <a:t>radnih</a:t>
            </a:r>
            <a:r>
              <a:rPr lang="en-GB" dirty="0" smtClean="0"/>
              <a:t> </a:t>
            </a:r>
            <a:r>
              <a:rPr lang="en-GB" dirty="0" err="1" smtClean="0"/>
              <a:t>zadataka</a:t>
            </a:r>
            <a:r>
              <a:rPr lang="en-GB" dirty="0" smtClean="0"/>
              <a:t> </a:t>
            </a:r>
            <a:r>
              <a:rPr lang="en-GB" dirty="0" err="1" smtClean="0"/>
              <a:t>zaposlenika</a:t>
            </a:r>
            <a:r>
              <a:rPr lang="en-GB" dirty="0" smtClean="0"/>
              <a:t>, </a:t>
            </a:r>
            <a:r>
              <a:rPr lang="en-GB" dirty="0" err="1" smtClean="0"/>
              <a:t>među</a:t>
            </a:r>
            <a:r>
              <a:rPr lang="en-GB" dirty="0" smtClean="0"/>
              <a:t> </a:t>
            </a:r>
            <a:r>
              <a:rPr lang="en-GB" dirty="0" err="1" smtClean="0"/>
              <a:t>koje</a:t>
            </a:r>
            <a:r>
              <a:rPr lang="en-GB" dirty="0" smtClean="0"/>
              <a:t> </a:t>
            </a:r>
            <a:r>
              <a:rPr lang="en-GB" dirty="0" err="1" smtClean="0"/>
              <a:t>ulaze</a:t>
            </a:r>
            <a:r>
              <a:rPr lang="en-GB" dirty="0" smtClean="0"/>
              <a:t> i </a:t>
            </a:r>
            <a:r>
              <a:rPr lang="en-GB" dirty="0" err="1" smtClean="0"/>
              <a:t>tužitelji</a:t>
            </a:r>
            <a:r>
              <a:rPr lang="en-GB" dirty="0" smtClean="0"/>
              <a:t>, a da su </a:t>
            </a:r>
            <a:r>
              <a:rPr lang="en-GB" dirty="0" err="1" smtClean="0"/>
              <a:t>zbog</a:t>
            </a:r>
            <a:r>
              <a:rPr lang="en-GB" dirty="0" smtClean="0"/>
              <a:t> </a:t>
            </a:r>
            <a:r>
              <a:rPr lang="en-GB" dirty="0" err="1" smtClean="0"/>
              <a:t>neisplaćivanja</a:t>
            </a:r>
            <a:r>
              <a:rPr lang="en-GB" dirty="0" smtClean="0"/>
              <a:t> </a:t>
            </a:r>
            <a:r>
              <a:rPr lang="en-GB" dirty="0" err="1" smtClean="0"/>
              <a:t>plaća</a:t>
            </a:r>
            <a:r>
              <a:rPr lang="en-GB" dirty="0" smtClean="0"/>
              <a:t> i </a:t>
            </a:r>
            <a:r>
              <a:rPr lang="en-GB" dirty="0" err="1" smtClean="0"/>
              <a:t>drugih</a:t>
            </a:r>
            <a:r>
              <a:rPr lang="en-GB" dirty="0" smtClean="0"/>
              <a:t> </a:t>
            </a:r>
            <a:r>
              <a:rPr lang="en-GB" dirty="0" err="1" smtClean="0"/>
              <a:t>naknada</a:t>
            </a:r>
            <a:r>
              <a:rPr lang="en-GB" dirty="0" smtClean="0"/>
              <a:t>, </a:t>
            </a:r>
            <a:r>
              <a:rPr lang="en-GB" dirty="0" err="1" smtClean="0"/>
              <a:t>kao</a:t>
            </a:r>
            <a:r>
              <a:rPr lang="en-GB" dirty="0" smtClean="0"/>
              <a:t> i </a:t>
            </a:r>
            <a:r>
              <a:rPr lang="en-GB" dirty="0" err="1" smtClean="0"/>
              <a:t>određenja</a:t>
            </a:r>
            <a:r>
              <a:rPr lang="en-GB" dirty="0" smtClean="0"/>
              <a:t> </a:t>
            </a:r>
            <a:r>
              <a:rPr lang="en-GB" dirty="0" err="1" smtClean="0"/>
              <a:t>prekovremenog</a:t>
            </a:r>
            <a:r>
              <a:rPr lang="en-GB" dirty="0" smtClean="0"/>
              <a:t> </a:t>
            </a:r>
            <a:r>
              <a:rPr lang="en-GB" dirty="0" err="1" smtClean="0"/>
              <a:t>rada</a:t>
            </a:r>
            <a:r>
              <a:rPr lang="en-GB" dirty="0" smtClean="0"/>
              <a:t> </a:t>
            </a:r>
            <a:r>
              <a:rPr lang="en-GB" dirty="0" err="1" smtClean="0"/>
              <a:t>suprotno</a:t>
            </a:r>
            <a:r>
              <a:rPr lang="en-GB" dirty="0" smtClean="0"/>
              <a:t> </a:t>
            </a:r>
            <a:r>
              <a:rPr lang="en-GB" dirty="0" err="1" smtClean="0"/>
              <a:t>zakonu</a:t>
            </a:r>
            <a:r>
              <a:rPr lang="en-GB" dirty="0" smtClean="0"/>
              <a:t>, </a:t>
            </a:r>
            <a:r>
              <a:rPr lang="en-GB" dirty="0" err="1" smtClean="0"/>
              <a:t>predviđeni</a:t>
            </a:r>
            <a:r>
              <a:rPr lang="en-GB" dirty="0" smtClean="0"/>
              <a:t> </a:t>
            </a:r>
            <a:r>
              <a:rPr lang="en-GB" dirty="0" err="1" smtClean="0"/>
              <a:t>drugačiji</a:t>
            </a:r>
            <a:r>
              <a:rPr lang="en-GB" dirty="0" smtClean="0"/>
              <a:t> </a:t>
            </a:r>
            <a:r>
              <a:rPr lang="en-GB" dirty="0" err="1" smtClean="0"/>
              <a:t>načini</a:t>
            </a:r>
            <a:r>
              <a:rPr lang="en-GB" dirty="0" smtClean="0"/>
              <a:t> </a:t>
            </a:r>
            <a:r>
              <a:rPr lang="en-GB" dirty="0" err="1" smtClean="0"/>
              <a:t>zaštite</a:t>
            </a:r>
            <a:r>
              <a:rPr lang="en-GB" dirty="0" smtClean="0"/>
              <a:t>. </a:t>
            </a:r>
            <a:r>
              <a:rPr lang="en-GB" dirty="0" err="1" smtClean="0"/>
              <a:t>Donošenje</a:t>
            </a:r>
            <a:r>
              <a:rPr lang="en-GB" dirty="0" smtClean="0"/>
              <a:t> </a:t>
            </a:r>
            <a:r>
              <a:rPr lang="en-GB" dirty="0" err="1" smtClean="0"/>
              <a:t>opomene</a:t>
            </a:r>
            <a:r>
              <a:rPr lang="en-GB" dirty="0" smtClean="0"/>
              <a:t> </a:t>
            </a:r>
            <a:r>
              <a:rPr lang="en-GB" dirty="0" err="1" smtClean="0"/>
              <a:t>pred</a:t>
            </a:r>
            <a:r>
              <a:rPr lang="en-GB" dirty="0" smtClean="0"/>
              <a:t> </a:t>
            </a:r>
            <a:r>
              <a:rPr lang="en-GB" dirty="0" err="1" smtClean="0"/>
              <a:t>raskid</a:t>
            </a:r>
            <a:r>
              <a:rPr lang="en-GB" dirty="0" smtClean="0"/>
              <a:t> </a:t>
            </a:r>
            <a:r>
              <a:rPr lang="en-GB" dirty="0" err="1" smtClean="0"/>
              <a:t>ugovora</a:t>
            </a:r>
            <a:r>
              <a:rPr lang="en-GB" dirty="0" smtClean="0"/>
              <a:t> o </a:t>
            </a:r>
            <a:r>
              <a:rPr lang="en-GB" dirty="0" err="1" smtClean="0"/>
              <a:t>radu</a:t>
            </a:r>
            <a:r>
              <a:rPr lang="en-GB" dirty="0" smtClean="0"/>
              <a:t> ne </a:t>
            </a:r>
            <a:r>
              <a:rPr lang="en-GB" dirty="0" err="1" smtClean="0"/>
              <a:t>daje</a:t>
            </a:r>
            <a:r>
              <a:rPr lang="en-GB" dirty="0" smtClean="0"/>
              <a:t> </a:t>
            </a:r>
            <a:r>
              <a:rPr lang="en-GB" dirty="0" err="1" smtClean="0"/>
              <a:t>tužiteljima</a:t>
            </a:r>
            <a:r>
              <a:rPr lang="en-GB" dirty="0" smtClean="0"/>
              <a:t> </a:t>
            </a:r>
            <a:r>
              <a:rPr lang="en-GB" dirty="0" err="1" smtClean="0"/>
              <a:t>pravo</a:t>
            </a:r>
            <a:r>
              <a:rPr lang="en-GB" dirty="0" smtClean="0"/>
              <a:t> </a:t>
            </a:r>
            <a:r>
              <a:rPr lang="en-GB" dirty="0" err="1" smtClean="0"/>
              <a:t>na</a:t>
            </a:r>
            <a:r>
              <a:rPr lang="en-GB" dirty="0" smtClean="0"/>
              <a:t> </a:t>
            </a:r>
            <a:r>
              <a:rPr lang="en-GB" dirty="0" err="1" smtClean="0"/>
              <a:t>naknadu</a:t>
            </a:r>
            <a:r>
              <a:rPr lang="en-GB" dirty="0" smtClean="0"/>
              <a:t> </a:t>
            </a:r>
            <a:r>
              <a:rPr lang="en-GB" dirty="0" err="1" smtClean="0"/>
              <a:t>štete</a:t>
            </a:r>
            <a:r>
              <a:rPr lang="en-GB" dirty="0" smtClean="0"/>
              <a:t>, </a:t>
            </a:r>
            <a:r>
              <a:rPr lang="en-GB" dirty="0" err="1" smtClean="0"/>
              <a:t>iako</a:t>
            </a:r>
            <a:r>
              <a:rPr lang="en-GB" dirty="0" smtClean="0"/>
              <a:t> je </a:t>
            </a:r>
            <a:r>
              <a:rPr lang="en-GB" dirty="0" err="1" smtClean="0"/>
              <a:t>vještak</a:t>
            </a:r>
            <a:r>
              <a:rPr lang="en-GB" dirty="0" smtClean="0"/>
              <a:t> </a:t>
            </a:r>
            <a:r>
              <a:rPr lang="en-GB" dirty="0" err="1" smtClean="0"/>
              <a:t>utvrdio</a:t>
            </a:r>
            <a:r>
              <a:rPr lang="en-GB" dirty="0" smtClean="0"/>
              <a:t> da je kod </a:t>
            </a:r>
            <a:r>
              <a:rPr lang="en-GB" dirty="0" err="1" smtClean="0"/>
              <a:t>tužitelja</a:t>
            </a:r>
            <a:r>
              <a:rPr lang="en-GB" dirty="0" smtClean="0"/>
              <a:t> </a:t>
            </a:r>
            <a:r>
              <a:rPr lang="en-GB" dirty="0" err="1" smtClean="0"/>
              <a:t>opomena</a:t>
            </a:r>
            <a:r>
              <a:rPr lang="en-GB" dirty="0" smtClean="0"/>
              <a:t> </a:t>
            </a:r>
            <a:r>
              <a:rPr lang="en-GB" dirty="0" err="1" smtClean="0"/>
              <a:t>izazvala</a:t>
            </a:r>
            <a:r>
              <a:rPr lang="en-GB" dirty="0" smtClean="0"/>
              <a:t> </a:t>
            </a:r>
            <a:r>
              <a:rPr lang="en-GB" dirty="0" err="1" smtClean="0"/>
              <a:t>negativne</a:t>
            </a:r>
            <a:r>
              <a:rPr lang="en-GB" dirty="0" smtClean="0"/>
              <a:t> </a:t>
            </a:r>
            <a:r>
              <a:rPr lang="en-GB" dirty="0" err="1" smtClean="0"/>
              <a:t>emocije</a:t>
            </a:r>
            <a:endParaRPr lang="en-GB" dirty="0"/>
          </a:p>
        </p:txBody>
      </p:sp>
    </p:spTree>
    <p:extLst>
      <p:ext uri="{BB962C8B-B14F-4D97-AF65-F5344CB8AC3E}">
        <p14:creationId xmlns:p14="http://schemas.microsoft.com/office/powerpoint/2010/main" val="29011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sz="4000" b="1" dirty="0" smtClean="0"/>
              <a:t>Primjer 4 </a:t>
            </a:r>
            <a:endParaRPr lang="en-GB" sz="4000" b="1" dirty="0"/>
          </a:p>
        </p:txBody>
      </p:sp>
      <p:sp>
        <p:nvSpPr>
          <p:cNvPr id="3" name="Content Placeholder 2"/>
          <p:cNvSpPr>
            <a:spLocks noGrp="1"/>
          </p:cNvSpPr>
          <p:nvPr>
            <p:ph idx="1"/>
          </p:nvPr>
        </p:nvSpPr>
        <p:spPr/>
        <p:txBody>
          <a:bodyPr/>
          <a:lstStyle/>
          <a:p>
            <a:pPr marL="114300" indent="0">
              <a:buNone/>
            </a:pPr>
            <a:r>
              <a:rPr lang="en-GB" dirty="0" err="1" smtClean="0"/>
              <a:t>Zakon</a:t>
            </a:r>
            <a:r>
              <a:rPr lang="en-GB" dirty="0" smtClean="0"/>
              <a:t>  o  </a:t>
            </a:r>
            <a:r>
              <a:rPr lang="en-GB" dirty="0" err="1" smtClean="0"/>
              <a:t>socijalnoj</a:t>
            </a:r>
            <a:r>
              <a:rPr lang="en-GB" dirty="0" smtClean="0"/>
              <a:t>  </a:t>
            </a:r>
            <a:r>
              <a:rPr lang="en-GB" dirty="0" err="1" smtClean="0"/>
              <a:t>zaštiti</a:t>
            </a:r>
            <a:r>
              <a:rPr lang="en-GB" dirty="0" smtClean="0"/>
              <a:t>,  </a:t>
            </a:r>
            <a:r>
              <a:rPr lang="en-GB" dirty="0" err="1" smtClean="0"/>
              <a:t>zaštiti</a:t>
            </a:r>
            <a:r>
              <a:rPr lang="en-GB" dirty="0" smtClean="0"/>
              <a:t>  </a:t>
            </a:r>
            <a:r>
              <a:rPr lang="en-GB" dirty="0" err="1" smtClean="0"/>
              <a:t>civilnih</a:t>
            </a:r>
            <a:r>
              <a:rPr lang="en-GB" dirty="0" smtClean="0"/>
              <a:t>  </a:t>
            </a:r>
            <a:r>
              <a:rPr lang="en-GB" dirty="0" err="1" smtClean="0"/>
              <a:t>žrtava</a:t>
            </a:r>
            <a:r>
              <a:rPr lang="en-GB" dirty="0" smtClean="0"/>
              <a:t>  rata  i  </a:t>
            </a:r>
            <a:r>
              <a:rPr lang="en-GB" dirty="0" err="1" smtClean="0"/>
              <a:t>zaštiti</a:t>
            </a:r>
            <a:r>
              <a:rPr lang="en-GB" dirty="0" smtClean="0"/>
              <a:t>  </a:t>
            </a:r>
            <a:r>
              <a:rPr lang="en-GB" dirty="0" err="1" smtClean="0"/>
              <a:t>porodice</a:t>
            </a:r>
            <a:r>
              <a:rPr lang="en-GB" dirty="0" smtClean="0"/>
              <a:t>  </a:t>
            </a:r>
            <a:r>
              <a:rPr lang="en-GB" dirty="0" err="1" smtClean="0"/>
              <a:t>sa</a:t>
            </a:r>
            <a:r>
              <a:rPr lang="en-GB" dirty="0" smtClean="0"/>
              <a:t>  </a:t>
            </a:r>
            <a:r>
              <a:rPr lang="en-GB" dirty="0" err="1" smtClean="0"/>
              <a:t>djecom</a:t>
            </a:r>
            <a:r>
              <a:rPr lang="bs-Latn-BA" dirty="0" smtClean="0"/>
              <a:t> uređuje:</a:t>
            </a:r>
            <a:r>
              <a:rPr lang="en-GB" dirty="0" smtClean="0"/>
              <a:t>  </a:t>
            </a:r>
            <a:r>
              <a:rPr lang="en-GB" dirty="0" err="1" smtClean="0"/>
              <a:t>Član</a:t>
            </a:r>
            <a:r>
              <a:rPr lang="en-GB" dirty="0" smtClean="0"/>
              <a:t> 6.</a:t>
            </a:r>
            <a:r>
              <a:rPr lang="bs-Latn-BA" dirty="0" smtClean="0"/>
              <a:t> </a:t>
            </a:r>
            <a:r>
              <a:rPr lang="en-GB" dirty="0" err="1" smtClean="0"/>
              <a:t>Prava</a:t>
            </a:r>
            <a:r>
              <a:rPr lang="en-GB" dirty="0" smtClean="0"/>
              <a:t>  </a:t>
            </a:r>
            <a:r>
              <a:rPr lang="en-GB" dirty="0" err="1" smtClean="0"/>
              <a:t>po</a:t>
            </a:r>
            <a:r>
              <a:rPr lang="en-GB" dirty="0" smtClean="0"/>
              <a:t> </a:t>
            </a:r>
            <a:r>
              <a:rPr lang="en-GB" dirty="0" err="1" smtClean="0"/>
              <a:t>ovom</a:t>
            </a:r>
            <a:r>
              <a:rPr lang="en-GB" dirty="0" smtClean="0"/>
              <a:t>  </a:t>
            </a:r>
            <a:r>
              <a:rPr lang="en-GB" dirty="0" err="1" smtClean="0"/>
              <a:t>zakonu</a:t>
            </a:r>
            <a:r>
              <a:rPr lang="en-GB" dirty="0" smtClean="0"/>
              <a:t>  ne  </a:t>
            </a:r>
            <a:r>
              <a:rPr lang="en-GB" dirty="0" err="1" smtClean="0"/>
              <a:t>mogu</a:t>
            </a:r>
            <a:r>
              <a:rPr lang="en-GB" dirty="0" smtClean="0"/>
              <a:t>  </a:t>
            </a:r>
            <a:r>
              <a:rPr lang="en-GB" dirty="0" err="1" smtClean="0"/>
              <a:t>ostvariti</a:t>
            </a:r>
            <a:r>
              <a:rPr lang="en-GB" dirty="0" smtClean="0"/>
              <a:t>  </a:t>
            </a:r>
            <a:r>
              <a:rPr lang="en-GB" dirty="0" err="1" smtClean="0"/>
              <a:t>osobe</a:t>
            </a:r>
            <a:r>
              <a:rPr lang="en-GB" dirty="0" smtClean="0"/>
              <a:t>  </a:t>
            </a:r>
            <a:r>
              <a:rPr lang="en-GB" dirty="0" err="1" smtClean="0"/>
              <a:t>koje</a:t>
            </a:r>
            <a:r>
              <a:rPr lang="en-GB" dirty="0" smtClean="0"/>
              <a:t>  </a:t>
            </a:r>
            <a:r>
              <a:rPr lang="en-GB" dirty="0" err="1" smtClean="0"/>
              <a:t>nisu</a:t>
            </a:r>
            <a:r>
              <a:rPr lang="en-GB" dirty="0" smtClean="0"/>
              <a:t> </a:t>
            </a:r>
            <a:r>
              <a:rPr lang="en-GB" dirty="0" err="1" smtClean="0"/>
              <a:t>državljani</a:t>
            </a:r>
            <a:r>
              <a:rPr lang="en-GB" dirty="0" smtClean="0"/>
              <a:t>  </a:t>
            </a:r>
            <a:r>
              <a:rPr lang="en-GB" dirty="0" err="1" smtClean="0"/>
              <a:t>Bosne</a:t>
            </a:r>
            <a:r>
              <a:rPr lang="en-GB" dirty="0" smtClean="0"/>
              <a:t> i</a:t>
            </a:r>
            <a:r>
              <a:rPr lang="bs-Latn-BA" dirty="0" smtClean="0"/>
              <a:t> </a:t>
            </a:r>
            <a:r>
              <a:rPr lang="en-GB" dirty="0" smtClean="0"/>
              <a:t>Hercegovine.</a:t>
            </a:r>
            <a:endParaRPr lang="bs-Latn-BA" dirty="0"/>
          </a:p>
          <a:p>
            <a:pPr marL="114300" indent="0">
              <a:buNone/>
            </a:pPr>
            <a:endParaRPr lang="bs-Latn-BA" dirty="0" smtClean="0"/>
          </a:p>
          <a:p>
            <a:pPr marL="114300" indent="0">
              <a:buNone/>
            </a:pPr>
            <a:r>
              <a:rPr lang="bs-Latn-BA" dirty="0" smtClean="0"/>
              <a:t>Državljanka Francuske</a:t>
            </a:r>
            <a:r>
              <a:rPr lang="en-GB" dirty="0" smtClean="0"/>
              <a:t> </a:t>
            </a:r>
            <a:r>
              <a:rPr lang="bs-Latn-BA" dirty="0" smtClean="0"/>
              <a:t>je </a:t>
            </a:r>
            <a:r>
              <a:rPr lang="en-GB" dirty="0" err="1" smtClean="0"/>
              <a:t>podnijela</a:t>
            </a:r>
            <a:r>
              <a:rPr lang="en-GB" dirty="0" smtClean="0"/>
              <a:t> </a:t>
            </a:r>
            <a:r>
              <a:rPr lang="en-GB" dirty="0" err="1" smtClean="0"/>
              <a:t>zahtjev</a:t>
            </a:r>
            <a:r>
              <a:rPr lang="en-GB" dirty="0" smtClean="0"/>
              <a:t> </a:t>
            </a:r>
            <a:r>
              <a:rPr lang="bs-Latn-BA" dirty="0" smtClean="0"/>
              <a:t>za naknadu za vrijeme trajanja porodiljskog odsustva nakon što je rodila dijete. Ona se </a:t>
            </a:r>
            <a:r>
              <a:rPr lang="en-GB" dirty="0" err="1" smtClean="0"/>
              <a:t>nalazi</a:t>
            </a:r>
            <a:r>
              <a:rPr lang="en-GB" dirty="0" smtClean="0"/>
              <a:t>  u  </a:t>
            </a:r>
            <a:r>
              <a:rPr lang="en-GB" dirty="0" err="1" smtClean="0"/>
              <a:t>radnom</a:t>
            </a:r>
            <a:r>
              <a:rPr lang="en-GB" dirty="0" smtClean="0"/>
              <a:t>  </a:t>
            </a:r>
            <a:r>
              <a:rPr lang="en-GB" dirty="0" err="1" smtClean="0"/>
              <a:t>odnosu</a:t>
            </a:r>
            <a:r>
              <a:rPr lang="en-GB" dirty="0" smtClean="0"/>
              <a:t>  u </a:t>
            </a:r>
            <a:r>
              <a:rPr lang="en-GB" dirty="0" err="1" smtClean="0"/>
              <a:t>Francuska</a:t>
            </a:r>
            <a:r>
              <a:rPr lang="en-GB" dirty="0" smtClean="0"/>
              <a:t> </a:t>
            </a:r>
            <a:r>
              <a:rPr lang="en-GB" dirty="0" err="1" smtClean="0"/>
              <a:t>škola</a:t>
            </a:r>
            <a:r>
              <a:rPr lang="bs-Latn-BA" dirty="0" smtClean="0"/>
              <a:t> duže od 1 godine. Odgovarajuća</a:t>
            </a:r>
            <a:r>
              <a:rPr lang="en-GB" dirty="0" smtClean="0"/>
              <a:t> </a:t>
            </a:r>
            <a:r>
              <a:rPr lang="en-GB" dirty="0" err="1" smtClean="0"/>
              <a:t>Služba</a:t>
            </a:r>
            <a:r>
              <a:rPr lang="en-GB" dirty="0" smtClean="0"/>
              <a:t>  je  </a:t>
            </a:r>
            <a:r>
              <a:rPr lang="en-GB" dirty="0" err="1" smtClean="0"/>
              <a:t>zaključila</a:t>
            </a:r>
            <a:r>
              <a:rPr lang="en-GB" dirty="0" smtClean="0"/>
              <a:t>  da  je  </a:t>
            </a:r>
            <a:r>
              <a:rPr lang="bs-Latn-BA" dirty="0" smtClean="0"/>
              <a:t>njen</a:t>
            </a:r>
            <a:r>
              <a:rPr lang="en-GB" dirty="0" smtClean="0"/>
              <a:t>  </a:t>
            </a:r>
            <a:r>
              <a:rPr lang="en-GB" dirty="0" err="1" smtClean="0"/>
              <a:t>zahtjev</a:t>
            </a:r>
            <a:r>
              <a:rPr lang="en-GB" dirty="0" smtClean="0"/>
              <a:t> </a:t>
            </a:r>
            <a:r>
              <a:rPr lang="en-GB" dirty="0" err="1" smtClean="0"/>
              <a:t>neosnovan</a:t>
            </a:r>
            <a:r>
              <a:rPr lang="en-GB" dirty="0" smtClean="0"/>
              <a:t> u </a:t>
            </a:r>
            <a:r>
              <a:rPr lang="en-GB" dirty="0" err="1" smtClean="0"/>
              <a:t>skladu</a:t>
            </a:r>
            <a:r>
              <a:rPr lang="en-GB" dirty="0" smtClean="0"/>
              <a:t> </a:t>
            </a:r>
            <a:r>
              <a:rPr lang="en-GB" dirty="0" err="1" smtClean="0"/>
              <a:t>sa</a:t>
            </a:r>
            <a:r>
              <a:rPr lang="en-GB" dirty="0" smtClean="0"/>
              <a:t> </a:t>
            </a:r>
            <a:r>
              <a:rPr lang="en-GB" dirty="0" err="1" smtClean="0"/>
              <a:t>Zakon</a:t>
            </a:r>
            <a:r>
              <a:rPr lang="bs-Latn-BA" dirty="0" smtClean="0"/>
              <a:t>om kao strana državljanka nema pravo na tu naknadu.</a:t>
            </a:r>
            <a:endParaRPr lang="en-GB" dirty="0"/>
          </a:p>
        </p:txBody>
      </p:sp>
    </p:spTree>
    <p:extLst>
      <p:ext uri="{BB962C8B-B14F-4D97-AF65-F5344CB8AC3E}">
        <p14:creationId xmlns:p14="http://schemas.microsoft.com/office/powerpoint/2010/main" val="1754652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Odluka suda</a:t>
            </a:r>
            <a:endParaRPr lang="en-GB" dirty="0"/>
          </a:p>
        </p:txBody>
      </p:sp>
      <p:sp>
        <p:nvSpPr>
          <p:cNvPr id="3" name="Content Placeholder 2"/>
          <p:cNvSpPr>
            <a:spLocks noGrp="1"/>
          </p:cNvSpPr>
          <p:nvPr>
            <p:ph idx="1"/>
          </p:nvPr>
        </p:nvSpPr>
        <p:spPr/>
        <p:txBody>
          <a:bodyPr/>
          <a:lstStyle/>
          <a:p>
            <a:pPr marL="114300" indent="0">
              <a:buNone/>
            </a:pPr>
            <a:r>
              <a:rPr lang="en-GB" dirty="0" err="1" smtClean="0"/>
              <a:t>Kantonalni</a:t>
            </a:r>
            <a:r>
              <a:rPr lang="en-GB" dirty="0" smtClean="0"/>
              <a:t> </a:t>
            </a:r>
            <a:r>
              <a:rPr lang="en-GB" dirty="0" err="1" smtClean="0"/>
              <a:t>sud</a:t>
            </a:r>
            <a:r>
              <a:rPr lang="en-GB" dirty="0" smtClean="0"/>
              <a:t> je, </a:t>
            </a:r>
            <a:r>
              <a:rPr lang="en-GB" dirty="0" err="1" smtClean="0"/>
              <a:t>imajući</a:t>
            </a:r>
            <a:r>
              <a:rPr lang="en-GB" dirty="0" smtClean="0"/>
              <a:t> u </a:t>
            </a:r>
            <a:r>
              <a:rPr lang="en-GB" dirty="0" err="1" smtClean="0"/>
              <a:t>vidu</a:t>
            </a:r>
            <a:r>
              <a:rPr lang="en-GB" dirty="0" smtClean="0"/>
              <a:t> </a:t>
            </a:r>
            <a:r>
              <a:rPr lang="en-GB" dirty="0" err="1" smtClean="0"/>
              <a:t>odredbu</a:t>
            </a:r>
            <a:r>
              <a:rPr lang="en-GB" dirty="0" smtClean="0"/>
              <a:t> </a:t>
            </a:r>
            <a:r>
              <a:rPr lang="en-GB" dirty="0" err="1" smtClean="0"/>
              <a:t>člana</a:t>
            </a:r>
            <a:r>
              <a:rPr lang="en-GB" dirty="0" smtClean="0"/>
              <a:t> 5a. </a:t>
            </a:r>
            <a:r>
              <a:rPr lang="en-GB" dirty="0" err="1" smtClean="0"/>
              <a:t>Zakona</a:t>
            </a:r>
            <a:r>
              <a:rPr lang="en-GB" dirty="0" smtClean="0"/>
              <a:t> o </a:t>
            </a:r>
            <a:r>
              <a:rPr lang="en-GB" dirty="0" err="1" smtClean="0"/>
              <a:t>socijalnoj</a:t>
            </a:r>
            <a:r>
              <a:rPr lang="en-GB" dirty="0" smtClean="0"/>
              <a:t> </a:t>
            </a:r>
            <a:r>
              <a:rPr lang="en-GB" dirty="0" err="1" smtClean="0"/>
              <a:t>zaštiti</a:t>
            </a:r>
            <a:r>
              <a:rPr lang="en-GB" dirty="0" smtClean="0"/>
              <a:t>  i  </a:t>
            </a:r>
            <a:r>
              <a:rPr lang="en-GB" dirty="0" err="1" smtClean="0"/>
              <a:t>nespornu</a:t>
            </a:r>
            <a:r>
              <a:rPr lang="en-GB" dirty="0" smtClean="0"/>
              <a:t>  </a:t>
            </a:r>
            <a:r>
              <a:rPr lang="en-GB" dirty="0" err="1" smtClean="0"/>
              <a:t>činjenicu</a:t>
            </a:r>
            <a:r>
              <a:rPr lang="en-GB" dirty="0" smtClean="0"/>
              <a:t>  da  </a:t>
            </a:r>
            <a:r>
              <a:rPr lang="en-GB" dirty="0" err="1" smtClean="0"/>
              <a:t>apelantica</a:t>
            </a:r>
            <a:r>
              <a:rPr lang="en-GB" dirty="0" smtClean="0"/>
              <a:t>  </a:t>
            </a:r>
            <a:r>
              <a:rPr lang="en-GB" dirty="0" err="1" smtClean="0"/>
              <a:t>nije</a:t>
            </a:r>
            <a:r>
              <a:rPr lang="en-GB" dirty="0" smtClean="0"/>
              <a:t>  </a:t>
            </a:r>
            <a:r>
              <a:rPr lang="en-GB" dirty="0" err="1" smtClean="0"/>
              <a:t>državljanka</a:t>
            </a:r>
            <a:r>
              <a:rPr lang="en-GB" dirty="0" smtClean="0"/>
              <a:t>  </a:t>
            </a:r>
            <a:r>
              <a:rPr lang="en-GB" dirty="0" err="1" smtClean="0"/>
              <a:t>Bosne</a:t>
            </a:r>
            <a:r>
              <a:rPr lang="en-GB" dirty="0" smtClean="0"/>
              <a:t>  i  Hercegovine,  </a:t>
            </a:r>
            <a:r>
              <a:rPr lang="en-GB" dirty="0" err="1" smtClean="0"/>
              <a:t>što</a:t>
            </a:r>
            <a:r>
              <a:rPr lang="en-GB" dirty="0" smtClean="0"/>
              <a:t>  je,  </a:t>
            </a:r>
            <a:r>
              <a:rPr lang="en-GB" dirty="0" err="1" smtClean="0"/>
              <a:t>po</a:t>
            </a:r>
            <a:r>
              <a:rPr lang="en-GB" dirty="0" smtClean="0"/>
              <a:t> </a:t>
            </a:r>
            <a:r>
              <a:rPr lang="en-GB" dirty="0" err="1" smtClean="0"/>
              <a:t>mišljenju</a:t>
            </a:r>
            <a:r>
              <a:rPr lang="en-GB" dirty="0" smtClean="0"/>
              <a:t> tog </a:t>
            </a:r>
            <a:r>
              <a:rPr lang="en-GB" dirty="0" err="1" smtClean="0"/>
              <a:t>suda</a:t>
            </a:r>
            <a:r>
              <a:rPr lang="en-GB" dirty="0" smtClean="0"/>
              <a:t>, </a:t>
            </a:r>
            <a:r>
              <a:rPr lang="en-GB" dirty="0" err="1" smtClean="0"/>
              <a:t>uslov</a:t>
            </a:r>
            <a:r>
              <a:rPr lang="en-GB" dirty="0" smtClean="0"/>
              <a:t> </a:t>
            </a:r>
            <a:r>
              <a:rPr lang="en-GB" dirty="0" err="1" smtClean="0"/>
              <a:t>za</a:t>
            </a:r>
            <a:r>
              <a:rPr lang="en-GB" dirty="0" smtClean="0"/>
              <a:t> </a:t>
            </a:r>
            <a:r>
              <a:rPr lang="en-GB" dirty="0" err="1" smtClean="0"/>
              <a:t>ostvarivanje</a:t>
            </a:r>
            <a:r>
              <a:rPr lang="en-GB" dirty="0" smtClean="0"/>
              <a:t> </a:t>
            </a:r>
            <a:r>
              <a:rPr lang="en-GB" dirty="0" err="1" smtClean="0"/>
              <a:t>predmetnog</a:t>
            </a:r>
            <a:r>
              <a:rPr lang="en-GB" dirty="0" smtClean="0"/>
              <a:t> </a:t>
            </a:r>
            <a:r>
              <a:rPr lang="en-GB" dirty="0" err="1" smtClean="0"/>
              <a:t>prava</a:t>
            </a:r>
            <a:r>
              <a:rPr lang="en-GB" dirty="0" smtClean="0"/>
              <a:t>, </a:t>
            </a:r>
            <a:r>
              <a:rPr lang="en-GB" dirty="0" err="1" smtClean="0"/>
              <a:t>zaključio</a:t>
            </a:r>
            <a:r>
              <a:rPr lang="en-GB" dirty="0" smtClean="0"/>
              <a:t> da su </a:t>
            </a:r>
            <a:r>
              <a:rPr lang="en-GB" dirty="0" err="1" smtClean="0"/>
              <a:t>upravni</a:t>
            </a:r>
            <a:r>
              <a:rPr lang="en-GB" dirty="0" smtClean="0"/>
              <a:t> </a:t>
            </a:r>
            <a:r>
              <a:rPr lang="en-GB" dirty="0" err="1" smtClean="0"/>
              <a:t>organi</a:t>
            </a:r>
            <a:r>
              <a:rPr lang="en-GB" dirty="0" smtClean="0"/>
              <a:t> u </a:t>
            </a:r>
            <a:r>
              <a:rPr lang="en-GB" dirty="0" err="1" smtClean="0"/>
              <a:t>konkretnom</a:t>
            </a:r>
            <a:r>
              <a:rPr lang="en-GB" dirty="0" smtClean="0"/>
              <a:t>  </a:t>
            </a:r>
            <a:r>
              <a:rPr lang="en-GB" dirty="0" err="1" smtClean="0"/>
              <a:t>slučaju</a:t>
            </a:r>
            <a:r>
              <a:rPr lang="en-GB" dirty="0" smtClean="0"/>
              <a:t>  </a:t>
            </a:r>
            <a:r>
              <a:rPr lang="en-GB" dirty="0" err="1" smtClean="0"/>
              <a:t>na</a:t>
            </a:r>
            <a:r>
              <a:rPr lang="en-GB" dirty="0" smtClean="0"/>
              <a:t>  </a:t>
            </a:r>
            <a:r>
              <a:rPr lang="en-GB" dirty="0" err="1" smtClean="0"/>
              <a:t>potpuno</a:t>
            </a:r>
            <a:r>
              <a:rPr lang="en-GB" dirty="0" smtClean="0"/>
              <a:t>  i </a:t>
            </a:r>
            <a:r>
              <a:rPr lang="en-GB" dirty="0" err="1" smtClean="0"/>
              <a:t>pravilno</a:t>
            </a:r>
            <a:r>
              <a:rPr lang="en-GB" dirty="0" smtClean="0"/>
              <a:t>  </a:t>
            </a:r>
            <a:r>
              <a:rPr lang="en-GB" dirty="0" err="1" smtClean="0"/>
              <a:t>utvrđeno</a:t>
            </a:r>
            <a:r>
              <a:rPr lang="en-GB" dirty="0" smtClean="0"/>
              <a:t>  </a:t>
            </a:r>
            <a:r>
              <a:rPr lang="en-GB" dirty="0" err="1" smtClean="0"/>
              <a:t>činjenično</a:t>
            </a:r>
            <a:r>
              <a:rPr lang="en-GB" dirty="0" smtClean="0"/>
              <a:t>  </a:t>
            </a:r>
            <a:r>
              <a:rPr lang="en-GB" dirty="0" err="1" smtClean="0"/>
              <a:t>stanje</a:t>
            </a:r>
            <a:r>
              <a:rPr lang="en-GB" dirty="0" smtClean="0"/>
              <a:t>  i </a:t>
            </a:r>
            <a:r>
              <a:rPr lang="en-GB" dirty="0" err="1" smtClean="0"/>
              <a:t>pravilno</a:t>
            </a:r>
            <a:r>
              <a:rPr lang="en-GB" dirty="0" smtClean="0"/>
              <a:t>  </a:t>
            </a:r>
            <a:r>
              <a:rPr lang="en-GB" dirty="0" err="1" smtClean="0"/>
              <a:t>primijenili</a:t>
            </a:r>
            <a:r>
              <a:rPr lang="en-GB" dirty="0" smtClean="0"/>
              <a:t> </a:t>
            </a:r>
            <a:r>
              <a:rPr lang="en-GB" dirty="0" err="1" smtClean="0"/>
              <a:t>materijalno</a:t>
            </a:r>
            <a:r>
              <a:rPr lang="en-GB" dirty="0" smtClean="0"/>
              <a:t> </a:t>
            </a:r>
            <a:r>
              <a:rPr lang="en-GB" dirty="0" err="1" smtClean="0"/>
              <a:t>pravo</a:t>
            </a:r>
            <a:r>
              <a:rPr lang="en-GB" dirty="0" smtClean="0"/>
              <a:t> </a:t>
            </a:r>
            <a:r>
              <a:rPr lang="en-GB" dirty="0" err="1" smtClean="0"/>
              <a:t>kada</a:t>
            </a:r>
            <a:r>
              <a:rPr lang="en-GB" dirty="0" smtClean="0"/>
              <a:t> su </a:t>
            </a:r>
            <a:r>
              <a:rPr lang="en-GB" dirty="0" err="1" smtClean="0"/>
              <a:t>odbili</a:t>
            </a:r>
            <a:r>
              <a:rPr lang="en-GB" dirty="0" smtClean="0"/>
              <a:t> </a:t>
            </a:r>
            <a:r>
              <a:rPr lang="en-GB" dirty="0" err="1" smtClean="0"/>
              <a:t>apelanticin</a:t>
            </a:r>
            <a:r>
              <a:rPr lang="en-GB" dirty="0" smtClean="0"/>
              <a:t> </a:t>
            </a:r>
            <a:r>
              <a:rPr lang="en-GB" dirty="0" err="1" smtClean="0"/>
              <a:t>zahtjev</a:t>
            </a:r>
            <a:r>
              <a:rPr lang="en-GB" dirty="0" smtClean="0"/>
              <a:t> </a:t>
            </a:r>
            <a:r>
              <a:rPr lang="en-GB" dirty="0" err="1" smtClean="0"/>
              <a:t>kao</a:t>
            </a:r>
            <a:r>
              <a:rPr lang="en-GB" dirty="0" smtClean="0"/>
              <a:t> </a:t>
            </a:r>
            <a:r>
              <a:rPr lang="en-GB" dirty="0" err="1" smtClean="0"/>
              <a:t>neosnovan</a:t>
            </a:r>
            <a:r>
              <a:rPr lang="en-GB" dirty="0" smtClean="0"/>
              <a:t>. </a:t>
            </a:r>
            <a:endParaRPr lang="bs-Latn-BA" dirty="0" smtClean="0"/>
          </a:p>
          <a:p>
            <a:pPr marL="114300" indent="0">
              <a:buNone/>
            </a:pPr>
            <a:endParaRPr lang="bs-Latn-BA" dirty="0" smtClean="0"/>
          </a:p>
          <a:p>
            <a:pPr marL="114300" indent="0">
              <a:buNone/>
            </a:pPr>
            <a:r>
              <a:rPr lang="en-GB" dirty="0" err="1" smtClean="0"/>
              <a:t>Pri</a:t>
            </a:r>
            <a:r>
              <a:rPr lang="en-GB" dirty="0" smtClean="0"/>
              <a:t> tome, </a:t>
            </a:r>
            <a:r>
              <a:rPr lang="en-GB" dirty="0" err="1" smtClean="0"/>
              <a:t>Kantonalni</a:t>
            </a:r>
            <a:r>
              <a:rPr lang="en-GB" dirty="0" smtClean="0"/>
              <a:t> </a:t>
            </a:r>
            <a:r>
              <a:rPr lang="en-GB" dirty="0" err="1" smtClean="0"/>
              <a:t>sud</a:t>
            </a:r>
            <a:r>
              <a:rPr lang="en-GB" dirty="0" smtClean="0"/>
              <a:t> je </a:t>
            </a:r>
            <a:r>
              <a:rPr lang="en-GB" dirty="0" err="1" smtClean="0"/>
              <a:t>ocijenio</a:t>
            </a:r>
            <a:r>
              <a:rPr lang="en-GB" dirty="0" smtClean="0"/>
              <a:t> da je </a:t>
            </a:r>
            <a:r>
              <a:rPr lang="en-GB" dirty="0" err="1" smtClean="0"/>
              <a:t>prigovor</a:t>
            </a:r>
            <a:r>
              <a:rPr lang="en-GB" dirty="0" smtClean="0"/>
              <a:t> </a:t>
            </a:r>
            <a:r>
              <a:rPr lang="en-GB" dirty="0" err="1" smtClean="0"/>
              <a:t>tužbe</a:t>
            </a:r>
            <a:r>
              <a:rPr lang="en-GB" dirty="0" smtClean="0"/>
              <a:t> da je </a:t>
            </a:r>
            <a:r>
              <a:rPr lang="en-GB" dirty="0" err="1" smtClean="0"/>
              <a:t>navedena</a:t>
            </a:r>
            <a:r>
              <a:rPr lang="en-GB" dirty="0" smtClean="0"/>
              <a:t> </a:t>
            </a:r>
            <a:r>
              <a:rPr lang="en-GB" dirty="0" err="1" smtClean="0"/>
              <a:t>zakonska</a:t>
            </a:r>
            <a:r>
              <a:rPr lang="en-GB" dirty="0" smtClean="0"/>
              <a:t> </a:t>
            </a:r>
            <a:r>
              <a:rPr lang="en-GB" dirty="0" err="1" smtClean="0"/>
              <a:t>odredba</a:t>
            </a:r>
            <a:r>
              <a:rPr lang="en-GB" dirty="0" smtClean="0"/>
              <a:t> </a:t>
            </a:r>
            <a:r>
              <a:rPr lang="en-GB" dirty="0" err="1" smtClean="0"/>
              <a:t>neustavna</a:t>
            </a:r>
            <a:r>
              <a:rPr lang="en-GB" dirty="0" smtClean="0"/>
              <a:t> i </a:t>
            </a:r>
            <a:r>
              <a:rPr lang="en-GB" dirty="0" err="1" smtClean="0"/>
              <a:t>diskriminirajuća</a:t>
            </a:r>
            <a:r>
              <a:rPr lang="en-GB" dirty="0" smtClean="0"/>
              <a:t>, bez uticaja </a:t>
            </a:r>
            <a:r>
              <a:rPr lang="en-GB" dirty="0" err="1" smtClean="0"/>
              <a:t>na</a:t>
            </a:r>
            <a:r>
              <a:rPr lang="en-GB" dirty="0" smtClean="0"/>
              <a:t> </a:t>
            </a:r>
            <a:r>
              <a:rPr lang="en-GB" dirty="0" err="1" smtClean="0"/>
              <a:t>drugačije</a:t>
            </a:r>
            <a:r>
              <a:rPr lang="en-GB" dirty="0" smtClean="0"/>
              <a:t> </a:t>
            </a:r>
            <a:r>
              <a:rPr lang="en-GB" dirty="0" err="1" smtClean="0"/>
              <a:t>rješavanje</a:t>
            </a:r>
            <a:r>
              <a:rPr lang="en-GB" dirty="0" smtClean="0"/>
              <a:t> </a:t>
            </a:r>
            <a:r>
              <a:rPr lang="en-GB" dirty="0" err="1" smtClean="0"/>
              <a:t>ove</a:t>
            </a:r>
            <a:r>
              <a:rPr lang="en-GB" dirty="0" smtClean="0"/>
              <a:t> </a:t>
            </a:r>
            <a:r>
              <a:rPr lang="en-GB" dirty="0" err="1" smtClean="0"/>
              <a:t>upravne</a:t>
            </a:r>
            <a:r>
              <a:rPr lang="en-GB" dirty="0" smtClean="0"/>
              <a:t> </a:t>
            </a:r>
            <a:r>
              <a:rPr lang="en-GB" dirty="0" err="1" smtClean="0"/>
              <a:t>stvari</a:t>
            </a:r>
            <a:r>
              <a:rPr lang="en-GB" dirty="0" smtClean="0"/>
              <a:t>, </a:t>
            </a:r>
            <a:r>
              <a:rPr lang="en-GB" dirty="0" err="1" smtClean="0"/>
              <a:t>jer</a:t>
            </a:r>
            <a:r>
              <a:rPr lang="en-GB" dirty="0" smtClean="0"/>
              <a:t> se, kako je </a:t>
            </a:r>
            <a:r>
              <a:rPr lang="en-GB" dirty="0" err="1" smtClean="0"/>
              <a:t>obrazložio</a:t>
            </a:r>
            <a:r>
              <a:rPr lang="en-GB" dirty="0" smtClean="0"/>
              <a:t>, </a:t>
            </a:r>
            <a:r>
              <a:rPr lang="en-GB" dirty="0" err="1" smtClean="0"/>
              <a:t>radi</a:t>
            </a:r>
            <a:r>
              <a:rPr lang="en-GB" dirty="0" smtClean="0"/>
              <a:t> o </a:t>
            </a:r>
            <a:r>
              <a:rPr lang="en-GB" dirty="0" err="1" smtClean="0"/>
              <a:t>normi</a:t>
            </a:r>
            <a:r>
              <a:rPr lang="en-GB" dirty="0" smtClean="0"/>
              <a:t> </a:t>
            </a:r>
            <a:r>
              <a:rPr lang="en-GB" dirty="0" err="1" smtClean="0"/>
              <a:t>koja</a:t>
            </a:r>
            <a:r>
              <a:rPr lang="en-GB" dirty="0" smtClean="0"/>
              <a:t> je </a:t>
            </a:r>
            <a:r>
              <a:rPr lang="en-GB" dirty="0" err="1" smtClean="0"/>
              <a:t>imperativnog</a:t>
            </a:r>
            <a:r>
              <a:rPr lang="en-GB" dirty="0" smtClean="0"/>
              <a:t> </a:t>
            </a:r>
            <a:r>
              <a:rPr lang="en-GB" dirty="0" err="1" smtClean="0"/>
              <a:t>karaktera</a:t>
            </a:r>
            <a:r>
              <a:rPr lang="en-GB" dirty="0" smtClean="0"/>
              <a:t>, a </a:t>
            </a:r>
            <a:r>
              <a:rPr lang="en-GB" dirty="0" err="1" smtClean="0"/>
              <a:t>čiju</a:t>
            </a:r>
            <a:r>
              <a:rPr lang="en-GB" dirty="0" smtClean="0"/>
              <a:t> </a:t>
            </a:r>
            <a:r>
              <a:rPr lang="en-GB" dirty="0" err="1" smtClean="0"/>
              <a:t>ustavnost</a:t>
            </a:r>
            <a:r>
              <a:rPr lang="en-GB" dirty="0" smtClean="0"/>
              <a:t> ne </a:t>
            </a:r>
            <a:r>
              <a:rPr lang="en-GB" dirty="0" err="1" smtClean="0"/>
              <a:t>ispituje</a:t>
            </a:r>
            <a:r>
              <a:rPr lang="en-GB" dirty="0" smtClean="0"/>
              <a:t> </a:t>
            </a:r>
            <a:r>
              <a:rPr lang="en-GB" dirty="0" err="1" smtClean="0"/>
              <a:t>taj</a:t>
            </a:r>
            <a:r>
              <a:rPr lang="en-GB" dirty="0" smtClean="0"/>
              <a:t> </a:t>
            </a:r>
            <a:r>
              <a:rPr lang="en-GB" dirty="0" err="1" smtClean="0"/>
              <a:t>sud</a:t>
            </a:r>
            <a:r>
              <a:rPr lang="en-GB" dirty="0" smtClean="0"/>
              <a:t>, </a:t>
            </a:r>
            <a:r>
              <a:rPr lang="en-GB" dirty="0" err="1" smtClean="0"/>
              <a:t>nego</a:t>
            </a:r>
            <a:r>
              <a:rPr lang="en-GB" dirty="0" smtClean="0"/>
              <a:t> </a:t>
            </a:r>
            <a:r>
              <a:rPr lang="en-GB" dirty="0" err="1" smtClean="0"/>
              <a:t>Ustavni</a:t>
            </a:r>
            <a:r>
              <a:rPr lang="en-GB" dirty="0" smtClean="0"/>
              <a:t> </a:t>
            </a:r>
            <a:r>
              <a:rPr lang="en-GB" dirty="0" err="1" smtClean="0"/>
              <a:t>sud</a:t>
            </a:r>
            <a:r>
              <a:rPr lang="en-GB" dirty="0" smtClean="0"/>
              <a:t> u </a:t>
            </a:r>
            <a:r>
              <a:rPr lang="en-GB" dirty="0" err="1" smtClean="0"/>
              <a:t>postupku</a:t>
            </a:r>
            <a:r>
              <a:rPr lang="en-GB" dirty="0" smtClean="0"/>
              <a:t> </a:t>
            </a:r>
            <a:r>
              <a:rPr lang="en-GB" dirty="0" err="1" smtClean="0"/>
              <a:t>za</a:t>
            </a:r>
            <a:r>
              <a:rPr lang="en-GB" dirty="0" smtClean="0"/>
              <a:t> </a:t>
            </a:r>
            <a:r>
              <a:rPr lang="en-GB" dirty="0" err="1" smtClean="0"/>
              <a:t>ocjenu</a:t>
            </a:r>
            <a:r>
              <a:rPr lang="en-GB" dirty="0" smtClean="0"/>
              <a:t> </a:t>
            </a:r>
            <a:r>
              <a:rPr lang="en-GB" dirty="0" err="1" smtClean="0"/>
              <a:t>ustavnosti</a:t>
            </a:r>
            <a:r>
              <a:rPr lang="en-GB" dirty="0" smtClean="0"/>
              <a:t> </a:t>
            </a:r>
            <a:r>
              <a:rPr lang="en-GB" dirty="0" err="1" smtClean="0"/>
              <a:t>navedene</a:t>
            </a:r>
            <a:r>
              <a:rPr lang="en-GB" dirty="0" smtClean="0"/>
              <a:t> </a:t>
            </a:r>
            <a:r>
              <a:rPr lang="en-GB" dirty="0" err="1" smtClean="0"/>
              <a:t>zakonske</a:t>
            </a:r>
            <a:r>
              <a:rPr lang="en-GB" dirty="0" smtClean="0"/>
              <a:t> </a:t>
            </a:r>
            <a:r>
              <a:rPr lang="en-GB" dirty="0" err="1" smtClean="0"/>
              <a:t>odredbe</a:t>
            </a:r>
            <a:r>
              <a:rPr lang="en-GB" dirty="0" smtClean="0"/>
              <a:t>.</a:t>
            </a:r>
            <a:endParaRPr lang="en-GB" dirty="0"/>
          </a:p>
        </p:txBody>
      </p:sp>
    </p:spTree>
    <p:extLst>
      <p:ext uri="{BB962C8B-B14F-4D97-AF65-F5344CB8AC3E}">
        <p14:creationId xmlns:p14="http://schemas.microsoft.com/office/powerpoint/2010/main" val="130719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Odluka Ustavnog suda</a:t>
            </a:r>
            <a:endParaRPr lang="en-GB" dirty="0"/>
          </a:p>
        </p:txBody>
      </p:sp>
      <p:sp>
        <p:nvSpPr>
          <p:cNvPr id="3" name="Content Placeholder 2"/>
          <p:cNvSpPr>
            <a:spLocks noGrp="1"/>
          </p:cNvSpPr>
          <p:nvPr>
            <p:ph idx="1"/>
          </p:nvPr>
        </p:nvSpPr>
        <p:spPr/>
        <p:txBody>
          <a:bodyPr/>
          <a:lstStyle/>
          <a:p>
            <a:pPr marL="114300" indent="0">
              <a:buNone/>
            </a:pPr>
            <a:r>
              <a:rPr lang="en-GB" dirty="0" err="1" smtClean="0"/>
              <a:t>Utvrđuje</a:t>
            </a:r>
            <a:r>
              <a:rPr lang="en-GB" dirty="0" smtClean="0"/>
              <a:t> se da je </a:t>
            </a:r>
            <a:r>
              <a:rPr lang="en-GB" dirty="0" err="1" smtClean="0"/>
              <a:t>prekršena</a:t>
            </a:r>
            <a:r>
              <a:rPr lang="en-GB" dirty="0" smtClean="0"/>
              <a:t> </a:t>
            </a:r>
            <a:r>
              <a:rPr lang="en-GB" dirty="0" err="1" smtClean="0"/>
              <a:t>zabrana</a:t>
            </a:r>
            <a:r>
              <a:rPr lang="en-GB" dirty="0" smtClean="0"/>
              <a:t> </a:t>
            </a:r>
            <a:r>
              <a:rPr lang="en-GB" dirty="0" err="1" smtClean="0"/>
              <a:t>diskriminacije</a:t>
            </a:r>
            <a:r>
              <a:rPr lang="en-GB" dirty="0" smtClean="0"/>
              <a:t> </a:t>
            </a:r>
            <a:r>
              <a:rPr lang="en-GB" dirty="0" err="1" smtClean="0"/>
              <a:t>iz</a:t>
            </a:r>
            <a:r>
              <a:rPr lang="en-GB" dirty="0" smtClean="0"/>
              <a:t> </a:t>
            </a:r>
            <a:r>
              <a:rPr lang="en-GB" dirty="0" err="1" smtClean="0"/>
              <a:t>člana</a:t>
            </a:r>
            <a:r>
              <a:rPr lang="en-GB" dirty="0" smtClean="0"/>
              <a:t> II/4. </a:t>
            </a:r>
            <a:r>
              <a:rPr lang="en-GB" dirty="0" err="1" smtClean="0"/>
              <a:t>Ustava</a:t>
            </a:r>
            <a:r>
              <a:rPr lang="en-GB" dirty="0" smtClean="0"/>
              <a:t>  </a:t>
            </a:r>
            <a:r>
              <a:rPr lang="en-GB" dirty="0" err="1" smtClean="0"/>
              <a:t>Bosne</a:t>
            </a:r>
            <a:r>
              <a:rPr lang="en-GB" dirty="0" smtClean="0"/>
              <a:t>  i  Hercegovine  i  </a:t>
            </a:r>
            <a:r>
              <a:rPr lang="en-GB" dirty="0" err="1" smtClean="0"/>
              <a:t>člana</a:t>
            </a:r>
            <a:r>
              <a:rPr lang="en-GB" dirty="0" smtClean="0"/>
              <a:t>  14.  </a:t>
            </a:r>
            <a:r>
              <a:rPr lang="en-GB" dirty="0" err="1" smtClean="0"/>
              <a:t>Evropske</a:t>
            </a:r>
            <a:r>
              <a:rPr lang="en-GB" dirty="0" smtClean="0"/>
              <a:t>  </a:t>
            </a:r>
            <a:r>
              <a:rPr lang="en-GB" dirty="0" err="1" smtClean="0"/>
              <a:t>konvencije</a:t>
            </a:r>
            <a:r>
              <a:rPr lang="en-GB" dirty="0" smtClean="0"/>
              <a:t>  </a:t>
            </a:r>
            <a:r>
              <a:rPr lang="en-GB" dirty="0" err="1" smtClean="0"/>
              <a:t>za</a:t>
            </a:r>
            <a:r>
              <a:rPr lang="en-GB" dirty="0" smtClean="0"/>
              <a:t> </a:t>
            </a:r>
            <a:r>
              <a:rPr lang="en-GB" dirty="0" err="1" smtClean="0"/>
              <a:t>zaštitu</a:t>
            </a:r>
            <a:r>
              <a:rPr lang="en-GB" dirty="0" smtClean="0"/>
              <a:t>  </a:t>
            </a:r>
            <a:r>
              <a:rPr lang="en-GB" dirty="0" err="1" smtClean="0"/>
              <a:t>ljudskih</a:t>
            </a:r>
            <a:r>
              <a:rPr lang="en-GB" dirty="0" smtClean="0"/>
              <a:t>  </a:t>
            </a:r>
            <a:r>
              <a:rPr lang="en-GB" dirty="0" err="1" smtClean="0"/>
              <a:t>prava</a:t>
            </a:r>
            <a:r>
              <a:rPr lang="en-GB" dirty="0" smtClean="0"/>
              <a:t>  i  </a:t>
            </a:r>
            <a:r>
              <a:rPr lang="en-GB" dirty="0" err="1" smtClean="0"/>
              <a:t>osnovnih</a:t>
            </a:r>
            <a:r>
              <a:rPr lang="en-GB" dirty="0" smtClean="0"/>
              <a:t>  </a:t>
            </a:r>
            <a:r>
              <a:rPr lang="en-GB" dirty="0" err="1" smtClean="0"/>
              <a:t>sloboda</a:t>
            </a:r>
            <a:r>
              <a:rPr lang="en-GB" dirty="0" smtClean="0"/>
              <a:t>  u  </a:t>
            </a:r>
            <a:r>
              <a:rPr lang="en-GB" dirty="0" err="1" smtClean="0"/>
              <a:t>vezi</a:t>
            </a:r>
            <a:r>
              <a:rPr lang="en-GB" dirty="0" smtClean="0"/>
              <a:t>  </a:t>
            </a:r>
            <a:r>
              <a:rPr lang="en-GB" dirty="0" err="1" smtClean="0"/>
              <a:t>sa</a:t>
            </a:r>
            <a:r>
              <a:rPr lang="en-GB" dirty="0" smtClean="0"/>
              <a:t>  </a:t>
            </a:r>
            <a:r>
              <a:rPr lang="en-GB" dirty="0" err="1" smtClean="0"/>
              <a:t>pravom</a:t>
            </a:r>
            <a:r>
              <a:rPr lang="en-GB" dirty="0" smtClean="0"/>
              <a:t>  </a:t>
            </a:r>
            <a:r>
              <a:rPr lang="en-GB" dirty="0" err="1" smtClean="0"/>
              <a:t>na</a:t>
            </a:r>
            <a:r>
              <a:rPr lang="en-GB" dirty="0" smtClean="0"/>
              <a:t> </a:t>
            </a:r>
            <a:r>
              <a:rPr lang="en-GB" dirty="0" err="1" smtClean="0"/>
              <a:t>porodični</a:t>
            </a:r>
            <a:r>
              <a:rPr lang="en-GB" dirty="0" smtClean="0"/>
              <a:t> </a:t>
            </a:r>
            <a:r>
              <a:rPr lang="en-GB" dirty="0" err="1" smtClean="0"/>
              <a:t>život</a:t>
            </a:r>
            <a:r>
              <a:rPr lang="en-GB" dirty="0" smtClean="0"/>
              <a:t> </a:t>
            </a:r>
            <a:r>
              <a:rPr lang="en-GB" dirty="0" err="1" smtClean="0"/>
              <a:t>iz</a:t>
            </a:r>
            <a:r>
              <a:rPr lang="en-GB" dirty="0" smtClean="0"/>
              <a:t> </a:t>
            </a:r>
            <a:r>
              <a:rPr lang="en-GB" dirty="0" err="1" smtClean="0"/>
              <a:t>člana</a:t>
            </a:r>
            <a:r>
              <a:rPr lang="en-GB" dirty="0" smtClean="0"/>
              <a:t> II/3.f) </a:t>
            </a:r>
            <a:r>
              <a:rPr lang="en-GB" dirty="0" err="1" smtClean="0"/>
              <a:t>Ustava</a:t>
            </a:r>
            <a:r>
              <a:rPr lang="en-GB" dirty="0" smtClean="0"/>
              <a:t> </a:t>
            </a:r>
            <a:r>
              <a:rPr lang="en-GB" dirty="0" err="1" smtClean="0"/>
              <a:t>Bosne</a:t>
            </a:r>
            <a:r>
              <a:rPr lang="en-GB" dirty="0" smtClean="0"/>
              <a:t> i Hercegovine i </a:t>
            </a:r>
            <a:r>
              <a:rPr lang="en-GB" dirty="0" err="1" smtClean="0"/>
              <a:t>člana</a:t>
            </a:r>
            <a:r>
              <a:rPr lang="en-GB" dirty="0" smtClean="0"/>
              <a:t> 8. </a:t>
            </a:r>
            <a:r>
              <a:rPr lang="en-GB" dirty="0" err="1" smtClean="0"/>
              <a:t>Evropske</a:t>
            </a:r>
            <a:r>
              <a:rPr lang="en-GB" dirty="0" smtClean="0"/>
              <a:t> </a:t>
            </a:r>
            <a:r>
              <a:rPr lang="en-GB" dirty="0" err="1" smtClean="0"/>
              <a:t>konvencije</a:t>
            </a:r>
            <a:r>
              <a:rPr lang="en-GB" dirty="0" smtClean="0"/>
              <a:t> </a:t>
            </a:r>
            <a:r>
              <a:rPr lang="en-GB" dirty="0" err="1" smtClean="0"/>
              <a:t>za</a:t>
            </a:r>
            <a:r>
              <a:rPr lang="en-GB" dirty="0" smtClean="0"/>
              <a:t> </a:t>
            </a:r>
            <a:r>
              <a:rPr lang="en-GB" dirty="0" err="1" smtClean="0"/>
              <a:t>zaštitu</a:t>
            </a:r>
            <a:r>
              <a:rPr lang="en-GB" dirty="0" smtClean="0"/>
              <a:t> </a:t>
            </a:r>
            <a:r>
              <a:rPr lang="en-GB" dirty="0" err="1" smtClean="0"/>
              <a:t>ljudskih</a:t>
            </a:r>
            <a:r>
              <a:rPr lang="en-GB" dirty="0" smtClean="0"/>
              <a:t> </a:t>
            </a:r>
            <a:r>
              <a:rPr lang="en-GB" dirty="0" err="1" smtClean="0"/>
              <a:t>prava</a:t>
            </a:r>
            <a:r>
              <a:rPr lang="en-GB" dirty="0" smtClean="0"/>
              <a:t> i </a:t>
            </a:r>
            <a:r>
              <a:rPr lang="en-GB" dirty="0" err="1" smtClean="0"/>
              <a:t>osnovnih</a:t>
            </a:r>
            <a:r>
              <a:rPr lang="en-GB" dirty="0" smtClean="0"/>
              <a:t> </a:t>
            </a:r>
            <a:r>
              <a:rPr lang="en-GB" dirty="0" err="1" smtClean="0"/>
              <a:t>sloboda</a:t>
            </a:r>
            <a:r>
              <a:rPr lang="en-GB" dirty="0" smtClean="0"/>
              <a:t>. </a:t>
            </a:r>
            <a:endParaRPr lang="bs-Latn-BA" dirty="0" smtClean="0"/>
          </a:p>
          <a:p>
            <a:pPr marL="114300" indent="0">
              <a:buNone/>
            </a:pPr>
            <a:endParaRPr lang="bs-Latn-BA" dirty="0" smtClean="0"/>
          </a:p>
          <a:p>
            <a:pPr marL="114300" indent="0">
              <a:buNone/>
            </a:pPr>
            <a:r>
              <a:rPr lang="en-GB" dirty="0" err="1" smtClean="0"/>
              <a:t>Predmet</a:t>
            </a:r>
            <a:r>
              <a:rPr lang="en-GB" dirty="0" smtClean="0"/>
              <a:t> se </a:t>
            </a:r>
            <a:r>
              <a:rPr lang="en-GB" dirty="0" err="1" smtClean="0"/>
              <a:t>vraća</a:t>
            </a:r>
            <a:r>
              <a:rPr lang="en-GB" dirty="0" smtClean="0"/>
              <a:t> </a:t>
            </a:r>
            <a:r>
              <a:rPr lang="en-GB" dirty="0" err="1" smtClean="0"/>
              <a:t>Kantonalnom</a:t>
            </a:r>
            <a:r>
              <a:rPr lang="en-GB" dirty="0" smtClean="0"/>
              <a:t> </a:t>
            </a:r>
            <a:r>
              <a:rPr lang="en-GB" dirty="0" err="1" smtClean="0"/>
              <a:t>sudu</a:t>
            </a:r>
            <a:r>
              <a:rPr lang="en-GB" dirty="0" smtClean="0"/>
              <a:t> u </a:t>
            </a:r>
            <a:r>
              <a:rPr lang="en-GB" dirty="0" err="1" smtClean="0"/>
              <a:t>Sarajevu</a:t>
            </a:r>
            <a:r>
              <a:rPr lang="en-GB" dirty="0" smtClean="0"/>
              <a:t>, </a:t>
            </a:r>
            <a:r>
              <a:rPr lang="en-GB" dirty="0" err="1" smtClean="0"/>
              <a:t>koji</a:t>
            </a:r>
            <a:r>
              <a:rPr lang="en-GB" dirty="0" smtClean="0"/>
              <a:t> je </a:t>
            </a:r>
            <a:r>
              <a:rPr lang="en-GB" dirty="0" err="1" smtClean="0"/>
              <a:t>dužan</a:t>
            </a:r>
            <a:r>
              <a:rPr lang="en-GB" dirty="0" smtClean="0"/>
              <a:t> da </a:t>
            </a:r>
            <a:r>
              <a:rPr lang="en-GB" dirty="0" err="1" smtClean="0"/>
              <a:t>po</a:t>
            </a:r>
            <a:r>
              <a:rPr lang="en-GB" dirty="0" smtClean="0"/>
              <a:t> </a:t>
            </a:r>
            <a:r>
              <a:rPr lang="en-GB" dirty="0" err="1" smtClean="0"/>
              <a:t>hitnom</a:t>
            </a:r>
            <a:r>
              <a:rPr lang="en-GB" dirty="0" smtClean="0"/>
              <a:t> </a:t>
            </a:r>
            <a:r>
              <a:rPr lang="en-GB" dirty="0" err="1" smtClean="0"/>
              <a:t>postupku</a:t>
            </a:r>
            <a:r>
              <a:rPr lang="en-GB" dirty="0" smtClean="0"/>
              <a:t> </a:t>
            </a:r>
            <a:r>
              <a:rPr lang="en-GB" dirty="0" err="1" smtClean="0"/>
              <a:t>donese</a:t>
            </a:r>
            <a:r>
              <a:rPr lang="en-GB" dirty="0" smtClean="0"/>
              <a:t> </a:t>
            </a:r>
            <a:r>
              <a:rPr lang="en-GB" dirty="0" err="1" smtClean="0"/>
              <a:t>novu</a:t>
            </a:r>
            <a:r>
              <a:rPr lang="en-GB" dirty="0" smtClean="0"/>
              <a:t> </a:t>
            </a:r>
            <a:r>
              <a:rPr lang="en-GB" dirty="0" err="1" smtClean="0"/>
              <a:t>odluku</a:t>
            </a:r>
            <a:r>
              <a:rPr lang="en-GB" dirty="0" smtClean="0"/>
              <a:t>, u </a:t>
            </a:r>
            <a:r>
              <a:rPr lang="en-GB" dirty="0" err="1" smtClean="0"/>
              <a:t>skladu</a:t>
            </a:r>
            <a:r>
              <a:rPr lang="en-GB" dirty="0" smtClean="0"/>
              <a:t> </a:t>
            </a:r>
            <a:r>
              <a:rPr lang="en-GB" dirty="0" err="1" smtClean="0"/>
              <a:t>sa</a:t>
            </a:r>
            <a:r>
              <a:rPr lang="en-GB" dirty="0" smtClean="0"/>
              <a:t> </a:t>
            </a:r>
            <a:r>
              <a:rPr lang="en-GB" dirty="0" err="1" smtClean="0"/>
              <a:t>članom</a:t>
            </a:r>
            <a:r>
              <a:rPr lang="en-GB" dirty="0" smtClean="0"/>
              <a:t> II/4. </a:t>
            </a:r>
            <a:r>
              <a:rPr lang="en-GB" dirty="0" err="1" smtClean="0"/>
              <a:t>Ustava</a:t>
            </a:r>
            <a:r>
              <a:rPr lang="en-GB" dirty="0" smtClean="0"/>
              <a:t>  </a:t>
            </a:r>
            <a:r>
              <a:rPr lang="en-GB" dirty="0" err="1" smtClean="0"/>
              <a:t>Bosne</a:t>
            </a:r>
            <a:r>
              <a:rPr lang="en-GB" dirty="0" smtClean="0"/>
              <a:t>  i Hercegovine  i </a:t>
            </a:r>
            <a:r>
              <a:rPr lang="en-GB" dirty="0" err="1" smtClean="0"/>
              <a:t>članom</a:t>
            </a:r>
            <a:r>
              <a:rPr lang="en-GB" dirty="0" smtClean="0"/>
              <a:t> 14. </a:t>
            </a:r>
            <a:r>
              <a:rPr lang="en-GB" dirty="0" err="1" smtClean="0"/>
              <a:t>Evropske</a:t>
            </a:r>
            <a:r>
              <a:rPr lang="en-GB" dirty="0" smtClean="0"/>
              <a:t>  </a:t>
            </a:r>
            <a:r>
              <a:rPr lang="en-GB" dirty="0" err="1" smtClean="0"/>
              <a:t>konvencije</a:t>
            </a:r>
            <a:r>
              <a:rPr lang="en-GB" dirty="0" smtClean="0"/>
              <a:t>  </a:t>
            </a:r>
            <a:r>
              <a:rPr lang="en-GB" dirty="0" err="1" smtClean="0"/>
              <a:t>za</a:t>
            </a:r>
            <a:r>
              <a:rPr lang="en-GB" dirty="0" smtClean="0"/>
              <a:t> </a:t>
            </a:r>
            <a:r>
              <a:rPr lang="en-GB" dirty="0" err="1" smtClean="0"/>
              <a:t>zaštitu</a:t>
            </a:r>
            <a:r>
              <a:rPr lang="en-GB" dirty="0" smtClean="0"/>
              <a:t>  </a:t>
            </a:r>
            <a:r>
              <a:rPr lang="en-GB" dirty="0" err="1" smtClean="0"/>
              <a:t>ljudskih</a:t>
            </a:r>
            <a:r>
              <a:rPr lang="en-GB" dirty="0" smtClean="0"/>
              <a:t>  </a:t>
            </a:r>
            <a:r>
              <a:rPr lang="en-GB" dirty="0" err="1" smtClean="0"/>
              <a:t>prava</a:t>
            </a:r>
            <a:r>
              <a:rPr lang="en-GB" dirty="0" smtClean="0"/>
              <a:t>  i  </a:t>
            </a:r>
            <a:r>
              <a:rPr lang="en-GB" dirty="0" err="1" smtClean="0"/>
              <a:t>osnovnih</a:t>
            </a:r>
            <a:r>
              <a:rPr lang="en-GB" dirty="0" smtClean="0"/>
              <a:t>  </a:t>
            </a:r>
            <a:r>
              <a:rPr lang="en-GB" dirty="0" err="1" smtClean="0"/>
              <a:t>sloboda</a:t>
            </a:r>
            <a:r>
              <a:rPr lang="en-GB" dirty="0" smtClean="0"/>
              <a:t>  u  </a:t>
            </a:r>
            <a:r>
              <a:rPr lang="en-GB" dirty="0" err="1" smtClean="0"/>
              <a:t>vezi</a:t>
            </a:r>
            <a:r>
              <a:rPr lang="en-GB" dirty="0" smtClean="0"/>
              <a:t>  </a:t>
            </a:r>
            <a:r>
              <a:rPr lang="en-GB" dirty="0" err="1" smtClean="0"/>
              <a:t>sa</a:t>
            </a:r>
            <a:r>
              <a:rPr lang="en-GB" dirty="0" smtClean="0"/>
              <a:t>  </a:t>
            </a:r>
            <a:r>
              <a:rPr lang="en-GB" dirty="0" err="1" smtClean="0"/>
              <a:t>pravom</a:t>
            </a:r>
            <a:r>
              <a:rPr lang="en-GB" dirty="0" smtClean="0"/>
              <a:t>  </a:t>
            </a:r>
            <a:r>
              <a:rPr lang="en-GB" dirty="0" err="1" smtClean="0"/>
              <a:t>na</a:t>
            </a:r>
            <a:r>
              <a:rPr lang="en-GB" dirty="0" smtClean="0"/>
              <a:t> </a:t>
            </a:r>
            <a:r>
              <a:rPr lang="en-GB" dirty="0" err="1" smtClean="0"/>
              <a:t>porodični</a:t>
            </a:r>
            <a:r>
              <a:rPr lang="en-GB" dirty="0" smtClean="0"/>
              <a:t> </a:t>
            </a:r>
            <a:r>
              <a:rPr lang="en-GB" dirty="0" err="1" smtClean="0"/>
              <a:t>život</a:t>
            </a:r>
            <a:r>
              <a:rPr lang="en-GB" dirty="0" smtClean="0"/>
              <a:t> </a:t>
            </a:r>
            <a:r>
              <a:rPr lang="en-GB" dirty="0" err="1" smtClean="0"/>
              <a:t>iz</a:t>
            </a:r>
            <a:r>
              <a:rPr lang="en-GB" dirty="0" smtClean="0"/>
              <a:t> </a:t>
            </a:r>
            <a:r>
              <a:rPr lang="en-GB" dirty="0" err="1" smtClean="0"/>
              <a:t>člana</a:t>
            </a:r>
            <a:r>
              <a:rPr lang="en-GB" dirty="0" smtClean="0"/>
              <a:t> II/3.f) </a:t>
            </a:r>
            <a:r>
              <a:rPr lang="en-GB" dirty="0" err="1" smtClean="0"/>
              <a:t>Ustava</a:t>
            </a:r>
            <a:r>
              <a:rPr lang="en-GB" dirty="0" smtClean="0"/>
              <a:t> </a:t>
            </a:r>
            <a:r>
              <a:rPr lang="en-GB" dirty="0" err="1" smtClean="0"/>
              <a:t>Bosne</a:t>
            </a:r>
            <a:r>
              <a:rPr lang="en-GB" dirty="0" smtClean="0"/>
              <a:t> i Hercegovine i </a:t>
            </a:r>
            <a:r>
              <a:rPr lang="en-GB" dirty="0" err="1" smtClean="0"/>
              <a:t>člana</a:t>
            </a:r>
            <a:r>
              <a:rPr lang="en-GB" dirty="0" smtClean="0"/>
              <a:t> 8. </a:t>
            </a:r>
            <a:r>
              <a:rPr lang="en-GB" dirty="0" err="1" smtClean="0"/>
              <a:t>Evropske</a:t>
            </a:r>
            <a:r>
              <a:rPr lang="en-GB" dirty="0" smtClean="0"/>
              <a:t> </a:t>
            </a:r>
            <a:r>
              <a:rPr lang="en-GB" dirty="0" err="1" smtClean="0"/>
              <a:t>konvencije</a:t>
            </a:r>
            <a:r>
              <a:rPr lang="en-GB" dirty="0" smtClean="0"/>
              <a:t> </a:t>
            </a:r>
            <a:r>
              <a:rPr lang="en-GB" dirty="0" err="1" smtClean="0"/>
              <a:t>za</a:t>
            </a:r>
            <a:r>
              <a:rPr lang="en-GB" dirty="0" smtClean="0"/>
              <a:t> </a:t>
            </a:r>
            <a:r>
              <a:rPr lang="en-GB" dirty="0" err="1" smtClean="0"/>
              <a:t>zaštitu</a:t>
            </a:r>
            <a:r>
              <a:rPr lang="en-GB" dirty="0" smtClean="0"/>
              <a:t> </a:t>
            </a:r>
            <a:r>
              <a:rPr lang="en-GB" dirty="0" err="1" smtClean="0"/>
              <a:t>ljudskih</a:t>
            </a:r>
            <a:r>
              <a:rPr lang="en-GB" dirty="0" smtClean="0"/>
              <a:t> </a:t>
            </a:r>
            <a:r>
              <a:rPr lang="en-GB" dirty="0" err="1" smtClean="0"/>
              <a:t>prava</a:t>
            </a:r>
            <a:r>
              <a:rPr lang="en-GB" dirty="0" smtClean="0"/>
              <a:t> i </a:t>
            </a:r>
            <a:r>
              <a:rPr lang="en-GB" dirty="0" err="1" smtClean="0"/>
              <a:t>osnovnih</a:t>
            </a:r>
            <a:r>
              <a:rPr lang="en-GB" dirty="0" smtClean="0"/>
              <a:t> </a:t>
            </a:r>
            <a:r>
              <a:rPr lang="en-GB" dirty="0" err="1" smtClean="0"/>
              <a:t>sloboda</a:t>
            </a:r>
            <a:r>
              <a:rPr lang="en-GB" dirty="0" smtClean="0"/>
              <a:t>.</a:t>
            </a:r>
            <a:endParaRPr lang="en-GB" dirty="0"/>
          </a:p>
        </p:txBody>
      </p:sp>
    </p:spTree>
    <p:extLst>
      <p:ext uri="{BB962C8B-B14F-4D97-AF65-F5344CB8AC3E}">
        <p14:creationId xmlns:p14="http://schemas.microsoft.com/office/powerpoint/2010/main" val="3472449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b="1" dirty="0" err="1"/>
              <a:t>Predstavljanje</a:t>
            </a:r>
            <a:r>
              <a:rPr lang="en-GB" sz="2800" b="1" dirty="0"/>
              <a:t> Uputstva </a:t>
            </a:r>
            <a:r>
              <a:rPr lang="en-GB" sz="2800" b="1" dirty="0" err="1"/>
              <a:t>za</a:t>
            </a:r>
            <a:r>
              <a:rPr lang="en-GB" sz="2800" b="1" dirty="0"/>
              <a:t> </a:t>
            </a:r>
            <a:r>
              <a:rPr lang="en-GB" sz="2800" b="1" dirty="0" err="1"/>
              <a:t>korištenje</a:t>
            </a:r>
            <a:r>
              <a:rPr lang="en-GB" sz="2800" b="1" dirty="0"/>
              <a:t> </a:t>
            </a:r>
            <a:r>
              <a:rPr lang="en-GB" sz="2800" b="1" dirty="0" err="1"/>
              <a:t>dopunjenog</a:t>
            </a:r>
            <a:r>
              <a:rPr lang="en-GB" sz="2800" b="1" dirty="0"/>
              <a:t> </a:t>
            </a:r>
            <a:r>
              <a:rPr lang="en-GB" sz="2800" b="1" dirty="0" err="1"/>
              <a:t>šifrarnika</a:t>
            </a:r>
            <a:r>
              <a:rPr lang="en-GB" sz="2800" b="1" dirty="0"/>
              <a:t> </a:t>
            </a:r>
            <a:r>
              <a:rPr lang="en-GB" sz="2800" b="1" dirty="0" smtClean="0"/>
              <a:t>CMS</a:t>
            </a:r>
            <a:r>
              <a:rPr lang="bs-Latn-BA" sz="2800" b="1" dirty="0" smtClean="0"/>
              <a:t> </a:t>
            </a:r>
            <a:r>
              <a:rPr lang="en-GB" sz="2800" b="1" dirty="0" err="1" smtClean="0"/>
              <a:t>sistema</a:t>
            </a:r>
            <a:r>
              <a:rPr lang="en-GB" sz="2800" b="1" dirty="0" smtClean="0"/>
              <a:t> </a:t>
            </a:r>
            <a:r>
              <a:rPr lang="en-GB" sz="2800" b="1" dirty="0" err="1"/>
              <a:t>za</a:t>
            </a:r>
            <a:r>
              <a:rPr lang="en-GB" sz="2800" b="1" dirty="0"/>
              <a:t> </a:t>
            </a:r>
            <a:r>
              <a:rPr lang="en-GB" sz="2800" b="1" dirty="0" err="1"/>
              <a:t>postupke</a:t>
            </a:r>
            <a:r>
              <a:rPr lang="en-GB" sz="2800" b="1" dirty="0"/>
              <a:t> </a:t>
            </a:r>
            <a:r>
              <a:rPr lang="en-GB" sz="2800" b="1" dirty="0" err="1"/>
              <a:t>diskriminacije</a:t>
            </a:r>
            <a:endParaRPr lang="en-GB" sz="2800" b="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37589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369" t="10950" r="33689" b="7756"/>
          <a:stretch/>
        </p:blipFill>
        <p:spPr>
          <a:xfrm>
            <a:off x="2041863" y="159797"/>
            <a:ext cx="4598634" cy="6583453"/>
          </a:xfrm>
          <a:prstGeom prst="rect">
            <a:avLst/>
          </a:prstGeom>
        </p:spPr>
      </p:pic>
    </p:spTree>
    <p:extLst>
      <p:ext uri="{BB962C8B-B14F-4D97-AF65-F5344CB8AC3E}">
        <p14:creationId xmlns:p14="http://schemas.microsoft.com/office/powerpoint/2010/main" val="3732449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408" t="51165" r="18447" b="25361"/>
          <a:stretch/>
        </p:blipFill>
        <p:spPr>
          <a:xfrm>
            <a:off x="221943" y="4412202"/>
            <a:ext cx="8540318" cy="1730973"/>
          </a:xfrm>
          <a:prstGeom prst="rect">
            <a:avLst/>
          </a:prstGeom>
        </p:spPr>
      </p:pic>
      <p:sp>
        <p:nvSpPr>
          <p:cNvPr id="6" name="Rectangle 5"/>
          <p:cNvSpPr/>
          <p:nvPr/>
        </p:nvSpPr>
        <p:spPr>
          <a:xfrm>
            <a:off x="642891" y="1839832"/>
            <a:ext cx="7248617" cy="2585323"/>
          </a:xfrm>
          <a:prstGeom prst="rect">
            <a:avLst/>
          </a:prstGeom>
        </p:spPr>
        <p:txBody>
          <a:bodyPr wrap="square">
            <a:spAutoFit/>
          </a:bodyPr>
          <a:lstStyle/>
          <a:p>
            <a:r>
              <a:rPr lang="en-GB" dirty="0" err="1" smtClean="0"/>
              <a:t>Ovim</a:t>
            </a:r>
            <a:r>
              <a:rPr lang="en-GB" dirty="0" smtClean="0"/>
              <a:t> Uputstvom </a:t>
            </a:r>
            <a:r>
              <a:rPr lang="en-GB" dirty="0" err="1" smtClean="0"/>
              <a:t>osigurava</a:t>
            </a:r>
            <a:r>
              <a:rPr lang="en-GB" dirty="0" smtClean="0"/>
              <a:t> se </a:t>
            </a:r>
            <a:r>
              <a:rPr lang="en-GB" dirty="0" err="1" smtClean="0"/>
              <a:t>bolje</a:t>
            </a:r>
            <a:r>
              <a:rPr lang="en-GB" dirty="0" smtClean="0"/>
              <a:t> </a:t>
            </a:r>
            <a:r>
              <a:rPr lang="en-GB" dirty="0" err="1" smtClean="0"/>
              <a:t>razumijevanje</a:t>
            </a:r>
            <a:r>
              <a:rPr lang="en-GB" dirty="0" smtClean="0"/>
              <a:t> </a:t>
            </a:r>
            <a:r>
              <a:rPr lang="en-GB" dirty="0" err="1" smtClean="0"/>
              <a:t>izmjena</a:t>
            </a:r>
            <a:r>
              <a:rPr lang="en-GB" dirty="0" smtClean="0"/>
              <a:t> u CMS-u/TCMS-u, a </a:t>
            </a:r>
            <a:r>
              <a:rPr lang="en-GB" dirty="0" err="1" smtClean="0"/>
              <a:t>koje</a:t>
            </a:r>
            <a:r>
              <a:rPr lang="en-GB" dirty="0" smtClean="0"/>
              <a:t> su </a:t>
            </a:r>
            <a:r>
              <a:rPr lang="en-GB" dirty="0" err="1" smtClean="0"/>
              <a:t>sadržane</a:t>
            </a:r>
            <a:r>
              <a:rPr lang="bs-Latn-BA" dirty="0" smtClean="0"/>
              <a:t> </a:t>
            </a:r>
            <a:r>
              <a:rPr lang="en-GB" dirty="0" smtClean="0"/>
              <a:t>u </a:t>
            </a:r>
            <a:r>
              <a:rPr lang="en-GB" dirty="0" err="1" smtClean="0"/>
              <a:t>Priručniku</a:t>
            </a:r>
            <a:r>
              <a:rPr lang="en-GB" dirty="0" smtClean="0"/>
              <a:t> </a:t>
            </a:r>
            <a:r>
              <a:rPr lang="en-GB" dirty="0" err="1" smtClean="0"/>
              <a:t>za</a:t>
            </a:r>
            <a:r>
              <a:rPr lang="en-GB" dirty="0" smtClean="0"/>
              <a:t> CMS/TCMS: </a:t>
            </a:r>
            <a:r>
              <a:rPr lang="en-GB" dirty="0" err="1" smtClean="0"/>
              <a:t>Evidentiranje</a:t>
            </a:r>
            <a:r>
              <a:rPr lang="en-GB" dirty="0" smtClean="0"/>
              <a:t> </a:t>
            </a:r>
            <a:r>
              <a:rPr lang="en-GB" dirty="0" err="1" smtClean="0"/>
              <a:t>novih</a:t>
            </a:r>
            <a:r>
              <a:rPr lang="en-GB" dirty="0" smtClean="0"/>
              <a:t> </a:t>
            </a:r>
            <a:r>
              <a:rPr lang="en-GB" dirty="0" err="1" smtClean="0"/>
              <a:t>podataka</a:t>
            </a:r>
            <a:r>
              <a:rPr lang="en-GB" dirty="0" smtClean="0"/>
              <a:t> </a:t>
            </a:r>
            <a:r>
              <a:rPr lang="en-GB" dirty="0" err="1" smtClean="0"/>
              <a:t>za</a:t>
            </a:r>
            <a:r>
              <a:rPr lang="en-GB" dirty="0" smtClean="0"/>
              <a:t> </a:t>
            </a:r>
            <a:r>
              <a:rPr lang="en-GB" dirty="0" err="1" smtClean="0"/>
              <a:t>predmete</a:t>
            </a:r>
            <a:r>
              <a:rPr lang="en-GB" dirty="0" smtClean="0"/>
              <a:t> </a:t>
            </a:r>
            <a:r>
              <a:rPr lang="en-GB" dirty="0" err="1" smtClean="0"/>
              <a:t>diskriminacije</a:t>
            </a:r>
            <a:r>
              <a:rPr lang="bs-Latn-BA" dirty="0"/>
              <a:t> </a:t>
            </a:r>
            <a:r>
              <a:rPr lang="bs-Latn-BA" b="1" dirty="0" smtClean="0"/>
              <a:t>(koji se primjenjuju od 1.1.2021.godine)</a:t>
            </a:r>
          </a:p>
          <a:p>
            <a:endParaRPr lang="bs-Latn-BA" dirty="0"/>
          </a:p>
          <a:p>
            <a:r>
              <a:rPr lang="en-GB" dirty="0" err="1" smtClean="0"/>
              <a:t>Cilj</a:t>
            </a:r>
            <a:r>
              <a:rPr lang="en-GB" dirty="0" smtClean="0"/>
              <a:t> </a:t>
            </a:r>
            <a:r>
              <a:rPr lang="en-GB" dirty="0" err="1" smtClean="0"/>
              <a:t>ovih</a:t>
            </a:r>
            <a:r>
              <a:rPr lang="en-GB" dirty="0" smtClean="0"/>
              <a:t> </a:t>
            </a:r>
            <a:r>
              <a:rPr lang="en-GB" dirty="0" err="1" smtClean="0"/>
              <a:t>uputa</a:t>
            </a:r>
            <a:r>
              <a:rPr lang="en-GB" dirty="0" smtClean="0"/>
              <a:t> je da </a:t>
            </a:r>
            <a:r>
              <a:rPr lang="en-GB" dirty="0" err="1" smtClean="0"/>
              <a:t>ponudi</a:t>
            </a:r>
            <a:r>
              <a:rPr lang="en-GB" dirty="0" smtClean="0"/>
              <a:t> </a:t>
            </a:r>
            <a:r>
              <a:rPr lang="en-GB" dirty="0" err="1" smtClean="0"/>
              <a:t>dodatne</a:t>
            </a:r>
            <a:r>
              <a:rPr lang="en-GB" dirty="0" smtClean="0"/>
              <a:t> </a:t>
            </a:r>
            <a:r>
              <a:rPr lang="en-GB" dirty="0" err="1" smtClean="0"/>
              <a:t>informacije</a:t>
            </a:r>
            <a:r>
              <a:rPr lang="en-GB" dirty="0" smtClean="0"/>
              <a:t> o </a:t>
            </a:r>
            <a:r>
              <a:rPr lang="en-GB" dirty="0" err="1" smtClean="0"/>
              <a:t>svrsi</a:t>
            </a:r>
            <a:r>
              <a:rPr lang="bs-Latn-BA" dirty="0" smtClean="0"/>
              <a:t> </a:t>
            </a:r>
            <a:r>
              <a:rPr lang="en-GB" dirty="0" smtClean="0"/>
              <a:t>i </a:t>
            </a:r>
            <a:r>
              <a:rPr lang="en-GB" dirty="0" err="1" smtClean="0"/>
              <a:t>cilju</a:t>
            </a:r>
            <a:r>
              <a:rPr lang="en-GB" dirty="0" smtClean="0"/>
              <a:t> </a:t>
            </a:r>
            <a:r>
              <a:rPr lang="en-GB" dirty="0" err="1" smtClean="0"/>
              <a:t>dijela</a:t>
            </a:r>
            <a:r>
              <a:rPr lang="en-GB" dirty="0" smtClean="0"/>
              <a:t> CMS-a </a:t>
            </a:r>
            <a:r>
              <a:rPr lang="en-GB" dirty="0" err="1" smtClean="0"/>
              <a:t>koji</a:t>
            </a:r>
            <a:r>
              <a:rPr lang="en-GB" dirty="0" smtClean="0"/>
              <a:t> se </a:t>
            </a:r>
            <a:r>
              <a:rPr lang="en-GB" dirty="0" err="1" smtClean="0"/>
              <a:t>odnosi</a:t>
            </a:r>
            <a:r>
              <a:rPr lang="en-GB" dirty="0" smtClean="0"/>
              <a:t> </a:t>
            </a:r>
            <a:r>
              <a:rPr lang="en-GB" dirty="0" err="1" smtClean="0"/>
              <a:t>na</a:t>
            </a:r>
            <a:r>
              <a:rPr lang="en-GB" dirty="0" smtClean="0"/>
              <a:t> </a:t>
            </a:r>
            <a:r>
              <a:rPr lang="en-GB" dirty="0" err="1" smtClean="0"/>
              <a:t>predmete</a:t>
            </a:r>
            <a:r>
              <a:rPr lang="en-GB" dirty="0" smtClean="0"/>
              <a:t> </a:t>
            </a:r>
            <a:r>
              <a:rPr lang="en-GB" dirty="0" err="1" smtClean="0"/>
              <a:t>diskriminacije</a:t>
            </a:r>
            <a:r>
              <a:rPr lang="en-GB" dirty="0" smtClean="0"/>
              <a:t>, pojasni </a:t>
            </a:r>
            <a:r>
              <a:rPr lang="en-GB" dirty="0" err="1" smtClean="0"/>
              <a:t>unos</a:t>
            </a:r>
            <a:r>
              <a:rPr lang="en-GB" dirty="0" smtClean="0"/>
              <a:t> </a:t>
            </a:r>
            <a:r>
              <a:rPr lang="en-GB" dirty="0" err="1" smtClean="0"/>
              <a:t>obaveznih</a:t>
            </a:r>
            <a:endParaRPr lang="en-GB" dirty="0" smtClean="0"/>
          </a:p>
          <a:p>
            <a:r>
              <a:rPr lang="en-GB" dirty="0" err="1" smtClean="0"/>
              <a:t>atributa</a:t>
            </a:r>
            <a:r>
              <a:rPr lang="en-GB" dirty="0" smtClean="0"/>
              <a:t> u CMS i </a:t>
            </a:r>
            <a:r>
              <a:rPr lang="en-GB" dirty="0" err="1" smtClean="0"/>
              <a:t>osigura</a:t>
            </a:r>
            <a:r>
              <a:rPr lang="en-GB" dirty="0" smtClean="0"/>
              <a:t> </a:t>
            </a:r>
            <a:r>
              <a:rPr lang="en-GB" dirty="0" err="1" smtClean="0"/>
              <a:t>dosljedan</a:t>
            </a:r>
            <a:r>
              <a:rPr lang="en-GB" dirty="0" smtClean="0"/>
              <a:t> </a:t>
            </a:r>
            <a:r>
              <a:rPr lang="en-GB" dirty="0" err="1" smtClean="0"/>
              <a:t>unos</a:t>
            </a:r>
            <a:r>
              <a:rPr lang="en-GB" dirty="0" smtClean="0"/>
              <a:t> </a:t>
            </a:r>
            <a:r>
              <a:rPr lang="en-GB" dirty="0" err="1" smtClean="0"/>
              <a:t>podataka</a:t>
            </a:r>
            <a:r>
              <a:rPr lang="en-GB" dirty="0" smtClean="0"/>
              <a:t> kako bi se </a:t>
            </a:r>
            <a:r>
              <a:rPr lang="en-GB" dirty="0" err="1" smtClean="0"/>
              <a:t>podaci</a:t>
            </a:r>
            <a:r>
              <a:rPr lang="en-GB" dirty="0" smtClean="0"/>
              <a:t> </a:t>
            </a:r>
            <a:r>
              <a:rPr lang="en-GB" dirty="0" err="1" smtClean="0"/>
              <a:t>mogli</a:t>
            </a:r>
            <a:r>
              <a:rPr lang="en-GB" dirty="0" smtClean="0"/>
              <a:t> </a:t>
            </a:r>
            <a:r>
              <a:rPr lang="en-GB" dirty="0" err="1" smtClean="0"/>
              <a:t>koristiti</a:t>
            </a:r>
            <a:r>
              <a:rPr lang="en-GB" dirty="0" smtClean="0"/>
              <a:t> </a:t>
            </a:r>
            <a:r>
              <a:rPr lang="en-GB" dirty="0" err="1" smtClean="0"/>
              <a:t>za</a:t>
            </a:r>
            <a:r>
              <a:rPr lang="bs-Latn-BA" dirty="0" smtClean="0"/>
              <a:t> </a:t>
            </a:r>
            <a:r>
              <a:rPr lang="en-GB" dirty="0" err="1" smtClean="0"/>
              <a:t>statističko</a:t>
            </a:r>
            <a:r>
              <a:rPr lang="en-GB" dirty="0" smtClean="0"/>
              <a:t> </a:t>
            </a:r>
            <a:r>
              <a:rPr lang="en-GB" dirty="0" err="1" smtClean="0"/>
              <a:t>izvještavanje</a:t>
            </a:r>
            <a:r>
              <a:rPr lang="en-GB" dirty="0" smtClean="0"/>
              <a:t> o </a:t>
            </a:r>
            <a:r>
              <a:rPr lang="en-GB" dirty="0" err="1" smtClean="0"/>
              <a:t>predmetima</a:t>
            </a:r>
            <a:r>
              <a:rPr lang="en-GB" dirty="0" smtClean="0"/>
              <a:t> </a:t>
            </a:r>
            <a:r>
              <a:rPr lang="en-GB" dirty="0" err="1" smtClean="0"/>
              <a:t>diskriminacije</a:t>
            </a:r>
            <a:r>
              <a:rPr lang="en-GB" dirty="0" smtClean="0"/>
              <a:t>.</a:t>
            </a:r>
            <a:endParaRPr lang="en-GB" dirty="0"/>
          </a:p>
        </p:txBody>
      </p:sp>
      <p:sp>
        <p:nvSpPr>
          <p:cNvPr id="8" name="Title 1"/>
          <p:cNvSpPr>
            <a:spLocks noGrp="1"/>
          </p:cNvSpPr>
          <p:nvPr>
            <p:ph type="title"/>
          </p:nvPr>
        </p:nvSpPr>
        <p:spPr>
          <a:xfrm>
            <a:off x="457200" y="274638"/>
            <a:ext cx="7620000" cy="1143000"/>
          </a:xfrm>
        </p:spPr>
        <p:txBody>
          <a:bodyPr/>
          <a:lstStyle/>
          <a:p>
            <a:r>
              <a:rPr lang="en-GB" sz="2800" b="1" dirty="0" smtClean="0"/>
              <a:t>Uputstvo </a:t>
            </a:r>
            <a:r>
              <a:rPr lang="en-GB" sz="2800" b="1" dirty="0" err="1"/>
              <a:t>za</a:t>
            </a:r>
            <a:r>
              <a:rPr lang="en-GB" sz="2800" b="1" dirty="0"/>
              <a:t> </a:t>
            </a:r>
            <a:r>
              <a:rPr lang="en-GB" sz="2800" b="1" dirty="0" err="1" smtClean="0"/>
              <a:t>korištenje</a:t>
            </a:r>
            <a:r>
              <a:rPr lang="bs-Latn-BA" sz="2800" b="1" dirty="0" smtClean="0"/>
              <a:t> </a:t>
            </a:r>
            <a:r>
              <a:rPr lang="en-GB" sz="2800" b="1" dirty="0" err="1" smtClean="0"/>
              <a:t>dopunjenog</a:t>
            </a:r>
            <a:r>
              <a:rPr lang="en-GB" sz="2800" b="1" dirty="0" smtClean="0"/>
              <a:t> </a:t>
            </a:r>
            <a:r>
              <a:rPr lang="en-GB" sz="2800" b="1" dirty="0" err="1"/>
              <a:t>šifrarnika</a:t>
            </a:r>
            <a:r>
              <a:rPr lang="en-GB" sz="2800" b="1" dirty="0"/>
              <a:t> </a:t>
            </a:r>
            <a:r>
              <a:rPr lang="bs-Latn-BA" sz="2800" b="1" dirty="0" smtClean="0"/>
              <a:t> </a:t>
            </a:r>
            <a:r>
              <a:rPr lang="en-GB" sz="2800" b="1" dirty="0" smtClean="0"/>
              <a:t>CMS </a:t>
            </a:r>
            <a:r>
              <a:rPr lang="en-GB" sz="2800" b="1" dirty="0" err="1"/>
              <a:t>sistema</a:t>
            </a:r>
            <a:r>
              <a:rPr lang="en-GB" sz="2800" b="1" dirty="0"/>
              <a:t> </a:t>
            </a:r>
            <a:r>
              <a:rPr lang="en-GB" sz="2800" b="1" dirty="0" err="1" smtClean="0"/>
              <a:t>za</a:t>
            </a:r>
            <a:r>
              <a:rPr lang="en-GB" sz="2800" b="1" dirty="0" smtClean="0"/>
              <a:t> </a:t>
            </a:r>
            <a:r>
              <a:rPr lang="en-GB" sz="2800" b="1" dirty="0" err="1"/>
              <a:t>postupke</a:t>
            </a:r>
            <a:r>
              <a:rPr lang="en-GB" sz="2800" b="1" dirty="0"/>
              <a:t> </a:t>
            </a:r>
            <a:r>
              <a:rPr lang="en-GB" sz="2800" b="1" dirty="0" err="1"/>
              <a:t>diskriminacije</a:t>
            </a:r>
            <a:endParaRPr lang="en-GB" sz="2800" b="1" dirty="0"/>
          </a:p>
        </p:txBody>
      </p:sp>
    </p:spTree>
    <p:extLst>
      <p:ext uri="{BB962C8B-B14F-4D97-AF65-F5344CB8AC3E}">
        <p14:creationId xmlns:p14="http://schemas.microsoft.com/office/powerpoint/2010/main" val="70934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1143000"/>
          </a:xfrm>
        </p:spPr>
        <p:txBody>
          <a:bodyPr>
            <a:noAutofit/>
          </a:bodyPr>
          <a:lstStyle/>
          <a:p>
            <a:pPr eaLnBrk="1" fontAlgn="auto" hangingPunct="1">
              <a:spcAft>
                <a:spcPts val="0"/>
              </a:spcAft>
              <a:defRPr/>
            </a:pPr>
            <a:r>
              <a:rPr lang="bs-Latn-BA" sz="3200" b="1" dirty="0" smtClean="0">
                <a:latin typeface="Gill Sans MT" panose="020B0502020104020203" pitchFamily="34" charset="0"/>
              </a:rPr>
              <a:t>OSNOVNE KARAKTERISTIKE </a:t>
            </a:r>
            <a:r>
              <a:rPr lang="bs-Latn-BA" sz="3200" b="1" dirty="0" smtClean="0">
                <a:latin typeface="Gill Sans MT" panose="020B0502020104020203" pitchFamily="34" charset="0"/>
              </a:rPr>
              <a:t>ZAKONA O ZABRANI DISKRIMINACIJE</a:t>
            </a:r>
            <a:endParaRPr lang="bs-Latn-BA" sz="3200" b="1" dirty="0" smtClean="0">
              <a:latin typeface="Gill Sans MT" panose="020B0502020104020203" pitchFamily="34" charset="0"/>
            </a:endParaRPr>
          </a:p>
        </p:txBody>
      </p:sp>
      <p:sp>
        <p:nvSpPr>
          <p:cNvPr id="18435" name="Content Placeholder 2"/>
          <p:cNvSpPr>
            <a:spLocks noGrp="1"/>
          </p:cNvSpPr>
          <p:nvPr>
            <p:ph idx="1"/>
          </p:nvPr>
        </p:nvSpPr>
        <p:spPr>
          <a:xfrm>
            <a:off x="468313" y="1652588"/>
            <a:ext cx="4248150" cy="4800600"/>
          </a:xfrm>
        </p:spPr>
        <p:txBody>
          <a:bodyPr/>
          <a:lstStyle/>
          <a:p>
            <a:pPr eaLnBrk="1" hangingPunct="1"/>
            <a:endParaRPr lang="bs-Latn-BA" altLang="en-US" b="1" smtClean="0">
              <a:latin typeface="Gill Sans MT" panose="020B0502020104020203" pitchFamily="34" charset="0"/>
            </a:endParaRPr>
          </a:p>
          <a:p>
            <a:pPr eaLnBrk="1" hangingPunct="1"/>
            <a:r>
              <a:rPr lang="bs-Latn-BA" altLang="en-US" sz="2400" b="1" smtClean="0">
                <a:latin typeface="Gill Sans MT" panose="020B0502020104020203" pitchFamily="34" charset="0"/>
              </a:rPr>
              <a:t>„Službeni glasnik BIH“ broj 59/09 i 66/16</a:t>
            </a:r>
          </a:p>
          <a:p>
            <a:pPr eaLnBrk="1" hangingPunct="1"/>
            <a:r>
              <a:rPr lang="bs-Latn-BA" altLang="en-US" sz="2400" b="1" smtClean="0">
                <a:latin typeface="Gill Sans MT" panose="020B0502020104020203" pitchFamily="34" charset="0"/>
              </a:rPr>
              <a:t>25. članova/ 7. dijelova</a:t>
            </a:r>
          </a:p>
          <a:p>
            <a:pPr eaLnBrk="1" hangingPunct="1">
              <a:lnSpc>
                <a:spcPct val="90000"/>
              </a:lnSpc>
            </a:pPr>
            <a:r>
              <a:rPr lang="sr-Latn-CS" altLang="en-US" sz="2400" b="1" smtClean="0">
                <a:latin typeface="Gill Sans MT" panose="020B0502020104020203" pitchFamily="34" charset="0"/>
              </a:rPr>
              <a:t>Razrađuje ustavnu materiju </a:t>
            </a:r>
            <a:r>
              <a:rPr lang="sr-Latn-CS" altLang="en-US" sz="2400" smtClean="0">
                <a:latin typeface="Gill Sans MT" panose="020B0502020104020203" pitchFamily="34" charset="0"/>
              </a:rPr>
              <a:t>(iz člana II/4)</a:t>
            </a:r>
          </a:p>
          <a:p>
            <a:pPr eaLnBrk="1" hangingPunct="1">
              <a:lnSpc>
                <a:spcPct val="90000"/>
              </a:lnSpc>
            </a:pPr>
            <a:r>
              <a:rPr lang="sr-Latn-CS" altLang="en-US" sz="2400" b="1" smtClean="0">
                <a:latin typeface="Gill Sans MT" panose="020B0502020104020203" pitchFamily="34" charset="0"/>
              </a:rPr>
              <a:t>Preuzima obaveze </a:t>
            </a:r>
            <a:r>
              <a:rPr lang="sr-Latn-CS" altLang="en-US" sz="2400" smtClean="0">
                <a:latin typeface="Gill Sans MT" panose="020B0502020104020203" pitchFamily="34" charset="0"/>
              </a:rPr>
              <a:t>iz </a:t>
            </a:r>
            <a:r>
              <a:rPr lang="sr-Latn-CS" altLang="en-US" sz="2400" b="1" smtClean="0">
                <a:latin typeface="Gill Sans MT" panose="020B0502020104020203" pitchFamily="34" charset="0"/>
              </a:rPr>
              <a:t>međunarodnih dokumenata</a:t>
            </a:r>
          </a:p>
          <a:p>
            <a:pPr eaLnBrk="1" hangingPunct="1">
              <a:lnSpc>
                <a:spcPct val="90000"/>
              </a:lnSpc>
            </a:pPr>
            <a:r>
              <a:rPr lang="sr-Latn-CS" altLang="en-US" sz="2400" b="1" smtClean="0">
                <a:latin typeface="Gill Sans MT" panose="020B0502020104020203" pitchFamily="34" charset="0"/>
              </a:rPr>
              <a:t>Definiše poseban postupak zaštite od diskriminacije</a:t>
            </a:r>
          </a:p>
          <a:p>
            <a:pPr eaLnBrk="1" hangingPunct="1"/>
            <a:endParaRPr lang="bs-Latn-BA" altLang="en-US" smtClean="0">
              <a:latin typeface="Gill Sans MT" panose="020B0502020104020203" pitchFamily="34" charset="0"/>
            </a:endParaRPr>
          </a:p>
        </p:txBody>
      </p:sp>
      <p:graphicFrame>
        <p:nvGraphicFramePr>
          <p:cNvPr id="4" name="Diagram 3"/>
          <p:cNvGraphicFramePr/>
          <p:nvPr/>
        </p:nvGraphicFramePr>
        <p:xfrm>
          <a:off x="4860032" y="2060848"/>
          <a:ext cx="4421191"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848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30238"/>
            <a:ext cx="8229600" cy="1143000"/>
          </a:xfrm>
        </p:spPr>
        <p:txBody>
          <a:bodyPr/>
          <a:lstStyle/>
          <a:p>
            <a:pPr>
              <a:defRPr/>
            </a:pPr>
            <a:r>
              <a:rPr lang="bs-Latn-BA" b="1" dirty="0" smtClean="0">
                <a:latin typeface="Gill Sans MT" panose="020B0502020104020203" pitchFamily="34" charset="0"/>
              </a:rPr>
              <a:t>Šta je to novo?</a:t>
            </a:r>
            <a:endParaRPr lang="en-GB" b="1" dirty="0" smtClean="0">
              <a:latin typeface="Gill Sans MT" panose="020B0502020104020203" pitchFamily="34" charset="0"/>
            </a:endParaRPr>
          </a:p>
        </p:txBody>
      </p:sp>
      <p:sp>
        <p:nvSpPr>
          <p:cNvPr id="19459" name="Content Placeholder 2"/>
          <p:cNvSpPr>
            <a:spLocks noGrp="1"/>
          </p:cNvSpPr>
          <p:nvPr>
            <p:ph idx="1"/>
          </p:nvPr>
        </p:nvSpPr>
        <p:spPr>
          <a:xfrm>
            <a:off x="457200" y="1782763"/>
            <a:ext cx="8229600" cy="4525962"/>
          </a:xfrm>
        </p:spPr>
        <p:txBody>
          <a:bodyPr/>
          <a:lstStyle/>
          <a:p>
            <a:r>
              <a:rPr lang="bs-Latn-BA" altLang="en-US" dirty="0" smtClean="0">
                <a:latin typeface="Gill Sans MT" panose="020B0502020104020203" pitchFamily="34" charset="0"/>
              </a:rPr>
              <a:t>Definirani su svi oblici diskriminacije</a:t>
            </a:r>
          </a:p>
          <a:p>
            <a:r>
              <a:rPr lang="bs-Latn-BA" altLang="en-US" dirty="0" smtClean="0">
                <a:latin typeface="Gill Sans MT" panose="020B0502020104020203" pitchFamily="34" charset="0"/>
              </a:rPr>
              <a:t>Utvrđena je široka lista zabranjenih </a:t>
            </a:r>
            <a:r>
              <a:rPr lang="bs-Latn-BA" altLang="en-US" dirty="0" smtClean="0">
                <a:latin typeface="Gill Sans MT" panose="020B0502020104020203" pitchFamily="34" charset="0"/>
              </a:rPr>
              <a:t>osnova</a:t>
            </a:r>
            <a:endParaRPr lang="bs-Latn-BA" altLang="en-US" dirty="0" smtClean="0">
              <a:latin typeface="Gill Sans MT" panose="020B0502020104020203" pitchFamily="34" charset="0"/>
            </a:endParaRPr>
          </a:p>
          <a:p>
            <a:r>
              <a:rPr lang="bs-Latn-BA" altLang="en-US" dirty="0" smtClean="0">
                <a:latin typeface="Gill Sans MT" panose="020B0502020104020203" pitchFamily="34" charset="0"/>
              </a:rPr>
              <a:t>Zabrana diskriminacije je široko postavljena</a:t>
            </a:r>
            <a:endParaRPr lang="en-GB" altLang="en-US" dirty="0" smtClean="0">
              <a:latin typeface="Gill Sans MT" panose="020B0502020104020203" pitchFamily="34" charset="0"/>
            </a:endParaRPr>
          </a:p>
          <a:p>
            <a:r>
              <a:rPr lang="bs-Latn-BA" altLang="en-US" dirty="0" smtClean="0">
                <a:latin typeface="Gill Sans MT" panose="020B0502020104020203" pitchFamily="34" charset="0"/>
              </a:rPr>
              <a:t>Utvrđen je postupak zaštite od diskriminacije</a:t>
            </a:r>
          </a:p>
          <a:p>
            <a:r>
              <a:rPr lang="bs-Latn-BA" altLang="en-US" dirty="0" smtClean="0">
                <a:latin typeface="Gill Sans MT" panose="020B0502020104020203" pitchFamily="34" charset="0"/>
              </a:rPr>
              <a:t>Potvrđena je uloga Institucije </a:t>
            </a:r>
            <a:r>
              <a:rPr lang="bs-Latn-BA" altLang="en-US" dirty="0" err="1" smtClean="0">
                <a:latin typeface="Gill Sans MT" panose="020B0502020104020203" pitchFamily="34" charset="0"/>
              </a:rPr>
              <a:t>Ombudsmana</a:t>
            </a:r>
            <a:r>
              <a:rPr lang="bs-Latn-BA" altLang="en-US" dirty="0" smtClean="0">
                <a:latin typeface="Gill Sans MT" panose="020B0502020104020203" pitchFamily="34" charset="0"/>
              </a:rPr>
              <a:t> za ljudska prava</a:t>
            </a:r>
          </a:p>
          <a:p>
            <a:r>
              <a:rPr lang="bs-Latn-BA" altLang="en-US" dirty="0" smtClean="0">
                <a:latin typeface="Gill Sans MT" panose="020B0502020104020203" pitchFamily="34" charset="0"/>
              </a:rPr>
              <a:t>Utvrđene su određene obaveze nadležnih institucija vlasti</a:t>
            </a:r>
          </a:p>
        </p:txBody>
      </p:sp>
    </p:spTree>
    <p:extLst>
      <p:ext uri="{BB962C8B-B14F-4D97-AF65-F5344CB8AC3E}">
        <p14:creationId xmlns:p14="http://schemas.microsoft.com/office/powerpoint/2010/main" val="292131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84B0D0C-6BE9-44E5-81DF-C0004F8A6B78}"/>
              </a:ext>
            </a:extLst>
          </p:cNvPr>
          <p:cNvGraphicFramePr/>
          <p:nvPr/>
        </p:nvGraphicFramePr>
        <p:xfrm>
          <a:off x="755576" y="260648"/>
          <a:ext cx="7272808"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996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3600" b="1" dirty="0" smtClean="0"/>
              <a:t>Implikacije stavova o pojmu diskriminacije na pravosuđe</a:t>
            </a:r>
            <a:endParaRPr lang="en-GB" sz="3600" b="1"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GB" dirty="0" err="1" smtClean="0"/>
              <a:t>Kantonalni</a:t>
            </a:r>
            <a:r>
              <a:rPr lang="en-GB" dirty="0" smtClean="0"/>
              <a:t> </a:t>
            </a:r>
            <a:r>
              <a:rPr lang="en-GB" dirty="0" err="1"/>
              <a:t>sud</a:t>
            </a:r>
            <a:r>
              <a:rPr lang="en-GB" dirty="0"/>
              <a:t> u </a:t>
            </a:r>
            <a:r>
              <a:rPr lang="en-GB" dirty="0" err="1"/>
              <a:t>Novom</a:t>
            </a:r>
            <a:r>
              <a:rPr lang="en-GB" dirty="0"/>
              <a:t> </a:t>
            </a:r>
            <a:r>
              <a:rPr lang="en-GB" dirty="0" err="1" smtClean="0"/>
              <a:t>Travniku</a:t>
            </a:r>
            <a:r>
              <a:rPr lang="en-GB" dirty="0" smtClean="0"/>
              <a:t> </a:t>
            </a:r>
            <a:r>
              <a:rPr lang="en-GB" dirty="0" err="1"/>
              <a:t>cijeni</a:t>
            </a:r>
            <a:r>
              <a:rPr lang="en-GB" dirty="0"/>
              <a:t> </a:t>
            </a:r>
            <a:r>
              <a:rPr lang="en-GB" dirty="0" err="1"/>
              <a:t>kada</a:t>
            </a:r>
            <a:r>
              <a:rPr lang="en-GB" dirty="0"/>
              <a:t> </a:t>
            </a:r>
            <a:r>
              <a:rPr lang="en-GB" dirty="0" err="1"/>
              <a:t>potvrđuje</a:t>
            </a:r>
            <a:r>
              <a:rPr lang="en-GB" dirty="0"/>
              <a:t> da je </a:t>
            </a:r>
            <a:r>
              <a:rPr lang="en-GB" dirty="0" err="1"/>
              <a:t>prvostepeni</a:t>
            </a:r>
            <a:r>
              <a:rPr lang="en-GB" dirty="0"/>
              <a:t> </a:t>
            </a:r>
            <a:r>
              <a:rPr lang="en-GB" dirty="0" err="1"/>
              <a:t>sud</a:t>
            </a:r>
            <a:r>
              <a:rPr lang="en-GB" dirty="0"/>
              <a:t> </a:t>
            </a:r>
            <a:r>
              <a:rPr lang="en-GB" dirty="0" err="1"/>
              <a:t>pravilno</a:t>
            </a:r>
            <a:r>
              <a:rPr lang="en-GB" dirty="0"/>
              <a:t> </a:t>
            </a:r>
            <a:r>
              <a:rPr lang="en-GB" dirty="0" err="1"/>
              <a:t>utvrdio</a:t>
            </a:r>
            <a:r>
              <a:rPr lang="en-GB" dirty="0"/>
              <a:t> </a:t>
            </a:r>
            <a:r>
              <a:rPr lang="en-GB" dirty="0" err="1"/>
              <a:t>činjenično</a:t>
            </a:r>
            <a:r>
              <a:rPr lang="en-GB" dirty="0"/>
              <a:t> </a:t>
            </a:r>
            <a:r>
              <a:rPr lang="en-GB" dirty="0" err="1"/>
              <a:t>stanje</a:t>
            </a:r>
            <a:r>
              <a:rPr lang="en-GB" dirty="0"/>
              <a:t>, </a:t>
            </a:r>
            <a:r>
              <a:rPr lang="en-GB" dirty="0" err="1"/>
              <a:t>prema</a:t>
            </a:r>
            <a:r>
              <a:rPr lang="en-GB" dirty="0"/>
              <a:t> </a:t>
            </a:r>
            <a:r>
              <a:rPr lang="en-GB" dirty="0" err="1"/>
              <a:t>kojem</a:t>
            </a:r>
            <a:r>
              <a:rPr lang="en-GB" dirty="0"/>
              <a:t> su </a:t>
            </a:r>
            <a:r>
              <a:rPr lang="en-GB" dirty="0" err="1"/>
              <a:t>upravni</a:t>
            </a:r>
            <a:r>
              <a:rPr lang="en-GB" dirty="0"/>
              <a:t> </a:t>
            </a:r>
            <a:r>
              <a:rPr lang="en-GB" dirty="0" err="1"/>
              <a:t>postupci</a:t>
            </a:r>
            <a:r>
              <a:rPr lang="en-GB" dirty="0"/>
              <a:t>, </a:t>
            </a:r>
            <a:r>
              <a:rPr lang="en-GB" dirty="0" err="1"/>
              <a:t>koje</a:t>
            </a:r>
            <a:r>
              <a:rPr lang="en-GB" dirty="0"/>
              <a:t> je </a:t>
            </a:r>
            <a:r>
              <a:rPr lang="en-GB" dirty="0" err="1"/>
              <a:t>pokretao</a:t>
            </a:r>
            <a:r>
              <a:rPr lang="en-GB" dirty="0"/>
              <a:t> tuženi, </a:t>
            </a:r>
            <a:r>
              <a:rPr lang="en-GB" dirty="0" err="1"/>
              <a:t>trajali</a:t>
            </a:r>
            <a:r>
              <a:rPr lang="en-GB" dirty="0"/>
              <a:t> </a:t>
            </a:r>
            <a:r>
              <a:rPr lang="en-GB" dirty="0" err="1"/>
              <a:t>dugo</a:t>
            </a:r>
            <a:r>
              <a:rPr lang="en-GB" dirty="0"/>
              <a:t> i time je tuženom </a:t>
            </a:r>
            <a:r>
              <a:rPr lang="en-GB" dirty="0" err="1"/>
              <a:t>onemogućeno</a:t>
            </a:r>
            <a:r>
              <a:rPr lang="en-GB" dirty="0"/>
              <a:t> </a:t>
            </a:r>
            <a:r>
              <a:rPr lang="en-GB" dirty="0" err="1"/>
              <a:t>suđenje</a:t>
            </a:r>
            <a:r>
              <a:rPr lang="en-GB" dirty="0"/>
              <a:t> u </a:t>
            </a:r>
            <a:r>
              <a:rPr lang="en-GB" dirty="0" err="1"/>
              <a:t>razumnom</a:t>
            </a:r>
            <a:r>
              <a:rPr lang="en-GB" dirty="0"/>
              <a:t> </a:t>
            </a:r>
            <a:r>
              <a:rPr lang="en-GB" dirty="0" err="1"/>
              <a:t>roku</a:t>
            </a:r>
            <a:r>
              <a:rPr lang="en-GB" dirty="0"/>
              <a:t> </a:t>
            </a:r>
            <a:r>
              <a:rPr lang="en-GB" dirty="0" err="1"/>
              <a:t>prema</a:t>
            </a:r>
            <a:r>
              <a:rPr lang="en-GB" dirty="0"/>
              <a:t> </a:t>
            </a:r>
            <a:r>
              <a:rPr lang="en-GB" dirty="0" err="1"/>
              <a:t>članu</a:t>
            </a:r>
            <a:r>
              <a:rPr lang="en-GB" dirty="0"/>
              <a:t> 6. </a:t>
            </a:r>
            <a:r>
              <a:rPr lang="en-GB" dirty="0" err="1"/>
              <a:t>stav</a:t>
            </a:r>
            <a:r>
              <a:rPr lang="en-GB" dirty="0"/>
              <a:t> 1. </a:t>
            </a:r>
            <a:r>
              <a:rPr lang="en-GB" dirty="0" err="1"/>
              <a:t>Evropske</a:t>
            </a:r>
            <a:r>
              <a:rPr lang="en-GB" dirty="0"/>
              <a:t> </a:t>
            </a:r>
            <a:r>
              <a:rPr lang="en-GB" dirty="0" err="1"/>
              <a:t>konvencije</a:t>
            </a:r>
            <a:r>
              <a:rPr lang="en-GB" dirty="0"/>
              <a:t> o </a:t>
            </a:r>
            <a:r>
              <a:rPr lang="en-GB" dirty="0" err="1"/>
              <a:t>ljudskim</a:t>
            </a:r>
            <a:r>
              <a:rPr lang="en-GB" dirty="0"/>
              <a:t> </a:t>
            </a:r>
            <a:r>
              <a:rPr lang="en-GB" dirty="0" err="1"/>
              <a:t>pravima</a:t>
            </a:r>
            <a:r>
              <a:rPr lang="en-GB" dirty="0"/>
              <a:t>. </a:t>
            </a:r>
            <a:endParaRPr lang="bs-Latn-BA" dirty="0" smtClean="0"/>
          </a:p>
          <a:p>
            <a:pPr marL="0" indent="0" algn="just">
              <a:buNone/>
            </a:pPr>
            <a:r>
              <a:rPr lang="en-GB" dirty="0" err="1" smtClean="0"/>
              <a:t>Međutim</a:t>
            </a:r>
            <a:r>
              <a:rPr lang="en-GB" dirty="0"/>
              <a:t>, </a:t>
            </a:r>
            <a:r>
              <a:rPr lang="en-GB" dirty="0" err="1"/>
              <a:t>drugostepeni</a:t>
            </a:r>
            <a:r>
              <a:rPr lang="en-GB" dirty="0"/>
              <a:t> </a:t>
            </a:r>
            <a:r>
              <a:rPr lang="en-GB" dirty="0" err="1"/>
              <a:t>sud</a:t>
            </a:r>
            <a:r>
              <a:rPr lang="en-GB" dirty="0"/>
              <a:t> </a:t>
            </a:r>
            <a:r>
              <a:rPr lang="en-GB" dirty="0" err="1"/>
              <a:t>zaključuje</a:t>
            </a:r>
            <a:r>
              <a:rPr lang="en-GB" dirty="0"/>
              <a:t> da </a:t>
            </a:r>
            <a:r>
              <a:rPr lang="en-GB" dirty="0" err="1"/>
              <a:t>prvostepeni</a:t>
            </a:r>
            <a:r>
              <a:rPr lang="en-GB" dirty="0"/>
              <a:t> </a:t>
            </a:r>
            <a:r>
              <a:rPr lang="en-GB" dirty="0" err="1"/>
              <a:t>sud</a:t>
            </a:r>
            <a:r>
              <a:rPr lang="en-GB" dirty="0"/>
              <a:t> </a:t>
            </a:r>
            <a:r>
              <a:rPr lang="en-GB" dirty="0" err="1"/>
              <a:t>pogrešno</a:t>
            </a:r>
            <a:r>
              <a:rPr lang="en-GB" dirty="0"/>
              <a:t> </a:t>
            </a:r>
            <a:r>
              <a:rPr lang="en-GB" dirty="0" err="1"/>
              <a:t>primjenjuje</a:t>
            </a:r>
            <a:r>
              <a:rPr lang="en-GB" dirty="0"/>
              <a:t> </a:t>
            </a:r>
            <a:r>
              <a:rPr lang="en-GB" dirty="0" err="1"/>
              <a:t>Zakon</a:t>
            </a:r>
            <a:r>
              <a:rPr lang="en-GB" dirty="0"/>
              <a:t> o </a:t>
            </a:r>
            <a:r>
              <a:rPr lang="en-GB" dirty="0" err="1"/>
              <a:t>zabrani</a:t>
            </a:r>
            <a:r>
              <a:rPr lang="en-GB" dirty="0"/>
              <a:t> </a:t>
            </a:r>
            <a:r>
              <a:rPr lang="en-GB" dirty="0" err="1"/>
              <a:t>diskriminacije</a:t>
            </a:r>
            <a:r>
              <a:rPr lang="en-GB" dirty="0"/>
              <a:t>, </a:t>
            </a:r>
            <a:r>
              <a:rPr lang="en-GB" dirty="0" err="1"/>
              <a:t>kada</a:t>
            </a:r>
            <a:r>
              <a:rPr lang="en-GB" dirty="0"/>
              <a:t> </a:t>
            </a:r>
            <a:r>
              <a:rPr lang="en-GB" dirty="0" err="1"/>
              <a:t>utvrđuje</a:t>
            </a:r>
            <a:r>
              <a:rPr lang="en-GB" dirty="0"/>
              <a:t> da u </a:t>
            </a:r>
            <a:r>
              <a:rPr lang="en-GB" dirty="0" err="1"/>
              <a:t>postupcima</a:t>
            </a:r>
            <a:r>
              <a:rPr lang="en-GB" dirty="0"/>
              <a:t> </a:t>
            </a:r>
            <a:r>
              <a:rPr lang="en-GB" dirty="0" err="1"/>
              <a:t>tuženika</a:t>
            </a:r>
            <a:r>
              <a:rPr lang="en-GB" dirty="0"/>
              <a:t> u </a:t>
            </a:r>
            <a:r>
              <a:rPr lang="en-GB" dirty="0" err="1"/>
              <a:t>upravnim</a:t>
            </a:r>
            <a:r>
              <a:rPr lang="en-GB" dirty="0"/>
              <a:t> </a:t>
            </a:r>
            <a:r>
              <a:rPr lang="en-GB" dirty="0" err="1"/>
              <a:t>postupcima</a:t>
            </a:r>
            <a:r>
              <a:rPr lang="en-GB" dirty="0"/>
              <a:t> </a:t>
            </a:r>
            <a:r>
              <a:rPr lang="en-GB" dirty="0" err="1"/>
              <a:t>koji</a:t>
            </a:r>
            <a:r>
              <a:rPr lang="en-GB" dirty="0"/>
              <a:t> su </a:t>
            </a:r>
            <a:r>
              <a:rPr lang="en-GB" dirty="0" err="1"/>
              <a:t>trajali</a:t>
            </a:r>
            <a:r>
              <a:rPr lang="en-GB" dirty="0"/>
              <a:t> </a:t>
            </a:r>
            <a:r>
              <a:rPr lang="en-GB" dirty="0" err="1"/>
              <a:t>dugo</a:t>
            </a:r>
            <a:r>
              <a:rPr lang="en-GB" dirty="0"/>
              <a:t>, </a:t>
            </a:r>
            <a:r>
              <a:rPr lang="en-GB" dirty="0" err="1"/>
              <a:t>ima</a:t>
            </a:r>
            <a:r>
              <a:rPr lang="en-GB" dirty="0"/>
              <a:t> </a:t>
            </a:r>
            <a:r>
              <a:rPr lang="en-GB" dirty="0" err="1"/>
              <a:t>elemenata</a:t>
            </a:r>
            <a:r>
              <a:rPr lang="en-GB" dirty="0"/>
              <a:t> </a:t>
            </a:r>
            <a:r>
              <a:rPr lang="en-GB" dirty="0" err="1"/>
              <a:t>diskriminacije</a:t>
            </a:r>
            <a:r>
              <a:rPr lang="en-GB" dirty="0"/>
              <a:t>. </a:t>
            </a:r>
            <a:r>
              <a:rPr lang="en-GB" dirty="0" err="1"/>
              <a:t>Kantonalni</a:t>
            </a:r>
            <a:r>
              <a:rPr lang="en-GB" dirty="0"/>
              <a:t> </a:t>
            </a:r>
            <a:r>
              <a:rPr lang="en-GB" dirty="0" err="1"/>
              <a:t>sud</a:t>
            </a:r>
            <a:r>
              <a:rPr lang="en-GB" dirty="0"/>
              <a:t> </a:t>
            </a:r>
            <a:r>
              <a:rPr lang="en-GB" dirty="0" err="1"/>
              <a:t>ispravno</a:t>
            </a:r>
            <a:r>
              <a:rPr lang="en-GB" dirty="0"/>
              <a:t> </a:t>
            </a:r>
            <a:r>
              <a:rPr lang="en-GB" dirty="0" err="1"/>
              <a:t>zaključuje</a:t>
            </a:r>
            <a:r>
              <a:rPr lang="en-GB" dirty="0"/>
              <a:t> da, u </a:t>
            </a:r>
            <a:r>
              <a:rPr lang="en-GB" dirty="0" err="1"/>
              <a:t>toku</a:t>
            </a:r>
            <a:r>
              <a:rPr lang="en-GB" dirty="0"/>
              <a:t> </a:t>
            </a:r>
            <a:r>
              <a:rPr lang="en-GB" dirty="0" err="1"/>
              <a:t>postupka</a:t>
            </a:r>
            <a:r>
              <a:rPr lang="en-GB" dirty="0"/>
              <a:t>, </a:t>
            </a:r>
            <a:r>
              <a:rPr lang="en-GB" dirty="0" err="1"/>
              <a:t>niti</a:t>
            </a:r>
            <a:r>
              <a:rPr lang="en-GB" dirty="0"/>
              <a:t> je tuženi </a:t>
            </a:r>
            <a:r>
              <a:rPr lang="en-GB" dirty="0" err="1"/>
              <a:t>isticao</a:t>
            </a:r>
            <a:r>
              <a:rPr lang="en-GB" dirty="0"/>
              <a:t> </a:t>
            </a:r>
            <a:r>
              <a:rPr lang="en-GB" dirty="0" err="1"/>
              <a:t>po</a:t>
            </a:r>
            <a:r>
              <a:rPr lang="en-GB" dirty="0"/>
              <a:t> </a:t>
            </a:r>
            <a:r>
              <a:rPr lang="en-GB" dirty="0" err="1"/>
              <a:t>kojem</a:t>
            </a:r>
            <a:r>
              <a:rPr lang="en-GB" dirty="0"/>
              <a:t> </a:t>
            </a:r>
            <a:r>
              <a:rPr lang="en-GB" dirty="0" err="1"/>
              <a:t>osnovu</a:t>
            </a:r>
            <a:r>
              <a:rPr lang="en-GB" dirty="0"/>
              <a:t> </a:t>
            </a:r>
            <a:r>
              <a:rPr lang="en-GB" dirty="0" err="1"/>
              <a:t>diskriminacije</a:t>
            </a:r>
            <a:r>
              <a:rPr lang="en-GB" dirty="0"/>
              <a:t> </a:t>
            </a:r>
            <a:r>
              <a:rPr lang="en-GB" dirty="0" err="1"/>
              <a:t>iz</a:t>
            </a:r>
            <a:r>
              <a:rPr lang="en-GB" dirty="0"/>
              <a:t> </a:t>
            </a:r>
            <a:r>
              <a:rPr lang="en-GB" dirty="0" err="1"/>
              <a:t>člana</a:t>
            </a:r>
            <a:r>
              <a:rPr lang="en-GB" dirty="0"/>
              <a:t> 2. je </a:t>
            </a:r>
            <a:r>
              <a:rPr lang="en-GB" dirty="0" err="1"/>
              <a:t>diskriminiran</a:t>
            </a:r>
            <a:r>
              <a:rPr lang="en-GB" dirty="0"/>
              <a:t>, </a:t>
            </a:r>
            <a:r>
              <a:rPr lang="en-GB" dirty="0" err="1"/>
              <a:t>niti</a:t>
            </a:r>
            <a:r>
              <a:rPr lang="en-GB" dirty="0"/>
              <a:t> je </a:t>
            </a:r>
            <a:r>
              <a:rPr lang="en-GB" dirty="0" err="1"/>
              <a:t>drugostepeni</a:t>
            </a:r>
            <a:r>
              <a:rPr lang="en-GB" dirty="0"/>
              <a:t> </a:t>
            </a:r>
            <a:r>
              <a:rPr lang="en-GB" dirty="0" err="1"/>
              <a:t>sud</a:t>
            </a:r>
            <a:r>
              <a:rPr lang="en-GB" dirty="0"/>
              <a:t> to </a:t>
            </a:r>
            <a:r>
              <a:rPr lang="en-GB" dirty="0" err="1"/>
              <a:t>mogao</a:t>
            </a:r>
            <a:r>
              <a:rPr lang="en-GB" dirty="0"/>
              <a:t> </a:t>
            </a:r>
            <a:r>
              <a:rPr lang="en-GB" dirty="0" err="1"/>
              <a:t>zaključiti</a:t>
            </a:r>
            <a:r>
              <a:rPr lang="en-GB" dirty="0"/>
              <a:t> </a:t>
            </a:r>
            <a:r>
              <a:rPr lang="en-GB" dirty="0" err="1"/>
              <a:t>iz</a:t>
            </a:r>
            <a:r>
              <a:rPr lang="en-GB" dirty="0"/>
              <a:t> </a:t>
            </a:r>
            <a:r>
              <a:rPr lang="en-GB" dirty="0" err="1"/>
              <a:t>provedenih</a:t>
            </a:r>
            <a:r>
              <a:rPr lang="en-GB" dirty="0"/>
              <a:t> </a:t>
            </a:r>
            <a:r>
              <a:rPr lang="en-GB" dirty="0" err="1"/>
              <a:t>dokaza</a:t>
            </a:r>
            <a:r>
              <a:rPr lang="en-GB" dirty="0"/>
              <a:t>.</a:t>
            </a:r>
          </a:p>
        </p:txBody>
      </p:sp>
    </p:spTree>
    <p:extLst>
      <p:ext uri="{BB962C8B-B14F-4D97-AF65-F5344CB8AC3E}">
        <p14:creationId xmlns:p14="http://schemas.microsoft.com/office/powerpoint/2010/main" val="2003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30238"/>
            <a:ext cx="8229600" cy="1143000"/>
          </a:xfrm>
        </p:spPr>
        <p:txBody>
          <a:bodyPr/>
          <a:lstStyle/>
          <a:p>
            <a:pPr eaLnBrk="1" hangingPunct="1">
              <a:defRPr/>
            </a:pPr>
            <a:r>
              <a:rPr lang="bs-Latn-BA" altLang="en-US" b="1" dirty="0" smtClean="0">
                <a:latin typeface="Gill Sans MT" panose="020B0502020104020203" pitchFamily="34" charset="0"/>
              </a:rPr>
              <a:t>Svi oblici diskriminacije</a:t>
            </a:r>
            <a:endParaRPr lang="en-GB" altLang="en-US" b="1" dirty="0" smtClean="0">
              <a:latin typeface="Gill Sans MT" panose="020B0502020104020203" pitchFamily="34" charset="0"/>
            </a:endParaRPr>
          </a:p>
        </p:txBody>
      </p:sp>
      <p:grpSp>
        <p:nvGrpSpPr>
          <p:cNvPr id="20483" name="Group 3"/>
          <p:cNvGrpSpPr>
            <a:grpSpLocks/>
          </p:cNvGrpSpPr>
          <p:nvPr/>
        </p:nvGrpSpPr>
        <p:grpSpPr bwMode="auto">
          <a:xfrm>
            <a:off x="179388" y="1679575"/>
            <a:ext cx="6573837" cy="4657725"/>
            <a:chOff x="0" y="0"/>
            <a:chExt cx="15420406" cy="7283450"/>
          </a:xfrm>
        </p:grpSpPr>
        <p:grpSp>
          <p:nvGrpSpPr>
            <p:cNvPr id="20487" name="Group 4"/>
            <p:cNvGrpSpPr>
              <a:grpSpLocks/>
            </p:cNvGrpSpPr>
            <p:nvPr/>
          </p:nvGrpSpPr>
          <p:grpSpPr bwMode="auto">
            <a:xfrm>
              <a:off x="1943100" y="0"/>
              <a:ext cx="13477306" cy="5174084"/>
              <a:chOff x="0" y="0"/>
              <a:chExt cx="13477306" cy="5174084"/>
            </a:xfrm>
          </p:grpSpPr>
          <p:grpSp>
            <p:nvGrpSpPr>
              <p:cNvPr id="20495" name="Group 18"/>
              <p:cNvGrpSpPr>
                <a:grpSpLocks/>
              </p:cNvGrpSpPr>
              <p:nvPr/>
            </p:nvGrpSpPr>
            <p:grpSpPr bwMode="auto">
              <a:xfrm>
                <a:off x="0" y="0"/>
                <a:ext cx="3732805" cy="5174084"/>
                <a:chOff x="0" y="0"/>
                <a:chExt cx="3732805" cy="5174084"/>
              </a:xfrm>
            </p:grpSpPr>
            <p:grpSp>
              <p:nvGrpSpPr>
                <p:cNvPr id="20526" name="Group 49"/>
                <p:cNvGrpSpPr>
                  <a:grpSpLocks/>
                </p:cNvGrpSpPr>
                <p:nvPr/>
              </p:nvGrpSpPr>
              <p:grpSpPr bwMode="auto">
                <a:xfrm>
                  <a:off x="0" y="0"/>
                  <a:ext cx="1808470" cy="5160436"/>
                  <a:chOff x="0" y="0"/>
                  <a:chExt cx="1808470" cy="5160436"/>
                </a:xfrm>
              </p:grpSpPr>
              <p:sp>
                <p:nvSpPr>
                  <p:cNvPr id="57" name="Rounded Rectangle 56"/>
                  <p:cNvSpPr/>
                  <p:nvPr/>
                </p:nvSpPr>
                <p:spPr>
                  <a:xfrm>
                    <a:off x="15639" y="0"/>
                    <a:ext cx="1776270" cy="90112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DIREKTNA</a:t>
                    </a:r>
                    <a:endParaRPr lang="en-GB" sz="600">
                      <a:solidFill>
                        <a:prstClr val="white"/>
                      </a:solidFill>
                      <a:ea typeface="Calibri"/>
                      <a:cs typeface="Times New Roman"/>
                    </a:endParaRPr>
                  </a:p>
                </p:txBody>
              </p:sp>
              <p:sp>
                <p:nvSpPr>
                  <p:cNvPr id="58" name="Rounded Rectangle 57"/>
                  <p:cNvSpPr/>
                  <p:nvPr/>
                </p:nvSpPr>
                <p:spPr>
                  <a:xfrm>
                    <a:off x="744" y="1035174"/>
                    <a:ext cx="1776270" cy="906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b="1">
                        <a:solidFill>
                          <a:prstClr val="white"/>
                        </a:solidFill>
                        <a:ea typeface="Calibri"/>
                        <a:cs typeface="Times New Roman"/>
                      </a:rPr>
                      <a:t>DJELOVANJE ILI PROPUŠTANJE DJELOVANJA</a:t>
                    </a:r>
                    <a:endParaRPr lang="en-GB" sz="600">
                      <a:solidFill>
                        <a:prstClr val="white"/>
                      </a:solidFill>
                      <a:ea typeface="Calibri"/>
                      <a:cs typeface="Times New Roman"/>
                    </a:endParaRPr>
                  </a:p>
                </p:txBody>
              </p:sp>
              <p:sp>
                <p:nvSpPr>
                  <p:cNvPr id="59" name="Rounded Rectangle 58"/>
                  <p:cNvSpPr/>
                  <p:nvPr/>
                </p:nvSpPr>
                <p:spPr>
                  <a:xfrm>
                    <a:off x="15639" y="2115031"/>
                    <a:ext cx="1776270"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b="1">
                        <a:solidFill>
                          <a:prstClr val="white"/>
                        </a:solidFill>
                        <a:ea typeface="Calibri"/>
                        <a:cs typeface="Times New Roman"/>
                      </a:rPr>
                      <a:t>OSNOV</a:t>
                    </a:r>
                    <a:endParaRPr lang="en-GB" sz="600">
                      <a:solidFill>
                        <a:prstClr val="white"/>
                      </a:solidFill>
                      <a:ea typeface="Calibri"/>
                      <a:cs typeface="Times New Roman"/>
                    </a:endParaRPr>
                  </a:p>
                </p:txBody>
              </p:sp>
              <p:sp>
                <p:nvSpPr>
                  <p:cNvPr id="60" name="Rounded Rectangle 59"/>
                  <p:cNvSpPr/>
                  <p:nvPr/>
                </p:nvSpPr>
                <p:spPr>
                  <a:xfrm>
                    <a:off x="15639" y="3179994"/>
                    <a:ext cx="1776270" cy="901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UPOREĐIVAČ</a:t>
                    </a:r>
                    <a:endParaRPr lang="en-GB" sz="600">
                      <a:solidFill>
                        <a:prstClr val="white"/>
                      </a:solidFill>
                      <a:ea typeface="Calibri"/>
                      <a:cs typeface="Times New Roman"/>
                    </a:endParaRPr>
                  </a:p>
                </p:txBody>
              </p:sp>
              <p:sp>
                <p:nvSpPr>
                  <p:cNvPr id="61" name="Rounded Rectangle 60"/>
                  <p:cNvSpPr/>
                  <p:nvPr/>
                </p:nvSpPr>
                <p:spPr>
                  <a:xfrm>
                    <a:off x="30534" y="4259851"/>
                    <a:ext cx="1776270"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POVREDA PRAVA</a:t>
                    </a:r>
                    <a:endParaRPr lang="en-GB" sz="600">
                      <a:solidFill>
                        <a:prstClr val="white"/>
                      </a:solidFill>
                      <a:ea typeface="Calibri"/>
                      <a:cs typeface="Times New Roman"/>
                    </a:endParaRPr>
                  </a:p>
                </p:txBody>
              </p:sp>
            </p:grpSp>
            <p:grpSp>
              <p:nvGrpSpPr>
                <p:cNvPr id="20527" name="Group 50"/>
                <p:cNvGrpSpPr>
                  <a:grpSpLocks/>
                </p:cNvGrpSpPr>
                <p:nvPr/>
              </p:nvGrpSpPr>
              <p:grpSpPr bwMode="auto">
                <a:xfrm>
                  <a:off x="1937982" y="13647"/>
                  <a:ext cx="1794823" cy="5160437"/>
                  <a:chOff x="0" y="0"/>
                  <a:chExt cx="1794823" cy="5160437"/>
                </a:xfrm>
              </p:grpSpPr>
              <p:sp>
                <p:nvSpPr>
                  <p:cNvPr id="52" name="Rounded Rectangle 51"/>
                  <p:cNvSpPr/>
                  <p:nvPr/>
                </p:nvSpPr>
                <p:spPr>
                  <a:xfrm>
                    <a:off x="-842" y="-1234"/>
                    <a:ext cx="1779993" cy="901121"/>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INDIREKTNA</a:t>
                    </a:r>
                    <a:endParaRPr lang="en-GB" sz="600" dirty="0">
                      <a:solidFill>
                        <a:prstClr val="white"/>
                      </a:solidFill>
                      <a:ea typeface="Calibri"/>
                      <a:cs typeface="Times New Roman"/>
                    </a:endParaRPr>
                  </a:p>
                </p:txBody>
              </p:sp>
              <p:sp>
                <p:nvSpPr>
                  <p:cNvPr id="53" name="Rounded Rectangle 52"/>
                  <p:cNvSpPr/>
                  <p:nvPr/>
                </p:nvSpPr>
                <p:spPr>
                  <a:xfrm>
                    <a:off x="-842" y="1021527"/>
                    <a:ext cx="1779993" cy="901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b="1">
                        <a:solidFill>
                          <a:prstClr val="white"/>
                        </a:solidFill>
                        <a:ea typeface="Calibri"/>
                        <a:cs typeface="Times New Roman"/>
                      </a:rPr>
                      <a:t>NAIZGLED NEUTRALNA ODREDBA, KRITERIJUM ILI PRAKSA</a:t>
                    </a:r>
                    <a:endParaRPr lang="en-GB" sz="600">
                      <a:solidFill>
                        <a:prstClr val="white"/>
                      </a:solidFill>
                      <a:ea typeface="Calibri"/>
                      <a:cs typeface="Times New Roman"/>
                    </a:endParaRPr>
                  </a:p>
                </p:txBody>
              </p:sp>
              <p:sp>
                <p:nvSpPr>
                  <p:cNvPr id="54" name="Rounded Rectangle 53"/>
                  <p:cNvSpPr/>
                  <p:nvPr/>
                </p:nvSpPr>
                <p:spPr>
                  <a:xfrm>
                    <a:off x="14053" y="2101384"/>
                    <a:ext cx="1779993"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ct val="0"/>
                      </a:spcAft>
                      <a:defRPr/>
                    </a:pPr>
                    <a:r>
                      <a:rPr lang="bs-Latn-BA" sz="600">
                        <a:solidFill>
                          <a:prstClr val="white"/>
                        </a:solidFill>
                        <a:ea typeface="Calibri"/>
                        <a:cs typeface="Times New Roman"/>
                      </a:rPr>
                      <a:t>OSNOV </a:t>
                    </a:r>
                    <a:endParaRPr lang="en-GB" sz="600">
                      <a:solidFill>
                        <a:prstClr val="white"/>
                      </a:solidFill>
                      <a:ea typeface="Calibri"/>
                      <a:cs typeface="Times New Roman"/>
                    </a:endParaRPr>
                  </a:p>
                  <a:p>
                    <a:pPr algn="ctr" fontAlgn="base">
                      <a:lnSpc>
                        <a:spcPct val="115000"/>
                      </a:lnSpc>
                      <a:spcBef>
                        <a:spcPct val="0"/>
                      </a:spcBef>
                      <a:spcAft>
                        <a:spcPct val="0"/>
                      </a:spcAft>
                      <a:defRPr/>
                    </a:pPr>
                    <a:r>
                      <a:rPr lang="bs-Latn-BA" sz="600">
                        <a:solidFill>
                          <a:prstClr val="white"/>
                        </a:solidFill>
                        <a:ea typeface="Calibri"/>
                        <a:cs typeface="Times New Roman"/>
                      </a:rPr>
                      <a:t>(U PRAVILU NIJE VIDLJIV)</a:t>
                    </a:r>
                    <a:endParaRPr lang="en-GB" sz="600">
                      <a:solidFill>
                        <a:prstClr val="white"/>
                      </a:solidFill>
                      <a:ea typeface="Calibri"/>
                      <a:cs typeface="Times New Roman"/>
                    </a:endParaRPr>
                  </a:p>
                </p:txBody>
              </p:sp>
              <p:sp>
                <p:nvSpPr>
                  <p:cNvPr id="55" name="Rounded Rectangle 54"/>
                  <p:cNvSpPr/>
                  <p:nvPr/>
                </p:nvSpPr>
                <p:spPr>
                  <a:xfrm>
                    <a:off x="14053" y="3178759"/>
                    <a:ext cx="1779993"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UPOREĐIVAČ</a:t>
                    </a:r>
                    <a:endParaRPr lang="en-GB" sz="600">
                      <a:solidFill>
                        <a:prstClr val="white"/>
                      </a:solidFill>
                      <a:ea typeface="Calibri"/>
                      <a:cs typeface="Times New Roman"/>
                    </a:endParaRPr>
                  </a:p>
                </p:txBody>
              </p:sp>
              <p:sp>
                <p:nvSpPr>
                  <p:cNvPr id="56" name="Rounded Rectangle 55"/>
                  <p:cNvSpPr/>
                  <p:nvPr/>
                </p:nvSpPr>
                <p:spPr>
                  <a:xfrm>
                    <a:off x="14053" y="4258617"/>
                    <a:ext cx="1779993" cy="901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POVREDA PRAVA</a:t>
                    </a:r>
                    <a:endParaRPr lang="en-GB" sz="600">
                      <a:solidFill>
                        <a:prstClr val="white"/>
                      </a:solidFill>
                      <a:ea typeface="Calibri"/>
                      <a:cs typeface="Times New Roman"/>
                    </a:endParaRPr>
                  </a:p>
                </p:txBody>
              </p:sp>
            </p:grpSp>
          </p:grpSp>
          <p:grpSp>
            <p:nvGrpSpPr>
              <p:cNvPr id="20496" name="Group 19"/>
              <p:cNvGrpSpPr>
                <a:grpSpLocks/>
              </p:cNvGrpSpPr>
              <p:nvPr/>
            </p:nvGrpSpPr>
            <p:grpSpPr bwMode="auto">
              <a:xfrm>
                <a:off x="3916907" y="0"/>
                <a:ext cx="1808471" cy="5160436"/>
                <a:chOff x="0" y="0"/>
                <a:chExt cx="1808471" cy="5160436"/>
              </a:xfrm>
            </p:grpSpPr>
            <p:sp>
              <p:nvSpPr>
                <p:cNvPr id="45" name="Rounded Rectangle 44"/>
                <p:cNvSpPr/>
                <p:nvPr/>
              </p:nvSpPr>
              <p:spPr>
                <a:xfrm>
                  <a:off x="23654" y="0"/>
                  <a:ext cx="1768821" cy="90112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UZNEMIRAVANJE I SEKSUALNO UZNEMIRAVANJE</a:t>
                  </a:r>
                  <a:endParaRPr lang="en-GB" sz="600">
                    <a:solidFill>
                      <a:prstClr val="white"/>
                    </a:solidFill>
                    <a:ea typeface="Calibri"/>
                    <a:cs typeface="Times New Roman"/>
                  </a:endParaRPr>
                </a:p>
              </p:txBody>
            </p:sp>
            <p:sp>
              <p:nvSpPr>
                <p:cNvPr id="46" name="Rounded Rectangle 45"/>
                <p:cNvSpPr/>
                <p:nvPr/>
              </p:nvSpPr>
              <p:spPr>
                <a:xfrm>
                  <a:off x="12482" y="1022761"/>
                  <a:ext cx="1765099"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VERBALNO, NEVERBALNO ILI FIZIČKO </a:t>
                  </a:r>
                  <a:r>
                    <a:rPr lang="bs-Latn-BA" sz="600" dirty="0" smtClean="0">
                      <a:solidFill>
                        <a:prstClr val="white"/>
                      </a:solidFill>
                      <a:ea typeface="Calibri"/>
                      <a:cs typeface="Times New Roman"/>
                    </a:rPr>
                    <a:t>PONAŠANJE + </a:t>
                  </a:r>
                  <a:r>
                    <a:rPr lang="bs-Latn-BA" sz="600" dirty="0">
                      <a:solidFill>
                        <a:prstClr val="white"/>
                      </a:solidFill>
                      <a:ea typeface="Calibri"/>
                      <a:cs typeface="Times New Roman"/>
                    </a:rPr>
                    <a:t>SUBJEKTVNI ELEMENT</a:t>
                  </a:r>
                  <a:endParaRPr lang="en-GB" sz="600" dirty="0">
                    <a:solidFill>
                      <a:prstClr val="white"/>
                    </a:solidFill>
                    <a:ea typeface="Calibri"/>
                    <a:cs typeface="Times New Roman"/>
                  </a:endParaRPr>
                </a:p>
              </p:txBody>
            </p:sp>
            <p:sp>
              <p:nvSpPr>
                <p:cNvPr id="47" name="Rounded Rectangle 46"/>
                <p:cNvSpPr/>
                <p:nvPr/>
              </p:nvSpPr>
              <p:spPr>
                <a:xfrm>
                  <a:off x="23654" y="2102619"/>
                  <a:ext cx="1768821"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OSNOV ILI SEKSUALNA PRIRODA</a:t>
                  </a:r>
                  <a:endParaRPr lang="en-GB" sz="600">
                    <a:solidFill>
                      <a:prstClr val="white"/>
                    </a:solidFill>
                    <a:ea typeface="Calibri"/>
                    <a:cs typeface="Times New Roman"/>
                  </a:endParaRPr>
                </a:p>
              </p:txBody>
            </p:sp>
            <p:sp>
              <p:nvSpPr>
                <p:cNvPr id="48" name="Rounded Rectangle 47"/>
                <p:cNvSpPr/>
                <p:nvPr/>
              </p:nvSpPr>
              <p:spPr>
                <a:xfrm>
                  <a:off x="23654" y="3179994"/>
                  <a:ext cx="1768821" cy="901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49" name="Rounded Rectangle 48"/>
                <p:cNvSpPr/>
                <p:nvPr/>
              </p:nvSpPr>
              <p:spPr>
                <a:xfrm>
                  <a:off x="31102" y="4259851"/>
                  <a:ext cx="1776269"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ct val="0"/>
                    </a:spcAft>
                    <a:defRPr/>
                  </a:pPr>
                  <a:r>
                    <a:rPr lang="bs-Latn-BA" sz="500" dirty="0">
                      <a:solidFill>
                        <a:prstClr val="white"/>
                      </a:solidFill>
                      <a:ea typeface="Calibri"/>
                      <a:cs typeface="Times New Roman"/>
                    </a:rPr>
                    <a:t>ZASTRAŠUJUĆI, NEPRIJATELJSKI, DEGRADIRAJUĆI, PONIŽAVAJUĆI ILI UVREDLJIV AMBIJENT</a:t>
                  </a:r>
                  <a:endParaRPr lang="en-GB" sz="800" dirty="0">
                    <a:solidFill>
                      <a:prstClr val="white"/>
                    </a:solidFill>
                    <a:ea typeface="Calibri"/>
                    <a:cs typeface="Times New Roman"/>
                  </a:endParaRPr>
                </a:p>
              </p:txBody>
            </p:sp>
          </p:grpSp>
          <p:grpSp>
            <p:nvGrpSpPr>
              <p:cNvPr id="20497" name="Group 20"/>
              <p:cNvGrpSpPr>
                <a:grpSpLocks/>
              </p:cNvGrpSpPr>
              <p:nvPr/>
            </p:nvGrpSpPr>
            <p:grpSpPr bwMode="auto">
              <a:xfrm>
                <a:off x="5868537" y="0"/>
                <a:ext cx="1794823" cy="5160436"/>
                <a:chOff x="0" y="0"/>
                <a:chExt cx="1794823" cy="5160436"/>
              </a:xfrm>
            </p:grpSpPr>
            <p:sp>
              <p:nvSpPr>
                <p:cNvPr id="40" name="Rounded Rectangle 39"/>
                <p:cNvSpPr/>
                <p:nvPr/>
              </p:nvSpPr>
              <p:spPr>
                <a:xfrm>
                  <a:off x="973" y="0"/>
                  <a:ext cx="1779993" cy="90112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SEGREGACIJA</a:t>
                  </a:r>
                  <a:endParaRPr lang="en-GB" sz="600" dirty="0">
                    <a:solidFill>
                      <a:prstClr val="white"/>
                    </a:solidFill>
                    <a:ea typeface="Calibri"/>
                    <a:cs typeface="Times New Roman"/>
                  </a:endParaRPr>
                </a:p>
              </p:txBody>
            </p:sp>
            <p:sp>
              <p:nvSpPr>
                <p:cNvPr id="41" name="Rounded Rectangle 40"/>
                <p:cNvSpPr/>
                <p:nvPr/>
              </p:nvSpPr>
              <p:spPr>
                <a:xfrm>
                  <a:off x="973" y="1022761"/>
                  <a:ext cx="1779993"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FIZIČKO ILI PRAVNO RAZDVAJANJE</a:t>
                  </a:r>
                  <a:endParaRPr lang="en-GB" sz="600" dirty="0">
                    <a:solidFill>
                      <a:prstClr val="white"/>
                    </a:solidFill>
                    <a:ea typeface="Calibri"/>
                    <a:cs typeface="Times New Roman"/>
                  </a:endParaRPr>
                </a:p>
              </p:txBody>
            </p:sp>
            <p:sp>
              <p:nvSpPr>
                <p:cNvPr id="42" name="Rounded Rectangle 41"/>
                <p:cNvSpPr/>
                <p:nvPr/>
              </p:nvSpPr>
              <p:spPr>
                <a:xfrm>
                  <a:off x="15869" y="2102619"/>
                  <a:ext cx="1779993"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OSNOV</a:t>
                  </a:r>
                  <a:endParaRPr lang="en-GB" sz="600">
                    <a:solidFill>
                      <a:prstClr val="white"/>
                    </a:solidFill>
                    <a:ea typeface="Calibri"/>
                    <a:cs typeface="Times New Roman"/>
                  </a:endParaRPr>
                </a:p>
              </p:txBody>
            </p:sp>
            <p:sp>
              <p:nvSpPr>
                <p:cNvPr id="43" name="Rounded Rectangle 42"/>
                <p:cNvSpPr/>
                <p:nvPr/>
              </p:nvSpPr>
              <p:spPr>
                <a:xfrm>
                  <a:off x="15869" y="3179994"/>
                  <a:ext cx="1779993" cy="901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44" name="Rounded Rectangle 43"/>
                <p:cNvSpPr/>
                <p:nvPr/>
              </p:nvSpPr>
              <p:spPr>
                <a:xfrm>
                  <a:off x="15869" y="4259851"/>
                  <a:ext cx="1779993"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POVREDA PRAVA ILI RADNJA KAO POSLJEDICA</a:t>
                  </a:r>
                  <a:endParaRPr lang="en-GB" sz="600">
                    <a:solidFill>
                      <a:prstClr val="white"/>
                    </a:solidFill>
                    <a:ea typeface="Calibri"/>
                    <a:cs typeface="Times New Roman"/>
                  </a:endParaRPr>
                </a:p>
              </p:txBody>
            </p:sp>
          </p:grpSp>
          <p:grpSp>
            <p:nvGrpSpPr>
              <p:cNvPr id="20498" name="Group 21"/>
              <p:cNvGrpSpPr>
                <a:grpSpLocks/>
              </p:cNvGrpSpPr>
              <p:nvPr/>
            </p:nvGrpSpPr>
            <p:grpSpPr bwMode="auto">
              <a:xfrm>
                <a:off x="7833815" y="0"/>
                <a:ext cx="1794822" cy="5160436"/>
                <a:chOff x="0" y="0"/>
                <a:chExt cx="1794822" cy="5160436"/>
              </a:xfrm>
            </p:grpSpPr>
            <p:sp>
              <p:nvSpPr>
                <p:cNvPr id="35" name="Rounded Rectangle 34"/>
                <p:cNvSpPr/>
                <p:nvPr/>
              </p:nvSpPr>
              <p:spPr>
                <a:xfrm>
                  <a:off x="16777" y="0"/>
                  <a:ext cx="1768822" cy="90112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„VIKTIMIZACIJA“</a:t>
                  </a:r>
                  <a:endParaRPr lang="en-GB" sz="600" dirty="0">
                    <a:solidFill>
                      <a:prstClr val="white"/>
                    </a:solidFill>
                    <a:ea typeface="Calibri"/>
                    <a:cs typeface="Times New Roman"/>
                  </a:endParaRPr>
                </a:p>
                <a:p>
                  <a:pPr algn="ctr" fontAlgn="base">
                    <a:lnSpc>
                      <a:spcPct val="115000"/>
                    </a:lnSpc>
                    <a:spcBef>
                      <a:spcPct val="0"/>
                    </a:spcBef>
                    <a:spcAft>
                      <a:spcPts val="1000"/>
                    </a:spcAft>
                    <a:defRPr/>
                  </a:pPr>
                  <a:r>
                    <a:rPr lang="bs-Latn-BA" sz="600" dirty="0">
                      <a:solidFill>
                        <a:prstClr val="white"/>
                      </a:solidFill>
                      <a:ea typeface="Calibri"/>
                      <a:cs typeface="Times New Roman"/>
                    </a:rPr>
                    <a:t>(Član 18)</a:t>
                  </a:r>
                  <a:endParaRPr lang="en-GB" sz="600" dirty="0">
                    <a:solidFill>
                      <a:prstClr val="white"/>
                    </a:solidFill>
                    <a:ea typeface="Calibri"/>
                    <a:cs typeface="Times New Roman"/>
                  </a:endParaRPr>
                </a:p>
              </p:txBody>
            </p:sp>
            <p:sp>
              <p:nvSpPr>
                <p:cNvPr id="36" name="Rounded Rectangle 35"/>
                <p:cNvSpPr/>
                <p:nvPr/>
              </p:nvSpPr>
              <p:spPr>
                <a:xfrm>
                  <a:off x="16777" y="1022761"/>
                  <a:ext cx="1768822"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POSLJEDICE ZBOG PRIJAVE DISKRIMINACIJE</a:t>
                  </a:r>
                  <a:endParaRPr lang="en-GB" sz="600">
                    <a:solidFill>
                      <a:prstClr val="white"/>
                    </a:solidFill>
                    <a:ea typeface="Calibri"/>
                    <a:cs typeface="Times New Roman"/>
                  </a:endParaRPr>
                </a:p>
              </p:txBody>
            </p:sp>
            <p:sp>
              <p:nvSpPr>
                <p:cNvPr id="37" name="Rounded Rectangle 36"/>
                <p:cNvSpPr/>
                <p:nvPr/>
              </p:nvSpPr>
              <p:spPr>
                <a:xfrm>
                  <a:off x="16777" y="2102619"/>
                  <a:ext cx="1768822" cy="90360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38" name="Rounded Rectangle 37"/>
                <p:cNvSpPr/>
                <p:nvPr/>
              </p:nvSpPr>
              <p:spPr>
                <a:xfrm>
                  <a:off x="16777" y="3179994"/>
                  <a:ext cx="1768822" cy="901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39" name="Rounded Rectangle 38"/>
                <p:cNvSpPr/>
                <p:nvPr/>
              </p:nvSpPr>
              <p:spPr>
                <a:xfrm>
                  <a:off x="27947" y="4259851"/>
                  <a:ext cx="1772547"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POVREDA PRAVA</a:t>
                  </a:r>
                  <a:endParaRPr lang="en-GB" sz="600">
                    <a:solidFill>
                      <a:prstClr val="white"/>
                    </a:solidFill>
                    <a:ea typeface="Calibri"/>
                    <a:cs typeface="Times New Roman"/>
                  </a:endParaRPr>
                </a:p>
              </p:txBody>
            </p:sp>
          </p:grpSp>
          <p:grpSp>
            <p:nvGrpSpPr>
              <p:cNvPr id="20499" name="Group 22"/>
              <p:cNvGrpSpPr>
                <a:grpSpLocks/>
              </p:cNvGrpSpPr>
              <p:nvPr/>
            </p:nvGrpSpPr>
            <p:grpSpPr bwMode="auto">
              <a:xfrm>
                <a:off x="9758149" y="0"/>
                <a:ext cx="1794823" cy="5160436"/>
                <a:chOff x="0" y="0"/>
                <a:chExt cx="1794823" cy="5160436"/>
              </a:xfrm>
            </p:grpSpPr>
            <p:sp>
              <p:nvSpPr>
                <p:cNvPr id="30" name="Rounded Rectangle 29"/>
                <p:cNvSpPr/>
                <p:nvPr/>
              </p:nvSpPr>
              <p:spPr>
                <a:xfrm>
                  <a:off x="-955" y="0"/>
                  <a:ext cx="1779993" cy="90112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MOBING</a:t>
                  </a:r>
                  <a:endParaRPr lang="en-GB" sz="600" dirty="0">
                    <a:solidFill>
                      <a:prstClr val="white"/>
                    </a:solidFill>
                    <a:ea typeface="Calibri"/>
                    <a:cs typeface="Times New Roman"/>
                  </a:endParaRPr>
                </a:p>
              </p:txBody>
            </p:sp>
            <p:sp>
              <p:nvSpPr>
                <p:cNvPr id="31" name="Rounded Rectangle 30"/>
                <p:cNvSpPr/>
                <p:nvPr/>
              </p:nvSpPr>
              <p:spPr>
                <a:xfrm>
                  <a:off x="-955" y="1035174"/>
                  <a:ext cx="1779993" cy="90608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NEFIZIČKO UZNEMIRAVANJE NA RADNOM MJESTU</a:t>
                  </a:r>
                  <a:endParaRPr lang="en-GB" sz="600">
                    <a:solidFill>
                      <a:prstClr val="white"/>
                    </a:solidFill>
                    <a:ea typeface="Calibri"/>
                    <a:cs typeface="Times New Roman"/>
                  </a:endParaRPr>
                </a:p>
              </p:txBody>
            </p:sp>
            <p:sp>
              <p:nvSpPr>
                <p:cNvPr id="32" name="Rounded Rectangle 31"/>
                <p:cNvSpPr/>
                <p:nvPr/>
              </p:nvSpPr>
              <p:spPr>
                <a:xfrm>
                  <a:off x="-955" y="2115031"/>
                  <a:ext cx="1779993" cy="9036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33" name="Rounded Rectangle 32"/>
                <p:cNvSpPr/>
                <p:nvPr/>
              </p:nvSpPr>
              <p:spPr>
                <a:xfrm>
                  <a:off x="-955" y="3179994"/>
                  <a:ext cx="1779993" cy="90112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34" name="Rounded Rectangle 33"/>
                <p:cNvSpPr/>
                <p:nvPr/>
              </p:nvSpPr>
              <p:spPr>
                <a:xfrm>
                  <a:off x="13941" y="4259851"/>
                  <a:ext cx="1779993" cy="90112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400">
                      <a:solidFill>
                        <a:prstClr val="white"/>
                      </a:solidFill>
                      <a:ea typeface="Calibri"/>
                      <a:cs typeface="Times New Roman"/>
                    </a:rPr>
                    <a:t>DEGRADACIJA RADNIH USLOVA ILI PROFESIONALNOG STATUSA ZAPOSLENOG</a:t>
                  </a:r>
                  <a:endParaRPr lang="en-GB" sz="600">
                    <a:solidFill>
                      <a:prstClr val="white"/>
                    </a:solidFill>
                    <a:ea typeface="Calibri"/>
                    <a:cs typeface="Times New Roman"/>
                  </a:endParaRPr>
                </a:p>
              </p:txBody>
            </p:sp>
          </p:grpSp>
          <p:grpSp>
            <p:nvGrpSpPr>
              <p:cNvPr id="20500" name="Group 23"/>
              <p:cNvGrpSpPr>
                <a:grpSpLocks/>
              </p:cNvGrpSpPr>
              <p:nvPr/>
            </p:nvGrpSpPr>
            <p:grpSpPr bwMode="auto">
              <a:xfrm>
                <a:off x="11668836" y="0"/>
                <a:ext cx="1808470" cy="5160436"/>
                <a:chOff x="0" y="0"/>
                <a:chExt cx="1808470" cy="5160436"/>
              </a:xfrm>
            </p:grpSpPr>
            <p:sp>
              <p:nvSpPr>
                <p:cNvPr id="25" name="Rounded Rectangle 24"/>
                <p:cNvSpPr/>
                <p:nvPr/>
              </p:nvSpPr>
              <p:spPr>
                <a:xfrm>
                  <a:off x="13582" y="0"/>
                  <a:ext cx="1779993" cy="90112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IZDAVANJE NALOGA/ PODSTICANJE NA DISKRIMINACIJU</a:t>
                  </a:r>
                  <a:endParaRPr lang="en-GB" sz="600" dirty="0">
                    <a:solidFill>
                      <a:prstClr val="white"/>
                    </a:solidFill>
                    <a:ea typeface="Calibri"/>
                    <a:cs typeface="Times New Roman"/>
                  </a:endParaRPr>
                </a:p>
              </p:txBody>
            </p:sp>
            <p:sp>
              <p:nvSpPr>
                <p:cNvPr id="26" name="Rounded Rectangle 25"/>
                <p:cNvSpPr/>
                <p:nvPr/>
              </p:nvSpPr>
              <p:spPr>
                <a:xfrm>
                  <a:off x="-1314" y="1022761"/>
                  <a:ext cx="1779993" cy="903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400" dirty="0">
                      <a:solidFill>
                        <a:prstClr val="white"/>
                      </a:solidFill>
                      <a:ea typeface="Calibri"/>
                      <a:cs typeface="Times New Roman"/>
                    </a:rPr>
                    <a:t>IZDAVANJE NALOGA/PODSTICANJE DRUGIMA ZA VRŠENJE DISKRIMINACIJE</a:t>
                  </a:r>
                  <a:endParaRPr lang="en-GB" sz="600" dirty="0">
                    <a:solidFill>
                      <a:prstClr val="white"/>
                    </a:solidFill>
                    <a:ea typeface="Calibri"/>
                    <a:cs typeface="Times New Roman"/>
                  </a:endParaRPr>
                </a:p>
              </p:txBody>
            </p:sp>
            <p:sp>
              <p:nvSpPr>
                <p:cNvPr id="27" name="Rounded Rectangle 26"/>
                <p:cNvSpPr/>
                <p:nvPr/>
              </p:nvSpPr>
              <p:spPr>
                <a:xfrm>
                  <a:off x="13582" y="2102619"/>
                  <a:ext cx="1779993" cy="90360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28" name="Rounded Rectangle 27"/>
                <p:cNvSpPr/>
                <p:nvPr/>
              </p:nvSpPr>
              <p:spPr>
                <a:xfrm>
                  <a:off x="13582" y="3179994"/>
                  <a:ext cx="1779993" cy="901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 </a:t>
                  </a:r>
                  <a:endParaRPr lang="en-GB" sz="600">
                    <a:solidFill>
                      <a:prstClr val="white"/>
                    </a:solidFill>
                    <a:ea typeface="Calibri"/>
                    <a:cs typeface="Times New Roman"/>
                  </a:endParaRPr>
                </a:p>
              </p:txBody>
            </p:sp>
            <p:sp>
              <p:nvSpPr>
                <p:cNvPr id="29" name="Rounded Rectangle 28"/>
                <p:cNvSpPr/>
                <p:nvPr/>
              </p:nvSpPr>
              <p:spPr>
                <a:xfrm>
                  <a:off x="24754" y="4259851"/>
                  <a:ext cx="1783716" cy="901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DISKRIMINACIJA</a:t>
                  </a:r>
                  <a:endParaRPr lang="en-GB" sz="600">
                    <a:solidFill>
                      <a:prstClr val="white"/>
                    </a:solidFill>
                    <a:ea typeface="Calibri"/>
                    <a:cs typeface="Times New Roman"/>
                  </a:endParaRPr>
                </a:p>
              </p:txBody>
            </p:sp>
          </p:grpSp>
        </p:grpSp>
        <p:sp>
          <p:nvSpPr>
            <p:cNvPr id="6" name="Rounded Rectangle 5"/>
            <p:cNvSpPr/>
            <p:nvPr/>
          </p:nvSpPr>
          <p:spPr>
            <a:xfrm>
              <a:off x="1981081" y="5314884"/>
              <a:ext cx="1779994" cy="90112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ZAKONIT CILJ</a:t>
              </a:r>
              <a:endParaRPr lang="en-GB" sz="600">
                <a:solidFill>
                  <a:prstClr val="white"/>
                </a:solidFill>
                <a:ea typeface="Calibri"/>
                <a:cs typeface="Times New Roman"/>
              </a:endParaRPr>
            </a:p>
          </p:txBody>
        </p:sp>
        <p:sp>
          <p:nvSpPr>
            <p:cNvPr id="7" name="Rounded Rectangle 6"/>
            <p:cNvSpPr/>
            <p:nvPr/>
          </p:nvSpPr>
          <p:spPr>
            <a:xfrm>
              <a:off x="3906303" y="5332260"/>
              <a:ext cx="1779994" cy="903605"/>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ZAKONIT CILJ</a:t>
              </a:r>
              <a:endParaRPr lang="en-GB" sz="600">
                <a:solidFill>
                  <a:prstClr val="white"/>
                </a:solidFill>
                <a:ea typeface="Calibri"/>
                <a:cs typeface="Times New Roman"/>
              </a:endParaRPr>
            </a:p>
          </p:txBody>
        </p:sp>
        <p:sp>
          <p:nvSpPr>
            <p:cNvPr id="8" name="Rounded Rectangle 7"/>
            <p:cNvSpPr/>
            <p:nvPr/>
          </p:nvSpPr>
          <p:spPr>
            <a:xfrm>
              <a:off x="1981081" y="6362469"/>
              <a:ext cx="1779994" cy="90112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USLOV PROPORCIONALNOSTI</a:t>
              </a:r>
              <a:endParaRPr lang="en-GB" sz="600">
                <a:solidFill>
                  <a:prstClr val="white"/>
                </a:solidFill>
                <a:ea typeface="Calibri"/>
                <a:cs typeface="Times New Roman"/>
              </a:endParaRPr>
            </a:p>
          </p:txBody>
        </p:sp>
        <p:sp>
          <p:nvSpPr>
            <p:cNvPr id="9" name="Rounded Rectangle 8"/>
            <p:cNvSpPr/>
            <p:nvPr/>
          </p:nvSpPr>
          <p:spPr>
            <a:xfrm>
              <a:off x="3906303" y="6382329"/>
              <a:ext cx="1779994" cy="90112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USLOV PROPORCIONALNOSTI</a:t>
              </a:r>
              <a:endParaRPr lang="en-GB" sz="600">
                <a:solidFill>
                  <a:prstClr val="white"/>
                </a:solidFill>
                <a:ea typeface="Calibri"/>
                <a:cs typeface="Times New Roman"/>
              </a:endParaRPr>
            </a:p>
          </p:txBody>
        </p:sp>
        <p:sp>
          <p:nvSpPr>
            <p:cNvPr id="10" name="Rounded Rectangle 9"/>
            <p:cNvSpPr/>
            <p:nvPr/>
          </p:nvSpPr>
          <p:spPr>
            <a:xfrm>
              <a:off x="7827504" y="5314884"/>
              <a:ext cx="1783717" cy="901121"/>
            </a:xfrm>
            <a:prstGeom prst="roundRect">
              <a:avLst/>
            </a:prstGeom>
            <a:solidFill>
              <a:schemeClr val="accent4">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ZAKONIT CILJ</a:t>
              </a:r>
              <a:endParaRPr lang="en-GB" sz="600">
                <a:solidFill>
                  <a:prstClr val="white"/>
                </a:solidFill>
                <a:ea typeface="Calibri"/>
                <a:cs typeface="Times New Roman"/>
              </a:endParaRPr>
            </a:p>
          </p:txBody>
        </p:sp>
        <p:sp>
          <p:nvSpPr>
            <p:cNvPr id="11" name="Rounded Rectangle 10"/>
            <p:cNvSpPr/>
            <p:nvPr/>
          </p:nvSpPr>
          <p:spPr>
            <a:xfrm>
              <a:off x="7812609" y="6382329"/>
              <a:ext cx="1776269" cy="901121"/>
            </a:xfrm>
            <a:prstGeom prst="roundRect">
              <a:avLst/>
            </a:prstGeom>
            <a:solidFill>
              <a:schemeClr val="accent4">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dirty="0">
                  <a:solidFill>
                    <a:prstClr val="white"/>
                  </a:solidFill>
                  <a:ea typeface="Calibri"/>
                  <a:cs typeface="Times New Roman"/>
                </a:rPr>
                <a:t>USLOV PROPORCIONALNOSTI</a:t>
              </a:r>
              <a:endParaRPr lang="en-GB" sz="600" dirty="0">
                <a:solidFill>
                  <a:prstClr val="white"/>
                </a:solidFill>
                <a:ea typeface="Calibri"/>
                <a:cs typeface="Times New Roman"/>
              </a:endParaRPr>
            </a:p>
          </p:txBody>
        </p:sp>
        <p:grpSp>
          <p:nvGrpSpPr>
            <p:cNvPr id="12" name="Group 11"/>
            <p:cNvGrpSpPr/>
            <p:nvPr/>
          </p:nvGrpSpPr>
          <p:grpSpPr>
            <a:xfrm>
              <a:off x="0" y="19050"/>
              <a:ext cx="1818640" cy="7245350"/>
              <a:chOff x="0" y="0"/>
              <a:chExt cx="1818640" cy="7245350"/>
            </a:xfrm>
            <a:solidFill>
              <a:schemeClr val="accent2">
                <a:lumMod val="75000"/>
              </a:schemeClr>
            </a:solidFill>
          </p:grpSpPr>
          <p:sp>
            <p:nvSpPr>
              <p:cNvPr id="13" name="Rounded Rectangle 12"/>
              <p:cNvSpPr/>
              <p:nvPr/>
            </p:nvSpPr>
            <p:spPr>
              <a:xfrm>
                <a:off x="38100" y="0"/>
                <a:ext cx="1780540" cy="901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OBLIK</a:t>
                </a:r>
                <a:endParaRPr lang="en-GB" sz="600">
                  <a:solidFill>
                    <a:prstClr val="white"/>
                  </a:solidFill>
                  <a:ea typeface="Calibri"/>
                  <a:cs typeface="Times New Roman"/>
                </a:endParaRPr>
              </a:p>
            </p:txBody>
          </p:sp>
          <p:sp>
            <p:nvSpPr>
              <p:cNvPr id="14" name="Rounded Rectangle 13"/>
              <p:cNvSpPr/>
              <p:nvPr/>
            </p:nvSpPr>
            <p:spPr>
              <a:xfrm>
                <a:off x="38100" y="1066800"/>
                <a:ext cx="1780540" cy="901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OBLIK RADNJE</a:t>
                </a:r>
                <a:endParaRPr lang="en-GB" sz="600">
                  <a:solidFill>
                    <a:prstClr val="white"/>
                  </a:solidFill>
                  <a:ea typeface="Calibri"/>
                  <a:cs typeface="Times New Roman"/>
                </a:endParaRPr>
              </a:p>
            </p:txBody>
          </p:sp>
          <p:sp>
            <p:nvSpPr>
              <p:cNvPr id="15" name="Rounded Rectangle 14"/>
              <p:cNvSpPr/>
              <p:nvPr/>
            </p:nvSpPr>
            <p:spPr>
              <a:xfrm>
                <a:off x="38100" y="2114550"/>
                <a:ext cx="1780540" cy="901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USLOV OSNOVA</a:t>
                </a:r>
                <a:endParaRPr lang="en-GB" sz="600">
                  <a:solidFill>
                    <a:prstClr val="white"/>
                  </a:solidFill>
                  <a:ea typeface="Calibri"/>
                  <a:cs typeface="Times New Roman"/>
                </a:endParaRPr>
              </a:p>
            </p:txBody>
          </p:sp>
          <p:sp>
            <p:nvSpPr>
              <p:cNvPr id="16" name="Rounded Rectangle 15"/>
              <p:cNvSpPr/>
              <p:nvPr/>
            </p:nvSpPr>
            <p:spPr>
              <a:xfrm>
                <a:off x="19050" y="3162300"/>
                <a:ext cx="1780540" cy="901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UPOREDNA GRUPA</a:t>
                </a:r>
                <a:endParaRPr lang="en-GB" sz="600">
                  <a:solidFill>
                    <a:prstClr val="white"/>
                  </a:solidFill>
                  <a:ea typeface="Calibri"/>
                  <a:cs typeface="Times New Roman"/>
                </a:endParaRPr>
              </a:p>
            </p:txBody>
          </p:sp>
          <p:sp>
            <p:nvSpPr>
              <p:cNvPr id="17" name="Rounded Rectangle 16"/>
              <p:cNvSpPr/>
              <p:nvPr/>
            </p:nvSpPr>
            <p:spPr>
              <a:xfrm>
                <a:off x="19050" y="4267200"/>
                <a:ext cx="1780540" cy="901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POSLJEDICA</a:t>
                </a:r>
                <a:endParaRPr lang="en-GB" sz="600">
                  <a:solidFill>
                    <a:prstClr val="white"/>
                  </a:solidFill>
                  <a:ea typeface="Calibri"/>
                  <a:cs typeface="Times New Roman"/>
                </a:endParaRPr>
              </a:p>
            </p:txBody>
          </p:sp>
          <p:sp>
            <p:nvSpPr>
              <p:cNvPr id="18" name="Rounded Rectangle 17"/>
              <p:cNvSpPr/>
              <p:nvPr/>
            </p:nvSpPr>
            <p:spPr>
              <a:xfrm>
                <a:off x="0" y="5314950"/>
                <a:ext cx="1780540" cy="193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15000"/>
                  </a:lnSpc>
                  <a:spcBef>
                    <a:spcPct val="0"/>
                  </a:spcBef>
                  <a:spcAft>
                    <a:spcPts val="1000"/>
                  </a:spcAft>
                  <a:defRPr/>
                </a:pPr>
                <a:r>
                  <a:rPr lang="bs-Latn-BA" sz="600">
                    <a:solidFill>
                      <a:prstClr val="white"/>
                    </a:solidFill>
                    <a:ea typeface="Calibri"/>
                    <a:cs typeface="Times New Roman"/>
                  </a:rPr>
                  <a:t>MOGUĆNOST OPRAVDANJA</a:t>
                </a:r>
                <a:endParaRPr lang="en-GB" sz="600">
                  <a:solidFill>
                    <a:prstClr val="white"/>
                  </a:solidFill>
                  <a:ea typeface="Calibri"/>
                  <a:cs typeface="Times New Roman"/>
                </a:endParaRPr>
              </a:p>
            </p:txBody>
          </p:sp>
        </p:grpSp>
      </p:grpSp>
      <p:sp>
        <p:nvSpPr>
          <p:cNvPr id="62" name="Left Arrow 61"/>
          <p:cNvSpPr/>
          <p:nvPr/>
        </p:nvSpPr>
        <p:spPr>
          <a:xfrm rot="20979013">
            <a:off x="6861175" y="1847850"/>
            <a:ext cx="1873250" cy="17907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r>
              <a:rPr lang="bs-Latn-BA" sz="1400" b="1" dirty="0">
                <a:solidFill>
                  <a:prstClr val="white"/>
                </a:solidFill>
              </a:rPr>
              <a:t>RAZLIČITO POSTUPANJE</a:t>
            </a:r>
            <a:endParaRPr lang="en-GB" sz="1400" b="1" dirty="0">
              <a:solidFill>
                <a:prstClr val="white"/>
              </a:solidFill>
            </a:endParaRPr>
          </a:p>
        </p:txBody>
      </p:sp>
      <p:sp>
        <p:nvSpPr>
          <p:cNvPr id="63" name="Left Arrow 62"/>
          <p:cNvSpPr/>
          <p:nvPr/>
        </p:nvSpPr>
        <p:spPr>
          <a:xfrm rot="593711">
            <a:off x="7000875" y="3927475"/>
            <a:ext cx="1735138" cy="17907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r>
              <a:rPr lang="bs-Latn-BA" b="1" dirty="0">
                <a:solidFill>
                  <a:prstClr val="white"/>
                </a:solidFill>
              </a:rPr>
              <a:t>POVREDA PRAVA</a:t>
            </a:r>
            <a:endParaRPr lang="en-GB" b="1" dirty="0">
              <a:solidFill>
                <a:prstClr val="white"/>
              </a:solidFill>
            </a:endParaRPr>
          </a:p>
        </p:txBody>
      </p:sp>
      <p:sp>
        <p:nvSpPr>
          <p:cNvPr id="64" name="Left Arrow 63"/>
          <p:cNvSpPr/>
          <p:nvPr/>
        </p:nvSpPr>
        <p:spPr>
          <a:xfrm rot="593711">
            <a:off x="4865688" y="5114925"/>
            <a:ext cx="1735137" cy="17907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r>
              <a:rPr lang="bs-Latn-BA" sz="1400" b="1" dirty="0">
                <a:solidFill>
                  <a:prstClr val="white"/>
                </a:solidFill>
              </a:rPr>
              <a:t>OPRAVDANJE?</a:t>
            </a:r>
            <a:endParaRPr lang="en-GB" sz="1400" b="1" dirty="0">
              <a:solidFill>
                <a:prstClr val="white"/>
              </a:solidFill>
            </a:endParaRPr>
          </a:p>
        </p:txBody>
      </p:sp>
    </p:spTree>
    <p:extLst>
      <p:ext uri="{BB962C8B-B14F-4D97-AF65-F5344CB8AC3E}">
        <p14:creationId xmlns:p14="http://schemas.microsoft.com/office/powerpoint/2010/main" val="375750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7504" y="1844824"/>
          <a:ext cx="3384376" cy="42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563938" y="2997200"/>
            <a:ext cx="2016125"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b="1" dirty="0"/>
              <a:t>PRIMA FACIE ILI</a:t>
            </a:r>
          </a:p>
          <a:p>
            <a:pPr algn="ctr">
              <a:defRPr/>
            </a:pPr>
            <a:r>
              <a:rPr lang="bs-Latn-BA" b="1" dirty="0"/>
              <a:t>OCJENA DOKAZA</a:t>
            </a:r>
            <a:endParaRPr lang="en-US" b="1" dirty="0"/>
          </a:p>
        </p:txBody>
      </p:sp>
      <p:graphicFrame>
        <p:nvGraphicFramePr>
          <p:cNvPr id="7" name="Diagram 6"/>
          <p:cNvGraphicFramePr/>
          <p:nvPr/>
        </p:nvGraphicFramePr>
        <p:xfrm>
          <a:off x="5652120" y="1844824"/>
          <a:ext cx="3384376" cy="4208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468313" y="2349500"/>
            <a:ext cx="1169987" cy="434975"/>
          </a:xfrm>
          <a:prstGeom prst="rect">
            <a:avLst/>
          </a:prstGeom>
          <a:noFill/>
        </p:spPr>
        <p:txBody>
          <a:bodyPr wrap="none">
            <a:spAutoFit/>
          </a:bodyPr>
          <a:lstStyle/>
          <a:p>
            <a:pPr>
              <a:defRPr/>
            </a:pPr>
            <a:r>
              <a:rPr lang="bs-Latn-BA" sz="2232" b="1" dirty="0">
                <a:cs typeface="Arial" charset="0"/>
              </a:rPr>
              <a:t>TUŽILAC</a:t>
            </a:r>
            <a:endParaRPr lang="en-US" sz="2232" b="1" dirty="0">
              <a:cs typeface="Arial" charset="0"/>
            </a:endParaRPr>
          </a:p>
        </p:txBody>
      </p:sp>
      <p:sp>
        <p:nvSpPr>
          <p:cNvPr id="9" name="TextBox 8"/>
          <p:cNvSpPr txBox="1"/>
          <p:nvPr/>
        </p:nvSpPr>
        <p:spPr>
          <a:xfrm>
            <a:off x="7451725" y="2384425"/>
            <a:ext cx="1055688" cy="434975"/>
          </a:xfrm>
          <a:prstGeom prst="rect">
            <a:avLst/>
          </a:prstGeom>
          <a:noFill/>
        </p:spPr>
        <p:txBody>
          <a:bodyPr wrap="none">
            <a:spAutoFit/>
          </a:bodyPr>
          <a:lstStyle/>
          <a:p>
            <a:pPr>
              <a:defRPr/>
            </a:pPr>
            <a:r>
              <a:rPr lang="bs-Latn-BA" sz="2232" b="1" dirty="0">
                <a:cs typeface="Arial" charset="0"/>
              </a:rPr>
              <a:t>TUŽENI</a:t>
            </a:r>
            <a:endParaRPr lang="en-US" sz="2232" b="1" dirty="0">
              <a:cs typeface="Arial" charset="0"/>
            </a:endParaRPr>
          </a:p>
        </p:txBody>
      </p:sp>
      <p:sp>
        <p:nvSpPr>
          <p:cNvPr id="36871" name="TextBox 9"/>
          <p:cNvSpPr txBox="1">
            <a:spLocks noChangeArrowheads="1"/>
          </p:cNvSpPr>
          <p:nvPr/>
        </p:nvSpPr>
        <p:spPr bwMode="auto">
          <a:xfrm>
            <a:off x="395288" y="407988"/>
            <a:ext cx="835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bs-Latn-BA" altLang="en-US" sz="3200" b="1"/>
              <a:t>DOKAZIVANJE DISKRIMINACIJE (PRERASPODJELA TERETA)</a:t>
            </a:r>
            <a:endParaRPr lang="en-US" altLang="en-US" sz="3200" b="1"/>
          </a:p>
        </p:txBody>
      </p:sp>
      <p:sp>
        <p:nvSpPr>
          <p:cNvPr id="11" name="TextBox 10"/>
          <p:cNvSpPr txBox="1"/>
          <p:nvPr/>
        </p:nvSpPr>
        <p:spPr>
          <a:xfrm>
            <a:off x="4243388" y="2433638"/>
            <a:ext cx="688975" cy="434975"/>
          </a:xfrm>
          <a:prstGeom prst="rect">
            <a:avLst/>
          </a:prstGeom>
          <a:noFill/>
        </p:spPr>
        <p:txBody>
          <a:bodyPr wrap="none">
            <a:spAutoFit/>
          </a:bodyPr>
          <a:lstStyle/>
          <a:p>
            <a:pPr>
              <a:defRPr/>
            </a:pPr>
            <a:r>
              <a:rPr lang="bs-Latn-BA" sz="2232" b="1" dirty="0">
                <a:cs typeface="Arial" charset="0"/>
              </a:rPr>
              <a:t>SUD</a:t>
            </a:r>
            <a:endParaRPr lang="en-US" sz="2232" b="1" dirty="0">
              <a:cs typeface="Arial" charset="0"/>
            </a:endParaRPr>
          </a:p>
        </p:txBody>
      </p:sp>
      <p:sp>
        <p:nvSpPr>
          <p:cNvPr id="36874" name="TextBox 2"/>
          <p:cNvSpPr txBox="1">
            <a:spLocks noChangeArrowheads="1"/>
          </p:cNvSpPr>
          <p:nvPr/>
        </p:nvSpPr>
        <p:spPr bwMode="auto">
          <a:xfrm>
            <a:off x="2700338" y="2297113"/>
            <a:ext cx="557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bs-Latn-BA" altLang="en-US" sz="4000" b="1"/>
              <a:t>%</a:t>
            </a:r>
            <a:endParaRPr lang="en-US" altLang="en-US" sz="4000" b="1"/>
          </a:p>
        </p:txBody>
      </p:sp>
      <p:pic>
        <p:nvPicPr>
          <p:cNvPr id="36875" name="Picture 2" descr="C:\Users\Adnan\Desktop\11954321481710250442Wice_Wheelchair.svg.h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0338" y="4868863"/>
            <a:ext cx="61436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Rectangle 3"/>
          <p:cNvSpPr>
            <a:spLocks noChangeArrowheads="1"/>
          </p:cNvSpPr>
          <p:nvPr/>
        </p:nvSpPr>
        <p:spPr bwMode="auto">
          <a:xfrm>
            <a:off x="287338" y="1343025"/>
            <a:ext cx="860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sz="1200" dirty="0" err="1"/>
              <a:t>Član</a:t>
            </a:r>
            <a:r>
              <a:rPr lang="en-GB" sz="1200" dirty="0"/>
              <a:t> 15. (</a:t>
            </a:r>
            <a:r>
              <a:rPr lang="en-GB" sz="1200" dirty="0" err="1"/>
              <a:t>Teret</a:t>
            </a:r>
            <a:r>
              <a:rPr lang="en-GB" sz="1200" dirty="0"/>
              <a:t> </a:t>
            </a:r>
            <a:r>
              <a:rPr lang="en-GB" sz="1200" dirty="0" err="1"/>
              <a:t>dokazivanja</a:t>
            </a:r>
            <a:r>
              <a:rPr lang="en-GB" sz="1200" dirty="0"/>
              <a:t>) (1) U </a:t>
            </a:r>
            <a:r>
              <a:rPr lang="en-GB" sz="1200" dirty="0" err="1"/>
              <a:t>svim</a:t>
            </a:r>
            <a:r>
              <a:rPr lang="en-GB" sz="1200" dirty="0"/>
              <a:t> </a:t>
            </a:r>
            <a:r>
              <a:rPr lang="en-GB" sz="1200" dirty="0" err="1"/>
              <a:t>postupcima</a:t>
            </a:r>
            <a:r>
              <a:rPr lang="en-GB" sz="1200" dirty="0"/>
              <a:t> </a:t>
            </a:r>
            <a:r>
              <a:rPr lang="en-GB" sz="1200" dirty="0" err="1"/>
              <a:t>predviđenim</a:t>
            </a:r>
            <a:r>
              <a:rPr lang="en-GB" sz="1200" dirty="0"/>
              <a:t> </a:t>
            </a:r>
            <a:r>
              <a:rPr lang="en-GB" sz="1200" dirty="0" err="1"/>
              <a:t>ovim</a:t>
            </a:r>
            <a:r>
              <a:rPr lang="en-GB" sz="1200" dirty="0"/>
              <a:t> </a:t>
            </a:r>
            <a:r>
              <a:rPr lang="en-GB" sz="1200" dirty="0" err="1"/>
              <a:t>Zakonom</a:t>
            </a:r>
            <a:r>
              <a:rPr lang="en-GB" sz="1200" dirty="0"/>
              <a:t> </a:t>
            </a:r>
            <a:r>
              <a:rPr lang="en-GB" sz="1200" dirty="0" err="1"/>
              <a:t>kada</a:t>
            </a:r>
            <a:r>
              <a:rPr lang="en-GB" sz="1200" dirty="0"/>
              <a:t> </a:t>
            </a:r>
            <a:r>
              <a:rPr lang="en-GB" sz="1200" dirty="0" err="1"/>
              <a:t>osoba</a:t>
            </a:r>
            <a:r>
              <a:rPr lang="en-GB" sz="1200" dirty="0"/>
              <a:t> </a:t>
            </a:r>
            <a:r>
              <a:rPr lang="en-GB" sz="1200" dirty="0" err="1"/>
              <a:t>ili</a:t>
            </a:r>
            <a:r>
              <a:rPr lang="en-GB" sz="1200" dirty="0"/>
              <a:t> </a:t>
            </a:r>
            <a:r>
              <a:rPr lang="en-GB" sz="1200" dirty="0" err="1"/>
              <a:t>grupa</a:t>
            </a:r>
            <a:r>
              <a:rPr lang="en-GB" sz="1200" dirty="0"/>
              <a:t> </a:t>
            </a:r>
            <a:r>
              <a:rPr lang="en-GB" sz="1200" dirty="0" err="1"/>
              <a:t>osoba</a:t>
            </a:r>
            <a:r>
              <a:rPr lang="en-GB" sz="1200" dirty="0"/>
              <a:t>, </a:t>
            </a:r>
            <a:r>
              <a:rPr lang="en-GB" sz="1200" dirty="0" err="1"/>
              <a:t>na</a:t>
            </a:r>
            <a:r>
              <a:rPr lang="en-GB" sz="1200" dirty="0"/>
              <a:t> </a:t>
            </a:r>
            <a:r>
              <a:rPr lang="en-GB" sz="1200" dirty="0" err="1"/>
              <a:t>osnovu</a:t>
            </a:r>
            <a:r>
              <a:rPr lang="en-GB" sz="1200" dirty="0"/>
              <a:t> </a:t>
            </a:r>
            <a:r>
              <a:rPr lang="en-GB" sz="1200" dirty="0" err="1"/>
              <a:t>njima</a:t>
            </a:r>
            <a:r>
              <a:rPr lang="en-GB" sz="1200" dirty="0"/>
              <a:t> </a:t>
            </a:r>
            <a:r>
              <a:rPr lang="en-GB" sz="1200" dirty="0" err="1"/>
              <a:t>raspoloživih</a:t>
            </a:r>
            <a:r>
              <a:rPr lang="en-GB" sz="1200" dirty="0"/>
              <a:t> </a:t>
            </a:r>
            <a:r>
              <a:rPr lang="en-GB" sz="1200" dirty="0" err="1"/>
              <a:t>dokaza</a:t>
            </a:r>
            <a:r>
              <a:rPr lang="en-GB" sz="1200" dirty="0"/>
              <a:t>, </a:t>
            </a:r>
            <a:r>
              <a:rPr lang="en-GB" sz="1200" dirty="0" err="1"/>
              <a:t>učine</a:t>
            </a:r>
            <a:r>
              <a:rPr lang="en-GB" sz="1200" dirty="0"/>
              <a:t> vjerovatnim da je </a:t>
            </a:r>
            <a:r>
              <a:rPr lang="en-GB" sz="1200" dirty="0" err="1"/>
              <a:t>došlo</a:t>
            </a:r>
            <a:r>
              <a:rPr lang="en-GB" sz="1200" dirty="0"/>
              <a:t> do </a:t>
            </a:r>
            <a:r>
              <a:rPr lang="en-GB" sz="1200" dirty="0" err="1"/>
              <a:t>diskriminacije</a:t>
            </a:r>
            <a:r>
              <a:rPr lang="en-GB" sz="1200" dirty="0"/>
              <a:t>, </a:t>
            </a:r>
            <a:r>
              <a:rPr lang="en-GB" sz="1200" dirty="0" err="1"/>
              <a:t>teret</a:t>
            </a:r>
            <a:r>
              <a:rPr lang="en-GB" sz="1200" dirty="0"/>
              <a:t> </a:t>
            </a:r>
            <a:r>
              <a:rPr lang="en-GB" sz="1200" dirty="0" err="1"/>
              <a:t>dokazivanja</a:t>
            </a:r>
            <a:r>
              <a:rPr lang="en-GB" sz="1200" dirty="0"/>
              <a:t> da </a:t>
            </a:r>
            <a:r>
              <a:rPr lang="en-GB" sz="1200" dirty="0" err="1"/>
              <a:t>nije</a:t>
            </a:r>
            <a:r>
              <a:rPr lang="en-GB" sz="1200" dirty="0"/>
              <a:t> </a:t>
            </a:r>
            <a:r>
              <a:rPr lang="en-GB" sz="1200" dirty="0" err="1"/>
              <a:t>došlo</a:t>
            </a:r>
            <a:r>
              <a:rPr lang="en-GB" sz="1200" dirty="0"/>
              <a:t> do </a:t>
            </a:r>
            <a:r>
              <a:rPr lang="en-GB" sz="1200" dirty="0" err="1"/>
              <a:t>diskriminacije</a:t>
            </a:r>
            <a:r>
              <a:rPr lang="en-GB" sz="1200" dirty="0"/>
              <a:t> </a:t>
            </a:r>
            <a:r>
              <a:rPr lang="en-GB" sz="1200" dirty="0" err="1"/>
              <a:t>leži</a:t>
            </a:r>
            <a:r>
              <a:rPr lang="en-GB" sz="1200" dirty="0"/>
              <a:t> </a:t>
            </a:r>
            <a:r>
              <a:rPr lang="en-GB" sz="1200" dirty="0" err="1"/>
              <a:t>na</a:t>
            </a:r>
            <a:r>
              <a:rPr lang="en-GB" sz="1200" dirty="0"/>
              <a:t> </a:t>
            </a:r>
            <a:r>
              <a:rPr lang="en-GB" sz="1200" dirty="0" err="1"/>
              <a:t>suprotnoj</a:t>
            </a:r>
            <a:r>
              <a:rPr lang="en-GB" sz="1200" dirty="0"/>
              <a:t> </a:t>
            </a:r>
            <a:r>
              <a:rPr lang="en-GB" sz="1200" dirty="0" err="1"/>
              <a:t>strani</a:t>
            </a:r>
            <a:r>
              <a:rPr lang="en-GB" sz="1200" dirty="0"/>
              <a:t>.</a:t>
            </a:r>
            <a:endParaRPr lang="en-US" altLang="en-US" sz="1200" dirty="0"/>
          </a:p>
        </p:txBody>
      </p:sp>
    </p:spTree>
    <p:extLst>
      <p:ext uri="{BB962C8B-B14F-4D97-AF65-F5344CB8AC3E}">
        <p14:creationId xmlns:p14="http://schemas.microsoft.com/office/powerpoint/2010/main" val="382345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Teret </a:t>
            </a:r>
            <a:r>
              <a:rPr lang="bs-Latn-BA" dirty="0" err="1" smtClean="0"/>
              <a:t>dokativanja</a:t>
            </a:r>
            <a:endParaRPr lang="en-GB" dirty="0"/>
          </a:p>
        </p:txBody>
      </p:sp>
      <p:sp>
        <p:nvSpPr>
          <p:cNvPr id="3" name="Content Placeholder 2"/>
          <p:cNvSpPr>
            <a:spLocks noGrp="1"/>
          </p:cNvSpPr>
          <p:nvPr>
            <p:ph idx="1"/>
          </p:nvPr>
        </p:nvSpPr>
        <p:spPr/>
        <p:txBody>
          <a:bodyPr/>
          <a:lstStyle/>
          <a:p>
            <a:pPr marL="114300" indent="0">
              <a:buNone/>
            </a:pPr>
            <a:r>
              <a:rPr lang="en-GB" sz="1800" dirty="0" smtClean="0"/>
              <a:t>U </a:t>
            </a:r>
            <a:r>
              <a:rPr lang="en-GB" sz="1800" dirty="0" err="1" smtClean="0"/>
              <a:t>jednom</a:t>
            </a:r>
            <a:r>
              <a:rPr lang="en-GB" sz="1800" dirty="0" smtClean="0"/>
              <a:t> </a:t>
            </a:r>
            <a:r>
              <a:rPr lang="en-GB" sz="1800" dirty="0" err="1" smtClean="0"/>
              <a:t>predmetu</a:t>
            </a:r>
            <a:r>
              <a:rPr lang="en-GB" sz="1800" dirty="0" smtClean="0"/>
              <a:t> </a:t>
            </a:r>
            <a:r>
              <a:rPr lang="en-GB" sz="1800" dirty="0" err="1" smtClean="0"/>
              <a:t>Općinski</a:t>
            </a:r>
            <a:r>
              <a:rPr lang="en-GB" sz="1800" dirty="0" smtClean="0"/>
              <a:t> </a:t>
            </a:r>
            <a:r>
              <a:rPr lang="en-GB" sz="1800" dirty="0" err="1" smtClean="0"/>
              <a:t>sud</a:t>
            </a:r>
            <a:r>
              <a:rPr lang="en-GB" sz="1800" dirty="0" smtClean="0"/>
              <a:t> u </a:t>
            </a:r>
            <a:r>
              <a:rPr lang="en-GB" sz="1800" dirty="0" err="1" smtClean="0"/>
              <a:t>Sarajevu</a:t>
            </a:r>
            <a:r>
              <a:rPr lang="bs-Latn-BA" sz="1800" dirty="0" smtClean="0"/>
              <a:t> </a:t>
            </a:r>
            <a:r>
              <a:rPr lang="en-GB" sz="1800" dirty="0" err="1" smtClean="0"/>
              <a:t>zaključio</a:t>
            </a:r>
            <a:r>
              <a:rPr lang="en-GB" sz="1800" dirty="0" smtClean="0"/>
              <a:t> je da, </a:t>
            </a:r>
            <a:r>
              <a:rPr lang="en-GB" sz="1800" dirty="0" err="1" smtClean="0"/>
              <a:t>prema</a:t>
            </a:r>
            <a:r>
              <a:rPr lang="en-GB" sz="1800" dirty="0" smtClean="0"/>
              <a:t> </a:t>
            </a:r>
            <a:r>
              <a:rPr lang="en-GB" sz="1800" dirty="0" err="1" smtClean="0"/>
              <a:t>odredbi</a:t>
            </a:r>
            <a:r>
              <a:rPr lang="en-GB" sz="1800" dirty="0" smtClean="0"/>
              <a:t> </a:t>
            </a:r>
            <a:r>
              <a:rPr lang="en-GB" sz="1800" dirty="0" err="1" smtClean="0"/>
              <a:t>člana</a:t>
            </a:r>
            <a:r>
              <a:rPr lang="en-GB" sz="1800" dirty="0" smtClean="0"/>
              <a:t> 15. </a:t>
            </a:r>
            <a:r>
              <a:rPr lang="en-GB" sz="1800" dirty="0" err="1" smtClean="0"/>
              <a:t>Zakona</a:t>
            </a:r>
            <a:r>
              <a:rPr lang="en-GB" sz="1800" dirty="0" smtClean="0"/>
              <a:t> o </a:t>
            </a:r>
            <a:r>
              <a:rPr lang="en-GB" sz="1800" dirty="0" err="1" smtClean="0"/>
              <a:t>zabrani</a:t>
            </a:r>
            <a:r>
              <a:rPr lang="en-GB" sz="1800" dirty="0" smtClean="0"/>
              <a:t> </a:t>
            </a:r>
            <a:r>
              <a:rPr lang="en-GB" sz="1800" dirty="0" err="1" smtClean="0"/>
              <a:t>diskriminacije</a:t>
            </a:r>
            <a:r>
              <a:rPr lang="en-GB" sz="1800" dirty="0" smtClean="0"/>
              <a:t>, </a:t>
            </a:r>
            <a:r>
              <a:rPr lang="en-GB" sz="1800" dirty="0" err="1" smtClean="0"/>
              <a:t>tužitelj</a:t>
            </a:r>
            <a:r>
              <a:rPr lang="en-GB" sz="1800" dirty="0" smtClean="0"/>
              <a:t> </a:t>
            </a:r>
            <a:r>
              <a:rPr lang="en-GB" sz="1800" dirty="0" err="1" smtClean="0"/>
              <a:t>nije</a:t>
            </a:r>
            <a:r>
              <a:rPr lang="en-GB" sz="1800" dirty="0" smtClean="0"/>
              <a:t> </a:t>
            </a:r>
            <a:r>
              <a:rPr lang="en-GB" sz="1800" dirty="0" err="1" smtClean="0"/>
              <a:t>dužan</a:t>
            </a:r>
            <a:r>
              <a:rPr lang="en-GB" sz="1800" dirty="0" smtClean="0"/>
              <a:t> </a:t>
            </a:r>
            <a:r>
              <a:rPr lang="en-GB" sz="1800" dirty="0" err="1" smtClean="0"/>
              <a:t>dokazati</a:t>
            </a:r>
            <a:r>
              <a:rPr lang="en-GB" sz="1800" dirty="0" smtClean="0"/>
              <a:t> </a:t>
            </a:r>
            <a:r>
              <a:rPr lang="en-GB" sz="1800" dirty="0" err="1" smtClean="0"/>
              <a:t>diskriminaciju</a:t>
            </a:r>
            <a:r>
              <a:rPr lang="en-GB" sz="1800" dirty="0" smtClean="0"/>
              <a:t> </a:t>
            </a:r>
            <a:r>
              <a:rPr lang="en-GB" sz="1800" dirty="0" err="1" smtClean="0"/>
              <a:t>sa</a:t>
            </a:r>
            <a:r>
              <a:rPr lang="en-GB" sz="1800" dirty="0" smtClean="0"/>
              <a:t> </a:t>
            </a:r>
            <a:r>
              <a:rPr lang="en-GB" sz="1800" dirty="0" err="1" smtClean="0"/>
              <a:t>stepenom</a:t>
            </a:r>
            <a:r>
              <a:rPr lang="en-GB" sz="1800" dirty="0" smtClean="0"/>
              <a:t> </a:t>
            </a:r>
            <a:r>
              <a:rPr lang="en-GB" sz="1800" dirty="0" err="1" smtClean="0"/>
              <a:t>sigurnosti</a:t>
            </a:r>
            <a:r>
              <a:rPr lang="en-GB" sz="1800" dirty="0" smtClean="0"/>
              <a:t>, </a:t>
            </a:r>
            <a:r>
              <a:rPr lang="en-GB" sz="1800" dirty="0" err="1" smtClean="0"/>
              <a:t>već</a:t>
            </a:r>
            <a:r>
              <a:rPr lang="en-GB" sz="1800" dirty="0" smtClean="0"/>
              <a:t> je </a:t>
            </a:r>
            <a:r>
              <a:rPr lang="en-GB" sz="1800" dirty="0" err="1" smtClean="0"/>
              <a:t>dovoljno</a:t>
            </a:r>
            <a:r>
              <a:rPr lang="en-GB" sz="1800" dirty="0" smtClean="0"/>
              <a:t> da </a:t>
            </a:r>
            <a:r>
              <a:rPr lang="en-GB" sz="1800" dirty="0" err="1" smtClean="0"/>
              <a:t>učini</a:t>
            </a:r>
            <a:r>
              <a:rPr lang="en-GB" sz="1800" dirty="0" smtClean="0"/>
              <a:t> vjerovatnim da je do </a:t>
            </a:r>
            <a:r>
              <a:rPr lang="en-GB" sz="1800" dirty="0" err="1" smtClean="0"/>
              <a:t>diskriminacije</a:t>
            </a:r>
            <a:r>
              <a:rPr lang="en-GB" sz="1800" dirty="0" smtClean="0"/>
              <a:t> </a:t>
            </a:r>
            <a:r>
              <a:rPr lang="en-GB" sz="1800" dirty="0" err="1" smtClean="0"/>
              <a:t>došlo</a:t>
            </a:r>
            <a:r>
              <a:rPr lang="en-GB" sz="1800" dirty="0" smtClean="0"/>
              <a:t>, a tuženi je </a:t>
            </a:r>
            <a:r>
              <a:rPr lang="en-GB" sz="1800" dirty="0" err="1" smtClean="0"/>
              <a:t>dužan</a:t>
            </a:r>
            <a:r>
              <a:rPr lang="en-GB" sz="1800" dirty="0" smtClean="0"/>
              <a:t> </a:t>
            </a:r>
            <a:r>
              <a:rPr lang="en-GB" sz="1800" dirty="0" err="1" smtClean="0"/>
              <a:t>dokazivati</a:t>
            </a:r>
            <a:r>
              <a:rPr lang="en-GB" sz="1800" dirty="0" smtClean="0"/>
              <a:t> da </a:t>
            </a:r>
            <a:r>
              <a:rPr lang="en-GB" sz="1800" dirty="0" err="1" smtClean="0"/>
              <a:t>nije</a:t>
            </a:r>
            <a:r>
              <a:rPr lang="en-GB" sz="1800" dirty="0" smtClean="0"/>
              <a:t> </a:t>
            </a:r>
            <a:r>
              <a:rPr lang="en-GB" sz="1800" dirty="0" err="1" smtClean="0"/>
              <a:t>prekršio</a:t>
            </a:r>
            <a:r>
              <a:rPr lang="en-GB" sz="1800" dirty="0" smtClean="0"/>
              <a:t> </a:t>
            </a:r>
            <a:r>
              <a:rPr lang="en-GB" sz="1800" dirty="0" err="1" smtClean="0"/>
              <a:t>princip</a:t>
            </a:r>
            <a:r>
              <a:rPr lang="en-GB" sz="1800" dirty="0" smtClean="0"/>
              <a:t> </a:t>
            </a:r>
            <a:r>
              <a:rPr lang="en-GB" sz="1800" dirty="0" err="1" smtClean="0"/>
              <a:t>jednakog</a:t>
            </a:r>
            <a:r>
              <a:rPr lang="en-GB" sz="1800" dirty="0" smtClean="0"/>
              <a:t> </a:t>
            </a:r>
            <a:r>
              <a:rPr lang="en-GB" sz="1800" dirty="0" err="1" smtClean="0"/>
              <a:t>postupanja</a:t>
            </a:r>
            <a:r>
              <a:rPr lang="en-GB" sz="1800" dirty="0" smtClean="0"/>
              <a:t> </a:t>
            </a:r>
            <a:r>
              <a:rPr lang="en-GB" sz="1800" dirty="0" err="1" smtClean="0"/>
              <a:t>ili</a:t>
            </a:r>
            <a:r>
              <a:rPr lang="en-GB" sz="1800" dirty="0" smtClean="0"/>
              <a:t> </a:t>
            </a:r>
            <a:r>
              <a:rPr lang="en-GB" sz="1800" dirty="0" err="1" smtClean="0"/>
              <a:t>zabrane</a:t>
            </a:r>
            <a:r>
              <a:rPr lang="en-GB" sz="1800" dirty="0" smtClean="0"/>
              <a:t> </a:t>
            </a:r>
            <a:r>
              <a:rPr lang="en-GB" sz="1800" dirty="0" err="1" smtClean="0"/>
              <a:t>diskriminacije</a:t>
            </a:r>
            <a:r>
              <a:rPr lang="en-GB" sz="1800" dirty="0" smtClean="0"/>
              <a:t> u </a:t>
            </a:r>
            <a:r>
              <a:rPr lang="en-GB" sz="1800" dirty="0" err="1" smtClean="0"/>
              <a:t>predmetu</a:t>
            </a:r>
            <a:r>
              <a:rPr lang="en-GB" sz="1800" dirty="0" smtClean="0"/>
              <a:t> </a:t>
            </a:r>
            <a:r>
              <a:rPr lang="en-GB" sz="1800" dirty="0" err="1" smtClean="0"/>
              <a:t>rasprave</a:t>
            </a:r>
            <a:r>
              <a:rPr lang="en-GB" sz="1800" dirty="0" smtClean="0"/>
              <a:t>. </a:t>
            </a:r>
            <a:r>
              <a:rPr lang="en-GB" sz="1800" dirty="0" err="1" smtClean="0"/>
              <a:t>Ako</a:t>
            </a:r>
            <a:r>
              <a:rPr lang="en-GB" sz="1800" dirty="0" smtClean="0"/>
              <a:t> tuženi </a:t>
            </a:r>
            <a:r>
              <a:rPr lang="en-GB" sz="1800" dirty="0" err="1" smtClean="0"/>
              <a:t>sa</a:t>
            </a:r>
            <a:r>
              <a:rPr lang="en-GB" sz="1800" dirty="0" smtClean="0"/>
              <a:t> </a:t>
            </a:r>
            <a:r>
              <a:rPr lang="en-GB" sz="1800" dirty="0" err="1" smtClean="0"/>
              <a:t>stepenom</a:t>
            </a:r>
            <a:r>
              <a:rPr lang="en-GB" sz="1800" dirty="0" smtClean="0"/>
              <a:t> </a:t>
            </a:r>
            <a:r>
              <a:rPr lang="en-GB" sz="1800" dirty="0" err="1" smtClean="0"/>
              <a:t>sigurnosti</a:t>
            </a:r>
            <a:r>
              <a:rPr lang="en-GB" sz="1800" dirty="0" smtClean="0"/>
              <a:t> ne </a:t>
            </a:r>
            <a:r>
              <a:rPr lang="en-GB" sz="1800" dirty="0" err="1" smtClean="0"/>
              <a:t>dokaže</a:t>
            </a:r>
            <a:r>
              <a:rPr lang="en-GB" sz="1800" dirty="0" smtClean="0"/>
              <a:t> da </a:t>
            </a:r>
            <a:r>
              <a:rPr lang="en-GB" sz="1800" dirty="0" err="1" smtClean="0"/>
              <a:t>diskriminacije</a:t>
            </a:r>
            <a:r>
              <a:rPr lang="en-GB" sz="1800" dirty="0" smtClean="0"/>
              <a:t> </a:t>
            </a:r>
            <a:r>
              <a:rPr lang="en-GB" sz="1800" dirty="0" err="1" smtClean="0"/>
              <a:t>nema</a:t>
            </a:r>
            <a:r>
              <a:rPr lang="en-GB" sz="1800" dirty="0" smtClean="0"/>
              <a:t>, </a:t>
            </a:r>
            <a:r>
              <a:rPr lang="en-GB" sz="1800" dirty="0" err="1" smtClean="0"/>
              <a:t>Sud</a:t>
            </a:r>
            <a:r>
              <a:rPr lang="en-GB" sz="1800" dirty="0" smtClean="0"/>
              <a:t> je </a:t>
            </a:r>
            <a:r>
              <a:rPr lang="en-GB" sz="1800" dirty="0" err="1" smtClean="0"/>
              <a:t>dužan</a:t>
            </a:r>
            <a:r>
              <a:rPr lang="en-GB" sz="1800" dirty="0" smtClean="0"/>
              <a:t> </a:t>
            </a:r>
            <a:r>
              <a:rPr lang="en-GB" sz="1800" dirty="0" err="1" smtClean="0"/>
              <a:t>utvrditi</a:t>
            </a:r>
            <a:r>
              <a:rPr lang="en-GB" sz="1800" dirty="0" smtClean="0"/>
              <a:t> da je </a:t>
            </a:r>
            <a:r>
              <a:rPr lang="en-GB" sz="1800" dirty="0" err="1" smtClean="0"/>
              <a:t>pravo</a:t>
            </a:r>
            <a:r>
              <a:rPr lang="en-GB" sz="1800" dirty="0" smtClean="0"/>
              <a:t> </a:t>
            </a:r>
            <a:r>
              <a:rPr lang="en-GB" sz="1800" dirty="0" err="1" smtClean="0"/>
              <a:t>na</a:t>
            </a:r>
            <a:r>
              <a:rPr lang="en-GB" sz="1800" dirty="0" smtClean="0"/>
              <a:t> </a:t>
            </a:r>
            <a:r>
              <a:rPr lang="en-GB" sz="1800" dirty="0" err="1" smtClean="0"/>
              <a:t>jednako</a:t>
            </a:r>
            <a:r>
              <a:rPr lang="en-GB" sz="1800" dirty="0" smtClean="0"/>
              <a:t> </a:t>
            </a:r>
            <a:r>
              <a:rPr lang="en-GB" sz="1800" dirty="0" err="1" smtClean="0"/>
              <a:t>postupanje</a:t>
            </a:r>
            <a:r>
              <a:rPr lang="en-GB" sz="1800" dirty="0" smtClean="0"/>
              <a:t> </a:t>
            </a:r>
            <a:r>
              <a:rPr lang="en-GB" sz="1800" dirty="0" err="1" smtClean="0"/>
              <a:t>povrijeđeno</a:t>
            </a:r>
            <a:r>
              <a:rPr lang="en-GB" sz="1800" dirty="0" smtClean="0"/>
              <a:t> („in </a:t>
            </a:r>
            <a:r>
              <a:rPr lang="en-GB" sz="1800" dirty="0" err="1" smtClean="0"/>
              <a:t>dubio</a:t>
            </a:r>
            <a:r>
              <a:rPr lang="en-GB" sz="1800" dirty="0" smtClean="0"/>
              <a:t> pro </a:t>
            </a:r>
            <a:r>
              <a:rPr lang="en-GB" sz="1800" dirty="0" err="1" smtClean="0"/>
              <a:t>discriminatione</a:t>
            </a:r>
            <a:r>
              <a:rPr lang="en-GB" sz="1800" dirty="0" smtClean="0"/>
              <a:t>“). </a:t>
            </a:r>
            <a:endParaRPr lang="bs-Latn-BA" sz="1800" dirty="0" smtClean="0"/>
          </a:p>
          <a:p>
            <a:pPr marL="114300" indent="0">
              <a:buNone/>
            </a:pPr>
            <a:endParaRPr lang="bs-Latn-BA" sz="1800" dirty="0"/>
          </a:p>
          <a:p>
            <a:pPr marL="114300" indent="0">
              <a:buNone/>
            </a:pPr>
            <a:r>
              <a:rPr lang="en-GB" sz="1800" dirty="0" smtClean="0"/>
              <a:t>Standard vjerovatnosti, </a:t>
            </a:r>
            <a:r>
              <a:rPr lang="en-GB" sz="1800" dirty="0" err="1" smtClean="0"/>
              <a:t>koji</a:t>
            </a:r>
            <a:r>
              <a:rPr lang="en-GB" sz="1800" dirty="0" smtClean="0"/>
              <a:t> je </a:t>
            </a:r>
            <a:r>
              <a:rPr lang="en-GB" sz="1800" dirty="0" err="1" smtClean="0"/>
              <a:t>tužitelj</a:t>
            </a:r>
            <a:r>
              <a:rPr lang="en-GB" sz="1800" dirty="0" smtClean="0"/>
              <a:t> </a:t>
            </a:r>
            <a:r>
              <a:rPr lang="en-GB" sz="1800" dirty="0" err="1" smtClean="0"/>
              <a:t>dužan</a:t>
            </a:r>
            <a:r>
              <a:rPr lang="en-GB" sz="1800" dirty="0" smtClean="0"/>
              <a:t> </a:t>
            </a:r>
            <a:r>
              <a:rPr lang="en-GB" sz="1800" dirty="0" err="1" smtClean="0"/>
              <a:t>dokazati</a:t>
            </a:r>
            <a:r>
              <a:rPr lang="en-GB" sz="1800" dirty="0" smtClean="0"/>
              <a:t>, </a:t>
            </a:r>
            <a:r>
              <a:rPr lang="en-GB" sz="1800" dirty="0" err="1" smtClean="0"/>
              <a:t>podrazumijeva</a:t>
            </a:r>
            <a:r>
              <a:rPr lang="en-GB" sz="1800" dirty="0" smtClean="0"/>
              <a:t> </a:t>
            </a:r>
            <a:r>
              <a:rPr lang="en-GB" sz="1800" dirty="0" err="1" smtClean="0"/>
              <a:t>dokazanost</a:t>
            </a:r>
            <a:r>
              <a:rPr lang="en-GB" sz="1800" dirty="0" smtClean="0"/>
              <a:t> </a:t>
            </a:r>
            <a:r>
              <a:rPr lang="en-GB" sz="1800" dirty="0" err="1" smtClean="0"/>
              <a:t>činjenice</a:t>
            </a:r>
            <a:r>
              <a:rPr lang="en-GB" sz="1800" dirty="0" smtClean="0"/>
              <a:t> da je </a:t>
            </a:r>
            <a:r>
              <a:rPr lang="en-GB" sz="1800" dirty="0" err="1" smtClean="0"/>
              <a:t>došlo</a:t>
            </a:r>
            <a:r>
              <a:rPr lang="en-GB" sz="1800" dirty="0" smtClean="0"/>
              <a:t> do </a:t>
            </a:r>
            <a:r>
              <a:rPr lang="en-GB" sz="1800" dirty="0" err="1" smtClean="0"/>
              <a:t>njegovog</a:t>
            </a:r>
            <a:r>
              <a:rPr lang="en-GB" sz="1800" dirty="0" smtClean="0"/>
              <a:t> </a:t>
            </a:r>
            <a:r>
              <a:rPr lang="en-GB" sz="1800" dirty="0" err="1" smtClean="0"/>
              <a:t>stavljanja</a:t>
            </a:r>
            <a:r>
              <a:rPr lang="en-GB" sz="1800" dirty="0" smtClean="0"/>
              <a:t> u </a:t>
            </a:r>
            <a:r>
              <a:rPr lang="en-GB" sz="1800" dirty="0" err="1" smtClean="0"/>
              <a:t>nepovoljniji</a:t>
            </a:r>
            <a:r>
              <a:rPr lang="en-GB" sz="1800" dirty="0" smtClean="0"/>
              <a:t> </a:t>
            </a:r>
            <a:r>
              <a:rPr lang="en-GB" sz="1800" dirty="0" err="1" smtClean="0"/>
              <a:t>položaj</a:t>
            </a:r>
            <a:r>
              <a:rPr lang="en-GB" sz="1800" dirty="0" smtClean="0"/>
              <a:t>, te da bi </a:t>
            </a:r>
            <a:r>
              <a:rPr lang="en-GB" sz="1800" dirty="0" err="1" smtClean="0"/>
              <a:t>bilo</a:t>
            </a:r>
            <a:r>
              <a:rPr lang="en-GB" sz="1800" dirty="0" smtClean="0"/>
              <a:t> </a:t>
            </a:r>
            <a:r>
              <a:rPr lang="en-GB" sz="1800" dirty="0" err="1" smtClean="0"/>
              <a:t>moguće</a:t>
            </a:r>
            <a:r>
              <a:rPr lang="en-GB" sz="1800" dirty="0" smtClean="0"/>
              <a:t> da je do toga </a:t>
            </a:r>
            <a:r>
              <a:rPr lang="en-GB" sz="1800" dirty="0" err="1" smtClean="0"/>
              <a:t>došlo</a:t>
            </a:r>
            <a:r>
              <a:rPr lang="en-GB" sz="1800" dirty="0" smtClean="0"/>
              <a:t> </a:t>
            </a:r>
            <a:r>
              <a:rPr lang="en-GB" sz="1800" dirty="0" err="1" smtClean="0"/>
              <a:t>zbog</a:t>
            </a:r>
            <a:r>
              <a:rPr lang="en-GB" sz="1800" dirty="0" smtClean="0"/>
              <a:t> </a:t>
            </a:r>
            <a:r>
              <a:rPr lang="en-GB" sz="1800" dirty="0" err="1" smtClean="0"/>
              <a:t>direktne</a:t>
            </a:r>
            <a:r>
              <a:rPr lang="en-GB" sz="1800" dirty="0" smtClean="0"/>
              <a:t> </a:t>
            </a:r>
            <a:r>
              <a:rPr lang="en-GB" sz="1800" dirty="0" err="1" smtClean="0"/>
              <a:t>ili</a:t>
            </a:r>
            <a:r>
              <a:rPr lang="en-GB" sz="1800" dirty="0" smtClean="0"/>
              <a:t> </a:t>
            </a:r>
            <a:r>
              <a:rPr lang="en-GB" sz="1800" dirty="0" err="1" smtClean="0"/>
              <a:t>indirektne</a:t>
            </a:r>
            <a:r>
              <a:rPr lang="en-GB" sz="1800" dirty="0" smtClean="0"/>
              <a:t> </a:t>
            </a:r>
            <a:r>
              <a:rPr lang="en-GB" sz="1800" dirty="0" err="1" smtClean="0"/>
              <a:t>diskriminacije</a:t>
            </a:r>
            <a:r>
              <a:rPr lang="en-GB" sz="1800" dirty="0" smtClean="0"/>
              <a:t>. </a:t>
            </a:r>
            <a:r>
              <a:rPr lang="en-GB" sz="1800" dirty="0" err="1" smtClean="0"/>
              <a:t>Znači</a:t>
            </a:r>
            <a:r>
              <a:rPr lang="en-GB" sz="1800" dirty="0" smtClean="0"/>
              <a:t>, vjerovatnost </a:t>
            </a:r>
            <a:r>
              <a:rPr lang="en-GB" sz="1800" dirty="0" err="1" smtClean="0"/>
              <a:t>postoji</a:t>
            </a:r>
            <a:r>
              <a:rPr lang="en-GB" sz="1800" dirty="0" smtClean="0"/>
              <a:t> </a:t>
            </a:r>
            <a:r>
              <a:rPr lang="en-GB" sz="1800" dirty="0" err="1" smtClean="0"/>
              <a:t>ukoliko</a:t>
            </a:r>
            <a:r>
              <a:rPr lang="en-GB" sz="1800" dirty="0" smtClean="0"/>
              <a:t> se u </a:t>
            </a:r>
            <a:r>
              <a:rPr lang="en-GB" sz="1800" dirty="0" err="1" smtClean="0"/>
              <a:t>sudskom</a:t>
            </a:r>
            <a:r>
              <a:rPr lang="en-GB" sz="1800" dirty="0" smtClean="0"/>
              <a:t> </a:t>
            </a:r>
            <a:r>
              <a:rPr lang="en-GB" sz="1800" dirty="0" err="1" smtClean="0"/>
              <a:t>postupku</a:t>
            </a:r>
            <a:r>
              <a:rPr lang="en-GB" sz="1800" dirty="0" smtClean="0"/>
              <a:t> </a:t>
            </a:r>
            <a:r>
              <a:rPr lang="en-GB" sz="1800" dirty="0" err="1" smtClean="0"/>
              <a:t>odluka</a:t>
            </a:r>
            <a:r>
              <a:rPr lang="en-GB" sz="1800" dirty="0" smtClean="0"/>
              <a:t> o </a:t>
            </a:r>
            <a:r>
              <a:rPr lang="en-GB" sz="1800" dirty="0" err="1" smtClean="0"/>
              <a:t>postojanju</a:t>
            </a:r>
            <a:r>
              <a:rPr lang="en-GB" sz="1800" dirty="0" smtClean="0"/>
              <a:t> </a:t>
            </a:r>
            <a:r>
              <a:rPr lang="en-GB" sz="1800" dirty="0" err="1" smtClean="0"/>
              <a:t>diskriminacije</a:t>
            </a:r>
            <a:r>
              <a:rPr lang="en-GB" sz="1800" dirty="0" smtClean="0"/>
              <a:t> </a:t>
            </a:r>
            <a:r>
              <a:rPr lang="en-GB" sz="1800" dirty="0" err="1" smtClean="0"/>
              <a:t>čini</a:t>
            </a:r>
            <a:r>
              <a:rPr lang="en-GB" sz="1800" dirty="0" smtClean="0"/>
              <a:t> </a:t>
            </a:r>
            <a:r>
              <a:rPr lang="en-GB" sz="1800" dirty="0" err="1" smtClean="0"/>
              <a:t>izglednijom</a:t>
            </a:r>
            <a:r>
              <a:rPr lang="en-GB" sz="1800" dirty="0" smtClean="0"/>
              <a:t> od </a:t>
            </a:r>
            <a:r>
              <a:rPr lang="en-GB" sz="1800" dirty="0" err="1" smtClean="0"/>
              <a:t>odluke</a:t>
            </a:r>
            <a:r>
              <a:rPr lang="en-GB" sz="1800" dirty="0" smtClean="0"/>
              <a:t> da </a:t>
            </a:r>
            <a:r>
              <a:rPr lang="en-GB" sz="1800" dirty="0" err="1" smtClean="0"/>
              <a:t>diskriminacije</a:t>
            </a:r>
            <a:r>
              <a:rPr lang="en-GB" sz="1800" dirty="0" smtClean="0"/>
              <a:t> </a:t>
            </a:r>
            <a:r>
              <a:rPr lang="en-GB" sz="1800" dirty="0" err="1" smtClean="0"/>
              <a:t>nije</a:t>
            </a:r>
            <a:r>
              <a:rPr lang="en-GB" sz="1800" dirty="0" smtClean="0"/>
              <a:t> </a:t>
            </a:r>
            <a:r>
              <a:rPr lang="en-GB" sz="1800" dirty="0" err="1" smtClean="0"/>
              <a:t>bilo</a:t>
            </a:r>
            <a:r>
              <a:rPr lang="en-GB" sz="1800" dirty="0" smtClean="0"/>
              <a:t>, a </a:t>
            </a:r>
            <a:r>
              <a:rPr lang="en-GB" sz="1800" dirty="0" err="1" smtClean="0"/>
              <a:t>ti</a:t>
            </a:r>
            <a:r>
              <a:rPr lang="en-GB" sz="1800" dirty="0" smtClean="0"/>
              <a:t> </a:t>
            </a:r>
            <a:r>
              <a:rPr lang="en-GB" sz="1800" dirty="0" err="1" smtClean="0"/>
              <a:t>izgledi</a:t>
            </a:r>
            <a:r>
              <a:rPr lang="en-GB" sz="1800" dirty="0" smtClean="0"/>
              <a:t> se </a:t>
            </a:r>
            <a:r>
              <a:rPr lang="en-GB" sz="1800" dirty="0" err="1" smtClean="0"/>
              <a:t>zasnivaju</a:t>
            </a:r>
            <a:r>
              <a:rPr lang="en-GB" sz="1800" dirty="0" smtClean="0"/>
              <a:t> </a:t>
            </a:r>
            <a:r>
              <a:rPr lang="en-GB" sz="1800" dirty="0" err="1" smtClean="0"/>
              <a:t>na</a:t>
            </a:r>
            <a:r>
              <a:rPr lang="en-GB" sz="1800" dirty="0" smtClean="0"/>
              <a:t> </a:t>
            </a:r>
            <a:r>
              <a:rPr lang="en-GB" sz="1800" dirty="0" err="1" smtClean="0"/>
              <a:t>dokazima</a:t>
            </a:r>
            <a:r>
              <a:rPr lang="en-GB" sz="1800" dirty="0" smtClean="0"/>
              <a:t> </a:t>
            </a:r>
            <a:r>
              <a:rPr lang="en-GB" sz="1800" dirty="0" err="1" smtClean="0"/>
              <a:t>na</a:t>
            </a:r>
            <a:r>
              <a:rPr lang="en-GB" sz="1800" dirty="0" smtClean="0"/>
              <a:t> </a:t>
            </a:r>
            <a:r>
              <a:rPr lang="en-GB" sz="1800" dirty="0" err="1" smtClean="0"/>
              <a:t>kojima</a:t>
            </a:r>
            <a:r>
              <a:rPr lang="en-GB" sz="1800" dirty="0" smtClean="0"/>
              <a:t> se </a:t>
            </a:r>
            <a:r>
              <a:rPr lang="en-GB" sz="1800" dirty="0" err="1" smtClean="0"/>
              <a:t>temelji</a:t>
            </a:r>
            <a:r>
              <a:rPr lang="en-GB" sz="1800" dirty="0" smtClean="0"/>
              <a:t> </a:t>
            </a:r>
            <a:r>
              <a:rPr lang="en-GB" sz="1800" dirty="0" err="1" smtClean="0"/>
              <a:t>postojanje</a:t>
            </a:r>
            <a:r>
              <a:rPr lang="en-GB" sz="1800" dirty="0" smtClean="0"/>
              <a:t> vjerovatnosti da je </a:t>
            </a:r>
            <a:r>
              <a:rPr lang="en-GB" sz="1800" dirty="0" err="1" smtClean="0"/>
              <a:t>došlo</a:t>
            </a:r>
            <a:r>
              <a:rPr lang="en-GB" sz="1800" dirty="0" smtClean="0"/>
              <a:t> do </a:t>
            </a:r>
            <a:r>
              <a:rPr lang="en-GB" sz="1800" dirty="0" err="1" smtClean="0"/>
              <a:t>diskriminacije</a:t>
            </a:r>
            <a:r>
              <a:rPr lang="en-GB" sz="1800" dirty="0" smtClean="0"/>
              <a:t>.</a:t>
            </a:r>
            <a:endParaRPr lang="en-GB" sz="1800" dirty="0"/>
          </a:p>
        </p:txBody>
      </p:sp>
    </p:spTree>
    <p:extLst>
      <p:ext uri="{BB962C8B-B14F-4D97-AF65-F5344CB8AC3E}">
        <p14:creationId xmlns:p14="http://schemas.microsoft.com/office/powerpoint/2010/main" val="382561219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ency">
  <a:themeElements>
    <a:clrScheme name="Custom 2">
      <a:dk1>
        <a:sysClr val="windowText" lastClr="000000"/>
      </a:dk1>
      <a:lt1>
        <a:sysClr val="window" lastClr="FFFFFF"/>
      </a:lt1>
      <a:dk2>
        <a:srgbClr val="1F497D"/>
      </a:dk2>
      <a:lt2>
        <a:srgbClr val="EEECE1"/>
      </a:lt2>
      <a:accent1>
        <a:srgbClr val="17365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jacency">
  <a:themeElements>
    <a:clrScheme name="Custom 2">
      <a:dk1>
        <a:sysClr val="windowText" lastClr="000000"/>
      </a:dk1>
      <a:lt1>
        <a:sysClr val="window" lastClr="FFFFFF"/>
      </a:lt1>
      <a:dk2>
        <a:srgbClr val="1F497D"/>
      </a:dk2>
      <a:lt2>
        <a:srgbClr val="EEECE1"/>
      </a:lt2>
      <a:accent1>
        <a:srgbClr val="17365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2844</Words>
  <Application>Microsoft Office PowerPoint</Application>
  <PresentationFormat>On-screen Show (4:3)</PresentationFormat>
  <Paragraphs>211</Paragraphs>
  <Slides>29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Cambria</vt:lpstr>
      <vt:lpstr>Gill Sans MT</vt:lpstr>
      <vt:lpstr>Times New Roman</vt:lpstr>
      <vt:lpstr>Office Theme</vt:lpstr>
      <vt:lpstr>Adjacency</vt:lpstr>
      <vt:lpstr>1_Adjacency</vt:lpstr>
      <vt:lpstr>Antidiskriminacijska praksa pred domaćim sudovima: odgovor sudstva na diskriminaciju u BiH</vt:lpstr>
      <vt:lpstr>Predstavljanje</vt:lpstr>
      <vt:lpstr>OSNOVNE KARAKTERISTIKE ZAKONA O ZABRANI DISKRIMINACIJE</vt:lpstr>
      <vt:lpstr>Šta je to novo?</vt:lpstr>
      <vt:lpstr>PowerPoint Presentation</vt:lpstr>
      <vt:lpstr>Implikacije stavova o pojmu diskriminacije na pravosuđe</vt:lpstr>
      <vt:lpstr>Svi oblici diskriminacije</vt:lpstr>
      <vt:lpstr>PowerPoint Presentation</vt:lpstr>
      <vt:lpstr>Teret dokativanja</vt:lpstr>
      <vt:lpstr>Primjer 1.</vt:lpstr>
      <vt:lpstr>Primjer: DIREKTNA DISKRIMINACIJA</vt:lpstr>
      <vt:lpstr>OCJENA DOKAZA - DISKRIMINACIJA</vt:lpstr>
      <vt:lpstr>Odluka suda</vt:lpstr>
      <vt:lpstr>Šta je mogao biti objektivan razlog u sličnim predmetima?</vt:lpstr>
      <vt:lpstr>Primjer 2</vt:lpstr>
      <vt:lpstr>Primjer: DIREKTNA DISKRIMINACIJA</vt:lpstr>
      <vt:lpstr>OCJENA DOKAZA - DISKRIMINACIJA</vt:lpstr>
      <vt:lpstr>Odluka suda</vt:lpstr>
      <vt:lpstr>Šta je mogao biti objektivan razlog u sličnim predmetima?</vt:lpstr>
      <vt:lpstr>Primjer 3</vt:lpstr>
      <vt:lpstr>Primjer: MOBING</vt:lpstr>
      <vt:lpstr>Odluka suda</vt:lpstr>
      <vt:lpstr>Koje radnje ne bi prestavljale mobing?</vt:lpstr>
      <vt:lpstr>Primjer 4 </vt:lpstr>
      <vt:lpstr>Odluka suda</vt:lpstr>
      <vt:lpstr>Odluka Ustavnog suda</vt:lpstr>
      <vt:lpstr>Predstavljanje Uputstva za korištenje dopunjenog šifrarnika CMS sistema za postupke diskriminacije</vt:lpstr>
      <vt:lpstr>PowerPoint Presentation</vt:lpstr>
      <vt:lpstr>Uputstvo za korištenje dopunjenog šifrarnika  CMS sistema za postupke diskriminacije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Kadribasic</dc:creator>
  <cp:lastModifiedBy>Adnan Kadribasic</cp:lastModifiedBy>
  <cp:revision>12</cp:revision>
  <dcterms:created xsi:type="dcterms:W3CDTF">2021-10-14T07:15:25Z</dcterms:created>
  <dcterms:modified xsi:type="dcterms:W3CDTF">2021-10-14T09:09:52Z</dcterms:modified>
</cp:coreProperties>
</file>