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9" r:id="rId4"/>
    <p:sldId id="271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72" r:id="rId13"/>
    <p:sldId id="273" r:id="rId14"/>
    <p:sldId id="278" r:id="rId15"/>
    <p:sldId id="274" r:id="rId16"/>
    <p:sldId id="277" r:id="rId17"/>
    <p:sldId id="275" r:id="rId18"/>
    <p:sldId id="276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7232" y="1659861"/>
            <a:ext cx="7772400" cy="1126657"/>
          </a:xfrm>
        </p:spPr>
        <p:txBody>
          <a:bodyPr anchor="ctr">
            <a:noAutofit/>
          </a:bodyPr>
          <a:lstStyle>
            <a:lvl1pPr algn="ctr">
              <a:defRPr sz="3000" baseline="0">
                <a:latin typeface="+mj-lt"/>
              </a:defRPr>
            </a:lvl1pPr>
          </a:lstStyle>
          <a:p>
            <a:r>
              <a:rPr lang="hr-HR" dirty="0"/>
              <a:t>In-</a:t>
            </a:r>
            <a:r>
              <a:rPr lang="hr-HR" dirty="0" err="1"/>
              <a:t>depth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regulatory</a:t>
            </a:r>
            <a:r>
              <a:rPr lang="hr-HR" dirty="0"/>
              <a:t> </a:t>
            </a:r>
            <a:r>
              <a:rPr lang="hr-HR" dirty="0" err="1"/>
              <a:t>frameworks</a:t>
            </a:r>
            <a:r>
              <a:rPr lang="hr-HR" dirty="0"/>
              <a:t> </a:t>
            </a:r>
            <a:r>
              <a:rPr lang="hr-HR" dirty="0" err="1"/>
              <a:t>relevant</a:t>
            </a:r>
            <a:r>
              <a:rPr lang="hr-HR" dirty="0"/>
              <a:t> for EIA </a:t>
            </a:r>
            <a:r>
              <a:rPr lang="hr-HR" dirty="0" err="1"/>
              <a:t>and</a:t>
            </a:r>
            <a:r>
              <a:rPr lang="hr-HR" dirty="0"/>
              <a:t> SEA </a:t>
            </a:r>
            <a:r>
              <a:rPr lang="hr-HR" dirty="0" err="1"/>
              <a:t>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4432" y="3177177"/>
            <a:ext cx="6858000" cy="8720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hr-HR" dirty="0" err="1"/>
              <a:t>enter</a:t>
            </a:r>
            <a:r>
              <a:rPr lang="hr-HR" dirty="0"/>
              <a:t> </a:t>
            </a:r>
            <a:r>
              <a:rPr lang="hr-HR" dirty="0" err="1"/>
              <a:t>country</a:t>
            </a:r>
            <a:r>
              <a:rPr lang="hr-HR" dirty="0"/>
              <a:t> </a:t>
            </a:r>
            <a:r>
              <a:rPr lang="hr-HR" dirty="0" err="1"/>
              <a:t>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39067" cy="1557468"/>
          </a:xfrm>
          <a:prstGeom prst="rect">
            <a:avLst/>
          </a:prstGeom>
        </p:spPr>
      </p:pic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434667" y="321533"/>
            <a:ext cx="2429933" cy="982333"/>
          </a:xfrm>
        </p:spPr>
        <p:txBody>
          <a:bodyPr/>
          <a:lstStyle>
            <a:lvl1pPr>
              <a:defRPr/>
            </a:lvl1pPr>
          </a:lstStyle>
          <a:p>
            <a:r>
              <a:rPr lang="hr-HR" dirty="0"/>
              <a:t>Logo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2425435" y="6117893"/>
            <a:ext cx="4106864" cy="5159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aseline="0">
                <a:latin typeface="+mj-lt"/>
              </a:defRPr>
            </a:lvl1pPr>
          </a:lstStyle>
          <a:p>
            <a:pPr lvl="0"/>
            <a:r>
              <a:rPr lang="en-US" dirty="0"/>
              <a:t>Click to </a:t>
            </a:r>
            <a:r>
              <a:rPr lang="hr-HR" dirty="0" err="1"/>
              <a:t>enter</a:t>
            </a:r>
            <a:r>
              <a:rPr lang="hr-HR" dirty="0"/>
              <a:t>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name</a:t>
            </a:r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1816760" y="4457204"/>
            <a:ext cx="5324213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lvl="4" indent="0" algn="ctr">
              <a:lnSpc>
                <a:spcPct val="100000"/>
              </a:lnSpc>
            </a:pPr>
            <a:r>
              <a:rPr lang="hr-HR" sz="2000" dirty="0" err="1">
                <a:latin typeface="+mj-lt"/>
              </a:rPr>
              <a:t>Regional</a:t>
            </a:r>
            <a:r>
              <a:rPr lang="hr-HR" sz="2000" dirty="0">
                <a:latin typeface="+mj-lt"/>
              </a:rPr>
              <a:t> Training on </a:t>
            </a:r>
            <a:r>
              <a:rPr lang="hr-HR" sz="2000" dirty="0" err="1">
                <a:latin typeface="+mj-lt"/>
              </a:rPr>
              <a:t>Participation</a:t>
            </a:r>
            <a:r>
              <a:rPr lang="hr-HR" sz="2000" dirty="0">
                <a:latin typeface="+mj-lt"/>
              </a:rPr>
              <a:t> </a:t>
            </a:r>
            <a:r>
              <a:rPr lang="hr-HR" sz="2000" dirty="0" err="1">
                <a:latin typeface="+mj-lt"/>
              </a:rPr>
              <a:t>in</a:t>
            </a:r>
            <a:r>
              <a:rPr lang="hr-HR" sz="2000" dirty="0">
                <a:latin typeface="+mj-lt"/>
              </a:rPr>
              <a:t> </a:t>
            </a:r>
            <a:r>
              <a:rPr lang="hr-HR" sz="2000" dirty="0" err="1">
                <a:latin typeface="+mj-lt"/>
              </a:rPr>
              <a:t>EIAs</a:t>
            </a:r>
            <a:r>
              <a:rPr lang="hr-HR" sz="2000" dirty="0">
                <a:latin typeface="+mj-lt"/>
              </a:rPr>
              <a:t> </a:t>
            </a:r>
            <a:r>
              <a:rPr lang="hr-HR" sz="2000" dirty="0" err="1">
                <a:latin typeface="+mj-lt"/>
              </a:rPr>
              <a:t>and</a:t>
            </a:r>
            <a:r>
              <a:rPr lang="hr-HR" sz="2000" dirty="0">
                <a:latin typeface="+mj-lt"/>
              </a:rPr>
              <a:t> </a:t>
            </a:r>
            <a:r>
              <a:rPr lang="hr-HR" sz="2000" dirty="0" err="1">
                <a:latin typeface="+mj-lt"/>
              </a:rPr>
              <a:t>SEAs</a:t>
            </a:r>
            <a:endParaRPr lang="hr-HR" sz="2000" dirty="0">
              <a:latin typeface="+mj-lt"/>
            </a:endParaRPr>
          </a:p>
          <a:p>
            <a:pPr marL="0" lvl="4" indent="0" algn="ctr">
              <a:lnSpc>
                <a:spcPct val="100000"/>
              </a:lnSpc>
            </a:pPr>
            <a:r>
              <a:rPr lang="hr-HR" sz="2000" dirty="0">
                <a:latin typeface="+mj-lt"/>
              </a:rPr>
              <a:t>8 – 9 </a:t>
            </a:r>
            <a:r>
              <a:rPr lang="hr-HR" sz="2000" dirty="0" err="1">
                <a:latin typeface="+mj-lt"/>
              </a:rPr>
              <a:t>December</a:t>
            </a:r>
            <a:r>
              <a:rPr lang="hr-HR" sz="2000" dirty="0">
                <a:latin typeface="+mj-lt"/>
              </a:rPr>
              <a:t> 2016</a:t>
            </a:r>
          </a:p>
          <a:p>
            <a:pPr marL="0" lvl="4" indent="0" algn="ctr">
              <a:lnSpc>
                <a:spcPct val="100000"/>
              </a:lnSpc>
            </a:pPr>
            <a:r>
              <a:rPr lang="hr-HR" sz="2000" dirty="0">
                <a:latin typeface="+mj-lt"/>
              </a:rPr>
              <a:t>Tirana, </a:t>
            </a:r>
            <a:r>
              <a:rPr lang="hr-HR" sz="2000" dirty="0" err="1">
                <a:latin typeface="+mj-lt"/>
              </a:rPr>
              <a:t>Albania</a:t>
            </a:r>
            <a:endParaRPr lang="hr-H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7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2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6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42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134" y="143716"/>
            <a:ext cx="8424334" cy="677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33" y="1185333"/>
            <a:ext cx="8424334" cy="552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114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pPr marL="0" indent="0" algn="ctr">
              <a:buNone/>
            </a:pPr>
            <a:r>
              <a:rPr lang="hr-BA" b="1" dirty="0"/>
              <a:t>Obuka </a:t>
            </a:r>
            <a:r>
              <a:rPr lang="hr-BA" b="1" dirty="0" err="1"/>
              <a:t>sudija</a:t>
            </a:r>
            <a:r>
              <a:rPr lang="hr-BA" b="1" dirty="0"/>
              <a:t> i tužilaca </a:t>
            </a:r>
            <a:r>
              <a:rPr lang="hr-BA" b="1" dirty="0" err="1"/>
              <a:t>FBiH</a:t>
            </a:r>
            <a:r>
              <a:rPr lang="hr-BA" b="1" dirty="0"/>
              <a:t> i RS </a:t>
            </a:r>
            <a:endParaRPr lang="hr-BA" dirty="0"/>
          </a:p>
          <a:p>
            <a:pPr marL="0" indent="0" algn="ctr">
              <a:buNone/>
            </a:pPr>
            <a:r>
              <a:rPr lang="hr-BA" b="1" dirty="0"/>
              <a:t>“</a:t>
            </a:r>
            <a:r>
              <a:rPr lang="hr-BA" b="1" dirty="0" err="1"/>
              <a:t>Aarhuska</a:t>
            </a:r>
            <a:r>
              <a:rPr lang="hr-BA" b="1" dirty="0"/>
              <a:t> konvencija i pristup pravdi”</a:t>
            </a:r>
            <a:endParaRPr lang="hr-BA" dirty="0"/>
          </a:p>
          <a:p>
            <a:pPr marL="0" indent="0" algn="ctr">
              <a:buNone/>
            </a:pPr>
            <a:r>
              <a:rPr lang="hr-BA" b="1" dirty="0"/>
              <a:t> 07. 10. 2021. godine </a:t>
            </a:r>
            <a:endParaRPr lang="hr-BA" dirty="0"/>
          </a:p>
          <a:p>
            <a:pPr marL="0" indent="0" algn="ctr">
              <a:buNone/>
            </a:pPr>
            <a:r>
              <a:rPr lang="hr-BA" b="1" dirty="0"/>
              <a:t>online prezentacija</a:t>
            </a:r>
            <a:endParaRPr lang="hr-BA" dirty="0"/>
          </a:p>
          <a:p>
            <a:pPr marL="0" indent="0">
              <a:buNone/>
            </a:pPr>
            <a:r>
              <a:rPr lang="hr-BA" dirty="0"/>
              <a:t>	</a:t>
            </a:r>
          </a:p>
          <a:p>
            <a:pPr marL="0" indent="0" algn="ctr">
              <a:buNone/>
            </a:pPr>
            <a:r>
              <a:rPr lang="hr-BA" dirty="0"/>
              <a:t>	Naziv prezentacije:</a:t>
            </a:r>
          </a:p>
          <a:p>
            <a:pPr marL="0" indent="0" algn="ctr">
              <a:buNone/>
            </a:pPr>
            <a:r>
              <a:rPr lang="hr-BA" sz="2400" b="1" dirty="0"/>
              <a:t>Međunarodni ugovori i pravo EU zaštite životne sredine/okoliša</a:t>
            </a:r>
          </a:p>
          <a:p>
            <a:pPr marL="0" indent="0" algn="ctr">
              <a:buNone/>
            </a:pPr>
            <a:r>
              <a:rPr lang="sr-Latn-RS" sz="2400" b="1" dirty="0"/>
              <a:t>Direktna </a:t>
            </a:r>
            <a:r>
              <a:rPr lang="sr-Latn-RS" sz="2400" b="1" dirty="0" err="1"/>
              <a:t>primjena</a:t>
            </a:r>
            <a:r>
              <a:rPr lang="sr-Latn-RS" sz="2400" b="1" dirty="0"/>
              <a:t> u postupcima u BiH?</a:t>
            </a:r>
            <a:endParaRPr lang="hr-BA" sz="2400" b="1" dirty="0"/>
          </a:p>
          <a:p>
            <a:pPr marL="0" indent="0" algn="ctr">
              <a:buNone/>
            </a:pPr>
            <a:endParaRPr lang="hr-BA" b="1" dirty="0"/>
          </a:p>
          <a:p>
            <a:pPr marL="0" indent="0" algn="ctr">
              <a:buNone/>
            </a:pPr>
            <a:r>
              <a:rPr lang="hr-BA" b="1" i="1" dirty="0"/>
              <a:t>Đorđe Stefanović, Svjetski fond za zaštitu prirode (WWF), dipl. </a:t>
            </a:r>
            <a:r>
              <a:rPr lang="hr-BA" b="1" i="1" dirty="0" err="1"/>
              <a:t>iur</a:t>
            </a:r>
            <a:endParaRPr lang="hr-BA" b="1" i="1" dirty="0"/>
          </a:p>
        </p:txBody>
      </p:sp>
      <p:pic>
        <p:nvPicPr>
          <p:cNvPr id="2051" name="Slika 1" descr="pandalogo-min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905" y="0"/>
            <a:ext cx="990600" cy="140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9676" y="-1725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BA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69676" y="2846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altLang="sr-Latn-R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hr-BA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9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BA" b="1" dirty="0">
                <a:solidFill>
                  <a:schemeClr val="accent1"/>
                </a:solidFill>
              </a:rPr>
              <a:t>Međunarodni ugovori i međunarodne organizacije i pravo na zdravu okolinu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Preko 120 međunarodnih ugovora koji tretiraju pravo na okolinu, odnosno njene komponente:</a:t>
            </a:r>
          </a:p>
          <a:p>
            <a:pPr lvl="1"/>
            <a:r>
              <a:rPr lang="sr-Latn-RS" dirty="0"/>
              <a:t>Vazduh;</a:t>
            </a:r>
          </a:p>
          <a:p>
            <a:pPr lvl="1"/>
            <a:r>
              <a:rPr lang="sr-Latn-RS" dirty="0"/>
              <a:t>Voda;</a:t>
            </a:r>
          </a:p>
          <a:p>
            <a:pPr lvl="1"/>
            <a:r>
              <a:rPr lang="sr-Latn-RS" dirty="0"/>
              <a:t>Buka;</a:t>
            </a:r>
          </a:p>
          <a:p>
            <a:pPr lvl="1"/>
            <a:r>
              <a:rPr lang="sr-Latn-RS" dirty="0"/>
              <a:t>Tlo;</a:t>
            </a:r>
          </a:p>
          <a:p>
            <a:pPr lvl="1"/>
            <a:r>
              <a:rPr lang="sr-Latn-RS" dirty="0" err="1"/>
              <a:t>Promjena</a:t>
            </a:r>
            <a:r>
              <a:rPr lang="sr-Latn-RS" dirty="0"/>
              <a:t> klime;</a:t>
            </a:r>
          </a:p>
          <a:p>
            <a:pPr lvl="1"/>
            <a:r>
              <a:rPr lang="sr-Latn-RS" dirty="0"/>
              <a:t>Zaštita prirode;</a:t>
            </a:r>
          </a:p>
          <a:p>
            <a:pPr lvl="1"/>
            <a:r>
              <a:rPr lang="sr-Latn-RS" dirty="0"/>
              <a:t>Industrijsko zagađenje;</a:t>
            </a:r>
          </a:p>
          <a:p>
            <a:pPr lvl="1"/>
            <a:r>
              <a:rPr lang="sr-Latn-RS" dirty="0"/>
              <a:t>Otpad.</a:t>
            </a:r>
          </a:p>
          <a:p>
            <a:r>
              <a:rPr lang="sr-Latn-RS" dirty="0"/>
              <a:t>Veliki broj međunarodnih organizacija, koje usvajaju i donose svoja pravila; kako </a:t>
            </a:r>
            <a:r>
              <a:rPr lang="sr-Latn-RS" dirty="0" err="1"/>
              <a:t>obezbijediti</a:t>
            </a:r>
            <a:r>
              <a:rPr lang="sr-Latn-RS" dirty="0"/>
              <a:t> </a:t>
            </a:r>
            <a:r>
              <a:rPr lang="sr-Latn-RS" dirty="0" err="1"/>
              <a:t>primjenu</a:t>
            </a:r>
            <a:r>
              <a:rPr lang="sr-Latn-RS" dirty="0"/>
              <a:t> tih pravila u nacionalnom pravu.</a:t>
            </a:r>
          </a:p>
          <a:p>
            <a:r>
              <a:rPr lang="sr-Latn-RS" dirty="0"/>
              <a:t>BiH članica velikog broja sporazuma i aktivna članica međunarodnih organizacija. Učestvuje u kreiranju i donošenju pravila međunarodnih organizacija.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589051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7133" y="135090"/>
            <a:ext cx="8424334" cy="677551"/>
          </a:xfrm>
        </p:spPr>
        <p:txBody>
          <a:bodyPr/>
          <a:lstStyle/>
          <a:p>
            <a:r>
              <a:rPr lang="hr-BA" b="1" dirty="0">
                <a:solidFill>
                  <a:schemeClr val="accent1"/>
                </a:solidFill>
              </a:rPr>
              <a:t>Iskustva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3200" b="1" dirty="0"/>
              <a:t>Da li sudovi mogu, trebaju, moraju primjenjivati međunarodne sporazume i pravila međunarodnih organizacija???</a:t>
            </a:r>
          </a:p>
          <a:p>
            <a:r>
              <a:rPr lang="sr-Latn-RS" sz="3200" b="1" dirty="0"/>
              <a:t>Mnoga prava i odgovornosti u kontekstu zaštite okoline su preciznije i za građane povoljnije regulisana međunarodnim sporazumima nego domaćim propisima. </a:t>
            </a:r>
            <a:endParaRPr lang="hr-BA" sz="3200" b="1" dirty="0"/>
          </a:p>
        </p:txBody>
      </p:sp>
    </p:spTree>
    <p:extLst>
      <p:ext uri="{BB962C8B-B14F-4D97-AF65-F5344CB8AC3E}">
        <p14:creationId xmlns:p14="http://schemas.microsoft.com/office/powerpoint/2010/main" val="3014720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accent1"/>
                </a:solidFill>
              </a:rPr>
              <a:t>Pristupanje BiH prema EU</a:t>
            </a:r>
            <a:endParaRPr lang="hr-BA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2008. godine potpisan </a:t>
            </a:r>
            <a:r>
              <a:rPr lang="sr-Latn-RS" dirty="0"/>
              <a:t>Sporazum o stabilizaciji i pridruživanju između Evropskih zajednica i njenih članica s jedne strane i BiH s druge strane; </a:t>
            </a:r>
            <a:r>
              <a:rPr lang="sr-Latn-RS" b="1" dirty="0"/>
              <a:t>2015. godine stupio na snagu.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hr-BA" dirty="0"/>
              <a:t>Član 70. Sporazuma</a:t>
            </a:r>
          </a:p>
          <a:p>
            <a:pPr lvl="1"/>
            <a:r>
              <a:rPr lang="hr-BA" dirty="0"/>
              <a:t>Strane priznaju važnost </a:t>
            </a:r>
            <a:r>
              <a:rPr lang="hr-BA" b="1" dirty="0"/>
              <a:t>usklađivanja postojećeg zakonodavstva Bosne i Hercegovine sa zakonodavstvom Zajednice</a:t>
            </a:r>
            <a:r>
              <a:rPr lang="hr-BA" dirty="0"/>
              <a:t>, </a:t>
            </a:r>
            <a:r>
              <a:rPr lang="hr-BA" b="1" dirty="0"/>
              <a:t>kao i njegovog efikasnog provođenja</a:t>
            </a:r>
            <a:r>
              <a:rPr lang="hr-BA" dirty="0"/>
              <a:t>. Bosna i Hercegovina nastojat će osigurati postepeno usklađivanje svojih postojećih zakona i budućeg zakonodavstva s pravnom tečevinom (</a:t>
            </a:r>
            <a:r>
              <a:rPr lang="hr-BA" dirty="0" err="1"/>
              <a:t>acquisem</a:t>
            </a:r>
            <a:r>
              <a:rPr lang="hr-BA" dirty="0"/>
              <a:t>) Zajednice. </a:t>
            </a:r>
            <a:r>
              <a:rPr lang="hr-BA" b="1" dirty="0"/>
              <a:t>Bosna i Hercegovina osigurat će propisnu primjenu i provođenje postojećeg i budućeg zakonodavstva</a:t>
            </a:r>
            <a:r>
              <a:rPr lang="hr-BA" dirty="0"/>
              <a:t>. Usklađivanje </a:t>
            </a:r>
            <a:r>
              <a:rPr lang="hr-BA" b="1" dirty="0"/>
              <a:t>će početi danom potpisivanja ovog sporazuma </a:t>
            </a:r>
            <a:r>
              <a:rPr lang="hr-BA" dirty="0"/>
              <a:t>i postepeno će se proširivati na sve elemente pravne tečevine (</a:t>
            </a:r>
            <a:r>
              <a:rPr lang="hr-BA" i="1" dirty="0" err="1"/>
              <a:t>acquisa</a:t>
            </a:r>
            <a:r>
              <a:rPr lang="hr-BA" dirty="0"/>
              <a:t>) Zajednice iz ovog sporazuma …</a:t>
            </a:r>
          </a:p>
        </p:txBody>
      </p:sp>
    </p:spTree>
    <p:extLst>
      <p:ext uri="{BB962C8B-B14F-4D97-AF65-F5344CB8AC3E}">
        <p14:creationId xmlns:p14="http://schemas.microsoft.com/office/powerpoint/2010/main" val="3928591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Pravo EU u oblasti zaštite okoline</a:t>
            </a:r>
            <a:endParaRPr lang="hr-BA" b="1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SADRŽAJ PROPISA EU</a:t>
            </a:r>
          </a:p>
          <a:p>
            <a:pPr lvl="1"/>
            <a:r>
              <a:rPr lang="sr-Latn-RS" dirty="0"/>
              <a:t>Horizontalni propisi – uređuju materiju </a:t>
            </a:r>
            <a:r>
              <a:rPr lang="sr-Latn-RS" dirty="0" err="1"/>
              <a:t>primjenjivu</a:t>
            </a:r>
            <a:r>
              <a:rPr lang="sr-Latn-RS" dirty="0"/>
              <a:t> na sve ostale aspekte zaštite okoline:</a:t>
            </a:r>
          </a:p>
          <a:p>
            <a:pPr lvl="1"/>
            <a:r>
              <a:rPr lang="sr-Latn-RS" dirty="0"/>
              <a:t>Propisi o vodama;</a:t>
            </a:r>
          </a:p>
          <a:p>
            <a:pPr lvl="1"/>
            <a:r>
              <a:rPr lang="sr-Latn-RS" dirty="0"/>
              <a:t>Vazduh i </a:t>
            </a:r>
            <a:r>
              <a:rPr lang="sr-Latn-RS" dirty="0" err="1"/>
              <a:t>promjena</a:t>
            </a:r>
            <a:r>
              <a:rPr lang="sr-Latn-RS" dirty="0"/>
              <a:t> klima;</a:t>
            </a:r>
          </a:p>
          <a:p>
            <a:pPr lvl="1"/>
            <a:r>
              <a:rPr lang="sr-Latn-RS" dirty="0"/>
              <a:t>Otpad;</a:t>
            </a:r>
          </a:p>
          <a:p>
            <a:pPr lvl="1"/>
            <a:r>
              <a:rPr lang="sr-Latn-RS" dirty="0"/>
              <a:t>Zaštita prirode;</a:t>
            </a:r>
          </a:p>
          <a:p>
            <a:pPr lvl="1"/>
            <a:r>
              <a:rPr lang="sr-Latn-RS" dirty="0"/>
              <a:t>Industrijska zagađenja; </a:t>
            </a:r>
          </a:p>
          <a:p>
            <a:pPr lvl="1"/>
            <a:r>
              <a:rPr lang="sr-Latn-RS" dirty="0"/>
              <a:t>Buka u okolini.</a:t>
            </a:r>
          </a:p>
          <a:p>
            <a:endParaRPr lang="sr-Latn-RS" dirty="0"/>
          </a:p>
          <a:p>
            <a:r>
              <a:rPr lang="sr-Latn-RS" dirty="0"/>
              <a:t>Osim propisa koje usvaja/donosi EU (direktive, uredbe, odluke, standardi, preporuke…), </a:t>
            </a:r>
            <a:r>
              <a:rPr lang="sr-Latn-RS" b="1" dirty="0"/>
              <a:t>međunarodni sporazumi su </a:t>
            </a:r>
            <a:r>
              <a:rPr lang="sr-Latn-RS" b="1" dirty="0" err="1"/>
              <a:t>dio</a:t>
            </a:r>
            <a:r>
              <a:rPr lang="sr-Latn-RS" b="1" dirty="0"/>
              <a:t> pravne stečevine EU. </a:t>
            </a:r>
          </a:p>
          <a:p>
            <a:endParaRPr lang="sr-Latn-RS" dirty="0"/>
          </a:p>
          <a:p>
            <a:r>
              <a:rPr lang="sr-Latn-RS" b="1" dirty="0"/>
              <a:t>2018. godine </a:t>
            </a:r>
            <a:r>
              <a:rPr lang="sr-Latn-RS" b="1" dirty="0" err="1"/>
              <a:t>Vijeće</a:t>
            </a:r>
            <a:r>
              <a:rPr lang="sr-Latn-RS" b="1" dirty="0"/>
              <a:t> ministara BiH usvojilo Strategiju aproksimacije pravnoj stečevini EU Bosne i Hercegovini – Sl. List BiH 91/18 (realizacija???).</a:t>
            </a:r>
            <a:endParaRPr lang="hr-BA" b="1" dirty="0"/>
          </a:p>
        </p:txBody>
      </p:sp>
    </p:spTree>
    <p:extLst>
      <p:ext uri="{BB962C8B-B14F-4D97-AF65-F5344CB8AC3E}">
        <p14:creationId xmlns:p14="http://schemas.microsoft.com/office/powerpoint/2010/main" val="303799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Pravo EU u oblasti zaštite okoline – </a:t>
            </a:r>
            <a:r>
              <a:rPr lang="sr-Latn-RS" b="1" dirty="0" err="1">
                <a:solidFill>
                  <a:schemeClr val="accent1"/>
                </a:solidFill>
              </a:rPr>
              <a:t>primjer</a:t>
            </a:r>
            <a:r>
              <a:rPr lang="sr-Latn-RS" b="1" dirty="0">
                <a:solidFill>
                  <a:schemeClr val="accent1"/>
                </a:solidFill>
              </a:rPr>
              <a:t> </a:t>
            </a:r>
            <a:r>
              <a:rPr lang="sr-Latn-RS" b="1" dirty="0" err="1">
                <a:solidFill>
                  <a:schemeClr val="accent1"/>
                </a:solidFill>
              </a:rPr>
              <a:t>Šri</a:t>
            </a:r>
            <a:r>
              <a:rPr lang="sr-Latn-RS" b="1" dirty="0">
                <a:solidFill>
                  <a:schemeClr val="accent1"/>
                </a:solidFill>
              </a:rPr>
              <a:t> Lanka</a:t>
            </a:r>
            <a:endParaRPr lang="hr-BA" b="1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400" b="1" dirty="0"/>
              <a:t>Vrhovni sud Šri Lanke, u slučaju Eppawela, zaključio je da je Vladin prijedlog da rudnik fosfata iznajmi privatnoj kompaniji 30 godina u sukobu sa principima održivog razvoja i ne može biti predmet adekvatne procjene utjecaja na okolinu. </a:t>
            </a:r>
          </a:p>
          <a:p>
            <a:endParaRPr lang="bs-Latn-BA" dirty="0"/>
          </a:p>
          <a:p>
            <a:r>
              <a:rPr lang="bs-Latn-BA" sz="2400" b="1" dirty="0"/>
              <a:t>Naglašavajući važnost javnog pristupa informacijama o utjecaju na okolinu i sudovima, Sud se oslonio na zakone Evropske komisije i Deklaraciju iz Rija, koji su u skladu sa fundamentalnim pravima garantiranim Ustavom Šri Lanke.</a:t>
            </a:r>
          </a:p>
          <a:p>
            <a:endParaRPr lang="bs-Latn-BA" sz="2400" b="1" dirty="0"/>
          </a:p>
          <a:p>
            <a:r>
              <a:rPr lang="bs-Latn-BA" sz="2400" b="1" dirty="0"/>
              <a:t>Da li je uputno i pravno moguće i dozvoljeno pozivati se na principe i pravila prava trećih zemalja/unija/organizacija ako zemlja nije direktno uključena u predmetni okvir? Hrabrost, širina shvatanja, shvatanje problema i želja da se odlučuje u smislu pravednosti i pravičnosti.</a:t>
            </a:r>
            <a:endParaRPr lang="hr-BA" sz="2400" b="1" dirty="0"/>
          </a:p>
          <a:p>
            <a:endParaRPr lang="hr-BA" b="1" dirty="0"/>
          </a:p>
        </p:txBody>
      </p:sp>
    </p:spTree>
    <p:extLst>
      <p:ext uri="{BB962C8B-B14F-4D97-AF65-F5344CB8AC3E}">
        <p14:creationId xmlns:p14="http://schemas.microsoft.com/office/powerpoint/2010/main" val="2139226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Ugovor o uspostavi Energetske zajednice</a:t>
            </a:r>
            <a:endParaRPr lang="hr-BA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Ugovor o uspostavi Energetske zajednice koji je potpisan 25. oktobra 2005. godine i stupio na snagu 1. jula 2006. godine, omogućava kreiranje najvećeg internog tržišta za električnu energiju i gas na svijetu, u kojem efektivno učestvuje Evropska unija sa jedne strane i sljedećih osam  Ugovornih strana: Albanija, Bosna i Hercegovina, Crna Gora, Kosovo*, Makedonija, Moldavija, Srbija i Ukrajina.</a:t>
            </a:r>
          </a:p>
          <a:p>
            <a:r>
              <a:rPr lang="hr-BA" b="1" dirty="0"/>
              <a:t>Odluka o ratifikaciji </a:t>
            </a:r>
            <a:r>
              <a:rPr lang="hr-BA" dirty="0"/>
              <a:t>objavljena u “Službenom glasniku BiH – Međunarodni ugovori” broj 09/06, od 25.08.2006</a:t>
            </a:r>
          </a:p>
          <a:p>
            <a:r>
              <a:rPr lang="hr-BA" dirty="0"/>
              <a:t>Jednoglasnom </a:t>
            </a:r>
            <a:r>
              <a:rPr lang="hr-BA" b="1" dirty="0"/>
              <a:t>Odlukom Ministarskog vijeća Energetske zajednice</a:t>
            </a:r>
            <a:r>
              <a:rPr lang="hr-BA" dirty="0"/>
              <a:t> od 24. oktobra 2013. godine, Ugovor koji je prvobitno zaključen na period od deset godina, produžen je za dodatnih deset godina.</a:t>
            </a:r>
          </a:p>
          <a:p>
            <a:r>
              <a:rPr lang="sr-Latn-RS" dirty="0"/>
              <a:t>Ugovor ima svoja izvršna </a:t>
            </a:r>
            <a:r>
              <a:rPr lang="sr-Latn-RS" dirty="0" err="1"/>
              <a:t>tijela</a:t>
            </a:r>
            <a:r>
              <a:rPr lang="sr-Latn-RS" dirty="0"/>
              <a:t>; Sekretarijat Zajednice sa </a:t>
            </a:r>
            <a:r>
              <a:rPr lang="sr-Latn-RS" dirty="0" err="1"/>
              <a:t>sjedištem</a:t>
            </a:r>
            <a:r>
              <a:rPr lang="sr-Latn-RS" dirty="0"/>
              <a:t> u Beču;</a:t>
            </a:r>
          </a:p>
          <a:p>
            <a:r>
              <a:rPr lang="sr-Latn-RS" dirty="0"/>
              <a:t>Pravila Zajednice (</a:t>
            </a:r>
            <a:r>
              <a:rPr lang="sr-Latn-RS" dirty="0" err="1"/>
              <a:t>smjernice</a:t>
            </a:r>
            <a:r>
              <a:rPr lang="sr-Latn-RS" dirty="0"/>
              <a:t>, vodiči…) – njihov status u nacionalnom pravu????</a:t>
            </a:r>
          </a:p>
          <a:p>
            <a:r>
              <a:rPr lang="sr-Latn-RS" dirty="0" err="1"/>
              <a:t>Smjernice</a:t>
            </a:r>
            <a:r>
              <a:rPr lang="sr-Latn-RS" dirty="0"/>
              <a:t> o </a:t>
            </a:r>
            <a:r>
              <a:rPr lang="sr-Latn-RS" dirty="0" err="1"/>
              <a:t>zgradnji</a:t>
            </a:r>
            <a:r>
              <a:rPr lang="sr-Latn-RS" dirty="0"/>
              <a:t> malih hidroelektrane – promocija dosljedne </a:t>
            </a:r>
            <a:r>
              <a:rPr lang="sr-Latn-RS" dirty="0" err="1"/>
              <a:t>primjene</a:t>
            </a:r>
            <a:r>
              <a:rPr lang="sr-Latn-RS" dirty="0"/>
              <a:t> EU direktiva o </a:t>
            </a:r>
            <a:r>
              <a:rPr lang="sr-Latn-RS" dirty="0" err="1"/>
              <a:t>procjeni</a:t>
            </a:r>
            <a:r>
              <a:rPr lang="sr-Latn-RS" dirty="0"/>
              <a:t> uticaja projekata na životnu sredinu (od momenta saznanja o projektu).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506467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accent1"/>
                </a:solidFill>
              </a:rPr>
              <a:t>Obaveza </a:t>
            </a:r>
            <a:r>
              <a:rPr lang="sr-Latn-RS" dirty="0" err="1">
                <a:solidFill>
                  <a:schemeClr val="accent1"/>
                </a:solidFill>
              </a:rPr>
              <a:t>primjene</a:t>
            </a:r>
            <a:r>
              <a:rPr lang="sr-Latn-RS" dirty="0">
                <a:solidFill>
                  <a:schemeClr val="accent1"/>
                </a:solidFill>
              </a:rPr>
              <a:t> propisa EU prema Ugovoru </a:t>
            </a:r>
            <a:endParaRPr lang="hr-BA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dirty="0"/>
              <a:t>Član 3. Ugovora:</a:t>
            </a:r>
          </a:p>
          <a:p>
            <a:r>
              <a:rPr lang="hr-BA" dirty="0"/>
              <a:t>Sukladno članku 2., aktivnosti energetske zajednice uključuju: a) implementaciju od strane Ugovornih stranki AQUIS </a:t>
            </a:r>
            <a:r>
              <a:rPr lang="hr-BA" dirty="0" err="1"/>
              <a:t>communautairea</a:t>
            </a:r>
            <a:r>
              <a:rPr lang="hr-BA" dirty="0"/>
              <a:t> (</a:t>
            </a:r>
            <a:r>
              <a:rPr lang="hr-BA" dirty="0" err="1"/>
              <a:t>prim.prev</a:t>
            </a:r>
            <a:r>
              <a:rPr lang="hr-BA" dirty="0"/>
              <a:t>.: zakonodavstvo Europske zajednice) </a:t>
            </a:r>
            <a:r>
              <a:rPr lang="hr-BA" b="1" dirty="0"/>
              <a:t>o energiji, okolišu, konkurenciji i obnovljivoj energiji,</a:t>
            </a:r>
            <a:r>
              <a:rPr lang="hr-BA" dirty="0"/>
              <a:t> kako je to opisano pod donjim Naslovom II, prilagođeno institucionalnom okviru Energetske zajednice i specifičnoj situaciji svake Ugovorne strane (u daljnjem tekstu: "proširenje AQUIS </a:t>
            </a:r>
            <a:r>
              <a:rPr lang="hr-BA" dirty="0" err="1"/>
              <a:t>communautairea</a:t>
            </a:r>
            <a:r>
              <a:rPr lang="hr-BA" dirty="0"/>
              <a:t>")…</a:t>
            </a:r>
          </a:p>
          <a:p>
            <a:endParaRPr lang="sr-Latn-RS" dirty="0"/>
          </a:p>
          <a:p>
            <a:r>
              <a:rPr lang="hr-BA" dirty="0"/>
              <a:t>Član 16. Ugovora:</a:t>
            </a:r>
          </a:p>
          <a:p>
            <a:r>
              <a:rPr lang="hr-BA" dirty="0"/>
              <a:t>"AQUIS </a:t>
            </a:r>
            <a:r>
              <a:rPr lang="hr-BA" dirty="0" err="1"/>
              <a:t>communautaire</a:t>
            </a:r>
            <a:r>
              <a:rPr lang="hr-BA" dirty="0"/>
              <a:t> o okolišu", u svrhu ovog Ugovora, označava (i) </a:t>
            </a:r>
            <a:r>
              <a:rPr lang="hr-BA" b="1" dirty="0"/>
              <a:t>Direktivu Vijeća 85/337/EC od 27. lipnja 1985</a:t>
            </a:r>
            <a:r>
              <a:rPr lang="hr-BA" dirty="0"/>
              <a:t>. godine o procjeni učinaka određenih javnih i privatnih projekta na okoliš, kako je ona dopunjena Direktivom Vijeća 97/11/EC od 3. ožujka 1997. godine i Direktivom 2003/35/EC Europskog parlamenta i Vijeća od 26. lipnja 2003. godine, (ii), Direktivu Vijeća 1999/32/EC od 26. travnja 1999. godine o smanjenju sadržaja sumpora u određenim tečnim gorivima te dopunskom Direktivom 93/12/EEC, (iii) Direktivom 2001/80/EC Europskog parlamenta i Vijeća od 23. listopada 2001. godine o ograničavanju emisija određenih zagađivača u zrak iz velikih pogona za sagorijevanje, (iv) članak 4.(2). Direktive 79/409/EEC Vijeća od 2. travnja 1979. godine o zaštiti divljih ptica. </a:t>
            </a:r>
          </a:p>
        </p:txBody>
      </p:sp>
    </p:spTree>
    <p:extLst>
      <p:ext uri="{BB962C8B-B14F-4D97-AF65-F5344CB8AC3E}">
        <p14:creationId xmlns:p14="http://schemas.microsoft.com/office/powerpoint/2010/main" val="1826959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Otvorena pitanja</a:t>
            </a:r>
            <a:endParaRPr lang="hr-BA" b="1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Proces usklađivanja propisa u toku;</a:t>
            </a:r>
          </a:p>
          <a:p>
            <a:r>
              <a:rPr lang="sr-Latn-RS" dirty="0"/>
              <a:t>Obaveza usklađivanja i po domaćim propisima;</a:t>
            </a:r>
          </a:p>
          <a:p>
            <a:r>
              <a:rPr lang="sr-Latn-RS" dirty="0"/>
              <a:t>Razlika u propisima postoji – prava na zdravu okolinu povoljnije regulisano propisima u EU – interes fizičkih i pravnih lica u BiH.</a:t>
            </a:r>
          </a:p>
          <a:p>
            <a:r>
              <a:rPr lang="sr-Latn-RS" dirty="0"/>
              <a:t>Obaveza </a:t>
            </a:r>
            <a:r>
              <a:rPr lang="sr-Latn-RS" dirty="0" err="1"/>
              <a:t>primjene</a:t>
            </a:r>
            <a:r>
              <a:rPr lang="sr-Latn-RS" dirty="0"/>
              <a:t> i izvršenja </a:t>
            </a:r>
            <a:r>
              <a:rPr lang="sr-Latn-RS" i="1" dirty="0" err="1"/>
              <a:t>acquis</a:t>
            </a:r>
            <a:r>
              <a:rPr lang="sr-Latn-RS" dirty="0"/>
              <a:t> prema međunarodnim sporazumima, precizirani propisi EU.</a:t>
            </a:r>
          </a:p>
          <a:p>
            <a:endParaRPr lang="sr-Latn-RS" dirty="0"/>
          </a:p>
          <a:p>
            <a:r>
              <a:rPr lang="sr-Latn-RS" b="1" dirty="0"/>
              <a:t>Da li i u kojoj </a:t>
            </a:r>
            <a:r>
              <a:rPr lang="sr-Latn-RS" b="1" dirty="0" err="1"/>
              <a:t>mjeri</a:t>
            </a:r>
            <a:r>
              <a:rPr lang="sr-Latn-RS" b="1" dirty="0"/>
              <a:t> </a:t>
            </a:r>
            <a:r>
              <a:rPr lang="sr-Latn-RS" b="1" dirty="0" err="1"/>
              <a:t>primjenjivati</a:t>
            </a:r>
            <a:r>
              <a:rPr lang="sr-Latn-RS" b="1" dirty="0"/>
              <a:t> pravo EU u postupcima u BiH?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74465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b="1" dirty="0"/>
              <a:t>Hvala vam za vašu pažnju.</a:t>
            </a:r>
            <a:endParaRPr lang="hr-BA" sz="2800" b="1" dirty="0"/>
          </a:p>
        </p:txBody>
      </p:sp>
    </p:spTree>
    <p:extLst>
      <p:ext uri="{BB962C8B-B14F-4D97-AF65-F5344CB8AC3E}">
        <p14:creationId xmlns:p14="http://schemas.microsoft.com/office/powerpoint/2010/main" val="179208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b="1" dirty="0">
                <a:solidFill>
                  <a:schemeClr val="accent1"/>
                </a:solidFill>
              </a:rPr>
              <a:t>Primjer direktne primjene MU - BiH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Sud je u </a:t>
            </a:r>
            <a:r>
              <a:rPr lang="en-GB" b="1" dirty="0" err="1"/>
              <a:t>presudi</a:t>
            </a:r>
            <a:r>
              <a:rPr lang="en-GB" b="1" dirty="0"/>
              <a:t> </a:t>
            </a:r>
            <a:r>
              <a:rPr lang="en-GB" b="1" dirty="0" err="1"/>
              <a:t>našao</a:t>
            </a:r>
            <a:r>
              <a:rPr lang="en-GB" b="1" dirty="0"/>
              <a:t> da je n</a:t>
            </a:r>
            <a:r>
              <a:rPr lang="sr-Latn-CS" b="1" dirty="0" err="1"/>
              <a:t>eosnovan</a:t>
            </a:r>
            <a:r>
              <a:rPr lang="sr-Latn-CS" b="1" dirty="0"/>
              <a:t> prigovor nedostatka aktivne legitimacije na strani tužioca, jer je Predsjedništvo Bosne i Hercegovine, na osnovu saglasnosti Parlamentarne skupštine Bosne i Hercegovine, donijelo odluku (broj 01-011-1496-20/08 od 26.06.2008. godine) kojom je ratifikovalo Konvenciju o pristupu informacijama, učešću javnosti u odlučivanju i pristupu pravdi u pitanjima životne sredine. </a:t>
            </a:r>
          </a:p>
          <a:p>
            <a:endParaRPr lang="sr-Latn-CS" b="1" dirty="0"/>
          </a:p>
          <a:p>
            <a:r>
              <a:rPr lang="sr-Latn-CS" b="1" dirty="0"/>
              <a:t>Navedena odluka i tekst Konvencije objavljeni su u „Službenom glasniku BiH“, Međunarodni ugovori, broj 8/2008. Ratifikacijom Konvencije Bosna i Hercegovina, a time i Republika Srpska, preuzela je obavezu da primjenjuje odredbe te konvencije u svakom pojedinačnom slučaju na koji se odnose odredbe Konvencije.</a:t>
            </a:r>
          </a:p>
          <a:p>
            <a:endParaRPr lang="sr-Latn-CS" b="1" dirty="0"/>
          </a:p>
          <a:p>
            <a:r>
              <a:rPr lang="sr-Latn-CS" b="1" dirty="0"/>
              <a:t>Primjer je predstavljen na Radionici „Pristup pravdi“ – Sastanak strana </a:t>
            </a:r>
            <a:r>
              <a:rPr lang="sr-Latn-CS" b="1" dirty="0" err="1"/>
              <a:t>Aarhuske</a:t>
            </a:r>
            <a:r>
              <a:rPr lang="sr-Latn-CS" b="1" dirty="0"/>
              <a:t> konvencije, Budva 2017. godine.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698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b="1" dirty="0">
                <a:solidFill>
                  <a:schemeClr val="accent1"/>
                </a:solidFill>
              </a:rPr>
              <a:t>Međunarodni instrumenti i pravila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b="1" dirty="0"/>
              <a:t>Bečka konvencija o ugovornom pravu </a:t>
            </a:r>
            <a:r>
              <a:rPr lang="hr-BA" dirty="0"/>
              <a:t>(</a:t>
            </a:r>
            <a:r>
              <a:rPr lang="hr-BA" dirty="0" err="1"/>
              <a:t>Vienna</a:t>
            </a:r>
            <a:r>
              <a:rPr lang="hr-BA" dirty="0"/>
              <a:t> </a:t>
            </a:r>
            <a:r>
              <a:rPr lang="hr-BA" dirty="0" err="1"/>
              <a:t>Convention</a:t>
            </a:r>
            <a:r>
              <a:rPr lang="hr-BA" dirty="0"/>
              <a:t> on </a:t>
            </a:r>
            <a:r>
              <a:rPr lang="hr-BA" dirty="0" err="1"/>
              <a:t>the</a:t>
            </a:r>
            <a:r>
              <a:rPr lang="hr-BA" dirty="0"/>
              <a:t> </a:t>
            </a:r>
            <a:r>
              <a:rPr lang="hr-BA" dirty="0" err="1"/>
              <a:t>Law</a:t>
            </a:r>
            <a:r>
              <a:rPr lang="hr-BA" dirty="0"/>
              <a:t> </a:t>
            </a:r>
            <a:r>
              <a:rPr lang="hr-BA" dirty="0" err="1"/>
              <a:t>of</a:t>
            </a:r>
            <a:r>
              <a:rPr lang="hr-BA" dirty="0"/>
              <a:t> </a:t>
            </a:r>
            <a:r>
              <a:rPr lang="hr-BA" dirty="0" err="1"/>
              <a:t>Treaties</a:t>
            </a:r>
            <a:r>
              <a:rPr lang="hr-BA" dirty="0"/>
              <a:t>), Beč, 23.05.1969. godine, </a:t>
            </a:r>
          </a:p>
          <a:p>
            <a:pPr lvl="1"/>
            <a:r>
              <a:rPr lang="hr-BA" dirty="0"/>
              <a:t>BiH postala članica temeljem sukcesije; tekst objavljen „Službeni list SFRJ“ - Međunarodni ugovori broj: 30/1972);</a:t>
            </a:r>
          </a:p>
          <a:p>
            <a:r>
              <a:rPr lang="hr-BA" b="1" dirty="0"/>
              <a:t>Bečka konvencija o sukcesiji država u odnosu na ugovore </a:t>
            </a:r>
            <a:r>
              <a:rPr lang="hr-BA" dirty="0"/>
              <a:t>(</a:t>
            </a:r>
            <a:r>
              <a:rPr lang="hr-BA" dirty="0" err="1"/>
              <a:t>Vienna</a:t>
            </a:r>
            <a:r>
              <a:rPr lang="hr-BA" dirty="0"/>
              <a:t> </a:t>
            </a:r>
            <a:r>
              <a:rPr lang="hr-BA" dirty="0" err="1"/>
              <a:t>Convention</a:t>
            </a:r>
            <a:r>
              <a:rPr lang="hr-BA" dirty="0"/>
              <a:t> on </a:t>
            </a:r>
            <a:r>
              <a:rPr lang="hr-BA" dirty="0" err="1"/>
              <a:t>Succession</a:t>
            </a:r>
            <a:r>
              <a:rPr lang="hr-BA" dirty="0"/>
              <a:t> </a:t>
            </a:r>
            <a:r>
              <a:rPr lang="hr-BA" dirty="0" err="1"/>
              <a:t>of</a:t>
            </a:r>
            <a:r>
              <a:rPr lang="hr-BA" dirty="0"/>
              <a:t> </a:t>
            </a:r>
            <a:r>
              <a:rPr lang="hr-BA" dirty="0" err="1"/>
              <a:t>States</a:t>
            </a:r>
            <a:r>
              <a:rPr lang="hr-BA" dirty="0"/>
              <a:t> </a:t>
            </a:r>
            <a:r>
              <a:rPr lang="hr-BA" dirty="0" err="1"/>
              <a:t>in</a:t>
            </a:r>
            <a:r>
              <a:rPr lang="hr-BA" dirty="0"/>
              <a:t> </a:t>
            </a:r>
            <a:r>
              <a:rPr lang="hr-BA" dirty="0" err="1"/>
              <a:t>respect</a:t>
            </a:r>
            <a:r>
              <a:rPr lang="hr-BA" dirty="0"/>
              <a:t> </a:t>
            </a:r>
            <a:r>
              <a:rPr lang="hr-BA" dirty="0" err="1"/>
              <a:t>of</a:t>
            </a:r>
            <a:r>
              <a:rPr lang="hr-BA" dirty="0"/>
              <a:t> </a:t>
            </a:r>
            <a:r>
              <a:rPr lang="hr-BA" dirty="0" err="1"/>
              <a:t>Treaties</a:t>
            </a:r>
            <a:r>
              <a:rPr lang="hr-BA" dirty="0"/>
              <a:t>), Beč, 23.08.1978. godine, stupila na snagu 06.11.1996. godine, </a:t>
            </a:r>
          </a:p>
          <a:p>
            <a:pPr lvl="1"/>
            <a:r>
              <a:rPr lang="hr-BA" dirty="0"/>
              <a:t>BiH članica temeljem sukcesije, tekst objavljen „Službeni list SFRJ“ - Međunarodni ugovori broj: 01/1980);</a:t>
            </a:r>
          </a:p>
          <a:p>
            <a:r>
              <a:rPr lang="hr-HR" altLang="en-US" b="1" dirty="0"/>
              <a:t>Bečka konvencija o pravu ugovora između država i međunarodnih organizacija ili između međunarodnih organizacija </a:t>
            </a:r>
            <a:r>
              <a:rPr lang="hr-HR" altLang="en-US" dirty="0"/>
              <a:t>od 21.03.1986.</a:t>
            </a:r>
            <a:endParaRPr lang="bs-Latn-BA" altLang="en-US" dirty="0"/>
          </a:p>
          <a:p>
            <a:pPr lvl="1"/>
            <a:endParaRPr lang="hr-BA" dirty="0"/>
          </a:p>
          <a:p>
            <a:r>
              <a:rPr lang="sr-Latn-RS" dirty="0"/>
              <a:t>Osnovno pravilo (standard) na kojem počiva međunarodno javno ugovorno pravo:</a:t>
            </a:r>
          </a:p>
          <a:p>
            <a:pPr algn="just">
              <a:buNone/>
            </a:pPr>
            <a:r>
              <a:rPr lang="bs-Latn-BA" altLang="en-US" b="1" i="1" dirty="0"/>
              <a:t>PACTA SUNT SERVANDA</a:t>
            </a:r>
          </a:p>
          <a:p>
            <a:pPr algn="ctr">
              <a:buNone/>
            </a:pPr>
            <a:r>
              <a:rPr lang="bs-Latn-BA" altLang="en-US" i="1" dirty="0"/>
              <a:t>“</a:t>
            </a:r>
            <a:r>
              <a:rPr lang="bs-Latn-BA" altLang="en-US" b="1" i="1" dirty="0"/>
              <a:t>Svaki ugovor koji je na snazi veže stranke i </a:t>
            </a:r>
          </a:p>
          <a:p>
            <a:pPr algn="ctr">
              <a:buNone/>
            </a:pPr>
            <a:r>
              <a:rPr lang="bs-Latn-BA" altLang="en-US" b="1" i="1" dirty="0"/>
              <a:t>one ga moraju izvršavati u dobroj vjeri</a:t>
            </a:r>
            <a:r>
              <a:rPr lang="bs-Latn-BA" altLang="en-US" i="1" dirty="0"/>
              <a:t>”</a:t>
            </a:r>
            <a:endParaRPr lang="hr-BA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5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dirty="0">
                <a:solidFill>
                  <a:schemeClr val="accent1"/>
                </a:solidFill>
              </a:rPr>
              <a:t>O međunarodnim ugovorima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altLang="en-US" b="1" dirty="0"/>
              <a:t>Šta</a:t>
            </a:r>
            <a:r>
              <a:rPr lang="sr-Latn-CS" altLang="en-US" dirty="0"/>
              <a:t> je međunarodni ugovor: </a:t>
            </a:r>
            <a:r>
              <a:rPr lang="sr-Latn-CS" altLang="en-US" i="1" dirty="0"/>
              <a:t>Saglasnost volja dva ili više subjekata međunarodnoga prava s ciljem da se postigne određeni učinak po međunarodnom pravu, stvarajući odnos prava i dužnosti između strana </a:t>
            </a:r>
            <a:r>
              <a:rPr lang="sr-Latn-CS" altLang="en-US" i="1" dirty="0" err="1"/>
              <a:t>ugovornica</a:t>
            </a:r>
            <a:r>
              <a:rPr lang="sr-Latn-CS" altLang="en-US" i="1" dirty="0"/>
              <a:t>;</a:t>
            </a:r>
          </a:p>
          <a:p>
            <a:r>
              <a:rPr lang="hr-HR" altLang="en-US" dirty="0"/>
              <a:t>Međunarodni ugovor propisuje način </a:t>
            </a:r>
            <a:r>
              <a:rPr lang="hr-HR" altLang="en-US" b="1" dirty="0"/>
              <a:t>stupanja samog ugovora na snagu</a:t>
            </a:r>
            <a:r>
              <a:rPr lang="hr-HR" altLang="en-US" dirty="0"/>
              <a:t>;</a:t>
            </a:r>
          </a:p>
          <a:p>
            <a:r>
              <a:rPr lang="hr-HR" altLang="en-US" dirty="0" err="1"/>
              <a:t>Uslove</a:t>
            </a:r>
            <a:r>
              <a:rPr lang="hr-HR" altLang="en-US" dirty="0"/>
              <a:t> postajanja „države ugovornice” ili „države strane” propisuje sam međunarodni ugovor – razmjena instrumenata; </a:t>
            </a:r>
            <a:r>
              <a:rPr lang="hr-HR" altLang="en-US" dirty="0" err="1"/>
              <a:t>deponovanje</a:t>
            </a:r>
            <a:r>
              <a:rPr lang="hr-HR" altLang="en-US" dirty="0"/>
              <a:t> instrumenata kod depozitara; neki drugi način;</a:t>
            </a:r>
          </a:p>
          <a:p>
            <a:r>
              <a:rPr lang="hr-HR" altLang="en-US" dirty="0"/>
              <a:t>Nacionalno pravo propisuje načine na koji država postaje „država ugovornica” ili „država članica”.</a:t>
            </a:r>
          </a:p>
          <a:p>
            <a:r>
              <a:rPr lang="hr-HR" altLang="en-US" dirty="0"/>
              <a:t>Sporazumi  - podjele po raznim osnovama</a:t>
            </a:r>
          </a:p>
          <a:p>
            <a:pPr lvl="1"/>
            <a:r>
              <a:rPr lang="hr-HR" altLang="en-US" dirty="0"/>
              <a:t>Zahvat teritorije – UN globalne, regionalni (Evropa), sub-regionalni, bilateralni;</a:t>
            </a:r>
          </a:p>
          <a:p>
            <a:pPr lvl="1"/>
            <a:r>
              <a:rPr lang="hr-HR" altLang="en-US" dirty="0"/>
              <a:t>Otvoreni ili zatvoreni;</a:t>
            </a:r>
          </a:p>
          <a:p>
            <a:pPr lvl="1"/>
            <a:r>
              <a:rPr lang="hr-HR" altLang="en-US" dirty="0"/>
              <a:t>„ustavi” međunarodnih organizacija i/ili institucija – ugovori kojim se osnivaju međunarodne institucije</a:t>
            </a:r>
          </a:p>
          <a:p>
            <a:pPr lvl="1"/>
            <a:r>
              <a:rPr lang="hr-HR" altLang="en-US" dirty="0"/>
              <a:t>Svi međunarodni ugovori su po pravnoj snazi jednaki (izuzetak – Povelja UN).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5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accent1"/>
                </a:solidFill>
              </a:rPr>
              <a:t>Nadležnosti u BiH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en-US" dirty="0"/>
              <a:t>Član III tačka 1. Ustava Bosne i Hercegovine: „U nadležnosti institucija Bosne i Hercegovine je vanjska politika”, što uključuje vođenje pregovora, zaključivanje ugovora i postupke ratifikacije, odobrenja, pristupanja i/ili </a:t>
            </a:r>
            <a:r>
              <a:rPr lang="hr-HR" altLang="en-US" dirty="0" err="1"/>
              <a:t>prihvatanja</a:t>
            </a:r>
            <a:r>
              <a:rPr lang="hr-HR" altLang="en-US" dirty="0"/>
              <a:t> istih.</a:t>
            </a:r>
          </a:p>
          <a:p>
            <a:pPr algn="just"/>
            <a:r>
              <a:rPr lang="hr-HR" altLang="en-US" dirty="0"/>
              <a:t>Član III tačka 2. Ustava Bosne i Hercegovine:</a:t>
            </a:r>
          </a:p>
          <a:p>
            <a:pPr marL="777875" lvl="1" indent="-457200" algn="just">
              <a:buFont typeface="Impact" panose="020B0806030902050204" pitchFamily="34" charset="0"/>
              <a:buAutoNum type="alphaLcParenR"/>
            </a:pPr>
            <a:r>
              <a:rPr lang="hr-HR" altLang="en-US" sz="1600" dirty="0"/>
              <a:t>…</a:t>
            </a:r>
          </a:p>
          <a:p>
            <a:pPr marL="777875" lvl="1" indent="-457200" algn="just">
              <a:buFont typeface="Impact" panose="020B0806030902050204" pitchFamily="34" charset="0"/>
              <a:buAutoNum type="alphaLcParenR"/>
            </a:pPr>
            <a:r>
              <a:rPr lang="vi-VN" alt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Svaki entitet će pružiti </a:t>
            </a:r>
            <a:r>
              <a:rPr lang="vi-VN" alt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svu potrebnu pomoć </a:t>
            </a:r>
            <a:r>
              <a:rPr lang="vi-VN" alt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vladi Bosne i Hercegovine kako bi joj se omogućilo da ispoštuje međunarodne obaveze Bosne i Hercegovine, s tim da će finansijske obaveze u koje je ušao jedan entitet bez saglasnosti drugog, a prije izbora Parlamentarne skupštine i Predsjedništva Bosne i Hercegovine, ostati obaveza tog entiteta</a:t>
            </a:r>
            <a:r>
              <a:rPr lang="hr-HR" alt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vi-VN" alt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osim ukoliko je ta obaveza neophodna za nastavak članstva Bosne i Hercegovine u nekoj međunarodnoj organizaciji</a:t>
            </a:r>
            <a:endParaRPr lang="sr-Latn-RS" alt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hr-HR" altLang="en-US" dirty="0"/>
              <a:t>Član IV tačka 4. Ustava Bosne i Hercegovine: </a:t>
            </a:r>
            <a:r>
              <a:rPr lang="pl-PL" altLang="en-US" b="1" dirty="0"/>
              <a:t>Parlamentarna skupština </a:t>
            </a:r>
            <a:r>
              <a:rPr lang="pl-PL" altLang="en-US" dirty="0"/>
              <a:t>je nadležna za o</a:t>
            </a:r>
            <a:r>
              <a:rPr lang="hr-HR" altLang="en-US" dirty="0" err="1"/>
              <a:t>dlučivanje</a:t>
            </a:r>
            <a:r>
              <a:rPr lang="hr-HR" altLang="en-US" dirty="0"/>
              <a:t> </a:t>
            </a:r>
            <a:r>
              <a:rPr lang="hr-HR" altLang="en-US" b="1" dirty="0"/>
              <a:t>o </a:t>
            </a:r>
            <a:r>
              <a:rPr lang="hr-HR" altLang="en-US" b="1" dirty="0" err="1"/>
              <a:t>saglasnosti</a:t>
            </a:r>
            <a:r>
              <a:rPr lang="hr-HR" altLang="en-US" b="1" dirty="0"/>
              <a:t> </a:t>
            </a:r>
            <a:r>
              <a:rPr lang="hr-HR" altLang="en-US" dirty="0"/>
              <a:t>za ratifikaciju ugovora </a:t>
            </a:r>
          </a:p>
          <a:p>
            <a:pPr algn="just"/>
            <a:r>
              <a:rPr lang="hr-HR" altLang="en-US" dirty="0"/>
              <a:t>Član V tačka 3. Ustava Bosne i Hercegovine: Predsjedništvo je nadležno za v</a:t>
            </a:r>
            <a:r>
              <a:rPr lang="vi-VN" altLang="en-US" dirty="0"/>
              <a:t>ođenje pregovora za zaključenje međunarodnih ugovora Bosne i Hercegovine, otkazivanje i, uz suglasnost Parlamentarne skupštine, </a:t>
            </a:r>
            <a:r>
              <a:rPr lang="vi-VN" altLang="en-US" b="1" dirty="0"/>
              <a:t>ratifikovanje</a:t>
            </a:r>
            <a:r>
              <a:rPr lang="vi-VN" altLang="en-US" dirty="0"/>
              <a:t> takvih ugovora </a:t>
            </a:r>
            <a:endParaRPr lang="hr-HR" altLang="en-US" dirty="0"/>
          </a:p>
          <a:p>
            <a:pPr marL="320675" lvl="1" indent="0" algn="just">
              <a:buNone/>
            </a:pPr>
            <a:endParaRPr lang="hr-HR" altLang="en-US" sz="1600" dirty="0"/>
          </a:p>
          <a:p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35755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accent1"/>
                </a:solidFill>
              </a:rPr>
              <a:t>Propisi u BiH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altLang="en-US" sz="2400" b="1" dirty="0"/>
              <a:t>Zakon o postupku zaključivanja i izvršavanja međunarodnih ugovora </a:t>
            </a:r>
            <a:r>
              <a:rPr lang="bs-Latn-BA" altLang="en-US" sz="2400" dirty="0"/>
              <a:t>iz 2000. godine</a:t>
            </a:r>
            <a:r>
              <a:rPr lang="hr-HR" altLang="en-US" sz="2400" dirty="0"/>
              <a:t> („Službeni glasnik BiH”, broj: 29/2000) i Zakon o</a:t>
            </a:r>
            <a:r>
              <a:rPr lang="pl-PL" altLang="en-US" sz="2400" dirty="0"/>
              <a:t> izmjeni i dopunama Zakona o postupku zaključivanja i i</a:t>
            </a:r>
            <a:r>
              <a:rPr lang="hr-HR" altLang="en-US" sz="2400" dirty="0" err="1"/>
              <a:t>zvršavanja</a:t>
            </a:r>
            <a:r>
              <a:rPr lang="hr-HR" altLang="en-US" sz="2400" dirty="0"/>
              <a:t> međunarodnih ugovora iz 2013. („Službeni glasnik BiH”, broj: 32/13)</a:t>
            </a:r>
          </a:p>
          <a:p>
            <a:r>
              <a:rPr lang="hr-BA" sz="2400" dirty="0"/>
              <a:t>član 17. </a:t>
            </a:r>
            <a:r>
              <a:rPr lang="hr-BA" sz="2400" b="1" dirty="0"/>
              <a:t>Predsjedništvo Bosne i Hercegovine, po dobivenoj </a:t>
            </a:r>
            <a:r>
              <a:rPr lang="hr-BA" sz="2400" b="1" dirty="0" err="1"/>
              <a:t>saglasnosti</a:t>
            </a:r>
            <a:r>
              <a:rPr lang="hr-BA" sz="2400" b="1" dirty="0"/>
              <a:t> Parlamentarne skupštine Bosne i Hercegovine</a:t>
            </a:r>
            <a:r>
              <a:rPr lang="hr-BA" sz="2400" dirty="0"/>
              <a:t>, odlučuje o ratifikaciji međunarodnog ugovora. Odluku o ratifikaciji </a:t>
            </a:r>
            <a:r>
              <a:rPr lang="hr-BA" sz="2400" b="1" dirty="0"/>
              <a:t>potpisuje predsjedavajući Predsjedništva</a:t>
            </a:r>
            <a:r>
              <a:rPr lang="hr-BA" sz="2400" dirty="0"/>
              <a:t> Bosne i Hercegovine.</a:t>
            </a:r>
          </a:p>
          <a:p>
            <a:r>
              <a:rPr lang="hr-BA" sz="2400" dirty="0"/>
              <a:t>član 24. Odluka o ratifikaciji međunarodnog ugovora, </a:t>
            </a:r>
            <a:r>
              <a:rPr lang="hr-BA" sz="2400" b="1" dirty="0"/>
              <a:t>s tekstom tog ugovora</a:t>
            </a:r>
            <a:r>
              <a:rPr lang="hr-BA" sz="2400" dirty="0"/>
              <a:t>, objavljuje se, bez odlaganja, u </a:t>
            </a:r>
            <a:r>
              <a:rPr lang="hr-BA" sz="2400" b="1" dirty="0"/>
              <a:t>“Službenom glasniku BiH“, </a:t>
            </a:r>
            <a:r>
              <a:rPr lang="hr-BA" sz="2400" dirty="0"/>
              <a:t>a najkasnije u roku od 90 dana od dana njenog donošenja.</a:t>
            </a:r>
            <a:endParaRPr lang="hr-HR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9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BA" sz="3200" b="1" dirty="0">
                <a:solidFill>
                  <a:schemeClr val="accent1"/>
                </a:solidFill>
              </a:rPr>
              <a:t>Pravna snaga međunarodnih ugovora u odnosu na nacionalno pravo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Ustav R. Hrvatske, </a:t>
            </a:r>
            <a:r>
              <a:rPr lang="hr-BA" b="1" dirty="0"/>
              <a:t>Članak 141.</a:t>
            </a:r>
          </a:p>
          <a:p>
            <a:pPr lvl="1" fontAlgn="base"/>
            <a:r>
              <a:rPr lang="hr-BA" dirty="0"/>
              <a:t>Međunarodni ugovori koji su sklopljeni i potvrđeni u skladu s Ustavom i objavljeni, a koji su na snazi, čine dio unutarnjega pravnog poretka Republike Hrvatske, a </a:t>
            </a:r>
            <a:r>
              <a:rPr lang="hr-BA" b="1" dirty="0"/>
              <a:t>po pravnoj su snazi iznad zakona</a:t>
            </a:r>
            <a:r>
              <a:rPr lang="hr-BA" dirty="0"/>
              <a:t>. Njihove se odredbe mogu mijenjati ili ukidati samo uz uvjete i na način koji su u njima utvrđeni, ili suglasno općim pravilima međunarodnog prava.</a:t>
            </a:r>
          </a:p>
          <a:p>
            <a:r>
              <a:rPr lang="hr-BA" b="1" dirty="0"/>
              <a:t>Član 16 Ustava R. Srbije  </a:t>
            </a:r>
          </a:p>
          <a:p>
            <a:pPr lvl="1"/>
            <a:r>
              <a:rPr lang="hr-BA" dirty="0" err="1"/>
              <a:t>Spoljna</a:t>
            </a:r>
            <a:r>
              <a:rPr lang="hr-BA" dirty="0"/>
              <a:t> politika Republike Srbije počiva na </a:t>
            </a:r>
            <a:r>
              <a:rPr lang="hr-BA" dirty="0" err="1"/>
              <a:t>opštepriznatim</a:t>
            </a:r>
            <a:r>
              <a:rPr lang="hr-BA" dirty="0"/>
              <a:t> principima i pravilima međunarodnog prava.</a:t>
            </a:r>
          </a:p>
          <a:p>
            <a:pPr lvl="1"/>
            <a:r>
              <a:rPr lang="hr-BA" dirty="0" err="1"/>
              <a:t>Opšteprihvaćena</a:t>
            </a:r>
            <a:r>
              <a:rPr lang="hr-BA" dirty="0"/>
              <a:t> pravila međunarodnog prava i potvrđeni međunarodni ugovori sastavni su </a:t>
            </a:r>
            <a:r>
              <a:rPr lang="hr-BA" dirty="0" err="1"/>
              <a:t>deo</a:t>
            </a:r>
            <a:r>
              <a:rPr lang="hr-BA" dirty="0"/>
              <a:t> pravnog poretka Republike Srbije i </a:t>
            </a:r>
            <a:r>
              <a:rPr lang="hr-BA" b="1" dirty="0"/>
              <a:t>neposredno se </a:t>
            </a:r>
            <a:r>
              <a:rPr lang="hr-BA" b="1" dirty="0" err="1"/>
              <a:t>primenjuju</a:t>
            </a:r>
            <a:r>
              <a:rPr lang="hr-BA" dirty="0"/>
              <a:t>. Potvrđeni međunarodni ugovori moraju biti u </a:t>
            </a:r>
            <a:r>
              <a:rPr lang="hr-BA" b="1" dirty="0"/>
              <a:t>skladu s Ustavom</a:t>
            </a:r>
          </a:p>
          <a:p>
            <a:r>
              <a:rPr lang="sr-Latn-RS" b="1" dirty="0"/>
              <a:t>Član 9 Ustava R. Crne Gore</a:t>
            </a:r>
            <a:endParaRPr lang="hr-BA" b="1" dirty="0"/>
          </a:p>
          <a:p>
            <a:pPr lvl="1"/>
            <a:r>
              <a:rPr lang="sr-Latn-RS" dirty="0"/>
              <a:t>Potvrđeni i objavljeni međunarodni ugovori i opšteprihvaćena pravila međunarodnog prava </a:t>
            </a:r>
            <a:r>
              <a:rPr lang="sr-Latn-RS" b="1" dirty="0"/>
              <a:t>sastavni su </a:t>
            </a:r>
            <a:r>
              <a:rPr lang="sr-Latn-RS" b="1" dirty="0" err="1"/>
              <a:t>dio</a:t>
            </a:r>
            <a:r>
              <a:rPr lang="sr-Latn-RS" b="1" dirty="0"/>
              <a:t> unutrašnjeg </a:t>
            </a:r>
            <a:r>
              <a:rPr lang="sr-Latn-RS" dirty="0"/>
              <a:t>pravnog poretka, </a:t>
            </a:r>
            <a:r>
              <a:rPr lang="sr-Latn-RS" b="1" dirty="0"/>
              <a:t>imaju primat nad domaćim</a:t>
            </a:r>
            <a:r>
              <a:rPr lang="sr-Latn-RS" dirty="0"/>
              <a:t> zakonodavstvom i neposredno se </a:t>
            </a:r>
            <a:r>
              <a:rPr lang="sr-Latn-RS" dirty="0" err="1"/>
              <a:t>primjenjuju</a:t>
            </a:r>
            <a:r>
              <a:rPr lang="sr-Latn-RS" dirty="0"/>
              <a:t> kada odnose uređuju drukčije od unutrašnjeg zakonodavstva</a:t>
            </a:r>
            <a:r>
              <a:rPr lang="hr-BA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>
                <a:solidFill>
                  <a:schemeClr val="accent1"/>
                </a:solidFill>
              </a:rPr>
              <a:t>Pravna snaga međunarodnih ugovora u odnosu na nacionalno pravo BiH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/>
              <a:t>član 27. Zakona o postupku zaključivanja i izvršavanja međunarodnih ugovora:</a:t>
            </a:r>
          </a:p>
          <a:p>
            <a:pPr lvl="1"/>
            <a:r>
              <a:rPr lang="hr-BA" sz="2800" dirty="0"/>
              <a:t>Vijeće ministara Bosne i Hercegovine stara se o izvršavanju međunarodnih ugovora </a:t>
            </a:r>
            <a:r>
              <a:rPr lang="hr-BA" sz="2800" b="1" dirty="0"/>
              <a:t>preko nadležnih institucija </a:t>
            </a:r>
            <a:r>
              <a:rPr lang="hr-BA" sz="2800" dirty="0"/>
              <a:t>Bosne i Hercegovine i entiteta. </a:t>
            </a:r>
          </a:p>
          <a:p>
            <a:pPr lvl="1"/>
            <a:r>
              <a:rPr lang="hr-BA" sz="2800" dirty="0"/>
              <a:t>Nadležni organi državne uprave prate izvršavanje međunarodnih ugovora i o tome obavještavaju Vijeće ministara Bosne i Hercegovine. 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4774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>
                <a:solidFill>
                  <a:schemeClr val="accent1"/>
                </a:solidFill>
              </a:rPr>
              <a:t>Pravo na zdravu životnu sredinu/okoliš u BiH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b="1" dirty="0"/>
              <a:t>BiH nema nadležnosti u oblasti zaštite okoline.</a:t>
            </a:r>
            <a:endParaRPr lang="hr-BA" sz="2400" b="1" dirty="0"/>
          </a:p>
          <a:p>
            <a:r>
              <a:rPr lang="hr-BA" sz="2400" b="1" dirty="0"/>
              <a:t>Ustav Republike Srpske</a:t>
            </a:r>
            <a:r>
              <a:rPr lang="hr-BA" sz="2400" dirty="0"/>
              <a:t>, član 35. „</a:t>
            </a:r>
            <a:r>
              <a:rPr lang="hr-BA" sz="2400" i="1" dirty="0"/>
              <a:t>Čovjek ima pravo na zdravu životnu sredinu. </a:t>
            </a:r>
            <a:r>
              <a:rPr lang="hr-BA" sz="2400" b="1" i="1" dirty="0"/>
              <a:t>Svako je, u skladu sa zakonom</a:t>
            </a:r>
            <a:r>
              <a:rPr lang="hr-BA" sz="2400" i="1" dirty="0"/>
              <a:t>, dužan da u okviru svojih mogućnosti štiti i unapređuje životnu sredinu.”</a:t>
            </a:r>
          </a:p>
          <a:p>
            <a:r>
              <a:rPr lang="hr-BA" sz="2400" b="1" dirty="0"/>
              <a:t>Zakon o zaštiti okoliša </a:t>
            </a:r>
            <a:r>
              <a:rPr lang="hr-BA" sz="2400" b="1" dirty="0" err="1"/>
              <a:t>FBiH</a:t>
            </a:r>
            <a:r>
              <a:rPr lang="hr-BA" sz="2400" b="1" dirty="0"/>
              <a:t> (Sl. Novine </a:t>
            </a:r>
            <a:r>
              <a:rPr lang="hr-BA" sz="2400" b="1" dirty="0" err="1"/>
              <a:t>FBiH</a:t>
            </a:r>
            <a:r>
              <a:rPr lang="hr-BA" sz="2400" b="1"/>
              <a:t> 15/21), </a:t>
            </a:r>
            <a:r>
              <a:rPr lang="hr-BA" sz="2400" b="1" dirty="0"/>
              <a:t>Član 3, Pravo na okoliš</a:t>
            </a:r>
          </a:p>
          <a:p>
            <a:pPr lvl="1"/>
            <a:r>
              <a:rPr lang="hr-BA" sz="2400" i="1" dirty="0"/>
              <a:t>Svako lice ima pravo na zdrav i ekološki prihvatljiv okoliš </a:t>
            </a:r>
            <a:r>
              <a:rPr lang="hr-BA" sz="2400" b="1" i="1" dirty="0"/>
              <a:t>kao osnovno ustavno pravo.</a:t>
            </a:r>
          </a:p>
          <a:p>
            <a:pPr lvl="1"/>
            <a:r>
              <a:rPr lang="hr-BA" sz="2400" i="1" dirty="0"/>
              <a:t>Svako ljudsko biće ima pravo na život u okolišu podobnom za zdravlje i blagostanje, stoga je </a:t>
            </a:r>
            <a:r>
              <a:rPr lang="hr-BA" sz="2400" b="1" i="1" dirty="0"/>
              <a:t>individualna i kolektivna dužnost </a:t>
            </a:r>
            <a:r>
              <a:rPr lang="hr-BA" sz="2400" i="1" dirty="0"/>
              <a:t>zaštititi i poboljšati okoliš za dobrobit sadašnjih i budućih generacija.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8607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3590</TotalTime>
  <Words>2109</Words>
  <Application>Microsoft Office PowerPoint</Application>
  <PresentationFormat>Prikaz na zaslonu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Impact</vt:lpstr>
      <vt:lpstr>Times New Roman</vt:lpstr>
      <vt:lpstr>Office Theme</vt:lpstr>
      <vt:lpstr>PowerPoint prezentacija</vt:lpstr>
      <vt:lpstr>Primjer direktne primjene MU - BiH</vt:lpstr>
      <vt:lpstr>Međunarodni instrumenti i pravila</vt:lpstr>
      <vt:lpstr>O međunarodnim ugovorima</vt:lpstr>
      <vt:lpstr>Nadležnosti u BiH</vt:lpstr>
      <vt:lpstr>Propisi u BiH</vt:lpstr>
      <vt:lpstr>Pravna snaga međunarodnih ugovora u odnosu na nacionalno pravo</vt:lpstr>
      <vt:lpstr>Pravna snaga međunarodnih ugovora u odnosu na nacionalno pravo BiH</vt:lpstr>
      <vt:lpstr>Pravo na zdravu životnu sredinu/okoliš u BiH</vt:lpstr>
      <vt:lpstr>Međunarodni ugovori i međunarodne organizacije i pravo na zdravu okolinu</vt:lpstr>
      <vt:lpstr>Iskustva</vt:lpstr>
      <vt:lpstr>Pristupanje BiH prema EU</vt:lpstr>
      <vt:lpstr>Pravo EU u oblasti zaštite okoline</vt:lpstr>
      <vt:lpstr>Pravo EU u oblasti zaštite okoline – primjer Šri Lanka</vt:lpstr>
      <vt:lpstr>Ugovor o uspostavi Energetske zajednice</vt:lpstr>
      <vt:lpstr>Obaveza primjene propisa EU prema Ugovoru </vt:lpstr>
      <vt:lpstr>Otvorena pitanja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Remeta</dc:creator>
  <cp:lastModifiedBy>User</cp:lastModifiedBy>
  <cp:revision>71</cp:revision>
  <dcterms:created xsi:type="dcterms:W3CDTF">2016-11-25T13:22:21Z</dcterms:created>
  <dcterms:modified xsi:type="dcterms:W3CDTF">2021-10-07T09:41:54Z</dcterms:modified>
</cp:coreProperties>
</file>