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59" r:id="rId4"/>
    <p:sldId id="262" r:id="rId5"/>
    <p:sldId id="263" r:id="rId6"/>
    <p:sldId id="260" r:id="rId7"/>
    <p:sldId id="261"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E0FDC5A0-A0C1-46C5-9569-3119CCB08D45}" type="datetimeFigureOut">
              <a:rPr lang="en-US" smtClean="0"/>
              <a:pPr/>
              <a:t>12/3/2020</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171E23A0-F8A8-4050-8240-A3F6CEB3AAD6}" type="slidenum">
              <a:rPr lang="en-US" smtClean="0"/>
              <a:pPr/>
              <a:t>‹#›</a:t>
            </a:fld>
            <a:endParaRPr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25830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FDC5A0-A0C1-46C5-9569-3119CCB08D45}"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1E23A0-F8A8-4050-8240-A3F6CEB3AAD6}" type="slidenum">
              <a:rPr lang="en-US" smtClean="0"/>
              <a:pPr/>
              <a:t>‹#›</a:t>
            </a:fld>
            <a:endParaRPr lang="en-US"/>
          </a:p>
        </p:txBody>
      </p:sp>
    </p:spTree>
    <p:extLst>
      <p:ext uri="{BB962C8B-B14F-4D97-AF65-F5344CB8AC3E}">
        <p14:creationId xmlns:p14="http://schemas.microsoft.com/office/powerpoint/2010/main" val="2327690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FDC5A0-A0C1-46C5-9569-3119CCB08D45}"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E23A0-F8A8-4050-8240-A3F6CEB3AAD6}" type="slidenum">
              <a:rPr lang="en-US" smtClean="0"/>
              <a:pPr/>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4166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FDC5A0-A0C1-46C5-9569-3119CCB08D45}"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E23A0-F8A8-4050-8240-A3F6CEB3AAD6}" type="slidenum">
              <a:rPr lang="en-US" smtClean="0"/>
              <a:pPr/>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07007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FDC5A0-A0C1-46C5-9569-3119CCB08D45}"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E23A0-F8A8-4050-8240-A3F6CEB3AAD6}" type="slidenum">
              <a:rPr lang="en-US" smtClean="0"/>
              <a:pPr/>
              <a:t>‹#›</a:t>
            </a:fld>
            <a:endParaRPr lang="en-US"/>
          </a:p>
        </p:txBody>
      </p:sp>
    </p:spTree>
    <p:extLst>
      <p:ext uri="{BB962C8B-B14F-4D97-AF65-F5344CB8AC3E}">
        <p14:creationId xmlns:p14="http://schemas.microsoft.com/office/powerpoint/2010/main" val="29955806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FDC5A0-A0C1-46C5-9569-3119CCB08D45}"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E23A0-F8A8-4050-8240-A3F6CEB3AAD6}" type="slidenum">
              <a:rPr lang="en-US" smtClean="0"/>
              <a:pPr/>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16184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FDC5A0-A0C1-46C5-9569-3119CCB08D45}"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E23A0-F8A8-4050-8240-A3F6CEB3AAD6}" type="slidenum">
              <a:rPr lang="en-US" smtClean="0"/>
              <a:pPr/>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03748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FDC5A0-A0C1-46C5-9569-3119CCB08D45}"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E23A0-F8A8-4050-8240-A3F6CEB3AAD6}" type="slidenum">
              <a:rPr lang="en-US" smtClean="0"/>
              <a:pPr/>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501758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FDC5A0-A0C1-46C5-9569-3119CCB08D45}"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E23A0-F8A8-4050-8240-A3F6CEB3AAD6}" type="slidenum">
              <a:rPr lang="en-US" smtClean="0"/>
              <a:pPr/>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85557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FDC5A0-A0C1-46C5-9569-3119CCB08D45}"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E23A0-F8A8-4050-8240-A3F6CEB3AAD6}" type="slidenum">
              <a:rPr lang="en-US" smtClean="0"/>
              <a:pPr/>
              <a:t>‹#›</a:t>
            </a:fld>
            <a:endParaRPr lang="en-US"/>
          </a:p>
        </p:txBody>
      </p:sp>
    </p:spTree>
    <p:extLst>
      <p:ext uri="{BB962C8B-B14F-4D97-AF65-F5344CB8AC3E}">
        <p14:creationId xmlns:p14="http://schemas.microsoft.com/office/powerpoint/2010/main" val="1867726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FDC5A0-A0C1-46C5-9569-3119CCB08D45}"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E23A0-F8A8-4050-8240-A3F6CEB3AAD6}" type="slidenum">
              <a:rPr lang="en-US" smtClean="0"/>
              <a:pPr/>
              <a:t>‹#›</a:t>
            </a:fld>
            <a:endParaRPr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81408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FDC5A0-A0C1-46C5-9569-3119CCB08D45}"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1E23A0-F8A8-4050-8240-A3F6CEB3AAD6}" type="slidenum">
              <a:rPr lang="en-US" smtClean="0"/>
              <a:pPr/>
              <a:t>‹#›</a:t>
            </a:fld>
            <a:endParaRPr lang="en-US"/>
          </a:p>
        </p:txBody>
      </p:sp>
    </p:spTree>
    <p:extLst>
      <p:ext uri="{BB962C8B-B14F-4D97-AF65-F5344CB8AC3E}">
        <p14:creationId xmlns:p14="http://schemas.microsoft.com/office/powerpoint/2010/main" val="3086289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FDC5A0-A0C1-46C5-9569-3119CCB08D45}" type="datetimeFigureOut">
              <a:rPr lang="en-US" smtClean="0"/>
              <a:pPr/>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1E23A0-F8A8-4050-8240-A3F6CEB3AAD6}" type="slidenum">
              <a:rPr lang="en-US" smtClean="0"/>
              <a:pPr/>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68114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0FDC5A0-A0C1-46C5-9569-3119CCB08D45}" type="datetimeFigureOut">
              <a:rPr lang="en-US" smtClean="0"/>
              <a:pPr/>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1E23A0-F8A8-4050-8240-A3F6CEB3AAD6}" type="slidenum">
              <a:rPr lang="en-US" smtClean="0"/>
              <a:pPr/>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83276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FDC5A0-A0C1-46C5-9569-3119CCB08D45}" type="datetimeFigureOut">
              <a:rPr lang="en-US" smtClean="0"/>
              <a:pPr/>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1E23A0-F8A8-4050-8240-A3F6CEB3AAD6}" type="slidenum">
              <a:rPr lang="en-US" smtClean="0"/>
              <a:pPr/>
              <a:t>‹#›</a:t>
            </a:fld>
            <a:endParaRPr lang="en-US"/>
          </a:p>
        </p:txBody>
      </p:sp>
    </p:spTree>
    <p:extLst>
      <p:ext uri="{BB962C8B-B14F-4D97-AF65-F5344CB8AC3E}">
        <p14:creationId xmlns:p14="http://schemas.microsoft.com/office/powerpoint/2010/main" val="626540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FDC5A0-A0C1-46C5-9569-3119CCB08D45}"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1E23A0-F8A8-4050-8240-A3F6CEB3AAD6}" type="slidenum">
              <a:rPr lang="en-US" smtClean="0"/>
              <a:pPr/>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65145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FDC5A0-A0C1-46C5-9569-3119CCB08D45}"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1E23A0-F8A8-4050-8240-A3F6CEB3AAD6}" type="slidenum">
              <a:rPr lang="en-US" smtClean="0"/>
              <a:pPr/>
              <a:t>‹#›</a:t>
            </a:fld>
            <a:endParaRPr lang="en-US"/>
          </a:p>
        </p:txBody>
      </p:sp>
    </p:spTree>
    <p:extLst>
      <p:ext uri="{BB962C8B-B14F-4D97-AF65-F5344CB8AC3E}">
        <p14:creationId xmlns:p14="http://schemas.microsoft.com/office/powerpoint/2010/main" val="1865024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0FDC5A0-A0C1-46C5-9569-3119CCB08D45}" type="datetimeFigureOut">
              <a:rPr lang="en-US" smtClean="0"/>
              <a:pPr/>
              <a:t>12/3/2020</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71E23A0-F8A8-4050-8240-A3F6CEB3AAD6}" type="slidenum">
              <a:rPr lang="en-US" smtClean="0"/>
              <a:pPr/>
              <a:t>‹#›</a:t>
            </a:fld>
            <a:endParaRPr lang="en-US"/>
          </a:p>
        </p:txBody>
      </p:sp>
    </p:spTree>
    <p:extLst>
      <p:ext uri="{BB962C8B-B14F-4D97-AF65-F5344CB8AC3E}">
        <p14:creationId xmlns:p14="http://schemas.microsoft.com/office/powerpoint/2010/main" val="320277344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sr-Cyrl-BA" sz="4400" dirty="0" smtClean="0"/>
              <a:t>ЗАКОНОДАВНИ ОКВИР БИХ</a:t>
            </a:r>
            <a:endParaRPr lang="en-US" sz="4400" dirty="0"/>
          </a:p>
        </p:txBody>
      </p:sp>
      <p:sp>
        <p:nvSpPr>
          <p:cNvPr id="3" name="Subtitle 2"/>
          <p:cNvSpPr>
            <a:spLocks noGrp="1"/>
          </p:cNvSpPr>
          <p:nvPr>
            <p:ph type="subTitle" idx="1"/>
          </p:nvPr>
        </p:nvSpPr>
        <p:spPr>
          <a:xfrm>
            <a:off x="1285852" y="3331698"/>
            <a:ext cx="6486548" cy="1668938"/>
          </a:xfrm>
        </p:spPr>
        <p:txBody>
          <a:bodyPr>
            <a:normAutofit/>
          </a:bodyPr>
          <a:lstStyle/>
          <a:p>
            <a:pPr>
              <a:buFont typeface="Arial" pitchFamily="34" charset="0"/>
              <a:buChar char="•"/>
            </a:pPr>
            <a:endParaRPr lang="sr-Cyrl-RS" dirty="0"/>
          </a:p>
          <a:p>
            <a:r>
              <a:rPr lang="sr-Cyrl-RS" sz="3600" dirty="0" smtClean="0"/>
              <a:t>КОП</a:t>
            </a:r>
            <a:endParaRPr lang="sr-Cyrl-RS" sz="3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Поступак за добијање дозволе КО</a:t>
            </a:r>
            <a:endParaRPr lang="en-US" dirty="0"/>
          </a:p>
        </p:txBody>
      </p:sp>
      <p:sp>
        <p:nvSpPr>
          <p:cNvPr id="3" name="Content Placeholder 2"/>
          <p:cNvSpPr>
            <a:spLocks noGrp="1"/>
          </p:cNvSpPr>
          <p:nvPr>
            <p:ph idx="1"/>
          </p:nvPr>
        </p:nvSpPr>
        <p:spPr>
          <a:xfrm>
            <a:off x="827584" y="2490135"/>
            <a:ext cx="7560840" cy="3444997"/>
          </a:xfrm>
        </p:spPr>
        <p:txBody>
          <a:bodyPr>
            <a:normAutofit fontScale="55000" lnSpcReduction="20000"/>
          </a:bodyPr>
          <a:lstStyle/>
          <a:p>
            <a:r>
              <a:rPr lang="ru-RU" dirty="0"/>
              <a:t>Поступак за давање дозволе за обављање послова колективног остваривања ауторских права покреће се на основу писаног захтјева правног лица Институту. Уз такав захтјев правно лице мора да поднесе:</a:t>
            </a:r>
            <a:r>
              <a:rPr lang="ru-RU" dirty="0"/>
              <a:t/>
            </a:r>
            <a:br>
              <a:rPr lang="ru-RU" dirty="0"/>
            </a:br>
            <a:r>
              <a:rPr lang="ru-RU" dirty="0"/>
              <a:t/>
            </a:r>
            <a:br>
              <a:rPr lang="ru-RU" dirty="0"/>
            </a:br>
            <a:r>
              <a:rPr lang="ru-RU" dirty="0"/>
              <a:t>а) статут који утврђује органе и њихове надлежности за обављање послова колективне организације из члана 2. став (1) овог закона,</a:t>
            </a:r>
            <a:r>
              <a:rPr lang="ru-RU" dirty="0"/>
              <a:t/>
            </a:r>
            <a:br>
              <a:rPr lang="ru-RU" dirty="0"/>
            </a:br>
            <a:r>
              <a:rPr lang="ru-RU" dirty="0"/>
              <a:t/>
            </a:r>
            <a:br>
              <a:rPr lang="ru-RU" dirty="0"/>
            </a:br>
            <a:r>
              <a:rPr lang="ru-RU" dirty="0"/>
              <a:t>б) име, презиме и адресу лица која су овлашћена за представљање колективне организације,</a:t>
            </a:r>
            <a:r>
              <a:rPr lang="ru-RU" dirty="0"/>
              <a:t/>
            </a:r>
            <a:br>
              <a:rPr lang="ru-RU" dirty="0"/>
            </a:br>
            <a:r>
              <a:rPr lang="ru-RU" dirty="0"/>
              <a:t/>
            </a:r>
            <a:br>
              <a:rPr lang="ru-RU" dirty="0"/>
            </a:br>
            <a:r>
              <a:rPr lang="ru-RU" dirty="0"/>
              <a:t>ц) податке о броју аутора који су овластили правно лице за остваривање права на њиховим дјелима, као и попис дјела која ће сачињавати репертоар колективне организације,</a:t>
            </a:r>
            <a:r>
              <a:rPr lang="ru-RU" dirty="0"/>
              <a:t/>
            </a:r>
            <a:br>
              <a:rPr lang="ru-RU" dirty="0"/>
            </a:br>
            <a:r>
              <a:rPr lang="ru-RU" dirty="0"/>
              <a:t/>
            </a:r>
            <a:br>
              <a:rPr lang="ru-RU" dirty="0"/>
            </a:br>
            <a:r>
              <a:rPr lang="ru-RU" dirty="0"/>
              <a:t>д) доказе о томе да правно лице располаже одговарајућим пословним просторијама, опремом и стручном службом за ефикасно обављање колективног остваривања права,</a:t>
            </a:r>
            <a:r>
              <a:rPr lang="ru-RU" dirty="0"/>
              <a:t/>
            </a:r>
            <a:br>
              <a:rPr lang="ru-RU" dirty="0"/>
            </a:br>
            <a:r>
              <a:rPr lang="ru-RU" dirty="0"/>
              <a:t/>
            </a:r>
            <a:br>
              <a:rPr lang="ru-RU" dirty="0"/>
            </a:br>
            <a:r>
              <a:rPr lang="ru-RU" dirty="0"/>
              <a:t>е) пословни план из којег произлази реална процјена обима укупног економског ефекта колективног остваривања права, као и на вјеродостојним документима заснован закључак да ће то правно лице моћи обављати дјелатност колективне организације на ефикасан и економичан начин уз примјену свих стандарда из члана 7. овог закона,</a:t>
            </a:r>
            <a:r>
              <a:rPr lang="ru-RU" dirty="0"/>
              <a:t/>
            </a:r>
            <a:br>
              <a:rPr lang="ru-RU" dirty="0"/>
            </a:br>
            <a:r>
              <a:rPr lang="ru-RU" dirty="0"/>
              <a:t/>
            </a:r>
            <a:br>
              <a:rPr lang="ru-RU" dirty="0"/>
            </a:br>
            <a:r>
              <a:rPr lang="ru-RU" dirty="0"/>
              <a:t>ф) рјешење о упису у регистар удружења код Министарства правде Босне и Херцеговине.</a:t>
            </a:r>
            <a:endParaRPr lang="en-US" dirty="0"/>
          </a:p>
        </p:txBody>
      </p:sp>
    </p:spTree>
    <p:extLst>
      <p:ext uri="{BB962C8B-B14F-4D97-AF65-F5344CB8AC3E}">
        <p14:creationId xmlns:p14="http://schemas.microsoft.com/office/powerpoint/2010/main" val="2773617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Контрола над радом КО</a:t>
            </a:r>
            <a:endParaRPr lang="en-US" dirty="0"/>
          </a:p>
        </p:txBody>
      </p:sp>
      <p:sp>
        <p:nvSpPr>
          <p:cNvPr id="3" name="Content Placeholder 2"/>
          <p:cNvSpPr>
            <a:spLocks noGrp="1"/>
          </p:cNvSpPr>
          <p:nvPr>
            <p:ph idx="1"/>
          </p:nvPr>
        </p:nvSpPr>
        <p:spPr/>
        <p:txBody>
          <a:bodyPr>
            <a:normAutofit fontScale="92500" lnSpcReduction="10000"/>
          </a:bodyPr>
          <a:lstStyle/>
          <a:p>
            <a:r>
              <a:rPr lang="ru-RU" dirty="0" smtClean="0"/>
              <a:t>Институт </a:t>
            </a:r>
            <a:r>
              <a:rPr lang="ru-RU" dirty="0"/>
              <a:t>врши надзор над радом колективне организације и контролише да ли она обавља своје послове у складу с одредбама </a:t>
            </a:r>
            <a:r>
              <a:rPr lang="ru-RU" dirty="0"/>
              <a:t>З</a:t>
            </a:r>
            <a:r>
              <a:rPr lang="ru-RU" dirty="0" smtClean="0"/>
              <a:t>акона.</a:t>
            </a:r>
          </a:p>
          <a:p>
            <a:r>
              <a:rPr lang="ru-RU" dirty="0"/>
              <a:t>Институт може у свако вријеме да захтијева од колективне организације извјештај о вођењу послова, као и увид у пословне књиге и другу пословну документацију колективне организације, у обиму који је потребан и оправдан актом контроле у конкретној ствари, на основу образложеног писаног захтјева у којем је јасно одређен предмет контроле</a:t>
            </a:r>
            <a:r>
              <a:rPr lang="ru-RU" dirty="0" smtClean="0"/>
              <a:t>.</a:t>
            </a:r>
            <a:endParaRPr lang="en-US" dirty="0"/>
          </a:p>
        </p:txBody>
      </p:sp>
    </p:spTree>
    <p:extLst>
      <p:ext uri="{BB962C8B-B14F-4D97-AF65-F5344CB8AC3E}">
        <p14:creationId xmlns:p14="http://schemas.microsoft.com/office/powerpoint/2010/main" val="1383462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Одузимање дозволе КО</a:t>
            </a:r>
            <a:endParaRPr lang="en-US" dirty="0"/>
          </a:p>
        </p:txBody>
      </p:sp>
      <p:sp>
        <p:nvSpPr>
          <p:cNvPr id="3" name="Content Placeholder 2"/>
          <p:cNvSpPr>
            <a:spLocks noGrp="1"/>
          </p:cNvSpPr>
          <p:nvPr>
            <p:ph idx="1"/>
          </p:nvPr>
        </p:nvSpPr>
        <p:spPr/>
        <p:txBody>
          <a:bodyPr>
            <a:normAutofit fontScale="77500" lnSpcReduction="20000"/>
          </a:bodyPr>
          <a:lstStyle/>
          <a:p>
            <a:r>
              <a:rPr lang="ru-RU" dirty="0"/>
              <a:t>Институт ће својом одлуком одузети издату дозволу за рад колективне организације ако:</a:t>
            </a:r>
            <a:r>
              <a:rPr lang="ru-RU" dirty="0"/>
              <a:t/>
            </a:r>
            <a:br>
              <a:rPr lang="ru-RU" dirty="0"/>
            </a:br>
            <a:r>
              <a:rPr lang="ru-RU" dirty="0"/>
              <a:t/>
            </a:r>
            <a:br>
              <a:rPr lang="ru-RU" dirty="0"/>
            </a:br>
            <a:r>
              <a:rPr lang="ru-RU" dirty="0"/>
              <a:t>а) је колективна организација доставила Институту нетачне податке, на основу којих је издата дозвола,</a:t>
            </a:r>
            <a:r>
              <a:rPr lang="ru-RU" dirty="0"/>
              <a:t/>
            </a:r>
            <a:br>
              <a:rPr lang="ru-RU" dirty="0"/>
            </a:br>
            <a:r>
              <a:rPr lang="ru-RU" dirty="0"/>
              <a:t/>
            </a:r>
            <a:br>
              <a:rPr lang="ru-RU" dirty="0"/>
            </a:br>
            <a:r>
              <a:rPr lang="ru-RU" dirty="0"/>
              <a:t>б) наступе околности које би биле разлог за одбијање захтјева за издавање дозволе,</a:t>
            </a:r>
            <a:r>
              <a:rPr lang="ru-RU" dirty="0"/>
              <a:t/>
            </a:r>
            <a:br>
              <a:rPr lang="ru-RU" dirty="0"/>
            </a:br>
            <a:r>
              <a:rPr lang="ru-RU" dirty="0"/>
              <a:t/>
            </a:r>
            <a:br>
              <a:rPr lang="ru-RU" dirty="0"/>
            </a:br>
            <a:r>
              <a:rPr lang="ru-RU" dirty="0"/>
              <a:t>ц) колективна организација не обавља своје дјелатности у складу са одредбама члана 3. овог закона,</a:t>
            </a:r>
            <a:r>
              <a:rPr lang="ru-RU" dirty="0"/>
              <a:t/>
            </a:r>
            <a:br>
              <a:rPr lang="ru-RU" dirty="0"/>
            </a:br>
            <a:r>
              <a:rPr lang="ru-RU" dirty="0"/>
              <a:t/>
            </a:r>
            <a:br>
              <a:rPr lang="ru-RU" dirty="0"/>
            </a:br>
            <a:r>
              <a:rPr lang="ru-RU" dirty="0"/>
              <a:t>д) колективна организација учини тежу повреду одредаба овог закона.</a:t>
            </a:r>
            <a:endParaRPr lang="en-US" dirty="0"/>
          </a:p>
        </p:txBody>
      </p:sp>
    </p:spTree>
    <p:extLst>
      <p:ext uri="{BB962C8B-B14F-4D97-AF65-F5344CB8AC3E}">
        <p14:creationId xmlns:p14="http://schemas.microsoft.com/office/powerpoint/2010/main" val="3832843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Условно одузимање дозволе КО</a:t>
            </a:r>
            <a:endParaRPr lang="en-US" dirty="0"/>
          </a:p>
        </p:txBody>
      </p:sp>
      <p:sp>
        <p:nvSpPr>
          <p:cNvPr id="3" name="Content Placeholder 2"/>
          <p:cNvSpPr>
            <a:spLocks noGrp="1"/>
          </p:cNvSpPr>
          <p:nvPr>
            <p:ph idx="1"/>
          </p:nvPr>
        </p:nvSpPr>
        <p:spPr/>
        <p:txBody>
          <a:bodyPr/>
          <a:lstStyle/>
          <a:p>
            <a:r>
              <a:rPr lang="ru-RU" dirty="0"/>
              <a:t>Институт може својом одлуком о одузимању дозволе истовремено одредити да се то одузимање неће спровести под условом да колективна организација у одређеном року, који не може бити краћи од шест мјесеци нити дужи од двије године (пробни период), отклони све неправилности и санира учињене повреде, те да у том року не учини нову повреду која је основ за одузимање дозволе.</a:t>
            </a:r>
            <a:endParaRPr lang="en-US" dirty="0"/>
          </a:p>
        </p:txBody>
      </p:sp>
    </p:spTree>
    <p:extLst>
      <p:ext uri="{BB962C8B-B14F-4D97-AF65-F5344CB8AC3E}">
        <p14:creationId xmlns:p14="http://schemas.microsoft.com/office/powerpoint/2010/main" val="913852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ОДНОС КО И АУТОРА</a:t>
            </a:r>
            <a:endParaRPr lang="en-US" dirty="0"/>
          </a:p>
        </p:txBody>
      </p:sp>
      <p:sp>
        <p:nvSpPr>
          <p:cNvPr id="3" name="Content Placeholder 2"/>
          <p:cNvSpPr>
            <a:spLocks noGrp="1"/>
          </p:cNvSpPr>
          <p:nvPr>
            <p:ph idx="1"/>
          </p:nvPr>
        </p:nvSpPr>
        <p:spPr/>
        <p:txBody>
          <a:bodyPr/>
          <a:lstStyle/>
          <a:p>
            <a:r>
              <a:rPr lang="ru-RU" dirty="0"/>
              <a:t>Колективна организација не може одбити захтјев за склапање уговора за колективно остваривање права из области своје дјелатности</a:t>
            </a:r>
            <a:r>
              <a:rPr lang="ru-RU" dirty="0" smtClean="0"/>
              <a:t>.</a:t>
            </a:r>
          </a:p>
          <a:p>
            <a:r>
              <a:rPr lang="ru-RU" dirty="0"/>
              <a:t>Аутори који су повјерили колективној организацији остваривање својих права су њени чланови. Врсте чланства и права везана за њих одређује статут колективне организације.</a:t>
            </a:r>
            <a:endParaRPr lang="en-US" dirty="0"/>
          </a:p>
        </p:txBody>
      </p:sp>
    </p:spTree>
    <p:extLst>
      <p:ext uri="{BB962C8B-B14F-4D97-AF65-F5344CB8AC3E}">
        <p14:creationId xmlns:p14="http://schemas.microsoft.com/office/powerpoint/2010/main" val="617439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692697"/>
            <a:ext cx="7344816" cy="5632311"/>
          </a:xfrm>
          <a:prstGeom prst="rect">
            <a:avLst/>
          </a:prstGeom>
        </p:spPr>
        <p:txBody>
          <a:bodyPr wrap="square">
            <a:spAutoFit/>
          </a:bodyPr>
          <a:lstStyle/>
          <a:p>
            <a:r>
              <a:rPr lang="ru-RU" sz="2400" dirty="0">
                <a:solidFill>
                  <a:srgbClr val="000000"/>
                </a:solidFill>
                <a:latin typeface="Segoe UI" panose="020B0502040204020203" pitchFamily="34" charset="0"/>
              </a:rPr>
              <a:t>Постоји претпоставка да је колективна организација, у оквиру врсте права и врсте дјела за које је специјализована, овлашћена да дјелује за рачун свих аутора.</a:t>
            </a:r>
            <a:r>
              <a:rPr lang="ru-RU" sz="2400" dirty="0"/>
              <a:t/>
            </a:r>
            <a:br>
              <a:rPr lang="ru-RU" sz="2400" dirty="0"/>
            </a:br>
            <a:r>
              <a:rPr lang="ru-RU" sz="2400" dirty="0"/>
              <a:t/>
            </a:r>
            <a:br>
              <a:rPr lang="ru-RU" sz="2400" dirty="0"/>
            </a:br>
            <a:r>
              <a:rPr lang="ru-RU" sz="2400" dirty="0" smtClean="0">
                <a:solidFill>
                  <a:srgbClr val="000000"/>
                </a:solidFill>
                <a:latin typeface="Segoe UI" panose="020B0502040204020203" pitchFamily="34" charset="0"/>
              </a:rPr>
              <a:t>Аутор </a:t>
            </a:r>
            <a:r>
              <a:rPr lang="ru-RU" sz="2400" dirty="0">
                <a:solidFill>
                  <a:srgbClr val="000000"/>
                </a:solidFill>
                <a:latin typeface="Segoe UI" panose="020B0502040204020203" pitchFamily="34" charset="0"/>
              </a:rPr>
              <a:t>који не жели да своја права остварује на колективан начин дужан је да о томе, у писаној форми, обавијести одговарајућу колективну организацију.</a:t>
            </a:r>
            <a:r>
              <a:rPr lang="ru-RU" sz="2400" dirty="0"/>
              <a:t/>
            </a:r>
            <a:br>
              <a:rPr lang="ru-RU" sz="2400" dirty="0"/>
            </a:br>
            <a:r>
              <a:rPr lang="ru-RU" sz="2400" dirty="0"/>
              <a:t/>
            </a:r>
            <a:br>
              <a:rPr lang="ru-RU" sz="2400" dirty="0"/>
            </a:br>
            <a:r>
              <a:rPr lang="ru-RU" sz="2400" dirty="0" smtClean="0">
                <a:solidFill>
                  <a:srgbClr val="000000"/>
                </a:solidFill>
                <a:latin typeface="Segoe UI" panose="020B0502040204020203" pitchFamily="34" charset="0"/>
              </a:rPr>
              <a:t>Колективна </a:t>
            </a:r>
            <a:r>
              <a:rPr lang="ru-RU" sz="2400" dirty="0">
                <a:solidFill>
                  <a:srgbClr val="000000"/>
                </a:solidFill>
                <a:latin typeface="Segoe UI" panose="020B0502040204020203" pitchFamily="34" charset="0"/>
              </a:rPr>
              <a:t>организација дужна је да ауторе који је нису обавијестили да ће своја права остваривати на индивидуалан начин третира равноправно с ауторима који су с њом склопили </a:t>
            </a:r>
            <a:r>
              <a:rPr lang="ru-RU" sz="2400" dirty="0" smtClean="0">
                <a:solidFill>
                  <a:srgbClr val="000000"/>
                </a:solidFill>
                <a:latin typeface="Segoe UI" panose="020B0502040204020203" pitchFamily="34" charset="0"/>
              </a:rPr>
              <a:t>уговор.</a:t>
            </a:r>
            <a:endParaRPr lang="en-US" sz="2400" dirty="0"/>
          </a:p>
        </p:txBody>
      </p:sp>
    </p:spTree>
    <p:extLst>
      <p:ext uri="{BB962C8B-B14F-4D97-AF65-F5344CB8AC3E}">
        <p14:creationId xmlns:p14="http://schemas.microsoft.com/office/powerpoint/2010/main" val="4209439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1052736"/>
            <a:ext cx="7128792" cy="4524315"/>
          </a:xfrm>
          <a:prstGeom prst="rect">
            <a:avLst/>
          </a:prstGeom>
        </p:spPr>
        <p:txBody>
          <a:bodyPr wrap="square">
            <a:spAutoFit/>
          </a:bodyPr>
          <a:lstStyle/>
          <a:p>
            <a:r>
              <a:rPr lang="ru-RU" sz="2400" dirty="0" smtClean="0">
                <a:solidFill>
                  <a:srgbClr val="000000"/>
                </a:solidFill>
                <a:latin typeface="+mj-lt"/>
              </a:rPr>
              <a:t>Колективна </a:t>
            </a:r>
            <a:r>
              <a:rPr lang="ru-RU" sz="2400" dirty="0">
                <a:solidFill>
                  <a:srgbClr val="000000"/>
                </a:solidFill>
                <a:latin typeface="+mj-lt"/>
              </a:rPr>
              <a:t>организација дужна је да ауторима који су с њом закључили </a:t>
            </a:r>
            <a:r>
              <a:rPr lang="ru-RU" sz="2400" dirty="0" smtClean="0">
                <a:solidFill>
                  <a:srgbClr val="000000"/>
                </a:solidFill>
                <a:latin typeface="+mj-lt"/>
              </a:rPr>
              <a:t>уговор, </a:t>
            </a:r>
            <a:r>
              <a:rPr lang="ru-RU" sz="2400" dirty="0">
                <a:solidFill>
                  <a:srgbClr val="000000"/>
                </a:solidFill>
                <a:latin typeface="+mj-lt"/>
              </a:rPr>
              <a:t>као и онима који своја права у Босни и Херцеговини остварују на основу уговора закљученог између те колективне организације и стране колективне организације, расподијели сав приход од своје дјелатности, у складу са годишњим планом који усвоји скупштина колективне организације</a:t>
            </a:r>
            <a:r>
              <a:rPr lang="ru-RU" sz="2400" dirty="0" smtClean="0">
                <a:solidFill>
                  <a:srgbClr val="000000"/>
                </a:solidFill>
                <a:latin typeface="+mj-lt"/>
              </a:rPr>
              <a:t>.</a:t>
            </a:r>
          </a:p>
          <a:p>
            <a:endParaRPr lang="ru-RU" sz="2400" dirty="0">
              <a:solidFill>
                <a:srgbClr val="000000"/>
              </a:solidFill>
              <a:latin typeface="+mj-lt"/>
            </a:endParaRPr>
          </a:p>
          <a:p>
            <a:r>
              <a:rPr lang="ru-RU" sz="2400" dirty="0">
                <a:latin typeface="+mj-lt"/>
              </a:rPr>
              <a:t>Колективна организација дијели средства за ауторске хонораре чланова у складу са усвојеним правилима о расподјели.</a:t>
            </a:r>
            <a:endParaRPr lang="en-US" sz="2400" dirty="0">
              <a:latin typeface="+mj-lt"/>
            </a:endParaRPr>
          </a:p>
        </p:txBody>
      </p:sp>
    </p:spTree>
    <p:extLst>
      <p:ext uri="{BB962C8B-B14F-4D97-AF65-F5344CB8AC3E}">
        <p14:creationId xmlns:p14="http://schemas.microsoft.com/office/powerpoint/2010/main" val="736059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ОДНОС КО И </a:t>
            </a:r>
            <a:r>
              <a:rPr lang="sr-Cyrl-RS" dirty="0" smtClean="0"/>
              <a:t>КОРИСНИКА</a:t>
            </a:r>
            <a:endParaRPr lang="en-US" dirty="0"/>
          </a:p>
        </p:txBody>
      </p:sp>
      <p:sp>
        <p:nvSpPr>
          <p:cNvPr id="3" name="Content Placeholder 2"/>
          <p:cNvSpPr>
            <a:spLocks noGrp="1"/>
          </p:cNvSpPr>
          <p:nvPr>
            <p:ph idx="1"/>
          </p:nvPr>
        </p:nvSpPr>
        <p:spPr/>
        <p:txBody>
          <a:bodyPr>
            <a:normAutofit fontScale="85000" lnSpcReduction="20000"/>
          </a:bodyPr>
          <a:lstStyle/>
          <a:p>
            <a:r>
              <a:rPr lang="ru-RU" dirty="0"/>
              <a:t>Висина и начин израчунавања накнада које поједини корисник мора да плати колективној организацији за коришћење ауторског дјела из њеног репертоара одређује се тарифом. Висина накнаде мора бити примјерена врсти и начину коришћења ауторског дјела.</a:t>
            </a:r>
            <a:r>
              <a:rPr lang="ru-RU" dirty="0"/>
              <a:t/>
            </a:r>
            <a:br>
              <a:rPr lang="ru-RU" dirty="0"/>
            </a:br>
            <a:r>
              <a:rPr lang="ru-RU" dirty="0"/>
              <a:t/>
            </a:r>
            <a:br>
              <a:rPr lang="ru-RU" dirty="0"/>
            </a:br>
            <a:r>
              <a:rPr lang="ru-RU" dirty="0" smtClean="0"/>
              <a:t>Тарифа </a:t>
            </a:r>
            <a:r>
              <a:rPr lang="ru-RU" dirty="0"/>
              <a:t>се одређује колективним уговором између колективне организације и репрезентативног удружења корисника или, ако то није могуће, уговором са појединачним корисником, односно одлуком Савјета за ауторско право. До другачије правоснажне одлуке Савјета за ауторско право сматра се да су тарифе одређене поменутим уговорима примјерене.</a:t>
            </a:r>
            <a:endParaRPr lang="en-US" dirty="0"/>
          </a:p>
        </p:txBody>
      </p:sp>
    </p:spTree>
    <p:extLst>
      <p:ext uri="{BB962C8B-B14F-4D97-AF65-F5344CB8AC3E}">
        <p14:creationId xmlns:p14="http://schemas.microsoft.com/office/powerpoint/2010/main" val="2742003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ТАРИФА</a:t>
            </a:r>
            <a:endParaRPr lang="en-US" dirty="0"/>
          </a:p>
        </p:txBody>
      </p:sp>
      <p:sp>
        <p:nvSpPr>
          <p:cNvPr id="3" name="Content Placeholder 2"/>
          <p:cNvSpPr>
            <a:spLocks noGrp="1"/>
          </p:cNvSpPr>
          <p:nvPr>
            <p:ph idx="1"/>
          </p:nvPr>
        </p:nvSpPr>
        <p:spPr>
          <a:xfrm>
            <a:off x="683568" y="2490135"/>
            <a:ext cx="7704856" cy="3444997"/>
          </a:xfrm>
        </p:spPr>
        <p:txBody>
          <a:bodyPr>
            <a:noAutofit/>
          </a:bodyPr>
          <a:lstStyle/>
          <a:p>
            <a:r>
              <a:rPr lang="ru-RU" sz="1400" dirty="0"/>
              <a:t>При одређивању примјерене тарифе нарочито се узима у обзир:</a:t>
            </a:r>
            <a:r>
              <a:rPr lang="ru-RU" sz="1400" dirty="0"/>
              <a:t/>
            </a:r>
            <a:br>
              <a:rPr lang="ru-RU" sz="1400" dirty="0"/>
            </a:br>
            <a:r>
              <a:rPr lang="ru-RU" sz="1400" dirty="0"/>
              <a:t/>
            </a:r>
            <a:br>
              <a:rPr lang="ru-RU" sz="1400" dirty="0"/>
            </a:br>
            <a:r>
              <a:rPr lang="ru-RU" sz="1400" dirty="0"/>
              <a:t>а) укупни бруто приход који се остварује коришћењем ауторског дјела или, ако то није могуће, укупни бруто трошкови везани за то коришћење,</a:t>
            </a:r>
            <a:r>
              <a:rPr lang="ru-RU" sz="1400" dirty="0"/>
              <a:t/>
            </a:r>
            <a:br>
              <a:rPr lang="ru-RU" sz="1400" dirty="0"/>
            </a:br>
            <a:r>
              <a:rPr lang="ru-RU" sz="1400" dirty="0"/>
              <a:t/>
            </a:r>
            <a:br>
              <a:rPr lang="ru-RU" sz="1400" dirty="0"/>
            </a:br>
            <a:r>
              <a:rPr lang="ru-RU" sz="1400" dirty="0"/>
              <a:t>б) значај коришћења ауторских дјела за дјелатност корисника,</a:t>
            </a:r>
            <a:r>
              <a:rPr lang="ru-RU" sz="1400" dirty="0"/>
              <a:t/>
            </a:r>
            <a:br>
              <a:rPr lang="ru-RU" sz="1400" dirty="0"/>
            </a:br>
            <a:r>
              <a:rPr lang="ru-RU" sz="1400" dirty="0"/>
              <a:t/>
            </a:r>
            <a:br>
              <a:rPr lang="ru-RU" sz="1400" dirty="0"/>
            </a:br>
            <a:r>
              <a:rPr lang="ru-RU" sz="1400" dirty="0"/>
              <a:t>ц) сразмјер између заштићених и незаштићених ауторских дјела која се користе,</a:t>
            </a:r>
            <a:r>
              <a:rPr lang="ru-RU" sz="1400" dirty="0"/>
              <a:t/>
            </a:r>
            <a:br>
              <a:rPr lang="ru-RU" sz="1400" dirty="0"/>
            </a:br>
            <a:r>
              <a:rPr lang="ru-RU" sz="1400" dirty="0"/>
              <a:t/>
            </a:r>
            <a:br>
              <a:rPr lang="ru-RU" sz="1400" dirty="0"/>
            </a:br>
            <a:r>
              <a:rPr lang="ru-RU" sz="1400" dirty="0"/>
              <a:t>д) сразмјер између права која се остварују на колективан и индивидуалан начин,</a:t>
            </a:r>
            <a:r>
              <a:rPr lang="ru-RU" sz="1400" dirty="0"/>
              <a:t/>
            </a:r>
            <a:br>
              <a:rPr lang="ru-RU" sz="1400" dirty="0"/>
            </a:br>
            <a:r>
              <a:rPr lang="ru-RU" sz="1400" dirty="0"/>
              <a:t/>
            </a:r>
            <a:br>
              <a:rPr lang="ru-RU" sz="1400" dirty="0"/>
            </a:br>
            <a:r>
              <a:rPr lang="ru-RU" sz="1400" dirty="0"/>
              <a:t>е) посебна сложеност колективног остваривања права због одређеног начина коришћења ауторских дјела,</a:t>
            </a:r>
            <a:r>
              <a:rPr lang="ru-RU" sz="1400" dirty="0"/>
              <a:t/>
            </a:r>
            <a:br>
              <a:rPr lang="ru-RU" sz="1400" dirty="0"/>
            </a:br>
            <a:r>
              <a:rPr lang="ru-RU" sz="1400" dirty="0"/>
              <a:t/>
            </a:r>
            <a:br>
              <a:rPr lang="ru-RU" sz="1400" dirty="0"/>
            </a:br>
            <a:r>
              <a:rPr lang="ru-RU" sz="1400" dirty="0"/>
              <a:t>ф) упоредивост предложене тарифе са тарифама одговарајућих колективних организација у другим сусједним државама и државама које се према релевантним критеријумима, а нарочито према висини бруто домаћег производа по становнику и куповној моћи, могу упоредити са Босном и Херцеговином.</a:t>
            </a:r>
            <a:endParaRPr lang="en-US" sz="1400" dirty="0"/>
          </a:p>
        </p:txBody>
      </p:sp>
    </p:spTree>
    <p:extLst>
      <p:ext uri="{BB962C8B-B14F-4D97-AF65-F5344CB8AC3E}">
        <p14:creationId xmlns:p14="http://schemas.microsoft.com/office/powerpoint/2010/main" val="646378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КОЛЕКТИВНИ УГОВОР</a:t>
            </a:r>
            <a:endParaRPr lang="en-US" dirty="0"/>
          </a:p>
        </p:txBody>
      </p:sp>
      <p:sp>
        <p:nvSpPr>
          <p:cNvPr id="3" name="Content Placeholder 2"/>
          <p:cNvSpPr>
            <a:spLocks noGrp="1"/>
          </p:cNvSpPr>
          <p:nvPr>
            <p:ph idx="1"/>
          </p:nvPr>
        </p:nvSpPr>
        <p:spPr/>
        <p:txBody>
          <a:bodyPr>
            <a:normAutofit fontScale="92500"/>
          </a:bodyPr>
          <a:lstStyle/>
          <a:p>
            <a:r>
              <a:rPr lang="ru-RU" dirty="0" smtClean="0"/>
              <a:t>Колективна </a:t>
            </a:r>
            <a:r>
              <a:rPr lang="ru-RU" dirty="0"/>
              <a:t>организација закључује колективни уговор са репрезентативним удружењем корисника ауторских дјела из репертоара колективне организације на основу претходно обављених преговора. Као репрезентативно удружење сматра се оно удружење корисника које на територији Босне и Херцеговине представља већину корисника у области одређене дјелатности, односно оно коме је репрезентативност призната на основу других прописа.</a:t>
            </a:r>
            <a:endParaRPr lang="en-US" dirty="0"/>
          </a:p>
        </p:txBody>
      </p:sp>
    </p:spTree>
    <p:extLst>
      <p:ext uri="{BB962C8B-B14F-4D97-AF65-F5344CB8AC3E}">
        <p14:creationId xmlns:p14="http://schemas.microsoft.com/office/powerpoint/2010/main" val="2580922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1340768"/>
            <a:ext cx="6480720" cy="3693319"/>
          </a:xfrm>
          <a:prstGeom prst="rect">
            <a:avLst/>
          </a:prstGeom>
        </p:spPr>
        <p:txBody>
          <a:bodyPr wrap="square">
            <a:spAutoFit/>
          </a:bodyPr>
          <a:lstStyle/>
          <a:p>
            <a:endParaRPr lang="sr-Cyrl-RS" dirty="0" smtClean="0"/>
          </a:p>
          <a:p>
            <a:endParaRPr lang="sr-Cyrl-RS" dirty="0"/>
          </a:p>
          <a:p>
            <a:endParaRPr lang="sr-Cyrl-RS" dirty="0" smtClean="0"/>
          </a:p>
          <a:p>
            <a:endParaRPr lang="sr-Cyrl-RS" dirty="0"/>
          </a:p>
          <a:p>
            <a:pPr algn="just"/>
            <a:r>
              <a:rPr lang="sr-Cyrl-RS" sz="2400" dirty="0" smtClean="0"/>
              <a:t>Закон о ауторском и сродним правима („Службени гласник БиХ“ бр. 63/10)</a:t>
            </a:r>
          </a:p>
          <a:p>
            <a:pPr algn="just"/>
            <a:endParaRPr lang="sr-Cyrl-RS" sz="2400" dirty="0" smtClean="0"/>
          </a:p>
          <a:p>
            <a:pPr algn="just"/>
            <a:r>
              <a:rPr lang="sr-Cyrl-RS" sz="2400" dirty="0"/>
              <a:t>Закон о </a:t>
            </a:r>
            <a:r>
              <a:rPr lang="sr-Cyrl-RS" sz="2400" dirty="0" smtClean="0"/>
              <a:t>колективном остваривању ауторског </a:t>
            </a:r>
            <a:r>
              <a:rPr lang="sr-Cyrl-RS" sz="2400" dirty="0"/>
              <a:t>и </a:t>
            </a:r>
            <a:r>
              <a:rPr lang="sr-Cyrl-RS" sz="2400" dirty="0" smtClean="0"/>
              <a:t>сродних права </a:t>
            </a:r>
            <a:r>
              <a:rPr lang="sr-Cyrl-RS" sz="2400" dirty="0"/>
              <a:t>(„Службени гласник БиХ“ бр. 63/10)</a:t>
            </a:r>
          </a:p>
          <a:p>
            <a:endParaRPr lang="en-US" dirty="0"/>
          </a:p>
        </p:txBody>
      </p:sp>
    </p:spTree>
    <p:extLst>
      <p:ext uri="{BB962C8B-B14F-4D97-AF65-F5344CB8AC3E}">
        <p14:creationId xmlns:p14="http://schemas.microsoft.com/office/powerpoint/2010/main" val="21246928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a:t>КОЛЕКТИВНИ УГОВОР</a:t>
            </a:r>
            <a:endParaRPr lang="en-US" dirty="0"/>
          </a:p>
        </p:txBody>
      </p:sp>
      <p:sp>
        <p:nvSpPr>
          <p:cNvPr id="3" name="Content Placeholder 2"/>
          <p:cNvSpPr>
            <a:spLocks noGrp="1"/>
          </p:cNvSpPr>
          <p:nvPr>
            <p:ph idx="1"/>
          </p:nvPr>
        </p:nvSpPr>
        <p:spPr/>
        <p:txBody>
          <a:bodyPr>
            <a:normAutofit fontScale="85000" lnSpcReduction="10000"/>
          </a:bodyPr>
          <a:lstStyle/>
          <a:p>
            <a:r>
              <a:rPr lang="ru-RU" dirty="0"/>
              <a:t>Колективни уговор одређује нарочито:</a:t>
            </a:r>
            <a:r>
              <a:rPr lang="ru-RU" dirty="0"/>
              <a:t/>
            </a:r>
            <a:br>
              <a:rPr lang="ru-RU" dirty="0"/>
            </a:br>
            <a:r>
              <a:rPr lang="ru-RU" dirty="0"/>
              <a:t/>
            </a:r>
            <a:br>
              <a:rPr lang="ru-RU" dirty="0"/>
            </a:br>
            <a:r>
              <a:rPr lang="ru-RU" dirty="0"/>
              <a:t>а) тарифу, основица за обрачун и начин примјене тарифе,</a:t>
            </a:r>
            <a:r>
              <a:rPr lang="ru-RU" dirty="0"/>
              <a:t/>
            </a:r>
            <a:br>
              <a:rPr lang="ru-RU" dirty="0"/>
            </a:br>
            <a:r>
              <a:rPr lang="ru-RU" dirty="0"/>
              <a:t/>
            </a:r>
            <a:br>
              <a:rPr lang="ru-RU" dirty="0"/>
            </a:br>
            <a:r>
              <a:rPr lang="ru-RU" dirty="0"/>
              <a:t>б) услове за коришћење ауторских дјела из репертоара колективне организације,</a:t>
            </a:r>
            <a:r>
              <a:rPr lang="ru-RU" dirty="0"/>
              <a:t/>
            </a:r>
            <a:br>
              <a:rPr lang="ru-RU" dirty="0"/>
            </a:br>
            <a:r>
              <a:rPr lang="ru-RU" dirty="0"/>
              <a:t/>
            </a:r>
            <a:br>
              <a:rPr lang="ru-RU" dirty="0"/>
            </a:br>
            <a:r>
              <a:rPr lang="ru-RU" dirty="0"/>
              <a:t>ц) околности коришћења због којих се висина одређене накнаде према тарифи увећава, смањује или опрашта,</a:t>
            </a:r>
            <a:r>
              <a:rPr lang="ru-RU" dirty="0"/>
              <a:t/>
            </a:r>
            <a:br>
              <a:rPr lang="ru-RU" dirty="0"/>
            </a:br>
            <a:r>
              <a:rPr lang="ru-RU" dirty="0"/>
              <a:t/>
            </a:r>
            <a:br>
              <a:rPr lang="ru-RU" dirty="0"/>
            </a:br>
            <a:r>
              <a:rPr lang="ru-RU" dirty="0"/>
              <a:t>д) рок и начин наплате накнаде,</a:t>
            </a:r>
            <a:endParaRPr lang="en-US" dirty="0"/>
          </a:p>
        </p:txBody>
      </p:sp>
    </p:spTree>
    <p:extLst>
      <p:ext uri="{BB962C8B-B14F-4D97-AF65-F5344CB8AC3E}">
        <p14:creationId xmlns:p14="http://schemas.microsoft.com/office/powerpoint/2010/main" val="362564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ПОСТУПАК ЗАКЉУЧИВАЊА КОЛЕКТИВНОГ УГОВОРА</a:t>
            </a:r>
            <a:endParaRPr lang="en-US" dirty="0"/>
          </a:p>
        </p:txBody>
      </p:sp>
      <p:sp>
        <p:nvSpPr>
          <p:cNvPr id="3" name="Content Placeholder 2"/>
          <p:cNvSpPr>
            <a:spLocks noGrp="1"/>
          </p:cNvSpPr>
          <p:nvPr>
            <p:ph idx="1"/>
          </p:nvPr>
        </p:nvSpPr>
        <p:spPr/>
        <p:txBody>
          <a:bodyPr>
            <a:normAutofit fontScale="70000" lnSpcReduction="20000"/>
          </a:bodyPr>
          <a:lstStyle/>
          <a:p>
            <a:r>
              <a:rPr lang="ru-RU" dirty="0"/>
              <a:t>Позив на преговоре за закључење колективног уговора колективна организација објављује у "Службеном гласнику БиХ". Рок за почетак преговора не може бити краћи од 30 дана од дана објављивања ни дужи од 180 дана од дана објављивања позива.</a:t>
            </a:r>
            <a:r>
              <a:rPr lang="ru-RU" dirty="0"/>
              <a:t/>
            </a:r>
            <a:br>
              <a:rPr lang="ru-RU" dirty="0"/>
            </a:br>
            <a:r>
              <a:rPr lang="ru-RU" dirty="0"/>
              <a:t/>
            </a:r>
            <a:br>
              <a:rPr lang="ru-RU" dirty="0"/>
            </a:br>
            <a:r>
              <a:rPr lang="ru-RU" dirty="0" smtClean="0"/>
              <a:t>Колективна </a:t>
            </a:r>
            <a:r>
              <a:rPr lang="ru-RU" dirty="0"/>
              <a:t>организација објављује закључени колективни уговор у "Службеном гласнику БиХ". Колективни уговор почиње да важи за све истоврсне кориснике ауторских дјела из репертоара колективне организације петнаестог дана од дана његовог објављивања у "Службеном гласнику БиХ", независно од тога да ли су ти корисници учествовали у преговорима или не.</a:t>
            </a:r>
            <a:r>
              <a:rPr lang="ru-RU" dirty="0"/>
              <a:t/>
            </a:r>
            <a:br>
              <a:rPr lang="ru-RU" dirty="0"/>
            </a:br>
            <a:r>
              <a:rPr lang="ru-RU" dirty="0"/>
              <a:t/>
            </a:r>
            <a:br>
              <a:rPr lang="ru-RU" dirty="0"/>
            </a:br>
            <a:r>
              <a:rPr lang="ru-RU" dirty="0" smtClean="0"/>
              <a:t>Корисници </a:t>
            </a:r>
            <a:r>
              <a:rPr lang="ru-RU" dirty="0"/>
              <a:t>ауторских дјела из репертоара колективне организације дужни су да закључе уговоре са колективном организацијом у складу са важећим колективним уговором.</a:t>
            </a:r>
            <a:endParaRPr lang="en-US" dirty="0"/>
          </a:p>
        </p:txBody>
      </p:sp>
    </p:spTree>
    <p:extLst>
      <p:ext uri="{BB962C8B-B14F-4D97-AF65-F5344CB8AC3E}">
        <p14:creationId xmlns:p14="http://schemas.microsoft.com/office/powerpoint/2010/main" val="4188513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ОБАВЕЗЕ КОРИСНИКА</a:t>
            </a:r>
            <a:endParaRPr lang="en-US" dirty="0"/>
          </a:p>
        </p:txBody>
      </p:sp>
      <p:sp>
        <p:nvSpPr>
          <p:cNvPr id="3" name="Content Placeholder 2"/>
          <p:cNvSpPr>
            <a:spLocks noGrp="1"/>
          </p:cNvSpPr>
          <p:nvPr>
            <p:ph idx="1"/>
          </p:nvPr>
        </p:nvSpPr>
        <p:spPr/>
        <p:txBody>
          <a:bodyPr>
            <a:normAutofit fontScale="62500" lnSpcReduction="20000"/>
          </a:bodyPr>
          <a:lstStyle/>
          <a:p>
            <a:r>
              <a:rPr lang="ru-RU" dirty="0"/>
              <a:t>Корисник ауторских дјела из репертоара колективне организације може било када да тражи закључење уговора о неискључивом преносу права за коришћење тих дјела, према важећем колективном уговору, односно важећој привременој тарифи, ако она у том тренутку постоји</a:t>
            </a:r>
            <a:r>
              <a:rPr lang="ru-RU" dirty="0" smtClean="0"/>
              <a:t>.</a:t>
            </a:r>
          </a:p>
          <a:p>
            <a:r>
              <a:rPr lang="ru-RU" dirty="0" smtClean="0"/>
              <a:t>Организатори </a:t>
            </a:r>
            <a:r>
              <a:rPr lang="ru-RU" dirty="0"/>
              <a:t>културно-умјетничких и забавних приредаба и други корисници заштићених ауторских дјела обавезни су да у случајевима када је то потребно према одредбама овог закона претходно прибаве права за саопштавање јавности тих дјела, а у року од 15 дана након таквог саопштавања да пошаљу одговарајућој колективној организацији списак свих коришћених дјела</a:t>
            </a:r>
            <a:r>
              <a:rPr lang="ru-RU" dirty="0" smtClean="0"/>
              <a:t>.</a:t>
            </a:r>
          </a:p>
          <a:p>
            <a:r>
              <a:rPr lang="ru-RU" dirty="0"/>
              <a:t>Произвођачи уређаја за звучно и визуелно снимање, произвођачи уређаја за фотокопирање, произвођачи празних носача звука, слике или текста, односно увозници таквих уређаја и носача, дужни су да крајем сваког квартала саопште, у писаној форми, одговарајућој колективној организацији податке о броју и врсти продатих, односно увезених уређаја и носача, који су потребни за израчунавање дуговане накнаде.</a:t>
            </a:r>
            <a:endParaRPr lang="en-US" dirty="0"/>
          </a:p>
        </p:txBody>
      </p:sp>
    </p:spTree>
    <p:extLst>
      <p:ext uri="{BB962C8B-B14F-4D97-AF65-F5344CB8AC3E}">
        <p14:creationId xmlns:p14="http://schemas.microsoft.com/office/powerpoint/2010/main" val="1945354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САВЈЕТ ЗА АУТОРСКО ПРАВО</a:t>
            </a:r>
            <a:endParaRPr lang="en-US" dirty="0"/>
          </a:p>
        </p:txBody>
      </p:sp>
      <p:sp>
        <p:nvSpPr>
          <p:cNvPr id="3" name="Content Placeholder 2"/>
          <p:cNvSpPr>
            <a:spLocks noGrp="1"/>
          </p:cNvSpPr>
          <p:nvPr>
            <p:ph idx="1"/>
          </p:nvPr>
        </p:nvSpPr>
        <p:spPr/>
        <p:txBody>
          <a:bodyPr>
            <a:normAutofit fontScale="85000" lnSpcReduction="20000"/>
          </a:bodyPr>
          <a:lstStyle/>
          <a:p>
            <a:r>
              <a:rPr lang="ru-RU" dirty="0"/>
              <a:t>Савјет за ауторско право (у даљем тексту: Савјет) стручни је, независни и непристрасни орган који је овлашћен да у области остваривања ауторског права:</a:t>
            </a:r>
            <a:r>
              <a:rPr lang="ru-RU" dirty="0"/>
              <a:t/>
            </a:r>
            <a:br>
              <a:rPr lang="ru-RU" dirty="0"/>
            </a:br>
            <a:r>
              <a:rPr lang="ru-RU" dirty="0"/>
              <a:t/>
            </a:r>
            <a:br>
              <a:rPr lang="ru-RU" dirty="0"/>
            </a:br>
            <a:r>
              <a:rPr lang="ru-RU" dirty="0"/>
              <a:t>а) одређује примјерену тарифу за коришћење ауторских дјела,</a:t>
            </a:r>
            <a:r>
              <a:rPr lang="ru-RU" dirty="0"/>
              <a:t/>
            </a:r>
            <a:br>
              <a:rPr lang="ru-RU" dirty="0"/>
            </a:br>
            <a:r>
              <a:rPr lang="ru-RU" dirty="0"/>
              <a:t/>
            </a:r>
            <a:br>
              <a:rPr lang="ru-RU" dirty="0"/>
            </a:br>
            <a:r>
              <a:rPr lang="ru-RU" dirty="0"/>
              <a:t>б) одлучује о другим спорним питањима у вези са закључивањем колективних уговора,</a:t>
            </a:r>
            <a:r>
              <a:rPr lang="ru-RU" dirty="0"/>
              <a:t/>
            </a:r>
            <a:br>
              <a:rPr lang="ru-RU" dirty="0"/>
            </a:br>
            <a:r>
              <a:rPr lang="ru-RU" dirty="0"/>
              <a:t/>
            </a:r>
            <a:br>
              <a:rPr lang="ru-RU" dirty="0"/>
            </a:br>
            <a:r>
              <a:rPr lang="ru-RU" dirty="0"/>
              <a:t>ц) провјерава да ли је објављени колективни уговор у складу са законом који уређује ауторско право и сродна права, те с овим законом.</a:t>
            </a:r>
            <a:endParaRPr lang="en-US" dirty="0"/>
          </a:p>
        </p:txBody>
      </p:sp>
    </p:spTree>
    <p:extLst>
      <p:ext uri="{BB962C8B-B14F-4D97-AF65-F5344CB8AC3E}">
        <p14:creationId xmlns:p14="http://schemas.microsoft.com/office/powerpoint/2010/main" val="3624698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764704"/>
            <a:ext cx="7488832" cy="4801314"/>
          </a:xfrm>
          <a:prstGeom prst="rect">
            <a:avLst/>
          </a:prstGeom>
        </p:spPr>
        <p:txBody>
          <a:bodyPr wrap="square">
            <a:spAutoFit/>
          </a:bodyPr>
          <a:lstStyle/>
          <a:p>
            <a:r>
              <a:rPr lang="ru-RU" dirty="0">
                <a:solidFill>
                  <a:srgbClr val="000000"/>
                </a:solidFill>
                <a:latin typeface="Segoe UI" panose="020B0502040204020203" pitchFamily="34" charset="0"/>
              </a:rPr>
              <a:t>Савјет чине предсједник и четири члана.</a:t>
            </a:r>
            <a:r>
              <a:rPr lang="ru-RU" dirty="0"/>
              <a:t/>
            </a:r>
            <a:br>
              <a:rPr lang="ru-RU" dirty="0"/>
            </a:br>
            <a:r>
              <a:rPr lang="ru-RU" dirty="0"/>
              <a:t/>
            </a:r>
            <a:br>
              <a:rPr lang="ru-RU" dirty="0"/>
            </a:br>
            <a:r>
              <a:rPr lang="ru-RU" dirty="0" smtClean="0">
                <a:solidFill>
                  <a:srgbClr val="000000"/>
                </a:solidFill>
                <a:latin typeface="Segoe UI" panose="020B0502040204020203" pitchFamily="34" charset="0"/>
              </a:rPr>
              <a:t>Предсједник </a:t>
            </a:r>
            <a:r>
              <a:rPr lang="ru-RU" dirty="0">
                <a:solidFill>
                  <a:srgbClr val="000000"/>
                </a:solidFill>
                <a:latin typeface="Segoe UI" panose="020B0502040204020203" pitchFamily="34" charset="0"/>
              </a:rPr>
              <a:t>и чланови Савјета, као и њихови замјеници, морају имати високу стручну спрему и најмање пет година радног искуства у струци. Сва лица у саставу Савјета морају имати знање из области ауторског права</a:t>
            </a:r>
            <a:r>
              <a:rPr lang="ru-RU" dirty="0" smtClean="0">
                <a:solidFill>
                  <a:srgbClr val="000000"/>
                </a:solidFill>
                <a:latin typeface="Segoe UI" panose="020B0502040204020203" pitchFamily="34" charset="0"/>
              </a:rPr>
              <a:t>.</a:t>
            </a:r>
          </a:p>
          <a:p>
            <a:endParaRPr lang="ru-RU" dirty="0">
              <a:solidFill>
                <a:srgbClr val="000000"/>
              </a:solidFill>
              <a:latin typeface="Segoe UI" panose="020B0502040204020203" pitchFamily="34" charset="0"/>
            </a:endParaRPr>
          </a:p>
          <a:p>
            <a:r>
              <a:rPr lang="ru-RU" dirty="0"/>
              <a:t>Предсједника и чланове Савјета именује Савјет министара Босне и Херцеговине </a:t>
            </a:r>
            <a:r>
              <a:rPr lang="ru-RU" dirty="0" smtClean="0"/>
              <a:t>на </a:t>
            </a:r>
            <a:r>
              <a:rPr lang="ru-RU" dirty="0"/>
              <a:t>предлог Института. Осим предсједника и чланова, именују се и замјеник предсједника и два замјеника члана Савјета</a:t>
            </a:r>
            <a:r>
              <a:rPr lang="ru-RU" dirty="0" smtClean="0"/>
              <a:t>.</a:t>
            </a:r>
          </a:p>
          <a:p>
            <a:endParaRPr lang="ru-RU" dirty="0"/>
          </a:p>
          <a:p>
            <a:r>
              <a:rPr lang="ru-RU" dirty="0" smtClean="0"/>
              <a:t>Колективна </a:t>
            </a:r>
            <a:r>
              <a:rPr lang="ru-RU" dirty="0"/>
              <a:t>организација или репрезентативно удружење корисника може да тражи у свако доба послије објављивања привремене тарифе из члана 26</a:t>
            </a:r>
            <a:r>
              <a:rPr lang="ru-RU" dirty="0" smtClean="0"/>
              <a:t>. </a:t>
            </a:r>
            <a:r>
              <a:rPr lang="ru-RU" dirty="0"/>
              <a:t>закона, односно ако након шест мјесеци од почетка преговора не дође до закључења колективног уговора, да Савјет својом одлуком одреди примјерену тарифу, или да одлучи о другом спорном питању у вези са колективним уговором.</a:t>
            </a:r>
            <a:endParaRPr lang="en-US" dirty="0"/>
          </a:p>
        </p:txBody>
      </p:sp>
    </p:spTree>
    <p:extLst>
      <p:ext uri="{BB962C8B-B14F-4D97-AF65-F5344CB8AC3E}">
        <p14:creationId xmlns:p14="http://schemas.microsoft.com/office/powerpoint/2010/main" val="25589833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1028343"/>
            <a:ext cx="7200800" cy="3693319"/>
          </a:xfrm>
          <a:prstGeom prst="rect">
            <a:avLst/>
          </a:prstGeom>
        </p:spPr>
        <p:txBody>
          <a:bodyPr wrap="square">
            <a:spAutoFit/>
          </a:bodyPr>
          <a:lstStyle/>
          <a:p>
            <a:r>
              <a:rPr lang="ru-RU" dirty="0">
                <a:solidFill>
                  <a:srgbClr val="000000"/>
                </a:solidFill>
                <a:latin typeface="Segoe UI" panose="020B0502040204020203" pitchFamily="34" charset="0"/>
              </a:rPr>
              <a:t>Поступак пред Савјетом покреће се писаним захтјевом који нарочито мора да садржи:</a:t>
            </a:r>
            <a:r>
              <a:rPr lang="ru-RU" dirty="0"/>
              <a:t/>
            </a:r>
            <a:br>
              <a:rPr lang="ru-RU" dirty="0"/>
            </a:br>
            <a:r>
              <a:rPr lang="ru-RU" dirty="0"/>
              <a:t/>
            </a:r>
            <a:br>
              <a:rPr lang="ru-RU" dirty="0"/>
            </a:br>
            <a:r>
              <a:rPr lang="ru-RU" dirty="0">
                <a:solidFill>
                  <a:srgbClr val="000000"/>
                </a:solidFill>
                <a:latin typeface="Segoe UI" panose="020B0502040204020203" pitchFamily="34" charset="0"/>
              </a:rPr>
              <a:t>а) податке о подносиоцу захтјева,</a:t>
            </a:r>
            <a:r>
              <a:rPr lang="ru-RU" dirty="0"/>
              <a:t/>
            </a:r>
            <a:br>
              <a:rPr lang="ru-RU" dirty="0"/>
            </a:br>
            <a:r>
              <a:rPr lang="ru-RU" dirty="0"/>
              <a:t/>
            </a:r>
            <a:br>
              <a:rPr lang="ru-RU" dirty="0"/>
            </a:br>
            <a:r>
              <a:rPr lang="ru-RU" dirty="0">
                <a:solidFill>
                  <a:srgbClr val="000000"/>
                </a:solidFill>
                <a:latin typeface="Segoe UI" panose="020B0502040204020203" pitchFamily="34" charset="0"/>
              </a:rPr>
              <a:t>б) образложење свих спорних питања,</a:t>
            </a:r>
            <a:r>
              <a:rPr lang="ru-RU" dirty="0"/>
              <a:t/>
            </a:r>
            <a:br>
              <a:rPr lang="ru-RU" dirty="0"/>
            </a:br>
            <a:r>
              <a:rPr lang="ru-RU" dirty="0"/>
              <a:t/>
            </a:r>
            <a:br>
              <a:rPr lang="ru-RU" dirty="0"/>
            </a:br>
            <a:r>
              <a:rPr lang="ru-RU" dirty="0">
                <a:solidFill>
                  <a:srgbClr val="000000"/>
                </a:solidFill>
                <a:latin typeface="Segoe UI" panose="020B0502040204020203" pitchFamily="34" charset="0"/>
              </a:rPr>
              <a:t>ц) наводе о досадашњем току и резултатима преговора за закључење колективног уговора, укључујући доказе о датуму њиховог почетка,</a:t>
            </a:r>
            <a:r>
              <a:rPr lang="ru-RU" dirty="0"/>
              <a:t/>
            </a:r>
            <a:br>
              <a:rPr lang="ru-RU" dirty="0"/>
            </a:br>
            <a:r>
              <a:rPr lang="ru-RU" dirty="0"/>
              <a:t/>
            </a:r>
            <a:br>
              <a:rPr lang="ru-RU" dirty="0"/>
            </a:br>
            <a:r>
              <a:rPr lang="ru-RU" dirty="0">
                <a:solidFill>
                  <a:srgbClr val="000000"/>
                </a:solidFill>
                <a:latin typeface="Segoe UI" panose="020B0502040204020203" pitchFamily="34" charset="0"/>
              </a:rPr>
              <a:t>д) предлог тарифе коју треба да одреди Савјет, односно предлог рјешења другог спорног питања о којем треба да одлучи Савјет.</a:t>
            </a:r>
            <a:endParaRPr lang="en-US" dirty="0"/>
          </a:p>
        </p:txBody>
      </p:sp>
    </p:spTree>
    <p:extLst>
      <p:ext uri="{BB962C8B-B14F-4D97-AF65-F5344CB8AC3E}">
        <p14:creationId xmlns:p14="http://schemas.microsoft.com/office/powerpoint/2010/main" val="28824677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980728"/>
            <a:ext cx="7128792" cy="3693319"/>
          </a:xfrm>
          <a:prstGeom prst="rect">
            <a:avLst/>
          </a:prstGeom>
        </p:spPr>
        <p:txBody>
          <a:bodyPr wrap="square">
            <a:spAutoFit/>
          </a:bodyPr>
          <a:lstStyle/>
          <a:p>
            <a:r>
              <a:rPr lang="ru-RU" dirty="0">
                <a:solidFill>
                  <a:srgbClr val="000000"/>
                </a:solidFill>
                <a:latin typeface="Segoe UI" panose="020B0502040204020203" pitchFamily="34" charset="0"/>
              </a:rPr>
              <a:t>Савјет одређује примјерену тарифу, или одлучује о другом спорном питању својом одлуком. Савјет може оспорени колективни уговор потврдити дјелимично или у цјелини, односно измијенити или поништити</a:t>
            </a:r>
            <a:r>
              <a:rPr lang="ru-RU" dirty="0" smtClean="0">
                <a:solidFill>
                  <a:srgbClr val="000000"/>
                </a:solidFill>
                <a:latin typeface="Segoe UI" panose="020B0502040204020203" pitchFamily="34" charset="0"/>
              </a:rPr>
              <a:t>.</a:t>
            </a:r>
          </a:p>
          <a:p>
            <a:endParaRPr lang="ru-RU" dirty="0">
              <a:solidFill>
                <a:srgbClr val="000000"/>
              </a:solidFill>
              <a:latin typeface="Segoe UI" panose="020B0502040204020203" pitchFamily="34" charset="0"/>
            </a:endParaRPr>
          </a:p>
          <a:p>
            <a:r>
              <a:rPr lang="ru-RU" dirty="0"/>
              <a:t>Правоснажна одлука Савјета је саставни дио колективног уговора, односно замјењује колективни уговор ако се њоме оспорени колективни уговор мијења или поништава, или ако колективни уговор није био закључен</a:t>
            </a:r>
            <a:r>
              <a:rPr lang="ru-RU" dirty="0" smtClean="0"/>
              <a:t>.</a:t>
            </a:r>
          </a:p>
          <a:p>
            <a:endParaRPr lang="ru-RU" dirty="0"/>
          </a:p>
          <a:p>
            <a:r>
              <a:rPr lang="ru-RU" dirty="0"/>
              <a:t>Против одлуке Савјета допуштено је покренути управни спор пред Судом Босне и Херцеговине у року од 30 дана од пријема одлуке. О тужби одлучује Суд Босне и Херцеговине у вијећу од три судије.</a:t>
            </a:r>
            <a:endParaRPr lang="en-US" dirty="0"/>
          </a:p>
        </p:txBody>
      </p:sp>
    </p:spTree>
    <p:extLst>
      <p:ext uri="{BB962C8B-B14F-4D97-AF65-F5344CB8AC3E}">
        <p14:creationId xmlns:p14="http://schemas.microsoft.com/office/powerpoint/2010/main" val="17933743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МЕДИЈАЦИЈА</a:t>
            </a:r>
            <a:endParaRPr lang="en-US" dirty="0"/>
          </a:p>
        </p:txBody>
      </p:sp>
      <p:sp>
        <p:nvSpPr>
          <p:cNvPr id="3" name="Content Placeholder 2"/>
          <p:cNvSpPr>
            <a:spLocks noGrp="1"/>
          </p:cNvSpPr>
          <p:nvPr>
            <p:ph idx="1"/>
          </p:nvPr>
        </p:nvSpPr>
        <p:spPr/>
        <p:txBody>
          <a:bodyPr>
            <a:normAutofit fontScale="85000" lnSpcReduction="20000"/>
          </a:bodyPr>
          <a:lstStyle/>
          <a:p>
            <a:r>
              <a:rPr lang="ru-RU" dirty="0" smtClean="0"/>
              <a:t>Колективна </a:t>
            </a:r>
            <a:r>
              <a:rPr lang="ru-RU" dirty="0"/>
              <a:t>организација и репрезентативно удружење корисника могу предложити да се ангажује медијатор на основу договора о медијацији ради закључења колективног уговора о кабловској ретрансмисији радио-дифузијски емитованих дјела.</a:t>
            </a:r>
            <a:r>
              <a:rPr lang="ru-RU" dirty="0"/>
              <a:t/>
            </a:r>
            <a:br>
              <a:rPr lang="ru-RU" dirty="0"/>
            </a:br>
            <a:r>
              <a:rPr lang="ru-RU" dirty="0"/>
              <a:t/>
            </a:r>
            <a:br>
              <a:rPr lang="ru-RU" dirty="0"/>
            </a:br>
            <a:r>
              <a:rPr lang="ru-RU" dirty="0" smtClean="0"/>
              <a:t>Медијатор </a:t>
            </a:r>
            <a:r>
              <a:rPr lang="ru-RU" dirty="0"/>
              <a:t>је независан, непристрасан и није везан ничијим упутствима. У поступку медијације зајамчена је тајност</a:t>
            </a:r>
            <a:r>
              <a:rPr lang="ru-RU" dirty="0" smtClean="0"/>
              <a:t>.</a:t>
            </a:r>
          </a:p>
          <a:p>
            <a:r>
              <a:rPr lang="ru-RU" dirty="0"/>
              <a:t>Медијатор може странкама предложити начин рјешења спора. </a:t>
            </a:r>
            <a:r>
              <a:rPr lang="ru-RU"/>
              <a:t>Узима се да су странке прихватиле предлог медијатора ако у року од три мјесеца од његовог уручења ниједна од њих не поднесе свој писани приговор.</a:t>
            </a:r>
            <a:endParaRPr lang="ru-RU"/>
          </a:p>
        </p:txBody>
      </p:sp>
    </p:spTree>
    <p:extLst>
      <p:ext uri="{BB962C8B-B14F-4D97-AF65-F5344CB8AC3E}">
        <p14:creationId xmlns:p14="http://schemas.microsoft.com/office/powerpoint/2010/main" val="183212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028343"/>
            <a:ext cx="6840760" cy="3693319"/>
          </a:xfrm>
          <a:prstGeom prst="rect">
            <a:avLst/>
          </a:prstGeom>
        </p:spPr>
        <p:txBody>
          <a:bodyPr wrap="square">
            <a:spAutoFit/>
          </a:bodyPr>
          <a:lstStyle/>
          <a:p>
            <a:endParaRPr lang="ru-RU" dirty="0" smtClean="0">
              <a:solidFill>
                <a:srgbClr val="000000"/>
              </a:solidFill>
              <a:latin typeface="Segoe UI" panose="020B0502040204020203" pitchFamily="34" charset="0"/>
            </a:endParaRPr>
          </a:p>
          <a:p>
            <a:endParaRPr lang="ru-RU" dirty="0">
              <a:solidFill>
                <a:srgbClr val="000000"/>
              </a:solidFill>
              <a:latin typeface="Segoe UI" panose="020B0502040204020203" pitchFamily="34" charset="0"/>
            </a:endParaRPr>
          </a:p>
          <a:p>
            <a:endParaRPr lang="ru-RU" dirty="0" smtClean="0">
              <a:solidFill>
                <a:srgbClr val="000000"/>
              </a:solidFill>
              <a:latin typeface="Segoe UI" panose="020B0502040204020203" pitchFamily="34" charset="0"/>
            </a:endParaRPr>
          </a:p>
          <a:p>
            <a:r>
              <a:rPr lang="ru-RU" dirty="0" smtClean="0">
                <a:solidFill>
                  <a:srgbClr val="000000"/>
                </a:solidFill>
                <a:latin typeface="Segoe UI" panose="020B0502040204020203" pitchFamily="34" charset="0"/>
              </a:rPr>
              <a:t>Колективно </a:t>
            </a:r>
            <a:r>
              <a:rPr lang="ru-RU" dirty="0">
                <a:solidFill>
                  <a:srgbClr val="000000"/>
                </a:solidFill>
                <a:latin typeface="Segoe UI" panose="020B0502040204020203" pitchFamily="34" charset="0"/>
              </a:rPr>
              <a:t>остваривање ауторског права значи остваривање ауторског права за више ауторских дјела већег броја аутора заједно посредством правних лица специјализованих само за ту дјелатност, која испуњавају све услове према одредбама З</a:t>
            </a:r>
            <a:r>
              <a:rPr lang="ru-RU" dirty="0" smtClean="0">
                <a:solidFill>
                  <a:srgbClr val="000000"/>
                </a:solidFill>
                <a:latin typeface="Segoe UI" panose="020B0502040204020203" pitchFamily="34" charset="0"/>
              </a:rPr>
              <a:t>акона </a:t>
            </a:r>
            <a:r>
              <a:rPr lang="ru-RU" dirty="0">
                <a:solidFill>
                  <a:srgbClr val="000000"/>
                </a:solidFill>
                <a:latin typeface="Segoe UI" panose="020B0502040204020203" pitchFamily="34" charset="0"/>
              </a:rPr>
              <a:t>и која имају дозволу Института за интелектуално власништво Босне и Херцеговине </a:t>
            </a:r>
            <a:r>
              <a:rPr lang="ru-RU" dirty="0" smtClean="0">
                <a:solidFill>
                  <a:srgbClr val="000000"/>
                </a:solidFill>
                <a:latin typeface="Segoe UI" panose="020B0502040204020203" pitchFamily="34" charset="0"/>
              </a:rPr>
              <a:t>за </a:t>
            </a:r>
            <a:r>
              <a:rPr lang="ru-RU" dirty="0">
                <a:solidFill>
                  <a:srgbClr val="000000"/>
                </a:solidFill>
                <a:latin typeface="Segoe UI" panose="020B0502040204020203" pitchFamily="34" charset="0"/>
              </a:rPr>
              <a:t>обављање те дјелатности (у даљем тексту: колективна организација).</a:t>
            </a:r>
            <a:r>
              <a:rPr lang="ru-RU" dirty="0"/>
              <a:t/>
            </a:r>
            <a:br>
              <a:rPr lang="ru-RU" dirty="0"/>
            </a:br>
            <a:r>
              <a:rPr lang="ru-RU" dirty="0"/>
              <a:t/>
            </a:r>
            <a:br>
              <a:rPr lang="ru-RU" dirty="0"/>
            </a:br>
            <a:r>
              <a:rPr lang="ru-RU" dirty="0" smtClean="0">
                <a:solidFill>
                  <a:srgbClr val="000000"/>
                </a:solidFill>
                <a:latin typeface="Segoe UI" panose="020B0502040204020203" pitchFamily="34" charset="0"/>
              </a:rPr>
              <a:t>Колективна </a:t>
            </a:r>
            <a:r>
              <a:rPr lang="ru-RU" dirty="0">
                <a:solidFill>
                  <a:srgbClr val="000000"/>
                </a:solidFill>
                <a:latin typeface="Segoe UI" panose="020B0502040204020203" pitchFamily="34" charset="0"/>
              </a:rPr>
              <a:t>организација обавља дјелатност колективног остваривања ауторског права у своје име а за рачун аутора.</a:t>
            </a:r>
            <a:endParaRPr lang="en-US" dirty="0"/>
          </a:p>
        </p:txBody>
      </p:sp>
    </p:spTree>
    <p:extLst>
      <p:ext uri="{BB962C8B-B14F-4D97-AF65-F5344CB8AC3E}">
        <p14:creationId xmlns:p14="http://schemas.microsoft.com/office/powerpoint/2010/main" val="3418882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20688"/>
            <a:ext cx="7992888" cy="6607323"/>
          </a:xfrm>
          <a:prstGeom prst="rect">
            <a:avLst/>
          </a:prstGeom>
        </p:spPr>
        <p:txBody>
          <a:bodyPr wrap="square">
            <a:spAutoFit/>
          </a:bodyPr>
          <a:lstStyle/>
          <a:p>
            <a:r>
              <a:rPr lang="ru-RU" dirty="0">
                <a:solidFill>
                  <a:srgbClr val="000000"/>
                </a:solidFill>
                <a:latin typeface="Segoe UI" panose="020B0502040204020203" pitchFamily="34" charset="0"/>
              </a:rPr>
              <a:t>Активности које обавља колективна организација у остваривању ауторског права обухватају сљедеће послове:</a:t>
            </a:r>
            <a:r>
              <a:rPr lang="ru-RU" dirty="0"/>
              <a:t/>
            </a:r>
            <a:br>
              <a:rPr lang="ru-RU" dirty="0"/>
            </a:br>
            <a:r>
              <a:rPr lang="ru-RU" dirty="0"/>
              <a:t/>
            </a:r>
            <a:br>
              <a:rPr lang="ru-RU" dirty="0"/>
            </a:br>
            <a:r>
              <a:rPr lang="ru-RU" dirty="0">
                <a:solidFill>
                  <a:srgbClr val="000000"/>
                </a:solidFill>
                <a:latin typeface="Segoe UI" panose="020B0502040204020203" pitchFamily="34" charset="0"/>
              </a:rPr>
              <a:t>а) склапање уговора о преносу неискључивих права корисницима за коришћење ауторских дјела из репертоара колективне организације под истим условима за исте врсте корисника, за исте врсте дјела и за исте начине коришћења,</a:t>
            </a:r>
            <a:r>
              <a:rPr lang="ru-RU" dirty="0"/>
              <a:t/>
            </a:r>
            <a:br>
              <a:rPr lang="ru-RU" dirty="0"/>
            </a:br>
            <a:r>
              <a:rPr lang="ru-RU" dirty="0"/>
              <a:t/>
            </a:r>
            <a:br>
              <a:rPr lang="ru-RU" dirty="0"/>
            </a:br>
            <a:r>
              <a:rPr lang="ru-RU" dirty="0">
                <a:solidFill>
                  <a:srgbClr val="000000"/>
                </a:solidFill>
                <a:latin typeface="Segoe UI" panose="020B0502040204020203" pitchFamily="34" charset="0"/>
              </a:rPr>
              <a:t>б) склапање колективних уговора са репрезентативним удружењима корисника о условима за коришћење ауторских дјела,</a:t>
            </a:r>
            <a:r>
              <a:rPr lang="ru-RU" dirty="0"/>
              <a:t/>
            </a:r>
            <a:br>
              <a:rPr lang="ru-RU" dirty="0"/>
            </a:br>
            <a:r>
              <a:rPr lang="ru-RU" dirty="0"/>
              <a:t/>
            </a:r>
            <a:br>
              <a:rPr lang="ru-RU" dirty="0"/>
            </a:br>
            <a:r>
              <a:rPr lang="ru-RU" dirty="0">
                <a:solidFill>
                  <a:srgbClr val="000000"/>
                </a:solidFill>
                <a:latin typeface="Segoe UI" panose="020B0502040204020203" pitchFamily="34" charset="0"/>
              </a:rPr>
              <a:t>ц) објављивање усаглашене тарифе о висини накнада за коришћење ауторских дјела и упознавање корисника с висинама тих накнада,</a:t>
            </a:r>
            <a:r>
              <a:rPr lang="ru-RU" dirty="0"/>
              <a:t/>
            </a:r>
            <a:br>
              <a:rPr lang="ru-RU" dirty="0"/>
            </a:br>
            <a:r>
              <a:rPr lang="ru-RU" dirty="0"/>
              <a:t/>
            </a:r>
            <a:br>
              <a:rPr lang="ru-RU" dirty="0"/>
            </a:br>
            <a:r>
              <a:rPr lang="ru-RU" dirty="0">
                <a:solidFill>
                  <a:srgbClr val="000000"/>
                </a:solidFill>
                <a:latin typeface="Segoe UI" panose="020B0502040204020203" pitchFamily="34" charset="0"/>
              </a:rPr>
              <a:t>д) наплату накнаде за коришћење ауторских дјела,</a:t>
            </a:r>
            <a:r>
              <a:rPr lang="ru-RU" dirty="0"/>
              <a:t/>
            </a:r>
            <a:br>
              <a:rPr lang="ru-RU" dirty="0"/>
            </a:br>
            <a:r>
              <a:rPr lang="ru-RU" dirty="0"/>
              <a:t/>
            </a:r>
            <a:br>
              <a:rPr lang="ru-RU" dirty="0"/>
            </a:br>
            <a:r>
              <a:rPr lang="ru-RU" dirty="0">
                <a:solidFill>
                  <a:srgbClr val="000000"/>
                </a:solidFill>
                <a:latin typeface="Segoe UI" panose="020B0502040204020203" pitchFamily="34" charset="0"/>
              </a:rPr>
              <a:t>е) расподјелу наплаћених, односно примљених накнада ауторима према унапријед одређеним правилима о расподјели,</a:t>
            </a:r>
            <a:r>
              <a:rPr lang="ru-RU" dirty="0"/>
              <a:t/>
            </a:r>
            <a:br>
              <a:rPr lang="ru-RU" dirty="0"/>
            </a:br>
            <a:r>
              <a:rPr lang="ru-RU" dirty="0"/>
              <a:t/>
            </a:r>
            <a:br>
              <a:rPr lang="ru-RU" dirty="0"/>
            </a:br>
            <a:r>
              <a:rPr lang="ru-RU" dirty="0">
                <a:solidFill>
                  <a:srgbClr val="000000"/>
                </a:solidFill>
                <a:latin typeface="Segoe UI" panose="020B0502040204020203" pitchFamily="34" charset="0"/>
              </a:rPr>
              <a:t>ф) контролу над коришћењем ауторских дјела која чине репертоар колективне организације,</a:t>
            </a:r>
            <a:r>
              <a:rPr lang="ru-RU" dirty="0"/>
              <a:t/>
            </a:r>
            <a:br>
              <a:rPr lang="ru-RU" dirty="0"/>
            </a:br>
            <a:r>
              <a:rPr lang="ru-RU" dirty="0"/>
              <a:t/>
            </a:r>
            <a:br>
              <a:rPr lang="ru-RU" dirty="0"/>
            </a:br>
            <a:endParaRPr lang="en-US" dirty="0"/>
          </a:p>
        </p:txBody>
      </p:sp>
    </p:spTree>
    <p:extLst>
      <p:ext uri="{BB962C8B-B14F-4D97-AF65-F5344CB8AC3E}">
        <p14:creationId xmlns:p14="http://schemas.microsoft.com/office/powerpoint/2010/main" val="897280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692696"/>
            <a:ext cx="7182544" cy="4524315"/>
          </a:xfrm>
          <a:prstGeom prst="rect">
            <a:avLst/>
          </a:prstGeom>
        </p:spPr>
        <p:txBody>
          <a:bodyPr wrap="square">
            <a:spAutoFit/>
          </a:bodyPr>
          <a:lstStyle/>
          <a:p>
            <a:r>
              <a:rPr lang="ru-RU" dirty="0">
                <a:solidFill>
                  <a:srgbClr val="000000"/>
                </a:solidFill>
                <a:latin typeface="Segoe UI" panose="020B0502040204020203" pitchFamily="34" charset="0"/>
              </a:rPr>
              <a:t>г) покретање и вођење поступака заштите код судова и других државних органа у случају повреда права која остварује колективна организација,</a:t>
            </a:r>
            <a:r>
              <a:rPr lang="ru-RU" dirty="0"/>
              <a:t/>
            </a:r>
            <a:br>
              <a:rPr lang="ru-RU" dirty="0"/>
            </a:br>
            <a:r>
              <a:rPr lang="ru-RU" dirty="0"/>
              <a:t/>
            </a:r>
            <a:br>
              <a:rPr lang="ru-RU" dirty="0"/>
            </a:br>
            <a:r>
              <a:rPr lang="ru-RU" dirty="0">
                <a:solidFill>
                  <a:srgbClr val="000000"/>
                </a:solidFill>
                <a:latin typeface="Segoe UI" panose="020B0502040204020203" pitchFamily="34" charset="0"/>
              </a:rPr>
              <a:t>х) склапање уговора са страним колективним организацијама и њиховим удружењима,</a:t>
            </a:r>
            <a:r>
              <a:rPr lang="ru-RU" dirty="0"/>
              <a:t/>
            </a:r>
            <a:br>
              <a:rPr lang="ru-RU" dirty="0"/>
            </a:br>
            <a:r>
              <a:rPr lang="ru-RU" dirty="0"/>
              <a:t/>
            </a:r>
            <a:br>
              <a:rPr lang="ru-RU" dirty="0"/>
            </a:br>
            <a:r>
              <a:rPr lang="ru-RU" dirty="0">
                <a:solidFill>
                  <a:srgbClr val="000000"/>
                </a:solidFill>
                <a:latin typeface="Segoe UI" panose="020B0502040204020203" pitchFamily="34" charset="0"/>
              </a:rPr>
              <a:t>и) друге активности које су повезане са колективним остваривањем права и које могу разумно представљати трошкове пословања колективне организације (образовне и промотивне активности за подизање свијести о потреби поштовања ауторског права, његове заштите и слично). У промотивне активности колективне организације потребно је укључити све радио станице и телевизије које су регистроване у Регулаторној агенцији за комуникације Босне и Херцеговине (РАК), због равноправности корисника.</a:t>
            </a:r>
            <a:endParaRPr lang="en-US" dirty="0"/>
          </a:p>
        </p:txBody>
      </p:sp>
    </p:spTree>
    <p:extLst>
      <p:ext uri="{BB962C8B-B14F-4D97-AF65-F5344CB8AC3E}">
        <p14:creationId xmlns:p14="http://schemas.microsoft.com/office/powerpoint/2010/main" val="71999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196752"/>
            <a:ext cx="7560840" cy="4524315"/>
          </a:xfrm>
          <a:prstGeom prst="rect">
            <a:avLst/>
          </a:prstGeom>
        </p:spPr>
        <p:txBody>
          <a:bodyPr wrap="square">
            <a:spAutoFit/>
          </a:bodyPr>
          <a:lstStyle/>
          <a:p>
            <a:r>
              <a:rPr lang="ru-RU" dirty="0" smtClean="0">
                <a:solidFill>
                  <a:srgbClr val="000000"/>
                </a:solidFill>
                <a:latin typeface="Segoe UI" panose="020B0502040204020203" pitchFamily="34" charset="0"/>
              </a:rPr>
              <a:t>Остваривање </a:t>
            </a:r>
            <a:r>
              <a:rPr lang="ru-RU" dirty="0">
                <a:solidFill>
                  <a:srgbClr val="000000"/>
                </a:solidFill>
                <a:latin typeface="Segoe UI" panose="020B0502040204020203" pitchFamily="34" charset="0"/>
              </a:rPr>
              <a:t>ауторског права мора се обављати само на колективан начин у случају:</a:t>
            </a:r>
            <a:r>
              <a:rPr lang="ru-RU" dirty="0"/>
              <a:t/>
            </a:r>
            <a:br>
              <a:rPr lang="ru-RU" dirty="0"/>
            </a:br>
            <a:r>
              <a:rPr lang="ru-RU" dirty="0"/>
              <a:t/>
            </a:r>
            <a:br>
              <a:rPr lang="ru-RU" dirty="0"/>
            </a:br>
            <a:r>
              <a:rPr lang="ru-RU" dirty="0">
                <a:solidFill>
                  <a:srgbClr val="000000"/>
                </a:solidFill>
                <a:latin typeface="Segoe UI" panose="020B0502040204020203" pitchFamily="34" charset="0"/>
              </a:rPr>
              <a:t>а) поновне продаје оригинала ликовних дјела (право слијеђења),</a:t>
            </a:r>
            <a:r>
              <a:rPr lang="ru-RU" dirty="0"/>
              <a:t/>
            </a:r>
            <a:br>
              <a:rPr lang="ru-RU" dirty="0"/>
            </a:br>
            <a:r>
              <a:rPr lang="ru-RU" dirty="0"/>
              <a:t/>
            </a:r>
            <a:br>
              <a:rPr lang="ru-RU" dirty="0"/>
            </a:br>
            <a:r>
              <a:rPr lang="ru-RU" dirty="0">
                <a:solidFill>
                  <a:srgbClr val="000000"/>
                </a:solidFill>
                <a:latin typeface="Segoe UI" panose="020B0502040204020203" pitchFamily="34" charset="0"/>
              </a:rPr>
              <a:t>б) убирања накнаде за приватну и другу сопствену употребу дјела,</a:t>
            </a:r>
            <a:r>
              <a:rPr lang="ru-RU" dirty="0"/>
              <a:t/>
            </a:r>
            <a:br>
              <a:rPr lang="ru-RU" dirty="0"/>
            </a:br>
            <a:r>
              <a:rPr lang="ru-RU" dirty="0"/>
              <a:t/>
            </a:r>
            <a:br>
              <a:rPr lang="ru-RU" dirty="0"/>
            </a:br>
            <a:r>
              <a:rPr lang="ru-RU" dirty="0">
                <a:solidFill>
                  <a:srgbClr val="000000"/>
                </a:solidFill>
                <a:latin typeface="Segoe UI" panose="020B0502040204020203" pitchFamily="34" charset="0"/>
              </a:rPr>
              <a:t>ц) кабловског реемитовања ауторских дјела, осим ако се ради о сопственим емисијама радио-дифузних организација, независно од тога да ли су то изворна права радио-дифузних организација, или права која су на њих пренијели други носиоци права,</a:t>
            </a:r>
            <a:r>
              <a:rPr lang="ru-RU" dirty="0"/>
              <a:t/>
            </a:r>
            <a:br>
              <a:rPr lang="ru-RU" dirty="0"/>
            </a:br>
            <a:r>
              <a:rPr lang="ru-RU" dirty="0"/>
              <a:t/>
            </a:r>
            <a:br>
              <a:rPr lang="ru-RU" dirty="0"/>
            </a:br>
            <a:r>
              <a:rPr lang="ru-RU" dirty="0">
                <a:solidFill>
                  <a:srgbClr val="000000"/>
                </a:solidFill>
                <a:latin typeface="Segoe UI" panose="020B0502040204020203" pitchFamily="34" charset="0"/>
              </a:rPr>
              <a:t>д) права репродуковања актуелних новинских и сличних чланака о текућим питањима у прегледима такве штампе (клипинг</a:t>
            </a:r>
            <a:r>
              <a:rPr lang="ru-RU" dirty="0" smtClean="0">
                <a:solidFill>
                  <a:srgbClr val="000000"/>
                </a:solidFill>
                <a:latin typeface="Segoe UI" panose="020B0502040204020203" pitchFamily="34" charset="0"/>
              </a:rPr>
              <a:t>).</a:t>
            </a:r>
          </a:p>
          <a:p>
            <a:endParaRPr lang="ru-RU" dirty="0">
              <a:solidFill>
                <a:srgbClr val="000000"/>
              </a:solidFill>
              <a:latin typeface="Segoe UI" panose="020B0502040204020203" pitchFamily="34" charset="0"/>
            </a:endParaRPr>
          </a:p>
          <a:p>
            <a:r>
              <a:rPr lang="ru-RU" dirty="0"/>
              <a:t>Н</a:t>
            </a:r>
            <a:r>
              <a:rPr lang="ru-RU" dirty="0" smtClean="0"/>
              <a:t>адлежна </a:t>
            </a:r>
            <a:r>
              <a:rPr lang="ru-RU" dirty="0"/>
              <a:t>колективна организација </a:t>
            </a:r>
            <a:r>
              <a:rPr lang="ru-RU" dirty="0" smtClean="0"/>
              <a:t>ова права остварује </a:t>
            </a:r>
            <a:r>
              <a:rPr lang="ru-RU" dirty="0"/>
              <a:t>без уговора с аутором.</a:t>
            </a:r>
            <a:endParaRPr lang="en-US" dirty="0"/>
          </a:p>
        </p:txBody>
      </p:sp>
    </p:spTree>
    <p:extLst>
      <p:ext uri="{BB962C8B-B14F-4D97-AF65-F5344CB8AC3E}">
        <p14:creationId xmlns:p14="http://schemas.microsoft.com/office/powerpoint/2010/main" val="1580295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dirty="0"/>
              <a:t>КОЛЕКТИВНА ОРГАНИЗАЦИЈА</a:t>
            </a:r>
            <a:endParaRPr lang="en-US" dirty="0"/>
          </a:p>
        </p:txBody>
      </p:sp>
      <p:sp>
        <p:nvSpPr>
          <p:cNvPr id="3" name="Content Placeholder 2"/>
          <p:cNvSpPr>
            <a:spLocks noGrp="1"/>
          </p:cNvSpPr>
          <p:nvPr>
            <p:ph idx="1"/>
          </p:nvPr>
        </p:nvSpPr>
        <p:spPr/>
        <p:txBody>
          <a:bodyPr>
            <a:normAutofit lnSpcReduction="10000"/>
          </a:bodyPr>
          <a:lstStyle/>
          <a:p>
            <a:r>
              <a:rPr lang="ru-RU" dirty="0"/>
              <a:t>Колективна организација је правно лице које, уз дозволу Института, обавља послове </a:t>
            </a:r>
            <a:r>
              <a:rPr lang="ru-RU" dirty="0" smtClean="0"/>
              <a:t>КОП, </a:t>
            </a:r>
            <a:r>
              <a:rPr lang="ru-RU" dirty="0"/>
              <a:t>на основу уговора с аутором, односно на основу </a:t>
            </a:r>
            <a:r>
              <a:rPr lang="ru-RU" dirty="0"/>
              <a:t>З</a:t>
            </a:r>
            <a:r>
              <a:rPr lang="ru-RU" dirty="0" smtClean="0"/>
              <a:t>акона</a:t>
            </a:r>
            <a:r>
              <a:rPr lang="ru-RU" dirty="0"/>
              <a:t>, као своју једину и непрофитну дјелатност</a:t>
            </a:r>
            <a:r>
              <a:rPr lang="ru-RU" dirty="0" smtClean="0"/>
              <a:t>.</a:t>
            </a:r>
          </a:p>
          <a:p>
            <a:r>
              <a:rPr lang="ru-RU" dirty="0"/>
              <a:t>За колективно остваривање ауторских права која се односе на исту врсту права на истој врсти дјела може да постоји само једна колективна организација.</a:t>
            </a:r>
            <a:endParaRPr lang="en-US" dirty="0"/>
          </a:p>
        </p:txBody>
      </p:sp>
    </p:spTree>
    <p:extLst>
      <p:ext uri="{BB962C8B-B14F-4D97-AF65-F5344CB8AC3E}">
        <p14:creationId xmlns:p14="http://schemas.microsoft.com/office/powerpoint/2010/main" val="8262555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1844824"/>
            <a:ext cx="7056784" cy="3170099"/>
          </a:xfrm>
          <a:prstGeom prst="rect">
            <a:avLst/>
          </a:prstGeom>
        </p:spPr>
        <p:txBody>
          <a:bodyPr wrap="square">
            <a:spAutoFit/>
          </a:bodyPr>
          <a:lstStyle/>
          <a:p>
            <a:r>
              <a:rPr lang="ru-RU" sz="2000" dirty="0">
                <a:solidFill>
                  <a:srgbClr val="000000"/>
                </a:solidFill>
                <a:latin typeface="Segoe UI" panose="020B0502040204020203" pitchFamily="34" charset="0"/>
              </a:rPr>
              <a:t>Од свих укупно остварених средстава колективна организација одваја само средства за покривање трошкова свог рада, а сва друга средства дужна је да расподијели својим члановима. Изузетно, статутом колективне организације може се изричито предвидјети да се одређени дио тих средстава одвоји за културне намјене, као и за унапређење пензијског, здравственог и социјалног статуса својих чланова. Висина тако одвојених средстава не смије да буде већа од 10% нето прихода колективне организације.</a:t>
            </a:r>
            <a:endParaRPr lang="en-US" sz="2000" dirty="0"/>
          </a:p>
        </p:txBody>
      </p:sp>
    </p:spTree>
    <p:extLst>
      <p:ext uri="{BB962C8B-B14F-4D97-AF65-F5344CB8AC3E}">
        <p14:creationId xmlns:p14="http://schemas.microsoft.com/office/powerpoint/2010/main" val="1160719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764704"/>
            <a:ext cx="7776864" cy="5355312"/>
          </a:xfrm>
          <a:prstGeom prst="rect">
            <a:avLst/>
          </a:prstGeom>
        </p:spPr>
        <p:txBody>
          <a:bodyPr wrap="square">
            <a:spAutoFit/>
          </a:bodyPr>
          <a:lstStyle/>
          <a:p>
            <a:r>
              <a:rPr lang="ru-RU" dirty="0">
                <a:solidFill>
                  <a:srgbClr val="000000"/>
                </a:solidFill>
                <a:latin typeface="Segoe UI" panose="020B0502040204020203" pitchFamily="34" charset="0"/>
              </a:rPr>
              <a:t>Колективна организација је правно лице које има статус удружења које дјелује на цијелој територији Босне и Херцеговине</a:t>
            </a:r>
            <a:r>
              <a:rPr lang="ru-RU" dirty="0" smtClean="0">
                <a:solidFill>
                  <a:srgbClr val="000000"/>
                </a:solidFill>
                <a:latin typeface="Segoe UI" panose="020B0502040204020203" pitchFamily="34" charset="0"/>
              </a:rPr>
              <a:t>.</a:t>
            </a:r>
          </a:p>
          <a:p>
            <a:endParaRPr lang="ru-RU" dirty="0">
              <a:solidFill>
                <a:srgbClr val="000000"/>
              </a:solidFill>
              <a:latin typeface="Segoe UI" panose="020B0502040204020203" pitchFamily="34" charset="0"/>
            </a:endParaRPr>
          </a:p>
          <a:p>
            <a:r>
              <a:rPr lang="ru-RU" dirty="0"/>
              <a:t> Колективна организација може да остварује ауторска права на основу уговора са аутором, осим </a:t>
            </a:r>
            <a:r>
              <a:rPr lang="ru-RU" dirty="0" smtClean="0"/>
              <a:t>ако </a:t>
            </a:r>
            <a:r>
              <a:rPr lang="ru-RU" dirty="0"/>
              <a:t>законом није изричито предвиђена могућност колективног остваривања права на основу самог </a:t>
            </a:r>
            <a:r>
              <a:rPr lang="ru-RU" dirty="0" smtClean="0"/>
              <a:t>закона.</a:t>
            </a:r>
          </a:p>
          <a:p>
            <a:endParaRPr lang="ru-RU" dirty="0"/>
          </a:p>
          <a:p>
            <a:r>
              <a:rPr lang="ru-RU" dirty="0"/>
              <a:t>Уговор </a:t>
            </a:r>
            <a:r>
              <a:rPr lang="ru-RU" dirty="0" smtClean="0"/>
              <a:t>између КО и аутора мора </a:t>
            </a:r>
            <a:r>
              <a:rPr lang="ru-RU" dirty="0"/>
              <a:t>да садржи нарочито:</a:t>
            </a:r>
            <a:r>
              <a:rPr lang="ru-RU" dirty="0"/>
              <a:t/>
            </a:r>
            <a:br>
              <a:rPr lang="ru-RU" dirty="0"/>
            </a:br>
            <a:r>
              <a:rPr lang="ru-RU" dirty="0"/>
              <a:t/>
            </a:r>
            <a:br>
              <a:rPr lang="ru-RU" dirty="0"/>
            </a:br>
            <a:r>
              <a:rPr lang="ru-RU" dirty="0"/>
              <a:t>а) одредбу о искључивом преносу одговарајућег имовинског права аутора на колективну организацију,</a:t>
            </a:r>
            <a:r>
              <a:rPr lang="ru-RU" dirty="0"/>
              <a:t/>
            </a:r>
            <a:br>
              <a:rPr lang="ru-RU" dirty="0"/>
            </a:br>
            <a:r>
              <a:rPr lang="ru-RU" dirty="0"/>
              <a:t/>
            </a:r>
            <a:br>
              <a:rPr lang="ru-RU" dirty="0"/>
            </a:br>
            <a:r>
              <a:rPr lang="ru-RU" dirty="0"/>
              <a:t>б) налог аутора колективној организацији да у своје име а за рачун аутора остварује пренесена права,</a:t>
            </a:r>
            <a:r>
              <a:rPr lang="ru-RU" dirty="0"/>
              <a:t/>
            </a:r>
            <a:br>
              <a:rPr lang="ru-RU" dirty="0"/>
            </a:br>
            <a:r>
              <a:rPr lang="ru-RU" dirty="0"/>
              <a:t/>
            </a:r>
            <a:br>
              <a:rPr lang="ru-RU" dirty="0"/>
            </a:br>
            <a:r>
              <a:rPr lang="ru-RU" dirty="0"/>
              <a:t>ц) врсту дјела и права која колективна организација остварује за рачун аутора,</a:t>
            </a:r>
            <a:r>
              <a:rPr lang="ru-RU" dirty="0"/>
              <a:t/>
            </a:r>
            <a:br>
              <a:rPr lang="ru-RU" dirty="0"/>
            </a:br>
            <a:r>
              <a:rPr lang="ru-RU" dirty="0"/>
              <a:t/>
            </a:r>
            <a:br>
              <a:rPr lang="ru-RU" dirty="0"/>
            </a:br>
            <a:r>
              <a:rPr lang="ru-RU" dirty="0"/>
              <a:t>д) вријеме трајања уговора које не може да буде дуже од пет година; послије истека трајања уговор се може неограничено продуживати за исте периоде.</a:t>
            </a:r>
            <a:endParaRPr lang="en-US" dirty="0"/>
          </a:p>
        </p:txBody>
      </p:sp>
    </p:spTree>
    <p:extLst>
      <p:ext uri="{BB962C8B-B14F-4D97-AF65-F5344CB8AC3E}">
        <p14:creationId xmlns:p14="http://schemas.microsoft.com/office/powerpoint/2010/main" val="147533685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Organic</Template>
  <TotalTime>199</TotalTime>
  <Words>1131</Words>
  <Application>Microsoft Office PowerPoint</Application>
  <PresentationFormat>On-screen Show (4:3)</PresentationFormat>
  <Paragraphs>74</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Garamond</vt:lpstr>
      <vt:lpstr>Segoe UI</vt:lpstr>
      <vt:lpstr>Organic</vt:lpstr>
      <vt:lpstr>ЗАКОНОДАВНИ ОКВИР БИХ</vt:lpstr>
      <vt:lpstr>PowerPoint Presentation</vt:lpstr>
      <vt:lpstr>PowerPoint Presentation</vt:lpstr>
      <vt:lpstr>PowerPoint Presentation</vt:lpstr>
      <vt:lpstr>PowerPoint Presentation</vt:lpstr>
      <vt:lpstr>PowerPoint Presentation</vt:lpstr>
      <vt:lpstr>КОЛЕКТИВНА ОРГАНИЗАЦИЈА</vt:lpstr>
      <vt:lpstr>PowerPoint Presentation</vt:lpstr>
      <vt:lpstr>PowerPoint Presentation</vt:lpstr>
      <vt:lpstr>Поступак за добијање дозволе КО</vt:lpstr>
      <vt:lpstr>Контрола над радом КО</vt:lpstr>
      <vt:lpstr>Одузимање дозволе КО</vt:lpstr>
      <vt:lpstr>Условно одузимање дозволе КО</vt:lpstr>
      <vt:lpstr>ОДНОС КО И АУТОРА</vt:lpstr>
      <vt:lpstr>PowerPoint Presentation</vt:lpstr>
      <vt:lpstr>PowerPoint Presentation</vt:lpstr>
      <vt:lpstr>ОДНОС КО И КОРИСНИКА</vt:lpstr>
      <vt:lpstr>ТАРИФА</vt:lpstr>
      <vt:lpstr>КОЛЕКТИВНИ УГОВОР</vt:lpstr>
      <vt:lpstr>КОЛЕКТИВНИ УГОВОР</vt:lpstr>
      <vt:lpstr>ПОСТУПАК ЗАКЉУЧИВАЊА КОЛЕКТИВНОГ УГОВОРА</vt:lpstr>
      <vt:lpstr>ОБАВЕЗЕ КОРИСНИКА</vt:lpstr>
      <vt:lpstr>САВЈЕТ ЗА АУТОРСКО ПРАВО</vt:lpstr>
      <vt:lpstr>PowerPoint Presentation</vt:lpstr>
      <vt:lpstr>PowerPoint Presentation</vt:lpstr>
      <vt:lpstr>PowerPoint Presentation</vt:lpstr>
      <vt:lpstr>МЕДИЈАЦИЈА</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СРОДНА ПРАВА</dc:title>
  <dc:creator>X</dc:creator>
  <cp:lastModifiedBy>Korisnik</cp:lastModifiedBy>
  <cp:revision>24</cp:revision>
  <dcterms:created xsi:type="dcterms:W3CDTF">2018-03-31T22:21:08Z</dcterms:created>
  <dcterms:modified xsi:type="dcterms:W3CDTF">2020-12-03T23:04:15Z</dcterms:modified>
</cp:coreProperties>
</file>