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319" r:id="rId4"/>
    <p:sldId id="321" r:id="rId5"/>
    <p:sldId id="322" r:id="rId6"/>
    <p:sldId id="323" r:id="rId7"/>
    <p:sldId id="332" r:id="rId8"/>
    <p:sldId id="333" r:id="rId9"/>
    <p:sldId id="334" r:id="rId10"/>
    <p:sldId id="324" r:id="rId11"/>
    <p:sldId id="326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28" r:id="rId21"/>
    <p:sldId id="330" r:id="rId22"/>
    <p:sldId id="331" r:id="rId23"/>
    <p:sldId id="343" r:id="rId24"/>
    <p:sldId id="344" r:id="rId25"/>
    <p:sldId id="345" r:id="rId26"/>
    <p:sldId id="318" r:id="rId27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96"/>
    <a:srgbClr val="E9464D"/>
    <a:srgbClr val="98CB9F"/>
    <a:srgbClr val="FFD236"/>
    <a:srgbClr val="9D9D9B"/>
    <a:srgbClr val="291111"/>
    <a:srgbClr val="0066CC"/>
    <a:srgbClr val="800000"/>
    <a:srgbClr val="EC8063"/>
    <a:srgbClr val="4C4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4" autoAdjust="0"/>
  </p:normalViewPr>
  <p:slideViewPr>
    <p:cSldViewPr>
      <p:cViewPr varScale="1">
        <p:scale>
          <a:sx n="120" d="100"/>
          <a:sy n="120" d="100"/>
        </p:scale>
        <p:origin x="5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2666-E91A-43E3-97D8-656922207C47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8E01-9520-49EA-8E45-04625EA402DF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998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334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4386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41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7002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8214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6442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6800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179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9342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0911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6532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35E0-0AFC-4A24-9BC6-2AC8E8A3979F}" type="datetimeFigureOut">
              <a:rPr lang="sr-Latn-BA" smtClean="0"/>
              <a:t>27.11.2020.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1656F-1D77-4BEB-AF6E-2E00381B1A20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0185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532667"/>
            <a:ext cx="5260776" cy="2687155"/>
          </a:xfrm>
        </p:spPr>
        <p:txBody>
          <a:bodyPr>
            <a:noAutofit/>
          </a:bodyPr>
          <a:lstStyle/>
          <a:p>
            <a:r>
              <a:rPr lang="sr-Latn-CS" sz="2400" dirty="0" smtClean="0">
                <a:solidFill>
                  <a:srgbClr val="008496"/>
                </a:solidFill>
                <a:latin typeface="+mn-lt"/>
              </a:rPr>
              <a:t>Budimpeštanska konvencija i zakonska regulativa-</a:t>
            </a:r>
            <a:br>
              <a:rPr lang="sr-Latn-CS" sz="2400" dirty="0" smtClean="0">
                <a:solidFill>
                  <a:srgbClr val="008496"/>
                </a:solidFill>
                <a:latin typeface="+mn-lt"/>
              </a:rPr>
            </a:br>
            <a:r>
              <a:rPr lang="sr-Latn-CS" sz="2400" dirty="0" smtClean="0">
                <a:solidFill>
                  <a:srgbClr val="008496"/>
                </a:solidFill>
                <a:latin typeface="+mn-lt"/>
              </a:rPr>
              <a:t>tužilac u istragama </a:t>
            </a:r>
            <a:r>
              <a:rPr lang="sr-Latn-CS" sz="2400" dirty="0" err="1" smtClean="0">
                <a:solidFill>
                  <a:srgbClr val="008496"/>
                </a:solidFill>
                <a:latin typeface="+mn-lt"/>
              </a:rPr>
              <a:t>visokotehnološkog</a:t>
            </a:r>
            <a:r>
              <a:rPr lang="sr-Latn-CS" sz="2400" dirty="0" smtClean="0">
                <a:solidFill>
                  <a:srgbClr val="008496"/>
                </a:solidFill>
                <a:latin typeface="+mn-lt"/>
              </a:rPr>
              <a:t> kriminaliteta</a:t>
            </a:r>
            <a:endParaRPr lang="en-US" sz="2400" dirty="0">
              <a:solidFill>
                <a:srgbClr val="008496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9752" y="3003798"/>
            <a:ext cx="4464496" cy="45719"/>
          </a:xfrm>
          <a:prstGeom prst="rect">
            <a:avLst/>
          </a:prstGeom>
          <a:solidFill>
            <a:srgbClr val="E9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29111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3643209"/>
            <a:ext cx="288032" cy="288032"/>
          </a:xfrm>
          <a:prstGeom prst="ellipse">
            <a:avLst/>
          </a:prstGeom>
          <a:solidFill>
            <a:srgbClr val="E9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4" name="Oval 13"/>
          <p:cNvSpPr/>
          <p:nvPr/>
        </p:nvSpPr>
        <p:spPr>
          <a:xfrm>
            <a:off x="3169940" y="3643209"/>
            <a:ext cx="288032" cy="288032"/>
          </a:xfrm>
          <a:prstGeom prst="ellipse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5" name="Oval 14"/>
          <p:cNvSpPr/>
          <p:nvPr/>
        </p:nvSpPr>
        <p:spPr>
          <a:xfrm>
            <a:off x="4000128" y="3643209"/>
            <a:ext cx="288032" cy="288032"/>
          </a:xfrm>
          <a:prstGeom prst="ellipse">
            <a:avLst/>
          </a:prstGeom>
          <a:solidFill>
            <a:srgbClr val="29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Oval 15"/>
          <p:cNvSpPr/>
          <p:nvPr/>
        </p:nvSpPr>
        <p:spPr>
          <a:xfrm>
            <a:off x="4830316" y="3643209"/>
            <a:ext cx="288032" cy="288032"/>
          </a:xfrm>
          <a:prstGeom prst="ellipse">
            <a:avLst/>
          </a:prstGeom>
          <a:solidFill>
            <a:srgbClr val="9D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7" name="Oval 16"/>
          <p:cNvSpPr/>
          <p:nvPr/>
        </p:nvSpPr>
        <p:spPr>
          <a:xfrm>
            <a:off x="5660504" y="3643209"/>
            <a:ext cx="288032" cy="288032"/>
          </a:xfrm>
          <a:prstGeom prst="ellipse">
            <a:avLst/>
          </a:prstGeom>
          <a:solidFill>
            <a:srgbClr val="FF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8" name="Oval 17"/>
          <p:cNvSpPr/>
          <p:nvPr/>
        </p:nvSpPr>
        <p:spPr>
          <a:xfrm>
            <a:off x="6490692" y="3643209"/>
            <a:ext cx="288032" cy="288032"/>
          </a:xfrm>
          <a:prstGeom prst="ellipse">
            <a:avLst/>
          </a:prstGeom>
          <a:solidFill>
            <a:srgbClr val="98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84834" y="3136071"/>
            <a:ext cx="5574332" cy="371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Banja Luka</a:t>
            </a:r>
            <a:r>
              <a:rPr lang="sr-Latn-R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, 30.11.2020.</a:t>
            </a:r>
            <a:endParaRPr lang="en-US" sz="2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640960" cy="678306"/>
          </a:xfrm>
        </p:spPr>
        <p:txBody>
          <a:bodyPr>
            <a:noAutofit/>
          </a:bodyPr>
          <a:lstStyle/>
          <a:p>
            <a:r>
              <a:rPr lang="sr-Latn-CS" sz="3200" dirty="0" smtClean="0">
                <a:solidFill>
                  <a:srgbClr val="E9464D"/>
                </a:solidFill>
                <a:latin typeface="+mn-lt"/>
                <a:cs typeface="Arial" pitchFamily="34" charset="0"/>
              </a:rPr>
              <a:t>Krivični zakonik Republike Srpske </a:t>
            </a:r>
            <a:endParaRPr lang="en-US" sz="3200" dirty="0">
              <a:solidFill>
                <a:srgbClr val="E9464D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311" y="134761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krivična </a:t>
            </a:r>
            <a:r>
              <a:rPr lang="sr-Latn-CS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djela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vezana za članove od 2. do 7. Konvencije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2211711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>
                <a:solidFill>
                  <a:srgbClr val="008496"/>
                </a:solidFill>
              </a:rPr>
              <a:t>glava </a:t>
            </a:r>
            <a:r>
              <a:rPr lang="bs-Latn-BA" dirty="0" smtClean="0">
                <a:solidFill>
                  <a:srgbClr val="008496"/>
                </a:solidFill>
              </a:rPr>
              <a:t>XXXII  </a:t>
            </a:r>
            <a:r>
              <a:rPr lang="bs-Latn-BA" dirty="0">
                <a:solidFill>
                  <a:srgbClr val="008496"/>
                </a:solidFill>
              </a:rPr>
              <a:t>Krivična djela protiv bezbjednosti kompjuterskih podataka  (članovi od 407. do </a:t>
            </a:r>
            <a:r>
              <a:rPr lang="bs-Latn-BA" dirty="0" smtClean="0">
                <a:solidFill>
                  <a:srgbClr val="008496"/>
                </a:solidFill>
              </a:rPr>
              <a:t>413.)</a:t>
            </a:r>
          </a:p>
          <a:p>
            <a:endParaRPr lang="bs-Latn-BA" dirty="0" smtClean="0">
              <a:solidFill>
                <a:srgbClr val="008496"/>
              </a:solidFill>
            </a:endParaRPr>
          </a:p>
          <a:p>
            <a:r>
              <a:rPr lang="bs-Latn-BA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krivična djela vezana za član 9. Konvencije</a:t>
            </a:r>
          </a:p>
          <a:p>
            <a:endParaRPr lang="bs-Latn-BA" dirty="0">
              <a:solidFill>
                <a:srgbClr val="0084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</a:rPr>
              <a:t>glava XV Krivična djela seksualnog zlostavljanja i </a:t>
            </a:r>
            <a:r>
              <a:rPr lang="bs-Latn-BA" dirty="0" err="1" smtClean="0">
                <a:solidFill>
                  <a:srgbClr val="008496"/>
                </a:solidFill>
              </a:rPr>
              <a:t>iskorištavanja</a:t>
            </a:r>
            <a:r>
              <a:rPr lang="bs-Latn-BA" dirty="0" smtClean="0">
                <a:solidFill>
                  <a:srgbClr val="008496"/>
                </a:solidFill>
              </a:rPr>
              <a:t> djeteta (pojedini stavovi članova od 175. do 178)  </a:t>
            </a:r>
            <a:endParaRPr lang="bs-Latn-BA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640960" cy="678306"/>
          </a:xfrm>
        </p:spPr>
        <p:txBody>
          <a:bodyPr>
            <a:noAutofit/>
          </a:bodyPr>
          <a:lstStyle/>
          <a:p>
            <a:r>
              <a:rPr lang="sr-Latn-CS" sz="2800" dirty="0" smtClean="0">
                <a:solidFill>
                  <a:srgbClr val="E9464D"/>
                </a:solidFill>
                <a:latin typeface="+mn-lt"/>
              </a:rPr>
              <a:t>Krivična </a:t>
            </a:r>
            <a:r>
              <a:rPr lang="sr-Latn-CS" sz="2800" dirty="0" err="1" smtClean="0">
                <a:solidFill>
                  <a:srgbClr val="E9464D"/>
                </a:solidFill>
                <a:latin typeface="+mn-lt"/>
              </a:rPr>
              <a:t>djela</a:t>
            </a:r>
            <a:r>
              <a:rPr lang="sr-Latn-CS" sz="2800" dirty="0" smtClean="0">
                <a:solidFill>
                  <a:srgbClr val="E9464D"/>
                </a:solidFill>
                <a:latin typeface="+mn-lt"/>
              </a:rPr>
              <a:t> protiv </a:t>
            </a:r>
            <a:r>
              <a:rPr lang="sr-Latn-CS" sz="2800" dirty="0" err="1" smtClean="0">
                <a:solidFill>
                  <a:srgbClr val="E9464D"/>
                </a:solidFill>
                <a:latin typeface="+mn-lt"/>
              </a:rPr>
              <a:t>bezbjednosti</a:t>
            </a:r>
            <a:r>
              <a:rPr lang="sr-Latn-CS" sz="2800" dirty="0" smtClean="0">
                <a:solidFill>
                  <a:srgbClr val="E9464D"/>
                </a:solidFill>
                <a:latin typeface="+mn-lt"/>
              </a:rPr>
              <a:t> kompjuterskih podataka</a:t>
            </a:r>
            <a:r>
              <a:rPr lang="sr-Latn-CS" sz="3600" dirty="0" smtClean="0">
                <a:solidFill>
                  <a:srgbClr val="E9464D"/>
                </a:solidFill>
              </a:rPr>
              <a:t> </a:t>
            </a:r>
            <a:endParaRPr lang="en-US" sz="3600" dirty="0">
              <a:solidFill>
                <a:srgbClr val="E9464D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1203598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endParaRPr lang="bs-Latn-BA" dirty="0" smtClean="0"/>
          </a:p>
          <a:p>
            <a:pPr marL="514350" indent="-514350" algn="just">
              <a:buFont typeface="+mj-lt"/>
              <a:buAutoNum type="arabicPeriod"/>
              <a:defRPr/>
            </a:pPr>
            <a:endParaRPr lang="bs-Latn-BA" dirty="0">
              <a:solidFill>
                <a:srgbClr val="008496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 smtClean="0">
                <a:solidFill>
                  <a:srgbClr val="008496"/>
                </a:solidFill>
              </a:rPr>
              <a:t>Oštećenje kompjuterskih podataka i programa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 smtClean="0">
                <a:solidFill>
                  <a:srgbClr val="008496"/>
                </a:solidFill>
              </a:rPr>
              <a:t>Kompjuterska </a:t>
            </a:r>
            <a:r>
              <a:rPr lang="bs-Latn-BA" dirty="0">
                <a:solidFill>
                  <a:srgbClr val="008496"/>
                </a:solidFill>
              </a:rPr>
              <a:t>sabotaža</a:t>
            </a:r>
            <a:r>
              <a:rPr lang="bs-Latn-BA" dirty="0" smtClean="0">
                <a:solidFill>
                  <a:srgbClr val="008496"/>
                </a:solidFill>
              </a:rPr>
              <a:t>,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b="1" dirty="0" smtClean="0">
                <a:solidFill>
                  <a:srgbClr val="008496"/>
                </a:solidFill>
              </a:rPr>
              <a:t>Izrada </a:t>
            </a:r>
            <a:r>
              <a:rPr lang="bs-Latn-BA" b="1" dirty="0">
                <a:solidFill>
                  <a:srgbClr val="008496"/>
                </a:solidFill>
              </a:rPr>
              <a:t>i unošenje kompjuterskih </a:t>
            </a:r>
            <a:r>
              <a:rPr lang="bs-Latn-BA" b="1" dirty="0" smtClean="0">
                <a:solidFill>
                  <a:srgbClr val="008496"/>
                </a:solidFill>
              </a:rPr>
              <a:t>virusa</a:t>
            </a:r>
            <a:r>
              <a:rPr lang="bs-Latn-BA" dirty="0" smtClean="0">
                <a:solidFill>
                  <a:srgbClr val="008496"/>
                </a:solidFill>
              </a:rPr>
              <a:t>,</a:t>
            </a:r>
            <a:endParaRPr lang="bs-Latn-BA" dirty="0">
              <a:solidFill>
                <a:srgbClr val="008496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>
                <a:solidFill>
                  <a:srgbClr val="008496"/>
                </a:solidFill>
              </a:rPr>
              <a:t>Kompjuterska prevara</a:t>
            </a:r>
            <a:r>
              <a:rPr lang="bs-Latn-BA" dirty="0" smtClean="0">
                <a:solidFill>
                  <a:srgbClr val="008496"/>
                </a:solidFill>
              </a:rPr>
              <a:t>,</a:t>
            </a:r>
            <a:endParaRPr lang="bs-Latn-BA" dirty="0">
              <a:solidFill>
                <a:srgbClr val="008496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>
                <a:solidFill>
                  <a:srgbClr val="008496"/>
                </a:solidFill>
              </a:rPr>
              <a:t>Neovlašteni pristup zaštićenom kompjuteru, kompjuterskoj mreži, telekomunikacionoj mreži i elektronskoj obradi podataka</a:t>
            </a:r>
            <a:r>
              <a:rPr lang="bs-Latn-BA" dirty="0" smtClean="0">
                <a:solidFill>
                  <a:srgbClr val="008496"/>
                </a:solidFill>
              </a:rPr>
              <a:t>,</a:t>
            </a:r>
            <a:endParaRPr lang="bs-Latn-BA" dirty="0">
              <a:solidFill>
                <a:srgbClr val="008496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>
                <a:solidFill>
                  <a:srgbClr val="008496"/>
                </a:solidFill>
              </a:rPr>
              <a:t>Sprečavanje i </a:t>
            </a:r>
            <a:r>
              <a:rPr lang="bs-Latn-BA" dirty="0" err="1">
                <a:solidFill>
                  <a:srgbClr val="008496"/>
                </a:solidFill>
              </a:rPr>
              <a:t>ograničavanje</a:t>
            </a:r>
            <a:r>
              <a:rPr lang="bs-Latn-BA" dirty="0">
                <a:solidFill>
                  <a:srgbClr val="008496"/>
                </a:solidFill>
              </a:rPr>
              <a:t> pristupa javnoj kompjuterskoj mreži  </a:t>
            </a:r>
            <a:r>
              <a:rPr lang="bs-Latn-BA" dirty="0" smtClean="0">
                <a:solidFill>
                  <a:srgbClr val="008496"/>
                </a:solidFill>
              </a:rPr>
              <a:t>i</a:t>
            </a:r>
            <a:endParaRPr lang="bs-Latn-BA" dirty="0">
              <a:solidFill>
                <a:srgbClr val="008496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bs-Latn-BA" dirty="0">
                <a:solidFill>
                  <a:srgbClr val="008496"/>
                </a:solidFill>
              </a:rPr>
              <a:t>Neovlašteno korištenje kompjutera ili kompjuterske mreže</a:t>
            </a:r>
          </a:p>
        </p:txBody>
      </p:sp>
    </p:spTree>
    <p:extLst>
      <p:ext uri="{BB962C8B-B14F-4D97-AF65-F5344CB8AC3E}">
        <p14:creationId xmlns:p14="http://schemas.microsoft.com/office/powerpoint/2010/main" val="2157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400" dirty="0" smtClean="0">
                <a:solidFill>
                  <a:srgbClr val="FF0000"/>
                </a:solidFill>
              </a:rPr>
              <a:t>Krivična djela seksualnog zlostavljanja i </a:t>
            </a:r>
            <a:r>
              <a:rPr lang="bs-Latn-BA" sz="2400" dirty="0" err="1" smtClean="0">
                <a:solidFill>
                  <a:srgbClr val="FF0000"/>
                </a:solidFill>
              </a:rPr>
              <a:t>iskorištavanja</a:t>
            </a:r>
            <a:r>
              <a:rPr lang="bs-Latn-BA" sz="2400" dirty="0" smtClean="0">
                <a:solidFill>
                  <a:srgbClr val="FF0000"/>
                </a:solidFill>
              </a:rPr>
              <a:t> djeteta</a:t>
            </a:r>
            <a:endParaRPr lang="bs-Latn-BA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bs-Latn-BA" altLang="sr-Latn-RS" sz="2400" dirty="0" err="1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Iskorištavanje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djece za pornografiju član 175. stav (2) i stav (6) KZ RS koji definiše </a:t>
            </a:r>
            <a:r>
              <a:rPr lang="bs-Latn-BA" altLang="sr-Latn-RS" sz="2400" dirty="0" err="1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dječiju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pornografija</a:t>
            </a:r>
          </a:p>
          <a:p>
            <a:pPr marL="514350" indent="-514350" algn="just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bs-Latn-BA" altLang="sr-Latn-RS" sz="2400" dirty="0" err="1" smtClean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Iskorištavanje</a:t>
            </a:r>
            <a:r>
              <a:rPr lang="bs-Latn-BA" altLang="sr-Latn-RS" sz="2400" dirty="0" smtClean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djece za pornografske predstave član 176. stav (3) KZ RS,</a:t>
            </a:r>
          </a:p>
          <a:p>
            <a:pPr marL="514350" indent="-514350" algn="just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Upoznavanje djece sa pornografijom član 177. stav (1) KZ RS </a:t>
            </a:r>
          </a:p>
          <a:p>
            <a:pPr marL="514350" indent="-514350" algn="just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bs-Latn-BA" altLang="sr-Latn-RS" sz="2400" dirty="0" err="1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Iskorištavanje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kompjuterske mreže ili komunikacije drugim tehničkim sredstvima za </a:t>
            </a:r>
            <a:r>
              <a:rPr lang="bs-Latn-BA" altLang="sr-Latn-RS" sz="2400" dirty="0" err="1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izvršenje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krivičnih djela seksualnog zlostavljanja ili </a:t>
            </a:r>
            <a:r>
              <a:rPr lang="bs-Latn-BA" altLang="sr-Latn-RS" sz="2400" dirty="0" err="1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iskorištavanja</a:t>
            </a:r>
            <a:r>
              <a:rPr lang="bs-Latn-BA" altLang="sr-Latn-RS" sz="2400" dirty="0">
                <a:solidFill>
                  <a:srgbClr val="008496"/>
                </a:solidFill>
                <a:latin typeface="+mj-lt"/>
                <a:cs typeface="Arial" panose="020B0604020202020204" pitchFamily="34" charset="0"/>
              </a:rPr>
              <a:t> djeteta član 178. stav (1) KZ RS</a:t>
            </a:r>
            <a:endParaRPr lang="bs-Latn-BA" sz="2400" dirty="0">
              <a:solidFill>
                <a:srgbClr val="00849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solidFill>
                  <a:srgbClr val="FF0000"/>
                </a:solidFill>
              </a:rPr>
              <a:t>Zakon o krivičnom postupku RS</a:t>
            </a:r>
            <a:endParaRPr lang="bs-Latn-BA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dirty="0" smtClean="0"/>
          </a:p>
          <a:p>
            <a:r>
              <a:rPr lang="bs-Latn-BA" sz="2400" dirty="0" smtClean="0">
                <a:solidFill>
                  <a:srgbClr val="008496"/>
                </a:solidFill>
              </a:rPr>
              <a:t>osnovni pojmovi, bitni kod </a:t>
            </a:r>
            <a:r>
              <a:rPr lang="bs-Latn-BA" sz="2400" dirty="0" err="1" smtClean="0">
                <a:solidFill>
                  <a:srgbClr val="008496"/>
                </a:solidFill>
              </a:rPr>
              <a:t>istraživanja</a:t>
            </a:r>
            <a:r>
              <a:rPr lang="bs-Latn-BA" sz="2400" dirty="0" smtClean="0">
                <a:solidFill>
                  <a:srgbClr val="008496"/>
                </a:solidFill>
              </a:rPr>
              <a:t> visokotehnološkog kriminaliteta</a:t>
            </a:r>
          </a:p>
          <a:p>
            <a:r>
              <a:rPr lang="bs-Latn-BA" sz="2400" dirty="0">
                <a:solidFill>
                  <a:srgbClr val="008496"/>
                </a:solidFill>
              </a:rPr>
              <a:t>p</a:t>
            </a:r>
            <a:r>
              <a:rPr lang="bs-Latn-BA" sz="2400" dirty="0" smtClean="0">
                <a:solidFill>
                  <a:srgbClr val="008496"/>
                </a:solidFill>
              </a:rPr>
              <a:t>rocesne alatke</a:t>
            </a:r>
          </a:p>
          <a:p>
            <a:pPr marL="0" indent="0">
              <a:buNone/>
            </a:pPr>
            <a:endParaRPr lang="bs-Latn-BA" dirty="0">
              <a:solidFill>
                <a:srgbClr val="008496"/>
              </a:solidFill>
            </a:endParaRPr>
          </a:p>
          <a:p>
            <a:pPr marL="0" indent="0">
              <a:buNone/>
            </a:pPr>
            <a:r>
              <a:rPr lang="bs-Latn-BA" sz="2200" dirty="0" smtClean="0">
                <a:solidFill>
                  <a:srgbClr val="008496"/>
                </a:solidFill>
              </a:rPr>
              <a:t>odredbe bazirane na Konvenciji će biti iznesene u hronologiji našeg Zakona o krivičnom postupku</a:t>
            </a:r>
            <a:endParaRPr lang="bs-Latn-BA" sz="22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FF0000"/>
                </a:solidFill>
              </a:rPr>
              <a:t>Osnovni pojmovi</a:t>
            </a:r>
            <a:endParaRPr lang="bs-Latn-B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endParaRPr lang="bs-Latn-BA" dirty="0" smtClean="0">
              <a:solidFill>
                <a:srgbClr val="FF0000"/>
              </a:solidFill>
            </a:endParaRPr>
          </a:p>
          <a:p>
            <a:pPr algn="just">
              <a:defRPr/>
            </a:pPr>
            <a:r>
              <a:rPr lang="bs-Latn-BA" dirty="0" smtClean="0">
                <a:solidFill>
                  <a:srgbClr val="008496"/>
                </a:solidFill>
              </a:rPr>
              <a:t>Telekomunikacijska </a:t>
            </a:r>
            <a:r>
              <a:rPr lang="bs-Latn-BA" dirty="0">
                <a:solidFill>
                  <a:srgbClr val="008496"/>
                </a:solidFill>
              </a:rPr>
              <a:t>adresa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svaki telefonski broj, linijski ili mobilni ili e-mail ili internet adresa koju posjeduje ili koristi određeno lice. </a:t>
            </a:r>
          </a:p>
          <a:p>
            <a:pPr algn="just">
              <a:defRPr/>
            </a:pPr>
            <a:r>
              <a:rPr lang="bs-Latn-BA" dirty="0">
                <a:solidFill>
                  <a:srgbClr val="008496"/>
                </a:solidFill>
              </a:rPr>
              <a:t>Kompjuterski sistem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svaka sprava ili skup međusobno spojenih ili povezanih naprava, od kojih jedna ili više njih na osnovu programa automatski obrađuju podatke, </a:t>
            </a:r>
          </a:p>
          <a:p>
            <a:pPr algn="just">
              <a:defRPr/>
            </a:pPr>
            <a:r>
              <a:rPr lang="bs-Latn-BA" dirty="0">
                <a:solidFill>
                  <a:srgbClr val="008496"/>
                </a:solidFill>
              </a:rPr>
              <a:t>Kompjuterski podaci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s-Latn-B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označavaju</a:t>
            </a:r>
            <a:r>
              <a:rPr lang="bs-Latn-B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svako iskazivanje činjenica, informacija ili koncepata u obliku prikladnom za obradu u kompjuterskom sistemu, uključujući i program koji je u stanju prouzrokovati da kompjuterski sistem izvrši određenu funkciju.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250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2800" dirty="0" smtClean="0">
                <a:solidFill>
                  <a:srgbClr val="FF0000"/>
                </a:solidFill>
              </a:rPr>
              <a:t>Zakonitost dokaza-</a:t>
            </a:r>
            <a:br>
              <a:rPr lang="bs-Latn-BA" sz="2800" dirty="0" smtClean="0">
                <a:solidFill>
                  <a:srgbClr val="FF0000"/>
                </a:solidFill>
              </a:rPr>
            </a:br>
            <a:r>
              <a:rPr lang="bs-Latn-BA" sz="2800" dirty="0" smtClean="0">
                <a:solidFill>
                  <a:srgbClr val="FF0000"/>
                </a:solidFill>
              </a:rPr>
              <a:t>Uslovi i zaštita član 15. Konvencije</a:t>
            </a:r>
            <a:endParaRPr lang="bs-Latn-B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sz="2400" dirty="0">
                <a:solidFill>
                  <a:srgbClr val="008496"/>
                </a:solidFill>
              </a:rPr>
              <a:t>član 10. stav (2) </a:t>
            </a:r>
            <a:r>
              <a:rPr lang="sr-Latn-CS" altLang="en-US" sz="2400" dirty="0" err="1">
                <a:solidFill>
                  <a:srgbClr val="008496"/>
                </a:solidFill>
              </a:rPr>
              <a:t>ZKP</a:t>
            </a:r>
            <a:r>
              <a:rPr lang="sr-Latn-CS" altLang="en-US" sz="2400" dirty="0">
                <a:solidFill>
                  <a:srgbClr val="008496"/>
                </a:solidFill>
              </a:rPr>
              <a:t> </a:t>
            </a:r>
            <a:r>
              <a:rPr lang="sr-Latn-CS" altLang="en-US" sz="2400" dirty="0" smtClean="0">
                <a:solidFill>
                  <a:srgbClr val="008496"/>
                </a:solidFill>
              </a:rPr>
              <a:t>RS</a:t>
            </a:r>
          </a:p>
          <a:p>
            <a:pPr marL="0" indent="0">
              <a:buNone/>
            </a:pPr>
            <a:endParaRPr lang="sr-Latn-CS" altLang="en-US" sz="2400" dirty="0"/>
          </a:p>
          <a:p>
            <a:pPr marL="0" indent="0" algn="just">
              <a:buNone/>
            </a:pPr>
            <a:r>
              <a:rPr lang="sr-Latn-CS" altLang="en-US" sz="2400" dirty="0" smtClean="0">
                <a:solidFill>
                  <a:srgbClr val="008496"/>
                </a:solidFill>
              </a:rPr>
              <a:t>Sud </a:t>
            </a:r>
            <a:r>
              <a:rPr lang="sr-Latn-CS" altLang="en-US" sz="2400" dirty="0">
                <a:solidFill>
                  <a:srgbClr val="008496"/>
                </a:solidFill>
              </a:rPr>
              <a:t>ne može zasnovati svoju odluku na </a:t>
            </a:r>
            <a:r>
              <a:rPr lang="sr-Latn-CS" altLang="en-US" sz="2400" dirty="0" smtClean="0">
                <a:solidFill>
                  <a:srgbClr val="008496"/>
                </a:solidFill>
              </a:rPr>
              <a:t>  dokazima </a:t>
            </a:r>
            <a:r>
              <a:rPr lang="sr-Latn-CS" altLang="en-US" sz="2400" dirty="0">
                <a:solidFill>
                  <a:srgbClr val="008496"/>
                </a:solidFill>
              </a:rPr>
              <a:t>pribavljenim povredama ljudskih prava i sloboda propisanih Ustavom i međunarodnim ugovorima, koje je ratifikovala Bosna i Hercegovina</a:t>
            </a:r>
            <a:endParaRPr lang="bs-Latn-BA" sz="24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altLang="en-US" sz="2400" b="1" dirty="0">
                <a:solidFill>
                  <a:srgbClr val="FF0000"/>
                </a:solidFill>
              </a:rPr>
              <a:t>Pretraživanje i zapljena uskladištenih kompjuterskih podataka član 19. Konvencije</a:t>
            </a:r>
            <a:endParaRPr lang="bs-Latn-BA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s-Latn-BA" altLang="sr-Latn-RS" dirty="0">
                <a:solidFill>
                  <a:srgbClr val="008496"/>
                </a:solidFill>
              </a:rPr>
              <a:t> </a:t>
            </a:r>
            <a:r>
              <a:rPr lang="bs-Latn-BA" altLang="sr-Latn-RS" dirty="0" err="1">
                <a:solidFill>
                  <a:srgbClr val="008496"/>
                </a:solidFill>
              </a:rPr>
              <a:t>ZKP</a:t>
            </a:r>
            <a:r>
              <a:rPr lang="bs-Latn-BA" altLang="sr-Latn-RS" dirty="0">
                <a:solidFill>
                  <a:srgbClr val="008496"/>
                </a:solidFill>
              </a:rPr>
              <a:t> RS član 115. </a:t>
            </a:r>
            <a:endParaRPr lang="bs-Latn-BA" altLang="sr-Latn-RS" dirty="0" smtClean="0">
              <a:solidFill>
                <a:srgbClr val="008496"/>
              </a:solidFill>
            </a:endParaRPr>
          </a:p>
          <a:p>
            <a:pPr marL="0" indent="0" algn="just">
              <a:buNone/>
            </a:pPr>
            <a:endParaRPr lang="bs-Latn-BA" sz="2400" dirty="0" smtClean="0">
              <a:solidFill>
                <a:srgbClr val="008496"/>
              </a:solidFill>
            </a:endParaRPr>
          </a:p>
          <a:p>
            <a:pPr marL="0" indent="0" algn="just">
              <a:buNone/>
            </a:pPr>
            <a:r>
              <a:rPr lang="bs-Latn-BA" sz="2400" dirty="0" smtClean="0">
                <a:solidFill>
                  <a:srgbClr val="008496"/>
                </a:solidFill>
              </a:rPr>
              <a:t>stav (2) koji </a:t>
            </a:r>
            <a:r>
              <a:rPr lang="bs-Latn-BA" altLang="sr-Latn-RS" sz="2400" dirty="0" smtClean="0">
                <a:solidFill>
                  <a:srgbClr val="008496"/>
                </a:solidFill>
              </a:rPr>
              <a:t> </a:t>
            </a:r>
            <a:r>
              <a:rPr lang="bs-Latn-BA" altLang="sr-Latn-RS" sz="2400" dirty="0">
                <a:solidFill>
                  <a:srgbClr val="008496"/>
                </a:solidFill>
              </a:rPr>
              <a:t>obuhvata i pretresanje kompjuterskih sistema, uređaja za pohranjivanje kompjuterskih i elektronskih podataka, kao i mobilnih telefonskih </a:t>
            </a:r>
            <a:r>
              <a:rPr lang="bs-Latn-BA" altLang="sr-Latn-RS" sz="2400" dirty="0" smtClean="0">
                <a:solidFill>
                  <a:srgbClr val="008496"/>
                </a:solidFill>
              </a:rPr>
              <a:t>aparata i </a:t>
            </a:r>
          </a:p>
          <a:p>
            <a:pPr marL="0" indent="0">
              <a:buNone/>
            </a:pPr>
            <a:endParaRPr lang="bs-Latn-BA" sz="2400" dirty="0">
              <a:solidFill>
                <a:srgbClr val="008496"/>
              </a:solidFill>
            </a:endParaRPr>
          </a:p>
          <a:p>
            <a:pPr marL="0" indent="0" algn="just">
              <a:buNone/>
            </a:pPr>
            <a:r>
              <a:rPr lang="bs-Latn-BA" sz="2400" dirty="0" smtClean="0">
                <a:solidFill>
                  <a:srgbClr val="008496"/>
                </a:solidFill>
              </a:rPr>
              <a:t>stav (3) u kom je navedeno da se</a:t>
            </a:r>
            <a:r>
              <a:rPr lang="bs-Latn-BA" altLang="sr-Latn-RS" sz="2400" dirty="0" smtClean="0">
                <a:solidFill>
                  <a:srgbClr val="008496"/>
                </a:solidFill>
              </a:rPr>
              <a:t> </a:t>
            </a:r>
            <a:r>
              <a:rPr lang="bs-Latn-BA" altLang="sr-Latn-RS" sz="2400" dirty="0">
                <a:solidFill>
                  <a:srgbClr val="008496"/>
                </a:solidFill>
              </a:rPr>
              <a:t>Pretresanje kompjutera i sličnih uređaja iz stava (2) ovog člana će se obaviti uz pomoć stručnog lica.</a:t>
            </a:r>
            <a:endParaRPr lang="bs-Latn-BA" sz="24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7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sr-Latn-RS" sz="2800" dirty="0">
                <a:solidFill>
                  <a:srgbClr val="FF0000"/>
                </a:solidFill>
              </a:rPr>
              <a:t>Nalog za dostavljanje podataka član 18. </a:t>
            </a:r>
            <a:r>
              <a:rPr lang="sr-Latn-CS" altLang="sr-Latn-RS" sz="2800" dirty="0" smtClean="0">
                <a:solidFill>
                  <a:srgbClr val="FF0000"/>
                </a:solidFill>
              </a:rPr>
              <a:t>Konvencije</a:t>
            </a:r>
            <a:endParaRPr lang="bs-Latn-B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 altLang="en-US" dirty="0" smtClean="0">
              <a:solidFill>
                <a:srgbClr val="008496"/>
              </a:solidFill>
            </a:endParaRPr>
          </a:p>
          <a:p>
            <a:r>
              <a:rPr lang="sr-Latn-CS" altLang="en-US" dirty="0" err="1" smtClean="0">
                <a:solidFill>
                  <a:srgbClr val="008496"/>
                </a:solidFill>
              </a:rPr>
              <a:t>ZKP</a:t>
            </a:r>
            <a:r>
              <a:rPr lang="sr-Latn-CS" altLang="en-US" dirty="0" smtClean="0">
                <a:solidFill>
                  <a:srgbClr val="008496"/>
                </a:solidFill>
              </a:rPr>
              <a:t> </a:t>
            </a:r>
            <a:r>
              <a:rPr lang="sr-Latn-CS" altLang="en-US" dirty="0">
                <a:solidFill>
                  <a:srgbClr val="008496"/>
                </a:solidFill>
              </a:rPr>
              <a:t>RS član 137</a:t>
            </a:r>
            <a:r>
              <a:rPr lang="sr-Latn-CS" altLang="en-US" dirty="0" smtClean="0">
                <a:solidFill>
                  <a:srgbClr val="008496"/>
                </a:solidFill>
              </a:rPr>
              <a:t>.</a:t>
            </a: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dirty="0" smtClean="0"/>
              <a:t>  </a:t>
            </a:r>
            <a:r>
              <a:rPr lang="bs-Latn-BA" dirty="0" smtClean="0">
                <a:solidFill>
                  <a:srgbClr val="008496"/>
                </a:solidFill>
              </a:rPr>
              <a:t>Naredba operateru telekomunikacija</a:t>
            </a:r>
            <a:endParaRPr lang="bs-Latn-BA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altLang="sr-Latn-RS" sz="1800" dirty="0" smtClean="0"/>
              <a:t/>
            </a:r>
            <a:br>
              <a:rPr lang="bs-Latn-BA" altLang="sr-Latn-RS" sz="1800" dirty="0" smtClean="0"/>
            </a:br>
            <a:r>
              <a:rPr lang="bs-Latn-BA" altLang="sr-Latn-RS" sz="1800" dirty="0"/>
              <a:t/>
            </a:r>
            <a:br>
              <a:rPr lang="bs-Latn-BA" altLang="sr-Latn-RS" sz="1800" dirty="0"/>
            </a:br>
            <a:r>
              <a:rPr lang="bs-Latn-BA" altLang="sr-Latn-RS" sz="1800" dirty="0" smtClean="0"/>
              <a:t/>
            </a:r>
            <a:br>
              <a:rPr lang="bs-Latn-BA" altLang="sr-Latn-RS" sz="1800" dirty="0" smtClean="0"/>
            </a:br>
            <a:r>
              <a:rPr lang="bs-Latn-BA" altLang="sr-Latn-RS" sz="2000" dirty="0" smtClean="0">
                <a:solidFill>
                  <a:srgbClr val="FF0000"/>
                </a:solidFill>
              </a:rPr>
              <a:t>Prikupljanje </a:t>
            </a:r>
            <a:r>
              <a:rPr lang="bs-Latn-BA" altLang="sr-Latn-RS" sz="2000" dirty="0">
                <a:solidFill>
                  <a:srgbClr val="FF0000"/>
                </a:solidFill>
              </a:rPr>
              <a:t>u realnom vremenu podataka u vezi saobraćaja član 20. Konvencije </a:t>
            </a:r>
            <a:r>
              <a:rPr lang="bs-Latn-BA" altLang="sr-Latn-RS" sz="2000" dirty="0" smtClean="0"/>
              <a:t/>
            </a:r>
            <a:br>
              <a:rPr lang="bs-Latn-BA" altLang="sr-Latn-RS" sz="2000" dirty="0" smtClean="0"/>
            </a:br>
            <a:r>
              <a:rPr lang="bs-Latn-BA" altLang="sr-Latn-RS" sz="2000" dirty="0" smtClean="0">
                <a:solidFill>
                  <a:srgbClr val="FF0000"/>
                </a:solidFill>
              </a:rPr>
              <a:t>Presretanje podataka u vezi sadržaja član 21. Konvencije </a:t>
            </a:r>
            <a:r>
              <a:rPr lang="bs-Latn-BA" altLang="sr-Latn-RS" dirty="0"/>
              <a:t/>
            </a:r>
            <a:br>
              <a:rPr lang="bs-Latn-BA" altLang="sr-Latn-RS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altLang="sr-Latn-R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s-Latn-BA" altLang="sr-Latn-RS" sz="2400" dirty="0" smtClean="0">
              <a:solidFill>
                <a:srgbClr val="008496"/>
              </a:solidFill>
            </a:endParaRPr>
          </a:p>
          <a:p>
            <a:pPr marL="0" indent="0">
              <a:buNone/>
            </a:pPr>
            <a:r>
              <a:rPr lang="bs-Latn-BA" altLang="sr-Latn-RS" sz="2400" dirty="0" smtClean="0">
                <a:solidFill>
                  <a:srgbClr val="008496"/>
                </a:solidFill>
              </a:rPr>
              <a:t>U Zakonu o krivičnom postupku RS objedinjena </a:t>
            </a:r>
            <a:r>
              <a:rPr lang="bs-Latn-BA" altLang="sr-Latn-RS" sz="2400" dirty="0">
                <a:solidFill>
                  <a:srgbClr val="008496"/>
                </a:solidFill>
              </a:rPr>
              <a:t>ova dva člana kroz odredbe o posebnim istražnim </a:t>
            </a:r>
            <a:r>
              <a:rPr lang="bs-Latn-BA" altLang="sr-Latn-RS" sz="2400" dirty="0" smtClean="0">
                <a:solidFill>
                  <a:srgbClr val="008496"/>
                </a:solidFill>
              </a:rPr>
              <a:t>radnjama- glava XVII </a:t>
            </a:r>
            <a:endParaRPr lang="bs-Latn-BA" altLang="sr-Latn-RS" sz="2400" dirty="0">
              <a:solidFill>
                <a:srgbClr val="008496"/>
              </a:solidFill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853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solidFill>
                  <a:srgbClr val="FF0000"/>
                </a:solidFill>
              </a:rPr>
              <a:t>Zaključak</a:t>
            </a:r>
            <a:endParaRPr lang="bs-Latn-B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94472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domenu materijalnih odredbi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zakonodavstvo RS 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 velikoj </a:t>
            </a:r>
            <a:r>
              <a:rPr lang="sr-Latn-CS" altLang="en-US" sz="1900" dirty="0" err="1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usklađeno sa odredbama Konvencije, pa postoji i još nekoliko krivičnih </a:t>
            </a:r>
            <a:r>
              <a:rPr lang="sr-Latn-CS" altLang="en-US" sz="1900" dirty="0" err="1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protiv </a:t>
            </a:r>
            <a:r>
              <a:rPr lang="sr-Latn-CS" altLang="en-US" sz="1900" dirty="0" err="1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bezbjednosti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kompjuterskih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podataka</a:t>
            </a:r>
          </a:p>
          <a:p>
            <a:pPr marL="0" indent="0" algn="just">
              <a:lnSpc>
                <a:spcPct val="70000"/>
              </a:lnSpc>
              <a:buNone/>
            </a:pPr>
            <a:endParaRPr lang="sr-Latn-CS" altLang="en-US" sz="1900" dirty="0">
              <a:solidFill>
                <a:srgbClr val="008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Zakonom 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krivičnom postupku 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r-Latn-CS" altLang="en-US" sz="1900" dirty="0" err="1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obezbjeđena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zaštita ljudskih prava i sloboda zagarantovanih i međunarodnim ugovorima koje je B i H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ratifikovala</a:t>
            </a:r>
          </a:p>
          <a:p>
            <a:pPr marL="0" indent="0" algn="just">
              <a:lnSpc>
                <a:spcPct val="70000"/>
              </a:lnSpc>
              <a:buNone/>
            </a:pPr>
            <a:endParaRPr lang="sr-Latn-CS" altLang="en-US" sz="1900" dirty="0">
              <a:solidFill>
                <a:srgbClr val="008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Postojeće procesne odredbe nisu u potpunosti usaglašene sa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Konvencijom</a:t>
            </a:r>
          </a:p>
          <a:p>
            <a:pPr marL="0" indent="0" algn="just">
              <a:lnSpc>
                <a:spcPct val="70000"/>
              </a:lnSpc>
              <a:buNone/>
            </a:pPr>
            <a:endParaRPr lang="sr-Latn-CS" altLang="en-US" sz="1900" dirty="0">
              <a:solidFill>
                <a:srgbClr val="008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70000"/>
              </a:lnSpc>
            </a:pP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Postoji  potreba usaglašavanja između zakonodavstva B i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H, odnosno RS </a:t>
            </a:r>
            <a:r>
              <a:rPr lang="sr-Latn-CS" altLang="en-US" sz="1900" dirty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međunarodnih instrumenata, posebno Konvencije iz </a:t>
            </a:r>
            <a:r>
              <a:rPr lang="sr-Latn-CS" altLang="en-US" sz="1900" dirty="0" smtClean="0">
                <a:solidFill>
                  <a:srgbClr val="008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Budimpešte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828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512000" y="51470"/>
            <a:ext cx="6120000" cy="678306"/>
          </a:xfrm>
        </p:spPr>
        <p:txBody>
          <a:bodyPr>
            <a:noAutofit/>
          </a:bodyPr>
          <a:lstStyle/>
          <a:p>
            <a:pPr lvl="0"/>
            <a:r>
              <a:rPr lang="sr-Latn-CS" sz="2400" dirty="0">
                <a:solidFill>
                  <a:srgbClr val="E9464D"/>
                </a:solidFill>
                <a:latin typeface="+mn-lt"/>
              </a:rPr>
              <a:t>Pojam </a:t>
            </a:r>
            <a:r>
              <a:rPr lang="sr-Latn-CS" sz="2400" dirty="0" err="1" smtClean="0">
                <a:solidFill>
                  <a:srgbClr val="E9464D"/>
                </a:solidFill>
                <a:latin typeface="+mn-lt"/>
              </a:rPr>
              <a:t>visokotehnološkog</a:t>
            </a:r>
            <a:r>
              <a:rPr lang="sr-Latn-CS" sz="2400" dirty="0" smtClean="0">
                <a:solidFill>
                  <a:srgbClr val="E9464D"/>
                </a:solidFill>
                <a:latin typeface="+mn-lt"/>
              </a:rPr>
              <a:t>  kriminaliteta</a:t>
            </a:r>
            <a:endParaRPr lang="en-US" sz="24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5759" y="707068"/>
            <a:ext cx="6120000" cy="678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2400" dirty="0" smtClean="0">
                <a:solidFill>
                  <a:srgbClr val="E9464D"/>
                </a:solidFill>
                <a:latin typeface="+mn-lt"/>
              </a:rPr>
              <a:t>protiv čega se borimo?</a:t>
            </a:r>
            <a:endParaRPr lang="en-US" sz="24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55608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Oblik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kriminalnog ponašanja, kod kog se </a:t>
            </a:r>
            <a:r>
              <a:rPr lang="sr-Latn-CS" dirty="0" err="1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korištenje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kompjuterske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tehnologije i informacionih sistema ispoljava kao način izvršenja krivičnog djela, odnosno gdje se 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kompjuter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ili 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kompjuterska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mreža upotrebljava kao sredstvo 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izvršenja (šire značenje).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14781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Krivična djela kod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kojih je upotreba 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kompjutera, kompjuterskog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sistema ili mreže bitna za biće krivičnog </a:t>
            </a:r>
            <a:r>
              <a:rPr lang="sr-Latn-CS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djela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, a ista su </a:t>
            </a:r>
            <a:r>
              <a:rPr lang="sr-Latn-CS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usmjerena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sr-Latn-CS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bezbjednost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kompjuterskih podataka </a:t>
            </a:r>
            <a:r>
              <a:rPr lang="sr-Latn-CS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(uže značenje).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0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79512" y="93244"/>
            <a:ext cx="8856984" cy="678306"/>
          </a:xfrm>
        </p:spPr>
        <p:txBody>
          <a:bodyPr>
            <a:noAutofit/>
          </a:bodyPr>
          <a:lstStyle/>
          <a:p>
            <a:pPr lvl="0"/>
            <a:r>
              <a:rPr lang="bs-Latn-BA" sz="2800" dirty="0">
                <a:solidFill>
                  <a:srgbClr val="E9464D"/>
                </a:solidFill>
                <a:latin typeface="+mn-lt"/>
                <a:cs typeface="Arial" pitchFamily="34" charset="0"/>
              </a:rPr>
              <a:t>Rad na </a:t>
            </a:r>
            <a:r>
              <a:rPr lang="bs-Latn-BA" sz="2800" dirty="0" smtClean="0">
                <a:solidFill>
                  <a:srgbClr val="E9464D"/>
                </a:solidFill>
                <a:latin typeface="+mn-lt"/>
                <a:cs typeface="Arial" pitchFamily="34" charset="0"/>
              </a:rPr>
              <a:t>istragama visokotehnološkog kriminaliteta</a:t>
            </a:r>
            <a:endParaRPr lang="en-US" sz="2800" dirty="0">
              <a:solidFill>
                <a:srgbClr val="E9464D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6238" y="12848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ULOGA TUŽIOCA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User\Desktop\40153322-1-cyberc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63638"/>
            <a:ext cx="4276657" cy="28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640960" cy="678306"/>
          </a:xfrm>
        </p:spPr>
        <p:txBody>
          <a:bodyPr>
            <a:noAutofit/>
          </a:bodyPr>
          <a:lstStyle/>
          <a:p>
            <a:r>
              <a:rPr lang="bs-Latn-BA" sz="3200" dirty="0" smtClean="0">
                <a:solidFill>
                  <a:srgbClr val="E9464D"/>
                </a:solidFill>
                <a:latin typeface="+mn-lt"/>
              </a:rPr>
              <a:t>Uslovi  </a:t>
            </a:r>
            <a:r>
              <a:rPr lang="bs-Latn-BA" sz="3200" dirty="0">
                <a:solidFill>
                  <a:srgbClr val="E9464D"/>
                </a:solidFill>
                <a:latin typeface="+mn-lt"/>
              </a:rPr>
              <a:t>za </a:t>
            </a:r>
            <a:r>
              <a:rPr lang="bs-Latn-BA" sz="3200" dirty="0" smtClean="0">
                <a:solidFill>
                  <a:srgbClr val="E9464D"/>
                </a:solidFill>
                <a:latin typeface="+mn-lt"/>
              </a:rPr>
              <a:t>uspješnu istragu</a:t>
            </a:r>
            <a:endParaRPr lang="en-US" sz="32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756" y="1275606"/>
            <a:ext cx="745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od prvih informacija o sumnji na izvršenje krivičnog djela potrebna  saradnja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policijskih službenika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i  stručnih lica  sa tužiocem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zajedničko planiranje svih aktivnosti u istrazi, pri čemu tužilac treba da obezbjedi zakonitost dokaza, a stručno lice bezbjednost digitalnih dokaza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saradnja tokom pretresa oduzetih predmeta (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kompjutera,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telefona) i kontinuirano obavještavanje tužioca o pronađenim sadržajima koji mogu biti osnova za preduzimanje drugih istražnih radnji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saradnja tužioca sa stručnim licem tokom sačinjavanja činjeničnih opisa optužnice ( tehnički termini i hakerski  žargon)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pomoć stručnog lica tužiocu u cilju uspostavljanja hronologije i razumjevanja dokaza radi izvođenja na glavnom pretresu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2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640960" cy="678306"/>
          </a:xfrm>
        </p:spPr>
        <p:txBody>
          <a:bodyPr>
            <a:noAutofit/>
          </a:bodyPr>
          <a:lstStyle/>
          <a:p>
            <a:r>
              <a:rPr lang="bs-Latn-BA" sz="3200" dirty="0">
                <a:solidFill>
                  <a:srgbClr val="E9464D"/>
                </a:solidFill>
                <a:latin typeface="+mn-lt"/>
              </a:rPr>
              <a:t>Problemi </a:t>
            </a:r>
            <a:r>
              <a:rPr lang="bs-Latn-BA" sz="3200" dirty="0" smtClean="0">
                <a:solidFill>
                  <a:srgbClr val="E9464D"/>
                </a:solidFill>
                <a:latin typeface="+mn-lt"/>
              </a:rPr>
              <a:t>u </a:t>
            </a:r>
            <a:r>
              <a:rPr lang="bs-Latn-BA" sz="3200" dirty="0" err="1">
                <a:solidFill>
                  <a:srgbClr val="E9464D"/>
                </a:solidFill>
                <a:latin typeface="+mn-lt"/>
              </a:rPr>
              <a:t>istraživanju</a:t>
            </a:r>
            <a:r>
              <a:rPr lang="bs-Latn-BA" sz="3600" dirty="0">
                <a:solidFill>
                  <a:srgbClr val="E9464D"/>
                </a:solidFill>
                <a:latin typeface="+mn-lt"/>
              </a:rPr>
              <a:t> </a:t>
            </a:r>
            <a:endParaRPr lang="en-US" sz="36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3331" y="896183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nedostatak specijalizacije i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kontinuirane obuke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tužilaca (sudija) </a:t>
            </a:r>
            <a:endParaRPr lang="bs-Latn-BA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problem sudskih vještaka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iz ove oblasti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poteškoće kod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analize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obimnog dokaznog materijala (vrijeme tužilaca ograničeno zbog normiranog rada) 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neprilagođenost zakonskih odredbi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svim pojavnim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oblicima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visokotehnološkog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kriminala (kreditne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kartice, kompjutersko falsifikovanje)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propisane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relativno niske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kazne 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za ovu grupu krivičnih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djela </a:t>
            </a:r>
            <a:endParaRPr lang="bs-Latn-BA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nemogućnost sveobuhvatnog istraživanja zbog otežane medjunarodne saradnje ( osumnjičeni ili oštećeni </a:t>
            </a:r>
            <a:r>
              <a:rPr lang="bs-Latn-BA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iz </a:t>
            </a:r>
            <a:r>
              <a:rPr lang="bs-Latn-BA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drugih zemalja)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>
                <a:solidFill>
                  <a:srgbClr val="FF0000"/>
                </a:solidFill>
              </a:rPr>
              <a:t>Praksa Okružnog javnog tužilaštva Banja Luka</a:t>
            </a:r>
            <a:endParaRPr lang="bs-Latn-B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8"/>
            <a:ext cx="8229600" cy="2962424"/>
          </a:xfrm>
        </p:spPr>
        <p:txBody>
          <a:bodyPr>
            <a:normAutofit/>
          </a:bodyPr>
          <a:lstStyle/>
          <a:p>
            <a:r>
              <a:rPr lang="bs-Latn-BA" sz="2000" dirty="0" smtClean="0">
                <a:solidFill>
                  <a:srgbClr val="008496"/>
                </a:solidFill>
              </a:rPr>
              <a:t>na predmetima visokotehnološkog kriminaliteta (u užem smislu)  rade dva tužioca Odjeljenja za privredni kriminalitet,</a:t>
            </a:r>
          </a:p>
          <a:p>
            <a:r>
              <a:rPr lang="bs-Latn-BA" sz="2000" dirty="0" smtClean="0">
                <a:solidFill>
                  <a:srgbClr val="008496"/>
                </a:solidFill>
              </a:rPr>
              <a:t>ja sam zadužena sa ukupno 86 predmeta u kojim nije donesena javno tužilačka odluka, od kojih je 57 predmeta visokotehnološkog kriminaliteta, odnosno krivičnih djela protiv bezbjednosti kompjuterskih podataka,</a:t>
            </a:r>
          </a:p>
          <a:p>
            <a:r>
              <a:rPr lang="bs-Latn-BA" sz="2000" dirty="0" smtClean="0">
                <a:solidFill>
                  <a:srgbClr val="008496"/>
                </a:solidFill>
              </a:rPr>
              <a:t>krivična djela vezana za </a:t>
            </a:r>
            <a:r>
              <a:rPr lang="bs-Latn-BA" sz="2000" dirty="0" err="1" smtClean="0">
                <a:solidFill>
                  <a:srgbClr val="008496"/>
                </a:solidFill>
              </a:rPr>
              <a:t>dječiju</a:t>
            </a:r>
            <a:r>
              <a:rPr lang="bs-Latn-BA" sz="2000" dirty="0" smtClean="0">
                <a:solidFill>
                  <a:srgbClr val="008496"/>
                </a:solidFill>
              </a:rPr>
              <a:t> pornografiju se procesuiraju od strane tužioca za maloljetnike</a:t>
            </a:r>
          </a:p>
          <a:p>
            <a:endParaRPr lang="bs-Latn-BA" sz="2000" dirty="0" smtClean="0">
              <a:solidFill>
                <a:srgbClr val="008496"/>
              </a:solidFill>
            </a:endParaRPr>
          </a:p>
          <a:p>
            <a:endParaRPr lang="bs-Latn-BA" sz="2000" dirty="0" smtClean="0">
              <a:solidFill>
                <a:srgbClr val="008496"/>
              </a:solidFill>
            </a:endParaRPr>
          </a:p>
          <a:p>
            <a:pPr marL="0" indent="0">
              <a:buNone/>
            </a:pPr>
            <a:endParaRPr lang="bs-Latn-BA" dirty="0" smtClean="0">
              <a:solidFill>
                <a:srgbClr val="008496"/>
              </a:solidFill>
            </a:endParaRP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290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FF0000"/>
                </a:solidFill>
              </a:rPr>
              <a:t>Procesne  radnje</a:t>
            </a:r>
            <a:endParaRPr lang="bs-Latn-B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75606"/>
            <a:ext cx="8229600" cy="3394472"/>
          </a:xfrm>
        </p:spPr>
        <p:txBody>
          <a:bodyPr>
            <a:normAutofit/>
          </a:bodyPr>
          <a:lstStyle/>
          <a:p>
            <a:pPr algn="just"/>
            <a:r>
              <a:rPr lang="bs-Latn-BA" sz="2000" dirty="0" smtClean="0">
                <a:solidFill>
                  <a:srgbClr val="008496"/>
                </a:solidFill>
              </a:rPr>
              <a:t>ukoliko tužilac na bazi prijave oštećenog može uočiti bitna obilježja krivičnog djela donosi Naredbu o sprovođenju istrage,</a:t>
            </a:r>
          </a:p>
          <a:p>
            <a:pPr algn="just"/>
            <a:r>
              <a:rPr lang="bs-Latn-BA" sz="2000" dirty="0" smtClean="0">
                <a:solidFill>
                  <a:srgbClr val="008496"/>
                </a:solidFill>
              </a:rPr>
              <a:t>ukoliko nema dovoljno podataka od policijskih službenika PU i Odjeljenja za </a:t>
            </a:r>
            <a:r>
              <a:rPr lang="bs-Latn-BA" sz="2000" dirty="0" err="1" smtClean="0">
                <a:solidFill>
                  <a:srgbClr val="008496"/>
                </a:solidFill>
              </a:rPr>
              <a:t>VTK</a:t>
            </a:r>
            <a:r>
              <a:rPr lang="bs-Latn-BA" sz="2000" dirty="0" smtClean="0">
                <a:solidFill>
                  <a:srgbClr val="008496"/>
                </a:solidFill>
              </a:rPr>
              <a:t> traži dodatne podatke,</a:t>
            </a:r>
          </a:p>
          <a:p>
            <a:pPr algn="just"/>
            <a:r>
              <a:rPr lang="bs-Latn-BA" sz="2000" dirty="0" smtClean="0">
                <a:solidFill>
                  <a:srgbClr val="008496"/>
                </a:solidFill>
              </a:rPr>
              <a:t>u većini istraga se podnose zahtjevi za  izdavanje naredbi operaterima telekomunikacija, bankama i drugim pravnim licima u saradnji sa policijskim službenicima</a:t>
            </a:r>
          </a:p>
          <a:p>
            <a:pPr algn="just"/>
            <a:r>
              <a:rPr lang="bs-Latn-BA" sz="2000" dirty="0" smtClean="0">
                <a:solidFill>
                  <a:srgbClr val="008496"/>
                </a:solidFill>
              </a:rPr>
              <a:t>u većini istraga se upućuju molbe za pružanje međunarodne pravne pomoći u saradnji sa policijskim službenicima</a:t>
            </a:r>
            <a:endParaRPr lang="bs-Latn-BA" sz="20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3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FF0000"/>
                </a:solidFill>
              </a:rPr>
              <a:t>Problemi procesuiranja</a:t>
            </a:r>
            <a:endParaRPr lang="bs-Latn-B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sz="2200" dirty="0" smtClean="0">
                <a:solidFill>
                  <a:srgbClr val="008496"/>
                </a:solidFill>
              </a:rPr>
              <a:t>kontinuirano povećanje broja prijava, odnosno predmeta</a:t>
            </a:r>
          </a:p>
          <a:p>
            <a:pPr algn="just"/>
            <a:r>
              <a:rPr lang="bs-Latn-BA" sz="2200" dirty="0" smtClean="0">
                <a:solidFill>
                  <a:srgbClr val="008496"/>
                </a:solidFill>
              </a:rPr>
              <a:t>predmeti </a:t>
            </a:r>
            <a:r>
              <a:rPr lang="bs-Latn-BA" sz="2200" dirty="0">
                <a:solidFill>
                  <a:srgbClr val="008496"/>
                </a:solidFill>
              </a:rPr>
              <a:t>se uglavnom formiraju na osnovu prijava oštećenih sa našeg područja </a:t>
            </a:r>
            <a:r>
              <a:rPr lang="bs-Latn-BA" sz="2200" dirty="0" err="1">
                <a:solidFill>
                  <a:srgbClr val="008496"/>
                </a:solidFill>
              </a:rPr>
              <a:t>nadležnosti</a:t>
            </a:r>
            <a:r>
              <a:rPr lang="bs-Latn-BA" sz="2200" dirty="0">
                <a:solidFill>
                  <a:srgbClr val="008496"/>
                </a:solidFill>
              </a:rPr>
              <a:t>, </a:t>
            </a:r>
          </a:p>
          <a:p>
            <a:pPr algn="just"/>
            <a:r>
              <a:rPr lang="bs-Latn-BA" sz="2200" dirty="0">
                <a:solidFill>
                  <a:srgbClr val="008496"/>
                </a:solidFill>
              </a:rPr>
              <a:t>u  </a:t>
            </a:r>
            <a:r>
              <a:rPr lang="bs-Latn-BA" sz="2200" dirty="0" smtClean="0">
                <a:solidFill>
                  <a:srgbClr val="008496"/>
                </a:solidFill>
              </a:rPr>
              <a:t>većem broju </a:t>
            </a:r>
            <a:r>
              <a:rPr lang="bs-Latn-BA" sz="2200" dirty="0">
                <a:solidFill>
                  <a:srgbClr val="008496"/>
                </a:solidFill>
              </a:rPr>
              <a:t>se radi o istragama protiv nepoznatih izvršilaca oznake </a:t>
            </a:r>
            <a:r>
              <a:rPr lang="bs-Latn-BA" sz="2200" dirty="0" err="1">
                <a:solidFill>
                  <a:srgbClr val="008496"/>
                </a:solidFill>
              </a:rPr>
              <a:t>KTNPO</a:t>
            </a:r>
            <a:r>
              <a:rPr lang="bs-Latn-BA" sz="2200" dirty="0">
                <a:solidFill>
                  <a:srgbClr val="008496"/>
                </a:solidFill>
              </a:rPr>
              <a:t>, dok je mali postotak otkrivanja </a:t>
            </a:r>
            <a:r>
              <a:rPr lang="bs-Latn-BA" sz="2200" dirty="0" smtClean="0">
                <a:solidFill>
                  <a:srgbClr val="008496"/>
                </a:solidFill>
              </a:rPr>
              <a:t>izvršilaca, a ukoliko se utvrdi njihov identitet, radi se o državljanima drugih država</a:t>
            </a:r>
            <a:endParaRPr lang="bs-Latn-BA" sz="2200" dirty="0">
              <a:solidFill>
                <a:srgbClr val="008496"/>
              </a:solidFill>
            </a:endParaRPr>
          </a:p>
          <a:p>
            <a:pPr algn="just"/>
            <a:r>
              <a:rPr lang="bs-Latn-BA" sz="2200" dirty="0">
                <a:solidFill>
                  <a:srgbClr val="008496"/>
                </a:solidFill>
              </a:rPr>
              <a:t>takvi predmeti čine više od polovine referata ovih tužilaca, pa je gotovo nemoguće ostvariti tužilačku </a:t>
            </a:r>
            <a:r>
              <a:rPr lang="bs-Latn-BA" sz="2200" dirty="0" smtClean="0">
                <a:solidFill>
                  <a:srgbClr val="008496"/>
                </a:solidFill>
              </a:rPr>
              <a:t>normu</a:t>
            </a:r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325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203598"/>
            <a:ext cx="6408712" cy="822322"/>
          </a:xfrm>
        </p:spPr>
        <p:txBody>
          <a:bodyPr>
            <a:noAutofit/>
          </a:bodyPr>
          <a:lstStyle/>
          <a:p>
            <a:r>
              <a:rPr lang="sr-Latn-RS" sz="4800" dirty="0" smtClean="0">
                <a:solidFill>
                  <a:srgbClr val="008496"/>
                </a:solidFill>
                <a:latin typeface="+mn-lt"/>
                <a:cs typeface="Arial" pitchFamily="34" charset="0"/>
              </a:rPr>
              <a:t>Hvala na pažnji</a:t>
            </a:r>
            <a:endParaRPr lang="sr-Latn-BA" sz="4800" dirty="0">
              <a:solidFill>
                <a:srgbClr val="008496"/>
              </a:solidFill>
              <a:latin typeface="+mn-lt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23728" y="2139702"/>
            <a:ext cx="4896544" cy="678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rgbClr val="008496"/>
                </a:solidFill>
                <a:latin typeface="+mn-lt"/>
                <a:cs typeface="Arial" pitchFamily="34" charset="0"/>
              </a:rPr>
              <a:t>Hana Vranješević</a:t>
            </a:r>
            <a:endParaRPr lang="sr-Latn-BA" sz="3200" dirty="0">
              <a:solidFill>
                <a:srgbClr val="008496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51916" y="2689476"/>
            <a:ext cx="4464496" cy="45719"/>
          </a:xfrm>
          <a:prstGeom prst="rect">
            <a:avLst/>
          </a:prstGeom>
          <a:solidFill>
            <a:srgbClr val="E9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29111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267744" y="2689476"/>
            <a:ext cx="4608512" cy="458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BA" sz="1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Banja Luka, 30.11.2020.</a:t>
            </a:r>
            <a:endParaRPr lang="sr-Latn-BA" sz="1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9752" y="3643209"/>
            <a:ext cx="288032" cy="288032"/>
          </a:xfrm>
          <a:prstGeom prst="ellipse">
            <a:avLst/>
          </a:prstGeom>
          <a:solidFill>
            <a:srgbClr val="E94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9" name="Oval 18"/>
          <p:cNvSpPr/>
          <p:nvPr/>
        </p:nvSpPr>
        <p:spPr>
          <a:xfrm>
            <a:off x="3169940" y="3643209"/>
            <a:ext cx="288032" cy="288032"/>
          </a:xfrm>
          <a:prstGeom prst="ellipse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0" name="Oval 19"/>
          <p:cNvSpPr/>
          <p:nvPr/>
        </p:nvSpPr>
        <p:spPr>
          <a:xfrm>
            <a:off x="4000128" y="3643209"/>
            <a:ext cx="288032" cy="288032"/>
          </a:xfrm>
          <a:prstGeom prst="ellipse">
            <a:avLst/>
          </a:prstGeom>
          <a:solidFill>
            <a:srgbClr val="29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Oval 20"/>
          <p:cNvSpPr/>
          <p:nvPr/>
        </p:nvSpPr>
        <p:spPr>
          <a:xfrm>
            <a:off x="4830316" y="3643209"/>
            <a:ext cx="288032" cy="288032"/>
          </a:xfrm>
          <a:prstGeom prst="ellipse">
            <a:avLst/>
          </a:prstGeom>
          <a:solidFill>
            <a:srgbClr val="9D9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Oval 21"/>
          <p:cNvSpPr/>
          <p:nvPr/>
        </p:nvSpPr>
        <p:spPr>
          <a:xfrm>
            <a:off x="5660504" y="3643209"/>
            <a:ext cx="288032" cy="288032"/>
          </a:xfrm>
          <a:prstGeom prst="ellipse">
            <a:avLst/>
          </a:prstGeom>
          <a:solidFill>
            <a:srgbClr val="FFD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3" name="Oval 22"/>
          <p:cNvSpPr/>
          <p:nvPr/>
        </p:nvSpPr>
        <p:spPr>
          <a:xfrm>
            <a:off x="6490692" y="3643209"/>
            <a:ext cx="288032" cy="288032"/>
          </a:xfrm>
          <a:prstGeom prst="ellipse">
            <a:avLst/>
          </a:prstGeom>
          <a:solidFill>
            <a:srgbClr val="98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519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31" grpId="0" animBg="1"/>
      <p:bldP spid="43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115616" y="51470"/>
            <a:ext cx="7056784" cy="678306"/>
          </a:xfrm>
        </p:spPr>
        <p:txBody>
          <a:bodyPr>
            <a:noAutofit/>
          </a:bodyPr>
          <a:lstStyle/>
          <a:p>
            <a:pPr lvl="0"/>
            <a:r>
              <a:rPr lang="sr-Latn-CS" sz="2000" dirty="0" smtClean="0">
                <a:solidFill>
                  <a:srgbClr val="E9464D"/>
                </a:solidFill>
                <a:latin typeface="+mn-lt"/>
              </a:rPr>
              <a:t>Osnove za borbu protiv </a:t>
            </a:r>
            <a:r>
              <a:rPr lang="sr-Latn-CS" sz="2000" dirty="0" err="1" smtClean="0">
                <a:solidFill>
                  <a:srgbClr val="E9464D"/>
                </a:solidFill>
                <a:latin typeface="+mn-lt"/>
              </a:rPr>
              <a:t>visokotehnološkog</a:t>
            </a:r>
            <a:r>
              <a:rPr lang="sr-Latn-CS" sz="2000" dirty="0" smtClean="0">
                <a:solidFill>
                  <a:srgbClr val="E9464D"/>
                </a:solidFill>
                <a:latin typeface="+mn-lt"/>
              </a:rPr>
              <a:t> kriminaliteta</a:t>
            </a:r>
            <a:endParaRPr lang="en-US" sz="20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007530"/>
            <a:ext cx="806489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Konvencija o kibernetičkom kriminalu od 23.11.2001. godine, ratifikovana od strane B i H  dana 25.03.2006. godine,</a:t>
            </a:r>
          </a:p>
          <a:p>
            <a:pPr algn="just"/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1600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vođenje novih inkriminacija u Krivični zakon Republike Srpske,</a:t>
            </a:r>
          </a:p>
          <a:p>
            <a:pPr algn="just"/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1600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vođenje novih pojmova i odredbi u Zakonu o krivičnom postupku Republike Srpske,</a:t>
            </a:r>
          </a:p>
          <a:p>
            <a:pPr algn="just"/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formiranje </a:t>
            </a:r>
            <a:r>
              <a:rPr lang="sr-Latn-CS" sz="1600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Odjeljenja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sr-Latn-CS" sz="1600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visokotehnološki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kriminalitet u MUP RS </a:t>
            </a:r>
            <a:r>
              <a:rPr lang="sr-Latn-CS" sz="1600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UKP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 i</a:t>
            </a:r>
          </a:p>
          <a:p>
            <a:pPr algn="just"/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kontinuirana obuka</a:t>
            </a:r>
            <a:r>
              <a:rPr lang="sr-Latn-CS" sz="1600" dirty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tužilaca (i sudija) za rad na predmetima </a:t>
            </a:r>
            <a:r>
              <a:rPr lang="sr-Latn-CS" sz="1600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visokotehološkog</a:t>
            </a:r>
            <a:r>
              <a:rPr lang="sr-Latn-CS" sz="16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kriminaliteta (praćenje novih trendova)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sr-Latn-CS" sz="1600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sr-Latn-C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2852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en-US" b="1" dirty="0" smtClean="0"/>
              <a:t>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41573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" y="19746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115616" y="51470"/>
            <a:ext cx="7056784" cy="678306"/>
          </a:xfrm>
        </p:spPr>
        <p:txBody>
          <a:bodyPr>
            <a:noAutofit/>
          </a:bodyPr>
          <a:lstStyle/>
          <a:p>
            <a:pPr lvl="0"/>
            <a:r>
              <a:rPr lang="sr-Latn-CS" sz="2000" dirty="0" smtClean="0">
                <a:solidFill>
                  <a:srgbClr val="E9464D"/>
                </a:solidFill>
                <a:latin typeface="+mn-lt"/>
              </a:rPr>
              <a:t>Konvencija o kibernetičkom kriminalu-</a:t>
            </a:r>
            <a:br>
              <a:rPr lang="sr-Latn-CS" sz="2000" dirty="0" smtClean="0">
                <a:solidFill>
                  <a:srgbClr val="E9464D"/>
                </a:solidFill>
                <a:latin typeface="+mn-lt"/>
              </a:rPr>
            </a:br>
            <a:r>
              <a:rPr lang="sr-Latn-CS" sz="2000" dirty="0" smtClean="0">
                <a:solidFill>
                  <a:srgbClr val="E9464D"/>
                </a:solidFill>
                <a:latin typeface="+mn-lt"/>
              </a:rPr>
              <a:t>razlozi donošenja</a:t>
            </a:r>
            <a:endParaRPr lang="en-US" sz="20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2000" y="1275606"/>
            <a:ext cx="612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</a:rPr>
              <a:t>odgovor </a:t>
            </a:r>
            <a:r>
              <a:rPr lang="bs-Latn-BA" dirty="0">
                <a:solidFill>
                  <a:srgbClr val="008496"/>
                </a:solidFill>
              </a:rPr>
              <a:t>na promjene nastale digitalizacijom i stalnom globalizacijom kompjuterskih </a:t>
            </a:r>
            <a:r>
              <a:rPr lang="bs-Latn-BA" dirty="0" smtClean="0">
                <a:solidFill>
                  <a:srgbClr val="008496"/>
                </a:solidFill>
              </a:rPr>
              <a:t>mreža,</a:t>
            </a:r>
          </a:p>
          <a:p>
            <a:pPr algn="just"/>
            <a:endParaRPr lang="bs-Latn-BA" dirty="0">
              <a:solidFill>
                <a:srgbClr val="0084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</a:rPr>
              <a:t>zaštita društva u sajber prostoru usvajanjem  odgovarajućeg zakonodavstva i unapređenjem međunarodne saradnje,</a:t>
            </a:r>
          </a:p>
          <a:p>
            <a:pPr algn="just"/>
            <a:endParaRPr lang="bs-Latn-BA" dirty="0" smtClean="0">
              <a:solidFill>
                <a:srgbClr val="00849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s-Latn-BA" dirty="0" smtClean="0">
                <a:solidFill>
                  <a:srgbClr val="008496"/>
                </a:solidFill>
              </a:rPr>
              <a:t>zbog </a:t>
            </a:r>
            <a:r>
              <a:rPr lang="bs-Latn-BA" dirty="0">
                <a:solidFill>
                  <a:srgbClr val="008496"/>
                </a:solidFill>
              </a:rPr>
              <a:t>činjenice da se kompjuterske mreže i elektronski sistemi mogu koristiti za </a:t>
            </a:r>
            <a:r>
              <a:rPr lang="bs-Latn-BA" dirty="0" err="1">
                <a:solidFill>
                  <a:srgbClr val="008496"/>
                </a:solidFill>
              </a:rPr>
              <a:t>izvršenje</a:t>
            </a:r>
            <a:r>
              <a:rPr lang="bs-Latn-BA" dirty="0">
                <a:solidFill>
                  <a:srgbClr val="008496"/>
                </a:solidFill>
              </a:rPr>
              <a:t> krivičnih djela, a kako bi se sačuvali elektronski dokazi</a:t>
            </a:r>
          </a:p>
        </p:txBody>
      </p:sp>
    </p:spTree>
    <p:extLst>
      <p:ext uri="{BB962C8B-B14F-4D97-AF65-F5344CB8AC3E}">
        <p14:creationId xmlns:p14="http://schemas.microsoft.com/office/powerpoint/2010/main" val="22191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472244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971600" y="51470"/>
            <a:ext cx="7272808" cy="678306"/>
          </a:xfrm>
        </p:spPr>
        <p:txBody>
          <a:bodyPr>
            <a:noAutofit/>
          </a:bodyPr>
          <a:lstStyle/>
          <a:p>
            <a:r>
              <a:rPr lang="sr-Latn-CS" sz="2400" dirty="0">
                <a:solidFill>
                  <a:srgbClr val="E9464D"/>
                </a:solidFill>
                <a:latin typeface="+mn-lt"/>
              </a:rPr>
              <a:t>Konvencija o </a:t>
            </a:r>
            <a:r>
              <a:rPr lang="sr-Latn-CS" sz="2400" dirty="0" smtClean="0">
                <a:solidFill>
                  <a:srgbClr val="E9464D"/>
                </a:solidFill>
                <a:latin typeface="+mn-lt"/>
              </a:rPr>
              <a:t>kibernetičkom kriminalu- odredbe</a:t>
            </a:r>
            <a:endParaRPr lang="en-US" sz="2400" dirty="0">
              <a:solidFill>
                <a:srgbClr val="E9464D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34761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odredbe materijalnog prava,</a:t>
            </a:r>
          </a:p>
          <a:p>
            <a:pPr lvl="0"/>
            <a:endParaRPr lang="sr-Latn-CS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procesne alatke </a:t>
            </a:r>
          </a:p>
          <a:p>
            <a:pPr lvl="0"/>
            <a:endParaRPr lang="sr-Latn-CS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međunarodna saradnja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sr-Latn-C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sr-Latn-CS" dirty="0" smtClean="0">
                <a:solidFill>
                  <a:srgbClr val="E9464D"/>
                </a:solidFill>
                <a:latin typeface="Arial" pitchFamily="34" charset="0"/>
                <a:cs typeface="Arial" pitchFamily="34" charset="0"/>
              </a:rPr>
              <a:t>Odredbe  se ne mogu direktno </a:t>
            </a:r>
            <a:r>
              <a:rPr lang="sr-Latn-CS" dirty="0" err="1" smtClean="0">
                <a:solidFill>
                  <a:srgbClr val="E9464D"/>
                </a:solidFill>
                <a:latin typeface="Arial" pitchFamily="34" charset="0"/>
                <a:cs typeface="Arial" pitchFamily="34" charset="0"/>
              </a:rPr>
              <a:t>primjenjivati</a:t>
            </a:r>
            <a:r>
              <a:rPr lang="sr-Latn-CS" dirty="0" smtClean="0">
                <a:solidFill>
                  <a:srgbClr val="E9464D"/>
                </a:solidFill>
                <a:latin typeface="Arial" pitchFamily="34" charset="0"/>
                <a:cs typeface="Arial" pitchFamily="34" charset="0"/>
              </a:rPr>
              <a:t>, svaka država potpisnica ih     mora implementirati u svoje nacionalno zakonodavstvo</a:t>
            </a:r>
          </a:p>
        </p:txBody>
      </p:sp>
    </p:spTree>
    <p:extLst>
      <p:ext uri="{BB962C8B-B14F-4D97-AF65-F5344CB8AC3E}">
        <p14:creationId xmlns:p14="http://schemas.microsoft.com/office/powerpoint/2010/main" val="34112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12000" y="710109"/>
            <a:ext cx="6120000" cy="36000"/>
          </a:xfrm>
          <a:prstGeom prst="rect">
            <a:avLst/>
          </a:prstGeom>
          <a:solidFill>
            <a:srgbClr val="00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rgbClr val="E9464D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640960" cy="678306"/>
          </a:xfrm>
        </p:spPr>
        <p:txBody>
          <a:bodyPr>
            <a:noAutofit/>
          </a:bodyPr>
          <a:lstStyle/>
          <a:p>
            <a:r>
              <a:rPr lang="sr-Latn-CS" sz="2400" dirty="0" smtClean="0">
                <a:solidFill>
                  <a:srgbClr val="E9464D"/>
                </a:solidFill>
                <a:latin typeface="+mn-lt"/>
                <a:cs typeface="Arial" pitchFamily="34" charset="0"/>
              </a:rPr>
              <a:t>Odredbe materijalnog prava</a:t>
            </a:r>
            <a:endParaRPr lang="en-US" sz="2400" dirty="0">
              <a:solidFill>
                <a:srgbClr val="E9464D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925262"/>
            <a:ext cx="808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Definišu krivična </a:t>
            </a:r>
            <a:r>
              <a:rPr lang="sr-Latn-CS" dirty="0" err="1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djela</a:t>
            </a:r>
            <a:r>
              <a:rPr lang="sr-Latn-CS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 (prekršaje):</a:t>
            </a:r>
            <a:endParaRPr lang="en-US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90857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r-Latn-CS" dirty="0" smtClean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63564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sz="1600" dirty="0">
                <a:ea typeface="ＭＳ Ｐゴシック" charset="0"/>
                <a:cs typeface="ＭＳ Ｐゴシック" charset="0"/>
              </a:rPr>
              <a:t> </a:t>
            </a: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1. Krivična </a:t>
            </a:r>
            <a:r>
              <a:rPr lang="hr-HR" sz="1600" dirty="0" err="1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dela</a:t>
            </a:r>
            <a:r>
              <a:rPr lang="hr-HR" sz="1600" dirty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protiv </a:t>
            </a:r>
            <a:r>
              <a:rPr lang="hr-HR" sz="1600" dirty="0" err="1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poverljivosti</a:t>
            </a:r>
            <a:r>
              <a:rPr lang="hr-HR" sz="1600" dirty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, integriteta i dostupnosti kompjuterskih podataka i </a:t>
            </a: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sistema:</a:t>
            </a:r>
          </a:p>
          <a:p>
            <a:pPr algn="just">
              <a:defRPr/>
            </a:pPr>
            <a:r>
              <a:rPr lang="hr-HR" sz="1600" dirty="0" smtClean="0">
                <a:ea typeface="ＭＳ Ｐゴシック" charset="0"/>
                <a:cs typeface="ＭＳ Ｐゴシック" charset="0"/>
              </a:rPr>
              <a:t>                   </a:t>
            </a: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član 2. Nedozvoljeni pristup</a:t>
            </a: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  član 3.  Nezakonito presretanje</a:t>
            </a: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  član 4. Povreda integriteta podataka</a:t>
            </a: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  član 5. Povreda integriteta sistema</a:t>
            </a: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  član 6. Zloupotreba uređaja</a:t>
            </a: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2. Kompjuterske prekršaje:</a:t>
            </a:r>
          </a:p>
          <a:p>
            <a:pPr algn="just">
              <a:defRPr/>
            </a:pPr>
            <a:r>
              <a:rPr lang="hr-HR" sz="1600" dirty="0" smtClean="0">
                <a:ea typeface="ＭＳ Ｐゴシック" charset="0"/>
                <a:cs typeface="ＭＳ Ｐゴシック" charset="0"/>
              </a:rPr>
              <a:t>  </a:t>
            </a: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član 7. Kompjutersko </a:t>
            </a:r>
            <a:r>
              <a:rPr lang="hr-HR" sz="1600" dirty="0" err="1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falsifikovanje</a:t>
            </a:r>
            <a:endParaRPr lang="hr-HR" sz="1600" dirty="0" smtClean="0">
              <a:solidFill>
                <a:srgbClr val="008496"/>
              </a:solidFill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hr-HR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                  član 8. Kompjuterska prevara</a:t>
            </a:r>
          </a:p>
          <a:p>
            <a:pPr algn="just">
              <a:defRPr/>
            </a:pPr>
            <a:r>
              <a:rPr lang="hr-HR" altLang="x-none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3. Prekršaje </a:t>
            </a:r>
            <a:r>
              <a:rPr lang="hr-HR" altLang="x-none" sz="1600" dirty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u vezi sa </a:t>
            </a:r>
            <a:r>
              <a:rPr lang="hr-HR" altLang="x-none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sadržajem: član 9. Prekršaji koji se odnose na </a:t>
            </a:r>
            <a:r>
              <a:rPr lang="hr-HR" altLang="x-none" sz="1600" dirty="0" err="1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dječiju</a:t>
            </a:r>
            <a:r>
              <a:rPr lang="hr-HR" altLang="x-none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 pornografiju</a:t>
            </a:r>
            <a:endParaRPr lang="hr-HR" altLang="x-none" sz="1600" dirty="0">
              <a:solidFill>
                <a:srgbClr val="008496"/>
              </a:solidFill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hr-HR" altLang="x-none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4. Prekršaje  </a:t>
            </a:r>
            <a:r>
              <a:rPr lang="hr-HR" altLang="x-none" sz="1600" dirty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u vezi sa napadom na </a:t>
            </a:r>
            <a:r>
              <a:rPr lang="hr-HR" altLang="x-none" sz="1600" dirty="0" err="1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IS</a:t>
            </a:r>
            <a:r>
              <a:rPr lang="hr-HR" altLang="x-none" sz="1600" dirty="0" smtClean="0">
                <a:solidFill>
                  <a:srgbClr val="008496"/>
                </a:solidFill>
                <a:ea typeface="ＭＳ Ｐゴシック" charset="0"/>
                <a:cs typeface="ＭＳ Ｐゴシック" charset="0"/>
              </a:rPr>
              <a:t>: član 10. napad na intelektualnu svojinu </a:t>
            </a:r>
            <a:endParaRPr lang="bs-Latn-BA" sz="16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2400" dirty="0" smtClean="0">
                <a:solidFill>
                  <a:srgbClr val="E9464D"/>
                </a:solidFill>
                <a:cs typeface="Arial" pitchFamily="34" charset="0"/>
              </a:rPr>
              <a:t>Odredbe procesnog  </a:t>
            </a:r>
            <a:r>
              <a:rPr lang="sr-Latn-CS" sz="2400" dirty="0">
                <a:solidFill>
                  <a:srgbClr val="E9464D"/>
                </a:solidFill>
                <a:cs typeface="Arial" pitchFamily="34" charset="0"/>
              </a:rPr>
              <a:t>prava</a:t>
            </a:r>
            <a:endParaRPr lang="bs-Latn-B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CS" sz="2000" b="1" dirty="0">
                <a:solidFill>
                  <a:srgbClr val="008496"/>
                </a:solidFill>
              </a:rPr>
              <a:t>č</a:t>
            </a:r>
            <a:r>
              <a:rPr lang="sr-Latn-CS" sz="2000" b="1" dirty="0" smtClean="0">
                <a:solidFill>
                  <a:srgbClr val="008496"/>
                </a:solidFill>
              </a:rPr>
              <a:t>lan </a:t>
            </a:r>
            <a:r>
              <a:rPr lang="sr-Latn-CS" sz="2000" b="1" dirty="0">
                <a:solidFill>
                  <a:srgbClr val="008496"/>
                </a:solidFill>
              </a:rPr>
              <a:t>14. – Domet </a:t>
            </a:r>
            <a:r>
              <a:rPr lang="sr-Latn-CS" sz="2000" b="1" dirty="0" err="1">
                <a:solidFill>
                  <a:srgbClr val="008496"/>
                </a:solidFill>
              </a:rPr>
              <a:t>primjene</a:t>
            </a:r>
            <a:r>
              <a:rPr lang="sr-Latn-CS" sz="2000" b="1" dirty="0">
                <a:solidFill>
                  <a:srgbClr val="008496"/>
                </a:solidFill>
              </a:rPr>
              <a:t>  procesnog prava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sr-Latn-CS" sz="1900" dirty="0" smtClean="0"/>
              <a:t>       </a:t>
            </a:r>
            <a:r>
              <a:rPr lang="sr-Latn-CS" sz="1900" dirty="0" smtClean="0">
                <a:solidFill>
                  <a:srgbClr val="008496"/>
                </a:solidFill>
              </a:rPr>
              <a:t>      Konvencije </a:t>
            </a:r>
            <a:r>
              <a:rPr lang="sr-Latn-CS" sz="1900" dirty="0">
                <a:solidFill>
                  <a:srgbClr val="008496"/>
                </a:solidFill>
              </a:rPr>
              <a:t>se može </a:t>
            </a:r>
            <a:r>
              <a:rPr lang="sr-Latn-CS" sz="1900" dirty="0" err="1">
                <a:solidFill>
                  <a:srgbClr val="008496"/>
                </a:solidFill>
              </a:rPr>
              <a:t>primjeniti</a:t>
            </a:r>
            <a:r>
              <a:rPr lang="sr-Latn-CS" sz="1900" dirty="0">
                <a:solidFill>
                  <a:srgbClr val="008496"/>
                </a:solidFill>
              </a:rPr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1900" dirty="0">
                <a:solidFill>
                  <a:srgbClr val="008496"/>
                </a:solidFill>
              </a:rPr>
              <a:t>Kada je krivično delo koje se istražuje jedno od </a:t>
            </a:r>
            <a:r>
              <a:rPr lang="sr-Latn-CS" sz="1900" dirty="0" err="1">
                <a:solidFill>
                  <a:srgbClr val="008496"/>
                </a:solidFill>
              </a:rPr>
              <a:t>djela</a:t>
            </a:r>
            <a:r>
              <a:rPr lang="sr-Latn-CS" sz="1900" dirty="0">
                <a:solidFill>
                  <a:srgbClr val="008496"/>
                </a:solidFill>
              </a:rPr>
              <a:t> navedenih u Konvenciji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1900" dirty="0">
                <a:solidFill>
                  <a:srgbClr val="008496"/>
                </a:solidFill>
              </a:rPr>
              <a:t>U istrazi bilo kog krivičnog dela, ako je izvršeno pomoću kompjuterskog  sistema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sr-Latn-CS" sz="1900" dirty="0">
                <a:solidFill>
                  <a:srgbClr val="008496"/>
                </a:solidFill>
              </a:rPr>
              <a:t>Na prikupljanje elektronskih dokaza, bez obzira o kom krivičnom </a:t>
            </a:r>
            <a:r>
              <a:rPr lang="sr-Latn-CS" sz="1900" dirty="0" err="1">
                <a:solidFill>
                  <a:srgbClr val="008496"/>
                </a:solidFill>
              </a:rPr>
              <a:t>djelu</a:t>
            </a:r>
            <a:r>
              <a:rPr lang="sr-Latn-CS" sz="1900" dirty="0">
                <a:solidFill>
                  <a:srgbClr val="008496"/>
                </a:solidFill>
              </a:rPr>
              <a:t> se radi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4653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FF0000"/>
                </a:solidFill>
              </a:rPr>
              <a:t>Pojmovi koje </a:t>
            </a:r>
            <a:r>
              <a:rPr lang="bs-Latn-BA" sz="3200" dirty="0" err="1" smtClean="0">
                <a:solidFill>
                  <a:srgbClr val="FF0000"/>
                </a:solidFill>
              </a:rPr>
              <a:t>objašnjava</a:t>
            </a:r>
            <a:r>
              <a:rPr lang="bs-Latn-BA" sz="3200" dirty="0" smtClean="0">
                <a:solidFill>
                  <a:srgbClr val="FF0000"/>
                </a:solidFill>
              </a:rPr>
              <a:t> Konvencija</a:t>
            </a:r>
            <a:endParaRPr lang="bs-Latn-B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s-Latn-BA" sz="2800" dirty="0" smtClean="0">
              <a:solidFill>
                <a:srgbClr val="008496"/>
              </a:solidFill>
            </a:endParaRPr>
          </a:p>
          <a:p>
            <a:r>
              <a:rPr lang="bs-Latn-BA" sz="2800" dirty="0" smtClean="0">
                <a:solidFill>
                  <a:srgbClr val="008496"/>
                </a:solidFill>
              </a:rPr>
              <a:t>Davalac usluge,</a:t>
            </a:r>
          </a:p>
          <a:p>
            <a:r>
              <a:rPr lang="bs-Latn-BA" sz="2800" dirty="0" smtClean="0">
                <a:solidFill>
                  <a:srgbClr val="008496"/>
                </a:solidFill>
              </a:rPr>
              <a:t>Podaci o pretplatniku,</a:t>
            </a:r>
          </a:p>
          <a:p>
            <a:r>
              <a:rPr lang="bs-Latn-BA" sz="2800" dirty="0" smtClean="0">
                <a:solidFill>
                  <a:srgbClr val="008496"/>
                </a:solidFill>
              </a:rPr>
              <a:t>Podaci o saobraćaju i </a:t>
            </a:r>
          </a:p>
          <a:p>
            <a:r>
              <a:rPr lang="bs-Latn-BA" sz="2800" dirty="0" smtClean="0">
                <a:solidFill>
                  <a:srgbClr val="008496"/>
                </a:solidFill>
              </a:rPr>
              <a:t>Podaci o sadržaju</a:t>
            </a:r>
            <a:endParaRPr lang="bs-Latn-BA" sz="2800" dirty="0">
              <a:solidFill>
                <a:srgbClr val="008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rgbClr val="FF0000"/>
                </a:solidFill>
              </a:rPr>
              <a:t>Procesne alatke</a:t>
            </a:r>
            <a:endParaRPr lang="bs-Latn-BA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7"/>
            <a:ext cx="8229600" cy="3391025"/>
          </a:xfrm>
        </p:spPr>
        <p:txBody>
          <a:bodyPr>
            <a:normAutofit fontScale="92500"/>
          </a:bodyPr>
          <a:lstStyle/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Brza zaštita uskladištenih kompjuterskih podataka-član 16.</a:t>
            </a:r>
          </a:p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Zaštita i brza distribucija podataka u vezi saobraćaja- član 17.</a:t>
            </a:r>
            <a:endParaRPr lang="sr-Latn-CS" sz="2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Nalog za dostavljanje podataka-član 18.</a:t>
            </a:r>
          </a:p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Pretraživanje i zapljena uskladištenih kompjuterskih podataka-član 19.</a:t>
            </a:r>
          </a:p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Prikupljanje u realnom vremenu podataka u vezi saobraćaja-član 20.</a:t>
            </a:r>
          </a:p>
          <a:p>
            <a:pPr marL="285750" lvl="0" indent="-285750"/>
            <a:r>
              <a:rPr lang="sr-Latn-CS" sz="2400" dirty="0" smtClean="0">
                <a:solidFill>
                  <a:srgbClr val="008496"/>
                </a:solidFill>
                <a:latin typeface="Arial" pitchFamily="34" charset="0"/>
                <a:cs typeface="Arial" pitchFamily="34" charset="0"/>
              </a:rPr>
              <a:t>Presretanje podataka u vezi sadržaja-član 21. </a:t>
            </a:r>
            <a:endParaRPr lang="sr-Latn-CS" sz="2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sr-Latn-CS" sz="2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sr-Latn-CS" sz="2400" dirty="0">
              <a:solidFill>
                <a:srgbClr val="00849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sr-Latn-CS" altLang="x-none" sz="2400" dirty="0" smtClean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 smtClean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 smtClean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/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400" dirty="0"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endParaRPr lang="sr-Latn-CS" altLang="x-none" sz="2400" dirty="0"/>
          </a:p>
          <a:p>
            <a:pPr lvl="1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sr-Latn-CS" altLang="x-none" sz="2000" dirty="0"/>
          </a:p>
          <a:p>
            <a:pPr marL="0" indent="0">
              <a:buNone/>
            </a:pP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6587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1408</Words>
  <Application>Microsoft Office PowerPoint</Application>
  <PresentationFormat>On-screen Show (16:9)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Office Theme</vt:lpstr>
      <vt:lpstr>Budimpeštanska konvencija i zakonska regulativa- tužilac u istragama visokotehnološkog kriminaliteta</vt:lpstr>
      <vt:lpstr>Pojam visokotehnološkog  kriminaliteta</vt:lpstr>
      <vt:lpstr>Osnove za borbu protiv visokotehnološkog kriminaliteta</vt:lpstr>
      <vt:lpstr>Konvencija o kibernetičkom kriminalu- razlozi donošenja</vt:lpstr>
      <vt:lpstr>Konvencija o kibernetičkom kriminalu- odredbe</vt:lpstr>
      <vt:lpstr>Odredbe materijalnog prava</vt:lpstr>
      <vt:lpstr>Odredbe procesnog  prava</vt:lpstr>
      <vt:lpstr>Pojmovi koje objašnjava Konvencija</vt:lpstr>
      <vt:lpstr>Procesne alatke</vt:lpstr>
      <vt:lpstr>Krivični zakonik Republike Srpske </vt:lpstr>
      <vt:lpstr>Krivična djela protiv bezbjednosti kompjuterskih podataka </vt:lpstr>
      <vt:lpstr>Krivična djela seksualnog zlostavljanja i iskorištavanja djeteta</vt:lpstr>
      <vt:lpstr>Zakon o krivičnom postupku RS</vt:lpstr>
      <vt:lpstr>Osnovni pojmovi</vt:lpstr>
      <vt:lpstr>Zakonitost dokaza- Uslovi i zaštita član 15. Konvencije</vt:lpstr>
      <vt:lpstr>Pretraživanje i zapljena uskladištenih kompjuterskih podataka član 19. Konvencije</vt:lpstr>
      <vt:lpstr>Nalog za dostavljanje podataka član 18. Konvencije</vt:lpstr>
      <vt:lpstr>   Prikupljanje u realnom vremenu podataka u vezi saobraćaja član 20. Konvencije  Presretanje podataka u vezi sadržaja član 21. Konvencije  </vt:lpstr>
      <vt:lpstr>Zaključak</vt:lpstr>
      <vt:lpstr>Rad na istragama visokotehnološkog kriminaliteta</vt:lpstr>
      <vt:lpstr>Uslovi  za uspješnu istragu</vt:lpstr>
      <vt:lpstr>Problemi u istraživanju </vt:lpstr>
      <vt:lpstr>Praksa Okružnog javnog tužilaštva Banja Luka</vt:lpstr>
      <vt:lpstr>Procesne  radnje</vt:lpstr>
      <vt:lpstr>Problemi procesuiranja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Mila Colic</cp:lastModifiedBy>
  <cp:revision>297</cp:revision>
  <dcterms:created xsi:type="dcterms:W3CDTF">2013-06-04T10:17:44Z</dcterms:created>
  <dcterms:modified xsi:type="dcterms:W3CDTF">2020-11-27T11:39:15Z</dcterms:modified>
</cp:coreProperties>
</file>