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sldIdLst>
    <p:sldId id="256" r:id="rId2"/>
    <p:sldId id="280" r:id="rId3"/>
    <p:sldId id="273" r:id="rId4"/>
    <p:sldId id="302" r:id="rId5"/>
    <p:sldId id="307" r:id="rId6"/>
    <p:sldId id="308" r:id="rId7"/>
    <p:sldId id="303" r:id="rId8"/>
    <p:sldId id="304" r:id="rId9"/>
    <p:sldId id="305" r:id="rId10"/>
    <p:sldId id="306" r:id="rId11"/>
    <p:sldId id="288" r:id="rId12"/>
    <p:sldId id="286" r:id="rId13"/>
    <p:sldId id="287" r:id="rId14"/>
    <p:sldId id="284" r:id="rId15"/>
    <p:sldId id="274" r:id="rId16"/>
    <p:sldId id="275" r:id="rId17"/>
    <p:sldId id="281" r:id="rId18"/>
    <p:sldId id="282" r:id="rId19"/>
    <p:sldId id="276" r:id="rId20"/>
    <p:sldId id="277" r:id="rId21"/>
    <p:sldId id="278" r:id="rId22"/>
    <p:sldId id="279" r:id="rId23"/>
    <p:sldId id="283" r:id="rId24"/>
    <p:sldId id="298" r:id="rId25"/>
    <p:sldId id="299" r:id="rId26"/>
    <p:sldId id="300" r:id="rId27"/>
    <p:sldId id="285" r:id="rId28"/>
    <p:sldId id="289" r:id="rId29"/>
    <p:sldId id="290" r:id="rId30"/>
    <p:sldId id="291" r:id="rId31"/>
    <p:sldId id="292" r:id="rId32"/>
    <p:sldId id="293" r:id="rId33"/>
    <p:sldId id="294" r:id="rId34"/>
    <p:sldId id="296" r:id="rId35"/>
    <p:sldId id="297" r:id="rId36"/>
    <p:sldId id="27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varScale="1">
        <p:scale>
          <a:sx n="72" d="100"/>
          <a:sy n="72" d="100"/>
        </p:scale>
        <p:origin x="6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a:xfrm>
            <a:off x="5332412" y="5883275"/>
            <a:ext cx="4324044" cy="365125"/>
          </a:xfrm>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86860405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887438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27527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3634421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852554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4131904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636604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2653674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85254529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a:xfrm>
            <a:off x="10951856" y="5867131"/>
            <a:ext cx="551167" cy="365125"/>
          </a:xfrm>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44603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217095664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35579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8" name="Footer Placeholder 7"/>
          <p:cNvSpPr>
            <a:spLocks noGrp="1"/>
          </p:cNvSpPr>
          <p:nvPr>
            <p:ph type="ftr" sz="quarter" idx="11"/>
          </p:nvPr>
        </p:nvSpPr>
        <p:spPr/>
        <p:txBody>
          <a:bodyPr/>
          <a:lstStyle/>
          <a:p>
            <a:endParaRPr lang="sr-Latn-BA"/>
          </a:p>
        </p:txBody>
      </p:sp>
      <p:sp>
        <p:nvSpPr>
          <p:cNvPr id="9" name="Slide Number Placeholder 8"/>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322438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4" name="Footer Placeholder 3"/>
          <p:cNvSpPr>
            <a:spLocks noGrp="1"/>
          </p:cNvSpPr>
          <p:nvPr>
            <p:ph type="ftr" sz="quarter" idx="11"/>
          </p:nvPr>
        </p:nvSpPr>
        <p:spPr/>
        <p:txBody>
          <a:bodyPr/>
          <a:lstStyle/>
          <a:p>
            <a:endParaRPr lang="sr-Latn-BA"/>
          </a:p>
        </p:txBody>
      </p:sp>
      <p:sp>
        <p:nvSpPr>
          <p:cNvPr id="5" name="Slide Number Placeholder 4"/>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4056224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3" name="Footer Placeholder 2"/>
          <p:cNvSpPr>
            <a:spLocks noGrp="1"/>
          </p:cNvSpPr>
          <p:nvPr>
            <p:ph type="ftr" sz="quarter" idx="11"/>
          </p:nvPr>
        </p:nvSpPr>
        <p:spPr/>
        <p:txBody>
          <a:bodyPr/>
          <a:lstStyle/>
          <a:p>
            <a:endParaRPr lang="sr-Latn-BA"/>
          </a:p>
        </p:txBody>
      </p:sp>
      <p:sp>
        <p:nvSpPr>
          <p:cNvPr id="4" name="Slide Number Placeholder 3"/>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305201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94893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0E2A4C-7E6A-4986-8526-390F36BE5DD8}" type="datetimeFigureOut">
              <a:rPr lang="sr-Latn-BA" smtClean="0"/>
              <a:t>29.9.2020.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91137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40E2A4C-7E6A-4986-8526-390F36BE5DD8}" type="datetimeFigureOut">
              <a:rPr lang="sr-Latn-BA" smtClean="0"/>
              <a:t>29.9.2020.</a:t>
            </a:fld>
            <a:endParaRPr lang="sr-Latn-B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sr-Latn-B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3BB99FA-8190-404C-ADD0-17010A7DB2CB}" type="slidenum">
              <a:rPr lang="sr-Latn-BA" smtClean="0"/>
              <a:t>‹#›</a:t>
            </a:fld>
            <a:endParaRPr lang="sr-Latn-BA"/>
          </a:p>
        </p:txBody>
      </p:sp>
    </p:spTree>
    <p:extLst>
      <p:ext uri="{BB962C8B-B14F-4D97-AF65-F5344CB8AC3E}">
        <p14:creationId xmlns:p14="http://schemas.microsoft.com/office/powerpoint/2010/main" val="155318567"/>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 id="214748409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B7B65-7BF1-461A-9023-12B160C55D46}"/>
              </a:ext>
            </a:extLst>
          </p:cNvPr>
          <p:cNvSpPr>
            <a:spLocks noGrp="1"/>
          </p:cNvSpPr>
          <p:nvPr>
            <p:ph type="ctrTitle"/>
          </p:nvPr>
        </p:nvSpPr>
        <p:spPr>
          <a:xfrm>
            <a:off x="2027581" y="505095"/>
            <a:ext cx="9899375" cy="3173141"/>
          </a:xfrm>
        </p:spPr>
        <p:txBody>
          <a:bodyPr>
            <a:normAutofit/>
          </a:bodyPr>
          <a:lstStyle/>
          <a:p>
            <a:pPr algn="ctr">
              <a:lnSpc>
                <a:spcPct val="100000"/>
              </a:lnSpc>
            </a:pPr>
            <a:r>
              <a:rPr lang="sr-Latn-BA" sz="5500" b="1" dirty="0">
                <a:solidFill>
                  <a:srgbClr val="002060"/>
                </a:solidFill>
              </a:rPr>
              <a:t>OTKRIVANJE, ISTRAŽIVANJE I PROCESUIRANJE KRIVIČNIH DJELA UČINJENIH IZ MRŽNJE</a:t>
            </a:r>
            <a:endParaRPr lang="sr-Latn-BA" sz="4000" b="1" dirty="0">
              <a:solidFill>
                <a:srgbClr val="002060"/>
              </a:solidFill>
            </a:endParaRPr>
          </a:p>
        </p:txBody>
      </p:sp>
      <p:sp>
        <p:nvSpPr>
          <p:cNvPr id="3" name="Subtitle 2">
            <a:extLst>
              <a:ext uri="{FF2B5EF4-FFF2-40B4-BE49-F238E27FC236}">
                <a16:creationId xmlns:a16="http://schemas.microsoft.com/office/drawing/2014/main" id="{B3257EF2-BBD8-4142-AE47-8359807D8C85}"/>
              </a:ext>
            </a:extLst>
          </p:cNvPr>
          <p:cNvSpPr>
            <a:spLocks noGrp="1"/>
          </p:cNvSpPr>
          <p:nvPr>
            <p:ph type="subTitle" idx="1"/>
          </p:nvPr>
        </p:nvSpPr>
        <p:spPr>
          <a:xfrm>
            <a:off x="1524000" y="3678236"/>
            <a:ext cx="9144000" cy="2470771"/>
          </a:xfrm>
        </p:spPr>
        <p:txBody>
          <a:bodyPr>
            <a:normAutofit/>
          </a:bodyPr>
          <a:lstStyle/>
          <a:p>
            <a:endParaRPr lang="sr-Latn-BA" dirty="0"/>
          </a:p>
          <a:p>
            <a:r>
              <a:rPr lang="sr-Latn-BA" sz="2500" b="1" dirty="0">
                <a:solidFill>
                  <a:srgbClr val="002060"/>
                </a:solidFill>
              </a:rPr>
              <a:t>Dalibor Vrećo, okružni javni tužilac</a:t>
            </a:r>
          </a:p>
          <a:p>
            <a:r>
              <a:rPr lang="sr-Latn-BA" sz="2500" b="1" dirty="0">
                <a:solidFill>
                  <a:srgbClr val="002060"/>
                </a:solidFill>
              </a:rPr>
              <a:t>Okružno javno tužilaštvo Banja Luka</a:t>
            </a:r>
          </a:p>
          <a:p>
            <a:endParaRPr lang="sr-Latn-BA" dirty="0">
              <a:solidFill>
                <a:srgbClr val="002060"/>
              </a:solidFill>
            </a:endParaRPr>
          </a:p>
          <a:p>
            <a:r>
              <a:rPr lang="sr-Latn-BA" b="1" dirty="0">
                <a:solidFill>
                  <a:srgbClr val="002060"/>
                </a:solidFill>
              </a:rPr>
              <a:t>Webinar, 30. </a:t>
            </a:r>
            <a:r>
              <a:rPr lang="sr-Latn-BA" b="1">
                <a:solidFill>
                  <a:srgbClr val="002060"/>
                </a:solidFill>
              </a:rPr>
              <a:t>septembar 2020. </a:t>
            </a:r>
            <a:r>
              <a:rPr lang="sr-Latn-BA" b="1" dirty="0">
                <a:solidFill>
                  <a:srgbClr val="002060"/>
                </a:solidFill>
              </a:rPr>
              <a:t>godine</a:t>
            </a:r>
          </a:p>
        </p:txBody>
      </p:sp>
    </p:spTree>
    <p:extLst>
      <p:ext uri="{BB962C8B-B14F-4D97-AF65-F5344CB8AC3E}">
        <p14:creationId xmlns:p14="http://schemas.microsoft.com/office/powerpoint/2010/main" val="653909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E865F5-CBA5-4F62-AC84-2D0B48B49726}"/>
              </a:ext>
            </a:extLst>
          </p:cNvPr>
          <p:cNvSpPr>
            <a:spLocks noGrp="1"/>
          </p:cNvSpPr>
          <p:nvPr>
            <p:ph idx="1"/>
          </p:nvPr>
        </p:nvSpPr>
        <p:spPr>
          <a:xfrm>
            <a:off x="1579844" y="2074459"/>
            <a:ext cx="10612156" cy="4572001"/>
          </a:xfrm>
        </p:spPr>
        <p:txBody>
          <a:bodyPr anchor="t">
            <a:noAutofit/>
          </a:bodyPr>
          <a:lstStyle/>
          <a:p>
            <a:pPr marL="0" indent="0">
              <a:buNone/>
            </a:pPr>
            <a:r>
              <a:rPr lang="sr-Latn-BA" sz="2800" dirty="0">
                <a:solidFill>
                  <a:srgbClr val="002060"/>
                </a:solidFill>
              </a:rPr>
              <a:t>Veliko vijeće je preuzelo i stav prvostepenog vijeća da će u praksi često biti teško dokazati postojanje rasističkih motiva i da „obaveza tužene države u smislu istrage mogućih rasističkih elemenata kod nasilnih akata podrazumijeva obavezu ulaganja maksimalnih napora, a ne apsolutnu obavezu ... </a:t>
            </a:r>
            <a:r>
              <a:rPr lang="sr-Latn-BA" sz="2800" b="1" dirty="0">
                <a:solidFill>
                  <a:srgbClr val="002060"/>
                </a:solidFill>
              </a:rPr>
              <a:t>Od nadležnih organa se očekuje da urade sve što se u datoj situaciji može razumno očekivati kako bi prikupili i obezbijedili dokaze</a:t>
            </a:r>
            <a:r>
              <a:rPr lang="sr-Latn-BA" sz="2800" dirty="0">
                <a:solidFill>
                  <a:srgbClr val="002060"/>
                </a:solidFill>
              </a:rPr>
              <a:t>, te upotrijebili sve što se u praksi može uraditi da bi se utvrdila istina i donijela potpuno obrazložena, nepristrasna i objektivna odluka, </a:t>
            </a:r>
            <a:r>
              <a:rPr lang="sr-Latn-BA" sz="2800" b="1" dirty="0">
                <a:solidFill>
                  <a:srgbClr val="002060"/>
                </a:solidFill>
              </a:rPr>
              <a:t>bez izostavljanja sumnjivih činjenica koje mogu da ukazuju na rasistički podstaknuto nasilje</a:t>
            </a:r>
            <a:r>
              <a:rPr lang="sr-Latn-BA" sz="2800" dirty="0">
                <a:solidFill>
                  <a:srgbClr val="002060"/>
                </a:solidFill>
              </a:rPr>
              <a:t>.“</a:t>
            </a:r>
          </a:p>
        </p:txBody>
      </p:sp>
      <p:sp>
        <p:nvSpPr>
          <p:cNvPr id="4" name="Title 1">
            <a:extLst>
              <a:ext uri="{FF2B5EF4-FFF2-40B4-BE49-F238E27FC236}">
                <a16:creationId xmlns:a16="http://schemas.microsoft.com/office/drawing/2014/main" id="{209877D2-922B-4E09-9672-31F148810106}"/>
              </a:ext>
            </a:extLst>
          </p:cNvPr>
          <p:cNvSpPr>
            <a:spLocks noGrp="1"/>
          </p:cNvSpPr>
          <p:nvPr>
            <p:ph type="title"/>
          </p:nvPr>
        </p:nvSpPr>
        <p:spPr>
          <a:xfrm>
            <a:off x="1285461" y="106017"/>
            <a:ext cx="10760766" cy="1683026"/>
          </a:xfrm>
        </p:spPr>
        <p:txBody>
          <a:bodyPr anchor="t">
            <a:noAutofit/>
          </a:bodyPr>
          <a:lstStyle/>
          <a:p>
            <a:r>
              <a:rPr lang="bs-Latn-BA" sz="3600" b="1" dirty="0">
                <a:solidFill>
                  <a:srgbClr val="002060"/>
                </a:solidFill>
                <a:effectLst/>
                <a:ea typeface="Calibri" panose="020F0502020204030204" pitchFamily="34" charset="0"/>
                <a:cs typeface="Times New Roman" panose="02020603050405020304" pitchFamily="18" charset="0"/>
              </a:rPr>
              <a:t>Pozitivne obaveze države da provodi djelotvornu istragu i krivično gonjenje učinilaca krivičnih djela iz mržnje prema EKLJP</a:t>
            </a:r>
            <a:br>
              <a:rPr lang="sr-Latn-BA" dirty="0">
                <a:effectLst/>
                <a:ea typeface="Calibri" panose="020F0502020204030204" pitchFamily="34" charset="0"/>
                <a:cs typeface="Times New Roman" panose="02020603050405020304" pitchFamily="18" charset="0"/>
              </a:rPr>
            </a:br>
            <a:endParaRPr lang="sr-Latn-BA" dirty="0"/>
          </a:p>
        </p:txBody>
      </p:sp>
    </p:spTree>
    <p:extLst>
      <p:ext uri="{BB962C8B-B14F-4D97-AF65-F5344CB8AC3E}">
        <p14:creationId xmlns:p14="http://schemas.microsoft.com/office/powerpoint/2010/main" val="304043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DC97A-F301-4685-9626-B05612C24ED4}"/>
              </a:ext>
            </a:extLst>
          </p:cNvPr>
          <p:cNvSpPr>
            <a:spLocks noGrp="1"/>
          </p:cNvSpPr>
          <p:nvPr>
            <p:ph type="title"/>
          </p:nvPr>
        </p:nvSpPr>
        <p:spPr>
          <a:xfrm>
            <a:off x="1579845" y="167186"/>
            <a:ext cx="10018713" cy="1238534"/>
          </a:xfrm>
        </p:spPr>
        <p:txBody>
          <a:bodyPr>
            <a:normAutofit fontScale="90000"/>
          </a:bodyPr>
          <a:lstStyle/>
          <a:p>
            <a:r>
              <a:rPr lang="sr-Latn-BA" b="1" dirty="0">
                <a:solidFill>
                  <a:srgbClr val="002060"/>
                </a:solidFill>
              </a:rPr>
              <a:t>Načelo legaliteta krivičnog gonjenja</a:t>
            </a:r>
            <a:br>
              <a:rPr lang="sr-Latn-BA" b="1" dirty="0">
                <a:solidFill>
                  <a:srgbClr val="002060"/>
                </a:solidFill>
              </a:rPr>
            </a:br>
            <a:r>
              <a:rPr lang="sr-Latn-BA" b="1" dirty="0">
                <a:solidFill>
                  <a:srgbClr val="002060"/>
                </a:solidFill>
              </a:rPr>
              <a:t>i krivična djela učinjena iz mržnje</a:t>
            </a:r>
          </a:p>
        </p:txBody>
      </p:sp>
      <p:sp>
        <p:nvSpPr>
          <p:cNvPr id="3" name="Content Placeholder 2">
            <a:extLst>
              <a:ext uri="{FF2B5EF4-FFF2-40B4-BE49-F238E27FC236}">
                <a16:creationId xmlns:a16="http://schemas.microsoft.com/office/drawing/2014/main" id="{BE3BB4F3-BC1E-44DE-9B3A-3F8DD491CA63}"/>
              </a:ext>
            </a:extLst>
          </p:cNvPr>
          <p:cNvSpPr>
            <a:spLocks noGrp="1"/>
          </p:cNvSpPr>
          <p:nvPr>
            <p:ph idx="1"/>
          </p:nvPr>
        </p:nvSpPr>
        <p:spPr>
          <a:xfrm>
            <a:off x="1228299" y="1428465"/>
            <a:ext cx="10822674" cy="4972335"/>
          </a:xfrm>
        </p:spPr>
        <p:txBody>
          <a:bodyPr>
            <a:normAutofit/>
          </a:bodyPr>
          <a:lstStyle/>
          <a:p>
            <a:pPr marL="0" indent="0">
              <a:buNone/>
            </a:pPr>
            <a:r>
              <a:rPr lang="sr-Latn-BA" sz="2900" dirty="0">
                <a:solidFill>
                  <a:srgbClr val="002060"/>
                </a:solidFill>
              </a:rPr>
              <a:t>U Bosni i Hercegovini tužilac je dužan preduzeti krivično gonjenje ukoliko </a:t>
            </a:r>
            <a:r>
              <a:rPr lang="sr-Latn-BA" sz="2900" b="1" dirty="0">
                <a:solidFill>
                  <a:srgbClr val="002060"/>
                </a:solidFill>
              </a:rPr>
              <a:t>postoje dokazi da je počinjeno bilo koje krivično djelo iz mržnje</a:t>
            </a:r>
            <a:r>
              <a:rPr lang="sr-Latn-BA" sz="2900" dirty="0">
                <a:solidFill>
                  <a:srgbClr val="002060"/>
                </a:solidFill>
              </a:rPr>
              <a:t>, ako drugačije nije propisano, što proizlazi iz samog načela legaliteta. Obaveza krivičnog gonjenja postoji u slučajevima kada se radi </a:t>
            </a:r>
            <a:r>
              <a:rPr lang="sr-Latn-BA" sz="2900" b="1" dirty="0">
                <a:solidFill>
                  <a:srgbClr val="002060"/>
                </a:solidFill>
              </a:rPr>
              <a:t>o krivičnom djelu iz mržnje kao zasebnom djelu </a:t>
            </a:r>
            <a:r>
              <a:rPr lang="sr-Latn-BA" sz="2900" dirty="0">
                <a:solidFill>
                  <a:srgbClr val="002060"/>
                </a:solidFill>
              </a:rPr>
              <a:t>ili </a:t>
            </a:r>
            <a:r>
              <a:rPr lang="sr-Latn-BA" sz="2900" b="1" dirty="0">
                <a:solidFill>
                  <a:srgbClr val="002060"/>
                </a:solidFill>
              </a:rPr>
              <a:t>kvalifikovanom obliku krivičnog djela</a:t>
            </a:r>
            <a:r>
              <a:rPr lang="sr-Latn-BA" sz="2900" dirty="0">
                <a:solidFill>
                  <a:srgbClr val="002060"/>
                </a:solidFill>
              </a:rPr>
              <a:t>. Međutim, tužilac je dužan krivično goniti učinioca krivičnog djela iz mržnje i u slučaju kada motiv mržnje </a:t>
            </a:r>
            <a:r>
              <a:rPr lang="sr-Latn-BA" sz="2900" b="1" dirty="0">
                <a:solidFill>
                  <a:srgbClr val="002060"/>
                </a:solidFill>
              </a:rPr>
              <a:t>nije zakonski elemenat krivičnog djela </a:t>
            </a:r>
            <a:r>
              <a:rPr lang="sr-Latn-BA" sz="2900" dirty="0">
                <a:solidFill>
                  <a:srgbClr val="002060"/>
                </a:solidFill>
              </a:rPr>
              <a:t>nego samo </a:t>
            </a:r>
            <a:r>
              <a:rPr lang="sr-Latn-BA" sz="2900" b="1" dirty="0">
                <a:solidFill>
                  <a:srgbClr val="002060"/>
                </a:solidFill>
              </a:rPr>
              <a:t>obavezna otežavajuća okolnost</a:t>
            </a:r>
            <a:r>
              <a:rPr lang="sr-Latn-BA" sz="2900" dirty="0">
                <a:solidFill>
                  <a:srgbClr val="002060"/>
                </a:solidFill>
              </a:rPr>
              <a:t>. </a:t>
            </a:r>
          </a:p>
        </p:txBody>
      </p:sp>
    </p:spTree>
    <p:extLst>
      <p:ext uri="{BB962C8B-B14F-4D97-AF65-F5344CB8AC3E}">
        <p14:creationId xmlns:p14="http://schemas.microsoft.com/office/powerpoint/2010/main" val="383550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13F4FD-8DC6-424D-8DAF-5C59E00D0EF1}"/>
              </a:ext>
            </a:extLst>
          </p:cNvPr>
          <p:cNvSpPr>
            <a:spLocks noGrp="1"/>
          </p:cNvSpPr>
          <p:nvPr>
            <p:ph idx="1"/>
          </p:nvPr>
        </p:nvSpPr>
        <p:spPr>
          <a:xfrm>
            <a:off x="1696346" y="1470991"/>
            <a:ext cx="10168374" cy="4625009"/>
          </a:xfrm>
        </p:spPr>
        <p:txBody>
          <a:bodyPr>
            <a:normAutofit fontScale="85000" lnSpcReduction="20000"/>
          </a:bodyPr>
          <a:lstStyle/>
          <a:p>
            <a:pPr marL="0" indent="0">
              <a:buNone/>
            </a:pPr>
            <a:r>
              <a:rPr lang="sr-Latn-BA" sz="3900" dirty="0">
                <a:solidFill>
                  <a:srgbClr val="002060"/>
                </a:solidFill>
              </a:rPr>
              <a:t>Težnja da se </a:t>
            </a:r>
            <a:r>
              <a:rPr lang="sr-Latn-BA" sz="3900" b="1" dirty="0">
                <a:solidFill>
                  <a:srgbClr val="002060"/>
                </a:solidFill>
              </a:rPr>
              <a:t>prepozna i dokaže motiv </a:t>
            </a:r>
            <a:r>
              <a:rPr lang="sr-Latn-BA" sz="3900" dirty="0">
                <a:solidFill>
                  <a:srgbClr val="002060"/>
                </a:solidFill>
              </a:rPr>
              <a:t>za izvršenje krivičnog djela počinjenog iz mržnje, što nije slučaj kod identifikovanja većine drugih krivičnih djela, je posebno značajan izazov. Naime, </a:t>
            </a:r>
            <a:r>
              <a:rPr lang="sr-Latn-BA" sz="3900" b="1" dirty="0">
                <a:solidFill>
                  <a:srgbClr val="002060"/>
                </a:solidFill>
              </a:rPr>
              <a:t>prepoznavanje motiva, tj. predrasude kao subjektivne dimenzije, predstavlja ključni element</a:t>
            </a:r>
            <a:r>
              <a:rPr lang="sr-Latn-BA" sz="3900" dirty="0">
                <a:solidFill>
                  <a:srgbClr val="002060"/>
                </a:solidFill>
              </a:rPr>
              <a:t> u identifikovanju krivičnih djela učinjenih iz mržnje. Ako pritom postoje dodatni otežavajući faktori, kao što su neprijavljivanje ovih krivičnih djela i neprikupljanje podataka o njima, organi formalne socijalne kontrole imaju veoma težak zadatak. </a:t>
            </a:r>
          </a:p>
          <a:p>
            <a:endParaRPr lang="sr-Latn-BA" dirty="0"/>
          </a:p>
        </p:txBody>
      </p:sp>
      <p:sp>
        <p:nvSpPr>
          <p:cNvPr id="4" name="Title 1">
            <a:extLst>
              <a:ext uri="{FF2B5EF4-FFF2-40B4-BE49-F238E27FC236}">
                <a16:creationId xmlns:a16="http://schemas.microsoft.com/office/drawing/2014/main" id="{D6F1CCBB-1756-49A7-AFA9-0595CFBB3CED}"/>
              </a:ext>
            </a:extLst>
          </p:cNvPr>
          <p:cNvSpPr>
            <a:spLocks noGrp="1"/>
          </p:cNvSpPr>
          <p:nvPr>
            <p:ph type="title"/>
          </p:nvPr>
        </p:nvSpPr>
        <p:spPr>
          <a:xfrm>
            <a:off x="1696346" y="314741"/>
            <a:ext cx="10018713" cy="877956"/>
          </a:xfrm>
        </p:spPr>
        <p:txBody>
          <a:bodyPr anchor="t">
            <a:normAutofit/>
          </a:bodyPr>
          <a:lstStyle/>
          <a:p>
            <a:r>
              <a:rPr lang="bs-Latn-BA" sz="3800" b="1" dirty="0">
                <a:solidFill>
                  <a:srgbClr val="002060"/>
                </a:solidFill>
                <a:effectLst/>
                <a:ea typeface="Calibri" panose="020F0502020204030204" pitchFamily="34" charset="0"/>
                <a:cs typeface="Times New Roman" panose="02020603050405020304" pitchFamily="18" charset="0"/>
              </a:rPr>
              <a:t>Indikatori mržnje – objektivizacija pobude</a:t>
            </a:r>
            <a:endParaRPr lang="sr-Latn-BA" sz="3800" b="1" dirty="0">
              <a:solidFill>
                <a:srgbClr val="002060"/>
              </a:solidFill>
            </a:endParaRPr>
          </a:p>
        </p:txBody>
      </p:sp>
    </p:spTree>
    <p:extLst>
      <p:ext uri="{BB962C8B-B14F-4D97-AF65-F5344CB8AC3E}">
        <p14:creationId xmlns:p14="http://schemas.microsoft.com/office/powerpoint/2010/main" val="20880468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60A48D-F666-45A9-9974-CDC777A56DA4}"/>
              </a:ext>
            </a:extLst>
          </p:cNvPr>
          <p:cNvSpPr txBox="1"/>
          <p:nvPr/>
        </p:nvSpPr>
        <p:spPr>
          <a:xfrm>
            <a:off x="1696346" y="1192697"/>
            <a:ext cx="10230611" cy="5170646"/>
          </a:xfrm>
          <a:prstGeom prst="rect">
            <a:avLst/>
          </a:prstGeom>
          <a:noFill/>
        </p:spPr>
        <p:txBody>
          <a:bodyPr wrap="square">
            <a:spAutoFit/>
          </a:bodyPr>
          <a:lstStyle/>
          <a:p>
            <a:r>
              <a:rPr lang="sr-Latn-BA" sz="2900" dirty="0">
                <a:solidFill>
                  <a:srgbClr val="002060"/>
                </a:solidFill>
              </a:rPr>
              <a:t>Policija i tužilaštvo podjednako su odgovorni za </a:t>
            </a:r>
            <a:r>
              <a:rPr lang="sr-Latn-BA" sz="2900" b="1" dirty="0">
                <a:solidFill>
                  <a:srgbClr val="002060"/>
                </a:solidFill>
              </a:rPr>
              <a:t>pronalaženje i ispitivanje pokazatelja predrasuda</a:t>
            </a:r>
            <a:r>
              <a:rPr lang="sr-Latn-BA" sz="2900" dirty="0">
                <a:solidFill>
                  <a:srgbClr val="002060"/>
                </a:solidFill>
              </a:rPr>
              <a:t> u preliminarnoj istrazi i u obavezi su da takve podatke međusobno razmjenjuju. Naime, jednako je važna analiza incidenata motivisanih predrasudama temeljitost policije u sprovođenju istrage i izvještavanju o pokazateljima predrasuda, sa jedne strane, i smjernice date od tužilaštva policiji da nastave sa istraživanjem mogućih pokazatelja predrasuda, sa druge strane. Tako na identifikovanje ovih krivičnih djela snažno utiče </a:t>
            </a:r>
            <a:r>
              <a:rPr lang="sr-Latn-BA" sz="2900" b="1" dirty="0">
                <a:solidFill>
                  <a:srgbClr val="002060"/>
                </a:solidFill>
              </a:rPr>
              <a:t>obučenost policijskih službenika i tužilaca </a:t>
            </a:r>
            <a:r>
              <a:rPr lang="sr-Latn-BA" sz="2900" dirty="0">
                <a:solidFill>
                  <a:srgbClr val="002060"/>
                </a:solidFill>
              </a:rPr>
              <a:t>o krivičnim djelima učinjenim iz mržnje, kao i njihova međusobna komunikacija.</a:t>
            </a:r>
          </a:p>
        </p:txBody>
      </p:sp>
      <p:sp>
        <p:nvSpPr>
          <p:cNvPr id="3" name="Title 1">
            <a:extLst>
              <a:ext uri="{FF2B5EF4-FFF2-40B4-BE49-F238E27FC236}">
                <a16:creationId xmlns:a16="http://schemas.microsoft.com/office/drawing/2014/main" id="{801F2B36-5DB9-4DDA-81B2-C39E9CADAB7A}"/>
              </a:ext>
            </a:extLst>
          </p:cNvPr>
          <p:cNvSpPr>
            <a:spLocks noGrp="1"/>
          </p:cNvSpPr>
          <p:nvPr>
            <p:ph type="title"/>
          </p:nvPr>
        </p:nvSpPr>
        <p:spPr>
          <a:xfrm>
            <a:off x="1696346" y="314741"/>
            <a:ext cx="10018713" cy="877956"/>
          </a:xfrm>
        </p:spPr>
        <p:txBody>
          <a:bodyPr anchor="t">
            <a:normAutofit/>
          </a:bodyPr>
          <a:lstStyle/>
          <a:p>
            <a:r>
              <a:rPr lang="bs-Latn-BA" sz="3800" b="1" dirty="0">
                <a:solidFill>
                  <a:srgbClr val="002060"/>
                </a:solidFill>
                <a:effectLst/>
                <a:ea typeface="Calibri" panose="020F0502020204030204" pitchFamily="34" charset="0"/>
                <a:cs typeface="Times New Roman" panose="02020603050405020304" pitchFamily="18" charset="0"/>
              </a:rPr>
              <a:t>Indikatori mržnje – objektivizacija pobude</a:t>
            </a:r>
            <a:endParaRPr lang="sr-Latn-BA" sz="3800" b="1" dirty="0">
              <a:solidFill>
                <a:srgbClr val="002060"/>
              </a:solidFill>
            </a:endParaRPr>
          </a:p>
        </p:txBody>
      </p:sp>
    </p:spTree>
    <p:extLst>
      <p:ext uri="{BB962C8B-B14F-4D97-AF65-F5344CB8AC3E}">
        <p14:creationId xmlns:p14="http://schemas.microsoft.com/office/powerpoint/2010/main" val="426104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95F-CD34-4AF2-8831-2999E4DF2D92}"/>
              </a:ext>
            </a:extLst>
          </p:cNvPr>
          <p:cNvSpPr>
            <a:spLocks noGrp="1"/>
          </p:cNvSpPr>
          <p:nvPr>
            <p:ph type="title"/>
          </p:nvPr>
        </p:nvSpPr>
        <p:spPr>
          <a:xfrm>
            <a:off x="1484310" y="205410"/>
            <a:ext cx="10018713" cy="970721"/>
          </a:xfrm>
        </p:spPr>
        <p:txBody>
          <a:bodyPr/>
          <a:lstStyle/>
          <a:p>
            <a:r>
              <a:rPr lang="pl-PL" b="1" dirty="0">
                <a:solidFill>
                  <a:srgbClr val="002060"/>
                </a:solidFill>
              </a:rPr>
              <a:t>Izazovi za policiju i tužilaštvo</a:t>
            </a:r>
            <a:endParaRPr lang="sr-Latn-BA" b="1" dirty="0">
              <a:solidFill>
                <a:srgbClr val="002060"/>
              </a:solidFill>
            </a:endParaRPr>
          </a:p>
        </p:txBody>
      </p:sp>
      <p:sp>
        <p:nvSpPr>
          <p:cNvPr id="3" name="Content Placeholder 2">
            <a:extLst>
              <a:ext uri="{FF2B5EF4-FFF2-40B4-BE49-F238E27FC236}">
                <a16:creationId xmlns:a16="http://schemas.microsoft.com/office/drawing/2014/main" id="{A2899B49-4DC4-44CD-A98C-ED2524F283ED}"/>
              </a:ext>
            </a:extLst>
          </p:cNvPr>
          <p:cNvSpPr>
            <a:spLocks noGrp="1"/>
          </p:cNvSpPr>
          <p:nvPr>
            <p:ph idx="1"/>
          </p:nvPr>
        </p:nvSpPr>
        <p:spPr>
          <a:xfrm>
            <a:off x="1378226" y="1311965"/>
            <a:ext cx="10614992" cy="5340625"/>
          </a:xfrm>
        </p:spPr>
        <p:txBody>
          <a:bodyPr>
            <a:normAutofit/>
          </a:bodyPr>
          <a:lstStyle/>
          <a:p>
            <a:pPr marL="0" indent="0">
              <a:buNone/>
            </a:pPr>
            <a:r>
              <a:rPr lang="sr-Latn-BA" b="1" dirty="0">
                <a:solidFill>
                  <a:srgbClr val="002060"/>
                </a:solidFill>
              </a:rPr>
              <a:t>Rad policijskih službenika i tužioca na predmetima vezanim za krivična djela učinjena iz mržnje presudan je za identifikovanje, otkrivanje i rasvjetljavanje krivičnih djela tog tipa. Ali, rad na takvim predmetima policiji i tužilaštvu predstavlja svojevrstan izazov, koji se najčešće manifestuje u: </a:t>
            </a:r>
          </a:p>
          <a:p>
            <a:r>
              <a:rPr lang="sr-Latn-BA" b="1" dirty="0">
                <a:solidFill>
                  <a:srgbClr val="002060"/>
                </a:solidFill>
              </a:rPr>
              <a:t>potrebi za posebnim znanjem u identifikaciji krivičnih djela učinjenih iz mržnje;</a:t>
            </a:r>
          </a:p>
          <a:p>
            <a:r>
              <a:rPr lang="sr-Latn-BA" b="1" dirty="0">
                <a:solidFill>
                  <a:srgbClr val="002060"/>
                </a:solidFill>
              </a:rPr>
              <a:t>intenzivnoj komunikaciji prilikom istrage;</a:t>
            </a:r>
          </a:p>
          <a:p>
            <a:r>
              <a:rPr lang="sr-Latn-BA" b="1" dirty="0">
                <a:solidFill>
                  <a:srgbClr val="002060"/>
                </a:solidFill>
              </a:rPr>
              <a:t>specifičnom odnosu prema žrtvama krivičnog djela; </a:t>
            </a:r>
          </a:p>
          <a:p>
            <a:r>
              <a:rPr lang="sr-Latn-BA" b="1" dirty="0">
                <a:solidFill>
                  <a:srgbClr val="002060"/>
                </a:solidFill>
              </a:rPr>
              <a:t>specifičnim načinima sprovođenja radnji dokazivanja;</a:t>
            </a:r>
          </a:p>
          <a:p>
            <a:r>
              <a:rPr lang="sr-Latn-BA" b="1" dirty="0">
                <a:solidFill>
                  <a:srgbClr val="002060"/>
                </a:solidFill>
              </a:rPr>
              <a:t>problematici vezanoj za donošenje tužilačkih odluka i </a:t>
            </a:r>
          </a:p>
          <a:p>
            <a:r>
              <a:rPr lang="sr-Latn-BA" b="1" dirty="0">
                <a:solidFill>
                  <a:srgbClr val="002060"/>
                </a:solidFill>
              </a:rPr>
              <a:t>zastupanju optužnice.</a:t>
            </a:r>
          </a:p>
        </p:txBody>
      </p:sp>
    </p:spTree>
    <p:extLst>
      <p:ext uri="{BB962C8B-B14F-4D97-AF65-F5344CB8AC3E}">
        <p14:creationId xmlns:p14="http://schemas.microsoft.com/office/powerpoint/2010/main" val="4373625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E72A5-6B19-4912-9497-5BD90C128361}"/>
              </a:ext>
            </a:extLst>
          </p:cNvPr>
          <p:cNvSpPr>
            <a:spLocks noGrp="1"/>
          </p:cNvSpPr>
          <p:nvPr>
            <p:ph type="title"/>
          </p:nvPr>
        </p:nvSpPr>
        <p:spPr>
          <a:xfrm>
            <a:off x="1484309" y="354496"/>
            <a:ext cx="10018713" cy="1527314"/>
          </a:xfrm>
        </p:spPr>
        <p:txBody>
          <a:bodyPr/>
          <a:lstStyle/>
          <a:p>
            <a:r>
              <a:rPr lang="sr-Latn-BA" b="1" dirty="0">
                <a:solidFill>
                  <a:srgbClr val="002060"/>
                </a:solidFill>
              </a:rPr>
              <a:t>Šta je ključno za procesuiranje krivičnih djela učinjenih iz mržnje?</a:t>
            </a:r>
          </a:p>
        </p:txBody>
      </p:sp>
      <p:sp>
        <p:nvSpPr>
          <p:cNvPr id="3" name="Content Placeholder 2">
            <a:extLst>
              <a:ext uri="{FF2B5EF4-FFF2-40B4-BE49-F238E27FC236}">
                <a16:creationId xmlns:a16="http://schemas.microsoft.com/office/drawing/2014/main" id="{CFD957C6-0FD9-4E17-B488-108E0BCF0D99}"/>
              </a:ext>
            </a:extLst>
          </p:cNvPr>
          <p:cNvSpPr>
            <a:spLocks noGrp="1"/>
          </p:cNvSpPr>
          <p:nvPr>
            <p:ph idx="1"/>
          </p:nvPr>
        </p:nvSpPr>
        <p:spPr>
          <a:xfrm>
            <a:off x="1484309" y="2054089"/>
            <a:ext cx="10018713" cy="4227441"/>
          </a:xfrm>
        </p:spPr>
        <p:txBody>
          <a:bodyPr>
            <a:normAutofit/>
          </a:bodyPr>
          <a:lstStyle/>
          <a:p>
            <a:r>
              <a:rPr lang="sr-Latn-BA" sz="2800" dirty="0">
                <a:solidFill>
                  <a:srgbClr val="002060"/>
                </a:solidFill>
              </a:rPr>
              <a:t>Za blagovremeno i efikasno procesuiranje krivičnih djela učinjenih iz mržnje ključno je da policijski službenici već prilikom preduzimanja </a:t>
            </a:r>
            <a:r>
              <a:rPr lang="sr-Latn-BA" sz="2800" b="1" dirty="0">
                <a:solidFill>
                  <a:srgbClr val="002060"/>
                </a:solidFill>
              </a:rPr>
              <a:t>prvih radnji </a:t>
            </a:r>
            <a:r>
              <a:rPr lang="sr-Latn-BA" sz="2800" dirty="0">
                <a:solidFill>
                  <a:srgbClr val="002060"/>
                </a:solidFill>
              </a:rPr>
              <a:t>po saznanju da je izvršeno krivično djelo </a:t>
            </a:r>
            <a:r>
              <a:rPr lang="sr-Latn-BA" sz="2800" b="1" u="sng" dirty="0">
                <a:solidFill>
                  <a:srgbClr val="002060"/>
                </a:solidFill>
              </a:rPr>
              <a:t>PREPOZNAJU</a:t>
            </a:r>
            <a:r>
              <a:rPr lang="sr-Latn-BA" sz="2800" dirty="0">
                <a:solidFill>
                  <a:srgbClr val="002060"/>
                </a:solidFill>
              </a:rPr>
              <a:t> da se radi o krivičnom djelu učinjenom iz mržnje. </a:t>
            </a:r>
          </a:p>
          <a:p>
            <a:r>
              <a:rPr lang="sr-Latn-BA" sz="2800" dirty="0">
                <a:solidFill>
                  <a:srgbClr val="002060"/>
                </a:solidFill>
              </a:rPr>
              <a:t>Bez ovakvog pristupa policije na licu mjesta u najvećem broju slučajeva NEMA adekvatnog procesuiranja ovih krivičnih djela. </a:t>
            </a:r>
          </a:p>
        </p:txBody>
      </p:sp>
    </p:spTree>
    <p:extLst>
      <p:ext uri="{BB962C8B-B14F-4D97-AF65-F5344CB8AC3E}">
        <p14:creationId xmlns:p14="http://schemas.microsoft.com/office/powerpoint/2010/main" val="3351326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80218-7AC2-4F0B-A213-2910C013F181}"/>
              </a:ext>
            </a:extLst>
          </p:cNvPr>
          <p:cNvSpPr>
            <a:spLocks noGrp="1"/>
          </p:cNvSpPr>
          <p:nvPr>
            <p:ph type="title"/>
          </p:nvPr>
        </p:nvSpPr>
        <p:spPr>
          <a:xfrm>
            <a:off x="1325285" y="190500"/>
            <a:ext cx="10018713" cy="1752599"/>
          </a:xfrm>
        </p:spPr>
        <p:txBody>
          <a:bodyPr/>
          <a:lstStyle/>
          <a:p>
            <a:r>
              <a:rPr lang="sr-Latn-BA" b="1" dirty="0">
                <a:solidFill>
                  <a:srgbClr val="002060"/>
                </a:solidFill>
              </a:rPr>
              <a:t>Kako prepoznati da je mržnja osnovni motiv izvršenja nekog krivičnog djela?</a:t>
            </a:r>
          </a:p>
        </p:txBody>
      </p:sp>
      <p:sp>
        <p:nvSpPr>
          <p:cNvPr id="3" name="Content Placeholder 2">
            <a:extLst>
              <a:ext uri="{FF2B5EF4-FFF2-40B4-BE49-F238E27FC236}">
                <a16:creationId xmlns:a16="http://schemas.microsoft.com/office/drawing/2014/main" id="{12BB2284-519D-4BB2-8121-3BAC24DA58AE}"/>
              </a:ext>
            </a:extLst>
          </p:cNvPr>
          <p:cNvSpPr>
            <a:spLocks noGrp="1"/>
          </p:cNvSpPr>
          <p:nvPr>
            <p:ph idx="1"/>
          </p:nvPr>
        </p:nvSpPr>
        <p:spPr>
          <a:xfrm>
            <a:off x="1325285" y="1943099"/>
            <a:ext cx="10402890" cy="4707835"/>
          </a:xfrm>
        </p:spPr>
        <p:txBody>
          <a:bodyPr/>
          <a:lstStyle/>
          <a:p>
            <a:r>
              <a:rPr lang="sr-Latn-BA" sz="2800" dirty="0">
                <a:solidFill>
                  <a:srgbClr val="002060"/>
                </a:solidFill>
              </a:rPr>
              <a:t> „Prepoznavanje“ ovih krivičnih djela vrši se na osnovu tzv. „INDIKATORA“ predrasuda. Ti indikatori (pokazatelji) mogu biti različiti zavisno od sredine u kojoj je krivično djelo izvršeno, načina izvršenja krivičnog djela, držanja učinoca itd. </a:t>
            </a:r>
          </a:p>
          <a:p>
            <a:r>
              <a:rPr lang="pl-PL" sz="2800" dirty="0">
                <a:solidFill>
                  <a:srgbClr val="002060"/>
                </a:solidFill>
              </a:rPr>
              <a:t>Pokazatelji daju objektivne kriterije na </a:t>
            </a:r>
            <a:r>
              <a:rPr lang="sr-Latn-BA" sz="2800" dirty="0">
                <a:solidFill>
                  <a:srgbClr val="002060"/>
                </a:solidFill>
              </a:rPr>
              <a:t>osnovu kojih se cijeni vjerovatni motiv, ali nužno ne dokazuju da su akcije učinilaca bile motivisane predrasudom. Pokazatelji predrasuda trebaju biti korišteni pri odlučivanju o tome treba li detaljnije istražiti poglede i motive počinilaca.</a:t>
            </a:r>
          </a:p>
          <a:p>
            <a:endParaRPr lang="sr-Latn-BA" dirty="0"/>
          </a:p>
        </p:txBody>
      </p:sp>
    </p:spTree>
    <p:extLst>
      <p:ext uri="{BB962C8B-B14F-4D97-AF65-F5344CB8AC3E}">
        <p14:creationId xmlns:p14="http://schemas.microsoft.com/office/powerpoint/2010/main" val="41866007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57FE9-348E-4243-A7BD-41DF4E5BD63F}"/>
              </a:ext>
            </a:extLst>
          </p:cNvPr>
          <p:cNvSpPr>
            <a:spLocks noGrp="1"/>
          </p:cNvSpPr>
          <p:nvPr>
            <p:ph type="title"/>
          </p:nvPr>
        </p:nvSpPr>
        <p:spPr>
          <a:xfrm>
            <a:off x="1484310" y="1"/>
            <a:ext cx="10018713" cy="1537252"/>
          </a:xfrm>
        </p:spPr>
        <p:txBody>
          <a:bodyPr/>
          <a:lstStyle/>
          <a:p>
            <a:r>
              <a:rPr lang="sr-Latn-BA" b="1" dirty="0">
                <a:solidFill>
                  <a:srgbClr val="002060"/>
                </a:solidFill>
              </a:rPr>
              <a:t>Kako prepoznati da je mržnja osnovni motiv izvršenja nekog krivičnog djela?</a:t>
            </a:r>
            <a:endParaRPr lang="sr-Latn-BA" dirty="0"/>
          </a:p>
        </p:txBody>
      </p:sp>
      <p:sp>
        <p:nvSpPr>
          <p:cNvPr id="3" name="Content Placeholder 2">
            <a:extLst>
              <a:ext uri="{FF2B5EF4-FFF2-40B4-BE49-F238E27FC236}">
                <a16:creationId xmlns:a16="http://schemas.microsoft.com/office/drawing/2014/main" id="{C75A6966-7B2A-4BCB-BAFC-49F801DD4FA3}"/>
              </a:ext>
            </a:extLst>
          </p:cNvPr>
          <p:cNvSpPr>
            <a:spLocks noGrp="1"/>
          </p:cNvSpPr>
          <p:nvPr>
            <p:ph idx="1"/>
          </p:nvPr>
        </p:nvSpPr>
        <p:spPr>
          <a:xfrm>
            <a:off x="1484310" y="1815547"/>
            <a:ext cx="10376386" cy="4518992"/>
          </a:xfrm>
        </p:spPr>
        <p:txBody>
          <a:bodyPr/>
          <a:lstStyle/>
          <a:p>
            <a:r>
              <a:rPr lang="sr-Latn-BA" sz="2800" dirty="0">
                <a:solidFill>
                  <a:srgbClr val="002060"/>
                </a:solidFill>
              </a:rPr>
              <a:t>Da bismo prepoznali indikatore predrasuda, neophodno je da razumijemo i </a:t>
            </a:r>
            <a:r>
              <a:rPr lang="sr-Latn-BA" sz="2800" u="sng" dirty="0">
                <a:solidFill>
                  <a:srgbClr val="002060"/>
                </a:solidFill>
              </a:rPr>
              <a:t>prepoznamo</a:t>
            </a:r>
            <a:r>
              <a:rPr lang="sr-Latn-BA" sz="2800" dirty="0">
                <a:solidFill>
                  <a:srgbClr val="002060"/>
                </a:solidFill>
              </a:rPr>
              <a:t> ko su najčešće </a:t>
            </a:r>
            <a:r>
              <a:rPr lang="sr-Latn-BA" sz="2800" b="1" dirty="0">
                <a:solidFill>
                  <a:srgbClr val="002060"/>
                </a:solidFill>
              </a:rPr>
              <a:t>ŽRTVE</a:t>
            </a:r>
            <a:r>
              <a:rPr lang="sr-Latn-BA" sz="2800" dirty="0">
                <a:solidFill>
                  <a:srgbClr val="002060"/>
                </a:solidFill>
              </a:rPr>
              <a:t> krivičnih djela učinjenih iz mržnje.</a:t>
            </a:r>
          </a:p>
          <a:p>
            <a:r>
              <a:rPr lang="sr-Latn-BA" sz="2800" dirty="0">
                <a:solidFill>
                  <a:srgbClr val="002060"/>
                </a:solidFill>
              </a:rPr>
              <a:t> Svako može biti žrtva krivičnog djela počinjenog iz mržnje, iako su žrtve najčešće </a:t>
            </a:r>
            <a:r>
              <a:rPr lang="sr-Latn-BA" sz="2800" b="1" u="sng" dirty="0">
                <a:solidFill>
                  <a:srgbClr val="002060"/>
                </a:solidFill>
              </a:rPr>
              <a:t>članovi manjinskih zajednica</a:t>
            </a:r>
            <a:r>
              <a:rPr lang="sr-Latn-BA" sz="2800" dirty="0">
                <a:solidFill>
                  <a:srgbClr val="002060"/>
                </a:solidFill>
              </a:rPr>
              <a:t>. Imovina, koja pripada ili se dovodi u vezu sa zajednicom, kao što su </a:t>
            </a:r>
            <a:r>
              <a:rPr lang="sr-Latn-BA" sz="2800" u="sng" dirty="0">
                <a:solidFill>
                  <a:srgbClr val="002060"/>
                </a:solidFill>
              </a:rPr>
              <a:t>vjerski objekti</a:t>
            </a:r>
            <a:r>
              <a:rPr lang="sr-Latn-BA" sz="2800" dirty="0">
                <a:solidFill>
                  <a:srgbClr val="002060"/>
                </a:solidFill>
              </a:rPr>
              <a:t>, takođe je meta krivičnih djela učinjenih iz mržnje.</a:t>
            </a:r>
          </a:p>
          <a:p>
            <a:pPr marL="0" indent="0">
              <a:buNone/>
            </a:pPr>
            <a:endParaRPr lang="sr-Latn-BA" dirty="0"/>
          </a:p>
        </p:txBody>
      </p:sp>
    </p:spTree>
    <p:extLst>
      <p:ext uri="{BB962C8B-B14F-4D97-AF65-F5344CB8AC3E}">
        <p14:creationId xmlns:p14="http://schemas.microsoft.com/office/powerpoint/2010/main" val="2080791666"/>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C60-AE8E-4B52-A589-24DFC75372C6}"/>
              </a:ext>
            </a:extLst>
          </p:cNvPr>
          <p:cNvSpPr>
            <a:spLocks noGrp="1"/>
          </p:cNvSpPr>
          <p:nvPr>
            <p:ph type="title"/>
          </p:nvPr>
        </p:nvSpPr>
        <p:spPr>
          <a:xfrm>
            <a:off x="1484310" y="168965"/>
            <a:ext cx="10018713" cy="1275521"/>
          </a:xfrm>
        </p:spPr>
        <p:txBody>
          <a:bodyPr>
            <a:normAutofit fontScale="90000"/>
          </a:bodyPr>
          <a:lstStyle/>
          <a:p>
            <a:r>
              <a:rPr lang="sr-Latn-BA" b="1" dirty="0">
                <a:solidFill>
                  <a:srgbClr val="002060"/>
                </a:solidFill>
              </a:rPr>
              <a:t>Žrtve krivičnih djela počinjenih iz mržnje u Bosni i Hercegovini</a:t>
            </a:r>
            <a:endParaRPr lang="sr-Latn-BA" dirty="0">
              <a:solidFill>
                <a:srgbClr val="002060"/>
              </a:solidFill>
            </a:endParaRPr>
          </a:p>
        </p:txBody>
      </p:sp>
      <p:sp>
        <p:nvSpPr>
          <p:cNvPr id="3" name="Content Placeholder 2">
            <a:extLst>
              <a:ext uri="{FF2B5EF4-FFF2-40B4-BE49-F238E27FC236}">
                <a16:creationId xmlns:a16="http://schemas.microsoft.com/office/drawing/2014/main" id="{AB4C3EAA-C812-4B0E-A5D9-4400B4B07F3E}"/>
              </a:ext>
            </a:extLst>
          </p:cNvPr>
          <p:cNvSpPr>
            <a:spLocks noGrp="1"/>
          </p:cNvSpPr>
          <p:nvPr>
            <p:ph idx="1"/>
          </p:nvPr>
        </p:nvSpPr>
        <p:spPr>
          <a:xfrm>
            <a:off x="1484310" y="1653209"/>
            <a:ext cx="10548664" cy="5035826"/>
          </a:xfrm>
        </p:spPr>
        <p:txBody>
          <a:bodyPr>
            <a:normAutofit fontScale="92500" lnSpcReduction="10000"/>
          </a:bodyPr>
          <a:lstStyle/>
          <a:p>
            <a:pPr marL="0" indent="0" algn="ctr">
              <a:buNone/>
            </a:pPr>
            <a:r>
              <a:rPr lang="sr-Latn-BA" sz="3200" b="1" dirty="0">
                <a:solidFill>
                  <a:srgbClr val="002060"/>
                </a:solidFill>
              </a:rPr>
              <a:t>Krivična djela počinjena iz mržnje u Bosni i Hercegovini često su usmjerena protiv sljedećih kategorija:</a:t>
            </a:r>
          </a:p>
          <a:p>
            <a:r>
              <a:rPr lang="sr-Latn-BA" sz="2800" u="sng" dirty="0">
                <a:solidFill>
                  <a:srgbClr val="002060"/>
                </a:solidFill>
              </a:rPr>
              <a:t>Povratničkih zajednica</a:t>
            </a:r>
            <a:r>
              <a:rPr lang="sr-Latn-BA" sz="2800" dirty="0">
                <a:solidFill>
                  <a:srgbClr val="002060"/>
                </a:solidFill>
              </a:rPr>
              <a:t>, koje su često izolovane i ugrožene. Krivična djela počinjena iz mržnje protiv ovih zajednica, šalju snažnu poruku netrpeljivosti i izazivaju veliki strah;</a:t>
            </a:r>
          </a:p>
          <a:p>
            <a:r>
              <a:rPr lang="sr-Latn-BA" sz="2800" u="sng" dirty="0">
                <a:solidFill>
                  <a:srgbClr val="002060"/>
                </a:solidFill>
              </a:rPr>
              <a:t>Vjerskih i sakralnih objekata</a:t>
            </a:r>
            <a:r>
              <a:rPr lang="sr-Latn-BA" sz="2800" dirty="0">
                <a:solidFill>
                  <a:srgbClr val="002060"/>
                </a:solidFill>
              </a:rPr>
              <a:t>, kao što su crkve, džamije i groblja, kao i privatna imovina povratnika ili članova manjinskih zajednica;</a:t>
            </a:r>
          </a:p>
          <a:p>
            <a:r>
              <a:rPr lang="sr-Latn-BA" sz="2800" u="sng" dirty="0">
                <a:solidFill>
                  <a:srgbClr val="002060"/>
                </a:solidFill>
              </a:rPr>
              <a:t>Pripadnika seksualnih manjina</a:t>
            </a:r>
            <a:r>
              <a:rPr lang="sr-Latn-BA" sz="2800" dirty="0">
                <a:solidFill>
                  <a:srgbClr val="002060"/>
                </a:solidFill>
              </a:rPr>
              <a:t>. U svim državama, pripadnici ovih grupa posebno su ugroženi; napadi na njih često se dešavaju na javnim mjestima;</a:t>
            </a:r>
          </a:p>
          <a:p>
            <a:r>
              <a:rPr lang="sr-Latn-BA" sz="2800" u="sng" dirty="0">
                <a:solidFill>
                  <a:srgbClr val="002060"/>
                </a:solidFill>
              </a:rPr>
              <a:t>Roma</a:t>
            </a:r>
            <a:r>
              <a:rPr lang="sr-Latn-BA" sz="2800" dirty="0">
                <a:solidFill>
                  <a:srgbClr val="002060"/>
                </a:solidFill>
              </a:rPr>
              <a:t>.</a:t>
            </a:r>
          </a:p>
        </p:txBody>
      </p:sp>
    </p:spTree>
    <p:extLst>
      <p:ext uri="{BB962C8B-B14F-4D97-AF65-F5344CB8AC3E}">
        <p14:creationId xmlns:p14="http://schemas.microsoft.com/office/powerpoint/2010/main" val="33314998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86C7-5E03-4436-9214-442FE949F27C}"/>
              </a:ext>
            </a:extLst>
          </p:cNvPr>
          <p:cNvSpPr>
            <a:spLocks noGrp="1"/>
          </p:cNvSpPr>
          <p:nvPr>
            <p:ph type="title"/>
          </p:nvPr>
        </p:nvSpPr>
        <p:spPr>
          <a:xfrm>
            <a:off x="1484310" y="221975"/>
            <a:ext cx="10018713" cy="844825"/>
          </a:xfrm>
        </p:spPr>
        <p:txBody>
          <a:bodyPr/>
          <a:lstStyle/>
          <a:p>
            <a:r>
              <a:rPr lang="sr-Latn-BA" b="1" dirty="0">
                <a:solidFill>
                  <a:srgbClr val="002060"/>
                </a:solidFill>
              </a:rPr>
              <a:t>Potencijalni indikatori predrasuda: </a:t>
            </a:r>
          </a:p>
        </p:txBody>
      </p:sp>
      <p:sp>
        <p:nvSpPr>
          <p:cNvPr id="3" name="Content Placeholder 2">
            <a:extLst>
              <a:ext uri="{FF2B5EF4-FFF2-40B4-BE49-F238E27FC236}">
                <a16:creationId xmlns:a16="http://schemas.microsoft.com/office/drawing/2014/main" id="{EFACA747-4582-431F-8C8C-E18995FE7534}"/>
              </a:ext>
            </a:extLst>
          </p:cNvPr>
          <p:cNvSpPr>
            <a:spLocks noGrp="1"/>
          </p:cNvSpPr>
          <p:nvPr>
            <p:ph idx="1"/>
          </p:nvPr>
        </p:nvSpPr>
        <p:spPr>
          <a:xfrm>
            <a:off x="1179443" y="1325217"/>
            <a:ext cx="10747513" cy="5310808"/>
          </a:xfrm>
        </p:spPr>
        <p:txBody>
          <a:bodyPr>
            <a:normAutofit fontScale="92500" lnSpcReduction="10000"/>
          </a:bodyPr>
          <a:lstStyle/>
          <a:p>
            <a:pPr algn="ctr">
              <a:buFont typeface="Wingdings" panose="05000000000000000000" pitchFamily="2" charset="2"/>
              <a:buChar char="Ø"/>
            </a:pPr>
            <a:r>
              <a:rPr lang="sr-Latn-BA" sz="3200" b="1" dirty="0">
                <a:solidFill>
                  <a:srgbClr val="002060"/>
                </a:solidFill>
              </a:rPr>
              <a:t>Shvatanje žrtve, odnosno svjedoka </a:t>
            </a:r>
          </a:p>
          <a:p>
            <a:r>
              <a:rPr lang="sr-Latn-BA" sz="3200" dirty="0">
                <a:solidFill>
                  <a:srgbClr val="002060"/>
                </a:solidFill>
              </a:rPr>
              <a:t>Smatraju li žrtva ili svjedok da je djelo bilo motivisano predrasudama?</a:t>
            </a:r>
          </a:p>
          <a:p>
            <a:pPr algn="ctr">
              <a:buFont typeface="Wingdings" panose="05000000000000000000" pitchFamily="2" charset="2"/>
              <a:buChar char="Ø"/>
            </a:pPr>
            <a:r>
              <a:rPr lang="it-IT" sz="3200" b="1" dirty="0">
                <a:solidFill>
                  <a:srgbClr val="002060"/>
                </a:solidFill>
              </a:rPr>
              <a:t>Komentari, pismene izjave, gest</a:t>
            </a:r>
            <a:r>
              <a:rPr lang="sr-Latn-BA" sz="3200" b="1" dirty="0">
                <a:solidFill>
                  <a:srgbClr val="002060"/>
                </a:solidFill>
              </a:rPr>
              <a:t>ovi</a:t>
            </a:r>
            <a:r>
              <a:rPr lang="it-IT" sz="3200" b="1" dirty="0">
                <a:solidFill>
                  <a:srgbClr val="002060"/>
                </a:solidFill>
              </a:rPr>
              <a:t> ili grafi</a:t>
            </a:r>
            <a:r>
              <a:rPr lang="sr-Latn-BA" sz="3200" b="1" dirty="0">
                <a:solidFill>
                  <a:srgbClr val="002060"/>
                </a:solidFill>
              </a:rPr>
              <a:t>ti </a:t>
            </a:r>
          </a:p>
          <a:p>
            <a:r>
              <a:rPr lang="it-IT" sz="3200" dirty="0">
                <a:solidFill>
                  <a:srgbClr val="002060"/>
                </a:solidFill>
              </a:rPr>
              <a:t>Je li osumnjičeni davao </a:t>
            </a:r>
            <a:r>
              <a:rPr lang="it-IT" sz="3200" u="sng" dirty="0">
                <a:solidFill>
                  <a:srgbClr val="002060"/>
                </a:solidFill>
              </a:rPr>
              <a:t>komentare</a:t>
            </a:r>
            <a:r>
              <a:rPr lang="it-IT" sz="3200" dirty="0">
                <a:solidFill>
                  <a:srgbClr val="002060"/>
                </a:solidFill>
              </a:rPr>
              <a:t>, </a:t>
            </a:r>
            <a:r>
              <a:rPr lang="it-IT" sz="3200" u="sng" dirty="0">
                <a:solidFill>
                  <a:srgbClr val="002060"/>
                </a:solidFill>
              </a:rPr>
              <a:t>pismene izjave </a:t>
            </a:r>
            <a:r>
              <a:rPr lang="it-IT" sz="3200" dirty="0">
                <a:solidFill>
                  <a:srgbClr val="002060"/>
                </a:solidFill>
              </a:rPr>
              <a:t>ili </a:t>
            </a:r>
            <a:r>
              <a:rPr lang="sr-Latn-BA" sz="3200" dirty="0">
                <a:solidFill>
                  <a:srgbClr val="002060"/>
                </a:solidFill>
              </a:rPr>
              <a:t>kakav </a:t>
            </a:r>
            <a:r>
              <a:rPr lang="sr-Latn-BA" sz="3200" u="sng" dirty="0">
                <a:solidFill>
                  <a:srgbClr val="002060"/>
                </a:solidFill>
              </a:rPr>
              <a:t>gest</a:t>
            </a:r>
            <a:r>
              <a:rPr lang="it-IT" sz="3200" dirty="0">
                <a:solidFill>
                  <a:srgbClr val="002060"/>
                </a:solidFill>
              </a:rPr>
              <a:t> u vezi sa</a:t>
            </a:r>
            <a:r>
              <a:rPr lang="sr-Latn-BA" sz="3200" dirty="0">
                <a:solidFill>
                  <a:srgbClr val="002060"/>
                </a:solidFill>
              </a:rPr>
              <a:t> </a:t>
            </a:r>
            <a:r>
              <a:rPr lang="sr-Latn-BA" sz="3200" u="sng" dirty="0">
                <a:solidFill>
                  <a:srgbClr val="002060"/>
                </a:solidFill>
              </a:rPr>
              <a:t>zajednicom</a:t>
            </a:r>
            <a:r>
              <a:rPr lang="sr-Latn-BA" sz="3200" dirty="0">
                <a:solidFill>
                  <a:srgbClr val="002060"/>
                </a:solidFill>
              </a:rPr>
              <a:t> kojoj pripada žrtva?</a:t>
            </a:r>
          </a:p>
          <a:p>
            <a:r>
              <a:rPr lang="it-IT" sz="3200" dirty="0">
                <a:solidFill>
                  <a:srgbClr val="002060"/>
                </a:solidFill>
              </a:rPr>
              <a:t>Jesu li na mjestu incidenta pronađeni </a:t>
            </a:r>
            <a:r>
              <a:rPr lang="it-IT" sz="3200" u="sng" dirty="0">
                <a:solidFill>
                  <a:srgbClr val="002060"/>
                </a:solidFill>
              </a:rPr>
              <a:t>crteži</a:t>
            </a:r>
            <a:r>
              <a:rPr lang="it-IT" sz="3200" dirty="0">
                <a:solidFill>
                  <a:srgbClr val="002060"/>
                </a:solidFill>
              </a:rPr>
              <a:t>, </a:t>
            </a:r>
            <a:r>
              <a:rPr lang="it-IT" sz="3200" u="sng" dirty="0">
                <a:solidFill>
                  <a:srgbClr val="002060"/>
                </a:solidFill>
              </a:rPr>
              <a:t>oznake</a:t>
            </a:r>
            <a:r>
              <a:rPr lang="it-IT" sz="3200" dirty="0">
                <a:solidFill>
                  <a:srgbClr val="002060"/>
                </a:solidFill>
              </a:rPr>
              <a:t>, </a:t>
            </a:r>
            <a:r>
              <a:rPr lang="it-IT" sz="3200" u="sng" dirty="0">
                <a:solidFill>
                  <a:srgbClr val="002060"/>
                </a:solidFill>
              </a:rPr>
              <a:t>simboli</a:t>
            </a:r>
            <a:r>
              <a:rPr lang="it-IT" sz="3200" dirty="0">
                <a:solidFill>
                  <a:srgbClr val="002060"/>
                </a:solidFill>
              </a:rPr>
              <a:t> ili </a:t>
            </a:r>
            <a:r>
              <a:rPr lang="it-IT" sz="3200" u="sng" dirty="0">
                <a:solidFill>
                  <a:srgbClr val="002060"/>
                </a:solidFill>
              </a:rPr>
              <a:t>grafiti</a:t>
            </a:r>
            <a:r>
              <a:rPr lang="it-IT" sz="3200" dirty="0">
                <a:solidFill>
                  <a:srgbClr val="002060"/>
                </a:solidFill>
              </a:rPr>
              <a:t>?</a:t>
            </a:r>
            <a:endParaRPr lang="sr-Latn-BA" sz="3200" dirty="0">
              <a:solidFill>
                <a:srgbClr val="002060"/>
              </a:solidFill>
            </a:endParaRPr>
          </a:p>
          <a:p>
            <a:r>
              <a:rPr lang="sr-Latn-BA" sz="3200" dirty="0">
                <a:solidFill>
                  <a:srgbClr val="002060"/>
                </a:solidFill>
              </a:rPr>
              <a:t>Ako je cilj bila imovina, radi li se o objektu ili mjestu od vjerskog ili kulturnog značaja, kao što je </a:t>
            </a:r>
            <a:r>
              <a:rPr lang="sr-Latn-BA" sz="3200" u="sng" dirty="0">
                <a:solidFill>
                  <a:srgbClr val="002060"/>
                </a:solidFill>
              </a:rPr>
              <a:t>istorijski spomenik </a:t>
            </a:r>
            <a:r>
              <a:rPr lang="sr-Latn-BA" sz="3200" dirty="0">
                <a:solidFill>
                  <a:srgbClr val="002060"/>
                </a:solidFill>
              </a:rPr>
              <a:t>ili </a:t>
            </a:r>
            <a:r>
              <a:rPr lang="sr-Latn-BA" sz="3200" u="sng" dirty="0">
                <a:solidFill>
                  <a:srgbClr val="002060"/>
                </a:solidFill>
              </a:rPr>
              <a:t>groblje</a:t>
            </a:r>
            <a:r>
              <a:rPr lang="sr-Latn-BA" sz="3200" dirty="0">
                <a:solidFill>
                  <a:srgbClr val="002060"/>
                </a:solidFill>
              </a:rPr>
              <a:t>?</a:t>
            </a:r>
          </a:p>
        </p:txBody>
      </p:sp>
    </p:spTree>
    <p:extLst>
      <p:ext uri="{BB962C8B-B14F-4D97-AF65-F5344CB8AC3E}">
        <p14:creationId xmlns:p14="http://schemas.microsoft.com/office/powerpoint/2010/main" val="39497822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19F41-B916-4F91-93A4-55E97D727C50}"/>
              </a:ext>
            </a:extLst>
          </p:cNvPr>
          <p:cNvSpPr>
            <a:spLocks noGrp="1"/>
          </p:cNvSpPr>
          <p:nvPr>
            <p:ph type="title"/>
          </p:nvPr>
        </p:nvSpPr>
        <p:spPr>
          <a:xfrm>
            <a:off x="1484309" y="190500"/>
            <a:ext cx="10018713" cy="1572039"/>
          </a:xfrm>
        </p:spPr>
        <p:txBody>
          <a:bodyPr/>
          <a:lstStyle/>
          <a:p>
            <a:r>
              <a:rPr lang="sr-Latn-BA" b="1" dirty="0">
                <a:solidFill>
                  <a:srgbClr val="002060"/>
                </a:solidFill>
              </a:rPr>
              <a:t>Razlozi za poseban pristup krivičnim djelima učinjenim iz mržnje</a:t>
            </a:r>
            <a:endParaRPr lang="sr-Latn-BA" dirty="0"/>
          </a:p>
        </p:txBody>
      </p:sp>
      <p:sp>
        <p:nvSpPr>
          <p:cNvPr id="3" name="Content Placeholder 2">
            <a:extLst>
              <a:ext uri="{FF2B5EF4-FFF2-40B4-BE49-F238E27FC236}">
                <a16:creationId xmlns:a16="http://schemas.microsoft.com/office/drawing/2014/main" id="{C8AC4215-E7A2-490E-ADBC-FCFF5600123D}"/>
              </a:ext>
            </a:extLst>
          </p:cNvPr>
          <p:cNvSpPr>
            <a:spLocks noGrp="1"/>
          </p:cNvSpPr>
          <p:nvPr>
            <p:ph idx="1"/>
          </p:nvPr>
        </p:nvSpPr>
        <p:spPr>
          <a:xfrm>
            <a:off x="1484309" y="1948069"/>
            <a:ext cx="10018713" cy="4373218"/>
          </a:xfrm>
        </p:spPr>
        <p:txBody>
          <a:bodyPr>
            <a:noAutofit/>
          </a:bodyPr>
          <a:lstStyle/>
          <a:p>
            <a:pPr marL="0" indent="0">
              <a:buNone/>
            </a:pPr>
            <a:r>
              <a:rPr lang="sv-SE" sz="3200" b="1" dirty="0">
                <a:solidFill>
                  <a:srgbClr val="002060"/>
                </a:solidFill>
              </a:rPr>
              <a:t>Krivična djela počinjena iz mržnje su djela zasnovana na predrasudama. Ova</a:t>
            </a:r>
            <a:r>
              <a:rPr lang="sr-Latn-BA" sz="3200" b="1" dirty="0">
                <a:solidFill>
                  <a:srgbClr val="002060"/>
                </a:solidFill>
              </a:rPr>
              <a:t> djela dešavaju se posvuda; nijedno društvo nije otporno na posljedice predrasuda i netrpeljivosti. Pojedina krivična djela učinjena iz mržnje nose sjeme mogućih </a:t>
            </a:r>
            <a:r>
              <a:rPr lang="pl-PL" sz="3200" b="1" dirty="0">
                <a:solidFill>
                  <a:srgbClr val="002060"/>
                </a:solidFill>
              </a:rPr>
              <a:t>sukoba, s obzirom na to da mogu eskalirati, kako u broju, tako i u stepenu nasilja. </a:t>
            </a:r>
            <a:r>
              <a:rPr lang="sr-Latn-BA" sz="3200" b="1" dirty="0">
                <a:solidFill>
                  <a:srgbClr val="002060"/>
                </a:solidFill>
              </a:rPr>
              <a:t>Ako se prepoznaju kao takva, i ako se poduzmu odlučne mjere, krug nasilja se može zaustaviti.</a:t>
            </a:r>
          </a:p>
        </p:txBody>
      </p:sp>
    </p:spTree>
    <p:extLst>
      <p:ext uri="{BB962C8B-B14F-4D97-AF65-F5344CB8AC3E}">
        <p14:creationId xmlns:p14="http://schemas.microsoft.com/office/powerpoint/2010/main" val="10523385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B131B-8B8F-457D-BBF2-6561105E7EAF}"/>
              </a:ext>
            </a:extLst>
          </p:cNvPr>
          <p:cNvSpPr>
            <a:spLocks noGrp="1"/>
          </p:cNvSpPr>
          <p:nvPr>
            <p:ph type="title"/>
          </p:nvPr>
        </p:nvSpPr>
        <p:spPr>
          <a:xfrm>
            <a:off x="1616833" y="182217"/>
            <a:ext cx="10018713" cy="1036983"/>
          </a:xfrm>
        </p:spPr>
        <p:txBody>
          <a:bodyPr/>
          <a:lstStyle/>
          <a:p>
            <a:r>
              <a:rPr lang="sr-Latn-BA" b="1" dirty="0">
                <a:solidFill>
                  <a:srgbClr val="002060"/>
                </a:solidFill>
              </a:rPr>
              <a:t>Potencijalni indikatori predrasuda:</a:t>
            </a:r>
            <a:endParaRPr lang="sr-Latn-BA" dirty="0">
              <a:solidFill>
                <a:srgbClr val="002060"/>
              </a:solidFill>
            </a:endParaRPr>
          </a:p>
        </p:txBody>
      </p:sp>
      <p:sp>
        <p:nvSpPr>
          <p:cNvPr id="3" name="Content Placeholder 2">
            <a:extLst>
              <a:ext uri="{FF2B5EF4-FFF2-40B4-BE49-F238E27FC236}">
                <a16:creationId xmlns:a16="http://schemas.microsoft.com/office/drawing/2014/main" id="{B4F3592D-CD04-4970-8C3B-94A39E52E2B6}"/>
              </a:ext>
            </a:extLst>
          </p:cNvPr>
          <p:cNvSpPr>
            <a:spLocks noGrp="1"/>
          </p:cNvSpPr>
          <p:nvPr>
            <p:ph idx="1"/>
          </p:nvPr>
        </p:nvSpPr>
        <p:spPr>
          <a:xfrm>
            <a:off x="1484310" y="1510748"/>
            <a:ext cx="10522160" cy="5062329"/>
          </a:xfrm>
        </p:spPr>
        <p:txBody>
          <a:bodyPr>
            <a:normAutofit fontScale="25000" lnSpcReduction="20000"/>
          </a:bodyPr>
          <a:lstStyle/>
          <a:p>
            <a:pPr algn="ctr">
              <a:buFont typeface="Wingdings" panose="05000000000000000000" pitchFamily="2" charset="2"/>
              <a:buChar char="Ø"/>
            </a:pPr>
            <a:r>
              <a:rPr lang="nn-NO" sz="12800" b="1" dirty="0">
                <a:solidFill>
                  <a:srgbClr val="002060"/>
                </a:solidFill>
              </a:rPr>
              <a:t>Rasne, etničke, polne i kulturološke razlike</a:t>
            </a:r>
          </a:p>
          <a:p>
            <a:r>
              <a:rPr lang="sr-Latn-BA" sz="11600" dirty="0">
                <a:solidFill>
                  <a:srgbClr val="002060"/>
                </a:solidFill>
              </a:rPr>
              <a:t>Razlikuju li se osumnjičeni i žrtva po rasnoj, vjerskoj ili nacionalnoj pripadnosti ili seksualnoj orijentaciji?</a:t>
            </a:r>
          </a:p>
          <a:p>
            <a:r>
              <a:rPr lang="sr-Latn-BA" sz="11600" dirty="0">
                <a:solidFill>
                  <a:srgbClr val="002060"/>
                </a:solidFill>
              </a:rPr>
              <a:t>Postoji li u istoriji zabilježen sukob između grupe kojoj pripada žrtva i grupe kojoj pripada učinilac?</a:t>
            </a:r>
          </a:p>
          <a:p>
            <a:r>
              <a:rPr lang="sr-Latn-BA" sz="11600" dirty="0">
                <a:solidFill>
                  <a:srgbClr val="002060"/>
                </a:solidFill>
              </a:rPr>
              <a:t>Je li žrtva pripadnik grupe koju brojčano značajno nadvladavaju članovi </a:t>
            </a:r>
            <a:r>
              <a:rPr lang="es-ES" sz="11600" dirty="0" err="1">
                <a:solidFill>
                  <a:srgbClr val="002060"/>
                </a:solidFill>
              </a:rPr>
              <a:t>druge</a:t>
            </a:r>
            <a:r>
              <a:rPr lang="es-ES" sz="11600" dirty="0">
                <a:solidFill>
                  <a:srgbClr val="002060"/>
                </a:solidFill>
              </a:rPr>
              <a:t> </a:t>
            </a:r>
            <a:r>
              <a:rPr lang="es-ES" sz="11600" dirty="0" err="1">
                <a:solidFill>
                  <a:srgbClr val="002060"/>
                </a:solidFill>
              </a:rPr>
              <a:t>grupe</a:t>
            </a:r>
            <a:r>
              <a:rPr lang="es-ES" sz="11600" dirty="0">
                <a:solidFill>
                  <a:srgbClr val="002060"/>
                </a:solidFill>
              </a:rPr>
              <a:t> u </a:t>
            </a:r>
            <a:r>
              <a:rPr lang="es-ES" sz="11600" dirty="0" err="1">
                <a:solidFill>
                  <a:srgbClr val="002060"/>
                </a:solidFill>
              </a:rPr>
              <a:t>području</a:t>
            </a:r>
            <a:r>
              <a:rPr lang="es-ES" sz="11600" dirty="0">
                <a:solidFill>
                  <a:srgbClr val="002060"/>
                </a:solidFill>
              </a:rPr>
              <a:t> </a:t>
            </a:r>
            <a:r>
              <a:rPr lang="es-ES" sz="11600" dirty="0" err="1">
                <a:solidFill>
                  <a:srgbClr val="002060"/>
                </a:solidFill>
              </a:rPr>
              <a:t>gdje</a:t>
            </a:r>
            <a:r>
              <a:rPr lang="es-ES" sz="11600" dirty="0">
                <a:solidFill>
                  <a:srgbClr val="002060"/>
                </a:solidFill>
              </a:rPr>
              <a:t> se </a:t>
            </a:r>
            <a:r>
              <a:rPr lang="es-ES" sz="11600" dirty="0" err="1">
                <a:solidFill>
                  <a:srgbClr val="002060"/>
                </a:solidFill>
              </a:rPr>
              <a:t>dogodio</a:t>
            </a:r>
            <a:r>
              <a:rPr lang="es-ES" sz="11600" dirty="0">
                <a:solidFill>
                  <a:srgbClr val="002060"/>
                </a:solidFill>
              </a:rPr>
              <a:t> </a:t>
            </a:r>
            <a:r>
              <a:rPr lang="es-ES" sz="11600" dirty="0" err="1">
                <a:solidFill>
                  <a:srgbClr val="002060"/>
                </a:solidFill>
              </a:rPr>
              <a:t>incident</a:t>
            </a:r>
            <a:r>
              <a:rPr lang="es-ES" sz="11600" dirty="0">
                <a:solidFill>
                  <a:srgbClr val="002060"/>
                </a:solidFill>
              </a:rPr>
              <a:t>?</a:t>
            </a:r>
          </a:p>
          <a:p>
            <a:r>
              <a:rPr lang="sr-Latn-BA" sz="11600" dirty="0">
                <a:solidFill>
                  <a:srgbClr val="002060"/>
                </a:solidFill>
              </a:rPr>
              <a:t>Je li žrtva bila uključena u aktivnosti promovisanja vlastite grupe u trenutku incidenta?</a:t>
            </a:r>
          </a:p>
          <a:p>
            <a:r>
              <a:rPr lang="sr-Latn-BA" sz="11600" dirty="0">
                <a:solidFill>
                  <a:srgbClr val="002060"/>
                </a:solidFill>
              </a:rPr>
              <a:t>Je li djelo počinjeno na datum od posebnog značaja (na primjer, vjerski ili državni praznik?)</a:t>
            </a:r>
          </a:p>
        </p:txBody>
      </p:sp>
    </p:spTree>
    <p:extLst>
      <p:ext uri="{BB962C8B-B14F-4D97-AF65-F5344CB8AC3E}">
        <p14:creationId xmlns:p14="http://schemas.microsoft.com/office/powerpoint/2010/main" val="176047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08ADD-15D6-494D-974D-49D216999AA5}"/>
              </a:ext>
            </a:extLst>
          </p:cNvPr>
          <p:cNvSpPr>
            <a:spLocks noGrp="1"/>
          </p:cNvSpPr>
          <p:nvPr>
            <p:ph type="title"/>
          </p:nvPr>
        </p:nvSpPr>
        <p:spPr>
          <a:xfrm>
            <a:off x="1575295" y="249072"/>
            <a:ext cx="10018713" cy="938284"/>
          </a:xfrm>
        </p:spPr>
        <p:txBody>
          <a:bodyPr/>
          <a:lstStyle/>
          <a:p>
            <a:r>
              <a:rPr lang="sr-Latn-BA" b="1" dirty="0">
                <a:solidFill>
                  <a:srgbClr val="002060"/>
                </a:solidFill>
              </a:rPr>
              <a:t>Potencijalni indikatori predrasuda:</a:t>
            </a:r>
            <a:endParaRPr lang="sr-Latn-BA" dirty="0">
              <a:solidFill>
                <a:srgbClr val="002060"/>
              </a:solidFill>
            </a:endParaRPr>
          </a:p>
        </p:txBody>
      </p:sp>
      <p:sp>
        <p:nvSpPr>
          <p:cNvPr id="3" name="Content Placeholder 2">
            <a:extLst>
              <a:ext uri="{FF2B5EF4-FFF2-40B4-BE49-F238E27FC236}">
                <a16:creationId xmlns:a16="http://schemas.microsoft.com/office/drawing/2014/main" id="{1851544E-9495-4A02-8645-317B21D6F63E}"/>
              </a:ext>
            </a:extLst>
          </p:cNvPr>
          <p:cNvSpPr>
            <a:spLocks noGrp="1"/>
          </p:cNvSpPr>
          <p:nvPr>
            <p:ph idx="1"/>
          </p:nvPr>
        </p:nvSpPr>
        <p:spPr>
          <a:xfrm>
            <a:off x="1575295" y="1433016"/>
            <a:ext cx="10457481" cy="4943901"/>
          </a:xfrm>
        </p:spPr>
        <p:txBody>
          <a:bodyPr>
            <a:normAutofit lnSpcReduction="10000"/>
          </a:bodyPr>
          <a:lstStyle/>
          <a:p>
            <a:pPr algn="ctr">
              <a:buFont typeface="Wingdings" panose="05000000000000000000" pitchFamily="2" charset="2"/>
              <a:buChar char="Ø"/>
            </a:pPr>
            <a:r>
              <a:rPr lang="sr-Latn-BA" sz="3200" b="1" dirty="0">
                <a:solidFill>
                  <a:srgbClr val="002060"/>
                </a:solidFill>
              </a:rPr>
              <a:t>Indikatori postojanja organizovanih grupa</a:t>
            </a:r>
          </a:p>
          <a:p>
            <a:r>
              <a:rPr lang="sr-Latn-BA" sz="2800" dirty="0">
                <a:solidFill>
                  <a:srgbClr val="002060"/>
                </a:solidFill>
              </a:rPr>
              <a:t>Da li predmeti ili stvari, ostavljeni na mjestu incidenta, ukazuju na to da je krivično djelo počinila </a:t>
            </a:r>
            <a:r>
              <a:rPr lang="sr-Latn-BA" sz="2800" u="sng" dirty="0">
                <a:solidFill>
                  <a:srgbClr val="002060"/>
                </a:solidFill>
              </a:rPr>
              <a:t>paravojna</a:t>
            </a:r>
            <a:r>
              <a:rPr lang="sr-Latn-BA" sz="2800" dirty="0">
                <a:solidFill>
                  <a:srgbClr val="002060"/>
                </a:solidFill>
              </a:rPr>
              <a:t> ili </a:t>
            </a:r>
            <a:r>
              <a:rPr lang="sr-Latn-BA" sz="2800" u="sng" dirty="0">
                <a:solidFill>
                  <a:srgbClr val="002060"/>
                </a:solidFill>
              </a:rPr>
              <a:t>ekstremistička nacionalistička organizacija</a:t>
            </a:r>
            <a:r>
              <a:rPr lang="sr-Latn-BA" sz="2800" dirty="0">
                <a:solidFill>
                  <a:srgbClr val="002060"/>
                </a:solidFill>
              </a:rPr>
              <a:t>?</a:t>
            </a:r>
          </a:p>
          <a:p>
            <a:r>
              <a:rPr lang="pl-PL" sz="2800" dirty="0">
                <a:solidFill>
                  <a:srgbClr val="002060"/>
                </a:solidFill>
              </a:rPr>
              <a:t>Postoje li dokazi da je takva grupa aktivna u okolini (naprimjer, </a:t>
            </a:r>
            <a:r>
              <a:rPr lang="pl-PL" sz="2800" u="sng" dirty="0">
                <a:solidFill>
                  <a:srgbClr val="002060"/>
                </a:solidFill>
              </a:rPr>
              <a:t>posteri</a:t>
            </a:r>
            <a:r>
              <a:rPr lang="pl-PL" sz="2800" dirty="0">
                <a:solidFill>
                  <a:srgbClr val="002060"/>
                </a:solidFill>
              </a:rPr>
              <a:t>, </a:t>
            </a:r>
            <a:r>
              <a:rPr lang="sr-Latn-BA" sz="2800" u="sng" dirty="0">
                <a:solidFill>
                  <a:srgbClr val="002060"/>
                </a:solidFill>
              </a:rPr>
              <a:t>grafiti </a:t>
            </a:r>
            <a:r>
              <a:rPr lang="sr-Latn-BA" sz="2800" dirty="0">
                <a:solidFill>
                  <a:srgbClr val="002060"/>
                </a:solidFill>
              </a:rPr>
              <a:t>ili </a:t>
            </a:r>
            <a:r>
              <a:rPr lang="sr-Latn-BA" sz="2800" u="sng" dirty="0">
                <a:solidFill>
                  <a:srgbClr val="002060"/>
                </a:solidFill>
              </a:rPr>
              <a:t>leci</a:t>
            </a:r>
            <a:r>
              <a:rPr lang="sr-Latn-BA" sz="2800" dirty="0">
                <a:solidFill>
                  <a:srgbClr val="002060"/>
                </a:solidFill>
              </a:rPr>
              <a:t>?)</a:t>
            </a:r>
          </a:p>
          <a:p>
            <a:r>
              <a:rPr lang="sr-Latn-BA" sz="2800" dirty="0">
                <a:solidFill>
                  <a:srgbClr val="002060"/>
                </a:solidFill>
              </a:rPr>
              <a:t>Ukoliko neka grupa koja se medijski promoviše ima sasvim legitiman program ili cilj (npr. promovisanje porodičnih vrijednosti ili promocija kulturnih vrijednosti jedne etničke grupe), ponekad treba utvrditi da li se iza tog legitimnog </a:t>
            </a:r>
            <a:r>
              <a:rPr lang="sr-Latn-BA" sz="2800" u="sng" dirty="0">
                <a:solidFill>
                  <a:srgbClr val="002060"/>
                </a:solidFill>
              </a:rPr>
              <a:t>skriva</a:t>
            </a:r>
            <a:r>
              <a:rPr lang="sr-Latn-BA" sz="2800" dirty="0">
                <a:solidFill>
                  <a:srgbClr val="002060"/>
                </a:solidFill>
              </a:rPr>
              <a:t> neki cilj koji u sebi sadrži određene predrasude prema nekoj drugoj grupi. </a:t>
            </a:r>
          </a:p>
        </p:txBody>
      </p:sp>
    </p:spTree>
    <p:extLst>
      <p:ext uri="{BB962C8B-B14F-4D97-AF65-F5344CB8AC3E}">
        <p14:creationId xmlns:p14="http://schemas.microsoft.com/office/powerpoint/2010/main" val="66496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15D9-29C9-45F3-8EC3-407F9341690E}"/>
              </a:ext>
            </a:extLst>
          </p:cNvPr>
          <p:cNvSpPr>
            <a:spLocks noGrp="1"/>
          </p:cNvSpPr>
          <p:nvPr>
            <p:ph type="title"/>
          </p:nvPr>
        </p:nvSpPr>
        <p:spPr>
          <a:xfrm>
            <a:off x="1484310" y="321365"/>
            <a:ext cx="10018713" cy="745435"/>
          </a:xfrm>
        </p:spPr>
        <p:txBody>
          <a:bodyPr/>
          <a:lstStyle/>
          <a:p>
            <a:r>
              <a:rPr lang="sr-Latn-BA" b="1" dirty="0">
                <a:solidFill>
                  <a:srgbClr val="002060"/>
                </a:solidFill>
              </a:rPr>
              <a:t>Potencijalni indikatori predrasuda:</a:t>
            </a:r>
            <a:endParaRPr lang="sr-Latn-BA" dirty="0">
              <a:solidFill>
                <a:srgbClr val="002060"/>
              </a:solidFill>
            </a:endParaRPr>
          </a:p>
        </p:txBody>
      </p:sp>
      <p:sp>
        <p:nvSpPr>
          <p:cNvPr id="3" name="Content Placeholder 2">
            <a:extLst>
              <a:ext uri="{FF2B5EF4-FFF2-40B4-BE49-F238E27FC236}">
                <a16:creationId xmlns:a16="http://schemas.microsoft.com/office/drawing/2014/main" id="{AB45A77A-CA7A-426E-8CB1-E2A2DAFF9FB5}"/>
              </a:ext>
            </a:extLst>
          </p:cNvPr>
          <p:cNvSpPr>
            <a:spLocks noGrp="1"/>
          </p:cNvSpPr>
          <p:nvPr>
            <p:ph idx="1"/>
          </p:nvPr>
        </p:nvSpPr>
        <p:spPr>
          <a:xfrm>
            <a:off x="1484310" y="1378227"/>
            <a:ext cx="10018713" cy="4797286"/>
          </a:xfrm>
        </p:spPr>
        <p:txBody>
          <a:bodyPr>
            <a:normAutofit lnSpcReduction="10000"/>
          </a:bodyPr>
          <a:lstStyle/>
          <a:p>
            <a:pPr algn="ctr">
              <a:buFont typeface="Wingdings" panose="05000000000000000000" pitchFamily="2" charset="2"/>
              <a:buChar char="Ø"/>
            </a:pPr>
            <a:r>
              <a:rPr lang="sr-Latn-BA" sz="3200" b="1" dirty="0">
                <a:solidFill>
                  <a:srgbClr val="002060"/>
                </a:solidFill>
              </a:rPr>
              <a:t>Ranija krivična djela i incidenti počinjeni iz predrasuda</a:t>
            </a:r>
          </a:p>
          <a:p>
            <a:r>
              <a:rPr lang="sr-Latn-BA" sz="2800" dirty="0">
                <a:solidFill>
                  <a:srgbClr val="002060"/>
                </a:solidFill>
              </a:rPr>
              <a:t>Jesu li su se u istom području već dešavali </a:t>
            </a:r>
            <a:r>
              <a:rPr lang="sr-Latn-BA" sz="2800" u="sng" dirty="0">
                <a:solidFill>
                  <a:srgbClr val="002060"/>
                </a:solidFill>
              </a:rPr>
              <a:t>slični</a:t>
            </a:r>
            <a:r>
              <a:rPr lang="sr-Latn-BA" sz="2800" dirty="0">
                <a:solidFill>
                  <a:srgbClr val="002060"/>
                </a:solidFill>
              </a:rPr>
              <a:t> incidenti? Ko su bile žrtve?</a:t>
            </a:r>
          </a:p>
          <a:p>
            <a:r>
              <a:rPr lang="sr-Latn-BA" sz="2800" dirty="0">
                <a:solidFill>
                  <a:srgbClr val="002060"/>
                </a:solidFill>
              </a:rPr>
              <a:t>Jesu li žrtvi upućivana pisma ili telefonski pozivi </a:t>
            </a:r>
            <a:r>
              <a:rPr lang="sr-Latn-BA" sz="2800" u="sng" dirty="0">
                <a:solidFill>
                  <a:srgbClr val="002060"/>
                </a:solidFill>
              </a:rPr>
              <a:t>uznemiravajućeg sadržaja ili uvrede </a:t>
            </a:r>
            <a:r>
              <a:rPr lang="sr-Latn-BA" sz="2800" dirty="0">
                <a:solidFill>
                  <a:srgbClr val="002060"/>
                </a:solidFill>
              </a:rPr>
              <a:t>u vezi sa </a:t>
            </a:r>
            <a:r>
              <a:rPr lang="sr-Latn-BA" sz="2800" u="sng" dirty="0">
                <a:solidFill>
                  <a:srgbClr val="002060"/>
                </a:solidFill>
              </a:rPr>
              <a:t>pripadnošću</a:t>
            </a:r>
            <a:r>
              <a:rPr lang="sr-Latn-BA" sz="2800" dirty="0">
                <a:solidFill>
                  <a:srgbClr val="002060"/>
                </a:solidFill>
              </a:rPr>
              <a:t> određenoj grupi ili članstvu u toj grupi?</a:t>
            </a:r>
          </a:p>
          <a:p>
            <a:r>
              <a:rPr lang="sr-Latn-BA" sz="2800" dirty="0">
                <a:solidFill>
                  <a:srgbClr val="002060"/>
                </a:solidFill>
              </a:rPr>
              <a:t>Je li žrtva u </a:t>
            </a:r>
            <a:r>
              <a:rPr lang="sr-Latn-BA" sz="2800" u="sng" dirty="0">
                <a:solidFill>
                  <a:srgbClr val="002060"/>
                </a:solidFill>
              </a:rPr>
              <a:t>mjestu</a:t>
            </a:r>
            <a:r>
              <a:rPr lang="sr-Latn-BA" sz="2800" dirty="0">
                <a:solidFill>
                  <a:srgbClr val="002060"/>
                </a:solidFill>
              </a:rPr>
              <a:t> ili </a:t>
            </a:r>
            <a:r>
              <a:rPr lang="sr-Latn-BA" sz="2800" u="sng" dirty="0">
                <a:solidFill>
                  <a:srgbClr val="002060"/>
                </a:solidFill>
              </a:rPr>
              <a:t>u blizini mjesta</a:t>
            </a:r>
            <a:r>
              <a:rPr lang="sr-Latn-BA" sz="2800" dirty="0">
                <a:solidFill>
                  <a:srgbClr val="002060"/>
                </a:solidFill>
              </a:rPr>
              <a:t>, koje se obično dovodi u vezu, ili u kojem se kreće određena grupa (naprimjer, društveni dom ili džamija, crkva ili drugi vjerski objekti).</a:t>
            </a:r>
          </a:p>
        </p:txBody>
      </p:sp>
    </p:spTree>
    <p:extLst>
      <p:ext uri="{BB962C8B-B14F-4D97-AF65-F5344CB8AC3E}">
        <p14:creationId xmlns:p14="http://schemas.microsoft.com/office/powerpoint/2010/main" val="425833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607F8-1E9F-481C-97FD-5D20BA76F98B}"/>
              </a:ext>
            </a:extLst>
          </p:cNvPr>
          <p:cNvSpPr>
            <a:spLocks noGrp="1"/>
          </p:cNvSpPr>
          <p:nvPr>
            <p:ph type="title"/>
          </p:nvPr>
        </p:nvSpPr>
        <p:spPr>
          <a:xfrm>
            <a:off x="1484310" y="208722"/>
            <a:ext cx="10018713" cy="970722"/>
          </a:xfrm>
        </p:spPr>
        <p:txBody>
          <a:bodyPr/>
          <a:lstStyle/>
          <a:p>
            <a:r>
              <a:rPr lang="sr-Latn-BA" b="1" dirty="0">
                <a:solidFill>
                  <a:srgbClr val="002060"/>
                </a:solidFill>
              </a:rPr>
              <a:t>Potencijalni indikatori predrasuda:</a:t>
            </a:r>
          </a:p>
        </p:txBody>
      </p:sp>
      <p:sp>
        <p:nvSpPr>
          <p:cNvPr id="3" name="Content Placeholder 2">
            <a:extLst>
              <a:ext uri="{FF2B5EF4-FFF2-40B4-BE49-F238E27FC236}">
                <a16:creationId xmlns:a16="http://schemas.microsoft.com/office/drawing/2014/main" id="{F3A3B368-AEEA-44DE-A208-A9E13F618C0E}"/>
              </a:ext>
            </a:extLst>
          </p:cNvPr>
          <p:cNvSpPr>
            <a:spLocks noGrp="1"/>
          </p:cNvSpPr>
          <p:nvPr>
            <p:ph idx="1"/>
          </p:nvPr>
        </p:nvSpPr>
        <p:spPr>
          <a:xfrm>
            <a:off x="1484310" y="1537252"/>
            <a:ext cx="10018713" cy="4823791"/>
          </a:xfrm>
        </p:spPr>
        <p:txBody>
          <a:bodyPr>
            <a:normAutofit/>
          </a:bodyPr>
          <a:lstStyle/>
          <a:p>
            <a:r>
              <a:rPr lang="sr-Latn-BA" sz="2800" dirty="0">
                <a:solidFill>
                  <a:srgbClr val="002060"/>
                </a:solidFill>
              </a:rPr>
              <a:t>Krivična djela počinjena iz mržnje često prate vrijeđanja ili grafiti na mjestu izvršenja – ključni dokaz motiva;</a:t>
            </a:r>
          </a:p>
          <a:p>
            <a:r>
              <a:rPr lang="sr-Latn-BA" sz="2800" dirty="0">
                <a:solidFill>
                  <a:srgbClr val="002060"/>
                </a:solidFill>
              </a:rPr>
              <a:t>Ukoliko muzika, literatura, internet stranice ili poruke na internetu, odjeća, nakit ili tetovaže počinioca ukazuju na članstvo u ekstremističkim </a:t>
            </a:r>
            <a:r>
              <a:rPr lang="pl-PL" sz="2800" dirty="0">
                <a:solidFill>
                  <a:srgbClr val="002060"/>
                </a:solidFill>
              </a:rPr>
              <a:t>grupama ili podršku takvim grupama, to je relevantan dokaz općih stavova</a:t>
            </a:r>
            <a:r>
              <a:rPr lang="sr-Latn-BA" sz="2800" dirty="0">
                <a:solidFill>
                  <a:srgbClr val="002060"/>
                </a:solidFill>
              </a:rPr>
              <a:t> učinioca;</a:t>
            </a:r>
          </a:p>
          <a:p>
            <a:r>
              <a:rPr lang="sr-Latn-BA" sz="2800" dirty="0">
                <a:solidFill>
                  <a:srgbClr val="002060"/>
                </a:solidFill>
              </a:rPr>
              <a:t>Možda se učinilac ranije ponašao na sličan način, prema samoj žrtvi ili drugima.</a:t>
            </a:r>
          </a:p>
        </p:txBody>
      </p:sp>
    </p:spTree>
    <p:extLst>
      <p:ext uri="{BB962C8B-B14F-4D97-AF65-F5344CB8AC3E}">
        <p14:creationId xmlns:p14="http://schemas.microsoft.com/office/powerpoint/2010/main" val="1719521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6E4E-61EF-4909-83BE-0146D46C6A73}"/>
              </a:ext>
            </a:extLst>
          </p:cNvPr>
          <p:cNvSpPr>
            <a:spLocks noGrp="1"/>
          </p:cNvSpPr>
          <p:nvPr>
            <p:ph type="title"/>
          </p:nvPr>
        </p:nvSpPr>
        <p:spPr>
          <a:xfrm>
            <a:off x="1590328" y="190501"/>
            <a:ext cx="10018713" cy="1214230"/>
          </a:xfrm>
        </p:spPr>
        <p:txBody>
          <a:bodyPr>
            <a:normAutofit fontScale="90000"/>
          </a:bodyPr>
          <a:lstStyle/>
          <a:p>
            <a:r>
              <a:rPr lang="sr-Latn-BA" b="1" dirty="0">
                <a:solidFill>
                  <a:srgbClr val="002060"/>
                </a:solidFill>
              </a:rPr>
              <a:t>Pravilo </a:t>
            </a:r>
            <a:r>
              <a:rPr lang="sr-Latn-BA" b="1" i="1" dirty="0">
                <a:solidFill>
                  <a:srgbClr val="002060"/>
                </a:solidFill>
              </a:rPr>
              <a:t>ne bis in idem </a:t>
            </a:r>
            <a:br>
              <a:rPr lang="sr-Latn-BA" b="1" i="1" dirty="0">
                <a:solidFill>
                  <a:srgbClr val="002060"/>
                </a:solidFill>
              </a:rPr>
            </a:br>
            <a:r>
              <a:rPr lang="sr-Latn-BA" b="1" dirty="0">
                <a:solidFill>
                  <a:srgbClr val="002060"/>
                </a:solidFill>
              </a:rPr>
              <a:t>i krivična djela učinjena iz mržnje</a:t>
            </a:r>
          </a:p>
        </p:txBody>
      </p:sp>
      <p:sp>
        <p:nvSpPr>
          <p:cNvPr id="3" name="Content Placeholder 2">
            <a:extLst>
              <a:ext uri="{FF2B5EF4-FFF2-40B4-BE49-F238E27FC236}">
                <a16:creationId xmlns:a16="http://schemas.microsoft.com/office/drawing/2014/main" id="{35942E0D-9635-4F33-9627-407B34CC453E}"/>
              </a:ext>
            </a:extLst>
          </p:cNvPr>
          <p:cNvSpPr>
            <a:spLocks noGrp="1"/>
          </p:cNvSpPr>
          <p:nvPr>
            <p:ph idx="1"/>
          </p:nvPr>
        </p:nvSpPr>
        <p:spPr>
          <a:xfrm>
            <a:off x="1351722" y="1934817"/>
            <a:ext cx="10641495" cy="4732681"/>
          </a:xfrm>
        </p:spPr>
        <p:txBody>
          <a:bodyPr anchor="t"/>
          <a:lstStyle/>
          <a:p>
            <a:pPr marL="0" indent="0">
              <a:buNone/>
            </a:pPr>
            <a:r>
              <a:rPr lang="sr-Latn-BA" sz="3000" dirty="0">
                <a:solidFill>
                  <a:srgbClr val="002060"/>
                </a:solidFill>
              </a:rPr>
              <a:t>Zakonske odredbe sadržane u domaćim zakonima o krivičnom postupku zabranjuju ponovno suđenje bilo kojoj osobi za djelo za koje je već bila suđena i u odnosu na koje je donesena pravomoćna sudska odluka. Odredbom člana 4. stav 1. Protokola broj 7 uz EKLJP se ova zabrana izričito vezuje uz krivični postupak u nadležnosti iste države i odluke kojima je neka osoba već pravosnažno oslobođena ili osuđena u skladu sa zakonom i krivičnim postupkom određene države.</a:t>
            </a:r>
          </a:p>
          <a:p>
            <a:pPr marL="0" indent="0">
              <a:buNone/>
            </a:pPr>
            <a:endParaRPr lang="sr-Latn-BA" dirty="0"/>
          </a:p>
        </p:txBody>
      </p:sp>
    </p:spTree>
    <p:extLst>
      <p:ext uri="{BB962C8B-B14F-4D97-AF65-F5344CB8AC3E}">
        <p14:creationId xmlns:p14="http://schemas.microsoft.com/office/powerpoint/2010/main" val="2186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189CAA-D508-4CD8-BAE1-5A257DEFA70E}"/>
              </a:ext>
            </a:extLst>
          </p:cNvPr>
          <p:cNvSpPr>
            <a:spLocks noGrp="1"/>
          </p:cNvSpPr>
          <p:nvPr>
            <p:ph idx="1"/>
          </p:nvPr>
        </p:nvSpPr>
        <p:spPr>
          <a:xfrm>
            <a:off x="1590328" y="2183642"/>
            <a:ext cx="10018713" cy="3448532"/>
          </a:xfrm>
        </p:spPr>
        <p:txBody>
          <a:bodyPr anchor="t">
            <a:normAutofit/>
          </a:bodyPr>
          <a:lstStyle/>
          <a:p>
            <a:pPr marL="0" indent="0">
              <a:buNone/>
            </a:pPr>
            <a:r>
              <a:rPr lang="sr-Latn-BA" sz="3200" dirty="0">
                <a:solidFill>
                  <a:srgbClr val="002060"/>
                </a:solidFill>
              </a:rPr>
              <a:t>Pravilo </a:t>
            </a:r>
            <a:r>
              <a:rPr lang="sr-Latn-BA" sz="3200" i="1" dirty="0">
                <a:solidFill>
                  <a:srgbClr val="002060"/>
                </a:solidFill>
              </a:rPr>
              <a:t>ne bis in idem </a:t>
            </a:r>
            <a:r>
              <a:rPr lang="sr-Latn-BA" sz="3200" dirty="0">
                <a:solidFill>
                  <a:srgbClr val="002060"/>
                </a:solidFill>
              </a:rPr>
              <a:t>može odnositi i na postupak koji je naše pravo svrstalo u prekršajni postupak, ako ga njegove karakteristike, s obzirom na prirodu djela zbog kojeg je vođen i/ili težinu kazne koja se može izreći učiniocu, može svrstati u krivični postupak u smislu EKLJP.</a:t>
            </a:r>
          </a:p>
        </p:txBody>
      </p:sp>
      <p:sp>
        <p:nvSpPr>
          <p:cNvPr id="4" name="Title 1">
            <a:extLst>
              <a:ext uri="{FF2B5EF4-FFF2-40B4-BE49-F238E27FC236}">
                <a16:creationId xmlns:a16="http://schemas.microsoft.com/office/drawing/2014/main" id="{81C7E499-6C13-4EC5-8595-D82F314EF7C6}"/>
              </a:ext>
            </a:extLst>
          </p:cNvPr>
          <p:cNvSpPr>
            <a:spLocks noGrp="1"/>
          </p:cNvSpPr>
          <p:nvPr>
            <p:ph type="title"/>
          </p:nvPr>
        </p:nvSpPr>
        <p:spPr>
          <a:xfrm>
            <a:off x="1590328" y="190501"/>
            <a:ext cx="10018713" cy="1214230"/>
          </a:xfrm>
        </p:spPr>
        <p:txBody>
          <a:bodyPr>
            <a:normAutofit fontScale="90000"/>
          </a:bodyPr>
          <a:lstStyle/>
          <a:p>
            <a:r>
              <a:rPr lang="sr-Latn-BA" b="1" dirty="0">
                <a:solidFill>
                  <a:srgbClr val="002060"/>
                </a:solidFill>
              </a:rPr>
              <a:t>Pravilo </a:t>
            </a:r>
            <a:r>
              <a:rPr lang="sr-Latn-BA" b="1" i="1" dirty="0">
                <a:solidFill>
                  <a:srgbClr val="002060"/>
                </a:solidFill>
              </a:rPr>
              <a:t>ne bis in idem </a:t>
            </a:r>
            <a:br>
              <a:rPr lang="sr-Latn-BA" b="1" i="1" dirty="0">
                <a:solidFill>
                  <a:srgbClr val="002060"/>
                </a:solidFill>
              </a:rPr>
            </a:br>
            <a:r>
              <a:rPr lang="sr-Latn-BA" b="1" dirty="0">
                <a:solidFill>
                  <a:srgbClr val="002060"/>
                </a:solidFill>
              </a:rPr>
              <a:t>i krivična djela učinjena iz mržnje</a:t>
            </a:r>
          </a:p>
        </p:txBody>
      </p:sp>
    </p:spTree>
    <p:extLst>
      <p:ext uri="{BB962C8B-B14F-4D97-AF65-F5344CB8AC3E}">
        <p14:creationId xmlns:p14="http://schemas.microsoft.com/office/powerpoint/2010/main" val="320234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BD520F-D537-47AE-AA7A-CDD05DE14E1C}"/>
              </a:ext>
            </a:extLst>
          </p:cNvPr>
          <p:cNvSpPr>
            <a:spLocks noGrp="1"/>
          </p:cNvSpPr>
          <p:nvPr>
            <p:ph idx="1"/>
          </p:nvPr>
        </p:nvSpPr>
        <p:spPr>
          <a:xfrm>
            <a:off x="1484310" y="1510748"/>
            <a:ext cx="10018713" cy="4704521"/>
          </a:xfrm>
        </p:spPr>
        <p:txBody>
          <a:bodyPr>
            <a:normAutofit/>
          </a:bodyPr>
          <a:lstStyle/>
          <a:p>
            <a:pPr marL="0" indent="0">
              <a:buNone/>
            </a:pPr>
            <a:r>
              <a:rPr lang="sr-Latn-BA" sz="2800" dirty="0">
                <a:solidFill>
                  <a:srgbClr val="002060"/>
                </a:solidFill>
              </a:rPr>
              <a:t>Navedeno omogućava donošenje zaključka da postojanje pravosnažne odluke donesene u prekršajnom postupku zbog djela koje se sastoje u izazivanju mržnje ili nasilja odnosno u radnjama koje predstavljaju načine izazivanja mržnje ili nasilja može isključiti krivično gonjenje za ta djela zbog primjene načela </a:t>
            </a:r>
            <a:r>
              <a:rPr lang="sr-Latn-BA" sz="2800" i="1" dirty="0">
                <a:solidFill>
                  <a:srgbClr val="002060"/>
                </a:solidFill>
              </a:rPr>
              <a:t>ne bis in idem</a:t>
            </a:r>
            <a:r>
              <a:rPr lang="sr-Latn-BA" sz="2800" dirty="0">
                <a:solidFill>
                  <a:srgbClr val="002060"/>
                </a:solidFill>
              </a:rPr>
              <a:t>. Time problem nejasnog razgraničenja krivičnih djela i prekršaja zbog potpunog ili djelimičnog preklapanja njihovih zakonskih bića može postati uzrok neadekvatnog odgovora pravosudnog sistema na određeno kažnjivo ponašanje.</a:t>
            </a:r>
          </a:p>
        </p:txBody>
      </p:sp>
      <p:sp>
        <p:nvSpPr>
          <p:cNvPr id="4" name="Title 1">
            <a:extLst>
              <a:ext uri="{FF2B5EF4-FFF2-40B4-BE49-F238E27FC236}">
                <a16:creationId xmlns:a16="http://schemas.microsoft.com/office/drawing/2014/main" id="{3B16E8F9-E1D6-43B4-BA2E-754A89207B89}"/>
              </a:ext>
            </a:extLst>
          </p:cNvPr>
          <p:cNvSpPr>
            <a:spLocks noGrp="1"/>
          </p:cNvSpPr>
          <p:nvPr>
            <p:ph type="title"/>
          </p:nvPr>
        </p:nvSpPr>
        <p:spPr>
          <a:xfrm>
            <a:off x="1590328" y="190501"/>
            <a:ext cx="10018713" cy="1214230"/>
          </a:xfrm>
        </p:spPr>
        <p:txBody>
          <a:bodyPr>
            <a:normAutofit fontScale="90000"/>
          </a:bodyPr>
          <a:lstStyle/>
          <a:p>
            <a:r>
              <a:rPr lang="sr-Latn-BA" b="1" dirty="0">
                <a:solidFill>
                  <a:srgbClr val="002060"/>
                </a:solidFill>
              </a:rPr>
              <a:t>Pravilo </a:t>
            </a:r>
            <a:r>
              <a:rPr lang="sr-Latn-BA" b="1" i="1" dirty="0">
                <a:solidFill>
                  <a:srgbClr val="002060"/>
                </a:solidFill>
              </a:rPr>
              <a:t>ne bis in idem </a:t>
            </a:r>
            <a:br>
              <a:rPr lang="sr-Latn-BA" b="1" i="1" dirty="0">
                <a:solidFill>
                  <a:srgbClr val="002060"/>
                </a:solidFill>
              </a:rPr>
            </a:br>
            <a:r>
              <a:rPr lang="sr-Latn-BA" b="1" dirty="0">
                <a:solidFill>
                  <a:srgbClr val="002060"/>
                </a:solidFill>
              </a:rPr>
              <a:t>i krivična djela učinjena iz mržnje</a:t>
            </a:r>
          </a:p>
        </p:txBody>
      </p:sp>
    </p:spTree>
    <p:extLst>
      <p:ext uri="{BB962C8B-B14F-4D97-AF65-F5344CB8AC3E}">
        <p14:creationId xmlns:p14="http://schemas.microsoft.com/office/powerpoint/2010/main" val="331885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3FE77-ECBD-49B5-8642-86EE5C621F85}"/>
              </a:ext>
            </a:extLst>
          </p:cNvPr>
          <p:cNvSpPr>
            <a:spLocks noGrp="1"/>
          </p:cNvSpPr>
          <p:nvPr>
            <p:ph type="title"/>
          </p:nvPr>
        </p:nvSpPr>
        <p:spPr>
          <a:xfrm>
            <a:off x="1634436" y="-105770"/>
            <a:ext cx="10018713" cy="1752599"/>
          </a:xfrm>
        </p:spPr>
        <p:txBody>
          <a:bodyPr>
            <a:normAutofit/>
          </a:bodyPr>
          <a:lstStyle/>
          <a:p>
            <a:r>
              <a:rPr lang="sr-Latn-BA" sz="3800" b="1" dirty="0">
                <a:solidFill>
                  <a:srgbClr val="002060"/>
                </a:solidFill>
              </a:rPr>
              <a:t>Optužnica i pravna kvalifikacija </a:t>
            </a:r>
            <a:br>
              <a:rPr lang="sr-Latn-BA" sz="3800" b="1" dirty="0">
                <a:solidFill>
                  <a:srgbClr val="002060"/>
                </a:solidFill>
              </a:rPr>
            </a:br>
            <a:r>
              <a:rPr lang="sr-Latn-BA" sz="3800" b="1" dirty="0">
                <a:solidFill>
                  <a:srgbClr val="002060"/>
                </a:solidFill>
              </a:rPr>
              <a:t>krivičnog djela</a:t>
            </a:r>
          </a:p>
        </p:txBody>
      </p:sp>
      <p:sp>
        <p:nvSpPr>
          <p:cNvPr id="3" name="Content Placeholder 2">
            <a:extLst>
              <a:ext uri="{FF2B5EF4-FFF2-40B4-BE49-F238E27FC236}">
                <a16:creationId xmlns:a16="http://schemas.microsoft.com/office/drawing/2014/main" id="{94535B2A-45AB-49B5-A2DD-1C6362FFFE1D}"/>
              </a:ext>
            </a:extLst>
          </p:cNvPr>
          <p:cNvSpPr>
            <a:spLocks noGrp="1"/>
          </p:cNvSpPr>
          <p:nvPr>
            <p:ph idx="1"/>
          </p:nvPr>
        </p:nvSpPr>
        <p:spPr>
          <a:xfrm>
            <a:off x="1380932" y="2019870"/>
            <a:ext cx="10525720" cy="3712190"/>
          </a:xfrm>
        </p:spPr>
        <p:txBody>
          <a:bodyPr>
            <a:noAutofit/>
          </a:bodyPr>
          <a:lstStyle/>
          <a:p>
            <a:pPr marL="0" indent="0" algn="l">
              <a:buNone/>
            </a:pPr>
            <a:r>
              <a:rPr lang="sr-Latn-BA" sz="3000" i="0" u="none" strike="noStrike" baseline="0" dirty="0">
                <a:solidFill>
                  <a:srgbClr val="002060"/>
                </a:solidFill>
              </a:rPr>
              <a:t>Odluka o podizanju optužnice za krivično djelo učinjeno iz mržnje nezavisna je odluka koju tužilac treba donijeti onda kada </a:t>
            </a:r>
            <a:r>
              <a:rPr lang="sr-Latn-BA" sz="3000" b="1" i="0" u="none" strike="noStrike" baseline="0" dirty="0">
                <a:solidFill>
                  <a:srgbClr val="002060"/>
                </a:solidFill>
              </a:rPr>
              <a:t>ustanovi da postoji dovoljno dokaza iz kojih proizlazi osnovana sumnja da je osumnjičeni učinio ovo krivično djelo</a:t>
            </a:r>
            <a:r>
              <a:rPr lang="sr-Latn-BA" sz="3000" i="0" u="none" strike="noStrike" baseline="0" dirty="0">
                <a:solidFill>
                  <a:srgbClr val="002060"/>
                </a:solidFill>
              </a:rPr>
              <a:t>. Tako će tužlac svoju odluku donijeti na osnovu uvida u zakonsko određenje tog krivičnog djela i uvida u prikupljene dokaze.</a:t>
            </a:r>
            <a:endParaRPr lang="sr-Latn-BA" sz="3000" dirty="0">
              <a:solidFill>
                <a:srgbClr val="002060"/>
              </a:solidFill>
            </a:endParaRPr>
          </a:p>
        </p:txBody>
      </p:sp>
    </p:spTree>
    <p:extLst>
      <p:ext uri="{BB962C8B-B14F-4D97-AF65-F5344CB8AC3E}">
        <p14:creationId xmlns:p14="http://schemas.microsoft.com/office/powerpoint/2010/main" val="7984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0E9493-BDDC-4234-9EDB-54A535FF7F5E}"/>
              </a:ext>
            </a:extLst>
          </p:cNvPr>
          <p:cNvSpPr>
            <a:spLocks noGrp="1"/>
          </p:cNvSpPr>
          <p:nvPr>
            <p:ph idx="1"/>
          </p:nvPr>
        </p:nvSpPr>
        <p:spPr>
          <a:xfrm>
            <a:off x="1484310" y="1774209"/>
            <a:ext cx="10457481" cy="4640239"/>
          </a:xfrm>
        </p:spPr>
        <p:txBody>
          <a:bodyPr>
            <a:normAutofit/>
          </a:bodyPr>
          <a:lstStyle/>
          <a:p>
            <a:pPr marL="0" indent="0" algn="l">
              <a:buNone/>
            </a:pPr>
            <a:r>
              <a:rPr lang="sr-Latn-BA" sz="2800" b="0" i="0" u="none" strike="noStrike" baseline="0" dirty="0">
                <a:solidFill>
                  <a:srgbClr val="002060"/>
                </a:solidFill>
              </a:rPr>
              <a:t>Sve prikupljene dokaze i činjenice tužlac treba temeljno i kritički analizirati. Odluku o snazi dokaza treba donijeti na osnovu procijene više pokazatelja:</a:t>
            </a:r>
          </a:p>
          <a:p>
            <a:pPr algn="l"/>
            <a:r>
              <a:rPr lang="sr-Latn-BA" sz="2800" b="0" i="0" u="none" strike="noStrike" baseline="0" dirty="0">
                <a:solidFill>
                  <a:srgbClr val="002060"/>
                </a:solidFill>
              </a:rPr>
              <a:t>prošlosti osumnjičenog,</a:t>
            </a:r>
          </a:p>
          <a:p>
            <a:pPr algn="l"/>
            <a:r>
              <a:rPr lang="sr-Latn-BA" sz="2800" b="0" i="0" u="none" strike="noStrike" baseline="0" dirty="0">
                <a:solidFill>
                  <a:srgbClr val="002060"/>
                </a:solidFill>
              </a:rPr>
              <a:t>uvjerljivosti svjedoka,</a:t>
            </a:r>
          </a:p>
          <a:p>
            <a:pPr algn="l"/>
            <a:r>
              <a:rPr lang="sr-Latn-BA" sz="2800" dirty="0">
                <a:solidFill>
                  <a:srgbClr val="002060"/>
                </a:solidFill>
              </a:rPr>
              <a:t>i</a:t>
            </a:r>
            <a:r>
              <a:rPr lang="sr-Latn-BA" sz="2800" b="0" i="0" u="none" strike="noStrike" baseline="0" dirty="0">
                <a:solidFill>
                  <a:srgbClr val="002060"/>
                </a:solidFill>
              </a:rPr>
              <a:t>storiji odnosa između učinioca i žrtve,</a:t>
            </a:r>
          </a:p>
          <a:p>
            <a:pPr algn="l"/>
            <a:r>
              <a:rPr lang="sr-Latn-BA" sz="2800" b="0" i="0" u="none" strike="noStrike" baseline="0" dirty="0">
                <a:solidFill>
                  <a:srgbClr val="002060"/>
                </a:solidFill>
              </a:rPr>
              <a:t>snazi drugih dokaza (kvalitet i kvantitet), koji se mogu vezati za bilo koji od indikatora koji su naprijed navedeni.</a:t>
            </a:r>
            <a:endParaRPr lang="sr-Latn-BA" sz="2800" dirty="0">
              <a:solidFill>
                <a:srgbClr val="002060"/>
              </a:solidFill>
            </a:endParaRPr>
          </a:p>
        </p:txBody>
      </p:sp>
      <p:sp>
        <p:nvSpPr>
          <p:cNvPr id="4" name="Title 1">
            <a:extLst>
              <a:ext uri="{FF2B5EF4-FFF2-40B4-BE49-F238E27FC236}">
                <a16:creationId xmlns:a16="http://schemas.microsoft.com/office/drawing/2014/main" id="{076BF43C-4356-40C0-849D-F17D0E4C2035}"/>
              </a:ext>
            </a:extLst>
          </p:cNvPr>
          <p:cNvSpPr>
            <a:spLocks noGrp="1"/>
          </p:cNvSpPr>
          <p:nvPr>
            <p:ph type="title"/>
          </p:nvPr>
        </p:nvSpPr>
        <p:spPr>
          <a:xfrm>
            <a:off x="1716323" y="140458"/>
            <a:ext cx="10018713" cy="1361364"/>
          </a:xfrm>
        </p:spPr>
        <p:txBody>
          <a:bodyPr>
            <a:normAutofit/>
          </a:bodyPr>
          <a:lstStyle/>
          <a:p>
            <a:r>
              <a:rPr lang="sr-Latn-BA" sz="3800" b="1" dirty="0">
                <a:solidFill>
                  <a:srgbClr val="002060"/>
                </a:solidFill>
              </a:rPr>
              <a:t>Optužnica i pravna kvalifikacija </a:t>
            </a:r>
            <a:br>
              <a:rPr lang="sr-Latn-BA" sz="3800" b="1" dirty="0">
                <a:solidFill>
                  <a:srgbClr val="002060"/>
                </a:solidFill>
              </a:rPr>
            </a:br>
            <a:r>
              <a:rPr lang="sr-Latn-BA" sz="3800" b="1" dirty="0">
                <a:solidFill>
                  <a:srgbClr val="002060"/>
                </a:solidFill>
              </a:rPr>
              <a:t>krivičnog djela</a:t>
            </a:r>
          </a:p>
        </p:txBody>
      </p:sp>
    </p:spTree>
    <p:extLst>
      <p:ext uri="{BB962C8B-B14F-4D97-AF65-F5344CB8AC3E}">
        <p14:creationId xmlns:p14="http://schemas.microsoft.com/office/powerpoint/2010/main" val="121572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945121-2C07-44B8-92F1-AC5626A2CC32}"/>
              </a:ext>
            </a:extLst>
          </p:cNvPr>
          <p:cNvSpPr>
            <a:spLocks noGrp="1"/>
          </p:cNvSpPr>
          <p:nvPr>
            <p:ph idx="1"/>
          </p:nvPr>
        </p:nvSpPr>
        <p:spPr>
          <a:xfrm>
            <a:off x="1470662" y="1738952"/>
            <a:ext cx="10402890" cy="4825621"/>
          </a:xfrm>
        </p:spPr>
        <p:txBody>
          <a:bodyPr>
            <a:normAutofit fontScale="77500" lnSpcReduction="20000"/>
          </a:bodyPr>
          <a:lstStyle/>
          <a:p>
            <a:pPr marL="0" indent="0">
              <a:buNone/>
            </a:pPr>
            <a:r>
              <a:rPr lang="sr-Latn-BA" sz="3600" dirty="0">
                <a:solidFill>
                  <a:srgbClr val="002060"/>
                </a:solidFill>
              </a:rPr>
              <a:t>Činjenični opis krivičnog djela mora da sadrži elemente iz kojih jasno i nedvosmisleno proizlazi zakonska obilježja krivičnog djela učinjenog iz mržnje, tj. </a:t>
            </a:r>
            <a:r>
              <a:rPr lang="sr-Latn-BA" sz="3600" b="1" dirty="0">
                <a:solidFill>
                  <a:srgbClr val="002060"/>
                </a:solidFill>
              </a:rPr>
              <a:t>ukoliko je mržnja kvalifikatorna okolnost tog krivičnog djela, to u činjeničnom  opisu mora biti jasno naznačeno</a:t>
            </a:r>
            <a:r>
              <a:rPr lang="sr-Latn-BA" sz="3600" dirty="0">
                <a:solidFill>
                  <a:srgbClr val="002060"/>
                </a:solidFill>
              </a:rPr>
              <a:t>. Dakle, </a:t>
            </a:r>
            <a:r>
              <a:rPr lang="sr-Latn-BA" sz="3600" b="1" dirty="0">
                <a:solidFill>
                  <a:srgbClr val="002060"/>
                </a:solidFill>
              </a:rPr>
              <a:t>predrasuda kao motiv izvršenja ovog krivičnog djela mora biti jasno naznačena</a:t>
            </a:r>
            <a:r>
              <a:rPr lang="sr-Latn-BA" sz="3600" dirty="0">
                <a:solidFill>
                  <a:srgbClr val="002060"/>
                </a:solidFill>
              </a:rPr>
              <a:t> u dispozitivu optužnice.  </a:t>
            </a:r>
          </a:p>
          <a:p>
            <a:pPr marL="0" indent="0" algn="l">
              <a:buNone/>
            </a:pPr>
            <a:r>
              <a:rPr lang="sr-Latn-BA" sz="3600" b="0" i="0" u="none" strike="noStrike" baseline="0" dirty="0">
                <a:solidFill>
                  <a:srgbClr val="002060"/>
                </a:solidFill>
              </a:rPr>
              <a:t>U slučaju da se radi o krivičnom djelu iz mržnje kao otežavajućoj okolnosti, prije svega treba ići u pravcu dokazivanja krivičnog djela, a nakon toga dokazivati predrasudu kao motiv za izvršenje krivičnog djela. Takva taktika trebala bi prvenstveno osigurati kažnjavanje učinioca za “obično” djelo, a potom i teže kažnjavanje zbog posebnog motiva za izvršenje djela.</a:t>
            </a:r>
            <a:endParaRPr lang="sr-Latn-BA" sz="3600" dirty="0">
              <a:solidFill>
                <a:srgbClr val="002060"/>
              </a:solidFill>
            </a:endParaRPr>
          </a:p>
          <a:p>
            <a:pPr marL="0" indent="0">
              <a:buNone/>
            </a:pPr>
            <a:endParaRPr lang="sr-Latn-BA" dirty="0"/>
          </a:p>
        </p:txBody>
      </p:sp>
      <p:sp>
        <p:nvSpPr>
          <p:cNvPr id="4" name="Title 1">
            <a:extLst>
              <a:ext uri="{FF2B5EF4-FFF2-40B4-BE49-F238E27FC236}">
                <a16:creationId xmlns:a16="http://schemas.microsoft.com/office/drawing/2014/main" id="{64B5A0A7-AD25-4D10-9657-11F5F17A95BF}"/>
              </a:ext>
            </a:extLst>
          </p:cNvPr>
          <p:cNvSpPr>
            <a:spLocks noGrp="1"/>
          </p:cNvSpPr>
          <p:nvPr>
            <p:ph type="title"/>
          </p:nvPr>
        </p:nvSpPr>
        <p:spPr>
          <a:xfrm>
            <a:off x="1743619" y="167753"/>
            <a:ext cx="10018713" cy="1361364"/>
          </a:xfrm>
        </p:spPr>
        <p:txBody>
          <a:bodyPr>
            <a:normAutofit/>
          </a:bodyPr>
          <a:lstStyle/>
          <a:p>
            <a:r>
              <a:rPr lang="sr-Latn-BA" sz="3800" b="1" dirty="0">
                <a:solidFill>
                  <a:srgbClr val="002060"/>
                </a:solidFill>
              </a:rPr>
              <a:t>Optužnica i pravna kvalifikacija </a:t>
            </a:r>
            <a:br>
              <a:rPr lang="sr-Latn-BA" sz="3800" b="1" dirty="0">
                <a:solidFill>
                  <a:srgbClr val="002060"/>
                </a:solidFill>
              </a:rPr>
            </a:br>
            <a:r>
              <a:rPr lang="sr-Latn-BA" sz="3800" b="1" dirty="0">
                <a:solidFill>
                  <a:srgbClr val="002060"/>
                </a:solidFill>
              </a:rPr>
              <a:t>krivičnog djela</a:t>
            </a:r>
          </a:p>
        </p:txBody>
      </p:sp>
    </p:spTree>
    <p:extLst>
      <p:ext uri="{BB962C8B-B14F-4D97-AF65-F5344CB8AC3E}">
        <p14:creationId xmlns:p14="http://schemas.microsoft.com/office/powerpoint/2010/main" val="44604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D455F-3985-47DE-8828-08D950B04A7F}"/>
              </a:ext>
            </a:extLst>
          </p:cNvPr>
          <p:cNvSpPr>
            <a:spLocks noGrp="1"/>
          </p:cNvSpPr>
          <p:nvPr>
            <p:ph type="title"/>
          </p:nvPr>
        </p:nvSpPr>
        <p:spPr>
          <a:xfrm>
            <a:off x="1484309" y="190500"/>
            <a:ext cx="10018713" cy="1558787"/>
          </a:xfrm>
        </p:spPr>
        <p:txBody>
          <a:bodyPr/>
          <a:lstStyle/>
          <a:p>
            <a:r>
              <a:rPr lang="sr-Latn-BA" b="1" dirty="0">
                <a:solidFill>
                  <a:srgbClr val="002060"/>
                </a:solidFill>
              </a:rPr>
              <a:t>Razlozi za poseban pristup krivičnim djelima učinjenim iz mržnje</a:t>
            </a:r>
          </a:p>
        </p:txBody>
      </p:sp>
      <p:sp>
        <p:nvSpPr>
          <p:cNvPr id="3" name="Content Placeholder 2">
            <a:extLst>
              <a:ext uri="{FF2B5EF4-FFF2-40B4-BE49-F238E27FC236}">
                <a16:creationId xmlns:a16="http://schemas.microsoft.com/office/drawing/2014/main" id="{850139D6-6393-461C-9B08-91A8B170C5DE}"/>
              </a:ext>
            </a:extLst>
          </p:cNvPr>
          <p:cNvSpPr>
            <a:spLocks noGrp="1"/>
          </p:cNvSpPr>
          <p:nvPr>
            <p:ph idx="1"/>
          </p:nvPr>
        </p:nvSpPr>
        <p:spPr>
          <a:xfrm>
            <a:off x="1577075" y="1749287"/>
            <a:ext cx="10018713" cy="4200939"/>
          </a:xfrm>
        </p:spPr>
        <p:txBody>
          <a:bodyPr/>
          <a:lstStyle/>
          <a:p>
            <a:pPr marL="0" indent="0" algn="ctr">
              <a:buNone/>
            </a:pPr>
            <a:r>
              <a:rPr lang="sr-Latn-BA" sz="3200" b="1" dirty="0">
                <a:solidFill>
                  <a:srgbClr val="002060"/>
                </a:solidFill>
              </a:rPr>
              <a:t>Ukoliko na vrijeme i adekvatno ne otkrijemo i ne procesuiramo krivična djela učinja iz mržnje:</a:t>
            </a:r>
          </a:p>
          <a:p>
            <a:pPr marL="0" indent="0">
              <a:buNone/>
            </a:pPr>
            <a:endParaRPr lang="sr-Latn-BA" b="1" dirty="0">
              <a:solidFill>
                <a:srgbClr val="002060"/>
              </a:solidFill>
            </a:endParaRPr>
          </a:p>
          <a:p>
            <a:r>
              <a:rPr lang="sr-Latn-BA" sz="3200" b="1" dirty="0">
                <a:solidFill>
                  <a:srgbClr val="002060"/>
                </a:solidFill>
              </a:rPr>
              <a:t>Imaćemo tendenciju rasta ovih krivičnih djela</a:t>
            </a:r>
          </a:p>
          <a:p>
            <a:r>
              <a:rPr lang="sr-Latn-BA" sz="3200" b="1" dirty="0">
                <a:solidFill>
                  <a:srgbClr val="002060"/>
                </a:solidFill>
              </a:rPr>
              <a:t>Imaćemo tendenciju eskaliranja ovih krivičnih djela</a:t>
            </a:r>
          </a:p>
          <a:p>
            <a:r>
              <a:rPr lang="sr-Latn-BA" sz="3200" b="1" dirty="0">
                <a:solidFill>
                  <a:srgbClr val="002060"/>
                </a:solidFill>
              </a:rPr>
              <a:t>Naćićemo se u začaranom krugu</a:t>
            </a:r>
          </a:p>
        </p:txBody>
      </p:sp>
    </p:spTree>
    <p:extLst>
      <p:ext uri="{BB962C8B-B14F-4D97-AF65-F5344CB8AC3E}">
        <p14:creationId xmlns:p14="http://schemas.microsoft.com/office/powerpoint/2010/main" val="722933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4320C-2C03-47A5-BF7C-C1421CBFF9D8}"/>
              </a:ext>
            </a:extLst>
          </p:cNvPr>
          <p:cNvSpPr>
            <a:spLocks noGrp="1"/>
          </p:cNvSpPr>
          <p:nvPr>
            <p:ph type="title"/>
          </p:nvPr>
        </p:nvSpPr>
        <p:spPr>
          <a:xfrm>
            <a:off x="1784562" y="190501"/>
            <a:ext cx="10018713" cy="1406288"/>
          </a:xfrm>
        </p:spPr>
        <p:txBody>
          <a:bodyPr/>
          <a:lstStyle/>
          <a:p>
            <a:r>
              <a:rPr lang="sr-Latn-BA" sz="3800" b="1" dirty="0">
                <a:solidFill>
                  <a:srgbClr val="002060"/>
                </a:solidFill>
              </a:rPr>
              <a:t>Zastupanje optužnice pred sudom</a:t>
            </a:r>
            <a:br>
              <a:rPr lang="sr-Latn-BA" sz="3800" b="1" dirty="0">
                <a:solidFill>
                  <a:srgbClr val="002060"/>
                </a:solidFill>
              </a:rPr>
            </a:br>
            <a:r>
              <a:rPr lang="sr-Latn-BA" sz="3800" b="1" dirty="0">
                <a:solidFill>
                  <a:srgbClr val="002060"/>
                </a:solidFill>
              </a:rPr>
              <a:t> i izvođenje dokaza</a:t>
            </a:r>
          </a:p>
        </p:txBody>
      </p:sp>
      <p:sp>
        <p:nvSpPr>
          <p:cNvPr id="3" name="Content Placeholder 2">
            <a:extLst>
              <a:ext uri="{FF2B5EF4-FFF2-40B4-BE49-F238E27FC236}">
                <a16:creationId xmlns:a16="http://schemas.microsoft.com/office/drawing/2014/main" id="{948A2FE6-EA09-45CC-912D-F0E93A33072D}"/>
              </a:ext>
            </a:extLst>
          </p:cNvPr>
          <p:cNvSpPr>
            <a:spLocks noGrp="1"/>
          </p:cNvSpPr>
          <p:nvPr>
            <p:ph idx="1"/>
          </p:nvPr>
        </p:nvSpPr>
        <p:spPr>
          <a:xfrm>
            <a:off x="1113183" y="1842449"/>
            <a:ext cx="11078817" cy="5114942"/>
          </a:xfrm>
        </p:spPr>
        <p:txBody>
          <a:bodyPr anchor="t">
            <a:noAutofit/>
          </a:bodyPr>
          <a:lstStyle/>
          <a:p>
            <a:pPr marL="0" indent="0">
              <a:buNone/>
            </a:pPr>
            <a:r>
              <a:rPr lang="sr-Latn-BA" sz="2600" dirty="0">
                <a:solidFill>
                  <a:srgbClr val="002060"/>
                </a:solidFill>
              </a:rPr>
              <a:t>Prilikom zastupanja optužnica za krivična djela počinjena iz mržnje tužioci trebaju koristiti prethodno osmišljene strategije. Te strategije  razlikovaće se u zavisnosti od prikupljenih dokaza, ali i od karaktera samog krivičnog djela iz mržnje. U svakom slučaju tužilac treba:</a:t>
            </a:r>
          </a:p>
          <a:p>
            <a:r>
              <a:rPr lang="sr-Latn-BA" sz="2600" dirty="0">
                <a:solidFill>
                  <a:srgbClr val="002060"/>
                </a:solidFill>
              </a:rPr>
              <a:t>iznijeti sve relevantne informacije pred sudom,</a:t>
            </a:r>
          </a:p>
          <a:p>
            <a:r>
              <a:rPr lang="sr-Latn-BA" sz="2600" dirty="0">
                <a:solidFill>
                  <a:srgbClr val="002060"/>
                </a:solidFill>
              </a:rPr>
              <a:t>predočiti detalje o efektima krivičnog djela, kako na žrtvu (npr. vještačenje psihijatra i slični </a:t>
            </a:r>
            <a:r>
              <a:rPr lang="pl-PL" sz="2600" dirty="0">
                <a:solidFill>
                  <a:srgbClr val="002060"/>
                </a:solidFill>
              </a:rPr>
              <a:t>nalazi) tako i na zajednicu (npr. mišljenje sociologa),</a:t>
            </a:r>
          </a:p>
          <a:p>
            <a:r>
              <a:rPr lang="sr-Latn-BA" sz="2600" dirty="0">
                <a:solidFill>
                  <a:srgbClr val="002060"/>
                </a:solidFill>
              </a:rPr>
              <a:t>osigurati prisustvo žrtve – strateški je opravdano da na kraju žrtva (ili njena porodica) neposredno iskaže svoja osjećanja, ukaže na  stepen povrede i ugroženosti krivičnim djelom iz mržnje, </a:t>
            </a:r>
          </a:p>
          <a:p>
            <a:pPr marL="0" indent="0">
              <a:buNone/>
            </a:pPr>
            <a:endParaRPr lang="sr-Latn-BA" sz="2800" dirty="0">
              <a:solidFill>
                <a:srgbClr val="002060"/>
              </a:solidFill>
            </a:endParaRPr>
          </a:p>
        </p:txBody>
      </p:sp>
    </p:spTree>
    <p:extLst>
      <p:ext uri="{BB962C8B-B14F-4D97-AF65-F5344CB8AC3E}">
        <p14:creationId xmlns:p14="http://schemas.microsoft.com/office/powerpoint/2010/main" val="331032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E2361-53C6-49F0-B1C4-D566B86ED5B7}"/>
              </a:ext>
            </a:extLst>
          </p:cNvPr>
          <p:cNvSpPr>
            <a:spLocks noGrp="1"/>
          </p:cNvSpPr>
          <p:nvPr>
            <p:ph idx="1"/>
          </p:nvPr>
        </p:nvSpPr>
        <p:spPr>
          <a:xfrm>
            <a:off x="2156346" y="1733266"/>
            <a:ext cx="9771797" cy="4934233"/>
          </a:xfrm>
        </p:spPr>
        <p:txBody>
          <a:bodyPr>
            <a:normAutofit/>
          </a:bodyPr>
          <a:lstStyle/>
          <a:p>
            <a:r>
              <a:rPr lang="sr-Latn-BA" sz="2600" b="1" dirty="0">
                <a:solidFill>
                  <a:srgbClr val="002060"/>
                </a:solidFill>
              </a:rPr>
              <a:t>osigurati prisustvo svjedoka koji mogu potvrditi neke indikatore mržnje (predrasude)</a:t>
            </a:r>
            <a:r>
              <a:rPr lang="sr-Latn-BA" sz="2600" dirty="0">
                <a:solidFill>
                  <a:srgbClr val="002060"/>
                </a:solidFill>
              </a:rPr>
              <a:t>,</a:t>
            </a:r>
          </a:p>
          <a:p>
            <a:r>
              <a:rPr lang="sr-Latn-BA" sz="2600" dirty="0">
                <a:solidFill>
                  <a:srgbClr val="002060"/>
                </a:solidFill>
              </a:rPr>
              <a:t> izvesti sve relevantne materijalne dokaze,</a:t>
            </a:r>
          </a:p>
          <a:p>
            <a:r>
              <a:rPr lang="sr-Latn-BA" sz="2600" dirty="0">
                <a:solidFill>
                  <a:srgbClr val="002060"/>
                </a:solidFill>
              </a:rPr>
              <a:t>ispraviti sve eventualne pogrešne i netačne informacije koje iznosi odbrana,</a:t>
            </a:r>
          </a:p>
          <a:p>
            <a:r>
              <a:rPr lang="sr-Latn-BA" sz="2600" dirty="0">
                <a:solidFill>
                  <a:srgbClr val="002060"/>
                </a:solidFill>
              </a:rPr>
              <a:t>iznijeti sve otežavajuće okolnosti koje sud treba uzeti u obzir, a posebno motiv iz kojeg je djelo učinjeno.</a:t>
            </a:r>
          </a:p>
          <a:p>
            <a:pPr marL="0" indent="0">
              <a:buNone/>
            </a:pPr>
            <a:endParaRPr lang="sr-Latn-BA" dirty="0"/>
          </a:p>
        </p:txBody>
      </p:sp>
      <p:sp>
        <p:nvSpPr>
          <p:cNvPr id="4" name="Title 1">
            <a:extLst>
              <a:ext uri="{FF2B5EF4-FFF2-40B4-BE49-F238E27FC236}">
                <a16:creationId xmlns:a16="http://schemas.microsoft.com/office/drawing/2014/main" id="{7B868783-E64E-48D4-94B2-8774E88DB0CD}"/>
              </a:ext>
            </a:extLst>
          </p:cNvPr>
          <p:cNvSpPr>
            <a:spLocks noGrp="1"/>
          </p:cNvSpPr>
          <p:nvPr>
            <p:ph type="title"/>
          </p:nvPr>
        </p:nvSpPr>
        <p:spPr>
          <a:xfrm>
            <a:off x="1784562" y="190501"/>
            <a:ext cx="10018713" cy="1406288"/>
          </a:xfrm>
        </p:spPr>
        <p:txBody>
          <a:bodyPr/>
          <a:lstStyle/>
          <a:p>
            <a:r>
              <a:rPr lang="sr-Latn-BA" sz="3800" b="1" dirty="0">
                <a:solidFill>
                  <a:srgbClr val="002060"/>
                </a:solidFill>
              </a:rPr>
              <a:t>Zastupanje optužnice pred sudom </a:t>
            </a:r>
            <a:br>
              <a:rPr lang="sr-Latn-BA" sz="3800" b="1" dirty="0">
                <a:solidFill>
                  <a:srgbClr val="002060"/>
                </a:solidFill>
              </a:rPr>
            </a:br>
            <a:r>
              <a:rPr lang="sr-Latn-BA" sz="3800" b="1" dirty="0">
                <a:solidFill>
                  <a:srgbClr val="002060"/>
                </a:solidFill>
              </a:rPr>
              <a:t>i izvođenje dokaza</a:t>
            </a:r>
          </a:p>
        </p:txBody>
      </p:sp>
    </p:spTree>
    <p:extLst>
      <p:ext uri="{BB962C8B-B14F-4D97-AF65-F5344CB8AC3E}">
        <p14:creationId xmlns:p14="http://schemas.microsoft.com/office/powerpoint/2010/main" val="118997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8C00F-1FC0-4971-9706-CA2F13AB3339}"/>
              </a:ext>
            </a:extLst>
          </p:cNvPr>
          <p:cNvSpPr>
            <a:spLocks noGrp="1"/>
          </p:cNvSpPr>
          <p:nvPr>
            <p:ph type="title"/>
          </p:nvPr>
        </p:nvSpPr>
        <p:spPr>
          <a:xfrm>
            <a:off x="1484310" y="190501"/>
            <a:ext cx="10018713" cy="1651948"/>
          </a:xfrm>
        </p:spPr>
        <p:txBody>
          <a:bodyPr/>
          <a:lstStyle/>
          <a:p>
            <a:r>
              <a:rPr lang="sr-Latn-BA" b="1" dirty="0">
                <a:solidFill>
                  <a:srgbClr val="002060"/>
                </a:solidFill>
              </a:rPr>
              <a:t>Sporazum o priznanju krivice kod krivičnih djela učinjenih iz mržnje</a:t>
            </a:r>
          </a:p>
        </p:txBody>
      </p:sp>
      <p:sp>
        <p:nvSpPr>
          <p:cNvPr id="3" name="Content Placeholder 2">
            <a:extLst>
              <a:ext uri="{FF2B5EF4-FFF2-40B4-BE49-F238E27FC236}">
                <a16:creationId xmlns:a16="http://schemas.microsoft.com/office/drawing/2014/main" id="{340A06E8-F62F-46F2-BA78-754E5233F128}"/>
              </a:ext>
            </a:extLst>
          </p:cNvPr>
          <p:cNvSpPr>
            <a:spLocks noGrp="1"/>
          </p:cNvSpPr>
          <p:nvPr>
            <p:ph idx="1"/>
          </p:nvPr>
        </p:nvSpPr>
        <p:spPr>
          <a:xfrm>
            <a:off x="1637732" y="2216623"/>
            <a:ext cx="10329316" cy="3124201"/>
          </a:xfrm>
        </p:spPr>
        <p:txBody>
          <a:bodyPr>
            <a:normAutofit/>
          </a:bodyPr>
          <a:lstStyle/>
          <a:p>
            <a:pPr marL="0" indent="0" algn="l">
              <a:buNone/>
            </a:pPr>
            <a:r>
              <a:rPr lang="sr-Latn-BA" sz="3200" b="0" i="0" u="none" strike="noStrike" baseline="0" dirty="0">
                <a:solidFill>
                  <a:srgbClr val="002060"/>
                </a:solidFill>
              </a:rPr>
              <a:t>Predlaganje i sklapanje sporazuma o priznanju krivice, bilo od optuženog (odbrane) ili tužioca, nikako ne smije uticati na izostavljanje predrasude kao motiva za izvršenje krivičnog djela. Naime, predrasudu u tom kontekstu tužilac treba uzeti u obzir prilikom predlaganja krivičnopravne sankcije.</a:t>
            </a:r>
            <a:endParaRPr lang="sr-Latn-BA" sz="3200" dirty="0">
              <a:solidFill>
                <a:srgbClr val="002060"/>
              </a:solidFill>
            </a:endParaRPr>
          </a:p>
        </p:txBody>
      </p:sp>
    </p:spTree>
    <p:extLst>
      <p:ext uri="{BB962C8B-B14F-4D97-AF65-F5344CB8AC3E}">
        <p14:creationId xmlns:p14="http://schemas.microsoft.com/office/powerpoint/2010/main" val="620827842"/>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E2632-C0A1-486D-8156-03E617A15A33}"/>
              </a:ext>
            </a:extLst>
          </p:cNvPr>
          <p:cNvSpPr>
            <a:spLocks noGrp="1"/>
          </p:cNvSpPr>
          <p:nvPr>
            <p:ph type="title"/>
          </p:nvPr>
        </p:nvSpPr>
        <p:spPr>
          <a:xfrm>
            <a:off x="1702675" y="190501"/>
            <a:ext cx="10018713" cy="1269810"/>
          </a:xfrm>
        </p:spPr>
        <p:txBody>
          <a:bodyPr>
            <a:normAutofit fontScale="90000"/>
          </a:bodyPr>
          <a:lstStyle/>
          <a:p>
            <a:r>
              <a:rPr lang="sr-Latn-BA" b="1" dirty="0">
                <a:solidFill>
                  <a:srgbClr val="002060"/>
                </a:solidFill>
              </a:rPr>
              <a:t>Adekvatno kažnjavanje učinilaca krivičnih djela učinjenih iz mržnje</a:t>
            </a:r>
          </a:p>
        </p:txBody>
      </p:sp>
      <p:sp>
        <p:nvSpPr>
          <p:cNvPr id="3" name="Content Placeholder 2">
            <a:extLst>
              <a:ext uri="{FF2B5EF4-FFF2-40B4-BE49-F238E27FC236}">
                <a16:creationId xmlns:a16="http://schemas.microsoft.com/office/drawing/2014/main" id="{C32F6B01-CC14-4CE6-9F68-579130D4ABF7}"/>
              </a:ext>
            </a:extLst>
          </p:cNvPr>
          <p:cNvSpPr>
            <a:spLocks noGrp="1"/>
          </p:cNvSpPr>
          <p:nvPr>
            <p:ph idx="1"/>
          </p:nvPr>
        </p:nvSpPr>
        <p:spPr>
          <a:xfrm>
            <a:off x="1228299" y="1460311"/>
            <a:ext cx="10781731" cy="5207189"/>
          </a:xfrm>
        </p:spPr>
        <p:txBody>
          <a:bodyPr anchor="t">
            <a:noAutofit/>
          </a:bodyPr>
          <a:lstStyle/>
          <a:p>
            <a:pPr marL="0" indent="0" algn="l">
              <a:buNone/>
            </a:pPr>
            <a:r>
              <a:rPr lang="sr-Latn-BA" sz="2100" b="0" i="0" u="none" strike="noStrike" baseline="0" dirty="0">
                <a:solidFill>
                  <a:srgbClr val="002060"/>
                </a:solidFill>
              </a:rPr>
              <a:t>U izricanju presude sud mora odrediti konkretnu kaznu za učinioca, i to u okviru širokog raspona koji je propisao zakonodavac. Tužilac ima zadatak da dâ doprinos u izboru adekvatne krivičnopravne sankcije i njene mjere. Priliku za to pruža mu pravo na završnu riječ. U njoj, tužilac treba:</a:t>
            </a:r>
          </a:p>
          <a:p>
            <a:r>
              <a:rPr lang="sr-Latn-BA" sz="2100" b="0" i="0" u="none" strike="noStrike" baseline="0" dirty="0">
                <a:solidFill>
                  <a:srgbClr val="002060"/>
                </a:solidFill>
              </a:rPr>
              <a:t>navesti sve izvedene dokaze </a:t>
            </a:r>
            <a:r>
              <a:rPr lang="sr-Latn-BA" sz="2100" b="1" i="0" u="none" strike="noStrike" baseline="0" dirty="0">
                <a:solidFill>
                  <a:srgbClr val="002060"/>
                </a:solidFill>
              </a:rPr>
              <a:t>koji potvrđuju predrasudu kao motiv za izvršenje krivičnog djela </a:t>
            </a:r>
            <a:r>
              <a:rPr lang="sr-Latn-BA" sz="2100" b="0" i="0" u="none" strike="noStrike" baseline="0" dirty="0">
                <a:solidFill>
                  <a:srgbClr val="002060"/>
                </a:solidFill>
              </a:rPr>
              <a:t>i podsjetiti na stav zakonodavca o takvim djelima;</a:t>
            </a:r>
          </a:p>
          <a:p>
            <a:r>
              <a:rPr lang="sr-Latn-BA" sz="2100" b="0" i="0" u="none" strike="noStrike" baseline="0" dirty="0">
                <a:solidFill>
                  <a:srgbClr val="002060"/>
                </a:solidFill>
              </a:rPr>
              <a:t>ukazati </a:t>
            </a:r>
            <a:r>
              <a:rPr lang="sr-Latn-BA" sz="2100" b="1" i="0" u="none" strike="noStrike" baseline="0" dirty="0">
                <a:solidFill>
                  <a:srgbClr val="002060"/>
                </a:solidFill>
              </a:rPr>
              <a:t>na efekte konkretnog krivičnog djela učinjenog iz mržnje, ali i na efekte krivičnih djela </a:t>
            </a:r>
            <a:r>
              <a:rPr lang="sr-Latn-BA" sz="2100" b="1" dirty="0">
                <a:solidFill>
                  <a:srgbClr val="002060"/>
                </a:solidFill>
              </a:rPr>
              <a:t>u</a:t>
            </a:r>
            <a:r>
              <a:rPr lang="sr-Latn-BA" sz="2100" b="1" i="0" u="none" strike="noStrike" baseline="0" dirty="0">
                <a:solidFill>
                  <a:srgbClr val="002060"/>
                </a:solidFill>
              </a:rPr>
              <a:t>činjenih iz mržnje uopšte</a:t>
            </a:r>
            <a:r>
              <a:rPr lang="sr-Latn-BA" sz="2100" b="0" i="0" u="none" strike="noStrike" baseline="0" dirty="0">
                <a:solidFill>
                  <a:srgbClr val="002060"/>
                </a:solidFill>
              </a:rPr>
              <a:t> (uključujući efekte djela na žrtvu(e) i na zajednicu), što će u smislu težine povrede zaštićenog dobra uticati na odmjeravanje krivičnopravne sankcije;</a:t>
            </a:r>
          </a:p>
          <a:p>
            <a:r>
              <a:rPr lang="sr-Latn-BA" sz="2100" b="0" i="0" u="none" strike="noStrike" baseline="0" dirty="0">
                <a:solidFill>
                  <a:srgbClr val="002060"/>
                </a:solidFill>
              </a:rPr>
              <a:t>ocijeniti odbranu optuženih, sa posebnim naglaskom na djelimično ili potpuno odbacivanje njihove odbrane;</a:t>
            </a:r>
          </a:p>
          <a:p>
            <a:r>
              <a:rPr lang="sr-Latn-BA" sz="2100" b="0" i="0" u="none" strike="noStrike" baseline="0" dirty="0">
                <a:solidFill>
                  <a:srgbClr val="002060"/>
                </a:solidFill>
              </a:rPr>
              <a:t>iznijeti sve druge otežavajuće okolnosti koje sud treba uzeti u obzir prilikom odmjeravanja kazne (raniji život optuženog, stepen krivice, ponašanje nakon počinjenja krivičnog djela i sl.).</a:t>
            </a:r>
            <a:endParaRPr lang="sr-Latn-BA" sz="2100" dirty="0">
              <a:solidFill>
                <a:srgbClr val="002060"/>
              </a:solidFill>
            </a:endParaRPr>
          </a:p>
        </p:txBody>
      </p:sp>
    </p:spTree>
    <p:extLst>
      <p:ext uri="{BB962C8B-B14F-4D97-AF65-F5344CB8AC3E}">
        <p14:creationId xmlns:p14="http://schemas.microsoft.com/office/powerpoint/2010/main" val="185325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4694D-BA10-4A89-A9E9-295E221F55DA}"/>
              </a:ext>
            </a:extLst>
          </p:cNvPr>
          <p:cNvSpPr>
            <a:spLocks noGrp="1"/>
          </p:cNvSpPr>
          <p:nvPr>
            <p:ph idx="1"/>
          </p:nvPr>
        </p:nvSpPr>
        <p:spPr>
          <a:xfrm>
            <a:off x="1702675" y="1833918"/>
            <a:ext cx="10155191" cy="4833581"/>
          </a:xfrm>
        </p:spPr>
        <p:txBody>
          <a:bodyPr anchor="t">
            <a:noAutofit/>
          </a:bodyPr>
          <a:lstStyle/>
          <a:p>
            <a:pPr marL="0" indent="0">
              <a:buNone/>
            </a:pPr>
            <a:r>
              <a:rPr lang="sr-Latn-BA" sz="2800" dirty="0">
                <a:solidFill>
                  <a:srgbClr val="002060"/>
                </a:solidFill>
              </a:rPr>
              <a:t>Prilikom izbora vrste i mjere krivičnopravne sankcije sud mora uzeti u obzir sve okolnosti koje će uticati na izbor vrste i mjere kazne. Kao što su policija i tužilaštvo </a:t>
            </a:r>
            <a:r>
              <a:rPr lang="sr-Latn-BA" sz="2800" b="1" dirty="0">
                <a:solidFill>
                  <a:srgbClr val="002060"/>
                </a:solidFill>
              </a:rPr>
              <a:t>morali pronaći subjektivni element, odnosno predrasudu</a:t>
            </a:r>
            <a:r>
              <a:rPr lang="sr-Latn-BA" sz="2800" dirty="0">
                <a:solidFill>
                  <a:srgbClr val="002060"/>
                </a:solidFill>
              </a:rPr>
              <a:t>, za procesuiranje krivičnog djela iz mržnje, tako </a:t>
            </a:r>
            <a:r>
              <a:rPr lang="sr-Latn-BA" sz="2800" b="1" dirty="0">
                <a:solidFill>
                  <a:srgbClr val="002060"/>
                </a:solidFill>
              </a:rPr>
              <a:t>sud treba što preciznije ocijeniti taj subjektivni element kod učinioca</a:t>
            </a:r>
            <a:r>
              <a:rPr lang="sr-Latn-BA" sz="2800" dirty="0">
                <a:solidFill>
                  <a:srgbClr val="002060"/>
                </a:solidFill>
              </a:rPr>
              <a:t> kako bi izabrao adekvatnu krivičnopravnu sankciju, koja će ispuniti svrhu kažnjavanja u smislu specijalne prevencije. Sud ne treba utvrđivati prisustvo predrasude samo radi potvrde elementa krivičnog djela iz mržnje, nego i radi toga da ocijeni kojom će sankcijom odvratiti izvršioca od ponovnog izvršenja krivičnog djela. </a:t>
            </a:r>
          </a:p>
        </p:txBody>
      </p:sp>
      <p:sp>
        <p:nvSpPr>
          <p:cNvPr id="4" name="Title 1">
            <a:extLst>
              <a:ext uri="{FF2B5EF4-FFF2-40B4-BE49-F238E27FC236}">
                <a16:creationId xmlns:a16="http://schemas.microsoft.com/office/drawing/2014/main" id="{9F87ABD3-FA82-46FC-AF62-67C240931603}"/>
              </a:ext>
            </a:extLst>
          </p:cNvPr>
          <p:cNvSpPr>
            <a:spLocks noGrp="1"/>
          </p:cNvSpPr>
          <p:nvPr>
            <p:ph type="title"/>
          </p:nvPr>
        </p:nvSpPr>
        <p:spPr>
          <a:xfrm>
            <a:off x="1702675" y="190501"/>
            <a:ext cx="10018713" cy="1269810"/>
          </a:xfrm>
        </p:spPr>
        <p:txBody>
          <a:bodyPr>
            <a:normAutofit fontScale="90000"/>
          </a:bodyPr>
          <a:lstStyle/>
          <a:p>
            <a:r>
              <a:rPr lang="sr-Latn-BA" b="1" dirty="0">
                <a:solidFill>
                  <a:srgbClr val="002060"/>
                </a:solidFill>
              </a:rPr>
              <a:t>Adekvatno kažnjavanje učinilaca krivičnih djela učinjenih iz mržnje</a:t>
            </a:r>
          </a:p>
        </p:txBody>
      </p:sp>
    </p:spTree>
    <p:extLst>
      <p:ext uri="{BB962C8B-B14F-4D97-AF65-F5344CB8AC3E}">
        <p14:creationId xmlns:p14="http://schemas.microsoft.com/office/powerpoint/2010/main" val="2019695621"/>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0D68E9-C64E-40C5-BE62-2A25CFD542F8}"/>
              </a:ext>
            </a:extLst>
          </p:cNvPr>
          <p:cNvSpPr>
            <a:spLocks noGrp="1"/>
          </p:cNvSpPr>
          <p:nvPr>
            <p:ph idx="1"/>
          </p:nvPr>
        </p:nvSpPr>
        <p:spPr>
          <a:xfrm>
            <a:off x="1880095" y="2114833"/>
            <a:ext cx="10018713" cy="4552666"/>
          </a:xfrm>
        </p:spPr>
        <p:txBody>
          <a:bodyPr anchor="t">
            <a:normAutofit/>
          </a:bodyPr>
          <a:lstStyle/>
          <a:p>
            <a:pPr marL="0" indent="0">
              <a:buNone/>
            </a:pPr>
            <a:r>
              <a:rPr lang="sr-Latn-BA" sz="3000" dirty="0">
                <a:solidFill>
                  <a:srgbClr val="002060"/>
                </a:solidFill>
              </a:rPr>
              <a:t>Očekivani efekt specijalne prevencije nikada ne smije ići na štetu generalne prevencije. Njoj se mora posvetiti posebna pažnja, prvenstveno zbog snažnih efekata koje krivična djela učinjena iz mržnje ostavljaju na zajednicu. Zbog toga je važno da diskreciona odluka suda bude donesena i na osnovu razmatranja izbora sankcije kao “poruke” za potencijalne učinioce krivičnih djela iz mržnje. Takva odluka često biva prekretnica za (ne)eskalaciju krivičnog djela ove vrste u druge (masovnije) sukobe.</a:t>
            </a:r>
          </a:p>
        </p:txBody>
      </p:sp>
      <p:sp>
        <p:nvSpPr>
          <p:cNvPr id="4" name="Title 1">
            <a:extLst>
              <a:ext uri="{FF2B5EF4-FFF2-40B4-BE49-F238E27FC236}">
                <a16:creationId xmlns:a16="http://schemas.microsoft.com/office/drawing/2014/main" id="{A8941E97-62B1-489D-B321-9109654A123A}"/>
              </a:ext>
            </a:extLst>
          </p:cNvPr>
          <p:cNvSpPr>
            <a:spLocks noGrp="1"/>
          </p:cNvSpPr>
          <p:nvPr>
            <p:ph type="title"/>
          </p:nvPr>
        </p:nvSpPr>
        <p:spPr>
          <a:xfrm>
            <a:off x="1702675" y="190501"/>
            <a:ext cx="10018713" cy="1269810"/>
          </a:xfrm>
        </p:spPr>
        <p:txBody>
          <a:bodyPr>
            <a:normAutofit fontScale="90000"/>
          </a:bodyPr>
          <a:lstStyle/>
          <a:p>
            <a:r>
              <a:rPr lang="sr-Latn-BA" b="1" dirty="0">
                <a:solidFill>
                  <a:srgbClr val="002060"/>
                </a:solidFill>
              </a:rPr>
              <a:t>Adekvatno kažnjavanje učinilaca krivičnih djela učinjenih iz mržnje</a:t>
            </a:r>
          </a:p>
        </p:txBody>
      </p:sp>
    </p:spTree>
    <p:extLst>
      <p:ext uri="{BB962C8B-B14F-4D97-AF65-F5344CB8AC3E}">
        <p14:creationId xmlns:p14="http://schemas.microsoft.com/office/powerpoint/2010/main" val="175242220"/>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324" y="1920765"/>
            <a:ext cx="10018713" cy="3124201"/>
          </a:xfrm>
        </p:spPr>
        <p:txBody>
          <a:bodyPr>
            <a:normAutofit/>
          </a:bodyPr>
          <a:lstStyle/>
          <a:p>
            <a:pPr marL="0" indent="0" algn="ctr">
              <a:buNone/>
            </a:pPr>
            <a:r>
              <a:rPr lang="sr-Latn-BA" sz="8000" b="1" dirty="0">
                <a:solidFill>
                  <a:srgbClr val="002060"/>
                </a:solidFill>
              </a:rPr>
              <a:t>Hvala na pažnji!</a:t>
            </a:r>
            <a:endParaRPr lang="en-US" sz="8000" b="1" dirty="0">
              <a:solidFill>
                <a:srgbClr val="002060"/>
              </a:solidFill>
            </a:endParaRPr>
          </a:p>
        </p:txBody>
      </p:sp>
    </p:spTree>
    <p:extLst>
      <p:ext uri="{BB962C8B-B14F-4D97-AF65-F5344CB8AC3E}">
        <p14:creationId xmlns:p14="http://schemas.microsoft.com/office/powerpoint/2010/main" val="401541047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C559B-AD9A-49BE-9C55-E14847A8EAA1}"/>
              </a:ext>
            </a:extLst>
          </p:cNvPr>
          <p:cNvSpPr>
            <a:spLocks noGrp="1"/>
          </p:cNvSpPr>
          <p:nvPr>
            <p:ph type="title"/>
          </p:nvPr>
        </p:nvSpPr>
        <p:spPr>
          <a:xfrm>
            <a:off x="1285461" y="106017"/>
            <a:ext cx="10760766" cy="1683026"/>
          </a:xfrm>
        </p:spPr>
        <p:txBody>
          <a:bodyPr anchor="t">
            <a:noAutofit/>
          </a:bodyPr>
          <a:lstStyle/>
          <a:p>
            <a:r>
              <a:rPr lang="bs-Latn-BA" sz="3600" b="1" dirty="0">
                <a:solidFill>
                  <a:srgbClr val="002060"/>
                </a:solidFill>
                <a:effectLst/>
                <a:ea typeface="Calibri" panose="020F0502020204030204" pitchFamily="34" charset="0"/>
                <a:cs typeface="Times New Roman" panose="02020603050405020304" pitchFamily="18" charset="0"/>
              </a:rPr>
              <a:t>Pozitivne obaveze države da provodi djelotvornu istragu i krivično gonjenje učinilaca krivičnih djela iz mržnje prema EKLJP</a:t>
            </a:r>
            <a:br>
              <a:rPr lang="sr-Latn-BA" dirty="0">
                <a:effectLst/>
                <a:ea typeface="Calibri" panose="020F0502020204030204" pitchFamily="34" charset="0"/>
                <a:cs typeface="Times New Roman" panose="02020603050405020304" pitchFamily="18" charset="0"/>
              </a:rPr>
            </a:br>
            <a:endParaRPr lang="sr-Latn-BA" dirty="0"/>
          </a:p>
        </p:txBody>
      </p:sp>
      <p:sp>
        <p:nvSpPr>
          <p:cNvPr id="3" name="Content Placeholder 2">
            <a:extLst>
              <a:ext uri="{FF2B5EF4-FFF2-40B4-BE49-F238E27FC236}">
                <a16:creationId xmlns:a16="http://schemas.microsoft.com/office/drawing/2014/main" id="{E6324382-63AE-4E30-A793-9F31DF0B21FB}"/>
              </a:ext>
            </a:extLst>
          </p:cNvPr>
          <p:cNvSpPr>
            <a:spLocks noGrp="1"/>
          </p:cNvSpPr>
          <p:nvPr>
            <p:ph idx="1"/>
          </p:nvPr>
        </p:nvSpPr>
        <p:spPr>
          <a:xfrm>
            <a:off x="1630083" y="2332383"/>
            <a:ext cx="10561917" cy="3955774"/>
          </a:xfrm>
        </p:spPr>
        <p:txBody>
          <a:bodyPr anchor="t">
            <a:normAutofit/>
          </a:bodyPr>
          <a:lstStyle/>
          <a:p>
            <a:pPr marL="0" indent="0">
              <a:buNone/>
            </a:pPr>
            <a:r>
              <a:rPr lang="sr-Latn-BA" sz="3200" dirty="0">
                <a:solidFill>
                  <a:srgbClr val="002060"/>
                </a:solidFill>
              </a:rPr>
              <a:t>Evropski sud za ljudska prava u svojim odlukama obavezu država članica da istražuju i kažnjavaju rasno motivisano nasilje izvodi iz njihovih pozitivnih obaveza proceduralne prirode koje su </a:t>
            </a:r>
            <a:r>
              <a:rPr lang="sr-Latn-BA" sz="3200" b="1" dirty="0">
                <a:solidFill>
                  <a:srgbClr val="002060"/>
                </a:solidFill>
              </a:rPr>
              <a:t>sastavni dio prava na život </a:t>
            </a:r>
            <a:r>
              <a:rPr lang="sr-Latn-BA" sz="3200" dirty="0">
                <a:solidFill>
                  <a:srgbClr val="002060"/>
                </a:solidFill>
              </a:rPr>
              <a:t>iz člana 2. EKLJP i zabrane mučenja iz člana 3. EKLJPu vezi sa pozitivnim obavezama država članica iz člana 1. EKLJP, </a:t>
            </a:r>
            <a:r>
              <a:rPr lang="sr-Latn-BA" sz="3200" b="1" dirty="0">
                <a:solidFill>
                  <a:srgbClr val="002060"/>
                </a:solidFill>
              </a:rPr>
              <a:t>te zabrane diskriminacije </a:t>
            </a:r>
            <a:r>
              <a:rPr lang="sr-Latn-BA" sz="3200" dirty="0">
                <a:solidFill>
                  <a:srgbClr val="002060"/>
                </a:solidFill>
              </a:rPr>
              <a:t>iz člana 14. EKLJP. </a:t>
            </a:r>
          </a:p>
        </p:txBody>
      </p:sp>
    </p:spTree>
    <p:extLst>
      <p:ext uri="{BB962C8B-B14F-4D97-AF65-F5344CB8AC3E}">
        <p14:creationId xmlns:p14="http://schemas.microsoft.com/office/powerpoint/2010/main" val="294105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508F58-6CF8-4C72-91A1-F895D0E5C70D}"/>
              </a:ext>
            </a:extLst>
          </p:cNvPr>
          <p:cNvSpPr>
            <a:spLocks noGrp="1"/>
          </p:cNvSpPr>
          <p:nvPr>
            <p:ph idx="1"/>
          </p:nvPr>
        </p:nvSpPr>
        <p:spPr>
          <a:xfrm>
            <a:off x="1285462" y="2142699"/>
            <a:ext cx="10760766" cy="4609285"/>
          </a:xfrm>
        </p:spPr>
        <p:txBody>
          <a:bodyPr anchor="t">
            <a:normAutofit/>
          </a:bodyPr>
          <a:lstStyle/>
          <a:p>
            <a:pPr>
              <a:buFont typeface="Arial" panose="020B0604020202020204" pitchFamily="34" charset="0"/>
              <a:buChar char="•"/>
            </a:pPr>
            <a:r>
              <a:rPr lang="sr-Latn-BA" sz="2800" dirty="0">
                <a:solidFill>
                  <a:srgbClr val="002060"/>
                </a:solidFill>
              </a:rPr>
              <a:t>Član 1. EKLJP Obaveza na poštovanje ljudskih prava –  Visoke ugovorne stranke osiguraće svakoj osobi pod svojom jurisdikcijom prava i slobode određene u odjeljku I. ove konvencije.</a:t>
            </a:r>
          </a:p>
          <a:p>
            <a:pPr>
              <a:buFont typeface="Arial" panose="020B0604020202020204" pitchFamily="34" charset="0"/>
              <a:buChar char="•"/>
            </a:pPr>
            <a:r>
              <a:rPr lang="sr-Latn-BA" sz="2800" dirty="0">
                <a:solidFill>
                  <a:srgbClr val="002060"/>
                </a:solidFill>
              </a:rPr>
              <a:t>Član 2. Pravo na život – Pravo na život svake osobe zaštićeno je zakonom. </a:t>
            </a:r>
          </a:p>
          <a:p>
            <a:pPr>
              <a:buFont typeface="Arial" panose="020B0604020202020204" pitchFamily="34" charset="0"/>
              <a:buChar char="•"/>
            </a:pPr>
            <a:r>
              <a:rPr lang="sr-Latn-BA" sz="2800" dirty="0">
                <a:solidFill>
                  <a:srgbClr val="002060"/>
                </a:solidFill>
              </a:rPr>
              <a:t>Član 3. – Niko ne smije biti podvrgnut mučenju, ili nečovječnom ili ponižavajućem postupanju ili kažnjavanju.   </a:t>
            </a:r>
          </a:p>
          <a:p>
            <a:pPr marL="0" indent="0">
              <a:buNone/>
            </a:pPr>
            <a:endParaRPr lang="sr-Latn-BA" dirty="0"/>
          </a:p>
          <a:p>
            <a:pPr marL="0" indent="0">
              <a:buNone/>
            </a:pPr>
            <a:endParaRPr lang="sr-Latn-BA" dirty="0"/>
          </a:p>
        </p:txBody>
      </p:sp>
      <p:sp>
        <p:nvSpPr>
          <p:cNvPr id="4" name="Title 1">
            <a:extLst>
              <a:ext uri="{FF2B5EF4-FFF2-40B4-BE49-F238E27FC236}">
                <a16:creationId xmlns:a16="http://schemas.microsoft.com/office/drawing/2014/main" id="{AB6FE28D-0395-458B-A62A-B9FE023AFF85}"/>
              </a:ext>
            </a:extLst>
          </p:cNvPr>
          <p:cNvSpPr>
            <a:spLocks noGrp="1"/>
          </p:cNvSpPr>
          <p:nvPr>
            <p:ph type="title"/>
          </p:nvPr>
        </p:nvSpPr>
        <p:spPr>
          <a:xfrm>
            <a:off x="1285461" y="106017"/>
            <a:ext cx="10760766" cy="1683026"/>
          </a:xfrm>
        </p:spPr>
        <p:txBody>
          <a:bodyPr anchor="t">
            <a:noAutofit/>
          </a:bodyPr>
          <a:lstStyle/>
          <a:p>
            <a:r>
              <a:rPr lang="bs-Latn-BA" sz="3600" b="1" dirty="0">
                <a:solidFill>
                  <a:srgbClr val="002060"/>
                </a:solidFill>
                <a:effectLst/>
                <a:ea typeface="Calibri" panose="020F0502020204030204" pitchFamily="34" charset="0"/>
                <a:cs typeface="Times New Roman" panose="02020603050405020304" pitchFamily="18" charset="0"/>
              </a:rPr>
              <a:t>Pozitivne obaveze države da provodi djelotvornu istragu i krivično gonjenje učinilaca krivičnih djela iz mržnje prema EKLJP</a:t>
            </a:r>
            <a:br>
              <a:rPr lang="sr-Latn-BA" dirty="0">
                <a:effectLst/>
                <a:ea typeface="Calibri" panose="020F0502020204030204" pitchFamily="34" charset="0"/>
                <a:cs typeface="Times New Roman" panose="02020603050405020304" pitchFamily="18" charset="0"/>
              </a:rPr>
            </a:br>
            <a:endParaRPr lang="sr-Latn-BA" dirty="0"/>
          </a:p>
        </p:txBody>
      </p:sp>
    </p:spTree>
    <p:extLst>
      <p:ext uri="{BB962C8B-B14F-4D97-AF65-F5344CB8AC3E}">
        <p14:creationId xmlns:p14="http://schemas.microsoft.com/office/powerpoint/2010/main" val="36039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CCF1CA-9C89-49C2-9D4E-F5CD7DD03EBB}"/>
              </a:ext>
            </a:extLst>
          </p:cNvPr>
          <p:cNvSpPr>
            <a:spLocks noGrp="1"/>
          </p:cNvSpPr>
          <p:nvPr>
            <p:ph idx="1"/>
          </p:nvPr>
        </p:nvSpPr>
        <p:spPr>
          <a:xfrm>
            <a:off x="1670633" y="2216623"/>
            <a:ext cx="10375594" cy="3897574"/>
          </a:xfrm>
        </p:spPr>
        <p:txBody>
          <a:bodyPr/>
          <a:lstStyle/>
          <a:p>
            <a:r>
              <a:rPr lang="sr-Latn-BA" sz="3000" dirty="0">
                <a:solidFill>
                  <a:srgbClr val="002060"/>
                </a:solidFill>
              </a:rPr>
              <a:t>Član 14. EKLJP Zabrana diskriminacije</a:t>
            </a:r>
          </a:p>
          <a:p>
            <a:pPr marL="0" indent="0">
              <a:buNone/>
            </a:pPr>
            <a:r>
              <a:rPr lang="sr-Latn-BA" sz="3000" dirty="0">
                <a:solidFill>
                  <a:srgbClr val="002060"/>
                </a:solidFill>
              </a:rPr>
              <a:t> Uživanje prava i sloboda koje su priznate u ovoj Konvenciji osiguraće se </a:t>
            </a:r>
            <a:r>
              <a:rPr lang="sr-Latn-BA" sz="3000" b="1" dirty="0">
                <a:solidFill>
                  <a:srgbClr val="002060"/>
                </a:solidFill>
              </a:rPr>
              <a:t>bez diskriminacije na bilo kojoj osnovi</a:t>
            </a:r>
            <a:r>
              <a:rPr lang="sr-Latn-BA" sz="3000" dirty="0">
                <a:solidFill>
                  <a:srgbClr val="002060"/>
                </a:solidFill>
              </a:rPr>
              <a:t>, kao što je pol, rasa, boja kože, jezik, vjeroispovijest, političko ili drugo mišljenje, nacionalno ili društveno porijeklo, pripadnost nacionalnoj manjini, imovina, rođenje ili druga okolnost.</a:t>
            </a:r>
          </a:p>
          <a:p>
            <a:pPr marL="0" indent="0">
              <a:buNone/>
            </a:pPr>
            <a:endParaRPr lang="sr-Latn-BA" dirty="0"/>
          </a:p>
        </p:txBody>
      </p:sp>
      <p:sp>
        <p:nvSpPr>
          <p:cNvPr id="4" name="Title 1">
            <a:extLst>
              <a:ext uri="{FF2B5EF4-FFF2-40B4-BE49-F238E27FC236}">
                <a16:creationId xmlns:a16="http://schemas.microsoft.com/office/drawing/2014/main" id="{E9DB0CB1-FE40-4628-A7B4-AE4BCF2A151A}"/>
              </a:ext>
            </a:extLst>
          </p:cNvPr>
          <p:cNvSpPr>
            <a:spLocks noGrp="1"/>
          </p:cNvSpPr>
          <p:nvPr>
            <p:ph type="title"/>
          </p:nvPr>
        </p:nvSpPr>
        <p:spPr>
          <a:xfrm>
            <a:off x="1285461" y="106017"/>
            <a:ext cx="10760766" cy="1683026"/>
          </a:xfrm>
        </p:spPr>
        <p:txBody>
          <a:bodyPr anchor="t">
            <a:noAutofit/>
          </a:bodyPr>
          <a:lstStyle/>
          <a:p>
            <a:r>
              <a:rPr lang="bs-Latn-BA" sz="3600" b="1" dirty="0">
                <a:solidFill>
                  <a:srgbClr val="002060"/>
                </a:solidFill>
                <a:effectLst/>
                <a:ea typeface="Calibri" panose="020F0502020204030204" pitchFamily="34" charset="0"/>
                <a:cs typeface="Times New Roman" panose="02020603050405020304" pitchFamily="18" charset="0"/>
              </a:rPr>
              <a:t>Pozitivne obaveze države da provodi djelotvornu istragu i krivično gonjenje učinilaca krivičnih djela iz mržnje prema EKLJP</a:t>
            </a:r>
            <a:br>
              <a:rPr lang="sr-Latn-BA" dirty="0">
                <a:effectLst/>
                <a:ea typeface="Calibri" panose="020F0502020204030204" pitchFamily="34" charset="0"/>
                <a:cs typeface="Times New Roman" panose="02020603050405020304" pitchFamily="18" charset="0"/>
              </a:rPr>
            </a:br>
            <a:endParaRPr lang="sr-Latn-BA" dirty="0"/>
          </a:p>
        </p:txBody>
      </p:sp>
    </p:spTree>
    <p:extLst>
      <p:ext uri="{BB962C8B-B14F-4D97-AF65-F5344CB8AC3E}">
        <p14:creationId xmlns:p14="http://schemas.microsoft.com/office/powerpoint/2010/main" val="237360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9408F-A1DE-4CCB-BC73-4EF44A3CCA11}"/>
              </a:ext>
            </a:extLst>
          </p:cNvPr>
          <p:cNvSpPr>
            <a:spLocks noGrp="1"/>
          </p:cNvSpPr>
          <p:nvPr>
            <p:ph idx="1"/>
          </p:nvPr>
        </p:nvSpPr>
        <p:spPr>
          <a:xfrm>
            <a:off x="1484310" y="2101755"/>
            <a:ext cx="10561917" cy="4326341"/>
          </a:xfrm>
        </p:spPr>
        <p:txBody>
          <a:bodyPr anchor="t">
            <a:normAutofit/>
          </a:bodyPr>
          <a:lstStyle/>
          <a:p>
            <a:pPr marL="0" indent="0">
              <a:buNone/>
            </a:pPr>
            <a:r>
              <a:rPr lang="sr-Latn-BA" sz="2800" dirty="0">
                <a:solidFill>
                  <a:srgbClr val="002060"/>
                </a:solidFill>
              </a:rPr>
              <a:t>U presudi </a:t>
            </a:r>
            <a:r>
              <a:rPr lang="sr-Latn-BA" sz="2800" i="1" dirty="0">
                <a:solidFill>
                  <a:srgbClr val="002060"/>
                </a:solidFill>
              </a:rPr>
              <a:t>Nachova i drugi protiv Bugarske </a:t>
            </a:r>
            <a:r>
              <a:rPr lang="sr-Latn-BA" sz="2800" dirty="0">
                <a:solidFill>
                  <a:srgbClr val="002060"/>
                </a:solidFill>
              </a:rPr>
              <a:t>Evropski sud za ljudska prava je istakao da „</a:t>
            </a:r>
            <a:r>
              <a:rPr lang="sr-Latn-BA" sz="2800" b="1" dirty="0">
                <a:solidFill>
                  <a:srgbClr val="002060"/>
                </a:solidFill>
              </a:rPr>
              <a:t>rasno motivisano nasilje predstavlja posebnu povredu ljudskog dostojanstva</a:t>
            </a:r>
            <a:r>
              <a:rPr lang="sr-Latn-BA" sz="2800" dirty="0">
                <a:solidFill>
                  <a:srgbClr val="002060"/>
                </a:solidFill>
              </a:rPr>
              <a:t>, pa se, s obzirom na pogubne posljedice, od nadležnih organa zahtjeva da svaki takav slučaj istraže posebno energično i odlučno“ te da nadležni organi „moraju da upotrijebe sva sredstva koja im stoje na raspolaganju u borbi protiv rasizma i rasno motivisanog nasilja, kako bi na taj način ojačali viziju svakog demokratskog društva da se na razlike ne gleda kao na opasnost, već kao na izvor bogatstva“</a:t>
            </a:r>
          </a:p>
        </p:txBody>
      </p:sp>
      <p:sp>
        <p:nvSpPr>
          <p:cNvPr id="4" name="Title 1">
            <a:extLst>
              <a:ext uri="{FF2B5EF4-FFF2-40B4-BE49-F238E27FC236}">
                <a16:creationId xmlns:a16="http://schemas.microsoft.com/office/drawing/2014/main" id="{98A7F168-D6E8-48BF-9B5A-5FC9F64D52B3}"/>
              </a:ext>
            </a:extLst>
          </p:cNvPr>
          <p:cNvSpPr>
            <a:spLocks noGrp="1"/>
          </p:cNvSpPr>
          <p:nvPr>
            <p:ph type="title"/>
          </p:nvPr>
        </p:nvSpPr>
        <p:spPr>
          <a:xfrm>
            <a:off x="1285461" y="106017"/>
            <a:ext cx="10760766" cy="1683026"/>
          </a:xfrm>
        </p:spPr>
        <p:txBody>
          <a:bodyPr anchor="t">
            <a:noAutofit/>
          </a:bodyPr>
          <a:lstStyle/>
          <a:p>
            <a:r>
              <a:rPr lang="bs-Latn-BA" sz="3600" b="1" dirty="0">
                <a:solidFill>
                  <a:srgbClr val="002060"/>
                </a:solidFill>
                <a:effectLst/>
                <a:ea typeface="Calibri" panose="020F0502020204030204" pitchFamily="34" charset="0"/>
                <a:cs typeface="Times New Roman" panose="02020603050405020304" pitchFamily="18" charset="0"/>
              </a:rPr>
              <a:t>Pozitivne obaveze države da provodi djelotvornu istragu i krivično gonjenje učinilaca krivičnih djela iz mržnje prema EKLJP</a:t>
            </a:r>
            <a:br>
              <a:rPr lang="sr-Latn-BA" dirty="0">
                <a:effectLst/>
                <a:ea typeface="Calibri" panose="020F0502020204030204" pitchFamily="34" charset="0"/>
                <a:cs typeface="Times New Roman" panose="02020603050405020304" pitchFamily="18" charset="0"/>
              </a:rPr>
            </a:br>
            <a:endParaRPr lang="sr-Latn-BA" dirty="0"/>
          </a:p>
        </p:txBody>
      </p:sp>
    </p:spTree>
    <p:extLst>
      <p:ext uri="{BB962C8B-B14F-4D97-AF65-F5344CB8AC3E}">
        <p14:creationId xmlns:p14="http://schemas.microsoft.com/office/powerpoint/2010/main" val="206559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0C4CE7-6B0C-4C16-A1A5-63271AFCBCD4}"/>
              </a:ext>
            </a:extLst>
          </p:cNvPr>
          <p:cNvSpPr>
            <a:spLocks noGrp="1"/>
          </p:cNvSpPr>
          <p:nvPr>
            <p:ph idx="1"/>
          </p:nvPr>
        </p:nvSpPr>
        <p:spPr>
          <a:xfrm>
            <a:off x="1419367" y="2480480"/>
            <a:ext cx="10626860" cy="3661013"/>
          </a:xfrm>
        </p:spPr>
        <p:txBody>
          <a:bodyPr anchor="t">
            <a:normAutofit/>
          </a:bodyPr>
          <a:lstStyle/>
          <a:p>
            <a:pPr marL="0" indent="0">
              <a:buNone/>
            </a:pPr>
            <a:r>
              <a:rPr lang="sr-Latn-BA" sz="3000" dirty="0">
                <a:solidFill>
                  <a:srgbClr val="002060"/>
                </a:solidFill>
              </a:rPr>
              <a:t>U ovom predmetu ESLJP je našao „da su vlasti zatajile u ispunjavanju svoje obaveze po osnovu člana 14 Konvencije, a u vezi sa članom 2, kako bi preduzele sve potrebne korake da se istraži da li je u predmetnim događajima bilo diskriminacije“ te da je stoga došlo do povrede člana 14 Konvencije u vezi sa proceduralnim aspektom člana 2. </a:t>
            </a:r>
          </a:p>
          <a:p>
            <a:endParaRPr lang="sr-Latn-BA" dirty="0"/>
          </a:p>
        </p:txBody>
      </p:sp>
      <p:sp>
        <p:nvSpPr>
          <p:cNvPr id="4" name="Title 1">
            <a:extLst>
              <a:ext uri="{FF2B5EF4-FFF2-40B4-BE49-F238E27FC236}">
                <a16:creationId xmlns:a16="http://schemas.microsoft.com/office/drawing/2014/main" id="{B0B421D3-7F79-46F3-B393-F676769FF8D2}"/>
              </a:ext>
            </a:extLst>
          </p:cNvPr>
          <p:cNvSpPr>
            <a:spLocks noGrp="1"/>
          </p:cNvSpPr>
          <p:nvPr>
            <p:ph type="title"/>
          </p:nvPr>
        </p:nvSpPr>
        <p:spPr>
          <a:xfrm>
            <a:off x="1285461" y="106017"/>
            <a:ext cx="10760766" cy="1683026"/>
          </a:xfrm>
        </p:spPr>
        <p:txBody>
          <a:bodyPr anchor="t">
            <a:noAutofit/>
          </a:bodyPr>
          <a:lstStyle/>
          <a:p>
            <a:r>
              <a:rPr lang="bs-Latn-BA" sz="3600" b="1" dirty="0">
                <a:solidFill>
                  <a:srgbClr val="002060"/>
                </a:solidFill>
                <a:effectLst/>
                <a:ea typeface="Calibri" panose="020F0502020204030204" pitchFamily="34" charset="0"/>
                <a:cs typeface="Times New Roman" panose="02020603050405020304" pitchFamily="18" charset="0"/>
              </a:rPr>
              <a:t>Pozitivne obaveze države da provodi djelotvornu istragu i krivično gonjenje učinilaca krivičnih djela iz mržnje prema EKLJP</a:t>
            </a:r>
            <a:br>
              <a:rPr lang="sr-Latn-BA" dirty="0">
                <a:effectLst/>
                <a:ea typeface="Calibri" panose="020F0502020204030204" pitchFamily="34" charset="0"/>
                <a:cs typeface="Times New Roman" panose="02020603050405020304" pitchFamily="18" charset="0"/>
              </a:rPr>
            </a:br>
            <a:endParaRPr lang="sr-Latn-BA" dirty="0"/>
          </a:p>
        </p:txBody>
      </p:sp>
    </p:spTree>
    <p:extLst>
      <p:ext uri="{BB962C8B-B14F-4D97-AF65-F5344CB8AC3E}">
        <p14:creationId xmlns:p14="http://schemas.microsoft.com/office/powerpoint/2010/main" val="78938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68B336-E639-4123-A9A1-CE129671475E}"/>
              </a:ext>
            </a:extLst>
          </p:cNvPr>
          <p:cNvSpPr>
            <a:spLocks noGrp="1"/>
          </p:cNvSpPr>
          <p:nvPr>
            <p:ph idx="1"/>
          </p:nvPr>
        </p:nvSpPr>
        <p:spPr>
          <a:xfrm>
            <a:off x="1716322" y="2183641"/>
            <a:ext cx="10018713" cy="4394579"/>
          </a:xfrm>
        </p:spPr>
        <p:txBody>
          <a:bodyPr anchor="t">
            <a:normAutofit/>
          </a:bodyPr>
          <a:lstStyle/>
          <a:p>
            <a:pPr marL="0" indent="0">
              <a:buNone/>
            </a:pPr>
            <a:r>
              <a:rPr lang="sr-Latn-BA" sz="2600" dirty="0">
                <a:solidFill>
                  <a:srgbClr val="002060"/>
                </a:solidFill>
              </a:rPr>
              <a:t>Veliko vijeće  suda je posebno naglasilo stav prvostepenog vijeća da „prilikom istrage nasilnih incidenata i posebno smrti prouzrokovane od strane službenog lica, dodatna obaveza nadležnih organa Visokih strana ugovornica je da preduzmu sve što se razumno može preduzeti kako bi se razotkrili </a:t>
            </a:r>
            <a:r>
              <a:rPr lang="sr-Latn-BA" sz="2600" b="1" dirty="0">
                <a:solidFill>
                  <a:srgbClr val="002060"/>
                </a:solidFill>
              </a:rPr>
              <a:t>eventualni rasistički motivi </a:t>
            </a:r>
            <a:r>
              <a:rPr lang="sr-Latn-BA" sz="2600" dirty="0">
                <a:solidFill>
                  <a:srgbClr val="002060"/>
                </a:solidFill>
              </a:rPr>
              <a:t>i utvrdilo da li su u rečenim događajima bilo kakvu ulogu igrali </a:t>
            </a:r>
            <a:r>
              <a:rPr lang="sr-Latn-BA" sz="2600" b="1" dirty="0">
                <a:solidFill>
                  <a:srgbClr val="002060"/>
                </a:solidFill>
              </a:rPr>
              <a:t>etnički motivisana mržnja </a:t>
            </a:r>
            <a:r>
              <a:rPr lang="sr-Latn-BA" sz="2600" dirty="0">
                <a:solidFill>
                  <a:srgbClr val="002060"/>
                </a:solidFill>
              </a:rPr>
              <a:t>ili </a:t>
            </a:r>
            <a:r>
              <a:rPr lang="sr-Latn-BA" sz="2600" b="1" dirty="0">
                <a:solidFill>
                  <a:srgbClr val="002060"/>
                </a:solidFill>
              </a:rPr>
              <a:t>predrasude</a:t>
            </a:r>
            <a:r>
              <a:rPr lang="sr-Latn-BA" sz="2600" dirty="0">
                <a:solidFill>
                  <a:srgbClr val="002060"/>
                </a:solidFill>
              </a:rPr>
              <a:t>. Ukoliko to nije učinjeno i ukoliko se rasno podstaknuto nasilje i brutalnost tretira podjednako kao i slučajevi u kojima nema rasističkih elemenata, to bi značilo da se zatvaraju oči pred specifičnim odlikama akata koji posebno destruktivno djeluju na osnovna prava.</a:t>
            </a:r>
          </a:p>
        </p:txBody>
      </p:sp>
      <p:sp>
        <p:nvSpPr>
          <p:cNvPr id="4" name="Title 1">
            <a:extLst>
              <a:ext uri="{FF2B5EF4-FFF2-40B4-BE49-F238E27FC236}">
                <a16:creationId xmlns:a16="http://schemas.microsoft.com/office/drawing/2014/main" id="{4725C01D-BA9C-4BBC-9173-5B3DB6B46E12}"/>
              </a:ext>
            </a:extLst>
          </p:cNvPr>
          <p:cNvSpPr>
            <a:spLocks noGrp="1"/>
          </p:cNvSpPr>
          <p:nvPr>
            <p:ph type="title"/>
          </p:nvPr>
        </p:nvSpPr>
        <p:spPr>
          <a:xfrm>
            <a:off x="1285461" y="106017"/>
            <a:ext cx="10760766" cy="1683026"/>
          </a:xfrm>
        </p:spPr>
        <p:txBody>
          <a:bodyPr anchor="t">
            <a:noAutofit/>
          </a:bodyPr>
          <a:lstStyle/>
          <a:p>
            <a:r>
              <a:rPr lang="bs-Latn-BA" sz="3600" b="1" dirty="0">
                <a:solidFill>
                  <a:srgbClr val="002060"/>
                </a:solidFill>
                <a:effectLst/>
                <a:ea typeface="Calibri" panose="020F0502020204030204" pitchFamily="34" charset="0"/>
                <a:cs typeface="Times New Roman" panose="02020603050405020304" pitchFamily="18" charset="0"/>
              </a:rPr>
              <a:t>Pozitivne obaveze države da provodi djelotvornu istragu i krivično gonjenje učinilaca krivičnih djela iz mržnje prema EKLJP</a:t>
            </a:r>
            <a:br>
              <a:rPr lang="sr-Latn-BA" dirty="0">
                <a:effectLst/>
                <a:ea typeface="Calibri" panose="020F0502020204030204" pitchFamily="34" charset="0"/>
                <a:cs typeface="Times New Roman" panose="02020603050405020304" pitchFamily="18" charset="0"/>
              </a:rPr>
            </a:br>
            <a:endParaRPr lang="sr-Latn-BA" dirty="0"/>
          </a:p>
        </p:txBody>
      </p:sp>
    </p:spTree>
    <p:extLst>
      <p:ext uri="{BB962C8B-B14F-4D97-AF65-F5344CB8AC3E}">
        <p14:creationId xmlns:p14="http://schemas.microsoft.com/office/powerpoint/2010/main" val="355781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3501</TotalTime>
  <Words>3146</Words>
  <Application>Microsoft Office PowerPoint</Application>
  <PresentationFormat>Widescreen</PresentationFormat>
  <Paragraphs>128</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Corbel</vt:lpstr>
      <vt:lpstr>Wingdings</vt:lpstr>
      <vt:lpstr>Parallax</vt:lpstr>
      <vt:lpstr>OTKRIVANJE, ISTRAŽIVANJE I PROCESUIRANJE KRIVIČNIH DJELA UČINJENIH IZ MRŽNJE</vt:lpstr>
      <vt:lpstr>Razlozi za poseban pristup krivičnim djelima učinjenim iz mržnje</vt:lpstr>
      <vt:lpstr>Razlozi za poseban pristup krivičnim djelima učinjenim iz mržnje</vt:lpstr>
      <vt:lpstr>Pozitivne obaveze države da provodi djelotvornu istragu i krivično gonjenje učinilaca krivičnih djela iz mržnje prema EKLJP </vt:lpstr>
      <vt:lpstr>Pozitivne obaveze države da provodi djelotvornu istragu i krivično gonjenje učinilaca krivičnih djela iz mržnje prema EKLJP </vt:lpstr>
      <vt:lpstr>Pozitivne obaveze države da provodi djelotvornu istragu i krivično gonjenje učinilaca krivičnih djela iz mržnje prema EKLJP </vt:lpstr>
      <vt:lpstr>Pozitivne obaveze države da provodi djelotvornu istragu i krivično gonjenje učinilaca krivičnih djela iz mržnje prema EKLJP </vt:lpstr>
      <vt:lpstr>Pozitivne obaveze države da provodi djelotvornu istragu i krivično gonjenje učinilaca krivičnih djela iz mržnje prema EKLJP </vt:lpstr>
      <vt:lpstr>Pozitivne obaveze države da provodi djelotvornu istragu i krivično gonjenje učinilaca krivičnih djela iz mržnje prema EKLJP </vt:lpstr>
      <vt:lpstr>Pozitivne obaveze države da provodi djelotvornu istragu i krivično gonjenje učinilaca krivičnih djela iz mržnje prema EKLJP </vt:lpstr>
      <vt:lpstr>Načelo legaliteta krivičnog gonjenja i krivična djela učinjena iz mržnje</vt:lpstr>
      <vt:lpstr>Indikatori mržnje – objektivizacija pobude</vt:lpstr>
      <vt:lpstr>Indikatori mržnje – objektivizacija pobude</vt:lpstr>
      <vt:lpstr>Izazovi za policiju i tužilaštvo</vt:lpstr>
      <vt:lpstr>Šta je ključno za procesuiranje krivičnih djela učinjenih iz mržnje?</vt:lpstr>
      <vt:lpstr>Kako prepoznati da je mržnja osnovni motiv izvršenja nekog krivičnog djela?</vt:lpstr>
      <vt:lpstr>Kako prepoznati da je mržnja osnovni motiv izvršenja nekog krivičnog djela?</vt:lpstr>
      <vt:lpstr>Žrtve krivičnih djela počinjenih iz mržnje u Bosni i Hercegovini</vt:lpstr>
      <vt:lpstr>Potencijalni indikatori predrasuda: </vt:lpstr>
      <vt:lpstr>Potencijalni indikatori predrasuda:</vt:lpstr>
      <vt:lpstr>Potencijalni indikatori predrasuda:</vt:lpstr>
      <vt:lpstr>Potencijalni indikatori predrasuda:</vt:lpstr>
      <vt:lpstr>Potencijalni indikatori predrasuda:</vt:lpstr>
      <vt:lpstr>Pravilo ne bis in idem  i krivična djela učinjena iz mržnje</vt:lpstr>
      <vt:lpstr>Pravilo ne bis in idem  i krivična djela učinjena iz mržnje</vt:lpstr>
      <vt:lpstr>Pravilo ne bis in idem  i krivična djela učinjena iz mržnje</vt:lpstr>
      <vt:lpstr>Optužnica i pravna kvalifikacija  krivičnog djela</vt:lpstr>
      <vt:lpstr>Optužnica i pravna kvalifikacija  krivičnog djela</vt:lpstr>
      <vt:lpstr>Optužnica i pravna kvalifikacija  krivičnog djela</vt:lpstr>
      <vt:lpstr>Zastupanje optužnice pred sudom  i izvođenje dokaza</vt:lpstr>
      <vt:lpstr>Zastupanje optužnice pred sudom  i izvođenje dokaza</vt:lpstr>
      <vt:lpstr>Sporazum o priznanju krivice kod krivičnih djela učinjenih iz mržnje</vt:lpstr>
      <vt:lpstr>Adekvatno kažnjavanje učinilaca krivičnih djela učinjenih iz mržnje</vt:lpstr>
      <vt:lpstr>Adekvatno kažnjavanje učinilaca krivičnih djela učinjenih iz mržnje</vt:lpstr>
      <vt:lpstr>Adekvatno kažnjavanje učinilaca krivičnih djela učinjenih iz mržnje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KRIVIČNA DJELA UČINJENA IZ MRŽNJE ZAKONODAVNI OKVIR U REPUBLICI SRPSKOJ</dc:title>
  <dc:creator>VRECO</dc:creator>
  <cp:lastModifiedBy>VRECO</cp:lastModifiedBy>
  <cp:revision>57</cp:revision>
  <dcterms:created xsi:type="dcterms:W3CDTF">2018-03-22T21:24:41Z</dcterms:created>
  <dcterms:modified xsi:type="dcterms:W3CDTF">2020-09-29T20:27:45Z</dcterms:modified>
</cp:coreProperties>
</file>