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sldIdLst>
    <p:sldId id="256" r:id="rId2"/>
    <p:sldId id="286" r:id="rId3"/>
    <p:sldId id="287" r:id="rId4"/>
    <p:sldId id="257" r:id="rId5"/>
    <p:sldId id="267" r:id="rId6"/>
    <p:sldId id="289" r:id="rId7"/>
    <p:sldId id="269" r:id="rId8"/>
    <p:sldId id="271" r:id="rId9"/>
    <p:sldId id="288" r:id="rId10"/>
    <p:sldId id="259" r:id="rId11"/>
    <p:sldId id="260" r:id="rId12"/>
    <p:sldId id="258" r:id="rId13"/>
    <p:sldId id="268" r:id="rId14"/>
    <p:sldId id="291" r:id="rId15"/>
    <p:sldId id="282" r:id="rId16"/>
    <p:sldId id="262" r:id="rId17"/>
    <p:sldId id="263" r:id="rId18"/>
    <p:sldId id="277" r:id="rId19"/>
    <p:sldId id="273" r:id="rId20"/>
    <p:sldId id="274" r:id="rId21"/>
    <p:sldId id="275" r:id="rId22"/>
    <p:sldId id="276" r:id="rId23"/>
    <p:sldId id="264" r:id="rId24"/>
    <p:sldId id="283" r:id="rId25"/>
    <p:sldId id="284" r:id="rId26"/>
    <p:sldId id="285" r:id="rId27"/>
    <p:sldId id="261" r:id="rId28"/>
    <p:sldId id="290" r:id="rId29"/>
    <p:sldId id="265" r:id="rId30"/>
    <p:sldId id="279" r:id="rId31"/>
    <p:sldId id="278" r:id="rId32"/>
    <p:sldId id="292" r:id="rId33"/>
    <p:sldId id="266" r:id="rId34"/>
    <p:sldId id="280" r:id="rId35"/>
    <p:sldId id="281" r:id="rId36"/>
    <p:sldId id="27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98" autoAdjust="0"/>
    <p:restoredTop sz="94660"/>
  </p:normalViewPr>
  <p:slideViewPr>
    <p:cSldViewPr snapToGrid="0">
      <p:cViewPr varScale="1">
        <p:scale>
          <a:sx n="72" d="100"/>
          <a:sy n="72" d="100"/>
        </p:scale>
        <p:origin x="7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a:xfrm>
            <a:off x="5332412" y="5883275"/>
            <a:ext cx="4324044" cy="365125"/>
          </a:xfrm>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6860405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8743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27527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634421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52554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131904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636604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2653674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8525452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a:xfrm>
            <a:off x="10951856" y="5867131"/>
            <a:ext cx="551167" cy="365125"/>
          </a:xfrm>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460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217095664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135579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22438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405622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305201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94893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0E2A4C-7E6A-4986-8526-390F36BE5DD8}" type="datetimeFigureOut">
              <a:rPr lang="sr-Latn-BA" smtClean="0"/>
              <a:t>30.9.2020.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13BB99FA-8190-404C-ADD0-17010A7DB2CB}" type="slidenum">
              <a:rPr lang="sr-Latn-BA" smtClean="0"/>
              <a:t>‹#›</a:t>
            </a:fld>
            <a:endParaRPr lang="sr-Latn-BA"/>
          </a:p>
        </p:txBody>
      </p:sp>
    </p:spTree>
    <p:extLst>
      <p:ext uri="{BB962C8B-B14F-4D97-AF65-F5344CB8AC3E}">
        <p14:creationId xmlns:p14="http://schemas.microsoft.com/office/powerpoint/2010/main" val="91137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0E2A4C-7E6A-4986-8526-390F36BE5DD8}" type="datetimeFigureOut">
              <a:rPr lang="sr-Latn-BA" smtClean="0"/>
              <a:t>30.9.2020.</a:t>
            </a:fld>
            <a:endParaRPr lang="sr-Latn-B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sr-Latn-B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BB99FA-8190-404C-ADD0-17010A7DB2CB}" type="slidenum">
              <a:rPr lang="sr-Latn-BA" smtClean="0"/>
              <a:t>‹#›</a:t>
            </a:fld>
            <a:endParaRPr lang="sr-Latn-BA"/>
          </a:p>
        </p:txBody>
      </p:sp>
    </p:spTree>
    <p:extLst>
      <p:ext uri="{BB962C8B-B14F-4D97-AF65-F5344CB8AC3E}">
        <p14:creationId xmlns:p14="http://schemas.microsoft.com/office/powerpoint/2010/main" val="155318567"/>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7B65-7BF1-461A-9023-12B160C55D46}"/>
              </a:ext>
            </a:extLst>
          </p:cNvPr>
          <p:cNvSpPr>
            <a:spLocks noGrp="1"/>
          </p:cNvSpPr>
          <p:nvPr>
            <p:ph type="ctrTitle"/>
          </p:nvPr>
        </p:nvSpPr>
        <p:spPr>
          <a:xfrm>
            <a:off x="2027581" y="821639"/>
            <a:ext cx="9899375" cy="2470771"/>
          </a:xfrm>
        </p:spPr>
        <p:txBody>
          <a:bodyPr>
            <a:normAutofit/>
          </a:bodyPr>
          <a:lstStyle/>
          <a:p>
            <a:pPr algn="ctr">
              <a:lnSpc>
                <a:spcPct val="100000"/>
              </a:lnSpc>
            </a:pPr>
            <a:r>
              <a:rPr lang="sr-Latn-BA" sz="5500" b="1" dirty="0">
                <a:solidFill>
                  <a:srgbClr val="002060"/>
                </a:solidFill>
              </a:rPr>
              <a:t>KRIVIČNA DJELA UČINJENA IZ MRŽNJE</a:t>
            </a:r>
            <a:br>
              <a:rPr lang="sr-Latn-BA" sz="3600" dirty="0">
                <a:solidFill>
                  <a:srgbClr val="002060"/>
                </a:solidFill>
              </a:rPr>
            </a:br>
            <a:r>
              <a:rPr lang="sr-Latn-BA" sz="4000" b="1" dirty="0">
                <a:solidFill>
                  <a:srgbClr val="002060"/>
                </a:solidFill>
              </a:rPr>
              <a:t>ZAKONSKI OKVIR U REPUBLICI SRPSKOJ</a:t>
            </a:r>
          </a:p>
        </p:txBody>
      </p:sp>
      <p:sp>
        <p:nvSpPr>
          <p:cNvPr id="3" name="Subtitle 2">
            <a:extLst>
              <a:ext uri="{FF2B5EF4-FFF2-40B4-BE49-F238E27FC236}">
                <a16:creationId xmlns:a16="http://schemas.microsoft.com/office/drawing/2014/main" id="{B3257EF2-BBD8-4142-AE47-8359807D8C85}"/>
              </a:ext>
            </a:extLst>
          </p:cNvPr>
          <p:cNvSpPr>
            <a:spLocks noGrp="1"/>
          </p:cNvSpPr>
          <p:nvPr>
            <p:ph type="subTitle" idx="1"/>
          </p:nvPr>
        </p:nvSpPr>
        <p:spPr>
          <a:xfrm>
            <a:off x="1524000" y="3678236"/>
            <a:ext cx="9144000" cy="2470771"/>
          </a:xfrm>
        </p:spPr>
        <p:txBody>
          <a:bodyPr>
            <a:normAutofit/>
          </a:bodyPr>
          <a:lstStyle/>
          <a:p>
            <a:endParaRPr lang="sr-Latn-BA" dirty="0"/>
          </a:p>
          <a:p>
            <a:r>
              <a:rPr lang="sr-Latn-BA" sz="2500" b="1" dirty="0">
                <a:solidFill>
                  <a:srgbClr val="002060"/>
                </a:solidFill>
              </a:rPr>
              <a:t>Dalibor Vrećo, okružni javni tužilac</a:t>
            </a:r>
          </a:p>
          <a:p>
            <a:r>
              <a:rPr lang="sr-Latn-BA" sz="2500" b="1" dirty="0">
                <a:solidFill>
                  <a:srgbClr val="002060"/>
                </a:solidFill>
              </a:rPr>
              <a:t>Okružno javno tužilaštvo Banja Luka</a:t>
            </a:r>
          </a:p>
          <a:p>
            <a:endParaRPr lang="sr-Latn-BA" dirty="0">
              <a:solidFill>
                <a:srgbClr val="002060"/>
              </a:solidFill>
            </a:endParaRPr>
          </a:p>
          <a:p>
            <a:r>
              <a:rPr lang="sr-Latn-BA" b="1" dirty="0">
                <a:solidFill>
                  <a:srgbClr val="002060"/>
                </a:solidFill>
              </a:rPr>
              <a:t>Webinar, 30. septembar 2020. godine</a:t>
            </a:r>
          </a:p>
        </p:txBody>
      </p:sp>
    </p:spTree>
    <p:extLst>
      <p:ext uri="{BB962C8B-B14F-4D97-AF65-F5344CB8AC3E}">
        <p14:creationId xmlns:p14="http://schemas.microsoft.com/office/powerpoint/2010/main" val="65390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9866-2D24-419A-80BE-3E5B76EF268C}"/>
              </a:ext>
            </a:extLst>
          </p:cNvPr>
          <p:cNvSpPr>
            <a:spLocks noGrp="1"/>
          </p:cNvSpPr>
          <p:nvPr>
            <p:ph type="title"/>
          </p:nvPr>
        </p:nvSpPr>
        <p:spPr>
          <a:xfrm>
            <a:off x="1484311" y="685800"/>
            <a:ext cx="10018713" cy="1222513"/>
          </a:xfrm>
        </p:spPr>
        <p:txBody>
          <a:bodyPr/>
          <a:lstStyle/>
          <a:p>
            <a:r>
              <a:rPr lang="sr-Latn-BA" b="1" dirty="0">
                <a:solidFill>
                  <a:srgbClr val="002060"/>
                </a:solidFill>
              </a:rPr>
              <a:t>Važeći zakonski okvir u Republici Srpskoj</a:t>
            </a:r>
          </a:p>
        </p:txBody>
      </p:sp>
      <p:sp>
        <p:nvSpPr>
          <p:cNvPr id="3" name="Content Placeholder 2">
            <a:extLst>
              <a:ext uri="{FF2B5EF4-FFF2-40B4-BE49-F238E27FC236}">
                <a16:creationId xmlns:a16="http://schemas.microsoft.com/office/drawing/2014/main" id="{643E4701-46BE-4F58-98D3-30941C521929}"/>
              </a:ext>
            </a:extLst>
          </p:cNvPr>
          <p:cNvSpPr>
            <a:spLocks noGrp="1"/>
          </p:cNvSpPr>
          <p:nvPr>
            <p:ph idx="1"/>
          </p:nvPr>
        </p:nvSpPr>
        <p:spPr>
          <a:xfrm>
            <a:off x="1484310" y="1797269"/>
            <a:ext cx="10018713" cy="4074357"/>
          </a:xfrm>
        </p:spPr>
        <p:txBody>
          <a:bodyPr>
            <a:noAutofit/>
          </a:bodyPr>
          <a:lstStyle/>
          <a:p>
            <a:pPr marL="0" indent="0" algn="ctr">
              <a:buNone/>
            </a:pPr>
            <a:r>
              <a:rPr lang="sr-Latn-BA" sz="4500" b="1" dirty="0">
                <a:solidFill>
                  <a:srgbClr val="002060"/>
                </a:solidFill>
              </a:rPr>
              <a:t>Krivični zakonik Republike Srpske</a:t>
            </a:r>
          </a:p>
          <a:p>
            <a:pPr lvl="2"/>
            <a:r>
              <a:rPr lang="sr-Latn-BA" sz="2600" b="1" dirty="0">
                <a:solidFill>
                  <a:srgbClr val="002060"/>
                </a:solidFill>
              </a:rPr>
              <a:t>Objavljen u „Službenom glasniku Republike Srpske“ broj 64/17 od 10.07.2017. godine</a:t>
            </a:r>
          </a:p>
          <a:p>
            <a:pPr lvl="2"/>
            <a:r>
              <a:rPr lang="sr-Latn-BA" sz="2600" b="1" dirty="0">
                <a:solidFill>
                  <a:srgbClr val="002060"/>
                </a:solidFill>
              </a:rPr>
              <a:t>Stupio na snagu 18.07.2017. godine</a:t>
            </a:r>
          </a:p>
        </p:txBody>
      </p:sp>
    </p:spTree>
    <p:extLst>
      <p:ext uri="{BB962C8B-B14F-4D97-AF65-F5344CB8AC3E}">
        <p14:creationId xmlns:p14="http://schemas.microsoft.com/office/powerpoint/2010/main" val="39172296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8B7BC-E8AA-429B-9221-87F1E4DDB3EA}"/>
              </a:ext>
            </a:extLst>
          </p:cNvPr>
          <p:cNvSpPr>
            <a:spLocks noGrp="1"/>
          </p:cNvSpPr>
          <p:nvPr>
            <p:ph type="title"/>
          </p:nvPr>
        </p:nvSpPr>
        <p:spPr>
          <a:xfrm>
            <a:off x="1484309" y="465082"/>
            <a:ext cx="10018713" cy="1752599"/>
          </a:xfrm>
        </p:spPr>
        <p:txBody>
          <a:bodyPr/>
          <a:lstStyle/>
          <a:p>
            <a:r>
              <a:rPr lang="sr-Latn-BA" b="1" dirty="0">
                <a:solidFill>
                  <a:srgbClr val="002060"/>
                </a:solidFill>
              </a:rPr>
              <a:t>U smislu Krivičnog zakonika u odnosu na element mržnje treba razlikovati:</a:t>
            </a:r>
          </a:p>
        </p:txBody>
      </p:sp>
      <p:sp>
        <p:nvSpPr>
          <p:cNvPr id="3" name="Content Placeholder 2">
            <a:extLst>
              <a:ext uri="{FF2B5EF4-FFF2-40B4-BE49-F238E27FC236}">
                <a16:creationId xmlns:a16="http://schemas.microsoft.com/office/drawing/2014/main" id="{81ACE533-0C59-4F69-A45F-DE3989BCCF88}"/>
              </a:ext>
            </a:extLst>
          </p:cNvPr>
          <p:cNvSpPr>
            <a:spLocks noGrp="1"/>
          </p:cNvSpPr>
          <p:nvPr>
            <p:ph idx="1"/>
          </p:nvPr>
        </p:nvSpPr>
        <p:spPr>
          <a:xfrm>
            <a:off x="1400225" y="2217681"/>
            <a:ext cx="10018713" cy="3857297"/>
          </a:xfrm>
        </p:spPr>
        <p:txBody>
          <a:bodyPr>
            <a:noAutofit/>
          </a:bodyPr>
          <a:lstStyle/>
          <a:p>
            <a:r>
              <a:rPr lang="sr-Latn-BA" sz="3200" b="1" dirty="0">
                <a:solidFill>
                  <a:srgbClr val="002060"/>
                </a:solidFill>
              </a:rPr>
              <a:t>Mržnju kao kvalifikatornu okolnost pojedinih oblika krivičnih djela (krivična djela učinjena iz mržnje)</a:t>
            </a:r>
          </a:p>
          <a:p>
            <a:r>
              <a:rPr lang="sr-Latn-BA" sz="3200" b="1" dirty="0">
                <a:solidFill>
                  <a:srgbClr val="002060"/>
                </a:solidFill>
              </a:rPr>
              <a:t>Mržnju kao otežavajuću okolnost prilikom odmjeravanja kazne za neko krivično djelo</a:t>
            </a:r>
          </a:p>
          <a:p>
            <a:r>
              <a:rPr lang="sr-Latn-BA" sz="3200" b="1" dirty="0">
                <a:solidFill>
                  <a:srgbClr val="002060"/>
                </a:solidFill>
              </a:rPr>
              <a:t>Mržnju kao zakonsko obilježje osnovnog oblika krivičnog djela</a:t>
            </a:r>
          </a:p>
        </p:txBody>
      </p:sp>
    </p:spTree>
    <p:extLst>
      <p:ext uri="{BB962C8B-B14F-4D97-AF65-F5344CB8AC3E}">
        <p14:creationId xmlns:p14="http://schemas.microsoft.com/office/powerpoint/2010/main" val="41819982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1C596-E43C-41DB-99B1-1537C8DEF396}"/>
              </a:ext>
            </a:extLst>
          </p:cNvPr>
          <p:cNvSpPr>
            <a:spLocks noGrp="1"/>
          </p:cNvSpPr>
          <p:nvPr>
            <p:ph type="title"/>
          </p:nvPr>
        </p:nvSpPr>
        <p:spPr>
          <a:xfrm>
            <a:off x="1471059" y="331304"/>
            <a:ext cx="10018713" cy="2054087"/>
          </a:xfrm>
        </p:spPr>
        <p:txBody>
          <a:bodyPr>
            <a:normAutofit/>
          </a:bodyPr>
          <a:lstStyle/>
          <a:p>
            <a:r>
              <a:rPr lang="sr-Latn-BA" b="1" dirty="0">
                <a:solidFill>
                  <a:srgbClr val="002060"/>
                </a:solidFill>
              </a:rPr>
              <a:t>Zakonska definicija krivičnog djela iz mržnje (član 123. stav 1. tačka 21. Krivičnog zakonika Republike Srpske)</a:t>
            </a:r>
            <a:endParaRPr lang="sr-Latn-BA" dirty="0">
              <a:solidFill>
                <a:srgbClr val="002060"/>
              </a:solidFill>
            </a:endParaRPr>
          </a:p>
        </p:txBody>
      </p:sp>
      <p:sp>
        <p:nvSpPr>
          <p:cNvPr id="3" name="Content Placeholder 2">
            <a:extLst>
              <a:ext uri="{FF2B5EF4-FFF2-40B4-BE49-F238E27FC236}">
                <a16:creationId xmlns:a16="http://schemas.microsoft.com/office/drawing/2014/main" id="{0C5C4273-F340-4DA3-A027-A1C5741CAC0F}"/>
              </a:ext>
            </a:extLst>
          </p:cNvPr>
          <p:cNvSpPr>
            <a:spLocks noGrp="1"/>
          </p:cNvSpPr>
          <p:nvPr>
            <p:ph idx="1"/>
          </p:nvPr>
        </p:nvSpPr>
        <p:spPr>
          <a:xfrm>
            <a:off x="1577076" y="2690191"/>
            <a:ext cx="10018713" cy="3027437"/>
          </a:xfrm>
        </p:spPr>
        <p:txBody>
          <a:bodyPr>
            <a:noAutofit/>
          </a:bodyPr>
          <a:lstStyle/>
          <a:p>
            <a:pPr marL="0" indent="0">
              <a:buNone/>
            </a:pPr>
            <a:r>
              <a:rPr lang="sr-Latn-BA" sz="3000" b="1" dirty="0">
                <a:solidFill>
                  <a:srgbClr val="002060"/>
                </a:solidFill>
              </a:rPr>
              <a:t>„</a:t>
            </a:r>
            <a:r>
              <a:rPr lang="sr-Latn-BA" sz="3200" b="1" dirty="0">
                <a:solidFill>
                  <a:srgbClr val="002060"/>
                </a:solidFill>
              </a:rPr>
              <a:t>Krivično djelo iz mržnje je djelo izvršeno u potpunosti ili djelimično zbog rasne, nacionalne ili etničke pripadnosti, jezika, vjerskog uvjerenja, boje kože, pola ili seksualnog opredjeljenja, zdravstvenog statusa ili rodnog identiteta nekog lica.“ </a:t>
            </a:r>
          </a:p>
        </p:txBody>
      </p:sp>
    </p:spTree>
    <p:extLst>
      <p:ext uri="{BB962C8B-B14F-4D97-AF65-F5344CB8AC3E}">
        <p14:creationId xmlns:p14="http://schemas.microsoft.com/office/powerpoint/2010/main" val="20517208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2324"/>
            <a:ext cx="10018713" cy="1878725"/>
          </a:xfrm>
        </p:spPr>
        <p:txBody>
          <a:bodyPr>
            <a:normAutofit/>
          </a:bodyPr>
          <a:lstStyle/>
          <a:p>
            <a:r>
              <a:rPr lang="sr-Latn-BA" b="1" dirty="0">
                <a:solidFill>
                  <a:srgbClr val="002060"/>
                </a:solidFill>
              </a:rPr>
              <a:t>Zaštićene karakteristike prema </a:t>
            </a:r>
            <a:br>
              <a:rPr lang="sr-Latn-BA" b="1" dirty="0">
                <a:solidFill>
                  <a:srgbClr val="002060"/>
                </a:solidFill>
              </a:rPr>
            </a:br>
            <a:r>
              <a:rPr lang="sr-Latn-BA" b="1" dirty="0">
                <a:solidFill>
                  <a:srgbClr val="002060"/>
                </a:solidFill>
              </a:rPr>
              <a:t>Krivičnom zakoniku: </a:t>
            </a:r>
            <a:endParaRPr lang="en-US" b="1" dirty="0">
              <a:solidFill>
                <a:srgbClr val="002060"/>
              </a:solidFill>
            </a:endParaRPr>
          </a:p>
        </p:txBody>
      </p:sp>
      <p:sp>
        <p:nvSpPr>
          <p:cNvPr id="3" name="Content Placeholder 2"/>
          <p:cNvSpPr>
            <a:spLocks noGrp="1"/>
          </p:cNvSpPr>
          <p:nvPr>
            <p:ph idx="1"/>
          </p:nvPr>
        </p:nvSpPr>
        <p:spPr>
          <a:xfrm>
            <a:off x="2135950" y="2081049"/>
            <a:ext cx="9635637" cy="4193628"/>
          </a:xfrm>
        </p:spPr>
        <p:txBody>
          <a:bodyPr numCol="2">
            <a:noAutofit/>
          </a:bodyPr>
          <a:lstStyle/>
          <a:p>
            <a:r>
              <a:rPr lang="sr-Latn-BA" sz="3200" b="1" dirty="0">
                <a:solidFill>
                  <a:srgbClr val="002060"/>
                </a:solidFill>
              </a:rPr>
              <a:t>Rasna pripadnost </a:t>
            </a:r>
          </a:p>
          <a:p>
            <a:r>
              <a:rPr lang="sr-Latn-BA" sz="3200" b="1" dirty="0">
                <a:solidFill>
                  <a:srgbClr val="002060"/>
                </a:solidFill>
              </a:rPr>
              <a:t>Boja kože</a:t>
            </a:r>
          </a:p>
          <a:p>
            <a:r>
              <a:rPr lang="sr-Latn-BA" sz="3200" b="1" dirty="0">
                <a:solidFill>
                  <a:srgbClr val="002060"/>
                </a:solidFill>
              </a:rPr>
              <a:t>Nacionalna pripadnost</a:t>
            </a:r>
          </a:p>
          <a:p>
            <a:r>
              <a:rPr lang="sr-Latn-BA" sz="3200" b="1" dirty="0">
                <a:solidFill>
                  <a:srgbClr val="002060"/>
                </a:solidFill>
              </a:rPr>
              <a:t>Etnička pripadnost</a:t>
            </a:r>
          </a:p>
          <a:p>
            <a:r>
              <a:rPr lang="sr-Latn-BA" sz="3200" b="1" dirty="0">
                <a:solidFill>
                  <a:srgbClr val="002060"/>
                </a:solidFill>
              </a:rPr>
              <a:t>Vjersko uvjerenje</a:t>
            </a:r>
          </a:p>
          <a:p>
            <a:r>
              <a:rPr lang="sr-Latn-BA" sz="3200" b="1" dirty="0">
                <a:solidFill>
                  <a:srgbClr val="002060"/>
                </a:solidFill>
              </a:rPr>
              <a:t>Jezik</a:t>
            </a:r>
          </a:p>
          <a:p>
            <a:r>
              <a:rPr lang="sr-Latn-BA" sz="3200" b="1" dirty="0">
                <a:solidFill>
                  <a:srgbClr val="002060"/>
                </a:solidFill>
              </a:rPr>
              <a:t>Zdravstveni status</a:t>
            </a:r>
          </a:p>
          <a:p>
            <a:r>
              <a:rPr lang="sr-Latn-BA" sz="3200" b="1" dirty="0">
                <a:solidFill>
                  <a:srgbClr val="002060"/>
                </a:solidFill>
              </a:rPr>
              <a:t>Pol</a:t>
            </a:r>
          </a:p>
          <a:p>
            <a:r>
              <a:rPr lang="sr-Latn-BA" sz="3200" b="1" dirty="0">
                <a:solidFill>
                  <a:srgbClr val="002060"/>
                </a:solidFill>
              </a:rPr>
              <a:t>Seksualno opredjeljenje</a:t>
            </a:r>
          </a:p>
          <a:p>
            <a:r>
              <a:rPr lang="sr-Latn-BA" sz="3200" b="1" dirty="0">
                <a:solidFill>
                  <a:srgbClr val="002060"/>
                </a:solidFill>
              </a:rPr>
              <a:t>Rodni identitet </a:t>
            </a:r>
          </a:p>
          <a:p>
            <a:pPr marL="0" indent="0">
              <a:buNone/>
            </a:pPr>
            <a:endParaRPr lang="en-US" sz="3200" dirty="0">
              <a:solidFill>
                <a:srgbClr val="002060"/>
              </a:solidFill>
            </a:endParaRPr>
          </a:p>
        </p:txBody>
      </p:sp>
    </p:spTree>
    <p:extLst>
      <p:ext uri="{BB962C8B-B14F-4D97-AF65-F5344CB8AC3E}">
        <p14:creationId xmlns:p14="http://schemas.microsoft.com/office/powerpoint/2010/main" val="32755427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73D3-FFE9-4202-BAA8-7E101402AF0F}"/>
              </a:ext>
            </a:extLst>
          </p:cNvPr>
          <p:cNvSpPr>
            <a:spLocks noGrp="1"/>
          </p:cNvSpPr>
          <p:nvPr>
            <p:ph type="title"/>
          </p:nvPr>
        </p:nvSpPr>
        <p:spPr>
          <a:xfrm>
            <a:off x="821667" y="230257"/>
            <a:ext cx="11343997" cy="1943100"/>
          </a:xfrm>
        </p:spPr>
        <p:txBody>
          <a:bodyPr anchor="t">
            <a:noAutofit/>
          </a:bodyPr>
          <a:lstStyle/>
          <a:p>
            <a:pPr>
              <a:lnSpc>
                <a:spcPct val="107000"/>
              </a:lnSpc>
              <a:spcAft>
                <a:spcPts val="800"/>
              </a:spcAft>
            </a:pPr>
            <a:r>
              <a:rPr lang="sr-Latn-BA" sz="3200" b="1" dirty="0">
                <a:solidFill>
                  <a:srgbClr val="002060"/>
                </a:solidFill>
                <a:effectLst/>
                <a:latin typeface="+mn-lt"/>
                <a:ea typeface="Calibri" panose="020F0502020204030204" pitchFamily="34" charset="0"/>
                <a:cs typeface="Times New Roman" panose="02020603050405020304" pitchFamily="18" charset="0"/>
              </a:rPr>
              <a:t>Ranije zakonsko rješenje </a:t>
            </a:r>
            <a:br>
              <a:rPr lang="sr-Latn-BA" sz="3200" b="1" dirty="0">
                <a:solidFill>
                  <a:srgbClr val="002060"/>
                </a:solidFill>
                <a:effectLst/>
                <a:latin typeface="+mn-lt"/>
                <a:ea typeface="Calibri" panose="020F0502020204030204" pitchFamily="34" charset="0"/>
                <a:cs typeface="Times New Roman" panose="02020603050405020304" pitchFamily="18" charset="0"/>
              </a:rPr>
            </a:br>
            <a:r>
              <a:rPr lang="sr-Latn-BA" sz="3200" b="1" dirty="0">
                <a:solidFill>
                  <a:srgbClr val="002060"/>
                </a:solidFill>
                <a:effectLst/>
                <a:latin typeface="+mn-lt"/>
                <a:ea typeface="Calibri" panose="020F0502020204030204" pitchFamily="34" charset="0"/>
                <a:cs typeface="Times New Roman" panose="02020603050405020304" pitchFamily="18" charset="0"/>
              </a:rPr>
              <a:t>(Zakon o izmjenama i dopunama Krivičnog zakona Republike Srpske, „Službeni glasnik Republike Srpske broj 73/10)</a:t>
            </a:r>
            <a:br>
              <a:rPr lang="sr-Latn-BA" sz="3200" b="1" dirty="0">
                <a:effectLst/>
                <a:latin typeface="+mn-lt"/>
                <a:ea typeface="Calibri" panose="020F0502020204030204" pitchFamily="34" charset="0"/>
                <a:cs typeface="Times New Roman" panose="02020603050405020304" pitchFamily="18" charset="0"/>
              </a:rPr>
            </a:br>
            <a:endParaRPr lang="sr-Latn-BA" sz="3200" b="1" dirty="0">
              <a:latin typeface="+mn-lt"/>
            </a:endParaRPr>
          </a:p>
        </p:txBody>
      </p:sp>
      <p:sp>
        <p:nvSpPr>
          <p:cNvPr id="3" name="Content Placeholder 2">
            <a:extLst>
              <a:ext uri="{FF2B5EF4-FFF2-40B4-BE49-F238E27FC236}">
                <a16:creationId xmlns:a16="http://schemas.microsoft.com/office/drawing/2014/main" id="{BA030711-4977-4ECF-988B-AF9AF6686C70}"/>
              </a:ext>
            </a:extLst>
          </p:cNvPr>
          <p:cNvSpPr>
            <a:spLocks noGrp="1"/>
          </p:cNvSpPr>
          <p:nvPr>
            <p:ph idx="1"/>
          </p:nvPr>
        </p:nvSpPr>
        <p:spPr>
          <a:xfrm>
            <a:off x="1391478" y="2451652"/>
            <a:ext cx="10800522" cy="4176091"/>
          </a:xfrm>
        </p:spPr>
        <p:txBody>
          <a:bodyPr anchor="t">
            <a:normAutofit/>
          </a:bodyPr>
          <a:lstStyle/>
          <a:p>
            <a:pPr marL="0" indent="0" algn="ctr">
              <a:lnSpc>
                <a:spcPct val="107000"/>
              </a:lnSpc>
              <a:spcAft>
                <a:spcPts val="800"/>
              </a:spcAft>
              <a:buNone/>
            </a:pPr>
            <a:r>
              <a:rPr lang="sr-Latn-BA"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Član 147. stav 25.</a:t>
            </a:r>
          </a:p>
          <a:p>
            <a:pPr marL="0" indent="0">
              <a:lnSpc>
                <a:spcPct val="107000"/>
              </a:lnSpc>
              <a:spcAft>
                <a:spcPts val="800"/>
              </a:spcAft>
              <a:buNone/>
            </a:pPr>
            <a:r>
              <a:rPr lang="sr-Latn-BA" sz="2800" dirty="0">
                <a:solidFill>
                  <a:srgbClr val="002060"/>
                </a:solidFill>
                <a:effectLst/>
                <a:ea typeface="Calibri" panose="020F0502020204030204" pitchFamily="34" charset="0"/>
                <a:cs typeface="Calibri" panose="020F0502020204030204" pitchFamily="34" charset="0"/>
              </a:rPr>
              <a:t>„Mržnja predstavlja pobudu za činjenje krivičnog djela, propisanog ovim zakonom koja je u cjelini ili djelimično zasnovana na razlikama po osnovu: stvarnog i li pretpostavljenog </a:t>
            </a:r>
            <a:r>
              <a:rPr lang="sr-Latn-BA" sz="2800" u="sng" dirty="0">
                <a:solidFill>
                  <a:srgbClr val="002060"/>
                </a:solidFill>
                <a:effectLst/>
                <a:ea typeface="Calibri" panose="020F0502020204030204" pitchFamily="34" charset="0"/>
                <a:cs typeface="Calibri" panose="020F0502020204030204" pitchFamily="34" charset="0"/>
              </a:rPr>
              <a:t>etničkog</a:t>
            </a:r>
            <a:r>
              <a:rPr lang="sr-Latn-BA" sz="2800" dirty="0">
                <a:solidFill>
                  <a:srgbClr val="002060"/>
                </a:solidFill>
                <a:effectLst/>
                <a:ea typeface="Calibri" panose="020F0502020204030204" pitchFamily="34" charset="0"/>
                <a:cs typeface="Calibri" panose="020F0502020204030204" pitchFamily="34" charset="0"/>
              </a:rPr>
              <a:t> ili </a:t>
            </a:r>
            <a:r>
              <a:rPr lang="sr-Latn-BA" sz="2800" u="sng" dirty="0">
                <a:solidFill>
                  <a:srgbClr val="002060"/>
                </a:solidFill>
                <a:effectLst/>
                <a:ea typeface="Calibri" panose="020F0502020204030204" pitchFamily="34" charset="0"/>
                <a:cs typeface="Calibri" panose="020F0502020204030204" pitchFamily="34" charset="0"/>
              </a:rPr>
              <a:t>nacionalnog porijekla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jezika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pisma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vjerskih uvjerenja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rase</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boje kože</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polne orijentacije</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političkog ili drugog uvjerenja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socijalnog porijekla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društvenog položaja</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dobi</a:t>
            </a:r>
            <a:r>
              <a:rPr lang="sr-Latn-BA" sz="2800" dirty="0">
                <a:solidFill>
                  <a:srgbClr val="002060"/>
                </a:solidFill>
                <a:effectLst/>
                <a:ea typeface="Calibri" panose="020F0502020204030204" pitchFamily="34" charset="0"/>
                <a:cs typeface="Calibri" panose="020F0502020204030204" pitchFamily="34" charset="0"/>
              </a:rPr>
              <a:t>, </a:t>
            </a:r>
            <a:r>
              <a:rPr lang="sr-Latn-BA" sz="2800" u="sng" dirty="0">
                <a:solidFill>
                  <a:srgbClr val="002060"/>
                </a:solidFill>
                <a:effectLst/>
                <a:ea typeface="Calibri" panose="020F0502020204030204" pitchFamily="34" charset="0"/>
                <a:cs typeface="Calibri" panose="020F0502020204030204" pitchFamily="34" charset="0"/>
              </a:rPr>
              <a:t>zdravstvenog statusa </a:t>
            </a:r>
            <a:r>
              <a:rPr lang="sr-Latn-BA" sz="2800" dirty="0">
                <a:solidFill>
                  <a:srgbClr val="002060"/>
                </a:solidFill>
                <a:effectLst/>
                <a:ea typeface="Calibri" panose="020F0502020204030204" pitchFamily="34" charset="0"/>
                <a:cs typeface="Calibri" panose="020F0502020204030204" pitchFamily="34" charset="0"/>
              </a:rPr>
              <a:t>ili </a:t>
            </a:r>
            <a:r>
              <a:rPr lang="sr-Latn-BA" sz="2800" u="sng" dirty="0">
                <a:solidFill>
                  <a:srgbClr val="002060"/>
                </a:solidFill>
                <a:effectLst/>
                <a:ea typeface="Calibri" panose="020F0502020204030204" pitchFamily="34" charset="0"/>
                <a:cs typeface="Calibri" panose="020F0502020204030204" pitchFamily="34" charset="0"/>
              </a:rPr>
              <a:t>drugih osobina </a:t>
            </a:r>
            <a:r>
              <a:rPr lang="sr-Latn-BA" sz="2800" dirty="0">
                <a:solidFill>
                  <a:srgbClr val="002060"/>
                </a:solidFill>
                <a:effectLst/>
                <a:ea typeface="Calibri" panose="020F0502020204030204" pitchFamily="34" charset="0"/>
                <a:cs typeface="Calibri" panose="020F0502020204030204" pitchFamily="34" charset="0"/>
              </a:rPr>
              <a:t>ili zbog dovođenja u vezu sa osobama koje imaju neku od navedenih različitih osobina“</a:t>
            </a:r>
          </a:p>
          <a:p>
            <a:pPr marL="0" indent="0">
              <a:buNone/>
            </a:pPr>
            <a:endParaRPr lang="sr-Latn-BA" dirty="0"/>
          </a:p>
        </p:txBody>
      </p:sp>
    </p:spTree>
    <p:extLst>
      <p:ext uri="{BB962C8B-B14F-4D97-AF65-F5344CB8AC3E}">
        <p14:creationId xmlns:p14="http://schemas.microsoft.com/office/powerpoint/2010/main" val="113463500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A4115-38BF-41A2-9971-4A84CD9E7CAE}"/>
              </a:ext>
            </a:extLst>
          </p:cNvPr>
          <p:cNvSpPr>
            <a:spLocks noGrp="1"/>
          </p:cNvSpPr>
          <p:nvPr>
            <p:ph type="title"/>
          </p:nvPr>
        </p:nvSpPr>
        <p:spPr>
          <a:xfrm>
            <a:off x="1484310" y="190501"/>
            <a:ext cx="10018713" cy="1320248"/>
          </a:xfrm>
        </p:spPr>
        <p:txBody>
          <a:bodyPr/>
          <a:lstStyle/>
          <a:p>
            <a:r>
              <a:rPr lang="sr-Latn-BA" b="1" dirty="0">
                <a:solidFill>
                  <a:srgbClr val="002060"/>
                </a:solidFill>
              </a:rPr>
              <a:t>Krivično djelo iz mržnje kao kvalifikovani oblik krivičnog  djela </a:t>
            </a:r>
          </a:p>
        </p:txBody>
      </p:sp>
      <p:sp>
        <p:nvSpPr>
          <p:cNvPr id="3" name="Content Placeholder 2">
            <a:extLst>
              <a:ext uri="{FF2B5EF4-FFF2-40B4-BE49-F238E27FC236}">
                <a16:creationId xmlns:a16="http://schemas.microsoft.com/office/drawing/2014/main" id="{9DD0F823-1695-4E30-A244-E34821563BE3}"/>
              </a:ext>
            </a:extLst>
          </p:cNvPr>
          <p:cNvSpPr>
            <a:spLocks noGrp="1"/>
          </p:cNvSpPr>
          <p:nvPr>
            <p:ph idx="1"/>
          </p:nvPr>
        </p:nvSpPr>
        <p:spPr>
          <a:xfrm>
            <a:off x="1484310" y="1683025"/>
            <a:ext cx="10018713" cy="4984473"/>
          </a:xfrm>
        </p:spPr>
        <p:txBody>
          <a:bodyPr anchor="t">
            <a:noAutofit/>
          </a:bodyPr>
          <a:lstStyle/>
          <a:p>
            <a:pPr marL="0" indent="0" algn="l">
              <a:buNone/>
            </a:pPr>
            <a:r>
              <a:rPr lang="sr-Latn-BA" sz="2600" b="0" i="0" u="none" strike="noStrike" baseline="0" dirty="0">
                <a:solidFill>
                  <a:srgbClr val="002060"/>
                </a:solidFill>
              </a:rPr>
              <a:t>Kvalifikatorne okolnosti su zakonska obilježja krivičnog djela koja osnovnim oblicima krivičnih djela daju teži vid i čine ih kvalikovanim oblicima krivičnog djela. Stoga one ne predstavljaju osnovna, nego dodatna ili dopunska obilježja krivičnih djela. Nastaju tako što se osnovnim oblicima krivičnih djela dodaju kvalifikatorne okolnosti koje ih čine težim. Za kvalifikovana krivična djela se kaže da su nesamostalna krivična djela. Ako ne postoji neko osnovno obilježje krivičnog djela, tj. ono koje zajedno s drugim osnovnim obilježjima čini zakonski opis osnovnog oblika krivičnog djela, uopšte neće postojati krivično djelo, bez obzira što je djelo učinjeno iz mržnje. Međutim, ako ne postoji mržnja kao pobuda za učinjenje krivičnog djela, a postoje sva osnovna obilježja krivičnog djela, postojaće osnovni oblik krivičnog djela.</a:t>
            </a:r>
            <a:endParaRPr lang="sr-Latn-BA" sz="2600" dirty="0">
              <a:solidFill>
                <a:srgbClr val="002060"/>
              </a:solidFill>
            </a:endParaRPr>
          </a:p>
        </p:txBody>
      </p:sp>
    </p:spTree>
    <p:extLst>
      <p:ext uri="{BB962C8B-B14F-4D97-AF65-F5344CB8AC3E}">
        <p14:creationId xmlns:p14="http://schemas.microsoft.com/office/powerpoint/2010/main" val="198509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0D06-90D1-4433-B429-4F959621214B}"/>
              </a:ext>
            </a:extLst>
          </p:cNvPr>
          <p:cNvSpPr>
            <a:spLocks noGrp="1"/>
          </p:cNvSpPr>
          <p:nvPr>
            <p:ph type="title"/>
          </p:nvPr>
        </p:nvSpPr>
        <p:spPr>
          <a:xfrm>
            <a:off x="1444555" y="217003"/>
            <a:ext cx="10018713" cy="1567070"/>
          </a:xfrm>
        </p:spPr>
        <p:txBody>
          <a:bodyPr/>
          <a:lstStyle/>
          <a:p>
            <a:r>
              <a:rPr lang="sr-Latn-BA" b="1" dirty="0">
                <a:solidFill>
                  <a:srgbClr val="002060"/>
                </a:solidFill>
              </a:rPr>
              <a:t>Krivična djela učinjena iz mržnje</a:t>
            </a:r>
          </a:p>
        </p:txBody>
      </p:sp>
      <p:sp>
        <p:nvSpPr>
          <p:cNvPr id="3" name="Content Placeholder 2">
            <a:extLst>
              <a:ext uri="{FF2B5EF4-FFF2-40B4-BE49-F238E27FC236}">
                <a16:creationId xmlns:a16="http://schemas.microsoft.com/office/drawing/2014/main" id="{D843D65C-5C0C-4169-888D-337D45B534A0}"/>
              </a:ext>
            </a:extLst>
          </p:cNvPr>
          <p:cNvSpPr>
            <a:spLocks noGrp="1"/>
          </p:cNvSpPr>
          <p:nvPr>
            <p:ph idx="1"/>
          </p:nvPr>
        </p:nvSpPr>
        <p:spPr>
          <a:xfrm>
            <a:off x="1741586" y="1594886"/>
            <a:ext cx="10018713" cy="5846438"/>
          </a:xfrm>
        </p:spPr>
        <p:txBody>
          <a:bodyPr>
            <a:normAutofit/>
          </a:bodyPr>
          <a:lstStyle/>
          <a:p>
            <a:pPr lvl="0"/>
            <a:r>
              <a:rPr lang="sr-Latn-BA" sz="3600" b="1" dirty="0">
                <a:solidFill>
                  <a:srgbClr val="002060"/>
                </a:solidFill>
              </a:rPr>
              <a:t>Teško ubistvo </a:t>
            </a:r>
            <a:r>
              <a:rPr lang="sr-Latn-BA" sz="3600" dirty="0">
                <a:solidFill>
                  <a:srgbClr val="002060"/>
                </a:solidFill>
              </a:rPr>
              <a:t>(član 125. stav 1. tačka 2.)</a:t>
            </a:r>
          </a:p>
          <a:p>
            <a:pPr lvl="0"/>
            <a:r>
              <a:rPr lang="sr-Latn-BA" sz="3600" b="1" dirty="0">
                <a:solidFill>
                  <a:srgbClr val="002060"/>
                </a:solidFill>
              </a:rPr>
              <a:t>Teška tjelesna povreda </a:t>
            </a:r>
            <a:r>
              <a:rPr lang="sr-Latn-BA" sz="3600" dirty="0">
                <a:solidFill>
                  <a:srgbClr val="002060"/>
                </a:solidFill>
              </a:rPr>
              <a:t>(član 132. stav 2.) </a:t>
            </a:r>
          </a:p>
          <a:p>
            <a:pPr lvl="0"/>
            <a:r>
              <a:rPr lang="sr-Latn-BA" sz="3600" b="1" dirty="0">
                <a:solidFill>
                  <a:srgbClr val="002060"/>
                </a:solidFill>
              </a:rPr>
              <a:t>Genitalno sakaćenje žena </a:t>
            </a:r>
            <a:r>
              <a:rPr lang="sr-Latn-BA" sz="3600" dirty="0">
                <a:solidFill>
                  <a:srgbClr val="002060"/>
                </a:solidFill>
              </a:rPr>
              <a:t>(član 133. stav 3.) </a:t>
            </a:r>
          </a:p>
          <a:p>
            <a:pPr lvl="0"/>
            <a:r>
              <a:rPr lang="sr-Latn-BA" sz="3600" b="1" dirty="0">
                <a:solidFill>
                  <a:srgbClr val="002060"/>
                </a:solidFill>
              </a:rPr>
              <a:t>Silovanje </a:t>
            </a:r>
            <a:r>
              <a:rPr lang="sr-Latn-BA" sz="3600" dirty="0">
                <a:solidFill>
                  <a:srgbClr val="002060"/>
                </a:solidFill>
              </a:rPr>
              <a:t>(član 165. stav 2.) </a:t>
            </a:r>
          </a:p>
          <a:p>
            <a:pPr lvl="0"/>
            <a:r>
              <a:rPr lang="sr-Latn-BA" sz="3600" b="1" dirty="0">
                <a:solidFill>
                  <a:srgbClr val="002060"/>
                </a:solidFill>
              </a:rPr>
              <a:t>Obljuba nad nemoćnim licem </a:t>
            </a:r>
            <a:r>
              <a:rPr lang="sr-Latn-BA" sz="3600" dirty="0">
                <a:solidFill>
                  <a:srgbClr val="002060"/>
                </a:solidFill>
              </a:rPr>
              <a:t>(član 167. stav 2.) </a:t>
            </a:r>
          </a:p>
          <a:p>
            <a:pPr marL="0" lvl="0" indent="0">
              <a:buNone/>
            </a:pPr>
            <a:endParaRPr lang="sr-Latn-BA" sz="2800" dirty="0"/>
          </a:p>
          <a:p>
            <a:pPr lvl="0"/>
            <a:endParaRPr lang="sr-Latn-BA" sz="2800" dirty="0"/>
          </a:p>
        </p:txBody>
      </p:sp>
    </p:spTree>
    <p:extLst>
      <p:ext uri="{BB962C8B-B14F-4D97-AF65-F5344CB8AC3E}">
        <p14:creationId xmlns:p14="http://schemas.microsoft.com/office/powerpoint/2010/main" val="36268927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4A5C-5DF3-445B-A54D-E2C9F2D09B96}"/>
              </a:ext>
            </a:extLst>
          </p:cNvPr>
          <p:cNvSpPr>
            <a:spLocks noGrp="1"/>
          </p:cNvSpPr>
          <p:nvPr>
            <p:ph type="title"/>
          </p:nvPr>
        </p:nvSpPr>
        <p:spPr>
          <a:xfrm>
            <a:off x="1484309" y="190500"/>
            <a:ext cx="10018713" cy="1752599"/>
          </a:xfrm>
        </p:spPr>
        <p:txBody>
          <a:bodyPr/>
          <a:lstStyle/>
          <a:p>
            <a:r>
              <a:rPr lang="sr-Latn-BA" b="1" dirty="0">
                <a:solidFill>
                  <a:srgbClr val="002060"/>
                </a:solidFill>
              </a:rPr>
              <a:t>Krivična djela učinjena iz mržnje</a:t>
            </a:r>
            <a:endParaRPr lang="sr-Latn-BA" dirty="0">
              <a:solidFill>
                <a:srgbClr val="002060"/>
              </a:solidFill>
            </a:endParaRPr>
          </a:p>
        </p:txBody>
      </p:sp>
      <p:sp>
        <p:nvSpPr>
          <p:cNvPr id="3" name="Content Placeholder 2">
            <a:extLst>
              <a:ext uri="{FF2B5EF4-FFF2-40B4-BE49-F238E27FC236}">
                <a16:creationId xmlns:a16="http://schemas.microsoft.com/office/drawing/2014/main" id="{28D243C9-AEF1-4C10-88A4-479FD7D50E54}"/>
              </a:ext>
            </a:extLst>
          </p:cNvPr>
          <p:cNvSpPr>
            <a:spLocks noGrp="1"/>
          </p:cNvSpPr>
          <p:nvPr>
            <p:ph idx="1"/>
          </p:nvPr>
        </p:nvSpPr>
        <p:spPr>
          <a:xfrm>
            <a:off x="1598096" y="2085617"/>
            <a:ext cx="10018713" cy="5108713"/>
          </a:xfrm>
        </p:spPr>
        <p:txBody>
          <a:bodyPr>
            <a:normAutofit/>
          </a:bodyPr>
          <a:lstStyle/>
          <a:p>
            <a:pPr lvl="0"/>
            <a:endParaRPr lang="sr-Latn-BA" sz="3200" b="1" dirty="0">
              <a:solidFill>
                <a:srgbClr val="002060"/>
              </a:solidFill>
            </a:endParaRPr>
          </a:p>
          <a:p>
            <a:r>
              <a:rPr lang="sr-Latn-BA" sz="3600" b="1" dirty="0">
                <a:solidFill>
                  <a:srgbClr val="002060"/>
                </a:solidFill>
              </a:rPr>
              <a:t>Teška krađa </a:t>
            </a:r>
            <a:r>
              <a:rPr lang="sr-Latn-BA" sz="3600" dirty="0">
                <a:solidFill>
                  <a:srgbClr val="002060"/>
                </a:solidFill>
              </a:rPr>
              <a:t>(član 226. stav 1. tačka 7.) </a:t>
            </a:r>
          </a:p>
          <a:p>
            <a:pPr lvl="0"/>
            <a:r>
              <a:rPr lang="sr-Latn-BA" sz="3600" b="1" dirty="0">
                <a:solidFill>
                  <a:srgbClr val="002060"/>
                </a:solidFill>
              </a:rPr>
              <a:t>Razbojništvo </a:t>
            </a:r>
            <a:r>
              <a:rPr lang="sr-Latn-BA" sz="3600" dirty="0">
                <a:solidFill>
                  <a:srgbClr val="002060"/>
                </a:solidFill>
              </a:rPr>
              <a:t>(član 227. stav 2.) </a:t>
            </a:r>
          </a:p>
          <a:p>
            <a:pPr lvl="0"/>
            <a:r>
              <a:rPr lang="sr-Latn-BA" sz="3600" b="1" dirty="0">
                <a:solidFill>
                  <a:srgbClr val="002060"/>
                </a:solidFill>
              </a:rPr>
              <a:t>Razbojnička krađa </a:t>
            </a:r>
            <a:r>
              <a:rPr lang="sr-Latn-BA" sz="3600" dirty="0">
                <a:solidFill>
                  <a:srgbClr val="002060"/>
                </a:solidFill>
              </a:rPr>
              <a:t>(član 228. stav 2.) </a:t>
            </a:r>
          </a:p>
          <a:p>
            <a:pPr lvl="0"/>
            <a:r>
              <a:rPr lang="sr-Latn-BA" sz="3600" b="1" dirty="0">
                <a:solidFill>
                  <a:srgbClr val="002060"/>
                </a:solidFill>
              </a:rPr>
              <a:t>Oštećenje i oduzimanje tuđe stvari </a:t>
            </a:r>
            <a:r>
              <a:rPr lang="sr-Latn-BA" sz="3600" dirty="0">
                <a:solidFill>
                  <a:srgbClr val="002060"/>
                </a:solidFill>
              </a:rPr>
              <a:t>(član 240. stav 3.)</a:t>
            </a:r>
          </a:p>
          <a:p>
            <a:pPr lvl="0"/>
            <a:endParaRPr lang="sr-Latn-BA" sz="2800" dirty="0"/>
          </a:p>
          <a:p>
            <a:pPr marL="0" lvl="0" indent="0">
              <a:buNone/>
            </a:pPr>
            <a:endParaRPr lang="sr-Latn-BA" sz="2800" dirty="0"/>
          </a:p>
          <a:p>
            <a:endParaRPr lang="sr-Latn-BA" dirty="0"/>
          </a:p>
        </p:txBody>
      </p:sp>
    </p:spTree>
    <p:extLst>
      <p:ext uri="{BB962C8B-B14F-4D97-AF65-F5344CB8AC3E}">
        <p14:creationId xmlns:p14="http://schemas.microsoft.com/office/powerpoint/2010/main" val="253269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75897"/>
            <a:ext cx="10018713" cy="1437289"/>
          </a:xfrm>
        </p:spPr>
        <p:txBody>
          <a:bodyPr/>
          <a:lstStyle/>
          <a:p>
            <a:r>
              <a:rPr lang="sr-Latn-BA" b="1" dirty="0">
                <a:solidFill>
                  <a:srgbClr val="002060"/>
                </a:solidFill>
              </a:rPr>
              <a:t>Krivična djela učinjena iz mržnje</a:t>
            </a:r>
            <a:endParaRPr lang="en-US" dirty="0"/>
          </a:p>
        </p:txBody>
      </p:sp>
      <p:sp>
        <p:nvSpPr>
          <p:cNvPr id="3" name="Content Placeholder 2"/>
          <p:cNvSpPr>
            <a:spLocks noGrp="1"/>
          </p:cNvSpPr>
          <p:nvPr>
            <p:ph idx="1"/>
          </p:nvPr>
        </p:nvSpPr>
        <p:spPr>
          <a:xfrm>
            <a:off x="1641966" y="2267605"/>
            <a:ext cx="10018713" cy="3124201"/>
          </a:xfrm>
        </p:spPr>
        <p:txBody>
          <a:bodyPr/>
          <a:lstStyle/>
          <a:p>
            <a:pPr lvl="0"/>
            <a:r>
              <a:rPr lang="sr-Latn-BA" sz="3600" b="1" dirty="0">
                <a:solidFill>
                  <a:srgbClr val="002060"/>
                </a:solidFill>
              </a:rPr>
              <a:t>Izazivanje nereda </a:t>
            </a:r>
            <a:r>
              <a:rPr lang="sr-Latn-BA" sz="3600" dirty="0">
                <a:solidFill>
                  <a:srgbClr val="002060"/>
                </a:solidFill>
              </a:rPr>
              <a:t>(član 358. stav 2.) </a:t>
            </a:r>
          </a:p>
          <a:p>
            <a:pPr lvl="0"/>
            <a:r>
              <a:rPr lang="sr-Latn-BA" sz="3600" b="1" dirty="0" err="1">
                <a:solidFill>
                  <a:srgbClr val="002060"/>
                </a:solidFill>
              </a:rPr>
              <a:t>Povreda</a:t>
            </a:r>
            <a:r>
              <a:rPr lang="sr-Latn-BA" sz="3600" b="1" dirty="0">
                <a:solidFill>
                  <a:srgbClr val="002060"/>
                </a:solidFill>
              </a:rPr>
              <a:t> groba ili umrlog lica </a:t>
            </a:r>
            <a:r>
              <a:rPr lang="sr-Latn-BA" sz="3600" dirty="0">
                <a:solidFill>
                  <a:srgbClr val="002060"/>
                </a:solidFill>
              </a:rPr>
              <a:t>(član 369. stav 3.) </a:t>
            </a:r>
          </a:p>
          <a:p>
            <a:r>
              <a:rPr lang="sr-Latn-BA" sz="3600" b="1" dirty="0">
                <a:solidFill>
                  <a:srgbClr val="002060"/>
                </a:solidFill>
              </a:rPr>
              <a:t>Izazivanje opšte opasnosti </a:t>
            </a:r>
            <a:r>
              <a:rPr lang="sr-Latn-BA" sz="3600" dirty="0">
                <a:solidFill>
                  <a:srgbClr val="002060"/>
                </a:solidFill>
              </a:rPr>
              <a:t>(član 394. stav 5.)</a:t>
            </a:r>
          </a:p>
          <a:p>
            <a:endParaRPr lang="en-US" dirty="0"/>
          </a:p>
        </p:txBody>
      </p:sp>
    </p:spTree>
    <p:extLst>
      <p:ext uri="{BB962C8B-B14F-4D97-AF65-F5344CB8AC3E}">
        <p14:creationId xmlns:p14="http://schemas.microsoft.com/office/powerpoint/2010/main" val="17183703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676" y="296918"/>
            <a:ext cx="10018713" cy="1752599"/>
          </a:xfrm>
        </p:spPr>
        <p:txBody>
          <a:bodyPr>
            <a:normAutofit/>
          </a:bodyPr>
          <a:lstStyle/>
          <a:p>
            <a:r>
              <a:rPr lang="sr-Latn-BA" sz="3200" b="1" dirty="0">
                <a:solidFill>
                  <a:srgbClr val="002060"/>
                </a:solidFill>
              </a:rPr>
              <a:t>Odnos </a:t>
            </a:r>
            <a:r>
              <a:rPr lang="sr-Latn-BA" sz="3200" b="1" dirty="0" err="1">
                <a:solidFill>
                  <a:srgbClr val="002060"/>
                </a:solidFill>
              </a:rPr>
              <a:t>zaprijećene</a:t>
            </a:r>
            <a:r>
              <a:rPr lang="sr-Latn-BA" sz="3200" b="1" dirty="0">
                <a:solidFill>
                  <a:srgbClr val="002060"/>
                </a:solidFill>
              </a:rPr>
              <a:t> kazne između osnovnih oblika krivičnih djela i kvalifikovanih oblika krivičnih djela učinjenih iz mržnje</a:t>
            </a:r>
            <a:endParaRPr lang="en-US" sz="3200" b="1" dirty="0">
              <a:solidFill>
                <a:srgbClr val="002060"/>
              </a:solidFill>
            </a:endParaRPr>
          </a:p>
        </p:txBody>
      </p:sp>
      <p:sp>
        <p:nvSpPr>
          <p:cNvPr id="3" name="Content Placeholder 2"/>
          <p:cNvSpPr>
            <a:spLocks noGrp="1"/>
          </p:cNvSpPr>
          <p:nvPr>
            <p:ph idx="1"/>
          </p:nvPr>
        </p:nvSpPr>
        <p:spPr>
          <a:xfrm>
            <a:off x="1473800" y="2144110"/>
            <a:ext cx="10339828" cy="4834759"/>
          </a:xfrm>
        </p:spPr>
        <p:txBody>
          <a:bodyPr/>
          <a:lstStyle/>
          <a:p>
            <a:pPr marL="0" indent="0" algn="ctr">
              <a:buNone/>
            </a:pPr>
            <a:r>
              <a:rPr lang="sr-Latn-BA" b="1" dirty="0">
                <a:solidFill>
                  <a:srgbClr val="002060"/>
                </a:solidFill>
              </a:rPr>
              <a:t>Za svaki od kvalifikovanih oblika ovih krivičnih djela propisana je kazna zatvora ili kazna dugotrajnog zatvora</a:t>
            </a:r>
          </a:p>
          <a:p>
            <a:r>
              <a:rPr lang="sr-Latn-BA" dirty="0">
                <a:solidFill>
                  <a:srgbClr val="002060"/>
                </a:solidFill>
              </a:rPr>
              <a:t>Ubistvo – najmanje 5 godina </a:t>
            </a:r>
          </a:p>
          <a:p>
            <a:r>
              <a:rPr lang="sr-Latn-BA" b="1" dirty="0">
                <a:solidFill>
                  <a:srgbClr val="002060"/>
                </a:solidFill>
              </a:rPr>
              <a:t>Teško ubistvo (iz mržnje) – najmanje 10 godina ili kazna dugotrajnog zatvora</a:t>
            </a:r>
          </a:p>
          <a:p>
            <a:r>
              <a:rPr lang="sr-Latn-BA" dirty="0">
                <a:solidFill>
                  <a:srgbClr val="002060"/>
                </a:solidFill>
              </a:rPr>
              <a:t>Teška tjelesna </a:t>
            </a:r>
            <a:r>
              <a:rPr lang="sr-Latn-BA" dirty="0" err="1">
                <a:solidFill>
                  <a:srgbClr val="002060"/>
                </a:solidFill>
              </a:rPr>
              <a:t>povreda</a:t>
            </a:r>
            <a:r>
              <a:rPr lang="sr-Latn-BA" dirty="0">
                <a:solidFill>
                  <a:srgbClr val="002060"/>
                </a:solidFill>
              </a:rPr>
              <a:t> – od 1 do 5 godina </a:t>
            </a:r>
          </a:p>
          <a:p>
            <a:r>
              <a:rPr lang="sr-Latn-BA" b="1" dirty="0">
                <a:solidFill>
                  <a:srgbClr val="002060"/>
                </a:solidFill>
              </a:rPr>
              <a:t>Teška tjelesna </a:t>
            </a:r>
            <a:r>
              <a:rPr lang="sr-Latn-BA" b="1" dirty="0" err="1">
                <a:solidFill>
                  <a:srgbClr val="002060"/>
                </a:solidFill>
              </a:rPr>
              <a:t>povreda</a:t>
            </a:r>
            <a:r>
              <a:rPr lang="sr-Latn-BA" b="1" dirty="0">
                <a:solidFill>
                  <a:srgbClr val="002060"/>
                </a:solidFill>
              </a:rPr>
              <a:t> učinjena iz mržnje, od 2 do 8 godina</a:t>
            </a:r>
          </a:p>
          <a:p>
            <a:r>
              <a:rPr lang="sr-Latn-BA" dirty="0">
                <a:solidFill>
                  <a:srgbClr val="002060"/>
                </a:solidFill>
              </a:rPr>
              <a:t>Genitalno sakaćenje žena, osnovni oblik – od 6 mjeseci do 5 godina</a:t>
            </a:r>
          </a:p>
          <a:p>
            <a:r>
              <a:rPr lang="sr-Latn-BA" b="1" dirty="0">
                <a:solidFill>
                  <a:srgbClr val="002060"/>
                </a:solidFill>
              </a:rPr>
              <a:t>Genitalno sakaćenje žena učinjeno iz mržnje – od 1 do 8 godina</a:t>
            </a:r>
          </a:p>
          <a:p>
            <a:endParaRPr lang="en-US" dirty="0"/>
          </a:p>
        </p:txBody>
      </p:sp>
    </p:spTree>
    <p:extLst>
      <p:ext uri="{BB962C8B-B14F-4D97-AF65-F5344CB8AC3E}">
        <p14:creationId xmlns:p14="http://schemas.microsoft.com/office/powerpoint/2010/main" val="22177882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2005-9A29-4331-A451-C74443C14BD5}"/>
              </a:ext>
            </a:extLst>
          </p:cNvPr>
          <p:cNvSpPr>
            <a:spLocks noGrp="1"/>
          </p:cNvSpPr>
          <p:nvPr>
            <p:ph type="title"/>
          </p:nvPr>
        </p:nvSpPr>
        <p:spPr>
          <a:xfrm>
            <a:off x="1484310" y="255104"/>
            <a:ext cx="10018713" cy="1255644"/>
          </a:xfrm>
        </p:spPr>
        <p:txBody>
          <a:bodyPr>
            <a:noAutofit/>
          </a:bodyPr>
          <a:lstStyle/>
          <a:p>
            <a:r>
              <a:rPr lang="sr-Latn-BA" b="1" dirty="0">
                <a:solidFill>
                  <a:srgbClr val="002060"/>
                </a:solidFill>
              </a:rPr>
              <a:t>Značenje pojama „mržnja“ </a:t>
            </a:r>
            <a:br>
              <a:rPr lang="sr-Latn-BA" b="1" dirty="0">
                <a:solidFill>
                  <a:srgbClr val="002060"/>
                </a:solidFill>
              </a:rPr>
            </a:br>
            <a:r>
              <a:rPr lang="sr-Latn-BA" b="1" dirty="0">
                <a:solidFill>
                  <a:srgbClr val="002060"/>
                </a:solidFill>
              </a:rPr>
              <a:t>u psihološkom smislu</a:t>
            </a:r>
          </a:p>
        </p:txBody>
      </p:sp>
      <p:sp>
        <p:nvSpPr>
          <p:cNvPr id="3" name="Content Placeholder 2">
            <a:extLst>
              <a:ext uri="{FF2B5EF4-FFF2-40B4-BE49-F238E27FC236}">
                <a16:creationId xmlns:a16="http://schemas.microsoft.com/office/drawing/2014/main" id="{F343D231-86FC-4685-8B89-11F136ACFC3D}"/>
              </a:ext>
            </a:extLst>
          </p:cNvPr>
          <p:cNvSpPr>
            <a:spLocks noGrp="1"/>
          </p:cNvSpPr>
          <p:nvPr>
            <p:ph idx="1"/>
          </p:nvPr>
        </p:nvSpPr>
        <p:spPr>
          <a:xfrm>
            <a:off x="1722847" y="1895061"/>
            <a:ext cx="10018713" cy="4707835"/>
          </a:xfrm>
        </p:spPr>
        <p:txBody>
          <a:bodyPr anchor="t">
            <a:normAutofit fontScale="25000" lnSpcReduction="20000"/>
          </a:bodyPr>
          <a:lstStyle/>
          <a:p>
            <a:pPr marL="0" indent="0" algn="l">
              <a:buNone/>
            </a:pPr>
            <a:r>
              <a:rPr lang="sr-Latn-BA" sz="12000" b="0" i="0" u="none" strike="noStrike" baseline="0" dirty="0">
                <a:solidFill>
                  <a:srgbClr val="002060"/>
                </a:solidFill>
              </a:rPr>
              <a:t>Značenje mržnje koja je kao jedna od emocija, prije svega, psihološka kategorija, u kontekstu krivičnih djela iz mržnje razlikuje se od značenja mržnje u psihološkom smislu. Mržnja kao takva i u svakodnevnom životu se shvata kao osjećanje jake odbojnosti, nepodnošljivosti prema nekome ili nečemu, jako osjećanje neprijateljstva. Psiholozi smatraju da se osjećanje mržnje zasniva na tri procjene koje zajedno nazivaju kognitivna trijada mržnje: na vjerovanju da osoba koja je objekt mržnje ugrožava neku visoku vrijednost subjekta mržnje, da to čini bez odgovarajućeg povoda ili opravdanja i da to čini svjesno i namjerno. Takvo  shvatanje, u pravilu implicira lični odnos subjekta mržnje prema određenoj osobi.  </a:t>
            </a:r>
          </a:p>
          <a:p>
            <a:pPr marL="0" indent="0" algn="l">
              <a:buNone/>
            </a:pPr>
            <a:endParaRPr lang="sr-Latn-BA" sz="1800" dirty="0">
              <a:latin typeface="TimesNewRomanPSMT"/>
            </a:endParaRPr>
          </a:p>
          <a:p>
            <a:pPr marL="0" indent="0" algn="l">
              <a:buNone/>
            </a:pPr>
            <a:endParaRPr lang="sr-Latn-BA" dirty="0"/>
          </a:p>
        </p:txBody>
      </p:sp>
    </p:spTree>
    <p:extLst>
      <p:ext uri="{BB962C8B-B14F-4D97-AF65-F5344CB8AC3E}">
        <p14:creationId xmlns:p14="http://schemas.microsoft.com/office/powerpoint/2010/main" val="4277323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54876"/>
            <a:ext cx="10018713" cy="1752599"/>
          </a:xfrm>
        </p:spPr>
        <p:txBody>
          <a:bodyPr>
            <a:normAutofit/>
          </a:bodyPr>
          <a:lstStyle/>
          <a:p>
            <a:r>
              <a:rPr lang="sr-Latn-BA" sz="3200" b="1" dirty="0">
                <a:solidFill>
                  <a:srgbClr val="002060"/>
                </a:solidFill>
              </a:rPr>
              <a:t>Odnos </a:t>
            </a:r>
            <a:r>
              <a:rPr lang="sr-Latn-BA" sz="3200" b="1" dirty="0" err="1">
                <a:solidFill>
                  <a:srgbClr val="002060"/>
                </a:solidFill>
              </a:rPr>
              <a:t>zaprijećene</a:t>
            </a:r>
            <a:r>
              <a:rPr lang="sr-Latn-BA" sz="3200" b="1" dirty="0">
                <a:solidFill>
                  <a:srgbClr val="002060"/>
                </a:solidFill>
              </a:rPr>
              <a:t> kazne između osnovnih oblika krivičnih djela i kvalifikovanih oblika krivičnih djela učinjenih iz mržnje</a:t>
            </a:r>
            <a:endParaRPr lang="en-US" sz="3200" dirty="0">
              <a:solidFill>
                <a:srgbClr val="002060"/>
              </a:solidFill>
            </a:endParaRPr>
          </a:p>
        </p:txBody>
      </p:sp>
      <p:sp>
        <p:nvSpPr>
          <p:cNvPr id="3" name="Content Placeholder 2"/>
          <p:cNvSpPr>
            <a:spLocks noGrp="1"/>
          </p:cNvSpPr>
          <p:nvPr>
            <p:ph idx="1"/>
          </p:nvPr>
        </p:nvSpPr>
        <p:spPr>
          <a:xfrm>
            <a:off x="1484310" y="2175642"/>
            <a:ext cx="10018713" cy="5113284"/>
          </a:xfrm>
        </p:spPr>
        <p:txBody>
          <a:bodyPr>
            <a:normAutofit/>
          </a:bodyPr>
          <a:lstStyle/>
          <a:p>
            <a:r>
              <a:rPr lang="sr-Latn-BA" dirty="0">
                <a:solidFill>
                  <a:srgbClr val="002060"/>
                </a:solidFill>
              </a:rPr>
              <a:t>Silovanje, osnovni oblik – 3 do 10 godina</a:t>
            </a:r>
          </a:p>
          <a:p>
            <a:r>
              <a:rPr lang="sr-Latn-BA" b="1" dirty="0">
                <a:solidFill>
                  <a:srgbClr val="002060"/>
                </a:solidFill>
              </a:rPr>
              <a:t>Silovanje učinjeno iz mržnje – od 5 do 15 godina</a:t>
            </a:r>
          </a:p>
          <a:p>
            <a:r>
              <a:rPr lang="sr-Latn-BA" dirty="0">
                <a:solidFill>
                  <a:srgbClr val="002060"/>
                </a:solidFill>
              </a:rPr>
              <a:t>Obljuba nad nemoćnim licem, osnovni oblik – od 2 do 10 godina</a:t>
            </a:r>
          </a:p>
          <a:p>
            <a:r>
              <a:rPr lang="sr-Latn-BA" b="1" dirty="0">
                <a:solidFill>
                  <a:srgbClr val="002060"/>
                </a:solidFill>
              </a:rPr>
              <a:t>Obljuba nad nemoćnim licem učinjena iz mržnje – najmanje 5 godina</a:t>
            </a:r>
          </a:p>
          <a:p>
            <a:r>
              <a:rPr lang="sr-Latn-BA" dirty="0">
                <a:solidFill>
                  <a:srgbClr val="002060"/>
                </a:solidFill>
              </a:rPr>
              <a:t>Krađa, osnovni oblik – do 3 godine</a:t>
            </a:r>
          </a:p>
          <a:p>
            <a:r>
              <a:rPr lang="sr-Latn-BA" b="1" dirty="0">
                <a:solidFill>
                  <a:srgbClr val="002060"/>
                </a:solidFill>
              </a:rPr>
              <a:t>Teška krađa učinjena iz mržnje – od 1 do 8 godina</a:t>
            </a:r>
          </a:p>
          <a:p>
            <a:r>
              <a:rPr lang="sr-Latn-BA" dirty="0">
                <a:solidFill>
                  <a:srgbClr val="002060"/>
                </a:solidFill>
              </a:rPr>
              <a:t>Razbojništvo, osnovni oblik – od 1 do 10 godina</a:t>
            </a:r>
          </a:p>
          <a:p>
            <a:r>
              <a:rPr lang="sr-Latn-BA" b="1" dirty="0">
                <a:solidFill>
                  <a:srgbClr val="002060"/>
                </a:solidFill>
              </a:rPr>
              <a:t>Razbojništvo učinjeno iz mržnje – od 5 do 15 godina</a:t>
            </a:r>
          </a:p>
          <a:p>
            <a:pPr marL="0" indent="0">
              <a:buNone/>
            </a:pPr>
            <a:endParaRPr lang="sr-Latn-BA" dirty="0">
              <a:solidFill>
                <a:srgbClr val="002060"/>
              </a:solidFill>
            </a:endParaRPr>
          </a:p>
          <a:p>
            <a:endParaRPr lang="en-US" dirty="0"/>
          </a:p>
        </p:txBody>
      </p:sp>
    </p:spTree>
    <p:extLst>
      <p:ext uri="{BB962C8B-B14F-4D97-AF65-F5344CB8AC3E}">
        <p14:creationId xmlns:p14="http://schemas.microsoft.com/office/powerpoint/2010/main" val="371381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44366"/>
            <a:ext cx="10018713" cy="1752599"/>
          </a:xfrm>
        </p:spPr>
        <p:txBody>
          <a:bodyPr>
            <a:normAutofit/>
          </a:bodyPr>
          <a:lstStyle/>
          <a:p>
            <a:r>
              <a:rPr lang="sr-Latn-BA" sz="3200" b="1" dirty="0">
                <a:solidFill>
                  <a:srgbClr val="002060"/>
                </a:solidFill>
              </a:rPr>
              <a:t>Odnos </a:t>
            </a:r>
            <a:r>
              <a:rPr lang="sr-Latn-BA" sz="3200" b="1" dirty="0" err="1">
                <a:solidFill>
                  <a:srgbClr val="002060"/>
                </a:solidFill>
              </a:rPr>
              <a:t>zaprijećene</a:t>
            </a:r>
            <a:r>
              <a:rPr lang="sr-Latn-BA" sz="3200" b="1" dirty="0">
                <a:solidFill>
                  <a:srgbClr val="002060"/>
                </a:solidFill>
              </a:rPr>
              <a:t> kazne između osnovnih oblika krivičnih djela i kvalifikovanih oblika krivičnih djela učinjenih iz mržnje</a:t>
            </a:r>
            <a:endParaRPr lang="en-US" sz="3200" dirty="0"/>
          </a:p>
        </p:txBody>
      </p:sp>
      <p:sp>
        <p:nvSpPr>
          <p:cNvPr id="3" name="Content Placeholder 2"/>
          <p:cNvSpPr>
            <a:spLocks noGrp="1"/>
          </p:cNvSpPr>
          <p:nvPr>
            <p:ph idx="1"/>
          </p:nvPr>
        </p:nvSpPr>
        <p:spPr>
          <a:xfrm>
            <a:off x="1439918" y="2238703"/>
            <a:ext cx="10752082" cy="4871544"/>
          </a:xfrm>
        </p:spPr>
        <p:txBody>
          <a:bodyPr>
            <a:normAutofit/>
          </a:bodyPr>
          <a:lstStyle/>
          <a:p>
            <a:r>
              <a:rPr lang="sr-Latn-BA" dirty="0">
                <a:solidFill>
                  <a:srgbClr val="002060"/>
                </a:solidFill>
              </a:rPr>
              <a:t>Razbojnička krađa, osnovni oblik – od 1 do 10 godina</a:t>
            </a:r>
          </a:p>
          <a:p>
            <a:r>
              <a:rPr lang="sr-Latn-BA" b="1" dirty="0">
                <a:solidFill>
                  <a:srgbClr val="002060"/>
                </a:solidFill>
              </a:rPr>
              <a:t>Razbojnička krađa učinjena iz mržnje – od 5 do 15 godina</a:t>
            </a:r>
          </a:p>
          <a:p>
            <a:r>
              <a:rPr lang="sr-Latn-BA" dirty="0">
                <a:solidFill>
                  <a:srgbClr val="002060"/>
                </a:solidFill>
              </a:rPr>
              <a:t>Oštećenje i oduzimanje tuđe stvari, osnovni oblik – od 6 mjeseci do 3 godine</a:t>
            </a:r>
          </a:p>
          <a:p>
            <a:r>
              <a:rPr lang="sr-Latn-BA" dirty="0">
                <a:solidFill>
                  <a:srgbClr val="002060"/>
                </a:solidFill>
              </a:rPr>
              <a:t> </a:t>
            </a:r>
            <a:r>
              <a:rPr lang="sr-Latn-BA" b="1" dirty="0">
                <a:solidFill>
                  <a:srgbClr val="002060"/>
                </a:solidFill>
              </a:rPr>
              <a:t>Oštećenje i oduzimanje tuđe stvari učinjeno iz mržnje – od 1 do 5 godina</a:t>
            </a:r>
          </a:p>
          <a:p>
            <a:r>
              <a:rPr lang="sr-Latn-BA" dirty="0">
                <a:solidFill>
                  <a:srgbClr val="002060"/>
                </a:solidFill>
              </a:rPr>
              <a:t>Izazivanje nereda, osnovni oblik – do 3 godine</a:t>
            </a:r>
          </a:p>
          <a:p>
            <a:r>
              <a:rPr lang="sr-Latn-BA" b="1" dirty="0">
                <a:solidFill>
                  <a:srgbClr val="002060"/>
                </a:solidFill>
              </a:rPr>
              <a:t>Izazivanje nereda učinjeno iz mržnje – od 1 do 8 godina</a:t>
            </a:r>
          </a:p>
          <a:p>
            <a:endParaRPr lang="sr-Latn-BA" dirty="0"/>
          </a:p>
          <a:p>
            <a:endParaRPr lang="en-US" dirty="0"/>
          </a:p>
        </p:txBody>
      </p:sp>
    </p:spTree>
    <p:extLst>
      <p:ext uri="{BB962C8B-B14F-4D97-AF65-F5344CB8AC3E}">
        <p14:creationId xmlns:p14="http://schemas.microsoft.com/office/powerpoint/2010/main" val="75506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44366"/>
            <a:ext cx="10018713" cy="1752599"/>
          </a:xfrm>
        </p:spPr>
        <p:txBody>
          <a:bodyPr>
            <a:normAutofit fontScale="90000"/>
          </a:bodyPr>
          <a:lstStyle/>
          <a:p>
            <a:r>
              <a:rPr lang="sr-Latn-BA" b="1" dirty="0">
                <a:solidFill>
                  <a:srgbClr val="002060"/>
                </a:solidFill>
              </a:rPr>
              <a:t>Odnos </a:t>
            </a:r>
            <a:r>
              <a:rPr lang="sr-Latn-BA" b="1" dirty="0" err="1">
                <a:solidFill>
                  <a:srgbClr val="002060"/>
                </a:solidFill>
              </a:rPr>
              <a:t>zaprijećene</a:t>
            </a:r>
            <a:r>
              <a:rPr lang="sr-Latn-BA" b="1" dirty="0">
                <a:solidFill>
                  <a:srgbClr val="002060"/>
                </a:solidFill>
              </a:rPr>
              <a:t> kazne između osnovnih oblika krivičnih djela i kvalifikovanih oblika krivičnih djela učinjenih iz mržnje</a:t>
            </a:r>
            <a:endParaRPr lang="en-US" dirty="0"/>
          </a:p>
        </p:txBody>
      </p:sp>
      <p:sp>
        <p:nvSpPr>
          <p:cNvPr id="3" name="Content Placeholder 2"/>
          <p:cNvSpPr>
            <a:spLocks noGrp="1"/>
          </p:cNvSpPr>
          <p:nvPr>
            <p:ph idx="1"/>
          </p:nvPr>
        </p:nvSpPr>
        <p:spPr>
          <a:xfrm>
            <a:off x="1484308" y="2603936"/>
            <a:ext cx="10018713" cy="3124201"/>
          </a:xfrm>
        </p:spPr>
        <p:txBody>
          <a:bodyPr/>
          <a:lstStyle/>
          <a:p>
            <a:r>
              <a:rPr lang="sr-Latn-BA" dirty="0" err="1">
                <a:solidFill>
                  <a:srgbClr val="002060"/>
                </a:solidFill>
              </a:rPr>
              <a:t>Povreda</a:t>
            </a:r>
            <a:r>
              <a:rPr lang="sr-Latn-BA" dirty="0">
                <a:solidFill>
                  <a:srgbClr val="002060"/>
                </a:solidFill>
              </a:rPr>
              <a:t> groba ili umrlog lica, osnovni oblik – novčana kazna ili kazna zatvora do jedne godine</a:t>
            </a:r>
          </a:p>
          <a:p>
            <a:r>
              <a:rPr lang="sr-Latn-BA" b="1" dirty="0" err="1">
                <a:solidFill>
                  <a:srgbClr val="002060"/>
                </a:solidFill>
              </a:rPr>
              <a:t>Povreda</a:t>
            </a:r>
            <a:r>
              <a:rPr lang="sr-Latn-BA" b="1" dirty="0">
                <a:solidFill>
                  <a:srgbClr val="002060"/>
                </a:solidFill>
              </a:rPr>
              <a:t> groba ili umrlog lica učinjeno iz mržnje – od 1 do 5 godina</a:t>
            </a:r>
          </a:p>
          <a:p>
            <a:r>
              <a:rPr lang="sr-Latn-BA" dirty="0">
                <a:solidFill>
                  <a:srgbClr val="002060"/>
                </a:solidFill>
              </a:rPr>
              <a:t>Izazivanje opšte opasnosti, osnovni oblik – od 6 mjeseci do 5 godina</a:t>
            </a:r>
          </a:p>
          <a:p>
            <a:r>
              <a:rPr lang="sr-Latn-BA" b="1" dirty="0">
                <a:solidFill>
                  <a:srgbClr val="002060"/>
                </a:solidFill>
              </a:rPr>
              <a:t>Izazivanje opšte opasnosti učinjeno iz mržnje od 1 do 8 godina</a:t>
            </a:r>
          </a:p>
          <a:p>
            <a:endParaRPr lang="en-US" dirty="0"/>
          </a:p>
        </p:txBody>
      </p:sp>
    </p:spTree>
    <p:extLst>
      <p:ext uri="{BB962C8B-B14F-4D97-AF65-F5344CB8AC3E}">
        <p14:creationId xmlns:p14="http://schemas.microsoft.com/office/powerpoint/2010/main" val="9057728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23F6-18C9-47A1-A293-4B2B24C3D3FD}"/>
              </a:ext>
            </a:extLst>
          </p:cNvPr>
          <p:cNvSpPr>
            <a:spLocks noGrp="1"/>
          </p:cNvSpPr>
          <p:nvPr>
            <p:ph type="title"/>
          </p:nvPr>
        </p:nvSpPr>
        <p:spPr/>
        <p:txBody>
          <a:bodyPr/>
          <a:lstStyle/>
          <a:p>
            <a:r>
              <a:rPr lang="sr-Latn-BA" b="1" dirty="0">
                <a:solidFill>
                  <a:srgbClr val="002060"/>
                </a:solidFill>
              </a:rPr>
              <a:t>Mržnja kao otežavajuća okolnost prilikom odmjeravanja kazne</a:t>
            </a:r>
          </a:p>
        </p:txBody>
      </p:sp>
      <p:sp>
        <p:nvSpPr>
          <p:cNvPr id="3" name="Content Placeholder 2">
            <a:extLst>
              <a:ext uri="{FF2B5EF4-FFF2-40B4-BE49-F238E27FC236}">
                <a16:creationId xmlns:a16="http://schemas.microsoft.com/office/drawing/2014/main" id="{03648384-C500-44AE-8429-25F3F18CDE61}"/>
              </a:ext>
            </a:extLst>
          </p:cNvPr>
          <p:cNvSpPr>
            <a:spLocks noGrp="1"/>
          </p:cNvSpPr>
          <p:nvPr>
            <p:ph idx="1"/>
          </p:nvPr>
        </p:nvSpPr>
        <p:spPr>
          <a:xfrm>
            <a:off x="1590328" y="2819399"/>
            <a:ext cx="10018713" cy="3352801"/>
          </a:xfrm>
        </p:spPr>
        <p:txBody>
          <a:bodyPr/>
          <a:lstStyle/>
          <a:p>
            <a:r>
              <a:rPr lang="sr-Latn-BA" sz="2800" b="1" dirty="0">
                <a:solidFill>
                  <a:srgbClr val="002060"/>
                </a:solidFill>
              </a:rPr>
              <a:t>Ako je krivično djelo učinjeno iz mržnje, kako je propisano u članu 123. stav 1. tačka 21) ovog zakonika, sud će to uzeti kao otežavajuću okolnost, osim ako mržnja nije kvalifikatorna okolnost tog krivičnog djela.</a:t>
            </a:r>
          </a:p>
          <a:p>
            <a:pPr marL="0" indent="0">
              <a:buNone/>
            </a:pPr>
            <a:r>
              <a:rPr lang="sr-Latn-BA" dirty="0">
                <a:solidFill>
                  <a:srgbClr val="002060"/>
                </a:solidFill>
              </a:rPr>
              <a:t>(član 52. stav 3. Krivičnog zakonika Republike Srpske  - Opšta pravila o odmjeravanju kazne)</a:t>
            </a:r>
          </a:p>
          <a:p>
            <a:endParaRPr lang="sr-Latn-BA" dirty="0"/>
          </a:p>
        </p:txBody>
      </p:sp>
    </p:spTree>
    <p:extLst>
      <p:ext uri="{BB962C8B-B14F-4D97-AF65-F5344CB8AC3E}">
        <p14:creationId xmlns:p14="http://schemas.microsoft.com/office/powerpoint/2010/main" val="32314433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573CEC-48C1-4845-A740-0F6A27B88F8F}"/>
              </a:ext>
            </a:extLst>
          </p:cNvPr>
          <p:cNvSpPr>
            <a:spLocks noGrp="1"/>
          </p:cNvSpPr>
          <p:nvPr>
            <p:ph idx="1"/>
          </p:nvPr>
        </p:nvSpPr>
        <p:spPr>
          <a:xfrm>
            <a:off x="1789110" y="2857501"/>
            <a:ext cx="10018713" cy="3124201"/>
          </a:xfrm>
        </p:spPr>
        <p:txBody>
          <a:bodyPr anchor="t">
            <a:normAutofit/>
          </a:bodyPr>
          <a:lstStyle/>
          <a:p>
            <a:pPr marL="0" indent="0" algn="l">
              <a:buNone/>
            </a:pPr>
            <a:r>
              <a:rPr lang="sr-Latn-BA" sz="3200" b="0" i="0" u="none" strike="noStrike" baseline="0" dirty="0">
                <a:solidFill>
                  <a:srgbClr val="002060"/>
                </a:solidFill>
              </a:rPr>
              <a:t>Osnovni krivičnopravni učinak uvođenja pojma krivičnog djela iz mržnje u krivično zakonodavstvo je uspostavljanje obaveze za sud da činjenicu učinjenja krivičnog djela iz mržnje uzme u obzir kao otežavajuću okolnost pri odmjeravanju kazne učinitelju takvog krivičnog djela.</a:t>
            </a:r>
            <a:endParaRPr lang="sr-Latn-BA" sz="3200" dirty="0">
              <a:solidFill>
                <a:srgbClr val="002060"/>
              </a:solidFill>
            </a:endParaRPr>
          </a:p>
        </p:txBody>
      </p:sp>
      <p:sp>
        <p:nvSpPr>
          <p:cNvPr id="4" name="Title 1">
            <a:extLst>
              <a:ext uri="{FF2B5EF4-FFF2-40B4-BE49-F238E27FC236}">
                <a16:creationId xmlns:a16="http://schemas.microsoft.com/office/drawing/2014/main" id="{1AA4E937-A20B-429C-BD43-5DAC13CDD39A}"/>
              </a:ext>
            </a:extLst>
          </p:cNvPr>
          <p:cNvSpPr>
            <a:spLocks noGrp="1"/>
          </p:cNvSpPr>
          <p:nvPr>
            <p:ph type="title"/>
          </p:nvPr>
        </p:nvSpPr>
        <p:spPr>
          <a:xfrm>
            <a:off x="1484311" y="685800"/>
            <a:ext cx="10018713" cy="1752599"/>
          </a:xfrm>
        </p:spPr>
        <p:txBody>
          <a:bodyPr/>
          <a:lstStyle/>
          <a:p>
            <a:r>
              <a:rPr lang="sr-Latn-BA" b="1" dirty="0">
                <a:solidFill>
                  <a:srgbClr val="002060"/>
                </a:solidFill>
              </a:rPr>
              <a:t>Mržnja kao otežavajuća okolnost prilikom odmjeravanja kazne</a:t>
            </a:r>
          </a:p>
        </p:txBody>
      </p:sp>
    </p:spTree>
    <p:extLst>
      <p:ext uri="{BB962C8B-B14F-4D97-AF65-F5344CB8AC3E}">
        <p14:creationId xmlns:p14="http://schemas.microsoft.com/office/powerpoint/2010/main" val="992116062"/>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7354B-5A8B-4427-9D6A-EDFD1FF6DF75}"/>
              </a:ext>
            </a:extLst>
          </p:cNvPr>
          <p:cNvSpPr>
            <a:spLocks noGrp="1"/>
          </p:cNvSpPr>
          <p:nvPr>
            <p:ph idx="1"/>
          </p:nvPr>
        </p:nvSpPr>
        <p:spPr>
          <a:xfrm>
            <a:off x="1616832" y="1868556"/>
            <a:ext cx="10376385" cy="4625010"/>
          </a:xfrm>
        </p:spPr>
        <p:txBody>
          <a:bodyPr anchor="t">
            <a:noAutofit/>
          </a:bodyPr>
          <a:lstStyle/>
          <a:p>
            <a:pPr marL="0" indent="0" algn="l">
              <a:buNone/>
            </a:pPr>
            <a:r>
              <a:rPr lang="sr-Latn-BA" sz="2600" b="0" i="0" u="none" strike="noStrike" baseline="0" dirty="0">
                <a:solidFill>
                  <a:srgbClr val="002060"/>
                </a:solidFill>
              </a:rPr>
              <a:t>Posebno tretiranje krivičnog djela iz mržnje prilikom odmjeravanja kazne pa, slijedom toga, i propisivanje učinjenja krivičnog djela iz mržnje kao obavezne otežavajuće okolnosti opravdava se brojnim razlozima. Tako se ističe da je krivično djelo iz mržnje potrebno tretirati drugačije zbog toga što je ono simbolički usmjereno na široku grupu ljudi, a ne na pojedinca, zbog čega se često naziva krivičnim djelom s porukom. Nadalje, lične karakteristike žrtve koje su motivisale napad su često nepromjenjive usljed čega se žrtva osjeća veoma ranjivom i u pogledu budućih napada vođenih istim motivima. Takođe, budući da pojedinačna žrtva u pravilu nije ništa učinila da bi isprovocirala napad, ona je, sa učiniteljevog stajališta, zamjenjiva, što širi krug mogućih žrtava.</a:t>
            </a:r>
            <a:endParaRPr lang="sr-Latn-BA" sz="2600" dirty="0">
              <a:solidFill>
                <a:srgbClr val="002060"/>
              </a:solidFill>
            </a:endParaRPr>
          </a:p>
        </p:txBody>
      </p:sp>
      <p:sp>
        <p:nvSpPr>
          <p:cNvPr id="4" name="Title 1">
            <a:extLst>
              <a:ext uri="{FF2B5EF4-FFF2-40B4-BE49-F238E27FC236}">
                <a16:creationId xmlns:a16="http://schemas.microsoft.com/office/drawing/2014/main" id="{6FED3DDC-0DC2-4410-AD0D-D85FBAE22A72}"/>
              </a:ext>
            </a:extLst>
          </p:cNvPr>
          <p:cNvSpPr>
            <a:spLocks noGrp="1"/>
          </p:cNvSpPr>
          <p:nvPr>
            <p:ph type="title"/>
          </p:nvPr>
        </p:nvSpPr>
        <p:spPr>
          <a:xfrm>
            <a:off x="1616832" y="139147"/>
            <a:ext cx="10018713" cy="1543879"/>
          </a:xfrm>
        </p:spPr>
        <p:txBody>
          <a:bodyPr/>
          <a:lstStyle/>
          <a:p>
            <a:r>
              <a:rPr lang="sr-Latn-BA" b="1" dirty="0">
                <a:solidFill>
                  <a:srgbClr val="002060"/>
                </a:solidFill>
              </a:rPr>
              <a:t>Mržnja kao otežavajuća okolnost prilikom odmjeravanja kazne</a:t>
            </a:r>
          </a:p>
        </p:txBody>
      </p:sp>
    </p:spTree>
    <p:extLst>
      <p:ext uri="{BB962C8B-B14F-4D97-AF65-F5344CB8AC3E}">
        <p14:creationId xmlns:p14="http://schemas.microsoft.com/office/powerpoint/2010/main" val="778175200"/>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822CC-8617-4B74-A6B6-FBAA30542E3C}"/>
              </a:ext>
            </a:extLst>
          </p:cNvPr>
          <p:cNvSpPr>
            <a:spLocks noGrp="1"/>
          </p:cNvSpPr>
          <p:nvPr>
            <p:ph idx="1"/>
          </p:nvPr>
        </p:nvSpPr>
        <p:spPr>
          <a:xfrm>
            <a:off x="1696344" y="2388705"/>
            <a:ext cx="10296873" cy="3972340"/>
          </a:xfrm>
        </p:spPr>
        <p:txBody>
          <a:bodyPr anchor="t">
            <a:noAutofit/>
          </a:bodyPr>
          <a:lstStyle/>
          <a:p>
            <a:pPr marL="0" indent="0" algn="l">
              <a:buNone/>
            </a:pPr>
            <a:r>
              <a:rPr lang="sr-Latn-BA" sz="2800" b="0" i="0" u="none" strike="noStrike" baseline="0" dirty="0">
                <a:solidFill>
                  <a:srgbClr val="002060"/>
                </a:solidFill>
              </a:rPr>
              <a:t>Ovim razlozima svakako treba dodati i razloge koji se odnose na dodatnu posljedicu (uz posljedicu samog krivičnog djela) koju učinjenje krivičnog djela iz mržnje </a:t>
            </a:r>
            <a:r>
              <a:rPr lang="pl-PL" sz="2800" b="0" i="0" u="none" strike="noStrike" baseline="0" dirty="0">
                <a:solidFill>
                  <a:srgbClr val="002060"/>
                </a:solidFill>
              </a:rPr>
              <a:t>ostavlja na žrtvu, upravo zbog činjenice da je odabrana za objekt napada </a:t>
            </a:r>
            <a:r>
              <a:rPr lang="sr-Latn-BA" sz="2800" b="0" i="0" u="none" strike="noStrike" baseline="0" dirty="0">
                <a:solidFill>
                  <a:srgbClr val="002060"/>
                </a:solidFill>
              </a:rPr>
              <a:t>zbog svoje određene karakteristike koja je najčešće nepromjenjiva i koja je elemenat njenog identiteta. Na kraju, tu su i sigurnosni razlozi jer učinjenje krivičnog djela iz mržnje rađa i jača osjećaj ugroženosti u određenoj sredini grupe kojoj pripada žrtva, a često je i povod za širenje i intenziviranje nasilja.</a:t>
            </a:r>
            <a:endParaRPr lang="sr-Latn-BA" sz="2800" dirty="0">
              <a:solidFill>
                <a:srgbClr val="002060"/>
              </a:solidFill>
            </a:endParaRPr>
          </a:p>
        </p:txBody>
      </p:sp>
      <p:sp>
        <p:nvSpPr>
          <p:cNvPr id="4" name="Title 1">
            <a:extLst>
              <a:ext uri="{FF2B5EF4-FFF2-40B4-BE49-F238E27FC236}">
                <a16:creationId xmlns:a16="http://schemas.microsoft.com/office/drawing/2014/main" id="{17B6F5CA-FAFF-49CC-A283-E905BF28250B}"/>
              </a:ext>
            </a:extLst>
          </p:cNvPr>
          <p:cNvSpPr>
            <a:spLocks noGrp="1"/>
          </p:cNvSpPr>
          <p:nvPr>
            <p:ph type="title"/>
          </p:nvPr>
        </p:nvSpPr>
        <p:spPr>
          <a:xfrm>
            <a:off x="1696344" y="298173"/>
            <a:ext cx="10018713" cy="1543879"/>
          </a:xfrm>
        </p:spPr>
        <p:txBody>
          <a:bodyPr/>
          <a:lstStyle/>
          <a:p>
            <a:r>
              <a:rPr lang="sr-Latn-BA" b="1" dirty="0">
                <a:solidFill>
                  <a:srgbClr val="002060"/>
                </a:solidFill>
              </a:rPr>
              <a:t>Mržnja kao otežavajuća okolnost prilikom odmjeravanja kazne</a:t>
            </a:r>
          </a:p>
        </p:txBody>
      </p:sp>
    </p:spTree>
    <p:extLst>
      <p:ext uri="{BB962C8B-B14F-4D97-AF65-F5344CB8AC3E}">
        <p14:creationId xmlns:p14="http://schemas.microsoft.com/office/powerpoint/2010/main" val="196522606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EE71-1739-4D6C-AB47-4FC1E17B79E8}"/>
              </a:ext>
            </a:extLst>
          </p:cNvPr>
          <p:cNvSpPr>
            <a:spLocks noGrp="1"/>
          </p:cNvSpPr>
          <p:nvPr>
            <p:ph type="title"/>
          </p:nvPr>
        </p:nvSpPr>
        <p:spPr>
          <a:xfrm>
            <a:off x="1696346" y="318051"/>
            <a:ext cx="10018713" cy="1219201"/>
          </a:xfrm>
        </p:spPr>
        <p:txBody>
          <a:bodyPr anchor="t">
            <a:normAutofit fontScale="90000"/>
          </a:bodyPr>
          <a:lstStyle/>
          <a:p>
            <a:r>
              <a:rPr lang="sr-Latn-BA" b="1" dirty="0">
                <a:solidFill>
                  <a:srgbClr val="002060"/>
                </a:solidFill>
              </a:rPr>
              <a:t>Mržnja kao zakonsko obilježje osnovnog oblika krivičnog djela</a:t>
            </a:r>
            <a:br>
              <a:rPr lang="sr-Latn-BA" b="1" dirty="0"/>
            </a:br>
            <a:endParaRPr lang="sr-Latn-BA" dirty="0"/>
          </a:p>
        </p:txBody>
      </p:sp>
      <p:sp>
        <p:nvSpPr>
          <p:cNvPr id="3" name="Content Placeholder 2">
            <a:extLst>
              <a:ext uri="{FF2B5EF4-FFF2-40B4-BE49-F238E27FC236}">
                <a16:creationId xmlns:a16="http://schemas.microsoft.com/office/drawing/2014/main" id="{F60CC3CD-16DE-4ECF-9B47-C96B05ECC4F4}"/>
              </a:ext>
            </a:extLst>
          </p:cNvPr>
          <p:cNvSpPr>
            <a:spLocks noGrp="1"/>
          </p:cNvSpPr>
          <p:nvPr>
            <p:ph idx="1"/>
          </p:nvPr>
        </p:nvSpPr>
        <p:spPr>
          <a:xfrm>
            <a:off x="1410738" y="1797269"/>
            <a:ext cx="10018713" cy="4866290"/>
          </a:xfrm>
        </p:spPr>
        <p:txBody>
          <a:bodyPr>
            <a:normAutofit/>
          </a:bodyPr>
          <a:lstStyle/>
          <a:p>
            <a:r>
              <a:rPr lang="sr-Latn-BA" sz="3200" dirty="0">
                <a:solidFill>
                  <a:srgbClr val="002060"/>
                </a:solidFill>
              </a:rPr>
              <a:t>Ovo </a:t>
            </a:r>
            <a:r>
              <a:rPr lang="sr-Latn-BA" sz="3200" b="1" dirty="0">
                <a:solidFill>
                  <a:srgbClr val="002060"/>
                </a:solidFill>
              </a:rPr>
              <a:t>nisu</a:t>
            </a:r>
            <a:r>
              <a:rPr lang="sr-Latn-BA" sz="3200" dirty="0">
                <a:solidFill>
                  <a:srgbClr val="002060"/>
                </a:solidFill>
              </a:rPr>
              <a:t> krivična djela učinjena iz mržnje, već mržnja predstavlja</a:t>
            </a:r>
            <a:r>
              <a:rPr lang="sr-Latn-BA" sz="3200" b="1" dirty="0">
                <a:solidFill>
                  <a:srgbClr val="002060"/>
                </a:solidFill>
              </a:rPr>
              <a:t> zakonsko obilježje osnovnog oblika krivičnog djela</a:t>
            </a:r>
          </a:p>
          <a:p>
            <a:r>
              <a:rPr lang="sr-Latn-BA" sz="3200" dirty="0">
                <a:solidFill>
                  <a:srgbClr val="002060"/>
                </a:solidFill>
              </a:rPr>
              <a:t>U Krivičnom zakoniku imamo dva takva krivična djela:</a:t>
            </a:r>
          </a:p>
          <a:p>
            <a:pPr lvl="1">
              <a:buFontTx/>
              <a:buChar char="-"/>
            </a:pPr>
            <a:r>
              <a:rPr lang="sr-Latn-BA" sz="2800" b="1" dirty="0">
                <a:solidFill>
                  <a:srgbClr val="002060"/>
                </a:solidFill>
              </a:rPr>
              <a:t>Javno izazivanje i podsticanje nasilja i mržnje </a:t>
            </a:r>
            <a:r>
              <a:rPr lang="sr-Latn-BA" sz="2800" dirty="0">
                <a:solidFill>
                  <a:srgbClr val="002060"/>
                </a:solidFill>
              </a:rPr>
              <a:t>(član 359.)</a:t>
            </a:r>
          </a:p>
          <a:p>
            <a:pPr lvl="1">
              <a:buFontTx/>
              <a:buChar char="-"/>
            </a:pPr>
            <a:r>
              <a:rPr lang="sr-Latn-BA" sz="2800" b="1" dirty="0">
                <a:solidFill>
                  <a:srgbClr val="002060"/>
                </a:solidFill>
              </a:rPr>
              <a:t>Nasilničko ponašanje na sportskoj priredbi ili javnom skupu </a:t>
            </a:r>
            <a:r>
              <a:rPr lang="sr-Latn-BA" sz="2800" dirty="0">
                <a:solidFill>
                  <a:srgbClr val="002060"/>
                </a:solidFill>
              </a:rPr>
              <a:t>(član 363.)</a:t>
            </a:r>
          </a:p>
          <a:p>
            <a:pPr lvl="1">
              <a:buFontTx/>
              <a:buChar char="-"/>
            </a:pPr>
            <a:endParaRPr lang="sr-Latn-BA" dirty="0"/>
          </a:p>
          <a:p>
            <a:pPr marL="0" indent="0">
              <a:buNone/>
            </a:pPr>
            <a:endParaRPr lang="sr-Latn-BA" sz="2800" dirty="0"/>
          </a:p>
        </p:txBody>
      </p:sp>
    </p:spTree>
    <p:extLst>
      <p:ext uri="{BB962C8B-B14F-4D97-AF65-F5344CB8AC3E}">
        <p14:creationId xmlns:p14="http://schemas.microsoft.com/office/powerpoint/2010/main" val="17820496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DEF62-6E9E-407B-800D-7C92DB10D1CB}"/>
              </a:ext>
            </a:extLst>
          </p:cNvPr>
          <p:cNvSpPr>
            <a:spLocks noGrp="1"/>
          </p:cNvSpPr>
          <p:nvPr>
            <p:ph idx="1"/>
          </p:nvPr>
        </p:nvSpPr>
        <p:spPr>
          <a:xfrm>
            <a:off x="1789112" y="1550505"/>
            <a:ext cx="10356507" cy="5135218"/>
          </a:xfrm>
        </p:spPr>
        <p:txBody>
          <a:bodyPr anchor="t">
            <a:noAutofit/>
          </a:bodyPr>
          <a:lstStyle/>
          <a:p>
            <a:pPr marL="0" indent="0" algn="l">
              <a:buNone/>
            </a:pPr>
            <a:r>
              <a:rPr lang="sr-Latn-BA" b="0" i="0" u="none" strike="noStrike" baseline="0" dirty="0">
                <a:solidFill>
                  <a:srgbClr val="002060"/>
                </a:solidFill>
              </a:rPr>
              <a:t>Iako sam naziv krivičnog djela iz člana 359. KZRS i u njegov  zakonski opis sadrže pojam „mržnja“, ovo krivično djelo (jednako kao ni krivično djelo iz člana 363. KZRS) nisu krivična djela iz mržnje u smislu člana 123. stav 1. tačka 21. KZ RS. Naime, mržnja je jedno od alternativno propisanih zakonskih obilježja ovih krivičnih djela </a:t>
            </a:r>
            <a:r>
              <a:rPr lang="sr-Latn-BA" b="1" i="0" u="none" strike="noStrike" baseline="0" dirty="0">
                <a:solidFill>
                  <a:srgbClr val="002060"/>
                </a:solidFill>
              </a:rPr>
              <a:t>i ukoliko radnja izvršenja nije podobna da </a:t>
            </a:r>
            <a:r>
              <a:rPr lang="sr-Latn-BA" b="1" dirty="0">
                <a:solidFill>
                  <a:srgbClr val="002060"/>
                </a:solidFill>
              </a:rPr>
              <a:t>izazove ili podstakne mržnju </a:t>
            </a:r>
            <a:r>
              <a:rPr lang="sr-Latn-BA" dirty="0">
                <a:solidFill>
                  <a:srgbClr val="002060"/>
                </a:solidFill>
              </a:rPr>
              <a:t>usmjerenu prema određenom licu ili grupama zbog njihove nacionalne, rasne, vjerske ili etničke pripadnosti, boje kože, pola, seksualno opredjeljenja, invaliditeta, rodnog identiteta, porijekla ili nekih drugih osobina </a:t>
            </a:r>
            <a:r>
              <a:rPr lang="sr-Latn-BA" i="0" u="none" strike="noStrike" baseline="0" dirty="0">
                <a:solidFill>
                  <a:srgbClr val="002060"/>
                </a:solidFill>
              </a:rPr>
              <a:t>ili ukoliko umišljaj izvršioca nije obuhvatio izazivanje ili podsticanje mržnje, neće postojati ova krivična djela. Kod krivičnih djela iz mržnje, mržnja je pak pobuda za izvršenje </a:t>
            </a:r>
            <a:r>
              <a:rPr lang="sr-Latn-BA" b="0" i="0" u="none" strike="noStrike" baseline="0" dirty="0">
                <a:solidFill>
                  <a:srgbClr val="002060"/>
                </a:solidFill>
              </a:rPr>
              <a:t>nekog krivičnog djela i ako nema te pobude i dalje će postojati osnovno krivično djelo. Dakle, sama mržnja kao pobuda nije elemenat zakonskog bića krivičnih djela iz mržnje.</a:t>
            </a:r>
            <a:endParaRPr lang="sr-Latn-BA" dirty="0">
              <a:solidFill>
                <a:srgbClr val="002060"/>
              </a:solidFill>
            </a:endParaRPr>
          </a:p>
        </p:txBody>
      </p:sp>
      <p:sp>
        <p:nvSpPr>
          <p:cNvPr id="4" name="Title 1">
            <a:extLst>
              <a:ext uri="{FF2B5EF4-FFF2-40B4-BE49-F238E27FC236}">
                <a16:creationId xmlns:a16="http://schemas.microsoft.com/office/drawing/2014/main" id="{0C96FF3F-9456-4814-9749-91D1D49EF5C2}"/>
              </a:ext>
            </a:extLst>
          </p:cNvPr>
          <p:cNvSpPr>
            <a:spLocks noGrp="1"/>
          </p:cNvSpPr>
          <p:nvPr>
            <p:ph type="title"/>
          </p:nvPr>
        </p:nvSpPr>
        <p:spPr>
          <a:xfrm>
            <a:off x="1789112" y="172277"/>
            <a:ext cx="10018713" cy="1219201"/>
          </a:xfrm>
        </p:spPr>
        <p:txBody>
          <a:bodyPr anchor="t">
            <a:normAutofit fontScale="90000"/>
          </a:bodyPr>
          <a:lstStyle/>
          <a:p>
            <a:r>
              <a:rPr lang="sr-Latn-BA" b="1" dirty="0">
                <a:solidFill>
                  <a:srgbClr val="002060"/>
                </a:solidFill>
              </a:rPr>
              <a:t>Mržnja kao zakonsko obilježje osnovnog oblika krivičnog djela</a:t>
            </a:r>
            <a:br>
              <a:rPr lang="sr-Latn-BA" b="1" dirty="0">
                <a:solidFill>
                  <a:srgbClr val="002060"/>
                </a:solidFill>
              </a:rPr>
            </a:br>
            <a:endParaRPr lang="sr-Latn-BA" dirty="0">
              <a:solidFill>
                <a:srgbClr val="002060"/>
              </a:solidFill>
            </a:endParaRPr>
          </a:p>
        </p:txBody>
      </p:sp>
    </p:spTree>
    <p:extLst>
      <p:ext uri="{BB962C8B-B14F-4D97-AF65-F5344CB8AC3E}">
        <p14:creationId xmlns:p14="http://schemas.microsoft.com/office/powerpoint/2010/main" val="1237706950"/>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479E-BB80-4A04-9A52-85CA95D0CD53}"/>
              </a:ext>
            </a:extLst>
          </p:cNvPr>
          <p:cNvSpPr>
            <a:spLocks noGrp="1"/>
          </p:cNvSpPr>
          <p:nvPr>
            <p:ph type="title"/>
          </p:nvPr>
        </p:nvSpPr>
        <p:spPr>
          <a:xfrm>
            <a:off x="1484310" y="288234"/>
            <a:ext cx="10018713" cy="1752599"/>
          </a:xfrm>
        </p:spPr>
        <p:txBody>
          <a:bodyPr/>
          <a:lstStyle/>
          <a:p>
            <a:r>
              <a:rPr lang="sr-Latn-BA" b="1" dirty="0">
                <a:solidFill>
                  <a:srgbClr val="002060"/>
                </a:solidFill>
              </a:rPr>
              <a:t>Javno izazivanje i podsticanje nasilja i mržnje </a:t>
            </a:r>
            <a:r>
              <a:rPr lang="sr-Latn-BA" dirty="0">
                <a:solidFill>
                  <a:srgbClr val="002060"/>
                </a:solidFill>
              </a:rPr>
              <a:t>(član 359.)</a:t>
            </a:r>
          </a:p>
        </p:txBody>
      </p:sp>
      <p:sp>
        <p:nvSpPr>
          <p:cNvPr id="3" name="Content Placeholder 2">
            <a:extLst>
              <a:ext uri="{FF2B5EF4-FFF2-40B4-BE49-F238E27FC236}">
                <a16:creationId xmlns:a16="http://schemas.microsoft.com/office/drawing/2014/main" id="{CFE1C48E-ED91-4E9A-8F78-F847B1B041E9}"/>
              </a:ext>
            </a:extLst>
          </p:cNvPr>
          <p:cNvSpPr>
            <a:spLocks noGrp="1"/>
          </p:cNvSpPr>
          <p:nvPr>
            <p:ph idx="1"/>
          </p:nvPr>
        </p:nvSpPr>
        <p:spPr>
          <a:xfrm>
            <a:off x="1557882" y="2236074"/>
            <a:ext cx="10018713" cy="3773558"/>
          </a:xfrm>
        </p:spPr>
        <p:txBody>
          <a:bodyPr>
            <a:normAutofit lnSpcReduction="10000"/>
          </a:bodyPr>
          <a:lstStyle/>
          <a:p>
            <a:pPr marL="0" indent="0">
              <a:buNone/>
            </a:pPr>
            <a:r>
              <a:rPr lang="sr-Latn-BA" sz="2800" dirty="0">
                <a:solidFill>
                  <a:srgbClr val="002060"/>
                </a:solidFill>
              </a:rPr>
              <a:t>(1) Ko putem štampe, radija, televizije, kompjuterskog sistema ili društvene mreže, na javnom skupu ili javnom mjestu ili na drugi način javno poziva, izaziva ili podstiče ili učini dostupnim javnosti letke, slike ili neke druge materijale kojima se poziva na nasilje ili </a:t>
            </a:r>
            <a:r>
              <a:rPr lang="sr-Latn-BA" sz="2800" b="1" dirty="0">
                <a:solidFill>
                  <a:srgbClr val="002060"/>
                </a:solidFill>
              </a:rPr>
              <a:t>mržnju</a:t>
            </a:r>
            <a:r>
              <a:rPr lang="sr-Latn-BA" sz="2800" dirty="0">
                <a:solidFill>
                  <a:srgbClr val="002060"/>
                </a:solidFill>
              </a:rPr>
              <a:t> </a:t>
            </a:r>
            <a:r>
              <a:rPr lang="sr-Latn-BA" sz="2800" b="1" dirty="0">
                <a:solidFill>
                  <a:srgbClr val="002060"/>
                </a:solidFill>
              </a:rPr>
              <a:t>usmjerenu prema određenom licu ili grupama zbog njihove </a:t>
            </a:r>
            <a:r>
              <a:rPr lang="sr-Latn-BA" sz="2800" b="1" u="sng" dirty="0">
                <a:solidFill>
                  <a:srgbClr val="002060"/>
                </a:solidFill>
              </a:rPr>
              <a:t>nacionalne</a:t>
            </a:r>
            <a:r>
              <a:rPr lang="sr-Latn-BA" sz="2800" b="1" dirty="0">
                <a:solidFill>
                  <a:srgbClr val="002060"/>
                </a:solidFill>
              </a:rPr>
              <a:t>, </a:t>
            </a:r>
            <a:r>
              <a:rPr lang="sr-Latn-BA" sz="2800" b="1" u="sng" dirty="0">
                <a:solidFill>
                  <a:srgbClr val="002060"/>
                </a:solidFill>
              </a:rPr>
              <a:t>rasne</a:t>
            </a:r>
            <a:r>
              <a:rPr lang="sr-Latn-BA" sz="2800" b="1" dirty="0">
                <a:solidFill>
                  <a:srgbClr val="002060"/>
                </a:solidFill>
              </a:rPr>
              <a:t>, </a:t>
            </a:r>
            <a:r>
              <a:rPr lang="sr-Latn-BA" sz="2800" b="1" u="sng" dirty="0">
                <a:solidFill>
                  <a:srgbClr val="002060"/>
                </a:solidFill>
              </a:rPr>
              <a:t>vjerske</a:t>
            </a:r>
            <a:r>
              <a:rPr lang="sr-Latn-BA" sz="2800" b="1" dirty="0">
                <a:solidFill>
                  <a:srgbClr val="002060"/>
                </a:solidFill>
              </a:rPr>
              <a:t> ili </a:t>
            </a:r>
            <a:r>
              <a:rPr lang="sr-Latn-BA" sz="2800" b="1" u="sng" dirty="0">
                <a:solidFill>
                  <a:srgbClr val="002060"/>
                </a:solidFill>
              </a:rPr>
              <a:t>etničke pripadnosti</a:t>
            </a:r>
            <a:r>
              <a:rPr lang="sr-Latn-BA" sz="2800" b="1" dirty="0">
                <a:solidFill>
                  <a:srgbClr val="002060"/>
                </a:solidFill>
              </a:rPr>
              <a:t>, </a:t>
            </a:r>
            <a:r>
              <a:rPr lang="sr-Latn-BA" sz="2800" b="1" u="sng" dirty="0">
                <a:solidFill>
                  <a:srgbClr val="002060"/>
                </a:solidFill>
              </a:rPr>
              <a:t>boje kože</a:t>
            </a:r>
            <a:r>
              <a:rPr lang="sr-Latn-BA" sz="2800" b="1" dirty="0">
                <a:solidFill>
                  <a:srgbClr val="002060"/>
                </a:solidFill>
              </a:rPr>
              <a:t>, </a:t>
            </a:r>
            <a:r>
              <a:rPr lang="sr-Latn-BA" sz="2800" b="1" u="sng" dirty="0">
                <a:solidFill>
                  <a:srgbClr val="002060"/>
                </a:solidFill>
              </a:rPr>
              <a:t>pola</a:t>
            </a:r>
            <a:r>
              <a:rPr lang="sr-Latn-BA" sz="2800" b="1" dirty="0">
                <a:solidFill>
                  <a:srgbClr val="002060"/>
                </a:solidFill>
              </a:rPr>
              <a:t>, </a:t>
            </a:r>
            <a:r>
              <a:rPr lang="sr-Latn-BA" sz="2800" b="1" u="sng" dirty="0">
                <a:solidFill>
                  <a:srgbClr val="002060"/>
                </a:solidFill>
              </a:rPr>
              <a:t>seksualno opredjeljenja</a:t>
            </a:r>
            <a:r>
              <a:rPr lang="sr-Latn-BA" sz="2800" b="1" dirty="0">
                <a:solidFill>
                  <a:srgbClr val="002060"/>
                </a:solidFill>
              </a:rPr>
              <a:t>, </a:t>
            </a:r>
            <a:r>
              <a:rPr lang="sr-Latn-BA" sz="2800" b="1" u="sng" dirty="0">
                <a:solidFill>
                  <a:srgbClr val="002060"/>
                </a:solidFill>
              </a:rPr>
              <a:t>invaliditeta</a:t>
            </a:r>
            <a:r>
              <a:rPr lang="sr-Latn-BA" sz="2800" b="1" dirty="0">
                <a:solidFill>
                  <a:srgbClr val="002060"/>
                </a:solidFill>
              </a:rPr>
              <a:t>, </a:t>
            </a:r>
            <a:r>
              <a:rPr lang="sr-Latn-BA" sz="2800" b="1" u="sng" dirty="0">
                <a:solidFill>
                  <a:srgbClr val="002060"/>
                </a:solidFill>
              </a:rPr>
              <a:t>rodnog identiteta</a:t>
            </a:r>
            <a:r>
              <a:rPr lang="sr-Latn-BA" sz="2800" b="1" dirty="0">
                <a:solidFill>
                  <a:srgbClr val="002060"/>
                </a:solidFill>
              </a:rPr>
              <a:t>, </a:t>
            </a:r>
            <a:r>
              <a:rPr lang="sr-Latn-BA" sz="2800" b="1" u="sng" dirty="0">
                <a:solidFill>
                  <a:srgbClr val="002060"/>
                </a:solidFill>
              </a:rPr>
              <a:t>porijekla</a:t>
            </a:r>
            <a:r>
              <a:rPr lang="sr-Latn-BA" sz="2800" b="1" dirty="0">
                <a:solidFill>
                  <a:srgbClr val="002060"/>
                </a:solidFill>
              </a:rPr>
              <a:t> ili </a:t>
            </a:r>
            <a:r>
              <a:rPr lang="sr-Latn-BA" sz="2800" b="1" u="sng" dirty="0">
                <a:solidFill>
                  <a:srgbClr val="002060"/>
                </a:solidFill>
              </a:rPr>
              <a:t>kakvih drugih osobina</a:t>
            </a:r>
            <a:r>
              <a:rPr lang="sr-Latn-BA" sz="2800" dirty="0">
                <a:solidFill>
                  <a:srgbClr val="002060"/>
                </a:solidFill>
              </a:rPr>
              <a:t>, kazniće se novčanom kaznom ili kaznom zatvora do tri godine.</a:t>
            </a:r>
          </a:p>
        </p:txBody>
      </p:sp>
    </p:spTree>
    <p:extLst>
      <p:ext uri="{BB962C8B-B14F-4D97-AF65-F5344CB8AC3E}">
        <p14:creationId xmlns:p14="http://schemas.microsoft.com/office/powerpoint/2010/main" val="42813644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DC8F0E-3A1B-41F7-A7D7-1D9FBC9A2FF4}"/>
              </a:ext>
            </a:extLst>
          </p:cNvPr>
          <p:cNvSpPr>
            <a:spLocks noGrp="1"/>
          </p:cNvSpPr>
          <p:nvPr>
            <p:ph idx="1"/>
          </p:nvPr>
        </p:nvSpPr>
        <p:spPr>
          <a:xfrm>
            <a:off x="1643337" y="2211455"/>
            <a:ext cx="10018713" cy="3124201"/>
          </a:xfrm>
        </p:spPr>
        <p:txBody>
          <a:bodyPr anchor="t">
            <a:normAutofit/>
          </a:bodyPr>
          <a:lstStyle/>
          <a:p>
            <a:pPr marL="0" indent="0" algn="l">
              <a:buNone/>
            </a:pPr>
            <a:r>
              <a:rPr lang="sr-Latn-BA" sz="2800" dirty="0">
                <a:solidFill>
                  <a:srgbClr val="002060"/>
                </a:solidFill>
              </a:rPr>
              <a:t>Međutim, z</a:t>
            </a:r>
            <a:r>
              <a:rPr lang="sr-Latn-BA" sz="2800" b="0" i="0" u="none" strike="noStrike" baseline="0" dirty="0">
                <a:solidFill>
                  <a:srgbClr val="002060"/>
                </a:solidFill>
              </a:rPr>
              <a:t>a ustanovljenje postojanja krivičnog djela iz mržnje </a:t>
            </a:r>
            <a:r>
              <a:rPr lang="sr-Latn-BA" sz="2800" b="1" i="0" u="sng" strike="noStrike" baseline="0" dirty="0">
                <a:solidFill>
                  <a:srgbClr val="002060"/>
                </a:solidFill>
              </a:rPr>
              <a:t>nije</a:t>
            </a:r>
            <a:r>
              <a:rPr lang="sr-Latn-BA" sz="2800" b="0" i="0" u="sng" strike="noStrike" baseline="0" dirty="0">
                <a:solidFill>
                  <a:srgbClr val="002060"/>
                </a:solidFill>
              </a:rPr>
              <a:t>, </a:t>
            </a:r>
            <a:r>
              <a:rPr lang="sr-Latn-BA" sz="2800" b="1" i="0" u="sng" strike="noStrike" baseline="0" dirty="0">
                <a:solidFill>
                  <a:srgbClr val="002060"/>
                </a:solidFill>
              </a:rPr>
              <a:t>neophodno</a:t>
            </a:r>
            <a:r>
              <a:rPr lang="sr-Latn-BA" sz="2800" b="0" i="0" u="none" strike="noStrike" baseline="0" dirty="0">
                <a:solidFill>
                  <a:srgbClr val="002060"/>
                </a:solidFill>
              </a:rPr>
              <a:t> utvrditi postojanje takvog ličnog odnosa izvršioca prema žrtvi. Određena zaštićena karakteristika koju dijele pripadnici neke grupe (boja kože, vjerska ili nacionalna pripadnost, seksualna orijentacija ili neka druga osobina) je ono što, po vjerovanju izvršioca, ugrožava njegove vrijednosti i zbog toga i samo po sebi predstavlja motiv za izvršenje krivičnog djela.</a:t>
            </a:r>
            <a:endParaRPr lang="sr-Latn-BA" sz="2800" dirty="0">
              <a:solidFill>
                <a:srgbClr val="002060"/>
              </a:solidFill>
            </a:endParaRPr>
          </a:p>
        </p:txBody>
      </p:sp>
      <p:sp>
        <p:nvSpPr>
          <p:cNvPr id="4" name="Title 1">
            <a:extLst>
              <a:ext uri="{FF2B5EF4-FFF2-40B4-BE49-F238E27FC236}">
                <a16:creationId xmlns:a16="http://schemas.microsoft.com/office/drawing/2014/main" id="{D1E67550-50B7-42BD-8C3E-7013E44824BF}"/>
              </a:ext>
            </a:extLst>
          </p:cNvPr>
          <p:cNvSpPr>
            <a:spLocks noGrp="1"/>
          </p:cNvSpPr>
          <p:nvPr>
            <p:ph type="title"/>
          </p:nvPr>
        </p:nvSpPr>
        <p:spPr>
          <a:xfrm>
            <a:off x="1484310" y="255104"/>
            <a:ext cx="10018713" cy="1255644"/>
          </a:xfrm>
        </p:spPr>
        <p:txBody>
          <a:bodyPr>
            <a:noAutofit/>
          </a:bodyPr>
          <a:lstStyle/>
          <a:p>
            <a:r>
              <a:rPr lang="sr-Latn-BA" b="1" dirty="0">
                <a:solidFill>
                  <a:srgbClr val="002060"/>
                </a:solidFill>
              </a:rPr>
              <a:t>Značenje pojama „mržnja“ </a:t>
            </a:r>
            <a:br>
              <a:rPr lang="sr-Latn-BA" b="1" dirty="0">
                <a:solidFill>
                  <a:srgbClr val="002060"/>
                </a:solidFill>
              </a:rPr>
            </a:br>
            <a:r>
              <a:rPr lang="sr-Latn-BA" b="1" dirty="0">
                <a:solidFill>
                  <a:srgbClr val="002060"/>
                </a:solidFill>
              </a:rPr>
              <a:t>u krivičnopravnom smislu</a:t>
            </a:r>
          </a:p>
        </p:txBody>
      </p:sp>
    </p:spTree>
    <p:extLst>
      <p:ext uri="{BB962C8B-B14F-4D97-AF65-F5344CB8AC3E}">
        <p14:creationId xmlns:p14="http://schemas.microsoft.com/office/powerpoint/2010/main" val="180941426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5A9910-EE6E-4BC7-8D5A-EC684A3FBC37}"/>
              </a:ext>
            </a:extLst>
          </p:cNvPr>
          <p:cNvSpPr>
            <a:spLocks noGrp="1"/>
          </p:cNvSpPr>
          <p:nvPr>
            <p:ph idx="1"/>
          </p:nvPr>
        </p:nvSpPr>
        <p:spPr>
          <a:xfrm>
            <a:off x="1484310" y="1895061"/>
            <a:ext cx="10535412" cy="4797287"/>
          </a:xfrm>
        </p:spPr>
        <p:txBody>
          <a:bodyPr anchor="t">
            <a:normAutofit fontScale="85000" lnSpcReduction="10000"/>
          </a:bodyPr>
          <a:lstStyle/>
          <a:p>
            <a:pPr marL="0" indent="0" algn="l">
              <a:buNone/>
            </a:pPr>
            <a:r>
              <a:rPr lang="sr-Latn-BA" sz="3400" dirty="0">
                <a:solidFill>
                  <a:srgbClr val="002060"/>
                </a:solidFill>
              </a:rPr>
              <a:t>(</a:t>
            </a:r>
            <a:r>
              <a:rPr lang="sr-Latn-BA" sz="3300" i="0" u="none" strike="noStrike" baseline="0" dirty="0">
                <a:solidFill>
                  <a:srgbClr val="002060"/>
                </a:solidFill>
              </a:rPr>
              <a:t>2) Ako je djelo iz stava 1. ovog člana učinjeno </a:t>
            </a:r>
            <a:r>
              <a:rPr lang="sr-Latn-BA" sz="3300" b="1" i="0" u="sng" strike="noStrike" baseline="0" dirty="0">
                <a:solidFill>
                  <a:srgbClr val="002060"/>
                </a:solidFill>
              </a:rPr>
              <a:t>prinudom</a:t>
            </a:r>
            <a:r>
              <a:rPr lang="sr-Latn-BA" sz="3300" i="0" u="none" strike="noStrike" baseline="0" dirty="0">
                <a:solidFill>
                  <a:srgbClr val="002060"/>
                </a:solidFill>
              </a:rPr>
              <a:t>, </a:t>
            </a:r>
            <a:r>
              <a:rPr lang="sr-Latn-BA" sz="3300" b="1" i="0" u="sng" strike="noStrike" baseline="0" dirty="0">
                <a:solidFill>
                  <a:srgbClr val="002060"/>
                </a:solidFill>
              </a:rPr>
              <a:t>zlostavljanjem</a:t>
            </a:r>
            <a:r>
              <a:rPr lang="sr-Latn-BA" sz="3300" i="0" u="none" strike="noStrike" baseline="0" dirty="0">
                <a:solidFill>
                  <a:srgbClr val="002060"/>
                </a:solidFill>
              </a:rPr>
              <a:t>, </a:t>
            </a:r>
            <a:r>
              <a:rPr lang="sr-Latn-BA" sz="3300" b="1" i="0" u="sng" strike="noStrike" baseline="0" dirty="0">
                <a:solidFill>
                  <a:srgbClr val="002060"/>
                </a:solidFill>
              </a:rPr>
              <a:t>ugrožavanjem sigurnosti</a:t>
            </a:r>
            <a:r>
              <a:rPr lang="sr-Latn-BA" sz="3300" i="0" u="none" strike="noStrike" baseline="0" dirty="0">
                <a:solidFill>
                  <a:srgbClr val="002060"/>
                </a:solidFill>
              </a:rPr>
              <a:t>, </a:t>
            </a:r>
            <a:r>
              <a:rPr lang="sr-Latn-BA" sz="3300" b="1" i="0" u="sng" strike="noStrike" baseline="0" dirty="0">
                <a:solidFill>
                  <a:srgbClr val="002060"/>
                </a:solidFill>
              </a:rPr>
              <a:t>izlaganjem poruzi nacionalnih, etničkih ili vjerskih simbola</a:t>
            </a:r>
            <a:r>
              <a:rPr lang="sr-Latn-BA" sz="3300" i="0" u="none" strike="noStrike" baseline="0" dirty="0">
                <a:solidFill>
                  <a:srgbClr val="002060"/>
                </a:solidFill>
              </a:rPr>
              <a:t>, </a:t>
            </a:r>
            <a:r>
              <a:rPr lang="sr-Latn-BA" sz="3300" b="1" i="0" u="sng" strike="noStrike" baseline="0" dirty="0">
                <a:solidFill>
                  <a:srgbClr val="002060"/>
                </a:solidFill>
              </a:rPr>
              <a:t>oštećenjem tuđih stvari</a:t>
            </a:r>
            <a:r>
              <a:rPr lang="sr-Latn-BA" sz="3300" i="0" u="none" strike="noStrike" baseline="0" dirty="0">
                <a:solidFill>
                  <a:srgbClr val="002060"/>
                </a:solidFill>
              </a:rPr>
              <a:t>, </a:t>
            </a:r>
            <a:r>
              <a:rPr lang="sr-Latn-BA" sz="3300" b="1" i="0" u="sng" strike="noStrike" baseline="0" dirty="0">
                <a:solidFill>
                  <a:srgbClr val="002060"/>
                </a:solidFill>
              </a:rPr>
              <a:t>skrnavljenjem spomenika</a:t>
            </a:r>
            <a:r>
              <a:rPr lang="sr-Latn-BA" sz="3300" i="0" u="none" strike="noStrike" baseline="0" dirty="0">
                <a:solidFill>
                  <a:srgbClr val="002060"/>
                </a:solidFill>
              </a:rPr>
              <a:t>, </a:t>
            </a:r>
            <a:r>
              <a:rPr lang="sr-Latn-BA" sz="3300" b="1" i="0" u="sng" strike="noStrike" baseline="0" dirty="0">
                <a:solidFill>
                  <a:srgbClr val="002060"/>
                </a:solidFill>
              </a:rPr>
              <a:t>spomen-obilježja ili grobova</a:t>
            </a:r>
            <a:r>
              <a:rPr lang="sr-Latn-BA" sz="3300" i="0" u="none" strike="noStrike" baseline="0" dirty="0">
                <a:solidFill>
                  <a:srgbClr val="002060"/>
                </a:solidFill>
              </a:rPr>
              <a:t>, učinilac će se kazniti kaznom zatvora od jedne do pet godina.</a:t>
            </a:r>
          </a:p>
          <a:p>
            <a:pPr marL="0" indent="0" algn="l">
              <a:buNone/>
            </a:pPr>
            <a:r>
              <a:rPr lang="sr-Latn-BA" sz="3300" i="0" u="none" strike="noStrike" baseline="0" dirty="0">
                <a:solidFill>
                  <a:srgbClr val="002060"/>
                </a:solidFill>
              </a:rPr>
              <a:t>(3) Ako je usljed djela iz st. 1. i 2. ovog člana došlo do </a:t>
            </a:r>
            <a:r>
              <a:rPr lang="sr-Latn-BA" sz="3300" i="0" u="sng" strike="noStrike" baseline="0" dirty="0">
                <a:solidFill>
                  <a:srgbClr val="002060"/>
                </a:solidFill>
              </a:rPr>
              <a:t>nereda, nasilja ili drugih teških posljedica za zajednički život naroda i ostalih koji žive u Republici Srpskoj</a:t>
            </a:r>
            <a:r>
              <a:rPr lang="sr-Latn-BA" sz="3300" i="0" u="none" strike="noStrike" baseline="0" dirty="0">
                <a:solidFill>
                  <a:srgbClr val="002060"/>
                </a:solidFill>
              </a:rPr>
              <a:t>, kazniće se kaznom </a:t>
            </a:r>
            <a:r>
              <a:rPr lang="pl-PL" sz="3300" i="0" u="none" strike="noStrike" baseline="0" dirty="0">
                <a:solidFill>
                  <a:srgbClr val="002060"/>
                </a:solidFill>
              </a:rPr>
              <a:t>zatvora od dvije do dvanaest godina.</a:t>
            </a:r>
          </a:p>
          <a:p>
            <a:pPr marL="0" indent="0" algn="l">
              <a:buNone/>
            </a:pPr>
            <a:r>
              <a:rPr lang="sr-Latn-BA" sz="3300" i="0" u="none" strike="noStrike" baseline="0" dirty="0">
                <a:solidFill>
                  <a:srgbClr val="002060"/>
                </a:solidFill>
              </a:rPr>
              <a:t>(4) Materijal i predmeti koji nose poruke iz stava 1. ovog člana, kao i sredstva za njihovu izradu, umnožavanje ili rasturanje, oduzeće se.</a:t>
            </a:r>
            <a:endParaRPr lang="sr-Latn-BA" sz="3300" dirty="0">
              <a:solidFill>
                <a:srgbClr val="002060"/>
              </a:solidFill>
            </a:endParaRPr>
          </a:p>
        </p:txBody>
      </p:sp>
      <p:sp>
        <p:nvSpPr>
          <p:cNvPr id="5" name="Title 1">
            <a:extLst>
              <a:ext uri="{FF2B5EF4-FFF2-40B4-BE49-F238E27FC236}">
                <a16:creationId xmlns:a16="http://schemas.microsoft.com/office/drawing/2014/main" id="{63FB7C89-9A48-44AE-9D91-2F43DC043D4D}"/>
              </a:ext>
            </a:extLst>
          </p:cNvPr>
          <p:cNvSpPr>
            <a:spLocks noGrp="1"/>
          </p:cNvSpPr>
          <p:nvPr>
            <p:ph type="title"/>
          </p:nvPr>
        </p:nvSpPr>
        <p:spPr>
          <a:xfrm>
            <a:off x="1577076" y="165652"/>
            <a:ext cx="10018713" cy="1477618"/>
          </a:xfrm>
        </p:spPr>
        <p:txBody>
          <a:bodyPr/>
          <a:lstStyle/>
          <a:p>
            <a:r>
              <a:rPr lang="sr-Latn-BA" b="1" dirty="0">
                <a:solidFill>
                  <a:srgbClr val="002060"/>
                </a:solidFill>
              </a:rPr>
              <a:t>Javno izazivanje i podsticanje nasilja i mržnje </a:t>
            </a:r>
            <a:r>
              <a:rPr lang="sr-Latn-BA" dirty="0">
                <a:solidFill>
                  <a:srgbClr val="002060"/>
                </a:solidFill>
              </a:rPr>
              <a:t>(član 359.)</a:t>
            </a:r>
          </a:p>
        </p:txBody>
      </p:sp>
    </p:spTree>
    <p:extLst>
      <p:ext uri="{BB962C8B-B14F-4D97-AF65-F5344CB8AC3E}">
        <p14:creationId xmlns:p14="http://schemas.microsoft.com/office/powerpoint/2010/main" val="816082403"/>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BB25-FA29-487E-9D66-52D58B2AD7D7}"/>
              </a:ext>
            </a:extLst>
          </p:cNvPr>
          <p:cNvSpPr>
            <a:spLocks noGrp="1"/>
          </p:cNvSpPr>
          <p:nvPr>
            <p:ph type="title"/>
          </p:nvPr>
        </p:nvSpPr>
        <p:spPr>
          <a:xfrm>
            <a:off x="1669773" y="178904"/>
            <a:ext cx="10296939" cy="1292087"/>
          </a:xfrm>
        </p:spPr>
        <p:txBody>
          <a:bodyPr anchor="t">
            <a:normAutofit/>
          </a:bodyPr>
          <a:lstStyle/>
          <a:p>
            <a:r>
              <a:rPr lang="sr-Latn-BA" sz="2600" b="1" dirty="0">
                <a:solidFill>
                  <a:srgbClr val="002060"/>
                </a:solidFill>
              </a:rPr>
              <a:t>Ranije zakonsko rješenje prema Krivičnom zakonu Republike Srpske („Službeni glasnik Republike Srpske“ broj: </a:t>
            </a:r>
            <a:r>
              <a:rPr lang="en-US" sz="2600" b="1" dirty="0">
                <a:solidFill>
                  <a:srgbClr val="002060"/>
                </a:solidFill>
              </a:rPr>
              <a:t>49/2003, 108/04, 37/06, 70/06, 73/10, 1/12, 67/13</a:t>
            </a:r>
            <a:r>
              <a:rPr lang="sr-Latn-BA" sz="2600" b="1" dirty="0">
                <a:solidFill>
                  <a:srgbClr val="002060"/>
                </a:solidFill>
              </a:rPr>
              <a:t>)</a:t>
            </a:r>
          </a:p>
        </p:txBody>
      </p:sp>
      <p:sp>
        <p:nvSpPr>
          <p:cNvPr id="3" name="Content Placeholder 2">
            <a:extLst>
              <a:ext uri="{FF2B5EF4-FFF2-40B4-BE49-F238E27FC236}">
                <a16:creationId xmlns:a16="http://schemas.microsoft.com/office/drawing/2014/main" id="{164E8FBD-BB8D-4FB4-A7A3-577302CE2FD5}"/>
              </a:ext>
            </a:extLst>
          </p:cNvPr>
          <p:cNvSpPr>
            <a:spLocks noGrp="1"/>
          </p:cNvSpPr>
          <p:nvPr>
            <p:ph idx="1"/>
          </p:nvPr>
        </p:nvSpPr>
        <p:spPr>
          <a:xfrm>
            <a:off x="1311965" y="1616765"/>
            <a:ext cx="10654747" cy="5062331"/>
          </a:xfrm>
        </p:spPr>
        <p:txBody>
          <a:bodyPr anchor="t">
            <a:normAutofit fontScale="70000" lnSpcReduction="20000"/>
          </a:bodyPr>
          <a:lstStyle/>
          <a:p>
            <a:pPr marL="0" lvl="0" indent="0" algn="ctr">
              <a:buNone/>
            </a:pPr>
            <a:r>
              <a:rPr lang="sr-Latn-BA" sz="2800" b="1" dirty="0">
                <a:solidFill>
                  <a:srgbClr val="002060"/>
                </a:solidFill>
                <a:effectLst/>
                <a:latin typeface="Times New Roman" panose="02020603050405020304" pitchFamily="18" charset="0"/>
                <a:ea typeface="Times New Roman" panose="02020603050405020304" pitchFamily="18" charset="0"/>
              </a:rPr>
              <a:t>„</a:t>
            </a:r>
            <a:r>
              <a:rPr lang="it-IT" sz="2800" b="1" dirty="0">
                <a:solidFill>
                  <a:srgbClr val="002060"/>
                </a:solidFill>
                <a:effectLst/>
                <a:latin typeface="Times New Roman" panose="02020603050405020304" pitchFamily="18" charset="0"/>
                <a:ea typeface="Times New Roman" panose="02020603050405020304" pitchFamily="18" charset="0"/>
              </a:rPr>
              <a:t>Izazivanje nacionalne, rasne i vjerske mržnje i netrpeljivosti</a:t>
            </a:r>
            <a:r>
              <a:rPr lang="sr-Latn-BA" sz="2800" b="1" dirty="0">
                <a:solidFill>
                  <a:srgbClr val="002060"/>
                </a:solidFill>
                <a:effectLst/>
                <a:latin typeface="Times New Roman" panose="02020603050405020304" pitchFamily="18" charset="0"/>
                <a:ea typeface="Times New Roman" panose="02020603050405020304" pitchFamily="18" charset="0"/>
              </a:rPr>
              <a:t>“</a:t>
            </a:r>
          </a:p>
          <a:p>
            <a:pPr marL="0" lvl="0" indent="0" algn="ctr">
              <a:buNone/>
            </a:pPr>
            <a:r>
              <a:rPr lang="sr-Latn-BA" sz="2800" b="1" dirty="0">
                <a:solidFill>
                  <a:srgbClr val="002060"/>
                </a:solidFill>
                <a:latin typeface="Times New Roman" panose="02020603050405020304" pitchFamily="18" charset="0"/>
                <a:ea typeface="Times New Roman" panose="02020603050405020304" pitchFamily="18" charset="0"/>
              </a:rPr>
              <a:t>Član 294a. Krivičnog zakona Republike Srpske</a:t>
            </a:r>
            <a:endParaRPr lang="sr-Latn-BA" sz="2400" dirty="0">
              <a:solidFill>
                <a:srgbClr val="002060"/>
              </a:solidFill>
              <a:ea typeface="Times New Roman" panose="02020603050405020304" pitchFamily="18" charset="0"/>
            </a:endParaRPr>
          </a:p>
          <a:p>
            <a:pPr marL="0" lvl="0" indent="0" algn="just">
              <a:buNone/>
            </a:pPr>
            <a:r>
              <a:rPr lang="sr-Latn-BA" sz="3600" dirty="0">
                <a:solidFill>
                  <a:srgbClr val="002060"/>
                </a:solidFill>
                <a:effectLst/>
                <a:ea typeface="Times New Roman" panose="02020603050405020304" pitchFamily="18" charset="0"/>
              </a:rPr>
              <a:t>(1) </a:t>
            </a:r>
            <a:r>
              <a:rPr lang="it-IT" sz="3600" dirty="0">
                <a:solidFill>
                  <a:srgbClr val="002060"/>
                </a:solidFill>
                <a:effectLst/>
                <a:ea typeface="Times New Roman" panose="02020603050405020304" pitchFamily="18" charset="0"/>
              </a:rPr>
              <a:t>Ko izaziva ili raspaljuje nacionalnu, rasnu ili vjersku mržnju, razdor ili netrpeljivost ili širi ideje o superiornosti jedne rase ili naroda nad drugim, kazniće se novčanom kaznom ili zatvorom do dvije godine.</a:t>
            </a:r>
            <a:endParaRPr lang="sr-Latn-BA" sz="3600" dirty="0">
              <a:solidFill>
                <a:srgbClr val="002060"/>
              </a:solidFill>
              <a:effectLst/>
              <a:ea typeface="Times New Roman" panose="02020603050405020304" pitchFamily="18" charset="0"/>
            </a:endParaRPr>
          </a:p>
          <a:p>
            <a:pPr marL="0" lvl="0" indent="0" algn="just">
              <a:buNone/>
            </a:pPr>
            <a:r>
              <a:rPr lang="sr-Latn-BA" sz="3600" dirty="0">
                <a:solidFill>
                  <a:srgbClr val="002060"/>
                </a:solidFill>
                <a:ea typeface="Times New Roman" panose="02020603050405020304" pitchFamily="18" charset="0"/>
              </a:rPr>
              <a:t>(2) </a:t>
            </a:r>
            <a:r>
              <a:rPr lang="it-IT" sz="3600" dirty="0">
                <a:solidFill>
                  <a:srgbClr val="002060"/>
                </a:solidFill>
                <a:effectLst/>
                <a:ea typeface="Times New Roman" panose="02020603050405020304" pitchFamily="18" charset="0"/>
              </a:rPr>
              <a:t>Ako je djelo iz stava 1. ovog člana učinjeno prinudom, zlostavljanjem, ugrožavanjem sigurnosti, izlaganjem poruzi nacionalnih, etničkih ili vjerskih simbola, oštećenjem tuđih stvari, skrnavljenjem spomenika, spomen-obilježja ili grobova, učinilac će se kazniti zatvorom od šest mjeseci do pet godina.</a:t>
            </a:r>
            <a:endParaRPr lang="sr-Latn-BA" sz="3600" dirty="0">
              <a:solidFill>
                <a:srgbClr val="002060"/>
              </a:solidFill>
              <a:effectLst/>
              <a:ea typeface="Times New Roman" panose="02020603050405020304" pitchFamily="18" charset="0"/>
            </a:endParaRPr>
          </a:p>
          <a:p>
            <a:pPr marL="0" lvl="0" indent="0" algn="just">
              <a:buNone/>
            </a:pPr>
            <a:r>
              <a:rPr lang="sr-Latn-BA" sz="3600" dirty="0">
                <a:solidFill>
                  <a:srgbClr val="002060"/>
                </a:solidFill>
                <a:effectLst/>
                <a:ea typeface="Times New Roman" panose="02020603050405020304" pitchFamily="18" charset="0"/>
              </a:rPr>
              <a:t>(3) </a:t>
            </a:r>
            <a:r>
              <a:rPr lang="it-IT" sz="3600" dirty="0">
                <a:solidFill>
                  <a:srgbClr val="002060"/>
                </a:solidFill>
                <a:effectLst/>
                <a:ea typeface="Times New Roman" panose="02020603050405020304" pitchFamily="18" charset="0"/>
              </a:rPr>
              <a:t>Ako je usljed djela iz st. 1. i 2. ovog člana došlo do nereda, nasilja ili drugih teških posljedica za zajednički život naroda i ostalih koji žive u Republici Srpskoj, kazniće se zatvorom od jedne do osam godina.</a:t>
            </a:r>
            <a:endParaRPr lang="sr-Latn-BA" sz="3600" dirty="0">
              <a:solidFill>
                <a:srgbClr val="002060"/>
              </a:solidFill>
              <a:effectLst/>
              <a:ea typeface="Times New Roman" panose="02020603050405020304" pitchFamily="18" charset="0"/>
            </a:endParaRPr>
          </a:p>
          <a:p>
            <a:pPr marL="0" lvl="0" indent="0" algn="just">
              <a:buNone/>
            </a:pPr>
            <a:r>
              <a:rPr lang="sr-Latn-BA" sz="3600" dirty="0">
                <a:solidFill>
                  <a:srgbClr val="002060"/>
                </a:solidFill>
                <a:effectLst/>
                <a:ea typeface="Times New Roman" panose="02020603050405020304" pitchFamily="18" charset="0"/>
              </a:rPr>
              <a:t>(4) </a:t>
            </a:r>
            <a:r>
              <a:rPr lang="it-IT" sz="3600" dirty="0">
                <a:solidFill>
                  <a:srgbClr val="002060"/>
                </a:solidFill>
                <a:effectLst/>
                <a:ea typeface="Times New Roman" panose="02020603050405020304" pitchFamily="18" charset="0"/>
              </a:rPr>
              <a:t>Materijal i predmeti koji nose poruke iz stava 1. ovog člana, kao i sredstva za njihovu izradu, razmnožavanje ili rasturanje oduzeće se.</a:t>
            </a:r>
            <a:endParaRPr lang="sr-Latn-BA" sz="3600" dirty="0">
              <a:solidFill>
                <a:srgbClr val="002060"/>
              </a:solidFill>
              <a:effectLst/>
              <a:ea typeface="Times New Roman" panose="02020603050405020304" pitchFamily="18" charset="0"/>
            </a:endParaRPr>
          </a:p>
          <a:p>
            <a:endParaRPr lang="sr-Latn-BA" dirty="0"/>
          </a:p>
        </p:txBody>
      </p:sp>
    </p:spTree>
    <p:extLst>
      <p:ext uri="{BB962C8B-B14F-4D97-AF65-F5344CB8AC3E}">
        <p14:creationId xmlns:p14="http://schemas.microsoft.com/office/powerpoint/2010/main" val="2995134208"/>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5236-E897-4B60-8E24-5B694624F67C}"/>
              </a:ext>
            </a:extLst>
          </p:cNvPr>
          <p:cNvSpPr>
            <a:spLocks noGrp="1"/>
          </p:cNvSpPr>
          <p:nvPr>
            <p:ph type="title"/>
          </p:nvPr>
        </p:nvSpPr>
        <p:spPr>
          <a:xfrm>
            <a:off x="1855371" y="260901"/>
            <a:ext cx="10018713" cy="1611796"/>
          </a:xfrm>
        </p:spPr>
        <p:txBody>
          <a:bodyPr>
            <a:normAutofit/>
          </a:bodyPr>
          <a:lstStyle/>
          <a:p>
            <a:r>
              <a:rPr lang="sr-Latn-BA" b="1" dirty="0">
                <a:solidFill>
                  <a:srgbClr val="002060"/>
                </a:solidFill>
              </a:rPr>
              <a:t>Krivično djelo javno podsticanje nasilja i mržnje kao govor mržnje</a:t>
            </a:r>
          </a:p>
        </p:txBody>
      </p:sp>
      <p:sp>
        <p:nvSpPr>
          <p:cNvPr id="3" name="Content Placeholder 2">
            <a:extLst>
              <a:ext uri="{FF2B5EF4-FFF2-40B4-BE49-F238E27FC236}">
                <a16:creationId xmlns:a16="http://schemas.microsoft.com/office/drawing/2014/main" id="{9FD94731-7BAE-44A1-A3E0-1042491A709E}"/>
              </a:ext>
            </a:extLst>
          </p:cNvPr>
          <p:cNvSpPr>
            <a:spLocks noGrp="1"/>
          </p:cNvSpPr>
          <p:nvPr>
            <p:ph idx="1"/>
          </p:nvPr>
        </p:nvSpPr>
        <p:spPr>
          <a:xfrm>
            <a:off x="1484310" y="2093843"/>
            <a:ext cx="10561916" cy="4503256"/>
          </a:xfrm>
        </p:spPr>
        <p:txBody>
          <a:bodyPr anchor="t">
            <a:normAutofit/>
          </a:bodyPr>
          <a:lstStyle/>
          <a:p>
            <a:pPr algn="l"/>
            <a:r>
              <a:rPr lang="sr-Latn-BA" sz="2800" b="0" i="0" u="none" strike="noStrike" baseline="0" dirty="0">
                <a:solidFill>
                  <a:srgbClr val="002060"/>
                </a:solidFill>
              </a:rPr>
              <a:t>Krivično djelo Javno podsticanje nasilja i mržnje </a:t>
            </a:r>
            <a:r>
              <a:rPr lang="it-IT" sz="2800" b="0" i="0" u="none" strike="noStrike" baseline="0" dirty="0">
                <a:solidFill>
                  <a:srgbClr val="002060"/>
                </a:solidFill>
              </a:rPr>
              <a:t>se može učiniti i govorom i, stoga, </a:t>
            </a:r>
            <a:r>
              <a:rPr lang="it-IT" sz="2800" b="1" i="0" u="sng" strike="noStrike" baseline="0" dirty="0">
                <a:solidFill>
                  <a:srgbClr val="002060"/>
                </a:solidFill>
              </a:rPr>
              <a:t>predstavlja</a:t>
            </a:r>
            <a:r>
              <a:rPr lang="sr-Latn-BA" sz="2800" b="1" i="0" u="sng" strike="noStrike" baseline="0" dirty="0">
                <a:solidFill>
                  <a:srgbClr val="002060"/>
                </a:solidFill>
              </a:rPr>
              <a:t> kriminalizaciju govora mržnje</a:t>
            </a:r>
            <a:r>
              <a:rPr lang="sr-Latn-BA" sz="2800" b="0" i="0" u="none" strike="noStrike" baseline="0" dirty="0">
                <a:solidFill>
                  <a:srgbClr val="002060"/>
                </a:solidFill>
              </a:rPr>
              <a:t>.</a:t>
            </a:r>
          </a:p>
          <a:p>
            <a:pPr marL="0" indent="0" algn="l">
              <a:buNone/>
            </a:pPr>
            <a:endParaRPr lang="sr-Latn-BA" sz="2800" b="0" i="0" u="none" strike="noStrike" baseline="0" dirty="0">
              <a:solidFill>
                <a:srgbClr val="002060"/>
              </a:solidFill>
            </a:endParaRPr>
          </a:p>
          <a:p>
            <a:pPr algn="l"/>
            <a:r>
              <a:rPr lang="sr-Latn-BA" sz="2800" dirty="0">
                <a:solidFill>
                  <a:srgbClr val="002060"/>
                </a:solidFill>
              </a:rPr>
              <a:t>P</a:t>
            </a:r>
            <a:r>
              <a:rPr lang="sr-Latn-BA" sz="2800" b="0" i="0" u="none" strike="noStrike" baseline="0" dirty="0">
                <a:solidFill>
                  <a:srgbClr val="002060"/>
                </a:solidFill>
              </a:rPr>
              <a:t>od </a:t>
            </a:r>
            <a:r>
              <a:rPr lang="sr-Latn-BA" sz="2800" b="1" i="0" u="sng" strike="noStrike" baseline="0" dirty="0">
                <a:solidFill>
                  <a:srgbClr val="002060"/>
                </a:solidFill>
              </a:rPr>
              <a:t>govorom mržnje</a:t>
            </a:r>
            <a:r>
              <a:rPr lang="sr-Latn-BA" sz="2800" i="0" strike="noStrike" baseline="0" dirty="0">
                <a:solidFill>
                  <a:srgbClr val="002060"/>
                </a:solidFill>
              </a:rPr>
              <a:t> </a:t>
            </a:r>
            <a:r>
              <a:rPr lang="sr-Latn-BA" sz="2800" b="0" i="0" u="none" strike="noStrike" baseline="0" dirty="0">
                <a:solidFill>
                  <a:srgbClr val="002060"/>
                </a:solidFill>
              </a:rPr>
              <a:t>podrazumijevaju svi oblici izražavanja koji šire, potiču, promovišu ili opravdavaju rasnu mržnju, ksenofobiju, antisemitizam ili druge oblike mržnje utemeljene na netoleranciji, uključujući i netoleranciju kroz agresivni nacionalizam i etnocentrizam, diskriminaciju i neprijateljsko raspoloženje prema manjinama, migrantima i osobama imigrantskog porijekla.</a:t>
            </a:r>
            <a:endParaRPr lang="sr-Latn-BA" sz="2800" dirty="0">
              <a:solidFill>
                <a:srgbClr val="002060"/>
              </a:solidFill>
            </a:endParaRPr>
          </a:p>
        </p:txBody>
      </p:sp>
    </p:spTree>
    <p:extLst>
      <p:ext uri="{BB962C8B-B14F-4D97-AF65-F5344CB8AC3E}">
        <p14:creationId xmlns:p14="http://schemas.microsoft.com/office/powerpoint/2010/main" val="36629726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19B00-2755-4713-B8C8-C5CE542600C0}"/>
              </a:ext>
            </a:extLst>
          </p:cNvPr>
          <p:cNvSpPr>
            <a:spLocks noGrp="1"/>
          </p:cNvSpPr>
          <p:nvPr>
            <p:ph type="title"/>
          </p:nvPr>
        </p:nvSpPr>
        <p:spPr>
          <a:xfrm>
            <a:off x="1384817" y="248478"/>
            <a:ext cx="10018713" cy="1752599"/>
          </a:xfrm>
        </p:spPr>
        <p:txBody>
          <a:bodyPr/>
          <a:lstStyle/>
          <a:p>
            <a:r>
              <a:rPr lang="sr-Latn-BA" b="1" dirty="0">
                <a:solidFill>
                  <a:srgbClr val="002060"/>
                </a:solidFill>
              </a:rPr>
              <a:t>Nasilničko ponašanje na sportskoj priredbi ili javnom skupu </a:t>
            </a:r>
            <a:r>
              <a:rPr lang="sr-Latn-BA" dirty="0">
                <a:solidFill>
                  <a:srgbClr val="002060"/>
                </a:solidFill>
              </a:rPr>
              <a:t>(član 363.)</a:t>
            </a:r>
          </a:p>
        </p:txBody>
      </p:sp>
      <p:sp>
        <p:nvSpPr>
          <p:cNvPr id="3" name="Content Placeholder 2">
            <a:extLst>
              <a:ext uri="{FF2B5EF4-FFF2-40B4-BE49-F238E27FC236}">
                <a16:creationId xmlns:a16="http://schemas.microsoft.com/office/drawing/2014/main" id="{169E30F8-7C01-488E-9D40-30363D802816}"/>
              </a:ext>
            </a:extLst>
          </p:cNvPr>
          <p:cNvSpPr>
            <a:spLocks noGrp="1"/>
          </p:cNvSpPr>
          <p:nvPr>
            <p:ph idx="1"/>
          </p:nvPr>
        </p:nvSpPr>
        <p:spPr>
          <a:xfrm>
            <a:off x="1550504" y="2001077"/>
            <a:ext cx="10363199" cy="4608445"/>
          </a:xfrm>
        </p:spPr>
        <p:txBody>
          <a:bodyPr>
            <a:normAutofit fontScale="85000" lnSpcReduction="20000"/>
          </a:bodyPr>
          <a:lstStyle/>
          <a:p>
            <a:pPr marL="0" indent="0">
              <a:buNone/>
            </a:pPr>
            <a:r>
              <a:rPr lang="sr-Latn-BA" sz="3100" dirty="0">
                <a:solidFill>
                  <a:srgbClr val="002060"/>
                </a:solidFill>
              </a:rPr>
              <a:t>(1) </a:t>
            </a:r>
            <a:r>
              <a:rPr lang="sr-Latn-BA" sz="3000" dirty="0">
                <a:solidFill>
                  <a:srgbClr val="002060"/>
                </a:solidFill>
              </a:rPr>
              <a:t>Ko fizički napadne ili se fizički obračunava sa učesnicima sportske priredbe ili javnog skupa, vrši nasilje ili oštećuje imovinu veće vrijednosti prilikom dolaska ili odlaska sa sportske priredbe ili javnog skupa, unese u sportski objekat ili baca na sportski teren, među gledaoce ili učesnike javnog skupa predmete, pirotehnička sredstva ili druge eksplozivne, zapaljive ili škodljive supstance koje mogu da izazovu tjelesne povrede ili ugroze zdravlje učesnika sportske priredbe ili javnog skupa, neovlašteno uđe u sportski teren ili dio gledališta namijenjen protivničkim navijačima i izazove nasilje, oštećuje sportski objekat, njegovu opremu, uređaje i instalacije, svojim ponašanjem ili parolama na sportskoj priredbi ili javnom skupu </a:t>
            </a:r>
            <a:r>
              <a:rPr lang="sr-Latn-BA" sz="3000" b="1" u="sng" dirty="0">
                <a:solidFill>
                  <a:srgbClr val="002060"/>
                </a:solidFill>
              </a:rPr>
              <a:t>izaziva nacionalnu, rasnu, vjersku ili drugu mržnju ili netrpeljivost</a:t>
            </a:r>
            <a:r>
              <a:rPr lang="sr-Latn-BA" sz="3000" dirty="0">
                <a:solidFill>
                  <a:srgbClr val="002060"/>
                </a:solidFill>
              </a:rPr>
              <a:t> zasnovanu na nekom diskriminatornom osnovu usljed čega dođe do nasilja ili fizičkog obračuna sa učesnicima, kazniće se kaznom zatvora od šest mjeseci do pet godina.</a:t>
            </a:r>
          </a:p>
        </p:txBody>
      </p:sp>
    </p:spTree>
    <p:extLst>
      <p:ext uri="{BB962C8B-B14F-4D97-AF65-F5344CB8AC3E}">
        <p14:creationId xmlns:p14="http://schemas.microsoft.com/office/powerpoint/2010/main" val="7321714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E7DEB-3431-484A-A3F6-0F3782C49335}"/>
              </a:ext>
            </a:extLst>
          </p:cNvPr>
          <p:cNvSpPr>
            <a:spLocks noGrp="1"/>
          </p:cNvSpPr>
          <p:nvPr>
            <p:ph idx="1"/>
          </p:nvPr>
        </p:nvSpPr>
        <p:spPr>
          <a:xfrm>
            <a:off x="1497495" y="2448339"/>
            <a:ext cx="10575235" cy="3939208"/>
          </a:xfrm>
        </p:spPr>
        <p:txBody>
          <a:bodyPr anchor="t">
            <a:noAutofit/>
          </a:bodyPr>
          <a:lstStyle/>
          <a:p>
            <a:pPr marL="0" indent="0" algn="l">
              <a:buNone/>
            </a:pPr>
            <a:r>
              <a:rPr lang="sr-Latn-BA" sz="2800" b="0" i="0" u="none" strike="noStrike" baseline="0" dirty="0">
                <a:solidFill>
                  <a:srgbClr val="002060"/>
                </a:solidFill>
              </a:rPr>
              <a:t>(2) Ako je djelo iz stava 1. ovog člana izvršeno od strane grupe, učinilac će se kazniti </a:t>
            </a:r>
            <a:r>
              <a:rPr lang="pl-PL" sz="2800" b="0" i="0" u="none" strike="noStrike" baseline="0" dirty="0">
                <a:solidFill>
                  <a:srgbClr val="002060"/>
                </a:solidFill>
              </a:rPr>
              <a:t>kaznom zatvora od jedne do osam godina. </a:t>
            </a:r>
          </a:p>
          <a:p>
            <a:pPr marL="0" indent="0" algn="l">
              <a:buNone/>
            </a:pPr>
            <a:r>
              <a:rPr lang="sr-Latn-BA" sz="2800" b="0" i="0" u="none" strike="noStrike" baseline="0" dirty="0">
                <a:solidFill>
                  <a:srgbClr val="002060"/>
                </a:solidFill>
              </a:rPr>
              <a:t>(3) Kolovođa grupe koja izvrši djelo iz stava 1. ovog člana, kazniće se kaznom zatvora od tri do dvanaest godina. </a:t>
            </a:r>
          </a:p>
          <a:p>
            <a:pPr marL="0" indent="0" algn="l">
              <a:buNone/>
            </a:pPr>
            <a:r>
              <a:rPr lang="sr-Latn-BA" sz="2800" b="0" i="0" u="none" strike="noStrike" baseline="0" dirty="0">
                <a:solidFill>
                  <a:srgbClr val="002060"/>
                </a:solidFill>
              </a:rPr>
              <a:t>(4) Ako je izvršenjem djela iz stava 1. ovog člana došlo do nereda u koje je nekom licu nanesena teška tjelesna povreda ili je oštećena imovina veće vrijednosti, učinilac će se kazniti </a:t>
            </a:r>
            <a:r>
              <a:rPr lang="pl-PL" sz="2800" b="0" i="0" u="none" strike="noStrike" baseline="0" dirty="0">
                <a:solidFill>
                  <a:srgbClr val="002060"/>
                </a:solidFill>
              </a:rPr>
              <a:t>kaznom zatvora od dvije do deset godina.</a:t>
            </a:r>
          </a:p>
        </p:txBody>
      </p:sp>
      <p:sp>
        <p:nvSpPr>
          <p:cNvPr id="4" name="Title 1">
            <a:extLst>
              <a:ext uri="{FF2B5EF4-FFF2-40B4-BE49-F238E27FC236}">
                <a16:creationId xmlns:a16="http://schemas.microsoft.com/office/drawing/2014/main" id="{76B4344B-D833-4FEA-9206-F2AF46FAA6FC}"/>
              </a:ext>
            </a:extLst>
          </p:cNvPr>
          <p:cNvSpPr>
            <a:spLocks noGrp="1"/>
          </p:cNvSpPr>
          <p:nvPr>
            <p:ph type="title"/>
          </p:nvPr>
        </p:nvSpPr>
        <p:spPr>
          <a:xfrm>
            <a:off x="1384817" y="248478"/>
            <a:ext cx="10018713" cy="1752599"/>
          </a:xfrm>
        </p:spPr>
        <p:txBody>
          <a:bodyPr/>
          <a:lstStyle/>
          <a:p>
            <a:r>
              <a:rPr lang="sr-Latn-BA" b="1" dirty="0">
                <a:solidFill>
                  <a:srgbClr val="002060"/>
                </a:solidFill>
              </a:rPr>
              <a:t>Nasilničko ponašanje na sportskoj priredbi ili javnom skupu </a:t>
            </a:r>
            <a:r>
              <a:rPr lang="sr-Latn-BA" dirty="0">
                <a:solidFill>
                  <a:srgbClr val="002060"/>
                </a:solidFill>
              </a:rPr>
              <a:t>(član 363.)</a:t>
            </a:r>
          </a:p>
        </p:txBody>
      </p:sp>
    </p:spTree>
    <p:extLst>
      <p:ext uri="{BB962C8B-B14F-4D97-AF65-F5344CB8AC3E}">
        <p14:creationId xmlns:p14="http://schemas.microsoft.com/office/powerpoint/2010/main" val="1899824007"/>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700FB6-23A5-4201-A427-37B710FD0E40}"/>
              </a:ext>
            </a:extLst>
          </p:cNvPr>
          <p:cNvSpPr>
            <a:spLocks noGrp="1"/>
          </p:cNvSpPr>
          <p:nvPr>
            <p:ph idx="1"/>
          </p:nvPr>
        </p:nvSpPr>
        <p:spPr>
          <a:xfrm>
            <a:off x="1258956" y="1775791"/>
            <a:ext cx="10800522" cy="4691271"/>
          </a:xfrm>
        </p:spPr>
        <p:txBody>
          <a:bodyPr anchor="t">
            <a:normAutofit lnSpcReduction="10000"/>
          </a:bodyPr>
          <a:lstStyle/>
          <a:p>
            <a:pPr marL="0" indent="0" algn="l">
              <a:buNone/>
            </a:pPr>
            <a:r>
              <a:rPr lang="sr-Latn-BA" sz="2800" b="0" i="0" u="none" strike="noStrike" baseline="0" dirty="0">
                <a:solidFill>
                  <a:srgbClr val="002060"/>
                </a:solidFill>
              </a:rPr>
              <a:t>(5) Službeno ili odgovorno lice koje pri organizovanju sportske priredbe ili javnog skupa ne preduzme mjere obezbjeđenja kako bi se onemogućio ili spriječio nered, te usljed toga budu ugroženi život ili tijelo većeg broja ljudi ili imovina veće vrijednosti, kazniće se kaznom zatvora do </a:t>
            </a:r>
            <a:r>
              <a:rPr lang="nn-NO" sz="2800" b="0" i="0" u="none" strike="noStrike" baseline="0" dirty="0">
                <a:solidFill>
                  <a:srgbClr val="002060"/>
                </a:solidFill>
              </a:rPr>
              <a:t>tri godine i novčanom kaznom.</a:t>
            </a:r>
          </a:p>
          <a:p>
            <a:pPr marL="0" indent="0" algn="l">
              <a:buNone/>
            </a:pPr>
            <a:r>
              <a:rPr lang="sr-Latn-BA" sz="2800" b="0" i="0" u="none" strike="noStrike" baseline="0" dirty="0">
                <a:solidFill>
                  <a:srgbClr val="002060"/>
                </a:solidFill>
              </a:rPr>
              <a:t>(6) Izvršiocu djela iz st. 1. do 4. ovog člana koja su izvršena na sportskoj priredbi izreći će se mjera bezbjednosti zabrane prisustvovanja određenim sportskim priredbama.</a:t>
            </a:r>
          </a:p>
          <a:p>
            <a:pPr marL="0" indent="0" algn="l">
              <a:buNone/>
            </a:pPr>
            <a:r>
              <a:rPr lang="sr-Latn-BA" sz="2800" b="0" i="0" u="none" strike="noStrike" baseline="0" dirty="0">
                <a:solidFill>
                  <a:srgbClr val="002060"/>
                </a:solidFill>
              </a:rPr>
              <a:t>(7) Ko prekrši mjeru bezbjednosti iz stava 6. ovog člana, kazniće se novčanom kaznom ili </a:t>
            </a:r>
            <a:r>
              <a:rPr lang="pl-PL" sz="2800" b="0" i="0" u="none" strike="noStrike" baseline="0" dirty="0">
                <a:solidFill>
                  <a:srgbClr val="002060"/>
                </a:solidFill>
              </a:rPr>
              <a:t>kaznom zatvora do šest mjeseci.</a:t>
            </a:r>
            <a:endParaRPr lang="sr-Latn-BA" sz="2800" dirty="0">
              <a:solidFill>
                <a:srgbClr val="002060"/>
              </a:solidFill>
            </a:endParaRPr>
          </a:p>
          <a:p>
            <a:pPr marL="0" indent="0">
              <a:buNone/>
            </a:pPr>
            <a:endParaRPr lang="sr-Latn-BA" dirty="0"/>
          </a:p>
        </p:txBody>
      </p:sp>
      <p:sp>
        <p:nvSpPr>
          <p:cNvPr id="4" name="Title 1">
            <a:extLst>
              <a:ext uri="{FF2B5EF4-FFF2-40B4-BE49-F238E27FC236}">
                <a16:creationId xmlns:a16="http://schemas.microsoft.com/office/drawing/2014/main" id="{04614609-CADF-4AE9-BD21-9C0BB1B67581}"/>
              </a:ext>
            </a:extLst>
          </p:cNvPr>
          <p:cNvSpPr>
            <a:spLocks noGrp="1"/>
          </p:cNvSpPr>
          <p:nvPr>
            <p:ph type="title"/>
          </p:nvPr>
        </p:nvSpPr>
        <p:spPr>
          <a:xfrm>
            <a:off x="1437826" y="288235"/>
            <a:ext cx="10018713" cy="1222513"/>
          </a:xfrm>
        </p:spPr>
        <p:txBody>
          <a:bodyPr>
            <a:normAutofit fontScale="90000"/>
          </a:bodyPr>
          <a:lstStyle/>
          <a:p>
            <a:r>
              <a:rPr lang="sr-Latn-BA" b="1" dirty="0">
                <a:solidFill>
                  <a:srgbClr val="002060"/>
                </a:solidFill>
              </a:rPr>
              <a:t>Nasilničko ponašanje na sportskoj priredbi ili javnom skupu </a:t>
            </a:r>
            <a:r>
              <a:rPr lang="sr-Latn-BA" dirty="0">
                <a:solidFill>
                  <a:srgbClr val="002060"/>
                </a:solidFill>
              </a:rPr>
              <a:t>(član 363.)</a:t>
            </a:r>
          </a:p>
        </p:txBody>
      </p:sp>
    </p:spTree>
    <p:extLst>
      <p:ext uri="{BB962C8B-B14F-4D97-AF65-F5344CB8AC3E}">
        <p14:creationId xmlns:p14="http://schemas.microsoft.com/office/powerpoint/2010/main" val="2142169033"/>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324" y="1920765"/>
            <a:ext cx="10018713" cy="3124201"/>
          </a:xfrm>
        </p:spPr>
        <p:txBody>
          <a:bodyPr>
            <a:normAutofit/>
          </a:bodyPr>
          <a:lstStyle/>
          <a:p>
            <a:pPr marL="0" indent="0" algn="ctr">
              <a:buNone/>
            </a:pPr>
            <a:r>
              <a:rPr lang="sr-Latn-BA" sz="8000" b="1" dirty="0">
                <a:solidFill>
                  <a:srgbClr val="002060"/>
                </a:solidFill>
              </a:rPr>
              <a:t>Hvala na pažnji!</a:t>
            </a:r>
            <a:endParaRPr lang="en-US" sz="8000" b="1" dirty="0">
              <a:solidFill>
                <a:srgbClr val="002060"/>
              </a:solidFill>
            </a:endParaRPr>
          </a:p>
        </p:txBody>
      </p:sp>
    </p:spTree>
    <p:extLst>
      <p:ext uri="{BB962C8B-B14F-4D97-AF65-F5344CB8AC3E}">
        <p14:creationId xmlns:p14="http://schemas.microsoft.com/office/powerpoint/2010/main" val="40154104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1A3B-C445-4684-BA61-3D1E06B9F0CD}"/>
              </a:ext>
            </a:extLst>
          </p:cNvPr>
          <p:cNvSpPr>
            <a:spLocks noGrp="1"/>
          </p:cNvSpPr>
          <p:nvPr>
            <p:ph type="title"/>
          </p:nvPr>
        </p:nvSpPr>
        <p:spPr>
          <a:xfrm>
            <a:off x="1536862" y="256190"/>
            <a:ext cx="10018713" cy="935418"/>
          </a:xfrm>
        </p:spPr>
        <p:txBody>
          <a:bodyPr/>
          <a:lstStyle/>
          <a:p>
            <a:r>
              <a:rPr lang="sr-Latn-BA" b="1" dirty="0">
                <a:solidFill>
                  <a:srgbClr val="002060"/>
                </a:solidFill>
              </a:rPr>
              <a:t>Šta je krivično djelo učinjeno iz mržnje?</a:t>
            </a:r>
          </a:p>
        </p:txBody>
      </p:sp>
      <p:sp>
        <p:nvSpPr>
          <p:cNvPr id="3" name="Content Placeholder 2">
            <a:extLst>
              <a:ext uri="{FF2B5EF4-FFF2-40B4-BE49-F238E27FC236}">
                <a16:creationId xmlns:a16="http://schemas.microsoft.com/office/drawing/2014/main" id="{A80F0127-966C-4ED4-8647-8737A8387371}"/>
              </a:ext>
            </a:extLst>
          </p:cNvPr>
          <p:cNvSpPr>
            <a:spLocks noGrp="1"/>
          </p:cNvSpPr>
          <p:nvPr>
            <p:ph idx="1"/>
          </p:nvPr>
        </p:nvSpPr>
        <p:spPr>
          <a:xfrm>
            <a:off x="1536861" y="1318717"/>
            <a:ext cx="10018713" cy="3183649"/>
          </a:xfrm>
        </p:spPr>
        <p:txBody>
          <a:bodyPr>
            <a:normAutofit/>
          </a:bodyPr>
          <a:lstStyle/>
          <a:p>
            <a:pPr marL="0" indent="0">
              <a:buNone/>
            </a:pPr>
            <a:r>
              <a:rPr lang="sr-Latn-BA" sz="3000" dirty="0">
                <a:solidFill>
                  <a:srgbClr val="002060"/>
                </a:solidFill>
              </a:rPr>
              <a:t>Krivična djela učinjena iz mržnje opisuju se kao krivična djela </a:t>
            </a:r>
            <a:r>
              <a:rPr lang="sr-Latn-BA" sz="3000" b="1" u="sng" dirty="0">
                <a:solidFill>
                  <a:srgbClr val="002060"/>
                </a:solidFill>
              </a:rPr>
              <a:t>motivisana netrpeljivošću</a:t>
            </a:r>
            <a:r>
              <a:rPr lang="sr-Latn-BA" sz="3000" b="1" dirty="0">
                <a:solidFill>
                  <a:srgbClr val="002060"/>
                </a:solidFill>
              </a:rPr>
              <a:t> </a:t>
            </a:r>
            <a:r>
              <a:rPr lang="sr-Latn-BA" sz="3000" dirty="0">
                <a:solidFill>
                  <a:srgbClr val="002060"/>
                </a:solidFill>
              </a:rPr>
              <a:t>prema određenim grupama  u društvu. </a:t>
            </a:r>
          </a:p>
          <a:p>
            <a:pPr marL="0" indent="0">
              <a:buNone/>
            </a:pPr>
            <a:r>
              <a:rPr lang="sr-Latn-BA" sz="2800" dirty="0">
                <a:solidFill>
                  <a:srgbClr val="002060"/>
                </a:solidFill>
              </a:rPr>
              <a:t>Da bi se radilo o krivičnom djelu učinjenom iz mržnje moraju biti ispunjeni sljedeći kriterijumi: </a:t>
            </a:r>
          </a:p>
          <a:p>
            <a:endParaRPr lang="sr-Latn-BA" dirty="0">
              <a:solidFill>
                <a:srgbClr val="002060"/>
              </a:solidFill>
            </a:endParaRPr>
          </a:p>
        </p:txBody>
      </p:sp>
      <p:sp>
        <p:nvSpPr>
          <p:cNvPr id="6" name="Content Placeholder 2">
            <a:extLst>
              <a:ext uri="{FF2B5EF4-FFF2-40B4-BE49-F238E27FC236}">
                <a16:creationId xmlns:a16="http://schemas.microsoft.com/office/drawing/2014/main" id="{A80F0127-966C-4ED4-8647-8737A8387371}"/>
              </a:ext>
            </a:extLst>
          </p:cNvPr>
          <p:cNvSpPr txBox="1">
            <a:spLocks/>
          </p:cNvSpPr>
          <p:nvPr/>
        </p:nvSpPr>
        <p:spPr>
          <a:xfrm>
            <a:off x="1636709" y="3346885"/>
            <a:ext cx="10018713" cy="113249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sr-Latn-BA" dirty="0"/>
          </a:p>
        </p:txBody>
      </p:sp>
      <p:sp>
        <p:nvSpPr>
          <p:cNvPr id="7" name="Content Placeholder 2">
            <a:extLst>
              <a:ext uri="{FF2B5EF4-FFF2-40B4-BE49-F238E27FC236}">
                <a16:creationId xmlns:a16="http://schemas.microsoft.com/office/drawing/2014/main" id="{A80F0127-966C-4ED4-8647-8737A8387371}"/>
              </a:ext>
            </a:extLst>
          </p:cNvPr>
          <p:cNvSpPr txBox="1">
            <a:spLocks/>
          </p:cNvSpPr>
          <p:nvPr/>
        </p:nvSpPr>
        <p:spPr>
          <a:xfrm>
            <a:off x="1586785" y="4186399"/>
            <a:ext cx="10018713" cy="2854217"/>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sr-Latn-BA" sz="2800" b="1" dirty="0">
                <a:solidFill>
                  <a:srgbClr val="002060"/>
                </a:solidFill>
              </a:rPr>
              <a:t>Djelo počinjeno iz mržnje mora biti propisano u krivičnom zakonu</a:t>
            </a:r>
          </a:p>
          <a:p>
            <a:r>
              <a:rPr lang="sr-Latn-BA" sz="2800" b="1" dirty="0">
                <a:solidFill>
                  <a:srgbClr val="002060"/>
                </a:solidFill>
              </a:rPr>
              <a:t>Krivično djelo počinjeno iz mržnje mora biti motivisano predrasudom</a:t>
            </a:r>
          </a:p>
          <a:p>
            <a:endParaRPr lang="sr-Latn-BA" sz="2800" b="1" dirty="0"/>
          </a:p>
        </p:txBody>
      </p:sp>
      <p:sp>
        <p:nvSpPr>
          <p:cNvPr id="8" name="Content Placeholder 2">
            <a:extLst>
              <a:ext uri="{FF2B5EF4-FFF2-40B4-BE49-F238E27FC236}">
                <a16:creationId xmlns:a16="http://schemas.microsoft.com/office/drawing/2014/main" id="{A80F0127-966C-4ED4-8647-8737A8387371}"/>
              </a:ext>
            </a:extLst>
          </p:cNvPr>
          <p:cNvSpPr txBox="1">
            <a:spLocks/>
          </p:cNvSpPr>
          <p:nvPr/>
        </p:nvSpPr>
        <p:spPr>
          <a:xfrm>
            <a:off x="1636708" y="5228238"/>
            <a:ext cx="10018713" cy="1046438"/>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sr-Latn-BA" sz="2800" b="1" dirty="0"/>
          </a:p>
        </p:txBody>
      </p:sp>
    </p:spTree>
    <p:extLst>
      <p:ext uri="{BB962C8B-B14F-4D97-AF65-F5344CB8AC3E}">
        <p14:creationId xmlns:p14="http://schemas.microsoft.com/office/powerpoint/2010/main" val="3175853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46841"/>
            <a:ext cx="10018713" cy="1450428"/>
          </a:xfrm>
        </p:spPr>
        <p:txBody>
          <a:bodyPr>
            <a:normAutofit/>
          </a:bodyPr>
          <a:lstStyle/>
          <a:p>
            <a:r>
              <a:rPr lang="sr-Latn-BA" b="1" dirty="0">
                <a:solidFill>
                  <a:srgbClr val="002060"/>
                </a:solidFill>
              </a:rPr>
              <a:t>Šta znači da je krivično djelo motivisano predrasudom?</a:t>
            </a:r>
            <a:endParaRPr lang="en-US" b="1" dirty="0">
              <a:solidFill>
                <a:srgbClr val="002060"/>
              </a:solidFill>
            </a:endParaRPr>
          </a:p>
        </p:txBody>
      </p:sp>
      <p:sp>
        <p:nvSpPr>
          <p:cNvPr id="3" name="Content Placeholder 2"/>
          <p:cNvSpPr>
            <a:spLocks noGrp="1"/>
          </p:cNvSpPr>
          <p:nvPr>
            <p:ph idx="1"/>
          </p:nvPr>
        </p:nvSpPr>
        <p:spPr>
          <a:xfrm>
            <a:off x="1484311" y="2141480"/>
            <a:ext cx="10018713" cy="3565636"/>
          </a:xfrm>
        </p:spPr>
        <p:txBody>
          <a:bodyPr>
            <a:normAutofit/>
          </a:bodyPr>
          <a:lstStyle/>
          <a:p>
            <a:r>
              <a:rPr lang="sr-Latn-BA" sz="3200" dirty="0">
                <a:solidFill>
                  <a:srgbClr val="002060"/>
                </a:solidFill>
              </a:rPr>
              <a:t>Znači da je učinilac krivičnog djela izabrao žrtvu krivičnog djela na osnovu </a:t>
            </a:r>
            <a:r>
              <a:rPr lang="sr-Latn-BA" sz="3200" b="1" u="sng" dirty="0">
                <a:solidFill>
                  <a:srgbClr val="002060"/>
                </a:solidFill>
              </a:rPr>
              <a:t>zaštićenih karakteristika</a:t>
            </a:r>
          </a:p>
          <a:p>
            <a:r>
              <a:rPr lang="sr-Latn-BA" sz="3200" dirty="0">
                <a:solidFill>
                  <a:srgbClr val="002060"/>
                </a:solidFill>
              </a:rPr>
              <a:t>Žrtva može biti jedno lice, više lica ili imovina</a:t>
            </a:r>
            <a:r>
              <a:rPr lang="sr-Latn-BA" sz="3200" b="1" dirty="0">
                <a:solidFill>
                  <a:srgbClr val="002060"/>
                </a:solidFill>
              </a:rPr>
              <a:t> </a:t>
            </a:r>
            <a:r>
              <a:rPr lang="sr-Latn-BA" sz="3200" b="1" u="sng" dirty="0">
                <a:solidFill>
                  <a:srgbClr val="002060"/>
                </a:solidFill>
              </a:rPr>
              <a:t>koja se dovodi u vezu sa grupom</a:t>
            </a:r>
            <a:r>
              <a:rPr lang="sr-Latn-BA" sz="3200" b="1" dirty="0">
                <a:solidFill>
                  <a:srgbClr val="002060"/>
                </a:solidFill>
              </a:rPr>
              <a:t> koja dijeli zaštićene karakteristike</a:t>
            </a:r>
            <a:endParaRPr lang="en-US" sz="3200" b="1" dirty="0">
              <a:solidFill>
                <a:srgbClr val="002060"/>
              </a:solidFill>
            </a:endParaRPr>
          </a:p>
        </p:txBody>
      </p:sp>
    </p:spTree>
    <p:extLst>
      <p:ext uri="{BB962C8B-B14F-4D97-AF65-F5344CB8AC3E}">
        <p14:creationId xmlns:p14="http://schemas.microsoft.com/office/powerpoint/2010/main" val="30291082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E181E-5778-446C-8AC9-A81344C584B6}"/>
              </a:ext>
            </a:extLst>
          </p:cNvPr>
          <p:cNvSpPr>
            <a:spLocks noGrp="1"/>
          </p:cNvSpPr>
          <p:nvPr>
            <p:ph idx="1"/>
          </p:nvPr>
        </p:nvSpPr>
        <p:spPr>
          <a:xfrm>
            <a:off x="1684008" y="2027582"/>
            <a:ext cx="10283621" cy="4610387"/>
          </a:xfrm>
        </p:spPr>
        <p:txBody>
          <a:bodyPr anchor="t">
            <a:noAutofit/>
          </a:bodyPr>
          <a:lstStyle/>
          <a:p>
            <a:pPr marL="0" indent="0" algn="l">
              <a:buNone/>
            </a:pPr>
            <a:r>
              <a:rPr lang="sr-Latn-BA" sz="2800" b="0" i="0" u="none" strike="noStrike" baseline="0" dirty="0">
                <a:solidFill>
                  <a:srgbClr val="002060"/>
                </a:solidFill>
              </a:rPr>
              <a:t>Uobičajeno je da se karakteristike žrtve krivičnog djela zbog kojih je ona odabrana kao objekt napada i uz koje krivični zakoni vežu postojanje krivičnog djela iz mržnje, nazivaju zaštićenim karakteristikama. Žrtva ih, kao jedan od osnova svoga identiteta, dijeli sa drugim pripadnicima grupe - nosiocimaa te iste karakteristike. Radi se o karakteristikama koje značajno određuju identitet određene </a:t>
            </a:r>
            <a:r>
              <a:rPr lang="pl-PL" sz="2800" b="0" i="0" u="none" strike="noStrike" baseline="0" dirty="0">
                <a:solidFill>
                  <a:srgbClr val="002060"/>
                </a:solidFill>
              </a:rPr>
              <a:t>osobe i grupe kojoj pripada.</a:t>
            </a:r>
            <a:endParaRPr lang="sr-Latn-BA" sz="2800" dirty="0">
              <a:solidFill>
                <a:srgbClr val="002060"/>
              </a:solidFill>
            </a:endParaRPr>
          </a:p>
        </p:txBody>
      </p:sp>
      <p:sp>
        <p:nvSpPr>
          <p:cNvPr id="4" name="Title 1">
            <a:extLst>
              <a:ext uri="{FF2B5EF4-FFF2-40B4-BE49-F238E27FC236}">
                <a16:creationId xmlns:a16="http://schemas.microsoft.com/office/drawing/2014/main" id="{9BD8CBCA-44CF-40E4-B48C-E10B5EC20328}"/>
              </a:ext>
            </a:extLst>
          </p:cNvPr>
          <p:cNvSpPr>
            <a:spLocks noGrp="1"/>
          </p:cNvSpPr>
          <p:nvPr>
            <p:ph type="title"/>
          </p:nvPr>
        </p:nvSpPr>
        <p:spPr>
          <a:xfrm>
            <a:off x="1684008" y="432066"/>
            <a:ext cx="10018713" cy="1269468"/>
          </a:xfrm>
        </p:spPr>
        <p:txBody>
          <a:bodyPr/>
          <a:lstStyle/>
          <a:p>
            <a:r>
              <a:rPr lang="sr-Latn-BA" b="1" dirty="0">
                <a:solidFill>
                  <a:srgbClr val="002060"/>
                </a:solidFill>
              </a:rPr>
              <a:t>Šta su zaštićene karakteristike?</a:t>
            </a:r>
            <a:endParaRPr lang="en-US" b="1" dirty="0">
              <a:solidFill>
                <a:srgbClr val="002060"/>
              </a:solidFill>
            </a:endParaRPr>
          </a:p>
        </p:txBody>
      </p:sp>
    </p:spTree>
    <p:extLst>
      <p:ext uri="{BB962C8B-B14F-4D97-AF65-F5344CB8AC3E}">
        <p14:creationId xmlns:p14="http://schemas.microsoft.com/office/powerpoint/2010/main" val="222044137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008" y="-218088"/>
            <a:ext cx="10018713" cy="1752599"/>
          </a:xfrm>
        </p:spPr>
        <p:txBody>
          <a:bodyPr/>
          <a:lstStyle/>
          <a:p>
            <a:r>
              <a:rPr lang="sr-Latn-BA" b="1" dirty="0">
                <a:solidFill>
                  <a:srgbClr val="002060"/>
                </a:solidFill>
              </a:rPr>
              <a:t>Šta su zaštićene karakteristike?</a:t>
            </a:r>
            <a:endParaRPr lang="en-US" b="1" dirty="0">
              <a:solidFill>
                <a:srgbClr val="002060"/>
              </a:solidFill>
            </a:endParaRPr>
          </a:p>
        </p:txBody>
      </p:sp>
      <p:sp>
        <p:nvSpPr>
          <p:cNvPr id="3" name="Content Placeholder 2"/>
          <p:cNvSpPr>
            <a:spLocks noGrp="1"/>
          </p:cNvSpPr>
          <p:nvPr>
            <p:ph idx="1"/>
          </p:nvPr>
        </p:nvSpPr>
        <p:spPr>
          <a:xfrm>
            <a:off x="1589413" y="1534510"/>
            <a:ext cx="10018713" cy="5244661"/>
          </a:xfrm>
        </p:spPr>
        <p:txBody>
          <a:bodyPr>
            <a:normAutofit lnSpcReduction="10000"/>
          </a:bodyPr>
          <a:lstStyle/>
          <a:p>
            <a:r>
              <a:rPr lang="sr-Latn-BA" sz="3200" dirty="0">
                <a:solidFill>
                  <a:srgbClr val="002060"/>
                </a:solidFill>
              </a:rPr>
              <a:t>Zaštićena karakteristika je </a:t>
            </a:r>
            <a:r>
              <a:rPr lang="sr-Latn-BA" sz="3200" b="1" dirty="0">
                <a:solidFill>
                  <a:srgbClr val="002060"/>
                </a:solidFill>
              </a:rPr>
              <a:t>osnovna ili glavna karakteristika koju dijele članovi grupe</a:t>
            </a:r>
            <a:r>
              <a:rPr lang="sr-Latn-BA" sz="3200" dirty="0">
                <a:solidFill>
                  <a:srgbClr val="002060"/>
                </a:solidFill>
              </a:rPr>
              <a:t>. Ona može da bude na primjer:</a:t>
            </a:r>
          </a:p>
          <a:p>
            <a:r>
              <a:rPr lang="sr-Latn-BA" sz="3200" b="1" dirty="0">
                <a:solidFill>
                  <a:srgbClr val="002060"/>
                </a:solidFill>
              </a:rPr>
              <a:t>Rasa </a:t>
            </a:r>
          </a:p>
          <a:p>
            <a:r>
              <a:rPr lang="sr-Latn-BA" sz="3200" b="1" dirty="0">
                <a:solidFill>
                  <a:srgbClr val="002060"/>
                </a:solidFill>
              </a:rPr>
              <a:t>Religija </a:t>
            </a:r>
          </a:p>
          <a:p>
            <a:r>
              <a:rPr lang="sr-Latn-BA" sz="3200" b="1" dirty="0">
                <a:solidFill>
                  <a:srgbClr val="002060"/>
                </a:solidFill>
              </a:rPr>
              <a:t>Nacionalna pripadnost</a:t>
            </a:r>
          </a:p>
          <a:p>
            <a:r>
              <a:rPr lang="sr-Latn-BA" sz="3200" b="1" dirty="0">
                <a:solidFill>
                  <a:srgbClr val="002060"/>
                </a:solidFill>
              </a:rPr>
              <a:t>Jezik</a:t>
            </a:r>
          </a:p>
          <a:p>
            <a:r>
              <a:rPr lang="sr-Latn-BA" sz="3200" b="1" dirty="0">
                <a:solidFill>
                  <a:srgbClr val="002060"/>
                </a:solidFill>
              </a:rPr>
              <a:t>Seksualna orijentacija </a:t>
            </a:r>
          </a:p>
          <a:p>
            <a:r>
              <a:rPr lang="sr-Latn-BA" sz="3200" b="1" dirty="0">
                <a:solidFill>
                  <a:srgbClr val="002060"/>
                </a:solidFill>
              </a:rPr>
              <a:t>itd.</a:t>
            </a:r>
            <a:endParaRPr lang="en-US" sz="3200" b="1" dirty="0">
              <a:solidFill>
                <a:srgbClr val="002060"/>
              </a:solidFill>
            </a:endParaRPr>
          </a:p>
        </p:txBody>
      </p:sp>
    </p:spTree>
    <p:extLst>
      <p:ext uri="{BB962C8B-B14F-4D97-AF65-F5344CB8AC3E}">
        <p14:creationId xmlns:p14="http://schemas.microsoft.com/office/powerpoint/2010/main" val="39904967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41740"/>
            <a:ext cx="10018713" cy="1156136"/>
          </a:xfrm>
        </p:spPr>
        <p:txBody>
          <a:bodyPr/>
          <a:lstStyle/>
          <a:p>
            <a:r>
              <a:rPr lang="sr-Latn-BA" b="1" dirty="0">
                <a:solidFill>
                  <a:srgbClr val="002060"/>
                </a:solidFill>
              </a:rPr>
              <a:t>Odnos učinioca prema zaštićenom objektu</a:t>
            </a:r>
            <a:endParaRPr lang="en-US" b="1" dirty="0">
              <a:solidFill>
                <a:srgbClr val="002060"/>
              </a:solidFill>
            </a:endParaRPr>
          </a:p>
        </p:txBody>
      </p:sp>
      <p:sp>
        <p:nvSpPr>
          <p:cNvPr id="3" name="Content Placeholder 2"/>
          <p:cNvSpPr>
            <a:spLocks noGrp="1"/>
          </p:cNvSpPr>
          <p:nvPr>
            <p:ph idx="1"/>
          </p:nvPr>
        </p:nvSpPr>
        <p:spPr>
          <a:xfrm>
            <a:off x="1484310" y="1639614"/>
            <a:ext cx="10018713" cy="4498429"/>
          </a:xfrm>
        </p:spPr>
        <p:txBody>
          <a:bodyPr/>
          <a:lstStyle/>
          <a:p>
            <a:r>
              <a:rPr lang="sr-Latn-BA" sz="2800" dirty="0">
                <a:solidFill>
                  <a:srgbClr val="002060"/>
                </a:solidFill>
              </a:rPr>
              <a:t>Krivično djelo učinjeno iz mržnje </a:t>
            </a:r>
            <a:r>
              <a:rPr lang="sr-Latn-BA" sz="2800" b="1" dirty="0">
                <a:solidFill>
                  <a:srgbClr val="002060"/>
                </a:solidFill>
              </a:rPr>
              <a:t>nije</a:t>
            </a:r>
            <a:r>
              <a:rPr lang="sr-Latn-BA" sz="2800" dirty="0">
                <a:solidFill>
                  <a:srgbClr val="002060"/>
                </a:solidFill>
              </a:rPr>
              <a:t> uslovljeno time da učinilac osjeća mržnju. Ono zahtijeva da je krivično djelo </a:t>
            </a:r>
            <a:r>
              <a:rPr lang="sr-Latn-BA" sz="2800" b="1" dirty="0">
                <a:solidFill>
                  <a:srgbClr val="002060"/>
                </a:solidFill>
              </a:rPr>
              <a:t>motivisano predrasudom</a:t>
            </a:r>
            <a:r>
              <a:rPr lang="sr-Latn-BA" sz="2800" dirty="0">
                <a:solidFill>
                  <a:srgbClr val="002060"/>
                </a:solidFill>
              </a:rPr>
              <a:t>. </a:t>
            </a:r>
          </a:p>
          <a:p>
            <a:r>
              <a:rPr lang="sr-Latn-BA" sz="2800" dirty="0">
                <a:solidFill>
                  <a:srgbClr val="002060"/>
                </a:solidFill>
              </a:rPr>
              <a:t>Predrasuda znači da lice ima </a:t>
            </a:r>
            <a:r>
              <a:rPr lang="sr-Latn-BA" sz="2800" b="1" dirty="0">
                <a:solidFill>
                  <a:srgbClr val="002060"/>
                </a:solidFill>
              </a:rPr>
              <a:t>stereotipna ubjeđenja </a:t>
            </a:r>
            <a:r>
              <a:rPr lang="sr-Latn-BA" sz="2800" dirty="0">
                <a:solidFill>
                  <a:srgbClr val="002060"/>
                </a:solidFill>
              </a:rPr>
              <a:t>prema nekom licu ili grupi. </a:t>
            </a:r>
          </a:p>
          <a:p>
            <a:r>
              <a:rPr lang="sr-Latn-BA" sz="2800" dirty="0">
                <a:solidFill>
                  <a:srgbClr val="002060"/>
                </a:solidFill>
              </a:rPr>
              <a:t>Pošto su ova krivična djela učinjena zbog onoga što određena žrtva, žrtve ili imovina </a:t>
            </a:r>
            <a:r>
              <a:rPr lang="sr-Latn-BA" sz="2800" u="sng" dirty="0">
                <a:solidFill>
                  <a:srgbClr val="002060"/>
                </a:solidFill>
              </a:rPr>
              <a:t>predstavljaju</a:t>
            </a:r>
            <a:r>
              <a:rPr lang="sr-Latn-BA" sz="2800" dirty="0">
                <a:solidFill>
                  <a:srgbClr val="002060"/>
                </a:solidFill>
              </a:rPr>
              <a:t>, učinilac </a:t>
            </a:r>
            <a:r>
              <a:rPr lang="sr-Latn-BA" sz="2800" b="1" dirty="0">
                <a:solidFill>
                  <a:srgbClr val="002060"/>
                </a:solidFill>
              </a:rPr>
              <a:t>ne mora imati nikakvih osjećaja</a:t>
            </a:r>
            <a:r>
              <a:rPr lang="sr-Latn-BA" sz="2800" dirty="0">
                <a:solidFill>
                  <a:srgbClr val="002060"/>
                </a:solidFill>
              </a:rPr>
              <a:t> prema pojedinačnoj žrtvi. </a:t>
            </a:r>
          </a:p>
          <a:p>
            <a:endParaRPr lang="en-US" dirty="0"/>
          </a:p>
        </p:txBody>
      </p:sp>
    </p:spTree>
    <p:extLst>
      <p:ext uri="{BB962C8B-B14F-4D97-AF65-F5344CB8AC3E}">
        <p14:creationId xmlns:p14="http://schemas.microsoft.com/office/powerpoint/2010/main" val="10824204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879C5A-62B5-445A-8DE6-3E21624AEE79}"/>
              </a:ext>
            </a:extLst>
          </p:cNvPr>
          <p:cNvSpPr>
            <a:spLocks noGrp="1"/>
          </p:cNvSpPr>
          <p:nvPr>
            <p:ph idx="1"/>
          </p:nvPr>
        </p:nvSpPr>
        <p:spPr>
          <a:xfrm>
            <a:off x="1298713" y="1146085"/>
            <a:ext cx="10747513" cy="5572768"/>
          </a:xfrm>
        </p:spPr>
        <p:txBody>
          <a:bodyPr anchor="t">
            <a:noAutofit/>
          </a:bodyPr>
          <a:lstStyle/>
          <a:p>
            <a:pPr>
              <a:buFont typeface="Arial" panose="020B0604020202020204" pitchFamily="34" charset="0"/>
              <a:buChar char="•"/>
            </a:pPr>
            <a:r>
              <a:rPr lang="sr-Latn-CS" sz="2600" dirty="0">
                <a:solidFill>
                  <a:srgbClr val="002060"/>
                </a:solidFill>
                <a:effectLst/>
                <a:ea typeface="Calibri" panose="020F0502020204030204" pitchFamily="34" charset="0"/>
                <a:cs typeface="TimesNewRomanPSMT"/>
              </a:rPr>
              <a:t>Učinilac krivičnog djela iz mržnje ne bira žrtvu zbog nekog individualnog odnosa između njega i žrtve, u gotovo svim slučajevima učinilac i  ne poznaje žrtvu, učinilac je bira ne zbog individualnog odnosa prema žrtvi (npr. osveta), već zbog pripadnosti žrtve određenoj grupi prema kojoj izvršilac gaji predrasude (npr. žrtva je homoseksualac, pripadnik druge etničke grupe, ima drugačiju boju kože). </a:t>
            </a:r>
          </a:p>
          <a:p>
            <a:pPr>
              <a:buFont typeface="Arial" panose="020B0604020202020204" pitchFamily="34" charset="0"/>
              <a:buChar char="•"/>
            </a:pPr>
            <a:r>
              <a:rPr lang="sr-Latn-CS" sz="2600" dirty="0">
                <a:solidFill>
                  <a:srgbClr val="002060"/>
                </a:solidFill>
                <a:effectLst/>
                <a:ea typeface="Calibri" panose="020F0502020204030204" pitchFamily="34" charset="0"/>
                <a:cs typeface="TimesNewRomanPSMT"/>
              </a:rPr>
              <a:t>U izvršenju takvog krivičnog djela NEMA elemenata ličnog animoziteta, te je žrtva posve slučajna, u smislu da svaki pripadnik određene grupe, iz perspektive izvršioca je JEDNAKO DOBRA i JEDNAKO LEGITIMNA META. Drugim rijiečima žrtve se kod ovih krivičnih djela biraju na osnovu onoga što one predstavljaju, a ne onoga ko su one. Poruka koja se prenosi izvršenjem ovih krivičnih djela je upućena ne samo žrtvi, nego i široj zajednici čiji je član ta žrtva (npr. niste poželjni ovdje).</a:t>
            </a:r>
            <a:endParaRPr lang="sr-Latn-BA" sz="2600" dirty="0">
              <a:solidFill>
                <a:srgbClr val="002060"/>
              </a:solidFill>
            </a:endParaRPr>
          </a:p>
        </p:txBody>
      </p:sp>
      <p:sp>
        <p:nvSpPr>
          <p:cNvPr id="4" name="Title 1">
            <a:extLst>
              <a:ext uri="{FF2B5EF4-FFF2-40B4-BE49-F238E27FC236}">
                <a16:creationId xmlns:a16="http://schemas.microsoft.com/office/drawing/2014/main" id="{66793947-0671-47F5-A733-9E0C386366E4}"/>
              </a:ext>
            </a:extLst>
          </p:cNvPr>
          <p:cNvSpPr>
            <a:spLocks noGrp="1"/>
          </p:cNvSpPr>
          <p:nvPr>
            <p:ph type="title"/>
          </p:nvPr>
        </p:nvSpPr>
        <p:spPr>
          <a:xfrm>
            <a:off x="1663112" y="172277"/>
            <a:ext cx="10018713" cy="712417"/>
          </a:xfrm>
        </p:spPr>
        <p:txBody>
          <a:bodyPr/>
          <a:lstStyle/>
          <a:p>
            <a:r>
              <a:rPr lang="sr-Latn-BA" b="1" dirty="0">
                <a:solidFill>
                  <a:srgbClr val="002060"/>
                </a:solidFill>
              </a:rPr>
              <a:t>Odnos učinioca prema zaštićenom objektu</a:t>
            </a:r>
            <a:endParaRPr lang="en-US" b="1" dirty="0">
              <a:solidFill>
                <a:srgbClr val="002060"/>
              </a:solidFill>
            </a:endParaRPr>
          </a:p>
        </p:txBody>
      </p:sp>
    </p:spTree>
    <p:extLst>
      <p:ext uri="{BB962C8B-B14F-4D97-AF65-F5344CB8AC3E}">
        <p14:creationId xmlns:p14="http://schemas.microsoft.com/office/powerpoint/2010/main" val="27106486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3426</TotalTime>
  <Words>3118</Words>
  <Application>Microsoft Office PowerPoint</Application>
  <PresentationFormat>Widescreen</PresentationFormat>
  <Paragraphs>151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Corbel</vt:lpstr>
      <vt:lpstr>Times New Roman</vt:lpstr>
      <vt:lpstr>TimesNewRomanPSMT</vt:lpstr>
      <vt:lpstr>Parallax</vt:lpstr>
      <vt:lpstr>KRIVIČNA DJELA UČINJENA IZ MRŽNJE ZAKONSKI OKVIR U REPUBLICI SRPSKOJ</vt:lpstr>
      <vt:lpstr>Značenje pojama „mržnja“  u psihološkom smislu</vt:lpstr>
      <vt:lpstr>Značenje pojama „mržnja“  u krivičnopravnom smislu</vt:lpstr>
      <vt:lpstr>Šta je krivično djelo učinjeno iz mržnje?</vt:lpstr>
      <vt:lpstr>Šta znači da je krivično djelo motivisano predrasudom?</vt:lpstr>
      <vt:lpstr>Šta su zaštićene karakteristike?</vt:lpstr>
      <vt:lpstr>Šta su zaštićene karakteristike?</vt:lpstr>
      <vt:lpstr>Odnos učinioca prema zaštićenom objektu</vt:lpstr>
      <vt:lpstr>Odnos učinioca prema zaštićenom objektu</vt:lpstr>
      <vt:lpstr>Važeći zakonski okvir u Republici Srpskoj</vt:lpstr>
      <vt:lpstr>U smislu Krivičnog zakonika u odnosu na element mržnje treba razlikovati:</vt:lpstr>
      <vt:lpstr>Zakonska definicija krivičnog djela iz mržnje (član 123. stav 1. tačka 21. Krivičnog zakonika Republike Srpske)</vt:lpstr>
      <vt:lpstr>Zaštićene karakteristike prema  Krivičnom zakoniku: </vt:lpstr>
      <vt:lpstr>Ranije zakonsko rješenje  (Zakon o izmjenama i dopunama Krivičnog zakona Republike Srpske, „Službeni glasnik Republike Srpske broj 73/10) </vt:lpstr>
      <vt:lpstr>Krivično djelo iz mržnje kao kvalifikovani oblik krivičnog  djela </vt:lpstr>
      <vt:lpstr>Krivična djela učinjena iz mržnje</vt:lpstr>
      <vt:lpstr>Krivična djela učinjena iz mržnje</vt:lpstr>
      <vt:lpstr>Krivična djela učinjena iz mržnje</vt:lpstr>
      <vt:lpstr>Odnos zaprijećene kazne između osnovnih oblika krivičnih djela i kvalifikovanih oblika krivičnih djela učinjenih iz mržnje</vt:lpstr>
      <vt:lpstr>Odnos zaprijećene kazne između osnovnih oblika krivičnih djela i kvalifikovanih oblika krivičnih djela učinjenih iz mržnje</vt:lpstr>
      <vt:lpstr>Odnos zaprijećene kazne između osnovnih oblika krivičnih djela i kvalifikovanih oblika krivičnih djela učinjenih iz mržnje</vt:lpstr>
      <vt:lpstr>Odnos zaprijećene kazne između osnovnih oblika krivičnih djela i kvalifikovanih oblika krivičnih djela učinjenih iz mržnje</vt:lpstr>
      <vt:lpstr>Mržnja kao otežavajuća okolnost prilikom odmjeravanja kazne</vt:lpstr>
      <vt:lpstr>Mržnja kao otežavajuća okolnost prilikom odmjeravanja kazne</vt:lpstr>
      <vt:lpstr>Mržnja kao otežavajuća okolnost prilikom odmjeravanja kazne</vt:lpstr>
      <vt:lpstr>Mržnja kao otežavajuća okolnost prilikom odmjeravanja kazne</vt:lpstr>
      <vt:lpstr>Mržnja kao zakonsko obilježje osnovnog oblika krivičnog djela </vt:lpstr>
      <vt:lpstr>Mržnja kao zakonsko obilježje osnovnog oblika krivičnog djela </vt:lpstr>
      <vt:lpstr>Javno izazivanje i podsticanje nasilja i mržnje (član 359.)</vt:lpstr>
      <vt:lpstr>Javno izazivanje i podsticanje nasilja i mržnje (član 359.)</vt:lpstr>
      <vt:lpstr>Ranije zakonsko rješenje prema Krivičnom zakonu Republike Srpske („Službeni glasnik Republike Srpske“ broj: 49/2003, 108/04, 37/06, 70/06, 73/10, 1/12, 67/13)</vt:lpstr>
      <vt:lpstr>Krivično djelo javno podsticanje nasilja i mržnje kao govor mržnje</vt:lpstr>
      <vt:lpstr>Nasilničko ponašanje na sportskoj priredbi ili javnom skupu (član 363.)</vt:lpstr>
      <vt:lpstr>Nasilničko ponašanje na sportskoj priredbi ili javnom skupu (član 363.)</vt:lpstr>
      <vt:lpstr>Nasilničko ponašanje na sportskoj priredbi ili javnom skupu (član 363.)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KRIVIČNA DJELA UČINJENA IZ MRŽNJE ZAKONODAVNI OKVIR U REPUBLICI SRPSKOJ</dc:title>
  <dc:creator>VRECO</dc:creator>
  <cp:lastModifiedBy>VRECO</cp:lastModifiedBy>
  <cp:revision>50</cp:revision>
  <dcterms:created xsi:type="dcterms:W3CDTF">2018-03-22T21:24:41Z</dcterms:created>
  <dcterms:modified xsi:type="dcterms:W3CDTF">2020-09-30T06:54:10Z</dcterms:modified>
</cp:coreProperties>
</file>