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3"/>
  </p:notesMasterIdLst>
  <p:sldIdLst>
    <p:sldId id="256" r:id="rId2"/>
    <p:sldId id="327" r:id="rId3"/>
    <p:sldId id="297" r:id="rId4"/>
    <p:sldId id="298" r:id="rId5"/>
    <p:sldId id="328" r:id="rId6"/>
    <p:sldId id="307" r:id="rId7"/>
    <p:sldId id="329" r:id="rId8"/>
    <p:sldId id="330" r:id="rId9"/>
    <p:sldId id="331" r:id="rId10"/>
    <p:sldId id="311" r:id="rId11"/>
    <p:sldId id="312" r:id="rId12"/>
    <p:sldId id="313" r:id="rId13"/>
    <p:sldId id="310" r:id="rId14"/>
    <p:sldId id="308" r:id="rId15"/>
    <p:sldId id="309" r:id="rId16"/>
    <p:sldId id="322" r:id="rId17"/>
    <p:sldId id="323" r:id="rId18"/>
    <p:sldId id="324" r:id="rId19"/>
    <p:sldId id="352" r:id="rId20"/>
    <p:sldId id="349" r:id="rId21"/>
    <p:sldId id="353" r:id="rId22"/>
    <p:sldId id="350" r:id="rId23"/>
    <p:sldId id="351" r:id="rId24"/>
    <p:sldId id="316" r:id="rId25"/>
    <p:sldId id="317" r:id="rId26"/>
    <p:sldId id="318" r:id="rId27"/>
    <p:sldId id="319" r:id="rId28"/>
    <p:sldId id="320" r:id="rId29"/>
    <p:sldId id="354" r:id="rId30"/>
    <p:sldId id="355" r:id="rId31"/>
    <p:sldId id="356" r:id="rId32"/>
    <p:sldId id="321" r:id="rId33"/>
    <p:sldId id="325" r:id="rId34"/>
    <p:sldId id="326" r:id="rId35"/>
    <p:sldId id="265" r:id="rId36"/>
    <p:sldId id="334" r:id="rId37"/>
    <p:sldId id="341" r:id="rId38"/>
    <p:sldId id="337" r:id="rId39"/>
    <p:sldId id="335" r:id="rId40"/>
    <p:sldId id="336" r:id="rId41"/>
    <p:sldId id="332" r:id="rId42"/>
    <p:sldId id="333" r:id="rId43"/>
    <p:sldId id="339" r:id="rId44"/>
    <p:sldId id="357" r:id="rId45"/>
    <p:sldId id="358" r:id="rId46"/>
    <p:sldId id="359" r:id="rId47"/>
    <p:sldId id="343" r:id="rId48"/>
    <p:sldId id="344" r:id="rId49"/>
    <p:sldId id="345" r:id="rId50"/>
    <p:sldId id="346" r:id="rId51"/>
    <p:sldId id="347" r:id="rId52"/>
    <p:sldId id="348" r:id="rId53"/>
    <p:sldId id="263" r:id="rId54"/>
    <p:sldId id="264" r:id="rId55"/>
    <p:sldId id="267" r:id="rId56"/>
    <p:sldId id="268" r:id="rId57"/>
    <p:sldId id="269" r:id="rId58"/>
    <p:sldId id="270" r:id="rId59"/>
    <p:sldId id="271" r:id="rId60"/>
    <p:sldId id="272" r:id="rId61"/>
    <p:sldId id="273" r:id="rId62"/>
    <p:sldId id="274" r:id="rId63"/>
    <p:sldId id="278" r:id="rId64"/>
    <p:sldId id="279" r:id="rId65"/>
    <p:sldId id="280" r:id="rId66"/>
    <p:sldId id="291" r:id="rId67"/>
    <p:sldId id="286" r:id="rId68"/>
    <p:sldId id="287" r:id="rId69"/>
    <p:sldId id="288" r:id="rId70"/>
    <p:sldId id="289" r:id="rId71"/>
    <p:sldId id="290" r:id="rId72"/>
    <p:sldId id="294" r:id="rId73"/>
    <p:sldId id="281" r:id="rId74"/>
    <p:sldId id="282" r:id="rId75"/>
    <p:sldId id="283" r:id="rId76"/>
    <p:sldId id="277" r:id="rId77"/>
    <p:sldId id="284" r:id="rId78"/>
    <p:sldId id="285" r:id="rId79"/>
    <p:sldId id="292" r:id="rId80"/>
    <p:sldId id="293" r:id="rId81"/>
    <p:sldId id="340" r:id="rId82"/>
  </p:sldIdLst>
  <p:sldSz cx="9144000" cy="6858000" type="screen4x3"/>
  <p:notesSz cx="6858000"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atin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atin typeface="Arial" panose="020B0604020202020204" pitchFamily="34" charset="0"/>
              </a:defRPr>
            </a:lvl1pPr>
          </a:lstStyle>
          <a:p>
            <a:pPr>
              <a:defRPr/>
            </a:pPr>
            <a:fld id="{339AA625-0ECF-4E30-8BB2-781D8EDE1D2A}" type="datetimeFigureOut">
              <a:rPr lang="en-US"/>
              <a:pPr>
                <a:defRPr/>
              </a:pPr>
              <a:t>9/15/2020</a:t>
            </a:fld>
            <a:endParaRPr lang="en-US"/>
          </a:p>
        </p:txBody>
      </p:sp>
      <p:sp>
        <p:nvSpPr>
          <p:cNvPr id="4" name="Slide Image Placeholder 3"/>
          <p:cNvSpPr>
            <a:spLocks noGrp="1" noRot="1" noChangeAspect="1"/>
          </p:cNvSpPr>
          <p:nvPr>
            <p:ph type="sldImg" idx="2"/>
          </p:nvPr>
        </p:nvSpPr>
        <p:spPr>
          <a:xfrm>
            <a:off x="1196975" y="1241425"/>
            <a:ext cx="4464050" cy="334962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a:defRPr sz="1200">
                <a:latin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884613" y="9428584"/>
            <a:ext cx="2971800" cy="49805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810F03E6-1520-4DB2-B622-4FD811BA162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1">
          <a:gsLst>
            <a:gs pos="0">
              <a:srgbClr val="004863"/>
            </a:gs>
            <a:gs pos="30000">
              <a:srgbClr val="005978"/>
            </a:gs>
            <a:gs pos="100000">
              <a:srgbClr val="5E94B1"/>
            </a:gs>
          </a:gsLst>
          <a:lin ang="12960000"/>
        </a:gradFill>
        <a:effectLst/>
      </p:bgPr>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latin typeface="Arial" charset="0"/>
            </a:endParaRPr>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latin typeface="Arial" charset="0"/>
            </a:endParaRPr>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a:defRPr/>
            </a:lvl1pPr>
          </a:lstStyle>
          <a:p>
            <a:pPr>
              <a:defRPr/>
            </a:pPr>
            <a:endParaRPr lang="en-US" altLang="en-US"/>
          </a:p>
        </p:txBody>
      </p:sp>
      <p:sp>
        <p:nvSpPr>
          <p:cNvPr id="7" name="Footer Placeholder 18"/>
          <p:cNvSpPr>
            <a:spLocks noGrp="1"/>
          </p:cNvSpPr>
          <p:nvPr>
            <p:ph type="ftr" sz="quarter" idx="11"/>
          </p:nvPr>
        </p:nvSpPr>
        <p:spPr/>
        <p:txBody>
          <a:bodyPr/>
          <a:lstStyle>
            <a:lvl1pPr>
              <a:defRPr/>
            </a:lvl1pPr>
          </a:lstStyle>
          <a:p>
            <a:pPr>
              <a:defRPr/>
            </a:pPr>
            <a:endParaRPr lang="en-US" altLang="en-US"/>
          </a:p>
        </p:txBody>
      </p:sp>
      <p:sp>
        <p:nvSpPr>
          <p:cNvPr id="8" name="Slide Number Placeholder 26"/>
          <p:cNvSpPr>
            <a:spLocks noGrp="1"/>
          </p:cNvSpPr>
          <p:nvPr>
            <p:ph type="sldNum" sz="quarter" idx="12"/>
          </p:nvPr>
        </p:nvSpPr>
        <p:spPr/>
        <p:txBody>
          <a:bodyPr/>
          <a:lstStyle>
            <a:lvl1pPr>
              <a:defRPr/>
            </a:lvl1pPr>
          </a:lstStyle>
          <a:p>
            <a:pPr>
              <a:defRPr/>
            </a:pPr>
            <a:fld id="{9E6C498B-7951-4ECB-8203-D59178B73E02}" type="slidenum">
              <a:rPr lang="en-US" altLang="en-US"/>
              <a:pPr>
                <a:defRPr/>
              </a:pPr>
              <a:t>‹#›</a:t>
            </a:fld>
            <a:endParaRPr lang="en-US" altLang="en-US"/>
          </a:p>
        </p:txBody>
      </p:sp>
    </p:spTree>
    <p:extLst>
      <p:ext uri="{BB962C8B-B14F-4D97-AF65-F5344CB8AC3E}">
        <p14:creationId xmlns:p14="http://schemas.microsoft.com/office/powerpoint/2010/main" val="164005046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ltLang="en-US"/>
          </a:p>
        </p:txBody>
      </p:sp>
      <p:sp>
        <p:nvSpPr>
          <p:cNvPr id="5" name="Footer Placeholder 21"/>
          <p:cNvSpPr>
            <a:spLocks noGrp="1"/>
          </p:cNvSpPr>
          <p:nvPr>
            <p:ph type="ftr" sz="quarter" idx="11"/>
          </p:nvPr>
        </p:nvSpPr>
        <p:spPr/>
        <p:txBody>
          <a:bodyPr/>
          <a:lstStyle>
            <a:lvl1pPr>
              <a:defRPr/>
            </a:lvl1pPr>
          </a:lstStyle>
          <a:p>
            <a:pPr>
              <a:defRPr/>
            </a:pPr>
            <a:endParaRPr lang="en-US" altLang="en-US"/>
          </a:p>
        </p:txBody>
      </p:sp>
      <p:sp>
        <p:nvSpPr>
          <p:cNvPr id="6" name="Slide Number Placeholder 17"/>
          <p:cNvSpPr>
            <a:spLocks noGrp="1"/>
          </p:cNvSpPr>
          <p:nvPr>
            <p:ph type="sldNum" sz="quarter" idx="12"/>
          </p:nvPr>
        </p:nvSpPr>
        <p:spPr/>
        <p:txBody>
          <a:bodyPr/>
          <a:lstStyle>
            <a:lvl1pPr>
              <a:defRPr/>
            </a:lvl1pPr>
          </a:lstStyle>
          <a:p>
            <a:pPr>
              <a:defRPr/>
            </a:pPr>
            <a:fld id="{7CAEEC2F-C8CB-4563-920C-38804F053217}" type="slidenum">
              <a:rPr lang="en-US" altLang="en-US"/>
              <a:pPr>
                <a:defRPr/>
              </a:pPr>
              <a:t>‹#›</a:t>
            </a:fld>
            <a:endParaRPr lang="en-US" altLang="en-US"/>
          </a:p>
        </p:txBody>
      </p:sp>
    </p:spTree>
    <p:extLst>
      <p:ext uri="{BB962C8B-B14F-4D97-AF65-F5344CB8AC3E}">
        <p14:creationId xmlns:p14="http://schemas.microsoft.com/office/powerpoint/2010/main" val="1216591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ltLang="en-US"/>
          </a:p>
        </p:txBody>
      </p:sp>
      <p:sp>
        <p:nvSpPr>
          <p:cNvPr id="5" name="Footer Placeholder 21"/>
          <p:cNvSpPr>
            <a:spLocks noGrp="1"/>
          </p:cNvSpPr>
          <p:nvPr>
            <p:ph type="ftr" sz="quarter" idx="11"/>
          </p:nvPr>
        </p:nvSpPr>
        <p:spPr/>
        <p:txBody>
          <a:bodyPr/>
          <a:lstStyle>
            <a:lvl1pPr>
              <a:defRPr/>
            </a:lvl1pPr>
          </a:lstStyle>
          <a:p>
            <a:pPr>
              <a:defRPr/>
            </a:pPr>
            <a:endParaRPr lang="en-US" altLang="en-US"/>
          </a:p>
        </p:txBody>
      </p:sp>
      <p:sp>
        <p:nvSpPr>
          <p:cNvPr id="6" name="Slide Number Placeholder 17"/>
          <p:cNvSpPr>
            <a:spLocks noGrp="1"/>
          </p:cNvSpPr>
          <p:nvPr>
            <p:ph type="sldNum" sz="quarter" idx="12"/>
          </p:nvPr>
        </p:nvSpPr>
        <p:spPr/>
        <p:txBody>
          <a:bodyPr/>
          <a:lstStyle>
            <a:lvl1pPr>
              <a:defRPr/>
            </a:lvl1pPr>
          </a:lstStyle>
          <a:p>
            <a:pPr>
              <a:defRPr/>
            </a:pPr>
            <a:fld id="{ACC31CB4-BB52-4A08-B52F-A2689E39C3F0}" type="slidenum">
              <a:rPr lang="en-US" altLang="en-US"/>
              <a:pPr>
                <a:defRPr/>
              </a:pPr>
              <a:t>‹#›</a:t>
            </a:fld>
            <a:endParaRPr lang="en-US" altLang="en-US"/>
          </a:p>
        </p:txBody>
      </p:sp>
    </p:spTree>
    <p:extLst>
      <p:ext uri="{BB962C8B-B14F-4D97-AF65-F5344CB8AC3E}">
        <p14:creationId xmlns:p14="http://schemas.microsoft.com/office/powerpoint/2010/main" val="1724458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ltLang="en-US"/>
          </a:p>
        </p:txBody>
      </p:sp>
      <p:sp>
        <p:nvSpPr>
          <p:cNvPr id="5" name="Footer Placeholder 21"/>
          <p:cNvSpPr>
            <a:spLocks noGrp="1"/>
          </p:cNvSpPr>
          <p:nvPr>
            <p:ph type="ftr" sz="quarter" idx="11"/>
          </p:nvPr>
        </p:nvSpPr>
        <p:spPr/>
        <p:txBody>
          <a:bodyPr/>
          <a:lstStyle>
            <a:lvl1pPr>
              <a:defRPr/>
            </a:lvl1pPr>
          </a:lstStyle>
          <a:p>
            <a:pPr>
              <a:defRPr/>
            </a:pPr>
            <a:endParaRPr lang="en-US" altLang="en-US"/>
          </a:p>
        </p:txBody>
      </p:sp>
      <p:sp>
        <p:nvSpPr>
          <p:cNvPr id="6" name="Slide Number Placeholder 17"/>
          <p:cNvSpPr>
            <a:spLocks noGrp="1"/>
          </p:cNvSpPr>
          <p:nvPr>
            <p:ph type="sldNum" sz="quarter" idx="12"/>
          </p:nvPr>
        </p:nvSpPr>
        <p:spPr/>
        <p:txBody>
          <a:bodyPr/>
          <a:lstStyle>
            <a:lvl1pPr>
              <a:defRPr/>
            </a:lvl1pPr>
          </a:lstStyle>
          <a:p>
            <a:pPr>
              <a:defRPr/>
            </a:pPr>
            <a:fld id="{301F9AFF-062C-46CE-A1CB-482004DC4F37}" type="slidenum">
              <a:rPr lang="en-US" altLang="en-US"/>
              <a:pPr>
                <a:defRPr/>
              </a:pPr>
              <a:t>‹#›</a:t>
            </a:fld>
            <a:endParaRPr lang="en-US" altLang="en-US"/>
          </a:p>
        </p:txBody>
      </p:sp>
    </p:spTree>
    <p:extLst>
      <p:ext uri="{BB962C8B-B14F-4D97-AF65-F5344CB8AC3E}">
        <p14:creationId xmlns:p14="http://schemas.microsoft.com/office/powerpoint/2010/main" val="876343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0">
              <a:srgbClr val="004863"/>
            </a:gs>
            <a:gs pos="30000">
              <a:srgbClr val="005978"/>
            </a:gs>
            <a:gs pos="100000">
              <a:srgbClr val="5E94B1"/>
            </a:gs>
          </a:gsLst>
          <a:lin ang="12960000"/>
        </a:gradFill>
        <a:effectLst/>
      </p:bgPr>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latin typeface="Arial" charset="0"/>
            </a:endParaRPr>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latin typeface="Arial" charset="0"/>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n-US" altLang="en-US"/>
          </a:p>
        </p:txBody>
      </p:sp>
      <p:sp>
        <p:nvSpPr>
          <p:cNvPr id="8" name="Slide Number Placeholder 5"/>
          <p:cNvSpPr>
            <a:spLocks noGrp="1"/>
          </p:cNvSpPr>
          <p:nvPr>
            <p:ph type="sldNum" sz="quarter" idx="12"/>
          </p:nvPr>
        </p:nvSpPr>
        <p:spPr/>
        <p:txBody>
          <a:bodyPr/>
          <a:lstStyle>
            <a:lvl1pPr>
              <a:defRPr/>
            </a:lvl1pPr>
          </a:lstStyle>
          <a:p>
            <a:pPr>
              <a:defRPr/>
            </a:pPr>
            <a:fld id="{765F3E4E-ABAE-4053-9D3B-501CAA662B2A}" type="slidenum">
              <a:rPr lang="en-US" altLang="en-US"/>
              <a:pPr>
                <a:defRPr/>
              </a:pPr>
              <a:t>‹#›</a:t>
            </a:fld>
            <a:endParaRPr lang="en-US" altLang="en-US"/>
          </a:p>
        </p:txBody>
      </p:sp>
    </p:spTree>
    <p:extLst>
      <p:ext uri="{BB962C8B-B14F-4D97-AF65-F5344CB8AC3E}">
        <p14:creationId xmlns:p14="http://schemas.microsoft.com/office/powerpoint/2010/main" val="156260666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ltLang="en-US"/>
          </a:p>
        </p:txBody>
      </p:sp>
      <p:sp>
        <p:nvSpPr>
          <p:cNvPr id="6" name="Footer Placeholder 21"/>
          <p:cNvSpPr>
            <a:spLocks noGrp="1"/>
          </p:cNvSpPr>
          <p:nvPr>
            <p:ph type="ftr" sz="quarter" idx="11"/>
          </p:nvPr>
        </p:nvSpPr>
        <p:spPr/>
        <p:txBody>
          <a:bodyPr/>
          <a:lstStyle>
            <a:lvl1pPr>
              <a:defRPr/>
            </a:lvl1pPr>
          </a:lstStyle>
          <a:p>
            <a:pPr>
              <a:defRPr/>
            </a:pPr>
            <a:endParaRPr lang="en-US" altLang="en-US"/>
          </a:p>
        </p:txBody>
      </p:sp>
      <p:sp>
        <p:nvSpPr>
          <p:cNvPr id="7" name="Slide Number Placeholder 17"/>
          <p:cNvSpPr>
            <a:spLocks noGrp="1"/>
          </p:cNvSpPr>
          <p:nvPr>
            <p:ph type="sldNum" sz="quarter" idx="12"/>
          </p:nvPr>
        </p:nvSpPr>
        <p:spPr/>
        <p:txBody>
          <a:bodyPr/>
          <a:lstStyle>
            <a:lvl1pPr>
              <a:defRPr/>
            </a:lvl1pPr>
          </a:lstStyle>
          <a:p>
            <a:pPr>
              <a:defRPr/>
            </a:pPr>
            <a:fld id="{173D923B-EA88-4F77-BB15-5F5209885115}" type="slidenum">
              <a:rPr lang="en-US" altLang="en-US"/>
              <a:pPr>
                <a:defRPr/>
              </a:pPr>
              <a:t>‹#›</a:t>
            </a:fld>
            <a:endParaRPr lang="en-US" altLang="en-US"/>
          </a:p>
        </p:txBody>
      </p:sp>
    </p:spTree>
    <p:extLst>
      <p:ext uri="{BB962C8B-B14F-4D97-AF65-F5344CB8AC3E}">
        <p14:creationId xmlns:p14="http://schemas.microsoft.com/office/powerpoint/2010/main" val="3731799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ltLang="en-US"/>
          </a:p>
        </p:txBody>
      </p:sp>
      <p:sp>
        <p:nvSpPr>
          <p:cNvPr id="8" name="Footer Placeholder 7"/>
          <p:cNvSpPr>
            <a:spLocks noGrp="1"/>
          </p:cNvSpPr>
          <p:nvPr>
            <p:ph type="ftr" sz="quarter" idx="11"/>
          </p:nvPr>
        </p:nvSpPr>
        <p:spPr/>
        <p:txBody>
          <a:bodyPr/>
          <a:lstStyle>
            <a:lvl1pPr>
              <a:defRPr/>
            </a:lvl1pPr>
          </a:lstStyle>
          <a:p>
            <a:pPr>
              <a:defRPr/>
            </a:pPr>
            <a:endParaRPr lang="en-US" altLang="en-US"/>
          </a:p>
        </p:txBody>
      </p:sp>
      <p:sp>
        <p:nvSpPr>
          <p:cNvPr id="9" name="Slide Number Placeholder 8"/>
          <p:cNvSpPr>
            <a:spLocks noGrp="1"/>
          </p:cNvSpPr>
          <p:nvPr>
            <p:ph type="sldNum" sz="quarter" idx="12"/>
          </p:nvPr>
        </p:nvSpPr>
        <p:spPr/>
        <p:txBody>
          <a:bodyPr/>
          <a:lstStyle>
            <a:lvl1pPr>
              <a:defRPr/>
            </a:lvl1pPr>
          </a:lstStyle>
          <a:p>
            <a:pPr>
              <a:defRPr/>
            </a:pPr>
            <a:fld id="{D10B3972-A606-4C28-9875-00862B4B719D}" type="slidenum">
              <a:rPr lang="en-US" altLang="en-US"/>
              <a:pPr>
                <a:defRPr/>
              </a:pPr>
              <a:t>‹#›</a:t>
            </a:fld>
            <a:endParaRPr lang="en-US" altLang="en-US"/>
          </a:p>
        </p:txBody>
      </p:sp>
    </p:spTree>
    <p:extLst>
      <p:ext uri="{BB962C8B-B14F-4D97-AF65-F5344CB8AC3E}">
        <p14:creationId xmlns:p14="http://schemas.microsoft.com/office/powerpoint/2010/main" val="3988360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ltLang="en-US"/>
          </a:p>
        </p:txBody>
      </p:sp>
      <p:sp>
        <p:nvSpPr>
          <p:cNvPr id="4" name="Footer Placeholder 21"/>
          <p:cNvSpPr>
            <a:spLocks noGrp="1"/>
          </p:cNvSpPr>
          <p:nvPr>
            <p:ph type="ftr" sz="quarter" idx="11"/>
          </p:nvPr>
        </p:nvSpPr>
        <p:spPr/>
        <p:txBody>
          <a:bodyPr/>
          <a:lstStyle>
            <a:lvl1pPr>
              <a:defRPr/>
            </a:lvl1pPr>
          </a:lstStyle>
          <a:p>
            <a:pPr>
              <a:defRPr/>
            </a:pPr>
            <a:endParaRPr lang="en-US" altLang="en-US"/>
          </a:p>
        </p:txBody>
      </p:sp>
      <p:sp>
        <p:nvSpPr>
          <p:cNvPr id="5" name="Slide Number Placeholder 17"/>
          <p:cNvSpPr>
            <a:spLocks noGrp="1"/>
          </p:cNvSpPr>
          <p:nvPr>
            <p:ph type="sldNum" sz="quarter" idx="12"/>
          </p:nvPr>
        </p:nvSpPr>
        <p:spPr/>
        <p:txBody>
          <a:bodyPr/>
          <a:lstStyle>
            <a:lvl1pPr>
              <a:defRPr/>
            </a:lvl1pPr>
          </a:lstStyle>
          <a:p>
            <a:pPr>
              <a:defRPr/>
            </a:pPr>
            <a:fld id="{5CC47F46-F250-4B94-AA8C-D56FADE5AC1E}" type="slidenum">
              <a:rPr lang="en-US" altLang="en-US"/>
              <a:pPr>
                <a:defRPr/>
              </a:pPr>
              <a:t>‹#›</a:t>
            </a:fld>
            <a:endParaRPr lang="en-US" altLang="en-US"/>
          </a:p>
        </p:txBody>
      </p:sp>
    </p:spTree>
    <p:extLst>
      <p:ext uri="{BB962C8B-B14F-4D97-AF65-F5344CB8AC3E}">
        <p14:creationId xmlns:p14="http://schemas.microsoft.com/office/powerpoint/2010/main" val="3411825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ltLang="en-US"/>
          </a:p>
        </p:txBody>
      </p:sp>
      <p:sp>
        <p:nvSpPr>
          <p:cNvPr id="3" name="Footer Placeholder 21"/>
          <p:cNvSpPr>
            <a:spLocks noGrp="1"/>
          </p:cNvSpPr>
          <p:nvPr>
            <p:ph type="ftr" sz="quarter" idx="11"/>
          </p:nvPr>
        </p:nvSpPr>
        <p:spPr/>
        <p:txBody>
          <a:bodyPr/>
          <a:lstStyle>
            <a:lvl1pPr>
              <a:defRPr/>
            </a:lvl1pPr>
          </a:lstStyle>
          <a:p>
            <a:pPr>
              <a:defRPr/>
            </a:pPr>
            <a:endParaRPr lang="en-US" altLang="en-US"/>
          </a:p>
        </p:txBody>
      </p:sp>
      <p:sp>
        <p:nvSpPr>
          <p:cNvPr id="4" name="Slide Number Placeholder 17"/>
          <p:cNvSpPr>
            <a:spLocks noGrp="1"/>
          </p:cNvSpPr>
          <p:nvPr>
            <p:ph type="sldNum" sz="quarter" idx="12"/>
          </p:nvPr>
        </p:nvSpPr>
        <p:spPr/>
        <p:txBody>
          <a:bodyPr/>
          <a:lstStyle>
            <a:lvl1pPr>
              <a:defRPr/>
            </a:lvl1pPr>
          </a:lstStyle>
          <a:p>
            <a:pPr>
              <a:defRPr/>
            </a:pPr>
            <a:fld id="{BB9E0645-B14D-48D6-92FB-9388875FAB86}" type="slidenum">
              <a:rPr lang="en-US" altLang="en-US"/>
              <a:pPr>
                <a:defRPr/>
              </a:pPr>
              <a:t>‹#›</a:t>
            </a:fld>
            <a:endParaRPr lang="en-US" altLang="en-US"/>
          </a:p>
        </p:txBody>
      </p:sp>
    </p:spTree>
    <p:extLst>
      <p:ext uri="{BB962C8B-B14F-4D97-AF65-F5344CB8AC3E}">
        <p14:creationId xmlns:p14="http://schemas.microsoft.com/office/powerpoint/2010/main" val="4038152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pPr>
              <a:defRPr/>
            </a:pPr>
            <a:fld id="{CB79D1A8-F0EE-48F9-9469-9636DAB5B7C6}" type="slidenum">
              <a:rPr lang="en-US" altLang="en-US"/>
              <a:pPr>
                <a:defRPr/>
              </a:pPr>
              <a:t>‹#›</a:t>
            </a:fld>
            <a:endParaRPr lang="en-US" altLang="en-US"/>
          </a:p>
        </p:txBody>
      </p:sp>
    </p:spTree>
    <p:extLst>
      <p:ext uri="{BB962C8B-B14F-4D97-AF65-F5344CB8AC3E}">
        <p14:creationId xmlns:p14="http://schemas.microsoft.com/office/powerpoint/2010/main" val="2977194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C8C900A8-6064-4C6F-8BE4-D4716B84AABE}" type="slidenum">
              <a:rPr lang="en-US" altLang="en-US"/>
              <a:pPr>
                <a:defRPr/>
              </a:pPr>
              <a:t>‹#›</a:t>
            </a:fld>
            <a:endParaRPr lang="en-US" altLang="en-US"/>
          </a:p>
        </p:txBody>
      </p:sp>
    </p:spTree>
    <p:extLst>
      <p:ext uri="{BB962C8B-B14F-4D97-AF65-F5344CB8AC3E}">
        <p14:creationId xmlns:p14="http://schemas.microsoft.com/office/powerpoint/2010/main" val="1816839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latin typeface="Arial" charset="0"/>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latin typeface="Arial" charset="0"/>
            </a:endParaRPr>
          </a:p>
        </p:txBody>
      </p:sp>
      <p:sp>
        <p:nvSpPr>
          <p:cNvPr id="1028" name="Title Placeholder 8"/>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smtClean="0"/>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latinLnBrk="0" hangingPunct="1">
              <a:defRPr kumimoji="0" sz="1000">
                <a:solidFill>
                  <a:schemeClr val="tx2">
                    <a:shade val="50000"/>
                  </a:schemeClr>
                </a:solidFill>
                <a:latin typeface="Arial" charset="0"/>
              </a:defRPr>
            </a:lvl1pPr>
          </a:lstStyle>
          <a:p>
            <a:pPr>
              <a:defRPr/>
            </a:pPr>
            <a:endParaRPr lang="en-US" altLang="en-US"/>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latinLnBrk="0" hangingPunct="1">
              <a:defRPr kumimoji="0" sz="1000">
                <a:solidFill>
                  <a:schemeClr val="tx2">
                    <a:shade val="50000"/>
                  </a:schemeClr>
                </a:solidFill>
                <a:latin typeface="Arial" charset="0"/>
              </a:defRPr>
            </a:lvl1pPr>
          </a:lstStyle>
          <a:p>
            <a:pPr>
              <a:defRPr/>
            </a:pPr>
            <a:endParaRPr lang="en-US" altLang="en-US"/>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000">
                <a:solidFill>
                  <a:srgbClr val="A1B4B7"/>
                </a:solidFill>
              </a:defRPr>
            </a:lvl1pPr>
          </a:lstStyle>
          <a:p>
            <a:pPr>
              <a:defRPr/>
            </a:pPr>
            <a:fld id="{0894B191-208E-4163-9153-4E2FEF26DA79}"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3755" r:id="rId1"/>
    <p:sldLayoutId id="2147483749" r:id="rId2"/>
    <p:sldLayoutId id="2147483756" r:id="rId3"/>
    <p:sldLayoutId id="2147483750" r:id="rId4"/>
    <p:sldLayoutId id="2147483757" r:id="rId5"/>
    <p:sldLayoutId id="2147483751" r:id="rId6"/>
    <p:sldLayoutId id="2147483752" r:id="rId7"/>
    <p:sldLayoutId id="2147483758" r:id="rId8"/>
    <p:sldLayoutId id="2147483759" r:id="rId9"/>
    <p:sldLayoutId id="2147483753" r:id="rId10"/>
    <p:sldLayoutId id="2147483754" r:id="rId11"/>
  </p:sldLayoutIdLst>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Arial" panose="020B0604020202020204" pitchFamily="34" charset="0"/>
        </a:defRPr>
      </a:lvl2pPr>
      <a:lvl3pPr algn="l" rtl="0" eaLnBrk="0" fontAlgn="base" hangingPunct="0">
        <a:spcBef>
          <a:spcPct val="0"/>
        </a:spcBef>
        <a:spcAft>
          <a:spcPct val="0"/>
        </a:spcAft>
        <a:defRPr sz="4600">
          <a:solidFill>
            <a:schemeClr val="tx1"/>
          </a:solidFill>
          <a:latin typeface="Arial" panose="020B0604020202020204" pitchFamily="34" charset="0"/>
        </a:defRPr>
      </a:lvl3pPr>
      <a:lvl4pPr algn="l" rtl="0" eaLnBrk="0" fontAlgn="base" hangingPunct="0">
        <a:spcBef>
          <a:spcPct val="0"/>
        </a:spcBef>
        <a:spcAft>
          <a:spcPct val="0"/>
        </a:spcAft>
        <a:defRPr sz="4600">
          <a:solidFill>
            <a:schemeClr val="tx1"/>
          </a:solidFill>
          <a:latin typeface="Arial" panose="020B0604020202020204" pitchFamily="34" charset="0"/>
        </a:defRPr>
      </a:lvl4pPr>
      <a:lvl5pPr algn="l" rtl="0" eaLnBrk="0" fontAlgn="base" hangingPunct="0">
        <a:spcBef>
          <a:spcPct val="0"/>
        </a:spcBef>
        <a:spcAft>
          <a:spcPct val="0"/>
        </a:spcAft>
        <a:defRPr sz="4600">
          <a:solidFill>
            <a:schemeClr val="tx1"/>
          </a:solidFill>
          <a:latin typeface="Arial" panose="020B0604020202020204" pitchFamily="34" charset="0"/>
        </a:defRPr>
      </a:lvl5pPr>
      <a:lvl6pPr marL="457200" algn="l" rtl="0" fontAlgn="base">
        <a:spcBef>
          <a:spcPct val="0"/>
        </a:spcBef>
        <a:spcAft>
          <a:spcPct val="0"/>
        </a:spcAft>
        <a:defRPr sz="4600">
          <a:solidFill>
            <a:schemeClr val="tx1"/>
          </a:solidFill>
          <a:latin typeface="Arial" panose="020B0604020202020204" pitchFamily="34" charset="0"/>
        </a:defRPr>
      </a:lvl6pPr>
      <a:lvl7pPr marL="914400" algn="l" rtl="0" fontAlgn="base">
        <a:spcBef>
          <a:spcPct val="0"/>
        </a:spcBef>
        <a:spcAft>
          <a:spcPct val="0"/>
        </a:spcAft>
        <a:defRPr sz="4600">
          <a:solidFill>
            <a:schemeClr val="tx1"/>
          </a:solidFill>
          <a:latin typeface="Arial" panose="020B0604020202020204" pitchFamily="34" charset="0"/>
        </a:defRPr>
      </a:lvl7pPr>
      <a:lvl8pPr marL="1371600" algn="l" rtl="0" fontAlgn="base">
        <a:spcBef>
          <a:spcPct val="0"/>
        </a:spcBef>
        <a:spcAft>
          <a:spcPct val="0"/>
        </a:spcAft>
        <a:defRPr sz="4600">
          <a:solidFill>
            <a:schemeClr val="tx1"/>
          </a:solidFill>
          <a:latin typeface="Arial" panose="020B0604020202020204" pitchFamily="34" charset="0"/>
        </a:defRPr>
      </a:lvl8pPr>
      <a:lvl9pPr marL="1828800" algn="l" rtl="0" fontAlgn="base">
        <a:spcBef>
          <a:spcPct val="0"/>
        </a:spcBef>
        <a:spcAft>
          <a:spcPct val="0"/>
        </a:spcAft>
        <a:defRPr sz="4600">
          <a:solidFill>
            <a:schemeClr val="tx1"/>
          </a:solidFill>
          <a:latin typeface="Arial" panose="020B0604020202020204"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anose="05020102010507070707"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0BD0D9"/>
        </a:buClr>
        <a:buSzPct val="90000"/>
        <a:buFont typeface="Wingdings 2" panose="05020102010507070707"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10CF9B"/>
        </a:buClr>
        <a:buSzPct val="100000"/>
        <a:buFont typeface="Arial" panose="020B0604020202020204" pitchFamily="34"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433388" y="1295400"/>
            <a:ext cx="7113587" cy="2682875"/>
          </a:xfrm>
        </p:spPr>
        <p:txBody>
          <a:bodyPr>
            <a:normAutofit fontScale="90000"/>
          </a:bodyPr>
          <a:lstStyle/>
          <a:p>
            <a:pPr algn="l" eaLnBrk="1" fontAlgn="auto" hangingPunct="1">
              <a:spcAft>
                <a:spcPts val="0"/>
              </a:spcAft>
              <a:defRPr/>
            </a:pPr>
            <a:r>
              <a:rPr lang="bs-Latn-BA" sz="3200" dirty="0" smtClean="0">
                <a:solidFill>
                  <a:schemeClr val="accent4">
                    <a:lumMod val="40000"/>
                    <a:lumOff val="60000"/>
                  </a:schemeClr>
                </a:solidFill>
              </a:rPr>
              <a:t/>
            </a:r>
            <a:br>
              <a:rPr lang="bs-Latn-BA" sz="3200" dirty="0" smtClean="0">
                <a:solidFill>
                  <a:schemeClr val="accent4">
                    <a:lumMod val="40000"/>
                    <a:lumOff val="60000"/>
                  </a:schemeClr>
                </a:solidFill>
              </a:rPr>
            </a:br>
            <a:r>
              <a:rPr lang="bs-Latn-BA" sz="3200" dirty="0">
                <a:solidFill>
                  <a:schemeClr val="accent4">
                    <a:lumMod val="40000"/>
                    <a:lumOff val="60000"/>
                  </a:schemeClr>
                </a:solidFill>
              </a:rPr>
              <a:t/>
            </a:r>
            <a:br>
              <a:rPr lang="bs-Latn-BA" sz="3200" dirty="0">
                <a:solidFill>
                  <a:schemeClr val="accent4">
                    <a:lumMod val="40000"/>
                    <a:lumOff val="60000"/>
                  </a:schemeClr>
                </a:solidFill>
              </a:rPr>
            </a:br>
            <a:r>
              <a:rPr lang="bs-Latn-BA" sz="3200" dirty="0" smtClean="0">
                <a:solidFill>
                  <a:schemeClr val="accent4">
                    <a:lumMod val="40000"/>
                    <a:lumOff val="60000"/>
                  </a:schemeClr>
                </a:solidFill>
              </a:rPr>
              <a:t/>
            </a:r>
            <a:br>
              <a:rPr lang="bs-Latn-BA" sz="3200" dirty="0" smtClean="0">
                <a:solidFill>
                  <a:schemeClr val="accent4">
                    <a:lumMod val="40000"/>
                    <a:lumOff val="60000"/>
                  </a:schemeClr>
                </a:solidFill>
              </a:rPr>
            </a:br>
            <a:r>
              <a:rPr lang="bs-Latn-BA" sz="3200" dirty="0">
                <a:solidFill>
                  <a:schemeClr val="accent4">
                    <a:lumMod val="40000"/>
                    <a:lumOff val="60000"/>
                  </a:schemeClr>
                </a:solidFill>
              </a:rPr>
              <a:t/>
            </a:r>
            <a:br>
              <a:rPr lang="bs-Latn-BA" sz="3200" dirty="0">
                <a:solidFill>
                  <a:schemeClr val="accent4">
                    <a:lumMod val="40000"/>
                    <a:lumOff val="60000"/>
                  </a:schemeClr>
                </a:solidFill>
              </a:rPr>
            </a:br>
            <a:r>
              <a:rPr lang="bs-Latn-BA" sz="3200" dirty="0" smtClean="0">
                <a:solidFill>
                  <a:schemeClr val="accent4">
                    <a:lumMod val="40000"/>
                    <a:lumOff val="60000"/>
                  </a:schemeClr>
                </a:solidFill>
              </a:rPr>
              <a:t/>
            </a:r>
            <a:br>
              <a:rPr lang="bs-Latn-BA" sz="3200" dirty="0" smtClean="0">
                <a:solidFill>
                  <a:schemeClr val="accent4">
                    <a:lumMod val="40000"/>
                    <a:lumOff val="60000"/>
                  </a:schemeClr>
                </a:solidFill>
              </a:rPr>
            </a:br>
            <a:r>
              <a:rPr lang="bs-Latn-BA" sz="3200" dirty="0">
                <a:solidFill>
                  <a:schemeClr val="accent4">
                    <a:lumMod val="40000"/>
                    <a:lumOff val="60000"/>
                  </a:schemeClr>
                </a:solidFill>
              </a:rPr>
              <a:t/>
            </a:r>
            <a:br>
              <a:rPr lang="bs-Latn-BA" sz="3200" dirty="0">
                <a:solidFill>
                  <a:schemeClr val="accent4">
                    <a:lumMod val="40000"/>
                    <a:lumOff val="60000"/>
                  </a:schemeClr>
                </a:solidFill>
              </a:rPr>
            </a:br>
            <a:r>
              <a:rPr lang="bs-Latn-BA" sz="3200" dirty="0" smtClean="0">
                <a:solidFill>
                  <a:schemeClr val="accent4">
                    <a:lumMod val="40000"/>
                    <a:lumOff val="60000"/>
                  </a:schemeClr>
                </a:solidFill>
              </a:rPr>
              <a:t/>
            </a:r>
            <a:br>
              <a:rPr lang="bs-Latn-BA" sz="3200" dirty="0" smtClean="0">
                <a:solidFill>
                  <a:schemeClr val="accent4">
                    <a:lumMod val="40000"/>
                    <a:lumOff val="60000"/>
                  </a:schemeClr>
                </a:solidFill>
              </a:rPr>
            </a:br>
            <a:r>
              <a:rPr lang="bs-Latn-BA" sz="3200" dirty="0" smtClean="0">
                <a:solidFill>
                  <a:schemeClr val="accent4">
                    <a:lumMod val="40000"/>
                    <a:lumOff val="60000"/>
                  </a:schemeClr>
                </a:solidFill>
              </a:rPr>
              <a:t/>
            </a:r>
            <a:br>
              <a:rPr lang="bs-Latn-BA" sz="3200" dirty="0" smtClean="0">
                <a:solidFill>
                  <a:schemeClr val="accent4">
                    <a:lumMod val="40000"/>
                    <a:lumOff val="60000"/>
                  </a:schemeClr>
                </a:solidFill>
              </a:rPr>
            </a:br>
            <a:r>
              <a:rPr lang="bs-Latn-BA" sz="2000" cap="none" dirty="0">
                <a:solidFill>
                  <a:schemeClr val="accent4">
                    <a:lumMod val="40000"/>
                    <a:lumOff val="60000"/>
                  </a:schemeClr>
                </a:solidFill>
              </a:rPr>
              <a:t>P</a:t>
            </a:r>
            <a:r>
              <a:rPr lang="bs-Latn-BA" sz="2000" cap="none" dirty="0" smtClean="0">
                <a:solidFill>
                  <a:schemeClr val="accent4">
                    <a:lumMod val="40000"/>
                    <a:lumOff val="60000"/>
                  </a:schemeClr>
                </a:solidFill>
              </a:rPr>
              <a:t>rezentacija: Daniela Milovanović, </a:t>
            </a:r>
            <a:br>
              <a:rPr lang="bs-Latn-BA" sz="2000" cap="none" dirty="0" smtClean="0">
                <a:solidFill>
                  <a:schemeClr val="accent4">
                    <a:lumMod val="40000"/>
                    <a:lumOff val="60000"/>
                  </a:schemeClr>
                </a:solidFill>
              </a:rPr>
            </a:br>
            <a:r>
              <a:rPr lang="bs-Latn-BA" sz="2000" cap="none" dirty="0" smtClean="0">
                <a:solidFill>
                  <a:schemeClr val="accent4">
                    <a:lumMod val="40000"/>
                    <a:lumOff val="60000"/>
                  </a:schemeClr>
                </a:solidFill>
              </a:rPr>
              <a:t>sudija Vrhovnog suda Republike Srpske </a:t>
            </a:r>
          </a:p>
        </p:txBody>
      </p:sp>
      <p:sp>
        <p:nvSpPr>
          <p:cNvPr id="8195" name="Subtitle 2"/>
          <p:cNvSpPr>
            <a:spLocks noGrp="1"/>
          </p:cNvSpPr>
          <p:nvPr>
            <p:ph type="subTitle" idx="1"/>
          </p:nvPr>
        </p:nvSpPr>
        <p:spPr>
          <a:xfrm>
            <a:off x="433388" y="1544638"/>
            <a:ext cx="6480175" cy="1752600"/>
          </a:xfrm>
        </p:spPr>
        <p:txBody>
          <a:bodyPr/>
          <a:lstStyle/>
          <a:p>
            <a:pPr algn="ctr" eaLnBrk="1" hangingPunct="1"/>
            <a:r>
              <a:rPr lang="bs-Latn-BA" altLang="en-US" sz="4400" dirty="0" smtClean="0">
                <a:ea typeface="Calibri" panose="020F0502020204030204" pitchFamily="34" charset="0"/>
                <a:cs typeface="Times New Roman" panose="02020603050405020304" pitchFamily="18" charset="0"/>
              </a:rPr>
              <a:t>Žalba na presudu</a:t>
            </a:r>
            <a:endParaRPr lang="en-US" altLang="en-US" sz="4400" dirty="0" smtClean="0">
              <a:ea typeface="Calibri" panose="020F0502020204030204" pitchFamily="34" charset="0"/>
              <a:cs typeface="Times New Roman" panose="02020603050405020304" pitchFamily="18" charset="0"/>
            </a:endParaRPr>
          </a:p>
          <a:p>
            <a:pPr algn="ctr" eaLnBrk="1" hangingPunct="1"/>
            <a:endParaRPr lang="en-US" altLang="en-US" dirty="0" smtClean="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2000" dirty="0" err="1" smtClean="0"/>
              <a:t>Protivriječnost</a:t>
            </a:r>
            <a:r>
              <a:rPr lang="bs-Latn-BA" sz="2000" dirty="0" smtClean="0"/>
              <a:t> izreke</a:t>
            </a:r>
            <a:br>
              <a:rPr lang="bs-Latn-BA" sz="2000" dirty="0" smtClean="0"/>
            </a:br>
            <a:r>
              <a:rPr lang="bs-Latn-BA" sz="2000" dirty="0"/>
              <a:t/>
            </a:r>
            <a:br>
              <a:rPr lang="bs-Latn-BA" sz="2000" dirty="0"/>
            </a:br>
            <a:r>
              <a:rPr lang="bs-Latn-BA" sz="2000" dirty="0" smtClean="0"/>
              <a:t>Primjer iz prakse povodom žalbe odbrane</a:t>
            </a:r>
            <a:endParaRPr lang="en-US" sz="2000" dirty="0"/>
          </a:p>
        </p:txBody>
      </p:sp>
      <p:sp>
        <p:nvSpPr>
          <p:cNvPr id="3" name="Content Placeholder 2"/>
          <p:cNvSpPr>
            <a:spLocks noGrp="1"/>
          </p:cNvSpPr>
          <p:nvPr>
            <p:ph idx="1"/>
          </p:nvPr>
        </p:nvSpPr>
        <p:spPr/>
        <p:txBody>
          <a:bodyPr/>
          <a:lstStyle/>
          <a:p>
            <a:pPr algn="just">
              <a:spcAft>
                <a:spcPts val="0"/>
              </a:spcAft>
            </a:pPr>
            <a:r>
              <a:rPr lang="bs-Latn-BA" sz="2400" dirty="0" smtClean="0">
                <a:latin typeface="Times New Roman" panose="02020603050405020304" pitchFamily="18" charset="0"/>
                <a:ea typeface="Times New Roman" panose="02020603050405020304" pitchFamily="18" charset="0"/>
              </a:rPr>
              <a:t>„</a:t>
            </a:r>
            <a:r>
              <a:rPr lang="sr-Cyrl-BA" sz="2400" dirty="0" err="1" smtClean="0">
                <a:latin typeface="Times New Roman" panose="02020603050405020304" pitchFamily="18" charset="0"/>
                <a:ea typeface="Times New Roman" panose="02020603050405020304" pitchFamily="18" charset="0"/>
              </a:rPr>
              <a:t>Naime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osnovano</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se</a:t>
            </a:r>
            <a:r>
              <a:rPr lang="sr-Cyrl-BA" sz="2400" dirty="0">
                <a:latin typeface="Times New Roman" panose="02020603050405020304" pitchFamily="18" charset="0"/>
                <a:ea typeface="Times New Roman" panose="02020603050405020304" pitchFamily="18" charset="0"/>
              </a:rPr>
              <a:t> u </a:t>
            </a:r>
            <a:r>
              <a:rPr lang="sr-Cyrl-BA" sz="2400" dirty="0" err="1">
                <a:latin typeface="Times New Roman" panose="02020603050405020304" pitchFamily="18" charset="0"/>
                <a:ea typeface="Times New Roman" panose="02020603050405020304" pitchFamily="18" charset="0"/>
              </a:rPr>
              <a:t>žalbi</a:t>
            </a:r>
            <a:r>
              <a:rPr lang="sr-Cyrl-BA" sz="2400" dirty="0">
                <a:latin typeface="Times New Roman" panose="02020603050405020304" pitchFamily="18" charset="0"/>
                <a:ea typeface="Times New Roman" panose="02020603050405020304" pitchFamily="18" charset="0"/>
              </a:rPr>
              <a:t> </a:t>
            </a:r>
            <a:r>
              <a:rPr lang="sr-Cyrl-RS" sz="2400" dirty="0" err="1" smtClean="0">
                <a:latin typeface="Times New Roman" panose="02020603050405020304" pitchFamily="18" charset="0"/>
                <a:ea typeface="Times New Roman" panose="02020603050405020304" pitchFamily="18" charset="0"/>
              </a:rPr>
              <a:t>branioca</a:t>
            </a:r>
            <a:r>
              <a:rPr lang="sr-Cyrl-RS" sz="2400" dirty="0" smtClean="0">
                <a:latin typeface="Times New Roman" panose="02020603050405020304" pitchFamily="18" charset="0"/>
                <a:ea typeface="Times New Roman" panose="02020603050405020304" pitchFamily="18" charset="0"/>
              </a:rPr>
              <a:t> </a:t>
            </a:r>
            <a:r>
              <a:rPr lang="sr-Cyrl-RS" sz="2400" dirty="0" err="1" smtClean="0">
                <a:latin typeface="Times New Roman" panose="02020603050405020304" pitchFamily="18" charset="0"/>
                <a:ea typeface="Times New Roman" panose="02020603050405020304" pitchFamily="18" charset="0"/>
              </a:rPr>
              <a:t>optuženog</a:t>
            </a:r>
            <a:r>
              <a:rPr lang="sr-Cyrl-RS" sz="2400" dirty="0" smtClean="0">
                <a:latin typeface="Times New Roman" panose="02020603050405020304" pitchFamily="18" charset="0"/>
                <a:ea typeface="Times New Roman" panose="02020603050405020304" pitchFamily="18" charset="0"/>
              </a:rPr>
              <a:t> </a:t>
            </a:r>
            <a:r>
              <a:rPr lang="sr-Cyrl-BA" sz="2400" dirty="0" err="1" smtClean="0">
                <a:latin typeface="Times New Roman" panose="02020603050405020304" pitchFamily="18" charset="0"/>
                <a:ea typeface="Times New Roman" panose="02020603050405020304" pitchFamily="18" charset="0"/>
              </a:rPr>
              <a:t>ističe</a:t>
            </a:r>
            <a:r>
              <a:rPr lang="sr-Cyrl-BA" sz="2400" dirty="0" smtClean="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da</a:t>
            </a:r>
            <a:r>
              <a:rPr lang="sr-Cyrl-BA"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je</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izreka</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pobijane</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presude</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protivriječna</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sama</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sebi</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obzirom</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da</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je</a:t>
            </a:r>
            <a:r>
              <a:rPr lang="sr-Cyrl-RS" sz="2400" dirty="0">
                <a:latin typeface="Times New Roman" panose="02020603050405020304" pitchFamily="18" charset="0"/>
                <a:ea typeface="Times New Roman" panose="02020603050405020304" pitchFamily="18" charset="0"/>
              </a:rPr>
              <a:t> u </a:t>
            </a:r>
            <a:r>
              <a:rPr lang="sr-Cyrl-RS" sz="2400" dirty="0" err="1">
                <a:latin typeface="Times New Roman" panose="02020603050405020304" pitchFamily="18" charset="0"/>
                <a:ea typeface="Times New Roman" panose="02020603050405020304" pitchFamily="18" charset="0"/>
              </a:rPr>
              <a:t>uvodnom</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dijelu</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činjeničnog</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opisa</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pored</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ostalog</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navedeno</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da</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je</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optuženi</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učestvovao</a:t>
            </a:r>
            <a:r>
              <a:rPr lang="sr-Cyrl-RS" sz="2400" dirty="0">
                <a:latin typeface="Times New Roman" panose="02020603050405020304" pitchFamily="18" charset="0"/>
                <a:ea typeface="Times New Roman" panose="02020603050405020304" pitchFamily="18" charset="0"/>
              </a:rPr>
              <a:t> i u </a:t>
            </a:r>
            <a:r>
              <a:rPr lang="sr-Cyrl-RS" sz="2400" dirty="0" err="1">
                <a:latin typeface="Times New Roman" panose="02020603050405020304" pitchFamily="18" charset="0"/>
                <a:ea typeface="Times New Roman" panose="02020603050405020304" pitchFamily="18" charset="0"/>
              </a:rPr>
              <a:t>protivzakonitom</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zatvaranju</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civilnih</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lica</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međutim</a:t>
            </a:r>
            <a:r>
              <a:rPr lang="sr-Cyrl-RS" sz="2400" dirty="0">
                <a:latin typeface="Times New Roman" panose="02020603050405020304" pitchFamily="18" charset="0"/>
                <a:ea typeface="Times New Roman" panose="02020603050405020304" pitchFamily="18" charset="0"/>
              </a:rPr>
              <a:t>, u </a:t>
            </a:r>
            <a:r>
              <a:rPr lang="sr-Cyrl-RS" sz="2400" dirty="0" err="1">
                <a:latin typeface="Times New Roman" panose="02020603050405020304" pitchFamily="18" charset="0"/>
                <a:ea typeface="Times New Roman" panose="02020603050405020304" pitchFamily="18" charset="0"/>
              </a:rPr>
              <a:t>nijednoj</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od</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pojedinačno</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nabrojanih</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tačaka</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izreke</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presude</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nema</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opisa</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da</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je</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optuženi</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učestvovao</a:t>
            </a:r>
            <a:r>
              <a:rPr lang="sr-Cyrl-RS" sz="2400" dirty="0">
                <a:latin typeface="Times New Roman" panose="02020603050405020304" pitchFamily="18" charset="0"/>
                <a:ea typeface="Times New Roman" panose="02020603050405020304" pitchFamily="18" charset="0"/>
              </a:rPr>
              <a:t> u </a:t>
            </a:r>
            <a:r>
              <a:rPr lang="sr-Cyrl-RS" sz="2400" dirty="0" err="1">
                <a:latin typeface="Times New Roman" panose="02020603050405020304" pitchFamily="18" charset="0"/>
                <a:ea typeface="Times New Roman" panose="02020603050405020304" pitchFamily="18" charset="0"/>
              </a:rPr>
              <a:t>protivzakonitom</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zatvaranju</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nekog</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od</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oštećenih</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lica</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Iz</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navedenog</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proizilazi</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da</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je</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izreka</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pobijane</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presude</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protivrječna</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sama</a:t>
            </a:r>
            <a:r>
              <a:rPr lang="sr-Cyrl-R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sebi</a:t>
            </a:r>
            <a:r>
              <a:rPr lang="sr-Cyrl-RS" sz="2400" dirty="0">
                <a:latin typeface="Times New Roman" panose="02020603050405020304" pitchFamily="18" charset="0"/>
                <a:ea typeface="Times New Roman" panose="02020603050405020304" pitchFamily="18" charset="0"/>
              </a:rPr>
              <a:t>, </a:t>
            </a:r>
            <a:r>
              <a:rPr lang="hr-HR" sz="2400" dirty="0">
                <a:latin typeface="Times New Roman" panose="02020603050405020304" pitchFamily="18" charset="0"/>
                <a:ea typeface="Times New Roman" panose="02020603050405020304" pitchFamily="18" charset="0"/>
              </a:rPr>
              <a:t>što predstavlja </a:t>
            </a:r>
            <a:r>
              <a:rPr lang="sr-Cyrl-BA" sz="2400" dirty="0" err="1">
                <a:latin typeface="Times New Roman" panose="02020603050405020304" pitchFamily="18" charset="0"/>
                <a:ea typeface="Times New Roman" panose="02020603050405020304" pitchFamily="18" charset="0"/>
              </a:rPr>
              <a:t>bitna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povreda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odredaba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krivičnog</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postupka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iz</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člana</a:t>
            </a:r>
            <a:r>
              <a:rPr lang="sr-Cyrl-BA" sz="2400" dirty="0">
                <a:latin typeface="Times New Roman" panose="02020603050405020304" pitchFamily="18" charset="0"/>
                <a:ea typeface="Times New Roman" panose="02020603050405020304" pitchFamily="18" charset="0"/>
              </a:rPr>
              <a:t> 311. </a:t>
            </a:r>
            <a:r>
              <a:rPr lang="sr-Cyrl-BA" sz="2400" dirty="0" err="1">
                <a:latin typeface="Times New Roman" panose="02020603050405020304" pitchFamily="18" charset="0"/>
                <a:ea typeface="Times New Roman" panose="02020603050405020304" pitchFamily="18" charset="0"/>
              </a:rPr>
              <a:t>stav</a:t>
            </a:r>
            <a:r>
              <a:rPr lang="sr-Cyrl-BA" sz="2400" dirty="0">
                <a:latin typeface="Times New Roman" panose="02020603050405020304" pitchFamily="18" charset="0"/>
                <a:ea typeface="Times New Roman" panose="02020603050405020304" pitchFamily="18" charset="0"/>
              </a:rPr>
              <a:t> 1. </a:t>
            </a:r>
            <a:r>
              <a:rPr lang="sr-Cyrl-BA" sz="2400" dirty="0" err="1">
                <a:latin typeface="Times New Roman" panose="02020603050405020304" pitchFamily="18" charset="0"/>
                <a:ea typeface="Times New Roman" panose="02020603050405020304" pitchFamily="18" charset="0"/>
              </a:rPr>
              <a:t>tačka</a:t>
            </a:r>
            <a:r>
              <a:rPr lang="sr-Cyrl-BA" sz="2400" dirty="0">
                <a:latin typeface="Times New Roman" panose="02020603050405020304" pitchFamily="18" charset="0"/>
                <a:ea typeface="Times New Roman" panose="02020603050405020304" pitchFamily="18" charset="0"/>
              </a:rPr>
              <a:t> k) ZKP RS</a:t>
            </a:r>
            <a:r>
              <a:rPr lang="sr-Cyrl-BA" sz="2400" dirty="0" smtClean="0">
                <a:latin typeface="Times New Roman" panose="02020603050405020304" pitchFamily="18" charset="0"/>
                <a:ea typeface="Times New Roman" panose="02020603050405020304" pitchFamily="18" charset="0"/>
              </a:rPr>
              <a:t>.</a:t>
            </a:r>
            <a:r>
              <a:rPr lang="bs-Latn-BA" sz="2400" dirty="0" smtClean="0">
                <a:latin typeface="Times New Roman" panose="02020603050405020304" pitchFamily="18" charset="0"/>
                <a:ea typeface="Times New Roman" panose="02020603050405020304" pitchFamily="18" charset="0"/>
              </a:rPr>
              <a:t>“ (Iz rješenja Vrhovnog suda RS </a:t>
            </a:r>
            <a:r>
              <a:rPr lang="bs-Latn-BA" sz="2400" dirty="0" err="1" smtClean="0">
                <a:latin typeface="Times New Roman" panose="02020603050405020304" pitchFamily="18" charset="0"/>
                <a:ea typeface="Times New Roman" panose="02020603050405020304" pitchFamily="18" charset="0"/>
              </a:rPr>
              <a:t>br</a:t>
            </a:r>
            <a:r>
              <a:rPr lang="bs-Latn-BA" sz="2400" dirty="0" smtClean="0">
                <a:latin typeface="Times New Roman" panose="02020603050405020304" pitchFamily="18" charset="0"/>
                <a:ea typeface="Times New Roman" panose="02020603050405020304" pitchFamily="18" charset="0"/>
              </a:rPr>
              <a:t>:</a:t>
            </a:r>
            <a:r>
              <a:rPr lang="sr-Cyrl-RS" sz="2400" dirty="0" smtClean="0">
                <a:latin typeface="Times New Roman" panose="02020603050405020304" pitchFamily="18" charset="0"/>
                <a:ea typeface="Times New Roman" panose="02020603050405020304" pitchFamily="18" charset="0"/>
              </a:rPr>
              <a:t> </a:t>
            </a:r>
            <a:r>
              <a:rPr lang="bs-Latn-BA" sz="2400" dirty="0">
                <a:latin typeface="Times New Roman" panose="02020603050405020304" pitchFamily="18" charset="0"/>
                <a:ea typeface="Times New Roman" panose="02020603050405020304" pitchFamily="18" charset="0"/>
              </a:rPr>
              <a:t>13 0 К 002141 15 </a:t>
            </a:r>
            <a:r>
              <a:rPr lang="bs-Latn-BA" sz="2400" dirty="0" err="1">
                <a:latin typeface="Times New Roman" panose="02020603050405020304" pitchFamily="18" charset="0"/>
                <a:ea typeface="Times New Roman" panose="02020603050405020304" pitchFamily="18" charset="0"/>
              </a:rPr>
              <a:t>Kж</a:t>
            </a:r>
            <a:r>
              <a:rPr lang="bs-Latn-BA" sz="2400" dirty="0">
                <a:latin typeface="Times New Roman" panose="02020603050405020304" pitchFamily="18" charset="0"/>
                <a:ea typeface="Times New Roman" panose="02020603050405020304" pitchFamily="18" charset="0"/>
              </a:rPr>
              <a:t> </a:t>
            </a:r>
            <a:r>
              <a:rPr lang="bs-Latn-BA" sz="2400" dirty="0" smtClean="0">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a:p>
            <a:pPr algn="just">
              <a:spcAft>
                <a:spcPts val="0"/>
              </a:spcAft>
            </a:pPr>
            <a:r>
              <a:rPr lang="sr-Cyrl-RS" sz="2400" dirty="0">
                <a:latin typeface="Times New Roman" panose="02020603050405020304" pitchFamily="18" charset="0"/>
                <a:ea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008334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spcAft>
                <a:spcPts val="0"/>
              </a:spcAft>
            </a:pPr>
            <a:r>
              <a:rPr lang="bs-Latn-BA" sz="2400" dirty="0" smtClean="0"/>
              <a:t>Iz rješenja Vrhovnog suda RS </a:t>
            </a:r>
            <a:r>
              <a:rPr lang="bs-Latn-BA" sz="2400" dirty="0" err="1" smtClean="0"/>
              <a:t>br</a:t>
            </a:r>
            <a:r>
              <a:rPr lang="bs-Latn-BA" sz="2400" dirty="0" smtClean="0"/>
              <a:t>:</a:t>
            </a:r>
            <a:r>
              <a:rPr lang="bs-Latn-BA" sz="2400" dirty="0">
                <a:latin typeface="Times New Roman" panose="02020603050405020304" pitchFamily="18" charset="0"/>
                <a:ea typeface="Times New Roman" panose="02020603050405020304" pitchFamily="18" charset="0"/>
              </a:rPr>
              <a:t> 13 0 К 001339 12 </a:t>
            </a:r>
            <a:r>
              <a:rPr lang="bs-Latn-BA" sz="2400" dirty="0" err="1">
                <a:latin typeface="Times New Roman" panose="02020603050405020304" pitchFamily="18" charset="0"/>
                <a:ea typeface="Times New Roman" panose="02020603050405020304" pitchFamily="18" charset="0"/>
              </a:rPr>
              <a:t>Kж</a:t>
            </a:r>
            <a:r>
              <a:rPr lang="bs-Latn-BA" sz="2400" dirty="0">
                <a:latin typeface="Times New Roman" panose="02020603050405020304" pitchFamily="18" charset="0"/>
                <a:ea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rPr>
              <a:t/>
            </a:r>
            <a:br>
              <a:rPr lang="en-US" sz="2400" dirty="0">
                <a:latin typeface="Times New Roman" panose="02020603050405020304" pitchFamily="18" charset="0"/>
                <a:ea typeface="Times New Roman" panose="02020603050405020304" pitchFamily="18" charset="0"/>
              </a:rPr>
            </a:br>
            <a:r>
              <a:rPr lang="bs-Latn-BA" sz="2400" dirty="0" smtClean="0">
                <a:latin typeface="Times New Roman" panose="02020603050405020304" pitchFamily="18" charset="0"/>
                <a:ea typeface="Times New Roman" panose="02020603050405020304" pitchFamily="18" charset="0"/>
              </a:rPr>
              <a:t>(odsustvo razloga o odlučnim činjenicama)</a:t>
            </a:r>
            <a:endParaRPr lang="en-US" sz="2400" dirty="0"/>
          </a:p>
        </p:txBody>
      </p:sp>
      <p:sp>
        <p:nvSpPr>
          <p:cNvPr id="3" name="Content Placeholder 2"/>
          <p:cNvSpPr>
            <a:spLocks noGrp="1"/>
          </p:cNvSpPr>
          <p:nvPr>
            <p:ph idx="1"/>
          </p:nvPr>
        </p:nvSpPr>
        <p:spPr/>
        <p:txBody>
          <a:bodyPr/>
          <a:lstStyle/>
          <a:p>
            <a:pPr algn="just">
              <a:spcAft>
                <a:spcPts val="0"/>
              </a:spcAft>
            </a:pPr>
            <a:r>
              <a:rPr lang="hr-HR" sz="1600" dirty="0" smtClean="0">
                <a:latin typeface="Times New Roman" panose="02020603050405020304" pitchFamily="18" charset="0"/>
                <a:ea typeface="Times New Roman" panose="02020603050405020304" pitchFamily="18" charset="0"/>
              </a:rPr>
              <a:t>„Osnovani </a:t>
            </a:r>
            <a:r>
              <a:rPr lang="hr-HR" sz="1600" dirty="0">
                <a:latin typeface="Times New Roman" panose="02020603050405020304" pitchFamily="18" charset="0"/>
                <a:ea typeface="Times New Roman" panose="02020603050405020304" pitchFamily="18" charset="0"/>
              </a:rPr>
              <a:t>su i žalbeni prigovori da prvostepena presuda ne sadrži </a:t>
            </a:r>
            <a:r>
              <a:rPr lang="hr-HR" sz="1600" dirty="0" err="1">
                <a:latin typeface="Times New Roman" panose="02020603050405020304" pitchFamily="18" charset="0"/>
                <a:ea typeface="Times New Roman" panose="02020603050405020304" pitchFamily="18" charset="0"/>
              </a:rPr>
              <a:t>ocjenju</a:t>
            </a:r>
            <a:r>
              <a:rPr lang="hr-HR" sz="1600" dirty="0">
                <a:latin typeface="Times New Roman" panose="02020603050405020304" pitchFamily="18" charset="0"/>
                <a:ea typeface="Times New Roman" panose="02020603050405020304" pitchFamily="18" charset="0"/>
              </a:rPr>
              <a:t> svih izvedenih dokaza, kao i ocjenu vjerodostojnosti </a:t>
            </a:r>
            <a:r>
              <a:rPr lang="hr-HR" sz="1600" dirty="0" err="1">
                <a:latin typeface="Times New Roman" panose="02020603050405020304" pitchFamily="18" charset="0"/>
                <a:ea typeface="Times New Roman" panose="02020603050405020304" pitchFamily="18" charset="0"/>
              </a:rPr>
              <a:t>protivrječnih</a:t>
            </a:r>
            <a:r>
              <a:rPr lang="hr-HR" sz="1600" dirty="0">
                <a:latin typeface="Times New Roman" panose="02020603050405020304" pitchFamily="18" charset="0"/>
                <a:ea typeface="Times New Roman" panose="02020603050405020304" pitchFamily="18" charset="0"/>
              </a:rPr>
              <a:t> dokaza. Naime, pobijana presuda, u svom obrazloženju, nakon interpretacije iskaza pojedinih svjedoka optužbe, koji su u pojedinim segmentima </a:t>
            </a:r>
            <a:r>
              <a:rPr lang="hr-HR" sz="1600" dirty="0" err="1">
                <a:latin typeface="Times New Roman" panose="02020603050405020304" pitchFamily="18" charset="0"/>
                <a:ea typeface="Times New Roman" panose="02020603050405020304" pitchFamily="18" charset="0"/>
              </a:rPr>
              <a:t>protivriječni</a:t>
            </a:r>
            <a:r>
              <a:rPr lang="hr-HR" sz="1600" dirty="0">
                <a:latin typeface="Times New Roman" panose="02020603050405020304" pitchFamily="18" charset="0"/>
                <a:ea typeface="Times New Roman" panose="02020603050405020304" pitchFamily="18" charset="0"/>
              </a:rPr>
              <a:t>, samo </a:t>
            </a:r>
            <a:r>
              <a:rPr lang="hr-HR" sz="1600" dirty="0" err="1">
                <a:latin typeface="Times New Roman" panose="02020603050405020304" pitchFamily="18" charset="0"/>
                <a:ea typeface="Times New Roman" panose="02020603050405020304" pitchFamily="18" charset="0"/>
              </a:rPr>
              <a:t>konstatuje</a:t>
            </a:r>
            <a:r>
              <a:rPr lang="hr-HR" sz="1600" dirty="0">
                <a:latin typeface="Times New Roman" panose="02020603050405020304" pitchFamily="18" charset="0"/>
                <a:ea typeface="Times New Roman" panose="02020603050405020304" pitchFamily="18" charset="0"/>
              </a:rPr>
              <a:t> da prihvata te iskaze, a da pri tom </a:t>
            </a:r>
            <a:r>
              <a:rPr lang="hr-HR" sz="1600" dirty="0" err="1">
                <a:latin typeface="Times New Roman" panose="02020603050405020304" pitchFamily="18" charset="0"/>
                <a:ea typeface="Times New Roman" panose="02020603050405020304" pitchFamily="18" charset="0"/>
              </a:rPr>
              <a:t>uopšte</a:t>
            </a:r>
            <a:r>
              <a:rPr lang="hr-HR" sz="1600" dirty="0">
                <a:latin typeface="Times New Roman" panose="02020603050405020304" pitchFamily="18" charset="0"/>
                <a:ea typeface="Times New Roman" panose="02020603050405020304" pitchFamily="18" charset="0"/>
              </a:rPr>
              <a:t> ne analizira, niti obrazlaže te </a:t>
            </a:r>
            <a:r>
              <a:rPr lang="hr-HR" sz="1600" dirty="0" err="1">
                <a:latin typeface="Times New Roman" panose="02020603050405020304" pitchFamily="18" charset="0"/>
                <a:ea typeface="Times New Roman" panose="02020603050405020304" pitchFamily="18" charset="0"/>
              </a:rPr>
              <a:t>protivriječnosti</a:t>
            </a:r>
            <a:r>
              <a:rPr lang="hr-HR" sz="1600" dirty="0">
                <a:latin typeface="Times New Roman" panose="02020603050405020304" pitchFamily="18" charset="0"/>
                <a:ea typeface="Times New Roman" panose="02020603050405020304" pitchFamily="18" charset="0"/>
              </a:rPr>
              <a:t>.  Nadalje, pobijana presuda, nakon kratke </a:t>
            </a:r>
            <a:r>
              <a:rPr lang="hr-HR" sz="1600" dirty="0" err="1">
                <a:latin typeface="Times New Roman" panose="02020603050405020304" pitchFamily="18" charset="0"/>
                <a:ea typeface="Times New Roman" panose="02020603050405020304" pitchFamily="18" charset="0"/>
              </a:rPr>
              <a:t>intrepretacije</a:t>
            </a:r>
            <a:r>
              <a:rPr lang="hr-HR" sz="1600" dirty="0">
                <a:latin typeface="Times New Roman" panose="02020603050405020304" pitchFamily="18" charset="0"/>
                <a:ea typeface="Times New Roman" panose="02020603050405020304" pitchFamily="18" charset="0"/>
              </a:rPr>
              <a:t> iskaza svjedoka odbrane, na stani 23., treći pasus, </a:t>
            </a:r>
            <a:r>
              <a:rPr lang="hr-HR" sz="1600" dirty="0" err="1">
                <a:latin typeface="Times New Roman" panose="02020603050405020304" pitchFamily="18" charset="0"/>
                <a:ea typeface="Times New Roman" panose="02020603050405020304" pitchFamily="18" charset="0"/>
              </a:rPr>
              <a:t>konstatuje</a:t>
            </a:r>
            <a:r>
              <a:rPr lang="hr-HR" sz="1600" dirty="0">
                <a:latin typeface="Times New Roman" panose="02020603050405020304" pitchFamily="18" charset="0"/>
                <a:ea typeface="Times New Roman" panose="02020603050405020304" pitchFamily="18" charset="0"/>
              </a:rPr>
              <a:t> „sud je prihvatio iskaze ovih svjedoka kao istinite i pomoću istih utvrdio status optuženog, te da je nadimak „</a:t>
            </a:r>
            <a:r>
              <a:rPr lang="hr-HR" sz="1600" dirty="0" smtClean="0">
                <a:latin typeface="Times New Roman" panose="02020603050405020304" pitchFamily="18" charset="0"/>
                <a:ea typeface="Times New Roman" panose="02020603050405020304" pitchFamily="18" charset="0"/>
              </a:rPr>
              <a:t>M.“ </a:t>
            </a:r>
            <a:r>
              <a:rPr lang="hr-HR" sz="1600" dirty="0">
                <a:latin typeface="Times New Roman" panose="02020603050405020304" pitchFamily="18" charset="0"/>
                <a:ea typeface="Times New Roman" panose="02020603050405020304" pitchFamily="18" charset="0"/>
              </a:rPr>
              <a:t>bio nadimak za pripadnike interventnog voda, kojim su se u komunikacijama (putem radio veze-</a:t>
            </a:r>
            <a:r>
              <a:rPr lang="hr-HR" sz="1600" dirty="0" err="1">
                <a:latin typeface="Times New Roman" panose="02020603050405020304" pitchFamily="18" charset="0"/>
                <a:ea typeface="Times New Roman" panose="02020603050405020304" pitchFamily="18" charset="0"/>
              </a:rPr>
              <a:t>motorole</a:t>
            </a:r>
            <a:r>
              <a:rPr lang="hr-HR" sz="1600" dirty="0">
                <a:latin typeface="Times New Roman" panose="02020603050405020304" pitchFamily="18" charset="0"/>
                <a:ea typeface="Times New Roman" panose="02020603050405020304" pitchFamily="18" charset="0"/>
              </a:rPr>
              <a:t>) služili pripadnici tog voda, koji je djelovao u sastavu 103. Derventske brigade, pa i sam optuženi“. Dakle, prije svega, potpuno je nejasno, iskaze kojih svjedoka je prvostepeni sud prihvatio (da li samo iskaze svjedoka </a:t>
            </a:r>
            <a:r>
              <a:rPr lang="hr-HR" sz="1600" dirty="0" smtClean="0">
                <a:latin typeface="Times New Roman" panose="02020603050405020304" pitchFamily="18" charset="0"/>
                <a:ea typeface="Times New Roman" panose="02020603050405020304" pitchFamily="18" charset="0"/>
              </a:rPr>
              <a:t>B., Š. </a:t>
            </a:r>
            <a:r>
              <a:rPr lang="hr-HR" sz="1600" dirty="0">
                <a:latin typeface="Times New Roman" panose="02020603050405020304" pitchFamily="18" charset="0"/>
                <a:ea typeface="Times New Roman" panose="02020603050405020304" pitchFamily="18" charset="0"/>
              </a:rPr>
              <a:t>i </a:t>
            </a:r>
            <a:r>
              <a:rPr lang="hr-HR" sz="1600" dirty="0" smtClean="0">
                <a:latin typeface="Times New Roman" panose="02020603050405020304" pitchFamily="18" charset="0"/>
                <a:ea typeface="Times New Roman" panose="02020603050405020304" pitchFamily="18" charset="0"/>
              </a:rPr>
              <a:t>P., </a:t>
            </a:r>
            <a:r>
              <a:rPr lang="hr-HR" sz="1600" dirty="0">
                <a:latin typeface="Times New Roman" panose="02020603050405020304" pitchFamily="18" charset="0"/>
                <a:ea typeface="Times New Roman" panose="02020603050405020304" pitchFamily="18" charset="0"/>
              </a:rPr>
              <a:t>ili iskaze svih svjedoka odbrane), a zatim, ako je i prihvatio iskaze tih svjedoka, oni su u nekim segmentima u potpunoj suprotnosti sa iskazima svjedoka optužbe, koje je prvostepeni sud prihvatio, posebno u djelu koji se odnosi na status oštećenih, odnosnu da li isti imaju status civilnog stanovništva ili ratnih zarobljenika. Ovu su </a:t>
            </a:r>
            <a:r>
              <a:rPr lang="hr-HR" sz="1600" dirty="0" err="1">
                <a:latin typeface="Times New Roman" panose="02020603050405020304" pitchFamily="18" charset="0"/>
                <a:ea typeface="Times New Roman" panose="02020603050405020304" pitchFamily="18" charset="0"/>
              </a:rPr>
              <a:t>takođe</a:t>
            </a:r>
            <a:r>
              <a:rPr lang="hr-HR" sz="1600" dirty="0">
                <a:latin typeface="Times New Roman" panose="02020603050405020304" pitchFamily="18" charset="0"/>
                <a:ea typeface="Times New Roman" panose="02020603050405020304" pitchFamily="18" charset="0"/>
              </a:rPr>
              <a:t> odlučne činjenice, o kojima pobijana presuda nije dala razloge, što </a:t>
            </a:r>
            <a:r>
              <a:rPr lang="hr-HR" sz="1600" dirty="0" err="1">
                <a:latin typeface="Times New Roman" panose="02020603050405020304" pitchFamily="18" charset="0"/>
                <a:ea typeface="Times New Roman" panose="02020603050405020304" pitchFamily="18" charset="0"/>
              </a:rPr>
              <a:t>takođe</a:t>
            </a:r>
            <a:r>
              <a:rPr lang="hr-HR" sz="1600" dirty="0">
                <a:latin typeface="Times New Roman" panose="02020603050405020304" pitchFamily="18" charset="0"/>
                <a:ea typeface="Times New Roman" panose="02020603050405020304" pitchFamily="18" charset="0"/>
              </a:rPr>
              <a:t> predstavlja bitna povreda odredaba krivičnog postupka iz člana 311. stav 1. tačka k) ZKP RS</a:t>
            </a:r>
            <a:r>
              <a:rPr lang="hr-HR" sz="1600" dirty="0" smtClean="0">
                <a:latin typeface="Times New Roman" panose="02020603050405020304" pitchFamily="18" charset="0"/>
                <a:ea typeface="Times New Roman" panose="02020603050405020304" pitchFamily="18" charset="0"/>
              </a:rPr>
              <a:t>.”</a:t>
            </a:r>
            <a:endParaRPr lang="en-US" sz="1600" dirty="0">
              <a:latin typeface="Times New Roman" panose="02020603050405020304" pitchFamily="18" charset="0"/>
              <a:ea typeface="Times New Roman" panose="02020603050405020304" pitchFamily="18" charset="0"/>
            </a:endParaRPr>
          </a:p>
          <a:p>
            <a:endParaRPr lang="en-US" sz="1600" dirty="0"/>
          </a:p>
        </p:txBody>
      </p:sp>
    </p:spTree>
    <p:extLst>
      <p:ext uri="{BB962C8B-B14F-4D97-AF65-F5344CB8AC3E}">
        <p14:creationId xmlns:p14="http://schemas.microsoft.com/office/powerpoint/2010/main" val="2264640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hr-HR" sz="2000" dirty="0" smtClean="0">
                <a:latin typeface="Times New Roman" panose="02020603050405020304" pitchFamily="18" charset="0"/>
                <a:ea typeface="Times New Roman" panose="02020603050405020304" pitchFamily="18" charset="0"/>
              </a:rPr>
              <a:t>„</a:t>
            </a:r>
            <a:r>
              <a:rPr lang="hr-HR" sz="2000" dirty="0" err="1" smtClean="0">
                <a:latin typeface="Times New Roman" panose="02020603050405020304" pitchFamily="18" charset="0"/>
                <a:ea typeface="Times New Roman" panose="02020603050405020304" pitchFamily="18" charset="0"/>
              </a:rPr>
              <a:t>Takođe</a:t>
            </a:r>
            <a:r>
              <a:rPr lang="hr-HR" sz="2000" dirty="0" smtClean="0">
                <a:latin typeface="Times New Roman" panose="02020603050405020304" pitchFamily="18" charset="0"/>
                <a:ea typeface="Times New Roman" panose="02020603050405020304" pitchFamily="18" charset="0"/>
              </a:rPr>
              <a:t> </a:t>
            </a:r>
            <a:r>
              <a:rPr lang="hr-HR" sz="2000" dirty="0">
                <a:latin typeface="Times New Roman" panose="02020603050405020304" pitchFamily="18" charset="0"/>
                <a:ea typeface="Times New Roman" panose="02020603050405020304" pitchFamily="18" charset="0"/>
              </a:rPr>
              <a:t>su osnovani i žalbeni prigovori da prvostepena presuda nije dala razloge o odlučnim činjenicama, a između ostalog, o psihičkom odnosu optuženog prema krivičnom djelu koje mu se stavlja na teret. Naime, pobijana presuda jedino na strani 9. zadnji pasus, navodi da „nema sumnje da isti nije znao da postoji oružani sukob i da nije znao za činjenicu da i on u velikoj mjeri učestvuje u tom sukobu i da žrtve pripadaju suprotstavljenoj strani“. Dakle, prvostepena presuda nije dala razloge o psihičkom odnosu optuženog prema pojedinačnim radnjama koje mu se stavljaju na teret, što </a:t>
            </a:r>
            <a:r>
              <a:rPr lang="hr-HR" sz="2000" dirty="0" err="1">
                <a:latin typeface="Times New Roman" panose="02020603050405020304" pitchFamily="18" charset="0"/>
                <a:ea typeface="Times New Roman" panose="02020603050405020304" pitchFamily="18" charset="0"/>
              </a:rPr>
              <a:t>takođe</a:t>
            </a:r>
            <a:r>
              <a:rPr lang="hr-HR" sz="2000" dirty="0">
                <a:latin typeface="Times New Roman" panose="02020603050405020304" pitchFamily="18" charset="0"/>
                <a:ea typeface="Times New Roman" panose="02020603050405020304" pitchFamily="18" charset="0"/>
              </a:rPr>
              <a:t> predstavlja bitna povreda odredaba krivičnog postupka iz člana 311. stav 1. tačka k) ZKP RS</a:t>
            </a:r>
            <a:r>
              <a:rPr lang="hr-HR" sz="2000" dirty="0" smtClean="0">
                <a:latin typeface="Times New Roman" panose="02020603050405020304" pitchFamily="18" charset="0"/>
                <a:ea typeface="Times New Roman" panose="02020603050405020304" pitchFamily="18" charset="0"/>
              </a:rPr>
              <a:t>.”</a:t>
            </a:r>
            <a:endParaRPr lang="en-US" sz="2000" dirty="0"/>
          </a:p>
        </p:txBody>
      </p:sp>
    </p:spTree>
    <p:extLst>
      <p:ext uri="{BB962C8B-B14F-4D97-AF65-F5344CB8AC3E}">
        <p14:creationId xmlns:p14="http://schemas.microsoft.com/office/powerpoint/2010/main" val="2476921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2400" dirty="0" smtClean="0">
                <a:solidFill>
                  <a:prstClr val="white"/>
                </a:solidFill>
                <a:latin typeface="Times New Roman"/>
                <a:ea typeface="+mn-ea"/>
                <a:cs typeface="+mn-cs"/>
              </a:rPr>
              <a:t/>
            </a:r>
            <a:br>
              <a:rPr lang="bs-Latn-BA" sz="2400" dirty="0" smtClean="0">
                <a:solidFill>
                  <a:prstClr val="white"/>
                </a:solidFill>
                <a:latin typeface="Times New Roman"/>
                <a:ea typeface="+mn-ea"/>
                <a:cs typeface="+mn-cs"/>
              </a:rPr>
            </a:br>
            <a:r>
              <a:rPr lang="bs-Latn-BA" sz="2000" dirty="0" smtClean="0">
                <a:solidFill>
                  <a:prstClr val="white"/>
                </a:solidFill>
                <a:latin typeface="Times New Roman"/>
                <a:ea typeface="+mn-ea"/>
                <a:cs typeface="+mn-cs"/>
              </a:rPr>
              <a:t>Član 311. stav 1. tačka z) ZKP </a:t>
            </a:r>
            <a:r>
              <a:rPr lang="bs-Latn-BA" sz="2000" dirty="0" err="1" smtClean="0">
                <a:solidFill>
                  <a:prstClr val="white"/>
                </a:solidFill>
                <a:latin typeface="Times New Roman"/>
                <a:ea typeface="+mn-ea"/>
                <a:cs typeface="+mn-cs"/>
              </a:rPr>
              <a:t>Rs</a:t>
            </a:r>
            <a:r>
              <a:rPr lang="bs-Latn-BA" sz="2000" dirty="0">
                <a:solidFill>
                  <a:prstClr val="white"/>
                </a:solidFill>
                <a:latin typeface="Times New Roman"/>
                <a:ea typeface="+mn-ea"/>
                <a:cs typeface="+mn-cs"/>
              </a:rPr>
              <a:t/>
            </a:r>
            <a:br>
              <a:rPr lang="bs-Latn-BA" sz="2000" dirty="0">
                <a:solidFill>
                  <a:prstClr val="white"/>
                </a:solidFill>
                <a:latin typeface="Times New Roman"/>
                <a:ea typeface="+mn-ea"/>
                <a:cs typeface="+mn-cs"/>
              </a:rPr>
            </a:br>
            <a:r>
              <a:rPr lang="bs-Latn-BA" sz="2000" dirty="0" smtClean="0">
                <a:solidFill>
                  <a:prstClr val="white"/>
                </a:solidFill>
                <a:latin typeface="Times New Roman"/>
                <a:ea typeface="+mn-ea"/>
                <a:cs typeface="+mn-cs"/>
              </a:rPr>
              <a:t>Iz </a:t>
            </a:r>
            <a:r>
              <a:rPr lang="bs-Latn-BA" sz="2000" dirty="0">
                <a:solidFill>
                  <a:prstClr val="white"/>
                </a:solidFill>
                <a:latin typeface="Times New Roman"/>
                <a:ea typeface="+mn-ea"/>
                <a:cs typeface="+mn-cs"/>
              </a:rPr>
              <a:t>obrazloženja </a:t>
            </a:r>
            <a:r>
              <a:rPr lang="bs-Latn-BA" sz="2000" dirty="0" smtClean="0">
                <a:solidFill>
                  <a:prstClr val="white"/>
                </a:solidFill>
                <a:latin typeface="Times New Roman"/>
                <a:ea typeface="+mn-ea"/>
                <a:cs typeface="+mn-cs"/>
              </a:rPr>
              <a:t>rješenja </a:t>
            </a:r>
            <a:r>
              <a:rPr lang="bs-Latn-BA" sz="2000" dirty="0">
                <a:solidFill>
                  <a:prstClr val="white"/>
                </a:solidFill>
                <a:latin typeface="Times New Roman"/>
                <a:ea typeface="+mn-ea"/>
                <a:cs typeface="+mn-cs"/>
              </a:rPr>
              <a:t>Vrhovnog suda RS </a:t>
            </a:r>
            <a:r>
              <a:rPr lang="bs-Latn-BA" sz="2000" dirty="0" err="1">
                <a:solidFill>
                  <a:prstClr val="white"/>
                </a:solidFill>
                <a:latin typeface="Times New Roman"/>
                <a:ea typeface="+mn-ea"/>
                <a:cs typeface="+mn-cs"/>
              </a:rPr>
              <a:t>br</a:t>
            </a:r>
            <a:r>
              <a:rPr lang="bs-Latn-BA" sz="2000" dirty="0" smtClean="0">
                <a:solidFill>
                  <a:prstClr val="white"/>
                </a:solidFill>
                <a:latin typeface="Times New Roman"/>
                <a:ea typeface="+mn-ea"/>
                <a:cs typeface="+mn-cs"/>
              </a:rPr>
              <a:t>: </a:t>
            </a:r>
            <a:r>
              <a:rPr lang="bs-Latn-BA" sz="2000" dirty="0">
                <a:latin typeface="Times New Roman" panose="02020603050405020304" pitchFamily="18" charset="0"/>
                <a:ea typeface="Times New Roman" panose="02020603050405020304" pitchFamily="18" charset="0"/>
              </a:rPr>
              <a:t>12 0 К 000956 14 </a:t>
            </a:r>
            <a:r>
              <a:rPr lang="bs-Latn-BA" sz="2000" dirty="0" err="1" smtClean="0">
                <a:latin typeface="Times New Roman" panose="02020603050405020304" pitchFamily="18" charset="0"/>
                <a:ea typeface="Times New Roman" panose="02020603050405020304" pitchFamily="18" charset="0"/>
              </a:rPr>
              <a:t>Kж</a:t>
            </a:r>
            <a:r>
              <a:rPr lang="bs-Latn-BA" sz="2000" dirty="0" smtClean="0">
                <a:latin typeface="Times New Roman" panose="02020603050405020304" pitchFamily="18" charset="0"/>
                <a:ea typeface="Times New Roman" panose="02020603050405020304" pitchFamily="18" charset="0"/>
              </a:rPr>
              <a:t> 2 </a:t>
            </a:r>
            <a:endParaRPr lang="en-US" sz="2000" dirty="0"/>
          </a:p>
        </p:txBody>
      </p:sp>
      <p:sp>
        <p:nvSpPr>
          <p:cNvPr id="3" name="Content Placeholder 2"/>
          <p:cNvSpPr>
            <a:spLocks noGrp="1"/>
          </p:cNvSpPr>
          <p:nvPr>
            <p:ph idx="1"/>
          </p:nvPr>
        </p:nvSpPr>
        <p:spPr/>
        <p:txBody>
          <a:bodyPr/>
          <a:lstStyle/>
          <a:p>
            <a:pPr algn="just">
              <a:spcAft>
                <a:spcPts val="0"/>
              </a:spcAft>
            </a:pPr>
            <a:r>
              <a:rPr lang="hr-HR" sz="1400" dirty="0" smtClean="0">
                <a:latin typeface="Times New Roman" panose="02020603050405020304" pitchFamily="18" charset="0"/>
                <a:ea typeface="Times New Roman" panose="02020603050405020304" pitchFamily="18" charset="0"/>
              </a:rPr>
              <a:t>„Osnovano </a:t>
            </a:r>
            <a:r>
              <a:rPr lang="hr-HR" sz="1400" dirty="0">
                <a:latin typeface="Times New Roman" panose="02020603050405020304" pitchFamily="18" charset="0"/>
                <a:ea typeface="Times New Roman" panose="02020603050405020304" pitchFamily="18" charset="0"/>
              </a:rPr>
              <a:t>se u žalbi </a:t>
            </a:r>
            <a:r>
              <a:rPr lang="hr-HR" sz="1400" dirty="0" smtClean="0">
                <a:latin typeface="Times New Roman" panose="02020603050405020304" pitchFamily="18" charset="0"/>
                <a:ea typeface="Times New Roman" panose="02020603050405020304" pitchFamily="18" charset="0"/>
              </a:rPr>
              <a:t>tužioca ističe </a:t>
            </a:r>
            <a:r>
              <a:rPr lang="hr-HR" sz="1400" dirty="0">
                <a:latin typeface="Times New Roman" panose="02020603050405020304" pitchFamily="18" charset="0"/>
                <a:ea typeface="Times New Roman" panose="02020603050405020304" pitchFamily="18" charset="0"/>
              </a:rPr>
              <a:t>da je prvostepeni sud počinio </a:t>
            </a:r>
            <a:r>
              <a:rPr lang="sr-Cyrl-BA" sz="1400" dirty="0" err="1">
                <a:latin typeface="Times New Roman" panose="02020603050405020304" pitchFamily="18" charset="0"/>
                <a:ea typeface="Times New Roman" panose="02020603050405020304" pitchFamily="18" charset="0"/>
              </a:rPr>
              <a:t>bitnu</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povredu</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odredaba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krivičnog</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postupka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iz</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člana</a:t>
            </a:r>
            <a:r>
              <a:rPr lang="sr-Cyrl-BA" sz="1400" dirty="0">
                <a:latin typeface="Times New Roman" panose="02020603050405020304" pitchFamily="18" charset="0"/>
                <a:ea typeface="Times New Roman" panose="02020603050405020304" pitchFamily="18" charset="0"/>
              </a:rPr>
              <a:t> 311. </a:t>
            </a:r>
            <a:r>
              <a:rPr lang="sr-Cyrl-BA" sz="1400" dirty="0" err="1">
                <a:latin typeface="Times New Roman" panose="02020603050405020304" pitchFamily="18" charset="0"/>
                <a:ea typeface="Times New Roman" panose="02020603050405020304" pitchFamily="18" charset="0"/>
              </a:rPr>
              <a:t>stav</a:t>
            </a:r>
            <a:r>
              <a:rPr lang="sr-Cyrl-BA" sz="1400" dirty="0">
                <a:latin typeface="Times New Roman" panose="02020603050405020304" pitchFamily="18" charset="0"/>
                <a:ea typeface="Times New Roman" panose="02020603050405020304" pitchFamily="18" charset="0"/>
              </a:rPr>
              <a:t> 1. </a:t>
            </a:r>
            <a:r>
              <a:rPr lang="sr-Cyrl-BA" sz="1400" dirty="0" err="1">
                <a:latin typeface="Times New Roman" panose="02020603050405020304" pitchFamily="18" charset="0"/>
                <a:ea typeface="Times New Roman" panose="02020603050405020304" pitchFamily="18" charset="0"/>
              </a:rPr>
              <a:t>tačka</a:t>
            </a:r>
            <a:r>
              <a:rPr lang="sr-Cyrl-BA" sz="1400" dirty="0">
                <a:latin typeface="Times New Roman" panose="02020603050405020304" pitchFamily="18" charset="0"/>
                <a:ea typeface="Times New Roman" panose="02020603050405020304" pitchFamily="18" charset="0"/>
              </a:rPr>
              <a:t> z) ZKP RS, </a:t>
            </a:r>
            <a:r>
              <a:rPr lang="sr-Cyrl-BA" sz="1400" dirty="0" err="1">
                <a:latin typeface="Times New Roman" panose="02020603050405020304" pitchFamily="18" charset="0"/>
                <a:ea typeface="Times New Roman" panose="02020603050405020304" pitchFamily="18" charset="0"/>
              </a:rPr>
              <a:t>na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način</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što</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pobijana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presuda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zasniva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na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nezakonitom</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dokazu</a:t>
            </a:r>
            <a:r>
              <a:rPr lang="sr-Cyrl-BA" sz="1400" dirty="0">
                <a:latin typeface="Times New Roman" panose="02020603050405020304" pitchFamily="18" charset="0"/>
                <a:ea typeface="Times New Roman" panose="02020603050405020304" pitchFamily="18" charset="0"/>
              </a:rPr>
              <a:t> i </a:t>
            </a:r>
            <a:r>
              <a:rPr lang="sr-Cyrl-BA" sz="1400" dirty="0" err="1">
                <a:latin typeface="Times New Roman" panose="02020603050405020304" pitchFamily="18" charset="0"/>
                <a:ea typeface="Times New Roman" panose="02020603050405020304" pitchFamily="18" charset="0"/>
              </a:rPr>
              <a:t>to</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na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zapisniku</a:t>
            </a:r>
            <a:r>
              <a:rPr lang="sr-Cyrl-BA" sz="1400" dirty="0">
                <a:latin typeface="Times New Roman" panose="02020603050405020304" pitchFamily="18" charset="0"/>
                <a:ea typeface="Times New Roman" panose="02020603050405020304" pitchFamily="18" charset="0"/>
              </a:rPr>
              <a:t> o </a:t>
            </a:r>
            <a:r>
              <a:rPr lang="sr-Cyrl-BA" sz="1400" dirty="0" err="1">
                <a:latin typeface="Times New Roman" panose="02020603050405020304" pitchFamily="18" charset="0"/>
                <a:ea typeface="Times New Roman" panose="02020603050405020304" pitchFamily="18" charset="0"/>
              </a:rPr>
              <a:t>saslušanju</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svjedoka</a:t>
            </a:r>
            <a:r>
              <a:rPr lang="sr-Cyrl-BA" sz="1400" dirty="0">
                <a:latin typeface="Times New Roman" panose="02020603050405020304" pitchFamily="18" charset="0"/>
                <a:ea typeface="Times New Roman" panose="02020603050405020304" pitchFamily="18" charset="0"/>
              </a:rPr>
              <a:t> </a:t>
            </a:r>
            <a:r>
              <a:rPr lang="bs-Latn-BA" sz="1400" dirty="0" smtClean="0">
                <a:latin typeface="Times New Roman" panose="02020603050405020304" pitchFamily="18" charset="0"/>
                <a:ea typeface="Times New Roman" panose="02020603050405020304" pitchFamily="18" charset="0"/>
              </a:rPr>
              <a:t>S.S.</a:t>
            </a:r>
            <a:r>
              <a:rPr lang="sr-Cyrl-BA" sz="1400" dirty="0" smtClean="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od</a:t>
            </a:r>
            <a:r>
              <a:rPr lang="sr-Cyrl-BA" sz="1400" dirty="0">
                <a:latin typeface="Times New Roman" panose="02020603050405020304" pitchFamily="18" charset="0"/>
                <a:ea typeface="Times New Roman" panose="02020603050405020304" pitchFamily="18" charset="0"/>
              </a:rPr>
              <a:t> 20.12.1994. </a:t>
            </a:r>
            <a:r>
              <a:rPr lang="sr-Cyrl-BA" sz="1400" dirty="0" err="1">
                <a:latin typeface="Times New Roman" panose="02020603050405020304" pitchFamily="18" charset="0"/>
                <a:ea typeface="Times New Roman" panose="02020603050405020304" pitchFamily="18" charset="0"/>
              </a:rPr>
              <a:t>godine</a:t>
            </a:r>
            <a:r>
              <a:rPr lang="sr-Cyrl-BA" sz="1400" dirty="0">
                <a:latin typeface="Times New Roman" panose="02020603050405020304" pitchFamily="18" charset="0"/>
                <a:ea typeface="Times New Roman" panose="02020603050405020304" pitchFamily="18" charset="0"/>
              </a:rPr>
              <a:t>. </a:t>
            </a:r>
            <a:r>
              <a:rPr lang="sr-Cyrl-RS" sz="1400" dirty="0" err="1">
                <a:latin typeface="Times New Roman" panose="02020603050405020304" pitchFamily="18" charset="0"/>
                <a:ea typeface="Times New Roman" panose="02020603050405020304" pitchFamily="18" charset="0"/>
              </a:rPr>
              <a:t>Ovaj</a:t>
            </a:r>
            <a:r>
              <a:rPr lang="sr-Cyrl-RS"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zapisnik</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je</a:t>
            </a:r>
            <a:r>
              <a:rPr lang="sr-Cyrl-BA" sz="1400" dirty="0">
                <a:latin typeface="Times New Roman" panose="02020603050405020304" pitchFamily="18" charset="0"/>
                <a:ea typeface="Times New Roman" panose="02020603050405020304" pitchFamily="18" charset="0"/>
              </a:rPr>
              <a:t> </a:t>
            </a:r>
            <a:r>
              <a:rPr lang="sr-Cyrl-RS" sz="1400" dirty="0" err="1">
                <a:latin typeface="Times New Roman" panose="02020603050405020304" pitchFamily="18" charset="0"/>
                <a:ea typeface="Times New Roman" panose="02020603050405020304" pitchFamily="18" charset="0"/>
              </a:rPr>
              <a:t>izveden</a:t>
            </a:r>
            <a:r>
              <a:rPr lang="sr-Cyrl-RS"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kao</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dokaz</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odbrane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na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glavnom</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pretresu</a:t>
            </a:r>
            <a:r>
              <a:rPr lang="sr-Cyrl-BA" sz="1400" dirty="0">
                <a:latin typeface="Times New Roman" panose="02020603050405020304" pitchFamily="18" charset="0"/>
                <a:ea typeface="Times New Roman" panose="02020603050405020304" pitchFamily="18" charset="0"/>
              </a:rPr>
              <a:t> u </a:t>
            </a:r>
            <a:r>
              <a:rPr lang="sr-Cyrl-BA" sz="1400" dirty="0" err="1">
                <a:latin typeface="Times New Roman" panose="02020603050405020304" pitchFamily="18" charset="0"/>
                <a:ea typeface="Times New Roman" panose="02020603050405020304" pitchFamily="18" charset="0"/>
              </a:rPr>
              <a:t>neovjerenoj</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fotokopiji</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na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istom</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je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konstatovano</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da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je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sačinjen</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pred</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Osnovnim</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sudom</a:t>
            </a:r>
            <a:r>
              <a:rPr lang="sr-Cyrl-BA" sz="1400" dirty="0">
                <a:latin typeface="Times New Roman" panose="02020603050405020304" pitchFamily="18" charset="0"/>
                <a:ea typeface="Times New Roman" panose="02020603050405020304" pitchFamily="18" charset="0"/>
              </a:rPr>
              <a:t> u </a:t>
            </a:r>
            <a:r>
              <a:rPr lang="sr-Cyrl-BA" sz="1400" dirty="0" err="1">
                <a:latin typeface="Times New Roman" panose="02020603050405020304" pitchFamily="18" charset="0"/>
                <a:ea typeface="Times New Roman" panose="02020603050405020304" pitchFamily="18" charset="0"/>
              </a:rPr>
              <a:t>Zvorniku</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od</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strane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sudije</a:t>
            </a:r>
            <a:r>
              <a:rPr lang="sr-Cyrl-BA" sz="1400" dirty="0">
                <a:latin typeface="Times New Roman" panose="02020603050405020304" pitchFamily="18" charset="0"/>
                <a:ea typeface="Times New Roman" panose="02020603050405020304" pitchFamily="18" charset="0"/>
              </a:rPr>
              <a:t> </a:t>
            </a:r>
            <a:r>
              <a:rPr lang="sr-Cyrl-BA" sz="1400" dirty="0" smtClean="0">
                <a:latin typeface="Times New Roman" panose="02020603050405020304" pitchFamily="18" charset="0"/>
                <a:ea typeface="Times New Roman" panose="02020603050405020304" pitchFamily="18" charset="0"/>
              </a:rPr>
              <a:t>V</a:t>
            </a:r>
            <a:r>
              <a:rPr lang="bs-Latn-BA" sz="1400" dirty="0" smtClean="0">
                <a:latin typeface="Times New Roman" panose="02020603050405020304" pitchFamily="18" charset="0"/>
                <a:ea typeface="Times New Roman" panose="02020603050405020304" pitchFamily="18" charset="0"/>
              </a:rPr>
              <a:t>.</a:t>
            </a:r>
            <a:r>
              <a:rPr lang="sr-Cyrl-BA" sz="1400" dirty="0" smtClean="0">
                <a:latin typeface="Times New Roman" panose="02020603050405020304" pitchFamily="18" charset="0"/>
                <a:ea typeface="Times New Roman" panose="02020603050405020304" pitchFamily="18" charset="0"/>
              </a:rPr>
              <a:t>E</a:t>
            </a:r>
            <a:r>
              <a:rPr lang="bs-Latn-BA" sz="1400" dirty="0" smtClean="0">
                <a:latin typeface="Times New Roman" panose="02020603050405020304" pitchFamily="18" charset="0"/>
                <a:ea typeface="Times New Roman" panose="02020603050405020304" pitchFamily="18" charset="0"/>
              </a:rPr>
              <a:t>.</a:t>
            </a:r>
            <a:r>
              <a:rPr lang="sr-Cyrl-BA" sz="1400" dirty="0" smtClean="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zapisničarem</a:t>
            </a:r>
            <a:r>
              <a:rPr lang="sr-Cyrl-BA" sz="1400" dirty="0">
                <a:latin typeface="Times New Roman" panose="02020603050405020304" pitchFamily="18" charset="0"/>
                <a:ea typeface="Times New Roman" panose="02020603050405020304" pitchFamily="18" charset="0"/>
              </a:rPr>
              <a:t> </a:t>
            </a:r>
            <a:r>
              <a:rPr lang="sr-Cyrl-BA" sz="1400" dirty="0" smtClean="0">
                <a:latin typeface="Times New Roman" panose="02020603050405020304" pitchFamily="18" charset="0"/>
                <a:ea typeface="Times New Roman" panose="02020603050405020304" pitchFamily="18" charset="0"/>
              </a:rPr>
              <a:t>A</a:t>
            </a:r>
            <a:r>
              <a:rPr lang="bs-Latn-BA" sz="1400" dirty="0" smtClean="0">
                <a:latin typeface="Times New Roman" panose="02020603050405020304" pitchFamily="18" charset="0"/>
                <a:ea typeface="Times New Roman" panose="02020603050405020304" pitchFamily="18" charset="0"/>
              </a:rPr>
              <a:t>.C.</a:t>
            </a:r>
            <a:r>
              <a:rPr lang="sr-Cyrl-BA" sz="1400" dirty="0" smtClean="0">
                <a:latin typeface="Times New Roman" panose="02020603050405020304" pitchFamily="18" charset="0"/>
                <a:ea typeface="Times New Roman" panose="02020603050405020304" pitchFamily="18" charset="0"/>
              </a:rPr>
              <a:t> </a:t>
            </a:r>
            <a:r>
              <a:rPr lang="sr-Cyrl-BA" sz="1400" dirty="0">
                <a:latin typeface="Times New Roman" panose="02020603050405020304" pitchFamily="18" charset="0"/>
                <a:ea typeface="Times New Roman" panose="02020603050405020304" pitchFamily="18" charset="0"/>
              </a:rPr>
              <a:t>i </a:t>
            </a:r>
            <a:r>
              <a:rPr lang="sr-Cyrl-BA" sz="1400" dirty="0" err="1">
                <a:latin typeface="Times New Roman" panose="02020603050405020304" pitchFamily="18" charset="0"/>
                <a:ea typeface="Times New Roman" panose="02020603050405020304" pitchFamily="18" charset="0"/>
              </a:rPr>
              <a:t>na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kraju</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zapisnika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nalaze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svojeručni</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potpisi</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sudije</a:t>
            </a:r>
            <a:r>
              <a:rPr lang="sr-Cyrl-BA" sz="1400" dirty="0">
                <a:latin typeface="Times New Roman" panose="02020603050405020304" pitchFamily="18" charset="0"/>
                <a:ea typeface="Times New Roman" panose="02020603050405020304" pitchFamily="18" charset="0"/>
              </a:rPr>
              <a:t> i </a:t>
            </a:r>
            <a:r>
              <a:rPr lang="sr-Cyrl-BA" sz="1400" dirty="0" err="1">
                <a:latin typeface="Times New Roman" panose="02020603050405020304" pitchFamily="18" charset="0"/>
                <a:ea typeface="Times New Roman" panose="02020603050405020304" pitchFamily="18" charset="0"/>
              </a:rPr>
              <a:t>zapisniča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kao</a:t>
            </a:r>
            <a:r>
              <a:rPr lang="sr-Cyrl-BA" sz="1400" dirty="0">
                <a:latin typeface="Times New Roman" panose="02020603050405020304" pitchFamily="18" charset="0"/>
                <a:ea typeface="Times New Roman" panose="02020603050405020304" pitchFamily="18" charset="0"/>
              </a:rPr>
              <a:t> i </a:t>
            </a:r>
            <a:r>
              <a:rPr lang="sr-Cyrl-BA" sz="1400" dirty="0" err="1">
                <a:latin typeface="Times New Roman" panose="02020603050405020304" pitchFamily="18" charset="0"/>
                <a:ea typeface="Times New Roman" panose="02020603050405020304" pitchFamily="18" charset="0"/>
              </a:rPr>
              <a:t>potpisi</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svjedoka</a:t>
            </a:r>
            <a:r>
              <a:rPr lang="sr-Cyrl-BA" sz="1400" dirty="0">
                <a:latin typeface="Times New Roman" panose="02020603050405020304" pitchFamily="18" charset="0"/>
                <a:ea typeface="Times New Roman" panose="02020603050405020304" pitchFamily="18" charset="0"/>
              </a:rPr>
              <a:t> </a:t>
            </a:r>
            <a:r>
              <a:rPr lang="sr-Cyrl-BA" sz="1400" dirty="0" smtClean="0">
                <a:latin typeface="Times New Roman" panose="02020603050405020304" pitchFamily="18" charset="0"/>
                <a:ea typeface="Times New Roman" panose="02020603050405020304" pitchFamily="18" charset="0"/>
              </a:rPr>
              <a:t>S</a:t>
            </a:r>
            <a:r>
              <a:rPr lang="bs-Latn-BA" sz="1400" dirty="0" smtClean="0">
                <a:latin typeface="Times New Roman" panose="02020603050405020304" pitchFamily="18" charset="0"/>
                <a:ea typeface="Times New Roman" panose="02020603050405020304" pitchFamily="18" charset="0"/>
              </a:rPr>
              <a:t>.S.</a:t>
            </a:r>
            <a:r>
              <a:rPr lang="sr-Cyrl-BA" sz="1400" dirty="0" smtClean="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na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kraju</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svake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stranice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Međutim</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svjedok</a:t>
            </a:r>
            <a:r>
              <a:rPr lang="sr-Cyrl-BA" sz="1400" dirty="0">
                <a:latin typeface="Times New Roman" panose="02020603050405020304" pitchFamily="18" charset="0"/>
                <a:ea typeface="Times New Roman" panose="02020603050405020304" pitchFamily="18" charset="0"/>
              </a:rPr>
              <a:t> </a:t>
            </a:r>
            <a:r>
              <a:rPr lang="sr-Cyrl-BA" sz="1400" dirty="0" smtClean="0">
                <a:latin typeface="Times New Roman" panose="02020603050405020304" pitchFamily="18" charset="0"/>
                <a:ea typeface="Times New Roman" panose="02020603050405020304" pitchFamily="18" charset="0"/>
              </a:rPr>
              <a:t>V</a:t>
            </a:r>
            <a:r>
              <a:rPr lang="bs-Latn-BA" sz="1400" dirty="0" smtClean="0">
                <a:latin typeface="Times New Roman" panose="02020603050405020304" pitchFamily="18" charset="0"/>
                <a:ea typeface="Times New Roman" panose="02020603050405020304" pitchFamily="18" charset="0"/>
              </a:rPr>
              <a:t>.</a:t>
            </a:r>
            <a:r>
              <a:rPr lang="sr-Cyrl-BA" sz="1400" dirty="0" smtClean="0">
                <a:latin typeface="Times New Roman" panose="02020603050405020304" pitchFamily="18" charset="0"/>
                <a:ea typeface="Times New Roman" panose="02020603050405020304" pitchFamily="18" charset="0"/>
              </a:rPr>
              <a:t>E</a:t>
            </a:r>
            <a:r>
              <a:rPr lang="bs-Latn-BA" sz="1400" dirty="0" smtClean="0">
                <a:latin typeface="Times New Roman" panose="02020603050405020304" pitchFamily="18" charset="0"/>
                <a:ea typeface="Times New Roman" panose="02020603050405020304" pitchFamily="18" charset="0"/>
              </a:rPr>
              <a:t>.</a:t>
            </a:r>
            <a:r>
              <a:rPr lang="sr-Cyrl-BA" sz="1400" dirty="0" smtClean="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je</a:t>
            </a:r>
            <a:r>
              <a:rPr lang="sr-Cyrl-BA" sz="1400" dirty="0">
                <a:latin typeface="Times New Roman" panose="02020603050405020304" pitchFamily="18" charset="0"/>
                <a:ea typeface="Times New Roman" panose="02020603050405020304" pitchFamily="18" charset="0"/>
              </a:rPr>
              <a:t> u </a:t>
            </a:r>
            <a:r>
              <a:rPr lang="sr-Cyrl-BA" sz="1400" dirty="0" err="1">
                <a:latin typeface="Times New Roman" panose="02020603050405020304" pitchFamily="18" charset="0"/>
                <a:ea typeface="Times New Roman" panose="02020603050405020304" pitchFamily="18" charset="0"/>
              </a:rPr>
              <a:t>svom</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iskazu</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pred</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prvostepenim</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sudom</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kategoričan</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da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nikada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kao</a:t>
            </a:r>
            <a:r>
              <a:rPr lang="sr-Cyrl-BA" sz="1400" dirty="0">
                <a:latin typeface="Times New Roman" panose="02020603050405020304" pitchFamily="18" charset="0"/>
                <a:ea typeface="Times New Roman" panose="02020603050405020304" pitchFamily="18" charset="0"/>
              </a:rPr>
              <a:t> sudija </a:t>
            </a:r>
            <a:r>
              <a:rPr lang="sr-Cyrl-BA" sz="1400" dirty="0" err="1">
                <a:latin typeface="Times New Roman" panose="02020603050405020304" pitchFamily="18" charset="0"/>
                <a:ea typeface="Times New Roman" panose="02020603050405020304" pitchFamily="18" charset="0"/>
              </a:rPr>
              <a:t>nije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saslušavao</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ovog</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svjedoka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kao</a:t>
            </a:r>
            <a:r>
              <a:rPr lang="sr-Cyrl-BA" sz="1400" dirty="0">
                <a:latin typeface="Times New Roman" panose="02020603050405020304" pitchFamily="18" charset="0"/>
                <a:ea typeface="Times New Roman" panose="02020603050405020304" pitchFamily="18" charset="0"/>
              </a:rPr>
              <a:t> i  </a:t>
            </a:r>
            <a:r>
              <a:rPr lang="sr-Cyrl-BA" sz="1400" dirty="0" err="1">
                <a:latin typeface="Times New Roman" panose="02020603050405020304" pitchFamily="18" charset="0"/>
                <a:ea typeface="Times New Roman" panose="02020603050405020304" pitchFamily="18" charset="0"/>
              </a:rPr>
              <a:t>da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nije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sačinio</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ovaj</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zapisnik</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da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lice</a:t>
            </a:r>
            <a:r>
              <a:rPr lang="sr-Cyrl-BA" sz="1400" dirty="0">
                <a:latin typeface="Times New Roman" panose="02020603050405020304" pitchFamily="18" charset="0"/>
                <a:ea typeface="Times New Roman" panose="02020603050405020304" pitchFamily="18" charset="0"/>
              </a:rPr>
              <a:t> </a:t>
            </a:r>
            <a:r>
              <a:rPr lang="sr-Cyrl-BA" sz="1400" dirty="0" smtClean="0">
                <a:latin typeface="Times New Roman" panose="02020603050405020304" pitchFamily="18" charset="0"/>
                <a:ea typeface="Times New Roman" panose="02020603050405020304" pitchFamily="18" charset="0"/>
              </a:rPr>
              <a:t>A</a:t>
            </a:r>
            <a:r>
              <a:rPr lang="bs-Latn-BA" sz="1400" dirty="0" smtClean="0">
                <a:latin typeface="Times New Roman" panose="02020603050405020304" pitchFamily="18" charset="0"/>
                <a:ea typeface="Times New Roman" panose="02020603050405020304" pitchFamily="18" charset="0"/>
              </a:rPr>
              <a:t>.</a:t>
            </a:r>
            <a:r>
              <a:rPr lang="sr-Cyrl-BA" sz="1400" dirty="0" smtClean="0">
                <a:latin typeface="Times New Roman" panose="02020603050405020304" pitchFamily="18" charset="0"/>
                <a:ea typeface="Times New Roman" panose="02020603050405020304" pitchFamily="18" charset="0"/>
              </a:rPr>
              <a:t>C</a:t>
            </a:r>
            <a:r>
              <a:rPr lang="bs-Latn-BA" sz="1400" dirty="0" smtClean="0">
                <a:latin typeface="Times New Roman" panose="02020603050405020304" pitchFamily="18" charset="0"/>
                <a:ea typeface="Times New Roman" panose="02020603050405020304" pitchFamily="18" charset="0"/>
              </a:rPr>
              <a:t>.</a:t>
            </a:r>
            <a:r>
              <a:rPr lang="sr-Cyrl-BA" sz="1400" dirty="0" smtClean="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nikada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nije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bila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zaposlena</a:t>
            </a:r>
            <a:r>
              <a:rPr lang="sr-Cyrl-BA" sz="1400" dirty="0">
                <a:latin typeface="Times New Roman" panose="02020603050405020304" pitchFamily="18" charset="0"/>
                <a:ea typeface="Times New Roman" panose="02020603050405020304" pitchFamily="18" charset="0"/>
              </a:rPr>
              <a:t> u </a:t>
            </a:r>
            <a:r>
              <a:rPr lang="sr-Cyrl-BA" sz="1400" dirty="0" err="1">
                <a:latin typeface="Times New Roman" panose="02020603050405020304" pitchFamily="18" charset="0"/>
                <a:ea typeface="Times New Roman" panose="02020603050405020304" pitchFamily="18" charset="0"/>
              </a:rPr>
              <a:t>Osnovnom</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sudu</a:t>
            </a:r>
            <a:r>
              <a:rPr lang="sr-Cyrl-BA" sz="1400" dirty="0">
                <a:latin typeface="Times New Roman" panose="02020603050405020304" pitchFamily="18" charset="0"/>
                <a:ea typeface="Times New Roman" panose="02020603050405020304" pitchFamily="18" charset="0"/>
              </a:rPr>
              <a:t> u </a:t>
            </a:r>
            <a:r>
              <a:rPr lang="sr-Cyrl-BA" sz="1400" dirty="0" err="1">
                <a:latin typeface="Times New Roman" panose="02020603050405020304" pitchFamily="18" charset="0"/>
                <a:ea typeface="Times New Roman" panose="02020603050405020304" pitchFamily="18" charset="0"/>
              </a:rPr>
              <a:t>Zvorniku</a:t>
            </a:r>
            <a:r>
              <a:rPr lang="sr-Cyrl-BA" sz="1400" dirty="0">
                <a:latin typeface="Times New Roman" panose="02020603050405020304" pitchFamily="18" charset="0"/>
                <a:ea typeface="Times New Roman" panose="02020603050405020304" pitchFamily="18" charset="0"/>
              </a:rPr>
              <a:t>, a </a:t>
            </a:r>
            <a:r>
              <a:rPr lang="sr-Cyrl-BA" sz="1400" dirty="0" err="1">
                <a:latin typeface="Times New Roman" panose="02020603050405020304" pitchFamily="18" charset="0"/>
                <a:ea typeface="Times New Roman" panose="02020603050405020304" pitchFamily="18" charset="0"/>
              </a:rPr>
              <a:t>svjedok</a:t>
            </a:r>
            <a:r>
              <a:rPr lang="sr-Cyrl-BA" sz="1400" dirty="0">
                <a:latin typeface="Times New Roman" panose="02020603050405020304" pitchFamily="18" charset="0"/>
                <a:ea typeface="Times New Roman" panose="02020603050405020304" pitchFamily="18" charset="0"/>
              </a:rPr>
              <a:t> </a:t>
            </a:r>
            <a:r>
              <a:rPr lang="sr-Cyrl-BA" sz="1400" dirty="0" smtClean="0">
                <a:latin typeface="Times New Roman" panose="02020603050405020304" pitchFamily="18" charset="0"/>
                <a:ea typeface="Times New Roman" panose="02020603050405020304" pitchFamily="18" charset="0"/>
              </a:rPr>
              <a:t>S</a:t>
            </a:r>
            <a:r>
              <a:rPr lang="bs-Latn-BA" sz="1400" dirty="0" smtClean="0">
                <a:latin typeface="Times New Roman" panose="02020603050405020304" pitchFamily="18" charset="0"/>
                <a:ea typeface="Times New Roman" panose="02020603050405020304" pitchFamily="18" charset="0"/>
              </a:rPr>
              <a:t>.S.</a:t>
            </a:r>
            <a:r>
              <a:rPr lang="sr-Cyrl-BA" sz="1400" dirty="0" smtClean="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je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tvrdio</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da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nikada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nije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saslušavan</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pred</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Osnovnim</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sudom</a:t>
            </a:r>
            <a:r>
              <a:rPr lang="sr-Cyrl-BA" sz="1400" dirty="0">
                <a:latin typeface="Times New Roman" panose="02020603050405020304" pitchFamily="18" charset="0"/>
                <a:ea typeface="Times New Roman" panose="02020603050405020304" pitchFamily="18" charset="0"/>
              </a:rPr>
              <a:t> u </a:t>
            </a:r>
            <a:r>
              <a:rPr lang="sr-Cyrl-BA" sz="1400" dirty="0" err="1">
                <a:latin typeface="Times New Roman" panose="02020603050405020304" pitchFamily="18" charset="0"/>
                <a:ea typeface="Times New Roman" panose="02020603050405020304" pitchFamily="18" charset="0"/>
              </a:rPr>
              <a:t>Zvorniku</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Odredom</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člana</a:t>
            </a:r>
            <a:r>
              <a:rPr lang="sr-Cyrl-BA" sz="1400" dirty="0">
                <a:latin typeface="Times New Roman" panose="02020603050405020304" pitchFamily="18" charset="0"/>
                <a:ea typeface="Times New Roman" panose="02020603050405020304" pitchFamily="18" charset="0"/>
              </a:rPr>
              <a:t> 289. </a:t>
            </a:r>
            <a:r>
              <a:rPr lang="sr-Cyrl-BA" sz="1400" dirty="0" err="1">
                <a:latin typeface="Times New Roman" panose="02020603050405020304" pitchFamily="18" charset="0"/>
                <a:ea typeface="Times New Roman" panose="02020603050405020304" pitchFamily="18" charset="0"/>
              </a:rPr>
              <a:t>stav</a:t>
            </a:r>
            <a:r>
              <a:rPr lang="sr-Cyrl-BA" sz="1400" dirty="0">
                <a:latin typeface="Times New Roman" panose="02020603050405020304" pitchFamily="18" charset="0"/>
                <a:ea typeface="Times New Roman" panose="02020603050405020304" pitchFamily="18" charset="0"/>
              </a:rPr>
              <a:t> 2. ZKP RS </a:t>
            </a:r>
            <a:r>
              <a:rPr lang="sr-Cyrl-BA" sz="1400" dirty="0" err="1">
                <a:latin typeface="Times New Roman" panose="02020603050405020304" pitchFamily="18" charset="0"/>
                <a:ea typeface="Times New Roman" panose="02020603050405020304" pitchFamily="18" charset="0"/>
              </a:rPr>
              <a:t>propisano</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je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da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za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provjeru</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vjerodostojnosti</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pismena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zapisa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ili</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fotografije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potrebni</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su</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originalno</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pismeno</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zapis</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ili</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fotografija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osim</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ako</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nije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drugačije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propisano</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tim</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zakonom</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dok</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je</a:t>
            </a:r>
            <a:r>
              <a:rPr lang="sr-Cyrl-BA" sz="1400" dirty="0">
                <a:latin typeface="Times New Roman" panose="02020603050405020304" pitchFamily="18" charset="0"/>
                <a:ea typeface="Times New Roman" panose="02020603050405020304" pitchFamily="18" charset="0"/>
              </a:rPr>
              <a:t> u </a:t>
            </a:r>
            <a:r>
              <a:rPr lang="sr-Cyrl-BA" sz="1400" dirty="0" err="1">
                <a:latin typeface="Times New Roman" panose="02020603050405020304" pitchFamily="18" charset="0"/>
                <a:ea typeface="Times New Roman" panose="02020603050405020304" pitchFamily="18" charset="0"/>
              </a:rPr>
              <a:t>stavu</a:t>
            </a:r>
            <a:r>
              <a:rPr lang="sr-Cyrl-BA" sz="1400" dirty="0">
                <a:latin typeface="Times New Roman" panose="02020603050405020304" pitchFamily="18" charset="0"/>
                <a:ea typeface="Times New Roman" panose="02020603050405020304" pitchFamily="18" charset="0"/>
              </a:rPr>
              <a:t> 3. </a:t>
            </a:r>
            <a:r>
              <a:rPr lang="sr-Cyrl-BA" sz="1400" dirty="0" err="1">
                <a:latin typeface="Times New Roman" panose="02020603050405020304" pitchFamily="18" charset="0"/>
                <a:ea typeface="Times New Roman" panose="02020603050405020304" pitchFamily="18" charset="0"/>
              </a:rPr>
              <a:t>istog</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člana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propisano</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da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izuzetno</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od</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stava</a:t>
            </a:r>
            <a:r>
              <a:rPr lang="sr-Cyrl-BA" sz="1400" dirty="0">
                <a:latin typeface="Times New Roman" panose="02020603050405020304" pitchFamily="18" charset="0"/>
                <a:ea typeface="Times New Roman" panose="02020603050405020304" pitchFamily="18" charset="0"/>
              </a:rPr>
              <a:t> 2. </a:t>
            </a:r>
            <a:r>
              <a:rPr lang="sr-Cyrl-BA" sz="1400" dirty="0" err="1">
                <a:latin typeface="Times New Roman" panose="02020603050405020304" pitchFamily="18" charset="0"/>
                <a:ea typeface="Times New Roman" panose="02020603050405020304" pitchFamily="18" charset="0"/>
              </a:rPr>
              <a:t>ovog</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člana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može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koristiti</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kao</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dokaz</a:t>
            </a:r>
            <a:r>
              <a:rPr lang="sr-Cyrl-BA" sz="1400" dirty="0">
                <a:latin typeface="Times New Roman" panose="02020603050405020304" pitchFamily="18" charset="0"/>
                <a:ea typeface="Times New Roman" panose="02020603050405020304" pitchFamily="18" charset="0"/>
              </a:rPr>
              <a:t> i </a:t>
            </a:r>
            <a:r>
              <a:rPr lang="sr-Cyrl-BA" sz="1400" dirty="0" err="1">
                <a:latin typeface="Times New Roman" panose="02020603050405020304" pitchFamily="18" charset="0"/>
                <a:ea typeface="Times New Roman" panose="02020603050405020304" pitchFamily="18" charset="0"/>
              </a:rPr>
              <a:t>ovjerena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kopija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originala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kao</a:t>
            </a:r>
            <a:r>
              <a:rPr lang="sr-Cyrl-BA" sz="1400" dirty="0">
                <a:latin typeface="Times New Roman" panose="02020603050405020304" pitchFamily="18" charset="0"/>
                <a:ea typeface="Times New Roman" panose="02020603050405020304" pitchFamily="18" charset="0"/>
              </a:rPr>
              <a:t> i </a:t>
            </a:r>
            <a:r>
              <a:rPr lang="sr-Cyrl-BA" sz="1400" dirty="0" err="1">
                <a:latin typeface="Times New Roman" panose="02020603050405020304" pitchFamily="18" charset="0"/>
                <a:ea typeface="Times New Roman" panose="02020603050405020304" pitchFamily="18" charset="0"/>
              </a:rPr>
              <a:t>kopija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koja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je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potvrđena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kao</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neizmjenjena</a:t>
            </a:r>
            <a:r>
              <a:rPr lang="sr-Cyrl-BA" sz="1400" dirty="0">
                <a:latin typeface="Times New Roman" panose="02020603050405020304" pitchFamily="18" charset="0"/>
                <a:ea typeface="Times New Roman" panose="02020603050405020304" pitchFamily="18" charset="0"/>
              </a:rPr>
              <a:t> u </a:t>
            </a:r>
            <a:r>
              <a:rPr lang="sr-Cyrl-BA" sz="1400" dirty="0" err="1">
                <a:latin typeface="Times New Roman" panose="02020603050405020304" pitchFamily="18" charset="0"/>
                <a:ea typeface="Times New Roman" panose="02020603050405020304" pitchFamily="18" charset="0"/>
              </a:rPr>
              <a:t>odnosu</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na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original</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Prema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tome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obzirom</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da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je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zapisnik</a:t>
            </a:r>
            <a:r>
              <a:rPr lang="sr-Cyrl-BA" sz="1400" dirty="0">
                <a:latin typeface="Times New Roman" panose="02020603050405020304" pitchFamily="18" charset="0"/>
                <a:ea typeface="Times New Roman" panose="02020603050405020304" pitchFamily="18" charset="0"/>
              </a:rPr>
              <a:t> o </a:t>
            </a:r>
            <a:r>
              <a:rPr lang="sr-Cyrl-BA" sz="1400" dirty="0" err="1">
                <a:latin typeface="Times New Roman" panose="02020603050405020304" pitchFamily="18" charset="0"/>
                <a:ea typeface="Times New Roman" panose="02020603050405020304" pitchFamily="18" charset="0"/>
              </a:rPr>
              <a:t>saslušanju</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svjedoka</a:t>
            </a:r>
            <a:r>
              <a:rPr lang="sr-Cyrl-BA" sz="1400" dirty="0">
                <a:latin typeface="Times New Roman" panose="02020603050405020304" pitchFamily="18" charset="0"/>
                <a:ea typeface="Times New Roman" panose="02020603050405020304" pitchFamily="18" charset="0"/>
              </a:rPr>
              <a:t> </a:t>
            </a:r>
            <a:r>
              <a:rPr lang="sr-Cyrl-BA" sz="1400" dirty="0" smtClean="0">
                <a:latin typeface="Times New Roman" panose="02020603050405020304" pitchFamily="18" charset="0"/>
                <a:ea typeface="Times New Roman" panose="02020603050405020304" pitchFamily="18" charset="0"/>
              </a:rPr>
              <a:t>S</a:t>
            </a:r>
            <a:r>
              <a:rPr lang="bs-Latn-BA" sz="1400" dirty="0" smtClean="0">
                <a:latin typeface="Times New Roman" panose="02020603050405020304" pitchFamily="18" charset="0"/>
                <a:ea typeface="Times New Roman" panose="02020603050405020304" pitchFamily="18" charset="0"/>
              </a:rPr>
              <a:t>.</a:t>
            </a:r>
            <a:r>
              <a:rPr lang="sr-Cyrl-BA" sz="1400" dirty="0" smtClean="0">
                <a:latin typeface="Times New Roman" panose="02020603050405020304" pitchFamily="18" charset="0"/>
                <a:ea typeface="Times New Roman" panose="02020603050405020304" pitchFamily="18" charset="0"/>
              </a:rPr>
              <a:t>S</a:t>
            </a:r>
            <a:r>
              <a:rPr lang="bs-Latn-BA" sz="1400" dirty="0" smtClean="0">
                <a:latin typeface="Times New Roman" panose="02020603050405020304" pitchFamily="18" charset="0"/>
                <a:ea typeface="Times New Roman" panose="02020603050405020304" pitchFamily="18" charset="0"/>
              </a:rPr>
              <a:t>.</a:t>
            </a:r>
            <a:r>
              <a:rPr lang="sr-Cyrl-BA" sz="1400" dirty="0" smtClean="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od</a:t>
            </a:r>
            <a:r>
              <a:rPr lang="sr-Cyrl-BA" sz="1400" dirty="0">
                <a:latin typeface="Times New Roman" panose="02020603050405020304" pitchFamily="18" charset="0"/>
                <a:ea typeface="Times New Roman" panose="02020603050405020304" pitchFamily="18" charset="0"/>
              </a:rPr>
              <a:t> 20.12.1994. </a:t>
            </a:r>
            <a:r>
              <a:rPr lang="sr-Cyrl-BA" sz="1400" dirty="0" smtClean="0">
                <a:latin typeface="Times New Roman" panose="02020603050405020304" pitchFamily="18" charset="0"/>
                <a:ea typeface="Times New Roman" panose="02020603050405020304" pitchFamily="18" charset="0"/>
              </a:rPr>
              <a:t>g</a:t>
            </a:r>
            <a:r>
              <a:rPr lang="bs-Latn-BA" sz="1400" dirty="0" smtClean="0">
                <a:latin typeface="Times New Roman" panose="02020603050405020304" pitchFamily="18" charset="0"/>
                <a:ea typeface="Times New Roman" panose="02020603050405020304" pitchFamily="18" charset="0"/>
              </a:rPr>
              <a:t>.</a:t>
            </a:r>
            <a:r>
              <a:rPr lang="sr-Cyrl-BA" sz="1400" dirty="0" smtClean="0">
                <a:latin typeface="Times New Roman" panose="02020603050405020304" pitchFamily="18" charset="0"/>
                <a:ea typeface="Times New Roman" panose="02020603050405020304" pitchFamily="18" charset="0"/>
              </a:rPr>
              <a:t> </a:t>
            </a:r>
            <a:r>
              <a:rPr lang="sr-Cyrl-BA" sz="1400" dirty="0">
                <a:latin typeface="Times New Roman" panose="02020603050405020304" pitchFamily="18" charset="0"/>
                <a:ea typeface="Times New Roman" panose="02020603050405020304" pitchFamily="18" charset="0"/>
              </a:rPr>
              <a:t>u </a:t>
            </a:r>
            <a:r>
              <a:rPr lang="sr-Cyrl-BA" sz="1400" dirty="0" err="1">
                <a:latin typeface="Times New Roman" panose="02020603050405020304" pitchFamily="18" charset="0"/>
                <a:ea typeface="Times New Roman" panose="02020603050405020304" pitchFamily="18" charset="0"/>
              </a:rPr>
              <a:t>neovjerenoj</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kopiji</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koja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nije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potvrđena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kao</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neizmjenjena</a:t>
            </a:r>
            <a:r>
              <a:rPr lang="sr-Cyrl-BA" sz="1400" dirty="0">
                <a:latin typeface="Times New Roman" panose="02020603050405020304" pitchFamily="18" charset="0"/>
                <a:ea typeface="Times New Roman" panose="02020603050405020304" pitchFamily="18" charset="0"/>
              </a:rPr>
              <a:t> u </a:t>
            </a:r>
            <a:r>
              <a:rPr lang="sr-Cyrl-BA" sz="1400" dirty="0" err="1">
                <a:latin typeface="Times New Roman" panose="02020603050405020304" pitchFamily="18" charset="0"/>
                <a:ea typeface="Times New Roman" panose="02020603050405020304" pitchFamily="18" charset="0"/>
              </a:rPr>
              <a:t>odnosu</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na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original</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jer</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je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svjedok</a:t>
            </a:r>
            <a:r>
              <a:rPr lang="sr-Cyrl-BA" sz="1400" dirty="0">
                <a:latin typeface="Times New Roman" panose="02020603050405020304" pitchFamily="18" charset="0"/>
                <a:ea typeface="Times New Roman" panose="02020603050405020304" pitchFamily="18" charset="0"/>
              </a:rPr>
              <a:t> </a:t>
            </a:r>
            <a:r>
              <a:rPr lang="bs-Latn-BA" sz="1400" dirty="0" smtClean="0">
                <a:latin typeface="Times New Roman" panose="02020603050405020304" pitchFamily="18" charset="0"/>
                <a:ea typeface="Times New Roman" panose="02020603050405020304" pitchFamily="18" charset="0"/>
              </a:rPr>
              <a:t>V.</a:t>
            </a:r>
            <a:r>
              <a:rPr lang="sr-Cyrl-BA" sz="1400" dirty="0" smtClean="0">
                <a:latin typeface="Times New Roman" panose="02020603050405020304" pitchFamily="18" charset="0"/>
                <a:ea typeface="Times New Roman" panose="02020603050405020304" pitchFamily="18" charset="0"/>
              </a:rPr>
              <a:t>E</a:t>
            </a:r>
            <a:r>
              <a:rPr lang="bs-Latn-BA" sz="1400" dirty="0" smtClean="0">
                <a:latin typeface="Times New Roman" panose="02020603050405020304" pitchFamily="18" charset="0"/>
                <a:ea typeface="Times New Roman" panose="02020603050405020304" pitchFamily="18" charset="0"/>
              </a:rPr>
              <a:t>. </a:t>
            </a:r>
            <a:r>
              <a:rPr lang="sr-Cyrl-BA" sz="1400" dirty="0" err="1" smtClean="0">
                <a:latin typeface="Times New Roman" panose="02020603050405020304" pitchFamily="18" charset="0"/>
                <a:ea typeface="Times New Roman" panose="02020603050405020304" pitchFamily="18" charset="0"/>
              </a:rPr>
              <a:t>izjavio</a:t>
            </a:r>
            <a:r>
              <a:rPr lang="sr-Cyrl-BA" sz="1400" dirty="0" smtClean="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da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on</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taj</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zapisnik</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nije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sačinio</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niti</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je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saslušavao</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svjedoka</a:t>
            </a:r>
            <a:r>
              <a:rPr lang="sr-Cyrl-BA" sz="1400" dirty="0">
                <a:latin typeface="Times New Roman" panose="02020603050405020304" pitchFamily="18" charset="0"/>
                <a:ea typeface="Times New Roman" panose="02020603050405020304" pitchFamily="18" charset="0"/>
              </a:rPr>
              <a:t> </a:t>
            </a:r>
            <a:r>
              <a:rPr lang="sr-Cyrl-BA" sz="1400" dirty="0" smtClean="0">
                <a:latin typeface="Times New Roman" panose="02020603050405020304" pitchFamily="18" charset="0"/>
                <a:ea typeface="Times New Roman" panose="02020603050405020304" pitchFamily="18" charset="0"/>
              </a:rPr>
              <a:t>S</a:t>
            </a:r>
            <a:r>
              <a:rPr lang="bs-Latn-BA" sz="1400" dirty="0" smtClean="0">
                <a:latin typeface="Times New Roman" panose="02020603050405020304" pitchFamily="18" charset="0"/>
                <a:ea typeface="Times New Roman" panose="02020603050405020304" pitchFamily="18" charset="0"/>
              </a:rPr>
              <a:t>.S.</a:t>
            </a:r>
            <a:r>
              <a:rPr lang="sr-Cyrl-BA" sz="1400" dirty="0" smtClean="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te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obzirom</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da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je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ovaj</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svjedok</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izjavio</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da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nikada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nije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saslušavan</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pred</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Osnovnim</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sudom</a:t>
            </a:r>
            <a:r>
              <a:rPr lang="sr-Cyrl-BA" sz="1400" dirty="0">
                <a:latin typeface="Times New Roman" panose="02020603050405020304" pitchFamily="18" charset="0"/>
                <a:ea typeface="Times New Roman" panose="02020603050405020304" pitchFamily="18" charset="0"/>
              </a:rPr>
              <a:t> u </a:t>
            </a:r>
            <a:r>
              <a:rPr lang="sr-Cyrl-BA" sz="1400" dirty="0" err="1">
                <a:latin typeface="Times New Roman" panose="02020603050405020304" pitchFamily="18" charset="0"/>
                <a:ea typeface="Times New Roman" panose="02020603050405020304" pitchFamily="18" charset="0"/>
              </a:rPr>
              <a:t>Zvorniku</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po</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stanovištu</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ovog</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suda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taj</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zapisnik</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je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dokaz</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na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kome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ne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može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zasnivati</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presuda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pa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kako</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pobijana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presuda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zasniva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na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ovom</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dokazu</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to</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su</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osnovani</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žalbeni</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prigovori</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da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je</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prvostepeni</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sud</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počinio</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bitnu</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povredu</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odredaba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krivičnog</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postupka</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iz</a:t>
            </a:r>
            <a:r>
              <a:rPr lang="sr-Cyrl-BA" sz="1400" dirty="0">
                <a:latin typeface="Times New Roman" panose="02020603050405020304" pitchFamily="18" charset="0"/>
                <a:ea typeface="Times New Roman" panose="02020603050405020304" pitchFamily="18" charset="0"/>
              </a:rPr>
              <a:t> </a:t>
            </a:r>
            <a:r>
              <a:rPr lang="sr-Cyrl-BA" sz="1400" dirty="0" err="1">
                <a:latin typeface="Times New Roman" panose="02020603050405020304" pitchFamily="18" charset="0"/>
                <a:ea typeface="Times New Roman" panose="02020603050405020304" pitchFamily="18" charset="0"/>
              </a:rPr>
              <a:t>člana</a:t>
            </a:r>
            <a:r>
              <a:rPr lang="sr-Cyrl-BA" sz="1400" dirty="0">
                <a:latin typeface="Times New Roman" panose="02020603050405020304" pitchFamily="18" charset="0"/>
                <a:ea typeface="Times New Roman" panose="02020603050405020304" pitchFamily="18" charset="0"/>
              </a:rPr>
              <a:t> 311. </a:t>
            </a:r>
            <a:r>
              <a:rPr lang="sr-Cyrl-BA" sz="1400" dirty="0" err="1">
                <a:latin typeface="Times New Roman" panose="02020603050405020304" pitchFamily="18" charset="0"/>
                <a:ea typeface="Times New Roman" panose="02020603050405020304" pitchFamily="18" charset="0"/>
              </a:rPr>
              <a:t>stav</a:t>
            </a:r>
            <a:r>
              <a:rPr lang="sr-Cyrl-BA" sz="1400" dirty="0">
                <a:latin typeface="Times New Roman" panose="02020603050405020304" pitchFamily="18" charset="0"/>
                <a:ea typeface="Times New Roman" panose="02020603050405020304" pitchFamily="18" charset="0"/>
              </a:rPr>
              <a:t> 1. </a:t>
            </a:r>
            <a:r>
              <a:rPr lang="sr-Cyrl-BA" sz="1400" dirty="0" err="1">
                <a:latin typeface="Times New Roman" panose="02020603050405020304" pitchFamily="18" charset="0"/>
                <a:ea typeface="Times New Roman" panose="02020603050405020304" pitchFamily="18" charset="0"/>
              </a:rPr>
              <a:t>tačka</a:t>
            </a:r>
            <a:r>
              <a:rPr lang="sr-Cyrl-BA" sz="1400" dirty="0">
                <a:latin typeface="Times New Roman" panose="02020603050405020304" pitchFamily="18" charset="0"/>
                <a:ea typeface="Times New Roman" panose="02020603050405020304" pitchFamily="18" charset="0"/>
              </a:rPr>
              <a:t> z) ZKP </a:t>
            </a:r>
            <a:r>
              <a:rPr lang="sr-Cyrl-BA" sz="1400" dirty="0" smtClean="0">
                <a:latin typeface="Times New Roman" panose="02020603050405020304" pitchFamily="18" charset="0"/>
                <a:ea typeface="Times New Roman" panose="02020603050405020304" pitchFamily="18" charset="0"/>
              </a:rPr>
              <a:t>RS</a:t>
            </a:r>
            <a:r>
              <a:rPr lang="bs-Latn-BA" sz="1400" dirty="0" smtClean="0">
                <a:latin typeface="Times New Roman" panose="02020603050405020304" pitchFamily="18" charset="0"/>
                <a:ea typeface="Times New Roman" panose="02020603050405020304" pitchFamily="18" charset="0"/>
              </a:rPr>
              <a:t>.“</a:t>
            </a:r>
            <a:r>
              <a:rPr lang="sr-Cyrl-RS" sz="1400" dirty="0" smtClean="0">
                <a:latin typeface="Times New Roman" panose="02020603050405020304" pitchFamily="18" charset="0"/>
                <a:ea typeface="Times New Roman" panose="02020603050405020304" pitchFamily="18" charset="0"/>
              </a:rPr>
              <a:t>. </a:t>
            </a:r>
            <a:endParaRPr lang="en-US" sz="1400" dirty="0">
              <a:latin typeface="Times New Roman" panose="02020603050405020304" pitchFamily="18" charset="0"/>
              <a:ea typeface="Times New Roman" panose="02020603050405020304" pitchFamily="18" charset="0"/>
            </a:endParaRPr>
          </a:p>
          <a:p>
            <a:pPr algn="just"/>
            <a:endParaRPr lang="en-US" sz="1400" dirty="0"/>
          </a:p>
        </p:txBody>
      </p:sp>
    </p:spTree>
    <p:extLst>
      <p:ext uri="{BB962C8B-B14F-4D97-AF65-F5344CB8AC3E}">
        <p14:creationId xmlns:p14="http://schemas.microsoft.com/office/powerpoint/2010/main" val="639307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dirty="0" smtClean="0"/>
              <a:t> </a:t>
            </a:r>
            <a:r>
              <a:rPr lang="bs-Latn-BA" sz="2000" dirty="0" smtClean="0"/>
              <a:t>Ako se presuda zasniva na dokazu na kome se po odredbama ovog zakona ne može zasnivati presuda (član 311. stav 1.t.z. ZKP RS)</a:t>
            </a:r>
            <a:endParaRPr lang="en-US" sz="2000" dirty="0"/>
          </a:p>
        </p:txBody>
      </p:sp>
      <p:sp>
        <p:nvSpPr>
          <p:cNvPr id="3" name="Content Placeholder 2"/>
          <p:cNvSpPr>
            <a:spLocks noGrp="1"/>
          </p:cNvSpPr>
          <p:nvPr>
            <p:ph idx="1"/>
          </p:nvPr>
        </p:nvSpPr>
        <p:spPr>
          <a:xfrm>
            <a:off x="466493" y="1600200"/>
            <a:ext cx="7467600" cy="4525963"/>
          </a:xfrm>
        </p:spPr>
        <p:txBody>
          <a:bodyPr/>
          <a:lstStyle/>
          <a:p>
            <a:pPr>
              <a:spcAft>
                <a:spcPts val="0"/>
              </a:spcAft>
            </a:pPr>
            <a:r>
              <a:rPr lang="bs-Latn-BA" sz="2000" dirty="0" smtClean="0"/>
              <a:t>Iz obrazloženja presude Vrhovnog suda RS </a:t>
            </a:r>
            <a:r>
              <a:rPr lang="bs-Latn-BA" sz="2000" dirty="0" err="1" smtClean="0"/>
              <a:t>br</a:t>
            </a:r>
            <a:r>
              <a:rPr lang="bs-Latn-BA" sz="2000" dirty="0" smtClean="0"/>
              <a:t>: </a:t>
            </a:r>
            <a:r>
              <a:rPr lang="bs-Latn-BA" sz="2000" dirty="0">
                <a:latin typeface="Times New Roman" panose="02020603050405020304" pitchFamily="18" charset="0"/>
                <a:ea typeface="Times New Roman" panose="02020603050405020304" pitchFamily="18" charset="0"/>
              </a:rPr>
              <a:t>13 0 K 001872 15 </a:t>
            </a:r>
            <a:r>
              <a:rPr lang="bs-Latn-BA" sz="2000" dirty="0" err="1">
                <a:latin typeface="Times New Roman" panose="02020603050405020304" pitchFamily="18" charset="0"/>
                <a:ea typeface="Times New Roman" panose="02020603050405020304" pitchFamily="18" charset="0"/>
              </a:rPr>
              <a:t>Kž</a:t>
            </a:r>
            <a:r>
              <a:rPr lang="bs-Latn-BA" sz="2000" dirty="0">
                <a:latin typeface="Times New Roman" panose="02020603050405020304" pitchFamily="18" charset="0"/>
                <a:ea typeface="Times New Roman" panose="02020603050405020304" pitchFamily="18" charset="0"/>
              </a:rPr>
              <a:t> </a:t>
            </a:r>
            <a:r>
              <a:rPr lang="bs-Latn-BA" sz="2000" dirty="0" smtClean="0">
                <a:latin typeface="Times New Roman" panose="02020603050405020304" pitchFamily="18" charset="0"/>
                <a:ea typeface="Times New Roman" panose="02020603050405020304" pitchFamily="18" charset="0"/>
              </a:rPr>
              <a:t>2: </a:t>
            </a:r>
            <a:endParaRPr lang="bs-Latn-BA" sz="2000" dirty="0">
              <a:latin typeface="Times New Roman" panose="02020603050405020304" pitchFamily="18" charset="0"/>
              <a:ea typeface="Times New Roman" panose="02020603050405020304" pitchFamily="18" charset="0"/>
            </a:endParaRPr>
          </a:p>
          <a:p>
            <a:pPr marL="36512" indent="0" algn="just">
              <a:spcAft>
                <a:spcPts val="0"/>
              </a:spcAft>
              <a:buNone/>
            </a:pPr>
            <a:r>
              <a:rPr lang="bs-Latn-BA" dirty="0" smtClean="0"/>
              <a:t>„</a:t>
            </a:r>
            <a:r>
              <a:rPr lang="hr-HR" sz="2000" dirty="0">
                <a:latin typeface="Times New Roman" panose="02020603050405020304" pitchFamily="18" charset="0"/>
                <a:ea typeface="Times New Roman" panose="02020603050405020304" pitchFamily="18" charset="0"/>
              </a:rPr>
              <a:t>Prigovori izneseni u žalbi branilaca optuženih i tvrdnja da je pobijana presuda zasnovana na nezakonitim dokazima, te da je time počinjena bitna povreda odredaba krivičnog postupka iz člana 311. stav 1. tačka z) ZKP RS, na način što je prepoznavanje optuženih od strane svjedoka-oštećenih i od drugih svjedoka izvršeno na glavnom pretresu, nezakonit dokaz, jer je sprovedeno suprotno odredbi člana 150. stav 3. i 4. ZKP RS, su neosnovani. Ovo iz razloga što na pretresu pred prvostepenim sudom nije ni sprovedeno prepoznavanje optuženih u smislu odredbe člana 150. stav 3. 4. ZKP RS, kako to pogrešno smatra ova žalba, već su pojedini svjedoci, u sklopu svojih svjedočenja na </a:t>
            </a:r>
            <a:r>
              <a:rPr lang="hr-HR" sz="2000" dirty="0" smtClean="0">
                <a:latin typeface="Times New Roman" panose="02020603050405020304" pitchFamily="18" charset="0"/>
                <a:ea typeface="Times New Roman" panose="02020603050405020304" pitchFamily="18" charset="0"/>
              </a:rPr>
              <a:t>glavnom </a:t>
            </a:r>
            <a:r>
              <a:rPr lang="hr-HR" sz="2000" dirty="0">
                <a:latin typeface="Times New Roman" panose="02020603050405020304" pitchFamily="18" charset="0"/>
                <a:ea typeface="Times New Roman" panose="02020603050405020304" pitchFamily="18" charset="0"/>
              </a:rPr>
              <a:t>pretresu, iskazali da u sudnici prepoznaju optužene</a:t>
            </a:r>
            <a:r>
              <a:rPr lang="hr-HR" sz="2000" dirty="0" smtClean="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marL="36512" indent="0" algn="just">
              <a:buNone/>
            </a:pPr>
            <a:endParaRPr lang="en-US" sz="2000" dirty="0"/>
          </a:p>
        </p:txBody>
      </p:sp>
    </p:spTree>
    <p:extLst>
      <p:ext uri="{BB962C8B-B14F-4D97-AF65-F5344CB8AC3E}">
        <p14:creationId xmlns:p14="http://schemas.microsoft.com/office/powerpoint/2010/main" val="735692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2800" dirty="0" smtClean="0"/>
              <a:t>Ako je optužba prekoračena (tačka i.)</a:t>
            </a:r>
            <a:endParaRPr lang="en-US" sz="2800" dirty="0"/>
          </a:p>
        </p:txBody>
      </p:sp>
      <p:sp>
        <p:nvSpPr>
          <p:cNvPr id="3" name="Content Placeholder 2"/>
          <p:cNvSpPr>
            <a:spLocks noGrp="1"/>
          </p:cNvSpPr>
          <p:nvPr>
            <p:ph idx="1"/>
          </p:nvPr>
        </p:nvSpPr>
        <p:spPr/>
        <p:txBody>
          <a:bodyPr/>
          <a:lstStyle/>
          <a:p>
            <a:pPr algn="just">
              <a:spcAft>
                <a:spcPts val="0"/>
              </a:spcAft>
            </a:pPr>
            <a:r>
              <a:rPr lang="hr-HR" sz="2000" dirty="0" smtClean="0">
                <a:latin typeface="Times New Roman" panose="02020603050405020304" pitchFamily="18" charset="0"/>
                <a:ea typeface="Times New Roman" panose="02020603050405020304" pitchFamily="18" charset="0"/>
              </a:rPr>
              <a:t>„Neosnovani </a:t>
            </a:r>
            <a:r>
              <a:rPr lang="hr-HR" sz="2000" dirty="0">
                <a:latin typeface="Times New Roman" panose="02020603050405020304" pitchFamily="18" charset="0"/>
                <a:ea typeface="Times New Roman" panose="02020603050405020304" pitchFamily="18" charset="0"/>
              </a:rPr>
              <a:t>su </a:t>
            </a:r>
            <a:r>
              <a:rPr lang="hr-HR" sz="2000" dirty="0" smtClean="0">
                <a:latin typeface="Times New Roman" panose="02020603050405020304" pitchFamily="18" charset="0"/>
                <a:ea typeface="Times New Roman" panose="02020603050405020304" pitchFamily="18" charset="0"/>
              </a:rPr>
              <a:t>žalbeni </a:t>
            </a:r>
            <a:r>
              <a:rPr lang="hr-HR" sz="2000" dirty="0">
                <a:latin typeface="Times New Roman" panose="02020603050405020304" pitchFamily="18" charset="0"/>
                <a:ea typeface="Times New Roman" panose="02020603050405020304" pitchFamily="18" charset="0"/>
              </a:rPr>
              <a:t>prigovori branilaca optuženih da je prvostepeni sud prekoračio optužbu i time počinio bitnu povredu odredaba krivičnog postupka iz člana 311. stav 1. tačka i) ZKP RS, jer princip koji zahtjeva identitet između optužbe i presude, a koji je sadržan u odredbi člana 294. stav 1 ZKP RS, u konkretnom slučaju nije povrijeđen, obzirom da se pobijana presuda odnosi na lica koja su optužena i na djelo koje je predmet optužbe sadržane u potvrđenoj i kasnije </a:t>
            </a:r>
            <a:r>
              <a:rPr lang="hr-HR" sz="2000" dirty="0" err="1">
                <a:latin typeface="Times New Roman" panose="02020603050405020304" pitchFamily="18" charset="0"/>
                <a:ea typeface="Times New Roman" panose="02020603050405020304" pitchFamily="18" charset="0"/>
              </a:rPr>
              <a:t>izmjenjenoj</a:t>
            </a:r>
            <a:r>
              <a:rPr lang="hr-HR" sz="2000" dirty="0">
                <a:latin typeface="Times New Roman" panose="02020603050405020304" pitchFamily="18" charset="0"/>
                <a:ea typeface="Times New Roman" panose="02020603050405020304" pitchFamily="18" charset="0"/>
              </a:rPr>
              <a:t> optužnici, te je zasnovana na činjeničnom stanju utvrđenom na glavnom pretresu, pa je na bazi takvih utvrđenja izvršena neznatna korekcija u činjeničnom opisu djela na način što je u tački 3. izreke pobijane presude </a:t>
            </a:r>
            <a:r>
              <a:rPr lang="hr-HR" sz="2000" dirty="0" err="1">
                <a:latin typeface="Times New Roman" panose="02020603050405020304" pitchFamily="18" charset="0"/>
                <a:ea typeface="Times New Roman" panose="02020603050405020304" pitchFamily="18" charset="0"/>
              </a:rPr>
              <a:t>dodata</a:t>
            </a:r>
            <a:r>
              <a:rPr lang="hr-HR" sz="2000" dirty="0">
                <a:latin typeface="Times New Roman" panose="02020603050405020304" pitchFamily="18" charset="0"/>
                <a:ea typeface="Times New Roman" panose="02020603050405020304" pitchFamily="18" charset="0"/>
              </a:rPr>
              <a:t> riječ „civili“, koja je ostala u okviru istih događaja i istog krivičnog djela iz potvrđene i </a:t>
            </a:r>
            <a:r>
              <a:rPr lang="hr-HR" sz="2000" dirty="0" err="1">
                <a:latin typeface="Times New Roman" panose="02020603050405020304" pitchFamily="18" charset="0"/>
                <a:ea typeface="Times New Roman" panose="02020603050405020304" pitchFamily="18" charset="0"/>
              </a:rPr>
              <a:t>izmjenjene</a:t>
            </a:r>
            <a:r>
              <a:rPr lang="hr-HR" sz="2000" dirty="0">
                <a:latin typeface="Times New Roman" panose="02020603050405020304" pitchFamily="18" charset="0"/>
                <a:ea typeface="Times New Roman" panose="02020603050405020304" pitchFamily="18" charset="0"/>
              </a:rPr>
              <a:t> optužnice. Ovo posebno ako se ima u vidu da riječ „civili“ je sadržana i u optužnici i to kako u uvodnom dijelu činjeničnog opisa, tako i u samoj tački 3</a:t>
            </a:r>
            <a:r>
              <a:rPr lang="hr-HR" sz="2000" dirty="0" smtClean="0">
                <a:latin typeface="Times New Roman" panose="02020603050405020304" pitchFamily="18" charset="0"/>
                <a:ea typeface="Times New Roman" panose="02020603050405020304" pitchFamily="18" charset="0"/>
              </a:rPr>
              <a:t>.”</a:t>
            </a:r>
            <a:endParaRPr lang="en-US" sz="2000" dirty="0">
              <a:latin typeface="Times New Roman" panose="02020603050405020304" pitchFamily="18" charset="0"/>
              <a:ea typeface="Times New Roman" panose="02020603050405020304" pitchFamily="18" charset="0"/>
            </a:endParaRPr>
          </a:p>
          <a:p>
            <a:endParaRPr lang="en-US" sz="2000" dirty="0"/>
          </a:p>
        </p:txBody>
      </p:sp>
    </p:spTree>
    <p:extLst>
      <p:ext uri="{BB962C8B-B14F-4D97-AF65-F5344CB8AC3E}">
        <p14:creationId xmlns:p14="http://schemas.microsoft.com/office/powerpoint/2010/main" val="3047339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2800" dirty="0" smtClean="0"/>
              <a:t>Iz presude Vrhovnog suda RS </a:t>
            </a:r>
            <a:r>
              <a:rPr lang="bs-Latn-BA" sz="2800" dirty="0" err="1" smtClean="0"/>
              <a:t>br</a:t>
            </a:r>
            <a:r>
              <a:rPr lang="bs-Latn-BA" sz="2800" dirty="0" smtClean="0"/>
              <a:t>: 12 0 K 003273 15 </a:t>
            </a:r>
            <a:r>
              <a:rPr lang="bs-Latn-BA" sz="2800" dirty="0" err="1" smtClean="0"/>
              <a:t>Kž</a:t>
            </a:r>
            <a:endParaRPr lang="en-US" sz="2800" dirty="0"/>
          </a:p>
        </p:txBody>
      </p:sp>
      <p:sp>
        <p:nvSpPr>
          <p:cNvPr id="3" name="Content Placeholder 2"/>
          <p:cNvSpPr>
            <a:spLocks noGrp="1"/>
          </p:cNvSpPr>
          <p:nvPr>
            <p:ph idx="1"/>
          </p:nvPr>
        </p:nvSpPr>
        <p:spPr/>
        <p:txBody>
          <a:bodyPr/>
          <a:lstStyle/>
          <a:p>
            <a:pPr algn="just">
              <a:spcAft>
                <a:spcPts val="0"/>
              </a:spcAft>
            </a:pPr>
            <a:r>
              <a:rPr lang="bs-Latn-BA" sz="2000" dirty="0" smtClean="0">
                <a:latin typeface="Times New Roman" panose="02020603050405020304" pitchFamily="18" charset="0"/>
                <a:ea typeface="Times New Roman" panose="02020603050405020304" pitchFamily="18" charset="0"/>
              </a:rPr>
              <a:t>„</a:t>
            </a:r>
            <a:r>
              <a:rPr lang="en-US" sz="2000" dirty="0" err="1" smtClean="0">
                <a:latin typeface="Times New Roman" panose="02020603050405020304" pitchFamily="18" charset="0"/>
                <a:ea typeface="Times New Roman" panose="02020603050405020304" pitchFamily="18" charset="0"/>
              </a:rPr>
              <a:t>Žalba</a:t>
            </a:r>
            <a:r>
              <a:rPr lang="en-US" sz="2000" dirty="0" smtClean="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branioca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ovog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optuženog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ovu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povredu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nalazi</a:t>
            </a:r>
            <a:r>
              <a:rPr lang="en-US" sz="2000" dirty="0">
                <a:latin typeface="Times New Roman" panose="02020603050405020304" pitchFamily="18" charset="0"/>
                <a:ea typeface="Times New Roman" panose="02020603050405020304" pitchFamily="18" charset="0"/>
              </a:rPr>
              <a:t> u tome </a:t>
            </a:r>
            <a:r>
              <a:rPr lang="en-US" sz="2000" dirty="0" err="1">
                <a:latin typeface="Times New Roman" panose="02020603050405020304" pitchFamily="18" charset="0"/>
                <a:ea typeface="Times New Roman" panose="02020603050405020304" pitchFamily="18" charset="0"/>
              </a:rPr>
              <a:t>što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izmjenjena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optužnica</a:t>
            </a:r>
            <a:r>
              <a:rPr lang="en-US" sz="2000" dirty="0">
                <a:latin typeface="Times New Roman" panose="02020603050405020304" pitchFamily="18" charset="0"/>
                <a:ea typeface="Times New Roman" panose="02020603050405020304" pitchFamily="18" charset="0"/>
              </a:rPr>
              <a:t> od 17.12.2012. </a:t>
            </a:r>
            <a:r>
              <a:rPr lang="en-US" sz="2000" dirty="0" err="1">
                <a:latin typeface="Times New Roman" panose="02020603050405020304" pitchFamily="18" charset="0"/>
                <a:ea typeface="Times New Roman" panose="02020603050405020304" pitchFamily="18" charset="0"/>
              </a:rPr>
              <a:t>godine</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nije</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potvrđena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te</a:t>
            </a:r>
            <a:r>
              <a:rPr lang="en-US" sz="2000" dirty="0">
                <a:latin typeface="Times New Roman" panose="02020603050405020304" pitchFamily="18" charset="0"/>
                <a:ea typeface="Times New Roman" panose="02020603050405020304" pitchFamily="18" charset="0"/>
              </a:rPr>
              <a:t> da se </a:t>
            </a:r>
            <a:r>
              <a:rPr lang="en-US" sz="2000" dirty="0" err="1">
                <a:latin typeface="Times New Roman" panose="02020603050405020304" pitchFamily="18" charset="0"/>
                <a:ea typeface="Times New Roman" panose="02020603050405020304" pitchFamily="18" charset="0"/>
              </a:rPr>
              <a:t>radi</a:t>
            </a:r>
            <a:r>
              <a:rPr lang="en-US" sz="2000" dirty="0">
                <a:latin typeface="Times New Roman" panose="02020603050405020304" pitchFamily="18" charset="0"/>
                <a:ea typeface="Times New Roman" panose="02020603050405020304" pitchFamily="18" charset="0"/>
              </a:rPr>
              <a:t> o </a:t>
            </a:r>
            <a:r>
              <a:rPr lang="en-US" sz="2000" dirty="0" err="1">
                <a:latin typeface="Times New Roman" panose="02020603050405020304" pitchFamily="18" charset="0"/>
                <a:ea typeface="Times New Roman" panose="02020603050405020304" pitchFamily="18" charset="0"/>
              </a:rPr>
              <a:t>bitnim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promjenama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koje</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štetu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optuženih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jer</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izmjenjenom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optužnicom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optuženima</a:t>
            </a:r>
            <a:r>
              <a:rPr lang="en-US" sz="2000" dirty="0">
                <a:latin typeface="Times New Roman" panose="02020603050405020304" pitchFamily="18" charset="0"/>
                <a:ea typeface="Times New Roman" panose="02020603050405020304" pitchFamily="18" charset="0"/>
              </a:rPr>
              <a:t> se </a:t>
            </a:r>
            <a:r>
              <a:rPr lang="en-US" sz="2000" dirty="0" err="1">
                <a:latin typeface="Times New Roman" panose="02020603050405020304" pitchFamily="18" charset="0"/>
                <a:ea typeface="Times New Roman" panose="02020603050405020304" pitchFamily="18" charset="0"/>
              </a:rPr>
              <a:t>stavlja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teret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krivično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djelo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ratni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zločin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protiv</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civilnog</a:t>
            </a:r>
            <a:r>
              <a:rPr lang="en-US" sz="2000" dirty="0">
                <a:latin typeface="Times New Roman" panose="02020603050405020304" pitchFamily="18" charset="0"/>
                <a:ea typeface="Times New Roman" panose="02020603050405020304" pitchFamily="18" charset="0"/>
              </a:rPr>
              <a:t> </a:t>
            </a:r>
            <a:r>
              <a:rPr lang="en-US" sz="2000" dirty="0" err="1" smtClean="0">
                <a:latin typeface="Times New Roman" panose="02020603050405020304" pitchFamily="18" charset="0"/>
                <a:ea typeface="Times New Roman" panose="02020603050405020304" pitchFamily="18" charset="0"/>
              </a:rPr>
              <a:t>stanovništva</a:t>
            </a:r>
            <a:r>
              <a:rPr lang="bs-Latn-BA" sz="2000" dirty="0" smtClean="0">
                <a:latin typeface="Times New Roman" panose="02020603050405020304" pitchFamily="18" charset="0"/>
                <a:ea typeface="Times New Roman" panose="02020603050405020304" pitchFamily="18" charset="0"/>
              </a:rPr>
              <a:t>,</a:t>
            </a:r>
            <a:r>
              <a:rPr lang="en-US" sz="2000" dirty="0" smtClean="0">
                <a:latin typeface="Times New Roman" panose="02020603050405020304" pitchFamily="18" charset="0"/>
                <a:ea typeface="Times New Roman" panose="02020603050405020304" pitchFamily="18" charset="0"/>
              </a:rPr>
              <a:t> </a:t>
            </a:r>
            <a:r>
              <a:rPr lang="en-US" sz="2000" dirty="0" err="1" smtClean="0">
                <a:latin typeface="Times New Roman" panose="02020603050405020304" pitchFamily="18" charset="0"/>
                <a:ea typeface="Times New Roman" panose="02020603050405020304" pitchFamily="18" charset="0"/>
              </a:rPr>
              <a:t>za</a:t>
            </a:r>
            <a:r>
              <a:rPr lang="en-US" sz="2000" dirty="0" smtClean="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koje</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djelo</a:t>
            </a:r>
            <a:r>
              <a:rPr lang="en-US" sz="2000" dirty="0">
                <a:latin typeface="Times New Roman" panose="02020603050405020304" pitchFamily="18" charset="0"/>
                <a:ea typeface="Times New Roman" panose="02020603050405020304" pitchFamily="18" charset="0"/>
              </a:rPr>
              <a:t> ne </a:t>
            </a:r>
            <a:r>
              <a:rPr lang="en-US" sz="2000" dirty="0" err="1">
                <a:latin typeface="Times New Roman" panose="02020603050405020304" pitchFamily="18" charset="0"/>
                <a:ea typeface="Times New Roman" panose="02020603050405020304" pitchFamily="18" charset="0"/>
              </a:rPr>
              <a:t>može</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nastupiti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zastarjelost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krivičnog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gonjenja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Osim</a:t>
            </a:r>
            <a:r>
              <a:rPr lang="en-US" sz="2000" dirty="0">
                <a:latin typeface="Times New Roman" panose="02020603050405020304" pitchFamily="18" charset="0"/>
                <a:ea typeface="Times New Roman" panose="02020603050405020304" pitchFamily="18" charset="0"/>
              </a:rPr>
              <a:t> toga, </a:t>
            </a:r>
            <a:r>
              <a:rPr lang="en-US" sz="2000" dirty="0" err="1">
                <a:latin typeface="Times New Roman" panose="02020603050405020304" pitchFamily="18" charset="0"/>
                <a:ea typeface="Times New Roman" panose="02020603050405020304" pitchFamily="18" charset="0"/>
              </a:rPr>
              <a:t>po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stavu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ove</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žalbe</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optuženima</a:t>
            </a:r>
            <a:r>
              <a:rPr lang="en-US" sz="2000" dirty="0">
                <a:latin typeface="Times New Roman" panose="02020603050405020304" pitchFamily="18" charset="0"/>
                <a:ea typeface="Times New Roman" panose="02020603050405020304" pitchFamily="18" charset="0"/>
              </a:rPr>
              <a:t> je </a:t>
            </a:r>
            <a:r>
              <a:rPr lang="en-US" sz="2000" dirty="0" err="1">
                <a:latin typeface="Times New Roman" panose="02020603050405020304" pitchFamily="18" charset="0"/>
                <a:ea typeface="Times New Roman" panose="02020603050405020304" pitchFamily="18" charset="0"/>
              </a:rPr>
              <a:t>onemogućeno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pravo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ulaganje</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prethodnih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prigovora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tako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izmjenjenu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optužnicu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Postupajući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naprijed</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navedeni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način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žalba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branioca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optuženog</a:t>
            </a:r>
            <a:r>
              <a:rPr lang="en-US" sz="2000" dirty="0">
                <a:latin typeface="Times New Roman" panose="02020603050405020304" pitchFamily="18" charset="0"/>
                <a:ea typeface="Times New Roman" panose="02020603050405020304" pitchFamily="18" charset="0"/>
              </a:rPr>
              <a:t> </a:t>
            </a:r>
            <a:r>
              <a:rPr lang="en-US" sz="2000" dirty="0" smtClean="0">
                <a:latin typeface="Times New Roman" panose="02020603050405020304" pitchFamily="18" charset="0"/>
                <a:ea typeface="Times New Roman" panose="02020603050405020304" pitchFamily="18" charset="0"/>
              </a:rPr>
              <a:t>B</a:t>
            </a:r>
            <a:r>
              <a:rPr lang="bs-Latn-BA" sz="2000" dirty="0" smtClean="0">
                <a:latin typeface="Times New Roman" panose="02020603050405020304" pitchFamily="18" charset="0"/>
                <a:ea typeface="Times New Roman" panose="02020603050405020304" pitchFamily="18" charset="0"/>
              </a:rPr>
              <a:t>.</a:t>
            </a:r>
            <a:r>
              <a:rPr lang="en-US" sz="2000" dirty="0" smtClean="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smatra</a:t>
            </a:r>
            <a:r>
              <a:rPr lang="en-US" sz="2000" dirty="0">
                <a:latin typeface="Times New Roman" panose="02020603050405020304" pitchFamily="18" charset="0"/>
                <a:ea typeface="Times New Roman" panose="02020603050405020304" pitchFamily="18" charset="0"/>
              </a:rPr>
              <a:t> da </a:t>
            </a:r>
            <a:r>
              <a:rPr lang="en-US" sz="2000" dirty="0" err="1">
                <a:latin typeface="Times New Roman" panose="02020603050405020304" pitchFamily="18" charset="0"/>
                <a:ea typeface="Times New Roman" panose="02020603050405020304" pitchFamily="18" charset="0"/>
              </a:rPr>
              <a:t>su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tužilac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prvostepeni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sud</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prekoračili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optužbu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jer</a:t>
            </a:r>
            <a:r>
              <a:rPr lang="en-US" sz="2000" dirty="0">
                <a:latin typeface="Times New Roman" panose="02020603050405020304" pitchFamily="18" charset="0"/>
                <a:ea typeface="Times New Roman" panose="02020603050405020304" pitchFamily="18" charset="0"/>
              </a:rPr>
              <a:t> se </a:t>
            </a:r>
            <a:r>
              <a:rPr lang="en-US" sz="2000" dirty="0" err="1">
                <a:latin typeface="Times New Roman" panose="02020603050405020304" pitchFamily="18" charset="0"/>
                <a:ea typeface="Times New Roman" panose="02020603050405020304" pitchFamily="18" charset="0"/>
              </a:rPr>
              <a:t>izmjena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optužnice</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nije</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kretala</a:t>
            </a:r>
            <a:r>
              <a:rPr lang="en-US" sz="2000" dirty="0">
                <a:latin typeface="Times New Roman" panose="02020603050405020304" pitchFamily="18" charset="0"/>
                <a:ea typeface="Times New Roman" panose="02020603050405020304" pitchFamily="18" charset="0"/>
              </a:rPr>
              <a:t> u </a:t>
            </a:r>
            <a:r>
              <a:rPr lang="en-US" sz="2000" dirty="0" err="1">
                <a:latin typeface="Times New Roman" panose="02020603050405020304" pitchFamily="18" charset="0"/>
                <a:ea typeface="Times New Roman" panose="02020603050405020304" pitchFamily="18" charset="0"/>
              </a:rPr>
              <a:t>granicama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subjektivnog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objektivnog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identiteta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Isto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tako</a:t>
            </a:r>
            <a:r>
              <a:rPr lang="en-US" sz="2000" dirty="0">
                <a:latin typeface="Times New Roman" panose="02020603050405020304" pitchFamily="18" charset="0"/>
                <a:ea typeface="Times New Roman" panose="02020603050405020304" pitchFamily="18" charset="0"/>
              </a:rPr>
              <a:t>, ova </a:t>
            </a:r>
            <a:r>
              <a:rPr lang="en-US" sz="2000" dirty="0" err="1">
                <a:latin typeface="Times New Roman" panose="02020603050405020304" pitchFamily="18" charset="0"/>
                <a:ea typeface="Times New Roman" panose="02020603050405020304" pitchFamily="18" charset="0"/>
              </a:rPr>
              <a:t>žalba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smatra</a:t>
            </a:r>
            <a:r>
              <a:rPr lang="en-US" sz="2000" dirty="0">
                <a:latin typeface="Times New Roman" panose="02020603050405020304" pitchFamily="18" charset="0"/>
                <a:ea typeface="Times New Roman" panose="02020603050405020304" pitchFamily="18" charset="0"/>
              </a:rPr>
              <a:t> da je </a:t>
            </a:r>
            <a:r>
              <a:rPr lang="en-US" sz="2000" dirty="0" err="1">
                <a:latin typeface="Times New Roman" panose="02020603050405020304" pitchFamily="18" charset="0"/>
                <a:ea typeface="Times New Roman" panose="02020603050405020304" pitchFamily="18" charset="0"/>
              </a:rPr>
              <a:t>prvostepeni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sud</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prekoračio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optužbu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zbog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činjenice</a:t>
            </a:r>
            <a:r>
              <a:rPr lang="en-US" sz="2000" dirty="0">
                <a:latin typeface="Times New Roman" panose="02020603050405020304" pitchFamily="18" charset="0"/>
                <a:ea typeface="Times New Roman" panose="02020603050405020304" pitchFamily="18" charset="0"/>
              </a:rPr>
              <a:t> da je u </a:t>
            </a:r>
            <a:r>
              <a:rPr lang="en-US" sz="2000" dirty="0" err="1">
                <a:latin typeface="Times New Roman" panose="02020603050405020304" pitchFamily="18" charset="0"/>
                <a:ea typeface="Times New Roman" panose="02020603050405020304" pitchFamily="18" charset="0"/>
              </a:rPr>
              <a:t>izreci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pobijane</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presude</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dodao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riječi</a:t>
            </a:r>
            <a:r>
              <a:rPr lang="en-US" sz="2000" dirty="0">
                <a:latin typeface="Times New Roman" panose="02020603050405020304" pitchFamily="18" charset="0"/>
                <a:ea typeface="Times New Roman" panose="02020603050405020304" pitchFamily="18" charset="0"/>
              </a:rPr>
              <a:t> “tri </a:t>
            </a:r>
            <a:r>
              <a:rPr lang="en-US" sz="2000" dirty="0" err="1">
                <a:latin typeface="Times New Roman" panose="02020603050405020304" pitchFamily="18" charset="0"/>
                <a:ea typeface="Times New Roman" panose="02020603050405020304" pitchFamily="18" charset="0"/>
              </a:rPr>
              <a:t>lica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hrvatske</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nacionalnosti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jer</a:t>
            </a:r>
            <a:r>
              <a:rPr lang="en-US" sz="2000" dirty="0">
                <a:latin typeface="Times New Roman" panose="02020603050405020304" pitchFamily="18" charset="0"/>
                <a:ea typeface="Times New Roman" panose="02020603050405020304" pitchFamily="18" charset="0"/>
              </a:rPr>
              <a:t> se </a:t>
            </a:r>
            <a:r>
              <a:rPr lang="en-US" sz="2000" dirty="0" err="1">
                <a:latin typeface="Times New Roman" panose="02020603050405020304" pitchFamily="18" charset="0"/>
                <a:ea typeface="Times New Roman" panose="02020603050405020304" pitchFamily="18" charset="0"/>
              </a:rPr>
              <a:t>po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stavu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žalbe</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radi</a:t>
            </a:r>
            <a:r>
              <a:rPr lang="en-US" sz="2000" dirty="0">
                <a:latin typeface="Times New Roman" panose="02020603050405020304" pitchFamily="18" charset="0"/>
                <a:ea typeface="Times New Roman" panose="02020603050405020304" pitchFamily="18" charset="0"/>
              </a:rPr>
              <a:t> o </a:t>
            </a:r>
            <a:r>
              <a:rPr lang="en-US" sz="2000" dirty="0" err="1">
                <a:latin typeface="Times New Roman" panose="02020603050405020304" pitchFamily="18" charset="0"/>
                <a:ea typeface="Times New Roman" panose="02020603050405020304" pitchFamily="18" charset="0"/>
              </a:rPr>
              <a:t>bitnom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obilježju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predmetnog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krivičnog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djela</a:t>
            </a:r>
            <a:r>
              <a:rPr lang="en-US" sz="2000" dirty="0">
                <a:latin typeface="Times New Roman" panose="02020603050405020304" pitchFamily="18" charset="0"/>
                <a:ea typeface="Times New Roman" panose="02020603050405020304" pitchFamily="18" charset="0"/>
              </a:rPr>
              <a:t>.</a:t>
            </a:r>
          </a:p>
          <a:p>
            <a:endParaRPr lang="en-US" sz="2000" dirty="0"/>
          </a:p>
        </p:txBody>
      </p:sp>
    </p:spTree>
    <p:extLst>
      <p:ext uri="{BB962C8B-B14F-4D97-AF65-F5344CB8AC3E}">
        <p14:creationId xmlns:p14="http://schemas.microsoft.com/office/powerpoint/2010/main" val="2859780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bs-Latn-BA" sz="2400" dirty="0" smtClean="0">
                <a:latin typeface="Times New Roman" panose="02020603050405020304" pitchFamily="18" charset="0"/>
                <a:ea typeface="Times New Roman" panose="02020603050405020304" pitchFamily="18" charset="0"/>
              </a:rPr>
              <a:t>„</a:t>
            </a:r>
            <a:r>
              <a:rPr lang="en-US" sz="2400" dirty="0" err="1" smtClean="0">
                <a:latin typeface="Times New Roman" panose="02020603050405020304" pitchFamily="18" charset="0"/>
                <a:ea typeface="Times New Roman" panose="02020603050405020304" pitchFamily="18" charset="0"/>
              </a:rPr>
              <a:t>Izneseni</a:t>
            </a:r>
            <a:r>
              <a:rPr lang="en-US" sz="2400" dirty="0" smtClean="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prigovori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žalbe</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branioca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optuženog</a:t>
            </a:r>
            <a:r>
              <a:rPr lang="en-US" sz="2400" dirty="0">
                <a:latin typeface="Times New Roman" panose="02020603050405020304" pitchFamily="18" charset="0"/>
                <a:ea typeface="Times New Roman" panose="02020603050405020304" pitchFamily="18" charset="0"/>
              </a:rPr>
              <a:t> </a:t>
            </a:r>
            <a:r>
              <a:rPr lang="en-US" sz="2400" dirty="0" smtClean="0">
                <a:latin typeface="Times New Roman" panose="02020603050405020304" pitchFamily="18" charset="0"/>
                <a:ea typeface="Times New Roman" panose="02020603050405020304" pitchFamily="18" charset="0"/>
              </a:rPr>
              <a:t>B</a:t>
            </a:r>
            <a:r>
              <a:rPr lang="bs-Latn-BA" sz="2400" dirty="0" smtClean="0">
                <a:latin typeface="Times New Roman" panose="02020603050405020304" pitchFamily="18" charset="0"/>
                <a:ea typeface="Times New Roman" panose="02020603050405020304" pitchFamily="18" charset="0"/>
              </a:rPr>
              <a:t>.</a:t>
            </a:r>
            <a:r>
              <a:rPr lang="en-US" sz="2400" dirty="0" smtClean="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nisu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osnovani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Ovo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iz</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razloga</a:t>
            </a:r>
            <a:r>
              <a:rPr lang="en-US" sz="2400" dirty="0">
                <a:latin typeface="Times New Roman" panose="02020603050405020304" pitchFamily="18" charset="0"/>
                <a:ea typeface="Times New Roman" panose="02020603050405020304" pitchFamily="18" charset="0"/>
              </a:rPr>
              <a:t> </a:t>
            </a:r>
            <a:r>
              <a:rPr lang="sr-Cyrl-CS" sz="2400" dirty="0" err="1">
                <a:latin typeface="Times New Roman" panose="02020603050405020304" pitchFamily="18" charset="0"/>
                <a:ea typeface="Times New Roman" panose="02020603050405020304" pitchFamily="18" charset="0"/>
              </a:rPr>
              <a:t>što</a:t>
            </a:r>
            <a:r>
              <a:rPr lang="sr-Cyrl-CS"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je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tužilac</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ovlašten</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da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ako</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ocjeni</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da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izvedeni</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dokazi</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ukazuju</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da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izmjenilo</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činjenično</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stanje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izneseno</a:t>
            </a:r>
            <a:r>
              <a:rPr lang="sr-Cyrl-BA" sz="2400" dirty="0">
                <a:latin typeface="Times New Roman" panose="02020603050405020304" pitchFamily="18" charset="0"/>
                <a:ea typeface="Times New Roman" panose="02020603050405020304" pitchFamily="18" charset="0"/>
              </a:rPr>
              <a:t> u </a:t>
            </a:r>
            <a:r>
              <a:rPr lang="sr-Cyrl-BA" sz="2400" dirty="0" err="1">
                <a:latin typeface="Times New Roman" panose="02020603050405020304" pitchFamily="18" charset="0"/>
                <a:ea typeface="Times New Roman" panose="02020603050405020304" pitchFamily="18" charset="0"/>
              </a:rPr>
              <a:t>optužnici</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može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na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glavnom</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pretresu</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izmjeniti</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optužnicu</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shodno</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članu</a:t>
            </a:r>
            <a:r>
              <a:rPr lang="sr-Cyrl-BA" sz="2400" dirty="0">
                <a:latin typeface="Times New Roman" panose="02020603050405020304" pitchFamily="18" charset="0"/>
                <a:ea typeface="Times New Roman" panose="02020603050405020304" pitchFamily="18" charset="0"/>
              </a:rPr>
              <a:t> 290. ZKP RS. </a:t>
            </a:r>
            <a:r>
              <a:rPr lang="sr-Cyrl-BA" sz="2400" dirty="0" err="1">
                <a:latin typeface="Times New Roman" panose="02020603050405020304" pitchFamily="18" charset="0"/>
                <a:ea typeface="Times New Roman" panose="02020603050405020304" pitchFamily="18" charset="0"/>
              </a:rPr>
              <a:t>Izmjenjena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optužnica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ne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potvrđuje</a:t>
            </a:r>
            <a:r>
              <a:rPr lang="sr-Cyrl-BA" sz="2400" dirty="0">
                <a:latin typeface="Times New Roman" panose="02020603050405020304" pitchFamily="18" charset="0"/>
                <a:ea typeface="Times New Roman" panose="02020603050405020304" pitchFamily="18" charset="0"/>
              </a:rPr>
              <a:t> i </a:t>
            </a:r>
            <a:r>
              <a:rPr lang="sr-Cyrl-BA" sz="2400" dirty="0" err="1">
                <a:latin typeface="Times New Roman" panose="02020603050405020304" pitchFamily="18" charset="0"/>
                <a:ea typeface="Times New Roman" panose="02020603050405020304" pitchFamily="18" charset="0"/>
              </a:rPr>
              <a:t>na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istu</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ne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mogu</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ulagati</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prethodni</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prigovori</a:t>
            </a:r>
            <a:r>
              <a:rPr lang="sr-Cyrl-BA" sz="2400" dirty="0">
                <a:latin typeface="Times New Roman" panose="02020603050405020304" pitchFamily="18" charset="0"/>
                <a:ea typeface="Times New Roman" panose="02020603050405020304" pitchFamily="18" charset="0"/>
              </a:rPr>
              <a:t>, a </a:t>
            </a:r>
            <a:r>
              <a:rPr lang="sr-Cyrl-BA" sz="2400" dirty="0" err="1">
                <a:latin typeface="Times New Roman" panose="02020603050405020304" pitchFamily="18" charset="0"/>
                <a:ea typeface="Times New Roman" panose="02020603050405020304" pitchFamily="18" charset="0"/>
              </a:rPr>
              <a:t>radi</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pripremanja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odbrane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glavni</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pretres</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može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odgoditi</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što</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je</a:t>
            </a:r>
            <a:r>
              <a:rPr lang="sr-Cyrl-BA" sz="2400" dirty="0">
                <a:latin typeface="Times New Roman" panose="02020603050405020304" pitchFamily="18" charset="0"/>
                <a:ea typeface="Times New Roman" panose="02020603050405020304" pitchFamily="18" charset="0"/>
              </a:rPr>
              <a:t> u </a:t>
            </a:r>
            <a:r>
              <a:rPr lang="sr-Cyrl-BA" sz="2400" dirty="0" err="1">
                <a:latin typeface="Times New Roman" panose="02020603050405020304" pitchFamily="18" charset="0"/>
                <a:ea typeface="Times New Roman" panose="02020603050405020304" pitchFamily="18" charset="0"/>
              </a:rPr>
              <a:t>konkretnom</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predmetu</a:t>
            </a:r>
            <a:r>
              <a:rPr lang="sr-Cyrl-BA" sz="2400" dirty="0">
                <a:latin typeface="Times New Roman" panose="02020603050405020304" pitchFamily="18" charset="0"/>
                <a:ea typeface="Times New Roman" panose="02020603050405020304" pitchFamily="18" charset="0"/>
              </a:rPr>
              <a:t> i </a:t>
            </a:r>
            <a:r>
              <a:rPr lang="sr-Cyrl-BA" sz="2400" dirty="0" err="1">
                <a:latin typeface="Times New Roman" panose="02020603050405020304" pitchFamily="18" charset="0"/>
                <a:ea typeface="Times New Roman" panose="02020603050405020304" pitchFamily="18" charset="0"/>
              </a:rPr>
              <a:t>bio</a:t>
            </a:r>
            <a:r>
              <a:rPr lang="sr-Cyrl-BA" sz="2400" dirty="0">
                <a:latin typeface="Times New Roman" panose="02020603050405020304" pitchFamily="18" charset="0"/>
                <a:ea typeface="Times New Roman" panose="02020603050405020304" pitchFamily="18" charset="0"/>
              </a:rPr>
              <a:t> </a:t>
            </a:r>
            <a:r>
              <a:rPr lang="sr-Cyrl-BA" sz="2400" dirty="0" err="1" smtClean="0">
                <a:latin typeface="Times New Roman" panose="02020603050405020304" pitchFamily="18" charset="0"/>
                <a:ea typeface="Times New Roman" panose="02020603050405020304" pitchFamily="18" charset="0"/>
              </a:rPr>
              <a:t>slučaj</a:t>
            </a:r>
            <a:r>
              <a:rPr lang="bs-Latn-BA" sz="3200" dirty="0" smtClean="0">
                <a:latin typeface="Times New Roman" panose="02020603050405020304" pitchFamily="18" charset="0"/>
                <a:ea typeface="Times New Roman" panose="02020603050405020304" pitchFamily="18" charset="0"/>
              </a:rPr>
              <a:t>...“</a:t>
            </a:r>
            <a:endParaRPr lang="en-US" dirty="0"/>
          </a:p>
        </p:txBody>
      </p:sp>
    </p:spTree>
    <p:extLst>
      <p:ext uri="{BB962C8B-B14F-4D97-AF65-F5344CB8AC3E}">
        <p14:creationId xmlns:p14="http://schemas.microsoft.com/office/powerpoint/2010/main" val="1972023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Aft>
                <a:spcPts val="0"/>
              </a:spcAft>
            </a:pPr>
            <a:r>
              <a:rPr lang="sr-Cyrl-BA" sz="2000" dirty="0" err="1" smtClean="0">
                <a:latin typeface="Times New Roman" panose="02020603050405020304" pitchFamily="18" charset="0"/>
                <a:ea typeface="Times New Roman" panose="02020603050405020304" pitchFamily="18" charset="0"/>
              </a:rPr>
              <a:t>Takođe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neosnovani</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su</a:t>
            </a:r>
            <a:r>
              <a:rPr lang="sr-Cyrl-BA" sz="2000" dirty="0">
                <a:latin typeface="Times New Roman" panose="02020603050405020304" pitchFamily="18" charset="0"/>
                <a:ea typeface="Times New Roman" panose="02020603050405020304" pitchFamily="18" charset="0"/>
              </a:rPr>
              <a:t> i </a:t>
            </a:r>
            <a:r>
              <a:rPr lang="sr-Cyrl-BA" sz="2000" dirty="0" err="1">
                <a:latin typeface="Times New Roman" panose="02020603050405020304" pitchFamily="18" charset="0"/>
                <a:ea typeface="Times New Roman" panose="02020603050405020304" pitchFamily="18" charset="0"/>
              </a:rPr>
              <a:t>žalbeni</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prigovori</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branioca</a:t>
            </a:r>
            <a:r>
              <a:rPr lang="sr-Cyrl-BA" sz="2000" dirty="0">
                <a:latin typeface="Times New Roman" panose="02020603050405020304" pitchFamily="18" charset="0"/>
                <a:ea typeface="Times New Roman" panose="02020603050405020304" pitchFamily="18" charset="0"/>
              </a:rPr>
              <a:t> </a:t>
            </a:r>
            <a:r>
              <a:rPr lang="sr-Cyrl-BA" sz="2000" dirty="0" err="1" smtClean="0">
                <a:latin typeface="Times New Roman" panose="02020603050405020304" pitchFamily="18" charset="0"/>
                <a:ea typeface="Times New Roman" panose="02020603050405020304" pitchFamily="18" charset="0"/>
              </a:rPr>
              <a:t>optuženog</a:t>
            </a:r>
            <a:r>
              <a:rPr lang="sr-Cyrl-BA" sz="2000" dirty="0" smtClean="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da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je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prvostepeni</a:t>
            </a:r>
            <a:r>
              <a:rPr lang="sr-Cyrl-BA" sz="2000" dirty="0">
                <a:latin typeface="Times New Roman" panose="02020603050405020304" pitchFamily="18" charset="0"/>
                <a:ea typeface="Times New Roman" panose="02020603050405020304" pitchFamily="18" charset="0"/>
              </a:rPr>
              <a:t> sud </a:t>
            </a:r>
            <a:r>
              <a:rPr lang="sr-Cyrl-BA" sz="2000" dirty="0" err="1">
                <a:latin typeface="Times New Roman" panose="02020603050405020304" pitchFamily="18" charset="0"/>
                <a:ea typeface="Times New Roman" panose="02020603050405020304" pitchFamily="18" charset="0"/>
              </a:rPr>
              <a:t>prekoračio</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optužbu</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jer</a:t>
            </a:r>
            <a:r>
              <a:rPr lang="sr-Cyrl-BA" sz="2000" dirty="0">
                <a:latin typeface="Times New Roman" panose="02020603050405020304" pitchFamily="18" charset="0"/>
                <a:ea typeface="Times New Roman" panose="02020603050405020304" pitchFamily="18" charset="0"/>
              </a:rPr>
              <a:t> </a:t>
            </a:r>
            <a:r>
              <a:rPr lang="sr-Cyrl-CS" sz="2000" dirty="0" err="1">
                <a:latin typeface="Times New Roman" panose="02020603050405020304" pitchFamily="18" charset="0"/>
                <a:ea typeface="Times New Roman" panose="02020603050405020304" pitchFamily="18" charset="0"/>
              </a:rPr>
              <a:t>princip</a:t>
            </a:r>
            <a:r>
              <a:rPr lang="sr-Cyrl-CS" sz="2000" dirty="0">
                <a:latin typeface="Times New Roman" panose="02020603050405020304" pitchFamily="18" charset="0"/>
                <a:ea typeface="Times New Roman" panose="02020603050405020304" pitchFamily="18" charset="0"/>
              </a:rPr>
              <a:t> </a:t>
            </a:r>
            <a:r>
              <a:rPr lang="sr-Cyrl-CS" sz="2000" dirty="0" err="1">
                <a:latin typeface="Times New Roman" panose="02020603050405020304" pitchFamily="18" charset="0"/>
                <a:ea typeface="Times New Roman" panose="02020603050405020304" pitchFamily="18" charset="0"/>
              </a:rPr>
              <a:t>koji</a:t>
            </a:r>
            <a:r>
              <a:rPr lang="sr-Cyrl-CS" sz="2000" dirty="0">
                <a:latin typeface="Times New Roman" panose="02020603050405020304" pitchFamily="18" charset="0"/>
                <a:ea typeface="Times New Roman" panose="02020603050405020304" pitchFamily="18" charset="0"/>
              </a:rPr>
              <a:t> </a:t>
            </a:r>
            <a:r>
              <a:rPr lang="sr-Cyrl-CS" sz="2000" dirty="0" err="1">
                <a:latin typeface="Times New Roman" panose="02020603050405020304" pitchFamily="18" charset="0"/>
                <a:ea typeface="Times New Roman" panose="02020603050405020304" pitchFamily="18" charset="0"/>
              </a:rPr>
              <a:t>zahtjeva</a:t>
            </a:r>
            <a:r>
              <a:rPr lang="sr-Cyrl-CS" sz="2000" dirty="0">
                <a:latin typeface="Times New Roman" panose="02020603050405020304" pitchFamily="18" charset="0"/>
                <a:ea typeface="Times New Roman" panose="02020603050405020304" pitchFamily="18" charset="0"/>
              </a:rPr>
              <a:t> </a:t>
            </a:r>
            <a:r>
              <a:rPr lang="sr-Cyrl-CS" sz="2000" dirty="0" err="1">
                <a:latin typeface="Times New Roman" panose="02020603050405020304" pitchFamily="18" charset="0"/>
                <a:ea typeface="Times New Roman" panose="02020603050405020304" pitchFamily="18" charset="0"/>
              </a:rPr>
              <a:t>identitet</a:t>
            </a:r>
            <a:r>
              <a:rPr lang="sr-Cyrl-CS" sz="2000" dirty="0">
                <a:latin typeface="Times New Roman" panose="02020603050405020304" pitchFamily="18" charset="0"/>
                <a:ea typeface="Times New Roman" panose="02020603050405020304" pitchFamily="18" charset="0"/>
              </a:rPr>
              <a:t> </a:t>
            </a:r>
            <a:r>
              <a:rPr lang="sr-Cyrl-CS" sz="2000" dirty="0" err="1">
                <a:latin typeface="Times New Roman" panose="02020603050405020304" pitchFamily="18" charset="0"/>
                <a:ea typeface="Times New Roman" panose="02020603050405020304" pitchFamily="18" charset="0"/>
              </a:rPr>
              <a:t>između</a:t>
            </a:r>
            <a:r>
              <a:rPr lang="sr-Cyrl-CS" sz="2000" dirty="0">
                <a:latin typeface="Times New Roman" panose="02020603050405020304" pitchFamily="18" charset="0"/>
                <a:ea typeface="Times New Roman" panose="02020603050405020304" pitchFamily="18" charset="0"/>
              </a:rPr>
              <a:t> </a:t>
            </a:r>
            <a:r>
              <a:rPr lang="sr-Cyrl-CS" sz="2000" dirty="0" err="1">
                <a:latin typeface="Times New Roman" panose="02020603050405020304" pitchFamily="18" charset="0"/>
                <a:ea typeface="Times New Roman" panose="02020603050405020304" pitchFamily="18" charset="0"/>
              </a:rPr>
              <a:t>optužbe</a:t>
            </a:r>
            <a:r>
              <a:rPr lang="sr-Cyrl-CS" sz="2000" dirty="0">
                <a:latin typeface="Times New Roman" panose="02020603050405020304" pitchFamily="18" charset="0"/>
                <a:ea typeface="Times New Roman" panose="02020603050405020304" pitchFamily="18" charset="0"/>
              </a:rPr>
              <a:t> i </a:t>
            </a:r>
            <a:r>
              <a:rPr lang="sr-Cyrl-CS" sz="2000" dirty="0" err="1">
                <a:latin typeface="Times New Roman" panose="02020603050405020304" pitchFamily="18" charset="0"/>
                <a:ea typeface="Times New Roman" panose="02020603050405020304" pitchFamily="18" charset="0"/>
              </a:rPr>
              <a:t>presude</a:t>
            </a:r>
            <a:r>
              <a:rPr lang="sr-Cyrl-CS" sz="2000" dirty="0">
                <a:latin typeface="Times New Roman" panose="02020603050405020304" pitchFamily="18" charset="0"/>
                <a:ea typeface="Times New Roman" panose="02020603050405020304" pitchFamily="18" charset="0"/>
              </a:rPr>
              <a:t>, a </a:t>
            </a:r>
            <a:r>
              <a:rPr lang="sr-Cyrl-CS" sz="2000" dirty="0" err="1">
                <a:latin typeface="Times New Roman" panose="02020603050405020304" pitchFamily="18" charset="0"/>
                <a:ea typeface="Times New Roman" panose="02020603050405020304" pitchFamily="18" charset="0"/>
              </a:rPr>
              <a:t>koji</a:t>
            </a:r>
            <a:r>
              <a:rPr lang="sr-Cyrl-CS" sz="2000" dirty="0">
                <a:latin typeface="Times New Roman" panose="02020603050405020304" pitchFamily="18" charset="0"/>
                <a:ea typeface="Times New Roman" panose="02020603050405020304" pitchFamily="18" charset="0"/>
              </a:rPr>
              <a:t> </a:t>
            </a:r>
            <a:r>
              <a:rPr lang="sr-Cyrl-CS" sz="2000" dirty="0" err="1">
                <a:latin typeface="Times New Roman" panose="02020603050405020304" pitchFamily="18" charset="0"/>
                <a:ea typeface="Times New Roman" panose="02020603050405020304" pitchFamily="18" charset="0"/>
              </a:rPr>
              <a:t>je</a:t>
            </a:r>
            <a:r>
              <a:rPr lang="sr-Cyrl-CS" sz="2000" dirty="0">
                <a:latin typeface="Times New Roman" panose="02020603050405020304" pitchFamily="18" charset="0"/>
                <a:ea typeface="Times New Roman" panose="02020603050405020304" pitchFamily="18" charset="0"/>
              </a:rPr>
              <a:t> </a:t>
            </a:r>
            <a:r>
              <a:rPr lang="sr-Cyrl-CS" sz="2000" dirty="0" err="1">
                <a:latin typeface="Times New Roman" panose="02020603050405020304" pitchFamily="18" charset="0"/>
                <a:ea typeface="Times New Roman" panose="02020603050405020304" pitchFamily="18" charset="0"/>
              </a:rPr>
              <a:t>sadržan</a:t>
            </a:r>
            <a:r>
              <a:rPr lang="sr-Cyrl-CS" sz="2000" dirty="0">
                <a:latin typeface="Times New Roman" panose="02020603050405020304" pitchFamily="18" charset="0"/>
                <a:ea typeface="Times New Roman" panose="02020603050405020304" pitchFamily="18" charset="0"/>
              </a:rPr>
              <a:t> u </a:t>
            </a:r>
            <a:r>
              <a:rPr lang="sr-Cyrl-CS" sz="2000" dirty="0" err="1">
                <a:latin typeface="Times New Roman" panose="02020603050405020304" pitchFamily="18" charset="0"/>
                <a:ea typeface="Times New Roman" panose="02020603050405020304" pitchFamily="18" charset="0"/>
              </a:rPr>
              <a:t>odredbi</a:t>
            </a:r>
            <a:r>
              <a:rPr lang="sr-Cyrl-CS" sz="2000" dirty="0">
                <a:latin typeface="Times New Roman" panose="02020603050405020304" pitchFamily="18" charset="0"/>
                <a:ea typeface="Times New Roman" panose="02020603050405020304" pitchFamily="18" charset="0"/>
              </a:rPr>
              <a:t> </a:t>
            </a:r>
            <a:r>
              <a:rPr lang="sr-Cyrl-CS" sz="2000" dirty="0" err="1">
                <a:latin typeface="Times New Roman" panose="02020603050405020304" pitchFamily="18" charset="0"/>
                <a:ea typeface="Times New Roman" panose="02020603050405020304" pitchFamily="18" charset="0"/>
              </a:rPr>
              <a:t>člana</a:t>
            </a:r>
            <a:r>
              <a:rPr lang="sr-Cyrl-CS" sz="2000" dirty="0">
                <a:latin typeface="Times New Roman" panose="02020603050405020304" pitchFamily="18" charset="0"/>
                <a:ea typeface="Times New Roman" panose="02020603050405020304" pitchFamily="18" charset="0"/>
              </a:rPr>
              <a:t> 294. </a:t>
            </a:r>
            <a:r>
              <a:rPr lang="sr-Cyrl-CS" sz="2000" dirty="0" err="1">
                <a:latin typeface="Times New Roman" panose="02020603050405020304" pitchFamily="18" charset="0"/>
                <a:ea typeface="Times New Roman" panose="02020603050405020304" pitchFamily="18" charset="0"/>
              </a:rPr>
              <a:t>stav</a:t>
            </a:r>
            <a:r>
              <a:rPr lang="sr-Cyrl-CS" sz="2000" dirty="0">
                <a:latin typeface="Times New Roman" panose="02020603050405020304" pitchFamily="18" charset="0"/>
                <a:ea typeface="Times New Roman" panose="02020603050405020304" pitchFamily="18" charset="0"/>
              </a:rPr>
              <a:t> 1 ZKP RS, </a:t>
            </a:r>
            <a:r>
              <a:rPr lang="bs-Latn-BA" sz="2000" dirty="0" smtClean="0">
                <a:latin typeface="Times New Roman" panose="02020603050405020304" pitchFamily="18" charset="0"/>
                <a:ea typeface="Times New Roman" panose="02020603050405020304" pitchFamily="18" charset="0"/>
              </a:rPr>
              <a:t>.....</a:t>
            </a:r>
            <a:r>
              <a:rPr lang="sr-Cyrl-BA" sz="2000" dirty="0" err="1" smtClean="0">
                <a:latin typeface="Times New Roman" panose="02020603050405020304" pitchFamily="18" charset="0"/>
                <a:ea typeface="Times New Roman" panose="02020603050405020304" pitchFamily="18" charset="0"/>
              </a:rPr>
              <a:t>Dakle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dodavanjem</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riječi</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tri</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lica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hrvatske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nacionalnosti</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nasuprot</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tvrdnji</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žalbe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branioca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optuženog</a:t>
            </a:r>
            <a:r>
              <a:rPr lang="sr-Cyrl-BA" sz="2000" dirty="0">
                <a:latin typeface="Times New Roman" panose="02020603050405020304" pitchFamily="18" charset="0"/>
                <a:ea typeface="Times New Roman" panose="02020603050405020304" pitchFamily="18" charset="0"/>
              </a:rPr>
              <a:t> </a:t>
            </a:r>
            <a:r>
              <a:rPr lang="bs-Latn-BA" sz="2000" dirty="0" smtClean="0">
                <a:latin typeface="Times New Roman" panose="02020603050405020304" pitchFamily="18" charset="0"/>
                <a:ea typeface="Times New Roman" panose="02020603050405020304" pitchFamily="18" charset="0"/>
              </a:rPr>
              <a:t>B.</a:t>
            </a:r>
            <a:r>
              <a:rPr lang="sr-Cyrl-BA" sz="2000" dirty="0" smtClean="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prvostepeni</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sud</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nije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prekoračio</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optužbu</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jer</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nacionalna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pripadnost</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oštećenih</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ne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predstavlja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bitno</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obilježje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predmetnog</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krivičnog</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djela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Naime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za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postojanje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krivičnog</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djela</a:t>
            </a:r>
            <a:r>
              <a:rPr lang="sr-Cyrl-BA"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ratni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zločin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protiv</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civilnog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stanovništva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nije</a:t>
            </a:r>
            <a:r>
              <a:rPr lang="en-US" sz="2000" dirty="0">
                <a:latin typeface="Times New Roman" panose="02020603050405020304" pitchFamily="18" charset="0"/>
                <a:ea typeface="Times New Roman" panose="02020603050405020304" pitchFamily="18" charset="0"/>
              </a:rPr>
              <a:t> od </a:t>
            </a:r>
            <a:r>
              <a:rPr lang="en-US" sz="2000" dirty="0" err="1">
                <a:latin typeface="Times New Roman" panose="02020603050405020304" pitchFamily="18" charset="0"/>
                <a:ea typeface="Times New Roman" panose="02020603050405020304" pitchFamily="18" charset="0"/>
              </a:rPr>
              <a:t>značaja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činjenica</a:t>
            </a:r>
            <a:r>
              <a:rPr lang="en-US" sz="2000" dirty="0">
                <a:latin typeface="Times New Roman" panose="02020603050405020304" pitchFamily="18" charset="0"/>
                <a:ea typeface="Times New Roman" panose="02020603050405020304" pitchFamily="18" charset="0"/>
              </a:rPr>
              <a:t> da li </a:t>
            </a:r>
            <a:r>
              <a:rPr lang="en-US" sz="2000" dirty="0" err="1">
                <a:latin typeface="Times New Roman" panose="02020603050405020304" pitchFamily="18" charset="0"/>
                <a:ea typeface="Times New Roman" panose="02020603050405020304" pitchFamily="18" charset="0"/>
              </a:rPr>
              <a:t>su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optuženi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oštećena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lica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različite</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nacionalnosti</a:t>
            </a:r>
            <a:r>
              <a:rPr lang="en-US" sz="2000" dirty="0">
                <a:latin typeface="Times New Roman" panose="02020603050405020304" pitchFamily="18" charset="0"/>
                <a:ea typeface="Times New Roman" panose="02020603050405020304" pitchFamily="18" charset="0"/>
              </a:rPr>
              <a:t> – </a:t>
            </a:r>
            <a:r>
              <a:rPr lang="en-US" sz="2000" dirty="0" err="1">
                <a:latin typeface="Times New Roman" panose="02020603050405020304" pitchFamily="18" charset="0"/>
                <a:ea typeface="Times New Roman" panose="02020603050405020304" pitchFamily="18" charset="0"/>
              </a:rPr>
              <a:t>etničke</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pripadnosti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obzirom</a:t>
            </a:r>
            <a:r>
              <a:rPr lang="en-US" sz="2000" dirty="0">
                <a:latin typeface="Times New Roman" panose="02020603050405020304" pitchFamily="18" charset="0"/>
                <a:ea typeface="Times New Roman" panose="02020603050405020304" pitchFamily="18" charset="0"/>
              </a:rPr>
              <a:t> da </a:t>
            </a:r>
            <a:r>
              <a:rPr lang="en-US" sz="2000" dirty="0" err="1">
                <a:latin typeface="Times New Roman" panose="02020603050405020304" pitchFamily="18" charset="0"/>
                <a:ea typeface="Times New Roman" panose="02020603050405020304" pitchFamily="18" charset="0"/>
              </a:rPr>
              <a:t>djelo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može</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biti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počinjeno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između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pripadnika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iste</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etničke</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grupe</a:t>
            </a:r>
            <a:r>
              <a:rPr lang="en-US" sz="2000" dirty="0" smtClean="0">
                <a:latin typeface="Times New Roman" panose="02020603050405020304" pitchFamily="18" charset="0"/>
                <a:ea typeface="Times New Roman" panose="02020603050405020304" pitchFamily="18" charset="0"/>
              </a:rPr>
              <a:t>.</a:t>
            </a:r>
            <a:r>
              <a:rPr lang="bs-Latn-BA" sz="2000" dirty="0" smtClean="0">
                <a:latin typeface="Times New Roman" panose="02020603050405020304" pitchFamily="18" charset="0"/>
                <a:ea typeface="Times New Roman" panose="02020603050405020304" pitchFamily="18" charset="0"/>
              </a:rPr>
              <a:t>“</a:t>
            </a:r>
            <a:endParaRPr lang="en-US" sz="2000" dirty="0">
              <a:latin typeface="Times New Roman" panose="02020603050405020304" pitchFamily="18" charset="0"/>
              <a:ea typeface="Times New Roman" panose="02020603050405020304" pitchFamily="18" charset="0"/>
            </a:endParaRPr>
          </a:p>
          <a:p>
            <a:pPr marL="36512" indent="0" algn="just">
              <a:spcAft>
                <a:spcPts val="0"/>
              </a:spcAft>
              <a:buNone/>
            </a:pPr>
            <a:r>
              <a:rPr lang="sr-Cyrl-BA" sz="2000" dirty="0">
                <a:latin typeface="Times New Roman" panose="02020603050405020304" pitchFamily="18" charset="0"/>
                <a:ea typeface="Times New Roman" panose="02020603050405020304" pitchFamily="18" charset="0"/>
              </a:rPr>
              <a:t> </a:t>
            </a:r>
            <a:endParaRPr lang="en-US" sz="2000" dirty="0"/>
          </a:p>
        </p:txBody>
      </p:sp>
    </p:spTree>
    <p:extLst>
      <p:ext uri="{BB962C8B-B14F-4D97-AF65-F5344CB8AC3E}">
        <p14:creationId xmlns:p14="http://schemas.microsoft.com/office/powerpoint/2010/main" val="1377168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Corbel" panose="020B0503020204020204"/>
              </a:rPr>
              <a:t>Član 311. stav 2. u vezi sa članom</a:t>
            </a:r>
            <a:r>
              <a:rPr lang="sr-Latn-CS"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 14. i 295. stav 2. ZKP RS </a:t>
            </a:r>
            <a:endParaRPr lang="en-US" dirty="0"/>
          </a:p>
        </p:txBody>
      </p:sp>
      <p:sp>
        <p:nvSpPr>
          <p:cNvPr id="3" name="Content Placeholder 2"/>
          <p:cNvSpPr>
            <a:spLocks noGrp="1"/>
          </p:cNvSpPr>
          <p:nvPr>
            <p:ph idx="1"/>
          </p:nvPr>
        </p:nvSpPr>
        <p:spPr/>
        <p:txBody>
          <a:bodyPr/>
          <a:lstStyle/>
          <a:p>
            <a:pPr marL="0" lvl="0" indent="0" algn="just" defTabSz="685800" eaLnBrk="1" fontAlgn="auto" hangingPunct="1">
              <a:lnSpc>
                <a:spcPct val="90000"/>
              </a:lnSpc>
              <a:spcBef>
                <a:spcPts val="750"/>
              </a:spcBef>
              <a:spcAft>
                <a:spcPts val="0"/>
              </a:spcAft>
              <a:buClrTx/>
              <a:buSzTx/>
              <a:buNone/>
            </a:pPr>
            <a:endParaRPr lang="sr-Latn-CS" sz="3200"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endParaRPr>
          </a:p>
          <a:p>
            <a:pPr marL="0" lvl="0" indent="0" algn="just" defTabSz="685800" eaLnBrk="1" fontAlgn="auto" hangingPunct="1">
              <a:lnSpc>
                <a:spcPct val="90000"/>
              </a:lnSpc>
              <a:spcBef>
                <a:spcPts val="750"/>
              </a:spcBef>
              <a:spcAft>
                <a:spcPts val="0"/>
              </a:spcAft>
              <a:buClrTx/>
              <a:buSzTx/>
              <a:buNone/>
            </a:pPr>
            <a:r>
              <a:rPr lang="sr-Latn-CS" sz="3200"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Odredba </a:t>
            </a:r>
            <a:r>
              <a:rPr lang="sr-Latn-CS" sz="32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člana 6. stav 1. EKLJP, obavezuju sudove da između ostalog, obrazlože svoje presude. Međutim, ta obaveza ne može biti shvaćena da se u presudi iznesu svi detalji i daju odgovore na sva postavljena pitanja i iznesene argumente. </a:t>
            </a:r>
            <a:endParaRPr lang="en-US" sz="32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Corbel" panose="020B0503020204020204"/>
            </a:endParaRPr>
          </a:p>
          <a:p>
            <a:endParaRPr lang="en-US" dirty="0"/>
          </a:p>
        </p:txBody>
      </p:sp>
    </p:spTree>
    <p:extLst>
      <p:ext uri="{BB962C8B-B14F-4D97-AF65-F5344CB8AC3E}">
        <p14:creationId xmlns:p14="http://schemas.microsoft.com/office/powerpoint/2010/main" val="999358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Žalbeni osnovi</a:t>
            </a:r>
            <a:endParaRPr lang="en-US" dirty="0"/>
          </a:p>
        </p:txBody>
      </p:sp>
      <p:sp>
        <p:nvSpPr>
          <p:cNvPr id="3" name="Content Placeholder 2"/>
          <p:cNvSpPr>
            <a:spLocks noGrp="1"/>
          </p:cNvSpPr>
          <p:nvPr>
            <p:ph idx="1"/>
          </p:nvPr>
        </p:nvSpPr>
        <p:spPr/>
        <p:txBody>
          <a:bodyPr/>
          <a:lstStyle/>
          <a:p>
            <a:pPr algn="just"/>
            <a:r>
              <a:rPr lang="bs-Latn-BA" dirty="0" smtClean="0"/>
              <a:t> Bitne povrede odredaba krivičnog postupka</a:t>
            </a:r>
          </a:p>
          <a:p>
            <a:pPr algn="just"/>
            <a:r>
              <a:rPr lang="bs-Latn-BA" dirty="0" smtClean="0"/>
              <a:t>Povrede Krivičnog zakona</a:t>
            </a:r>
          </a:p>
          <a:p>
            <a:pPr algn="just"/>
            <a:r>
              <a:rPr lang="bs-Latn-BA" dirty="0" smtClean="0"/>
              <a:t>Pogrešno i nepotpuno utvrđenog činjeničnog stanja</a:t>
            </a:r>
          </a:p>
          <a:p>
            <a:pPr algn="just"/>
            <a:r>
              <a:rPr lang="bs-Latn-BA" dirty="0" smtClean="0"/>
              <a:t>Odluke o krivičnim </a:t>
            </a:r>
            <a:r>
              <a:rPr lang="bs-Latn-BA" dirty="0" err="1" smtClean="0"/>
              <a:t>sankcijama,oduzimanju</a:t>
            </a:r>
            <a:r>
              <a:rPr lang="bs-Latn-BA" dirty="0" smtClean="0"/>
              <a:t> imovinske koristi, troškovima krivičnog postupka, imovinskopravnom zahtjevu, odluke o objavljivanju presude putem sredstava javnog </a:t>
            </a:r>
            <a:r>
              <a:rPr lang="bs-Latn-BA" dirty="0" err="1" smtClean="0"/>
              <a:t>infomisanja</a:t>
            </a:r>
            <a:endParaRPr lang="bs-Latn-BA" dirty="0" smtClean="0"/>
          </a:p>
          <a:p>
            <a:endParaRPr lang="en-US" dirty="0"/>
          </a:p>
        </p:txBody>
      </p:sp>
    </p:spTree>
    <p:extLst>
      <p:ext uri="{BB962C8B-B14F-4D97-AF65-F5344CB8AC3E}">
        <p14:creationId xmlns:p14="http://schemas.microsoft.com/office/powerpoint/2010/main" val="10545882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32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Corbel" panose="020B0503020204020204"/>
              </a:rPr>
              <a:t>Član 295. stav 2. i član 304. stav 7. ZKP RS</a:t>
            </a:r>
            <a:endParaRPr lang="en-US" dirty="0"/>
          </a:p>
        </p:txBody>
      </p:sp>
      <p:sp>
        <p:nvSpPr>
          <p:cNvPr id="3" name="Content Placeholder 2"/>
          <p:cNvSpPr>
            <a:spLocks noGrp="1"/>
          </p:cNvSpPr>
          <p:nvPr>
            <p:ph idx="1"/>
          </p:nvPr>
        </p:nvSpPr>
        <p:spPr/>
        <p:txBody>
          <a:bodyPr/>
          <a:lstStyle/>
          <a:p>
            <a:pPr marL="0" lvl="0" indent="0" algn="just" defTabSz="685800" eaLnBrk="1" fontAlgn="auto" hangingPunct="1">
              <a:lnSpc>
                <a:spcPct val="90000"/>
              </a:lnSpc>
              <a:spcBef>
                <a:spcPts val="750"/>
              </a:spcBef>
              <a:spcAft>
                <a:spcPts val="0"/>
              </a:spcAft>
              <a:buClrTx/>
              <a:buSzTx/>
              <a:buNone/>
            </a:pPr>
            <a:r>
              <a:rPr lang="sr-Latn-CS" sz="32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Prvostepena presuda mora izvršiti </a:t>
            </a:r>
            <a:r>
              <a:rPr lang="sr-Latn-CS" sz="32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savjesnu</a:t>
            </a:r>
            <a:r>
              <a:rPr lang="sr-Latn-CS" sz="32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Latn-CS" sz="32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ocjenu</a:t>
            </a:r>
            <a:r>
              <a:rPr lang="sr-Latn-CS" sz="32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svakog dokaza pojedinačno i u vezi sa ostalim dokazima, te da određeno i potpuno iznese iz kojih razloga je uzela kao dokazane, odnosno nedokazane pojedine činjenice, kao i da da naročitu </a:t>
            </a:r>
            <a:r>
              <a:rPr lang="sr-Latn-CS" sz="32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ocjenu</a:t>
            </a:r>
            <a:r>
              <a:rPr lang="sr-Latn-CS" sz="32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Latn-CS" sz="32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protivriječnih</a:t>
            </a:r>
            <a:r>
              <a:rPr lang="sr-Latn-CS" sz="32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dokaza. U suprotno, će najverovatnije biti zahvaćena bitnom povredom odredaba krivičnog postupka iz člana 311. stav 2. ZKP RS.</a:t>
            </a:r>
            <a:endParaRPr lang="en-US" sz="32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Corbel" panose="020B0503020204020204"/>
            </a:endParaRPr>
          </a:p>
          <a:p>
            <a:endParaRPr lang="en-US" dirty="0"/>
          </a:p>
        </p:txBody>
      </p:sp>
    </p:spTree>
    <p:extLst>
      <p:ext uri="{BB962C8B-B14F-4D97-AF65-F5344CB8AC3E}">
        <p14:creationId xmlns:p14="http://schemas.microsoft.com/office/powerpoint/2010/main" val="40263429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Corbel" panose="020B0503020204020204"/>
              </a:rPr>
              <a:t>Iz presude VS RS </a:t>
            </a:r>
            <a:r>
              <a:rPr lang="bs-Latn-BA" sz="3600" dirty="0" err="1">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Corbel" panose="020B0503020204020204"/>
              </a:rPr>
              <a:t>br</a:t>
            </a:r>
            <a:r>
              <a:rPr lang="bs-Latn-BA"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Corbel" panose="020B0503020204020204"/>
              </a:rPr>
              <a:t>: </a:t>
            </a:r>
            <a:r>
              <a:rPr lang="en-US"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1</a:t>
            </a:r>
            <a:r>
              <a:rPr lang="sr-Cyrl-BA"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3</a:t>
            </a:r>
            <a:r>
              <a:rPr lang="en-US"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 0 K 003650 1</a:t>
            </a:r>
            <a:r>
              <a:rPr lang="sr-Cyrl-BA"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8</a:t>
            </a:r>
            <a:r>
              <a:rPr lang="en-US"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 </a:t>
            </a:r>
            <a:r>
              <a:rPr lang="en-US" sz="3600" dirty="0" err="1">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Кж</a:t>
            </a:r>
            <a:r>
              <a:rPr lang="en-US"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 </a:t>
            </a:r>
            <a:endParaRPr lang="en-US" dirty="0"/>
          </a:p>
        </p:txBody>
      </p:sp>
      <p:sp>
        <p:nvSpPr>
          <p:cNvPr id="3" name="Content Placeholder 2"/>
          <p:cNvSpPr>
            <a:spLocks noGrp="1"/>
          </p:cNvSpPr>
          <p:nvPr>
            <p:ph idx="1"/>
          </p:nvPr>
        </p:nvSpPr>
        <p:spPr>
          <a:xfrm>
            <a:off x="468351" y="1295400"/>
            <a:ext cx="7467600" cy="4525963"/>
          </a:xfrm>
        </p:spPr>
        <p:txBody>
          <a:bodyPr/>
          <a:lstStyle/>
          <a:p>
            <a:pPr marL="0" lvl="0" indent="0" algn="just" defTabSz="685800" eaLnBrk="1" fontAlgn="auto" hangingPunct="1">
              <a:lnSpc>
                <a:spcPct val="90000"/>
              </a:lnSpc>
              <a:spcBef>
                <a:spcPts val="750"/>
              </a:spcBef>
              <a:spcAft>
                <a:spcPts val="0"/>
              </a:spcAft>
              <a:buClrTx/>
              <a:buSzTx/>
              <a:buNone/>
            </a:pPr>
            <a:r>
              <a:rPr lang="sr-Latn-C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„Evropski sud za ljudska prava u Strazburu i Ustavni sud Bosne i Hercegovine su u brojnim odlukama ukazali na to da sudovi imaju određenu diskrecionu </a:t>
            </a:r>
            <a:r>
              <a:rPr lang="sr-Latn-C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ocjenu</a:t>
            </a:r>
            <a:r>
              <a:rPr lang="sr-Latn-C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u vezi s tim koje će argumente i dokaze prihvatiti u određenom predmetu, ali istovremeno imaju obavezu da obrazlože svoju odluku tako što će navesti jasne i razumljive razloge na kojima su tu odluku zasnovali. U konkretnom slučaju, u obrazloženju pobijane presude iscrpno su pobrojani svi dokazi koji su sprovedeni na glavnom pretresu, te je detaljno navedeno na kojim dokazima je presuda zasnivana i svi ti dokazi su brižljivo i </a:t>
            </a:r>
            <a:r>
              <a:rPr lang="sr-Latn-C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savjesno</a:t>
            </a:r>
            <a:r>
              <a:rPr lang="sr-Latn-C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Latn-C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ocjenjeni</a:t>
            </a:r>
            <a:r>
              <a:rPr lang="sr-Latn-C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kako pojedinačno, tako i u vezi sa drugim dokazima, data su obrazloženja i razlozi zbog kojih su ti dokazi prihvaćeni, a istovremeno su analizirani i </a:t>
            </a:r>
            <a:r>
              <a:rPr lang="sr-Latn-C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ocjenjeni</a:t>
            </a:r>
            <a:r>
              <a:rPr lang="sr-Latn-C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i dokazi odbrane u pogledu odlučnih činjenica. Ovakvo obrazloženje ne ostavlja utisak proizvoljnosti, zbog čega se ne može prihvatiti ni tvrdnja iz žalbe da prvostepeni sud nije sa jednakom  pažnjom ispitao i utvrdio kako činjenice koje terete optuženog, tako i one koje mu idu korist. </a:t>
            </a:r>
            <a:r>
              <a:rPr lang="sr-Latn-C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Slijedom</a:t>
            </a:r>
            <a:r>
              <a:rPr lang="sr-Latn-C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navedenog, neosnovani su prigovori ove žalbe o bitnoj povredi odredaba krivičnog postupka iz člana 311. stav 2 u vezi sa članom 14. i 295. stav 2. ZKP RS i o povredi prava na pravično suđenje iz člana 6. stav 1. i 2. EKLJP.“ </a:t>
            </a:r>
            <a:endParaRPr lang="en-U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129139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28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Corbel" panose="020B0503020204020204"/>
              </a:rPr>
              <a:t>Iz </a:t>
            </a:r>
            <a:r>
              <a:rPr lang="bs-Latn-BA" sz="2800" dirty="0" err="1">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Corbel" panose="020B0503020204020204"/>
              </a:rPr>
              <a:t>ukidnog</a:t>
            </a:r>
            <a:r>
              <a:rPr lang="bs-Latn-BA" sz="28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Corbel" panose="020B0503020204020204"/>
              </a:rPr>
              <a:t> rješenja VS RS </a:t>
            </a:r>
            <a:r>
              <a:rPr lang="bs-Latn-BA" sz="2800" dirty="0" err="1">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Corbel" panose="020B0503020204020204"/>
              </a:rPr>
              <a:t>br</a:t>
            </a:r>
            <a:r>
              <a:rPr lang="bs-Latn-BA" sz="28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Corbel" panose="020B0503020204020204"/>
              </a:rPr>
              <a:t>: 14 0 K 002</a:t>
            </a:r>
            <a:r>
              <a:rPr lang="sr-Cyrl-BA" sz="28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989 </a:t>
            </a:r>
            <a:r>
              <a:rPr lang="bs-Latn-BA" sz="28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1</a:t>
            </a:r>
            <a:r>
              <a:rPr lang="sr-Cyrl-BA" sz="28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9</a:t>
            </a:r>
            <a:r>
              <a:rPr lang="bs-Latn-BA" sz="28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 </a:t>
            </a:r>
            <a:r>
              <a:rPr lang="bs-Latn-BA" sz="2800" dirty="0" err="1">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Kж</a:t>
            </a:r>
            <a:endParaRPr lang="en-US" dirty="0"/>
          </a:p>
        </p:txBody>
      </p:sp>
      <p:sp>
        <p:nvSpPr>
          <p:cNvPr id="3" name="Content Placeholder 2"/>
          <p:cNvSpPr>
            <a:spLocks noGrp="1"/>
          </p:cNvSpPr>
          <p:nvPr>
            <p:ph idx="1"/>
          </p:nvPr>
        </p:nvSpPr>
        <p:spPr>
          <a:xfrm>
            <a:off x="457200" y="1143000"/>
            <a:ext cx="7467600" cy="4525963"/>
          </a:xfrm>
        </p:spPr>
        <p:txBody>
          <a:bodyPr/>
          <a:lstStyle/>
          <a:p>
            <a:pPr marL="0" lvl="0" indent="0" algn="just" defTabSz="685800" eaLnBrk="1" fontAlgn="auto" hangingPunct="1">
              <a:lnSpc>
                <a:spcPct val="90000"/>
              </a:lnSpc>
              <a:spcBef>
                <a:spcPts val="750"/>
              </a:spcBef>
              <a:spcAft>
                <a:spcPts val="0"/>
              </a:spcAft>
              <a:buClrTx/>
              <a:buSzTx/>
              <a:buNone/>
            </a:pPr>
            <a:r>
              <a:rPr lang="sr-Latn-C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„Osnovano se u žalbi branioca ističe da pobijana presuda nije izvršila </a:t>
            </a:r>
            <a:r>
              <a:rPr lang="sr-Latn-C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savjesnu</a:t>
            </a:r>
            <a:r>
              <a:rPr lang="sr-Latn-C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Latn-C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ocjenu</a:t>
            </a:r>
            <a:r>
              <a:rPr lang="sr-Latn-C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svakog dokaza pojedinačno i u vezi sa ostalim dokazima, te da nije određeno i potpuno </a:t>
            </a:r>
            <a:r>
              <a:rPr lang="sr-Latn-C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iznijela</a:t>
            </a:r>
            <a:r>
              <a:rPr lang="sr-Latn-C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iz kojih razloga je uzela kao dokazane, odnosno nedokazane pojedine činjenice, kao i da nije dala naročitu </a:t>
            </a:r>
            <a:r>
              <a:rPr lang="sr-Latn-C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ocjenu</a:t>
            </a:r>
            <a:r>
              <a:rPr lang="sr-Latn-C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Latn-C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protivriječnih</a:t>
            </a:r>
            <a:r>
              <a:rPr lang="sr-Latn-C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dokaza. Ovo se posebno odnosi na utvrđenje suda u vezi sa statusom oštećenog. Naime, osim navoda na strani 3.: „Sud je utvrdio da je oštećeni bio civilni zarobljenik, o čemu </a:t>
            </a:r>
            <a:r>
              <a:rPr lang="sr-Latn-C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svjedoče</a:t>
            </a:r>
            <a:r>
              <a:rPr lang="sr-Latn-C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Latn-C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svjedoci</a:t>
            </a:r>
            <a:r>
              <a:rPr lang="sr-Latn-C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i dokaz označen kao spisak civila koji su bili nezakonito zatočeni u logoru „Kula“ kod Sarajeva i kasarni </a:t>
            </a:r>
            <a:r>
              <a:rPr lang="sr-Latn-C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bivšte</a:t>
            </a:r>
            <a:r>
              <a:rPr lang="sr-Latn-C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JNA „Slaviša </a:t>
            </a:r>
            <a:r>
              <a:rPr lang="sr-Latn-C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Vajner</a:t>
            </a:r>
            <a:r>
              <a:rPr lang="sr-Latn-C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Čiča“ i „Slobodan Princip Seljo“ u Lukavici“, te navoda na strani 6. :“</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ahoma" panose="020B0604030504040204" pitchFamily="34" charset="0"/>
                <a:ea typeface="Times New Roman" panose="02020603050405020304" pitchFamily="18" charset="0"/>
              </a:rPr>
              <a:t> </a:t>
            </a:r>
            <a:r>
              <a:rPr lang="sr-Latn-C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Za razliku od dokaza odbrane, sud je našao dokazanim, iz provedenih dokaza Tužilaštva, da je optuženi počinio krivično </a:t>
            </a:r>
            <a:r>
              <a:rPr lang="sr-Latn-C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djelo</a:t>
            </a:r>
            <a:r>
              <a:rPr lang="sr-Latn-C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ratni zločin protiv civilnog stanovništva iz člana 142. stav 1. KZ SFRJ, a ne ratni zločin protiv ratnih zarobljenika iz člana 144. KZ SFRJ“, pobijana presuda ne navodi na osnovu kojih dokaza je tužilaštvo tvrdilo da je oštećeni bio ratni zarobljenik, niti navodi iz iskaza kojih </a:t>
            </a:r>
            <a:r>
              <a:rPr lang="sr-Latn-C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svjedoka</a:t>
            </a:r>
            <a:r>
              <a:rPr lang="sr-Latn-C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proizilazi da je oštećeni bio civilni zarobljenik. Iz citiranih </a:t>
            </a:r>
            <a:r>
              <a:rPr lang="sr-Latn-C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djelova</a:t>
            </a:r>
            <a:r>
              <a:rPr lang="sr-Latn-C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pobijane presude, proizilazi da su u pogledu ove odlučne činjenice, </a:t>
            </a:r>
            <a:r>
              <a:rPr lang="sr-Latn-C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protivriječni</a:t>
            </a:r>
            <a:r>
              <a:rPr lang="sr-Latn-C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dokazi optužbe i odbrane, međutim, nije navedeno ni koji su to dokazi (osim dokaz-spisak civila), niti je data </a:t>
            </a:r>
            <a:r>
              <a:rPr lang="sr-Latn-C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ocjena</a:t>
            </a:r>
            <a:r>
              <a:rPr lang="sr-Latn-C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svakog tog dokaza pojedinačno i u vezi sa ostalim dokazima, te nije data ni naročita </a:t>
            </a:r>
            <a:r>
              <a:rPr lang="sr-Latn-C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ocjena</a:t>
            </a:r>
            <a:r>
              <a:rPr lang="sr-Latn-C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tih </a:t>
            </a:r>
            <a:r>
              <a:rPr lang="sr-Latn-C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protivriječnih</a:t>
            </a:r>
            <a:r>
              <a:rPr lang="sr-Latn-C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dokaza.</a:t>
            </a:r>
            <a:r>
              <a:rPr lang="bs-Latn-BA"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a:t>
            </a:r>
            <a:r>
              <a:rPr lang="sr-Latn-C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endParaRPr lang="en-U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Corbel" panose="020B0503020204020204"/>
            </a:endParaRPr>
          </a:p>
          <a:p>
            <a:endParaRPr lang="en-US" dirty="0"/>
          </a:p>
        </p:txBody>
      </p:sp>
    </p:spTree>
    <p:extLst>
      <p:ext uri="{BB962C8B-B14F-4D97-AF65-F5344CB8AC3E}">
        <p14:creationId xmlns:p14="http://schemas.microsoft.com/office/powerpoint/2010/main" val="3143365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Corbel" panose="020B0503020204020204"/>
              </a:rPr>
              <a:t>Član 311. stav 2. u vezi sa članom 295. stav 1. ZKP RS</a:t>
            </a:r>
            <a:endParaRPr lang="en-US" dirty="0"/>
          </a:p>
        </p:txBody>
      </p:sp>
      <p:sp>
        <p:nvSpPr>
          <p:cNvPr id="3" name="Content Placeholder 2"/>
          <p:cNvSpPr>
            <a:spLocks noGrp="1"/>
          </p:cNvSpPr>
          <p:nvPr>
            <p:ph idx="1"/>
          </p:nvPr>
        </p:nvSpPr>
        <p:spPr/>
        <p:txBody>
          <a:bodyPr/>
          <a:lstStyle/>
          <a:p>
            <a:pPr marL="171450" lvl="0" indent="-171450" algn="just" defTabSz="685800" eaLnBrk="1" fontAlgn="auto" hangingPunct="1">
              <a:lnSpc>
                <a:spcPct val="90000"/>
              </a:lnSpc>
              <a:spcBef>
                <a:spcPts val="750"/>
              </a:spcBef>
              <a:spcAft>
                <a:spcPts val="0"/>
              </a:spcAft>
              <a:buClrTx/>
              <a:buSzTx/>
              <a:buFont typeface="Arial" panose="020B0604020202020204" pitchFamily="34" charset="0"/>
              <a:buChar char="•"/>
            </a:pPr>
            <a:r>
              <a:rPr lang="bs-Latn-BA" sz="24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Iz </a:t>
            </a:r>
            <a:r>
              <a:rPr lang="bs-Latn-BA" sz="24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ukidnog</a:t>
            </a:r>
            <a:r>
              <a:rPr lang="bs-Latn-BA" sz="24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rješenja VS RS </a:t>
            </a:r>
            <a:r>
              <a:rPr lang="bs-Latn-BA" sz="24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br</a:t>
            </a:r>
            <a:r>
              <a:rPr lang="bs-Latn-BA" sz="24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en-US" sz="24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1</a:t>
            </a:r>
            <a:r>
              <a:rPr lang="sr-Cyrl-BA" sz="24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2</a:t>
            </a:r>
            <a:r>
              <a:rPr lang="en-US" sz="24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0 </a:t>
            </a:r>
            <a:r>
              <a:rPr lang="sr-Cyrl-CS" sz="24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К 005785 17 </a:t>
            </a:r>
            <a:r>
              <a:rPr lang="sr-Cyrl-CS" sz="24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Кж</a:t>
            </a:r>
            <a:r>
              <a:rPr lang="sr-Cyrl-CS" sz="24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BA" sz="24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8</a:t>
            </a:r>
            <a:r>
              <a:rPr lang="bs-Latn-BA" sz="24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a:t>
            </a:r>
            <a:endParaRPr lang="en-US" sz="24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endParaRPr>
          </a:p>
          <a:p>
            <a:pPr marL="0" lvl="0" indent="0" algn="just" defTabSz="685800" eaLnBrk="1" fontAlgn="auto" hangingPunct="1">
              <a:lnSpc>
                <a:spcPct val="90000"/>
              </a:lnSpc>
              <a:spcBef>
                <a:spcPts val="750"/>
              </a:spcBef>
              <a:spcAft>
                <a:spcPts val="0"/>
              </a:spcAft>
              <a:buClrTx/>
              <a:buSzTx/>
              <a:buNone/>
            </a:pPr>
            <a:r>
              <a:rPr lang="bs-Latn-BA" sz="24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a:t>
            </a:r>
            <a:r>
              <a:rPr lang="sr-Latn-CS" sz="24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snovano se žalbom branioca optuženog prigovara da se pobijana presuda zasniva na dokazu – </a:t>
            </a:r>
            <a:r>
              <a:rPr lang="sr-Latn-CS" sz="24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dio</a:t>
            </a:r>
            <a:r>
              <a:rPr lang="sr-Latn-CS" sz="24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video snimka nadzornih kamera na kući optuženog, koji nije izveden na glavnom pretresu. Kako je odredbom člana 295. stav 1. ZKP RS propisano da sud zasniva presudu samo na činjenicama i dokazima koji su izneseni na glavnom pretresu, pa kako se pobijana presuda zasniva na navedenom dokazu, koji nije u </a:t>
            </a:r>
            <a:r>
              <a:rPr lang="sr-Latn-CS" sz="24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cijelosti</a:t>
            </a:r>
            <a:r>
              <a:rPr lang="sr-Latn-CS" sz="24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izveden na glavnom pretresu, to je po </a:t>
            </a:r>
            <a:r>
              <a:rPr lang="sr-Latn-CS" sz="24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ocjeni</a:t>
            </a:r>
            <a:r>
              <a:rPr lang="sr-Latn-CS" sz="24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ovog suda, moglo bi biti od uticaja na zakonito i pravilno donošenje presude, što predstavlja bitnu povredu odredaba krivičnog postupka iz člana 311. stav 2. ZKP RS.“</a:t>
            </a:r>
            <a:endParaRPr lang="en-US" sz="24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7154601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spcAft>
                <a:spcPts val="0"/>
              </a:spcAft>
            </a:pPr>
            <a:r>
              <a:rPr lang="bs-Latn-BA" sz="2400" dirty="0">
                <a:solidFill>
                  <a:prstClr val="white"/>
                </a:solidFill>
              </a:rPr>
              <a:t>Bitne povrede iz člana 311. stav 2. ZKP </a:t>
            </a:r>
            <a:r>
              <a:rPr lang="bs-Latn-BA" sz="2400" dirty="0" smtClean="0">
                <a:solidFill>
                  <a:prstClr val="white"/>
                </a:solidFill>
              </a:rPr>
              <a:t>RS (</a:t>
            </a:r>
            <a:r>
              <a:rPr lang="bs-Latn-BA" sz="2400" dirty="0" smtClean="0">
                <a:latin typeface="Times New Roman" panose="02020603050405020304" pitchFamily="18" charset="0"/>
                <a:ea typeface="Times New Roman" panose="02020603050405020304" pitchFamily="18" charset="0"/>
              </a:rPr>
              <a:t>Iz rješenja </a:t>
            </a:r>
            <a:r>
              <a:rPr lang="bs-Latn-BA" sz="2800" dirty="0" smtClean="0">
                <a:latin typeface="Times New Roman" panose="02020603050405020304" pitchFamily="18" charset="0"/>
                <a:ea typeface="Times New Roman" panose="02020603050405020304" pitchFamily="18" charset="0"/>
              </a:rPr>
              <a:t>Vrhovnog suda RS </a:t>
            </a:r>
            <a:r>
              <a:rPr lang="bs-Latn-BA" sz="2800" dirty="0" err="1" smtClean="0">
                <a:latin typeface="Times New Roman" panose="02020603050405020304" pitchFamily="18" charset="0"/>
                <a:ea typeface="Times New Roman" panose="02020603050405020304" pitchFamily="18" charset="0"/>
              </a:rPr>
              <a:t>br</a:t>
            </a:r>
            <a:r>
              <a:rPr lang="bs-Latn-BA" sz="2800" dirty="0" smtClean="0">
                <a:latin typeface="Times New Roman" panose="02020603050405020304" pitchFamily="18" charset="0"/>
                <a:ea typeface="Times New Roman" panose="02020603050405020304" pitchFamily="18" charset="0"/>
              </a:rPr>
              <a:t>:</a:t>
            </a:r>
            <a:r>
              <a:rPr lang="en-US" sz="2800" dirty="0" smtClean="0">
                <a:latin typeface="Times New Roman" panose="02020603050405020304" pitchFamily="18" charset="0"/>
                <a:ea typeface="Times New Roman" panose="02020603050405020304" pitchFamily="18" charset="0"/>
              </a:rPr>
              <a:t>14 </a:t>
            </a:r>
            <a:r>
              <a:rPr lang="en-US" sz="2800" dirty="0">
                <a:latin typeface="Times New Roman" panose="02020603050405020304" pitchFamily="18" charset="0"/>
                <a:ea typeface="Times New Roman" panose="02020603050405020304" pitchFamily="18" charset="0"/>
              </a:rPr>
              <a:t>0 </a:t>
            </a:r>
            <a:r>
              <a:rPr lang="sr-Cyrl-CS" sz="2800" dirty="0">
                <a:latin typeface="Times New Roman" panose="02020603050405020304" pitchFamily="18" charset="0"/>
                <a:ea typeface="Times New Roman" panose="02020603050405020304" pitchFamily="18" charset="0"/>
              </a:rPr>
              <a:t>К 0</a:t>
            </a:r>
            <a:r>
              <a:rPr lang="sr-Cyrl-RS" sz="2800" dirty="0">
                <a:latin typeface="Times New Roman" panose="02020603050405020304" pitchFamily="18" charset="0"/>
                <a:ea typeface="Times New Roman" panose="02020603050405020304" pitchFamily="18" charset="0"/>
              </a:rPr>
              <a:t>0</a:t>
            </a:r>
            <a:r>
              <a:rPr lang="bs-Latn-BA" sz="2800" dirty="0">
                <a:latin typeface="Times New Roman" panose="02020603050405020304" pitchFamily="18" charset="0"/>
                <a:ea typeface="Times New Roman" panose="02020603050405020304" pitchFamily="18" charset="0"/>
              </a:rPr>
              <a:t>2</a:t>
            </a:r>
            <a:r>
              <a:rPr lang="sr-Cyrl-BA" sz="2800" dirty="0">
                <a:latin typeface="Times New Roman" panose="02020603050405020304" pitchFamily="18" charset="0"/>
                <a:ea typeface="Times New Roman" panose="02020603050405020304" pitchFamily="18" charset="0"/>
              </a:rPr>
              <a:t>480 </a:t>
            </a:r>
            <a:r>
              <a:rPr lang="sr-Cyrl-CS" sz="2800" dirty="0">
                <a:latin typeface="Times New Roman" panose="02020603050405020304" pitchFamily="18" charset="0"/>
                <a:ea typeface="Times New Roman" panose="02020603050405020304" pitchFamily="18" charset="0"/>
              </a:rPr>
              <a:t>16 </a:t>
            </a:r>
            <a:r>
              <a:rPr lang="sr-Cyrl-CS" sz="2800" dirty="0" err="1" smtClean="0">
                <a:latin typeface="Times New Roman" panose="02020603050405020304" pitchFamily="18" charset="0"/>
                <a:ea typeface="Times New Roman" panose="02020603050405020304" pitchFamily="18" charset="0"/>
              </a:rPr>
              <a:t>Кж</a:t>
            </a:r>
            <a:r>
              <a:rPr lang="bs-Latn-BA" sz="2800" dirty="0" smtClean="0">
                <a:latin typeface="Times New Roman" panose="02020603050405020304" pitchFamily="18" charset="0"/>
                <a:ea typeface="Times New Roman" panose="02020603050405020304" pitchFamily="18" charset="0"/>
              </a:rPr>
              <a:t>)</a:t>
            </a:r>
            <a:r>
              <a:rPr lang="sr-Cyrl-CS" sz="2800" dirty="0" smtClean="0">
                <a:latin typeface="Times New Roman" panose="02020603050405020304" pitchFamily="18" charset="0"/>
                <a:ea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rPr>
              <a:t/>
            </a:r>
            <a:br>
              <a:rPr lang="en-US" sz="2400" dirty="0">
                <a:latin typeface="Times New Roman" panose="02020603050405020304" pitchFamily="18" charset="0"/>
                <a:ea typeface="Times New Roman" panose="02020603050405020304" pitchFamily="18" charset="0"/>
              </a:rPr>
            </a:br>
            <a:endParaRPr lang="en-US" sz="2400" dirty="0"/>
          </a:p>
        </p:txBody>
      </p:sp>
      <p:sp>
        <p:nvSpPr>
          <p:cNvPr id="3" name="Content Placeholder 2"/>
          <p:cNvSpPr>
            <a:spLocks noGrp="1"/>
          </p:cNvSpPr>
          <p:nvPr>
            <p:ph idx="1"/>
          </p:nvPr>
        </p:nvSpPr>
        <p:spPr/>
        <p:txBody>
          <a:bodyPr/>
          <a:lstStyle/>
          <a:p>
            <a:pPr algn="just"/>
            <a:r>
              <a:rPr lang="bs-Latn-BA" sz="2400" dirty="0" smtClean="0">
                <a:latin typeface="Times New Roman" panose="02020603050405020304" pitchFamily="18" charset="0"/>
                <a:ea typeface="Times New Roman" panose="02020603050405020304" pitchFamily="18" charset="0"/>
              </a:rPr>
              <a:t>„</a:t>
            </a:r>
            <a:r>
              <a:rPr lang="en-US" sz="2400" dirty="0" err="1" smtClean="0">
                <a:latin typeface="Times New Roman" panose="02020603050405020304" pitchFamily="18" charset="0"/>
                <a:ea typeface="Times New Roman" panose="02020603050405020304" pitchFamily="18" charset="0"/>
              </a:rPr>
              <a:t>Osnovani</a:t>
            </a:r>
            <a:r>
              <a:rPr lang="en-US" sz="2400" dirty="0" smtClean="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žalbeni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prigovori</a:t>
            </a:r>
            <a:r>
              <a:rPr lang="en-US"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brani</a:t>
            </a:r>
            <a:r>
              <a:rPr lang="bs-Latn-BA" sz="2400" dirty="0">
                <a:latin typeface="Times New Roman" panose="02020603050405020304" pitchFamily="18" charset="0"/>
                <a:ea typeface="Times New Roman" panose="02020603050405020304" pitchFamily="18" charset="0"/>
              </a:rPr>
              <a:t>o</a:t>
            </a:r>
            <a:r>
              <a:rPr lang="sr-Cyrl-BA" sz="2400" dirty="0" err="1">
                <a:latin typeface="Times New Roman" panose="02020603050405020304" pitchFamily="18" charset="0"/>
                <a:ea typeface="Times New Roman" panose="02020603050405020304" pitchFamily="18" charset="0"/>
              </a:rPr>
              <a:t>ca</a:t>
            </a:r>
            <a:r>
              <a:rPr lang="sr-Cyrl-BA" sz="2400" dirty="0">
                <a:latin typeface="Times New Roman" panose="02020603050405020304" pitchFamily="18" charset="0"/>
                <a:ea typeface="Times New Roman" panose="02020603050405020304" pitchFamily="18" charset="0"/>
              </a:rPr>
              <a:t> </a:t>
            </a:r>
            <a:r>
              <a:rPr lang="sr-Cyrl-RS" sz="2400" dirty="0" err="1">
                <a:latin typeface="Times New Roman" panose="02020603050405020304" pitchFamily="18" charset="0"/>
                <a:ea typeface="Times New Roman" panose="02020603050405020304" pitchFamily="18" charset="0"/>
              </a:rPr>
              <a:t>optuženog</a:t>
            </a:r>
            <a:r>
              <a:rPr lang="en-US" sz="2400" dirty="0">
                <a:latin typeface="Times New Roman" panose="02020603050405020304" pitchFamily="18" charset="0"/>
                <a:ea typeface="Times New Roman" panose="02020603050405020304" pitchFamily="18" charset="0"/>
              </a:rPr>
              <a:t>, u </a:t>
            </a:r>
            <a:r>
              <a:rPr lang="en-US" sz="2400" dirty="0" err="1">
                <a:latin typeface="Times New Roman" panose="02020603050405020304" pitchFamily="18" charset="0"/>
                <a:ea typeface="Times New Roman" panose="02020603050405020304" pitchFamily="18" charset="0"/>
              </a:rPr>
              <a:t>prilog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tvrdnji</a:t>
            </a:r>
            <a:r>
              <a:rPr lang="en-US" sz="2400" dirty="0">
                <a:latin typeface="Times New Roman" panose="02020603050405020304" pitchFamily="18" charset="0"/>
                <a:ea typeface="Times New Roman" panose="02020603050405020304" pitchFamily="18" charset="0"/>
              </a:rPr>
              <a:t> da je </a:t>
            </a:r>
            <a:r>
              <a:rPr lang="en-US" sz="2400" dirty="0" err="1">
                <a:latin typeface="Times New Roman" panose="02020603050405020304" pitchFamily="18" charset="0"/>
                <a:ea typeface="Times New Roman" panose="02020603050405020304" pitchFamily="18" charset="0"/>
              </a:rPr>
              <a:t>pretresno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vijeće</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prvostepenog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suda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glavnom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pretresu</a:t>
            </a:r>
            <a:r>
              <a:rPr lang="en-US" sz="2400" dirty="0">
                <a:latin typeface="Times New Roman" panose="02020603050405020304" pitchFamily="18" charset="0"/>
                <a:ea typeface="Times New Roman" panose="02020603050405020304" pitchFamily="18" charset="0"/>
              </a:rPr>
              <a:t> dana 1</a:t>
            </a:r>
            <a:r>
              <a:rPr lang="sr-Cyrl-BA" sz="2400" dirty="0">
                <a:latin typeface="Times New Roman" panose="02020603050405020304" pitchFamily="18" charset="0"/>
                <a:ea typeface="Times New Roman" panose="02020603050405020304" pitchFamily="18" charset="0"/>
              </a:rPr>
              <a:t>5</a:t>
            </a:r>
            <a:r>
              <a:rPr lang="en-US" sz="2400" dirty="0">
                <a:latin typeface="Times New Roman" panose="02020603050405020304" pitchFamily="18" charset="0"/>
                <a:ea typeface="Times New Roman" panose="02020603050405020304" pitchFamily="18" charset="0"/>
              </a:rPr>
              <a:t>.</a:t>
            </a:r>
            <a:r>
              <a:rPr lang="sr-Cyrl-BA" sz="2400" dirty="0">
                <a:latin typeface="Times New Roman" panose="02020603050405020304" pitchFamily="18" charset="0"/>
                <a:ea typeface="Times New Roman" panose="02020603050405020304" pitchFamily="18" charset="0"/>
              </a:rPr>
              <a:t>06</a:t>
            </a:r>
            <a:r>
              <a:rPr lang="en-US" sz="2400" dirty="0">
                <a:latin typeface="Times New Roman" panose="02020603050405020304" pitchFamily="18" charset="0"/>
                <a:ea typeface="Times New Roman" panose="02020603050405020304" pitchFamily="18" charset="0"/>
              </a:rPr>
              <a:t>.201</a:t>
            </a:r>
            <a:r>
              <a:rPr lang="sr-Cyrl-BA" sz="2400" dirty="0">
                <a:latin typeface="Times New Roman" panose="02020603050405020304" pitchFamily="18" charset="0"/>
                <a:ea typeface="Times New Roman" panose="02020603050405020304" pitchFamily="18" charset="0"/>
              </a:rPr>
              <a:t>6</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godine</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propustilo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primjeniti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odredbu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člana</a:t>
            </a:r>
            <a:r>
              <a:rPr lang="en-US" sz="2400" dirty="0">
                <a:latin typeface="Times New Roman" panose="02020603050405020304" pitchFamily="18" charset="0"/>
                <a:ea typeface="Times New Roman" panose="02020603050405020304" pitchFamily="18" charset="0"/>
              </a:rPr>
              <a:t> 266. </a:t>
            </a:r>
            <a:r>
              <a:rPr lang="en-US" sz="2400" dirty="0" err="1">
                <a:latin typeface="Times New Roman" panose="02020603050405020304" pitchFamily="18" charset="0"/>
                <a:ea typeface="Times New Roman" panose="02020603050405020304" pitchFamily="18" charset="0"/>
              </a:rPr>
              <a:t>stav</a:t>
            </a:r>
            <a:r>
              <a:rPr lang="en-US" sz="2400" dirty="0">
                <a:latin typeface="Times New Roman" panose="02020603050405020304" pitchFamily="18" charset="0"/>
                <a:ea typeface="Times New Roman" panose="02020603050405020304" pitchFamily="18" charset="0"/>
              </a:rPr>
              <a:t> 2. ZKP RS, </a:t>
            </a:r>
            <a:r>
              <a:rPr lang="sr-Cyrl-BA" sz="2400" dirty="0" err="1">
                <a:latin typeface="Times New Roman" panose="02020603050405020304" pitchFamily="18" charset="0"/>
                <a:ea typeface="Times New Roman" panose="02020603050405020304" pitchFamily="18" charset="0"/>
              </a:rPr>
              <a:t>na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način</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što</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prvostepeni</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sud</a:t>
            </a:r>
            <a:r>
              <a:rPr lang="sr-Cyrl-BA" sz="2400" dirty="0">
                <a:latin typeface="Times New Roman" panose="02020603050405020304" pitchFamily="18" charset="0"/>
                <a:ea typeface="Times New Roman" panose="02020603050405020304" pitchFamily="18" charset="0"/>
              </a:rPr>
              <a:t> u </a:t>
            </a:r>
            <a:r>
              <a:rPr lang="sr-Cyrl-BA" sz="2400" dirty="0" err="1">
                <a:latin typeface="Times New Roman" panose="02020603050405020304" pitchFamily="18" charset="0"/>
                <a:ea typeface="Times New Roman" panose="02020603050405020304" pitchFamily="18" charset="0"/>
              </a:rPr>
              <a:t>nastavku</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glavnog</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pretresa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nije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konstatovao</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promjene</a:t>
            </a:r>
            <a:r>
              <a:rPr lang="sr-Cyrl-BA" sz="2400" dirty="0">
                <a:latin typeface="Times New Roman" panose="02020603050405020304" pitchFamily="18" charset="0"/>
                <a:ea typeface="Times New Roman" panose="02020603050405020304" pitchFamily="18" charset="0"/>
              </a:rPr>
              <a:t> u </a:t>
            </a:r>
            <a:r>
              <a:rPr lang="sr-Cyrl-BA" sz="2400" dirty="0" err="1">
                <a:latin typeface="Times New Roman" panose="02020603050405020304" pitchFamily="18" charset="0"/>
                <a:ea typeface="Times New Roman" panose="02020603050405020304" pitchFamily="18" charset="0"/>
              </a:rPr>
              <a:t>sastavu</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pretresnog</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vijeća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te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da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nakon</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što</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je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to</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vijeće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donijelo</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odluku</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da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će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glavni</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pretres</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početi</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iznova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zbog</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proteka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roka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od</a:t>
            </a:r>
            <a:r>
              <a:rPr lang="sr-Cyrl-BA" sz="2400" dirty="0">
                <a:latin typeface="Times New Roman" panose="02020603050405020304" pitchFamily="18" charset="0"/>
                <a:ea typeface="Times New Roman" panose="02020603050405020304" pitchFamily="18" charset="0"/>
              </a:rPr>
              <a:t> 30 </a:t>
            </a:r>
            <a:r>
              <a:rPr lang="sr-Cyrl-BA" sz="2400" dirty="0" err="1">
                <a:latin typeface="Times New Roman" panose="02020603050405020304" pitchFamily="18" charset="0"/>
                <a:ea typeface="Times New Roman" panose="02020603050405020304" pitchFamily="18" charset="0"/>
              </a:rPr>
              <a:t>dana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od</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ranijeg</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glavnog</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pretresa</a:t>
            </a:r>
            <a:r>
              <a:rPr lang="sr-Cyrl-BA"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propustilo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zatražiti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saglasnost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stranaka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brani</a:t>
            </a:r>
            <a:r>
              <a:rPr lang="sr-Cyrl-BA" sz="2400" dirty="0" err="1">
                <a:latin typeface="Times New Roman" panose="02020603050405020304" pitchFamily="18" charset="0"/>
                <a:ea typeface="Times New Roman" panose="02020603050405020304" pitchFamily="18" charset="0"/>
              </a:rPr>
              <a:t>oca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da</a:t>
            </a:r>
            <a:r>
              <a:rPr lang="sr-Cyrl-BA" sz="2400" dirty="0">
                <a:latin typeface="Times New Roman" panose="02020603050405020304" pitchFamily="18" charset="0"/>
                <a:ea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rPr>
              <a:t>se </a:t>
            </a:r>
            <a:r>
              <a:rPr lang="sr-Cyrl-BA" sz="2400" dirty="0" err="1">
                <a:latin typeface="Times New Roman" panose="02020603050405020304" pitchFamily="18" charset="0"/>
                <a:ea typeface="Times New Roman" panose="02020603050405020304" pitchFamily="18" charset="0"/>
              </a:rPr>
              <a:t>svjedoci</a:t>
            </a:r>
            <a:r>
              <a:rPr lang="sr-Cyrl-BA" sz="2400" dirty="0">
                <a:latin typeface="Times New Roman" panose="02020603050405020304" pitchFamily="18" charset="0"/>
                <a:ea typeface="Times New Roman" panose="02020603050405020304" pitchFamily="18" charset="0"/>
              </a:rPr>
              <a:t> i </a:t>
            </a:r>
            <a:r>
              <a:rPr lang="sr-Cyrl-BA" sz="2400" dirty="0" err="1">
                <a:latin typeface="Times New Roman" panose="02020603050405020304" pitchFamily="18" charset="0"/>
                <a:ea typeface="Times New Roman" panose="02020603050405020304" pitchFamily="18" charset="0"/>
              </a:rPr>
              <a:t>vještaci</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ne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saslušavaju</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ponovo</a:t>
            </a:r>
            <a:r>
              <a:rPr lang="sr-Cyrl-BA" sz="2400" dirty="0">
                <a:latin typeface="Times New Roman" panose="02020603050405020304" pitchFamily="18" charset="0"/>
                <a:ea typeface="Times New Roman" panose="02020603050405020304" pitchFamily="18" charset="0"/>
              </a:rPr>
              <a:t> i </a:t>
            </a:r>
            <a:r>
              <a:rPr lang="sr-Cyrl-BA" sz="2400" dirty="0" err="1">
                <a:latin typeface="Times New Roman" panose="02020603050405020304" pitchFamily="18" charset="0"/>
                <a:ea typeface="Times New Roman" panose="02020603050405020304" pitchFamily="18" charset="0"/>
              </a:rPr>
              <a:t>da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ne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vrši</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novi</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uviđaj</a:t>
            </a:r>
            <a:endParaRPr lang="en-US" sz="2400" dirty="0"/>
          </a:p>
        </p:txBody>
      </p:sp>
    </p:spTree>
    <p:extLst>
      <p:ext uri="{BB962C8B-B14F-4D97-AF65-F5344CB8AC3E}">
        <p14:creationId xmlns:p14="http://schemas.microsoft.com/office/powerpoint/2010/main" val="15594654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32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Corbel" panose="020B0503020204020204"/>
              </a:rPr>
              <a:t>Član 311. stav 2. u vezi sa članom 266. st.2</a:t>
            </a:r>
            <a:endParaRPr lang="en-US" dirty="0"/>
          </a:p>
        </p:txBody>
      </p:sp>
      <p:sp>
        <p:nvSpPr>
          <p:cNvPr id="3" name="Content Placeholder 2"/>
          <p:cNvSpPr>
            <a:spLocks noGrp="1"/>
          </p:cNvSpPr>
          <p:nvPr>
            <p:ph idx="1"/>
          </p:nvPr>
        </p:nvSpPr>
        <p:spPr/>
        <p:txBody>
          <a:bodyPr/>
          <a:lstStyle/>
          <a:p>
            <a:pPr indent="457200" algn="just">
              <a:spcAft>
                <a:spcPts val="0"/>
              </a:spcAft>
            </a:pPr>
            <a:r>
              <a:rPr lang="en-US" sz="2400" dirty="0" err="1">
                <a:latin typeface="Times New Roman" panose="02020603050405020304" pitchFamily="18" charset="0"/>
                <a:ea typeface="Times New Roman" panose="02020603050405020304" pitchFamily="18" charset="0"/>
              </a:rPr>
              <a:t>Iz</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sadržaja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odredbe</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člana</a:t>
            </a:r>
            <a:r>
              <a:rPr lang="en-US" sz="2400" dirty="0">
                <a:latin typeface="Times New Roman" panose="02020603050405020304" pitchFamily="18" charset="0"/>
                <a:ea typeface="Times New Roman" panose="02020603050405020304" pitchFamily="18" charset="0"/>
              </a:rPr>
              <a:t> 266. </a:t>
            </a:r>
            <a:r>
              <a:rPr lang="en-US" sz="2400" dirty="0" err="1">
                <a:latin typeface="Times New Roman" panose="02020603050405020304" pitchFamily="18" charset="0"/>
                <a:ea typeface="Times New Roman" panose="02020603050405020304" pitchFamily="18" charset="0"/>
              </a:rPr>
              <a:t>stav</a:t>
            </a:r>
            <a:r>
              <a:rPr lang="en-US" sz="2400" dirty="0">
                <a:latin typeface="Times New Roman" panose="02020603050405020304" pitchFamily="18" charset="0"/>
                <a:ea typeface="Times New Roman" panose="02020603050405020304" pitchFamily="18" charset="0"/>
              </a:rPr>
              <a:t> 2. ZKP RS, </a:t>
            </a:r>
            <a:r>
              <a:rPr lang="en-US" sz="2400" dirty="0" err="1">
                <a:latin typeface="Times New Roman" panose="02020603050405020304" pitchFamily="18" charset="0"/>
                <a:ea typeface="Times New Roman" panose="02020603050405020304" pitchFamily="18" charset="0"/>
              </a:rPr>
              <a:t>proizlazi</a:t>
            </a:r>
            <a:r>
              <a:rPr lang="en-US" sz="2400" dirty="0">
                <a:latin typeface="Times New Roman" panose="02020603050405020304" pitchFamily="18" charset="0"/>
                <a:ea typeface="Times New Roman" panose="02020603050405020304" pitchFamily="18" charset="0"/>
              </a:rPr>
              <a:t> da </a:t>
            </a:r>
            <a:r>
              <a:rPr lang="en-US" sz="2400" dirty="0" err="1">
                <a:latin typeface="Times New Roman" panose="02020603050405020304" pitchFamily="18" charset="0"/>
                <a:ea typeface="Times New Roman" panose="02020603050405020304" pitchFamily="18" charset="0"/>
              </a:rPr>
              <a:t>ukoliko</a:t>
            </a:r>
            <a:r>
              <a:rPr lang="en-US" sz="2400" dirty="0">
                <a:latin typeface="Times New Roman" panose="02020603050405020304" pitchFamily="18" charset="0"/>
                <a:ea typeface="Times New Roman" panose="02020603050405020304" pitchFamily="18" charset="0"/>
              </a:rPr>
              <a:t> je </a:t>
            </a:r>
            <a:r>
              <a:rPr lang="sr-Cyrl-BA" sz="2400" dirty="0" err="1">
                <a:latin typeface="Times New Roman" panose="02020603050405020304" pitchFamily="18" charset="0"/>
                <a:ea typeface="Times New Roman" panose="02020603050405020304" pitchFamily="18" charset="0"/>
              </a:rPr>
              <a:t>došlo</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do</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izmjene</a:t>
            </a:r>
            <a:r>
              <a:rPr lang="sr-Cyrl-BA" sz="2400" dirty="0">
                <a:latin typeface="Times New Roman" panose="02020603050405020304" pitchFamily="18" charset="0"/>
                <a:ea typeface="Times New Roman" panose="02020603050405020304" pitchFamily="18" charset="0"/>
              </a:rPr>
              <a:t> u </a:t>
            </a:r>
            <a:r>
              <a:rPr lang="sr-Cyrl-BA" sz="2400" dirty="0" err="1">
                <a:latin typeface="Times New Roman" panose="02020603050405020304" pitchFamily="18" charset="0"/>
                <a:ea typeface="Times New Roman" panose="02020603050405020304" pitchFamily="18" charset="0"/>
              </a:rPr>
              <a:t>sastavu</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vijeća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ili</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ako</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je</a:t>
            </a:r>
            <a:r>
              <a:rPr lang="sr-Cyrl-BA"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odgađanje</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trajalo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duže</a:t>
            </a:r>
            <a:r>
              <a:rPr lang="en-US" sz="2400" dirty="0">
                <a:latin typeface="Times New Roman" panose="02020603050405020304" pitchFamily="18" charset="0"/>
                <a:ea typeface="Times New Roman" panose="02020603050405020304" pitchFamily="18" charset="0"/>
              </a:rPr>
              <a:t> od 30 dana, </a:t>
            </a:r>
            <a:r>
              <a:rPr lang="en-US" sz="2400" dirty="0" err="1">
                <a:latin typeface="Times New Roman" panose="02020603050405020304" pitchFamily="18" charset="0"/>
                <a:ea typeface="Times New Roman" panose="02020603050405020304" pitchFamily="18" charset="0"/>
              </a:rPr>
              <a:t>više</a:t>
            </a:r>
            <a:r>
              <a:rPr lang="en-US" sz="2400" dirty="0">
                <a:latin typeface="Times New Roman" panose="02020603050405020304" pitchFamily="18" charset="0"/>
                <a:ea typeface="Times New Roman" panose="02020603050405020304" pitchFamily="18" charset="0"/>
              </a:rPr>
              <a:t> ne </a:t>
            </a:r>
            <a:r>
              <a:rPr lang="en-US" sz="2400" dirty="0" err="1">
                <a:latin typeface="Times New Roman" panose="02020603050405020304" pitchFamily="18" charset="0"/>
                <a:ea typeface="Times New Roman" panose="02020603050405020304" pitchFamily="18" charset="0"/>
              </a:rPr>
              <a:t>postoji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cjelina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između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odgođenog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nastavljenog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glavnog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pretresa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što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obavezuje</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sudeće</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vijeće</a:t>
            </a:r>
            <a:r>
              <a:rPr lang="en-US" sz="2400" dirty="0">
                <a:latin typeface="Times New Roman" panose="02020603050405020304" pitchFamily="18" charset="0"/>
                <a:ea typeface="Times New Roman" panose="02020603050405020304" pitchFamily="18" charset="0"/>
              </a:rPr>
              <a:t> da </a:t>
            </a:r>
            <a:r>
              <a:rPr lang="en-US" sz="2400" dirty="0" err="1">
                <a:latin typeface="Times New Roman" panose="02020603050405020304" pitchFamily="18" charset="0"/>
                <a:ea typeface="Times New Roman" panose="02020603050405020304" pitchFamily="18" charset="0"/>
              </a:rPr>
              <a:t>glavni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pretres</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počne</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iznova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nije</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predviđen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niti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moguć</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nikakav</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izuzetak</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ni</a:t>
            </a:r>
            <a:r>
              <a:rPr lang="en-US" sz="2400" dirty="0">
                <a:latin typeface="Times New Roman" panose="02020603050405020304" pitchFamily="18" charset="0"/>
                <a:ea typeface="Times New Roman" panose="02020603050405020304" pitchFamily="18" charset="0"/>
              </a:rPr>
              <a:t> pod </a:t>
            </a:r>
            <a:r>
              <a:rPr lang="en-US" sz="2400" dirty="0" err="1">
                <a:latin typeface="Times New Roman" panose="02020603050405020304" pitchFamily="18" charset="0"/>
                <a:ea typeface="Times New Roman" panose="02020603050405020304" pitchFamily="18" charset="0"/>
              </a:rPr>
              <a:t>kojim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uslovima</a:t>
            </a:r>
            <a:r>
              <a:rPr lang="en-US" sz="2400" dirty="0">
                <a:latin typeface="Times New Roman" panose="02020603050405020304" pitchFamily="18" charset="0"/>
                <a:ea typeface="Times New Roman" panose="02020603050405020304" pitchFamily="18" charset="0"/>
              </a:rPr>
              <a:t>, </a:t>
            </a:r>
            <a:r>
              <a:rPr lang="sr-Cyrl-BA" sz="2400" dirty="0">
                <a:latin typeface="Times New Roman" panose="02020603050405020304" pitchFamily="18" charset="0"/>
                <a:ea typeface="Times New Roman" panose="02020603050405020304" pitchFamily="18" charset="0"/>
              </a:rPr>
              <a:t>s </a:t>
            </a:r>
            <a:r>
              <a:rPr lang="sr-Cyrl-BA" sz="2400" dirty="0" err="1">
                <a:latin typeface="Times New Roman" panose="02020603050405020304" pitchFamily="18" charset="0"/>
                <a:ea typeface="Times New Roman" panose="02020603050405020304" pitchFamily="18" charset="0"/>
              </a:rPr>
              <a:t>tim</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što</a:t>
            </a:r>
            <a:r>
              <a:rPr lang="sr-Cyrl-BA"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vijeće</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može</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odlučiti</a:t>
            </a:r>
            <a:r>
              <a:rPr lang="en-US" sz="2400" dirty="0">
                <a:latin typeface="Times New Roman" panose="02020603050405020304" pitchFamily="18" charset="0"/>
                <a:ea typeface="Times New Roman" panose="02020603050405020304" pitchFamily="18" charset="0"/>
              </a:rPr>
              <a:t> da se u </a:t>
            </a:r>
            <a:r>
              <a:rPr lang="en-US" sz="2400" dirty="0" err="1">
                <a:latin typeface="Times New Roman" panose="02020603050405020304" pitchFamily="18" charset="0"/>
                <a:ea typeface="Times New Roman" panose="02020603050405020304" pitchFamily="18" charset="0"/>
              </a:rPr>
              <a:t>ovakvom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slučaju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svjedoci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vještaci</a:t>
            </a:r>
            <a:r>
              <a:rPr lang="en-US" sz="2400" dirty="0">
                <a:latin typeface="Times New Roman" panose="02020603050405020304" pitchFamily="18" charset="0"/>
                <a:ea typeface="Times New Roman" panose="02020603050405020304" pitchFamily="18" charset="0"/>
              </a:rPr>
              <a:t> ne </a:t>
            </a:r>
            <a:r>
              <a:rPr lang="en-US" sz="2400" dirty="0" err="1">
                <a:latin typeface="Times New Roman" panose="02020603050405020304" pitchFamily="18" charset="0"/>
                <a:ea typeface="Times New Roman" panose="02020603050405020304" pitchFamily="18" charset="0"/>
              </a:rPr>
              <a:t>saslušavaju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ponovo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i</a:t>
            </a:r>
            <a:r>
              <a:rPr lang="en-US" sz="2400" dirty="0">
                <a:latin typeface="Times New Roman" panose="02020603050405020304" pitchFamily="18" charset="0"/>
                <a:ea typeface="Times New Roman" panose="02020603050405020304" pitchFamily="18" charset="0"/>
              </a:rPr>
              <a:t> da se ne </a:t>
            </a:r>
            <a:r>
              <a:rPr lang="en-US" sz="2400" dirty="0" err="1">
                <a:latin typeface="Times New Roman" panose="02020603050405020304" pitchFamily="18" charset="0"/>
                <a:ea typeface="Times New Roman" panose="02020603050405020304" pitchFamily="18" charset="0"/>
              </a:rPr>
              <a:t>vrši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novi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uviđaj</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nego</a:t>
            </a:r>
            <a:r>
              <a:rPr lang="en-US" sz="2400" dirty="0">
                <a:latin typeface="Times New Roman" panose="02020603050405020304" pitchFamily="18" charset="0"/>
                <a:ea typeface="Times New Roman" panose="02020603050405020304" pitchFamily="18" charset="0"/>
              </a:rPr>
              <a:t> da se </a:t>
            </a:r>
            <a:r>
              <a:rPr lang="en-US" sz="2400" dirty="0" err="1">
                <a:latin typeface="Times New Roman" panose="02020603050405020304" pitchFamily="18" charset="0"/>
                <a:ea typeface="Times New Roman" panose="02020603050405020304" pitchFamily="18" charset="0"/>
              </a:rPr>
              <a:t>koriste</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iskazi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svjedoka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vještaka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dati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ranijem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glavnom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pretresu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odnosno</a:t>
            </a:r>
            <a:r>
              <a:rPr lang="en-US" sz="2400" dirty="0">
                <a:latin typeface="Times New Roman" panose="02020603050405020304" pitchFamily="18" charset="0"/>
                <a:ea typeface="Times New Roman" panose="02020603050405020304" pitchFamily="18" charset="0"/>
              </a:rPr>
              <a:t> da se </a:t>
            </a:r>
            <a:r>
              <a:rPr lang="en-US" sz="2400" dirty="0" err="1">
                <a:latin typeface="Times New Roman" panose="02020603050405020304" pitchFamily="18" charset="0"/>
                <a:ea typeface="Times New Roman" panose="02020603050405020304" pitchFamily="18" charset="0"/>
              </a:rPr>
              <a:t>koristi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zapisnik</a:t>
            </a:r>
            <a:r>
              <a:rPr lang="en-US" sz="2400" dirty="0">
                <a:latin typeface="Times New Roman" panose="02020603050405020304" pitchFamily="18" charset="0"/>
                <a:ea typeface="Times New Roman" panose="02020603050405020304" pitchFamily="18" charset="0"/>
              </a:rPr>
              <a:t> o </a:t>
            </a:r>
            <a:r>
              <a:rPr lang="en-US" sz="2400" dirty="0" err="1">
                <a:latin typeface="Times New Roman" panose="02020603050405020304" pitchFamily="18" charset="0"/>
                <a:ea typeface="Times New Roman" panose="02020603050405020304" pitchFamily="18" charset="0"/>
              </a:rPr>
              <a:t>uviđaju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ali</a:t>
            </a:r>
            <a:r>
              <a:rPr lang="en-US"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samo</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ako</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su</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se</a:t>
            </a:r>
            <a:r>
              <a:rPr lang="sr-Cyrl-BA"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strank</a:t>
            </a:r>
            <a:r>
              <a:rPr lang="sr-Cyrl-BA" sz="2400" dirty="0">
                <a:latin typeface="Times New Roman" panose="02020603050405020304" pitchFamily="18" charset="0"/>
                <a:ea typeface="Times New Roman" panose="02020603050405020304" pitchFamily="18" charset="0"/>
              </a:rPr>
              <a:t>e </a:t>
            </a:r>
            <a:r>
              <a:rPr lang="en-US" sz="2400" dirty="0" err="1">
                <a:latin typeface="Times New Roman" panose="02020603050405020304" pitchFamily="18" charset="0"/>
                <a:ea typeface="Times New Roman" panose="02020603050405020304" pitchFamily="18" charset="0"/>
              </a:rPr>
              <a:t>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brani</a:t>
            </a:r>
            <a:r>
              <a:rPr lang="sr-Cyrl-BA" sz="2400" dirty="0" err="1">
                <a:latin typeface="Times New Roman" panose="02020603050405020304" pitchFamily="18" charset="0"/>
                <a:ea typeface="Times New Roman" panose="02020603050405020304" pitchFamily="18" charset="0"/>
              </a:rPr>
              <a:t>la</a:t>
            </a:r>
            <a:r>
              <a:rPr lang="en-US" sz="2400" dirty="0">
                <a:latin typeface="Times New Roman" panose="02020603050405020304" pitchFamily="18" charset="0"/>
                <a:ea typeface="Times New Roman" panose="02020603050405020304" pitchFamily="18" charset="0"/>
              </a:rPr>
              <a:t>c </a:t>
            </a:r>
            <a:r>
              <a:rPr lang="sr-Cyrl-BA" sz="2400" dirty="0" err="1">
                <a:latin typeface="Times New Roman" panose="02020603050405020304" pitchFamily="18" charset="0"/>
                <a:ea typeface="Times New Roman" panose="02020603050405020304" pitchFamily="18" charset="0"/>
              </a:rPr>
              <a:t>saglasili</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tim</a:t>
            </a:r>
            <a:r>
              <a:rPr lang="sr-Cyrl-BA" sz="2400" dirty="0">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a:p>
            <a:pPr indent="0" algn="just">
              <a:spcAft>
                <a:spcPts val="0"/>
              </a:spcAft>
              <a:buNone/>
            </a:pPr>
            <a:r>
              <a:rPr lang="en-US" sz="2400" dirty="0">
                <a:latin typeface="Times New Roman" panose="02020603050405020304" pitchFamily="18" charset="0"/>
                <a:ea typeface="Times New Roman" panose="02020603050405020304" pitchFamily="18" charset="0"/>
              </a:rPr>
              <a:t> </a:t>
            </a:r>
          </a:p>
          <a:p>
            <a:endParaRPr lang="en-US" sz="2400" dirty="0"/>
          </a:p>
        </p:txBody>
      </p:sp>
    </p:spTree>
    <p:extLst>
      <p:ext uri="{BB962C8B-B14F-4D97-AF65-F5344CB8AC3E}">
        <p14:creationId xmlns:p14="http://schemas.microsoft.com/office/powerpoint/2010/main" val="34916259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Corbel" panose="020B0503020204020204"/>
              </a:rPr>
              <a:t>Iz </a:t>
            </a:r>
            <a:r>
              <a:rPr lang="bs-Latn-BA" sz="3600" dirty="0" err="1">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Corbel" panose="020B0503020204020204"/>
              </a:rPr>
              <a:t>ukidnog</a:t>
            </a:r>
            <a:r>
              <a:rPr lang="bs-Latn-BA"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Corbel" panose="020B0503020204020204"/>
              </a:rPr>
              <a:t> rješenja VS RS </a:t>
            </a:r>
            <a:r>
              <a:rPr lang="bs-Latn-BA" sz="3600" dirty="0" err="1">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Corbel" panose="020B0503020204020204"/>
              </a:rPr>
              <a:t>br</a:t>
            </a:r>
            <a:r>
              <a:rPr lang="bs-Latn-BA"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Corbel" panose="020B0503020204020204"/>
              </a:rPr>
              <a:t>:</a:t>
            </a:r>
            <a:r>
              <a:rPr lang="en-US"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14 0 </a:t>
            </a:r>
            <a:r>
              <a:rPr lang="sr-Cyrl-CS"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К 0</a:t>
            </a:r>
            <a:r>
              <a:rPr lang="sr-Cyrl-RS"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0</a:t>
            </a:r>
            <a:r>
              <a:rPr lang="bs-Latn-BA"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2</a:t>
            </a:r>
            <a:r>
              <a:rPr lang="sr-Cyrl-BA"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480 </a:t>
            </a:r>
            <a:r>
              <a:rPr lang="sr-Cyrl-CS"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16 </a:t>
            </a:r>
            <a:r>
              <a:rPr lang="sr-Cyrl-CS" sz="3600" dirty="0" err="1">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Кж</a:t>
            </a:r>
            <a:r>
              <a:rPr lang="sr-Cyrl-CS" sz="36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 </a:t>
            </a:r>
            <a:endParaRPr lang="en-US" dirty="0"/>
          </a:p>
        </p:txBody>
      </p:sp>
      <p:sp>
        <p:nvSpPr>
          <p:cNvPr id="3" name="Content Placeholder 2"/>
          <p:cNvSpPr>
            <a:spLocks noGrp="1"/>
          </p:cNvSpPr>
          <p:nvPr>
            <p:ph idx="1"/>
          </p:nvPr>
        </p:nvSpPr>
        <p:spPr/>
        <p:txBody>
          <a:bodyPr/>
          <a:lstStyle/>
          <a:p>
            <a:pPr indent="457200" algn="just">
              <a:spcAft>
                <a:spcPts val="0"/>
              </a:spcAft>
            </a:pPr>
            <a:r>
              <a:rPr lang="sr-Cyrl-BA" sz="1600" dirty="0" err="1">
                <a:latin typeface="Times New Roman" panose="02020603050405020304" pitchFamily="18" charset="0"/>
                <a:ea typeface="Times New Roman" panose="02020603050405020304" pitchFamily="18" charset="0"/>
              </a:rPr>
              <a:t>Dakle</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radi</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se</a:t>
            </a:r>
            <a:r>
              <a:rPr lang="sr-Cyrl-BA" sz="1600" dirty="0">
                <a:latin typeface="Times New Roman" panose="02020603050405020304" pitchFamily="18" charset="0"/>
                <a:ea typeface="Times New Roman" panose="02020603050405020304" pitchFamily="18" charset="0"/>
              </a:rPr>
              <a:t> o </a:t>
            </a:r>
            <a:r>
              <a:rPr lang="sr-Cyrl-BA" sz="1600" dirty="0" err="1">
                <a:latin typeface="Times New Roman" panose="02020603050405020304" pitchFamily="18" charset="0"/>
                <a:ea typeface="Times New Roman" panose="02020603050405020304" pitchFamily="18" charset="0"/>
              </a:rPr>
              <a:t>imperativnoj</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normi</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prema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kojoj</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obaveza</a:t>
            </a:r>
            <a:r>
              <a:rPr lang="en-US" sz="1600" dirty="0">
                <a:latin typeface="Times New Roman" panose="02020603050405020304" pitchFamily="18" charset="0"/>
                <a:ea typeface="Times New Roman" panose="02020603050405020304" pitchFamily="18" charset="0"/>
              </a:rPr>
              <a:t> je </a:t>
            </a:r>
            <a:r>
              <a:rPr lang="en-US" sz="1600" dirty="0" err="1">
                <a:latin typeface="Times New Roman" panose="02020603050405020304" pitchFamily="18" charset="0"/>
                <a:ea typeface="Times New Roman" panose="02020603050405020304" pitchFamily="18" charset="0"/>
              </a:rPr>
              <a:t>sudećeg</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vijeća</a:t>
            </a:r>
            <a:r>
              <a:rPr lang="en-US" sz="1600" dirty="0">
                <a:latin typeface="Times New Roman" panose="02020603050405020304" pitchFamily="18" charset="0"/>
                <a:ea typeface="Times New Roman" panose="02020603050405020304" pitchFamily="18" charset="0"/>
              </a:rPr>
              <a:t> da </a:t>
            </a:r>
            <a:r>
              <a:rPr lang="en-US" sz="1600" dirty="0" err="1">
                <a:latin typeface="Times New Roman" panose="02020603050405020304" pitchFamily="18" charset="0"/>
                <a:ea typeface="Times New Roman" panose="02020603050405020304" pitchFamily="18" charset="0"/>
              </a:rPr>
              <a:t>glavni</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pretres</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počne</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iznova</a:t>
            </a:r>
            <a:r>
              <a:rPr lang="sr-Cyrl-BA" sz="1600" dirty="0">
                <a:latin typeface="Times New Roman" panose="02020603050405020304" pitchFamily="18" charset="0"/>
                <a:ea typeface="Times New Roman" panose="02020603050405020304" pitchFamily="18" charset="0"/>
              </a:rPr>
              <a:t>, </a:t>
            </a:r>
            <a:r>
              <a:rPr lang="en-US" sz="1600" dirty="0">
                <a:latin typeface="Times New Roman" panose="02020603050405020304" pitchFamily="18" charset="0"/>
                <a:ea typeface="Times New Roman" panose="02020603050405020304" pitchFamily="18" charset="0"/>
              </a:rPr>
              <a:t>u </a:t>
            </a:r>
            <a:r>
              <a:rPr lang="en-US" sz="1600" dirty="0" err="1">
                <a:latin typeface="Times New Roman" panose="02020603050405020304" pitchFamily="18" charset="0"/>
                <a:ea typeface="Times New Roman" panose="02020603050405020304" pitchFamily="18" charset="0"/>
              </a:rPr>
              <a:t>slučaju</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prekoračenja</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roka</a:t>
            </a:r>
            <a:r>
              <a:rPr lang="en-US" sz="1600" dirty="0">
                <a:latin typeface="Times New Roman" panose="02020603050405020304" pitchFamily="18" charset="0"/>
                <a:ea typeface="Times New Roman" panose="02020603050405020304" pitchFamily="18" charset="0"/>
              </a:rPr>
              <a:t> od 30 dana </a:t>
            </a:r>
            <a:r>
              <a:rPr lang="en-US" sz="1600" dirty="0" err="1">
                <a:latin typeface="Times New Roman" panose="02020603050405020304" pitchFamily="18" charset="0"/>
                <a:ea typeface="Times New Roman" panose="02020603050405020304" pitchFamily="18" charset="0"/>
              </a:rPr>
              <a:t>ili</a:t>
            </a:r>
            <a:r>
              <a:rPr lang="en-US" sz="1600" dirty="0">
                <a:latin typeface="Times New Roman" panose="02020603050405020304" pitchFamily="18" charset="0"/>
                <a:ea typeface="Times New Roman" panose="02020603050405020304" pitchFamily="18" charset="0"/>
              </a:rPr>
              <a:t> </a:t>
            </a:r>
            <a:r>
              <a:rPr lang="sr-Cyrl-BA" sz="1600" dirty="0">
                <a:latin typeface="Times New Roman" panose="02020603050405020304" pitchFamily="18" charset="0"/>
                <a:ea typeface="Times New Roman" panose="02020603050405020304" pitchFamily="18" charset="0"/>
              </a:rPr>
              <a:t>u </a:t>
            </a:r>
            <a:r>
              <a:rPr lang="sr-Cyrl-BA" sz="1600" dirty="0" err="1">
                <a:latin typeface="Times New Roman" panose="02020603050405020304" pitchFamily="18" charset="0"/>
                <a:ea typeface="Times New Roman" panose="02020603050405020304" pitchFamily="18" charset="0"/>
              </a:rPr>
              <a:t>slučaju</a:t>
            </a:r>
            <a:r>
              <a:rPr lang="sr-Cyrl-BA"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izmjen</a:t>
            </a:r>
            <a:r>
              <a:rPr lang="sr-Cyrl-BA" sz="1600" dirty="0">
                <a:latin typeface="Times New Roman" panose="02020603050405020304" pitchFamily="18" charset="0"/>
                <a:ea typeface="Times New Roman" panose="02020603050405020304" pitchFamily="18" charset="0"/>
              </a:rPr>
              <a:t>e u </a:t>
            </a:r>
            <a:r>
              <a:rPr lang="en-US" sz="1600" dirty="0" err="1">
                <a:latin typeface="Times New Roman" panose="02020603050405020304" pitchFamily="18" charset="0"/>
                <a:ea typeface="Times New Roman" panose="02020603050405020304" pitchFamily="18" charset="0"/>
              </a:rPr>
              <a:t>sastav</a:t>
            </a:r>
            <a:r>
              <a:rPr lang="sr-Cyrl-BA" sz="1600" dirty="0">
                <a:latin typeface="Times New Roman" panose="02020603050405020304" pitchFamily="18" charset="0"/>
                <a:ea typeface="Times New Roman" panose="02020603050405020304" pitchFamily="18" charset="0"/>
              </a:rPr>
              <a:t>u </a:t>
            </a:r>
            <a:r>
              <a:rPr lang="en-US" sz="1600" dirty="0" err="1">
                <a:latin typeface="Times New Roman" panose="02020603050405020304" pitchFamily="18" charset="0"/>
                <a:ea typeface="Times New Roman" panose="02020603050405020304" pitchFamily="18" charset="0"/>
              </a:rPr>
              <a:t>vijeća</a:t>
            </a:r>
            <a:r>
              <a:rPr lang="en-US" sz="1600" dirty="0">
                <a:latin typeface="Times New Roman" panose="02020603050405020304" pitchFamily="18" charset="0"/>
                <a:ea typeface="Times New Roman" panose="02020603050405020304" pitchFamily="18" charset="0"/>
              </a:rPr>
              <a:t>, </a:t>
            </a:r>
            <a:r>
              <a:rPr lang="sr-Cyrl-BA" sz="1600" dirty="0">
                <a:latin typeface="Times New Roman" panose="02020603050405020304" pitchFamily="18" charset="0"/>
                <a:ea typeface="Times New Roman" panose="02020603050405020304" pitchFamily="18" charset="0"/>
              </a:rPr>
              <a:t>s </a:t>
            </a:r>
            <a:r>
              <a:rPr lang="sr-Cyrl-BA" sz="1600" dirty="0" err="1">
                <a:latin typeface="Times New Roman" panose="02020603050405020304" pitchFamily="18" charset="0"/>
                <a:ea typeface="Times New Roman" panose="02020603050405020304" pitchFamily="18" charset="0"/>
              </a:rPr>
              <a:t>tim</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što</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je</a:t>
            </a:r>
            <a:r>
              <a:rPr lang="sr-Cyrl-BA"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ostavlj</a:t>
            </a:r>
            <a:r>
              <a:rPr lang="sr-Cyrl-BA" sz="1600" dirty="0" err="1">
                <a:latin typeface="Times New Roman" panose="02020603050405020304" pitchFamily="18" charset="0"/>
                <a:ea typeface="Times New Roman" panose="02020603050405020304" pitchFamily="18" charset="0"/>
              </a:rPr>
              <a:t>eno</a:t>
            </a:r>
            <a:r>
              <a:rPr lang="sr-Cyrl-BA"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na</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dispoziciju</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vijeću</a:t>
            </a:r>
            <a:r>
              <a:rPr lang="en-US" sz="1600" dirty="0">
                <a:latin typeface="Times New Roman" panose="02020603050405020304" pitchFamily="18" charset="0"/>
                <a:ea typeface="Times New Roman" panose="02020603050405020304" pitchFamily="18" charset="0"/>
              </a:rPr>
              <a:t> da </a:t>
            </a:r>
            <a:r>
              <a:rPr lang="en-US" sz="1600" dirty="0" err="1">
                <a:latin typeface="Times New Roman" panose="02020603050405020304" pitchFamily="18" charset="0"/>
                <a:ea typeface="Times New Roman" panose="02020603050405020304" pitchFamily="18" charset="0"/>
              </a:rPr>
              <a:t>odluči</a:t>
            </a:r>
            <a:r>
              <a:rPr lang="en-US" sz="1600" dirty="0">
                <a:latin typeface="Times New Roman" panose="02020603050405020304" pitchFamily="18" charset="0"/>
                <a:ea typeface="Times New Roman" panose="02020603050405020304" pitchFamily="18" charset="0"/>
              </a:rPr>
              <a:t> da li </a:t>
            </a:r>
            <a:r>
              <a:rPr lang="en-US" sz="1600" dirty="0" err="1">
                <a:latin typeface="Times New Roman" panose="02020603050405020304" pitchFamily="18" charset="0"/>
                <a:ea typeface="Times New Roman" panose="02020603050405020304" pitchFamily="18" charset="0"/>
              </a:rPr>
              <a:t>će</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saslušavati</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ponovo</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svjedoke</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i</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vještake</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odnosno</a:t>
            </a:r>
            <a:r>
              <a:rPr lang="en-US" sz="1600" dirty="0">
                <a:latin typeface="Times New Roman" panose="02020603050405020304" pitchFamily="18" charset="0"/>
                <a:ea typeface="Times New Roman" panose="02020603050405020304" pitchFamily="18" charset="0"/>
              </a:rPr>
              <a:t> da li </a:t>
            </a:r>
            <a:r>
              <a:rPr lang="en-US" sz="1600" dirty="0" err="1">
                <a:latin typeface="Times New Roman" panose="02020603050405020304" pitchFamily="18" charset="0"/>
                <a:ea typeface="Times New Roman" panose="02020603050405020304" pitchFamily="18" charset="0"/>
              </a:rPr>
              <a:t>će</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vršiti</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uviđaj</a:t>
            </a:r>
            <a:r>
              <a:rPr lang="sr-Cyrl-BA"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ali</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samo</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po</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prethodno</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pribavljenoj</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saglasnosti</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stranaka</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i</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branioca</a:t>
            </a:r>
            <a:r>
              <a:rPr lang="en-US" sz="1600" dirty="0">
                <a:latin typeface="Times New Roman" panose="02020603050405020304" pitchFamily="18" charset="0"/>
                <a:ea typeface="Times New Roman" panose="02020603050405020304" pitchFamily="18" charset="0"/>
              </a:rPr>
              <a:t>. </a:t>
            </a:r>
            <a:r>
              <a:rPr lang="sr-Cyrl-BA" sz="1600" dirty="0">
                <a:latin typeface="Times New Roman" panose="02020603050405020304" pitchFamily="18" charset="0"/>
                <a:ea typeface="Times New Roman" panose="02020603050405020304" pitchFamily="18" charset="0"/>
              </a:rPr>
              <a:t>U </a:t>
            </a:r>
            <a:r>
              <a:rPr lang="sr-Cyrl-BA" sz="1600" dirty="0" err="1">
                <a:latin typeface="Times New Roman" panose="02020603050405020304" pitchFamily="18" charset="0"/>
                <a:ea typeface="Times New Roman" panose="02020603050405020304" pitchFamily="18" charset="0"/>
              </a:rPr>
              <a:t>konkretnom</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slučaju</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predsjednik</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prvostepenog</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vijeća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na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glavnom</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pretresu</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održanom</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dana</a:t>
            </a:r>
            <a:r>
              <a:rPr lang="sr-Cyrl-BA" sz="1600" dirty="0">
                <a:latin typeface="Times New Roman" panose="02020603050405020304" pitchFamily="18" charset="0"/>
                <a:ea typeface="Times New Roman" panose="02020603050405020304" pitchFamily="18" charset="0"/>
              </a:rPr>
              <a:t> 15.06.2016. </a:t>
            </a:r>
            <a:r>
              <a:rPr lang="sr-Cyrl-BA" sz="1600" dirty="0" err="1">
                <a:latin typeface="Times New Roman" panose="02020603050405020304" pitchFamily="18" charset="0"/>
                <a:ea typeface="Times New Roman" panose="02020603050405020304" pitchFamily="18" charset="0"/>
              </a:rPr>
              <a:t>godine</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nije</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konstatovao</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da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se</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izmjenio</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sastav</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vijeća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već</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je</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nakon</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što</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je</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objavio</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sastav</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vijeća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konstatovao</a:t>
            </a:r>
            <a:r>
              <a:rPr lang="sr-Cyrl-BA" sz="1600" dirty="0">
                <a:latin typeface="Times New Roman" panose="02020603050405020304" pitchFamily="18" charset="0"/>
                <a:ea typeface="Times New Roman" panose="02020603050405020304" pitchFamily="18" charset="0"/>
              </a:rPr>
              <a:t>: „u </a:t>
            </a:r>
            <a:r>
              <a:rPr lang="sr-Cyrl-BA" sz="1600" dirty="0" err="1">
                <a:latin typeface="Times New Roman" panose="02020603050405020304" pitchFamily="18" charset="0"/>
                <a:ea typeface="Times New Roman" panose="02020603050405020304" pitchFamily="18" charset="0"/>
              </a:rPr>
              <a:t>dosadašnjem</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toku</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pretresa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nije</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bilo</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primjedbi</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na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sastav</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vijeća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tako</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da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postoji</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takva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saglasnost</a:t>
            </a:r>
            <a:r>
              <a:rPr lang="sr-Cyrl-BA" sz="1600" dirty="0">
                <a:latin typeface="Times New Roman" panose="02020603050405020304" pitchFamily="18" charset="0"/>
                <a:ea typeface="Times New Roman" panose="02020603050405020304" pitchFamily="18" charset="0"/>
              </a:rPr>
              <a:t> i </a:t>
            </a:r>
            <a:r>
              <a:rPr lang="sr-Cyrl-BA" sz="1600" dirty="0" err="1">
                <a:latin typeface="Times New Roman" panose="02020603050405020304" pitchFamily="18" charset="0"/>
                <a:ea typeface="Times New Roman" panose="02020603050405020304" pitchFamily="18" charset="0"/>
              </a:rPr>
              <a:t>za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nastavak</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ovog</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postupka</a:t>
            </a:r>
            <a:r>
              <a:rPr lang="sr-Cyrl-BA" sz="1600" dirty="0">
                <a:latin typeface="Times New Roman" panose="02020603050405020304" pitchFamily="18" charset="0"/>
                <a:ea typeface="Times New Roman" panose="02020603050405020304" pitchFamily="18" charset="0"/>
              </a:rPr>
              <a:t>“, a </a:t>
            </a:r>
            <a:r>
              <a:rPr lang="sr-Cyrl-BA" sz="1600" dirty="0" err="1">
                <a:latin typeface="Times New Roman" panose="02020603050405020304" pitchFamily="18" charset="0"/>
                <a:ea typeface="Times New Roman" panose="02020603050405020304" pitchFamily="18" charset="0"/>
              </a:rPr>
              <a:t>da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je</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pritom</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propustio</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da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upita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stranke</a:t>
            </a:r>
            <a:r>
              <a:rPr lang="sr-Cyrl-BA" sz="1600" dirty="0">
                <a:latin typeface="Times New Roman" panose="02020603050405020304" pitchFamily="18" charset="0"/>
                <a:ea typeface="Times New Roman" panose="02020603050405020304" pitchFamily="18" charset="0"/>
              </a:rPr>
              <a:t> i </a:t>
            </a:r>
            <a:r>
              <a:rPr lang="sr-Cyrl-BA" sz="1600" dirty="0" err="1">
                <a:latin typeface="Times New Roman" panose="02020603050405020304" pitchFamily="18" charset="0"/>
                <a:ea typeface="Times New Roman" panose="02020603050405020304" pitchFamily="18" charset="0"/>
              </a:rPr>
              <a:t>branioca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da</a:t>
            </a:r>
            <a:r>
              <a:rPr lang="sr-Cyrl-BA" sz="1600" dirty="0">
                <a:latin typeface="Times New Roman" panose="02020603050405020304" pitchFamily="18" charset="0"/>
                <a:ea typeface="Times New Roman" panose="02020603050405020304" pitchFamily="18" charset="0"/>
              </a:rPr>
              <a:t> li </a:t>
            </a:r>
            <a:r>
              <a:rPr lang="sr-Cyrl-BA" sz="1600" dirty="0" err="1">
                <a:latin typeface="Times New Roman" panose="02020603050405020304" pitchFamily="18" charset="0"/>
                <a:ea typeface="Times New Roman" panose="02020603050405020304" pitchFamily="18" charset="0"/>
              </a:rPr>
              <a:t>imaju</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primjedbe</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na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sastav</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vijeća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obzirom</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da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se</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promjenio</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jedan</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član</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pretresnog</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vijeća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umjesto</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sudije</a:t>
            </a:r>
            <a:r>
              <a:rPr lang="sr-Cyrl-BA" sz="1600" dirty="0">
                <a:latin typeface="Times New Roman" panose="02020603050405020304" pitchFamily="18" charset="0"/>
                <a:ea typeface="Times New Roman" panose="02020603050405020304" pitchFamily="18" charset="0"/>
              </a:rPr>
              <a:t> </a:t>
            </a:r>
            <a:r>
              <a:rPr lang="sr-Cyrl-BA" sz="1600" dirty="0" smtClean="0">
                <a:latin typeface="Times New Roman" panose="02020603050405020304" pitchFamily="18" charset="0"/>
                <a:ea typeface="Times New Roman" panose="02020603050405020304" pitchFamily="18" charset="0"/>
              </a:rPr>
              <a:t>E</a:t>
            </a:r>
            <a:r>
              <a:rPr lang="bs-Latn-BA" sz="1600" dirty="0" smtClean="0">
                <a:latin typeface="Times New Roman" panose="02020603050405020304" pitchFamily="18" charset="0"/>
                <a:ea typeface="Times New Roman" panose="02020603050405020304" pitchFamily="18" charset="0"/>
              </a:rPr>
              <a:t>.</a:t>
            </a:r>
            <a:r>
              <a:rPr lang="sr-Cyrl-BA" sz="1600" dirty="0" smtClean="0">
                <a:latin typeface="Times New Roman" panose="02020603050405020304" pitchFamily="18" charset="0"/>
                <a:ea typeface="Times New Roman" panose="02020603050405020304" pitchFamily="18" charset="0"/>
              </a:rPr>
              <a:t>F</a:t>
            </a:r>
            <a:r>
              <a:rPr lang="bs-Latn-BA" sz="1600" dirty="0" smtClean="0">
                <a:latin typeface="Times New Roman" panose="02020603050405020304" pitchFamily="18" charset="0"/>
                <a:ea typeface="Times New Roman" panose="02020603050405020304" pitchFamily="18" charset="0"/>
              </a:rPr>
              <a:t>.</a:t>
            </a:r>
            <a:r>
              <a:rPr lang="sr-Cyrl-BA" sz="1600" dirty="0" smtClean="0">
                <a:latin typeface="Times New Roman" panose="02020603050405020304" pitchFamily="18" charset="0"/>
                <a:ea typeface="Times New Roman" panose="02020603050405020304" pitchFamily="18" charset="0"/>
              </a:rPr>
              <a:t>, </a:t>
            </a:r>
            <a:r>
              <a:rPr lang="sr-Cyrl-BA" sz="1600" dirty="0">
                <a:latin typeface="Times New Roman" panose="02020603050405020304" pitchFamily="18" charset="0"/>
                <a:ea typeface="Times New Roman" panose="02020603050405020304" pitchFamily="18" charset="0"/>
              </a:rPr>
              <a:t>sudija </a:t>
            </a:r>
            <a:r>
              <a:rPr lang="sr-Cyrl-BA" sz="1600" dirty="0" smtClean="0">
                <a:latin typeface="Times New Roman" panose="02020603050405020304" pitchFamily="18" charset="0"/>
                <a:ea typeface="Times New Roman" panose="02020603050405020304" pitchFamily="18" charset="0"/>
              </a:rPr>
              <a:t>N</a:t>
            </a:r>
            <a:r>
              <a:rPr lang="bs-Latn-BA" sz="1600" dirty="0" smtClean="0">
                <a:latin typeface="Times New Roman" panose="02020603050405020304" pitchFamily="18" charset="0"/>
                <a:ea typeface="Times New Roman" panose="02020603050405020304" pitchFamily="18" charset="0"/>
              </a:rPr>
              <a:t>.</a:t>
            </a:r>
            <a:r>
              <a:rPr lang="sr-Cyrl-BA" sz="1600" dirty="0" smtClean="0">
                <a:latin typeface="Times New Roman" panose="02020603050405020304" pitchFamily="18" charset="0"/>
                <a:ea typeface="Times New Roman" panose="02020603050405020304" pitchFamily="18" charset="0"/>
              </a:rPr>
              <a:t>L</a:t>
            </a:r>
            <a:r>
              <a:rPr lang="bs-Latn-BA" sz="1600" dirty="0" smtClean="0">
                <a:latin typeface="Times New Roman" panose="02020603050405020304" pitchFamily="18" charset="0"/>
                <a:ea typeface="Times New Roman" panose="02020603050405020304" pitchFamily="18" charset="0"/>
              </a:rPr>
              <a:t>.</a:t>
            </a:r>
            <a:r>
              <a:rPr lang="sr-Cyrl-BA" sz="1600" dirty="0" smtClean="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Osim</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toga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na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istom</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tom</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pretresu</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predsjednik</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prvostepenog</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vijeća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nakon</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što</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je</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naveo</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da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zbog</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protoka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roka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od</a:t>
            </a:r>
            <a:r>
              <a:rPr lang="sr-Cyrl-BA" sz="1600" dirty="0">
                <a:latin typeface="Times New Roman" panose="02020603050405020304" pitchFamily="18" charset="0"/>
                <a:ea typeface="Times New Roman" panose="02020603050405020304" pitchFamily="18" charset="0"/>
              </a:rPr>
              <a:t> 30 </a:t>
            </a:r>
            <a:r>
              <a:rPr lang="sr-Cyrl-BA" sz="1600" dirty="0" err="1">
                <a:latin typeface="Times New Roman" panose="02020603050405020304" pitchFamily="18" charset="0"/>
                <a:ea typeface="Times New Roman" panose="02020603050405020304" pitchFamily="18" charset="0"/>
              </a:rPr>
              <a:t>dana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glavni</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pretres</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će</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početi</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iznova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raniji</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pretres</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održan</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dana</a:t>
            </a:r>
            <a:r>
              <a:rPr lang="sr-Cyrl-BA" sz="1600" dirty="0">
                <a:latin typeface="Times New Roman" panose="02020603050405020304" pitchFamily="18" charset="0"/>
                <a:ea typeface="Times New Roman" panose="02020603050405020304" pitchFamily="18" charset="0"/>
              </a:rPr>
              <a:t> 27.10.2015. </a:t>
            </a:r>
            <a:r>
              <a:rPr lang="sr-Cyrl-BA" sz="1600" dirty="0" err="1">
                <a:latin typeface="Times New Roman" panose="02020603050405020304" pitchFamily="18" charset="0"/>
                <a:ea typeface="Times New Roman" panose="02020603050405020304" pitchFamily="18" charset="0"/>
              </a:rPr>
              <a:t>godine</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samo</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konstatovao</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da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postoji</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saglasnost</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stranaka</a:t>
            </a:r>
            <a:r>
              <a:rPr lang="sr-Cyrl-BA" sz="1600" dirty="0">
                <a:latin typeface="Times New Roman" panose="02020603050405020304" pitchFamily="18" charset="0"/>
                <a:ea typeface="Times New Roman" panose="02020603050405020304" pitchFamily="18" charset="0"/>
              </a:rPr>
              <a:t> i </a:t>
            </a:r>
            <a:r>
              <a:rPr lang="sr-Cyrl-BA" sz="1600" dirty="0" err="1">
                <a:latin typeface="Times New Roman" panose="02020603050405020304" pitchFamily="18" charset="0"/>
                <a:ea typeface="Times New Roman" panose="02020603050405020304" pitchFamily="18" charset="0"/>
              </a:rPr>
              <a:t>branioca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da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se</a:t>
            </a:r>
            <a:r>
              <a:rPr lang="sr-Cyrl-BA"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svjedoci</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i</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vještaci</a:t>
            </a:r>
            <a:r>
              <a:rPr lang="en-US" sz="1600" dirty="0">
                <a:latin typeface="Times New Roman" panose="02020603050405020304" pitchFamily="18" charset="0"/>
                <a:ea typeface="Times New Roman" panose="02020603050405020304" pitchFamily="18" charset="0"/>
              </a:rPr>
              <a:t> ne </a:t>
            </a:r>
            <a:r>
              <a:rPr lang="en-US" sz="1600" dirty="0" err="1">
                <a:latin typeface="Times New Roman" panose="02020603050405020304" pitchFamily="18" charset="0"/>
                <a:ea typeface="Times New Roman" panose="02020603050405020304" pitchFamily="18" charset="0"/>
              </a:rPr>
              <a:t>saslušavaju</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ponovo</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i</a:t>
            </a:r>
            <a:r>
              <a:rPr lang="en-US" sz="1600" dirty="0">
                <a:latin typeface="Times New Roman" panose="02020603050405020304" pitchFamily="18" charset="0"/>
                <a:ea typeface="Times New Roman" panose="02020603050405020304" pitchFamily="18" charset="0"/>
              </a:rPr>
              <a:t> da se ne </a:t>
            </a:r>
            <a:r>
              <a:rPr lang="en-US" sz="1600" dirty="0" err="1">
                <a:latin typeface="Times New Roman" panose="02020603050405020304" pitchFamily="18" charset="0"/>
                <a:ea typeface="Times New Roman" panose="02020603050405020304" pitchFamily="18" charset="0"/>
              </a:rPr>
              <a:t>vrši</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novi</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uviđaj</a:t>
            </a:r>
            <a:r>
              <a:rPr lang="en-US"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nego</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da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se</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koriste</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iskazi</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svjedoka</a:t>
            </a:r>
            <a:r>
              <a:rPr lang="sr-Cyrl-BA" sz="1600" dirty="0">
                <a:latin typeface="Times New Roman" panose="02020603050405020304" pitchFamily="18" charset="0"/>
                <a:ea typeface="Times New Roman" panose="02020603050405020304" pitchFamily="18" charset="0"/>
              </a:rPr>
              <a:t> i </a:t>
            </a:r>
            <a:r>
              <a:rPr lang="sr-Cyrl-BA" sz="1600" dirty="0" err="1">
                <a:latin typeface="Times New Roman" panose="02020603050405020304" pitchFamily="18" charset="0"/>
                <a:ea typeface="Times New Roman" panose="02020603050405020304" pitchFamily="18" charset="0"/>
              </a:rPr>
              <a:t>vještaka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dati</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na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ranijem</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glavnom</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pretresu</a:t>
            </a:r>
            <a:r>
              <a:rPr lang="sr-Cyrl-BA" sz="1600" dirty="0">
                <a:latin typeface="Times New Roman" panose="02020603050405020304" pitchFamily="18" charset="0"/>
                <a:ea typeface="Times New Roman" panose="02020603050405020304" pitchFamily="18" charset="0"/>
              </a:rPr>
              <a:t>, a </a:t>
            </a:r>
            <a:r>
              <a:rPr lang="sr-Cyrl-BA" sz="1600" dirty="0" err="1">
                <a:latin typeface="Times New Roman" panose="02020603050405020304" pitchFamily="18" charset="0"/>
                <a:ea typeface="Times New Roman" panose="02020603050405020304" pitchFamily="18" charset="0"/>
              </a:rPr>
              <a:t>da</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je</a:t>
            </a:r>
            <a:r>
              <a:rPr lang="sr-Cyrl-BA" sz="1600" dirty="0">
                <a:latin typeface="Times New Roman" panose="02020603050405020304" pitchFamily="18" charset="0"/>
                <a:ea typeface="Times New Roman" panose="02020603050405020304" pitchFamily="18" charset="0"/>
              </a:rPr>
              <a:t> </a:t>
            </a:r>
            <a:r>
              <a:rPr lang="sr-Cyrl-BA" sz="1600" dirty="0" err="1">
                <a:latin typeface="Times New Roman" panose="02020603050405020304" pitchFamily="18" charset="0"/>
                <a:ea typeface="Times New Roman" panose="02020603050405020304" pitchFamily="18" charset="0"/>
              </a:rPr>
              <a:t>pritom</a:t>
            </a:r>
            <a:r>
              <a:rPr lang="sr-Cyrl-BA"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propusti</a:t>
            </a:r>
            <a:r>
              <a:rPr lang="sr-Cyrl-BA" sz="1600" dirty="0">
                <a:latin typeface="Times New Roman" panose="02020603050405020304" pitchFamily="18" charset="0"/>
                <a:ea typeface="Times New Roman" panose="02020603050405020304" pitchFamily="18" charset="0"/>
              </a:rPr>
              <a:t>o </a:t>
            </a:r>
            <a:r>
              <a:rPr lang="en-US" sz="1600" dirty="0" err="1">
                <a:latin typeface="Times New Roman" panose="02020603050405020304" pitchFamily="18" charset="0"/>
                <a:ea typeface="Times New Roman" panose="02020603050405020304" pitchFamily="18" charset="0"/>
              </a:rPr>
              <a:t>zatražiti</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navedenu</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saglasnost</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stranaka</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i</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branioca</a:t>
            </a:r>
            <a:r>
              <a:rPr lang="en-US" sz="1600" dirty="0">
                <a:latin typeface="Times New Roman" panose="02020603050405020304" pitchFamily="18" charset="0"/>
                <a:ea typeface="Times New Roman" panose="02020603050405020304" pitchFamily="18" charset="0"/>
              </a:rPr>
              <a:t> u </a:t>
            </a:r>
            <a:r>
              <a:rPr lang="en-US" sz="1600" dirty="0" err="1">
                <a:latin typeface="Times New Roman" panose="02020603050405020304" pitchFamily="18" charset="0"/>
                <a:ea typeface="Times New Roman" panose="02020603050405020304" pitchFamily="18" charset="0"/>
              </a:rPr>
              <a:t>pogledu</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već</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izvedenih</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dokaza</a:t>
            </a:r>
            <a:r>
              <a:rPr lang="sr-Cyrl-BA" sz="1600" dirty="0">
                <a:latin typeface="Times New Roman" panose="02020603050405020304" pitchFamily="18" charset="0"/>
                <a:ea typeface="Times New Roman" panose="02020603050405020304" pitchFamily="18" charset="0"/>
              </a:rPr>
              <a:t>.</a:t>
            </a:r>
            <a:endParaRPr lang="en-US" sz="1600" dirty="0">
              <a:latin typeface="Times New Roman" panose="02020603050405020304" pitchFamily="18" charset="0"/>
              <a:ea typeface="Times New Roman" panose="02020603050405020304" pitchFamily="18" charset="0"/>
            </a:endParaRPr>
          </a:p>
          <a:p>
            <a:endParaRPr lang="en-US" sz="1600" dirty="0"/>
          </a:p>
        </p:txBody>
      </p:sp>
    </p:spTree>
    <p:extLst>
      <p:ext uri="{BB962C8B-B14F-4D97-AF65-F5344CB8AC3E}">
        <p14:creationId xmlns:p14="http://schemas.microsoft.com/office/powerpoint/2010/main" val="3966251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indent="457200" algn="just">
              <a:spcAft>
                <a:spcPts val="0"/>
              </a:spcAft>
            </a:pPr>
            <a:r>
              <a:rPr lang="sr-Cyrl-BA" sz="2400" dirty="0" err="1">
                <a:latin typeface="Times New Roman" panose="02020603050405020304" pitchFamily="18" charset="0"/>
                <a:ea typeface="Times New Roman" panose="02020603050405020304" pitchFamily="18" charset="0"/>
              </a:rPr>
              <a:t>Zbog</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navedenog</a:t>
            </a:r>
            <a:r>
              <a:rPr lang="sr-Cyrl-BA"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propust</a:t>
            </a:r>
            <a:r>
              <a:rPr lang="sr-Cyrl-BA" sz="2400" dirty="0">
                <a:latin typeface="Times New Roman" panose="02020603050405020304" pitchFamily="18" charset="0"/>
                <a:ea typeface="Times New Roman" panose="02020603050405020304" pitchFamily="18" charset="0"/>
              </a:rPr>
              <a:t>a </a:t>
            </a:r>
            <a:r>
              <a:rPr lang="en-US" sz="2400" dirty="0" err="1">
                <a:latin typeface="Times New Roman" panose="02020603050405020304" pitchFamily="18" charset="0"/>
                <a:ea typeface="Times New Roman" panose="02020603050405020304" pitchFamily="18" charset="0"/>
              </a:rPr>
              <a:t>pretresnog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vijeća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prvostepenog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suda</a:t>
            </a:r>
            <a:r>
              <a:rPr lang="en-US" sz="2400" dirty="0">
                <a:latin typeface="Times New Roman" panose="02020603050405020304" pitchFamily="18" charset="0"/>
                <a:ea typeface="Times New Roman" panose="02020603050405020304" pitchFamily="18" charset="0"/>
              </a:rPr>
              <a:t> da </a:t>
            </a:r>
            <a:r>
              <a:rPr lang="en-US" sz="2400" dirty="0" err="1">
                <a:latin typeface="Times New Roman" panose="02020603050405020304" pitchFamily="18" charset="0"/>
                <a:ea typeface="Times New Roman" panose="02020603050405020304" pitchFamily="18" charset="0"/>
              </a:rPr>
              <a:t>primjeni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odredbu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člana</a:t>
            </a:r>
            <a:r>
              <a:rPr lang="en-US" sz="2400" dirty="0">
                <a:latin typeface="Times New Roman" panose="02020603050405020304" pitchFamily="18" charset="0"/>
                <a:ea typeface="Times New Roman" panose="02020603050405020304" pitchFamily="18" charset="0"/>
              </a:rPr>
              <a:t> 266. </a:t>
            </a:r>
            <a:r>
              <a:rPr lang="en-US" sz="2400" dirty="0" err="1">
                <a:latin typeface="Times New Roman" panose="02020603050405020304" pitchFamily="18" charset="0"/>
                <a:ea typeface="Times New Roman" panose="02020603050405020304" pitchFamily="18" charset="0"/>
              </a:rPr>
              <a:t>stav</a:t>
            </a:r>
            <a:r>
              <a:rPr lang="en-US" sz="2400" dirty="0">
                <a:latin typeface="Times New Roman" panose="02020603050405020304" pitchFamily="18" charset="0"/>
                <a:ea typeface="Times New Roman" panose="02020603050405020304" pitchFamily="18" charset="0"/>
              </a:rPr>
              <a:t> 2. ZKP RS, </a:t>
            </a:r>
            <a:r>
              <a:rPr lang="sr-Cyrl-BA" sz="2400" dirty="0" err="1">
                <a:latin typeface="Times New Roman" panose="02020603050405020304" pitchFamily="18" charset="0"/>
                <a:ea typeface="Times New Roman" panose="02020603050405020304" pitchFamily="18" charset="0"/>
              </a:rPr>
              <a:t>na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šta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žalbom</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branioca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optuženog</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ukazuje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dovedeno</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je</a:t>
            </a:r>
            <a:r>
              <a:rPr lang="sr-Cyrl-BA" sz="2400" dirty="0">
                <a:latin typeface="Times New Roman" panose="02020603050405020304" pitchFamily="18" charset="0"/>
                <a:ea typeface="Times New Roman" panose="02020603050405020304" pitchFamily="18" charset="0"/>
              </a:rPr>
              <a:t> u </a:t>
            </a:r>
            <a:r>
              <a:rPr lang="sr-Cyrl-BA" sz="2400" dirty="0" err="1">
                <a:latin typeface="Times New Roman" panose="02020603050405020304" pitchFamily="18" charset="0"/>
                <a:ea typeface="Times New Roman" panose="02020603050405020304" pitchFamily="18" charset="0"/>
              </a:rPr>
              <a:t>pitanje</a:t>
            </a:r>
            <a:r>
              <a:rPr lang="sr-Cyrl-BA" sz="2400" dirty="0">
                <a:latin typeface="Times New Roman" panose="02020603050405020304" pitchFamily="18" charset="0"/>
                <a:ea typeface="Times New Roman" panose="02020603050405020304" pitchFamily="18" charset="0"/>
              </a:rPr>
              <a:t> i </a:t>
            </a:r>
            <a:r>
              <a:rPr lang="sr-Cyrl-BA" sz="2400" dirty="0" err="1">
                <a:latin typeface="Times New Roman" panose="02020603050405020304" pitchFamily="18" charset="0"/>
                <a:ea typeface="Times New Roman" panose="02020603050405020304" pitchFamily="18" charset="0"/>
              </a:rPr>
              <a:t>načelo</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neposrednosti</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sadržano</a:t>
            </a:r>
            <a:r>
              <a:rPr lang="sr-Cyrl-BA" sz="2400" dirty="0">
                <a:latin typeface="Times New Roman" panose="02020603050405020304" pitchFamily="18" charset="0"/>
                <a:ea typeface="Times New Roman" panose="02020603050405020304" pitchFamily="18" charset="0"/>
              </a:rPr>
              <a:t> u </a:t>
            </a:r>
            <a:r>
              <a:rPr lang="sr-Cyrl-BA" sz="2400" dirty="0" err="1">
                <a:latin typeface="Times New Roman" panose="02020603050405020304" pitchFamily="18" charset="0"/>
                <a:ea typeface="Times New Roman" panose="02020603050405020304" pitchFamily="18" charset="0"/>
              </a:rPr>
              <a:t>odredbi</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člana</a:t>
            </a:r>
            <a:r>
              <a:rPr lang="sr-Cyrl-BA" sz="2400" dirty="0">
                <a:latin typeface="Times New Roman" panose="02020603050405020304" pitchFamily="18" charset="0"/>
                <a:ea typeface="Times New Roman" panose="02020603050405020304" pitchFamily="18" charset="0"/>
              </a:rPr>
              <a:t> 295. </a:t>
            </a:r>
            <a:r>
              <a:rPr lang="sr-Cyrl-BA" sz="2400" dirty="0" err="1">
                <a:latin typeface="Times New Roman" panose="02020603050405020304" pitchFamily="18" charset="0"/>
                <a:ea typeface="Times New Roman" panose="02020603050405020304" pitchFamily="18" charset="0"/>
              </a:rPr>
              <a:t>stav</a:t>
            </a:r>
            <a:r>
              <a:rPr lang="sr-Cyrl-BA" sz="2400" dirty="0">
                <a:latin typeface="Times New Roman" panose="02020603050405020304" pitchFamily="18" charset="0"/>
                <a:ea typeface="Times New Roman" panose="02020603050405020304" pitchFamily="18" charset="0"/>
              </a:rPr>
              <a:t> 1. ZKP RS, </a:t>
            </a:r>
            <a:r>
              <a:rPr lang="sr-Cyrl-BA" sz="2400" dirty="0" err="1">
                <a:latin typeface="Times New Roman" panose="02020603050405020304" pitchFamily="18" charset="0"/>
                <a:ea typeface="Times New Roman" panose="02020603050405020304" pitchFamily="18" charset="0"/>
              </a:rPr>
              <a:t>kojom</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je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propisano</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da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sud</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zasniva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presudu</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samo</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na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činjenicama</a:t>
            </a:r>
            <a:r>
              <a:rPr lang="sr-Cyrl-BA" sz="2400" dirty="0">
                <a:latin typeface="Times New Roman" panose="02020603050405020304" pitchFamily="18" charset="0"/>
                <a:ea typeface="Times New Roman" panose="02020603050405020304" pitchFamily="18" charset="0"/>
              </a:rPr>
              <a:t> i </a:t>
            </a:r>
            <a:r>
              <a:rPr lang="sr-Cyrl-BA" sz="2400" dirty="0" err="1">
                <a:latin typeface="Times New Roman" panose="02020603050405020304" pitchFamily="18" charset="0"/>
                <a:ea typeface="Times New Roman" panose="02020603050405020304" pitchFamily="18" charset="0"/>
              </a:rPr>
              <a:t>dokazima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koji</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su</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izneseni</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na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glavnom</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pretresu</a:t>
            </a:r>
            <a:r>
              <a:rPr lang="sr-Cyrl-BA" sz="2400" dirty="0">
                <a:latin typeface="Times New Roman" panose="02020603050405020304" pitchFamily="18" charset="0"/>
                <a:ea typeface="Times New Roman" panose="02020603050405020304" pitchFamily="18" charset="0"/>
              </a:rPr>
              <a:t>, a </a:t>
            </a:r>
            <a:r>
              <a:rPr lang="sr-Cyrl-BA" sz="2400" dirty="0" err="1">
                <a:latin typeface="Times New Roman" panose="02020603050405020304" pitchFamily="18" charset="0"/>
                <a:ea typeface="Times New Roman" panose="02020603050405020304" pitchFamily="18" charset="0"/>
              </a:rPr>
              <a:t>što</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je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sve</a:t>
            </a:r>
            <a:r>
              <a:rPr lang="sr-Cyrl-BA"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ocjeni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ovog</a:t>
            </a:r>
            <a:r>
              <a:rPr lang="en-US"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suda</a:t>
            </a:r>
            <a:r>
              <a:rPr lang="en-US"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moglo</a:t>
            </a:r>
            <a:r>
              <a:rPr lang="sr-Cyrl-BA" sz="2400" dirty="0">
                <a:latin typeface="Times New Roman" panose="02020603050405020304" pitchFamily="18" charset="0"/>
                <a:ea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rPr>
              <a:t>bi</a:t>
            </a:r>
            <a:r>
              <a:rPr lang="sr-Cyrl-BA" sz="2400" dirty="0" err="1">
                <a:latin typeface="Times New Roman" panose="02020603050405020304" pitchFamily="18" charset="0"/>
                <a:ea typeface="Times New Roman" panose="02020603050405020304" pitchFamily="18" charset="0"/>
              </a:rPr>
              <a:t>ti</a:t>
            </a:r>
            <a:r>
              <a:rPr lang="sr-Cyrl-BA" sz="2400" dirty="0">
                <a:latin typeface="Times New Roman" panose="02020603050405020304" pitchFamily="18" charset="0"/>
                <a:ea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rPr>
              <a:t>od </a:t>
            </a:r>
            <a:r>
              <a:rPr lang="en-US" sz="2400" dirty="0" err="1">
                <a:latin typeface="Times New Roman" panose="02020603050405020304" pitchFamily="18" charset="0"/>
                <a:ea typeface="Times New Roman" panose="02020603050405020304" pitchFamily="18" charset="0"/>
              </a:rPr>
              <a:t>uticaja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zakonito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pravilno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donošenje</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presude</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što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predstavlja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bitnu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povredu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odredaba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krivičnog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postupka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iz</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člana</a:t>
            </a:r>
            <a:r>
              <a:rPr lang="en-US" sz="2400" dirty="0">
                <a:latin typeface="Times New Roman" panose="02020603050405020304" pitchFamily="18" charset="0"/>
                <a:ea typeface="Times New Roman" panose="02020603050405020304" pitchFamily="18" charset="0"/>
              </a:rPr>
              <a:t> 311. </a:t>
            </a:r>
            <a:r>
              <a:rPr lang="en-US" sz="2400" dirty="0" err="1">
                <a:latin typeface="Times New Roman" panose="02020603050405020304" pitchFamily="18" charset="0"/>
                <a:ea typeface="Times New Roman" panose="02020603050405020304" pitchFamily="18" charset="0"/>
              </a:rPr>
              <a:t>stav</a:t>
            </a:r>
            <a:r>
              <a:rPr lang="en-US" sz="2400" dirty="0">
                <a:latin typeface="Times New Roman" panose="02020603050405020304" pitchFamily="18" charset="0"/>
                <a:ea typeface="Times New Roman" panose="02020603050405020304" pitchFamily="18" charset="0"/>
              </a:rPr>
              <a:t> 2. ZKP RS, </a:t>
            </a:r>
            <a:r>
              <a:rPr lang="en-US" sz="2400" dirty="0" err="1">
                <a:latin typeface="Times New Roman" panose="02020603050405020304" pitchFamily="18" charset="0"/>
                <a:ea typeface="Times New Roman" panose="02020603050405020304" pitchFamily="18" charset="0"/>
              </a:rPr>
              <a:t>i</a:t>
            </a:r>
            <a:r>
              <a:rPr lang="en-US" sz="2400" dirty="0">
                <a:latin typeface="Times New Roman" panose="02020603050405020304" pitchFamily="18" charset="0"/>
                <a:ea typeface="Times New Roman" panose="02020603050405020304" pitchFamily="18" charset="0"/>
              </a:rPr>
              <a:t> u </a:t>
            </a:r>
            <a:r>
              <a:rPr lang="en-US" sz="2400" dirty="0" err="1">
                <a:latin typeface="Times New Roman" panose="02020603050405020304" pitchFamily="18" charset="0"/>
                <a:ea typeface="Times New Roman" panose="02020603050405020304" pitchFamily="18" charset="0"/>
              </a:rPr>
              <a:t>smislu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odredbe</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člana</a:t>
            </a:r>
            <a:r>
              <a:rPr lang="en-US" sz="2400" dirty="0">
                <a:latin typeface="Times New Roman" panose="02020603050405020304" pitchFamily="18" charset="0"/>
                <a:ea typeface="Times New Roman" panose="02020603050405020304" pitchFamily="18" charset="0"/>
              </a:rPr>
              <a:t> 329. </a:t>
            </a:r>
            <a:r>
              <a:rPr lang="en-US" sz="2400" dirty="0" err="1">
                <a:latin typeface="Times New Roman" panose="02020603050405020304" pitchFamily="18" charset="0"/>
                <a:ea typeface="Times New Roman" panose="02020603050405020304" pitchFamily="18" charset="0"/>
              </a:rPr>
              <a:t>stav</a:t>
            </a:r>
            <a:r>
              <a:rPr lang="en-US" sz="2400" dirty="0">
                <a:latin typeface="Times New Roman" panose="02020603050405020304" pitchFamily="18" charset="0"/>
                <a:ea typeface="Times New Roman" panose="02020603050405020304" pitchFamily="18" charset="0"/>
              </a:rPr>
              <a:t> 1. </a:t>
            </a:r>
            <a:r>
              <a:rPr lang="en-US" sz="2400" dirty="0" err="1">
                <a:latin typeface="Times New Roman" panose="02020603050405020304" pitchFamily="18" charset="0"/>
                <a:ea typeface="Times New Roman" panose="02020603050405020304" pitchFamily="18" charset="0"/>
              </a:rPr>
              <a:t>tačka</a:t>
            </a:r>
            <a:r>
              <a:rPr lang="en-US" sz="2400" dirty="0">
                <a:latin typeface="Times New Roman" panose="02020603050405020304" pitchFamily="18" charset="0"/>
                <a:ea typeface="Times New Roman" panose="02020603050405020304" pitchFamily="18" charset="0"/>
              </a:rPr>
              <a:t> a) ZKP RS, </a:t>
            </a:r>
            <a:r>
              <a:rPr lang="en-US" sz="2400" dirty="0" err="1">
                <a:latin typeface="Times New Roman" panose="02020603050405020304" pitchFamily="18" charset="0"/>
                <a:ea typeface="Times New Roman" panose="02020603050405020304" pitchFamily="18" charset="0"/>
              </a:rPr>
              <a:t>razlog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za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njeno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ukidanje</a:t>
            </a:r>
            <a:r>
              <a:rPr lang="en-US" sz="2400" dirty="0">
                <a:latin typeface="Times New Roman" panose="02020603050405020304" pitchFamily="18" charset="0"/>
                <a:ea typeface="Times New Roman" panose="02020603050405020304" pitchFamily="18" charset="0"/>
              </a:rPr>
              <a:t>.</a:t>
            </a:r>
          </a:p>
          <a:p>
            <a:pPr indent="0" algn="just">
              <a:spcAft>
                <a:spcPts val="0"/>
              </a:spcAft>
              <a:buNone/>
            </a:pPr>
            <a:r>
              <a:rPr lang="sr-Cyrl-BA" sz="2400" dirty="0">
                <a:latin typeface="Times New Roman" panose="02020603050405020304" pitchFamily="18" charset="0"/>
                <a:ea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endParaRPr>
          </a:p>
          <a:p>
            <a:endParaRPr lang="en-US" sz="2400" dirty="0"/>
          </a:p>
        </p:txBody>
      </p:sp>
    </p:spTree>
    <p:extLst>
      <p:ext uri="{BB962C8B-B14F-4D97-AF65-F5344CB8AC3E}">
        <p14:creationId xmlns:p14="http://schemas.microsoft.com/office/powerpoint/2010/main" val="20458602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3600" dirty="0" smtClean="0"/>
              <a:t>Povrede Krivičnog zakona</a:t>
            </a:r>
            <a:endParaRPr lang="en-US" sz="3600" dirty="0"/>
          </a:p>
        </p:txBody>
      </p:sp>
      <p:sp>
        <p:nvSpPr>
          <p:cNvPr id="3" name="Content Placeholder 2"/>
          <p:cNvSpPr>
            <a:spLocks noGrp="1"/>
          </p:cNvSpPr>
          <p:nvPr>
            <p:ph idx="1"/>
          </p:nvPr>
        </p:nvSpPr>
        <p:spPr/>
        <p:txBody>
          <a:bodyPr/>
          <a:lstStyle/>
          <a:p>
            <a:r>
              <a:rPr lang="bs-Latn-BA" dirty="0" smtClean="0"/>
              <a:t>Član 312. tačka v) ZKP RS </a:t>
            </a:r>
          </a:p>
          <a:p>
            <a:pPr marL="36512" indent="0" algn="just">
              <a:buNone/>
            </a:pPr>
            <a:r>
              <a:rPr lang="bs-Latn-BA" dirty="0" smtClean="0"/>
              <a:t>Ako postoje okolnosti koje isključuju krivično gonjenje, a naročito da li je nastupila zastarjelost krivičnog gonjenja ili je gonjenje isključeno </a:t>
            </a:r>
            <a:r>
              <a:rPr lang="bs-Latn-BA" dirty="0" err="1" smtClean="0"/>
              <a:t>usljed</a:t>
            </a:r>
            <a:r>
              <a:rPr lang="bs-Latn-BA" dirty="0" smtClean="0"/>
              <a:t> amnestije ili pomilovanja ili je stvar već pravosnažno presuđena</a:t>
            </a:r>
            <a:endParaRPr lang="en-US" dirty="0"/>
          </a:p>
        </p:txBody>
      </p:sp>
    </p:spTree>
    <p:extLst>
      <p:ext uri="{BB962C8B-B14F-4D97-AF65-F5344CB8AC3E}">
        <p14:creationId xmlns:p14="http://schemas.microsoft.com/office/powerpoint/2010/main" val="30390726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CS" sz="4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rPr>
              <a:t>Predmet broj 11 0 K 021094 18 </a:t>
            </a:r>
            <a:r>
              <a:rPr lang="sr-Latn-CS" sz="4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rPr>
              <a:t>Kž</a:t>
            </a:r>
            <a:endParaRPr lang="en-US" sz="4000" dirty="0"/>
          </a:p>
        </p:txBody>
      </p:sp>
      <p:sp>
        <p:nvSpPr>
          <p:cNvPr id="3" name="Content Placeholder 2"/>
          <p:cNvSpPr>
            <a:spLocks noGrp="1"/>
          </p:cNvSpPr>
          <p:nvPr>
            <p:ph idx="1"/>
          </p:nvPr>
        </p:nvSpPr>
        <p:spPr/>
        <p:txBody>
          <a:bodyPr/>
          <a:lstStyle/>
          <a:p>
            <a:pPr marL="685800" lvl="0" indent="-171450" algn="just" defTabSz="685800" eaLnBrk="1" fontAlgn="auto" hangingPunct="1">
              <a:lnSpc>
                <a:spcPct val="90000"/>
              </a:lnSpc>
              <a:spcBef>
                <a:spcPts val="750"/>
              </a:spcBef>
              <a:spcAft>
                <a:spcPts val="0"/>
              </a:spcAft>
              <a:buClrTx/>
              <a:buSzTx/>
              <a:buFont typeface="Arial" panose="020B0604020202020204" pitchFamily="34" charset="0"/>
              <a:buChar char="•"/>
            </a:pPr>
            <a:r>
              <a:rPr lang="sr-Latn-CS" sz="1600"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Iz </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obrazloženja presude: „Dakle, suprotno prigovorima iz žalbi, ovaj sud nalazi da dokazi provedeni na glavnom pretresu, koji su pravilno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ocjenjeni</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 od strane prvostepenog suda, predstavljaju pouzdanu osnovu za zaključak prvostepene presude u pogledu svih činjenica od odlučnog značaja uključujući i za žalbe sporne činjenice u pogledu zajedničkog dogovora,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saizvršilaštva</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 upotreba sile, te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namjere</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 optuženih da pribave protivpravnu imovinsku korist, pa s tim u vezi i psihičkog odnosa optuženih prema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djelu</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 za koje se terete. Naime, odgovornost za ovaj oblik krivičnog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djela</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 razbojništva iz člana 233. stav 2. u vezi sa stavom 1. KZ RS postoji kada je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djelo</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 izvršeno od strane više lica (više lica je najmanje dva lica, shodno članu 147. stav 9. KZ RS), bez obzira na konkretnu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djelatnost</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 svakog od optuženih, tako da odgovara ne samo  optuženi koji je neposredno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primjenio</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 silu, već i optuženi koji se saglasio sa  radnjama  i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djelovanjem</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drugogoptuženog</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 U konkretnom slučaju,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djelo</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 je izvršeno od strane više lica. Naime, iz iskaza saslušani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svjedoka</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 proizilazi da su optuženi prethodno napali oštećenog A.K., tako što su od istog tražili alkohol i novac, a  nakon što im je negativno odgovorio, oba optužena, kao i J.G. i sada pok. DŽ.J. su ga udarali i pokušali da mu otrgnu torbicu koju je nosio sa sobom preko ramena, što je svakako upotreba sile koju su optuženi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upotrijebili</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 u cilju savlađivanja otpora oštećenog A., zatim su od ovog oštećenog uzeli torbu i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odnijeli</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rPr>
              <a:t> je sa sobom, iz iste uzeli novac, pa je torba naknadno dostavljena na Tehnološki fakultet, obzirom d</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rPr>
              <a:t>a se u istoj nalazio indeks oštećenog od navedenog fakulteta čiji je student.“</a:t>
            </a:r>
            <a:endParaRPr lang="en-U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70246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eaLnBrk="1" hangingPunct="1">
              <a:spcBef>
                <a:spcPct val="20000"/>
              </a:spcBef>
            </a:pPr>
            <a:r>
              <a:rPr lang="bs-Latn-BA" altLang="en-US" sz="3200" dirty="0" smtClean="0">
                <a:solidFill>
                  <a:prstClr val="white"/>
                </a:solidFill>
                <a:latin typeface="Times New Roman"/>
                <a:ea typeface="Calibri" panose="020F0502020204030204" pitchFamily="34" charset="0"/>
                <a:cs typeface="Times New Roman" panose="02020603050405020304" pitchFamily="18" charset="0"/>
              </a:rPr>
              <a:t/>
            </a:r>
            <a:br>
              <a:rPr lang="bs-Latn-BA" altLang="en-US" sz="3200" dirty="0" smtClean="0">
                <a:solidFill>
                  <a:prstClr val="white"/>
                </a:solidFill>
                <a:latin typeface="Times New Roman"/>
                <a:ea typeface="Calibri" panose="020F0502020204030204" pitchFamily="34" charset="0"/>
                <a:cs typeface="Times New Roman" panose="02020603050405020304" pitchFamily="18" charset="0"/>
              </a:rPr>
            </a:br>
            <a:r>
              <a:rPr lang="bs-Latn-BA" altLang="en-US" sz="3200" dirty="0" smtClean="0">
                <a:solidFill>
                  <a:prstClr val="white"/>
                </a:solidFill>
                <a:latin typeface="Times New Roman"/>
                <a:ea typeface="Calibri" panose="020F0502020204030204" pitchFamily="34" charset="0"/>
                <a:cs typeface="Times New Roman" panose="02020603050405020304" pitchFamily="18" charset="0"/>
              </a:rPr>
              <a:t>Bitne </a:t>
            </a:r>
            <a:r>
              <a:rPr lang="bs-Latn-BA" altLang="en-US" sz="3200" dirty="0">
                <a:solidFill>
                  <a:prstClr val="white"/>
                </a:solidFill>
                <a:latin typeface="Times New Roman"/>
                <a:ea typeface="Calibri" panose="020F0502020204030204" pitchFamily="34" charset="0"/>
                <a:cs typeface="Times New Roman" panose="02020603050405020304" pitchFamily="18" charset="0"/>
              </a:rPr>
              <a:t>povrede odredaba krivičnog postupka</a:t>
            </a:r>
            <a:r>
              <a:rPr lang="en-US" altLang="en-US" sz="3200" dirty="0">
                <a:solidFill>
                  <a:prstClr val="white"/>
                </a:solidFill>
                <a:latin typeface="Times New Roman"/>
                <a:ea typeface="Calibri" panose="020F0502020204030204" pitchFamily="34" charset="0"/>
                <a:cs typeface="Times New Roman" panose="02020603050405020304" pitchFamily="18" charset="0"/>
              </a:rPr>
              <a:t/>
            </a:r>
            <a:br>
              <a:rPr lang="en-US" altLang="en-US" sz="3200" dirty="0">
                <a:solidFill>
                  <a:prstClr val="white"/>
                </a:solidFill>
                <a:latin typeface="Times New Roman"/>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p:txBody>
          <a:bodyPr/>
          <a:lstStyle/>
          <a:p>
            <a:endParaRPr lang="bs-Latn-BA" sz="2800" dirty="0" smtClean="0"/>
          </a:p>
          <a:p>
            <a:pPr algn="just"/>
            <a:r>
              <a:rPr lang="bs-Latn-BA" sz="2800" dirty="0" smtClean="0"/>
              <a:t>Sve povrede odredaba Zakona o krivičnom postupku nisu </a:t>
            </a:r>
            <a:r>
              <a:rPr lang="bs-Latn-BA" sz="2800" dirty="0" err="1" smtClean="0"/>
              <a:t>osnov</a:t>
            </a:r>
            <a:r>
              <a:rPr lang="bs-Latn-BA" sz="2800" dirty="0" smtClean="0"/>
              <a:t> za žalbu.</a:t>
            </a:r>
          </a:p>
          <a:p>
            <a:pPr algn="just"/>
            <a:endParaRPr lang="bs-Latn-BA" sz="2800" dirty="0" smtClean="0"/>
          </a:p>
          <a:p>
            <a:pPr algn="just"/>
            <a:r>
              <a:rPr lang="bs-Latn-BA" sz="2800" dirty="0" smtClean="0">
                <a:latin typeface="Cambria" panose="02040503050406030204" pitchFamily="18" charset="0"/>
              </a:rPr>
              <a:t>Samo najozbiljnije, </a:t>
            </a:r>
            <a:r>
              <a:rPr lang="en-US" sz="2800" dirty="0" err="1" smtClean="0">
                <a:latin typeface="Cambria" panose="02040503050406030204" pitchFamily="18" charset="0"/>
              </a:rPr>
              <a:t>koje</a:t>
            </a:r>
            <a:r>
              <a:rPr lang="en-US" sz="2800" dirty="0" smtClean="0">
                <a:latin typeface="Cambria" panose="02040503050406030204" pitchFamily="18" charset="0"/>
              </a:rPr>
              <a:t> </a:t>
            </a:r>
            <a:r>
              <a:rPr lang="en-US" sz="2800" dirty="0" err="1">
                <a:latin typeface="Cambria" panose="02040503050406030204" pitchFamily="18" charset="0"/>
              </a:rPr>
              <a:t>imaju</a:t>
            </a:r>
            <a:r>
              <a:rPr lang="en-US" sz="2800" dirty="0">
                <a:latin typeface="Cambria" panose="02040503050406030204" pitchFamily="18" charset="0"/>
              </a:rPr>
              <a:t> </a:t>
            </a:r>
            <a:r>
              <a:rPr lang="en-US" sz="2800" dirty="0" err="1">
                <a:latin typeface="Cambria" panose="02040503050406030204" pitchFamily="18" charset="0"/>
              </a:rPr>
              <a:t>određeni</a:t>
            </a:r>
            <a:r>
              <a:rPr lang="en-US" sz="2800" dirty="0">
                <a:latin typeface="Cambria" panose="02040503050406030204" pitchFamily="18" charset="0"/>
              </a:rPr>
              <a:t> </a:t>
            </a:r>
            <a:r>
              <a:rPr lang="en-US" sz="2800" dirty="0" err="1" smtClean="0">
                <a:latin typeface="Cambria" panose="02040503050406030204" pitchFamily="18" charset="0"/>
              </a:rPr>
              <a:t>stepe</a:t>
            </a:r>
            <a:r>
              <a:rPr lang="bs-Latn-BA" sz="2800" dirty="0" smtClean="0">
                <a:latin typeface="Cambria" panose="02040503050406030204" pitchFamily="18" charset="0"/>
              </a:rPr>
              <a:t>n</a:t>
            </a:r>
            <a:r>
              <a:rPr lang="en-US" sz="2800" dirty="0" smtClean="0">
                <a:latin typeface="Cambria" panose="02040503050406030204" pitchFamily="18" charset="0"/>
              </a:rPr>
              <a:t> </a:t>
            </a:r>
            <a:r>
              <a:rPr lang="en-US" sz="2800" dirty="0" err="1">
                <a:latin typeface="Cambria" panose="02040503050406030204" pitchFamily="18" charset="0"/>
              </a:rPr>
              <a:t>relevantnosti</a:t>
            </a:r>
            <a:r>
              <a:rPr lang="en-US" sz="2800" dirty="0">
                <a:latin typeface="Cambria" panose="02040503050406030204" pitchFamily="18" charset="0"/>
              </a:rPr>
              <a:t> se </a:t>
            </a:r>
            <a:r>
              <a:rPr lang="en-US" sz="2800" dirty="0" err="1">
                <a:latin typeface="Cambria" panose="02040503050406030204" pitchFamily="18" charset="0"/>
              </a:rPr>
              <a:t>mogu</a:t>
            </a:r>
            <a:r>
              <a:rPr lang="en-US" sz="2800" dirty="0">
                <a:latin typeface="Cambria" panose="02040503050406030204" pitchFamily="18" charset="0"/>
              </a:rPr>
              <a:t> </a:t>
            </a:r>
            <a:r>
              <a:rPr lang="en-US" sz="2800" dirty="0" err="1">
                <a:latin typeface="Cambria" panose="02040503050406030204" pitchFamily="18" charset="0"/>
              </a:rPr>
              <a:t>smatrati</a:t>
            </a:r>
            <a:r>
              <a:rPr lang="en-US" sz="2800" dirty="0">
                <a:latin typeface="Cambria" panose="02040503050406030204" pitchFamily="18" charset="0"/>
              </a:rPr>
              <a:t> </a:t>
            </a:r>
            <a:r>
              <a:rPr lang="en-US" sz="2800" dirty="0" err="1" smtClean="0">
                <a:latin typeface="Cambria" panose="02040503050406030204" pitchFamily="18" charset="0"/>
              </a:rPr>
              <a:t>razlogom</a:t>
            </a:r>
            <a:r>
              <a:rPr lang="bs-Latn-BA" sz="2800" dirty="0" smtClean="0">
                <a:latin typeface="Cambria" panose="02040503050406030204" pitchFamily="18" charset="0"/>
              </a:rPr>
              <a:t> </a:t>
            </a:r>
            <a:r>
              <a:rPr lang="en-US" sz="2800" dirty="0" err="1" smtClean="0">
                <a:latin typeface="Cambria" panose="02040503050406030204" pitchFamily="18" charset="0"/>
              </a:rPr>
              <a:t>za</a:t>
            </a:r>
            <a:r>
              <a:rPr lang="en-US" sz="2800" dirty="0" smtClean="0">
                <a:latin typeface="Cambria" panose="02040503050406030204" pitchFamily="18" charset="0"/>
              </a:rPr>
              <a:t> </a:t>
            </a:r>
            <a:r>
              <a:rPr lang="en-US" sz="2800" dirty="0" err="1">
                <a:latin typeface="Cambria" panose="02040503050406030204" pitchFamily="18" charset="0"/>
              </a:rPr>
              <a:t>žalbu</a:t>
            </a:r>
            <a:r>
              <a:rPr lang="en-US" sz="2800" dirty="0">
                <a:latin typeface="Cambria" panose="02040503050406030204" pitchFamily="18" charset="0"/>
              </a:rPr>
              <a:t> </a:t>
            </a:r>
            <a:r>
              <a:rPr lang="en-US" sz="2800" dirty="0" err="1">
                <a:latin typeface="Cambria" panose="02040503050406030204" pitchFamily="18" charset="0"/>
              </a:rPr>
              <a:t>i</a:t>
            </a:r>
            <a:r>
              <a:rPr lang="en-US" sz="2800" dirty="0">
                <a:latin typeface="Cambria" panose="02040503050406030204" pitchFamily="18" charset="0"/>
              </a:rPr>
              <a:t> </a:t>
            </a:r>
            <a:r>
              <a:rPr lang="en-US" sz="2800" dirty="0" err="1">
                <a:latin typeface="Cambria" panose="02040503050406030204" pitchFamily="18" charset="0"/>
              </a:rPr>
              <a:t>njih</a:t>
            </a:r>
            <a:r>
              <a:rPr lang="en-US" sz="2800" dirty="0">
                <a:latin typeface="Cambria" panose="02040503050406030204" pitchFamily="18" charset="0"/>
              </a:rPr>
              <a:t> </a:t>
            </a:r>
            <a:r>
              <a:rPr lang="en-US" sz="2800" dirty="0" err="1">
                <a:latin typeface="Cambria" panose="02040503050406030204" pitchFamily="18" charset="0"/>
              </a:rPr>
              <a:t>zakonodavac</a:t>
            </a:r>
            <a:r>
              <a:rPr lang="en-US" sz="2800" dirty="0">
                <a:latin typeface="Cambria" panose="02040503050406030204" pitchFamily="18" charset="0"/>
              </a:rPr>
              <a:t> </a:t>
            </a:r>
            <a:r>
              <a:rPr lang="en-US" sz="2800" dirty="0" err="1">
                <a:latin typeface="Cambria" panose="02040503050406030204" pitchFamily="18" charset="0"/>
              </a:rPr>
              <a:t>označava</a:t>
            </a:r>
            <a:r>
              <a:rPr lang="en-US" sz="2800" dirty="0">
                <a:latin typeface="Cambria" panose="02040503050406030204" pitchFamily="18" charset="0"/>
              </a:rPr>
              <a:t> </a:t>
            </a:r>
            <a:r>
              <a:rPr lang="en-US" sz="2800" dirty="0" err="1">
                <a:latin typeface="Cambria" panose="02040503050406030204" pitchFamily="18" charset="0"/>
              </a:rPr>
              <a:t>kao</a:t>
            </a:r>
            <a:r>
              <a:rPr lang="en-US" sz="2800" dirty="0">
                <a:latin typeface="Cambria" panose="02040503050406030204" pitchFamily="18" charset="0"/>
              </a:rPr>
              <a:t> </a:t>
            </a:r>
            <a:r>
              <a:rPr lang="en-US" sz="2800" dirty="0" err="1">
                <a:latin typeface="Cambria" panose="02040503050406030204" pitchFamily="18" charset="0"/>
              </a:rPr>
              <a:t>bitne</a:t>
            </a:r>
            <a:r>
              <a:rPr lang="en-US" sz="2800" dirty="0">
                <a:latin typeface="Cambria" panose="02040503050406030204" pitchFamily="18" charset="0"/>
              </a:rPr>
              <a:t> </a:t>
            </a:r>
            <a:r>
              <a:rPr lang="en-US" sz="2800" dirty="0" err="1">
                <a:latin typeface="Cambria" panose="02040503050406030204" pitchFamily="18" charset="0"/>
              </a:rPr>
              <a:t>povrede</a:t>
            </a:r>
            <a:r>
              <a:rPr lang="en-US" sz="2800" dirty="0">
                <a:latin typeface="Cambria" panose="02040503050406030204" pitchFamily="18" charset="0"/>
              </a:rPr>
              <a:t>.</a:t>
            </a:r>
            <a:endParaRPr lang="en-US" sz="2800" dirty="0"/>
          </a:p>
        </p:txBody>
      </p:sp>
      <p:sp>
        <p:nvSpPr>
          <p:cNvPr id="4" name="Rectangle 3"/>
          <p:cNvSpPr/>
          <p:nvPr/>
        </p:nvSpPr>
        <p:spPr>
          <a:xfrm>
            <a:off x="3657600" y="2819400"/>
            <a:ext cx="45719"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78285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dirty="0" smtClean="0"/>
              <a:t> </a:t>
            </a:r>
            <a:r>
              <a:rPr lang="bs-Latn-BA" dirty="0" err="1" smtClean="0"/>
              <a:t>Saizvršilaštvo</a:t>
            </a:r>
            <a:endParaRPr lang="en-US" dirty="0"/>
          </a:p>
        </p:txBody>
      </p:sp>
      <p:sp>
        <p:nvSpPr>
          <p:cNvPr id="3" name="Content Placeholder 2"/>
          <p:cNvSpPr>
            <a:spLocks noGrp="1"/>
          </p:cNvSpPr>
          <p:nvPr>
            <p:ph idx="1"/>
          </p:nvPr>
        </p:nvSpPr>
        <p:spPr/>
        <p:txBody>
          <a:bodyPr/>
          <a:lstStyle/>
          <a:p>
            <a:pPr algn="just"/>
            <a:r>
              <a:rPr lang="sr-Latn-CS" sz="2000" dirty="0" smtClean="0">
                <a:latin typeface="Times New Roman" panose="02020603050405020304" pitchFamily="18" charset="0"/>
                <a:ea typeface="Times New Roman" panose="02020603050405020304" pitchFamily="18" charset="0"/>
              </a:rPr>
              <a:t>Iz presude VS RS br.16 0 K 000202 19 </a:t>
            </a:r>
            <a:r>
              <a:rPr lang="sr-Latn-CS" sz="2000" dirty="0" err="1" smtClean="0">
                <a:latin typeface="Times New Roman" panose="02020603050405020304" pitchFamily="18" charset="0"/>
                <a:ea typeface="Times New Roman" panose="02020603050405020304" pitchFamily="18" charset="0"/>
              </a:rPr>
              <a:t>Kž</a:t>
            </a:r>
            <a:r>
              <a:rPr lang="sr-Latn-CS" sz="2000" dirty="0" smtClean="0">
                <a:latin typeface="Times New Roman" panose="02020603050405020304" pitchFamily="18" charset="0"/>
                <a:ea typeface="Times New Roman" panose="02020603050405020304" pitchFamily="18" charset="0"/>
              </a:rPr>
              <a:t> 8:„Dakle</a:t>
            </a:r>
            <a:r>
              <a:rPr lang="sr-Latn-CS" sz="2000" dirty="0">
                <a:latin typeface="Times New Roman" panose="02020603050405020304" pitchFamily="18" charset="0"/>
                <a:ea typeface="Times New Roman" panose="02020603050405020304" pitchFamily="18" charset="0"/>
              </a:rPr>
              <a:t>, ponašanje optuženog </a:t>
            </a:r>
            <a:r>
              <a:rPr lang="sr-Latn-CS" sz="2000" dirty="0" smtClean="0">
                <a:latin typeface="Times New Roman" panose="02020603050405020304" pitchFamily="18" charset="0"/>
                <a:ea typeface="Times New Roman" panose="02020603050405020304" pitchFamily="18" charset="0"/>
              </a:rPr>
              <a:t>A.K. </a:t>
            </a:r>
            <a:r>
              <a:rPr lang="sr-Latn-CS" sz="2000" dirty="0">
                <a:latin typeface="Times New Roman" panose="02020603050405020304" pitchFamily="18" charset="0"/>
                <a:ea typeface="Times New Roman" panose="02020603050405020304" pitchFamily="18" charset="0"/>
              </a:rPr>
              <a:t>na mestu događaja prilikom </a:t>
            </a:r>
            <a:r>
              <a:rPr lang="sr-Latn-CS" sz="2000" dirty="0" err="1">
                <a:latin typeface="Times New Roman" panose="02020603050405020304" pitchFamily="18" charset="0"/>
                <a:ea typeface="Times New Roman" panose="02020603050405020304" pitchFamily="18" charset="0"/>
              </a:rPr>
              <a:t>preduzumanja</a:t>
            </a:r>
            <a:r>
              <a:rPr lang="sr-Latn-CS" sz="2000" dirty="0">
                <a:latin typeface="Times New Roman" panose="02020603050405020304" pitchFamily="18" charset="0"/>
                <a:ea typeface="Times New Roman" panose="02020603050405020304" pitchFamily="18" charset="0"/>
              </a:rPr>
              <a:t> svih navedenih radnji ni po čemu ne odudara niti se razlikuje od ponašanja drugih učesnika ovog događaja. Svaka od radnji koje je on preduzeo u datom je trenutku neophodna, logična, svrsishodna, pa je stoga logično da je optuženi preduzima sa </a:t>
            </a:r>
            <a:r>
              <a:rPr lang="sr-Latn-CS" sz="2000" dirty="0" err="1">
                <a:latin typeface="Times New Roman" panose="02020603050405020304" pitchFamily="18" charset="0"/>
                <a:ea typeface="Times New Roman" panose="02020603050405020304" pitchFamily="18" charset="0"/>
              </a:rPr>
              <a:t>sviješću</a:t>
            </a:r>
            <a:r>
              <a:rPr lang="sr-Latn-CS" sz="2000" dirty="0">
                <a:latin typeface="Times New Roman" panose="02020603050405020304" pitchFamily="18" charset="0"/>
                <a:ea typeface="Times New Roman" panose="02020603050405020304" pitchFamily="18" charset="0"/>
              </a:rPr>
              <a:t> i voljom u izvršenju dela, jer, </a:t>
            </a:r>
            <a:r>
              <a:rPr lang="sr-Latn-CS" sz="2000" dirty="0" err="1">
                <a:latin typeface="Times New Roman" panose="02020603050405020304" pitchFamily="18" charset="0"/>
                <a:ea typeface="Times New Roman" panose="02020603050405020304" pitchFamily="18" charset="0"/>
              </a:rPr>
              <a:t>svjesno</a:t>
            </a:r>
            <a:r>
              <a:rPr lang="sr-Latn-CS" sz="2000" dirty="0">
                <a:latin typeface="Times New Roman" panose="02020603050405020304" pitchFamily="18" charset="0"/>
                <a:ea typeface="Times New Roman" panose="02020603050405020304" pitchFamily="18" charset="0"/>
              </a:rPr>
              <a:t> zajedno sa drugima koji su naoružani kao i on, u kasnim noćnim satima kreće prema kući lica koja poznaje, </a:t>
            </a:r>
            <a:r>
              <a:rPr lang="sr-Latn-CS" sz="2000" dirty="0" err="1">
                <a:latin typeface="Times New Roman" panose="02020603050405020304" pitchFamily="18" charset="0"/>
                <a:ea typeface="Times New Roman" panose="02020603050405020304" pitchFamily="18" charset="0"/>
              </a:rPr>
              <a:t>svjesno</a:t>
            </a:r>
            <a:r>
              <a:rPr lang="sr-Latn-CS" sz="2000" dirty="0">
                <a:latin typeface="Times New Roman" panose="02020603050405020304" pitchFamily="18" charset="0"/>
                <a:ea typeface="Times New Roman" panose="02020603050405020304" pitchFamily="18" charset="0"/>
              </a:rPr>
              <a:t> nasilno obijanjem vrata ulaze u kuću nemoćnih i starih ljudi, optuženi ni jednog momenta ne odstupa od ostale trojice okrivljenih, već se saglašava sa svim njihovim radnjama i to kako čuvanjem straže od strane </a:t>
            </a:r>
            <a:r>
              <a:rPr lang="sr-Latn-CS" sz="2000" dirty="0" smtClean="0">
                <a:latin typeface="Times New Roman" panose="02020603050405020304" pitchFamily="18" charset="0"/>
                <a:ea typeface="Times New Roman" panose="02020603050405020304" pitchFamily="18" charset="0"/>
              </a:rPr>
              <a:t>D., </a:t>
            </a:r>
            <a:r>
              <a:rPr lang="sr-Latn-CS" sz="2000" dirty="0">
                <a:latin typeface="Times New Roman" panose="02020603050405020304" pitchFamily="18" charset="0"/>
                <a:ea typeface="Times New Roman" panose="02020603050405020304" pitchFamily="18" charset="0"/>
              </a:rPr>
              <a:t>tako i pucanjem u </a:t>
            </a:r>
            <a:r>
              <a:rPr lang="sr-Latn-CS" sz="2000" dirty="0" err="1">
                <a:latin typeface="Times New Roman" panose="02020603050405020304" pitchFamily="18" charset="0"/>
                <a:ea typeface="Times New Roman" panose="02020603050405020304" pitchFamily="18" charset="0"/>
              </a:rPr>
              <a:t>tijela</a:t>
            </a:r>
            <a:r>
              <a:rPr lang="sr-Latn-CS" sz="2000" dirty="0">
                <a:latin typeface="Times New Roman" panose="02020603050405020304" pitchFamily="18" charset="0"/>
                <a:ea typeface="Times New Roman" panose="02020603050405020304" pitchFamily="18" charset="0"/>
              </a:rPr>
              <a:t> oštećenih od strane </a:t>
            </a:r>
            <a:r>
              <a:rPr lang="sr-Latn-CS" sz="2000" dirty="0" smtClean="0">
                <a:latin typeface="Times New Roman" panose="02020603050405020304" pitchFamily="18" charset="0"/>
                <a:ea typeface="Times New Roman" panose="02020603050405020304" pitchFamily="18" charset="0"/>
              </a:rPr>
              <a:t>osuđenih P. </a:t>
            </a:r>
            <a:r>
              <a:rPr lang="sr-Latn-CS" sz="2000" dirty="0">
                <a:latin typeface="Times New Roman" panose="02020603050405020304" pitchFamily="18" charset="0"/>
                <a:ea typeface="Times New Roman" panose="02020603050405020304" pitchFamily="18" charset="0"/>
              </a:rPr>
              <a:t>i </a:t>
            </a:r>
            <a:r>
              <a:rPr lang="sr-Latn-CS" sz="2000" dirty="0" smtClean="0">
                <a:latin typeface="Times New Roman" panose="02020603050405020304" pitchFamily="18" charset="0"/>
                <a:ea typeface="Times New Roman" panose="02020603050405020304" pitchFamily="18" charset="0"/>
              </a:rPr>
              <a:t>G., </a:t>
            </a:r>
            <a:r>
              <a:rPr lang="sr-Latn-CS" sz="2000" dirty="0">
                <a:latin typeface="Times New Roman" panose="02020603050405020304" pitchFamily="18" charset="0"/>
                <a:ea typeface="Times New Roman" panose="02020603050405020304" pitchFamily="18" charset="0"/>
              </a:rPr>
              <a:t>a svoj lični doprinos daje u obijanju ulaznih vrata i nasilnom ulasku u kuću oštećenih.</a:t>
            </a:r>
            <a:endParaRPr lang="en-US" sz="2000" dirty="0"/>
          </a:p>
        </p:txBody>
      </p:sp>
    </p:spTree>
    <p:extLst>
      <p:ext uri="{BB962C8B-B14F-4D97-AF65-F5344CB8AC3E}">
        <p14:creationId xmlns:p14="http://schemas.microsoft.com/office/powerpoint/2010/main" val="4998157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6512" indent="0" algn="just">
              <a:spcAft>
                <a:spcPts val="0"/>
              </a:spcAft>
              <a:buNone/>
            </a:pPr>
            <a:r>
              <a:rPr lang="sr-Latn-CS" sz="2000" dirty="0" smtClean="0">
                <a:latin typeface="Times New Roman" panose="02020603050405020304" pitchFamily="18" charset="0"/>
                <a:ea typeface="Times New Roman" panose="02020603050405020304" pitchFamily="18" charset="0"/>
              </a:rPr>
              <a:t>„Sama </a:t>
            </a:r>
            <a:r>
              <a:rPr lang="sr-Latn-CS" sz="2000" dirty="0">
                <a:latin typeface="Times New Roman" panose="02020603050405020304" pitchFamily="18" charset="0"/>
                <a:ea typeface="Times New Roman" panose="02020603050405020304" pitchFamily="18" charset="0"/>
              </a:rPr>
              <a:t>činjenica što iz izvedenih dokaza nije van razumne sumnje utvrđeno da je optuženi pucao u  pravcu oštećenih, u okviru njegove utvrđene odgovornosti kao saizvršioca, nema onaj značaj koji joj žalba branioca pridaje, jer kad se ima u vidu relativno mali i ograničen prostor kuće koji je jasno vidljiv iz fotodokumentacije i skice lica </a:t>
            </a:r>
            <a:r>
              <a:rPr lang="sr-Latn-CS" sz="2000" dirty="0" err="1">
                <a:latin typeface="Times New Roman" panose="02020603050405020304" pitchFamily="18" charset="0"/>
                <a:ea typeface="Times New Roman" panose="02020603050405020304" pitchFamily="18" charset="0"/>
              </a:rPr>
              <a:t>mjesta</a:t>
            </a:r>
            <a:r>
              <a:rPr lang="sr-Latn-CS" sz="2000" dirty="0">
                <a:latin typeface="Times New Roman" panose="02020603050405020304" pitchFamily="18" charset="0"/>
                <a:ea typeface="Times New Roman" panose="02020603050405020304" pitchFamily="18" charset="0"/>
              </a:rPr>
              <a:t>, jasno je da za realizaciju cilja odnosno ubistvo oštećenih nije ni bilo nužno da svi pucaju istovremeno. Nenaoružane oštećene mogao je lišiti života bilo ko od njih trojice koja su ušla u kuću, a čega su svi oni i bili </a:t>
            </a:r>
            <a:r>
              <a:rPr lang="sr-Latn-CS" sz="2000" dirty="0" err="1">
                <a:latin typeface="Times New Roman" panose="02020603050405020304" pitchFamily="18" charset="0"/>
                <a:ea typeface="Times New Roman" panose="02020603050405020304" pitchFamily="18" charset="0"/>
              </a:rPr>
              <a:t>svjesni</a:t>
            </a:r>
            <a:r>
              <a:rPr lang="sr-Latn-CS" sz="2000" dirty="0">
                <a:latin typeface="Times New Roman" panose="02020603050405020304" pitchFamily="18" charset="0"/>
                <a:ea typeface="Times New Roman" panose="02020603050405020304" pitchFamily="18" charset="0"/>
              </a:rPr>
              <a:t>, jer su imali apsolutnu dominaciju u utvrđenim okolnostima nad ovim bespomoćnim licima, kako je to pravilno utvrdio prvostepeni sud</a:t>
            </a:r>
            <a:r>
              <a:rPr lang="sr-Latn-CS" sz="2000" dirty="0" smtClean="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marL="36512" indent="0" algn="just">
              <a:spcAft>
                <a:spcPts val="0"/>
              </a:spcAft>
              <a:buNone/>
            </a:pPr>
            <a:r>
              <a:rPr lang="sr-Cyrl-CS" sz="2000"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6470172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dirty="0" smtClean="0"/>
              <a:t> </a:t>
            </a:r>
            <a:r>
              <a:rPr lang="bs-Latn-BA" sz="2400" dirty="0" smtClean="0"/>
              <a:t>Iz presuda Vrhovnog suda RS </a:t>
            </a:r>
            <a:r>
              <a:rPr lang="bs-Latn-BA" sz="2400" dirty="0" err="1" smtClean="0"/>
              <a:t>br</a:t>
            </a:r>
            <a:r>
              <a:rPr lang="bs-Latn-BA" sz="2400" dirty="0" smtClean="0"/>
              <a:t>: 11 0 K 008567 13 </a:t>
            </a:r>
            <a:r>
              <a:rPr lang="bs-Latn-BA" sz="2400" dirty="0" err="1" smtClean="0"/>
              <a:t>Kvlz</a:t>
            </a:r>
            <a:r>
              <a:rPr lang="bs-Latn-BA" sz="2400" dirty="0" smtClean="0"/>
              <a:t> </a:t>
            </a:r>
            <a:endParaRPr lang="en-US" sz="2400" dirty="0"/>
          </a:p>
        </p:txBody>
      </p:sp>
      <p:sp>
        <p:nvSpPr>
          <p:cNvPr id="3" name="Content Placeholder 2"/>
          <p:cNvSpPr>
            <a:spLocks noGrp="1"/>
          </p:cNvSpPr>
          <p:nvPr>
            <p:ph idx="1"/>
          </p:nvPr>
        </p:nvSpPr>
        <p:spPr/>
        <p:txBody>
          <a:bodyPr/>
          <a:lstStyle/>
          <a:p>
            <a:pPr marL="36512" indent="0" algn="just">
              <a:spcAft>
                <a:spcPts val="0"/>
              </a:spcAft>
              <a:buNone/>
            </a:pPr>
            <a:r>
              <a:rPr lang="bs-Latn-BA" sz="2000" dirty="0" smtClean="0">
                <a:latin typeface="Times New Roman" panose="02020603050405020304" pitchFamily="18" charset="0"/>
                <a:ea typeface="Times New Roman" panose="02020603050405020304" pitchFamily="18" charset="0"/>
              </a:rPr>
              <a:t>„U</a:t>
            </a:r>
            <a:r>
              <a:rPr lang="sr-Cyrl-BA" sz="2000" dirty="0" err="1" smtClean="0">
                <a:latin typeface="Times New Roman" panose="02020603050405020304" pitchFamily="18" charset="0"/>
                <a:ea typeface="Times New Roman" panose="02020603050405020304" pitchFamily="18" charset="0"/>
              </a:rPr>
              <a:t>vidom</a:t>
            </a:r>
            <a:r>
              <a:rPr lang="sr-Cyrl-BA" sz="2000" dirty="0" smtClean="0">
                <a:latin typeface="Times New Roman" panose="02020603050405020304" pitchFamily="18" charset="0"/>
                <a:ea typeface="Times New Roman" panose="02020603050405020304" pitchFamily="18" charset="0"/>
              </a:rPr>
              <a:t> </a:t>
            </a:r>
            <a:r>
              <a:rPr lang="sr-Cyrl-BA" sz="2000" dirty="0">
                <a:latin typeface="Times New Roman" panose="02020603050405020304" pitchFamily="18" charset="0"/>
                <a:ea typeface="Times New Roman" panose="02020603050405020304" pitchFamily="18" charset="0"/>
              </a:rPr>
              <a:t>u </a:t>
            </a:r>
            <a:r>
              <a:rPr lang="sr-Cyrl-BA" sz="2000" dirty="0" err="1">
                <a:latin typeface="Times New Roman" panose="02020603050405020304" pitchFamily="18" charset="0"/>
                <a:ea typeface="Times New Roman" panose="02020603050405020304" pitchFamily="18" charset="0"/>
              </a:rPr>
              <a:t>pravosnažnu</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presudu</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Okružnog</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suda</a:t>
            </a:r>
            <a:r>
              <a:rPr lang="sr-Cyrl-BA" sz="2000" dirty="0">
                <a:latin typeface="Times New Roman" panose="02020603050405020304" pitchFamily="18" charset="0"/>
                <a:ea typeface="Times New Roman" panose="02020603050405020304" pitchFamily="18" charset="0"/>
              </a:rPr>
              <a:t> u </a:t>
            </a:r>
            <a:r>
              <a:rPr lang="sr-Cyrl-BA" sz="2000" dirty="0" err="1">
                <a:latin typeface="Times New Roman" panose="02020603050405020304" pitchFamily="18" charset="0"/>
                <a:ea typeface="Times New Roman" panose="02020603050405020304" pitchFamily="18" charset="0"/>
              </a:rPr>
              <a:t>Banjoj</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Luci</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broj</a:t>
            </a:r>
            <a:r>
              <a:rPr lang="sr-Cyrl-BA" sz="2000" dirty="0">
                <a:latin typeface="Times New Roman" panose="02020603050405020304" pitchFamily="18" charset="0"/>
                <a:ea typeface="Times New Roman" panose="02020603050405020304" pitchFamily="18" charset="0"/>
              </a:rPr>
              <a:t>  11 0 K 008567 12 K </a:t>
            </a:r>
            <a:r>
              <a:rPr lang="sr-Cyrl-BA" sz="2000" dirty="0" err="1">
                <a:latin typeface="Times New Roman" panose="02020603050405020304" pitchFamily="18" charset="0"/>
                <a:ea typeface="Times New Roman" panose="02020603050405020304" pitchFamily="18" charset="0"/>
              </a:rPr>
              <a:t>od</a:t>
            </a:r>
            <a:r>
              <a:rPr lang="sr-Cyrl-BA" sz="2000" dirty="0">
                <a:latin typeface="Times New Roman" panose="02020603050405020304" pitchFamily="18" charset="0"/>
                <a:ea typeface="Times New Roman" panose="02020603050405020304" pitchFamily="18" charset="0"/>
              </a:rPr>
              <a:t> 30.03.2012. </a:t>
            </a:r>
            <a:r>
              <a:rPr lang="sr-Cyrl-BA" sz="2000" dirty="0" err="1">
                <a:latin typeface="Times New Roman" panose="02020603050405020304" pitchFamily="18" charset="0"/>
                <a:ea typeface="Times New Roman" panose="02020603050405020304" pitchFamily="18" charset="0"/>
              </a:rPr>
              <a:t>godine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drugostepeni</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sud</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utvrdio</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da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je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optuženi</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za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vrijeme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istog</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oružanog</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sukoba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kao</a:t>
            </a:r>
            <a:r>
              <a:rPr lang="sr-Cyrl-BA" sz="2000" dirty="0">
                <a:latin typeface="Times New Roman" panose="02020603050405020304" pitchFamily="18" charset="0"/>
                <a:ea typeface="Times New Roman" panose="02020603050405020304" pitchFamily="18" charset="0"/>
              </a:rPr>
              <a:t> i u </a:t>
            </a:r>
            <a:r>
              <a:rPr lang="sr-Cyrl-BA" sz="2000" dirty="0" err="1">
                <a:latin typeface="Times New Roman" panose="02020603050405020304" pitchFamily="18" charset="0"/>
                <a:ea typeface="Times New Roman" panose="02020603050405020304" pitchFamily="18" charset="0"/>
              </a:rPr>
              <a:t>pobijanoj</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presudi</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kršeći</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ista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pravila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međunarodnog</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prava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kao</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pripadnik</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iste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oružane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formacije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zajedno</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sa</a:t>
            </a:r>
            <a:r>
              <a:rPr lang="sr-Cyrl-BA" sz="2000" dirty="0">
                <a:latin typeface="Times New Roman" panose="02020603050405020304" pitchFamily="18" charset="0"/>
                <a:ea typeface="Times New Roman" panose="02020603050405020304" pitchFamily="18" charset="0"/>
              </a:rPr>
              <a:t> </a:t>
            </a:r>
            <a:r>
              <a:rPr lang="sr-Cyrl-BA" sz="2000" dirty="0" smtClean="0">
                <a:latin typeface="Times New Roman" panose="02020603050405020304" pitchFamily="18" charset="0"/>
                <a:ea typeface="Times New Roman" panose="02020603050405020304" pitchFamily="18" charset="0"/>
              </a:rPr>
              <a:t>D</a:t>
            </a:r>
            <a:r>
              <a:rPr lang="bs-Latn-BA" sz="2000" dirty="0" smtClean="0">
                <a:latin typeface="Times New Roman" panose="02020603050405020304" pitchFamily="18" charset="0"/>
                <a:ea typeface="Times New Roman" panose="02020603050405020304" pitchFamily="18" charset="0"/>
              </a:rPr>
              <a:t>.</a:t>
            </a:r>
            <a:r>
              <a:rPr lang="sr-Cyrl-BA" sz="2000" dirty="0" smtClean="0">
                <a:latin typeface="Times New Roman" panose="02020603050405020304" pitchFamily="18" charset="0"/>
                <a:ea typeface="Times New Roman" panose="02020603050405020304" pitchFamily="18" charset="0"/>
              </a:rPr>
              <a:t>G</a:t>
            </a:r>
            <a:r>
              <a:rPr lang="bs-Latn-BA" sz="2000" dirty="0" smtClean="0">
                <a:latin typeface="Times New Roman" panose="02020603050405020304" pitchFamily="18" charset="0"/>
                <a:ea typeface="Times New Roman" panose="02020603050405020304" pitchFamily="18" charset="0"/>
              </a:rPr>
              <a:t>.</a:t>
            </a:r>
            <a:r>
              <a:rPr lang="sr-Cyrl-BA" sz="2000" dirty="0" smtClean="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dana</a:t>
            </a:r>
            <a:r>
              <a:rPr lang="sr-Cyrl-BA" sz="2000" dirty="0">
                <a:latin typeface="Times New Roman" panose="02020603050405020304" pitchFamily="18" charset="0"/>
                <a:ea typeface="Times New Roman" panose="02020603050405020304" pitchFamily="18" charset="0"/>
              </a:rPr>
              <a:t> 15.07.1992. </a:t>
            </a:r>
            <a:r>
              <a:rPr lang="sr-Cyrl-BA" sz="2000" dirty="0" err="1">
                <a:latin typeface="Times New Roman" panose="02020603050405020304" pitchFamily="18" charset="0"/>
                <a:ea typeface="Times New Roman" panose="02020603050405020304" pitchFamily="18" charset="0"/>
              </a:rPr>
              <a:t>godine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lišio</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života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civila</a:t>
            </a:r>
            <a:r>
              <a:rPr lang="sr-Cyrl-BA" sz="2000" dirty="0">
                <a:latin typeface="Times New Roman" panose="02020603050405020304" pitchFamily="18" charset="0"/>
                <a:ea typeface="Times New Roman" panose="02020603050405020304" pitchFamily="18" charset="0"/>
              </a:rPr>
              <a:t> </a:t>
            </a:r>
            <a:r>
              <a:rPr lang="sr-Cyrl-BA" sz="2000" dirty="0" smtClean="0">
                <a:latin typeface="Times New Roman" panose="02020603050405020304" pitchFamily="18" charset="0"/>
                <a:ea typeface="Times New Roman" panose="02020603050405020304" pitchFamily="18" charset="0"/>
              </a:rPr>
              <a:t>O</a:t>
            </a:r>
            <a:r>
              <a:rPr lang="bs-Latn-BA" sz="2000" dirty="0" smtClean="0">
                <a:latin typeface="Times New Roman" panose="02020603050405020304" pitchFamily="18" charset="0"/>
                <a:ea typeface="Times New Roman" panose="02020603050405020304" pitchFamily="18" charset="0"/>
              </a:rPr>
              <a:t>.</a:t>
            </a:r>
            <a:r>
              <a:rPr lang="sr-Cyrl-BA" sz="2000" dirty="0" smtClean="0">
                <a:latin typeface="Times New Roman" panose="02020603050405020304" pitchFamily="18" charset="0"/>
                <a:ea typeface="Times New Roman" panose="02020603050405020304" pitchFamily="18" charset="0"/>
              </a:rPr>
              <a:t>H</a:t>
            </a:r>
            <a:r>
              <a:rPr lang="bs-Latn-BA" sz="2000" dirty="0" smtClean="0">
                <a:latin typeface="Times New Roman" panose="02020603050405020304" pitchFamily="18" charset="0"/>
                <a:ea typeface="Times New Roman" panose="02020603050405020304" pitchFamily="18" charset="0"/>
              </a:rPr>
              <a:t>.</a:t>
            </a:r>
            <a:r>
              <a:rPr lang="sr-Cyrl-BA" sz="2000" dirty="0" smtClean="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dok</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mu</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se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pobijanom</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presudom</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stavlja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na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teret</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da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je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samo</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dan</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ranije</a:t>
            </a:r>
            <a:r>
              <a:rPr lang="sr-Cyrl-BA" sz="2000" dirty="0">
                <a:latin typeface="Times New Roman" panose="02020603050405020304" pitchFamily="18" charset="0"/>
                <a:ea typeface="Times New Roman" panose="02020603050405020304" pitchFamily="18" charset="0"/>
              </a:rPr>
              <a:t> (14.07.1992. </a:t>
            </a:r>
            <a:r>
              <a:rPr lang="sr-Cyrl-BA" sz="2000" dirty="0" err="1">
                <a:latin typeface="Times New Roman" panose="02020603050405020304" pitchFamily="18" charset="0"/>
                <a:ea typeface="Times New Roman" panose="02020603050405020304" pitchFamily="18" charset="0"/>
              </a:rPr>
              <a:t>godine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lišio</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života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civila</a:t>
            </a:r>
            <a:r>
              <a:rPr lang="sr-Cyrl-BA" sz="2000" dirty="0">
                <a:latin typeface="Times New Roman" panose="02020603050405020304" pitchFamily="18" charset="0"/>
                <a:ea typeface="Times New Roman" panose="02020603050405020304" pitchFamily="18" charset="0"/>
              </a:rPr>
              <a:t> </a:t>
            </a:r>
            <a:r>
              <a:rPr lang="sr-Cyrl-BA" sz="2000" dirty="0" smtClean="0">
                <a:latin typeface="Times New Roman" panose="02020603050405020304" pitchFamily="18" charset="0"/>
                <a:ea typeface="Times New Roman" panose="02020603050405020304" pitchFamily="18" charset="0"/>
              </a:rPr>
              <a:t>A</a:t>
            </a:r>
            <a:r>
              <a:rPr lang="bs-Latn-BA" sz="2000" dirty="0" smtClean="0">
                <a:latin typeface="Times New Roman" panose="02020603050405020304" pitchFamily="18" charset="0"/>
                <a:ea typeface="Times New Roman" panose="02020603050405020304" pitchFamily="18" charset="0"/>
              </a:rPr>
              <a:t>.</a:t>
            </a:r>
            <a:r>
              <a:rPr lang="sr-Cyrl-BA" sz="2000" dirty="0" smtClean="0">
                <a:latin typeface="Times New Roman" panose="02020603050405020304" pitchFamily="18" charset="0"/>
                <a:ea typeface="Times New Roman" panose="02020603050405020304" pitchFamily="18" charset="0"/>
              </a:rPr>
              <a:t>L</a:t>
            </a:r>
            <a:r>
              <a:rPr lang="bs-Latn-BA" sz="2000" dirty="0" smtClean="0">
                <a:latin typeface="Times New Roman" panose="02020603050405020304" pitchFamily="18" charset="0"/>
                <a:ea typeface="Times New Roman" panose="02020603050405020304" pitchFamily="18" charset="0"/>
              </a:rPr>
              <a:t>.</a:t>
            </a:r>
            <a:endParaRPr lang="en-US" sz="2000" dirty="0">
              <a:latin typeface="Times New Roman" panose="02020603050405020304" pitchFamily="18" charset="0"/>
              <a:ea typeface="Times New Roman" panose="02020603050405020304" pitchFamily="18" charset="0"/>
            </a:endParaRPr>
          </a:p>
          <a:p>
            <a:pPr marL="36512" indent="0" algn="just">
              <a:spcAft>
                <a:spcPts val="0"/>
              </a:spcAft>
              <a:buNone/>
            </a:pPr>
            <a:r>
              <a:rPr lang="sr-Cyrl-BA" sz="2000" dirty="0" err="1" smtClean="0">
                <a:latin typeface="Times New Roman" panose="02020603050405020304" pitchFamily="18" charset="0"/>
                <a:ea typeface="Times New Roman" panose="02020603050405020304" pitchFamily="18" charset="0"/>
              </a:rPr>
              <a:t>Dakle</a:t>
            </a:r>
            <a:r>
              <a:rPr lang="sr-Cyrl-BA" sz="2000" dirty="0">
                <a:latin typeface="Times New Roman" panose="02020603050405020304" pitchFamily="18" charset="0"/>
                <a:ea typeface="Times New Roman" panose="02020603050405020304" pitchFamily="18" charset="0"/>
              </a:rPr>
              <a:t>, u </a:t>
            </a:r>
            <a:r>
              <a:rPr lang="sr-Cyrl-BA" sz="2000" dirty="0" err="1">
                <a:latin typeface="Times New Roman" panose="02020603050405020304" pitchFamily="18" charset="0"/>
                <a:ea typeface="Times New Roman" panose="02020603050405020304" pitchFamily="18" charset="0"/>
              </a:rPr>
              <a:t>obe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presude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pravosnažnoj</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osuđujućoj</a:t>
            </a:r>
            <a:r>
              <a:rPr lang="sr-Cyrl-BA" sz="2000" dirty="0">
                <a:latin typeface="Times New Roman" panose="02020603050405020304" pitchFamily="18" charset="0"/>
                <a:ea typeface="Times New Roman" panose="02020603050405020304" pitchFamily="18" charset="0"/>
              </a:rPr>
              <a:t> i </a:t>
            </a:r>
            <a:r>
              <a:rPr lang="sr-Cyrl-BA" sz="2000" dirty="0" err="1">
                <a:latin typeface="Times New Roman" panose="02020603050405020304" pitchFamily="18" charset="0"/>
                <a:ea typeface="Times New Roman" panose="02020603050405020304" pitchFamily="18" charset="0"/>
              </a:rPr>
              <a:t>pobijanoj</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presudi</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radi</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se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krivičnom</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djelu</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ratni</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zločin</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protiv</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civilnog</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stanovništva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iz</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člana</a:t>
            </a:r>
            <a:r>
              <a:rPr lang="sr-Cyrl-BA" sz="2000" dirty="0">
                <a:latin typeface="Times New Roman" panose="02020603050405020304" pitchFamily="18" charset="0"/>
                <a:ea typeface="Times New Roman" panose="02020603050405020304" pitchFamily="18" charset="0"/>
              </a:rPr>
              <a:t> 142. </a:t>
            </a:r>
            <a:r>
              <a:rPr lang="sr-Cyrl-BA" sz="2000" dirty="0" err="1">
                <a:latin typeface="Times New Roman" panose="02020603050405020304" pitchFamily="18" charset="0"/>
                <a:ea typeface="Times New Roman" panose="02020603050405020304" pitchFamily="18" charset="0"/>
              </a:rPr>
              <a:t>stav</a:t>
            </a:r>
            <a:r>
              <a:rPr lang="sr-Cyrl-BA" sz="2000" dirty="0">
                <a:latin typeface="Times New Roman" panose="02020603050405020304" pitchFamily="18" charset="0"/>
                <a:ea typeface="Times New Roman" panose="02020603050405020304" pitchFamily="18" charset="0"/>
              </a:rPr>
              <a:t> 1. KZ SFRJ, </a:t>
            </a:r>
            <a:r>
              <a:rPr lang="sr-Cyrl-BA" sz="2000" dirty="0" err="1">
                <a:latin typeface="Times New Roman" panose="02020603050405020304" pitchFamily="18" charset="0"/>
                <a:ea typeface="Times New Roman" panose="02020603050405020304" pitchFamily="18" charset="0"/>
              </a:rPr>
              <a:t>koje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proizlazi</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iz</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činjenica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koje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su</a:t>
            </a:r>
            <a:r>
              <a:rPr lang="sr-Cyrl-BA" sz="2000" dirty="0">
                <a:latin typeface="Times New Roman" panose="02020603050405020304" pitchFamily="18" charset="0"/>
                <a:ea typeface="Times New Roman" panose="02020603050405020304" pitchFamily="18" charset="0"/>
              </a:rPr>
              <a:t> u </a:t>
            </a:r>
            <a:r>
              <a:rPr lang="sr-Cyrl-BA" sz="2000" dirty="0" err="1">
                <a:latin typeface="Times New Roman" panose="02020603050405020304" pitchFamily="18" charset="0"/>
                <a:ea typeface="Times New Roman" panose="02020603050405020304" pitchFamily="18" charset="0"/>
              </a:rPr>
              <a:t>suštini</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iste</a:t>
            </a:r>
            <a:r>
              <a:rPr lang="sr-Cyrl-BA" sz="2000" dirty="0">
                <a:latin typeface="Times New Roman" panose="02020603050405020304" pitchFamily="18" charset="0"/>
                <a:ea typeface="Times New Roman" panose="02020603050405020304" pitchFamily="18" charset="0"/>
              </a:rPr>
              <a:t>, s </a:t>
            </a:r>
            <a:r>
              <a:rPr lang="sr-Cyrl-BA" sz="2000" dirty="0" err="1">
                <a:latin typeface="Times New Roman" panose="02020603050405020304" pitchFamily="18" charset="0"/>
                <a:ea typeface="Times New Roman" panose="02020603050405020304" pitchFamily="18" charset="0"/>
              </a:rPr>
              <a:t>aspekta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elementa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bića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ovog</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krivičnog</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djela</a:t>
            </a:r>
            <a:r>
              <a:rPr lang="sr-Cyrl-BA" sz="2000" dirty="0">
                <a:latin typeface="Times New Roman" panose="02020603050405020304" pitchFamily="18" charset="0"/>
                <a:ea typeface="Times New Roman" panose="02020603050405020304" pitchFamily="18" charset="0"/>
              </a:rPr>
              <a:t>. </a:t>
            </a:r>
            <a:r>
              <a:rPr lang="sr-Cyrl-BA" sz="2000" dirty="0" err="1" smtClean="0">
                <a:latin typeface="Times New Roman" panose="02020603050405020304" pitchFamily="18" charset="0"/>
                <a:ea typeface="Times New Roman" panose="02020603050405020304" pitchFamily="18" charset="0"/>
              </a:rPr>
              <a:t>Ra</a:t>
            </a:r>
            <a:r>
              <a:rPr lang="bs-Latn-BA" sz="2000" dirty="0" smtClean="0">
                <a:latin typeface="Times New Roman" panose="02020603050405020304" pitchFamily="18" charset="0"/>
                <a:ea typeface="Times New Roman" panose="02020603050405020304" pitchFamily="18" charset="0"/>
              </a:rPr>
              <a:t>z</a:t>
            </a:r>
            <a:r>
              <a:rPr lang="sr-Cyrl-BA" sz="2000" dirty="0" err="1" smtClean="0">
                <a:latin typeface="Times New Roman" panose="02020603050405020304" pitchFamily="18" charset="0"/>
                <a:ea typeface="Times New Roman" panose="02020603050405020304" pitchFamily="18" charset="0"/>
              </a:rPr>
              <a:t>lika</a:t>
            </a:r>
            <a:r>
              <a:rPr lang="sr-Cyrl-BA" sz="2000" dirty="0" smtClean="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se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ogleda</a:t>
            </a:r>
            <a:r>
              <a:rPr lang="sr-Cyrl-BA" sz="2000" dirty="0">
                <a:latin typeface="Times New Roman" panose="02020603050405020304" pitchFamily="18" charset="0"/>
                <a:ea typeface="Times New Roman" panose="02020603050405020304" pitchFamily="18" charset="0"/>
              </a:rPr>
              <a:t> u </a:t>
            </a:r>
            <a:r>
              <a:rPr lang="sr-Cyrl-BA" sz="2000" dirty="0" err="1">
                <a:latin typeface="Times New Roman" panose="02020603050405020304" pitchFamily="18" charset="0"/>
                <a:ea typeface="Times New Roman" panose="02020603050405020304" pitchFamily="18" charset="0"/>
              </a:rPr>
              <a:t>tome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što</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su</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dvije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istovrsne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inkriminisane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radnje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ubistvo</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koje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manifestuju</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jedan</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od</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alternativno</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propisanih</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oblika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radnje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izvršenja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djela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preduzete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prema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različitim</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licima</a:t>
            </a:r>
            <a:r>
              <a:rPr lang="sr-Cyrl-BA" sz="2000" dirty="0">
                <a:latin typeface="Times New Roman" panose="02020603050405020304" pitchFamily="18" charset="0"/>
                <a:ea typeface="Times New Roman" panose="02020603050405020304" pitchFamily="18" charset="0"/>
              </a:rPr>
              <a:t>, a u </a:t>
            </a:r>
            <a:r>
              <a:rPr lang="sr-Cyrl-BA" sz="2000" dirty="0" err="1">
                <a:latin typeface="Times New Roman" panose="02020603050405020304" pitchFamily="18" charset="0"/>
                <a:ea typeface="Times New Roman" panose="02020603050405020304" pitchFamily="18" charset="0"/>
              </a:rPr>
              <a:t>oba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slučaja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su</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žrtve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djela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civilna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lica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koja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su</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se</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zatekla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na</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teritoriji</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zahvaćenoj</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istim</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oružanim</a:t>
            </a:r>
            <a:r>
              <a:rPr lang="sr-Cyrl-BA" sz="2000" dirty="0">
                <a:latin typeface="Times New Roman" panose="02020603050405020304" pitchFamily="18" charset="0"/>
                <a:ea typeface="Times New Roman" panose="02020603050405020304" pitchFamily="18" charset="0"/>
              </a:rPr>
              <a:t> </a:t>
            </a:r>
            <a:r>
              <a:rPr lang="sr-Cyrl-BA" sz="2000" dirty="0" err="1">
                <a:latin typeface="Times New Roman" panose="02020603050405020304" pitchFamily="18" charset="0"/>
                <a:ea typeface="Times New Roman" panose="02020603050405020304" pitchFamily="18" charset="0"/>
              </a:rPr>
              <a:t>sukobom</a:t>
            </a:r>
            <a:r>
              <a:rPr lang="sr-Cyrl-BA" sz="2000" dirty="0">
                <a:latin typeface="Times New Roman" panose="02020603050405020304" pitchFamily="18" charset="0"/>
                <a:ea typeface="Times New Roman" panose="02020603050405020304" pitchFamily="18" charset="0"/>
              </a:rPr>
              <a:t>.</a:t>
            </a:r>
            <a:endParaRPr lang="en-US" sz="2000" dirty="0">
              <a:latin typeface="Times New Roman" panose="02020603050405020304" pitchFamily="18" charset="0"/>
              <a:ea typeface="Times New Roman" panose="02020603050405020304" pitchFamily="18" charset="0"/>
            </a:endParaRPr>
          </a:p>
          <a:p>
            <a:pPr algn="just">
              <a:spcAft>
                <a:spcPts val="0"/>
              </a:spcAft>
            </a:pPr>
            <a:r>
              <a:rPr lang="sr-Cyrl-BA" sz="2000" dirty="0">
                <a:latin typeface="Times New Roman" panose="02020603050405020304" pitchFamily="18" charset="0"/>
                <a:ea typeface="Times New Roman" panose="02020603050405020304" pitchFamily="18" charset="0"/>
              </a:rPr>
              <a:t>  </a:t>
            </a:r>
            <a:endParaRPr lang="en-US" sz="2000" dirty="0"/>
          </a:p>
        </p:txBody>
      </p:sp>
    </p:spTree>
    <p:extLst>
      <p:ext uri="{BB962C8B-B14F-4D97-AF65-F5344CB8AC3E}">
        <p14:creationId xmlns:p14="http://schemas.microsoft.com/office/powerpoint/2010/main" val="34611115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6512" indent="0" algn="just">
              <a:spcAft>
                <a:spcPts val="0"/>
              </a:spcAft>
              <a:buNone/>
            </a:pPr>
            <a:r>
              <a:rPr lang="bs-Latn-BA" sz="1800" dirty="0" smtClean="0">
                <a:latin typeface="Times New Roman" panose="02020603050405020304" pitchFamily="18" charset="0"/>
                <a:ea typeface="Times New Roman" panose="02020603050405020304" pitchFamily="18" charset="0"/>
              </a:rPr>
              <a:t>„I</a:t>
            </a:r>
            <a:r>
              <a:rPr lang="sr-Cyrl-BA" sz="1800" dirty="0" err="1" smtClean="0">
                <a:latin typeface="Times New Roman" panose="02020603050405020304" pitchFamily="18" charset="0"/>
                <a:ea typeface="Times New Roman" panose="02020603050405020304" pitchFamily="18" charset="0"/>
              </a:rPr>
              <a:t>majući</a:t>
            </a:r>
            <a:r>
              <a:rPr lang="sr-Cyrl-BA" sz="1800" dirty="0" smtClean="0">
                <a:latin typeface="Times New Roman" panose="02020603050405020304" pitchFamily="18" charset="0"/>
                <a:ea typeface="Times New Roman" panose="02020603050405020304" pitchFamily="18" charset="0"/>
              </a:rPr>
              <a:t> </a:t>
            </a:r>
            <a:r>
              <a:rPr lang="sr-Cyrl-BA" sz="1800" dirty="0">
                <a:latin typeface="Times New Roman" panose="02020603050405020304" pitchFamily="18" charset="0"/>
                <a:ea typeface="Times New Roman" panose="02020603050405020304" pitchFamily="18" charset="0"/>
              </a:rPr>
              <a:t>u </a:t>
            </a:r>
            <a:r>
              <a:rPr lang="sr-Cyrl-BA" sz="1800" dirty="0" err="1">
                <a:latin typeface="Times New Roman" panose="02020603050405020304" pitchFamily="18" charset="0"/>
                <a:ea typeface="Times New Roman" panose="02020603050405020304" pitchFamily="18" charset="0"/>
              </a:rPr>
              <a:t>vidu</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prigovor</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Zahtjeva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kojiim</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se</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zamjera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pobijanoj</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presudi</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da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nije</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obrazložila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pravno</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shvatanje</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po</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kojem</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je</a:t>
            </a:r>
            <a:r>
              <a:rPr lang="sr-Cyrl-BA" sz="1800" dirty="0">
                <a:latin typeface="Times New Roman" panose="02020603050405020304" pitchFamily="18" charset="0"/>
                <a:ea typeface="Times New Roman" panose="02020603050405020304" pitchFamily="18" charset="0"/>
              </a:rPr>
              <a:t> u </a:t>
            </a:r>
            <a:r>
              <a:rPr lang="sr-Cyrl-BA" sz="1800" dirty="0" err="1">
                <a:latin typeface="Times New Roman" panose="02020603050405020304" pitchFamily="18" charset="0"/>
                <a:ea typeface="Times New Roman" panose="02020603050405020304" pitchFamily="18" charset="0"/>
              </a:rPr>
              <a:t>konkretnom</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slučaju</a:t>
            </a:r>
            <a:r>
              <a:rPr lang="sr-Cyrl-BA" sz="1800" dirty="0">
                <a:latin typeface="Times New Roman" panose="02020603050405020304" pitchFamily="18" charset="0"/>
                <a:ea typeface="Times New Roman" panose="02020603050405020304" pitchFamily="18" charset="0"/>
              </a:rPr>
              <a:t> u </a:t>
            </a:r>
            <a:r>
              <a:rPr lang="sr-Cyrl-BA" sz="1800" dirty="0" err="1">
                <a:latin typeface="Times New Roman" panose="02020603050405020304" pitchFamily="18" charset="0"/>
                <a:ea typeface="Times New Roman" panose="02020603050405020304" pitchFamily="18" charset="0"/>
              </a:rPr>
              <a:t>pitanju</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jedinsveno</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krivično</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djelo</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pokazuje</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se</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potrebnim</a:t>
            </a:r>
            <a:r>
              <a:rPr lang="sr-Cyrl-BA" sz="1800" dirty="0">
                <a:latin typeface="Times New Roman" panose="02020603050405020304" pitchFamily="18" charset="0"/>
                <a:ea typeface="Times New Roman" panose="02020603050405020304" pitchFamily="18" charset="0"/>
              </a:rPr>
              <a:t> i </a:t>
            </a:r>
            <a:r>
              <a:rPr lang="sr-Cyrl-BA" sz="1800" dirty="0" err="1">
                <a:latin typeface="Times New Roman" panose="02020603050405020304" pitchFamily="18" charset="0"/>
                <a:ea typeface="Times New Roman" panose="02020603050405020304" pitchFamily="18" charset="0"/>
              </a:rPr>
              <a:t>ovom</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prilikom</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naglasiti</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da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iz</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zakonskog</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određenja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bića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krivičnog</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djela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ratni</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zločin</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protiv</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civilnog</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stanovništva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proizlazi</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da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je</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radnja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ovog</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krivičnog</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djela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određena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tako</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da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se</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može</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preduzeti</a:t>
            </a:r>
            <a:r>
              <a:rPr lang="sr-Cyrl-BA" sz="1800" dirty="0">
                <a:latin typeface="Times New Roman" panose="02020603050405020304" pitchFamily="18" charset="0"/>
                <a:ea typeface="Times New Roman" panose="02020603050405020304" pitchFamily="18" charset="0"/>
              </a:rPr>
              <a:t> u </a:t>
            </a:r>
            <a:r>
              <a:rPr lang="sr-Cyrl-BA" sz="1800" dirty="0" err="1">
                <a:latin typeface="Times New Roman" panose="02020603050405020304" pitchFamily="18" charset="0"/>
                <a:ea typeface="Times New Roman" panose="02020603050405020304" pitchFamily="18" charset="0"/>
              </a:rPr>
              <a:t>različitim</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alternativno</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određenim</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oblicima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jednom</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ili</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više</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puta</a:t>
            </a:r>
            <a:r>
              <a:rPr lang="sr-Cyrl-BA" sz="1800" dirty="0">
                <a:latin typeface="Times New Roman" panose="02020603050405020304" pitchFamily="18" charset="0"/>
                <a:ea typeface="Times New Roman" panose="02020603050405020304" pitchFamily="18" charset="0"/>
              </a:rPr>
              <a:t> i u </a:t>
            </a:r>
            <a:r>
              <a:rPr lang="sr-Cyrl-BA" sz="1800" dirty="0" err="1">
                <a:latin typeface="Times New Roman" panose="02020603050405020304" pitchFamily="18" charset="0"/>
                <a:ea typeface="Times New Roman" panose="02020603050405020304" pitchFamily="18" charset="0"/>
              </a:rPr>
              <a:t>svakom</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slučaju</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prouzrokovati</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posljedica</a:t>
            </a:r>
            <a:r>
              <a:rPr lang="sr-Cyrl-BA" sz="1800" dirty="0">
                <a:latin typeface="Times New Roman" panose="02020603050405020304" pitchFamily="18" charset="0"/>
                <a:ea typeface="Times New Roman" panose="02020603050405020304" pitchFamily="18" charset="0"/>
              </a:rPr>
              <a:t>, a </a:t>
            </a:r>
            <a:r>
              <a:rPr lang="sr-Cyrl-BA" sz="1800" dirty="0" err="1">
                <a:latin typeface="Times New Roman" panose="02020603050405020304" pitchFamily="18" charset="0"/>
                <a:ea typeface="Times New Roman" panose="02020603050405020304" pitchFamily="18" charset="0"/>
              </a:rPr>
              <a:t>za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postojanje</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djela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je</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bez</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značaja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da</a:t>
            </a:r>
            <a:r>
              <a:rPr lang="sr-Cyrl-BA" sz="1800" dirty="0">
                <a:latin typeface="Times New Roman" panose="02020603050405020304" pitchFamily="18" charset="0"/>
                <a:ea typeface="Times New Roman" panose="02020603050405020304" pitchFamily="18" charset="0"/>
              </a:rPr>
              <a:t> li </a:t>
            </a:r>
            <a:r>
              <a:rPr lang="sr-Cyrl-BA" sz="1800" dirty="0" err="1">
                <a:latin typeface="Times New Roman" panose="02020603050405020304" pitchFamily="18" charset="0"/>
                <a:ea typeface="Times New Roman" panose="02020603050405020304" pitchFamily="18" charset="0"/>
              </a:rPr>
              <a:t>je</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radnja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krivičnog</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djela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sa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prouzrokovanjem</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posljedice</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učinjena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jednom</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ili</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više</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puta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Prema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tome</a:t>
            </a:r>
            <a:r>
              <a:rPr lang="sr-Cyrl-BA" sz="1800" dirty="0">
                <a:latin typeface="Times New Roman" panose="02020603050405020304" pitchFamily="18" charset="0"/>
                <a:ea typeface="Times New Roman" panose="02020603050405020304" pitchFamily="18" charset="0"/>
              </a:rPr>
              <a:t>, u </a:t>
            </a:r>
            <a:r>
              <a:rPr lang="sr-Cyrl-BA" sz="1800" dirty="0" err="1">
                <a:latin typeface="Times New Roman" panose="02020603050405020304" pitchFamily="18" charset="0"/>
                <a:ea typeface="Times New Roman" panose="02020603050405020304" pitchFamily="18" charset="0"/>
              </a:rPr>
              <a:t>slučaju</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kada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jedno</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lice</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izvrši</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više</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istovrsnih</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ili</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raznovrsnih</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inkriminisanih</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radnji</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ovog</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krivičnog</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djela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radiće</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se</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samo</a:t>
            </a:r>
            <a:r>
              <a:rPr lang="sr-Cyrl-BA" sz="1800" dirty="0">
                <a:latin typeface="Times New Roman" panose="02020603050405020304" pitchFamily="18" charset="0"/>
                <a:ea typeface="Times New Roman" panose="02020603050405020304" pitchFamily="18" charset="0"/>
              </a:rPr>
              <a:t> o </a:t>
            </a:r>
            <a:r>
              <a:rPr lang="sr-Cyrl-BA" sz="1800" dirty="0" err="1">
                <a:latin typeface="Times New Roman" panose="02020603050405020304" pitchFamily="18" charset="0"/>
                <a:ea typeface="Times New Roman" panose="02020603050405020304" pitchFamily="18" charset="0"/>
              </a:rPr>
              <a:t>jednom</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krivičnom</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djelu</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ratnog</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zločina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protiv</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civilnog</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stanovništva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Ovakvo</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djelo</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se</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ima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shvatiti</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kao</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jedno</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djelo</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bez</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obzira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na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broj</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izvršenih</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pojedinih</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radnji</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jer</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se</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radi</a:t>
            </a:r>
            <a:r>
              <a:rPr lang="sr-Cyrl-BA" sz="1800" dirty="0">
                <a:latin typeface="Times New Roman" panose="02020603050405020304" pitchFamily="18" charset="0"/>
                <a:ea typeface="Times New Roman" panose="02020603050405020304" pitchFamily="18" charset="0"/>
              </a:rPr>
              <a:t> o </a:t>
            </a:r>
            <a:r>
              <a:rPr lang="sr-Cyrl-BA" sz="1800" dirty="0" err="1">
                <a:latin typeface="Times New Roman" panose="02020603050405020304" pitchFamily="18" charset="0"/>
                <a:ea typeface="Times New Roman" panose="02020603050405020304" pitchFamily="18" charset="0"/>
              </a:rPr>
              <a:t>prividnom</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sticaju</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jedinstvenog</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krivičnog</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djela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zbog</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indiferentnog</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broja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činjenja</a:t>
            </a:r>
            <a:r>
              <a:rPr lang="sr-Cyrl-BA" sz="1800" dirty="0">
                <a:latin typeface="Times New Roman" panose="02020603050405020304" pitchFamily="18" charset="0"/>
                <a:ea typeface="Times New Roman" panose="02020603050405020304" pitchFamily="18" charset="0"/>
              </a:rPr>
              <a:t> i </a:t>
            </a:r>
            <a:r>
              <a:rPr lang="sr-Cyrl-BA" sz="1800" dirty="0" err="1">
                <a:latin typeface="Times New Roman" panose="02020603050405020304" pitchFamily="18" charset="0"/>
                <a:ea typeface="Times New Roman" panose="02020603050405020304" pitchFamily="18" charset="0"/>
              </a:rPr>
              <a:t>prouzrokovanja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posnjedice</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pri</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čemu</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je</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kod</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pravne</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ocjene</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djela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od</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značaja</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samo</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ukupnost</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takve</a:t>
            </a:r>
            <a:r>
              <a:rPr lang="sr-Cyrl-BA" sz="1800" dirty="0">
                <a:latin typeface="Times New Roman" panose="02020603050405020304" pitchFamily="18" charset="0"/>
                <a:ea typeface="Times New Roman" panose="02020603050405020304" pitchFamily="18" charset="0"/>
              </a:rPr>
              <a:t> </a:t>
            </a:r>
            <a:r>
              <a:rPr lang="sr-Cyrl-BA" sz="1800" dirty="0" err="1">
                <a:latin typeface="Times New Roman" panose="02020603050405020304" pitchFamily="18" charset="0"/>
                <a:ea typeface="Times New Roman" panose="02020603050405020304" pitchFamily="18" charset="0"/>
              </a:rPr>
              <a:t>djelatnosti</a:t>
            </a:r>
            <a:r>
              <a:rPr lang="sr-Cyrl-BA" sz="1800" dirty="0" smtClean="0">
                <a:latin typeface="Times New Roman" panose="02020603050405020304" pitchFamily="18" charset="0"/>
                <a:ea typeface="Times New Roman" panose="02020603050405020304" pitchFamily="18" charset="0"/>
              </a:rPr>
              <a:t>.</a:t>
            </a:r>
            <a:r>
              <a:rPr lang="bs-Latn-BA" sz="1800" dirty="0" smtClean="0">
                <a:latin typeface="Times New Roman" panose="02020603050405020304" pitchFamily="18" charset="0"/>
                <a:ea typeface="Times New Roman" panose="02020603050405020304" pitchFamily="18" charset="0"/>
              </a:rPr>
              <a:t>“</a:t>
            </a:r>
            <a:endParaRPr lang="en-US" sz="1800" dirty="0">
              <a:latin typeface="Times New Roman" panose="02020603050405020304" pitchFamily="18" charset="0"/>
              <a:ea typeface="Times New Roman" panose="02020603050405020304" pitchFamily="18" charset="0"/>
            </a:endParaRPr>
          </a:p>
          <a:p>
            <a:pPr algn="just">
              <a:spcAft>
                <a:spcPts val="0"/>
              </a:spcAft>
            </a:pPr>
            <a:r>
              <a:rPr lang="sr-Cyrl-BA" sz="1800" dirty="0">
                <a:latin typeface="Times New Roman" panose="02020603050405020304" pitchFamily="18" charset="0"/>
                <a:ea typeface="Times New Roman" panose="02020603050405020304" pitchFamily="18" charset="0"/>
              </a:rPr>
              <a:t> </a:t>
            </a:r>
            <a:endParaRPr lang="en-US" sz="1800" dirty="0">
              <a:latin typeface="Times New Roman" panose="02020603050405020304" pitchFamily="18" charset="0"/>
              <a:ea typeface="Times New Roman" panose="02020603050405020304" pitchFamily="18" charset="0"/>
            </a:endParaRPr>
          </a:p>
          <a:p>
            <a:pPr algn="just"/>
            <a:endParaRPr lang="en-US" sz="1800" dirty="0"/>
          </a:p>
        </p:txBody>
      </p:sp>
    </p:spTree>
    <p:extLst>
      <p:ext uri="{BB962C8B-B14F-4D97-AF65-F5344CB8AC3E}">
        <p14:creationId xmlns:p14="http://schemas.microsoft.com/office/powerpoint/2010/main" val="9487887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Aft>
                <a:spcPts val="0"/>
              </a:spcAft>
            </a:pPr>
            <a:r>
              <a:rPr lang="hr-HR" sz="2400" dirty="0" smtClean="0">
                <a:latin typeface="Times New Roman" panose="02020603050405020304" pitchFamily="18" charset="0"/>
                <a:ea typeface="Times New Roman" panose="02020603050405020304" pitchFamily="18" charset="0"/>
              </a:rPr>
              <a:t>„Radi </a:t>
            </a:r>
            <a:r>
              <a:rPr lang="hr-HR" sz="2400" dirty="0">
                <a:latin typeface="Times New Roman" panose="02020603050405020304" pitchFamily="18" charset="0"/>
                <a:ea typeface="Times New Roman" panose="02020603050405020304" pitchFamily="18" charset="0"/>
              </a:rPr>
              <a:t>navedenog, ovo vijeće nalazi da </a:t>
            </a:r>
            <a:r>
              <a:rPr lang="sr-Cyrl-BA" sz="2400" dirty="0" err="1">
                <a:latin typeface="Times New Roman" panose="02020603050405020304" pitchFamily="18" charset="0"/>
                <a:ea typeface="Times New Roman" panose="02020603050405020304" pitchFamily="18" charset="0"/>
              </a:rPr>
              <a:t>stanovište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pobijane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presude</a:t>
            </a:r>
            <a:r>
              <a:rPr lang="sr-Cyrl-BA" sz="2400" dirty="0">
                <a:latin typeface="Times New Roman" panose="02020603050405020304" pitchFamily="18" charset="0"/>
                <a:ea typeface="Times New Roman" panose="02020603050405020304" pitchFamily="18" charset="0"/>
              </a:rPr>
              <a:t> o </a:t>
            </a:r>
            <a:r>
              <a:rPr lang="sr-Cyrl-BA" sz="2400" dirty="0" err="1">
                <a:latin typeface="Times New Roman" panose="02020603050405020304" pitchFamily="18" charset="0"/>
                <a:ea typeface="Times New Roman" panose="02020603050405020304" pitchFamily="18" charset="0"/>
              </a:rPr>
              <a:t>pravnoj</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prirodi</a:t>
            </a:r>
            <a:r>
              <a:rPr lang="sr-Cyrl-BA" sz="2400" dirty="0">
                <a:latin typeface="Times New Roman" panose="02020603050405020304" pitchFamily="18" charset="0"/>
                <a:ea typeface="Times New Roman" panose="02020603050405020304" pitchFamily="18" charset="0"/>
              </a:rPr>
              <a:t> i </a:t>
            </a:r>
            <a:r>
              <a:rPr lang="sr-Cyrl-BA" sz="2400" dirty="0" err="1">
                <a:latin typeface="Times New Roman" panose="02020603050405020304" pitchFamily="18" charset="0"/>
                <a:ea typeface="Times New Roman" panose="02020603050405020304" pitchFamily="18" charset="0"/>
              </a:rPr>
              <a:t>domašaju</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principa</a:t>
            </a:r>
            <a:r>
              <a:rPr lang="sr-Cyrl-BA" sz="2400" dirty="0">
                <a:latin typeface="Times New Roman" panose="02020603050405020304" pitchFamily="18" charset="0"/>
                <a:ea typeface="Times New Roman" panose="02020603050405020304" pitchFamily="18" charset="0"/>
              </a:rPr>
              <a:t> </a:t>
            </a:r>
            <a:r>
              <a:rPr lang="hr-HR" sz="2400" dirty="0">
                <a:latin typeface="Times New Roman" panose="02020603050405020304" pitchFamily="18" charset="0"/>
                <a:ea typeface="Times New Roman" panose="02020603050405020304" pitchFamily="18" charset="0"/>
              </a:rPr>
              <a:t>„</a:t>
            </a:r>
            <a:r>
              <a:rPr lang="hr-HR" sz="2400" dirty="0" err="1">
                <a:latin typeface="Times New Roman" panose="02020603050405020304" pitchFamily="18" charset="0"/>
                <a:ea typeface="Times New Roman" panose="02020603050405020304" pitchFamily="18" charset="0"/>
              </a:rPr>
              <a:t>non</a:t>
            </a:r>
            <a:r>
              <a:rPr lang="hr-HR" sz="2400" dirty="0">
                <a:latin typeface="Times New Roman" panose="02020603050405020304" pitchFamily="18" charset="0"/>
                <a:ea typeface="Times New Roman" panose="02020603050405020304" pitchFamily="18" charset="0"/>
              </a:rPr>
              <a:t> bis </a:t>
            </a:r>
            <a:r>
              <a:rPr lang="hr-HR" sz="2400" dirty="0" err="1">
                <a:latin typeface="Times New Roman" panose="02020603050405020304" pitchFamily="18" charset="0"/>
                <a:ea typeface="Times New Roman" panose="02020603050405020304" pitchFamily="18" charset="0"/>
              </a:rPr>
              <a:t>in</a:t>
            </a:r>
            <a:r>
              <a:rPr lang="hr-HR" sz="2400" dirty="0">
                <a:latin typeface="Times New Roman" panose="02020603050405020304" pitchFamily="18" charset="0"/>
                <a:ea typeface="Times New Roman" panose="02020603050405020304" pitchFamily="18" charset="0"/>
              </a:rPr>
              <a:t> idem“, </a:t>
            </a:r>
            <a:r>
              <a:rPr lang="sr-Cyrl-BA" sz="2400" dirty="0" err="1">
                <a:latin typeface="Times New Roman" panose="02020603050405020304" pitchFamily="18" charset="0"/>
                <a:ea typeface="Times New Roman" panose="02020603050405020304" pitchFamily="18" charset="0"/>
              </a:rPr>
              <a:t>na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kojem</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zasnovan</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zaključak</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te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presude</a:t>
            </a:r>
            <a:r>
              <a:rPr lang="sr-Cyrl-BA" sz="2400" dirty="0">
                <a:latin typeface="Times New Roman" panose="02020603050405020304" pitchFamily="18" charset="0"/>
                <a:ea typeface="Times New Roman" panose="02020603050405020304" pitchFamily="18" charset="0"/>
              </a:rPr>
              <a:t> o </a:t>
            </a:r>
            <a:r>
              <a:rPr lang="sr-Cyrl-BA" sz="2400" dirty="0" err="1">
                <a:latin typeface="Times New Roman" panose="02020603050405020304" pitchFamily="18" charset="0"/>
                <a:ea typeface="Times New Roman" panose="02020603050405020304" pitchFamily="18" charset="0"/>
              </a:rPr>
              <a:t>pravosnažno</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presuđenoj</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stvari</a:t>
            </a:r>
            <a:r>
              <a:rPr lang="sr-Cyrl-BA" sz="2400" dirty="0">
                <a:latin typeface="Times New Roman" panose="02020603050405020304" pitchFamily="18" charset="0"/>
                <a:ea typeface="Times New Roman" panose="02020603050405020304" pitchFamily="18" charset="0"/>
              </a:rPr>
              <a:t> u </a:t>
            </a:r>
            <a:r>
              <a:rPr lang="sr-Cyrl-BA" sz="2400" dirty="0" err="1">
                <a:latin typeface="Times New Roman" panose="02020603050405020304" pitchFamily="18" charset="0"/>
                <a:ea typeface="Times New Roman" panose="02020603050405020304" pitchFamily="18" charset="0"/>
              </a:rPr>
              <a:t>konkretnom</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slučaju</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nije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nekompatibilno</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pravnim</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shvatanjem</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iskazanim</a:t>
            </a:r>
            <a:r>
              <a:rPr lang="sr-Cyrl-BA" sz="2400" dirty="0">
                <a:latin typeface="Times New Roman" panose="02020603050405020304" pitchFamily="18" charset="0"/>
                <a:ea typeface="Times New Roman" panose="02020603050405020304" pitchFamily="18" charset="0"/>
              </a:rPr>
              <a:t> u </a:t>
            </a:r>
            <a:r>
              <a:rPr lang="sr-Cyrl-BA" sz="2400" dirty="0" err="1">
                <a:latin typeface="Times New Roman" panose="02020603050405020304" pitchFamily="18" charset="0"/>
                <a:ea typeface="Times New Roman" panose="02020603050405020304" pitchFamily="18" charset="0"/>
              </a:rPr>
              <a:t>odlukama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Ustavnog</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suda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BiH</a:t>
            </a:r>
            <a:r>
              <a:rPr lang="sr-Cyrl-BA" sz="2400" dirty="0">
                <a:latin typeface="Times New Roman" panose="02020603050405020304" pitchFamily="18" charset="0"/>
                <a:ea typeface="Times New Roman" panose="02020603050405020304" pitchFamily="18" charset="0"/>
              </a:rPr>
              <a:t> i </a:t>
            </a:r>
            <a:r>
              <a:rPr lang="sr-Cyrl-BA" sz="2400" dirty="0" err="1">
                <a:latin typeface="Times New Roman" panose="02020603050405020304" pitchFamily="18" charset="0"/>
                <a:ea typeface="Times New Roman" panose="02020603050405020304" pitchFamily="18" charset="0"/>
              </a:rPr>
              <a:t>Evropskog</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suda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za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ljudska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prava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na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koja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poziva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podnosilac</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Zahtjeva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te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slijedom</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toga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da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ni</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povreda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Krivičnog</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zakona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na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koju</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poziva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podnosilac</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Zahtjeva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nije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učinjena</a:t>
            </a:r>
            <a:r>
              <a:rPr lang="sr-Cyrl-BA" sz="2400" dirty="0">
                <a:latin typeface="Times New Roman" panose="02020603050405020304" pitchFamily="18" charset="0"/>
                <a:ea typeface="Times New Roman" panose="02020603050405020304" pitchFamily="18" charset="0"/>
              </a:rPr>
              <a:t> u </a:t>
            </a:r>
            <a:r>
              <a:rPr lang="sr-Cyrl-BA" sz="2400" dirty="0" err="1">
                <a:latin typeface="Times New Roman" panose="02020603050405020304" pitchFamily="18" charset="0"/>
                <a:ea typeface="Times New Roman" panose="02020603050405020304" pitchFamily="18" charset="0"/>
              </a:rPr>
              <a:t>postupku</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donošenja</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pobijane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pravosnažne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presude</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ovog</a:t>
            </a:r>
            <a:r>
              <a:rPr lang="sr-Cyrl-BA" sz="2400" dirty="0">
                <a:latin typeface="Times New Roman" panose="02020603050405020304" pitchFamily="18" charset="0"/>
                <a:ea typeface="Times New Roman" panose="02020603050405020304" pitchFamily="18" charset="0"/>
              </a:rPr>
              <a:t> </a:t>
            </a:r>
            <a:r>
              <a:rPr lang="sr-Cyrl-BA" sz="2400" dirty="0" err="1">
                <a:latin typeface="Times New Roman" panose="02020603050405020304" pitchFamily="18" charset="0"/>
                <a:ea typeface="Times New Roman" panose="02020603050405020304" pitchFamily="18" charset="0"/>
              </a:rPr>
              <a:t>suda</a:t>
            </a:r>
            <a:r>
              <a:rPr lang="sr-Cyrl-BA" sz="2400" dirty="0" smtClean="0">
                <a:latin typeface="Times New Roman" panose="02020603050405020304" pitchFamily="18" charset="0"/>
                <a:ea typeface="Times New Roman" panose="02020603050405020304" pitchFamily="18" charset="0"/>
              </a:rPr>
              <a:t>.</a:t>
            </a:r>
            <a:r>
              <a:rPr lang="bs-Latn-BA" sz="2400" dirty="0" smtClean="0">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a:p>
            <a:endParaRPr lang="en-US" sz="2400" dirty="0"/>
          </a:p>
        </p:txBody>
      </p:sp>
    </p:spTree>
    <p:extLst>
      <p:ext uri="{BB962C8B-B14F-4D97-AF65-F5344CB8AC3E}">
        <p14:creationId xmlns:p14="http://schemas.microsoft.com/office/powerpoint/2010/main" val="41292951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bs-Latn-BA" altLang="en-US" smtClean="0"/>
              <a:t>Primjena Krivičnog zakona</a:t>
            </a:r>
            <a:endParaRPr lang="en-US" altLang="en-US" smtClean="0"/>
          </a:p>
        </p:txBody>
      </p:sp>
      <p:sp>
        <p:nvSpPr>
          <p:cNvPr id="9219" name="Content Placeholder 2"/>
          <p:cNvSpPr>
            <a:spLocks noGrp="1"/>
          </p:cNvSpPr>
          <p:nvPr>
            <p:ph idx="1"/>
          </p:nvPr>
        </p:nvSpPr>
        <p:spPr/>
        <p:txBody>
          <a:bodyPr/>
          <a:lstStyle/>
          <a:p>
            <a:pPr algn="just" eaLnBrk="1" hangingPunct="1"/>
            <a:r>
              <a:rPr lang="bs-Latn-BA" altLang="en-US" sz="2400" dirty="0" smtClean="0">
                <a:ea typeface="Calibri" panose="020F0502020204030204" pitchFamily="34" charset="0"/>
                <a:cs typeface="Times New Roman" panose="02020603050405020304" pitchFamily="18" charset="0"/>
              </a:rPr>
              <a:t>U dosadašnjom praksi pred sudovima u Republici Srpskoj postupci su se vodili za krivična djela ratni zločin protiv civilnog stanovništva iz člana 142. KZ SFRJ i ratni zločin protiv ratnih zarobljenika iz člana 143. KZ SFRJ. Dakle, za ova krivična djela, isključivo se primjenjuje zakon koji je važio u vrijeme </a:t>
            </a:r>
            <a:r>
              <a:rPr lang="bs-Latn-BA" altLang="en-US" sz="2400" dirty="0" err="1" smtClean="0">
                <a:ea typeface="Calibri" panose="020F0502020204030204" pitchFamily="34" charset="0"/>
                <a:cs typeface="Times New Roman" panose="02020603050405020304" pitchFamily="18" charset="0"/>
              </a:rPr>
              <a:t>izvršenja</a:t>
            </a:r>
            <a:r>
              <a:rPr lang="bs-Latn-BA" altLang="en-US" sz="2400" dirty="0" smtClean="0">
                <a:ea typeface="Calibri" panose="020F0502020204030204" pitchFamily="34" charset="0"/>
                <a:cs typeface="Times New Roman" panose="02020603050405020304" pitchFamily="18" charset="0"/>
              </a:rPr>
              <a:t> ovih krivičnih djela, jer po stavu Vrhovnog suda RS, zakoni koji su kasnije </a:t>
            </a:r>
            <a:r>
              <a:rPr lang="bs-Latn-BA" altLang="en-US" sz="2400" dirty="0" err="1" smtClean="0">
                <a:ea typeface="Calibri" panose="020F0502020204030204" pitchFamily="34" charset="0"/>
                <a:cs typeface="Times New Roman" panose="02020603050405020304" pitchFamily="18" charset="0"/>
              </a:rPr>
              <a:t>donešeni</a:t>
            </a:r>
            <a:r>
              <a:rPr lang="bs-Latn-BA" altLang="en-US" sz="2400" dirty="0" smtClean="0">
                <a:ea typeface="Calibri" panose="020F0502020204030204" pitchFamily="34" charset="0"/>
                <a:cs typeface="Times New Roman" panose="02020603050405020304" pitchFamily="18" charset="0"/>
              </a:rPr>
              <a:t>, nisu blaži za počinioce ovih krivičnih djela.</a:t>
            </a:r>
            <a:endParaRPr lang="en-US" altLang="en-US" sz="2400" dirty="0" smtClean="0">
              <a:ea typeface="Calibri" panose="020F0502020204030204" pitchFamily="34" charset="0"/>
              <a:cs typeface="Times New Roman" panose="02020603050405020304" pitchFamily="18" charset="0"/>
            </a:endParaRPr>
          </a:p>
          <a:p>
            <a:pPr eaLnBrk="1" hangingPunct="1"/>
            <a:endParaRPr lang="en-US" altLang="en-US" dirty="0" smtClean="0">
              <a:ea typeface="Calibri" panose="020F0502020204030204" pitchFamily="34" charset="0"/>
              <a:cs typeface="Times New Roman" panose="02020603050405020304"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2400" dirty="0" smtClean="0">
                <a:solidFill>
                  <a:prstClr val="white"/>
                </a:solidFill>
              </a:rPr>
              <a:t/>
            </a:r>
            <a:br>
              <a:rPr lang="bs-Latn-BA" sz="2400" dirty="0" smtClean="0">
                <a:solidFill>
                  <a:prstClr val="white"/>
                </a:solidFill>
              </a:rPr>
            </a:br>
            <a:r>
              <a:rPr lang="bs-Latn-BA" sz="2400" dirty="0" smtClean="0">
                <a:solidFill>
                  <a:prstClr val="white"/>
                </a:solidFill>
              </a:rPr>
              <a:t>Pogrešno </a:t>
            </a:r>
            <a:r>
              <a:rPr lang="bs-Latn-BA" sz="2400" dirty="0">
                <a:solidFill>
                  <a:prstClr val="white"/>
                </a:solidFill>
              </a:rPr>
              <a:t>i nepotpuno utvrđeno činjenično </a:t>
            </a:r>
            <a:r>
              <a:rPr lang="bs-Latn-BA" sz="2400" dirty="0" smtClean="0">
                <a:solidFill>
                  <a:prstClr val="white"/>
                </a:solidFill>
              </a:rPr>
              <a:t>stanje</a:t>
            </a:r>
            <a:br>
              <a:rPr lang="bs-Latn-BA" sz="2400" dirty="0" smtClean="0">
                <a:solidFill>
                  <a:prstClr val="white"/>
                </a:solidFill>
              </a:rPr>
            </a:br>
            <a:endParaRPr lang="en-US" dirty="0"/>
          </a:p>
        </p:txBody>
      </p:sp>
      <p:sp>
        <p:nvSpPr>
          <p:cNvPr id="3" name="Content Placeholder 2"/>
          <p:cNvSpPr>
            <a:spLocks noGrp="1"/>
          </p:cNvSpPr>
          <p:nvPr>
            <p:ph idx="1"/>
          </p:nvPr>
        </p:nvSpPr>
        <p:spPr/>
        <p:txBody>
          <a:bodyPr/>
          <a:lstStyle/>
          <a:p>
            <a:pPr marL="36512" indent="0" algn="just">
              <a:buNone/>
            </a:pPr>
            <a:r>
              <a:rPr lang="sr-Latn-BA" sz="2000" dirty="0" smtClean="0">
                <a:latin typeface="Cambria" panose="02040503050406030204" pitchFamily="18" charset="0"/>
              </a:rPr>
              <a:t>M</a:t>
            </a:r>
            <a:r>
              <a:rPr lang="en-US" sz="2000" dirty="0" err="1" smtClean="0">
                <a:latin typeface="Cambria" panose="02040503050406030204" pitchFamily="18" charset="0"/>
              </a:rPr>
              <a:t>ože</a:t>
            </a:r>
            <a:r>
              <a:rPr lang="en-US" sz="2000" dirty="0" smtClean="0">
                <a:latin typeface="Cambria" panose="02040503050406030204" pitchFamily="18" charset="0"/>
              </a:rPr>
              <a:t> </a:t>
            </a:r>
            <a:r>
              <a:rPr lang="en-US" sz="2000" dirty="0" err="1">
                <a:latin typeface="Cambria" panose="02040503050406030204" pitchFamily="18" charset="0"/>
              </a:rPr>
              <a:t>postojati</a:t>
            </a:r>
            <a:r>
              <a:rPr lang="en-US" sz="2000" dirty="0">
                <a:latin typeface="Cambria" panose="02040503050406030204" pitchFamily="18" charset="0"/>
              </a:rPr>
              <a:t> </a:t>
            </a:r>
            <a:r>
              <a:rPr lang="en-US" sz="2000" dirty="0" err="1">
                <a:latin typeface="Cambria" panose="02040503050406030204" pitchFamily="18" charset="0"/>
              </a:rPr>
              <a:t>kada</a:t>
            </a:r>
            <a:r>
              <a:rPr lang="en-US" sz="2000" dirty="0">
                <a:latin typeface="Cambria" panose="02040503050406030204" pitchFamily="18" charset="0"/>
              </a:rPr>
              <a:t> je sud </a:t>
            </a:r>
            <a:r>
              <a:rPr lang="en-US" sz="2000" dirty="0" err="1">
                <a:latin typeface="Cambria" panose="02040503050406030204" pitchFamily="18" charset="0"/>
              </a:rPr>
              <a:t>neku</a:t>
            </a:r>
            <a:r>
              <a:rPr lang="en-US" sz="2000" dirty="0">
                <a:latin typeface="Cambria" panose="02040503050406030204" pitchFamily="18" charset="0"/>
              </a:rPr>
              <a:t> </a:t>
            </a:r>
            <a:r>
              <a:rPr lang="en-US" sz="2000" dirty="0" err="1">
                <a:latin typeface="Cambria" panose="02040503050406030204" pitchFamily="18" charset="0"/>
              </a:rPr>
              <a:t>odlučnu</a:t>
            </a:r>
            <a:r>
              <a:rPr lang="en-US" sz="2000" dirty="0">
                <a:latin typeface="Cambria" panose="02040503050406030204" pitchFamily="18" charset="0"/>
              </a:rPr>
              <a:t> </a:t>
            </a:r>
            <a:r>
              <a:rPr lang="en-US" sz="2000" dirty="0" err="1">
                <a:latin typeface="Cambria" panose="02040503050406030204" pitchFamily="18" charset="0"/>
              </a:rPr>
              <a:t>činjenicu</a:t>
            </a:r>
            <a:r>
              <a:rPr lang="en-US" sz="2000" dirty="0">
                <a:latin typeface="Cambria" panose="02040503050406030204" pitchFamily="18" charset="0"/>
              </a:rPr>
              <a:t> </a:t>
            </a:r>
            <a:r>
              <a:rPr lang="en-US" sz="2000" dirty="0" err="1">
                <a:latin typeface="Cambria" panose="02040503050406030204" pitchFamily="18" charset="0"/>
              </a:rPr>
              <a:t>pogrešno</a:t>
            </a:r>
            <a:r>
              <a:rPr lang="en-US" sz="2000" dirty="0">
                <a:latin typeface="Cambria" panose="02040503050406030204" pitchFamily="18" charset="0"/>
              </a:rPr>
              <a:t> </a:t>
            </a:r>
            <a:r>
              <a:rPr lang="en-US" sz="2000" dirty="0" err="1">
                <a:latin typeface="Cambria" panose="02040503050406030204" pitchFamily="18" charset="0"/>
              </a:rPr>
              <a:t>utvrdio</a:t>
            </a:r>
            <a:r>
              <a:rPr lang="en-US" sz="2000" dirty="0">
                <a:latin typeface="Cambria" panose="02040503050406030204" pitchFamily="18" charset="0"/>
              </a:rPr>
              <a:t> </a:t>
            </a:r>
            <a:r>
              <a:rPr lang="en-US" sz="2000" dirty="0" err="1">
                <a:latin typeface="Cambria" panose="02040503050406030204" pitchFamily="18" charset="0"/>
              </a:rPr>
              <a:t>ili</a:t>
            </a:r>
            <a:endParaRPr lang="en-US" sz="2000" dirty="0">
              <a:latin typeface="Cambria" panose="02040503050406030204" pitchFamily="18" charset="0"/>
            </a:endParaRPr>
          </a:p>
          <a:p>
            <a:pPr marL="36512" indent="0" algn="just">
              <a:buNone/>
            </a:pPr>
            <a:r>
              <a:rPr lang="en-US" sz="2000" dirty="0" err="1">
                <a:latin typeface="Cambria" panose="02040503050406030204" pitchFamily="18" charset="0"/>
              </a:rPr>
              <a:t>kada</a:t>
            </a:r>
            <a:r>
              <a:rPr lang="en-US" sz="2000" dirty="0">
                <a:latin typeface="Cambria" panose="02040503050406030204" pitchFamily="18" charset="0"/>
              </a:rPr>
              <a:t> sud </a:t>
            </a:r>
            <a:r>
              <a:rPr lang="en-US" sz="2000" dirty="0" err="1">
                <a:latin typeface="Cambria" panose="02040503050406030204" pitchFamily="18" charset="0"/>
              </a:rPr>
              <a:t>neku</a:t>
            </a:r>
            <a:r>
              <a:rPr lang="en-US" sz="2000" dirty="0">
                <a:latin typeface="Cambria" panose="02040503050406030204" pitchFamily="18" charset="0"/>
              </a:rPr>
              <a:t> </a:t>
            </a:r>
            <a:r>
              <a:rPr lang="en-US" sz="2000" dirty="0" err="1">
                <a:latin typeface="Cambria" panose="02040503050406030204" pitchFamily="18" charset="0"/>
              </a:rPr>
              <a:t>odlučnu</a:t>
            </a:r>
            <a:r>
              <a:rPr lang="en-US" sz="2000" dirty="0">
                <a:latin typeface="Cambria" panose="02040503050406030204" pitchFamily="18" charset="0"/>
              </a:rPr>
              <a:t> </a:t>
            </a:r>
            <a:r>
              <a:rPr lang="en-US" sz="2000" dirty="0" err="1">
                <a:latin typeface="Cambria" panose="02040503050406030204" pitchFamily="18" charset="0"/>
              </a:rPr>
              <a:t>činjenicu</a:t>
            </a:r>
            <a:r>
              <a:rPr lang="en-US" sz="2000" dirty="0">
                <a:latin typeface="Cambria" panose="02040503050406030204" pitchFamily="18" charset="0"/>
              </a:rPr>
              <a:t> </a:t>
            </a:r>
            <a:r>
              <a:rPr lang="en-US" sz="2000" dirty="0" err="1">
                <a:latin typeface="Cambria" panose="02040503050406030204" pitchFamily="18" charset="0"/>
              </a:rPr>
              <a:t>nije</a:t>
            </a:r>
            <a:r>
              <a:rPr lang="en-US" sz="2000" dirty="0">
                <a:latin typeface="Cambria" panose="02040503050406030204" pitchFamily="18" charset="0"/>
              </a:rPr>
              <a:t> </a:t>
            </a:r>
            <a:r>
              <a:rPr lang="en-US" sz="2000" dirty="0" err="1">
                <a:latin typeface="Cambria" panose="02040503050406030204" pitchFamily="18" charset="0"/>
              </a:rPr>
              <a:t>utvrdio</a:t>
            </a:r>
            <a:endParaRPr lang="bs-Latn-BA" altLang="en-US" sz="2000" dirty="0" smtClean="0">
              <a:latin typeface="Arial"/>
              <a:cs typeface="Arial"/>
            </a:endParaRPr>
          </a:p>
          <a:p>
            <a:pPr marL="36512" indent="0" algn="just">
              <a:buNone/>
            </a:pPr>
            <a:r>
              <a:rPr lang="sr-Latn-BA" sz="2000" dirty="0" smtClean="0">
                <a:latin typeface="Cambria" panose="02040503050406030204" pitchFamily="18" charset="0"/>
              </a:rPr>
              <a:t>-</a:t>
            </a:r>
            <a:r>
              <a:rPr lang="en-US" sz="2000" dirty="0" err="1" smtClean="0">
                <a:latin typeface="Cambria" panose="02040503050406030204" pitchFamily="18" charset="0"/>
              </a:rPr>
              <a:t>pogrešno</a:t>
            </a:r>
            <a:r>
              <a:rPr lang="en-US" sz="2000" dirty="0" smtClean="0">
                <a:latin typeface="Cambria" panose="02040503050406030204" pitchFamily="18" charset="0"/>
              </a:rPr>
              <a:t> </a:t>
            </a:r>
            <a:r>
              <a:rPr lang="en-US" sz="2000" dirty="0" err="1" smtClean="0">
                <a:latin typeface="Cambria" panose="02040503050406030204" pitchFamily="18" charset="0"/>
              </a:rPr>
              <a:t>utvrđeno</a:t>
            </a:r>
            <a:r>
              <a:rPr lang="en-US" sz="2000" dirty="0" smtClean="0">
                <a:latin typeface="Cambria" panose="02040503050406030204" pitchFamily="18" charset="0"/>
              </a:rPr>
              <a:t> </a:t>
            </a:r>
            <a:r>
              <a:rPr lang="en-US" sz="2000" dirty="0" err="1" smtClean="0">
                <a:latin typeface="Cambria" panose="02040503050406030204" pitchFamily="18" charset="0"/>
              </a:rPr>
              <a:t>činjenično</a:t>
            </a:r>
            <a:r>
              <a:rPr lang="en-US" sz="2000" dirty="0" smtClean="0">
                <a:latin typeface="Cambria" panose="02040503050406030204" pitchFamily="18" charset="0"/>
              </a:rPr>
              <a:t> </a:t>
            </a:r>
            <a:r>
              <a:rPr lang="en-US" sz="2000" dirty="0" err="1" smtClean="0">
                <a:latin typeface="Cambria" panose="02040503050406030204" pitchFamily="18" charset="0"/>
              </a:rPr>
              <a:t>stanj</a:t>
            </a:r>
            <a:r>
              <a:rPr lang="sr-Latn-BA" sz="2000" dirty="0" smtClean="0">
                <a:latin typeface="Cambria" panose="02040503050406030204" pitchFamily="18" charset="0"/>
              </a:rPr>
              <a:t>e-</a:t>
            </a:r>
            <a:r>
              <a:rPr lang="it-IT" sz="2000" dirty="0" smtClean="0">
                <a:latin typeface="Cambria" panose="02040503050406030204" pitchFamily="18" charset="0"/>
              </a:rPr>
              <a:t>utvrđeno </a:t>
            </a:r>
            <a:r>
              <a:rPr lang="it-IT" sz="2000" dirty="0">
                <a:latin typeface="Cambria" panose="02040503050406030204" pitchFamily="18" charset="0"/>
              </a:rPr>
              <a:t>činjenično stanje ne odgovara stvarnosti, odnosno realnosti </a:t>
            </a:r>
            <a:r>
              <a:rPr lang="it-IT" sz="2000" dirty="0" smtClean="0">
                <a:latin typeface="Cambria" panose="02040503050406030204" pitchFamily="18" charset="0"/>
              </a:rPr>
              <a:t>u</a:t>
            </a:r>
            <a:r>
              <a:rPr lang="sr-Latn-BA" sz="2000" dirty="0" smtClean="0">
                <a:latin typeface="Cambria" panose="02040503050406030204" pitchFamily="18" charset="0"/>
              </a:rPr>
              <a:t> </a:t>
            </a:r>
            <a:r>
              <a:rPr lang="en-US" sz="2000" dirty="0" err="1" smtClean="0">
                <a:latin typeface="Cambria" panose="02040503050406030204" pitchFamily="18" charset="0"/>
              </a:rPr>
              <a:t>konkretnom</a:t>
            </a:r>
            <a:r>
              <a:rPr lang="en-US" sz="2000" dirty="0" smtClean="0">
                <a:latin typeface="Cambria" panose="02040503050406030204" pitchFamily="18" charset="0"/>
              </a:rPr>
              <a:t> </a:t>
            </a:r>
            <a:r>
              <a:rPr lang="en-US" sz="2000" dirty="0" err="1">
                <a:latin typeface="Cambria" panose="02040503050406030204" pitchFamily="18" charset="0"/>
              </a:rPr>
              <a:t>slučaju</a:t>
            </a:r>
            <a:r>
              <a:rPr lang="en-US" sz="2000" dirty="0">
                <a:latin typeface="Cambria" panose="02040503050406030204" pitchFamily="18" charset="0"/>
              </a:rPr>
              <a:t>, </a:t>
            </a:r>
            <a:r>
              <a:rPr lang="en-US" sz="2000" dirty="0" err="1">
                <a:latin typeface="Cambria" panose="02040503050406030204" pitchFamily="18" charset="0"/>
              </a:rPr>
              <a:t>jer</a:t>
            </a:r>
            <a:r>
              <a:rPr lang="en-US" sz="2000" dirty="0">
                <a:latin typeface="Cambria" panose="02040503050406030204" pitchFamily="18" charset="0"/>
              </a:rPr>
              <a:t> je </a:t>
            </a:r>
            <a:r>
              <a:rPr lang="en-US" sz="2000" dirty="0" err="1">
                <a:latin typeface="Cambria" panose="02040503050406030204" pitchFamily="18" charset="0"/>
              </a:rPr>
              <a:t>određena</a:t>
            </a:r>
            <a:r>
              <a:rPr lang="en-US" sz="2000" dirty="0">
                <a:latin typeface="Cambria" panose="02040503050406030204" pitchFamily="18" charset="0"/>
              </a:rPr>
              <a:t> </a:t>
            </a:r>
            <a:r>
              <a:rPr lang="en-US" sz="2000" dirty="0" err="1">
                <a:latin typeface="Cambria" panose="02040503050406030204" pitchFamily="18" charset="0"/>
              </a:rPr>
              <a:t>odlučna</a:t>
            </a:r>
            <a:r>
              <a:rPr lang="en-US" sz="2000" dirty="0">
                <a:latin typeface="Cambria" panose="02040503050406030204" pitchFamily="18" charset="0"/>
              </a:rPr>
              <a:t> </a:t>
            </a:r>
            <a:r>
              <a:rPr lang="en-US" sz="2000" dirty="0" err="1">
                <a:latin typeface="Cambria" panose="02040503050406030204" pitchFamily="18" charset="0"/>
              </a:rPr>
              <a:t>činjenica</a:t>
            </a:r>
            <a:r>
              <a:rPr lang="en-US" sz="2000" dirty="0">
                <a:latin typeface="Cambria" panose="02040503050406030204" pitchFamily="18" charset="0"/>
              </a:rPr>
              <a:t> </a:t>
            </a:r>
            <a:r>
              <a:rPr lang="en-US" sz="2000" dirty="0" err="1">
                <a:latin typeface="Cambria" panose="02040503050406030204" pitchFamily="18" charset="0"/>
              </a:rPr>
              <a:t>prikazana</a:t>
            </a:r>
            <a:r>
              <a:rPr lang="en-US" sz="2000" dirty="0">
                <a:latin typeface="Cambria" panose="02040503050406030204" pitchFamily="18" charset="0"/>
              </a:rPr>
              <a:t> </a:t>
            </a:r>
            <a:r>
              <a:rPr lang="en-US" sz="2000" dirty="0" err="1">
                <a:latin typeface="Cambria" panose="02040503050406030204" pitchFamily="18" charset="0"/>
              </a:rPr>
              <a:t>onakvom</a:t>
            </a:r>
            <a:r>
              <a:rPr lang="en-US" sz="2000" dirty="0">
                <a:latin typeface="Cambria" panose="02040503050406030204" pitchFamily="18" charset="0"/>
              </a:rPr>
              <a:t> </a:t>
            </a:r>
            <a:r>
              <a:rPr lang="en-US" sz="2000" dirty="0" err="1" smtClean="0">
                <a:latin typeface="Cambria" panose="02040503050406030204" pitchFamily="18" charset="0"/>
              </a:rPr>
              <a:t>kakva</a:t>
            </a:r>
            <a:r>
              <a:rPr lang="sr-Latn-BA" sz="2000" dirty="0" smtClean="0">
                <a:latin typeface="Cambria" panose="02040503050406030204" pitchFamily="18" charset="0"/>
              </a:rPr>
              <a:t> </a:t>
            </a:r>
            <a:r>
              <a:rPr lang="en-US" sz="2000" dirty="0" err="1" smtClean="0">
                <a:latin typeface="Cambria" panose="02040503050406030204" pitchFamily="18" charset="0"/>
              </a:rPr>
              <a:t>ona</a:t>
            </a:r>
            <a:r>
              <a:rPr lang="en-US" sz="2000" dirty="0" smtClean="0">
                <a:latin typeface="Cambria" panose="02040503050406030204" pitchFamily="18" charset="0"/>
              </a:rPr>
              <a:t> </a:t>
            </a:r>
            <a:r>
              <a:rPr lang="en-US" sz="2000" dirty="0">
                <a:latin typeface="Cambria" panose="02040503050406030204" pitchFamily="18" charset="0"/>
              </a:rPr>
              <a:t>u </a:t>
            </a:r>
            <a:r>
              <a:rPr lang="en-US" sz="2000" dirty="0" err="1">
                <a:latin typeface="Cambria" panose="02040503050406030204" pitchFamily="18" charset="0"/>
              </a:rPr>
              <a:t>stvarnosti</a:t>
            </a:r>
            <a:r>
              <a:rPr lang="en-US" sz="2000" dirty="0">
                <a:latin typeface="Cambria" panose="02040503050406030204" pitchFamily="18" charset="0"/>
              </a:rPr>
              <a:t> </a:t>
            </a:r>
            <a:r>
              <a:rPr lang="en-US" sz="2000" dirty="0" err="1">
                <a:latin typeface="Cambria" panose="02040503050406030204" pitchFamily="18" charset="0"/>
              </a:rPr>
              <a:t>nije</a:t>
            </a:r>
            <a:r>
              <a:rPr lang="en-US" sz="2000" dirty="0">
                <a:latin typeface="Cambria" panose="02040503050406030204" pitchFamily="18" charset="0"/>
              </a:rPr>
              <a:t>. </a:t>
            </a:r>
            <a:endParaRPr lang="sr-Latn-BA" sz="2000" dirty="0" smtClean="0">
              <a:latin typeface="Cambria" panose="02040503050406030204" pitchFamily="18" charset="0"/>
            </a:endParaRPr>
          </a:p>
          <a:p>
            <a:pPr marL="36512" indent="0" algn="just">
              <a:buNone/>
            </a:pPr>
            <a:r>
              <a:rPr lang="sr-Latn-BA" sz="2000" dirty="0" smtClean="0">
                <a:latin typeface="Cambria" panose="02040503050406030204" pitchFamily="18" charset="0"/>
              </a:rPr>
              <a:t>-n</a:t>
            </a:r>
            <a:r>
              <a:rPr lang="en-US" sz="2000" dirty="0" err="1" smtClean="0">
                <a:latin typeface="Cambria" panose="02040503050406030204" pitchFamily="18" charset="0"/>
              </a:rPr>
              <a:t>epotpuno</a:t>
            </a:r>
            <a:r>
              <a:rPr lang="en-US" sz="2000" dirty="0" smtClean="0">
                <a:latin typeface="Cambria" panose="02040503050406030204" pitchFamily="18" charset="0"/>
              </a:rPr>
              <a:t> </a:t>
            </a:r>
            <a:r>
              <a:rPr lang="en-US" sz="2000" dirty="0" err="1" smtClean="0">
                <a:latin typeface="Cambria" panose="02040503050406030204" pitchFamily="18" charset="0"/>
              </a:rPr>
              <a:t>utvrđeno</a:t>
            </a:r>
            <a:r>
              <a:rPr lang="en-US" sz="2000" dirty="0" smtClean="0">
                <a:latin typeface="Cambria" panose="02040503050406030204" pitchFamily="18" charset="0"/>
              </a:rPr>
              <a:t> </a:t>
            </a:r>
            <a:r>
              <a:rPr lang="en-US" sz="2000" dirty="0" err="1" smtClean="0">
                <a:latin typeface="Cambria" panose="02040503050406030204" pitchFamily="18" charset="0"/>
              </a:rPr>
              <a:t>činjenično</a:t>
            </a:r>
            <a:r>
              <a:rPr lang="en-US" sz="2000" dirty="0" smtClean="0">
                <a:latin typeface="Cambria" panose="02040503050406030204" pitchFamily="18" charset="0"/>
              </a:rPr>
              <a:t> </a:t>
            </a:r>
            <a:r>
              <a:rPr lang="en-US" sz="2000" dirty="0" err="1" smtClean="0">
                <a:latin typeface="Cambria" panose="02040503050406030204" pitchFamily="18" charset="0"/>
              </a:rPr>
              <a:t>stanj</a:t>
            </a:r>
            <a:r>
              <a:rPr lang="bs-Latn-BA" sz="2000" dirty="0" smtClean="0">
                <a:latin typeface="Cambria" panose="02040503050406030204" pitchFamily="18" charset="0"/>
              </a:rPr>
              <a:t>e-</a:t>
            </a:r>
            <a:r>
              <a:rPr lang="sr-Latn-BA" sz="2000" dirty="0" err="1" smtClean="0">
                <a:latin typeface="Cambria" panose="02040503050406030204" pitchFamily="18" charset="0"/>
              </a:rPr>
              <a:t>či</a:t>
            </a:r>
            <a:r>
              <a:rPr lang="en-US" sz="2000" dirty="0" err="1" smtClean="0">
                <a:latin typeface="Cambria" panose="02040503050406030204" pitchFamily="18" charset="0"/>
              </a:rPr>
              <a:t>njenično</a:t>
            </a:r>
            <a:r>
              <a:rPr lang="en-US" sz="2000" dirty="0" smtClean="0">
                <a:latin typeface="Cambria" panose="02040503050406030204" pitchFamily="18" charset="0"/>
              </a:rPr>
              <a:t> </a:t>
            </a:r>
            <a:r>
              <a:rPr lang="en-US" sz="2000" dirty="0" err="1" smtClean="0">
                <a:latin typeface="Cambria" panose="02040503050406030204" pitchFamily="18" charset="0"/>
              </a:rPr>
              <a:t>stanje</a:t>
            </a:r>
            <a:r>
              <a:rPr lang="en-US" sz="2000" dirty="0" smtClean="0">
                <a:latin typeface="Cambria" panose="02040503050406030204" pitchFamily="18" charset="0"/>
              </a:rPr>
              <a:t> ne </a:t>
            </a:r>
            <a:r>
              <a:rPr lang="en-US" sz="2000" dirty="0" err="1" smtClean="0">
                <a:latin typeface="Cambria" panose="02040503050406030204" pitchFamily="18" charset="0"/>
              </a:rPr>
              <a:t>odgovara</a:t>
            </a:r>
            <a:r>
              <a:rPr lang="en-US" sz="2000" dirty="0" smtClean="0">
                <a:latin typeface="Cambria" panose="02040503050406030204" pitchFamily="18" charset="0"/>
              </a:rPr>
              <a:t> </a:t>
            </a:r>
            <a:r>
              <a:rPr lang="en-US" sz="2000" dirty="0" err="1" smtClean="0">
                <a:latin typeface="Cambria" panose="02040503050406030204" pitchFamily="18" charset="0"/>
              </a:rPr>
              <a:t>stvarnosti</a:t>
            </a:r>
            <a:r>
              <a:rPr lang="en-US" sz="2000" dirty="0" smtClean="0">
                <a:latin typeface="Cambria" panose="02040503050406030204" pitchFamily="18" charset="0"/>
              </a:rPr>
              <a:t>, </a:t>
            </a:r>
            <a:r>
              <a:rPr lang="en-US" sz="2000" dirty="0" err="1" smtClean="0">
                <a:latin typeface="Cambria" panose="02040503050406030204" pitchFamily="18" charset="0"/>
              </a:rPr>
              <a:t>odnosno</a:t>
            </a:r>
            <a:r>
              <a:rPr lang="en-US" sz="2000" dirty="0" smtClean="0">
                <a:latin typeface="Cambria" panose="02040503050406030204" pitchFamily="18" charset="0"/>
              </a:rPr>
              <a:t> </a:t>
            </a:r>
            <a:r>
              <a:rPr lang="en-US" sz="2000" dirty="0" err="1" smtClean="0">
                <a:latin typeface="Cambria" panose="02040503050406030204" pitchFamily="18" charset="0"/>
              </a:rPr>
              <a:t>realnosti</a:t>
            </a:r>
            <a:r>
              <a:rPr lang="en-US" sz="2000" dirty="0" smtClean="0">
                <a:latin typeface="Cambria" panose="02040503050406030204" pitchFamily="18" charset="0"/>
              </a:rPr>
              <a:t> u</a:t>
            </a:r>
            <a:r>
              <a:rPr lang="sr-Latn-BA" sz="2000" dirty="0" smtClean="0">
                <a:latin typeface="Cambria" panose="02040503050406030204" pitchFamily="18" charset="0"/>
              </a:rPr>
              <a:t> </a:t>
            </a:r>
            <a:r>
              <a:rPr lang="en-US" sz="2000" dirty="0" err="1" smtClean="0">
                <a:latin typeface="Cambria" panose="02040503050406030204" pitchFamily="18" charset="0"/>
              </a:rPr>
              <a:t>konkretnom</a:t>
            </a:r>
            <a:r>
              <a:rPr lang="en-US" sz="2000" dirty="0" smtClean="0">
                <a:latin typeface="Cambria" panose="02040503050406030204" pitchFamily="18" charset="0"/>
              </a:rPr>
              <a:t> </a:t>
            </a:r>
            <a:r>
              <a:rPr lang="en-US" sz="2000" dirty="0" err="1">
                <a:latin typeface="Cambria" panose="02040503050406030204" pitchFamily="18" charset="0"/>
              </a:rPr>
              <a:t>slučaju</a:t>
            </a:r>
            <a:r>
              <a:rPr lang="en-US" sz="2000" dirty="0">
                <a:latin typeface="Cambria" panose="02040503050406030204" pitchFamily="18" charset="0"/>
              </a:rPr>
              <a:t>, </a:t>
            </a:r>
            <a:r>
              <a:rPr lang="en-US" sz="2000" dirty="0" err="1">
                <a:latin typeface="Cambria" panose="02040503050406030204" pitchFamily="18" charset="0"/>
              </a:rPr>
              <a:t>iz</a:t>
            </a:r>
            <a:r>
              <a:rPr lang="en-US" sz="2000" dirty="0">
                <a:latin typeface="Cambria" panose="02040503050406030204" pitchFamily="18" charset="0"/>
              </a:rPr>
              <a:t> </a:t>
            </a:r>
            <a:r>
              <a:rPr lang="en-US" sz="2000" dirty="0" err="1">
                <a:latin typeface="Cambria" panose="02040503050406030204" pitchFamily="18" charset="0"/>
              </a:rPr>
              <a:t>razloga</a:t>
            </a:r>
            <a:r>
              <a:rPr lang="en-US" sz="2000" dirty="0">
                <a:latin typeface="Cambria" panose="02040503050406030204" pitchFamily="18" charset="0"/>
              </a:rPr>
              <a:t> </a:t>
            </a:r>
            <a:r>
              <a:rPr lang="en-US" sz="2000" dirty="0" err="1">
                <a:latin typeface="Cambria" panose="02040503050406030204" pitchFamily="18" charset="0"/>
              </a:rPr>
              <a:t>što</a:t>
            </a:r>
            <a:r>
              <a:rPr lang="en-US" sz="2000" dirty="0">
                <a:latin typeface="Cambria" panose="02040503050406030204" pitchFamily="18" charset="0"/>
              </a:rPr>
              <a:t> </a:t>
            </a:r>
            <a:r>
              <a:rPr lang="en-US" sz="2000" dirty="0" err="1">
                <a:latin typeface="Cambria" panose="02040503050406030204" pitchFamily="18" charset="0"/>
              </a:rPr>
              <a:t>određena</a:t>
            </a:r>
            <a:r>
              <a:rPr lang="en-US" sz="2000" dirty="0">
                <a:latin typeface="Cambria" panose="02040503050406030204" pitchFamily="18" charset="0"/>
              </a:rPr>
              <a:t> </a:t>
            </a:r>
            <a:r>
              <a:rPr lang="en-US" sz="2000" dirty="0" err="1">
                <a:latin typeface="Cambria" panose="02040503050406030204" pitchFamily="18" charset="0"/>
              </a:rPr>
              <a:t>odlučna</a:t>
            </a:r>
            <a:r>
              <a:rPr lang="en-US" sz="2000" dirty="0">
                <a:latin typeface="Cambria" panose="02040503050406030204" pitchFamily="18" charset="0"/>
              </a:rPr>
              <a:t> </a:t>
            </a:r>
            <a:r>
              <a:rPr lang="en-US" sz="2000" dirty="0" err="1">
                <a:latin typeface="Cambria" panose="02040503050406030204" pitchFamily="18" charset="0"/>
              </a:rPr>
              <a:t>činjenica</a:t>
            </a:r>
            <a:r>
              <a:rPr lang="en-US" sz="2000" dirty="0">
                <a:latin typeface="Cambria" panose="02040503050406030204" pitchFamily="18" charset="0"/>
              </a:rPr>
              <a:t> </a:t>
            </a:r>
            <a:r>
              <a:rPr lang="en-US" sz="2000" dirty="0" err="1">
                <a:latin typeface="Cambria" panose="02040503050406030204" pitchFamily="18" charset="0"/>
              </a:rPr>
              <a:t>nije</a:t>
            </a:r>
            <a:r>
              <a:rPr lang="en-US" sz="2000" dirty="0">
                <a:latin typeface="Cambria" panose="02040503050406030204" pitchFamily="18" charset="0"/>
              </a:rPr>
              <a:t> </a:t>
            </a:r>
            <a:r>
              <a:rPr lang="en-US" sz="2000" dirty="0" err="1" smtClean="0">
                <a:latin typeface="Cambria" panose="02040503050406030204" pitchFamily="18" charset="0"/>
              </a:rPr>
              <a:t>uopšte</a:t>
            </a:r>
            <a:r>
              <a:rPr lang="sr-Latn-BA" sz="2000" dirty="0" smtClean="0">
                <a:latin typeface="Cambria" panose="02040503050406030204" pitchFamily="18" charset="0"/>
              </a:rPr>
              <a:t> </a:t>
            </a:r>
            <a:r>
              <a:rPr lang="en-US" sz="2000" dirty="0" err="1" smtClean="0">
                <a:latin typeface="Cambria" panose="02040503050406030204" pitchFamily="18" charset="0"/>
              </a:rPr>
              <a:t>utvrđena</a:t>
            </a:r>
            <a:r>
              <a:rPr lang="en-US" sz="2000" dirty="0">
                <a:latin typeface="Cambria" panose="02040503050406030204" pitchFamily="18" charset="0"/>
              </a:rPr>
              <a:t>, </a:t>
            </a:r>
            <a:r>
              <a:rPr lang="en-US" sz="2000" dirty="0" err="1">
                <a:latin typeface="Cambria" panose="02040503050406030204" pitchFamily="18" charset="0"/>
              </a:rPr>
              <a:t>tj</a:t>
            </a:r>
            <a:r>
              <a:rPr lang="en-US" sz="2000" dirty="0">
                <a:latin typeface="Cambria" panose="02040503050406030204" pitchFamily="18" charset="0"/>
              </a:rPr>
              <a:t>. </a:t>
            </a:r>
            <a:r>
              <a:rPr lang="en-US" sz="2000" dirty="0" err="1">
                <a:latin typeface="Cambria" panose="02040503050406030204" pitchFamily="18" charset="0"/>
              </a:rPr>
              <a:t>nije</a:t>
            </a:r>
            <a:r>
              <a:rPr lang="en-US" sz="2000" dirty="0">
                <a:latin typeface="Cambria" panose="02040503050406030204" pitchFamily="18" charset="0"/>
              </a:rPr>
              <a:t> </a:t>
            </a:r>
            <a:r>
              <a:rPr lang="en-US" sz="2000" dirty="0" err="1">
                <a:latin typeface="Cambria" panose="02040503050406030204" pitchFamily="18" charset="0"/>
              </a:rPr>
              <a:t>uvrštena</a:t>
            </a:r>
            <a:r>
              <a:rPr lang="en-US" sz="2000" dirty="0">
                <a:latin typeface="Cambria" panose="02040503050406030204" pitchFamily="18" charset="0"/>
              </a:rPr>
              <a:t> u </a:t>
            </a:r>
            <a:r>
              <a:rPr lang="en-US" sz="2000" dirty="0" err="1">
                <a:latin typeface="Cambria" panose="02040503050406030204" pitchFamily="18" charset="0"/>
              </a:rPr>
              <a:t>činjenično</a:t>
            </a:r>
            <a:r>
              <a:rPr lang="en-US" sz="2000" dirty="0">
                <a:latin typeface="Cambria" panose="02040503050406030204" pitchFamily="18" charset="0"/>
              </a:rPr>
              <a:t> </a:t>
            </a:r>
            <a:r>
              <a:rPr lang="en-US" sz="2000" dirty="0" err="1">
                <a:latin typeface="Cambria" panose="02040503050406030204" pitchFamily="18" charset="0"/>
              </a:rPr>
              <a:t>stanje</a:t>
            </a:r>
            <a:r>
              <a:rPr lang="en-US" sz="2000" dirty="0">
                <a:latin typeface="Cambria" panose="02040503050406030204" pitchFamily="18" charset="0"/>
              </a:rPr>
              <a:t> </a:t>
            </a:r>
            <a:r>
              <a:rPr lang="en-US" sz="2000" dirty="0" err="1">
                <a:latin typeface="Cambria" panose="02040503050406030204" pitchFamily="18" charset="0"/>
              </a:rPr>
              <a:t>kakvo</a:t>
            </a:r>
            <a:r>
              <a:rPr lang="en-US" sz="2000" dirty="0">
                <a:latin typeface="Cambria" panose="02040503050406030204" pitchFamily="18" charset="0"/>
              </a:rPr>
              <a:t> je u </a:t>
            </a:r>
            <a:r>
              <a:rPr lang="en-US" sz="2000" dirty="0" err="1">
                <a:latin typeface="Cambria" panose="02040503050406030204" pitchFamily="18" charset="0"/>
              </a:rPr>
              <a:t>svojoj</a:t>
            </a:r>
            <a:r>
              <a:rPr lang="en-US" sz="2000" dirty="0">
                <a:latin typeface="Cambria" panose="02040503050406030204" pitchFamily="18" charset="0"/>
              </a:rPr>
              <a:t> </a:t>
            </a:r>
            <a:r>
              <a:rPr lang="en-US" sz="2000" dirty="0" err="1">
                <a:latin typeface="Cambria" panose="02040503050406030204" pitchFamily="18" charset="0"/>
              </a:rPr>
              <a:t>odluci</a:t>
            </a:r>
            <a:r>
              <a:rPr lang="en-US" sz="2000" dirty="0">
                <a:latin typeface="Cambria" panose="02040503050406030204" pitchFamily="18" charset="0"/>
              </a:rPr>
              <a:t> sud </a:t>
            </a:r>
            <a:r>
              <a:rPr lang="en-US" sz="2000" dirty="0" err="1">
                <a:latin typeface="Cambria" panose="02040503050406030204" pitchFamily="18" charset="0"/>
              </a:rPr>
              <a:t>utvrdio</a:t>
            </a:r>
            <a:r>
              <a:rPr lang="en-US" sz="2000" dirty="0">
                <a:latin typeface="Cambria" panose="02040503050406030204" pitchFamily="18" charset="0"/>
              </a:rPr>
              <a:t>.</a:t>
            </a:r>
            <a:endParaRPr lang="bs-Latn-BA" altLang="en-US" sz="2000" dirty="0">
              <a:latin typeface="Arial"/>
              <a:cs typeface="Arial"/>
            </a:endParaRPr>
          </a:p>
          <a:p>
            <a:pPr marL="342900" lvl="0" indent="-342900" eaLnBrk="1" hangingPunct="1">
              <a:lnSpc>
                <a:spcPct val="80000"/>
              </a:lnSpc>
              <a:buClrTx/>
              <a:buSzTx/>
              <a:buNone/>
            </a:pPr>
            <a:r>
              <a:rPr lang="bs-Latn-BA" altLang="en-US" sz="2000" dirty="0" smtClean="0">
                <a:latin typeface="Arial"/>
                <a:cs typeface="Arial"/>
              </a:rPr>
              <a:t>    </a:t>
            </a:r>
            <a:endParaRPr lang="en-US" sz="2000" dirty="0"/>
          </a:p>
        </p:txBody>
      </p:sp>
    </p:spTree>
    <p:extLst>
      <p:ext uri="{BB962C8B-B14F-4D97-AF65-F5344CB8AC3E}">
        <p14:creationId xmlns:p14="http://schemas.microsoft.com/office/powerpoint/2010/main" val="12705498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2400" dirty="0">
                <a:solidFill>
                  <a:prstClr val="white"/>
                </a:solidFill>
              </a:rPr>
              <a:t>Pogrešno i nepotpuno utvrđeno činjenično stanje</a:t>
            </a:r>
            <a:br>
              <a:rPr lang="bs-Latn-BA" sz="2400" dirty="0">
                <a:solidFill>
                  <a:prstClr val="white"/>
                </a:solidFill>
              </a:rPr>
            </a:br>
            <a:r>
              <a:rPr lang="bs-Latn-BA" sz="2400" dirty="0">
                <a:solidFill>
                  <a:prstClr val="white"/>
                </a:solidFill>
              </a:rPr>
              <a:t>(međunarodni zločini)</a:t>
            </a:r>
            <a:endParaRPr lang="en-US" dirty="0"/>
          </a:p>
        </p:txBody>
      </p:sp>
      <p:sp>
        <p:nvSpPr>
          <p:cNvPr id="3" name="Content Placeholder 2"/>
          <p:cNvSpPr>
            <a:spLocks noGrp="1"/>
          </p:cNvSpPr>
          <p:nvPr>
            <p:ph idx="1"/>
          </p:nvPr>
        </p:nvSpPr>
        <p:spPr/>
        <p:txBody>
          <a:bodyPr/>
          <a:lstStyle/>
          <a:p>
            <a:pPr marL="342900" lvl="0" indent="-342900" eaLnBrk="1" hangingPunct="1">
              <a:lnSpc>
                <a:spcPct val="80000"/>
              </a:lnSpc>
              <a:buClrTx/>
              <a:buSzTx/>
              <a:buNone/>
            </a:pPr>
            <a:endParaRPr lang="bs-Latn-BA" altLang="en-US" sz="1800" dirty="0" smtClean="0">
              <a:solidFill>
                <a:prstClr val="white"/>
              </a:solidFill>
              <a:latin typeface="Arial"/>
              <a:cs typeface="Arial"/>
            </a:endParaRPr>
          </a:p>
          <a:p>
            <a:pPr marL="342900" lvl="0" indent="-342900" algn="just" eaLnBrk="1" hangingPunct="1">
              <a:lnSpc>
                <a:spcPct val="80000"/>
              </a:lnSpc>
              <a:buClrTx/>
              <a:buSzTx/>
              <a:buNone/>
            </a:pPr>
            <a:r>
              <a:rPr lang="bs-Latn-BA" altLang="en-US" sz="1800" dirty="0" smtClean="0">
                <a:solidFill>
                  <a:prstClr val="white"/>
                </a:solidFill>
                <a:latin typeface="Arial"/>
                <a:cs typeface="Arial"/>
              </a:rPr>
              <a:t>Različite </a:t>
            </a:r>
            <a:r>
              <a:rPr lang="bs-Latn-BA" altLang="en-US" sz="1800" dirty="0">
                <a:solidFill>
                  <a:prstClr val="white"/>
                </a:solidFill>
                <a:latin typeface="Arial"/>
                <a:cs typeface="Arial"/>
              </a:rPr>
              <a:t>odredbe prema međunarodnom humanitarnom pravu zabranjuju činjenje krivičnih djela ratnih zločina:</a:t>
            </a:r>
          </a:p>
          <a:p>
            <a:pPr marL="342900" lvl="0" indent="-342900" algn="just" eaLnBrk="1" hangingPunct="1">
              <a:lnSpc>
                <a:spcPct val="80000"/>
              </a:lnSpc>
              <a:buClrTx/>
              <a:buSzTx/>
              <a:buNone/>
            </a:pPr>
            <a:endParaRPr lang="bs-Latn-BA" altLang="en-US" sz="1800" dirty="0">
              <a:solidFill>
                <a:prstClr val="white"/>
              </a:solidFill>
              <a:latin typeface="Arial"/>
              <a:cs typeface="Arial"/>
            </a:endParaRPr>
          </a:p>
          <a:p>
            <a:pPr marL="342900" lvl="0" indent="-342900" algn="just" eaLnBrk="1" hangingPunct="1">
              <a:lnSpc>
                <a:spcPct val="80000"/>
              </a:lnSpc>
              <a:buClrTx/>
              <a:buSzTx/>
              <a:buNone/>
            </a:pPr>
            <a:r>
              <a:rPr lang="bs-Latn-BA" altLang="en-US" sz="1800" dirty="0">
                <a:solidFill>
                  <a:prstClr val="white"/>
                </a:solidFill>
                <a:latin typeface="Arial"/>
                <a:cs typeface="Arial"/>
              </a:rPr>
              <a:t>    - teške povrede Ženevskih konvencija i Dodatnog protokola I (DP I) koji se primjenjuju u međunarodnim oružanim sukobima,</a:t>
            </a:r>
          </a:p>
          <a:p>
            <a:pPr marL="342900" lvl="0" indent="-342900" algn="just" eaLnBrk="1" hangingPunct="1">
              <a:lnSpc>
                <a:spcPct val="80000"/>
              </a:lnSpc>
              <a:buClrTx/>
              <a:buSzTx/>
              <a:buNone/>
            </a:pPr>
            <a:endParaRPr lang="bs-Latn-BA" altLang="en-US" sz="1800" dirty="0">
              <a:solidFill>
                <a:prstClr val="white"/>
              </a:solidFill>
              <a:latin typeface="Arial"/>
              <a:cs typeface="Arial"/>
            </a:endParaRPr>
          </a:p>
          <a:p>
            <a:pPr marL="342900" lvl="0" indent="-342900" algn="just" eaLnBrk="1" hangingPunct="1">
              <a:lnSpc>
                <a:spcPct val="80000"/>
              </a:lnSpc>
              <a:buClrTx/>
              <a:buSzTx/>
              <a:buNone/>
            </a:pPr>
            <a:r>
              <a:rPr lang="bs-Latn-BA" altLang="en-US" sz="1800" dirty="0">
                <a:solidFill>
                  <a:prstClr val="white"/>
                </a:solidFill>
                <a:latin typeface="Arial"/>
                <a:cs typeface="Arial"/>
              </a:rPr>
              <a:t>    - zajedničkog člana 3. Ženevskih konvencija koji se primjenjuje u svim sukobima, i</a:t>
            </a:r>
          </a:p>
          <a:p>
            <a:pPr marL="342900" lvl="0" indent="-342900" algn="just" eaLnBrk="1" hangingPunct="1">
              <a:lnSpc>
                <a:spcPct val="80000"/>
              </a:lnSpc>
              <a:buClrTx/>
              <a:buSzTx/>
              <a:buNone/>
            </a:pPr>
            <a:endParaRPr lang="bs-Latn-BA" altLang="en-US" sz="1800" dirty="0">
              <a:solidFill>
                <a:prstClr val="white"/>
              </a:solidFill>
              <a:latin typeface="Arial"/>
              <a:cs typeface="Arial"/>
            </a:endParaRPr>
          </a:p>
          <a:p>
            <a:pPr marL="342900" lvl="0" indent="-342900" algn="just" eaLnBrk="1" hangingPunct="1">
              <a:lnSpc>
                <a:spcPct val="80000"/>
              </a:lnSpc>
              <a:buClrTx/>
              <a:buSzTx/>
              <a:buNone/>
            </a:pPr>
            <a:r>
              <a:rPr lang="bs-Latn-BA" altLang="en-US" sz="1800" dirty="0">
                <a:solidFill>
                  <a:prstClr val="white"/>
                </a:solidFill>
                <a:latin typeface="Arial"/>
                <a:cs typeface="Arial"/>
              </a:rPr>
              <a:t>    - druga teška </a:t>
            </a:r>
            <a:r>
              <a:rPr lang="bs-Latn-BA" altLang="en-US" sz="1800" dirty="0" err="1">
                <a:solidFill>
                  <a:prstClr val="white"/>
                </a:solidFill>
                <a:latin typeface="Arial"/>
                <a:cs typeface="Arial"/>
              </a:rPr>
              <a:t>kršenja</a:t>
            </a:r>
            <a:r>
              <a:rPr lang="bs-Latn-BA" altLang="en-US" sz="1800" dirty="0">
                <a:solidFill>
                  <a:prstClr val="white"/>
                </a:solidFill>
                <a:latin typeface="Arial"/>
                <a:cs typeface="Arial"/>
              </a:rPr>
              <a:t> međunarodnog humanitarnog prava koje se primjenjuje u međunarodnom ili unutrašnjem oružanom sukobu.</a:t>
            </a:r>
          </a:p>
          <a:p>
            <a:pPr lvl="0" algn="just">
              <a:buClr>
                <a:srgbClr val="0F6FC6"/>
              </a:buClr>
            </a:pPr>
            <a:endParaRPr lang="en-US" dirty="0">
              <a:solidFill>
                <a:prstClr val="white"/>
              </a:solidFill>
            </a:endParaRPr>
          </a:p>
          <a:p>
            <a:endParaRPr lang="en-US" dirty="0"/>
          </a:p>
        </p:txBody>
      </p:sp>
    </p:spTree>
    <p:extLst>
      <p:ext uri="{BB962C8B-B14F-4D97-AF65-F5344CB8AC3E}">
        <p14:creationId xmlns:p14="http://schemas.microsoft.com/office/powerpoint/2010/main" val="11226096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0" indent="-342900" algn="just" eaLnBrk="1" hangingPunct="1">
              <a:lnSpc>
                <a:spcPct val="80000"/>
              </a:lnSpc>
              <a:buClrTx/>
              <a:buSzTx/>
              <a:buFontTx/>
              <a:buChar char="•"/>
            </a:pPr>
            <a:r>
              <a:rPr lang="bs-Latn-BA" altLang="en-US" sz="2400" dirty="0">
                <a:latin typeface="Arial"/>
                <a:cs typeface="Arial"/>
              </a:rPr>
              <a:t>Ženevska konvencija III (ŽK III) se odnosi na pripadnike oružanih snaga koji postanu ratni zarobljenici u međunarodnim sukobima</a:t>
            </a:r>
          </a:p>
          <a:p>
            <a:pPr marL="342900" lvl="0" indent="-342900" algn="just" eaLnBrk="1" hangingPunct="1">
              <a:lnSpc>
                <a:spcPct val="80000"/>
              </a:lnSpc>
              <a:buClrTx/>
              <a:buSzTx/>
              <a:buFontTx/>
              <a:buChar char="•"/>
            </a:pPr>
            <a:r>
              <a:rPr lang="bs-Latn-BA" altLang="en-US" sz="2400" dirty="0">
                <a:latin typeface="Arial"/>
                <a:cs typeface="Arial"/>
              </a:rPr>
              <a:t>Ženevska konvencija IV (ŽK IV) se odnosi na civile na okupiranim područjima ili područjima pogođenim oružanim sukobom u međunarodnim sukobima</a:t>
            </a:r>
          </a:p>
          <a:p>
            <a:pPr marL="342900" lvl="0" indent="-342900" algn="just" eaLnBrk="1" hangingPunct="1">
              <a:lnSpc>
                <a:spcPct val="80000"/>
              </a:lnSpc>
              <a:buClrTx/>
              <a:buSzTx/>
              <a:buFontTx/>
              <a:buChar char="•"/>
            </a:pPr>
            <a:r>
              <a:rPr lang="bs-Latn-BA" altLang="en-US" sz="2400" dirty="0">
                <a:latin typeface="Arial"/>
                <a:cs typeface="Arial"/>
              </a:rPr>
              <a:t>Zajednički član 3. Ženevskih konvencija I-IV se odnosi na civilno stanovništvo i vojno osoblje koje ne učestvuje aktivno u neprijateljstvima u ne-međunarodnim i međunarodnim oružanim sukobima</a:t>
            </a:r>
          </a:p>
          <a:p>
            <a:pPr algn="just"/>
            <a:endParaRPr lang="en-US" sz="2400" dirty="0"/>
          </a:p>
        </p:txBody>
      </p:sp>
    </p:spTree>
    <p:extLst>
      <p:ext uri="{BB962C8B-B14F-4D97-AF65-F5344CB8AC3E}">
        <p14:creationId xmlns:p14="http://schemas.microsoft.com/office/powerpoint/2010/main" val="23984815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altLang="en-US" sz="3200" dirty="0">
                <a:cs typeface="Arial"/>
              </a:rPr>
              <a:t>Zajednički član 3. Ženevskih konvencija</a:t>
            </a:r>
            <a:endParaRPr lang="en-US" sz="3200" dirty="0"/>
          </a:p>
        </p:txBody>
      </p:sp>
      <p:sp>
        <p:nvSpPr>
          <p:cNvPr id="3" name="Content Placeholder 2"/>
          <p:cNvSpPr>
            <a:spLocks noGrp="1"/>
          </p:cNvSpPr>
          <p:nvPr>
            <p:ph idx="1"/>
          </p:nvPr>
        </p:nvSpPr>
        <p:spPr/>
        <p:txBody>
          <a:bodyPr/>
          <a:lstStyle/>
          <a:p>
            <a:pPr marL="342900" lvl="0" indent="-342900" algn="just" eaLnBrk="1" hangingPunct="1">
              <a:buClrTx/>
              <a:buSzTx/>
              <a:buFontTx/>
              <a:buChar char="•"/>
            </a:pPr>
            <a:r>
              <a:rPr lang="bs-Latn-BA" altLang="en-US" sz="2000" dirty="0" smtClean="0">
                <a:solidFill>
                  <a:prstClr val="white"/>
                </a:solidFill>
                <a:latin typeface="Arial"/>
                <a:cs typeface="Arial"/>
              </a:rPr>
              <a:t>Propisuje </a:t>
            </a:r>
            <a:r>
              <a:rPr lang="bs-Latn-BA" altLang="en-US" sz="2000" dirty="0">
                <a:solidFill>
                  <a:prstClr val="white"/>
                </a:solidFill>
                <a:latin typeface="Arial"/>
                <a:cs typeface="Arial"/>
              </a:rPr>
              <a:t>određene osnovne zaštite koje se također primjenjuju </a:t>
            </a:r>
            <a:r>
              <a:rPr lang="bs-Latn-BA" altLang="en-US" sz="2000" dirty="0" smtClean="0">
                <a:solidFill>
                  <a:prstClr val="white"/>
                </a:solidFill>
                <a:latin typeface="Arial"/>
                <a:cs typeface="Arial"/>
              </a:rPr>
              <a:t>i tokom </a:t>
            </a:r>
            <a:r>
              <a:rPr lang="bs-Latn-BA" altLang="en-US" sz="2000" dirty="0">
                <a:solidFill>
                  <a:prstClr val="white"/>
                </a:solidFill>
                <a:latin typeface="Arial"/>
                <a:cs typeface="Arial"/>
              </a:rPr>
              <a:t>oružanog sukoba koji „nije međunarodnog karaktera“. </a:t>
            </a:r>
          </a:p>
          <a:p>
            <a:pPr marL="342900" lvl="0" indent="-342900" algn="just" eaLnBrk="1" hangingPunct="1">
              <a:buClrTx/>
              <a:buSzTx/>
              <a:buFontTx/>
              <a:buChar char="•"/>
            </a:pPr>
            <a:r>
              <a:rPr lang="bs-Latn-BA" altLang="en-US" sz="2000" dirty="0">
                <a:solidFill>
                  <a:prstClr val="white"/>
                </a:solidFill>
                <a:latin typeface="Arial"/>
                <a:cs typeface="Arial"/>
              </a:rPr>
              <a:t>MKSJ je stajališta da zajednički član 3. propisuje minimalnu osnovu obaveznih pravila koja se primjenjuju u svakom oružanom sukobu, bez obzira da li je taj sukob međunarodnog ili </a:t>
            </a:r>
            <a:r>
              <a:rPr lang="bs-Latn-BA" altLang="en-US" sz="2000" dirty="0" err="1" smtClean="0">
                <a:solidFill>
                  <a:prstClr val="white"/>
                </a:solidFill>
                <a:latin typeface="Arial"/>
                <a:cs typeface="Arial"/>
              </a:rPr>
              <a:t>nemeđunarodnog</a:t>
            </a:r>
            <a:r>
              <a:rPr lang="bs-Latn-BA" altLang="en-US" sz="2000" dirty="0" smtClean="0">
                <a:solidFill>
                  <a:prstClr val="white"/>
                </a:solidFill>
                <a:latin typeface="Arial"/>
                <a:cs typeface="Arial"/>
              </a:rPr>
              <a:t> </a:t>
            </a:r>
            <a:r>
              <a:rPr lang="bs-Latn-BA" altLang="en-US" sz="2000" dirty="0">
                <a:solidFill>
                  <a:prstClr val="white"/>
                </a:solidFill>
                <a:latin typeface="Arial"/>
                <a:cs typeface="Arial"/>
              </a:rPr>
              <a:t>karaktera, s toga je karakter sukoba </a:t>
            </a:r>
            <a:r>
              <a:rPr lang="bs-Latn-BA" altLang="en-US" sz="2000" dirty="0" smtClean="0">
                <a:solidFill>
                  <a:prstClr val="white"/>
                </a:solidFill>
                <a:latin typeface="Arial"/>
                <a:cs typeface="Arial"/>
              </a:rPr>
              <a:t>irelevantan</a:t>
            </a:r>
          </a:p>
          <a:p>
            <a:pPr marL="342900" lvl="0" indent="-342900" algn="just" eaLnBrk="1" hangingPunct="1">
              <a:buClrTx/>
              <a:buSzTx/>
              <a:buFontTx/>
              <a:buChar char="•"/>
            </a:pPr>
            <a:r>
              <a:rPr lang="bs-Latn-BA" altLang="en-US" sz="2000" dirty="0" smtClean="0">
                <a:solidFill>
                  <a:prstClr val="white"/>
                </a:solidFill>
                <a:latin typeface="Arial"/>
                <a:cs typeface="Arial"/>
              </a:rPr>
              <a:t>Nije potrebno posebno dokazivati postojanje </a:t>
            </a:r>
            <a:r>
              <a:rPr lang="bs-Latn-BA" altLang="en-US" sz="2000" dirty="0" err="1" smtClean="0">
                <a:solidFill>
                  <a:prstClr val="white"/>
                </a:solidFill>
                <a:latin typeface="Arial"/>
                <a:cs typeface="Arial"/>
              </a:rPr>
              <a:t>nemeđunarodnog</a:t>
            </a:r>
            <a:r>
              <a:rPr lang="bs-Latn-BA" altLang="en-US" sz="2000" dirty="0" smtClean="0">
                <a:solidFill>
                  <a:prstClr val="white"/>
                </a:solidFill>
                <a:latin typeface="Arial"/>
                <a:cs typeface="Arial"/>
              </a:rPr>
              <a:t> sukoba</a:t>
            </a:r>
            <a:endParaRPr lang="bs-Latn-BA" altLang="en-US" sz="2000" dirty="0">
              <a:solidFill>
                <a:prstClr val="white"/>
              </a:solidFill>
              <a:latin typeface="Arial"/>
              <a:cs typeface="Arial"/>
            </a:endParaRPr>
          </a:p>
          <a:p>
            <a:endParaRPr lang="en-US" dirty="0"/>
          </a:p>
        </p:txBody>
      </p:sp>
    </p:spTree>
    <p:extLst>
      <p:ext uri="{BB962C8B-B14F-4D97-AF65-F5344CB8AC3E}">
        <p14:creationId xmlns:p14="http://schemas.microsoft.com/office/powerpoint/2010/main" val="1191102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dirty="0" smtClean="0"/>
              <a:t>Podjela bitnih povreda</a:t>
            </a:r>
            <a:endParaRPr lang="en-US" dirty="0"/>
          </a:p>
        </p:txBody>
      </p:sp>
      <p:sp>
        <p:nvSpPr>
          <p:cNvPr id="3" name="Content Placeholder 2"/>
          <p:cNvSpPr>
            <a:spLocks noGrp="1"/>
          </p:cNvSpPr>
          <p:nvPr>
            <p:ph idx="1"/>
          </p:nvPr>
        </p:nvSpPr>
        <p:spPr/>
        <p:txBody>
          <a:bodyPr/>
          <a:lstStyle/>
          <a:p>
            <a:pPr algn="just"/>
            <a:r>
              <a:rPr lang="bs-Latn-BA" sz="2800" dirty="0" smtClean="0"/>
              <a:t>Apsolutno bitne povrede</a:t>
            </a:r>
          </a:p>
          <a:p>
            <a:pPr marL="36512" indent="0" algn="just">
              <a:buNone/>
            </a:pPr>
            <a:r>
              <a:rPr lang="bs-Latn-BA" sz="2800" dirty="0" smtClean="0"/>
              <a:t> - Dovode do obaveznog ukidanja presude ako je izjavljena žalba </a:t>
            </a:r>
          </a:p>
          <a:p>
            <a:pPr algn="just"/>
            <a:r>
              <a:rPr lang="bs-Latn-BA" sz="2800" dirty="0" smtClean="0"/>
              <a:t>Relativno bitne povrede</a:t>
            </a:r>
          </a:p>
          <a:p>
            <a:pPr marL="36512" indent="0" algn="just">
              <a:buNone/>
            </a:pPr>
            <a:r>
              <a:rPr lang="bs-Latn-BA" sz="2800" dirty="0" smtClean="0"/>
              <a:t>  - Ne dovode do obaveznog ukidanja presude, već je neophodno da se prethodno dokaže da je ta povreda bila ili mogla biti od štetnog uticaja na zakonitost ili pravilnost presude, dakle mora postojati kauzalna veza između povrede i odgovarajuće štetne posljedice</a:t>
            </a:r>
            <a:endParaRPr lang="en-US" sz="2800" dirty="0"/>
          </a:p>
        </p:txBody>
      </p:sp>
    </p:spTree>
    <p:extLst>
      <p:ext uri="{BB962C8B-B14F-4D97-AF65-F5344CB8AC3E}">
        <p14:creationId xmlns:p14="http://schemas.microsoft.com/office/powerpoint/2010/main" val="8392989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 </a:t>
            </a:r>
            <a:r>
              <a:rPr lang="sr-Latn-BA" sz="3600" dirty="0" smtClean="0"/>
              <a:t>Zaštićene osobe</a:t>
            </a:r>
            <a:endParaRPr lang="en-US" sz="3600" dirty="0"/>
          </a:p>
        </p:txBody>
      </p:sp>
      <p:sp>
        <p:nvSpPr>
          <p:cNvPr id="3" name="Content Placeholder 2"/>
          <p:cNvSpPr>
            <a:spLocks noGrp="1"/>
          </p:cNvSpPr>
          <p:nvPr>
            <p:ph idx="1"/>
          </p:nvPr>
        </p:nvSpPr>
        <p:spPr/>
        <p:txBody>
          <a:bodyPr/>
          <a:lstStyle/>
          <a:p>
            <a:pPr marL="342900" lvl="0" indent="-342900" eaLnBrk="1" hangingPunct="1">
              <a:buClrTx/>
              <a:buSzTx/>
              <a:buFontTx/>
              <a:buChar char="•"/>
            </a:pPr>
            <a:endParaRPr lang="bs-Latn-BA" altLang="en-US" sz="2400" dirty="0" smtClean="0">
              <a:latin typeface="Arial"/>
              <a:cs typeface="Arial"/>
            </a:endParaRPr>
          </a:p>
          <a:p>
            <a:pPr marL="342900" lvl="0" indent="-342900" algn="just" eaLnBrk="1" hangingPunct="1">
              <a:buClrTx/>
              <a:buSzTx/>
              <a:buFontTx/>
              <a:buChar char="•"/>
            </a:pPr>
            <a:r>
              <a:rPr lang="bs-Latn-BA" altLang="en-US" sz="2400" dirty="0" smtClean="0">
                <a:latin typeface="Arial"/>
                <a:cs typeface="Arial"/>
              </a:rPr>
              <a:t>Zaštićene osobe po Ženevskim konvencijama uključuju civile i borce.</a:t>
            </a:r>
          </a:p>
          <a:p>
            <a:pPr marL="342900" lvl="0" indent="-342900" algn="just" eaLnBrk="1" hangingPunct="1">
              <a:buClrTx/>
              <a:buSzTx/>
              <a:buNone/>
            </a:pPr>
            <a:r>
              <a:rPr lang="bs-Latn-BA" altLang="en-US" sz="2400" dirty="0" smtClean="0">
                <a:latin typeface="Arial"/>
                <a:cs typeface="Arial"/>
              </a:rPr>
              <a:t>  </a:t>
            </a:r>
            <a:r>
              <a:rPr lang="bs-Latn-BA" altLang="en-US" sz="2400" dirty="0">
                <a:latin typeface="Arial"/>
                <a:cs typeface="Arial"/>
              </a:rPr>
              <a:t>- Zaštićeni civili su ona lica koji su u rukama neprijateljske strane.</a:t>
            </a:r>
          </a:p>
          <a:p>
            <a:pPr marL="342900" lvl="0" indent="-342900" algn="just" eaLnBrk="1" hangingPunct="1">
              <a:buClrTx/>
              <a:buSzTx/>
              <a:buNone/>
            </a:pPr>
            <a:r>
              <a:rPr lang="bs-Latn-BA" altLang="en-US" sz="2400" dirty="0">
                <a:latin typeface="Arial"/>
                <a:cs typeface="Arial"/>
              </a:rPr>
              <a:t>  - Zaštićeni borci su ona lica koja su označena kao ratni zarobljenici</a:t>
            </a:r>
            <a:r>
              <a:rPr lang="bs-Latn-BA" altLang="en-US" sz="2400" dirty="0" smtClean="0">
                <a:latin typeface="Arial"/>
                <a:cs typeface="Arial"/>
              </a:rPr>
              <a:t>.</a:t>
            </a:r>
          </a:p>
          <a:p>
            <a:pPr marL="342900" lvl="0" indent="-342900" algn="just" eaLnBrk="1" hangingPunct="1">
              <a:buClrTx/>
              <a:buSzTx/>
              <a:buNone/>
            </a:pPr>
            <a:r>
              <a:rPr lang="bs-Latn-BA" altLang="en-US" sz="2400" dirty="0">
                <a:latin typeface="Arial"/>
                <a:cs typeface="Arial"/>
              </a:rPr>
              <a:t>  </a:t>
            </a:r>
            <a:r>
              <a:rPr lang="bs-Latn-BA" altLang="en-US" sz="2400" dirty="0" smtClean="0">
                <a:latin typeface="Arial"/>
                <a:cs typeface="Arial"/>
              </a:rPr>
              <a:t> Najčešće odbrana osporava status zaštićenih</a:t>
            </a:r>
          </a:p>
          <a:p>
            <a:pPr marL="342900" lvl="0" indent="-342900" algn="just" eaLnBrk="1" hangingPunct="1">
              <a:buClrTx/>
              <a:buSzTx/>
              <a:buNone/>
            </a:pPr>
            <a:r>
              <a:rPr lang="bs-Latn-BA" altLang="en-US" sz="2400" dirty="0">
                <a:latin typeface="Arial"/>
                <a:cs typeface="Arial"/>
              </a:rPr>
              <a:t> </a:t>
            </a:r>
            <a:r>
              <a:rPr lang="bs-Latn-BA" altLang="en-US" sz="2400" dirty="0" smtClean="0">
                <a:latin typeface="Arial"/>
                <a:cs typeface="Arial"/>
              </a:rPr>
              <a:t>  osoba</a:t>
            </a:r>
          </a:p>
          <a:p>
            <a:pPr marL="342900" lvl="0" indent="-342900" algn="just" eaLnBrk="1" hangingPunct="1">
              <a:buClrTx/>
              <a:buSzTx/>
              <a:buNone/>
            </a:pPr>
            <a:r>
              <a:rPr lang="bs-Latn-BA" altLang="en-US" sz="2400" dirty="0">
                <a:latin typeface="Arial"/>
                <a:cs typeface="Arial"/>
              </a:rPr>
              <a:t> </a:t>
            </a:r>
            <a:r>
              <a:rPr lang="bs-Latn-BA" altLang="en-US" sz="2400" dirty="0" smtClean="0">
                <a:latin typeface="Arial"/>
                <a:cs typeface="Arial"/>
              </a:rPr>
              <a:t>  Situacija kada su neki oštećeni civili, a neki ratni zarobljenici</a:t>
            </a:r>
            <a:endParaRPr lang="bs-Latn-BA" altLang="en-US" sz="2400" dirty="0">
              <a:latin typeface="Arial"/>
              <a:cs typeface="Arial"/>
            </a:endParaRPr>
          </a:p>
          <a:p>
            <a:pPr marL="36512" indent="0">
              <a:buNone/>
            </a:pPr>
            <a:endParaRPr lang="en-US" dirty="0"/>
          </a:p>
        </p:txBody>
      </p:sp>
    </p:spTree>
    <p:extLst>
      <p:ext uri="{BB962C8B-B14F-4D97-AF65-F5344CB8AC3E}">
        <p14:creationId xmlns:p14="http://schemas.microsoft.com/office/powerpoint/2010/main" val="12317050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6512" lvl="0" algn="ctr">
              <a:spcBef>
                <a:spcPct val="20000"/>
              </a:spcBef>
            </a:pPr>
            <a:r>
              <a:rPr lang="bs-Latn-BA" sz="3200" dirty="0" smtClean="0">
                <a:solidFill>
                  <a:prstClr val="white"/>
                </a:solidFill>
                <a:latin typeface="Times New Roman"/>
                <a:ea typeface="+mn-ea"/>
                <a:cs typeface="+mn-cs"/>
              </a:rPr>
              <a:t>Elementi </a:t>
            </a:r>
            <a:r>
              <a:rPr lang="bs-Latn-BA" sz="3200" dirty="0">
                <a:solidFill>
                  <a:prstClr val="white"/>
                </a:solidFill>
                <a:latin typeface="Times New Roman"/>
                <a:ea typeface="+mn-ea"/>
                <a:cs typeface="+mn-cs"/>
              </a:rPr>
              <a:t>krivičnog </a:t>
            </a:r>
            <a:r>
              <a:rPr lang="bs-Latn-BA" sz="3200" dirty="0" smtClean="0">
                <a:solidFill>
                  <a:prstClr val="white"/>
                </a:solidFill>
                <a:latin typeface="Times New Roman"/>
                <a:ea typeface="+mn-ea"/>
                <a:cs typeface="+mn-cs"/>
              </a:rPr>
              <a:t>djela</a:t>
            </a:r>
            <a:r>
              <a:rPr lang="bs-Latn-BA" sz="3200" dirty="0">
                <a:solidFill>
                  <a:prstClr val="white"/>
                </a:solidFill>
                <a:latin typeface="Times New Roman"/>
                <a:ea typeface="+mn-ea"/>
                <a:cs typeface="+mn-cs"/>
              </a:rPr>
              <a:t/>
            </a:r>
            <a:br>
              <a:rPr lang="bs-Latn-BA" sz="3200" dirty="0">
                <a:solidFill>
                  <a:prstClr val="white"/>
                </a:solidFill>
                <a:latin typeface="Times New Roman"/>
                <a:ea typeface="+mn-ea"/>
                <a:cs typeface="+mn-cs"/>
              </a:rPr>
            </a:br>
            <a:endParaRPr lang="en-US" sz="3200" dirty="0"/>
          </a:p>
        </p:txBody>
      </p:sp>
      <p:sp>
        <p:nvSpPr>
          <p:cNvPr id="3" name="Content Placeholder 2"/>
          <p:cNvSpPr>
            <a:spLocks noGrp="1"/>
          </p:cNvSpPr>
          <p:nvPr>
            <p:ph idx="1"/>
          </p:nvPr>
        </p:nvSpPr>
        <p:spPr/>
        <p:txBody>
          <a:bodyPr/>
          <a:lstStyle/>
          <a:p>
            <a:pPr marL="0" lvl="0" indent="0" eaLnBrk="1" hangingPunct="1">
              <a:lnSpc>
                <a:spcPct val="80000"/>
              </a:lnSpc>
              <a:buClrTx/>
              <a:buSzTx/>
              <a:buNone/>
            </a:pPr>
            <a:r>
              <a:rPr lang="bs-Latn-BA" altLang="en-US" sz="2400" dirty="0" smtClean="0">
                <a:latin typeface="Arial"/>
                <a:cs typeface="Arial"/>
              </a:rPr>
              <a:t>   </a:t>
            </a:r>
            <a:endParaRPr lang="bs-Latn-BA" altLang="en-US" sz="2400" dirty="0">
              <a:solidFill>
                <a:srgbClr val="000000"/>
              </a:solidFill>
              <a:latin typeface="Arial"/>
              <a:cs typeface="Arial"/>
            </a:endParaRPr>
          </a:p>
          <a:p>
            <a:pPr marL="0" lvl="0" indent="0" algn="just" eaLnBrk="1" hangingPunct="1">
              <a:buClrTx/>
              <a:buSzTx/>
              <a:buNone/>
            </a:pPr>
            <a:r>
              <a:rPr lang="bs-Latn-BA" altLang="en-US" sz="2400" dirty="0" smtClean="0">
                <a:latin typeface="Arial"/>
                <a:cs typeface="Arial"/>
              </a:rPr>
              <a:t> -</a:t>
            </a:r>
            <a:r>
              <a:rPr lang="bs-Latn-BA" altLang="en-US" sz="2400" dirty="0" smtClean="0">
                <a:solidFill>
                  <a:srgbClr val="000000"/>
                </a:solidFill>
                <a:latin typeface="Arial"/>
                <a:cs typeface="Arial"/>
              </a:rPr>
              <a:t>  </a:t>
            </a:r>
            <a:r>
              <a:rPr lang="bs-Latn-BA" altLang="en-US" sz="2400" dirty="0" smtClean="0">
                <a:latin typeface="Arial"/>
                <a:cs typeface="Arial"/>
              </a:rPr>
              <a:t>da </a:t>
            </a:r>
            <a:r>
              <a:rPr lang="bs-Latn-BA" altLang="en-US" sz="2400" dirty="0">
                <a:latin typeface="Arial"/>
                <a:cs typeface="Arial"/>
              </a:rPr>
              <a:t>se krivičnim djelom </a:t>
            </a:r>
            <a:r>
              <a:rPr lang="bs-Latn-BA" altLang="en-US" sz="2400" dirty="0" err="1">
                <a:latin typeface="Arial"/>
                <a:cs typeface="Arial"/>
              </a:rPr>
              <a:t>krši</a:t>
            </a:r>
            <a:r>
              <a:rPr lang="bs-Latn-BA" altLang="en-US" sz="2400" dirty="0">
                <a:latin typeface="Arial"/>
                <a:cs typeface="Arial"/>
              </a:rPr>
              <a:t> međunarodno </a:t>
            </a:r>
            <a:r>
              <a:rPr lang="bs-Latn-BA" altLang="en-US" sz="2400" dirty="0" smtClean="0">
                <a:latin typeface="Arial"/>
                <a:cs typeface="Arial"/>
              </a:rPr>
              <a:t>pravo</a:t>
            </a:r>
            <a:r>
              <a:rPr lang="bs-Latn-BA" altLang="en-US" sz="2400" dirty="0">
                <a:latin typeface="Arial"/>
                <a:cs typeface="Arial"/>
              </a:rPr>
              <a:t>.</a:t>
            </a:r>
          </a:p>
          <a:p>
            <a:pPr marL="36512" lvl="0" indent="0" algn="just">
              <a:buClr>
                <a:srgbClr val="0F6FC6"/>
              </a:buClr>
              <a:buNone/>
            </a:pPr>
            <a:r>
              <a:rPr lang="bs-Latn-BA" altLang="en-US" sz="2400" dirty="0" smtClean="0">
                <a:latin typeface="Arial"/>
                <a:cs typeface="Arial"/>
              </a:rPr>
              <a:t>- da </a:t>
            </a:r>
            <a:r>
              <a:rPr lang="bs-Latn-BA" altLang="en-US" sz="2400" dirty="0">
                <a:latin typeface="Arial"/>
                <a:cs typeface="Arial"/>
              </a:rPr>
              <a:t>je krivično djelo počinjeno u toku oružanog sukoba, rata ili okupacije</a:t>
            </a:r>
            <a:r>
              <a:rPr lang="bs-Latn-BA" altLang="en-US" sz="2400" dirty="0" smtClean="0">
                <a:latin typeface="Arial"/>
                <a:cs typeface="Arial"/>
              </a:rPr>
              <a:t>.</a:t>
            </a:r>
            <a:r>
              <a:rPr lang="bs-Latn-BA" sz="2400" dirty="0">
                <a:solidFill>
                  <a:prstClr val="white"/>
                </a:solidFill>
              </a:rPr>
              <a:t> </a:t>
            </a:r>
            <a:endParaRPr lang="bs-Latn-BA" sz="2400" dirty="0" smtClean="0">
              <a:solidFill>
                <a:prstClr val="white"/>
              </a:solidFill>
            </a:endParaRPr>
          </a:p>
          <a:p>
            <a:pPr marL="36512" lvl="0" indent="0" algn="just">
              <a:buClr>
                <a:srgbClr val="0F6FC6"/>
              </a:buClr>
              <a:buNone/>
            </a:pPr>
            <a:r>
              <a:rPr lang="bs-Latn-BA" sz="2800" dirty="0" smtClean="0">
                <a:solidFill>
                  <a:prstClr val="white"/>
                </a:solidFill>
              </a:rPr>
              <a:t>- status </a:t>
            </a:r>
            <a:r>
              <a:rPr lang="bs-Latn-BA" sz="2800" dirty="0">
                <a:solidFill>
                  <a:prstClr val="white"/>
                </a:solidFill>
              </a:rPr>
              <a:t>oštećenih</a:t>
            </a:r>
            <a:r>
              <a:rPr lang="en-US" sz="2800" dirty="0">
                <a:solidFill>
                  <a:prstClr val="white"/>
                </a:solidFill>
                <a:latin typeface="Times New Roman" panose="02020603050405020304" pitchFamily="18" charset="0"/>
                <a:ea typeface="Times New Roman" panose="02020603050405020304" pitchFamily="18" charset="0"/>
              </a:rPr>
              <a:t> </a:t>
            </a:r>
            <a:r>
              <a:rPr lang="bs-Latn-BA" sz="2800" dirty="0">
                <a:solidFill>
                  <a:prstClr val="white"/>
                </a:solidFill>
                <a:latin typeface="Times New Roman" panose="02020603050405020304" pitchFamily="18" charset="0"/>
                <a:ea typeface="Times New Roman" panose="02020603050405020304" pitchFamily="18" charset="0"/>
              </a:rPr>
              <a:t>da su </a:t>
            </a:r>
            <a:r>
              <a:rPr lang="hr-HR" sz="2800" dirty="0">
                <a:solidFill>
                  <a:prstClr val="white"/>
                </a:solidFill>
                <a:latin typeface="Times New Roman" panose="02020603050405020304" pitchFamily="18" charset="0"/>
                <a:ea typeface="Times New Roman" panose="02020603050405020304" pitchFamily="18" charset="0"/>
              </a:rPr>
              <a:t>bili civili ili </a:t>
            </a:r>
            <a:r>
              <a:rPr lang="hr-HR" sz="2800" dirty="0" smtClean="0">
                <a:solidFill>
                  <a:prstClr val="white"/>
                </a:solidFill>
                <a:latin typeface="Times New Roman" panose="02020603050405020304" pitchFamily="18" charset="0"/>
                <a:ea typeface="Times New Roman" panose="02020603050405020304" pitchFamily="18" charset="0"/>
              </a:rPr>
              <a:t>ratni zarobljenici </a:t>
            </a:r>
            <a:r>
              <a:rPr lang="sr-Cyrl-BA" sz="2800" dirty="0">
                <a:solidFill>
                  <a:prstClr val="white"/>
                </a:solidFill>
                <a:latin typeface="Times New Roman" panose="02020603050405020304" pitchFamily="18" charset="0"/>
                <a:ea typeface="Times New Roman" panose="02020603050405020304" pitchFamily="18" charset="0"/>
              </a:rPr>
              <a:t>i </a:t>
            </a:r>
            <a:r>
              <a:rPr lang="sr-Cyrl-BA" sz="2800" dirty="0" err="1">
                <a:solidFill>
                  <a:prstClr val="white"/>
                </a:solidFill>
                <a:latin typeface="Times New Roman" panose="02020603050405020304" pitchFamily="18" charset="0"/>
                <a:ea typeface="Times New Roman" panose="02020603050405020304" pitchFamily="18" charset="0"/>
              </a:rPr>
              <a:t>da</a:t>
            </a:r>
            <a:r>
              <a:rPr lang="sr-Cyrl-BA" sz="2800" dirty="0">
                <a:solidFill>
                  <a:prstClr val="white"/>
                </a:solidFill>
                <a:latin typeface="Times New Roman" panose="02020603050405020304" pitchFamily="18" charset="0"/>
                <a:ea typeface="Times New Roman" panose="02020603050405020304" pitchFamily="18" charset="0"/>
              </a:rPr>
              <a:t> </a:t>
            </a:r>
            <a:r>
              <a:rPr lang="hr-HR" sz="2800" dirty="0">
                <a:solidFill>
                  <a:prstClr val="white"/>
                </a:solidFill>
                <a:latin typeface="Times New Roman" panose="02020603050405020304" pitchFamily="18" charset="0"/>
                <a:ea typeface="Times New Roman" panose="02020603050405020304" pitchFamily="18" charset="0"/>
              </a:rPr>
              <a:t>su bili u rukama strane u sukobu kojoj nisu bili </a:t>
            </a:r>
            <a:r>
              <a:rPr lang="hr-HR" sz="2800" dirty="0" smtClean="0">
                <a:solidFill>
                  <a:prstClr val="white"/>
                </a:solidFill>
                <a:latin typeface="Times New Roman" panose="02020603050405020304" pitchFamily="18" charset="0"/>
                <a:ea typeface="Times New Roman" panose="02020603050405020304" pitchFamily="18" charset="0"/>
              </a:rPr>
              <a:t>lojalni</a:t>
            </a:r>
            <a:endParaRPr lang="hr-HR" sz="2800" dirty="0">
              <a:solidFill>
                <a:prstClr val="white"/>
              </a:solidFill>
              <a:latin typeface="Times New Roman" panose="02020603050405020304" pitchFamily="18" charset="0"/>
              <a:ea typeface="Times New Roman" panose="02020603050405020304" pitchFamily="18" charset="0"/>
            </a:endParaRPr>
          </a:p>
          <a:p>
            <a:pPr marL="0" lvl="0" indent="0" algn="just" eaLnBrk="1" hangingPunct="1">
              <a:buClrTx/>
              <a:buSzTx/>
              <a:buNone/>
            </a:pPr>
            <a:r>
              <a:rPr lang="bs-Latn-BA" altLang="en-US" sz="2400" dirty="0" smtClean="0">
                <a:latin typeface="Arial"/>
                <a:cs typeface="Arial"/>
              </a:rPr>
              <a:t>-   da </a:t>
            </a:r>
            <a:r>
              <a:rPr lang="bs-Latn-BA" altLang="en-US" sz="2400" dirty="0">
                <a:latin typeface="Arial"/>
                <a:cs typeface="Arial"/>
              </a:rPr>
              <a:t>postoji dovoljan neksus između djela </a:t>
            </a:r>
            <a:r>
              <a:rPr lang="bs-Latn-BA" altLang="en-US" sz="2400" dirty="0" err="1">
                <a:latin typeface="Arial"/>
                <a:cs typeface="Arial"/>
              </a:rPr>
              <a:t>počinitelja</a:t>
            </a:r>
            <a:r>
              <a:rPr lang="bs-Latn-BA" altLang="en-US" sz="2400" dirty="0">
                <a:latin typeface="Arial"/>
                <a:cs typeface="Arial"/>
              </a:rPr>
              <a:t> i oružanog sukoba, rata ili okupacije.</a:t>
            </a:r>
          </a:p>
          <a:p>
            <a:pPr marL="0" lvl="0" indent="0" algn="just" eaLnBrk="1" hangingPunct="1">
              <a:buClrTx/>
              <a:buSzTx/>
              <a:buNone/>
            </a:pPr>
            <a:r>
              <a:rPr lang="bs-Latn-BA" altLang="en-US" sz="2400" dirty="0" smtClean="0">
                <a:latin typeface="Arial"/>
                <a:cs typeface="Arial"/>
              </a:rPr>
              <a:t>-  </a:t>
            </a:r>
            <a:r>
              <a:rPr lang="bs-Latn-BA" altLang="en-US" sz="2400" dirty="0">
                <a:latin typeface="Arial"/>
                <a:cs typeface="Arial"/>
              </a:rPr>
              <a:t>da je optuženi naredio ili izvršio djelo. </a:t>
            </a:r>
          </a:p>
        </p:txBody>
      </p:sp>
    </p:spTree>
    <p:extLst>
      <p:ext uri="{BB962C8B-B14F-4D97-AF65-F5344CB8AC3E}">
        <p14:creationId xmlns:p14="http://schemas.microsoft.com/office/powerpoint/2010/main" val="40320236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2800" dirty="0" smtClean="0"/>
              <a:t>Oblici </a:t>
            </a:r>
            <a:r>
              <a:rPr lang="bs-Latn-BA" sz="2800" dirty="0" err="1" smtClean="0"/>
              <a:t>izvršenja</a:t>
            </a:r>
            <a:r>
              <a:rPr lang="bs-Latn-BA" sz="2800" dirty="0" smtClean="0"/>
              <a:t> djela</a:t>
            </a:r>
            <a:br>
              <a:rPr lang="bs-Latn-BA" sz="2800" dirty="0" smtClean="0"/>
            </a:br>
            <a:r>
              <a:rPr lang="bs-Latn-BA" sz="2800" dirty="0" smtClean="0"/>
              <a:t>prema članu 3. Ženevske konvencije</a:t>
            </a:r>
            <a:endParaRPr lang="en-US" sz="2800" dirty="0"/>
          </a:p>
        </p:txBody>
      </p:sp>
      <p:sp>
        <p:nvSpPr>
          <p:cNvPr id="3" name="Content Placeholder 2"/>
          <p:cNvSpPr>
            <a:spLocks noGrp="1"/>
          </p:cNvSpPr>
          <p:nvPr>
            <p:ph idx="1"/>
          </p:nvPr>
        </p:nvSpPr>
        <p:spPr/>
        <p:txBody>
          <a:bodyPr/>
          <a:lstStyle/>
          <a:p>
            <a:pPr marL="342900" lvl="0" indent="-342900" algn="just" eaLnBrk="1" hangingPunct="1">
              <a:lnSpc>
                <a:spcPct val="80000"/>
              </a:lnSpc>
              <a:buClrTx/>
              <a:buSzTx/>
              <a:buFontTx/>
              <a:buChar char="•"/>
            </a:pPr>
            <a:r>
              <a:rPr lang="bs-Latn-BA" altLang="en-US" sz="1600" dirty="0">
                <a:latin typeface="Arial"/>
                <a:cs typeface="Arial"/>
              </a:rPr>
              <a:t>1) Prema licima koja ne učestvuju neposredno u neprijateljstvima, podrazumevajući tu i pripadnike oružanih snaga koji su </a:t>
            </a:r>
            <a:r>
              <a:rPr lang="bs-Latn-BA" altLang="en-US" sz="1600" dirty="0" err="1">
                <a:latin typeface="Arial"/>
                <a:cs typeface="Arial"/>
              </a:rPr>
              <a:t>položili</a:t>
            </a:r>
            <a:r>
              <a:rPr lang="bs-Latn-BA" altLang="en-US" sz="1600" dirty="0">
                <a:latin typeface="Arial"/>
                <a:cs typeface="Arial"/>
              </a:rPr>
              <a:t> </a:t>
            </a:r>
            <a:r>
              <a:rPr lang="bs-Latn-BA" altLang="en-US" sz="1600" dirty="0" err="1">
                <a:latin typeface="Arial"/>
                <a:cs typeface="Arial"/>
              </a:rPr>
              <a:t>oružje</a:t>
            </a:r>
            <a:r>
              <a:rPr lang="bs-Latn-BA" altLang="en-US" sz="1600" dirty="0">
                <a:latin typeface="Arial"/>
                <a:cs typeface="Arial"/>
              </a:rPr>
              <a:t> i lica onesposobljena za borbu </a:t>
            </a:r>
            <a:r>
              <a:rPr lang="bs-Latn-BA" altLang="en-US" sz="1600" dirty="0" err="1">
                <a:latin typeface="Arial"/>
                <a:cs typeface="Arial"/>
              </a:rPr>
              <a:t>usled</a:t>
            </a:r>
            <a:r>
              <a:rPr lang="bs-Latn-BA" altLang="en-US" sz="1600" dirty="0">
                <a:latin typeface="Arial"/>
                <a:cs typeface="Arial"/>
              </a:rPr>
              <a:t> bolesti, rane*, </a:t>
            </a:r>
            <a:r>
              <a:rPr lang="bs-Latn-BA" altLang="en-US" sz="1600" dirty="0" err="1">
                <a:latin typeface="Arial"/>
                <a:cs typeface="Arial"/>
              </a:rPr>
              <a:t>lišenja</a:t>
            </a:r>
            <a:r>
              <a:rPr lang="bs-Latn-BA" altLang="en-US" sz="1600" dirty="0">
                <a:latin typeface="Arial"/>
                <a:cs typeface="Arial"/>
              </a:rPr>
              <a:t> slobode, ili iz kojeg bilo drugog uzroka, </a:t>
            </a:r>
            <a:r>
              <a:rPr lang="bs-Latn-BA" altLang="en-US" sz="1600" dirty="0" err="1">
                <a:latin typeface="Arial"/>
                <a:cs typeface="Arial"/>
              </a:rPr>
              <a:t>postupaće</a:t>
            </a:r>
            <a:r>
              <a:rPr lang="bs-Latn-BA" altLang="en-US" sz="1600" dirty="0">
                <a:latin typeface="Arial"/>
                <a:cs typeface="Arial"/>
              </a:rPr>
              <a:t> se u svakoj prilici, čovečno, bez ikakve nepovoljne diskriminacije zasnovane na rasi, boji kože, veri ili </a:t>
            </a:r>
            <a:r>
              <a:rPr lang="bs-Latn-BA" altLang="en-US" sz="1600" dirty="0" err="1">
                <a:latin typeface="Arial"/>
                <a:cs typeface="Arial"/>
              </a:rPr>
              <a:t>ubeđenju</a:t>
            </a:r>
            <a:r>
              <a:rPr lang="bs-Latn-BA" altLang="en-US" sz="1600" dirty="0">
                <a:latin typeface="Arial"/>
                <a:cs typeface="Arial"/>
              </a:rPr>
              <a:t>, polu, rođenju ili imovnom stanju, ili kome bilo drugom sličnom </a:t>
            </a:r>
            <a:r>
              <a:rPr lang="bs-Latn-BA" altLang="en-US" sz="1600" dirty="0" err="1">
                <a:latin typeface="Arial"/>
                <a:cs typeface="Arial"/>
              </a:rPr>
              <a:t>merilu</a:t>
            </a:r>
            <a:r>
              <a:rPr lang="bs-Latn-BA" altLang="en-US" sz="1600" dirty="0">
                <a:latin typeface="Arial"/>
                <a:cs typeface="Arial"/>
              </a:rPr>
              <a:t>. </a:t>
            </a:r>
          </a:p>
          <a:p>
            <a:pPr marL="342900" lvl="0" indent="-342900" algn="just" eaLnBrk="1" hangingPunct="1">
              <a:lnSpc>
                <a:spcPct val="80000"/>
              </a:lnSpc>
              <a:buClrTx/>
              <a:buSzTx/>
              <a:buFontTx/>
              <a:buChar char="•"/>
            </a:pPr>
            <a:endParaRPr lang="bs-Latn-BA" altLang="en-US" sz="1600" dirty="0" smtClean="0">
              <a:solidFill>
                <a:prstClr val="white"/>
              </a:solidFill>
              <a:latin typeface="Arial"/>
              <a:cs typeface="Arial"/>
            </a:endParaRPr>
          </a:p>
          <a:p>
            <a:pPr marL="342900" lvl="0" indent="-342900" algn="just" eaLnBrk="1" hangingPunct="1">
              <a:lnSpc>
                <a:spcPct val="80000"/>
              </a:lnSpc>
              <a:buClrTx/>
              <a:buSzTx/>
              <a:buFontTx/>
              <a:buChar char="•"/>
            </a:pPr>
            <a:r>
              <a:rPr lang="bs-Latn-BA" altLang="en-US" sz="1600" dirty="0" smtClean="0">
                <a:solidFill>
                  <a:prstClr val="white"/>
                </a:solidFill>
                <a:latin typeface="Arial"/>
                <a:cs typeface="Arial"/>
              </a:rPr>
              <a:t>U tom cilju, zabranjeni </a:t>
            </a:r>
            <a:r>
              <a:rPr lang="bs-Latn-BA" altLang="en-US" sz="1600" dirty="0">
                <a:solidFill>
                  <a:prstClr val="white"/>
                </a:solidFill>
                <a:latin typeface="Arial"/>
                <a:cs typeface="Arial"/>
              </a:rPr>
              <a:t>su i u buduće se zabranjuju, u svako doba i na svakom </a:t>
            </a:r>
            <a:r>
              <a:rPr lang="bs-Latn-BA" altLang="en-US" sz="1600" dirty="0" err="1">
                <a:solidFill>
                  <a:prstClr val="white"/>
                </a:solidFill>
                <a:latin typeface="Arial"/>
                <a:cs typeface="Arial"/>
              </a:rPr>
              <a:t>mestu</a:t>
            </a:r>
            <a:r>
              <a:rPr lang="bs-Latn-BA" altLang="en-US" sz="1600" dirty="0">
                <a:solidFill>
                  <a:prstClr val="white"/>
                </a:solidFill>
                <a:latin typeface="Arial"/>
                <a:cs typeface="Arial"/>
              </a:rPr>
              <a:t>, prema gore navedenim licima sledeći postupci: </a:t>
            </a:r>
          </a:p>
          <a:p>
            <a:pPr marL="342900" lvl="0" indent="-342900" algn="just" eaLnBrk="1" hangingPunct="1">
              <a:lnSpc>
                <a:spcPct val="80000"/>
              </a:lnSpc>
              <a:buClrTx/>
              <a:buSzTx/>
              <a:buNone/>
            </a:pPr>
            <a:r>
              <a:rPr lang="bs-Latn-BA" altLang="en-US" sz="1600" dirty="0">
                <a:solidFill>
                  <a:prstClr val="white"/>
                </a:solidFill>
                <a:latin typeface="Arial"/>
                <a:cs typeface="Arial"/>
              </a:rPr>
              <a:t>     </a:t>
            </a:r>
            <a:r>
              <a:rPr lang="bs-Latn-BA" altLang="en-US" sz="1600" dirty="0" smtClean="0">
                <a:solidFill>
                  <a:prstClr val="white"/>
                </a:solidFill>
                <a:latin typeface="Arial"/>
                <a:cs typeface="Arial"/>
              </a:rPr>
              <a:t> </a:t>
            </a:r>
            <a:r>
              <a:rPr lang="bs-Latn-BA" altLang="en-US" sz="1600" dirty="0">
                <a:solidFill>
                  <a:prstClr val="white"/>
                </a:solidFill>
                <a:latin typeface="Arial"/>
                <a:cs typeface="Arial"/>
              </a:rPr>
              <a:t>a) povrede koje se nanose životu i telesnom integritetu, naročito sve vrste ubistva, </a:t>
            </a:r>
            <a:r>
              <a:rPr lang="bs-Latn-BA" altLang="en-US" sz="1600" dirty="0" err="1">
                <a:solidFill>
                  <a:prstClr val="white"/>
                </a:solidFill>
                <a:latin typeface="Arial"/>
                <a:cs typeface="Arial"/>
              </a:rPr>
              <a:t>osakaćenja</a:t>
            </a:r>
            <a:r>
              <a:rPr lang="bs-Latn-BA" altLang="en-US" sz="1600" dirty="0">
                <a:solidFill>
                  <a:prstClr val="white"/>
                </a:solidFill>
                <a:latin typeface="Arial"/>
                <a:cs typeface="Arial"/>
              </a:rPr>
              <a:t>, svireposti i </a:t>
            </a:r>
            <a:r>
              <a:rPr lang="bs-Latn-BA" altLang="en-US" sz="1600" dirty="0" err="1">
                <a:solidFill>
                  <a:prstClr val="white"/>
                </a:solidFill>
                <a:latin typeface="Arial"/>
                <a:cs typeface="Arial"/>
              </a:rPr>
              <a:t>mučenja</a:t>
            </a:r>
            <a:r>
              <a:rPr lang="bs-Latn-BA" altLang="en-US" sz="1600" dirty="0">
                <a:solidFill>
                  <a:prstClr val="white"/>
                </a:solidFill>
                <a:latin typeface="Arial"/>
                <a:cs typeface="Arial"/>
              </a:rPr>
              <a:t>; </a:t>
            </a:r>
          </a:p>
          <a:p>
            <a:pPr marL="342900" lvl="0" indent="-342900" algn="just" eaLnBrk="1" hangingPunct="1">
              <a:lnSpc>
                <a:spcPct val="80000"/>
              </a:lnSpc>
              <a:buClrTx/>
              <a:buSzTx/>
              <a:buNone/>
            </a:pPr>
            <a:r>
              <a:rPr lang="bs-Latn-BA" altLang="en-US" sz="1600" dirty="0">
                <a:solidFill>
                  <a:prstClr val="white"/>
                </a:solidFill>
                <a:latin typeface="Arial"/>
                <a:cs typeface="Arial"/>
              </a:rPr>
              <a:t>      </a:t>
            </a:r>
            <a:r>
              <a:rPr lang="bs-Latn-BA" altLang="en-US" sz="1600" dirty="0" smtClean="0">
                <a:solidFill>
                  <a:prstClr val="white"/>
                </a:solidFill>
                <a:latin typeface="Arial"/>
                <a:cs typeface="Arial"/>
              </a:rPr>
              <a:t>b</a:t>
            </a:r>
            <a:r>
              <a:rPr lang="bs-Latn-BA" altLang="en-US" sz="1600" dirty="0">
                <a:solidFill>
                  <a:prstClr val="white"/>
                </a:solidFill>
                <a:latin typeface="Arial"/>
                <a:cs typeface="Arial"/>
              </a:rPr>
              <a:t>) uzimanje talaca; </a:t>
            </a:r>
          </a:p>
          <a:p>
            <a:pPr marL="342900" lvl="0" indent="-342900" algn="just" eaLnBrk="1" hangingPunct="1">
              <a:lnSpc>
                <a:spcPct val="80000"/>
              </a:lnSpc>
              <a:buClrTx/>
              <a:buSzTx/>
              <a:buNone/>
            </a:pPr>
            <a:r>
              <a:rPr lang="bs-Latn-BA" altLang="en-US" sz="1600" dirty="0">
                <a:solidFill>
                  <a:prstClr val="white"/>
                </a:solidFill>
                <a:latin typeface="Arial"/>
                <a:cs typeface="Arial"/>
              </a:rPr>
              <a:t>      </a:t>
            </a:r>
            <a:r>
              <a:rPr lang="bs-Latn-BA" altLang="en-US" sz="1600" dirty="0" smtClean="0">
                <a:solidFill>
                  <a:prstClr val="white"/>
                </a:solidFill>
                <a:latin typeface="Arial"/>
                <a:cs typeface="Arial"/>
              </a:rPr>
              <a:t>c</a:t>
            </a:r>
            <a:r>
              <a:rPr lang="bs-Latn-BA" altLang="en-US" sz="1600" dirty="0">
                <a:solidFill>
                  <a:prstClr val="white"/>
                </a:solidFill>
                <a:latin typeface="Arial"/>
                <a:cs typeface="Arial"/>
              </a:rPr>
              <a:t>) povrede ličnog dostojanstva, naročito uvredljivi i ponižavajući postupci; </a:t>
            </a:r>
          </a:p>
          <a:p>
            <a:pPr marL="342900" lvl="0" indent="-342900" algn="just" eaLnBrk="1" hangingPunct="1">
              <a:lnSpc>
                <a:spcPct val="80000"/>
              </a:lnSpc>
              <a:buClrTx/>
              <a:buSzTx/>
              <a:buNone/>
            </a:pPr>
            <a:r>
              <a:rPr lang="bs-Latn-BA" altLang="en-US" sz="1600" dirty="0">
                <a:solidFill>
                  <a:prstClr val="white"/>
                </a:solidFill>
                <a:latin typeface="Arial"/>
                <a:cs typeface="Arial"/>
              </a:rPr>
              <a:t>      </a:t>
            </a:r>
            <a:r>
              <a:rPr lang="bs-Latn-BA" altLang="en-US" sz="1600" dirty="0" smtClean="0">
                <a:solidFill>
                  <a:prstClr val="white"/>
                </a:solidFill>
                <a:latin typeface="Arial"/>
                <a:cs typeface="Arial"/>
              </a:rPr>
              <a:t>d</a:t>
            </a:r>
            <a:r>
              <a:rPr lang="bs-Latn-BA" altLang="en-US" sz="1600" dirty="0">
                <a:solidFill>
                  <a:prstClr val="white"/>
                </a:solidFill>
                <a:latin typeface="Arial"/>
                <a:cs typeface="Arial"/>
              </a:rPr>
              <a:t>) izricanje i </a:t>
            </a:r>
            <a:r>
              <a:rPr lang="bs-Latn-BA" altLang="en-US" sz="1600" dirty="0" err="1">
                <a:solidFill>
                  <a:prstClr val="white"/>
                </a:solidFill>
                <a:latin typeface="Arial"/>
                <a:cs typeface="Arial"/>
              </a:rPr>
              <a:t>izvršavanje</a:t>
            </a:r>
            <a:r>
              <a:rPr lang="bs-Latn-BA" altLang="en-US" sz="1600" dirty="0">
                <a:solidFill>
                  <a:prstClr val="white"/>
                </a:solidFill>
                <a:latin typeface="Arial"/>
                <a:cs typeface="Arial"/>
              </a:rPr>
              <a:t> kazni bez prethodnog suđenja od strane redovno ustanovljenog suda i </a:t>
            </a:r>
            <a:r>
              <a:rPr lang="bs-Latn-BA" altLang="en-US" sz="1600" dirty="0" err="1">
                <a:solidFill>
                  <a:prstClr val="white"/>
                </a:solidFill>
                <a:latin typeface="Arial"/>
                <a:cs typeface="Arial"/>
              </a:rPr>
              <a:t>propraćenog</a:t>
            </a:r>
            <a:r>
              <a:rPr lang="bs-Latn-BA" altLang="en-US" sz="1600" dirty="0">
                <a:solidFill>
                  <a:prstClr val="white"/>
                </a:solidFill>
                <a:latin typeface="Arial"/>
                <a:cs typeface="Arial"/>
              </a:rPr>
              <a:t> svim sudskim </a:t>
            </a:r>
            <a:r>
              <a:rPr lang="bs-Latn-BA" altLang="en-US" sz="1600" dirty="0" err="1">
                <a:solidFill>
                  <a:prstClr val="white"/>
                </a:solidFill>
                <a:latin typeface="Arial"/>
                <a:cs typeface="Arial"/>
              </a:rPr>
              <a:t>garantijama</a:t>
            </a:r>
            <a:r>
              <a:rPr lang="bs-Latn-BA" altLang="en-US" sz="1600" dirty="0">
                <a:solidFill>
                  <a:prstClr val="white"/>
                </a:solidFill>
                <a:latin typeface="Arial"/>
                <a:cs typeface="Arial"/>
              </a:rPr>
              <a:t> koje civilizovani </a:t>
            </a:r>
            <a:r>
              <a:rPr lang="bs-Latn-BA" altLang="en-US" sz="1600" dirty="0" smtClean="0">
                <a:solidFill>
                  <a:prstClr val="white"/>
                </a:solidFill>
                <a:latin typeface="Arial"/>
                <a:cs typeface="Arial"/>
              </a:rPr>
              <a:t>narodi </a:t>
            </a:r>
            <a:r>
              <a:rPr lang="bs-Latn-BA" altLang="en-US" sz="1600" dirty="0">
                <a:solidFill>
                  <a:prstClr val="white"/>
                </a:solidFill>
                <a:latin typeface="Arial"/>
                <a:cs typeface="Arial"/>
              </a:rPr>
              <a:t>priznaju za neophodne. </a:t>
            </a:r>
            <a:endParaRPr lang="bs-Latn-BA" altLang="en-US" sz="1600" dirty="0" smtClean="0">
              <a:solidFill>
                <a:prstClr val="white"/>
              </a:solidFill>
              <a:latin typeface="Arial"/>
              <a:cs typeface="Arial"/>
            </a:endParaRPr>
          </a:p>
          <a:p>
            <a:pPr marL="342900" lvl="0" indent="-342900" algn="just" eaLnBrk="1" hangingPunct="1">
              <a:lnSpc>
                <a:spcPct val="80000"/>
              </a:lnSpc>
              <a:buClrTx/>
              <a:buSzTx/>
              <a:buNone/>
            </a:pPr>
            <a:endParaRPr lang="bs-Latn-BA" altLang="en-US" sz="1600" dirty="0">
              <a:solidFill>
                <a:prstClr val="white"/>
              </a:solidFill>
              <a:latin typeface="Arial"/>
              <a:cs typeface="Arial"/>
            </a:endParaRPr>
          </a:p>
          <a:p>
            <a:pPr marL="342900" lvl="0" indent="-342900" algn="just" eaLnBrk="1" hangingPunct="1">
              <a:lnSpc>
                <a:spcPct val="80000"/>
              </a:lnSpc>
              <a:buClrTx/>
              <a:buSzTx/>
              <a:buFontTx/>
              <a:buChar char="•"/>
            </a:pPr>
            <a:r>
              <a:rPr lang="bs-Latn-BA" altLang="en-US" sz="1600" dirty="0">
                <a:solidFill>
                  <a:prstClr val="white"/>
                </a:solidFill>
                <a:latin typeface="Arial"/>
                <a:cs typeface="Arial"/>
              </a:rPr>
              <a:t>2) Ranjenici i bolesnici biće prihvaćeni i </a:t>
            </a:r>
            <a:r>
              <a:rPr lang="bs-Latn-BA" altLang="en-US" sz="1600" dirty="0" err="1">
                <a:solidFill>
                  <a:prstClr val="white"/>
                </a:solidFill>
                <a:latin typeface="Arial"/>
                <a:cs typeface="Arial"/>
              </a:rPr>
              <a:t>negovani</a:t>
            </a:r>
            <a:r>
              <a:rPr lang="bs-Latn-BA" altLang="en-US" sz="1600" dirty="0">
                <a:solidFill>
                  <a:prstClr val="white"/>
                </a:solidFill>
                <a:latin typeface="Arial"/>
                <a:cs typeface="Arial"/>
              </a:rPr>
              <a:t>. </a:t>
            </a:r>
          </a:p>
          <a:p>
            <a:endParaRPr lang="en-US" dirty="0"/>
          </a:p>
        </p:txBody>
      </p:sp>
    </p:spTree>
    <p:extLst>
      <p:ext uri="{BB962C8B-B14F-4D97-AF65-F5344CB8AC3E}">
        <p14:creationId xmlns:p14="http://schemas.microsoft.com/office/powerpoint/2010/main" val="29996014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altLang="en-US" sz="2400" dirty="0">
                <a:cs typeface="Arial"/>
              </a:rPr>
              <a:t>Dodatni protokol II</a:t>
            </a:r>
            <a:br>
              <a:rPr lang="bs-Latn-BA" altLang="en-US" sz="2400" dirty="0">
                <a:cs typeface="Arial"/>
              </a:rPr>
            </a:br>
            <a:r>
              <a:rPr lang="bs-Latn-BA" altLang="en-US" sz="2400" dirty="0">
                <a:cs typeface="Arial"/>
              </a:rPr>
              <a:t>Ženevskih konvencija (DP II)</a:t>
            </a:r>
            <a:br>
              <a:rPr lang="bs-Latn-BA" altLang="en-US" sz="2400" dirty="0">
                <a:cs typeface="Arial"/>
              </a:rPr>
            </a:br>
            <a:endParaRPr lang="en-US" sz="2400" dirty="0"/>
          </a:p>
        </p:txBody>
      </p:sp>
      <p:sp>
        <p:nvSpPr>
          <p:cNvPr id="3" name="Content Placeholder 2"/>
          <p:cNvSpPr>
            <a:spLocks noGrp="1"/>
          </p:cNvSpPr>
          <p:nvPr>
            <p:ph idx="1"/>
          </p:nvPr>
        </p:nvSpPr>
        <p:spPr/>
        <p:txBody>
          <a:bodyPr/>
          <a:lstStyle/>
          <a:p>
            <a:pPr marL="342900" lvl="0" indent="-342900" algn="just" eaLnBrk="1" hangingPunct="1">
              <a:lnSpc>
                <a:spcPct val="80000"/>
              </a:lnSpc>
              <a:buClrTx/>
              <a:buSzTx/>
              <a:buFontTx/>
              <a:buChar char="•"/>
            </a:pPr>
            <a:r>
              <a:rPr lang="bs-Latn-BA" altLang="en-US" sz="2400" dirty="0">
                <a:latin typeface="Arial"/>
                <a:cs typeface="Arial"/>
              </a:rPr>
              <a:t>Odnosi se na sve osobe pogođene </a:t>
            </a:r>
            <a:r>
              <a:rPr lang="bs-Latn-BA" altLang="en-US" sz="2400" dirty="0" err="1">
                <a:latin typeface="Arial"/>
                <a:cs typeface="Arial"/>
              </a:rPr>
              <a:t>nemeđunarodnim</a:t>
            </a:r>
            <a:r>
              <a:rPr lang="bs-Latn-BA" altLang="en-US" sz="2400" dirty="0">
                <a:latin typeface="Arial"/>
                <a:cs typeface="Arial"/>
              </a:rPr>
              <a:t> oružanim sukobom koji se odvija na teritoriji države između oružanih snaga te države i organizovanih oružanih grupa pod odgovornom komandom, koje </a:t>
            </a:r>
            <a:r>
              <a:rPr lang="bs-Latn-BA" altLang="en-US" sz="2400" dirty="0" err="1">
                <a:latin typeface="Arial"/>
                <a:cs typeface="Arial"/>
              </a:rPr>
              <a:t>kontrolišu</a:t>
            </a:r>
            <a:r>
              <a:rPr lang="bs-Latn-BA" altLang="en-US" sz="2400" dirty="0">
                <a:latin typeface="Arial"/>
                <a:cs typeface="Arial"/>
              </a:rPr>
              <a:t> dio svoje teritorije što </a:t>
            </a:r>
            <a:r>
              <a:rPr lang="bs-Latn-BA" altLang="en-US" sz="2400" dirty="0" err="1">
                <a:latin typeface="Arial"/>
                <a:cs typeface="Arial"/>
              </a:rPr>
              <a:t>omogućava</a:t>
            </a:r>
            <a:r>
              <a:rPr lang="bs-Latn-BA" altLang="en-US" sz="2400" dirty="0">
                <a:latin typeface="Arial"/>
                <a:cs typeface="Arial"/>
              </a:rPr>
              <a:t> da vrše održive vojne operacije. </a:t>
            </a:r>
            <a:endParaRPr lang="bs-Latn-BA" altLang="en-US" sz="2400" dirty="0" smtClean="0">
              <a:latin typeface="Arial"/>
              <a:cs typeface="Arial"/>
            </a:endParaRPr>
          </a:p>
          <a:p>
            <a:pPr marL="0" lvl="0" indent="0" algn="just" eaLnBrk="1" hangingPunct="1">
              <a:lnSpc>
                <a:spcPct val="80000"/>
              </a:lnSpc>
              <a:buClrTx/>
              <a:buSzTx/>
              <a:buNone/>
            </a:pPr>
            <a:endParaRPr lang="bs-Latn-BA" altLang="en-US" sz="2400" dirty="0">
              <a:latin typeface="Arial"/>
              <a:cs typeface="Arial"/>
            </a:endParaRPr>
          </a:p>
          <a:p>
            <a:pPr marL="342900" lvl="0" indent="-342900" algn="just" eaLnBrk="1" hangingPunct="1">
              <a:lnSpc>
                <a:spcPct val="80000"/>
              </a:lnSpc>
              <a:buClrTx/>
              <a:buSzTx/>
              <a:buFontTx/>
              <a:buChar char="•"/>
            </a:pPr>
            <a:r>
              <a:rPr lang="bs-Latn-BA" altLang="en-US" sz="2400" dirty="0">
                <a:latin typeface="Arial"/>
                <a:cs typeface="Arial"/>
              </a:rPr>
              <a:t>Propisuje sve zaštite iz zajedničkog člana 3., te: </a:t>
            </a:r>
          </a:p>
          <a:p>
            <a:pPr marL="342900" lvl="0" indent="-342900" algn="just" eaLnBrk="1" hangingPunct="1">
              <a:lnSpc>
                <a:spcPct val="80000"/>
              </a:lnSpc>
              <a:buClrTx/>
              <a:buSzTx/>
              <a:buNone/>
            </a:pPr>
            <a:r>
              <a:rPr lang="bs-Latn-BA" altLang="en-US" sz="2400" dirty="0">
                <a:latin typeface="Arial"/>
                <a:cs typeface="Arial"/>
              </a:rPr>
              <a:t>  - osnovno pravo na sudski postupak,</a:t>
            </a:r>
          </a:p>
          <a:p>
            <a:pPr marL="342900" lvl="0" indent="-342900" algn="just" eaLnBrk="1" hangingPunct="1">
              <a:lnSpc>
                <a:spcPct val="80000"/>
              </a:lnSpc>
              <a:buClrTx/>
              <a:buSzTx/>
              <a:buNone/>
            </a:pPr>
            <a:r>
              <a:rPr lang="bs-Latn-BA" altLang="en-US" sz="2400" dirty="0">
                <a:latin typeface="Arial"/>
                <a:cs typeface="Arial"/>
              </a:rPr>
              <a:t>  - zabrana regrutovanja vojnika ispod 15 godina starosti. </a:t>
            </a:r>
          </a:p>
          <a:p>
            <a:endParaRPr lang="en-US" sz="2400" dirty="0"/>
          </a:p>
        </p:txBody>
      </p:sp>
    </p:spTree>
    <p:extLst>
      <p:ext uri="{BB962C8B-B14F-4D97-AF65-F5344CB8AC3E}">
        <p14:creationId xmlns:p14="http://schemas.microsoft.com/office/powerpoint/2010/main" val="17894988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2000" dirty="0" smtClean="0"/>
              <a:t>Postojanje oružanog sukoba</a:t>
            </a:r>
            <a:br>
              <a:rPr lang="bs-Latn-BA" sz="2000" dirty="0" smtClean="0"/>
            </a:br>
            <a:r>
              <a:rPr lang="bs-Latn-BA" sz="2000" dirty="0" smtClean="0"/>
              <a:t>Iz presude VS RS br. 16 0 K 000202 19 </a:t>
            </a:r>
            <a:r>
              <a:rPr lang="bs-Latn-BA" sz="2000" dirty="0" err="1" smtClean="0"/>
              <a:t>Kž</a:t>
            </a:r>
            <a:r>
              <a:rPr lang="bs-Latn-BA" sz="2000" dirty="0" smtClean="0"/>
              <a:t> 8</a:t>
            </a:r>
            <a:endParaRPr lang="en-US" sz="2000" dirty="0"/>
          </a:p>
        </p:txBody>
      </p:sp>
      <p:sp>
        <p:nvSpPr>
          <p:cNvPr id="3" name="Content Placeholder 2"/>
          <p:cNvSpPr>
            <a:spLocks noGrp="1"/>
          </p:cNvSpPr>
          <p:nvPr>
            <p:ph idx="1"/>
          </p:nvPr>
        </p:nvSpPr>
        <p:spPr/>
        <p:txBody>
          <a:bodyPr/>
          <a:lstStyle/>
          <a:p>
            <a:pPr algn="just"/>
            <a:r>
              <a:rPr lang="sr-Latn-CS" sz="1800" dirty="0" smtClean="0">
                <a:latin typeface="Times New Roman" panose="02020603050405020304" pitchFamily="18" charset="0"/>
                <a:ea typeface="Times New Roman" panose="02020603050405020304" pitchFamily="18" charset="0"/>
              </a:rPr>
              <a:t>„U </a:t>
            </a:r>
            <a:r>
              <a:rPr lang="sr-Latn-CS" sz="1800" dirty="0">
                <a:latin typeface="Times New Roman" panose="02020603050405020304" pitchFamily="18" charset="0"/>
                <a:ea typeface="Times New Roman" panose="02020603050405020304" pitchFamily="18" charset="0"/>
              </a:rPr>
              <a:t>vezi sa žalbenim prigovorima kojima se osporava postojanje oružanog sukoba, ovaj sud takođe naglašava da bi se pojedinačno krivično </a:t>
            </a:r>
            <a:r>
              <a:rPr lang="sr-Latn-CS" sz="1800" dirty="0" err="1">
                <a:latin typeface="Times New Roman" panose="02020603050405020304" pitchFamily="18" charset="0"/>
                <a:ea typeface="Times New Roman" panose="02020603050405020304" pitchFamily="18" charset="0"/>
              </a:rPr>
              <a:t>djelo</a:t>
            </a:r>
            <a:r>
              <a:rPr lang="sr-Latn-CS" sz="1800" dirty="0">
                <a:latin typeface="Times New Roman" panose="02020603050405020304" pitchFamily="18" charset="0"/>
                <a:ea typeface="Times New Roman" panose="02020603050405020304" pitchFamily="18" charset="0"/>
              </a:rPr>
              <a:t> moglo tretirati kao ratni zločin, isto ne mora vremenski i prostorno koincidirati sa efektivnim sukobom, te može biti počinjeno izvan neposredne borbe, a sam zločin nije nužno „vojne“ prirode i ne mora nužno biti </a:t>
            </a:r>
            <a:r>
              <a:rPr lang="sr-Latn-CS" sz="1800" dirty="0" err="1">
                <a:latin typeface="Times New Roman" panose="02020603050405020304" pitchFamily="18" charset="0"/>
                <a:ea typeface="Times New Roman" panose="02020603050405020304" pitchFamily="18" charset="0"/>
              </a:rPr>
              <a:t>dio</a:t>
            </a:r>
            <a:r>
              <a:rPr lang="sr-Latn-CS" sz="1800" dirty="0">
                <a:latin typeface="Times New Roman" panose="02020603050405020304" pitchFamily="18" charset="0"/>
                <a:ea typeface="Times New Roman" panose="02020603050405020304" pitchFamily="18" charset="0"/>
              </a:rPr>
              <a:t> politike ili službeno poticane prakse, plana i sl.  Područje na kojem se konkretno odvijaju borbe ne poklapa se nužno sa geografskom zonom na koju se </a:t>
            </a:r>
            <a:r>
              <a:rPr lang="sr-Latn-CS" sz="1800" dirty="0" err="1">
                <a:latin typeface="Times New Roman" panose="02020603050405020304" pitchFamily="18" charset="0"/>
                <a:ea typeface="Times New Roman" panose="02020603050405020304" pitchFamily="18" charset="0"/>
              </a:rPr>
              <a:t>primjenjuje</a:t>
            </a:r>
            <a:r>
              <a:rPr lang="sr-Latn-CS" sz="1800" dirty="0">
                <a:latin typeface="Times New Roman" panose="02020603050405020304" pitchFamily="18" charset="0"/>
                <a:ea typeface="Times New Roman" panose="02020603050405020304" pitchFamily="18" charset="0"/>
              </a:rPr>
              <a:t> ratno pravo. Ono se </a:t>
            </a:r>
            <a:r>
              <a:rPr lang="sr-Latn-CS" sz="1800" dirty="0" err="1">
                <a:latin typeface="Times New Roman" panose="02020603050405020304" pitchFamily="18" charset="0"/>
                <a:ea typeface="Times New Roman" panose="02020603050405020304" pitchFamily="18" charset="0"/>
              </a:rPr>
              <a:t>primjenjuje</a:t>
            </a:r>
            <a:r>
              <a:rPr lang="sr-Latn-CS" sz="1800" dirty="0">
                <a:latin typeface="Times New Roman" panose="02020603050405020304" pitchFamily="18" charset="0"/>
                <a:ea typeface="Times New Roman" panose="02020603050405020304" pitchFamily="18" charset="0"/>
              </a:rPr>
              <a:t> na čitavoj teritoriji zaraćenih država, odnosno, u slučaju internih sukoba, na čitavoj teritoriji pod kontrolom jedne od strana, nezavisno od toga da li se na tom </a:t>
            </a:r>
            <a:r>
              <a:rPr lang="sr-Latn-CS" sz="1800" dirty="0" err="1">
                <a:latin typeface="Times New Roman" panose="02020603050405020304" pitchFamily="18" charset="0"/>
                <a:ea typeface="Times New Roman" panose="02020603050405020304" pitchFamily="18" charset="0"/>
              </a:rPr>
              <a:t>mjestu</a:t>
            </a:r>
            <a:r>
              <a:rPr lang="sr-Latn-CS" sz="1800" dirty="0">
                <a:latin typeface="Times New Roman" panose="02020603050405020304" pitchFamily="18" charset="0"/>
                <a:ea typeface="Times New Roman" panose="02020603050405020304" pitchFamily="18" charset="0"/>
              </a:rPr>
              <a:t> stvarno vode borbe,  sve do zaključenja mira ili, u slučaju unutrašnjih sukoba, sve dok se ne pronađe mirno </a:t>
            </a:r>
            <a:r>
              <a:rPr lang="sr-Latn-CS" sz="1800" dirty="0" err="1">
                <a:latin typeface="Times New Roman" panose="02020603050405020304" pitchFamily="18" charset="0"/>
                <a:ea typeface="Times New Roman" panose="02020603050405020304" pitchFamily="18" charset="0"/>
              </a:rPr>
              <a:t>rješenje</a:t>
            </a:r>
            <a:r>
              <a:rPr lang="sr-Latn-CS" sz="1800" dirty="0">
                <a:latin typeface="Times New Roman" panose="02020603050405020304" pitchFamily="18" charset="0"/>
                <a:ea typeface="Times New Roman" panose="02020603050405020304" pitchFamily="18" charset="0"/>
              </a:rPr>
              <a:t>. Dakle, kršenja zakona i običaja ratovanja mogu se počiniti u </a:t>
            </a:r>
            <a:r>
              <a:rPr lang="sr-Latn-CS" sz="1800" dirty="0" err="1">
                <a:latin typeface="Times New Roman" panose="02020603050405020304" pitchFamily="18" charset="0"/>
                <a:ea typeface="Times New Roman" panose="02020603050405020304" pitchFamily="18" charset="0"/>
              </a:rPr>
              <a:t>vrijeme</a:t>
            </a:r>
            <a:r>
              <a:rPr lang="sr-Latn-CS" sz="1800" dirty="0">
                <a:latin typeface="Times New Roman" panose="02020603050405020304" pitchFamily="18" charset="0"/>
                <a:ea typeface="Times New Roman" panose="02020603050405020304" pitchFamily="18" charset="0"/>
              </a:rPr>
              <a:t> i na </a:t>
            </a:r>
            <a:r>
              <a:rPr lang="sr-Latn-CS" sz="1800" dirty="0" err="1">
                <a:latin typeface="Times New Roman" panose="02020603050405020304" pitchFamily="18" charset="0"/>
                <a:ea typeface="Times New Roman" panose="02020603050405020304" pitchFamily="18" charset="0"/>
              </a:rPr>
              <a:t>mjestu</a:t>
            </a:r>
            <a:r>
              <a:rPr lang="sr-Latn-CS" sz="1800" dirty="0">
                <a:latin typeface="Times New Roman" panose="02020603050405020304" pitchFamily="18" charset="0"/>
                <a:ea typeface="Times New Roman" panose="02020603050405020304" pitchFamily="18" charset="0"/>
              </a:rPr>
              <a:t> </a:t>
            </a:r>
            <a:r>
              <a:rPr lang="sr-Latn-CS" sz="1800" dirty="0" err="1">
                <a:latin typeface="Times New Roman" panose="02020603050405020304" pitchFamily="18" charset="0"/>
                <a:ea typeface="Times New Roman" panose="02020603050405020304" pitchFamily="18" charset="0"/>
              </a:rPr>
              <a:t>gdje</a:t>
            </a:r>
            <a:r>
              <a:rPr lang="sr-Latn-CS" sz="1800" dirty="0">
                <a:latin typeface="Times New Roman" panose="02020603050405020304" pitchFamily="18" charset="0"/>
                <a:ea typeface="Times New Roman" panose="02020603050405020304" pitchFamily="18" charset="0"/>
              </a:rPr>
              <a:t> se ne vode nikakve borbe. Naime, između </a:t>
            </a:r>
            <a:r>
              <a:rPr lang="sr-Latn-CS" sz="1800" dirty="0" err="1">
                <a:latin typeface="Times New Roman" panose="02020603050405020304" pitchFamily="18" charset="0"/>
                <a:ea typeface="Times New Roman" panose="02020603050405020304" pitchFamily="18" charset="0"/>
              </a:rPr>
              <a:t>djela</a:t>
            </a:r>
            <a:r>
              <a:rPr lang="sr-Latn-CS" sz="1800" dirty="0">
                <a:latin typeface="Times New Roman" panose="02020603050405020304" pitchFamily="18" charset="0"/>
                <a:ea typeface="Times New Roman" panose="02020603050405020304" pitchFamily="18" charset="0"/>
              </a:rPr>
              <a:t> optuženog i oružanog sukoba može postojati </a:t>
            </a:r>
            <a:r>
              <a:rPr lang="sr-Latn-CS" sz="1800" dirty="0" err="1">
                <a:latin typeface="Times New Roman" panose="02020603050405020304" pitchFamily="18" charset="0"/>
                <a:ea typeface="Times New Roman" panose="02020603050405020304" pitchFamily="18" charset="0"/>
              </a:rPr>
              <a:t>tijesna</a:t>
            </a:r>
            <a:r>
              <a:rPr lang="sr-Latn-CS" sz="1800" dirty="0">
                <a:latin typeface="Times New Roman" panose="02020603050405020304" pitchFamily="18" charset="0"/>
                <a:ea typeface="Times New Roman" panose="02020603050405020304" pitchFamily="18" charset="0"/>
              </a:rPr>
              <a:t> veza, čak i ako zločini nisu počinjeni u </a:t>
            </a:r>
            <a:r>
              <a:rPr lang="sr-Latn-CS" sz="1800" dirty="0" err="1">
                <a:latin typeface="Times New Roman" panose="02020603050405020304" pitchFamily="18" charset="0"/>
                <a:ea typeface="Times New Roman" panose="02020603050405020304" pitchFamily="18" charset="0"/>
              </a:rPr>
              <a:t>vrijeme</a:t>
            </a:r>
            <a:r>
              <a:rPr lang="sr-Latn-CS" sz="1800" dirty="0">
                <a:latin typeface="Times New Roman" panose="02020603050405020304" pitchFamily="18" charset="0"/>
                <a:ea typeface="Times New Roman" panose="02020603050405020304" pitchFamily="18" charset="0"/>
              </a:rPr>
              <a:t> aktuelnih borbi ili na samom </a:t>
            </a:r>
            <a:r>
              <a:rPr lang="sr-Latn-CS" sz="1800" dirty="0" err="1">
                <a:latin typeface="Times New Roman" panose="02020603050405020304" pitchFamily="18" charset="0"/>
                <a:ea typeface="Times New Roman" panose="02020603050405020304" pitchFamily="18" charset="0"/>
              </a:rPr>
              <a:t>mjestu</a:t>
            </a:r>
            <a:r>
              <a:rPr lang="sr-Latn-CS" sz="1800" dirty="0">
                <a:latin typeface="Times New Roman" panose="02020603050405020304" pitchFamily="18" charset="0"/>
                <a:ea typeface="Times New Roman" panose="02020603050405020304" pitchFamily="18" charset="0"/>
              </a:rPr>
              <a:t> njihovog odvijanja. Da bi taj uslov bio zadovoljen, dovoljno je da su zločini u </a:t>
            </a:r>
            <a:r>
              <a:rPr lang="sr-Latn-CS" sz="1800" dirty="0" err="1">
                <a:latin typeface="Times New Roman" panose="02020603050405020304" pitchFamily="18" charset="0"/>
                <a:ea typeface="Times New Roman" panose="02020603050405020304" pitchFamily="18" charset="0"/>
              </a:rPr>
              <a:t>tijesnoj</a:t>
            </a:r>
            <a:r>
              <a:rPr lang="sr-Latn-CS" sz="1800" dirty="0">
                <a:latin typeface="Times New Roman" panose="02020603050405020304" pitchFamily="18" charset="0"/>
                <a:ea typeface="Times New Roman" panose="02020603050405020304" pitchFamily="18" charset="0"/>
              </a:rPr>
              <a:t> vezi sa neprijateljstvima koja su se odvijala na drugim </a:t>
            </a:r>
            <a:r>
              <a:rPr lang="sr-Latn-CS" sz="1800" dirty="0" err="1">
                <a:latin typeface="Times New Roman" panose="02020603050405020304" pitchFamily="18" charset="0"/>
                <a:ea typeface="Times New Roman" panose="02020603050405020304" pitchFamily="18" charset="0"/>
              </a:rPr>
              <a:t>dijelovima</a:t>
            </a:r>
            <a:r>
              <a:rPr lang="sr-Latn-CS" sz="1800" dirty="0">
                <a:latin typeface="Times New Roman" panose="02020603050405020304" pitchFamily="18" charset="0"/>
                <a:ea typeface="Times New Roman" panose="02020603050405020304" pitchFamily="18" charset="0"/>
              </a:rPr>
              <a:t> teritorije pod kontrolom strana u sukobu</a:t>
            </a:r>
            <a:r>
              <a:rPr lang="sr-Latn-CS" sz="1800" dirty="0" smtClean="0">
                <a:latin typeface="Times New Roman" panose="02020603050405020304" pitchFamily="18" charset="0"/>
                <a:ea typeface="Times New Roman" panose="02020603050405020304" pitchFamily="18" charset="0"/>
              </a:rPr>
              <a:t>.“</a:t>
            </a:r>
            <a:endParaRPr lang="en-US" sz="1800" dirty="0"/>
          </a:p>
        </p:txBody>
      </p:sp>
    </p:spTree>
    <p:extLst>
      <p:ext uri="{BB962C8B-B14F-4D97-AF65-F5344CB8AC3E}">
        <p14:creationId xmlns:p14="http://schemas.microsoft.com/office/powerpoint/2010/main" val="37157941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2000" dirty="0">
                <a:solidFill>
                  <a:prstClr val="white"/>
                </a:solidFill>
              </a:rPr>
              <a:t>Iz presude VS RS br. 16 0 K 000202 19 </a:t>
            </a:r>
            <a:r>
              <a:rPr lang="bs-Latn-BA" sz="2000" dirty="0" err="1">
                <a:solidFill>
                  <a:prstClr val="white"/>
                </a:solidFill>
              </a:rPr>
              <a:t>Kž</a:t>
            </a:r>
            <a:r>
              <a:rPr lang="bs-Latn-BA" sz="2000" dirty="0">
                <a:solidFill>
                  <a:prstClr val="white"/>
                </a:solidFill>
              </a:rPr>
              <a:t> 8</a:t>
            </a:r>
            <a:endParaRPr lang="en-US" dirty="0"/>
          </a:p>
        </p:txBody>
      </p:sp>
      <p:sp>
        <p:nvSpPr>
          <p:cNvPr id="3" name="Content Placeholder 2"/>
          <p:cNvSpPr>
            <a:spLocks noGrp="1"/>
          </p:cNvSpPr>
          <p:nvPr>
            <p:ph idx="1"/>
          </p:nvPr>
        </p:nvSpPr>
        <p:spPr/>
        <p:txBody>
          <a:bodyPr/>
          <a:lstStyle/>
          <a:p>
            <a:pPr algn="just"/>
            <a:r>
              <a:rPr lang="sr-Latn-CS" sz="2400" dirty="0" smtClean="0">
                <a:latin typeface="Times New Roman" panose="02020603050405020304" pitchFamily="18" charset="0"/>
                <a:ea typeface="Times New Roman" panose="02020603050405020304" pitchFamily="18" charset="0"/>
              </a:rPr>
              <a:t>„Iz </a:t>
            </a:r>
            <a:r>
              <a:rPr lang="sr-Latn-CS" sz="2400" dirty="0">
                <a:latin typeface="Times New Roman" panose="02020603050405020304" pitchFamily="18" charset="0"/>
                <a:ea typeface="Times New Roman" panose="02020603050405020304" pitchFamily="18" charset="0"/>
              </a:rPr>
              <a:t>provedenih dokaza, koji se odnose na vremenski period koji je prethodio inkriminisanom periodu, jasno proizilazi da je na teritoriji Bosne i Hercegovine, a i konkretno na području opštine Bihaća, postojao oružani sukob između oružanih snaga vojske Republike Srpske sa jedne strane i Armije Bosne i Hercegovine i Hrvatskog </a:t>
            </a:r>
            <a:r>
              <a:rPr lang="sr-Latn-CS" sz="2400" dirty="0" err="1">
                <a:latin typeface="Times New Roman" panose="02020603050405020304" pitchFamily="18" charset="0"/>
                <a:ea typeface="Times New Roman" panose="02020603050405020304" pitchFamily="18" charset="0"/>
              </a:rPr>
              <a:t>vijeća</a:t>
            </a:r>
            <a:r>
              <a:rPr lang="sr-Latn-CS" sz="2400" dirty="0">
                <a:latin typeface="Times New Roman" panose="02020603050405020304" pitchFamily="18" charset="0"/>
                <a:ea typeface="Times New Roman" panose="02020603050405020304" pitchFamily="18" charset="0"/>
              </a:rPr>
              <a:t> odbrane, sa druge strane, čime ovaj sud, nalazi pravilnim zaključak prvostepenog suda da je u inkriminisanom periodu, na područje izvršenja </a:t>
            </a:r>
            <a:r>
              <a:rPr lang="sr-Latn-CS" sz="2400" dirty="0" err="1">
                <a:latin typeface="Times New Roman" panose="02020603050405020304" pitchFamily="18" charset="0"/>
                <a:ea typeface="Times New Roman" panose="02020603050405020304" pitchFamily="18" charset="0"/>
              </a:rPr>
              <a:t>djela</a:t>
            </a:r>
            <a:r>
              <a:rPr lang="sr-Latn-CS" sz="2400" dirty="0">
                <a:latin typeface="Times New Roman" panose="02020603050405020304" pitchFamily="18" charset="0"/>
                <a:ea typeface="Times New Roman" panose="02020603050405020304" pitchFamily="18" charset="0"/>
              </a:rPr>
              <a:t>, postojao oružani sukob</a:t>
            </a:r>
            <a:r>
              <a:rPr lang="sr-Latn-CS" sz="2400" dirty="0" smtClean="0">
                <a:latin typeface="Times New Roman" panose="02020603050405020304" pitchFamily="18" charset="0"/>
                <a:ea typeface="Times New Roman" panose="02020603050405020304" pitchFamily="18" charset="0"/>
              </a:rPr>
              <a:t>.“</a:t>
            </a:r>
            <a:endParaRPr lang="en-US" sz="2400" dirty="0"/>
          </a:p>
        </p:txBody>
      </p:sp>
    </p:spTree>
    <p:extLst>
      <p:ext uri="{BB962C8B-B14F-4D97-AF65-F5344CB8AC3E}">
        <p14:creationId xmlns:p14="http://schemas.microsoft.com/office/powerpoint/2010/main" val="37625550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CS" sz="2400" dirty="0" smtClean="0">
                <a:solidFill>
                  <a:prstClr val="white"/>
                </a:solidFill>
                <a:latin typeface="Times New Roman" panose="02020603050405020304" pitchFamily="18" charset="0"/>
                <a:ea typeface="Times New Roman" panose="02020603050405020304" pitchFamily="18" charset="0"/>
                <a:cs typeface="+mn-cs"/>
              </a:rPr>
              <a:t>Veza </a:t>
            </a:r>
            <a:r>
              <a:rPr lang="sr-Latn-CS" sz="2400" dirty="0">
                <a:solidFill>
                  <a:prstClr val="white"/>
                </a:solidFill>
                <a:latin typeface="Times New Roman" panose="02020603050405020304" pitchFamily="18" charset="0"/>
                <a:ea typeface="Times New Roman" panose="02020603050405020304" pitchFamily="18" charset="0"/>
                <a:cs typeface="+mn-cs"/>
              </a:rPr>
              <a:t>između oružanog sukoba i preduzete </a:t>
            </a:r>
            <a:r>
              <a:rPr lang="sr-Latn-CS" sz="2400" dirty="0" smtClean="0">
                <a:solidFill>
                  <a:prstClr val="white"/>
                </a:solidFill>
                <a:latin typeface="Times New Roman" panose="02020603050405020304" pitchFamily="18" charset="0"/>
                <a:ea typeface="Times New Roman" panose="02020603050405020304" pitchFamily="18" charset="0"/>
                <a:cs typeface="+mn-cs"/>
              </a:rPr>
              <a:t>radnje</a:t>
            </a:r>
            <a:br>
              <a:rPr lang="sr-Latn-CS" sz="2400" dirty="0" smtClean="0">
                <a:solidFill>
                  <a:prstClr val="white"/>
                </a:solidFill>
                <a:latin typeface="Times New Roman" panose="02020603050405020304" pitchFamily="18" charset="0"/>
                <a:ea typeface="Times New Roman" panose="02020603050405020304" pitchFamily="18" charset="0"/>
                <a:cs typeface="+mn-cs"/>
              </a:rPr>
            </a:br>
            <a:r>
              <a:rPr lang="bs-Latn-BA" sz="2000" dirty="0">
                <a:solidFill>
                  <a:prstClr val="white"/>
                </a:solidFill>
              </a:rPr>
              <a:t>Iz presude VS RS br. 16 0 K 000202 19 </a:t>
            </a:r>
            <a:r>
              <a:rPr lang="bs-Latn-BA" sz="2000" dirty="0" err="1">
                <a:solidFill>
                  <a:prstClr val="white"/>
                </a:solidFill>
              </a:rPr>
              <a:t>Kž</a:t>
            </a:r>
            <a:r>
              <a:rPr lang="bs-Latn-BA" sz="2000" dirty="0">
                <a:solidFill>
                  <a:prstClr val="white"/>
                </a:solidFill>
              </a:rPr>
              <a:t> 8</a:t>
            </a:r>
            <a:endParaRPr lang="en-US" sz="2400" dirty="0"/>
          </a:p>
        </p:txBody>
      </p:sp>
      <p:sp>
        <p:nvSpPr>
          <p:cNvPr id="3" name="Content Placeholder 2"/>
          <p:cNvSpPr>
            <a:spLocks noGrp="1"/>
          </p:cNvSpPr>
          <p:nvPr>
            <p:ph idx="1"/>
          </p:nvPr>
        </p:nvSpPr>
        <p:spPr/>
        <p:txBody>
          <a:bodyPr/>
          <a:lstStyle/>
          <a:p>
            <a:pPr marL="36512" indent="0" algn="just">
              <a:spcAft>
                <a:spcPts val="0"/>
              </a:spcAft>
              <a:buNone/>
            </a:pPr>
            <a:r>
              <a:rPr lang="sr-Latn-CS" sz="1800" dirty="0" smtClean="0">
                <a:latin typeface="Times New Roman" panose="02020603050405020304" pitchFamily="18" charset="0"/>
                <a:ea typeface="Times New Roman" panose="02020603050405020304" pitchFamily="18" charset="0"/>
              </a:rPr>
              <a:t>„Što </a:t>
            </a:r>
            <a:r>
              <a:rPr lang="sr-Latn-CS" sz="1800" dirty="0">
                <a:latin typeface="Times New Roman" panose="02020603050405020304" pitchFamily="18" charset="0"/>
                <a:ea typeface="Times New Roman" panose="02020603050405020304" pitchFamily="18" charset="0"/>
              </a:rPr>
              <a:t>se tiče veze između oružanog sukoba i preduzete radnje, pravilno je prvostepeni sud utvrdio činjenicu da su u kritičnom periodu neprijateljstva trajala na Bihaćkom ratištu što je za posljedicu imalo pogibiju pripadnika SJB Prijedor, čija sahrana je obavljena prije inkriminisanog događaja (što proizilazi ne samo iz iskaza optuženih iz istrage, već i iz iskaza </a:t>
            </a:r>
            <a:r>
              <a:rPr lang="sr-Latn-CS" sz="1800" dirty="0" err="1">
                <a:latin typeface="Times New Roman" panose="02020603050405020304" pitchFamily="18" charset="0"/>
                <a:ea typeface="Times New Roman" panose="02020603050405020304" pitchFamily="18" charset="0"/>
              </a:rPr>
              <a:t>svjedoka</a:t>
            </a:r>
            <a:r>
              <a:rPr lang="sr-Latn-CS" sz="1800" dirty="0">
                <a:latin typeface="Times New Roman" panose="02020603050405020304" pitchFamily="18" charset="0"/>
                <a:ea typeface="Times New Roman" panose="02020603050405020304" pitchFamily="18" charset="0"/>
              </a:rPr>
              <a:t> </a:t>
            </a:r>
            <a:r>
              <a:rPr lang="sr-Latn-CS" sz="1800" dirty="0" smtClean="0">
                <a:latin typeface="Times New Roman" panose="02020603050405020304" pitchFamily="18" charset="0"/>
                <a:ea typeface="Times New Roman" panose="02020603050405020304" pitchFamily="18" charset="0"/>
              </a:rPr>
              <a:t>V.K., N. T., Ž.B., </a:t>
            </a:r>
            <a:r>
              <a:rPr lang="sr-Latn-CS" sz="1800" dirty="0">
                <a:latin typeface="Times New Roman" panose="02020603050405020304" pitchFamily="18" charset="0"/>
                <a:ea typeface="Times New Roman" panose="02020603050405020304" pitchFamily="18" charset="0"/>
              </a:rPr>
              <a:t>te </a:t>
            </a:r>
            <a:r>
              <a:rPr lang="sr-Latn-CS" sz="1800" dirty="0" smtClean="0">
                <a:latin typeface="Times New Roman" panose="02020603050405020304" pitchFamily="18" charset="0"/>
                <a:ea typeface="Times New Roman" panose="02020603050405020304" pitchFamily="18" charset="0"/>
              </a:rPr>
              <a:t>D.Z.), </a:t>
            </a:r>
            <a:r>
              <a:rPr lang="sr-Latn-CS" sz="1800" dirty="0">
                <a:latin typeface="Times New Roman" panose="02020603050405020304" pitchFamily="18" charset="0"/>
                <a:ea typeface="Times New Roman" panose="02020603050405020304" pitchFamily="18" charset="0"/>
              </a:rPr>
              <a:t>što je uz način izvršenja predmetnog krivičnog </a:t>
            </a:r>
            <a:r>
              <a:rPr lang="sr-Latn-CS" sz="1800" dirty="0" err="1">
                <a:latin typeface="Times New Roman" panose="02020603050405020304" pitchFamily="18" charset="0"/>
                <a:ea typeface="Times New Roman" panose="02020603050405020304" pitchFamily="18" charset="0"/>
              </a:rPr>
              <a:t>djela</a:t>
            </a:r>
            <a:r>
              <a:rPr lang="sr-Latn-CS" sz="1800" dirty="0">
                <a:latin typeface="Times New Roman" panose="02020603050405020304" pitchFamily="18" charset="0"/>
                <a:ea typeface="Times New Roman" panose="02020603050405020304" pitchFamily="18" charset="0"/>
              </a:rPr>
              <a:t> u direktnoj uzročno posljedičnoj vezi sa izvršenim ratnim zločinom. Iz iskaza okrivljenih iz istrage proizilazi da je događaju prethodila organizovana akcija okupljanje pred kućom osuđenog </a:t>
            </a:r>
            <a:r>
              <a:rPr lang="sr-Latn-CS" sz="1800" dirty="0" smtClean="0">
                <a:latin typeface="Times New Roman" panose="02020603050405020304" pitchFamily="18" charset="0"/>
                <a:ea typeface="Times New Roman" panose="02020603050405020304" pitchFamily="18" charset="0"/>
              </a:rPr>
              <a:t>D.G., </a:t>
            </a:r>
            <a:r>
              <a:rPr lang="sr-Latn-CS" sz="1800" dirty="0" err="1">
                <a:latin typeface="Times New Roman" panose="02020603050405020304" pitchFamily="18" charset="0"/>
                <a:ea typeface="Times New Roman" panose="02020603050405020304" pitchFamily="18" charset="0"/>
              </a:rPr>
              <a:t>gdje</a:t>
            </a:r>
            <a:r>
              <a:rPr lang="sr-Latn-CS" sz="1800" dirty="0">
                <a:latin typeface="Times New Roman" panose="02020603050405020304" pitchFamily="18" charset="0"/>
                <a:ea typeface="Times New Roman" panose="02020603050405020304" pitchFamily="18" charset="0"/>
              </a:rPr>
              <a:t> je bio prisutan i optuženi </a:t>
            </a:r>
            <a:r>
              <a:rPr lang="sr-Latn-CS" sz="1800" dirty="0" smtClean="0">
                <a:latin typeface="Times New Roman" panose="02020603050405020304" pitchFamily="18" charset="0"/>
                <a:ea typeface="Times New Roman" panose="02020603050405020304" pitchFamily="18" charset="0"/>
              </a:rPr>
              <a:t>A.K.,  </a:t>
            </a:r>
            <a:r>
              <a:rPr lang="sr-Latn-CS" sz="1800" dirty="0">
                <a:latin typeface="Times New Roman" panose="02020603050405020304" pitchFamily="18" charset="0"/>
                <a:ea typeface="Times New Roman" panose="02020603050405020304" pitchFamily="18" charset="0"/>
              </a:rPr>
              <a:t>da je optuženi bio prisutan kada je neko predložio da idu “zastrašivati Turke“, da je optuženi bio prisutan kada su osuđeni </a:t>
            </a:r>
            <a:r>
              <a:rPr lang="sr-Latn-CS" sz="1800" dirty="0" smtClean="0">
                <a:latin typeface="Times New Roman" panose="02020603050405020304" pitchFamily="18" charset="0"/>
                <a:ea typeface="Times New Roman" panose="02020603050405020304" pitchFamily="18" charset="0"/>
              </a:rPr>
              <a:t>G. </a:t>
            </a:r>
            <a:r>
              <a:rPr lang="sr-Latn-CS" sz="1800" dirty="0">
                <a:latin typeface="Times New Roman" panose="02020603050405020304" pitchFamily="18" charset="0"/>
                <a:ea typeface="Times New Roman" panose="02020603050405020304" pitchFamily="18" charset="0"/>
              </a:rPr>
              <a:t>i </a:t>
            </a:r>
            <a:r>
              <a:rPr lang="sr-Latn-CS" sz="1800" dirty="0" smtClean="0">
                <a:latin typeface="Times New Roman" panose="02020603050405020304" pitchFamily="18" charset="0"/>
                <a:ea typeface="Times New Roman" panose="02020603050405020304" pitchFamily="18" charset="0"/>
              </a:rPr>
              <a:t>P. </a:t>
            </a:r>
            <a:r>
              <a:rPr lang="sr-Latn-CS" sz="1800" dirty="0">
                <a:latin typeface="Times New Roman" panose="02020603050405020304" pitchFamily="18" charset="0"/>
                <a:ea typeface="Times New Roman" panose="02020603050405020304" pitchFamily="18" charset="0"/>
              </a:rPr>
              <a:t>prije izvršenja predmetnog </a:t>
            </a:r>
            <a:r>
              <a:rPr lang="sr-Latn-CS" sz="1800" dirty="0" err="1">
                <a:latin typeface="Times New Roman" panose="02020603050405020304" pitchFamily="18" charset="0"/>
                <a:ea typeface="Times New Roman" panose="02020603050405020304" pitchFamily="18" charset="0"/>
              </a:rPr>
              <a:t>djela</a:t>
            </a:r>
            <a:r>
              <a:rPr lang="sr-Latn-CS" sz="1800" dirty="0">
                <a:latin typeface="Times New Roman" panose="02020603050405020304" pitchFamily="18" charset="0"/>
                <a:ea typeface="Times New Roman" panose="02020603050405020304" pitchFamily="18" charset="0"/>
              </a:rPr>
              <a:t> ušli u prethodne </a:t>
            </a:r>
            <a:r>
              <a:rPr lang="sr-Latn-CS" sz="1800" dirty="0" err="1">
                <a:latin typeface="Times New Roman" panose="02020603050405020304" pitchFamily="18" charset="0"/>
                <a:ea typeface="Times New Roman" panose="02020603050405020304" pitchFamily="18" charset="0"/>
              </a:rPr>
              <a:t>dvije</a:t>
            </a:r>
            <a:r>
              <a:rPr lang="sr-Latn-CS" sz="1800" dirty="0">
                <a:latin typeface="Times New Roman" panose="02020603050405020304" pitchFamily="18" charset="0"/>
                <a:ea typeface="Times New Roman" panose="02020603050405020304" pitchFamily="18" charset="0"/>
              </a:rPr>
              <a:t> kuće lica </a:t>
            </a:r>
            <a:r>
              <a:rPr lang="sr-Latn-CS" sz="1800" dirty="0" err="1">
                <a:latin typeface="Times New Roman" panose="02020603050405020304" pitchFamily="18" charset="0"/>
                <a:ea typeface="Times New Roman" panose="02020603050405020304" pitchFamily="18" charset="0"/>
              </a:rPr>
              <a:t>bošnjačke</a:t>
            </a:r>
            <a:r>
              <a:rPr lang="sr-Latn-CS" sz="1800" dirty="0">
                <a:latin typeface="Times New Roman" panose="02020603050405020304" pitchFamily="18" charset="0"/>
                <a:ea typeface="Times New Roman" panose="02020603050405020304" pitchFamily="18" charset="0"/>
              </a:rPr>
              <a:t> </a:t>
            </a:r>
            <a:r>
              <a:rPr lang="sr-Latn-CS" sz="1800" dirty="0" err="1">
                <a:latin typeface="Times New Roman" panose="02020603050405020304" pitchFamily="18" charset="0"/>
                <a:ea typeface="Times New Roman" panose="02020603050405020304" pitchFamily="18" charset="0"/>
              </a:rPr>
              <a:t>nacionalnosi</a:t>
            </a:r>
            <a:r>
              <a:rPr lang="sr-Latn-CS" sz="1800" dirty="0">
                <a:latin typeface="Times New Roman" panose="02020603050405020304" pitchFamily="18" charset="0"/>
                <a:ea typeface="Times New Roman" panose="02020603050405020304" pitchFamily="18" charset="0"/>
              </a:rPr>
              <a:t> sve u </a:t>
            </a:r>
            <a:r>
              <a:rPr lang="sr-Latn-CS" sz="1800" dirty="0" err="1">
                <a:latin typeface="Times New Roman" panose="02020603050405020304" pitchFamily="18" charset="0"/>
                <a:ea typeface="Times New Roman" panose="02020603050405020304" pitchFamily="18" charset="0"/>
              </a:rPr>
              <a:t>namjeri</a:t>
            </a:r>
            <a:r>
              <a:rPr lang="sr-Latn-CS" sz="1800" dirty="0">
                <a:latin typeface="Times New Roman" panose="02020603050405020304" pitchFamily="18" charset="0"/>
                <a:ea typeface="Times New Roman" panose="02020603050405020304" pitchFamily="18" charset="0"/>
              </a:rPr>
              <a:t> da se „zastrašivanje“ realizuje, da je ono u konačnosti i realizovano izvršenjem predmetnog krivičnog </a:t>
            </a:r>
            <a:r>
              <a:rPr lang="sr-Latn-CS" sz="1800" dirty="0" err="1">
                <a:latin typeface="Times New Roman" panose="02020603050405020304" pitchFamily="18" charset="0"/>
                <a:ea typeface="Times New Roman" panose="02020603050405020304" pitchFamily="18" charset="0"/>
              </a:rPr>
              <a:t>djela</a:t>
            </a:r>
            <a:r>
              <a:rPr lang="sr-Latn-CS" sz="1800" dirty="0">
                <a:latin typeface="Times New Roman" panose="02020603050405020304" pitchFamily="18" charset="0"/>
                <a:ea typeface="Times New Roman" panose="02020603050405020304" pitchFamily="18" charset="0"/>
              </a:rPr>
              <a:t> na način kako je to činjenično i opisano izrekom ove presude. Prednje činjenično utvrđenje je u direktnoj vezi sa razvijanjem događaja na bihaćkom ratištu, </a:t>
            </a:r>
            <a:r>
              <a:rPr lang="sr-Latn-CS" sz="1800" dirty="0" err="1">
                <a:latin typeface="Times New Roman" panose="02020603050405020304" pitchFamily="18" charset="0"/>
                <a:ea typeface="Times New Roman" panose="02020603050405020304" pitchFamily="18" charset="0"/>
              </a:rPr>
              <a:t>gdje</a:t>
            </a:r>
            <a:r>
              <a:rPr lang="sr-Latn-CS" sz="1800" dirty="0">
                <a:latin typeface="Times New Roman" panose="02020603050405020304" pitchFamily="18" charset="0"/>
                <a:ea typeface="Times New Roman" panose="02020603050405020304" pitchFamily="18" charset="0"/>
              </a:rPr>
              <a:t> se faktički odvijao oružani sukob, a optuženi je </a:t>
            </a:r>
            <a:r>
              <a:rPr lang="sr-Latn-CS" sz="1800" dirty="0" err="1">
                <a:latin typeface="Times New Roman" panose="02020603050405020304" pitchFamily="18" charset="0"/>
                <a:ea typeface="Times New Roman" panose="02020603050405020304" pitchFamily="18" charset="0"/>
              </a:rPr>
              <a:t>doprinio</a:t>
            </a:r>
            <a:r>
              <a:rPr lang="sr-Latn-CS" sz="1800" dirty="0">
                <a:latin typeface="Times New Roman" panose="02020603050405020304" pitchFamily="18" charset="0"/>
                <a:ea typeface="Times New Roman" panose="02020603050405020304" pitchFamily="18" charset="0"/>
              </a:rPr>
              <a:t> i podržao takav sukob na način da je prihvatajući organizovanu akciju zastrašivanja odnosno ubistva civila i učestvujući u njoj, počinio ratni zločin</a:t>
            </a:r>
            <a:r>
              <a:rPr lang="sr-Latn-CS" sz="1800" dirty="0" smtClean="0">
                <a:latin typeface="Times New Roman" panose="02020603050405020304" pitchFamily="18" charset="0"/>
                <a:ea typeface="Times New Roman" panose="02020603050405020304" pitchFamily="18" charset="0"/>
              </a:rPr>
              <a:t>.“</a:t>
            </a:r>
            <a:endParaRPr lang="en-US" sz="1800" dirty="0">
              <a:latin typeface="Times New Roman" panose="02020603050405020304" pitchFamily="18" charset="0"/>
              <a:ea typeface="Times New Roman" panose="02020603050405020304" pitchFamily="18" charset="0"/>
            </a:endParaRPr>
          </a:p>
          <a:p>
            <a:pPr marL="36512" indent="0" algn="just">
              <a:spcAft>
                <a:spcPts val="0"/>
              </a:spcAft>
              <a:buNone/>
            </a:pPr>
            <a:r>
              <a:rPr lang="sr-Cyrl-CS" sz="1800" dirty="0">
                <a:latin typeface="Times New Roman" panose="02020603050405020304" pitchFamily="18" charset="0"/>
                <a:ea typeface="Times New Roman" panose="02020603050405020304" pitchFamily="18" charset="0"/>
              </a:rPr>
              <a:t> </a:t>
            </a:r>
            <a:endParaRPr lang="en-US" sz="18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6926791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altLang="sr-Latn-RS" sz="2800" b="1" dirty="0">
                <a:solidFill>
                  <a:prstClr val="white"/>
                </a:solidFill>
                <a:latin typeface="Corbel" panose="020B0503020204020204"/>
                <a:cs typeface="Arial" panose="020B0604020202020204" pitchFamily="34" charset="0"/>
              </a:rPr>
              <a:t>Pogrešno i nepotpuno utvrđeno činjenično stanje u pogledu statusa oštećenog</a:t>
            </a:r>
            <a:endParaRPr lang="en-US" dirty="0"/>
          </a:p>
        </p:txBody>
      </p:sp>
      <p:sp>
        <p:nvSpPr>
          <p:cNvPr id="3" name="Content Placeholder 2"/>
          <p:cNvSpPr>
            <a:spLocks noGrp="1"/>
          </p:cNvSpPr>
          <p:nvPr>
            <p:ph idx="1"/>
          </p:nvPr>
        </p:nvSpPr>
        <p:spPr/>
        <p:txBody>
          <a:bodyPr/>
          <a:lstStyle/>
          <a:p>
            <a:pPr marL="171450" lvl="0" indent="-171450" algn="just" defTabSz="685800" eaLnBrk="1" fontAlgn="auto" hangingPunct="1">
              <a:lnSpc>
                <a:spcPct val="80000"/>
              </a:lnSpc>
              <a:spcBef>
                <a:spcPts val="750"/>
              </a:spcBef>
              <a:spcAft>
                <a:spcPts val="0"/>
              </a:spcAft>
              <a:buClrTx/>
              <a:buSzTx/>
              <a:buNone/>
              <a:defRPr/>
            </a:pPr>
            <a:r>
              <a:rPr lang="hr-BA" altLang="sr-Latn-RS" sz="1800" b="1" dirty="0">
                <a:solidFill>
                  <a:prstClr val="white"/>
                </a:solidFill>
                <a:latin typeface="Corbel" panose="020B0503020204020204"/>
                <a:cs typeface="Arial"/>
              </a:rPr>
              <a:t>Iz presude Okružnog suda u </a:t>
            </a:r>
            <a:r>
              <a:rPr lang="hr-BA" altLang="sr-Latn-RS" sz="1800" b="1" dirty="0" err="1">
                <a:solidFill>
                  <a:prstClr val="white"/>
                </a:solidFill>
                <a:latin typeface="Corbel" panose="020B0503020204020204"/>
                <a:cs typeface="Arial"/>
              </a:rPr>
              <a:t>I.Sarajevu</a:t>
            </a:r>
            <a:r>
              <a:rPr lang="hr-BA" altLang="sr-Latn-RS" sz="1800" b="1" dirty="0">
                <a:solidFill>
                  <a:prstClr val="white"/>
                </a:solidFill>
                <a:latin typeface="Corbel" panose="020B0503020204020204"/>
                <a:cs typeface="Arial"/>
              </a:rPr>
              <a:t> br. 14 0 K 001909 13 K:</a:t>
            </a:r>
            <a:endParaRPr lang="bs-Latn-BA" altLang="sr-Latn-RS" sz="1800" dirty="0">
              <a:solidFill>
                <a:prstClr val="white"/>
              </a:solidFill>
              <a:latin typeface="Corbel" panose="020B0503020204020204"/>
              <a:cs typeface="Arial"/>
            </a:endParaRPr>
          </a:p>
          <a:p>
            <a:pPr marL="171450" lvl="0" indent="-171450" algn="just" defTabSz="685800" eaLnBrk="1" fontAlgn="auto" hangingPunct="1">
              <a:lnSpc>
                <a:spcPct val="80000"/>
              </a:lnSpc>
              <a:spcBef>
                <a:spcPts val="750"/>
              </a:spcBef>
              <a:spcAft>
                <a:spcPts val="0"/>
              </a:spcAft>
              <a:buClrTx/>
              <a:buSzTx/>
              <a:buNone/>
              <a:defRPr/>
            </a:pPr>
            <a:r>
              <a:rPr lang="bs-Latn-BA" altLang="sr-Latn-RS" sz="2400" dirty="0">
                <a:solidFill>
                  <a:prstClr val="white"/>
                </a:solidFill>
                <a:latin typeface="Corbel" panose="020B0503020204020204"/>
                <a:cs typeface="Arial"/>
              </a:rPr>
              <a:t>    </a:t>
            </a:r>
            <a:r>
              <a:rPr lang="bs-Latn-BA" altLang="sr-Latn-RS" sz="1800" dirty="0">
                <a:solidFill>
                  <a:prstClr val="white"/>
                </a:solidFill>
                <a:latin typeface="Corbel" panose="020B0503020204020204"/>
                <a:cs typeface="Arial"/>
              </a:rPr>
              <a:t>“</a:t>
            </a:r>
            <a:r>
              <a:rPr lang="en-US" altLang="sr-Latn-RS" sz="1800" dirty="0" err="1">
                <a:solidFill>
                  <a:prstClr val="white"/>
                </a:solidFill>
                <a:latin typeface="Corbel" panose="020B0503020204020204"/>
                <a:cs typeface="Arial"/>
              </a:rPr>
              <a:t>Kada</a:t>
            </a:r>
            <a:r>
              <a:rPr lang="en-US" altLang="sr-Latn-RS" sz="1800" dirty="0">
                <a:solidFill>
                  <a:prstClr val="white"/>
                </a:solidFill>
                <a:latin typeface="Corbel" panose="020B0503020204020204"/>
                <a:cs typeface="Arial"/>
              </a:rPr>
              <a:t> je u </a:t>
            </a:r>
            <a:r>
              <a:rPr lang="en-US" altLang="sr-Latn-RS" sz="1800" dirty="0" err="1">
                <a:solidFill>
                  <a:prstClr val="white"/>
                </a:solidFill>
                <a:latin typeface="Corbel" panose="020B0503020204020204"/>
                <a:cs typeface="Arial"/>
              </a:rPr>
              <a:t>pitanju</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navod</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optužnice</a:t>
            </a:r>
            <a:r>
              <a:rPr lang="en-US" altLang="sr-Latn-RS" sz="1800" dirty="0">
                <a:solidFill>
                  <a:prstClr val="white"/>
                </a:solidFill>
                <a:latin typeface="Corbel" panose="020B0503020204020204"/>
                <a:cs typeface="Arial"/>
              </a:rPr>
              <a:t>:„...</a:t>
            </a:r>
            <a:r>
              <a:rPr lang="en-US" altLang="sr-Latn-RS" sz="1800" dirty="0" err="1">
                <a:solidFill>
                  <a:prstClr val="white"/>
                </a:solidFill>
                <a:latin typeface="Corbel" panose="020B0503020204020204"/>
                <a:cs typeface="Arial"/>
              </a:rPr>
              <a:t>ubili</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jedno</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civilno</a:t>
            </a:r>
            <a:r>
              <a:rPr lang="en-US" altLang="sr-Latn-RS" sz="1800" dirty="0">
                <a:solidFill>
                  <a:prstClr val="white"/>
                </a:solidFill>
                <a:latin typeface="Corbel" panose="020B0503020204020204"/>
                <a:cs typeface="Arial"/>
              </a:rPr>
              <a:t> lice, </a:t>
            </a:r>
            <a:r>
              <a:rPr lang="en-US" altLang="sr-Latn-RS" sz="1800" dirty="0" err="1">
                <a:solidFill>
                  <a:prstClr val="white"/>
                </a:solidFill>
                <a:latin typeface="Corbel" panose="020B0503020204020204"/>
                <a:cs typeface="Arial"/>
              </a:rPr>
              <a:t>Dž</a:t>
            </a:r>
            <a:r>
              <a:rPr lang="bs-Latn-BA" altLang="sr-Latn-RS" sz="1800" dirty="0">
                <a:solidFill>
                  <a:prstClr val="white"/>
                </a:solidFill>
                <a:latin typeface="Corbel" panose="020B0503020204020204"/>
                <a:cs typeface="Arial"/>
              </a:rPr>
              <a:t>.</a:t>
            </a:r>
            <a:r>
              <a:rPr lang="en-US" altLang="sr-Latn-RS" sz="1800" dirty="0">
                <a:solidFill>
                  <a:prstClr val="white"/>
                </a:solidFill>
                <a:latin typeface="Corbel" panose="020B0503020204020204"/>
                <a:cs typeface="Arial"/>
              </a:rPr>
              <a:t>M</a:t>
            </a:r>
            <a:r>
              <a:rPr lang="bs-Latn-BA" altLang="sr-Latn-RS" sz="1800" dirty="0">
                <a:solidFill>
                  <a:prstClr val="white"/>
                </a:solidFill>
                <a:latin typeface="Corbel" panose="020B0503020204020204"/>
                <a:cs typeface="Arial"/>
              </a:rPr>
              <a:t>.</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isti</a:t>
            </a:r>
            <a:r>
              <a:rPr lang="en-US" altLang="sr-Latn-RS" sz="1800" dirty="0">
                <a:solidFill>
                  <a:prstClr val="white"/>
                </a:solidFill>
                <a:latin typeface="Corbel" panose="020B0503020204020204"/>
                <a:cs typeface="Arial"/>
              </a:rPr>
              <a:t> je, </a:t>
            </a:r>
            <a:r>
              <a:rPr lang="en-US" altLang="sr-Latn-RS" sz="1800" dirty="0" err="1">
                <a:solidFill>
                  <a:prstClr val="white"/>
                </a:solidFill>
                <a:latin typeface="Corbel" panose="020B0503020204020204"/>
                <a:cs typeface="Arial"/>
              </a:rPr>
              <a:t>također</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doveden</a:t>
            </a:r>
            <a:r>
              <a:rPr lang="en-US" altLang="sr-Latn-RS" sz="1800" dirty="0">
                <a:solidFill>
                  <a:prstClr val="white"/>
                </a:solidFill>
                <a:latin typeface="Corbel" panose="020B0503020204020204"/>
                <a:cs typeface="Arial"/>
              </a:rPr>
              <a:t> u </a:t>
            </a:r>
            <a:r>
              <a:rPr lang="en-US" altLang="sr-Latn-RS" sz="1800" dirty="0" err="1">
                <a:solidFill>
                  <a:prstClr val="white"/>
                </a:solidFill>
                <a:latin typeface="Corbel" panose="020B0503020204020204"/>
                <a:cs typeface="Arial"/>
              </a:rPr>
              <a:t>sumnju</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koju</a:t>
            </a:r>
            <a:r>
              <a:rPr lang="en-US" altLang="sr-Latn-RS" sz="1800" dirty="0">
                <a:solidFill>
                  <a:prstClr val="white"/>
                </a:solidFill>
                <a:latin typeface="Corbel" panose="020B0503020204020204"/>
                <a:cs typeface="Arial"/>
              </a:rPr>
              <a:t> je </a:t>
            </a:r>
            <a:r>
              <a:rPr lang="en-US" altLang="sr-Latn-RS" sz="1800" dirty="0" err="1">
                <a:solidFill>
                  <a:prstClr val="white"/>
                </a:solidFill>
                <a:latin typeface="Corbel" panose="020B0503020204020204"/>
                <a:cs typeface="Arial"/>
              </a:rPr>
              <a:t>ovaj</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sud</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cijenio</a:t>
            </a:r>
            <a:r>
              <a:rPr lang="en-US" altLang="sr-Latn-RS" sz="1800" dirty="0">
                <a:solidFill>
                  <a:prstClr val="white"/>
                </a:solidFill>
                <a:latin typeface="Corbel" panose="020B0503020204020204"/>
                <a:cs typeface="Arial"/>
              </a:rPr>
              <a:t> u </a:t>
            </a:r>
            <a:r>
              <a:rPr lang="en-US" altLang="sr-Latn-RS" sz="1800" dirty="0" err="1">
                <a:solidFill>
                  <a:prstClr val="white"/>
                </a:solidFill>
                <a:latin typeface="Corbel" panose="020B0503020204020204"/>
                <a:cs typeface="Arial"/>
              </a:rPr>
              <a:t>korist</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optuženih</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dokazom</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odbrane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označenim</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kao</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akt</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Federalnog</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ministarstva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za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pitanja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boraca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branitelja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i</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invalida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odbrambeno</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oslobodilačkog</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domovinskog</a:t>
            </a:r>
            <a:r>
              <a:rPr lang="en-US" altLang="sr-Latn-RS" sz="1800" dirty="0">
                <a:solidFill>
                  <a:prstClr val="white"/>
                </a:solidFill>
                <a:latin typeface="Corbel" panose="020B0503020204020204"/>
                <a:cs typeface="Arial"/>
              </a:rPr>
              <a:t> rata </a:t>
            </a:r>
            <a:r>
              <a:rPr lang="en-US" altLang="sr-Latn-RS" sz="1800" dirty="0" err="1">
                <a:solidFill>
                  <a:prstClr val="white"/>
                </a:solidFill>
                <a:latin typeface="Corbel" panose="020B0503020204020204"/>
                <a:cs typeface="Arial"/>
              </a:rPr>
              <a:t>Sektor</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za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pitanja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i</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evidencija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iz</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oblasti</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vojne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obaveze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iz</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kojeg</a:t>
            </a:r>
            <a:r>
              <a:rPr lang="en-US" altLang="sr-Latn-RS" sz="1800" dirty="0">
                <a:solidFill>
                  <a:prstClr val="white"/>
                </a:solidFill>
                <a:latin typeface="Corbel" panose="020B0503020204020204"/>
                <a:cs typeface="Arial"/>
              </a:rPr>
              <a:t> se </a:t>
            </a:r>
            <a:r>
              <a:rPr lang="en-US" altLang="sr-Latn-RS" sz="1800" dirty="0" err="1">
                <a:solidFill>
                  <a:prstClr val="white"/>
                </a:solidFill>
                <a:latin typeface="Corbel" panose="020B0503020204020204"/>
                <a:cs typeface="Arial"/>
              </a:rPr>
              <a:t>može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zaključiti</a:t>
            </a:r>
            <a:r>
              <a:rPr lang="en-US" altLang="sr-Latn-RS" sz="1800" dirty="0">
                <a:solidFill>
                  <a:prstClr val="white"/>
                </a:solidFill>
                <a:latin typeface="Corbel" panose="020B0503020204020204"/>
                <a:cs typeface="Arial"/>
              </a:rPr>
              <a:t> da je </a:t>
            </a:r>
            <a:r>
              <a:rPr lang="en-US" altLang="sr-Latn-RS" sz="1800" dirty="0" err="1">
                <a:solidFill>
                  <a:prstClr val="white"/>
                </a:solidFill>
                <a:latin typeface="Corbel" panose="020B0503020204020204"/>
                <a:cs typeface="Arial"/>
              </a:rPr>
              <a:t>Dž.M</a:t>
            </a:r>
            <a:r>
              <a:rPr lang="bs-Latn-BA" altLang="sr-Latn-RS" sz="1800" dirty="0" smtClean="0">
                <a:solidFill>
                  <a:prstClr val="white"/>
                </a:solidFill>
                <a:latin typeface="Corbel" panose="020B0503020204020204"/>
                <a:cs typeface="Arial"/>
              </a:rPr>
              <a:t>.</a:t>
            </a:r>
            <a:r>
              <a:rPr lang="en-US" altLang="sr-Latn-RS" sz="1800" dirty="0" smtClean="0">
                <a:solidFill>
                  <a:prstClr val="white"/>
                </a:solidFill>
                <a:latin typeface="Corbel" panose="020B0503020204020204"/>
                <a:cs typeface="Arial"/>
              </a:rPr>
              <a:t> bio </a:t>
            </a:r>
            <a:r>
              <a:rPr lang="en-US" altLang="sr-Latn-RS" sz="1800" dirty="0" err="1" smtClean="0">
                <a:solidFill>
                  <a:prstClr val="white"/>
                </a:solidFill>
                <a:latin typeface="Corbel" panose="020B0503020204020204"/>
                <a:cs typeface="Arial"/>
              </a:rPr>
              <a:t>pripadnik</a:t>
            </a:r>
            <a:r>
              <a:rPr lang="en-US" altLang="sr-Latn-RS" sz="1800" dirty="0" smtClean="0">
                <a:solidFill>
                  <a:prstClr val="white"/>
                </a:solidFill>
                <a:latin typeface="Corbel" panose="020B0503020204020204"/>
                <a:cs typeface="Arial"/>
              </a:rPr>
              <a:t> OS R </a:t>
            </a:r>
            <a:r>
              <a:rPr lang="en-US" altLang="sr-Latn-RS" sz="1800" dirty="0" err="1" smtClean="0">
                <a:solidFill>
                  <a:prstClr val="white"/>
                </a:solidFill>
                <a:latin typeface="Corbel" panose="020B0503020204020204"/>
                <a:cs typeface="Arial"/>
              </a:rPr>
              <a:t>BiH</a:t>
            </a:r>
            <a:r>
              <a:rPr lang="en-US" altLang="sr-Latn-RS" sz="1800" dirty="0" smtClean="0">
                <a:solidFill>
                  <a:prstClr val="white"/>
                </a:solidFill>
                <a:latin typeface="Corbel" panose="020B0503020204020204"/>
                <a:cs typeface="Arial"/>
              </a:rPr>
              <a:t> od 08.04.1992 g., do dana </a:t>
            </a:r>
            <a:r>
              <a:rPr lang="en-US" altLang="sr-Latn-RS" sz="1800" dirty="0" err="1" smtClean="0">
                <a:solidFill>
                  <a:prstClr val="white"/>
                </a:solidFill>
                <a:latin typeface="Corbel" panose="020B0503020204020204"/>
                <a:cs typeface="Arial"/>
              </a:rPr>
              <a:t>kada</a:t>
            </a:r>
            <a:r>
              <a:rPr lang="en-US" altLang="sr-Latn-RS" sz="1800" dirty="0" smtClean="0">
                <a:solidFill>
                  <a:prstClr val="white"/>
                </a:solidFill>
                <a:latin typeface="Corbel" panose="020B0503020204020204"/>
                <a:cs typeface="Arial"/>
              </a:rPr>
              <a:t> je </a:t>
            </a:r>
            <a:r>
              <a:rPr lang="en-US" altLang="sr-Latn-RS" sz="1800" dirty="0" err="1" smtClean="0">
                <a:solidFill>
                  <a:prstClr val="white"/>
                </a:solidFill>
                <a:latin typeface="Corbel" panose="020B0503020204020204"/>
                <a:cs typeface="Arial"/>
              </a:rPr>
              <a:t>poginuo</a:t>
            </a:r>
            <a:r>
              <a:rPr lang="en-US" altLang="sr-Latn-RS" sz="1800" dirty="0" smtClean="0">
                <a:solidFill>
                  <a:prstClr val="white"/>
                </a:solidFill>
                <a:latin typeface="Corbel" panose="020B0503020204020204"/>
                <a:cs typeface="Arial"/>
              </a:rPr>
              <a:t>, </a:t>
            </a:r>
            <a:r>
              <a:rPr lang="en-US" altLang="sr-Latn-RS" sz="1800" dirty="0" err="1" smtClean="0">
                <a:solidFill>
                  <a:prstClr val="white"/>
                </a:solidFill>
                <a:latin typeface="Corbel" panose="020B0503020204020204"/>
                <a:cs typeface="Arial"/>
              </a:rPr>
              <a:t>odnosno</a:t>
            </a:r>
            <a:r>
              <a:rPr lang="en-US" altLang="sr-Latn-RS" sz="1800" dirty="0" smtClean="0">
                <a:solidFill>
                  <a:prstClr val="white"/>
                </a:solidFill>
                <a:latin typeface="Corbel" panose="020B0503020204020204"/>
                <a:cs typeface="Arial"/>
              </a:rPr>
              <a:t> 08.08.1992 g., </a:t>
            </a:r>
            <a:r>
              <a:rPr lang="en-US" altLang="sr-Latn-RS" sz="1800" dirty="0">
                <a:solidFill>
                  <a:prstClr val="white"/>
                </a:solidFill>
                <a:latin typeface="Corbel" panose="020B0503020204020204"/>
                <a:cs typeface="Arial"/>
              </a:rPr>
              <a:t>a </a:t>
            </a:r>
            <a:r>
              <a:rPr lang="en-US" altLang="sr-Latn-RS" sz="1800" dirty="0" err="1">
                <a:solidFill>
                  <a:prstClr val="white"/>
                </a:solidFill>
                <a:latin typeface="Corbel" panose="020B0503020204020204"/>
                <a:cs typeface="Arial"/>
              </a:rPr>
              <a:t>koje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dokaze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optužba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nije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niti</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pokušala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opovrgnuti</a:t>
            </a:r>
            <a:r>
              <a:rPr lang="en-US" altLang="sr-Latn-RS" sz="1800" dirty="0">
                <a:solidFill>
                  <a:prstClr val="white"/>
                </a:solidFill>
                <a:latin typeface="Corbel" panose="020B0503020204020204"/>
                <a:cs typeface="Arial"/>
              </a:rPr>
              <a:t>, a </a:t>
            </a:r>
            <a:r>
              <a:rPr lang="en-US" altLang="sr-Latn-RS" sz="1800" dirty="0" err="1">
                <a:solidFill>
                  <a:prstClr val="white"/>
                </a:solidFill>
                <a:latin typeface="Corbel" panose="020B0503020204020204"/>
                <a:cs typeface="Arial"/>
              </a:rPr>
              <a:t>konkretno</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krivično</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djelo</a:t>
            </a:r>
            <a:r>
              <a:rPr lang="en-US" altLang="sr-Latn-RS" sz="1800" dirty="0">
                <a:solidFill>
                  <a:prstClr val="white"/>
                </a:solidFill>
                <a:latin typeface="Corbel" panose="020B0503020204020204"/>
                <a:cs typeface="Arial"/>
              </a:rPr>
              <a:t> se </a:t>
            </a:r>
            <a:r>
              <a:rPr lang="en-US" altLang="sr-Latn-RS" sz="1800" dirty="0" err="1">
                <a:solidFill>
                  <a:prstClr val="white"/>
                </a:solidFill>
                <a:latin typeface="Corbel" panose="020B0503020204020204"/>
                <a:cs typeface="Arial"/>
              </a:rPr>
              <a:t>može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počiniti</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samo</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i</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isključivo</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prema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civilima</a:t>
            </a:r>
            <a:r>
              <a:rPr lang="en-US" altLang="sr-Latn-RS" sz="1800" dirty="0">
                <a:solidFill>
                  <a:prstClr val="white"/>
                </a:solidFill>
                <a:latin typeface="Corbel" panose="020B0503020204020204"/>
                <a:cs typeface="Arial"/>
              </a:rPr>
              <a:t>.</a:t>
            </a:r>
            <a:r>
              <a:rPr lang="bs-Latn-BA" altLang="sr-Latn-RS" sz="1800" dirty="0">
                <a:solidFill>
                  <a:prstClr val="white"/>
                </a:solidFill>
                <a:latin typeface="Corbel" panose="020B0503020204020204"/>
                <a:cs typeface="Arial"/>
              </a:rPr>
              <a:t>”</a:t>
            </a:r>
          </a:p>
          <a:p>
            <a:pPr marL="171450" lvl="0" indent="-171450" algn="just" defTabSz="685800" eaLnBrk="1" fontAlgn="auto" hangingPunct="1">
              <a:lnSpc>
                <a:spcPct val="80000"/>
              </a:lnSpc>
              <a:spcBef>
                <a:spcPts val="750"/>
              </a:spcBef>
              <a:spcAft>
                <a:spcPts val="0"/>
              </a:spcAft>
              <a:buClrTx/>
              <a:buSzTx/>
              <a:buNone/>
              <a:defRPr/>
            </a:pPr>
            <a:r>
              <a:rPr lang="bs-Latn-BA" altLang="sr-Latn-RS" sz="1600" dirty="0">
                <a:solidFill>
                  <a:prstClr val="white"/>
                </a:solidFill>
                <a:latin typeface="Corbel" panose="020B0503020204020204"/>
                <a:cs typeface="Arial"/>
              </a:rPr>
              <a:t>      </a:t>
            </a:r>
          </a:p>
          <a:p>
            <a:pPr marL="171450" lvl="0" indent="-171450" algn="just" defTabSz="685800" eaLnBrk="1" fontAlgn="auto" hangingPunct="1">
              <a:lnSpc>
                <a:spcPct val="80000"/>
              </a:lnSpc>
              <a:spcBef>
                <a:spcPts val="750"/>
              </a:spcBef>
              <a:spcAft>
                <a:spcPts val="0"/>
              </a:spcAft>
              <a:buClrTx/>
              <a:buSzTx/>
              <a:buNone/>
              <a:defRPr/>
            </a:pPr>
            <a:r>
              <a:rPr lang="bs-Latn-BA" altLang="sr-Latn-RS" sz="1800" dirty="0">
                <a:solidFill>
                  <a:prstClr val="white"/>
                </a:solidFill>
                <a:latin typeface="Corbel" panose="020B0503020204020204"/>
                <a:cs typeface="Arial"/>
              </a:rPr>
              <a:t>     </a:t>
            </a:r>
            <a:r>
              <a:rPr lang="bs-Latn-BA" altLang="sr-Latn-RS" sz="1800" b="1" dirty="0">
                <a:solidFill>
                  <a:prstClr val="white"/>
                </a:solidFill>
                <a:latin typeface="Corbel" panose="020B0503020204020204"/>
                <a:cs typeface="Arial"/>
              </a:rPr>
              <a:t>Iz rješenja Vrhovnog suda RS br. </a:t>
            </a:r>
            <a:r>
              <a:rPr lang="hr-HR" altLang="sr-Latn-RS" sz="1800" b="1" dirty="0">
                <a:solidFill>
                  <a:prstClr val="white"/>
                </a:solidFill>
                <a:latin typeface="Corbel" panose="020B0503020204020204"/>
                <a:cs typeface="Arial"/>
              </a:rPr>
              <a:t>14 0 К 001909 14 </a:t>
            </a:r>
            <a:r>
              <a:rPr lang="hr-HR" altLang="sr-Latn-RS" sz="1800" b="1" dirty="0" err="1">
                <a:solidFill>
                  <a:prstClr val="white"/>
                </a:solidFill>
                <a:latin typeface="Corbel" panose="020B0503020204020204"/>
                <a:cs typeface="Arial"/>
              </a:rPr>
              <a:t>Kж</a:t>
            </a:r>
            <a:r>
              <a:rPr lang="hr-HR" altLang="sr-Latn-RS" sz="1800" b="1" dirty="0">
                <a:solidFill>
                  <a:prstClr val="white"/>
                </a:solidFill>
                <a:latin typeface="Corbel" panose="020B0503020204020204"/>
                <a:cs typeface="Arial"/>
              </a:rPr>
              <a:t>:</a:t>
            </a:r>
          </a:p>
          <a:p>
            <a:pPr marL="171450" lvl="0" indent="-171450" algn="just" defTabSz="685800" eaLnBrk="1" fontAlgn="auto" hangingPunct="1">
              <a:lnSpc>
                <a:spcPct val="80000"/>
              </a:lnSpc>
              <a:spcBef>
                <a:spcPts val="750"/>
              </a:spcBef>
              <a:spcAft>
                <a:spcPts val="0"/>
              </a:spcAft>
              <a:buClrTx/>
              <a:buSzTx/>
              <a:buNone/>
              <a:defRPr/>
            </a:pPr>
            <a:r>
              <a:rPr lang="bs-Latn-BA" altLang="sr-Latn-RS" sz="1800" dirty="0">
                <a:solidFill>
                  <a:prstClr val="white"/>
                </a:solidFill>
                <a:latin typeface="Corbel" panose="020B0503020204020204"/>
                <a:cs typeface="Arial"/>
              </a:rPr>
              <a:t>     “Po ocjeni ovog suda, zaključak prvostepenog suda da oštećeni </a:t>
            </a:r>
            <a:r>
              <a:rPr lang="bs-Latn-BA" altLang="sr-Latn-RS" sz="1800" dirty="0" err="1">
                <a:solidFill>
                  <a:prstClr val="white"/>
                </a:solidFill>
                <a:latin typeface="Corbel" panose="020B0503020204020204"/>
                <a:cs typeface="Arial"/>
              </a:rPr>
              <a:t>Dž.M</a:t>
            </a:r>
            <a:r>
              <a:rPr lang="bs-Latn-BA" altLang="sr-Latn-RS" sz="1800" dirty="0">
                <a:solidFill>
                  <a:prstClr val="white"/>
                </a:solidFill>
                <a:latin typeface="Corbel" panose="020B0503020204020204"/>
                <a:cs typeface="Arial"/>
              </a:rPr>
              <a:t>. nije imao status civila, obzirom da je bio pripadnik oružanih snaga R BiH, je za sada preuranjen, jer sama činjenica da je neko lice bio pripadnik oružanih snaga, ne znači da to lice nema status civila, već se mora utvrditi da li je to lice aktivno i direktno učestvovalo u neprijateljstvima u vrijeme </a:t>
            </a:r>
            <a:r>
              <a:rPr lang="bs-Latn-BA" altLang="sr-Latn-RS" sz="1800" dirty="0" err="1">
                <a:solidFill>
                  <a:prstClr val="white"/>
                </a:solidFill>
                <a:latin typeface="Corbel" panose="020B0503020204020204"/>
                <a:cs typeface="Arial"/>
              </a:rPr>
              <a:t>izvršenja</a:t>
            </a:r>
            <a:r>
              <a:rPr lang="bs-Latn-BA" altLang="sr-Latn-RS" sz="1800" dirty="0">
                <a:solidFill>
                  <a:prstClr val="white"/>
                </a:solidFill>
                <a:latin typeface="Corbel" panose="020B0503020204020204"/>
                <a:cs typeface="Arial"/>
              </a:rPr>
              <a:t> djela, kako to s pravo i žalba tužioca ističe...”</a:t>
            </a:r>
          </a:p>
          <a:p>
            <a:endParaRPr lang="en-US" dirty="0"/>
          </a:p>
        </p:txBody>
      </p:sp>
    </p:spTree>
    <p:extLst>
      <p:ext uri="{BB962C8B-B14F-4D97-AF65-F5344CB8AC3E}">
        <p14:creationId xmlns:p14="http://schemas.microsoft.com/office/powerpoint/2010/main" val="12494756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44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Corbel" panose="020B0503020204020204"/>
              </a:rPr>
              <a:t> </a:t>
            </a:r>
            <a:r>
              <a:rPr lang="bs-Latn-BA" sz="28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Corbel" panose="020B0503020204020204"/>
              </a:rPr>
              <a:t>Iz presude Vrhovnog suda RS broj: 13 0 K 001339 14 </a:t>
            </a:r>
            <a:r>
              <a:rPr lang="bs-Latn-BA" sz="2800" dirty="0" err="1">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Corbel" panose="020B0503020204020204"/>
              </a:rPr>
              <a:t>Kžk</a:t>
            </a:r>
            <a:endParaRPr lang="en-US" dirty="0"/>
          </a:p>
        </p:txBody>
      </p:sp>
      <p:sp>
        <p:nvSpPr>
          <p:cNvPr id="3" name="Content Placeholder 2"/>
          <p:cNvSpPr>
            <a:spLocks noGrp="1"/>
          </p:cNvSpPr>
          <p:nvPr>
            <p:ph idx="1"/>
          </p:nvPr>
        </p:nvSpPr>
        <p:spPr/>
        <p:txBody>
          <a:bodyPr/>
          <a:lstStyle/>
          <a:p>
            <a:pPr marL="0" lvl="0" indent="0" algn="just" defTabSz="685800" eaLnBrk="1" fontAlgn="auto" hangingPunct="1">
              <a:lnSpc>
                <a:spcPct val="90000"/>
              </a:lnSpc>
              <a:spcBef>
                <a:spcPts val="750"/>
              </a:spcBef>
              <a:spcAft>
                <a:spcPts val="0"/>
              </a:spcAft>
              <a:buClrTx/>
              <a:buSzTx/>
              <a:buNone/>
            </a:pPr>
            <a:r>
              <a:rPr lang="bs-Latn-BA"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Nadalje</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i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pored</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činjenice</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što</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je</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oštećenima</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R</a:t>
            </a:r>
            <a:r>
              <a:rPr lang="bs-Latn-BA"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a:t>
            </a:r>
            <a:r>
              <a:rPr lang="bs-Latn-BA"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B</a:t>
            </a:r>
            <a:r>
              <a:rPr lang="bs-Latn-BA"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.T. i</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Ž</a:t>
            </a:r>
            <a:r>
              <a:rPr lang="bs-Latn-BA"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a:t>
            </a:r>
            <a:r>
              <a:rPr lang="bs-Latn-BA"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priznat</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status</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borca</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ipak</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i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po</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ocjeni</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ovog</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suda</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isti</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su</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imali</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status</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civila</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obzirom</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da</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iz</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njihovih</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saglasnih</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izjava</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proizilazi</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da</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im</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je</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samo</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formalno</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priznato</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učešće</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u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ratu</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od</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dana</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zarobljavanja</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Naime</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ne</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samo</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oštećeni</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već</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i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svjedoci</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S</a:t>
            </a:r>
            <a:r>
              <a:rPr lang="bs-Latn-BA"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P</a:t>
            </a:r>
            <a:r>
              <a:rPr lang="bs-Latn-BA"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i L</a:t>
            </a:r>
            <a:r>
              <a:rPr lang="bs-Latn-BA"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P</a:t>
            </a:r>
            <a:r>
              <a:rPr lang="bs-Latn-BA"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koji</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su</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zarobljeni</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istog</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dana</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u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mjestu</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Čardak</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kao</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i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ošećeni</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su</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iskazali</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da</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je</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navedenog</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dana</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u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mjestu</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Čardak</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zarobljeno</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veći</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broj</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civila</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Latn-BA"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srpske</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nacionalnosti</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da</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u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momentu</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zarobljavanja</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nisu</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bili</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pripadnici</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ni</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jedne</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vojne</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formacije</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ni</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na</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koji</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način</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nisu</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učestvovali</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u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ratnim</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dešavanjima</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nisu</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nosili</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nikakve</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uniforme</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niti</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su</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imali</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oružje</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osim</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Ž</a:t>
            </a:r>
            <a:r>
              <a:rPr lang="bs-Latn-BA"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S</a:t>
            </a:r>
            <a:r>
              <a:rPr lang="bs-Latn-BA"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koji</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je</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kod</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sebe</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imao</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pištolj</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kojeg</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je</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naslijedio</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od</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oca</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te</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da</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je</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tog</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istog</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dana</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26.04.1992.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godine</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na</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Čardaku</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zarobljeno</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više</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lica</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civila</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i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svi</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su</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odvedeni</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u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Dom</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JNA,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gdje</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je</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već</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bilo</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zatočeno</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veći</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broj</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civila</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srpske</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20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nacionalnosti</a:t>
            </a:r>
            <a:r>
              <a:rPr lang="sr-Cyrl-R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bs-Latn-BA"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Sve navedeno ukazuje da se ova lica ne mogu podvesti pod kategoriju koju propisuje član 50. stav 6. Protokola I uz Ženevske konvencije. Dakle, sve te činjenice govore u prilog zaključku da su isti, u momentu kada su lišeni slobode i odvedeni u prostorije Doma JNA u Derventi, imali status civila, a time i status zaštićenih lica prema odredbi zajedničkog člana 3. Ženevskih konvencija.“</a:t>
            </a:r>
            <a:endParaRPr lang="en-U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1885781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altLang="sr-Latn-RS" sz="2400" dirty="0">
                <a:solidFill>
                  <a:prstClr val="white"/>
                </a:solidFill>
                <a:latin typeface="Corbel" panose="020B0503020204020204"/>
                <a:cs typeface="Arial" panose="020B0604020202020204" pitchFamily="34" charset="0"/>
              </a:rPr>
              <a:t>Ocjena vjerodostojnosti iskaza oštećene </a:t>
            </a:r>
            <a:br>
              <a:rPr lang="bs-Latn-BA" altLang="sr-Latn-RS" sz="2400" dirty="0">
                <a:solidFill>
                  <a:prstClr val="white"/>
                </a:solidFill>
                <a:latin typeface="Corbel" panose="020B0503020204020204"/>
                <a:cs typeface="Arial" panose="020B0604020202020204" pitchFamily="34" charset="0"/>
              </a:rPr>
            </a:br>
            <a:r>
              <a:rPr lang="bs-Latn-BA" altLang="sr-Latn-RS" sz="2400" dirty="0">
                <a:solidFill>
                  <a:prstClr val="white"/>
                </a:solidFill>
                <a:latin typeface="Corbel" panose="020B0503020204020204"/>
                <a:cs typeface="Arial" panose="020B0604020202020204" pitchFamily="34" charset="0"/>
              </a:rPr>
              <a:t>(Iz presude Vrhovnog suda RS broj </a:t>
            </a:r>
            <a:r>
              <a:rPr lang="en-US" altLang="sr-Latn-RS" sz="2400" dirty="0">
                <a:solidFill>
                  <a:prstClr val="white"/>
                </a:solidFill>
                <a:latin typeface="Corbel" panose="020B0503020204020204"/>
                <a:cs typeface="Arial" panose="020B0604020202020204" pitchFamily="34" charset="0"/>
              </a:rPr>
              <a:t>12 0 K 003572 14 </a:t>
            </a:r>
            <a:r>
              <a:rPr lang="en-US" altLang="sr-Latn-RS" sz="2400" dirty="0" err="1">
                <a:solidFill>
                  <a:prstClr val="white"/>
                </a:solidFill>
                <a:latin typeface="Corbel" panose="020B0503020204020204"/>
                <a:cs typeface="Arial" panose="020B0604020202020204" pitchFamily="34" charset="0"/>
              </a:rPr>
              <a:t>Kž</a:t>
            </a:r>
            <a:r>
              <a:rPr lang="en-US" altLang="sr-Latn-RS" sz="2400" dirty="0">
                <a:solidFill>
                  <a:prstClr val="white"/>
                </a:solidFill>
                <a:latin typeface="Corbel" panose="020B0503020204020204"/>
                <a:cs typeface="Arial" panose="020B0604020202020204" pitchFamily="34" charset="0"/>
              </a:rPr>
              <a:t> </a:t>
            </a:r>
            <a:r>
              <a:rPr lang="bs-Latn-BA" altLang="sr-Latn-RS" sz="2400" dirty="0">
                <a:solidFill>
                  <a:prstClr val="white"/>
                </a:solidFill>
                <a:latin typeface="Corbel" panose="020B0503020204020204"/>
                <a:cs typeface="Arial" panose="020B0604020202020204" pitchFamily="34" charset="0"/>
              </a:rPr>
              <a:t>od</a:t>
            </a:r>
            <a:r>
              <a:rPr lang="en-US" altLang="sr-Latn-RS" sz="2400" dirty="0">
                <a:solidFill>
                  <a:prstClr val="white"/>
                </a:solidFill>
                <a:latin typeface="Corbel" panose="020B0503020204020204"/>
                <a:cs typeface="Arial" panose="020B0604020202020204" pitchFamily="34" charset="0"/>
              </a:rPr>
              <a:t> 10.06.2014. </a:t>
            </a:r>
            <a:r>
              <a:rPr lang="en-US" altLang="sr-Latn-RS" sz="2400" dirty="0" err="1">
                <a:solidFill>
                  <a:prstClr val="white"/>
                </a:solidFill>
                <a:latin typeface="Corbel" panose="020B0503020204020204"/>
                <a:cs typeface="Arial" panose="020B0604020202020204" pitchFamily="34" charset="0"/>
              </a:rPr>
              <a:t>godine</a:t>
            </a:r>
            <a:r>
              <a:rPr lang="bs-Latn-BA" altLang="sr-Latn-RS" sz="2400" dirty="0">
                <a:solidFill>
                  <a:prstClr val="white"/>
                </a:solidFill>
                <a:latin typeface="Corbel" panose="020B0503020204020204"/>
                <a:cs typeface="Arial" panose="020B0604020202020204" pitchFamily="34" charset="0"/>
              </a:rPr>
              <a:t>)</a:t>
            </a:r>
            <a:endParaRPr lang="en-US" dirty="0"/>
          </a:p>
        </p:txBody>
      </p:sp>
      <p:sp>
        <p:nvSpPr>
          <p:cNvPr id="3" name="Content Placeholder 2"/>
          <p:cNvSpPr>
            <a:spLocks noGrp="1"/>
          </p:cNvSpPr>
          <p:nvPr>
            <p:ph idx="1"/>
          </p:nvPr>
        </p:nvSpPr>
        <p:spPr/>
        <p:txBody>
          <a:bodyPr/>
          <a:lstStyle/>
          <a:p>
            <a:pPr marL="171450" lvl="0" indent="-171450" algn="just" defTabSz="685800" eaLnBrk="1" fontAlgn="auto" hangingPunct="1">
              <a:lnSpc>
                <a:spcPct val="80000"/>
              </a:lnSpc>
              <a:spcBef>
                <a:spcPts val="750"/>
              </a:spcBef>
              <a:spcAft>
                <a:spcPts val="0"/>
              </a:spcAft>
              <a:buClrTx/>
              <a:buSzTx/>
              <a:buFont typeface="Arial" panose="020B0604020202020204" pitchFamily="34" charset="0"/>
              <a:buChar char="•"/>
              <a:defRPr/>
            </a:pPr>
            <a:r>
              <a:rPr lang="bs-Latn-BA" altLang="sr-Latn-RS" sz="1800" dirty="0">
                <a:solidFill>
                  <a:prstClr val="white"/>
                </a:solidFill>
                <a:latin typeface="Corbel" panose="020B0503020204020204"/>
                <a:cs typeface="Arial"/>
              </a:rPr>
              <a:t>“</a:t>
            </a:r>
            <a:r>
              <a:rPr lang="en-US" altLang="sr-Latn-RS" sz="1800" dirty="0" err="1">
                <a:solidFill>
                  <a:prstClr val="white"/>
                </a:solidFill>
                <a:latin typeface="Corbel" panose="020B0503020204020204"/>
                <a:cs typeface="Arial"/>
              </a:rPr>
              <a:t>Naime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suprotno</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iznesenim</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žalbenim</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prigovorima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ovaj</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sud</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nalazi</a:t>
            </a:r>
            <a:r>
              <a:rPr lang="en-US" altLang="sr-Latn-RS" sz="1800" dirty="0">
                <a:solidFill>
                  <a:prstClr val="white"/>
                </a:solidFill>
                <a:latin typeface="Corbel" panose="020B0503020204020204"/>
                <a:cs typeface="Arial"/>
              </a:rPr>
              <a:t> da </a:t>
            </a:r>
            <a:r>
              <a:rPr lang="en-US" altLang="sr-Latn-RS" sz="1800" dirty="0" err="1">
                <a:solidFill>
                  <a:prstClr val="white"/>
                </a:solidFill>
                <a:latin typeface="Corbel" panose="020B0503020204020204"/>
                <a:cs typeface="Arial"/>
              </a:rPr>
              <a:t>nema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sumnje</a:t>
            </a:r>
            <a:r>
              <a:rPr lang="en-US" altLang="sr-Latn-RS" sz="1800" dirty="0">
                <a:solidFill>
                  <a:prstClr val="white"/>
                </a:solidFill>
                <a:latin typeface="Corbel" panose="020B0503020204020204"/>
                <a:cs typeface="Arial"/>
              </a:rPr>
              <a:t> u </a:t>
            </a:r>
            <a:r>
              <a:rPr lang="en-US" altLang="sr-Latn-RS" sz="1800" dirty="0" err="1">
                <a:solidFill>
                  <a:prstClr val="white"/>
                </a:solidFill>
                <a:latin typeface="Corbel" panose="020B0503020204020204"/>
                <a:cs typeface="Arial"/>
              </a:rPr>
              <a:t>vjerodostojnost</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iskaza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svjedoka-oštećene</a:t>
            </a:r>
            <a:r>
              <a:rPr lang="en-US" altLang="sr-Latn-RS" sz="1800" dirty="0">
                <a:solidFill>
                  <a:prstClr val="white"/>
                </a:solidFill>
                <a:latin typeface="Corbel" panose="020B0503020204020204"/>
                <a:cs typeface="Arial"/>
              </a:rPr>
              <a:t> D</a:t>
            </a:r>
            <a:r>
              <a:rPr lang="bs-Latn-BA" altLang="sr-Latn-RS" sz="1800" dirty="0">
                <a:solidFill>
                  <a:prstClr val="white"/>
                </a:solidFill>
                <a:latin typeface="Corbel" panose="020B0503020204020204"/>
                <a:cs typeface="Arial"/>
              </a:rPr>
              <a:t>.</a:t>
            </a:r>
            <a:r>
              <a:rPr lang="en-US" altLang="sr-Latn-RS" sz="1800" dirty="0">
                <a:solidFill>
                  <a:prstClr val="white"/>
                </a:solidFill>
                <a:latin typeface="Corbel" panose="020B0503020204020204"/>
                <a:cs typeface="Arial"/>
              </a:rPr>
              <a:t>S</a:t>
            </a:r>
            <a:r>
              <a:rPr lang="bs-Latn-BA" altLang="sr-Latn-RS" sz="1800" dirty="0">
                <a:solidFill>
                  <a:prstClr val="white"/>
                </a:solidFill>
                <a:latin typeface="Corbel" panose="020B0503020204020204"/>
                <a:cs typeface="Arial"/>
              </a:rPr>
              <a:t>.</a:t>
            </a:r>
            <a:r>
              <a:rPr lang="en-US" altLang="sr-Latn-RS" sz="1800" dirty="0">
                <a:solidFill>
                  <a:prstClr val="white"/>
                </a:solidFill>
                <a:latin typeface="Corbel" panose="020B0503020204020204"/>
                <a:cs typeface="Arial"/>
              </a:rPr>
              <a:t>, a </a:t>
            </a:r>
            <a:r>
              <a:rPr lang="en-US" altLang="sr-Latn-RS" sz="1800" dirty="0" err="1">
                <a:solidFill>
                  <a:prstClr val="white"/>
                </a:solidFill>
                <a:latin typeface="Corbel" panose="020B0503020204020204"/>
                <a:cs typeface="Arial"/>
              </a:rPr>
              <a:t>zatim</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ni</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sumnje</a:t>
            </a:r>
            <a:r>
              <a:rPr lang="en-US" altLang="sr-Latn-RS" sz="1800" dirty="0">
                <a:solidFill>
                  <a:prstClr val="white"/>
                </a:solidFill>
                <a:latin typeface="Corbel" panose="020B0503020204020204"/>
                <a:cs typeface="Arial"/>
              </a:rPr>
              <a:t> u </a:t>
            </a:r>
            <a:r>
              <a:rPr lang="en-US" altLang="sr-Latn-RS" sz="1800" dirty="0" err="1">
                <a:solidFill>
                  <a:prstClr val="white"/>
                </a:solidFill>
                <a:latin typeface="Corbel" panose="020B0503020204020204"/>
                <a:cs typeface="Arial"/>
              </a:rPr>
              <a:t>pravilnost</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ocjene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i</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drugih</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izvedenih</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dokaza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na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kojima</a:t>
            </a:r>
            <a:r>
              <a:rPr lang="en-US" altLang="sr-Latn-RS" sz="1800" dirty="0">
                <a:solidFill>
                  <a:prstClr val="white"/>
                </a:solidFill>
                <a:latin typeface="Corbel" panose="020B0503020204020204"/>
                <a:cs typeface="Arial"/>
              </a:rPr>
              <a:t> je </a:t>
            </a:r>
            <a:r>
              <a:rPr lang="en-US" altLang="sr-Latn-RS" sz="1800" dirty="0" err="1">
                <a:solidFill>
                  <a:prstClr val="white"/>
                </a:solidFill>
                <a:latin typeface="Corbel" panose="020B0503020204020204"/>
                <a:cs typeface="Arial"/>
              </a:rPr>
              <a:t>zasnovana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pobijana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presuda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Oštećena</a:t>
            </a:r>
            <a:r>
              <a:rPr lang="en-US" altLang="sr-Latn-RS" sz="1800" dirty="0">
                <a:solidFill>
                  <a:prstClr val="white"/>
                </a:solidFill>
                <a:latin typeface="Corbel" panose="020B0503020204020204"/>
                <a:cs typeface="Arial"/>
              </a:rPr>
              <a:t> D</a:t>
            </a:r>
            <a:r>
              <a:rPr lang="bs-Latn-BA" altLang="sr-Latn-RS" sz="1800" dirty="0">
                <a:solidFill>
                  <a:prstClr val="white"/>
                </a:solidFill>
                <a:latin typeface="Corbel" panose="020B0503020204020204"/>
                <a:cs typeface="Arial"/>
              </a:rPr>
              <a:t>.</a:t>
            </a:r>
            <a:r>
              <a:rPr lang="en-US" altLang="sr-Latn-RS" sz="1800" dirty="0">
                <a:solidFill>
                  <a:prstClr val="white"/>
                </a:solidFill>
                <a:latin typeface="Corbel" panose="020B0503020204020204"/>
                <a:cs typeface="Arial"/>
              </a:rPr>
              <a:t>S</a:t>
            </a:r>
            <a:r>
              <a:rPr lang="bs-Latn-BA" altLang="sr-Latn-RS" sz="1800" dirty="0">
                <a:solidFill>
                  <a:prstClr val="white"/>
                </a:solidFill>
                <a:latin typeface="Corbel" panose="020B0503020204020204"/>
                <a:cs typeface="Arial"/>
              </a:rPr>
              <a:t>. </a:t>
            </a:r>
            <a:r>
              <a:rPr lang="en-US" altLang="sr-Latn-RS" sz="1800" dirty="0">
                <a:solidFill>
                  <a:prstClr val="white"/>
                </a:solidFill>
                <a:latin typeface="Corbel" panose="020B0503020204020204"/>
                <a:cs typeface="Arial"/>
              </a:rPr>
              <a:t>je </a:t>
            </a:r>
            <a:r>
              <a:rPr lang="en-US" altLang="sr-Latn-RS" sz="1800" dirty="0" err="1">
                <a:solidFill>
                  <a:prstClr val="white"/>
                </a:solidFill>
                <a:latin typeface="Corbel" panose="020B0503020204020204"/>
                <a:cs typeface="Arial"/>
              </a:rPr>
              <a:t>opisala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okolnosti</a:t>
            </a:r>
            <a:r>
              <a:rPr lang="en-US" altLang="sr-Latn-RS" sz="1800" dirty="0">
                <a:solidFill>
                  <a:prstClr val="white"/>
                </a:solidFill>
                <a:latin typeface="Corbel" panose="020B0503020204020204"/>
                <a:cs typeface="Arial"/>
              </a:rPr>
              <a:t> pod </a:t>
            </a:r>
            <a:r>
              <a:rPr lang="en-US" altLang="sr-Latn-RS" sz="1800" dirty="0" err="1">
                <a:solidFill>
                  <a:prstClr val="white"/>
                </a:solidFill>
                <a:latin typeface="Corbel" panose="020B0503020204020204"/>
                <a:cs typeface="Arial"/>
              </a:rPr>
              <a:t>kojima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ju</a:t>
            </a:r>
            <a:r>
              <a:rPr lang="en-US" altLang="sr-Latn-RS" sz="1800" dirty="0">
                <a:solidFill>
                  <a:prstClr val="white"/>
                </a:solidFill>
                <a:latin typeface="Corbel" panose="020B0503020204020204"/>
                <a:cs typeface="Arial"/>
              </a:rPr>
              <a:t> je </a:t>
            </a:r>
            <a:r>
              <a:rPr lang="en-US" altLang="sr-Latn-RS" sz="1800" dirty="0" err="1">
                <a:solidFill>
                  <a:prstClr val="white"/>
                </a:solidFill>
                <a:latin typeface="Corbel" panose="020B0503020204020204"/>
                <a:cs typeface="Arial"/>
              </a:rPr>
              <a:t>optuženi</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silovao</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pri</a:t>
            </a:r>
            <a:r>
              <a:rPr lang="en-US" altLang="sr-Latn-RS" sz="1800" dirty="0">
                <a:solidFill>
                  <a:prstClr val="white"/>
                </a:solidFill>
                <a:latin typeface="Corbel" panose="020B0503020204020204"/>
                <a:cs typeface="Arial"/>
              </a:rPr>
              <a:t> tom </a:t>
            </a:r>
            <a:r>
              <a:rPr lang="en-US" altLang="sr-Latn-RS" sz="1800" dirty="0" err="1">
                <a:solidFill>
                  <a:prstClr val="white"/>
                </a:solidFill>
                <a:latin typeface="Corbel" panose="020B0503020204020204"/>
                <a:cs typeface="Arial"/>
              </a:rPr>
              <a:t>kategorički</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tvrdeći</a:t>
            </a:r>
            <a:r>
              <a:rPr lang="en-US" altLang="sr-Latn-RS" sz="1800" dirty="0">
                <a:solidFill>
                  <a:prstClr val="white"/>
                </a:solidFill>
                <a:latin typeface="Corbel" panose="020B0503020204020204"/>
                <a:cs typeface="Arial"/>
              </a:rPr>
              <a:t> da je </a:t>
            </a:r>
            <a:r>
              <a:rPr lang="en-US" altLang="sr-Latn-RS" sz="1800" dirty="0" err="1">
                <a:solidFill>
                  <a:prstClr val="white"/>
                </a:solidFill>
                <a:latin typeface="Corbel" panose="020B0503020204020204"/>
                <a:cs typeface="Arial"/>
              </a:rPr>
              <a:t>potpuno</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sigurna</a:t>
            </a:r>
            <a:r>
              <a:rPr lang="en-US" altLang="sr-Latn-RS" sz="1800" dirty="0">
                <a:solidFill>
                  <a:prstClr val="white"/>
                </a:solidFill>
                <a:latin typeface="Corbel" panose="020B0503020204020204"/>
                <a:cs typeface="Arial"/>
              </a:rPr>
              <a:t> da je lice </a:t>
            </a:r>
            <a:r>
              <a:rPr lang="en-US" altLang="sr-Latn-RS" sz="1800" dirty="0" err="1">
                <a:solidFill>
                  <a:prstClr val="white"/>
                </a:solidFill>
                <a:latin typeface="Corbel" panose="020B0503020204020204"/>
                <a:cs typeface="Arial"/>
              </a:rPr>
              <a:t>koje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ju</a:t>
            </a:r>
            <a:r>
              <a:rPr lang="en-US" altLang="sr-Latn-RS" sz="1800" dirty="0">
                <a:solidFill>
                  <a:prstClr val="white"/>
                </a:solidFill>
                <a:latin typeface="Corbel" panose="020B0503020204020204"/>
                <a:cs typeface="Arial"/>
              </a:rPr>
              <a:t> je </a:t>
            </a:r>
            <a:r>
              <a:rPr lang="en-US" altLang="sr-Latn-RS" sz="1800" dirty="0" err="1">
                <a:solidFill>
                  <a:prstClr val="white"/>
                </a:solidFill>
                <a:latin typeface="Corbel" panose="020B0503020204020204"/>
                <a:cs typeface="Arial"/>
              </a:rPr>
              <a:t>silovalo</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upravo</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optuženi</a:t>
            </a:r>
            <a:r>
              <a:rPr lang="en-US" altLang="sr-Latn-RS" sz="1800" dirty="0">
                <a:solidFill>
                  <a:prstClr val="white"/>
                </a:solidFill>
                <a:latin typeface="Corbel" panose="020B0503020204020204"/>
                <a:cs typeface="Arial"/>
              </a:rPr>
              <a:t> M</a:t>
            </a:r>
            <a:r>
              <a:rPr lang="bs-Latn-BA" altLang="sr-Latn-RS" sz="1800" dirty="0">
                <a:solidFill>
                  <a:prstClr val="white"/>
                </a:solidFill>
                <a:latin typeface="Corbel" panose="020B0503020204020204"/>
                <a:cs typeface="Arial"/>
              </a:rPr>
              <a:t>.</a:t>
            </a:r>
            <a:r>
              <a:rPr lang="en-US" altLang="sr-Latn-RS" sz="1800" dirty="0">
                <a:solidFill>
                  <a:prstClr val="white"/>
                </a:solidFill>
                <a:latin typeface="Corbel" panose="020B0503020204020204"/>
                <a:cs typeface="Arial"/>
              </a:rPr>
              <a:t>L</a:t>
            </a:r>
            <a:r>
              <a:rPr lang="bs-Latn-BA" altLang="sr-Latn-RS" sz="1800" dirty="0">
                <a:solidFill>
                  <a:prstClr val="white"/>
                </a:solidFill>
                <a:latin typeface="Corbel" panose="020B0503020204020204"/>
                <a:cs typeface="Arial"/>
              </a:rPr>
              <a:t>.</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te</a:t>
            </a:r>
            <a:r>
              <a:rPr lang="en-US" altLang="sr-Latn-RS" sz="1800" dirty="0">
                <a:solidFill>
                  <a:prstClr val="white"/>
                </a:solidFill>
                <a:latin typeface="Corbel" panose="020B0503020204020204"/>
                <a:cs typeface="Arial"/>
              </a:rPr>
              <a:t> je </a:t>
            </a:r>
            <a:r>
              <a:rPr lang="en-US" altLang="sr-Latn-RS" sz="1800" dirty="0" err="1">
                <a:solidFill>
                  <a:prstClr val="white"/>
                </a:solidFill>
                <a:latin typeface="Corbel" panose="020B0503020204020204"/>
                <a:cs typeface="Arial"/>
              </a:rPr>
              <a:t>i</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na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glavnom</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pretresu</a:t>
            </a:r>
            <a:r>
              <a:rPr lang="en-US" altLang="sr-Latn-RS" sz="1800" dirty="0">
                <a:solidFill>
                  <a:prstClr val="white"/>
                </a:solidFill>
                <a:latin typeface="Corbel" panose="020B0503020204020204"/>
                <a:cs typeface="Arial"/>
              </a:rPr>
              <a:t> u </a:t>
            </a:r>
            <a:r>
              <a:rPr lang="en-US" altLang="sr-Latn-RS" sz="1800" dirty="0" err="1">
                <a:solidFill>
                  <a:prstClr val="white"/>
                </a:solidFill>
                <a:latin typeface="Corbel" panose="020B0503020204020204"/>
                <a:cs typeface="Arial"/>
              </a:rPr>
              <a:t>optuženom</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prepoznala</a:t>
            </a:r>
            <a:r>
              <a:rPr lang="en-US" altLang="sr-Latn-RS" sz="1800" dirty="0">
                <a:solidFill>
                  <a:prstClr val="white"/>
                </a:solidFill>
                <a:latin typeface="Corbel" panose="020B0503020204020204"/>
                <a:cs typeface="Arial"/>
              </a:rPr>
              <a:t> lice </a:t>
            </a:r>
            <a:r>
              <a:rPr lang="en-US" altLang="sr-Latn-RS" sz="1800" dirty="0" err="1">
                <a:solidFill>
                  <a:prstClr val="white"/>
                </a:solidFill>
                <a:latin typeface="Corbel" panose="020B0503020204020204"/>
                <a:cs typeface="Arial"/>
              </a:rPr>
              <a:t>koje</a:t>
            </a:r>
            <a:r>
              <a:rPr lang="en-US" altLang="sr-Latn-RS" sz="1800" dirty="0">
                <a:solidFill>
                  <a:prstClr val="white"/>
                </a:solidFill>
                <a:latin typeface="Corbel" panose="020B0503020204020204"/>
                <a:cs typeface="Arial"/>
              </a:rPr>
              <a:t> je u </a:t>
            </a:r>
            <a:r>
              <a:rPr lang="en-US" altLang="sr-Latn-RS" sz="1800" dirty="0" err="1">
                <a:solidFill>
                  <a:prstClr val="white"/>
                </a:solidFill>
                <a:latin typeface="Corbel" panose="020B0503020204020204"/>
                <a:cs typeface="Arial"/>
              </a:rPr>
              <a:t>inkriminisano</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vrijeme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izvršilo</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silovanje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Osim</a:t>
            </a:r>
            <a:r>
              <a:rPr lang="en-US" altLang="sr-Latn-RS" sz="1800" dirty="0">
                <a:solidFill>
                  <a:prstClr val="white"/>
                </a:solidFill>
                <a:latin typeface="Corbel" panose="020B0503020204020204"/>
                <a:cs typeface="Arial"/>
              </a:rPr>
              <a:t> toga, </a:t>
            </a:r>
            <a:r>
              <a:rPr lang="en-US" altLang="sr-Latn-RS" sz="1800" dirty="0" err="1">
                <a:solidFill>
                  <a:prstClr val="white"/>
                </a:solidFill>
                <a:latin typeface="Corbel" panose="020B0503020204020204"/>
                <a:cs typeface="Arial"/>
              </a:rPr>
              <a:t>oštećena</a:t>
            </a:r>
            <a:r>
              <a:rPr lang="en-US" altLang="sr-Latn-RS" sz="1800" dirty="0">
                <a:solidFill>
                  <a:prstClr val="white"/>
                </a:solidFill>
                <a:latin typeface="Corbel" panose="020B0503020204020204"/>
                <a:cs typeface="Arial"/>
              </a:rPr>
              <a:t> je u </a:t>
            </a:r>
            <a:r>
              <a:rPr lang="en-US" altLang="sr-Latn-RS" sz="1800" dirty="0" err="1">
                <a:solidFill>
                  <a:prstClr val="white"/>
                </a:solidFill>
                <a:latin typeface="Corbel" panose="020B0503020204020204"/>
                <a:cs typeface="Arial"/>
              </a:rPr>
              <a:t>istrazi</a:t>
            </a:r>
            <a:r>
              <a:rPr lang="en-US" altLang="sr-Latn-RS" sz="1800" dirty="0">
                <a:solidFill>
                  <a:prstClr val="white"/>
                </a:solidFill>
                <a:latin typeface="Corbel" panose="020B0503020204020204"/>
                <a:cs typeface="Arial"/>
              </a:rPr>
              <a:t> u tri </a:t>
            </a:r>
            <a:r>
              <a:rPr lang="en-US" altLang="sr-Latn-RS" sz="1800" dirty="0" err="1">
                <a:solidFill>
                  <a:prstClr val="white"/>
                </a:solidFill>
                <a:latin typeface="Corbel" panose="020B0503020204020204"/>
                <a:cs typeface="Arial"/>
              </a:rPr>
              <a:t>navrata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vršila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prepoznavanje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lica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koje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ju</a:t>
            </a:r>
            <a:r>
              <a:rPr lang="en-US" altLang="sr-Latn-RS" sz="1800" dirty="0">
                <a:solidFill>
                  <a:prstClr val="white"/>
                </a:solidFill>
                <a:latin typeface="Corbel" panose="020B0503020204020204"/>
                <a:cs typeface="Arial"/>
              </a:rPr>
              <a:t> je </a:t>
            </a:r>
            <a:r>
              <a:rPr lang="en-US" altLang="sr-Latn-RS" sz="1800" dirty="0" err="1">
                <a:solidFill>
                  <a:prstClr val="white"/>
                </a:solidFill>
                <a:latin typeface="Corbel" panose="020B0503020204020204"/>
                <a:cs typeface="Arial"/>
              </a:rPr>
              <a:t>silovalo</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te</a:t>
            </a:r>
            <a:r>
              <a:rPr lang="en-US" altLang="sr-Latn-RS" sz="1800" dirty="0">
                <a:solidFill>
                  <a:prstClr val="white"/>
                </a:solidFill>
                <a:latin typeface="Corbel" panose="020B0503020204020204"/>
                <a:cs typeface="Arial"/>
              </a:rPr>
              <a:t> je </a:t>
            </a:r>
            <a:r>
              <a:rPr lang="en-US" altLang="sr-Latn-RS" sz="1800" dirty="0" err="1">
                <a:solidFill>
                  <a:prstClr val="white"/>
                </a:solidFill>
                <a:latin typeface="Corbel" panose="020B0503020204020204"/>
                <a:cs typeface="Arial"/>
              </a:rPr>
              <a:t>svaki</a:t>
            </a:r>
            <a:r>
              <a:rPr lang="en-US" altLang="sr-Latn-RS" sz="1800" dirty="0">
                <a:solidFill>
                  <a:prstClr val="white"/>
                </a:solidFill>
                <a:latin typeface="Corbel" panose="020B0503020204020204"/>
                <a:cs typeface="Arial"/>
              </a:rPr>
              <a:t> put </a:t>
            </a:r>
            <a:r>
              <a:rPr lang="en-US" altLang="sr-Latn-RS" sz="1800" dirty="0" err="1">
                <a:solidFill>
                  <a:prstClr val="white"/>
                </a:solidFill>
                <a:latin typeface="Corbel" panose="020B0503020204020204"/>
                <a:cs typeface="Arial"/>
              </a:rPr>
              <a:t>pokazala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na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optuženog</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Radi</a:t>
            </a:r>
            <a:r>
              <a:rPr lang="en-US" altLang="sr-Latn-RS" sz="1800" dirty="0">
                <a:solidFill>
                  <a:prstClr val="white"/>
                </a:solidFill>
                <a:latin typeface="Corbel" panose="020B0503020204020204"/>
                <a:cs typeface="Arial"/>
              </a:rPr>
              <a:t> toga </a:t>
            </a:r>
            <a:r>
              <a:rPr lang="en-US" altLang="sr-Latn-RS" sz="1800" dirty="0" err="1">
                <a:solidFill>
                  <a:prstClr val="white"/>
                </a:solidFill>
                <a:latin typeface="Corbel" panose="020B0503020204020204"/>
                <a:cs typeface="Arial"/>
              </a:rPr>
              <a:t>su</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sa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aspekta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kvaliteta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i</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prihvatljivosti</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iskaza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ove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svjedokinje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neosnovani</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žalbeni</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prigovori</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branioca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kojima</a:t>
            </a:r>
            <a:r>
              <a:rPr lang="en-US" altLang="sr-Latn-RS" sz="1800" dirty="0">
                <a:solidFill>
                  <a:prstClr val="white"/>
                </a:solidFill>
                <a:latin typeface="Corbel" panose="020B0503020204020204"/>
                <a:cs typeface="Arial"/>
              </a:rPr>
              <a:t> se  </a:t>
            </a:r>
            <a:r>
              <a:rPr lang="en-US" altLang="sr-Latn-RS" sz="1800" dirty="0" err="1">
                <a:solidFill>
                  <a:prstClr val="white"/>
                </a:solidFill>
                <a:latin typeface="Corbel" panose="020B0503020204020204"/>
                <a:cs typeface="Arial"/>
              </a:rPr>
              <a:t>jednom</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opširnom</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analizom</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njegovog</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sadržaja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ukazuje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na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razlike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između</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iskaza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oštećene</a:t>
            </a:r>
            <a:r>
              <a:rPr lang="en-US" altLang="sr-Latn-RS" sz="1800" dirty="0">
                <a:solidFill>
                  <a:prstClr val="white"/>
                </a:solidFill>
                <a:latin typeface="Corbel" panose="020B0503020204020204"/>
                <a:cs typeface="Arial"/>
              </a:rPr>
              <a:t> D</a:t>
            </a:r>
            <a:r>
              <a:rPr lang="bs-Latn-BA" altLang="sr-Latn-RS" sz="1800" dirty="0">
                <a:solidFill>
                  <a:prstClr val="white"/>
                </a:solidFill>
                <a:latin typeface="Corbel" panose="020B0503020204020204"/>
                <a:cs typeface="Arial"/>
              </a:rPr>
              <a:t>.</a:t>
            </a:r>
            <a:r>
              <a:rPr lang="en-US" altLang="sr-Latn-RS" sz="1800" dirty="0">
                <a:solidFill>
                  <a:prstClr val="white"/>
                </a:solidFill>
                <a:latin typeface="Corbel" panose="020B0503020204020204"/>
                <a:cs typeface="Arial"/>
              </a:rPr>
              <a:t>S</a:t>
            </a:r>
            <a:r>
              <a:rPr lang="bs-Latn-BA" altLang="sr-Latn-RS" sz="1800" dirty="0">
                <a:solidFill>
                  <a:prstClr val="white"/>
                </a:solidFill>
                <a:latin typeface="Corbel" panose="020B0503020204020204"/>
                <a:cs typeface="Arial"/>
              </a:rPr>
              <a:t>.</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sa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jedne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strane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i</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iskaza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svjedokinje</a:t>
            </a:r>
            <a:r>
              <a:rPr lang="en-US" altLang="sr-Latn-RS" sz="1800" dirty="0">
                <a:solidFill>
                  <a:prstClr val="white"/>
                </a:solidFill>
                <a:latin typeface="Corbel" panose="020B0503020204020204"/>
                <a:cs typeface="Arial"/>
              </a:rPr>
              <a:t> F</a:t>
            </a:r>
            <a:r>
              <a:rPr lang="bs-Latn-BA" altLang="sr-Latn-RS" sz="1800" dirty="0">
                <a:solidFill>
                  <a:prstClr val="white"/>
                </a:solidFill>
                <a:latin typeface="Corbel" panose="020B0503020204020204"/>
                <a:cs typeface="Arial"/>
              </a:rPr>
              <a:t>.</a:t>
            </a:r>
            <a:r>
              <a:rPr lang="en-US" altLang="sr-Latn-RS" sz="1800" dirty="0">
                <a:solidFill>
                  <a:prstClr val="white"/>
                </a:solidFill>
                <a:latin typeface="Corbel" panose="020B0503020204020204"/>
                <a:cs typeface="Arial"/>
              </a:rPr>
              <a:t>S</a:t>
            </a:r>
            <a:r>
              <a:rPr lang="bs-Latn-BA" altLang="sr-Latn-RS" sz="1800" dirty="0">
                <a:solidFill>
                  <a:prstClr val="white"/>
                </a:solidFill>
                <a:latin typeface="Corbel" panose="020B0503020204020204"/>
                <a:cs typeface="Arial"/>
              </a:rPr>
              <a:t>.</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te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svjedokinje</a:t>
            </a:r>
            <a:r>
              <a:rPr lang="en-US" altLang="sr-Latn-RS" sz="1800" dirty="0">
                <a:solidFill>
                  <a:prstClr val="white"/>
                </a:solidFill>
                <a:latin typeface="Corbel" panose="020B0503020204020204"/>
                <a:cs typeface="Arial"/>
              </a:rPr>
              <a:t> S</a:t>
            </a:r>
            <a:r>
              <a:rPr lang="bs-Latn-BA" altLang="sr-Latn-RS" sz="1800" dirty="0">
                <a:solidFill>
                  <a:prstClr val="white"/>
                </a:solidFill>
                <a:latin typeface="Corbel" panose="020B0503020204020204"/>
                <a:cs typeface="Arial"/>
              </a:rPr>
              <a:t>.</a:t>
            </a:r>
            <a:r>
              <a:rPr lang="en-US" altLang="sr-Latn-RS" sz="1800" dirty="0">
                <a:solidFill>
                  <a:prstClr val="white"/>
                </a:solidFill>
                <a:latin typeface="Corbel" panose="020B0503020204020204"/>
                <a:cs typeface="Arial"/>
              </a:rPr>
              <a:t>S</a:t>
            </a:r>
            <a:r>
              <a:rPr lang="bs-Latn-BA" altLang="sr-Latn-RS" sz="1800" dirty="0">
                <a:solidFill>
                  <a:prstClr val="white"/>
                </a:solidFill>
                <a:latin typeface="Corbel" panose="020B0503020204020204"/>
                <a:cs typeface="Arial"/>
              </a:rPr>
              <a:t>.</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sa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druge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strane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koje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po</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ocjeni</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ovog</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suda</a:t>
            </a:r>
            <a:r>
              <a:rPr lang="en-US" altLang="sr-Latn-RS" sz="1800" dirty="0">
                <a:solidFill>
                  <a:prstClr val="white"/>
                </a:solidFill>
                <a:latin typeface="Corbel" panose="020B0503020204020204"/>
                <a:cs typeface="Arial"/>
              </a:rPr>
              <a:t> ne </a:t>
            </a:r>
            <a:r>
              <a:rPr lang="en-US" altLang="sr-Latn-RS" sz="1800" dirty="0" err="1">
                <a:solidFill>
                  <a:prstClr val="white"/>
                </a:solidFill>
                <a:latin typeface="Corbel" panose="020B0503020204020204"/>
                <a:cs typeface="Arial"/>
              </a:rPr>
              <a:t>odnose</a:t>
            </a:r>
            <a:r>
              <a:rPr lang="en-US" altLang="sr-Latn-RS" sz="1800" dirty="0">
                <a:solidFill>
                  <a:prstClr val="white"/>
                </a:solidFill>
                <a:latin typeface="Corbel" panose="020B0503020204020204"/>
                <a:cs typeface="Arial"/>
              </a:rPr>
              <a:t> se </a:t>
            </a:r>
            <a:r>
              <a:rPr lang="en-US" altLang="sr-Latn-RS" sz="1800" dirty="0" err="1">
                <a:solidFill>
                  <a:prstClr val="white"/>
                </a:solidFill>
                <a:latin typeface="Corbel" panose="020B0503020204020204"/>
                <a:cs typeface="Arial"/>
              </a:rPr>
              <a:t>na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bitne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činjenice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i</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koje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razlike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prihvata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i</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prvostepeni</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sud</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i</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obrazlaže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ih</a:t>
            </a:r>
            <a:r>
              <a:rPr lang="en-US" altLang="sr-Latn-RS" sz="1800" dirty="0">
                <a:solidFill>
                  <a:prstClr val="white"/>
                </a:solidFill>
                <a:latin typeface="Corbel" panose="020B0503020204020204"/>
                <a:cs typeface="Arial"/>
              </a:rPr>
              <a:t> u </a:t>
            </a:r>
            <a:r>
              <a:rPr lang="en-US" altLang="sr-Latn-RS" sz="1800" dirty="0" err="1">
                <a:solidFill>
                  <a:prstClr val="white"/>
                </a:solidFill>
                <a:latin typeface="Corbel" panose="020B0503020204020204"/>
                <a:cs typeface="Arial"/>
              </a:rPr>
              <a:t>pobijanoj</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presudi</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navodeći</a:t>
            </a:r>
            <a:r>
              <a:rPr lang="en-US" altLang="sr-Latn-RS" sz="1800" dirty="0">
                <a:solidFill>
                  <a:prstClr val="white"/>
                </a:solidFill>
                <a:latin typeface="Corbel" panose="020B0503020204020204"/>
                <a:cs typeface="Arial"/>
              </a:rPr>
              <a:t> da se </a:t>
            </a:r>
            <a:r>
              <a:rPr lang="en-US" altLang="sr-Latn-RS" sz="1800" dirty="0" err="1">
                <a:solidFill>
                  <a:prstClr val="white"/>
                </a:solidFill>
                <a:latin typeface="Corbel" panose="020B0503020204020204"/>
                <a:cs typeface="Arial"/>
              </a:rPr>
              <a:t>zbog</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protoka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vremena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svjedokinje</a:t>
            </a:r>
            <a:r>
              <a:rPr lang="en-US" altLang="sr-Latn-RS" sz="1800" dirty="0">
                <a:solidFill>
                  <a:prstClr val="white"/>
                </a:solidFill>
                <a:latin typeface="Corbel" panose="020B0503020204020204"/>
                <a:cs typeface="Arial"/>
              </a:rPr>
              <a:t> ne </a:t>
            </a:r>
            <a:r>
              <a:rPr lang="en-US" altLang="sr-Latn-RS" sz="1800" dirty="0" err="1">
                <a:solidFill>
                  <a:prstClr val="white"/>
                </a:solidFill>
                <a:latin typeface="Corbel" panose="020B0503020204020204"/>
                <a:cs typeface="Arial"/>
              </a:rPr>
              <a:t>mogu</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sjetiti</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svih</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detalja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niti</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te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razlike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mogu</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dovesti</a:t>
            </a:r>
            <a:r>
              <a:rPr lang="en-US" altLang="sr-Latn-RS" sz="1800" dirty="0">
                <a:solidFill>
                  <a:prstClr val="white"/>
                </a:solidFill>
                <a:latin typeface="Corbel" panose="020B0503020204020204"/>
                <a:cs typeface="Arial"/>
              </a:rPr>
              <a:t> u </a:t>
            </a:r>
            <a:r>
              <a:rPr lang="en-US" altLang="sr-Latn-RS" sz="1800" dirty="0" err="1">
                <a:solidFill>
                  <a:prstClr val="white"/>
                </a:solidFill>
                <a:latin typeface="Corbel" panose="020B0503020204020204"/>
                <a:cs typeface="Arial"/>
              </a:rPr>
              <a:t>sumnju</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vjerodostojnost</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iskaza</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oštećene</a:t>
            </a:r>
            <a:r>
              <a:rPr lang="en-US" altLang="sr-Latn-RS" sz="1800" dirty="0">
                <a:solidFill>
                  <a:prstClr val="white"/>
                </a:solidFill>
                <a:latin typeface="Corbel" panose="020B0503020204020204"/>
                <a:cs typeface="Arial"/>
              </a:rPr>
              <a:t> D</a:t>
            </a:r>
            <a:r>
              <a:rPr lang="bs-Latn-BA" altLang="sr-Latn-RS" sz="1800" dirty="0">
                <a:solidFill>
                  <a:prstClr val="white"/>
                </a:solidFill>
                <a:latin typeface="Corbel" panose="020B0503020204020204"/>
                <a:cs typeface="Arial"/>
              </a:rPr>
              <a:t>.</a:t>
            </a:r>
            <a:r>
              <a:rPr lang="en-US" altLang="sr-Latn-RS" sz="1800" dirty="0">
                <a:solidFill>
                  <a:prstClr val="white"/>
                </a:solidFill>
                <a:latin typeface="Corbel" panose="020B0503020204020204"/>
                <a:cs typeface="Arial"/>
              </a:rPr>
              <a:t>S</a:t>
            </a:r>
            <a:r>
              <a:rPr lang="bs-Latn-BA" altLang="sr-Latn-RS" sz="1800" dirty="0">
                <a:solidFill>
                  <a:prstClr val="white"/>
                </a:solidFill>
                <a:latin typeface="Corbel" panose="020B0503020204020204"/>
                <a:cs typeface="Arial"/>
              </a:rPr>
              <a:t>.</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obzirom</a:t>
            </a:r>
            <a:r>
              <a:rPr lang="en-US" altLang="sr-Latn-RS" sz="1800" dirty="0">
                <a:solidFill>
                  <a:prstClr val="white"/>
                </a:solidFill>
                <a:latin typeface="Corbel" panose="020B0503020204020204"/>
                <a:cs typeface="Arial"/>
              </a:rPr>
              <a:t> da je </a:t>
            </a:r>
            <a:r>
              <a:rPr lang="en-US" altLang="sr-Latn-RS" sz="1800" dirty="0" err="1">
                <a:solidFill>
                  <a:prstClr val="white"/>
                </a:solidFill>
                <a:latin typeface="Corbel" panose="020B0503020204020204"/>
                <a:cs typeface="Arial"/>
              </a:rPr>
              <a:t>njeno</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svjedočenje</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dosljedno</a:t>
            </a:r>
            <a:r>
              <a:rPr lang="en-US" altLang="sr-Latn-RS" sz="1800" dirty="0">
                <a:solidFill>
                  <a:prstClr val="white"/>
                </a:solidFill>
                <a:latin typeface="Corbel" panose="020B0503020204020204"/>
                <a:cs typeface="Arial"/>
              </a:rPr>
              <a:t> u </a:t>
            </a:r>
            <a:r>
              <a:rPr lang="en-US" altLang="sr-Latn-RS" sz="1800" dirty="0" err="1">
                <a:solidFill>
                  <a:prstClr val="white"/>
                </a:solidFill>
                <a:latin typeface="Corbel" panose="020B0503020204020204"/>
                <a:cs typeface="Arial"/>
              </a:rPr>
              <a:t>izlaganju</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bitnih</a:t>
            </a:r>
            <a:r>
              <a:rPr lang="en-US" altLang="sr-Latn-RS" sz="1800" dirty="0">
                <a:solidFill>
                  <a:prstClr val="white"/>
                </a:solidFill>
                <a:latin typeface="Corbel" panose="020B0503020204020204"/>
                <a:cs typeface="Arial"/>
              </a:rPr>
              <a:t> </a:t>
            </a:r>
            <a:r>
              <a:rPr lang="en-US" altLang="sr-Latn-RS" sz="1800" dirty="0" err="1">
                <a:solidFill>
                  <a:prstClr val="white"/>
                </a:solidFill>
                <a:latin typeface="Corbel" panose="020B0503020204020204"/>
                <a:cs typeface="Arial"/>
              </a:rPr>
              <a:t>detalja</a:t>
            </a:r>
            <a:r>
              <a:rPr lang="bs-Latn-BA" altLang="sr-Latn-RS" sz="1800" dirty="0">
                <a:solidFill>
                  <a:prstClr val="white"/>
                </a:solidFill>
                <a:latin typeface="Corbel" panose="020B0503020204020204"/>
                <a:cs typeface="Arial"/>
              </a:rPr>
              <a:t>”</a:t>
            </a:r>
            <a:r>
              <a:rPr lang="en-US" altLang="sr-Latn-RS" sz="1800" dirty="0">
                <a:solidFill>
                  <a:prstClr val="white"/>
                </a:solidFill>
                <a:latin typeface="Corbel" panose="020B0503020204020204"/>
                <a:cs typeface="Arial"/>
              </a:rPr>
              <a:t>. </a:t>
            </a:r>
            <a:endParaRPr lang="bs-Latn-BA" altLang="sr-Latn-RS" sz="1800" dirty="0">
              <a:solidFill>
                <a:prstClr val="white"/>
              </a:solidFill>
              <a:latin typeface="Corbel" panose="020B0503020204020204"/>
              <a:cs typeface="Arial"/>
            </a:endParaRPr>
          </a:p>
          <a:p>
            <a:endParaRPr lang="en-US" dirty="0"/>
          </a:p>
        </p:txBody>
      </p:sp>
    </p:spTree>
    <p:extLst>
      <p:ext uri="{BB962C8B-B14F-4D97-AF65-F5344CB8AC3E}">
        <p14:creationId xmlns:p14="http://schemas.microsoft.com/office/powerpoint/2010/main" val="3760632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sz="2800" dirty="0">
                <a:solidFill>
                  <a:prstClr val="white"/>
                </a:solidFill>
              </a:rPr>
              <a:t>Najčešće bitne povrede</a:t>
            </a:r>
            <a:r>
              <a:rPr lang="bs-Latn-BA" dirty="0">
                <a:solidFill>
                  <a:prstClr val="white"/>
                </a:solidFill>
              </a:rPr>
              <a:t> </a:t>
            </a:r>
            <a:r>
              <a:rPr lang="bs-Latn-BA" sz="2400" dirty="0">
                <a:solidFill>
                  <a:prstClr val="white"/>
                </a:solidFill>
              </a:rPr>
              <a:t>na kojima ukazuju tužioci</a:t>
            </a:r>
            <a:endParaRPr lang="en-US" dirty="0"/>
          </a:p>
        </p:txBody>
      </p:sp>
      <p:sp>
        <p:nvSpPr>
          <p:cNvPr id="3" name="Content Placeholder 2"/>
          <p:cNvSpPr>
            <a:spLocks noGrp="1"/>
          </p:cNvSpPr>
          <p:nvPr>
            <p:ph idx="1"/>
          </p:nvPr>
        </p:nvSpPr>
        <p:spPr/>
        <p:txBody>
          <a:bodyPr/>
          <a:lstStyle/>
          <a:p>
            <a:pPr algn="just"/>
            <a:r>
              <a:rPr lang="bs-Latn-BA" sz="2400" dirty="0" smtClean="0"/>
              <a:t>311. stav 1. tačka k) ZKP RS</a:t>
            </a:r>
          </a:p>
          <a:p>
            <a:pPr marL="36512" indent="0" algn="just">
              <a:buNone/>
            </a:pPr>
            <a:r>
              <a:rPr lang="bs-Latn-BA" sz="2400" dirty="0" err="1" smtClean="0"/>
              <a:t>Protivriječnost</a:t>
            </a:r>
            <a:r>
              <a:rPr lang="bs-Latn-BA" sz="2400" dirty="0" smtClean="0"/>
              <a:t> izreke presude samoj sebi ili razlozima presude</a:t>
            </a:r>
          </a:p>
          <a:p>
            <a:pPr marL="36512" indent="0" algn="just">
              <a:buNone/>
            </a:pPr>
            <a:r>
              <a:rPr lang="bs-Latn-BA" sz="2400" dirty="0" smtClean="0"/>
              <a:t>Da presuda uopšte ne sadrži razloge ili da u njoj nisu navedeni razlozi o odlučnim činjenicama</a:t>
            </a:r>
          </a:p>
          <a:p>
            <a:pPr lvl="0" algn="just">
              <a:buClr>
                <a:srgbClr val="0F6FC6"/>
              </a:buClr>
            </a:pPr>
            <a:r>
              <a:rPr lang="bs-Latn-BA" sz="2400" dirty="0" smtClean="0"/>
              <a:t>Član 311. stav 2. (</a:t>
            </a:r>
            <a:r>
              <a:rPr lang="bs-Latn-BA" sz="2400" dirty="0" smtClean="0">
                <a:solidFill>
                  <a:prstClr val="white"/>
                </a:solidFill>
              </a:rPr>
              <a:t>Ako </a:t>
            </a:r>
            <a:r>
              <a:rPr lang="bs-Latn-BA" sz="2400" dirty="0">
                <a:solidFill>
                  <a:prstClr val="white"/>
                </a:solidFill>
              </a:rPr>
              <a:t>sud tokom glavnog pretresa ili prilikom donošenja presude nije </a:t>
            </a:r>
            <a:r>
              <a:rPr lang="bs-Latn-BA" sz="2400" dirty="0" err="1">
                <a:solidFill>
                  <a:prstClr val="white"/>
                </a:solidFill>
              </a:rPr>
              <a:t>primjenio</a:t>
            </a:r>
            <a:r>
              <a:rPr lang="bs-Latn-BA" sz="2400" dirty="0">
                <a:solidFill>
                  <a:prstClr val="white"/>
                </a:solidFill>
              </a:rPr>
              <a:t> ili je nepravilno </a:t>
            </a:r>
            <a:r>
              <a:rPr lang="bs-Latn-BA" sz="2400" dirty="0" err="1">
                <a:solidFill>
                  <a:prstClr val="white"/>
                </a:solidFill>
              </a:rPr>
              <a:t>primjenio</a:t>
            </a:r>
            <a:r>
              <a:rPr lang="bs-Latn-BA" sz="2400" dirty="0">
                <a:solidFill>
                  <a:prstClr val="white"/>
                </a:solidFill>
              </a:rPr>
              <a:t> koju odredbu ZKP, a </a:t>
            </a:r>
            <a:r>
              <a:rPr lang="bs-Latn-BA" sz="2400" dirty="0" smtClean="0">
                <a:solidFill>
                  <a:prstClr val="white"/>
                </a:solidFill>
              </a:rPr>
              <a:t>to je </a:t>
            </a:r>
            <a:r>
              <a:rPr lang="bs-Latn-BA" sz="2400" dirty="0">
                <a:solidFill>
                  <a:prstClr val="white"/>
                </a:solidFill>
              </a:rPr>
              <a:t>bilo ili je moglo biti od uticaja na zakonito i pravilno donošenje </a:t>
            </a:r>
            <a:r>
              <a:rPr lang="bs-Latn-BA" sz="2400" dirty="0" smtClean="0">
                <a:solidFill>
                  <a:prstClr val="white"/>
                </a:solidFill>
              </a:rPr>
              <a:t>presude)</a:t>
            </a:r>
            <a:endParaRPr lang="bs-Latn-BA" sz="2400" dirty="0">
              <a:solidFill>
                <a:prstClr val="white"/>
              </a:solidFill>
            </a:endParaRPr>
          </a:p>
          <a:p>
            <a:pPr marL="36512" indent="0" algn="just">
              <a:buNone/>
            </a:pPr>
            <a:r>
              <a:rPr lang="bs-Latn-BA" sz="2400" dirty="0" smtClean="0"/>
              <a:t>- u vezi sa članom 295. stav </a:t>
            </a:r>
            <a:r>
              <a:rPr lang="bs-Latn-BA" sz="2400" dirty="0"/>
              <a:t>2</a:t>
            </a:r>
            <a:r>
              <a:rPr lang="bs-Latn-BA" sz="2400" dirty="0" smtClean="0"/>
              <a:t>. i 304. stav 7. ZKP RS </a:t>
            </a:r>
            <a:endParaRPr lang="en-US" sz="2400" dirty="0"/>
          </a:p>
        </p:txBody>
      </p:sp>
    </p:spTree>
    <p:extLst>
      <p:ext uri="{BB962C8B-B14F-4D97-AF65-F5344CB8AC3E}">
        <p14:creationId xmlns:p14="http://schemas.microsoft.com/office/powerpoint/2010/main" val="12516942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altLang="sr-Latn-RS" sz="3200" dirty="0">
                <a:solidFill>
                  <a:prstClr val="white"/>
                </a:solidFill>
                <a:latin typeface="Corbel" panose="020B0503020204020204"/>
                <a:cs typeface="Arial" panose="020B0604020202020204" pitchFamily="34" charset="0"/>
              </a:rPr>
              <a:t>Ocjena vjerodostojnosti iskaza svjedoka</a:t>
            </a:r>
            <a:endParaRPr lang="en-US" dirty="0"/>
          </a:p>
        </p:txBody>
      </p:sp>
      <p:sp>
        <p:nvSpPr>
          <p:cNvPr id="3" name="Content Placeholder 2"/>
          <p:cNvSpPr>
            <a:spLocks noGrp="1"/>
          </p:cNvSpPr>
          <p:nvPr>
            <p:ph idx="1"/>
          </p:nvPr>
        </p:nvSpPr>
        <p:spPr>
          <a:xfrm>
            <a:off x="457200" y="1066800"/>
            <a:ext cx="7467600" cy="4525963"/>
          </a:xfrm>
        </p:spPr>
        <p:txBody>
          <a:bodyPr/>
          <a:lstStyle/>
          <a:p>
            <a:pPr marL="0" lvl="0" indent="0" algn="just" defTabSz="685800" eaLnBrk="1" fontAlgn="auto" hangingPunct="1">
              <a:lnSpc>
                <a:spcPct val="90000"/>
              </a:lnSpc>
              <a:spcBef>
                <a:spcPts val="750"/>
              </a:spcBef>
              <a:spcAft>
                <a:spcPts val="0"/>
              </a:spcAft>
              <a:buClrTx/>
              <a:buSzTx/>
              <a:buNone/>
            </a:pPr>
            <a:r>
              <a:rPr lang="hr-HR"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„Izvjesne razlike koje postoje u mnogobrojnim iskazima kako svjedoka </a:t>
            </a:r>
            <a:r>
              <a:rPr lang="hr-HR"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Ž.S.,tako</a:t>
            </a:r>
            <a:r>
              <a:rPr lang="hr-HR"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i ostalih svjedoka, koje su dali u ovom krivičnom predmetu, kako na glavnom pretresu, tako i u istrazi, rezultat su proteka vremena od preko 20 godina, u kojem se mnogi detalji događaja mogu zaboraviti, gdje se ne može od svjedoka očekivati da pamte sve detalje i okolnosti događaja, kojih je bilo mnogo i odvijali se na različitim lokacijama ili da se na identičan način sjete svih pojedinosti predmetnih događaja, imajući pri tom u vidu da se radilo o ratnim događajima, koja su svakako jedno stresno iskustvo, pa je logično da se svjedoci nekih detalja sjećaju bolje, a nekih slabije, što sve, neminovno ne ruši kredibilitet ovih svjedoka. U svakom slučaju, iskazi svjedoka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oštećenog</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hr-HR"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Ž,S, te veći broj ostalih svjedoka optužbe se u mnogo čemu prepliću, nadovezuju i dopunjuju, te na taj način čine jednu potpunu i objektivnu sliku o učešću optuženog u kritičnim događajima.</a:t>
            </a:r>
            <a:r>
              <a:rPr lang="hr-HR" sz="1900" b="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Osim</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toga</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nenavođenje</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optuženog</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kao</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izvršioca</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djela</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u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nekim</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od</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ranijih</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iskaza</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pojedinih</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svjedoka</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ne</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znači</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da</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ti</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svjedoci</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na</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pretresu</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pred</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prvostepenim</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sudom</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nisu</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govorili</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istinu</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kako</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se</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to</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u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žalbi</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branioca</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ističe</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obzirom</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da</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su</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isti</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saslušavani</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o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događajima</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u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objektima</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na</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području</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Opštine</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Derventa</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gdje</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su</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bili</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zatočeni</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civili</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srpske</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nacionalnosti</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od</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strane</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raznih</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službi</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u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različitim</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postupcima</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prema</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više</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Cyrl-RS" sz="19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osumnjičenih</a:t>
            </a:r>
            <a:r>
              <a:rPr lang="sr-Cyrl-R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a:t>
            </a:r>
            <a:r>
              <a:rPr lang="bs-Latn-BA"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a:t>
            </a:r>
            <a:endParaRPr lang="en-US" sz="19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7053359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altLang="sr-Latn-RS" sz="3200" dirty="0">
                <a:solidFill>
                  <a:prstClr val="white"/>
                </a:solidFill>
                <a:latin typeface="Corbel" panose="020B0503020204020204"/>
                <a:cs typeface="Arial" panose="020B0604020202020204" pitchFamily="34" charset="0"/>
              </a:rPr>
              <a:t>Ocjena vjerodostojnosti iskaza svjedoka</a:t>
            </a:r>
            <a:endParaRPr lang="en-US" dirty="0"/>
          </a:p>
        </p:txBody>
      </p:sp>
      <p:sp>
        <p:nvSpPr>
          <p:cNvPr id="3" name="Content Placeholder 2"/>
          <p:cNvSpPr>
            <a:spLocks noGrp="1"/>
          </p:cNvSpPr>
          <p:nvPr>
            <p:ph idx="1"/>
          </p:nvPr>
        </p:nvSpPr>
        <p:spPr/>
        <p:txBody>
          <a:bodyPr/>
          <a:lstStyle/>
          <a:p>
            <a:pPr marL="171450" lvl="0" indent="-171450" algn="just" defTabSz="685800" eaLnBrk="1" fontAlgn="auto" hangingPunct="1">
              <a:lnSpc>
                <a:spcPct val="80000"/>
              </a:lnSpc>
              <a:spcBef>
                <a:spcPts val="750"/>
              </a:spcBef>
              <a:spcAft>
                <a:spcPts val="0"/>
              </a:spcAft>
              <a:buClrTx/>
              <a:buSzTx/>
              <a:buFont typeface="Arial" panose="020B0604020202020204" pitchFamily="34" charset="0"/>
              <a:buChar char="•"/>
              <a:defRPr/>
            </a:pPr>
            <a:r>
              <a:rPr lang="hr-HR" altLang="sr-Latn-RS" sz="1800" dirty="0">
                <a:solidFill>
                  <a:prstClr val="white"/>
                </a:solidFill>
                <a:latin typeface="Corbel" panose="020B0503020204020204"/>
                <a:cs typeface="Arial"/>
              </a:rPr>
              <a:t> “Naime, suprotno navodima iz žalbe, prvostepeni sud je pravilno postupio kada je, u skladu sa odredbom člana 288. stav 2. ZKP RS, odlučio da se zapisnik o saslušanju svjedoka S.A. iz istrage pročita i koristi kao dokaz na glavnom pretresu, jer se ovaj svjedok, i pored pokušaja prvostepenog suda, nije mogao pronaći. U tom svom iskazu iz istrage, ovaj svjedok je iskazao da mu je „</a:t>
            </a:r>
            <a:r>
              <a:rPr lang="hr-HR" altLang="sr-Latn-RS" sz="1800" dirty="0" err="1">
                <a:solidFill>
                  <a:prstClr val="white"/>
                </a:solidFill>
                <a:latin typeface="Corbel" panose="020B0503020204020204"/>
                <a:cs typeface="Arial"/>
              </a:rPr>
              <a:t>Kezo</a:t>
            </a:r>
            <a:r>
              <a:rPr lang="hr-HR" altLang="sr-Latn-RS" sz="1800" dirty="0">
                <a:solidFill>
                  <a:prstClr val="white"/>
                </a:solidFill>
                <a:latin typeface="Corbel" panose="020B0503020204020204"/>
                <a:cs typeface="Arial"/>
              </a:rPr>
              <a:t>“ rekao „da su </a:t>
            </a:r>
            <a:r>
              <a:rPr lang="hr-HR" altLang="sr-Latn-RS" sz="1800" dirty="0" err="1">
                <a:solidFill>
                  <a:prstClr val="white"/>
                </a:solidFill>
                <a:latin typeface="Corbel" panose="020B0503020204020204"/>
                <a:cs typeface="Arial"/>
              </a:rPr>
              <a:t>naleteli</a:t>
            </a:r>
            <a:r>
              <a:rPr lang="hr-HR" altLang="sr-Latn-RS" sz="1800" dirty="0">
                <a:solidFill>
                  <a:prstClr val="white"/>
                </a:solidFill>
                <a:latin typeface="Corbel" panose="020B0503020204020204"/>
                <a:cs typeface="Arial"/>
              </a:rPr>
              <a:t> na Rašu i da su ga ubili“. Iz ovog djela njegovog iskaza, moglo bi se pretpostaviti da je lice „</a:t>
            </a:r>
            <a:r>
              <a:rPr lang="hr-HR" altLang="sr-Latn-RS" sz="1800" dirty="0" err="1">
                <a:solidFill>
                  <a:prstClr val="white"/>
                </a:solidFill>
                <a:latin typeface="Corbel" panose="020B0503020204020204"/>
                <a:cs typeface="Arial"/>
              </a:rPr>
              <a:t>Kezo</a:t>
            </a:r>
            <a:r>
              <a:rPr lang="hr-HR" altLang="sr-Latn-RS" sz="1800" dirty="0">
                <a:solidFill>
                  <a:prstClr val="white"/>
                </a:solidFill>
                <a:latin typeface="Corbel" panose="020B0503020204020204"/>
                <a:cs typeface="Arial"/>
              </a:rPr>
              <a:t>“ iz G., optuženi N.M. Međutim, samo na osnovu iskaza svjedoka S. iz istrage, </a:t>
            </a:r>
            <a:r>
              <a:rPr lang="hr-HR" altLang="sr-Latn-RS" sz="1800" dirty="0" err="1">
                <a:solidFill>
                  <a:prstClr val="white"/>
                </a:solidFill>
                <a:latin typeface="Corbel" panose="020B0503020204020204"/>
                <a:cs typeface="Arial"/>
              </a:rPr>
              <a:t>datim</a:t>
            </a:r>
            <a:r>
              <a:rPr lang="hr-HR" altLang="sr-Latn-RS" sz="1800" dirty="0">
                <a:solidFill>
                  <a:prstClr val="white"/>
                </a:solidFill>
                <a:latin typeface="Corbel" panose="020B0503020204020204"/>
                <a:cs typeface="Arial"/>
              </a:rPr>
              <a:t> pred ovlaštenim službenim licima, koji iskaz je sadržajno nedorečen, bez mogućnosti da odbrana ispita tog svjedoka i kao jedini dokaz iz kojeg bi se moglo pretpostaviti da je upravo optuženi N.M. lišio života oštećene, ne može se izvan razumne sumnje, zaključiti da je optuženi počinio krivično djelo za koje se tereti.</a:t>
            </a:r>
          </a:p>
          <a:p>
            <a:pPr marL="171450" lvl="0" indent="-171450" algn="just" defTabSz="685800" eaLnBrk="1" fontAlgn="auto" hangingPunct="1">
              <a:lnSpc>
                <a:spcPct val="80000"/>
              </a:lnSpc>
              <a:spcBef>
                <a:spcPts val="750"/>
              </a:spcBef>
              <a:spcAft>
                <a:spcPts val="0"/>
              </a:spcAft>
              <a:buClrTx/>
              <a:buSzTx/>
              <a:buNone/>
              <a:defRPr/>
            </a:pPr>
            <a:r>
              <a:rPr lang="hr-HR" altLang="sr-Latn-RS" sz="1800" dirty="0">
                <a:solidFill>
                  <a:prstClr val="white"/>
                </a:solidFill>
                <a:latin typeface="Corbel" panose="020B0503020204020204"/>
                <a:cs typeface="Arial"/>
              </a:rPr>
              <a:t>     Prema tome, kako sprovedeni dokazi ne upućuju na nesumnjiv zaključak da je  optuženi N.M. počinio krivično djelo za koje se tereti, to je, po ocjeni ovog suda, prvostepeni sud, primjenom principa „</a:t>
            </a:r>
            <a:r>
              <a:rPr lang="hr-HR" altLang="sr-Latn-RS" sz="1800" dirty="0" err="1">
                <a:solidFill>
                  <a:prstClr val="white"/>
                </a:solidFill>
                <a:latin typeface="Corbel" panose="020B0503020204020204"/>
                <a:cs typeface="Arial"/>
              </a:rPr>
              <a:t>in</a:t>
            </a:r>
            <a:r>
              <a:rPr lang="hr-HR" altLang="sr-Latn-RS" sz="1800" dirty="0">
                <a:solidFill>
                  <a:prstClr val="white"/>
                </a:solidFill>
                <a:latin typeface="Corbel" panose="020B0503020204020204"/>
                <a:cs typeface="Arial"/>
              </a:rPr>
              <a:t> dubio pro </a:t>
            </a:r>
            <a:r>
              <a:rPr lang="hr-HR" altLang="sr-Latn-RS" sz="1800" dirty="0" err="1">
                <a:solidFill>
                  <a:prstClr val="white"/>
                </a:solidFill>
                <a:latin typeface="Corbel" panose="020B0503020204020204"/>
                <a:cs typeface="Arial"/>
              </a:rPr>
              <a:t>reo</a:t>
            </a:r>
            <a:r>
              <a:rPr lang="hr-HR" altLang="sr-Latn-RS" sz="1800" dirty="0">
                <a:solidFill>
                  <a:prstClr val="white"/>
                </a:solidFill>
                <a:latin typeface="Corbel" panose="020B0503020204020204"/>
                <a:cs typeface="Arial"/>
              </a:rPr>
              <a:t>“, pravilno postupio kada je optuženog oslobodio od optužbe, </a:t>
            </a:r>
            <a:r>
              <a:rPr lang="hr-HR" altLang="sr-Latn-RS" sz="1800" dirty="0" err="1">
                <a:solidFill>
                  <a:prstClr val="white"/>
                </a:solidFill>
                <a:latin typeface="Corbel" panose="020B0503020204020204"/>
                <a:cs typeface="Arial"/>
              </a:rPr>
              <a:t>usljed</a:t>
            </a:r>
            <a:r>
              <a:rPr lang="hr-HR" altLang="sr-Latn-RS" sz="1800" dirty="0">
                <a:solidFill>
                  <a:prstClr val="white"/>
                </a:solidFill>
                <a:latin typeface="Corbel" panose="020B0503020204020204"/>
                <a:cs typeface="Arial"/>
              </a:rPr>
              <a:t> nedostatka dokaza, a na osnovu odredbe člana 3. stav 2. i 298. </a:t>
            </a:r>
            <a:r>
              <a:rPr lang="hr-HR" altLang="sr-Latn-RS" sz="1800" dirty="0" err="1">
                <a:solidFill>
                  <a:prstClr val="white"/>
                </a:solidFill>
                <a:latin typeface="Corbel" panose="020B0503020204020204"/>
                <a:cs typeface="Arial"/>
              </a:rPr>
              <a:t>začka</a:t>
            </a:r>
            <a:r>
              <a:rPr lang="hr-HR" altLang="sr-Latn-RS" sz="1800" dirty="0">
                <a:solidFill>
                  <a:prstClr val="white"/>
                </a:solidFill>
                <a:latin typeface="Corbel" panose="020B0503020204020204"/>
                <a:cs typeface="Arial"/>
              </a:rPr>
              <a:t> v) ZKP RS”. </a:t>
            </a:r>
            <a:endParaRPr lang="bs-Latn-BA" altLang="sr-Latn-RS" sz="1800" dirty="0">
              <a:solidFill>
                <a:prstClr val="white"/>
              </a:solidFill>
              <a:latin typeface="Corbel" panose="020B0503020204020204"/>
              <a:cs typeface="Arial"/>
            </a:endParaRPr>
          </a:p>
          <a:p>
            <a:endParaRPr lang="en-US" dirty="0"/>
          </a:p>
        </p:txBody>
      </p:sp>
    </p:spTree>
    <p:extLst>
      <p:ext uri="{BB962C8B-B14F-4D97-AF65-F5344CB8AC3E}">
        <p14:creationId xmlns:p14="http://schemas.microsoft.com/office/powerpoint/2010/main" val="7515561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32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Corbel" panose="020B0503020204020204"/>
              </a:rPr>
              <a:t>Iskazi zaštićenih svjedoka</a:t>
            </a:r>
            <a:br>
              <a:rPr lang="bs-Latn-BA" sz="32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Corbel" panose="020B0503020204020204"/>
              </a:rPr>
            </a:br>
            <a:r>
              <a:rPr lang="bs-Latn-BA" sz="32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Corbel" panose="020B0503020204020204"/>
              </a:rPr>
              <a:t>(iz odluke VS RS </a:t>
            </a:r>
            <a:r>
              <a:rPr lang="bs-Latn-BA" sz="3200" dirty="0" err="1">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Corbel" panose="020B0503020204020204"/>
              </a:rPr>
              <a:t>br</a:t>
            </a:r>
            <a:r>
              <a:rPr lang="bs-Latn-BA" sz="32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Corbel" panose="020B0503020204020204"/>
              </a:rPr>
              <a:t>: </a:t>
            </a:r>
            <a:r>
              <a:rPr lang="bs-Latn-BA" sz="32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13 0 К 002084 15 </a:t>
            </a:r>
            <a:r>
              <a:rPr lang="bs-Latn-BA" sz="3200" dirty="0" err="1">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Kж</a:t>
            </a:r>
            <a:r>
              <a:rPr lang="bs-Latn-BA" sz="3200"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latin typeface="Times New Roman" panose="02020603050405020304" pitchFamily="18" charset="0"/>
                <a:ea typeface="Times New Roman" panose="02020603050405020304" pitchFamily="18" charset="0"/>
              </a:rPr>
              <a:t>)</a:t>
            </a:r>
            <a:endParaRPr lang="en-US" dirty="0"/>
          </a:p>
        </p:txBody>
      </p:sp>
      <p:sp>
        <p:nvSpPr>
          <p:cNvPr id="3" name="Content Placeholder 2"/>
          <p:cNvSpPr>
            <a:spLocks noGrp="1"/>
          </p:cNvSpPr>
          <p:nvPr>
            <p:ph idx="1"/>
          </p:nvPr>
        </p:nvSpPr>
        <p:spPr>
          <a:xfrm>
            <a:off x="838200" y="1295400"/>
            <a:ext cx="7467600" cy="4525963"/>
          </a:xfrm>
        </p:spPr>
        <p:txBody>
          <a:bodyPr/>
          <a:lstStyle/>
          <a:p>
            <a:pPr marL="8255" lvl="0" indent="0" algn="just" defTabSz="685800" eaLnBrk="1" fontAlgn="auto" hangingPunct="1">
              <a:lnSpc>
                <a:spcPct val="90000"/>
              </a:lnSpc>
              <a:spcBef>
                <a:spcPts val="750"/>
              </a:spcBef>
              <a:spcAft>
                <a:spcPts val="600"/>
              </a:spcAft>
              <a:buClrTx/>
              <a:buSzTx/>
              <a:buNone/>
            </a:pP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„Isto tako, po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ocjeni</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ovog suda, zaključak pobijane presude da nema dokaza da je optuženi izvršio radnju iz tačke 7.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izmjenjene</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optužnice, je za sada preuranjen, jer je prvostepeni sud pogrešno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primjenio</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odredbe Zakona o zaštiti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svjedoka</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u krivičnom postupku, kako to s pravom i žalba tužioca ističe. Naime, prvostepeni sud je poklonio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vjeru</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iskazu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svjedoka</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„Y“,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ocjenivši</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ga kao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uvjerljivim</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i dosljednim, uz konstataciju da se samo na osnovu iskaza ovog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svjedoka</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ne može zasnivati osuđujuća presuda, pozivajući se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pritom</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na odredbu člana 23. citiranog Zakona.  Navedenom zakonskom odredbom je propisano da sud ne može zasnivati presudu isključivo na osnovu dokaza iz člana 11. ili član 14. do 22. tog zakona. To znači da sud ne može zasnivati presudu isključivo na zapisnicima o iskazima datim u istrazi i na iskazu zaštićenog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svjedoka</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Odredbom člana 3. stav 4. Zakona o zaštiti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svjedoka</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je propisano da je zaštićeni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svjedok</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onaj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svjedok</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koji se saslušava prema odredbama čl. 14. do 23. tog Zakona. Međutim,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svjedok</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„Y“ nije zaštićeni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svjedok</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u smislu odredbi člana 14. do 22. Zakona o zaštiti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svjedoka</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u krivičnom postupku, kako to pogrešno utvrđuje prvostepeni sud, već je to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svjedok</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kojem je određen status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svjedoka</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pod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prijetnjom</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uz određivanja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mjera</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zaštite iz člana 12. i 13. tog Zakona, čiji lični podaci i sadržaj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svjedočenja</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su poznati samo sudu, strankama i braniocu i koji je saslušan na glavnom pretresu pred prvostepenim sudom, iz druge prostorije, uz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primjenu</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tehničkih uređaja za prenos slike i zvuka, pa je tako odbrana imala mogućnost da unakrsno ispita ovog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svjedoka</a:t>
            </a:r>
            <a:r>
              <a:rPr lang="sr-Latn-CS" sz="1600" b="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Dakle,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svjedok</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„Y“, nije zaštićeni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svjedok</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u smislu odredbi člana 14. do 22. Zakona o zaštiti </a:t>
            </a:r>
            <a:r>
              <a:rPr lang="sr-Latn-CS" sz="1600"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svjedoka</a:t>
            </a:r>
            <a:r>
              <a:rPr lang="sr-Latn-C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u krivičnom postupku, kako to pogrešno smatra prvostepeni sud.</a:t>
            </a:r>
            <a:r>
              <a:rPr lang="sr-Latn-CS" sz="1600" b="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Prema tome, obzirom da je prvostepeni sud pogrešno utvrdio da je </a:t>
            </a:r>
            <a:r>
              <a:rPr lang="sr-Latn-CS" sz="1600" b="1"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svjedok</a:t>
            </a:r>
            <a:r>
              <a:rPr lang="sr-Latn-CS" sz="1600" b="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„Y“, zaštićeni </a:t>
            </a:r>
            <a:r>
              <a:rPr lang="sr-Latn-CS" sz="1600" b="1" dirty="0" err="1">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svjedok</a:t>
            </a:r>
            <a:r>
              <a:rPr lang="sr-Latn-CS" sz="1600" b="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rPr>
              <a:t> u smislu odredbi člana 14. do 23., to je i zaključak prvostepenog suda u pogledu radnje optuženog u odnosu na oštećenog S.J., za sada preuranjen. „ </a:t>
            </a:r>
            <a:endParaRPr lang="en-US" sz="16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Times New Roman" panose="02020603050405020304" pitchFamily="18" charset="0"/>
              <a:ea typeface="Times New Roman" panose="02020603050405020304" pitchFamily="18" charset="0"/>
            </a:endParaRPr>
          </a:p>
          <a:p>
            <a:pPr marL="171450" lvl="0" indent="-171450" defTabSz="685800" eaLnBrk="1" fontAlgn="auto" hangingPunct="1">
              <a:lnSpc>
                <a:spcPct val="90000"/>
              </a:lnSpc>
              <a:spcBef>
                <a:spcPts val="750"/>
              </a:spcBef>
              <a:spcAft>
                <a:spcPts val="0"/>
              </a:spcAft>
              <a:buClrTx/>
              <a:buSzTx/>
              <a:buFont typeface="Arial" panose="020B0604020202020204" pitchFamily="34" charset="0"/>
              <a:buChar char="•"/>
            </a:pPr>
            <a:endParaRPr lang="en-US" sz="14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Corbel" panose="020B0503020204020204"/>
            </a:endParaRPr>
          </a:p>
          <a:p>
            <a:endParaRPr lang="en-US" dirty="0"/>
          </a:p>
        </p:txBody>
      </p:sp>
    </p:spTree>
    <p:extLst>
      <p:ext uri="{BB962C8B-B14F-4D97-AF65-F5344CB8AC3E}">
        <p14:creationId xmlns:p14="http://schemas.microsoft.com/office/powerpoint/2010/main" val="16777449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eaLnBrk="1" hangingPunct="1"/>
            <a:r>
              <a:rPr lang="bs-Latn-BA" altLang="en-US" sz="3200" dirty="0" smtClean="0">
                <a:latin typeface="Times New Roman" panose="02020603050405020304" pitchFamily="18" charset="0"/>
                <a:ea typeface="Calibri" panose="020F0502020204030204" pitchFamily="34" charset="0"/>
                <a:cs typeface="Times New Roman" panose="02020603050405020304" pitchFamily="18" charset="0"/>
              </a:rPr>
              <a:t/>
            </a:r>
            <a:br>
              <a:rPr lang="bs-Latn-BA" altLang="en-US" sz="3200" dirty="0" smtClean="0">
                <a:latin typeface="Times New Roman" panose="02020603050405020304" pitchFamily="18" charset="0"/>
                <a:ea typeface="Calibri" panose="020F0502020204030204" pitchFamily="34" charset="0"/>
                <a:cs typeface="Times New Roman" panose="02020603050405020304" pitchFamily="18" charset="0"/>
              </a:rPr>
            </a:br>
            <a:r>
              <a:rPr lang="bs-Latn-BA" altLang="en-US" sz="3200" dirty="0">
                <a:latin typeface="Times New Roman" panose="02020603050405020304" pitchFamily="18" charset="0"/>
                <a:ea typeface="Calibri" panose="020F0502020204030204" pitchFamily="34" charset="0"/>
                <a:cs typeface="Times New Roman" panose="02020603050405020304" pitchFamily="18" charset="0"/>
              </a:rPr>
              <a:t/>
            </a:r>
            <a:br>
              <a:rPr lang="bs-Latn-BA" altLang="en-US" sz="3200" dirty="0">
                <a:latin typeface="Times New Roman" panose="02020603050405020304" pitchFamily="18" charset="0"/>
                <a:ea typeface="Calibri" panose="020F0502020204030204" pitchFamily="34" charset="0"/>
                <a:cs typeface="Times New Roman" panose="02020603050405020304" pitchFamily="18" charset="0"/>
              </a:rPr>
            </a:br>
            <a:endParaRPr lang="en-US" altLang="en-US" sz="3200" dirty="0" smtClean="0">
              <a:ea typeface="Calibri" panose="020F0502020204030204" pitchFamily="34" charset="0"/>
              <a:cs typeface="Times New Roman" panose="02020603050405020304" pitchFamily="18" charset="0"/>
            </a:endParaRPr>
          </a:p>
        </p:txBody>
      </p:sp>
      <p:sp>
        <p:nvSpPr>
          <p:cNvPr id="10243" name="Content Placeholder 2"/>
          <p:cNvSpPr>
            <a:spLocks noGrp="1"/>
          </p:cNvSpPr>
          <p:nvPr>
            <p:ph idx="1"/>
          </p:nvPr>
        </p:nvSpPr>
        <p:spPr/>
        <p:txBody>
          <a:bodyPr/>
          <a:lstStyle/>
          <a:p>
            <a:pPr marL="36512" indent="0" eaLnBrk="1" hangingPunct="1">
              <a:buNone/>
            </a:pPr>
            <a:endParaRPr lang="bs-Latn-BA" altLang="en-US" sz="3200" dirty="0" smtClean="0">
              <a:solidFill>
                <a:prstClr val="white"/>
              </a:solidFill>
              <a:latin typeface="Times New Roman" panose="02020603050405020304" pitchFamily="18" charset="0"/>
              <a:ea typeface="Calibri" panose="020F0502020204030204" pitchFamily="34" charset="0"/>
              <a:cs typeface="Times New Roman" panose="02020603050405020304" pitchFamily="18" charset="0"/>
            </a:endParaRPr>
          </a:p>
          <a:p>
            <a:pPr marL="36512" indent="0" eaLnBrk="1" hangingPunct="1">
              <a:buNone/>
            </a:pPr>
            <a:endParaRPr lang="bs-Latn-BA" altLang="en-US" sz="3200" dirty="0">
              <a:solidFill>
                <a:prstClr val="white"/>
              </a:solidFill>
              <a:latin typeface="Times New Roman" panose="02020603050405020304" pitchFamily="18" charset="0"/>
              <a:ea typeface="Calibri" panose="020F0502020204030204" pitchFamily="34" charset="0"/>
              <a:cs typeface="Times New Roman" panose="02020603050405020304" pitchFamily="18" charset="0"/>
            </a:endParaRPr>
          </a:p>
          <a:p>
            <a:pPr marL="36512" indent="0" algn="ctr" eaLnBrk="1" hangingPunct="1">
              <a:buNone/>
            </a:pPr>
            <a:r>
              <a:rPr lang="bs-Latn-BA" altLang="en-US" sz="3200" dirty="0" smtClean="0">
                <a:solidFill>
                  <a:prstClr val="white"/>
                </a:solidFill>
                <a:latin typeface="Times New Roman" panose="02020603050405020304" pitchFamily="18" charset="0"/>
                <a:ea typeface="Calibri" panose="020F0502020204030204" pitchFamily="34" charset="0"/>
                <a:cs typeface="Times New Roman" panose="02020603050405020304" pitchFamily="18" charset="0"/>
              </a:rPr>
              <a:t>Žalba </a:t>
            </a:r>
            <a:r>
              <a:rPr lang="bs-Latn-BA" altLang="en-US" sz="3200" dirty="0">
                <a:solidFill>
                  <a:prstClr val="white"/>
                </a:solidFill>
                <a:latin typeface="Times New Roman" panose="02020603050405020304" pitchFamily="18" charset="0"/>
                <a:ea typeface="Calibri" panose="020F0502020204030204" pitchFamily="34" charset="0"/>
                <a:cs typeface="Times New Roman" panose="02020603050405020304" pitchFamily="18" charset="0"/>
              </a:rPr>
              <a:t>zbog odluke o krivičnoj sankciji</a:t>
            </a:r>
            <a:endParaRPr lang="en-US" altLang="en-US" sz="2400"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ctr" eaLnBrk="1" hangingPunct="1"/>
            <a:r>
              <a:rPr lang="bs-Latn-BA" altLang="en-US" sz="2800" smtClean="0"/>
              <a:t>Zakonske odredbe u vezi sa odmjeravanjem kazne</a:t>
            </a:r>
            <a:endParaRPr lang="en-US" altLang="en-US" sz="2800" smtClean="0"/>
          </a:p>
        </p:txBody>
      </p:sp>
      <p:sp>
        <p:nvSpPr>
          <p:cNvPr id="11267" name="Content Placeholder 2"/>
          <p:cNvSpPr>
            <a:spLocks noGrp="1"/>
          </p:cNvSpPr>
          <p:nvPr>
            <p:ph idx="1"/>
          </p:nvPr>
        </p:nvSpPr>
        <p:spPr/>
        <p:txBody>
          <a:bodyPr/>
          <a:lstStyle/>
          <a:p>
            <a:pPr algn="just" eaLnBrk="1" hangingPunct="1"/>
            <a:endParaRPr lang="bs-Latn-BA" altLang="en-US" sz="2800" dirty="0" smtClean="0">
              <a:ea typeface="Calibri" panose="020F0502020204030204" pitchFamily="34" charset="0"/>
              <a:cs typeface="Times New Roman" panose="02020603050405020304" pitchFamily="18" charset="0"/>
            </a:endParaRPr>
          </a:p>
          <a:p>
            <a:pPr algn="just" eaLnBrk="1" hangingPunct="1"/>
            <a:r>
              <a:rPr lang="en-US" altLang="en-US" sz="2800" dirty="0" err="1" smtClean="0">
                <a:ea typeface="Calibri" panose="020F0502020204030204" pitchFamily="34" charset="0"/>
                <a:cs typeface="Times New Roman" panose="02020603050405020304" pitchFamily="18" charset="0"/>
              </a:rPr>
              <a:t>Član</a:t>
            </a:r>
            <a:r>
              <a:rPr lang="en-US" altLang="en-US" sz="2800" dirty="0" smtClean="0">
                <a:ea typeface="Calibri" panose="020F0502020204030204" pitchFamily="34" charset="0"/>
                <a:cs typeface="Times New Roman" panose="02020603050405020304" pitchFamily="18" charset="0"/>
              </a:rPr>
              <a:t> 5. </a:t>
            </a:r>
            <a:r>
              <a:rPr lang="en-US" altLang="en-US" sz="2800" dirty="0" err="1" smtClean="0">
                <a:ea typeface="Calibri" panose="020F0502020204030204" pitchFamily="34" charset="0"/>
                <a:cs typeface="Times New Roman" panose="02020603050405020304" pitchFamily="18" charset="0"/>
              </a:rPr>
              <a:t>stav</a:t>
            </a:r>
            <a:r>
              <a:rPr lang="en-US" altLang="en-US" sz="2800" dirty="0" smtClean="0">
                <a:ea typeface="Calibri" panose="020F0502020204030204" pitchFamily="34" charset="0"/>
                <a:cs typeface="Times New Roman" panose="02020603050405020304" pitchFamily="18" charset="0"/>
              </a:rPr>
              <a:t> 2.</a:t>
            </a:r>
            <a:r>
              <a:rPr lang="bs-Latn-BA" altLang="en-US" sz="2800" dirty="0" smtClean="0">
                <a:ea typeface="Calibri" panose="020F0502020204030204" pitchFamily="34" charset="0"/>
                <a:cs typeface="Times New Roman" panose="02020603050405020304" pitchFamily="18" charset="0"/>
              </a:rPr>
              <a:t> - </a:t>
            </a:r>
            <a:r>
              <a:rPr lang="en-US" altLang="en-US" sz="2800" dirty="0" err="1" smtClean="0">
                <a:ea typeface="Calibri" panose="020F0502020204030204" pitchFamily="34" charset="0"/>
                <a:cs typeface="Times New Roman" panose="02020603050405020304" pitchFamily="18" charset="0"/>
              </a:rPr>
              <a:t>opšta</a:t>
            </a:r>
            <a:r>
              <a:rPr lang="en-US" altLang="en-US" sz="2800" dirty="0" smtClean="0">
                <a:ea typeface="Calibri" panose="020F0502020204030204" pitchFamily="34" charset="0"/>
                <a:cs typeface="Times New Roman" panose="02020603050405020304" pitchFamily="18" charset="0"/>
              </a:rPr>
              <a:t> </a:t>
            </a:r>
            <a:r>
              <a:rPr lang="en-US" altLang="en-US" sz="2800" dirty="0" err="1" smtClean="0">
                <a:ea typeface="Calibri" panose="020F0502020204030204" pitchFamily="34" charset="0"/>
                <a:cs typeface="Times New Roman" panose="02020603050405020304" pitchFamily="18" charset="0"/>
              </a:rPr>
              <a:t>svrha</a:t>
            </a:r>
            <a:r>
              <a:rPr lang="en-US" altLang="en-US" sz="2800" dirty="0" smtClean="0">
                <a:ea typeface="Calibri" panose="020F0502020204030204" pitchFamily="34" charset="0"/>
                <a:cs typeface="Times New Roman" panose="02020603050405020304" pitchFamily="18" charset="0"/>
              </a:rPr>
              <a:t> </a:t>
            </a:r>
            <a:r>
              <a:rPr lang="en-US" altLang="en-US" sz="2800" dirty="0" err="1" smtClean="0">
                <a:ea typeface="Calibri" panose="020F0502020204030204" pitchFamily="34" charset="0"/>
                <a:cs typeface="Times New Roman" panose="02020603050405020304" pitchFamily="18" charset="0"/>
              </a:rPr>
              <a:t>propisivanja</a:t>
            </a:r>
            <a:r>
              <a:rPr lang="en-US" altLang="en-US" sz="2800" dirty="0" smtClean="0">
                <a:ea typeface="Calibri" panose="020F0502020204030204" pitchFamily="34" charset="0"/>
                <a:cs typeface="Times New Roman" panose="02020603050405020304" pitchFamily="18" charset="0"/>
              </a:rPr>
              <a:t> </a:t>
            </a:r>
            <a:r>
              <a:rPr lang="en-US" altLang="en-US" sz="2800" dirty="0" err="1" smtClean="0">
                <a:ea typeface="Calibri" panose="020F0502020204030204" pitchFamily="34" charset="0"/>
                <a:cs typeface="Times New Roman" panose="02020603050405020304" pitchFamily="18" charset="0"/>
              </a:rPr>
              <a:t>i</a:t>
            </a:r>
            <a:r>
              <a:rPr lang="en-US" altLang="en-US" sz="2800" dirty="0" smtClean="0">
                <a:ea typeface="Calibri" panose="020F0502020204030204" pitchFamily="34" charset="0"/>
                <a:cs typeface="Times New Roman" panose="02020603050405020304" pitchFamily="18" charset="0"/>
              </a:rPr>
              <a:t> </a:t>
            </a:r>
            <a:r>
              <a:rPr lang="en-US" altLang="en-US" sz="2800" dirty="0" err="1" smtClean="0">
                <a:ea typeface="Calibri" panose="020F0502020204030204" pitchFamily="34" charset="0"/>
                <a:cs typeface="Times New Roman" panose="02020603050405020304" pitchFamily="18" charset="0"/>
              </a:rPr>
              <a:t>izricanja</a:t>
            </a:r>
            <a:r>
              <a:rPr lang="en-US" altLang="en-US" sz="2800" dirty="0" smtClean="0">
                <a:ea typeface="Calibri" panose="020F0502020204030204" pitchFamily="34" charset="0"/>
                <a:cs typeface="Times New Roman" panose="02020603050405020304" pitchFamily="18" charset="0"/>
              </a:rPr>
              <a:t> </a:t>
            </a:r>
            <a:r>
              <a:rPr lang="en-US" altLang="en-US" sz="2800" dirty="0" err="1" smtClean="0">
                <a:ea typeface="Calibri" panose="020F0502020204030204" pitchFamily="34" charset="0"/>
                <a:cs typeface="Times New Roman" panose="02020603050405020304" pitchFamily="18" charset="0"/>
              </a:rPr>
              <a:t>krivično-pravnih</a:t>
            </a:r>
            <a:r>
              <a:rPr lang="en-US" altLang="en-US" sz="2800" dirty="0" smtClean="0">
                <a:ea typeface="Calibri" panose="020F0502020204030204" pitchFamily="34" charset="0"/>
                <a:cs typeface="Times New Roman" panose="02020603050405020304" pitchFamily="18" charset="0"/>
              </a:rPr>
              <a:t> </a:t>
            </a:r>
            <a:r>
              <a:rPr lang="en-US" altLang="en-US" sz="2800" dirty="0" err="1" smtClean="0">
                <a:ea typeface="Calibri" panose="020F0502020204030204" pitchFamily="34" charset="0"/>
                <a:cs typeface="Times New Roman" panose="02020603050405020304" pitchFamily="18" charset="0"/>
              </a:rPr>
              <a:t>sankcija</a:t>
            </a:r>
            <a:r>
              <a:rPr lang="en-US" altLang="en-US" sz="2800" dirty="0" smtClean="0">
                <a:ea typeface="Calibri" panose="020F0502020204030204" pitchFamily="34" charset="0"/>
                <a:cs typeface="Times New Roman" panose="02020603050405020304" pitchFamily="18" charset="0"/>
              </a:rPr>
              <a:t> </a:t>
            </a:r>
            <a:r>
              <a:rPr lang="bs-Latn-BA" altLang="en-US" sz="2800" dirty="0" smtClean="0">
                <a:ea typeface="Calibri" panose="020F0502020204030204" pitchFamily="34" charset="0"/>
                <a:cs typeface="Times New Roman" panose="02020603050405020304" pitchFamily="18" charset="0"/>
              </a:rPr>
              <a:t>je </a:t>
            </a:r>
            <a:r>
              <a:rPr lang="en-US" altLang="en-US" sz="2800" dirty="0" err="1" smtClean="0">
                <a:ea typeface="Calibri" panose="020F0502020204030204" pitchFamily="34" charset="0"/>
                <a:cs typeface="Times New Roman" panose="02020603050405020304" pitchFamily="18" charset="0"/>
              </a:rPr>
              <a:t>suzbijanje</a:t>
            </a:r>
            <a:r>
              <a:rPr lang="en-US" altLang="en-US" sz="2800" dirty="0" smtClean="0">
                <a:ea typeface="Calibri" panose="020F0502020204030204" pitchFamily="34" charset="0"/>
                <a:cs typeface="Times New Roman" panose="02020603050405020304" pitchFamily="18" charset="0"/>
              </a:rPr>
              <a:t> </a:t>
            </a:r>
            <a:r>
              <a:rPr lang="en-US" altLang="en-US" sz="2800" dirty="0" err="1" smtClean="0">
                <a:ea typeface="Calibri" panose="020F0502020204030204" pitchFamily="34" charset="0"/>
                <a:cs typeface="Times New Roman" panose="02020603050405020304" pitchFamily="18" charset="0"/>
              </a:rPr>
              <a:t>društveno</a:t>
            </a:r>
            <a:r>
              <a:rPr lang="en-US" altLang="en-US" sz="2800" dirty="0" smtClean="0">
                <a:ea typeface="Calibri" panose="020F0502020204030204" pitchFamily="34" charset="0"/>
                <a:cs typeface="Times New Roman" panose="02020603050405020304" pitchFamily="18" charset="0"/>
              </a:rPr>
              <a:t> </a:t>
            </a:r>
            <a:r>
              <a:rPr lang="en-US" altLang="en-US" sz="2800" dirty="0" err="1" smtClean="0">
                <a:ea typeface="Calibri" panose="020F0502020204030204" pitchFamily="34" charset="0"/>
                <a:cs typeface="Times New Roman" panose="02020603050405020304" pitchFamily="18" charset="0"/>
              </a:rPr>
              <a:t>opasnih</a:t>
            </a:r>
            <a:r>
              <a:rPr lang="en-US" altLang="en-US" sz="2800" dirty="0" smtClean="0">
                <a:ea typeface="Calibri" panose="020F0502020204030204" pitchFamily="34" charset="0"/>
                <a:cs typeface="Times New Roman" panose="02020603050405020304" pitchFamily="18" charset="0"/>
              </a:rPr>
              <a:t> </a:t>
            </a:r>
            <a:r>
              <a:rPr lang="en-US" altLang="en-US" sz="2800" dirty="0" err="1" smtClean="0">
                <a:ea typeface="Calibri" panose="020F0502020204030204" pitchFamily="34" charset="0"/>
                <a:cs typeface="Times New Roman" panose="02020603050405020304" pitchFamily="18" charset="0"/>
              </a:rPr>
              <a:t>djelatnosti</a:t>
            </a:r>
            <a:r>
              <a:rPr lang="en-US" altLang="en-US" sz="2800" dirty="0" smtClean="0">
                <a:ea typeface="Calibri" panose="020F0502020204030204" pitchFamily="34" charset="0"/>
                <a:cs typeface="Times New Roman" panose="02020603050405020304" pitchFamily="18" charset="0"/>
              </a:rPr>
              <a:t> </a:t>
            </a:r>
            <a:r>
              <a:rPr lang="en-US" altLang="en-US" sz="2800" dirty="0" err="1" smtClean="0">
                <a:ea typeface="Calibri" panose="020F0502020204030204" pitchFamily="34" charset="0"/>
                <a:cs typeface="Times New Roman" panose="02020603050405020304" pitchFamily="18" charset="0"/>
              </a:rPr>
              <a:t>kojima</a:t>
            </a:r>
            <a:r>
              <a:rPr lang="en-US" altLang="en-US" sz="2800" dirty="0" smtClean="0">
                <a:ea typeface="Calibri" panose="020F0502020204030204" pitchFamily="34" charset="0"/>
                <a:cs typeface="Times New Roman" panose="02020603050405020304" pitchFamily="18" charset="0"/>
              </a:rPr>
              <a:t> se </a:t>
            </a:r>
            <a:r>
              <a:rPr lang="en-US" altLang="en-US" sz="2800" dirty="0" err="1" smtClean="0">
                <a:ea typeface="Calibri" panose="020F0502020204030204" pitchFamily="34" charset="0"/>
                <a:cs typeface="Times New Roman" panose="02020603050405020304" pitchFamily="18" charset="0"/>
              </a:rPr>
              <a:t>povrjeđuju</a:t>
            </a:r>
            <a:r>
              <a:rPr lang="en-US" altLang="en-US" sz="2800" dirty="0" smtClean="0">
                <a:ea typeface="Calibri" panose="020F0502020204030204" pitchFamily="34" charset="0"/>
                <a:cs typeface="Times New Roman" panose="02020603050405020304" pitchFamily="18" charset="0"/>
              </a:rPr>
              <a:t> </a:t>
            </a:r>
            <a:r>
              <a:rPr lang="en-US" altLang="en-US" sz="2800" dirty="0" err="1" smtClean="0">
                <a:ea typeface="Calibri" panose="020F0502020204030204" pitchFamily="34" charset="0"/>
                <a:cs typeface="Times New Roman" panose="02020603050405020304" pitchFamily="18" charset="0"/>
              </a:rPr>
              <a:t>ili</a:t>
            </a:r>
            <a:r>
              <a:rPr lang="en-US" altLang="en-US" sz="2800" dirty="0" smtClean="0">
                <a:ea typeface="Calibri" panose="020F0502020204030204" pitchFamily="34" charset="0"/>
                <a:cs typeface="Times New Roman" panose="02020603050405020304" pitchFamily="18" charset="0"/>
              </a:rPr>
              <a:t> </a:t>
            </a:r>
            <a:r>
              <a:rPr lang="en-US" altLang="en-US" sz="2800" dirty="0" err="1" smtClean="0">
                <a:ea typeface="Calibri" panose="020F0502020204030204" pitchFamily="34" charset="0"/>
                <a:cs typeface="Times New Roman" panose="02020603050405020304" pitchFamily="18" charset="0"/>
              </a:rPr>
              <a:t>ugrožavaju</a:t>
            </a:r>
            <a:r>
              <a:rPr lang="en-US" altLang="en-US" sz="2800" dirty="0" smtClean="0">
                <a:ea typeface="Calibri" panose="020F0502020204030204" pitchFamily="34" charset="0"/>
                <a:cs typeface="Times New Roman" panose="02020603050405020304" pitchFamily="18" charset="0"/>
              </a:rPr>
              <a:t> </a:t>
            </a:r>
            <a:r>
              <a:rPr lang="en-US" altLang="en-US" sz="2800" dirty="0" err="1" smtClean="0">
                <a:ea typeface="Calibri" panose="020F0502020204030204" pitchFamily="34" charset="0"/>
                <a:cs typeface="Times New Roman" panose="02020603050405020304" pitchFamily="18" charset="0"/>
              </a:rPr>
              <a:t>društvene</a:t>
            </a:r>
            <a:r>
              <a:rPr lang="en-US" altLang="en-US" sz="2800" dirty="0" smtClean="0">
                <a:ea typeface="Calibri" panose="020F0502020204030204" pitchFamily="34" charset="0"/>
                <a:cs typeface="Times New Roman" panose="02020603050405020304" pitchFamily="18" charset="0"/>
              </a:rPr>
              <a:t> </a:t>
            </a:r>
            <a:r>
              <a:rPr lang="en-US" altLang="en-US" sz="2800" dirty="0" err="1" smtClean="0">
                <a:ea typeface="Calibri" panose="020F0502020204030204" pitchFamily="34" charset="0"/>
                <a:cs typeface="Times New Roman" panose="02020603050405020304" pitchFamily="18" charset="0"/>
              </a:rPr>
              <a:t>vrijednosti</a:t>
            </a:r>
            <a:r>
              <a:rPr lang="en-US" altLang="en-US" sz="2800" dirty="0" smtClean="0">
                <a:ea typeface="Calibri" panose="020F0502020204030204" pitchFamily="34" charset="0"/>
                <a:cs typeface="Times New Roman" panose="02020603050405020304" pitchFamily="18" charset="0"/>
              </a:rPr>
              <a:t> </a:t>
            </a:r>
            <a:r>
              <a:rPr lang="en-US" altLang="en-US" sz="2800" dirty="0" err="1" smtClean="0">
                <a:ea typeface="Calibri" panose="020F0502020204030204" pitchFamily="34" charset="0"/>
                <a:cs typeface="Times New Roman" panose="02020603050405020304" pitchFamily="18" charset="0"/>
              </a:rPr>
              <a:t>zaštićene</a:t>
            </a:r>
            <a:r>
              <a:rPr lang="en-US" altLang="en-US" sz="2800" dirty="0" smtClean="0">
                <a:ea typeface="Calibri" panose="020F0502020204030204" pitchFamily="34" charset="0"/>
                <a:cs typeface="Times New Roman" panose="02020603050405020304" pitchFamily="18" charset="0"/>
              </a:rPr>
              <a:t> </a:t>
            </a:r>
            <a:r>
              <a:rPr lang="en-US" altLang="en-US" sz="2800" dirty="0" err="1" smtClean="0">
                <a:ea typeface="Calibri" panose="020F0502020204030204" pitchFamily="34" charset="0"/>
                <a:cs typeface="Times New Roman" panose="02020603050405020304" pitchFamily="18" charset="0"/>
              </a:rPr>
              <a:t>krivičnim</a:t>
            </a:r>
            <a:r>
              <a:rPr lang="en-US" altLang="en-US" sz="2800" dirty="0" smtClean="0">
                <a:ea typeface="Calibri" panose="020F0502020204030204" pitchFamily="34" charset="0"/>
                <a:cs typeface="Times New Roman" panose="02020603050405020304" pitchFamily="18" charset="0"/>
              </a:rPr>
              <a:t> </a:t>
            </a:r>
            <a:r>
              <a:rPr lang="en-US" altLang="en-US" sz="2800" dirty="0" err="1" smtClean="0">
                <a:ea typeface="Calibri" panose="020F0502020204030204" pitchFamily="34" charset="0"/>
                <a:cs typeface="Times New Roman" panose="02020603050405020304" pitchFamily="18" charset="0"/>
              </a:rPr>
              <a:t>zakonodavstvom</a:t>
            </a:r>
            <a:r>
              <a:rPr lang="en-US" altLang="en-US" sz="2800" dirty="0" smtClean="0">
                <a:ea typeface="Calibri" panose="020F0502020204030204" pitchFamily="34" charset="0"/>
                <a:cs typeface="Times New Roman" panose="02020603050405020304" pitchFamily="18" charset="0"/>
              </a:rPr>
              <a:t>.</a:t>
            </a:r>
          </a:p>
          <a:p>
            <a:pPr algn="just" eaLnBrk="1" hangingPunct="1"/>
            <a:r>
              <a:rPr lang="en-US" altLang="en-US" sz="2800" dirty="0" smtClean="0">
                <a:ea typeface="Calibri" panose="020F0502020204030204" pitchFamily="34" charset="0"/>
                <a:cs typeface="Times New Roman" panose="02020603050405020304" pitchFamily="18" charset="0"/>
              </a:rPr>
              <a:t> </a:t>
            </a:r>
            <a:r>
              <a:rPr lang="en-US" altLang="en-US" sz="2800" dirty="0" err="1" smtClean="0">
                <a:ea typeface="Calibri" panose="020F0502020204030204" pitchFamily="34" charset="0"/>
                <a:cs typeface="Times New Roman" panose="02020603050405020304" pitchFamily="18" charset="0"/>
              </a:rPr>
              <a:t>Član</a:t>
            </a:r>
            <a:r>
              <a:rPr lang="en-US" altLang="en-US" sz="2800" dirty="0" smtClean="0">
                <a:ea typeface="Calibri" panose="020F0502020204030204" pitchFamily="34" charset="0"/>
                <a:cs typeface="Times New Roman" panose="02020603050405020304" pitchFamily="18" charset="0"/>
              </a:rPr>
              <a:t> 33.</a:t>
            </a:r>
            <a:r>
              <a:rPr lang="bs-Latn-BA" altLang="en-US" sz="2800" dirty="0" smtClean="0">
                <a:ea typeface="Calibri" panose="020F0502020204030204" pitchFamily="34" charset="0"/>
                <a:cs typeface="Times New Roman" panose="02020603050405020304" pitchFamily="18" charset="0"/>
              </a:rPr>
              <a:t> - </a:t>
            </a:r>
            <a:r>
              <a:rPr lang="en-US" altLang="en-US" sz="2800" dirty="0" err="1" smtClean="0">
                <a:ea typeface="Calibri" panose="020F0502020204030204" pitchFamily="34" charset="0"/>
                <a:cs typeface="Times New Roman" panose="02020603050405020304" pitchFamily="18" charset="0"/>
              </a:rPr>
              <a:t>svrha</a:t>
            </a:r>
            <a:r>
              <a:rPr lang="en-US" altLang="en-US" sz="2800" dirty="0" smtClean="0">
                <a:ea typeface="Calibri" panose="020F0502020204030204" pitchFamily="34" charset="0"/>
                <a:cs typeface="Times New Roman" panose="02020603050405020304" pitchFamily="18" charset="0"/>
              </a:rPr>
              <a:t> </a:t>
            </a:r>
            <a:r>
              <a:rPr lang="en-US" altLang="en-US" sz="2800" dirty="0" err="1" smtClean="0">
                <a:ea typeface="Calibri" panose="020F0502020204030204" pitchFamily="34" charset="0"/>
                <a:cs typeface="Times New Roman" panose="02020603050405020304" pitchFamily="18" charset="0"/>
              </a:rPr>
              <a:t>kažnjavanja</a:t>
            </a:r>
            <a:endParaRPr lang="en-US" altLang="en-US" sz="2800" dirty="0" smtClean="0">
              <a:ea typeface="Calibri" panose="020F0502020204030204" pitchFamily="34" charset="0"/>
              <a:cs typeface="Times New Roman" panose="02020603050405020304" pitchFamily="18" charset="0"/>
            </a:endParaRPr>
          </a:p>
          <a:p>
            <a:pPr eaLnBrk="1" hangingPunct="1"/>
            <a:endParaRPr lang="en-US" altLang="en-US" sz="2800" dirty="0" smtClean="0">
              <a:ea typeface="Calibri" panose="020F0502020204030204" pitchFamily="34" charset="0"/>
              <a:cs typeface="Times New Roman" panose="02020603050405020304"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eaLnBrk="1" hangingPunct="1"/>
            <a:r>
              <a:rPr lang="en-US" altLang="en-US" sz="3600" dirty="0" err="1" smtClean="0">
                <a:latin typeface="Times New Roman" panose="02020603050405020304" pitchFamily="18" charset="0"/>
                <a:ea typeface="Calibri" panose="020F0502020204030204" pitchFamily="34" charset="0"/>
                <a:cs typeface="Times New Roman" panose="02020603050405020304" pitchFamily="18" charset="0"/>
              </a:rPr>
              <a:t>Osnovi</a:t>
            </a:r>
            <a:r>
              <a:rPr lang="en-US" altLang="en-US" sz="3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altLang="en-US" sz="3600" dirty="0" err="1" smtClean="0">
                <a:latin typeface="Times New Roman" panose="02020603050405020304" pitchFamily="18" charset="0"/>
                <a:ea typeface="Calibri" panose="020F0502020204030204" pitchFamily="34" charset="0"/>
                <a:cs typeface="Times New Roman" panose="02020603050405020304" pitchFamily="18" charset="0"/>
              </a:rPr>
              <a:t>za</a:t>
            </a:r>
            <a:r>
              <a:rPr lang="en-US" altLang="en-US" sz="3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altLang="en-US" sz="3600" dirty="0" err="1" smtClean="0">
                <a:latin typeface="Times New Roman" panose="02020603050405020304" pitchFamily="18" charset="0"/>
                <a:ea typeface="Calibri" panose="020F0502020204030204" pitchFamily="34" charset="0"/>
                <a:cs typeface="Times New Roman" panose="02020603050405020304" pitchFamily="18" charset="0"/>
              </a:rPr>
              <a:t>odmjeravanje</a:t>
            </a:r>
            <a:r>
              <a:rPr lang="en-US" altLang="en-US" sz="3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altLang="en-US" sz="3600" dirty="0" err="1" smtClean="0">
                <a:latin typeface="Times New Roman" panose="02020603050405020304" pitchFamily="18" charset="0"/>
                <a:ea typeface="Calibri" panose="020F0502020204030204" pitchFamily="34" charset="0"/>
                <a:cs typeface="Times New Roman" panose="02020603050405020304" pitchFamily="18" charset="0"/>
              </a:rPr>
              <a:t>kazne</a:t>
            </a:r>
            <a:r>
              <a:rPr lang="en-US" altLang="en-US" sz="3600" dirty="0" smtClean="0">
                <a:latin typeface="Times New Roman" panose="02020603050405020304" pitchFamily="18" charset="0"/>
                <a:ea typeface="Calibri" panose="020F0502020204030204" pitchFamily="34" charset="0"/>
                <a:cs typeface="Times New Roman" panose="02020603050405020304" pitchFamily="18" charset="0"/>
              </a:rPr>
              <a:t/>
            </a:r>
            <a:br>
              <a:rPr lang="en-US" altLang="en-US" sz="3600" dirty="0" smtClean="0">
                <a:latin typeface="Times New Roman" panose="02020603050405020304" pitchFamily="18" charset="0"/>
                <a:ea typeface="Calibri" panose="020F0502020204030204" pitchFamily="34" charset="0"/>
                <a:cs typeface="Times New Roman" panose="02020603050405020304" pitchFamily="18" charset="0"/>
              </a:rPr>
            </a:br>
            <a:endParaRPr lang="en-US" altLang="en-US" sz="3600" dirty="0" smtClean="0">
              <a:ea typeface="Calibri" panose="020F0502020204030204" pitchFamily="34" charset="0"/>
              <a:cs typeface="Times New Roman" panose="02020603050405020304" pitchFamily="18" charset="0"/>
            </a:endParaRPr>
          </a:p>
        </p:txBody>
      </p:sp>
      <p:sp>
        <p:nvSpPr>
          <p:cNvPr id="13315" name="Content Placeholder 2"/>
          <p:cNvSpPr>
            <a:spLocks noGrp="1"/>
          </p:cNvSpPr>
          <p:nvPr>
            <p:ph idx="1"/>
          </p:nvPr>
        </p:nvSpPr>
        <p:spPr/>
        <p:txBody>
          <a:bodyPr/>
          <a:lstStyle/>
          <a:p>
            <a:pPr marL="342900" indent="-342900" algn="just" eaLnBrk="1" hangingPunct="1">
              <a:buFont typeface="Arial" panose="020B0604020202020204" pitchFamily="34" charset="0"/>
              <a:buAutoNum type="arabicPeriod"/>
            </a:pPr>
            <a:r>
              <a:rPr lang="en-US" altLang="en-US" sz="2400" dirty="0" err="1" smtClean="0">
                <a:ea typeface="Calibri" panose="020F0502020204030204" pitchFamily="34" charset="0"/>
                <a:cs typeface="Calibri" panose="020F0502020204030204" pitchFamily="34" charset="0"/>
              </a:rPr>
              <a:t>Odmjeravanje</a:t>
            </a:r>
            <a:r>
              <a:rPr lang="en-US" altLang="en-US" sz="2400" dirty="0" smtClean="0">
                <a:ea typeface="Calibri" panose="020F0502020204030204" pitchFamily="34" charset="0"/>
                <a:cs typeface="Calibri" panose="020F0502020204030204" pitchFamily="34" charset="0"/>
              </a:rPr>
              <a:t> u </a:t>
            </a:r>
            <a:r>
              <a:rPr lang="bs-Latn-BA" altLang="en-US" sz="2400" dirty="0" smtClean="0">
                <a:ea typeface="Calibri" panose="020F0502020204030204" pitchFamily="34" charset="0"/>
                <a:cs typeface="Calibri" panose="020F0502020204030204" pitchFamily="34" charset="0"/>
              </a:rPr>
              <a:t>zakonom propisane </a:t>
            </a:r>
            <a:r>
              <a:rPr lang="en-US" altLang="en-US" sz="2400" dirty="0" err="1" smtClean="0">
                <a:ea typeface="Calibri" panose="020F0502020204030204" pitchFamily="34" charset="0"/>
                <a:cs typeface="Calibri" panose="020F0502020204030204" pitchFamily="34" charset="0"/>
              </a:rPr>
              <a:t>granic</a:t>
            </a:r>
            <a:r>
              <a:rPr lang="bs-Latn-BA" altLang="en-US" sz="2400" dirty="0" smtClean="0">
                <a:ea typeface="Calibri" panose="020F0502020204030204" pitchFamily="34" charset="0"/>
                <a:cs typeface="Calibri" panose="020F0502020204030204" pitchFamily="34" charset="0"/>
              </a:rPr>
              <a:t>e</a:t>
            </a:r>
            <a:r>
              <a:rPr lang="en-US" altLang="en-US" sz="2400" dirty="0" smtClean="0">
                <a:ea typeface="Calibri" panose="020F0502020204030204" pitchFamily="34" charset="0"/>
                <a:cs typeface="Calibri" panose="020F0502020204030204" pitchFamily="34" charset="0"/>
              </a:rPr>
              <a:t> </a:t>
            </a:r>
            <a:r>
              <a:rPr lang="en-US" altLang="en-US" sz="2400" dirty="0" err="1" smtClean="0">
                <a:ea typeface="Calibri" panose="020F0502020204030204" pitchFamily="34" charset="0"/>
                <a:cs typeface="Calibri" panose="020F0502020204030204" pitchFamily="34" charset="0"/>
              </a:rPr>
              <a:t>za</a:t>
            </a:r>
            <a:r>
              <a:rPr lang="bs-Latn-BA" altLang="en-US" sz="2400" dirty="0" smtClean="0">
                <a:ea typeface="Calibri" panose="020F0502020204030204" pitchFamily="34" charset="0"/>
                <a:cs typeface="Calibri" panose="020F0502020204030204" pitchFamily="34" charset="0"/>
              </a:rPr>
              <a:t> to djelo</a:t>
            </a:r>
          </a:p>
          <a:p>
            <a:pPr marL="342900" indent="-342900" algn="just" eaLnBrk="1" hangingPunct="1">
              <a:buFont typeface="Arial" panose="020B0604020202020204" pitchFamily="34" charset="0"/>
              <a:buAutoNum type="arabicPeriod"/>
            </a:pPr>
            <a:r>
              <a:rPr lang="en-US" altLang="en-US" sz="2400" dirty="0" err="1" smtClean="0">
                <a:ea typeface="Calibri" panose="020F0502020204030204" pitchFamily="34" charset="0"/>
                <a:cs typeface="Times New Roman" panose="02020603050405020304" pitchFamily="18" charset="0"/>
              </a:rPr>
              <a:t>Svrha</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kažnjavanja</a:t>
            </a:r>
            <a:r>
              <a:rPr lang="en-US" altLang="en-US" sz="2400" dirty="0" smtClean="0">
                <a:ea typeface="Calibri" panose="020F0502020204030204" pitchFamily="34" charset="0"/>
                <a:cs typeface="Times New Roman" panose="02020603050405020304" pitchFamily="18" charset="0"/>
              </a:rPr>
              <a:t> </a:t>
            </a:r>
          </a:p>
          <a:p>
            <a:pPr marL="342900" indent="-342900" algn="just" eaLnBrk="1" hangingPunct="1">
              <a:buFont typeface="Arial" panose="020B0604020202020204" pitchFamily="34" charset="0"/>
              <a:buAutoNum type="arabicPeriod"/>
            </a:pPr>
            <a:r>
              <a:rPr lang="en-US" altLang="en-US" sz="2400" dirty="0" err="1" smtClean="0">
                <a:ea typeface="Calibri" panose="020F0502020204030204" pitchFamily="34" charset="0"/>
                <a:cs typeface="Times New Roman" panose="02020603050405020304" pitchFamily="18" charset="0"/>
              </a:rPr>
              <a:t>Sve</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okolnosti</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koje</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utiču</a:t>
            </a:r>
            <a:r>
              <a:rPr lang="en-US" altLang="en-US" sz="2400" dirty="0" smtClean="0">
                <a:ea typeface="Calibri" panose="020F0502020204030204" pitchFamily="34" charset="0"/>
                <a:cs typeface="Times New Roman" panose="02020603050405020304" pitchFamily="18" charset="0"/>
              </a:rPr>
              <a:t> da </a:t>
            </a:r>
            <a:r>
              <a:rPr lang="en-US" altLang="en-US" sz="2400" dirty="0" err="1" smtClean="0">
                <a:ea typeface="Calibri" panose="020F0502020204030204" pitchFamily="34" charset="0"/>
                <a:cs typeface="Times New Roman" panose="02020603050405020304" pitchFamily="18" charset="0"/>
              </a:rPr>
              <a:t>kazna</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bude</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manja</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ili</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veća</a:t>
            </a:r>
            <a:endParaRPr lang="en-US" altLang="en-US" sz="2400" dirty="0" smtClean="0">
              <a:ea typeface="Calibri" panose="020F0502020204030204" pitchFamily="34" charset="0"/>
              <a:cs typeface="Times New Roman" panose="02020603050405020304" pitchFamily="18" charset="0"/>
            </a:endParaRPr>
          </a:p>
          <a:p>
            <a:pPr marL="342900" indent="-342900" algn="just" eaLnBrk="1" hangingPunct="1">
              <a:buFont typeface="Arial" panose="020B0604020202020204" pitchFamily="34" charset="0"/>
              <a:buAutoNum type="arabicPeriod"/>
            </a:pPr>
            <a:r>
              <a:rPr lang="en-US" altLang="en-US" sz="2400" dirty="0" smtClean="0">
                <a:ea typeface="Calibri" panose="020F0502020204030204" pitchFamily="34" charset="0"/>
                <a:cs typeface="Times New Roman" panose="02020603050405020304" pitchFamily="18" charset="0"/>
              </a:rPr>
              <a:t>U </a:t>
            </a:r>
            <a:r>
              <a:rPr lang="en-US" altLang="en-US" sz="2400" dirty="0" err="1" smtClean="0">
                <a:ea typeface="Calibri" panose="020F0502020204030204" pitchFamily="34" charset="0"/>
                <a:cs typeface="Times New Roman" panose="02020603050405020304" pitchFamily="18" charset="0"/>
              </a:rPr>
              <a:t>slučaju</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povrata</a:t>
            </a:r>
            <a:endParaRPr lang="bs-Latn-BA" altLang="en-US" sz="2400" dirty="0" smtClean="0">
              <a:ea typeface="Calibri" panose="020F0502020204030204" pitchFamily="34" charset="0"/>
              <a:cs typeface="Times New Roman" panose="02020603050405020304" pitchFamily="18" charset="0"/>
            </a:endParaRPr>
          </a:p>
          <a:p>
            <a:pPr marL="342900" indent="-342900" algn="just" eaLnBrk="1" hangingPunct="1">
              <a:buFont typeface="Arial" panose="020B0604020202020204" pitchFamily="34" charset="0"/>
              <a:buAutoNum type="arabicPeriod"/>
            </a:pPr>
            <a:r>
              <a:rPr lang="en-US" altLang="en-US" sz="2400" dirty="0" err="1" smtClean="0">
                <a:ea typeface="Calibri" panose="020F0502020204030204" pitchFamily="34" charset="0"/>
                <a:cs typeface="Times New Roman" panose="02020603050405020304" pitchFamily="18" charset="0"/>
              </a:rPr>
              <a:t>Stepen</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krivične</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odgovornosti</a:t>
            </a:r>
            <a:endParaRPr lang="en-US" altLang="en-US" sz="2400" dirty="0" smtClean="0">
              <a:ea typeface="Calibri" panose="020F0502020204030204" pitchFamily="34" charset="0"/>
              <a:cs typeface="Times New Roman" panose="02020603050405020304" pitchFamily="18" charset="0"/>
            </a:endParaRPr>
          </a:p>
          <a:p>
            <a:pPr marL="342900" indent="-342900" algn="just" eaLnBrk="1" hangingPunct="1">
              <a:buFont typeface="Arial" panose="020B0604020202020204" pitchFamily="34" charset="0"/>
              <a:buAutoNum type="arabicPeriod"/>
            </a:pPr>
            <a:r>
              <a:rPr lang="en-US" altLang="en-US" sz="2400" dirty="0" err="1" smtClean="0">
                <a:ea typeface="Calibri" panose="020F0502020204030204" pitchFamily="34" charset="0"/>
                <a:cs typeface="Times New Roman" panose="02020603050405020304" pitchFamily="18" charset="0"/>
              </a:rPr>
              <a:t>Pobude</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iz</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kojih</a:t>
            </a:r>
            <a:r>
              <a:rPr lang="en-US" altLang="en-US" sz="2400" dirty="0" smtClean="0">
                <a:ea typeface="Calibri" panose="020F0502020204030204" pitchFamily="34" charset="0"/>
                <a:cs typeface="Times New Roman" panose="02020603050405020304" pitchFamily="18" charset="0"/>
              </a:rPr>
              <a:t> je </a:t>
            </a:r>
            <a:r>
              <a:rPr lang="en-US" altLang="en-US" sz="2400" dirty="0" err="1" smtClean="0">
                <a:ea typeface="Calibri" panose="020F0502020204030204" pitchFamily="34" charset="0"/>
                <a:cs typeface="Times New Roman" panose="02020603050405020304" pitchFamily="18" charset="0"/>
              </a:rPr>
              <a:t>djelo</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učinjeno</a:t>
            </a:r>
            <a:endParaRPr lang="en-US" altLang="en-US" sz="2400" dirty="0" smtClean="0">
              <a:ea typeface="Calibri" panose="020F0502020204030204" pitchFamily="34" charset="0"/>
              <a:cs typeface="Times New Roman" panose="02020603050405020304" pitchFamily="18" charset="0"/>
            </a:endParaRPr>
          </a:p>
          <a:p>
            <a:pPr marL="342900" indent="-342900" algn="just" eaLnBrk="1" hangingPunct="1">
              <a:buFont typeface="Arial" panose="020B0604020202020204" pitchFamily="34" charset="0"/>
              <a:buAutoNum type="arabicPeriod"/>
            </a:pPr>
            <a:r>
              <a:rPr lang="en-US" altLang="en-US" sz="2400" dirty="0" err="1" smtClean="0">
                <a:ea typeface="Calibri" panose="020F0502020204030204" pitchFamily="34" charset="0"/>
                <a:cs typeface="Times New Roman" panose="02020603050405020304" pitchFamily="18" charset="0"/>
              </a:rPr>
              <a:t>Okolnosti</a:t>
            </a:r>
            <a:r>
              <a:rPr lang="en-US" altLang="en-US" sz="2400" dirty="0" smtClean="0">
                <a:ea typeface="Calibri" panose="020F0502020204030204" pitchFamily="34" charset="0"/>
                <a:cs typeface="Times New Roman" panose="02020603050405020304" pitchFamily="18" charset="0"/>
              </a:rPr>
              <a:t> pod </a:t>
            </a:r>
            <a:r>
              <a:rPr lang="en-US" altLang="en-US" sz="2400" dirty="0" err="1" smtClean="0">
                <a:ea typeface="Calibri" panose="020F0502020204030204" pitchFamily="34" charset="0"/>
                <a:cs typeface="Times New Roman" panose="02020603050405020304" pitchFamily="18" charset="0"/>
              </a:rPr>
              <a:t>kojima</a:t>
            </a:r>
            <a:r>
              <a:rPr lang="en-US" altLang="en-US" sz="2400" dirty="0" smtClean="0">
                <a:ea typeface="Calibri" panose="020F0502020204030204" pitchFamily="34" charset="0"/>
                <a:cs typeface="Times New Roman" panose="02020603050405020304" pitchFamily="18" charset="0"/>
              </a:rPr>
              <a:t> je </a:t>
            </a:r>
            <a:r>
              <a:rPr lang="en-US" altLang="en-US" sz="2400" dirty="0" err="1" smtClean="0">
                <a:ea typeface="Calibri" panose="020F0502020204030204" pitchFamily="34" charset="0"/>
                <a:cs typeface="Times New Roman" panose="02020603050405020304" pitchFamily="18" charset="0"/>
              </a:rPr>
              <a:t>djelo</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učinjeno</a:t>
            </a:r>
            <a:endParaRPr lang="en-US" altLang="en-US" sz="2400" dirty="0" smtClean="0">
              <a:ea typeface="Calibri" panose="020F0502020204030204" pitchFamily="34" charset="0"/>
              <a:cs typeface="Times New Roman" panose="02020603050405020304" pitchFamily="18" charset="0"/>
            </a:endParaRPr>
          </a:p>
          <a:p>
            <a:pPr marL="342900" indent="-342900" algn="just" eaLnBrk="1" hangingPunct="1">
              <a:buFont typeface="Arial" panose="020B0604020202020204" pitchFamily="34" charset="0"/>
              <a:buAutoNum type="arabicPeriod"/>
            </a:pPr>
            <a:r>
              <a:rPr lang="en-US" altLang="en-US" sz="2400" dirty="0" err="1" smtClean="0">
                <a:ea typeface="Calibri" panose="020F0502020204030204" pitchFamily="34" charset="0"/>
                <a:cs typeface="Times New Roman" panose="02020603050405020304" pitchFamily="18" charset="0"/>
              </a:rPr>
              <a:t>Raniji</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život</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učinioca</a:t>
            </a:r>
            <a:endParaRPr lang="en-US" altLang="en-US" sz="2400" dirty="0" smtClean="0">
              <a:ea typeface="Calibri" panose="020F0502020204030204" pitchFamily="34" charset="0"/>
              <a:cs typeface="Times New Roman" panose="02020603050405020304" pitchFamily="18" charset="0"/>
            </a:endParaRPr>
          </a:p>
          <a:p>
            <a:pPr marL="342900" indent="-342900" algn="just" eaLnBrk="1" hangingPunct="1">
              <a:buFont typeface="Arial" panose="020B0604020202020204" pitchFamily="34" charset="0"/>
              <a:buAutoNum type="arabicPeriod"/>
            </a:pPr>
            <a:r>
              <a:rPr lang="en-US" altLang="en-US" sz="2400" dirty="0" err="1" smtClean="0">
                <a:ea typeface="Calibri" panose="020F0502020204030204" pitchFamily="34" charset="0"/>
                <a:cs typeface="Times New Roman" panose="02020603050405020304" pitchFamily="18" charset="0"/>
              </a:rPr>
              <a:t>Ponašanje</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učinioca</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nakon</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izvršenog</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krivičnog</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djela</a:t>
            </a:r>
            <a:endParaRPr lang="en-US" altLang="en-US" sz="2400" dirty="0" smtClean="0">
              <a:ea typeface="Calibri" panose="020F0502020204030204" pitchFamily="34" charset="0"/>
              <a:cs typeface="Times New Roman" panose="02020603050405020304" pitchFamily="18" charset="0"/>
            </a:endParaRPr>
          </a:p>
          <a:p>
            <a:pPr marL="342900" indent="-342900" algn="just" eaLnBrk="1" hangingPunct="1">
              <a:buFont typeface="Arial" panose="020B0604020202020204" pitchFamily="34" charset="0"/>
              <a:buAutoNum type="arabicPeriod"/>
            </a:pPr>
            <a:r>
              <a:rPr lang="en-US" altLang="en-US" sz="2400" dirty="0" err="1" smtClean="0">
                <a:ea typeface="Calibri" panose="020F0502020204030204" pitchFamily="34" charset="0"/>
                <a:cs typeface="Times New Roman" panose="02020603050405020304" pitchFamily="18" charset="0"/>
              </a:rPr>
              <a:t>Lične</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prilike</a:t>
            </a:r>
            <a:r>
              <a:rPr lang="en-US" altLang="en-US" sz="2400" dirty="0" smtClean="0">
                <a:ea typeface="Calibri" panose="020F0502020204030204" pitchFamily="34" charset="0"/>
                <a:cs typeface="Times New Roman" panose="02020603050405020304" pitchFamily="18" charset="0"/>
              </a:rPr>
              <a:t> </a:t>
            </a:r>
            <a:r>
              <a:rPr lang="en-US" altLang="en-US" sz="2400" dirty="0" err="1" smtClean="0">
                <a:ea typeface="Calibri" panose="020F0502020204030204" pitchFamily="34" charset="0"/>
                <a:cs typeface="Times New Roman" panose="02020603050405020304" pitchFamily="18" charset="0"/>
              </a:rPr>
              <a:t>počinioca</a:t>
            </a:r>
            <a:r>
              <a:rPr lang="bs-Latn-BA" altLang="en-US" sz="2400" dirty="0" smtClean="0">
                <a:ea typeface="Calibri" panose="020F0502020204030204" pitchFamily="34" charset="0"/>
                <a:cs typeface="Times New Roman" panose="02020603050405020304" pitchFamily="18" charset="0"/>
              </a:rPr>
              <a:t> i druge okolnosti koje se odnose na ličnost počinioca</a:t>
            </a:r>
            <a:endParaRPr lang="en-US" altLang="en-US" sz="2400" dirty="0" smtClean="0">
              <a:ea typeface="Calibri" panose="020F0502020204030204" pitchFamily="34" charset="0"/>
              <a:cs typeface="Times New Roman" panose="02020603050405020304" pitchFamily="18" charset="0"/>
            </a:endParaRPr>
          </a:p>
          <a:p>
            <a:pPr marL="342900" indent="-342900" algn="just" eaLnBrk="1" hangingPunct="1">
              <a:buFont typeface="Arial" panose="020B0604020202020204" pitchFamily="34" charset="0"/>
              <a:buAutoNum type="arabicPeriod"/>
            </a:pPr>
            <a:endParaRPr lang="en-US" altLang="en-US" sz="2000" dirty="0" smtClean="0">
              <a:ea typeface="Calibri" panose="020F0502020204030204" pitchFamily="34" charset="0"/>
              <a:cs typeface="Times New Roman" panose="02020603050405020304"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eaLnBrk="1" hangingPunct="1"/>
            <a:r>
              <a:rPr lang="en-US" altLang="en-US" sz="3200" smtClean="0">
                <a:latin typeface="Times New Roman" panose="02020603050405020304" pitchFamily="18" charset="0"/>
                <a:ea typeface="Calibri" panose="020F0502020204030204" pitchFamily="34" charset="0"/>
                <a:cs typeface="Calibri" panose="020F0502020204030204" pitchFamily="34" charset="0"/>
              </a:rPr>
              <a:t>Odmjeravanje u granicama koje su zakonom propisane za to djelo </a:t>
            </a:r>
            <a:endParaRPr lang="en-US" altLang="en-US" sz="3200" smtClean="0"/>
          </a:p>
        </p:txBody>
      </p:sp>
      <p:sp>
        <p:nvSpPr>
          <p:cNvPr id="14339" name="Content Placeholder 2"/>
          <p:cNvSpPr>
            <a:spLocks noGrp="1"/>
          </p:cNvSpPr>
          <p:nvPr>
            <p:ph idx="1"/>
          </p:nvPr>
        </p:nvSpPr>
        <p:spPr/>
        <p:txBody>
          <a:bodyPr/>
          <a:lstStyle/>
          <a:p>
            <a:pPr eaLnBrk="1" hangingPunct="1"/>
            <a:r>
              <a:rPr lang="en-US" altLang="en-US" sz="3200" dirty="0" err="1" smtClean="0">
                <a:ea typeface="Calibri" panose="020F0502020204030204" pitchFamily="34" charset="0"/>
                <a:cs typeface="Calibri" panose="020F0502020204030204" pitchFamily="34" charset="0"/>
              </a:rPr>
              <a:t>Kazna</a:t>
            </a:r>
            <a:r>
              <a:rPr lang="en-US" altLang="en-US" sz="3200" dirty="0" smtClean="0">
                <a:ea typeface="Calibri" panose="020F0502020204030204" pitchFamily="34" charset="0"/>
                <a:cs typeface="Calibri" panose="020F0502020204030204" pitchFamily="34" charset="0"/>
              </a:rPr>
              <a:t> </a:t>
            </a:r>
            <a:r>
              <a:rPr lang="en-US" altLang="en-US" sz="3200" dirty="0" err="1" smtClean="0">
                <a:ea typeface="Calibri" panose="020F0502020204030204" pitchFamily="34" charset="0"/>
                <a:cs typeface="Calibri" panose="020F0502020204030204" pitchFamily="34" charset="0"/>
              </a:rPr>
              <a:t>zatvora</a:t>
            </a:r>
            <a:r>
              <a:rPr lang="en-US" altLang="en-US" sz="3200" dirty="0" smtClean="0">
                <a:ea typeface="Calibri" panose="020F0502020204030204" pitchFamily="34" charset="0"/>
                <a:cs typeface="Calibri" panose="020F0502020204030204" pitchFamily="34" charset="0"/>
              </a:rPr>
              <a:t> ne </a:t>
            </a:r>
            <a:r>
              <a:rPr lang="en-US" altLang="en-US" sz="3200" dirty="0" err="1" smtClean="0">
                <a:ea typeface="Calibri" panose="020F0502020204030204" pitchFamily="34" charset="0"/>
                <a:cs typeface="Calibri" panose="020F0502020204030204" pitchFamily="34" charset="0"/>
              </a:rPr>
              <a:t>može</a:t>
            </a:r>
            <a:r>
              <a:rPr lang="en-US" altLang="en-US" sz="3200" dirty="0" smtClean="0">
                <a:ea typeface="Calibri" panose="020F0502020204030204" pitchFamily="34" charset="0"/>
                <a:cs typeface="Calibri" panose="020F0502020204030204" pitchFamily="34" charset="0"/>
              </a:rPr>
              <a:t> </a:t>
            </a:r>
            <a:r>
              <a:rPr lang="en-US" altLang="en-US" sz="3200" dirty="0" err="1" smtClean="0">
                <a:ea typeface="Calibri" panose="020F0502020204030204" pitchFamily="34" charset="0"/>
                <a:cs typeface="Calibri" panose="020F0502020204030204" pitchFamily="34" charset="0"/>
              </a:rPr>
              <a:t>biti</a:t>
            </a:r>
            <a:r>
              <a:rPr lang="en-US" altLang="en-US" sz="3200" dirty="0" smtClean="0">
                <a:ea typeface="Calibri" panose="020F0502020204030204" pitchFamily="34" charset="0"/>
                <a:cs typeface="Calibri" panose="020F0502020204030204" pitchFamily="34" charset="0"/>
              </a:rPr>
              <a:t> </a:t>
            </a:r>
            <a:r>
              <a:rPr lang="en-US" altLang="en-US" sz="3200" dirty="0" err="1" smtClean="0">
                <a:ea typeface="Calibri" panose="020F0502020204030204" pitchFamily="34" charset="0"/>
                <a:cs typeface="Calibri" panose="020F0502020204030204" pitchFamily="34" charset="0"/>
              </a:rPr>
              <a:t>kraća</a:t>
            </a:r>
            <a:r>
              <a:rPr lang="en-US" altLang="en-US" sz="3200" dirty="0" smtClean="0">
                <a:ea typeface="Calibri" panose="020F0502020204030204" pitchFamily="34" charset="0"/>
                <a:cs typeface="Calibri" panose="020F0502020204030204" pitchFamily="34" charset="0"/>
              </a:rPr>
              <a:t> od </a:t>
            </a:r>
            <a:r>
              <a:rPr lang="en-US" altLang="en-US" sz="3200" dirty="0" err="1" smtClean="0">
                <a:ea typeface="Calibri" panose="020F0502020204030204" pitchFamily="34" charset="0"/>
                <a:cs typeface="Calibri" panose="020F0502020204030204" pitchFamily="34" charset="0"/>
              </a:rPr>
              <a:t>petnaest</a:t>
            </a:r>
            <a:r>
              <a:rPr lang="en-US" altLang="en-US" sz="3200" dirty="0" smtClean="0">
                <a:ea typeface="Calibri" panose="020F0502020204030204" pitchFamily="34" charset="0"/>
                <a:cs typeface="Calibri" panose="020F0502020204030204" pitchFamily="34" charset="0"/>
              </a:rPr>
              <a:t> dana </a:t>
            </a:r>
            <a:r>
              <a:rPr lang="en-US" altLang="en-US" sz="3200" dirty="0" err="1" smtClean="0">
                <a:ea typeface="Calibri" panose="020F0502020204030204" pitchFamily="34" charset="0"/>
                <a:cs typeface="Calibri" panose="020F0502020204030204" pitchFamily="34" charset="0"/>
              </a:rPr>
              <a:t>ni</a:t>
            </a:r>
            <a:r>
              <a:rPr lang="en-US" altLang="en-US" sz="3200" dirty="0" smtClean="0">
                <a:ea typeface="Calibri" panose="020F0502020204030204" pitchFamily="34" charset="0"/>
                <a:cs typeface="Calibri" panose="020F0502020204030204" pitchFamily="34" charset="0"/>
              </a:rPr>
              <a:t> </a:t>
            </a:r>
            <a:r>
              <a:rPr lang="en-US" altLang="en-US" sz="3200" dirty="0" err="1" smtClean="0">
                <a:ea typeface="Calibri" panose="020F0502020204030204" pitchFamily="34" charset="0"/>
                <a:cs typeface="Calibri" panose="020F0502020204030204" pitchFamily="34" charset="0"/>
              </a:rPr>
              <a:t>duža</a:t>
            </a:r>
            <a:r>
              <a:rPr lang="en-US" altLang="en-US" sz="3200" dirty="0" smtClean="0">
                <a:ea typeface="Calibri" panose="020F0502020204030204" pitchFamily="34" charset="0"/>
                <a:cs typeface="Calibri" panose="020F0502020204030204" pitchFamily="34" charset="0"/>
              </a:rPr>
              <a:t> od </a:t>
            </a:r>
            <a:r>
              <a:rPr lang="en-US" altLang="en-US" sz="3200" dirty="0" err="1" smtClean="0">
                <a:ea typeface="Calibri" panose="020F0502020204030204" pitchFamily="34" charset="0"/>
                <a:cs typeface="Calibri" panose="020F0502020204030204" pitchFamily="34" charset="0"/>
              </a:rPr>
              <a:t>petnaest</a:t>
            </a:r>
            <a:r>
              <a:rPr lang="en-US" altLang="en-US" sz="3200" dirty="0" smtClean="0">
                <a:ea typeface="Calibri" panose="020F0502020204030204" pitchFamily="34" charset="0"/>
                <a:cs typeface="Calibri" panose="020F0502020204030204" pitchFamily="34" charset="0"/>
              </a:rPr>
              <a:t> </a:t>
            </a:r>
            <a:r>
              <a:rPr lang="en-US" altLang="en-US" sz="3200" dirty="0" err="1" smtClean="0">
                <a:ea typeface="Calibri" panose="020F0502020204030204" pitchFamily="34" charset="0"/>
                <a:cs typeface="Calibri" panose="020F0502020204030204" pitchFamily="34" charset="0"/>
              </a:rPr>
              <a:t>godina</a:t>
            </a:r>
            <a:r>
              <a:rPr lang="en-US" altLang="en-US" sz="3200" dirty="0" smtClean="0">
                <a:ea typeface="Calibri" panose="020F0502020204030204" pitchFamily="34" charset="0"/>
                <a:cs typeface="Calibri" panose="020F0502020204030204" pitchFamily="34" charset="0"/>
              </a:rPr>
              <a:t>, a </a:t>
            </a:r>
            <a:r>
              <a:rPr lang="en-US" altLang="en-US" sz="3200" dirty="0" err="1" smtClean="0">
                <a:ea typeface="Calibri" panose="020F0502020204030204" pitchFamily="34" charset="0"/>
                <a:cs typeface="Calibri" panose="020F0502020204030204" pitchFamily="34" charset="0"/>
              </a:rPr>
              <a:t>za</a:t>
            </a:r>
            <a:r>
              <a:rPr lang="en-US" altLang="en-US" sz="3200" dirty="0" smtClean="0">
                <a:ea typeface="Calibri" panose="020F0502020204030204" pitchFamily="34" charset="0"/>
                <a:cs typeface="Calibri" panose="020F0502020204030204" pitchFamily="34" charset="0"/>
              </a:rPr>
              <a:t> </a:t>
            </a:r>
            <a:r>
              <a:rPr lang="en-US" altLang="en-US" sz="3200" dirty="0" err="1" smtClean="0">
                <a:ea typeface="Calibri" panose="020F0502020204030204" pitchFamily="34" charset="0"/>
                <a:cs typeface="Calibri" panose="020F0502020204030204" pitchFamily="34" charset="0"/>
              </a:rPr>
              <a:t>krivična</a:t>
            </a:r>
            <a:r>
              <a:rPr lang="en-US" altLang="en-US" sz="3200" dirty="0" smtClean="0">
                <a:ea typeface="Calibri" panose="020F0502020204030204" pitchFamily="34" charset="0"/>
                <a:cs typeface="Calibri" panose="020F0502020204030204" pitchFamily="34" charset="0"/>
              </a:rPr>
              <a:t> </a:t>
            </a:r>
            <a:r>
              <a:rPr lang="en-US" altLang="en-US" sz="3200" dirty="0" err="1" smtClean="0">
                <a:ea typeface="Calibri" panose="020F0502020204030204" pitchFamily="34" charset="0"/>
                <a:cs typeface="Calibri" panose="020F0502020204030204" pitchFamily="34" charset="0"/>
              </a:rPr>
              <a:t>djela</a:t>
            </a:r>
            <a:r>
              <a:rPr lang="en-US" altLang="en-US" sz="3200" dirty="0" smtClean="0">
                <a:ea typeface="Calibri" panose="020F0502020204030204" pitchFamily="34" charset="0"/>
                <a:cs typeface="Calibri" panose="020F0502020204030204" pitchFamily="34" charset="0"/>
              </a:rPr>
              <a:t> </a:t>
            </a:r>
            <a:r>
              <a:rPr lang="en-US" altLang="en-US" sz="3200" dirty="0" err="1" smtClean="0">
                <a:ea typeface="Calibri" panose="020F0502020204030204" pitchFamily="34" charset="0"/>
                <a:cs typeface="Calibri" panose="020F0502020204030204" pitchFamily="34" charset="0"/>
              </a:rPr>
              <a:t>za</a:t>
            </a:r>
            <a:r>
              <a:rPr lang="en-US" altLang="en-US" sz="3200" dirty="0" smtClean="0">
                <a:ea typeface="Calibri" panose="020F0502020204030204" pitchFamily="34" charset="0"/>
                <a:cs typeface="Calibri" panose="020F0502020204030204" pitchFamily="34" charset="0"/>
              </a:rPr>
              <a:t> </a:t>
            </a:r>
            <a:r>
              <a:rPr lang="en-US" altLang="en-US" sz="3200" dirty="0" err="1" smtClean="0">
                <a:ea typeface="Calibri" panose="020F0502020204030204" pitchFamily="34" charset="0"/>
                <a:cs typeface="Calibri" panose="020F0502020204030204" pitchFamily="34" charset="0"/>
              </a:rPr>
              <a:t>koja</a:t>
            </a:r>
            <a:r>
              <a:rPr lang="en-US" altLang="en-US" sz="3200" dirty="0" smtClean="0">
                <a:ea typeface="Calibri" panose="020F0502020204030204" pitchFamily="34" charset="0"/>
                <a:cs typeface="Calibri" panose="020F0502020204030204" pitchFamily="34" charset="0"/>
              </a:rPr>
              <a:t> je </a:t>
            </a:r>
            <a:r>
              <a:rPr lang="en-US" altLang="en-US" sz="3200" dirty="0" err="1" smtClean="0">
                <a:ea typeface="Calibri" panose="020F0502020204030204" pitchFamily="34" charset="0"/>
                <a:cs typeface="Calibri" panose="020F0502020204030204" pitchFamily="34" charset="0"/>
              </a:rPr>
              <a:t>propisana</a:t>
            </a:r>
            <a:r>
              <a:rPr lang="en-US" altLang="en-US" sz="3200" dirty="0" smtClean="0">
                <a:ea typeface="Calibri" panose="020F0502020204030204" pitchFamily="34" charset="0"/>
                <a:cs typeface="Calibri" panose="020F0502020204030204" pitchFamily="34" charset="0"/>
              </a:rPr>
              <a:t> </a:t>
            </a:r>
            <a:r>
              <a:rPr lang="en-US" altLang="en-US" sz="3200" dirty="0" err="1" smtClean="0">
                <a:ea typeface="Calibri" panose="020F0502020204030204" pitchFamily="34" charset="0"/>
                <a:cs typeface="Calibri" panose="020F0502020204030204" pitchFamily="34" charset="0"/>
              </a:rPr>
              <a:t>smrtna</a:t>
            </a:r>
            <a:r>
              <a:rPr lang="en-US" altLang="en-US" sz="3200" dirty="0" smtClean="0">
                <a:ea typeface="Calibri" panose="020F0502020204030204" pitchFamily="34" charset="0"/>
                <a:cs typeface="Calibri" panose="020F0502020204030204" pitchFamily="34" charset="0"/>
              </a:rPr>
              <a:t> </a:t>
            </a:r>
            <a:r>
              <a:rPr lang="en-US" altLang="en-US" sz="3200" dirty="0" err="1" smtClean="0">
                <a:ea typeface="Calibri" panose="020F0502020204030204" pitchFamily="34" charset="0"/>
                <a:cs typeface="Calibri" panose="020F0502020204030204" pitchFamily="34" charset="0"/>
              </a:rPr>
              <a:t>kazna</a:t>
            </a:r>
            <a:r>
              <a:rPr lang="en-US" altLang="en-US" sz="3200" dirty="0" smtClean="0">
                <a:ea typeface="Calibri" panose="020F0502020204030204" pitchFamily="34" charset="0"/>
                <a:cs typeface="Calibri" panose="020F0502020204030204" pitchFamily="34" charset="0"/>
              </a:rPr>
              <a:t> sud </a:t>
            </a:r>
            <a:r>
              <a:rPr lang="en-US" altLang="en-US" sz="3200" dirty="0" err="1" smtClean="0">
                <a:ea typeface="Calibri" panose="020F0502020204030204" pitchFamily="34" charset="0"/>
                <a:cs typeface="Calibri" panose="020F0502020204030204" pitchFamily="34" charset="0"/>
              </a:rPr>
              <a:t>može</a:t>
            </a:r>
            <a:r>
              <a:rPr lang="en-US" altLang="en-US" sz="3200" dirty="0" smtClean="0">
                <a:ea typeface="Calibri" panose="020F0502020204030204" pitchFamily="34" charset="0"/>
                <a:cs typeface="Calibri" panose="020F0502020204030204" pitchFamily="34" charset="0"/>
              </a:rPr>
              <a:t> </a:t>
            </a:r>
            <a:r>
              <a:rPr lang="en-US" altLang="en-US" sz="3200" dirty="0" err="1" smtClean="0">
                <a:ea typeface="Calibri" panose="020F0502020204030204" pitchFamily="34" charset="0"/>
                <a:cs typeface="Calibri" panose="020F0502020204030204" pitchFamily="34" charset="0"/>
              </a:rPr>
              <a:t>izreći</a:t>
            </a:r>
            <a:r>
              <a:rPr lang="en-US" altLang="en-US" sz="3200" dirty="0" smtClean="0">
                <a:ea typeface="Calibri" panose="020F0502020204030204" pitchFamily="34" charset="0"/>
                <a:cs typeface="Calibri" panose="020F0502020204030204" pitchFamily="34" charset="0"/>
              </a:rPr>
              <a:t> </a:t>
            </a:r>
            <a:r>
              <a:rPr lang="en-US" altLang="en-US" sz="3200" dirty="0" err="1" smtClean="0">
                <a:ea typeface="Calibri" panose="020F0502020204030204" pitchFamily="34" charset="0"/>
                <a:cs typeface="Calibri" panose="020F0502020204030204" pitchFamily="34" charset="0"/>
              </a:rPr>
              <a:t>i</a:t>
            </a:r>
            <a:r>
              <a:rPr lang="en-US" altLang="en-US" sz="3200" dirty="0" smtClean="0">
                <a:ea typeface="Calibri" panose="020F0502020204030204" pitchFamily="34" charset="0"/>
                <a:cs typeface="Calibri" panose="020F0502020204030204" pitchFamily="34" charset="0"/>
              </a:rPr>
              <a:t> </a:t>
            </a:r>
            <a:r>
              <a:rPr lang="en-US" altLang="en-US" sz="3200" dirty="0" err="1" smtClean="0">
                <a:ea typeface="Calibri" panose="020F0502020204030204" pitchFamily="34" charset="0"/>
                <a:cs typeface="Calibri" panose="020F0502020204030204" pitchFamily="34" charset="0"/>
              </a:rPr>
              <a:t>zatvor</a:t>
            </a:r>
            <a:r>
              <a:rPr lang="en-US" altLang="en-US" sz="3200" dirty="0" smtClean="0">
                <a:ea typeface="Calibri" panose="020F0502020204030204" pitchFamily="34" charset="0"/>
                <a:cs typeface="Calibri" panose="020F0502020204030204" pitchFamily="34" charset="0"/>
              </a:rPr>
              <a:t> od </a:t>
            </a:r>
            <a:r>
              <a:rPr lang="en-US" altLang="en-US" sz="3200" dirty="0" err="1" smtClean="0">
                <a:ea typeface="Calibri" panose="020F0502020204030204" pitchFamily="34" charset="0"/>
                <a:cs typeface="Calibri" panose="020F0502020204030204" pitchFamily="34" charset="0"/>
              </a:rPr>
              <a:t>dvadeset</a:t>
            </a:r>
            <a:r>
              <a:rPr lang="en-US" altLang="en-US" sz="3200" dirty="0" smtClean="0">
                <a:ea typeface="Calibri" panose="020F0502020204030204" pitchFamily="34" charset="0"/>
                <a:cs typeface="Calibri" panose="020F0502020204030204" pitchFamily="34" charset="0"/>
              </a:rPr>
              <a:t> </a:t>
            </a:r>
            <a:r>
              <a:rPr lang="en-US" altLang="en-US" sz="3200" dirty="0" err="1" smtClean="0">
                <a:ea typeface="Calibri" panose="020F0502020204030204" pitchFamily="34" charset="0"/>
                <a:cs typeface="Calibri" panose="020F0502020204030204" pitchFamily="34" charset="0"/>
              </a:rPr>
              <a:t>godina</a:t>
            </a:r>
            <a:r>
              <a:rPr lang="en-US" altLang="en-US" sz="3200" dirty="0" smtClean="0">
                <a:ea typeface="Calibri" panose="020F0502020204030204" pitchFamily="34" charset="0"/>
                <a:cs typeface="Calibri" panose="020F0502020204030204" pitchFamily="34" charset="0"/>
              </a:rPr>
              <a:t> </a:t>
            </a:r>
            <a:endParaRPr lang="en-US" altLang="en-US"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marL="342900" indent="-342900" algn="ctr" eaLnBrk="1" hangingPunct="1"/>
            <a:r>
              <a:rPr lang="sr-Latn-BA" altLang="en-US" sz="2800" dirty="0" smtClean="0">
                <a:latin typeface="Times New Roman" panose="02020603050405020304" pitchFamily="18" charset="0"/>
                <a:ea typeface="Calibri" panose="020F0502020204030204" pitchFamily="34" charset="0"/>
                <a:cs typeface="Times New Roman" panose="02020603050405020304" pitchFamily="18" charset="0"/>
              </a:rPr>
              <a:t/>
            </a:r>
            <a:br>
              <a:rPr lang="sr-Latn-BA" altLang="en-US" sz="2800" dirty="0" smtClean="0">
                <a:latin typeface="Times New Roman" panose="02020603050405020304" pitchFamily="18" charset="0"/>
                <a:ea typeface="Calibri" panose="020F0502020204030204" pitchFamily="34" charset="0"/>
                <a:cs typeface="Times New Roman" panose="02020603050405020304" pitchFamily="18" charset="0"/>
              </a:rPr>
            </a:br>
            <a:r>
              <a:rPr lang="sr-Latn-BA" altLang="en-US" sz="2800" dirty="0" smtClean="0">
                <a:latin typeface="Times New Roman" panose="02020603050405020304" pitchFamily="18" charset="0"/>
                <a:ea typeface="Calibri" panose="020F0502020204030204" pitchFamily="34" charset="0"/>
                <a:cs typeface="Times New Roman" panose="02020603050405020304" pitchFamily="18" charset="0"/>
              </a:rPr>
              <a:t/>
            </a:r>
            <a:br>
              <a:rPr lang="sr-Latn-BA" altLang="en-US" sz="2800" dirty="0" smtClean="0">
                <a:latin typeface="Times New Roman" panose="02020603050405020304" pitchFamily="18" charset="0"/>
                <a:ea typeface="Calibri" panose="020F0502020204030204" pitchFamily="34" charset="0"/>
                <a:cs typeface="Times New Roman" panose="02020603050405020304" pitchFamily="18" charset="0"/>
              </a:rPr>
            </a:br>
            <a:r>
              <a:rPr lang="en-US" altLang="en-US" sz="2800" dirty="0" err="1" smtClean="0">
                <a:latin typeface="Times New Roman" panose="02020603050405020304" pitchFamily="18" charset="0"/>
                <a:ea typeface="Calibri" panose="020F0502020204030204" pitchFamily="34" charset="0"/>
                <a:cs typeface="Times New Roman" panose="02020603050405020304" pitchFamily="18" charset="0"/>
              </a:rPr>
              <a:t>Stepen</a:t>
            </a:r>
            <a:r>
              <a:rPr lang="en-US" alt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altLang="en-US" sz="2800" dirty="0" err="1" smtClean="0">
                <a:latin typeface="Times New Roman" panose="02020603050405020304" pitchFamily="18" charset="0"/>
                <a:ea typeface="Calibri" panose="020F0502020204030204" pitchFamily="34" charset="0"/>
                <a:cs typeface="Times New Roman" panose="02020603050405020304" pitchFamily="18" charset="0"/>
              </a:rPr>
              <a:t>krivične</a:t>
            </a:r>
            <a:r>
              <a:rPr lang="en-US" alt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altLang="en-US" sz="2800" dirty="0" err="1" smtClean="0">
                <a:latin typeface="Times New Roman" panose="02020603050405020304" pitchFamily="18" charset="0"/>
                <a:ea typeface="Calibri" panose="020F0502020204030204" pitchFamily="34" charset="0"/>
                <a:cs typeface="Times New Roman" panose="02020603050405020304" pitchFamily="18" charset="0"/>
              </a:rPr>
              <a:t>odgovornosti</a:t>
            </a:r>
            <a:r>
              <a:rPr lang="en-US" altLang="en-US" sz="4400" dirty="0" smtClean="0">
                <a:latin typeface="Times New Roman" panose="02020603050405020304" pitchFamily="18" charset="0"/>
                <a:ea typeface="Calibri" panose="020F0502020204030204" pitchFamily="34" charset="0"/>
                <a:cs typeface="Times New Roman" panose="02020603050405020304" pitchFamily="18" charset="0"/>
              </a:rPr>
              <a:t/>
            </a:r>
            <a:br>
              <a:rPr lang="en-US" altLang="en-US" sz="4400" dirty="0" smtClean="0">
                <a:latin typeface="Times New Roman" panose="02020603050405020304" pitchFamily="18" charset="0"/>
                <a:ea typeface="Calibri" panose="020F0502020204030204" pitchFamily="34" charset="0"/>
                <a:cs typeface="Times New Roman" panose="02020603050405020304" pitchFamily="18" charset="0"/>
              </a:rPr>
            </a:br>
            <a:endParaRPr lang="en-US" altLang="en-US" dirty="0" smtClean="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p:txBody>
          <a:bodyPr/>
          <a:lstStyle/>
          <a:p>
            <a:pPr marL="342900" indent="-342900" algn="just" eaLnBrk="1" hangingPunct="1">
              <a:spcAft>
                <a:spcPts val="0"/>
              </a:spcAft>
              <a:buFont typeface="+mj-lt"/>
              <a:buAutoNum type="alphaLcParenR"/>
              <a:defRPr/>
            </a:pPr>
            <a:endParaRPr lang="sr-Latn-BA" sz="3200" dirty="0" smtClean="0">
              <a:ea typeface="Calibri" panose="020F0502020204030204" pitchFamily="34" charset="0"/>
              <a:cs typeface="Times New Roman" panose="02020603050405020304" pitchFamily="18" charset="0"/>
            </a:endParaRPr>
          </a:p>
          <a:p>
            <a:pPr marL="342900" indent="-342900" algn="just" eaLnBrk="1" hangingPunct="1">
              <a:spcAft>
                <a:spcPts val="0"/>
              </a:spcAft>
              <a:buFont typeface="+mj-lt"/>
              <a:buAutoNum type="alphaLcParenR"/>
              <a:defRPr/>
            </a:pPr>
            <a:r>
              <a:rPr lang="en-US" sz="3200" dirty="0" err="1" smtClean="0">
                <a:ea typeface="Calibri" panose="020F0502020204030204" pitchFamily="34" charset="0"/>
                <a:cs typeface="Times New Roman" panose="02020603050405020304" pitchFamily="18" charset="0"/>
              </a:rPr>
              <a:t>Stepen</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uračunljivosti</a:t>
            </a:r>
            <a:endParaRPr lang="en-US" sz="2800" dirty="0" smtClean="0">
              <a:ea typeface="Calibri" panose="020F0502020204030204" pitchFamily="34" charset="0"/>
              <a:cs typeface="Times New Roman" panose="02020603050405020304" pitchFamily="18" charset="0"/>
            </a:endParaRPr>
          </a:p>
          <a:p>
            <a:pPr marL="342900" indent="-342900" algn="just" eaLnBrk="1" hangingPunct="1">
              <a:spcAft>
                <a:spcPts val="0"/>
              </a:spcAft>
              <a:buFont typeface="+mj-lt"/>
              <a:buAutoNum type="alphaLcParenR"/>
              <a:defRPr/>
            </a:pPr>
            <a:r>
              <a:rPr lang="en-US" sz="3200" dirty="0" err="1" smtClean="0">
                <a:ea typeface="Calibri" panose="020F0502020204030204" pitchFamily="34" charset="0"/>
                <a:cs typeface="Times New Roman" panose="02020603050405020304" pitchFamily="18" charset="0"/>
              </a:rPr>
              <a:t>Oblik</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vinosti</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ali</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samo</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izvan</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mjere</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neophodne</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za</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postojanje</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krivičnog</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djela</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i</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krivične</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odgovornosti</a:t>
            </a:r>
            <a:endParaRPr lang="en-US" sz="2800" dirty="0" smtClean="0">
              <a:ea typeface="Calibri" panose="020F0502020204030204" pitchFamily="34" charset="0"/>
              <a:cs typeface="Times New Roman" panose="02020603050405020304" pitchFamily="18" charset="0"/>
            </a:endParaRPr>
          </a:p>
          <a:p>
            <a:pPr marL="342900" indent="-342900" algn="just" eaLnBrk="1" hangingPunct="1">
              <a:spcAft>
                <a:spcPts val="0"/>
              </a:spcAft>
              <a:buFont typeface="+mj-lt"/>
              <a:buAutoNum type="alphaLcParenR"/>
              <a:defRPr/>
            </a:pPr>
            <a:r>
              <a:rPr lang="en-US" sz="3200" dirty="0" err="1" smtClean="0">
                <a:ea typeface="Calibri" panose="020F0502020204030204" pitchFamily="34" charset="0"/>
                <a:cs typeface="Times New Roman" panose="02020603050405020304" pitchFamily="18" charset="0"/>
              </a:rPr>
              <a:t>Namjera</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učinioca</a:t>
            </a:r>
            <a:endParaRPr lang="en-US" sz="2800" dirty="0" smtClean="0">
              <a:ea typeface="Calibri" panose="020F0502020204030204" pitchFamily="34" charset="0"/>
              <a:cs typeface="Times New Roman" panose="02020603050405020304" pitchFamily="18" charset="0"/>
            </a:endParaRPr>
          </a:p>
          <a:p>
            <a:pPr marL="342900" indent="-342900" algn="just" eaLnBrk="1" hangingPunct="1">
              <a:spcAft>
                <a:spcPts val="0"/>
              </a:spcAft>
              <a:buFont typeface="+mj-lt"/>
              <a:buAutoNum type="alphaLcParenR"/>
              <a:defRPr/>
            </a:pPr>
            <a:r>
              <a:rPr lang="en-US" sz="3200" dirty="0" err="1" smtClean="0">
                <a:ea typeface="Calibri" panose="020F0502020204030204" pitchFamily="34" charset="0"/>
                <a:cs typeface="Times New Roman" panose="02020603050405020304" pitchFamily="18" charset="0"/>
              </a:rPr>
              <a:t>Doprinos</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oštećenog</a:t>
            </a:r>
            <a:endParaRPr lang="en-US" sz="2800" dirty="0" smtClean="0">
              <a:ea typeface="Calibri" panose="020F0502020204030204" pitchFamily="34" charset="0"/>
              <a:cs typeface="Times New Roman" panose="02020603050405020304" pitchFamily="18" charset="0"/>
            </a:endParaRPr>
          </a:p>
          <a:p>
            <a:pPr eaLnBrk="1" hangingPunct="1">
              <a:defRPr/>
            </a:pP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marL="342900" indent="-342900" algn="ctr" eaLnBrk="1" hangingPunct="1"/>
            <a:r>
              <a:rPr lang="bs-Latn-BA" altLang="en-US" sz="3600" dirty="0" smtClean="0">
                <a:latin typeface="Times New Roman" panose="02020603050405020304" pitchFamily="18" charset="0"/>
                <a:ea typeface="Calibri" panose="020F0502020204030204" pitchFamily="34" charset="0"/>
                <a:cs typeface="Times New Roman" panose="02020603050405020304" pitchFamily="18" charset="0"/>
              </a:rPr>
              <a:t/>
            </a:r>
            <a:br>
              <a:rPr lang="bs-Latn-BA" altLang="en-US" sz="3600" dirty="0" smtClean="0">
                <a:latin typeface="Times New Roman" panose="02020603050405020304" pitchFamily="18" charset="0"/>
                <a:ea typeface="Calibri" panose="020F0502020204030204" pitchFamily="34" charset="0"/>
                <a:cs typeface="Times New Roman" panose="02020603050405020304" pitchFamily="18" charset="0"/>
              </a:rPr>
            </a:br>
            <a:r>
              <a:rPr lang="bs-Latn-BA" altLang="en-US" sz="3600" dirty="0" smtClean="0">
                <a:latin typeface="Times New Roman" panose="02020603050405020304" pitchFamily="18" charset="0"/>
                <a:ea typeface="Calibri" panose="020F0502020204030204" pitchFamily="34" charset="0"/>
                <a:cs typeface="Times New Roman" panose="02020603050405020304" pitchFamily="18" charset="0"/>
              </a:rPr>
              <a:t>Otežavajuće okolnosti</a:t>
            </a:r>
            <a:r>
              <a:rPr lang="bs-Latn-BA" altLang="en-US" sz="3600" dirty="0">
                <a:latin typeface="Times New Roman" panose="02020603050405020304" pitchFamily="18" charset="0"/>
                <a:ea typeface="Calibri" panose="020F0502020204030204" pitchFamily="34" charset="0"/>
                <a:cs typeface="Times New Roman" panose="02020603050405020304" pitchFamily="18" charset="0"/>
              </a:rPr>
              <a:t/>
            </a:r>
            <a:br>
              <a:rPr lang="bs-Latn-BA" altLang="en-US" sz="3600" dirty="0">
                <a:latin typeface="Times New Roman" panose="02020603050405020304" pitchFamily="18" charset="0"/>
                <a:ea typeface="Calibri" panose="020F0502020204030204" pitchFamily="34" charset="0"/>
                <a:cs typeface="Times New Roman" panose="02020603050405020304" pitchFamily="18" charset="0"/>
              </a:rPr>
            </a:br>
            <a:r>
              <a:rPr lang="en-US" altLang="en-US" sz="3600" dirty="0" err="1" smtClean="0">
                <a:latin typeface="Times New Roman" panose="02020603050405020304" pitchFamily="18" charset="0"/>
                <a:ea typeface="Calibri" panose="020F0502020204030204" pitchFamily="34" charset="0"/>
                <a:cs typeface="Times New Roman" panose="02020603050405020304" pitchFamily="18" charset="0"/>
              </a:rPr>
              <a:t>Pobude</a:t>
            </a:r>
            <a:r>
              <a:rPr lang="en-US" altLang="en-US" sz="3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altLang="en-US" sz="3600" dirty="0" err="1" smtClean="0">
                <a:latin typeface="Times New Roman" panose="02020603050405020304" pitchFamily="18" charset="0"/>
                <a:ea typeface="Calibri" panose="020F0502020204030204" pitchFamily="34" charset="0"/>
                <a:cs typeface="Times New Roman" panose="02020603050405020304" pitchFamily="18" charset="0"/>
              </a:rPr>
              <a:t>iz</a:t>
            </a:r>
            <a:r>
              <a:rPr lang="en-US" altLang="en-US" sz="3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altLang="en-US" sz="3600" dirty="0" err="1" smtClean="0">
                <a:latin typeface="Times New Roman" panose="02020603050405020304" pitchFamily="18" charset="0"/>
                <a:ea typeface="Calibri" panose="020F0502020204030204" pitchFamily="34" charset="0"/>
                <a:cs typeface="Times New Roman" panose="02020603050405020304" pitchFamily="18" charset="0"/>
              </a:rPr>
              <a:t>kojih</a:t>
            </a:r>
            <a:r>
              <a:rPr lang="en-US" altLang="en-US" sz="3600" dirty="0" smtClean="0">
                <a:latin typeface="Times New Roman" panose="02020603050405020304" pitchFamily="18" charset="0"/>
                <a:ea typeface="Calibri" panose="020F0502020204030204" pitchFamily="34" charset="0"/>
                <a:cs typeface="Times New Roman" panose="02020603050405020304" pitchFamily="18" charset="0"/>
              </a:rPr>
              <a:t> je </a:t>
            </a:r>
            <a:r>
              <a:rPr lang="en-US" altLang="en-US" sz="3600" dirty="0" err="1" smtClean="0">
                <a:latin typeface="Times New Roman" panose="02020603050405020304" pitchFamily="18" charset="0"/>
                <a:ea typeface="Calibri" panose="020F0502020204030204" pitchFamily="34" charset="0"/>
                <a:cs typeface="Times New Roman" panose="02020603050405020304" pitchFamily="18" charset="0"/>
              </a:rPr>
              <a:t>djelo</a:t>
            </a:r>
            <a:r>
              <a:rPr lang="en-US" altLang="en-US" sz="3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altLang="en-US" sz="3600" dirty="0" err="1" smtClean="0">
                <a:latin typeface="Times New Roman" panose="02020603050405020304" pitchFamily="18" charset="0"/>
                <a:ea typeface="Calibri" panose="020F0502020204030204" pitchFamily="34" charset="0"/>
                <a:cs typeface="Times New Roman" panose="02020603050405020304" pitchFamily="18" charset="0"/>
              </a:rPr>
              <a:t>učinjeno</a:t>
            </a:r>
            <a:r>
              <a:rPr lang="en-US" altLang="en-US" sz="4400" dirty="0" smtClean="0">
                <a:latin typeface="Times New Roman" panose="02020603050405020304" pitchFamily="18" charset="0"/>
                <a:ea typeface="Calibri" panose="020F0502020204030204" pitchFamily="34" charset="0"/>
                <a:cs typeface="Times New Roman" panose="02020603050405020304" pitchFamily="18" charset="0"/>
              </a:rPr>
              <a:t/>
            </a:r>
            <a:br>
              <a:rPr lang="en-US" altLang="en-US" sz="4400" dirty="0" smtClean="0">
                <a:latin typeface="Times New Roman" panose="02020603050405020304" pitchFamily="18" charset="0"/>
                <a:ea typeface="Calibri" panose="020F0502020204030204" pitchFamily="34" charset="0"/>
                <a:cs typeface="Times New Roman" panose="02020603050405020304" pitchFamily="18" charset="0"/>
              </a:rPr>
            </a:br>
            <a:endParaRPr lang="en-US" altLang="en-US" dirty="0" smtClean="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p:txBody>
          <a:bodyPr/>
          <a:lstStyle/>
          <a:p>
            <a:pPr marL="685800" algn="just" eaLnBrk="1" hangingPunct="1">
              <a:spcAft>
                <a:spcPts val="0"/>
              </a:spcAft>
              <a:defRPr/>
            </a:pPr>
            <a:r>
              <a:rPr lang="en-US" sz="3200" dirty="0" err="1" smtClean="0">
                <a:ea typeface="Calibri" panose="020F0502020204030204" pitchFamily="34" charset="0"/>
                <a:cs typeface="Times New Roman" panose="02020603050405020304" pitchFamily="18" charset="0"/>
              </a:rPr>
              <a:t>Razlozi</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kojima</a:t>
            </a:r>
            <a:r>
              <a:rPr lang="en-US" sz="3200" dirty="0" smtClean="0">
                <a:ea typeface="Calibri" panose="020F0502020204030204" pitchFamily="34" charset="0"/>
                <a:cs typeface="Times New Roman" panose="02020603050405020304" pitchFamily="18" charset="0"/>
              </a:rPr>
              <a:t> se </a:t>
            </a:r>
            <a:r>
              <a:rPr lang="en-US" sz="3200" dirty="0" err="1" smtClean="0">
                <a:ea typeface="Calibri" panose="020F0502020204030204" pitchFamily="34" charset="0"/>
                <a:cs typeface="Times New Roman" panose="02020603050405020304" pitchFamily="18" charset="0"/>
              </a:rPr>
              <a:t>učinilac</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rukovodio</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pri</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učinjenju</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djela</a:t>
            </a:r>
            <a:r>
              <a:rPr lang="en-US" sz="3200" dirty="0" smtClean="0">
                <a:ea typeface="Calibri" panose="020F0502020204030204" pitchFamily="34" charset="0"/>
                <a:cs typeface="Times New Roman" panose="02020603050405020304" pitchFamily="18" charset="0"/>
              </a:rPr>
              <a:t> </a:t>
            </a:r>
            <a:r>
              <a:rPr lang="bs-Latn-BA" sz="3200" dirty="0" smtClean="0">
                <a:ea typeface="Calibri" panose="020F0502020204030204" pitchFamily="34" charset="0"/>
                <a:cs typeface="Times New Roman" panose="02020603050405020304" pitchFamily="18" charset="0"/>
              </a:rPr>
              <a:t>- motivi</a:t>
            </a:r>
          </a:p>
          <a:p>
            <a:pPr marL="817562" indent="-514350" algn="just" eaLnBrk="1" hangingPunct="1">
              <a:spcAft>
                <a:spcPts val="0"/>
              </a:spcAft>
              <a:buFont typeface="+mj-lt"/>
              <a:buAutoNum type="alphaLcPeriod"/>
              <a:defRPr/>
            </a:pPr>
            <a:r>
              <a:rPr lang="en-US" sz="3200" dirty="0" err="1" smtClean="0">
                <a:ea typeface="Calibri" panose="020F0502020204030204" pitchFamily="34" charset="0"/>
                <a:cs typeface="Times New Roman" panose="02020603050405020304" pitchFamily="18" charset="0"/>
              </a:rPr>
              <a:t>mržnja</a:t>
            </a:r>
            <a:r>
              <a:rPr lang="en-US" sz="3200" dirty="0" smtClean="0">
                <a:ea typeface="Calibri" panose="020F0502020204030204" pitchFamily="34" charset="0"/>
                <a:cs typeface="Times New Roman" panose="02020603050405020304" pitchFamily="18" charset="0"/>
              </a:rPr>
              <a:t>, </a:t>
            </a:r>
            <a:endParaRPr lang="bs-Latn-BA" sz="3200" dirty="0" smtClean="0">
              <a:ea typeface="Calibri" panose="020F0502020204030204" pitchFamily="34" charset="0"/>
              <a:cs typeface="Times New Roman" panose="02020603050405020304" pitchFamily="18" charset="0"/>
            </a:endParaRPr>
          </a:p>
          <a:p>
            <a:pPr marL="817562" indent="-514350" algn="just" eaLnBrk="1" hangingPunct="1">
              <a:spcAft>
                <a:spcPts val="0"/>
              </a:spcAft>
              <a:buFont typeface="+mj-lt"/>
              <a:buAutoNum type="alphaLcPeriod"/>
              <a:defRPr/>
            </a:pPr>
            <a:r>
              <a:rPr lang="en-US" sz="3200" dirty="0" err="1" smtClean="0">
                <a:ea typeface="Calibri" panose="020F0502020204030204" pitchFamily="34" charset="0"/>
                <a:cs typeface="Times New Roman" panose="02020603050405020304" pitchFamily="18" charset="0"/>
              </a:rPr>
              <a:t>zavist</a:t>
            </a:r>
            <a:r>
              <a:rPr lang="en-US" sz="3200" dirty="0" smtClean="0">
                <a:ea typeface="Calibri" panose="020F0502020204030204" pitchFamily="34" charset="0"/>
                <a:cs typeface="Times New Roman" panose="02020603050405020304" pitchFamily="18" charset="0"/>
              </a:rPr>
              <a:t>, </a:t>
            </a:r>
            <a:endParaRPr lang="bs-Latn-BA" sz="3200" dirty="0" smtClean="0">
              <a:ea typeface="Calibri" panose="020F0502020204030204" pitchFamily="34" charset="0"/>
              <a:cs typeface="Times New Roman" panose="02020603050405020304" pitchFamily="18" charset="0"/>
            </a:endParaRPr>
          </a:p>
          <a:p>
            <a:pPr marL="817562" indent="-514350" algn="just" eaLnBrk="1" hangingPunct="1">
              <a:spcAft>
                <a:spcPts val="0"/>
              </a:spcAft>
              <a:buFont typeface="+mj-lt"/>
              <a:buAutoNum type="alphaLcPeriod"/>
              <a:defRPr/>
            </a:pPr>
            <a:r>
              <a:rPr lang="en-US" sz="3200" dirty="0" err="1" smtClean="0">
                <a:ea typeface="Calibri" panose="020F0502020204030204" pitchFamily="34" charset="0"/>
                <a:cs typeface="Times New Roman" panose="02020603050405020304" pitchFamily="18" charset="0"/>
              </a:rPr>
              <a:t>osveta</a:t>
            </a:r>
            <a:r>
              <a:rPr lang="en-US" sz="3200" dirty="0" smtClean="0">
                <a:ea typeface="Calibri" panose="020F0502020204030204" pitchFamily="34" charset="0"/>
                <a:cs typeface="Times New Roman" panose="02020603050405020304" pitchFamily="18" charset="0"/>
              </a:rPr>
              <a:t>,</a:t>
            </a:r>
            <a:endParaRPr lang="bs-Latn-BA" sz="3200" dirty="0" smtClean="0">
              <a:ea typeface="Calibri" panose="020F0502020204030204" pitchFamily="34" charset="0"/>
              <a:cs typeface="Times New Roman" panose="02020603050405020304" pitchFamily="18" charset="0"/>
            </a:endParaRPr>
          </a:p>
          <a:p>
            <a:pPr marL="817562" indent="-514350" algn="just" eaLnBrk="1" hangingPunct="1">
              <a:spcAft>
                <a:spcPts val="0"/>
              </a:spcAft>
              <a:buFont typeface="+mj-lt"/>
              <a:buAutoNum type="alphaLcPeriod"/>
              <a:defRPr/>
            </a:pPr>
            <a:r>
              <a:rPr lang="en-US" sz="3200" dirty="0" err="1" smtClean="0">
                <a:ea typeface="Calibri" panose="020F0502020204030204" pitchFamily="34" charset="0"/>
                <a:cs typeface="Times New Roman" panose="02020603050405020304" pitchFamily="18" charset="0"/>
              </a:rPr>
              <a:t>ljubomora</a:t>
            </a:r>
            <a:endParaRPr lang="en-US" sz="2800" dirty="0" smtClean="0">
              <a:ea typeface="Calibri" panose="020F0502020204030204" pitchFamily="34" charset="0"/>
              <a:cs typeface="Times New Roman" panose="02020603050405020304" pitchFamily="18" charset="0"/>
            </a:endParaRPr>
          </a:p>
          <a:p>
            <a:pPr eaLnBrk="1" hangingPunct="1">
              <a:defRPr/>
            </a:pP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marL="342900" indent="-342900" algn="ctr" eaLnBrk="1" hangingPunct="1"/>
            <a:r>
              <a:rPr lang="en-US" altLang="en-US" sz="3600" dirty="0" err="1" smtClean="0">
                <a:latin typeface="Times New Roman" panose="02020603050405020304" pitchFamily="18" charset="0"/>
                <a:ea typeface="Calibri" panose="020F0502020204030204" pitchFamily="34" charset="0"/>
                <a:cs typeface="Times New Roman" panose="02020603050405020304" pitchFamily="18" charset="0"/>
              </a:rPr>
              <a:t>Okolnosti</a:t>
            </a:r>
            <a:r>
              <a:rPr lang="en-US" altLang="en-US" sz="3600" dirty="0" smtClean="0">
                <a:latin typeface="Times New Roman" panose="02020603050405020304" pitchFamily="18" charset="0"/>
                <a:ea typeface="Calibri" panose="020F0502020204030204" pitchFamily="34" charset="0"/>
                <a:cs typeface="Times New Roman" panose="02020603050405020304" pitchFamily="18" charset="0"/>
              </a:rPr>
              <a:t> pod </a:t>
            </a:r>
            <a:r>
              <a:rPr lang="en-US" altLang="en-US" sz="3600" dirty="0" err="1" smtClean="0">
                <a:latin typeface="Times New Roman" panose="02020603050405020304" pitchFamily="18" charset="0"/>
                <a:ea typeface="Calibri" panose="020F0502020204030204" pitchFamily="34" charset="0"/>
                <a:cs typeface="Times New Roman" panose="02020603050405020304" pitchFamily="18" charset="0"/>
              </a:rPr>
              <a:t>kojima</a:t>
            </a:r>
            <a:r>
              <a:rPr lang="en-US" altLang="en-US" sz="3600" dirty="0" smtClean="0">
                <a:latin typeface="Times New Roman" panose="02020603050405020304" pitchFamily="18" charset="0"/>
                <a:ea typeface="Calibri" panose="020F0502020204030204" pitchFamily="34" charset="0"/>
                <a:cs typeface="Times New Roman" panose="02020603050405020304" pitchFamily="18" charset="0"/>
              </a:rPr>
              <a:t> je </a:t>
            </a:r>
            <a:r>
              <a:rPr lang="en-US" altLang="en-US" sz="3600" dirty="0" err="1" smtClean="0">
                <a:latin typeface="Times New Roman" panose="02020603050405020304" pitchFamily="18" charset="0"/>
                <a:ea typeface="Calibri" panose="020F0502020204030204" pitchFamily="34" charset="0"/>
                <a:cs typeface="Times New Roman" panose="02020603050405020304" pitchFamily="18" charset="0"/>
              </a:rPr>
              <a:t>djelo</a:t>
            </a:r>
            <a:r>
              <a:rPr lang="en-US" altLang="en-US" sz="3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altLang="en-US" sz="3600" dirty="0" err="1" smtClean="0">
                <a:latin typeface="Times New Roman" panose="02020603050405020304" pitchFamily="18" charset="0"/>
                <a:ea typeface="Calibri" panose="020F0502020204030204" pitchFamily="34" charset="0"/>
                <a:cs typeface="Times New Roman" panose="02020603050405020304" pitchFamily="18" charset="0"/>
              </a:rPr>
              <a:t>učinjeno</a:t>
            </a:r>
            <a:r>
              <a:rPr lang="en-US" altLang="en-US" sz="4400" dirty="0" smtClean="0">
                <a:latin typeface="Times New Roman" panose="02020603050405020304" pitchFamily="18" charset="0"/>
                <a:ea typeface="Calibri" panose="020F0502020204030204" pitchFamily="34" charset="0"/>
                <a:cs typeface="Times New Roman" panose="02020603050405020304" pitchFamily="18" charset="0"/>
              </a:rPr>
              <a:t/>
            </a:r>
            <a:br>
              <a:rPr lang="en-US" altLang="en-US" sz="4400" dirty="0" smtClean="0">
                <a:latin typeface="Times New Roman" panose="02020603050405020304" pitchFamily="18" charset="0"/>
                <a:ea typeface="Calibri" panose="020F0502020204030204" pitchFamily="34" charset="0"/>
                <a:cs typeface="Times New Roman" panose="02020603050405020304" pitchFamily="18" charset="0"/>
              </a:rPr>
            </a:br>
            <a:endParaRPr lang="en-US" altLang="en-US" dirty="0" smtClean="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p:txBody>
          <a:bodyPr/>
          <a:lstStyle/>
          <a:p>
            <a:pPr marL="760412" indent="-457200" algn="just" eaLnBrk="1" hangingPunct="1">
              <a:spcAft>
                <a:spcPts val="0"/>
              </a:spcAft>
              <a:buFont typeface="Wingdings" panose="05000000000000000000" pitchFamily="2" charset="2"/>
              <a:buChar char="Ø"/>
              <a:defRPr/>
            </a:pPr>
            <a:r>
              <a:rPr lang="en-US" sz="2400" dirty="0" err="1" smtClean="0">
                <a:ea typeface="Calibri" panose="020F0502020204030204" pitchFamily="34" charset="0"/>
                <a:cs typeface="Times New Roman" panose="02020603050405020304" pitchFamily="18" charset="0"/>
              </a:rPr>
              <a:t>Vrijeme</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i</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mjesto</a:t>
            </a:r>
            <a:endParaRPr lang="en-US" sz="2400" dirty="0" smtClean="0">
              <a:ea typeface="Calibri" panose="020F0502020204030204" pitchFamily="34" charset="0"/>
              <a:cs typeface="Times New Roman" panose="02020603050405020304" pitchFamily="18" charset="0"/>
            </a:endParaRPr>
          </a:p>
          <a:p>
            <a:pPr marL="685800" algn="just" eaLnBrk="1" hangingPunct="1">
              <a:spcAft>
                <a:spcPts val="0"/>
              </a:spcAft>
              <a:buFont typeface="Wingdings" panose="05000000000000000000" pitchFamily="2" charset="2"/>
              <a:buChar char="Ø"/>
              <a:defRPr/>
            </a:pPr>
            <a:r>
              <a:rPr lang="en-US" sz="2400" dirty="0" err="1" smtClean="0">
                <a:ea typeface="Calibri" panose="020F0502020204030204" pitchFamily="34" charset="0"/>
                <a:cs typeface="Times New Roman" panose="02020603050405020304" pitchFamily="18" charset="0"/>
              </a:rPr>
              <a:t>Način</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izvršenja</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djela</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okrutnost</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odlučnost</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bezobzirnost</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upornost</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višestruke</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žrtve</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posebna</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svirepost</a:t>
            </a:r>
            <a:r>
              <a:rPr lang="en-US" sz="2400" dirty="0" smtClean="0">
                <a:ea typeface="Calibri" panose="020F0502020204030204" pitchFamily="34" charset="0"/>
                <a:cs typeface="Times New Roman" panose="02020603050405020304" pitchFamily="18" charset="0"/>
              </a:rPr>
              <a:t>,</a:t>
            </a:r>
            <a:r>
              <a:rPr lang="en-US" sz="2400" dirty="0" smtClean="0">
                <a:latin typeface="Calibri" panose="020F0502020204030204" pitchFamily="34" charset="0"/>
                <a:ea typeface="Calibri" panose="020F0502020204030204" pitchFamily="34" charset="0"/>
                <a:cs typeface="Calibri" panose="020F0502020204030204" pitchFamily="34" charset="0"/>
              </a:rPr>
              <a:t> </a:t>
            </a:r>
            <a:r>
              <a:rPr lang="en-US" sz="2400" dirty="0" err="1" smtClean="0">
                <a:ea typeface="Calibri" panose="020F0502020204030204" pitchFamily="34" charset="0"/>
                <a:cs typeface="Times New Roman" panose="02020603050405020304" pitchFamily="18" charset="0"/>
              </a:rPr>
              <a:t>vremenski</a:t>
            </a:r>
            <a:r>
              <a:rPr lang="en-US" sz="2400" dirty="0" smtClean="0">
                <a:ea typeface="Calibri" panose="020F0502020204030204" pitchFamily="34" charset="0"/>
                <a:cs typeface="Times New Roman" panose="02020603050405020304" pitchFamily="18" charset="0"/>
              </a:rPr>
              <a:t> period </a:t>
            </a:r>
            <a:r>
              <a:rPr lang="en-US" sz="2400" dirty="0" err="1" smtClean="0">
                <a:ea typeface="Calibri" panose="020F0502020204030204" pitchFamily="34" charset="0"/>
                <a:cs typeface="Times New Roman" panose="02020603050405020304" pitchFamily="18" charset="0"/>
              </a:rPr>
              <a:t>tokom</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kojeg</a:t>
            </a:r>
            <a:r>
              <a:rPr lang="en-US" sz="2400" dirty="0" smtClean="0">
                <a:ea typeface="Calibri" panose="020F0502020204030204" pitchFamily="34" charset="0"/>
                <a:cs typeface="Times New Roman" panose="02020603050405020304" pitchFamily="18" charset="0"/>
              </a:rPr>
              <a:t> se </a:t>
            </a:r>
            <a:r>
              <a:rPr lang="en-US" sz="2400" dirty="0" err="1" smtClean="0">
                <a:ea typeface="Calibri" panose="020F0502020204030204" pitchFamily="34" charset="0"/>
                <a:cs typeface="Times New Roman" panose="02020603050405020304" pitchFamily="18" charset="0"/>
              </a:rPr>
              <a:t>krivično</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djelo</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odvijalo</a:t>
            </a:r>
            <a:r>
              <a:rPr lang="en-US" sz="2400" dirty="0" smtClean="0">
                <a:ea typeface="Calibri" panose="020F0502020204030204" pitchFamily="34" charset="0"/>
                <a:cs typeface="Times New Roman" panose="02020603050405020304" pitchFamily="18" charset="0"/>
              </a:rPr>
              <a:t>)</a:t>
            </a:r>
          </a:p>
          <a:p>
            <a:pPr marL="685800" algn="just" eaLnBrk="1" hangingPunct="1">
              <a:spcAft>
                <a:spcPts val="0"/>
              </a:spcAft>
              <a:buFont typeface="Wingdings" panose="05000000000000000000" pitchFamily="2" charset="2"/>
              <a:buChar char="Ø"/>
              <a:defRPr/>
            </a:pPr>
            <a:r>
              <a:rPr lang="en-US" sz="2400" dirty="0" smtClean="0">
                <a:ea typeface="Calibri" panose="020F0502020204030204" pitchFamily="34" charset="0"/>
                <a:cs typeface="Times New Roman" panose="02020603050405020304" pitchFamily="18" charset="0"/>
              </a:rPr>
              <a:t>Lice </a:t>
            </a:r>
            <a:r>
              <a:rPr lang="en-US" sz="2400" dirty="0" err="1" smtClean="0">
                <a:ea typeface="Calibri" panose="020F0502020204030204" pitchFamily="34" charset="0"/>
                <a:cs typeface="Times New Roman" panose="02020603050405020304" pitchFamily="18" charset="0"/>
              </a:rPr>
              <a:t>prema</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kome</a:t>
            </a:r>
            <a:r>
              <a:rPr lang="en-US" sz="2400" dirty="0" smtClean="0">
                <a:ea typeface="Calibri" panose="020F0502020204030204" pitchFamily="34" charset="0"/>
                <a:cs typeface="Times New Roman" panose="02020603050405020304" pitchFamily="18" charset="0"/>
              </a:rPr>
              <a:t> je </a:t>
            </a:r>
            <a:r>
              <a:rPr lang="en-US" sz="2400" dirty="0" err="1" smtClean="0">
                <a:ea typeface="Calibri" panose="020F0502020204030204" pitchFamily="34" charset="0"/>
                <a:cs typeface="Times New Roman" panose="02020603050405020304" pitchFamily="18" charset="0"/>
              </a:rPr>
              <a:t>djelo</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učinjeno</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godine</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života</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oštećenog</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starije</a:t>
            </a:r>
            <a:r>
              <a:rPr lang="en-US" sz="2400" dirty="0" smtClean="0">
                <a:ea typeface="Calibri" panose="020F0502020204030204" pitchFamily="34" charset="0"/>
                <a:cs typeface="Times New Roman" panose="02020603050405020304" pitchFamily="18" charset="0"/>
              </a:rPr>
              <a:t> lice, </a:t>
            </a:r>
            <a:r>
              <a:rPr lang="en-US" sz="2400" dirty="0" err="1" smtClean="0">
                <a:ea typeface="Calibri" panose="020F0502020204030204" pitchFamily="34" charset="0"/>
                <a:cs typeface="Times New Roman" panose="02020603050405020304" pitchFamily="18" charset="0"/>
              </a:rPr>
              <a:t>djete</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malodobno</a:t>
            </a:r>
            <a:r>
              <a:rPr lang="en-US" sz="2400" dirty="0" smtClean="0">
                <a:ea typeface="Calibri" panose="020F0502020204030204" pitchFamily="34" charset="0"/>
                <a:cs typeface="Times New Roman" panose="02020603050405020304" pitchFamily="18" charset="0"/>
              </a:rPr>
              <a:t> lice </a:t>
            </a:r>
            <a:r>
              <a:rPr lang="bs-Latn-BA" sz="2400" dirty="0" smtClean="0">
                <a:ea typeface="Calibri" panose="020F0502020204030204" pitchFamily="34" charset="0"/>
                <a:cs typeface="Times New Roman" panose="02020603050405020304" pitchFamily="18" charset="0"/>
              </a:rPr>
              <a:t>i</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sl</a:t>
            </a:r>
            <a:r>
              <a:rPr lang="en-US" sz="2400" dirty="0" smtClean="0">
                <a:ea typeface="Calibri" panose="020F0502020204030204" pitchFamily="34" charset="0"/>
                <a:cs typeface="Times New Roman" panose="02020603050405020304" pitchFamily="18" charset="0"/>
              </a:rPr>
              <a:t>)</a:t>
            </a:r>
          </a:p>
          <a:p>
            <a:pPr marL="685800" algn="just" eaLnBrk="1" hangingPunct="1">
              <a:spcAft>
                <a:spcPts val="0"/>
              </a:spcAft>
              <a:buFont typeface="Wingdings" panose="05000000000000000000" pitchFamily="2" charset="2"/>
              <a:buChar char="Ø"/>
              <a:defRPr/>
            </a:pPr>
            <a:r>
              <a:rPr lang="en-US" sz="2400" dirty="0" err="1" smtClean="0">
                <a:ea typeface="Calibri" panose="020F0502020204030204" pitchFamily="34" charset="0"/>
                <a:cs typeface="Times New Roman" panose="02020603050405020304" pitchFamily="18" charset="0"/>
              </a:rPr>
              <a:t>Sredstvo</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izvršenja</a:t>
            </a:r>
            <a:endParaRPr lang="en-US" sz="2400" dirty="0" smtClean="0">
              <a:ea typeface="Calibri" panose="020F0502020204030204" pitchFamily="34" charset="0"/>
              <a:cs typeface="Times New Roman" panose="02020603050405020304" pitchFamily="18" charset="0"/>
            </a:endParaRPr>
          </a:p>
          <a:p>
            <a:pPr marL="685800" algn="just" eaLnBrk="1" hangingPunct="1">
              <a:spcAft>
                <a:spcPts val="0"/>
              </a:spcAft>
              <a:buFont typeface="Wingdings" panose="05000000000000000000" pitchFamily="2" charset="2"/>
              <a:buChar char="Ø"/>
              <a:defRPr/>
            </a:pPr>
            <a:r>
              <a:rPr lang="en-US" sz="2400" dirty="0" err="1" smtClean="0">
                <a:ea typeface="Calibri" panose="020F0502020204030204" pitchFamily="34" charset="0"/>
                <a:cs typeface="Times New Roman" panose="02020603050405020304" pitchFamily="18" charset="0"/>
              </a:rPr>
              <a:t>Posljedice</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djela</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po</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žrtvi</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ukoliko</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prelaze</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okvira</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koji</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predstavlja</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bitno</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obilježje</a:t>
            </a:r>
            <a:r>
              <a:rPr lang="en-US" sz="2400" dirty="0" smtClean="0">
                <a:ea typeface="Calibri" panose="020F0502020204030204" pitchFamily="34" charset="0"/>
                <a:cs typeface="Times New Roman" panose="02020603050405020304" pitchFamily="18" charset="0"/>
              </a:rPr>
              <a:t> </a:t>
            </a:r>
            <a:r>
              <a:rPr lang="en-US" sz="2400" dirty="0" err="1" smtClean="0">
                <a:ea typeface="Calibri" panose="020F0502020204030204" pitchFamily="34" charset="0"/>
                <a:cs typeface="Times New Roman" panose="02020603050405020304" pitchFamily="18" charset="0"/>
              </a:rPr>
              <a:t>djela</a:t>
            </a:r>
            <a:endParaRPr lang="en-US" sz="2400" dirty="0" smtClean="0">
              <a:ea typeface="Calibri" panose="020F0502020204030204" pitchFamily="34" charset="0"/>
              <a:cs typeface="Times New Roman" panose="02020603050405020304" pitchFamily="18" charset="0"/>
            </a:endParaRPr>
          </a:p>
          <a:p>
            <a:pPr eaLnBrk="1" hangingPunct="1">
              <a:defRPr/>
            </a:pP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2400" dirty="0" smtClean="0"/>
              <a:t>Ako sud svojom presudom nije potpuno riješio predmet optužbe (član 311. stav 1. t. ž. ZKP RS)</a:t>
            </a:r>
            <a:endParaRPr lang="en-US" sz="2400" dirty="0"/>
          </a:p>
        </p:txBody>
      </p:sp>
      <p:sp>
        <p:nvSpPr>
          <p:cNvPr id="3" name="Content Placeholder 2"/>
          <p:cNvSpPr>
            <a:spLocks noGrp="1"/>
          </p:cNvSpPr>
          <p:nvPr>
            <p:ph idx="1"/>
          </p:nvPr>
        </p:nvSpPr>
        <p:spPr/>
        <p:txBody>
          <a:bodyPr/>
          <a:lstStyle/>
          <a:p>
            <a:r>
              <a:rPr lang="bs-Latn-BA" dirty="0" smtClean="0"/>
              <a:t>U slučaju više radnji </a:t>
            </a:r>
            <a:r>
              <a:rPr lang="bs-Latn-BA" dirty="0" err="1" smtClean="0"/>
              <a:t>izvršenja</a:t>
            </a:r>
            <a:r>
              <a:rPr lang="bs-Latn-BA" dirty="0" smtClean="0"/>
              <a:t> djela</a:t>
            </a:r>
          </a:p>
          <a:p>
            <a:pPr marL="36512" indent="0">
              <a:buNone/>
            </a:pPr>
            <a:endParaRPr lang="bs-Latn-BA" dirty="0" smtClean="0"/>
          </a:p>
          <a:p>
            <a:pPr marL="36512" indent="0">
              <a:buNone/>
            </a:pPr>
            <a:r>
              <a:rPr lang="bs-Latn-BA" dirty="0" smtClean="0"/>
              <a:t>Izostavljanje u izreci presude nedokazanih radnji ili donošenje oslobađajuće presude za te radnje</a:t>
            </a:r>
          </a:p>
          <a:p>
            <a:pPr marL="36512" indent="0">
              <a:buNone/>
            </a:pPr>
            <a:r>
              <a:rPr lang="bs-Latn-BA" dirty="0" smtClean="0"/>
              <a:t>Stav Vrhovnog suda RS</a:t>
            </a:r>
            <a:endParaRPr lang="en-US" dirty="0"/>
          </a:p>
        </p:txBody>
      </p:sp>
    </p:spTree>
    <p:extLst>
      <p:ext uri="{BB962C8B-B14F-4D97-AF65-F5344CB8AC3E}">
        <p14:creationId xmlns:p14="http://schemas.microsoft.com/office/powerpoint/2010/main" val="13794401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marL="342900" indent="-342900" algn="ctr" eaLnBrk="1" hangingPunct="1"/>
            <a:r>
              <a:rPr lang="en-US" altLang="en-US" sz="4000" smtClean="0">
                <a:latin typeface="Times New Roman" panose="02020603050405020304" pitchFamily="18" charset="0"/>
                <a:ea typeface="Calibri" panose="020F0502020204030204" pitchFamily="34" charset="0"/>
                <a:cs typeface="Times New Roman" panose="02020603050405020304" pitchFamily="18" charset="0"/>
              </a:rPr>
              <a:t>Raniji život učinioca</a:t>
            </a:r>
            <a:br>
              <a:rPr lang="en-US" altLang="en-US" sz="4000" smtClean="0">
                <a:latin typeface="Times New Roman" panose="02020603050405020304" pitchFamily="18" charset="0"/>
                <a:ea typeface="Calibri" panose="020F0502020204030204" pitchFamily="34" charset="0"/>
                <a:cs typeface="Times New Roman" panose="02020603050405020304" pitchFamily="18" charset="0"/>
              </a:rPr>
            </a:br>
            <a:endParaRPr lang="en-US" altLang="en-US" sz="4000" smtClean="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p:txBody>
          <a:bodyPr/>
          <a:lstStyle/>
          <a:p>
            <a:pPr marL="342900" indent="-342900" algn="just" eaLnBrk="1" hangingPunct="1">
              <a:spcAft>
                <a:spcPts val="0"/>
              </a:spcAft>
              <a:buFont typeface="+mj-lt"/>
              <a:buAutoNum type="alphaLcParenR"/>
              <a:defRPr/>
            </a:pPr>
            <a:r>
              <a:rPr lang="en-US" sz="3200" dirty="0" err="1" smtClean="0">
                <a:ea typeface="Calibri" panose="020F0502020204030204" pitchFamily="34" charset="0"/>
                <a:cs typeface="Times New Roman" panose="02020603050405020304" pitchFamily="18" charset="0"/>
              </a:rPr>
              <a:t>ocjenjuje</a:t>
            </a:r>
            <a:r>
              <a:rPr lang="en-US" sz="3200" dirty="0" smtClean="0">
                <a:ea typeface="Calibri" panose="020F0502020204030204" pitchFamily="34" charset="0"/>
                <a:cs typeface="Times New Roman" panose="02020603050405020304" pitchFamily="18" charset="0"/>
              </a:rPr>
              <a:t> se </a:t>
            </a:r>
            <a:r>
              <a:rPr lang="en-US" sz="3200" dirty="0" err="1" smtClean="0">
                <a:ea typeface="Calibri" panose="020F0502020204030204" pitchFamily="34" charset="0"/>
                <a:cs typeface="Times New Roman" panose="02020603050405020304" pitchFamily="18" charset="0"/>
              </a:rPr>
              <a:t>odnos</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učinioca</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prema</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osnovnim</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društvenim</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vrijednostima</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i</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prema</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pravima</a:t>
            </a:r>
            <a:r>
              <a:rPr lang="en-US" sz="3200" dirty="0" smtClean="0">
                <a:ea typeface="Calibri" panose="020F0502020204030204" pitchFamily="34" charset="0"/>
                <a:cs typeface="Times New Roman" panose="02020603050405020304" pitchFamily="18" charset="0"/>
              </a:rPr>
              <a:t> </a:t>
            </a:r>
            <a:r>
              <a:rPr lang="bs-Latn-BA" sz="3200" dirty="0" smtClean="0">
                <a:ea typeface="Calibri" panose="020F0502020204030204" pitchFamily="34" charset="0"/>
                <a:cs typeface="Times New Roman" panose="02020603050405020304" pitchFamily="18" charset="0"/>
              </a:rPr>
              <a:t>i</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dobrima</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drugih</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pojedinaca</a:t>
            </a:r>
            <a:endParaRPr lang="en-US" sz="2800" dirty="0" smtClean="0">
              <a:ea typeface="Calibri" panose="020F0502020204030204" pitchFamily="34" charset="0"/>
              <a:cs typeface="Times New Roman" panose="02020603050405020304" pitchFamily="18" charset="0"/>
            </a:endParaRPr>
          </a:p>
          <a:p>
            <a:pPr marL="342900" indent="-342900" algn="just" eaLnBrk="1" hangingPunct="1">
              <a:spcAft>
                <a:spcPts val="0"/>
              </a:spcAft>
              <a:buFont typeface="+mj-lt"/>
              <a:buAutoNum type="alphaLcParenR"/>
              <a:defRPr/>
            </a:pPr>
            <a:r>
              <a:rPr lang="bs-Latn-BA" sz="3200" dirty="0" err="1">
                <a:ea typeface="Calibri" panose="020F0502020204030204" pitchFamily="34" charset="0"/>
                <a:cs typeface="Times New Roman" panose="02020603050405020304" pitchFamily="18" charset="0"/>
              </a:rPr>
              <a:t>r</a:t>
            </a:r>
            <a:r>
              <a:rPr lang="en-US" sz="3200" dirty="0" err="1" smtClean="0">
                <a:ea typeface="Calibri" panose="020F0502020204030204" pitchFamily="34" charset="0"/>
                <a:cs typeface="Times New Roman" panose="02020603050405020304" pitchFamily="18" charset="0"/>
              </a:rPr>
              <a:t>anija</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osuđivanost</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ili</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neosuđivanost</a:t>
            </a:r>
            <a:endParaRPr lang="en-US" sz="2800" dirty="0" smtClean="0">
              <a:ea typeface="Calibri" panose="020F0502020204030204" pitchFamily="34" charset="0"/>
              <a:cs typeface="Times New Roman" panose="02020603050405020304" pitchFamily="18" charset="0"/>
            </a:endParaRPr>
          </a:p>
          <a:p>
            <a:pPr marL="36512" indent="0" eaLnBrk="1" hangingPunct="1">
              <a:buFont typeface="Wingdings 2" panose="05020102010507070707" pitchFamily="18" charset="2"/>
              <a:buNone/>
              <a:defRPr/>
            </a:pP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marL="342900" indent="-342900" algn="ctr" eaLnBrk="1" hangingPunct="1"/>
            <a:r>
              <a:rPr lang="bs-Latn-BA" altLang="en-US" sz="3200" smtClean="0">
                <a:latin typeface="Times New Roman" panose="02020603050405020304" pitchFamily="18" charset="0"/>
                <a:ea typeface="Calibri" panose="020F0502020204030204" pitchFamily="34" charset="0"/>
                <a:cs typeface="Times New Roman" panose="02020603050405020304" pitchFamily="18" charset="0"/>
              </a:rPr>
              <a:t/>
            </a:r>
            <a:br>
              <a:rPr lang="bs-Latn-BA" altLang="en-US" sz="3200" smtClean="0">
                <a:latin typeface="Times New Roman" panose="02020603050405020304" pitchFamily="18" charset="0"/>
                <a:ea typeface="Calibri" panose="020F0502020204030204" pitchFamily="34" charset="0"/>
                <a:cs typeface="Times New Roman" panose="02020603050405020304" pitchFamily="18" charset="0"/>
              </a:rPr>
            </a:br>
            <a:r>
              <a:rPr lang="en-US" altLang="en-US" sz="3200" smtClean="0">
                <a:latin typeface="Times New Roman" panose="02020603050405020304" pitchFamily="18" charset="0"/>
                <a:ea typeface="Calibri" panose="020F0502020204030204" pitchFamily="34" charset="0"/>
                <a:cs typeface="Times New Roman" panose="02020603050405020304" pitchFamily="18" charset="0"/>
              </a:rPr>
              <a:t>Ponašanje učinioca nakon izvršenog krivičnog djela</a:t>
            </a:r>
            <a:br>
              <a:rPr lang="en-US" altLang="en-US" sz="3200" smtClean="0">
                <a:latin typeface="Times New Roman" panose="02020603050405020304" pitchFamily="18" charset="0"/>
                <a:ea typeface="Calibri" panose="020F0502020204030204" pitchFamily="34" charset="0"/>
                <a:cs typeface="Times New Roman" panose="02020603050405020304" pitchFamily="18" charset="0"/>
              </a:rPr>
            </a:br>
            <a:endParaRPr lang="en-US" altLang="en-US" sz="3200" smtClean="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p:txBody>
          <a:bodyPr/>
          <a:lstStyle/>
          <a:p>
            <a:pPr marL="685800" algn="just" eaLnBrk="1" hangingPunct="1">
              <a:spcAft>
                <a:spcPts val="0"/>
              </a:spcAft>
              <a:defRPr/>
            </a:pPr>
            <a:r>
              <a:rPr lang="en-US" sz="3200" dirty="0" err="1" smtClean="0">
                <a:ea typeface="Calibri" panose="020F0502020204030204" pitchFamily="34" charset="0"/>
                <a:cs typeface="Times New Roman" panose="02020603050405020304" pitchFamily="18" charset="0"/>
              </a:rPr>
              <a:t>Odnos</a:t>
            </a:r>
            <a:r>
              <a:rPr lang="bs-Latn-BA"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prema</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žrtvi</a:t>
            </a:r>
            <a:r>
              <a:rPr lang="bs-Latn-BA" sz="3200" dirty="0" smtClean="0">
                <a:ea typeface="Calibri" panose="020F0502020204030204" pitchFamily="34" charset="0"/>
                <a:cs typeface="Times New Roman" panose="02020603050405020304" pitchFamily="18" charset="0"/>
              </a:rPr>
              <a:t> (</a:t>
            </a:r>
            <a:r>
              <a:rPr lang="bs-Latn-BA" sz="3200" dirty="0" err="1" smtClean="0">
                <a:ea typeface="Calibri" panose="020F0502020204030204" pitchFamily="34" charset="0"/>
                <a:cs typeface="Times New Roman" panose="02020603050405020304" pitchFamily="18" charset="0"/>
              </a:rPr>
              <a:t>izvinjenje</a:t>
            </a:r>
            <a:r>
              <a:rPr lang="bs-Latn-BA" sz="3200" dirty="0" smtClean="0">
                <a:ea typeface="Calibri" panose="020F0502020204030204" pitchFamily="34" charset="0"/>
                <a:cs typeface="Times New Roman" panose="02020603050405020304" pitchFamily="18" charset="0"/>
              </a:rPr>
              <a:t>, </a:t>
            </a:r>
            <a:r>
              <a:rPr lang="bs-Latn-BA" sz="3200" dirty="0" err="1" smtClean="0">
                <a:ea typeface="Calibri" panose="020F0502020204030204" pitchFamily="34" charset="0"/>
                <a:cs typeface="Times New Roman" panose="02020603050405020304" pitchFamily="18" charset="0"/>
              </a:rPr>
              <a:t>obeštećenje</a:t>
            </a:r>
            <a:r>
              <a:rPr lang="bs-Latn-BA" sz="3200" dirty="0" smtClean="0">
                <a:ea typeface="Calibri" panose="020F0502020204030204" pitchFamily="34" charset="0"/>
                <a:cs typeface="Times New Roman" panose="02020603050405020304" pitchFamily="18" charset="0"/>
              </a:rPr>
              <a:t>)</a:t>
            </a:r>
            <a:endParaRPr lang="en-US" sz="2800" dirty="0" smtClean="0">
              <a:ea typeface="Calibri" panose="020F0502020204030204" pitchFamily="34" charset="0"/>
              <a:cs typeface="Times New Roman" panose="02020603050405020304" pitchFamily="18" charset="0"/>
            </a:endParaRPr>
          </a:p>
          <a:p>
            <a:pPr marL="685800" algn="just" eaLnBrk="1" hangingPunct="1">
              <a:spcAft>
                <a:spcPts val="0"/>
              </a:spcAft>
              <a:defRPr/>
            </a:pPr>
            <a:r>
              <a:rPr lang="en-US" sz="3200" dirty="0" err="1" smtClean="0">
                <a:ea typeface="Calibri" panose="020F0502020204030204" pitchFamily="34" charset="0"/>
                <a:cs typeface="Times New Roman" panose="02020603050405020304" pitchFamily="18" charset="0"/>
              </a:rPr>
              <a:t>Stav</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prema</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djelu</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kajanje</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grižnja</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savjesti</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ravnodušnost</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bahatost</a:t>
            </a:r>
            <a:r>
              <a:rPr lang="en-US" sz="3200" dirty="0" smtClean="0">
                <a:ea typeface="Calibri" panose="020F0502020204030204" pitchFamily="34" charset="0"/>
                <a:cs typeface="Times New Roman" panose="02020603050405020304" pitchFamily="18" charset="0"/>
              </a:rPr>
              <a:t>)</a:t>
            </a:r>
            <a:endParaRPr lang="en-US" sz="2800" dirty="0" smtClean="0">
              <a:ea typeface="Calibri" panose="020F0502020204030204" pitchFamily="34" charset="0"/>
              <a:cs typeface="Times New Roman" panose="02020603050405020304" pitchFamily="18" charset="0"/>
            </a:endParaRPr>
          </a:p>
          <a:p>
            <a:pPr marL="685800" algn="just" eaLnBrk="1" hangingPunct="1">
              <a:spcAft>
                <a:spcPts val="0"/>
              </a:spcAft>
              <a:defRPr/>
            </a:pPr>
            <a:r>
              <a:rPr lang="bs-Latn-BA" sz="3200" dirty="0" smtClean="0">
                <a:ea typeface="Calibri" panose="020F0502020204030204" pitchFamily="34" charset="0"/>
                <a:cs typeface="Times New Roman" panose="02020603050405020304" pitchFamily="18" charset="0"/>
              </a:rPr>
              <a:t>Doprinos efikasnom </a:t>
            </a:r>
            <a:r>
              <a:rPr lang="bs-Latn-BA" sz="3200" dirty="0" err="1" smtClean="0">
                <a:ea typeface="Calibri" panose="020F0502020204030204" pitchFamily="34" charset="0"/>
                <a:cs typeface="Times New Roman" panose="02020603050405020304" pitchFamily="18" charset="0"/>
              </a:rPr>
              <a:t>okončanju</a:t>
            </a:r>
            <a:r>
              <a:rPr lang="bs-Latn-BA" sz="3200" dirty="0" smtClean="0">
                <a:ea typeface="Calibri" panose="020F0502020204030204" pitchFamily="34" charset="0"/>
                <a:cs typeface="Times New Roman" panose="02020603050405020304" pitchFamily="18" charset="0"/>
              </a:rPr>
              <a:t> krivičnog postupka (p</a:t>
            </a:r>
            <a:r>
              <a:rPr lang="en-US" sz="3200" dirty="0" err="1" smtClean="0">
                <a:ea typeface="Calibri" panose="020F0502020204030204" pitchFamily="34" charset="0"/>
                <a:cs typeface="Times New Roman" panose="02020603050405020304" pitchFamily="18" charset="0"/>
              </a:rPr>
              <a:t>riznanje</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djela</a:t>
            </a:r>
            <a:r>
              <a:rPr lang="bs-Latn-BA" sz="3200" dirty="0" smtClean="0">
                <a:ea typeface="Calibri" panose="020F0502020204030204" pitchFamily="34" charset="0"/>
                <a:cs typeface="Times New Roman" panose="02020603050405020304" pitchFamily="18" charset="0"/>
              </a:rPr>
              <a:t>)</a:t>
            </a:r>
            <a:endParaRPr lang="en-US" sz="2800" dirty="0" smtClean="0">
              <a:ea typeface="Calibri" panose="020F0502020204030204" pitchFamily="34" charset="0"/>
              <a:cs typeface="Times New Roman" panose="02020603050405020304" pitchFamily="18" charset="0"/>
            </a:endParaRPr>
          </a:p>
          <a:p>
            <a:pPr eaLnBrk="1" hangingPunct="1">
              <a:defRPr/>
            </a:pP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marL="342900" indent="-342900" algn="ctr" eaLnBrk="1" hangingPunct="1"/>
            <a:r>
              <a:rPr lang="en-US" altLang="en-US" sz="2800" smtClean="0">
                <a:latin typeface="Times New Roman" panose="02020603050405020304" pitchFamily="18" charset="0"/>
                <a:ea typeface="Calibri" panose="020F0502020204030204" pitchFamily="34" charset="0"/>
                <a:cs typeface="Times New Roman" panose="02020603050405020304" pitchFamily="18" charset="0"/>
              </a:rPr>
              <a:t>Lične prilike počinioca</a:t>
            </a:r>
            <a:br>
              <a:rPr lang="en-US" altLang="en-US" sz="2800" smtClean="0">
                <a:latin typeface="Times New Roman" panose="02020603050405020304" pitchFamily="18" charset="0"/>
                <a:ea typeface="Calibri" panose="020F0502020204030204" pitchFamily="34" charset="0"/>
                <a:cs typeface="Times New Roman" panose="02020603050405020304" pitchFamily="18" charset="0"/>
              </a:rPr>
            </a:br>
            <a:r>
              <a:rPr lang="bs-Latn-BA" altLang="en-US" sz="2800" smtClean="0">
                <a:latin typeface="Times New Roman" panose="02020603050405020304" pitchFamily="18" charset="0"/>
                <a:ea typeface="Calibri" panose="020F0502020204030204" pitchFamily="34" charset="0"/>
                <a:cs typeface="Times New Roman" panose="02020603050405020304" pitchFamily="18" charset="0"/>
              </a:rPr>
              <a:t>i druge okolnosti</a:t>
            </a:r>
            <a:endParaRPr lang="en-US" altLang="en-US" sz="2800" smtClean="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p:txBody>
          <a:bodyPr/>
          <a:lstStyle/>
          <a:p>
            <a:pPr marL="685800" algn="just" eaLnBrk="1" hangingPunct="1">
              <a:spcAft>
                <a:spcPts val="0"/>
              </a:spcAft>
              <a:defRPr/>
            </a:pPr>
            <a:r>
              <a:rPr lang="en-US" sz="3200" dirty="0" err="1" smtClean="0">
                <a:ea typeface="Calibri" panose="020F0502020204030204" pitchFamily="34" charset="0"/>
                <a:cs typeface="Times New Roman" panose="02020603050405020304" pitchFamily="18" charset="0"/>
              </a:rPr>
              <a:t>Zdravstveno</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stanje</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optuženog</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i</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članova</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uže</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porodice</a:t>
            </a:r>
            <a:endParaRPr lang="en-US" sz="2800" dirty="0" smtClean="0">
              <a:ea typeface="Calibri" panose="020F0502020204030204" pitchFamily="34" charset="0"/>
              <a:cs typeface="Times New Roman" panose="02020603050405020304" pitchFamily="18" charset="0"/>
            </a:endParaRPr>
          </a:p>
          <a:p>
            <a:pPr marL="685800" algn="just" eaLnBrk="1" hangingPunct="1">
              <a:spcAft>
                <a:spcPts val="0"/>
              </a:spcAft>
              <a:defRPr/>
            </a:pPr>
            <a:r>
              <a:rPr lang="en-US" sz="3200" dirty="0" err="1" smtClean="0">
                <a:ea typeface="Calibri" panose="020F0502020204030204" pitchFamily="34" charset="0"/>
                <a:cs typeface="Times New Roman" panose="02020603050405020304" pitchFamily="18" charset="0"/>
              </a:rPr>
              <a:t>Socijalne</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materijalne</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prilike</a:t>
            </a:r>
            <a:endParaRPr lang="en-US" sz="2800" dirty="0" smtClean="0">
              <a:ea typeface="Calibri" panose="020F0502020204030204" pitchFamily="34" charset="0"/>
              <a:cs typeface="Times New Roman" panose="02020603050405020304" pitchFamily="18" charset="0"/>
            </a:endParaRPr>
          </a:p>
          <a:p>
            <a:pPr marL="685800" algn="just" eaLnBrk="1" hangingPunct="1">
              <a:spcAft>
                <a:spcPts val="0"/>
              </a:spcAft>
              <a:defRPr/>
            </a:pPr>
            <a:r>
              <a:rPr lang="bs-Latn-BA" sz="3200" dirty="0" smtClean="0">
                <a:ea typeface="Calibri" panose="020F0502020204030204" pitchFamily="34" charset="0"/>
                <a:cs typeface="Times New Roman" panose="02020603050405020304" pitchFamily="18" charset="0"/>
              </a:rPr>
              <a:t>P</a:t>
            </a:r>
            <a:r>
              <a:rPr lang="en-US" sz="3200" dirty="0" err="1" smtClean="0">
                <a:ea typeface="Calibri" panose="020F0502020204030204" pitchFamily="34" charset="0"/>
                <a:cs typeface="Times New Roman" panose="02020603050405020304" pitchFamily="18" charset="0"/>
              </a:rPr>
              <a:t>orodične</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prilike</a:t>
            </a:r>
            <a:r>
              <a:rPr lang="en-US" sz="3200" dirty="0" smtClean="0">
                <a:ea typeface="Calibri" panose="020F0502020204030204" pitchFamily="34" charset="0"/>
                <a:cs typeface="Times New Roman" panose="02020603050405020304" pitchFamily="18" charset="0"/>
              </a:rPr>
              <a:t>  </a:t>
            </a:r>
            <a:endParaRPr lang="en-US" sz="2800" dirty="0" smtClean="0">
              <a:ea typeface="Calibri" panose="020F0502020204030204" pitchFamily="34" charset="0"/>
              <a:cs typeface="Times New Roman" panose="02020603050405020304" pitchFamily="18" charset="0"/>
            </a:endParaRPr>
          </a:p>
          <a:p>
            <a:pPr marL="685800" algn="just" eaLnBrk="1" hangingPunct="1">
              <a:spcAft>
                <a:spcPts val="0"/>
              </a:spcAft>
              <a:defRPr/>
            </a:pPr>
            <a:r>
              <a:rPr lang="bs-Latn-BA" sz="3200" dirty="0" err="1">
                <a:ea typeface="Calibri" panose="020F0502020204030204" pitchFamily="34" charset="0"/>
                <a:cs typeface="Times New Roman" panose="02020603050405020304" pitchFamily="18" charset="0"/>
              </a:rPr>
              <a:t>S</a:t>
            </a:r>
            <a:r>
              <a:rPr lang="en-US" sz="3200" dirty="0" err="1" smtClean="0">
                <a:ea typeface="Calibri" panose="020F0502020204030204" pitchFamily="34" charset="0"/>
                <a:cs typeface="Times New Roman" panose="02020603050405020304" pitchFamily="18" charset="0"/>
              </a:rPr>
              <a:t>tarosna</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dob</a:t>
            </a:r>
            <a:endParaRPr lang="en-US" sz="2800" dirty="0" smtClean="0">
              <a:ea typeface="Calibri" panose="020F0502020204030204" pitchFamily="34" charset="0"/>
              <a:cs typeface="Times New Roman" panose="02020603050405020304" pitchFamily="18" charset="0"/>
            </a:endParaRPr>
          </a:p>
          <a:p>
            <a:pPr marL="685800" algn="just" eaLnBrk="1" hangingPunct="1">
              <a:spcAft>
                <a:spcPts val="0"/>
              </a:spcAft>
              <a:defRPr/>
            </a:pPr>
            <a:r>
              <a:rPr lang="bs-Latn-BA" sz="3200" dirty="0" smtClean="0">
                <a:ea typeface="Calibri" panose="020F0502020204030204" pitchFamily="34" charset="0"/>
                <a:cs typeface="Times New Roman" panose="02020603050405020304" pitchFamily="18" charset="0"/>
              </a:rPr>
              <a:t>P</a:t>
            </a:r>
            <a:r>
              <a:rPr lang="en-US" sz="3200" dirty="0" err="1" smtClean="0">
                <a:ea typeface="Calibri" panose="020F0502020204030204" pitchFamily="34" charset="0"/>
                <a:cs typeface="Times New Roman" panose="02020603050405020304" pitchFamily="18" charset="0"/>
              </a:rPr>
              <a:t>rotok</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vremena</a:t>
            </a:r>
            <a:r>
              <a:rPr lang="en-US" sz="3200" dirty="0" smtClean="0">
                <a:ea typeface="Calibri" panose="020F0502020204030204" pitchFamily="34" charset="0"/>
                <a:cs typeface="Times New Roman" panose="02020603050405020304" pitchFamily="18" charset="0"/>
              </a:rPr>
              <a:t> od dana </a:t>
            </a:r>
            <a:r>
              <a:rPr lang="en-US" sz="3200" dirty="0" err="1" smtClean="0">
                <a:ea typeface="Calibri" panose="020F0502020204030204" pitchFamily="34" charset="0"/>
                <a:cs typeface="Times New Roman" panose="02020603050405020304" pitchFamily="18" charset="0"/>
              </a:rPr>
              <a:t>izvršenja</a:t>
            </a:r>
            <a:r>
              <a:rPr lang="en-US" sz="3200" dirty="0" smtClean="0">
                <a:ea typeface="Calibri" panose="020F0502020204030204" pitchFamily="34" charset="0"/>
                <a:cs typeface="Times New Roman" panose="02020603050405020304" pitchFamily="18" charset="0"/>
              </a:rPr>
              <a:t> </a:t>
            </a:r>
            <a:r>
              <a:rPr lang="en-US" sz="3200" dirty="0" err="1" smtClean="0">
                <a:ea typeface="Calibri" panose="020F0502020204030204" pitchFamily="34" charset="0"/>
                <a:cs typeface="Times New Roman" panose="02020603050405020304" pitchFamily="18" charset="0"/>
              </a:rPr>
              <a:t>djela</a:t>
            </a:r>
            <a:r>
              <a:rPr lang="bs-Latn-BA" sz="3200" dirty="0" smtClean="0">
                <a:ea typeface="Calibri" panose="020F0502020204030204" pitchFamily="34" charset="0"/>
                <a:cs typeface="Times New Roman" panose="02020603050405020304" pitchFamily="18" charset="0"/>
              </a:rPr>
              <a:t>?</a:t>
            </a:r>
            <a:endParaRPr lang="en-US" sz="2800" dirty="0" smtClean="0">
              <a:ea typeface="Calibri" panose="020F0502020204030204" pitchFamily="34" charset="0"/>
              <a:cs typeface="Times New Roman" panose="02020603050405020304" pitchFamily="18" charset="0"/>
            </a:endParaRPr>
          </a:p>
          <a:p>
            <a:pPr eaLnBrk="1" hangingPunct="1">
              <a:defRPr/>
            </a:pP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ctr" eaLnBrk="1" hangingPunct="1"/>
            <a:r>
              <a:rPr lang="bs-Latn-BA" altLang="en-US" sz="3200" smtClean="0"/>
              <a:t>Iz presude Okružnog suda u Banjoj Luci br.</a:t>
            </a:r>
            <a:r>
              <a:rPr lang="bs-Latn-BA" altLang="en-US" sz="3200" smtClean="0">
                <a:latin typeface="Times New Roman" panose="02020603050405020304" pitchFamily="18" charset="0"/>
                <a:cs typeface="Times New Roman" panose="02020603050405020304" pitchFamily="18" charset="0"/>
              </a:rPr>
              <a:t> 11 0 K 008167 11 K</a:t>
            </a:r>
            <a:endParaRPr lang="en-US" altLang="en-US" sz="3200" smtClean="0"/>
          </a:p>
        </p:txBody>
      </p:sp>
      <p:sp>
        <p:nvSpPr>
          <p:cNvPr id="21507" name="Content Placeholder 2"/>
          <p:cNvSpPr>
            <a:spLocks noGrp="1"/>
          </p:cNvSpPr>
          <p:nvPr>
            <p:ph idx="1"/>
          </p:nvPr>
        </p:nvSpPr>
        <p:spPr/>
        <p:txBody>
          <a:bodyPr/>
          <a:lstStyle/>
          <a:p>
            <a:pPr eaLnBrk="1" hangingPunct="1">
              <a:buClr>
                <a:srgbClr val="0F6FC6"/>
              </a:buClr>
            </a:pPr>
            <a:r>
              <a:rPr lang="az-Latn-AZ" altLang="en-US" sz="1800" dirty="0" smtClean="0">
                <a:cs typeface="Times New Roman" panose="02020603050405020304" pitchFamily="18" charset="0"/>
              </a:rPr>
              <a:t>za vrijeme oružanog sukoba, kršeći pravila međunarodnog prava zajedno </a:t>
            </a:r>
            <a:r>
              <a:rPr lang="bs-Latn-BA" altLang="en-US" sz="1800" dirty="0" err="1" smtClean="0">
                <a:cs typeface="Times New Roman" panose="02020603050405020304" pitchFamily="18" charset="0"/>
              </a:rPr>
              <a:t>lišili</a:t>
            </a:r>
            <a:r>
              <a:rPr lang="bs-Latn-BA" altLang="en-US" sz="1800" dirty="0" smtClean="0">
                <a:cs typeface="Times New Roman" panose="02020603050405020304" pitchFamily="18" charset="0"/>
              </a:rPr>
              <a:t> života</a:t>
            </a:r>
            <a:r>
              <a:rPr lang="az-Latn-AZ" altLang="en-US" sz="1800" dirty="0" smtClean="0">
                <a:solidFill>
                  <a:srgbClr val="FFFFFF"/>
                </a:solidFill>
                <a:cs typeface="Times New Roman" panose="02020603050405020304" pitchFamily="18" charset="0"/>
              </a:rPr>
              <a:t> dva civilna lica</a:t>
            </a:r>
            <a:r>
              <a:rPr lang="bs-Latn-BA" altLang="en-US" sz="1800" dirty="0" smtClean="0">
                <a:solidFill>
                  <a:srgbClr val="FFFFFF"/>
                </a:solidFill>
              </a:rPr>
              <a:t>, </a:t>
            </a:r>
            <a:r>
              <a:rPr lang="az-Latn-AZ" altLang="en-US" sz="1800" dirty="0" smtClean="0">
                <a:cs typeface="Times New Roman" panose="02020603050405020304" pitchFamily="18" charset="0"/>
              </a:rPr>
              <a:t>čime su počinili kao saizvršioci krivično djelo ratni zločin protiv civilnog stanovništva iz člana 142 stav 1 </a:t>
            </a:r>
            <a:r>
              <a:rPr lang="bs-Latn-BA" altLang="en-US" sz="1800" dirty="0" smtClean="0">
                <a:cs typeface="Times New Roman" panose="02020603050405020304" pitchFamily="18" charset="0"/>
              </a:rPr>
              <a:t>KZ SFRJ</a:t>
            </a:r>
            <a:r>
              <a:rPr lang="az-Latn-AZ" altLang="en-US" sz="1800" dirty="0" smtClean="0">
                <a:cs typeface="Times New Roman" panose="02020603050405020304" pitchFamily="18" charset="0"/>
              </a:rPr>
              <a:t> u vezi sa članom 22 istog zakona, pa se na osnovu toga zakonskog propisa i propisa iz člana </a:t>
            </a:r>
            <a:r>
              <a:rPr lang="bs-Latn-BA" altLang="en-US" sz="1800" dirty="0" smtClean="0">
                <a:cs typeface="Times New Roman" panose="02020603050405020304" pitchFamily="18" charset="0"/>
              </a:rPr>
              <a:t>33, 38 i 41 stav 1 </a:t>
            </a:r>
            <a:r>
              <a:rPr lang="az-Latn-AZ" altLang="en-US" sz="1800" dirty="0" smtClean="0">
                <a:cs typeface="Times New Roman" panose="02020603050405020304" pitchFamily="18" charset="0"/>
              </a:rPr>
              <a:t>istog zakona </a:t>
            </a:r>
            <a:endParaRPr lang="en-US" altLang="en-US" sz="1800" dirty="0" smtClean="0">
              <a:cs typeface="Times New Roman" panose="02020603050405020304" pitchFamily="18" charset="0"/>
            </a:endParaRPr>
          </a:p>
          <a:p>
            <a:pPr algn="ctr" eaLnBrk="1" hangingPunct="1">
              <a:buFont typeface="Wingdings 2" panose="05020102010507070707" pitchFamily="18" charset="2"/>
              <a:buNone/>
            </a:pPr>
            <a:endParaRPr lang="bs-Latn-BA" altLang="en-US" sz="1800" dirty="0" smtClean="0">
              <a:cs typeface="Times New Roman" panose="02020603050405020304" pitchFamily="18" charset="0"/>
            </a:endParaRPr>
          </a:p>
          <a:p>
            <a:pPr algn="ctr" eaLnBrk="1" hangingPunct="1">
              <a:buFont typeface="Wingdings 2" panose="05020102010507070707" pitchFamily="18" charset="2"/>
              <a:buNone/>
            </a:pPr>
            <a:r>
              <a:rPr lang="az-Latn-AZ" altLang="en-US" sz="1800" dirty="0" smtClean="0">
                <a:cs typeface="Times New Roman" panose="02020603050405020304" pitchFamily="18" charset="0"/>
              </a:rPr>
              <a:t> O S U Đ U J U</a:t>
            </a:r>
            <a:endParaRPr lang="en-US" altLang="en-US" sz="1800" dirty="0" smtClean="0">
              <a:cs typeface="Times New Roman" panose="02020603050405020304" pitchFamily="18" charset="0"/>
            </a:endParaRPr>
          </a:p>
          <a:p>
            <a:pPr algn="ctr" eaLnBrk="1" hangingPunct="1">
              <a:buFont typeface="Wingdings 2" panose="05020102010507070707" pitchFamily="18" charset="2"/>
              <a:buNone/>
            </a:pPr>
            <a:endParaRPr lang="en-US" altLang="en-US" sz="1800" dirty="0" smtClean="0">
              <a:cs typeface="Times New Roman" panose="02020603050405020304" pitchFamily="18" charset="0"/>
            </a:endParaRPr>
          </a:p>
          <a:p>
            <a:pPr eaLnBrk="1" hangingPunct="1"/>
            <a:r>
              <a:rPr lang="az-Latn-AZ" altLang="en-US" sz="1800" dirty="0" smtClean="0">
                <a:cs typeface="Times New Roman" panose="02020603050405020304" pitchFamily="18" charset="0"/>
              </a:rPr>
              <a:t> Optuženi T</a:t>
            </a:r>
            <a:r>
              <a:rPr lang="bs-Latn-BA" altLang="en-US" sz="1800" dirty="0" smtClean="0">
                <a:cs typeface="Times New Roman" panose="02020603050405020304" pitchFamily="18" charset="0"/>
              </a:rPr>
              <a:t>.</a:t>
            </a:r>
            <a:r>
              <a:rPr lang="az-Latn-AZ" altLang="en-US" sz="1800" dirty="0" smtClean="0">
                <a:cs typeface="Times New Roman" panose="02020603050405020304" pitchFamily="18" charset="0"/>
              </a:rPr>
              <a:t>R</a:t>
            </a:r>
            <a:r>
              <a:rPr lang="bs-Latn-BA" altLang="en-US" sz="1800" dirty="0" smtClean="0">
                <a:cs typeface="Times New Roman" panose="02020603050405020304" pitchFamily="18" charset="0"/>
              </a:rPr>
              <a:t>.</a:t>
            </a:r>
            <a:r>
              <a:rPr lang="az-Latn-AZ" altLang="en-US" sz="1800" dirty="0" smtClean="0">
                <a:cs typeface="Times New Roman" panose="02020603050405020304" pitchFamily="18" charset="0"/>
              </a:rPr>
              <a:t> na kaznu zatvora u trajanju od 10 (deset) godina, </a:t>
            </a:r>
            <a:endParaRPr lang="en-US" altLang="en-US" sz="1800" dirty="0" smtClean="0">
              <a:cs typeface="Times New Roman" panose="02020603050405020304" pitchFamily="18" charset="0"/>
            </a:endParaRPr>
          </a:p>
          <a:p>
            <a:pPr eaLnBrk="1" hangingPunct="1"/>
            <a:r>
              <a:rPr lang="az-Latn-AZ" altLang="en-US" sz="1800" dirty="0" smtClean="0">
                <a:cs typeface="Times New Roman" panose="02020603050405020304" pitchFamily="18" charset="0"/>
              </a:rPr>
              <a:t> Optuženi S</a:t>
            </a:r>
            <a:r>
              <a:rPr lang="bs-Latn-BA" altLang="en-US" sz="1800" dirty="0" smtClean="0">
                <a:cs typeface="Times New Roman" panose="02020603050405020304" pitchFamily="18" charset="0"/>
              </a:rPr>
              <a:t>.</a:t>
            </a:r>
            <a:r>
              <a:rPr lang="az-Latn-AZ" altLang="en-US" sz="1800" dirty="0" smtClean="0">
                <a:cs typeface="Times New Roman" panose="02020603050405020304" pitchFamily="18" charset="0"/>
              </a:rPr>
              <a:t> D</a:t>
            </a:r>
            <a:r>
              <a:rPr lang="bs-Latn-BA" altLang="en-US" sz="1800" dirty="0" smtClean="0">
                <a:cs typeface="Times New Roman" panose="02020603050405020304" pitchFamily="18" charset="0"/>
              </a:rPr>
              <a:t>. </a:t>
            </a:r>
            <a:r>
              <a:rPr lang="az-Latn-AZ" altLang="en-US" sz="1800" dirty="0" smtClean="0">
                <a:cs typeface="Times New Roman" panose="02020603050405020304" pitchFamily="18" charset="0"/>
              </a:rPr>
              <a:t>na kaznu zatvora u trajanju od 10 (deset) godina</a:t>
            </a:r>
            <a:endParaRPr lang="en-US" altLang="en-US" sz="1800" dirty="0" smtClean="0">
              <a:cs typeface="Times New Roman" panose="02020603050405020304"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ctr" eaLnBrk="1" hangingPunct="1"/>
            <a:r>
              <a:rPr lang="bs-Latn-BA" altLang="en-US" sz="3600" smtClean="0"/>
              <a:t>Olakšavajuće okolnosti</a:t>
            </a:r>
            <a:endParaRPr lang="en-US" altLang="en-US" sz="3600" smtClean="0"/>
          </a:p>
        </p:txBody>
      </p:sp>
      <p:sp>
        <p:nvSpPr>
          <p:cNvPr id="22531" name="Content Placeholder 2"/>
          <p:cNvSpPr>
            <a:spLocks noGrp="1"/>
          </p:cNvSpPr>
          <p:nvPr>
            <p:ph idx="1"/>
          </p:nvPr>
        </p:nvSpPr>
        <p:spPr/>
        <p:txBody>
          <a:bodyPr/>
          <a:lstStyle/>
          <a:p>
            <a:pPr indent="457200" algn="just" eaLnBrk="1" hangingPunct="1"/>
            <a:r>
              <a:rPr lang="hr-BA" altLang="en-US" sz="2400" dirty="0" smtClean="0">
                <a:cs typeface="Times New Roman" panose="02020603050405020304" pitchFamily="18" charset="0"/>
              </a:rPr>
              <a:t>da ranije nisu osuđivani, </a:t>
            </a:r>
          </a:p>
          <a:p>
            <a:pPr indent="457200" algn="just" eaLnBrk="1" hangingPunct="1"/>
            <a:r>
              <a:rPr lang="hr-BA" altLang="en-US" sz="2400" b="1" u="sng" dirty="0" smtClean="0">
                <a:cs typeface="Times New Roman" panose="02020603050405020304" pitchFamily="18" charset="0"/>
              </a:rPr>
              <a:t>okolnosti pod kojima su djelo počinili, tj. da su djelo počinili u okolnostima oružanog sukoba ?</a:t>
            </a:r>
          </a:p>
          <a:p>
            <a:pPr indent="457200" algn="just" eaLnBrk="1" hangingPunct="1"/>
            <a:r>
              <a:rPr lang="hr-BA" altLang="en-US" sz="2400" b="1" u="sng" dirty="0" smtClean="0">
                <a:cs typeface="Times New Roman" panose="02020603050405020304" pitchFamily="18" charset="0"/>
              </a:rPr>
              <a:t> da je proteklo 19 godina od kada je djelo počinjeno</a:t>
            </a:r>
            <a:r>
              <a:rPr lang="hr-BA" altLang="en-US" sz="2400" dirty="0" smtClean="0">
                <a:cs typeface="Times New Roman" panose="02020603050405020304" pitchFamily="18" charset="0"/>
              </a:rPr>
              <a:t>,</a:t>
            </a:r>
          </a:p>
          <a:p>
            <a:pPr indent="457200" algn="just" eaLnBrk="1" hangingPunct="1"/>
            <a:r>
              <a:rPr lang="hr-BA" altLang="en-US" sz="2400" dirty="0" smtClean="0">
                <a:cs typeface="Times New Roman" panose="02020603050405020304" pitchFamily="18" charset="0"/>
              </a:rPr>
              <a:t> mladost optuženih u vrijeme kada su počinili krivično djelo, S. je imao 23, a T. 26 godina, </a:t>
            </a:r>
          </a:p>
          <a:p>
            <a:pPr indent="457200" algn="just" eaLnBrk="1" hangingPunct="1"/>
            <a:r>
              <a:rPr lang="hr-BA" altLang="en-US" sz="2400" dirty="0" smtClean="0">
                <a:cs typeface="Times New Roman" panose="02020603050405020304" pitchFamily="18" charset="0"/>
              </a:rPr>
              <a:t>za T. da je porodičan čovjek, otac troje djece od kojih je jedno maloljetno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lgn="ctr" eaLnBrk="1" hangingPunct="1"/>
            <a:r>
              <a:rPr lang="bs-Latn-BA" altLang="en-US" sz="3600" smtClean="0"/>
              <a:t>Otežavajuće okolnosti</a:t>
            </a:r>
            <a:endParaRPr lang="en-US" altLang="en-US" sz="3600" smtClean="0"/>
          </a:p>
        </p:txBody>
      </p:sp>
      <p:sp>
        <p:nvSpPr>
          <p:cNvPr id="23555" name="Content Placeholder 2"/>
          <p:cNvSpPr>
            <a:spLocks noGrp="1"/>
          </p:cNvSpPr>
          <p:nvPr>
            <p:ph idx="1"/>
          </p:nvPr>
        </p:nvSpPr>
        <p:spPr/>
        <p:txBody>
          <a:bodyPr/>
          <a:lstStyle/>
          <a:p>
            <a:pPr indent="457200" algn="just" eaLnBrk="1" hangingPunct="1">
              <a:buClr>
                <a:srgbClr val="0F6FC6"/>
              </a:buClr>
            </a:pPr>
            <a:endParaRPr lang="hr-BA" altLang="en-US" sz="2000" dirty="0" smtClean="0">
              <a:solidFill>
                <a:srgbClr val="FFFFFF"/>
              </a:solidFill>
              <a:cs typeface="Times New Roman" panose="02020603050405020304" pitchFamily="18" charset="0"/>
            </a:endParaRPr>
          </a:p>
          <a:p>
            <a:pPr indent="457200" algn="just" eaLnBrk="1" hangingPunct="1">
              <a:buClr>
                <a:srgbClr val="0F6FC6"/>
              </a:buClr>
            </a:pPr>
            <a:endParaRPr lang="hr-BA" altLang="en-US" sz="2000" dirty="0" smtClean="0">
              <a:solidFill>
                <a:srgbClr val="FFFFFF"/>
              </a:solidFill>
              <a:cs typeface="Times New Roman" panose="02020603050405020304" pitchFamily="18" charset="0"/>
            </a:endParaRPr>
          </a:p>
          <a:p>
            <a:pPr indent="457200" algn="just" eaLnBrk="1" hangingPunct="1">
              <a:buClr>
                <a:srgbClr val="0F6FC6"/>
              </a:buClr>
            </a:pPr>
            <a:r>
              <a:rPr lang="hr-BA" altLang="en-US" sz="2000" dirty="0" smtClean="0">
                <a:solidFill>
                  <a:srgbClr val="FFFFFF"/>
                </a:solidFill>
                <a:cs typeface="Times New Roman" panose="02020603050405020304" pitchFamily="18" charset="0"/>
              </a:rPr>
              <a:t>da su pokazali bezobzirnost, jer su lišili života dvije stare i nemoćne osobe, R. starog 84 godine i F. staru 80 godina, </a:t>
            </a:r>
          </a:p>
          <a:p>
            <a:pPr indent="457200" algn="just" eaLnBrk="1" hangingPunct="1">
              <a:buClr>
                <a:srgbClr val="0F6FC6"/>
              </a:buClr>
            </a:pPr>
            <a:r>
              <a:rPr lang="hr-BA" altLang="en-US" sz="2000" dirty="0" smtClean="0">
                <a:solidFill>
                  <a:srgbClr val="FFFFFF"/>
                </a:solidFill>
                <a:cs typeface="Times New Roman" panose="02020603050405020304" pitchFamily="18" charset="0"/>
              </a:rPr>
              <a:t>da su pokazali surovost pri izvršenju krivičnog djela, jer su prije ubistva fizički i psihički maltretirali oštećene, </a:t>
            </a:r>
          </a:p>
          <a:p>
            <a:pPr indent="457200" algn="just" eaLnBrk="1" hangingPunct="1">
              <a:buClr>
                <a:srgbClr val="0F6FC6"/>
              </a:buClr>
            </a:pPr>
            <a:r>
              <a:rPr lang="hr-BA" altLang="en-US" sz="2000" dirty="0" smtClean="0">
                <a:solidFill>
                  <a:srgbClr val="FFFFFF"/>
                </a:solidFill>
                <a:cs typeface="Times New Roman" panose="02020603050405020304" pitchFamily="18" charset="0"/>
              </a:rPr>
              <a:t>da su nakon izvršenja djela pokušali da sakriju tragove, pa su u tu svrhu zapalili kuću oštećenih, </a:t>
            </a:r>
          </a:p>
          <a:p>
            <a:pPr indent="457200" algn="just" eaLnBrk="1" hangingPunct="1">
              <a:buClr>
                <a:srgbClr val="0F6FC6"/>
              </a:buClr>
            </a:pPr>
            <a:r>
              <a:rPr lang="hr-BA" altLang="en-US" sz="2000" dirty="0" smtClean="0">
                <a:solidFill>
                  <a:srgbClr val="FFFFFF"/>
                </a:solidFill>
                <a:cs typeface="Times New Roman" panose="02020603050405020304" pitchFamily="18" charset="0"/>
              </a:rPr>
              <a:t>njihovo ponašanje nakon izvršenja krivičnog djela jer su isto </a:t>
            </a:r>
            <a:r>
              <a:rPr lang="hr-BA" altLang="en-US" sz="2000" dirty="0" err="1" smtClean="0">
                <a:solidFill>
                  <a:srgbClr val="FFFFFF"/>
                </a:solidFill>
                <a:cs typeface="Times New Roman" panose="02020603050405020304" pitchFamily="18" charset="0"/>
              </a:rPr>
              <a:t>veče</a:t>
            </a:r>
            <a:r>
              <a:rPr lang="hr-BA" altLang="en-US" sz="2000" dirty="0" smtClean="0">
                <a:solidFill>
                  <a:srgbClr val="FFFFFF"/>
                </a:solidFill>
                <a:cs typeface="Times New Roman" panose="02020603050405020304" pitchFamily="18" charset="0"/>
              </a:rPr>
              <a:t> u naselju </a:t>
            </a:r>
            <a:r>
              <a:rPr lang="hr-BA" altLang="en-US" sz="2000" dirty="0" err="1" smtClean="0">
                <a:solidFill>
                  <a:srgbClr val="FFFFFF"/>
                </a:solidFill>
                <a:cs typeface="Times New Roman" panose="02020603050405020304" pitchFamily="18" charset="0"/>
              </a:rPr>
              <a:t>Liskovac</a:t>
            </a:r>
            <a:r>
              <a:rPr lang="hr-BA" altLang="en-US" sz="2000" dirty="0" smtClean="0">
                <a:solidFill>
                  <a:srgbClr val="FFFFFF"/>
                </a:solidFill>
                <a:cs typeface="Times New Roman" panose="02020603050405020304" pitchFamily="18" charset="0"/>
              </a:rPr>
              <a:t> maltretirali još jednu bošnjačku porodicu, </a:t>
            </a:r>
          </a:p>
          <a:p>
            <a:pPr indent="457200" algn="just" eaLnBrk="1" hangingPunct="1">
              <a:buClr>
                <a:srgbClr val="0F6FC6"/>
              </a:buClr>
            </a:pPr>
            <a:r>
              <a:rPr lang="hr-BA" altLang="en-US" sz="2000" dirty="0" smtClean="0">
                <a:solidFill>
                  <a:srgbClr val="FFFFFF"/>
                </a:solidFill>
                <a:cs typeface="Times New Roman" panose="02020603050405020304" pitchFamily="18" charset="0"/>
              </a:rPr>
              <a:t>da nisu pokazali kajanje. </a:t>
            </a:r>
          </a:p>
          <a:p>
            <a:pPr indent="457200" eaLnBrk="1" hangingPunct="1">
              <a:buClr>
                <a:srgbClr val="0F6FC6"/>
              </a:buClr>
            </a:pPr>
            <a:endParaRPr lang="en-US" altLang="en-US" sz="2400" dirty="0" smtClean="0">
              <a:solidFill>
                <a:srgbClr val="FFFFFF"/>
              </a:solidFill>
            </a:endParaRPr>
          </a:p>
          <a:p>
            <a:pPr indent="457200" eaLnBrk="1" hangingPunct="1"/>
            <a:endParaRPr lang="en-US" altLang="en-US" sz="2000" dirty="0"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3600" dirty="0" smtClean="0"/>
              <a:t>Iz obrazloženja prvostepene presude</a:t>
            </a:r>
            <a:endParaRPr lang="en-US" sz="3600" dirty="0"/>
          </a:p>
        </p:txBody>
      </p:sp>
      <p:sp>
        <p:nvSpPr>
          <p:cNvPr id="3" name="Content Placeholder 2"/>
          <p:cNvSpPr>
            <a:spLocks noGrp="1"/>
          </p:cNvSpPr>
          <p:nvPr>
            <p:ph idx="1"/>
          </p:nvPr>
        </p:nvSpPr>
        <p:spPr/>
        <p:txBody>
          <a:bodyPr/>
          <a:lstStyle/>
          <a:p>
            <a:pPr indent="457200" algn="just">
              <a:spcAft>
                <a:spcPts val="0"/>
              </a:spcAft>
            </a:pPr>
            <a:r>
              <a:rPr lang="bs-Latn-BA" sz="2400" dirty="0" smtClean="0">
                <a:effectLst/>
                <a:latin typeface="Times New Roman" panose="02020603050405020304" pitchFamily="18" charset="0"/>
                <a:ea typeface="Times New Roman" panose="02020603050405020304" pitchFamily="18" charset="0"/>
              </a:rPr>
              <a:t>„Imajući u vidu naprijed navedene olakšavajuće i otežavajuće okolnosti, a pri tome cijeneći stepen krivične odgovornosti optuženih, jačinu ugrožavanja, odnosno povrede zaštićenog dobra, okolnosti pod kojima su djelo počinili i lične prilike optuženih, sud je mišljenja da će se upravo ovom vrstom i visinom krivične sankcije, kaznom zatvora u trajanju od po 10 (deset) godina, postići svrha </a:t>
            </a:r>
            <a:r>
              <a:rPr lang="bs-Latn-BA" sz="2400" dirty="0" err="1" smtClean="0">
                <a:effectLst/>
                <a:latin typeface="Times New Roman" panose="02020603050405020304" pitchFamily="18" charset="0"/>
                <a:ea typeface="Times New Roman" panose="02020603050405020304" pitchFamily="18" charset="0"/>
              </a:rPr>
              <a:t>kažnjavanja</a:t>
            </a:r>
            <a:r>
              <a:rPr lang="bs-Latn-BA" sz="2400" dirty="0" smtClean="0">
                <a:effectLst/>
                <a:latin typeface="Times New Roman" panose="02020603050405020304" pitchFamily="18" charset="0"/>
                <a:ea typeface="Times New Roman" panose="02020603050405020304" pitchFamily="18" charset="0"/>
              </a:rPr>
              <a:t>, kako u pogledu specijalne, tako i u pogledu generalne prevencije, u smislu odredbe člana 28 KZ RS“.</a:t>
            </a:r>
            <a:endParaRPr lang="en-US" sz="2400" dirty="0" smtClean="0">
              <a:effectLst/>
              <a:latin typeface="Times New Roman" panose="02020603050405020304" pitchFamily="18" charset="0"/>
              <a:ea typeface="Times New Roman" panose="02020603050405020304" pitchFamily="18" charset="0"/>
            </a:endParaRPr>
          </a:p>
          <a:p>
            <a:endParaRPr lang="en-US" sz="2400" dirty="0"/>
          </a:p>
        </p:txBody>
      </p:sp>
    </p:spTree>
    <p:extLst>
      <p:ext uri="{BB962C8B-B14F-4D97-AF65-F5344CB8AC3E}">
        <p14:creationId xmlns:p14="http://schemas.microsoft.com/office/powerpoint/2010/main" val="7892181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algn="ctr" eaLnBrk="1" hangingPunct="1"/>
            <a:r>
              <a:rPr lang="bs-Latn-BA" altLang="en-US" smtClean="0"/>
              <a:t> </a:t>
            </a:r>
            <a:r>
              <a:rPr lang="bs-Latn-BA" altLang="en-US" sz="3600" smtClean="0"/>
              <a:t>Primjer iz prakse</a:t>
            </a:r>
            <a:endParaRPr lang="en-US" altLang="en-US" sz="3600" smtClean="0"/>
          </a:p>
        </p:txBody>
      </p:sp>
      <p:sp>
        <p:nvSpPr>
          <p:cNvPr id="32771" name="Content Placeholder 2"/>
          <p:cNvSpPr>
            <a:spLocks noGrp="1"/>
          </p:cNvSpPr>
          <p:nvPr>
            <p:ph idx="1"/>
          </p:nvPr>
        </p:nvSpPr>
        <p:spPr/>
        <p:txBody>
          <a:bodyPr/>
          <a:lstStyle/>
          <a:p>
            <a:pPr marL="34925" indent="0" algn="just" eaLnBrk="1" hangingPunct="1">
              <a:buFont typeface="Wingdings 2" panose="05020102010507070707" pitchFamily="18" charset="2"/>
              <a:buNone/>
            </a:pPr>
            <a:r>
              <a:rPr lang="en-US" altLang="en-US" sz="2400" smtClean="0">
                <a:cs typeface="Times New Roman" panose="02020603050405020304" pitchFamily="18" charset="0"/>
              </a:rPr>
              <a:t>Presudom Okružnog suda u </a:t>
            </a:r>
            <a:r>
              <a:rPr lang="bs-Latn-BA" altLang="en-US" sz="2400" smtClean="0">
                <a:cs typeface="Times New Roman" panose="02020603050405020304" pitchFamily="18" charset="0"/>
              </a:rPr>
              <a:t>suda </a:t>
            </a:r>
            <a:r>
              <a:rPr lang="sr-Cyrl-RS" altLang="en-US" sz="2400" smtClean="0">
                <a:cs typeface="Times New Roman" panose="02020603050405020304" pitchFamily="18" charset="0"/>
              </a:rPr>
              <a:t>u Doboju </a:t>
            </a:r>
            <a:r>
              <a:rPr lang="bs-Latn-BA" altLang="en-US" sz="2400" smtClean="0">
                <a:cs typeface="Times New Roman" panose="02020603050405020304" pitchFamily="18" charset="0"/>
              </a:rPr>
              <a:t>broj 1</a:t>
            </a:r>
            <a:r>
              <a:rPr lang="sr-Cyrl-BA" altLang="en-US" sz="2400" smtClean="0">
                <a:cs typeface="Times New Roman" panose="02020603050405020304" pitchFamily="18" charset="0"/>
              </a:rPr>
              <a:t>3</a:t>
            </a:r>
            <a:r>
              <a:rPr lang="bs-Latn-BA" altLang="en-US" sz="2400" smtClean="0">
                <a:cs typeface="Times New Roman" panose="02020603050405020304" pitchFamily="18" charset="0"/>
              </a:rPr>
              <a:t> 0 K 001339</a:t>
            </a:r>
            <a:r>
              <a:rPr lang="sr-Cyrl-BA" altLang="en-US" sz="2400" smtClean="0">
                <a:cs typeface="Times New Roman" panose="02020603050405020304" pitchFamily="18" charset="0"/>
              </a:rPr>
              <a:t> 1</a:t>
            </a:r>
            <a:r>
              <a:rPr lang="sr-Cyrl-RS" altLang="en-US" sz="2400" smtClean="0">
                <a:cs typeface="Times New Roman" panose="02020603050405020304" pitchFamily="18" charset="0"/>
              </a:rPr>
              <a:t>3 </a:t>
            </a:r>
            <a:r>
              <a:rPr lang="bs-Latn-BA" altLang="en-US" sz="2400" smtClean="0">
                <a:cs typeface="Times New Roman" panose="02020603050405020304" pitchFamily="18" charset="0"/>
              </a:rPr>
              <a:t>K </a:t>
            </a:r>
            <a:r>
              <a:rPr lang="sr-Cyrl-RS" altLang="en-US" sz="2400" smtClean="0">
                <a:cs typeface="Times New Roman" panose="02020603050405020304" pitchFamily="18" charset="0"/>
              </a:rPr>
              <a:t>2 </a:t>
            </a:r>
            <a:r>
              <a:rPr lang="en-US" altLang="en-US" sz="2400" smtClean="0">
                <a:cs typeface="Times New Roman" panose="02020603050405020304" pitchFamily="18" charset="0"/>
              </a:rPr>
              <a:t>od 24.</a:t>
            </a:r>
            <a:r>
              <a:rPr lang="sr-Cyrl-BA" altLang="en-US" sz="2400" smtClean="0">
                <a:cs typeface="Times New Roman" panose="02020603050405020304" pitchFamily="18" charset="0"/>
              </a:rPr>
              <a:t>0</a:t>
            </a:r>
            <a:r>
              <a:rPr lang="sr-Cyrl-RS" altLang="en-US" sz="2400" smtClean="0">
                <a:cs typeface="Times New Roman" panose="02020603050405020304" pitchFamily="18" charset="0"/>
              </a:rPr>
              <a:t>2</a:t>
            </a:r>
            <a:r>
              <a:rPr lang="en-US" altLang="en-US" sz="2400" smtClean="0">
                <a:cs typeface="Times New Roman" panose="02020603050405020304" pitchFamily="18" charset="0"/>
              </a:rPr>
              <a:t>.20</a:t>
            </a:r>
            <a:r>
              <a:rPr lang="sr-Cyrl-BA" altLang="en-US" sz="2400" smtClean="0">
                <a:cs typeface="Times New Roman" panose="02020603050405020304" pitchFamily="18" charset="0"/>
              </a:rPr>
              <a:t>1</a:t>
            </a:r>
            <a:r>
              <a:rPr lang="sr-Cyrl-RS" altLang="en-US" sz="2400" smtClean="0">
                <a:cs typeface="Times New Roman" panose="02020603050405020304" pitchFamily="18" charset="0"/>
              </a:rPr>
              <a:t>4</a:t>
            </a:r>
            <a:r>
              <a:rPr lang="en-US" altLang="en-US" sz="2400" smtClean="0">
                <a:cs typeface="Times New Roman" panose="02020603050405020304" pitchFamily="18" charset="0"/>
              </a:rPr>
              <a:t>. godine, </a:t>
            </a:r>
            <a:r>
              <a:rPr lang="sr-Cyrl-BA" altLang="en-US" sz="2400" smtClean="0">
                <a:cs typeface="Times New Roman" panose="02020603050405020304" pitchFamily="18" charset="0"/>
              </a:rPr>
              <a:t>optuženi I</a:t>
            </a:r>
            <a:r>
              <a:rPr lang="bs-Latn-BA" altLang="en-US" sz="2400" smtClean="0">
                <a:cs typeface="Times New Roman" panose="02020603050405020304" pitchFamily="18" charset="0"/>
              </a:rPr>
              <a:t>.</a:t>
            </a:r>
            <a:r>
              <a:rPr lang="sr-Cyrl-BA" altLang="en-US" sz="2400" smtClean="0">
                <a:cs typeface="Times New Roman" panose="02020603050405020304" pitchFamily="18" charset="0"/>
              </a:rPr>
              <a:t>P</a:t>
            </a:r>
            <a:r>
              <a:rPr lang="bs-Latn-BA" altLang="en-US" sz="2400" smtClean="0">
                <a:cs typeface="Times New Roman" panose="02020603050405020304" pitchFamily="18" charset="0"/>
              </a:rPr>
              <a:t>.</a:t>
            </a:r>
            <a:r>
              <a:rPr lang="sr-Cyrl-BA" altLang="en-US" sz="2400" smtClean="0">
                <a:cs typeface="Times New Roman" panose="02020603050405020304" pitchFamily="18" charset="0"/>
              </a:rPr>
              <a:t> oglašen krivim </a:t>
            </a:r>
            <a:r>
              <a:rPr lang="bs-Latn-BA" altLang="en-US" sz="2400" smtClean="0">
                <a:cs typeface="Times New Roman" panose="02020603050405020304" pitchFamily="18" charset="0"/>
              </a:rPr>
              <a:t>zbog krivičnog djela ratni zločin protiv </a:t>
            </a:r>
            <a:r>
              <a:rPr lang="en-US" altLang="en-US" sz="2400" smtClean="0">
                <a:cs typeface="Times New Roman" panose="02020603050405020304" pitchFamily="18" charset="0"/>
              </a:rPr>
              <a:t>civilnog stanovništva iz člana 142. stav 1. </a:t>
            </a:r>
            <a:r>
              <a:rPr lang="bs-Latn-BA" altLang="en-US" sz="2400" smtClean="0">
                <a:cs typeface="Times New Roman" panose="02020603050405020304" pitchFamily="18" charset="0"/>
              </a:rPr>
              <a:t>KZ SFRJ </a:t>
            </a:r>
            <a:r>
              <a:rPr lang="sr-Cyrl-BA" altLang="en-US" sz="2400" smtClean="0">
                <a:cs typeface="Times New Roman" panose="02020603050405020304" pitchFamily="18" charset="0"/>
              </a:rPr>
              <a:t>i osuđen na kaznu zatvora u trajanju od </a:t>
            </a:r>
            <a:r>
              <a:rPr lang="sr-Cyrl-RS" altLang="en-US" sz="2400" smtClean="0">
                <a:cs typeface="Times New Roman" panose="02020603050405020304" pitchFamily="18" charset="0"/>
              </a:rPr>
              <a:t>2</a:t>
            </a:r>
            <a:r>
              <a:rPr lang="sr-Cyrl-BA" altLang="en-US" sz="2400" smtClean="0">
                <a:cs typeface="Times New Roman" panose="02020603050405020304" pitchFamily="18" charset="0"/>
              </a:rPr>
              <a:t> godin</a:t>
            </a:r>
            <a:r>
              <a:rPr lang="sr-Cyrl-RS" altLang="en-US" sz="2400" smtClean="0">
                <a:cs typeface="Times New Roman" panose="02020603050405020304" pitchFamily="18" charset="0"/>
              </a:rPr>
              <a:t>e </a:t>
            </a:r>
            <a:r>
              <a:rPr lang="sr-Cyrl-BA" altLang="en-US" sz="2400" smtClean="0">
                <a:cs typeface="Times New Roman" panose="02020603050405020304" pitchFamily="18" charset="0"/>
              </a:rPr>
              <a:t>i 6 mjeseci</a:t>
            </a:r>
            <a:r>
              <a:rPr lang="bs-Latn-BA" altLang="en-US" sz="2400" smtClean="0">
                <a:cs typeface="Times New Roman" panose="02020603050405020304" pitchFamily="18" charset="0"/>
              </a:rPr>
              <a:t>.</a:t>
            </a:r>
            <a:r>
              <a:rPr lang="sr-Cyrl-RS" altLang="en-US" sz="2400" smtClean="0">
                <a:cs typeface="Times New Roman" panose="02020603050405020304" pitchFamily="18" charset="0"/>
              </a:rPr>
              <a:t> </a:t>
            </a:r>
            <a:r>
              <a:rPr lang="bs-Latn-BA" altLang="en-US" sz="2400" smtClean="0">
                <a:cs typeface="Times New Roman" panose="02020603050405020304" pitchFamily="18" charset="0"/>
              </a:rPr>
              <a:t>I</a:t>
            </a:r>
            <a:r>
              <a:rPr lang="sr-Cyrl-RS" altLang="en-US" sz="2400" smtClean="0">
                <a:cs typeface="Times New Roman" panose="02020603050405020304" pitchFamily="18" charset="0"/>
              </a:rPr>
              <a:t>stom presudom, na osnovu člana 298. tačka v). </a:t>
            </a:r>
            <a:r>
              <a:rPr lang="bs-Latn-BA" altLang="en-US" sz="2400" smtClean="0">
                <a:cs typeface="Times New Roman" panose="02020603050405020304" pitchFamily="18" charset="0"/>
              </a:rPr>
              <a:t>ZKP RS, </a:t>
            </a:r>
            <a:r>
              <a:rPr lang="sr-Cyrl-RS" altLang="en-US" sz="2400" smtClean="0">
                <a:cs typeface="Times New Roman" panose="02020603050405020304" pitchFamily="18" charset="0"/>
              </a:rPr>
              <a:t>oslobođen </a:t>
            </a:r>
            <a:r>
              <a:rPr lang="bs-Latn-BA" altLang="en-US" sz="2400" smtClean="0">
                <a:cs typeface="Times New Roman" panose="02020603050405020304" pitchFamily="18" charset="0"/>
              </a:rPr>
              <a:t>je </a:t>
            </a:r>
            <a:r>
              <a:rPr lang="sr-Cyrl-RS" altLang="en-US" sz="2400" smtClean="0">
                <a:cs typeface="Times New Roman" panose="02020603050405020304" pitchFamily="18" charset="0"/>
              </a:rPr>
              <a:t>od optužbe da je počinio </a:t>
            </a:r>
            <a:r>
              <a:rPr lang="bs-Latn-BA" altLang="en-US" sz="2400" smtClean="0">
                <a:cs typeface="Times New Roman" panose="02020603050405020304" pitchFamily="18" charset="0"/>
              </a:rPr>
              <a:t>krivično djela ratni zločin protiv </a:t>
            </a:r>
            <a:r>
              <a:rPr lang="en-US" altLang="en-US" sz="2400" smtClean="0">
                <a:cs typeface="Times New Roman" panose="02020603050405020304" pitchFamily="18" charset="0"/>
              </a:rPr>
              <a:t>civilnog stanovništva iz člana 142. stav 1. KZ RS, na štetu oštećenog Ž</a:t>
            </a:r>
            <a:r>
              <a:rPr lang="bs-Latn-BA" altLang="en-US" sz="2400" smtClean="0">
                <a:cs typeface="Times New Roman" panose="02020603050405020304" pitchFamily="18" charset="0"/>
              </a:rPr>
              <a:t>.</a:t>
            </a:r>
            <a:r>
              <a:rPr lang="en-US" altLang="en-US" sz="2400" smtClean="0">
                <a:cs typeface="Times New Roman" panose="02020603050405020304" pitchFamily="18" charset="0"/>
              </a:rPr>
              <a:t>S</a:t>
            </a:r>
            <a:r>
              <a:rPr lang="bs-Latn-BA" altLang="en-US" sz="2400" smtClean="0">
                <a:cs typeface="Times New Roman" panose="02020603050405020304" pitchFamily="18" charset="0"/>
              </a:rPr>
              <a:t>.</a:t>
            </a:r>
            <a:r>
              <a:rPr lang="en-US" altLang="en-US" sz="2400" smtClean="0">
                <a:cs typeface="Times New Roman" panose="02020603050405020304" pitchFamily="18" charset="0"/>
              </a:rPr>
              <a:t>, te je na osnovu člana 297. tačka g) ZKP RS odbij</a:t>
            </a:r>
            <a:r>
              <a:rPr lang="bs-Latn-BA" altLang="en-US" sz="2400" smtClean="0">
                <a:cs typeface="Times New Roman" panose="02020603050405020304" pitchFamily="18" charset="0"/>
              </a:rPr>
              <a:t>ena je</a:t>
            </a:r>
            <a:r>
              <a:rPr lang="en-US" altLang="en-US" sz="2400" smtClean="0">
                <a:cs typeface="Times New Roman" panose="02020603050405020304" pitchFamily="18" charset="0"/>
              </a:rPr>
              <a:t> optužba da je optuženi počinio </a:t>
            </a:r>
            <a:r>
              <a:rPr lang="bs-Latn-BA" altLang="en-US" sz="2400" smtClean="0">
                <a:cs typeface="Times New Roman" panose="02020603050405020304" pitchFamily="18" charset="0"/>
              </a:rPr>
              <a:t>krivično djela ratni zločin protiv </a:t>
            </a:r>
            <a:r>
              <a:rPr lang="en-US" altLang="en-US" sz="2400" smtClean="0">
                <a:cs typeface="Times New Roman" panose="02020603050405020304" pitchFamily="18" charset="0"/>
              </a:rPr>
              <a:t>civilnog stanovništva iz člana 142. stav 1. KZ RS, na štetu L</a:t>
            </a:r>
            <a:r>
              <a:rPr lang="bs-Latn-BA" altLang="en-US" sz="2400" smtClean="0">
                <a:cs typeface="Times New Roman" panose="02020603050405020304" pitchFamily="18" charset="0"/>
              </a:rPr>
              <a:t>.</a:t>
            </a:r>
            <a:r>
              <a:rPr lang="en-US" altLang="en-US" sz="2400" smtClean="0">
                <a:cs typeface="Times New Roman" panose="02020603050405020304" pitchFamily="18" charset="0"/>
              </a:rPr>
              <a:t> P</a:t>
            </a:r>
            <a:r>
              <a:rPr lang="bs-Latn-BA" altLang="en-US" sz="2400" smtClean="0">
                <a:cs typeface="Times New Roman" panose="02020603050405020304" pitchFamily="18" charset="0"/>
              </a:rPr>
              <a:t>. </a:t>
            </a:r>
            <a:r>
              <a:rPr lang="en-US" altLang="en-US" sz="2400" smtClean="0">
                <a:cs typeface="Times New Roman" panose="02020603050405020304" pitchFamily="18" charset="0"/>
              </a:rPr>
              <a:t>i S</a:t>
            </a:r>
            <a:r>
              <a:rPr lang="bs-Latn-BA" altLang="en-US" sz="2400" smtClean="0">
                <a:cs typeface="Times New Roman" panose="02020603050405020304" pitchFamily="18" charset="0"/>
              </a:rPr>
              <a:t>.</a:t>
            </a:r>
            <a:r>
              <a:rPr lang="en-US" altLang="en-US" sz="2400" smtClean="0">
                <a:cs typeface="Times New Roman" panose="02020603050405020304" pitchFamily="18" charset="0"/>
              </a:rPr>
              <a:t>P</a:t>
            </a:r>
            <a:r>
              <a:rPr lang="bs-Latn-BA" altLang="en-US" sz="2400" smtClean="0">
                <a:cs typeface="Times New Roman" panose="02020603050405020304" pitchFamily="18" charset="0"/>
              </a:rPr>
              <a:t>.</a:t>
            </a:r>
            <a:r>
              <a:rPr lang="en-US" altLang="en-US" sz="2000" smtClean="0">
                <a:cs typeface="Times New Roman" panose="02020603050405020304" pitchFamily="18" charset="0"/>
              </a:rPr>
              <a:t> </a:t>
            </a:r>
          </a:p>
          <a:p>
            <a:pPr marL="34925" indent="0" eaLnBrk="1" hangingPunct="1"/>
            <a:endParaRPr lang="en-US" altLang="en-US" smtClean="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p:txBody>
          <a:bodyPr/>
          <a:lstStyle/>
          <a:p>
            <a:pPr marL="34925" indent="0" algn="just" eaLnBrk="1" hangingPunct="1">
              <a:buFont typeface="Wingdings 2" panose="05020102010507070707" pitchFamily="18" charset="2"/>
              <a:buNone/>
            </a:pPr>
            <a:r>
              <a:rPr lang="en-US" altLang="en-US" sz="3200" dirty="0" smtClean="0">
                <a:cs typeface="Times New Roman" panose="02020603050405020304" pitchFamily="18" charset="0"/>
              </a:rPr>
              <a:t> </a:t>
            </a:r>
            <a:r>
              <a:rPr lang="en-US" altLang="en-US" sz="2800" dirty="0" err="1" smtClean="0">
                <a:cs typeface="Times New Roman" panose="02020603050405020304" pitchFamily="18" charset="0"/>
              </a:rPr>
              <a:t>Protiv</a:t>
            </a:r>
            <a:r>
              <a:rPr lang="en-US" altLang="en-US" sz="2800" dirty="0" smtClean="0">
                <a:cs typeface="Times New Roman" panose="02020603050405020304" pitchFamily="18" charset="0"/>
              </a:rPr>
              <a:t> </a:t>
            </a:r>
            <a:r>
              <a:rPr lang="bs-Latn-BA" altLang="en-US" sz="2800" dirty="0" smtClean="0">
                <a:cs typeface="Times New Roman" panose="02020603050405020304" pitchFamily="18" charset="0"/>
              </a:rPr>
              <a:t>te</a:t>
            </a:r>
            <a:r>
              <a:rPr lang="sr-Cyrl-RS" altLang="en-US" sz="2800" dirty="0" smtClean="0">
                <a:cs typeface="Times New Roman" panose="02020603050405020304" pitchFamily="18" charset="0"/>
              </a:rPr>
              <a:t> </a:t>
            </a:r>
            <a:r>
              <a:rPr lang="en-US" altLang="en-US" sz="2800" dirty="0" err="1" smtClean="0">
                <a:cs typeface="Times New Roman" panose="02020603050405020304" pitchFamily="18" charset="0"/>
              </a:rPr>
              <a:t>presude</a:t>
            </a:r>
            <a:r>
              <a:rPr lang="en-US" altLang="en-US" sz="2800" dirty="0" smtClean="0">
                <a:cs typeface="Times New Roman" panose="02020603050405020304" pitchFamily="18" charset="0"/>
              </a:rPr>
              <a:t>, </a:t>
            </a:r>
            <a:r>
              <a:rPr lang="en-US" altLang="en-US" sz="2800" dirty="0" err="1" smtClean="0">
                <a:cs typeface="Times New Roman" panose="02020603050405020304" pitchFamily="18" charset="0"/>
              </a:rPr>
              <a:t>koja</a:t>
            </a:r>
            <a:r>
              <a:rPr lang="en-US" altLang="en-US" sz="2800" dirty="0" smtClean="0">
                <a:cs typeface="Times New Roman" panose="02020603050405020304" pitchFamily="18" charset="0"/>
              </a:rPr>
              <a:t> je </a:t>
            </a:r>
            <a:r>
              <a:rPr lang="en-US" altLang="en-US" sz="2800" dirty="0" err="1" smtClean="0">
                <a:cs typeface="Times New Roman" panose="02020603050405020304" pitchFamily="18" charset="0"/>
              </a:rPr>
              <a:t>donesena</a:t>
            </a:r>
            <a:r>
              <a:rPr lang="en-US" altLang="en-US" sz="2800" dirty="0" smtClean="0">
                <a:cs typeface="Times New Roman" panose="02020603050405020304" pitchFamily="18" charset="0"/>
              </a:rPr>
              <a:t> </a:t>
            </a:r>
            <a:r>
              <a:rPr lang="en-US" altLang="en-US" sz="2800" dirty="0" err="1" smtClean="0">
                <a:cs typeface="Times New Roman" panose="02020603050405020304" pitchFamily="18" charset="0"/>
              </a:rPr>
              <a:t>nakon</a:t>
            </a:r>
            <a:r>
              <a:rPr lang="en-US" altLang="en-US" sz="2800" dirty="0" smtClean="0">
                <a:cs typeface="Times New Roman" panose="02020603050405020304" pitchFamily="18" charset="0"/>
              </a:rPr>
              <a:t> </a:t>
            </a:r>
            <a:r>
              <a:rPr lang="en-US" altLang="en-US" sz="2800" dirty="0" err="1" smtClean="0">
                <a:cs typeface="Times New Roman" panose="02020603050405020304" pitchFamily="18" charset="0"/>
              </a:rPr>
              <a:t>ponovljenog</a:t>
            </a:r>
            <a:r>
              <a:rPr lang="en-US" altLang="en-US" sz="2800" dirty="0" smtClean="0">
                <a:cs typeface="Times New Roman" panose="02020603050405020304" pitchFamily="18" charset="0"/>
              </a:rPr>
              <a:t> </a:t>
            </a:r>
            <a:r>
              <a:rPr lang="en-US" altLang="en-US" sz="2800" dirty="0" err="1" smtClean="0">
                <a:cs typeface="Times New Roman" panose="02020603050405020304" pitchFamily="18" charset="0"/>
              </a:rPr>
              <a:t>suđenja</a:t>
            </a:r>
            <a:r>
              <a:rPr lang="en-US" altLang="en-US" sz="2800" dirty="0" smtClean="0">
                <a:cs typeface="Times New Roman" panose="02020603050405020304" pitchFamily="18" charset="0"/>
              </a:rPr>
              <a:t>, </a:t>
            </a:r>
            <a:r>
              <a:rPr lang="en-US" altLang="en-US" sz="2800" dirty="0" err="1" smtClean="0">
                <a:cs typeface="Times New Roman" panose="02020603050405020304" pitchFamily="18" charset="0"/>
              </a:rPr>
              <a:t>žalbe</a:t>
            </a:r>
            <a:r>
              <a:rPr lang="en-US" altLang="en-US" sz="2800" dirty="0" smtClean="0">
                <a:cs typeface="Times New Roman" panose="02020603050405020304" pitchFamily="18" charset="0"/>
              </a:rPr>
              <a:t> </a:t>
            </a:r>
            <a:r>
              <a:rPr lang="en-US" altLang="en-US" sz="2800" dirty="0" err="1" smtClean="0">
                <a:cs typeface="Times New Roman" panose="02020603050405020304" pitchFamily="18" charset="0"/>
              </a:rPr>
              <a:t>su</a:t>
            </a:r>
            <a:r>
              <a:rPr lang="en-US" altLang="en-US" sz="2800" dirty="0" smtClean="0">
                <a:cs typeface="Times New Roman" panose="02020603050405020304" pitchFamily="18" charset="0"/>
              </a:rPr>
              <a:t> </a:t>
            </a:r>
            <a:r>
              <a:rPr lang="en-US" altLang="en-US" sz="2800" dirty="0" err="1" smtClean="0">
                <a:cs typeface="Times New Roman" panose="02020603050405020304" pitchFamily="18" charset="0"/>
              </a:rPr>
              <a:t>blagovremeno</a:t>
            </a:r>
            <a:r>
              <a:rPr lang="en-US" altLang="en-US" sz="2800" dirty="0" smtClean="0">
                <a:cs typeface="Times New Roman" panose="02020603050405020304" pitchFamily="18" charset="0"/>
              </a:rPr>
              <a:t> </a:t>
            </a:r>
            <a:r>
              <a:rPr lang="en-US" altLang="en-US" sz="2800" dirty="0" err="1" smtClean="0">
                <a:cs typeface="Times New Roman" panose="02020603050405020304" pitchFamily="18" charset="0"/>
              </a:rPr>
              <a:t>izjavili</a:t>
            </a:r>
            <a:r>
              <a:rPr lang="en-US" altLang="en-US" sz="2800" dirty="0" smtClean="0">
                <a:cs typeface="Times New Roman" panose="02020603050405020304" pitchFamily="18" charset="0"/>
              </a:rPr>
              <a:t> </a:t>
            </a:r>
            <a:r>
              <a:rPr lang="sr-Cyrl-RS" altLang="en-US" sz="2800" dirty="0" err="1" smtClean="0">
                <a:cs typeface="Times New Roman" panose="02020603050405020304" pitchFamily="18" charset="0"/>
              </a:rPr>
              <a:t>Okružni</a:t>
            </a:r>
            <a:r>
              <a:rPr lang="sr-Cyrl-RS" altLang="en-US" sz="2800" dirty="0" smtClean="0">
                <a:cs typeface="Times New Roman" panose="02020603050405020304" pitchFamily="18" charset="0"/>
              </a:rPr>
              <a:t> </a:t>
            </a:r>
            <a:r>
              <a:rPr lang="sr-Cyrl-RS" altLang="en-US" sz="2800" dirty="0" err="1" smtClean="0">
                <a:cs typeface="Times New Roman" panose="02020603050405020304" pitchFamily="18" charset="0"/>
              </a:rPr>
              <a:t>tužilac</a:t>
            </a:r>
            <a:r>
              <a:rPr lang="sr-Cyrl-RS" altLang="en-US" sz="2800" dirty="0" smtClean="0">
                <a:cs typeface="Times New Roman" panose="02020603050405020304" pitchFamily="18" charset="0"/>
              </a:rPr>
              <a:t> u </a:t>
            </a:r>
            <a:r>
              <a:rPr lang="sr-Cyrl-RS" altLang="en-US" sz="2800" dirty="0" err="1" smtClean="0">
                <a:cs typeface="Times New Roman" panose="02020603050405020304" pitchFamily="18" charset="0"/>
              </a:rPr>
              <a:t>Doboju</a:t>
            </a:r>
            <a:r>
              <a:rPr lang="sr-Cyrl-RS" altLang="en-US" sz="2800" dirty="0" smtClean="0">
                <a:cs typeface="Times New Roman" panose="02020603050405020304" pitchFamily="18" charset="0"/>
              </a:rPr>
              <a:t> i </a:t>
            </a:r>
            <a:r>
              <a:rPr lang="en-US" altLang="en-US" sz="2800" dirty="0" err="1" smtClean="0">
                <a:cs typeface="Times New Roman" panose="02020603050405020304" pitchFamily="18" charset="0"/>
              </a:rPr>
              <a:t>brani</a:t>
            </a:r>
            <a:r>
              <a:rPr lang="sr-Cyrl-RS" altLang="en-US" sz="2800" dirty="0" err="1" smtClean="0">
                <a:cs typeface="Times New Roman" panose="02020603050405020304" pitchFamily="18" charset="0"/>
              </a:rPr>
              <a:t>la</a:t>
            </a:r>
            <a:r>
              <a:rPr lang="bs-Latn-BA" altLang="en-US" sz="2800" dirty="0" smtClean="0">
                <a:cs typeface="Times New Roman" panose="02020603050405020304" pitchFamily="18" charset="0"/>
              </a:rPr>
              <a:t>c</a:t>
            </a:r>
            <a:r>
              <a:rPr lang="sr-Cyrl-RS" altLang="en-US" sz="2800" dirty="0" smtClean="0">
                <a:cs typeface="Times New Roman" panose="02020603050405020304" pitchFamily="18" charset="0"/>
              </a:rPr>
              <a:t> </a:t>
            </a:r>
            <a:r>
              <a:rPr lang="en-US" altLang="en-US" sz="2800" dirty="0" err="1" smtClean="0">
                <a:cs typeface="Times New Roman" panose="02020603050405020304" pitchFamily="18" charset="0"/>
              </a:rPr>
              <a:t>optuženog</a:t>
            </a:r>
            <a:r>
              <a:rPr lang="en-US" altLang="en-US" sz="2800" dirty="0" smtClean="0">
                <a:cs typeface="Times New Roman" panose="02020603050405020304" pitchFamily="18" charset="0"/>
              </a:rPr>
              <a:t>.</a:t>
            </a:r>
            <a:endParaRPr lang="bs-Latn-BA" altLang="en-US" sz="2800" dirty="0" smtClean="0">
              <a:cs typeface="Times New Roman" panose="02020603050405020304" pitchFamily="18" charset="0"/>
            </a:endParaRPr>
          </a:p>
          <a:p>
            <a:pPr marL="34925" indent="0" algn="just" eaLnBrk="1" hangingPunct="1">
              <a:buFont typeface="Wingdings 2" panose="05020102010507070707" pitchFamily="18" charset="2"/>
              <a:buNone/>
            </a:pPr>
            <a:r>
              <a:rPr lang="bs-Latn-BA" altLang="en-US" sz="2800" dirty="0" smtClean="0">
                <a:cs typeface="Times New Roman" panose="02020603050405020304" pitchFamily="18" charset="0"/>
              </a:rPr>
              <a:t>Vrhovni sud RS, kao drugostepeni, je donio rješenje o otvaranju pretresa pred tim sudom, nakon čega je donio novu osuđujuću presudu i za radnje, za koje je prvostepenom presudom, optuženi bio oslobođen od optužbe.</a:t>
            </a:r>
            <a:endParaRPr lang="en-US" altLang="en-US" sz="2800" dirty="0" smtClean="0">
              <a:cs typeface="Times New Roman" panose="02020603050405020304" pitchFamily="18" charset="0"/>
            </a:endParaRPr>
          </a:p>
          <a:p>
            <a:pPr marL="34925" indent="0" eaLnBrk="1" hangingPunct="1"/>
            <a:endParaRPr lang="en-US" altLang="en-US" dirty="0" smtClean="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p:txBody>
          <a:bodyPr/>
          <a:lstStyle/>
          <a:p>
            <a:pPr algn="just" eaLnBrk="1" hangingPunct="1">
              <a:buFont typeface="Wingdings" panose="05000000000000000000" pitchFamily="2" charset="2"/>
              <a:buChar char="§"/>
            </a:pPr>
            <a:r>
              <a:rPr lang="en-US" altLang="en-US" sz="2400" smtClean="0">
                <a:cs typeface="Times New Roman" panose="02020603050405020304" pitchFamily="18" charset="0"/>
              </a:rPr>
              <a:t>Prvostepenu presudu zbog odluke o kazni </a:t>
            </a:r>
            <a:r>
              <a:rPr lang="bs-Latn-BA" altLang="en-US" sz="2400" smtClean="0">
                <a:cs typeface="Times New Roman" panose="02020603050405020304" pitchFamily="18" charset="0"/>
              </a:rPr>
              <a:t>su </a:t>
            </a:r>
            <a:r>
              <a:rPr lang="en-US" altLang="en-US" sz="2400" smtClean="0">
                <a:cs typeface="Times New Roman" panose="02020603050405020304" pitchFamily="18" charset="0"/>
              </a:rPr>
              <a:t>pobija</a:t>
            </a:r>
            <a:r>
              <a:rPr lang="bs-Latn-BA" altLang="en-US" sz="2400" smtClean="0">
                <a:cs typeface="Times New Roman" panose="02020603050405020304" pitchFamily="18" charset="0"/>
              </a:rPr>
              <a:t>li</a:t>
            </a:r>
            <a:r>
              <a:rPr lang="en-US" altLang="en-US" sz="2400" smtClean="0">
                <a:cs typeface="Times New Roman" panose="02020603050405020304" pitchFamily="18" charset="0"/>
              </a:rPr>
              <a:t> i tužilac i branilac optuženog. Tužilac </a:t>
            </a:r>
            <a:r>
              <a:rPr lang="bs-Latn-BA" altLang="en-US" sz="2400" smtClean="0">
                <a:cs typeface="Times New Roman" panose="02020603050405020304" pitchFamily="18" charset="0"/>
              </a:rPr>
              <a:t>je </a:t>
            </a:r>
            <a:r>
              <a:rPr lang="en-US" altLang="en-US" sz="2400" smtClean="0">
                <a:cs typeface="Times New Roman" panose="02020603050405020304" pitchFamily="18" charset="0"/>
              </a:rPr>
              <a:t>predla</a:t>
            </a:r>
            <a:r>
              <a:rPr lang="bs-Latn-BA" altLang="en-US" sz="2400" smtClean="0">
                <a:cs typeface="Times New Roman" panose="02020603050405020304" pitchFamily="18" charset="0"/>
              </a:rPr>
              <a:t>gao</a:t>
            </a:r>
            <a:r>
              <a:rPr lang="en-US" altLang="en-US" sz="2400" smtClean="0">
                <a:cs typeface="Times New Roman" panose="02020603050405020304" pitchFamily="18" charset="0"/>
              </a:rPr>
              <a:t> da se presuda preinači u odluci o kazni i da se optuženom izrekne veća kazna od ona izrečena tom presudom, dok </a:t>
            </a:r>
            <a:r>
              <a:rPr lang="bs-Latn-BA" altLang="en-US" sz="2400" smtClean="0">
                <a:cs typeface="Times New Roman" panose="02020603050405020304" pitchFamily="18" charset="0"/>
              </a:rPr>
              <a:t>je </a:t>
            </a:r>
            <a:r>
              <a:rPr lang="en-US" altLang="en-US" sz="2400" smtClean="0">
                <a:cs typeface="Times New Roman" panose="02020603050405020304" pitchFamily="18" charset="0"/>
              </a:rPr>
              <a:t>branilac predla</a:t>
            </a:r>
            <a:r>
              <a:rPr lang="bs-Latn-BA" altLang="en-US" sz="2400" smtClean="0">
                <a:cs typeface="Times New Roman" panose="02020603050405020304" pitchFamily="18" charset="0"/>
              </a:rPr>
              <a:t>gao</a:t>
            </a:r>
            <a:r>
              <a:rPr lang="en-US" altLang="en-US" sz="2400" smtClean="0">
                <a:cs typeface="Times New Roman" panose="02020603050405020304" pitchFamily="18" charset="0"/>
              </a:rPr>
              <a:t> da se optuženom izrekne manja kazna. </a:t>
            </a:r>
            <a:endParaRPr lang="bs-Latn-BA" altLang="en-US" sz="2400" smtClean="0">
              <a:cs typeface="Times New Roman" panose="02020603050405020304" pitchFamily="18" charset="0"/>
            </a:endParaRPr>
          </a:p>
          <a:p>
            <a:pPr algn="just" eaLnBrk="1" hangingPunct="1">
              <a:buFont typeface="Wingdings" panose="05000000000000000000" pitchFamily="2" charset="2"/>
              <a:buChar char="§"/>
            </a:pPr>
            <a:r>
              <a:rPr lang="bs-Latn-BA" altLang="en-US" sz="2400" smtClean="0">
                <a:cs typeface="Times New Roman" panose="02020603050405020304" pitchFamily="18" charset="0"/>
              </a:rPr>
              <a:t>Ž</a:t>
            </a:r>
            <a:r>
              <a:rPr lang="en-US" altLang="en-US" sz="2400" smtClean="0">
                <a:cs typeface="Times New Roman" panose="02020603050405020304" pitchFamily="18" charset="0"/>
              </a:rPr>
              <a:t>alba branioca neosnovana, a žalba tužioca osnovana</a:t>
            </a:r>
            <a:r>
              <a:rPr lang="bs-Latn-BA" altLang="en-US" sz="2400" smtClean="0">
                <a:cs typeface="Times New Roman" panose="02020603050405020304" pitchFamily="18" charset="0"/>
              </a:rPr>
              <a:t>, osuđen je na kaznu zatvora u trajanju od 4 (četiri) godine</a:t>
            </a:r>
            <a:r>
              <a:rPr lang="en-US" altLang="en-US" sz="2400" smtClean="0">
                <a:cs typeface="Times New Roman" panose="02020603050405020304" pitchFamily="18"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3200" dirty="0" smtClean="0"/>
              <a:t>Obim razmatranja žalbe </a:t>
            </a:r>
            <a:endParaRPr lang="en-US" sz="3200" dirty="0"/>
          </a:p>
        </p:txBody>
      </p:sp>
      <p:sp>
        <p:nvSpPr>
          <p:cNvPr id="3" name="Content Placeholder 2"/>
          <p:cNvSpPr>
            <a:spLocks noGrp="1"/>
          </p:cNvSpPr>
          <p:nvPr>
            <p:ph idx="1"/>
          </p:nvPr>
        </p:nvSpPr>
        <p:spPr/>
        <p:txBody>
          <a:bodyPr/>
          <a:lstStyle/>
          <a:p>
            <a:endParaRPr lang="bs-Latn-BA" sz="3200" dirty="0" smtClean="0"/>
          </a:p>
          <a:p>
            <a:pPr marL="36512" indent="0" algn="just">
              <a:buNone/>
            </a:pPr>
            <a:r>
              <a:rPr lang="bs-Latn-BA" sz="3200" dirty="0" smtClean="0"/>
              <a:t>Drugostepeni sud ispituje presudu u onom dijelu u kojem se pobija žalbom, a po službenoj dužnosti da li je na štetu optuženog </a:t>
            </a:r>
            <a:r>
              <a:rPr lang="bs-Latn-BA" sz="3200" dirty="0" err="1" smtClean="0"/>
              <a:t>povređen</a:t>
            </a:r>
            <a:r>
              <a:rPr lang="bs-Latn-BA" sz="3200" dirty="0" smtClean="0"/>
              <a:t> Krivični zakon</a:t>
            </a:r>
            <a:r>
              <a:rPr lang="bs-Latn-BA" sz="2800" dirty="0" smtClean="0"/>
              <a:t>.</a:t>
            </a:r>
          </a:p>
          <a:p>
            <a:endParaRPr lang="en-US" sz="2800" dirty="0"/>
          </a:p>
        </p:txBody>
      </p:sp>
    </p:spTree>
    <p:extLst>
      <p:ext uri="{BB962C8B-B14F-4D97-AF65-F5344CB8AC3E}">
        <p14:creationId xmlns:p14="http://schemas.microsoft.com/office/powerpoint/2010/main" val="23025453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bs-Latn-BA" altLang="en-US" sz="2800" smtClean="0"/>
              <a:t>Presuda Vrhovnog suda RS br. 13 0 K 001339 14 Kžk od 24.03.2015.g.</a:t>
            </a:r>
            <a:endParaRPr lang="en-US" altLang="en-US" sz="2800" smtClean="0"/>
          </a:p>
        </p:txBody>
      </p:sp>
      <p:sp>
        <p:nvSpPr>
          <p:cNvPr id="35843" name="Content Placeholder 2"/>
          <p:cNvSpPr>
            <a:spLocks noGrp="1"/>
          </p:cNvSpPr>
          <p:nvPr>
            <p:ph idx="1"/>
          </p:nvPr>
        </p:nvSpPr>
        <p:spPr/>
        <p:txBody>
          <a:bodyPr/>
          <a:lstStyle/>
          <a:p>
            <a:pPr marL="34925" indent="0" algn="just" eaLnBrk="1" hangingPunct="1">
              <a:buFont typeface="Wingdings 2" panose="05020102010507070707" pitchFamily="18" charset="2"/>
              <a:buNone/>
            </a:pPr>
            <a:r>
              <a:rPr lang="bs-Latn-BA" altLang="en-US" sz="2000" smtClean="0">
                <a:cs typeface="Times New Roman" panose="02020603050405020304" pitchFamily="18" charset="0"/>
              </a:rPr>
              <a:t>Prihvaćene su </a:t>
            </a:r>
            <a:r>
              <a:rPr lang="en-US" altLang="en-US" sz="2000" smtClean="0">
                <a:cs typeface="Times New Roman" panose="02020603050405020304" pitchFamily="18" charset="0"/>
              </a:rPr>
              <a:t>sve olakšavajuće okolnosti koje je na strani optuženog utvrdio prvostepeni sud</a:t>
            </a:r>
            <a:r>
              <a:rPr lang="bs-Latn-BA" altLang="en-US" sz="2000" smtClean="0">
                <a:cs typeface="Times New Roman" panose="02020603050405020304" pitchFamily="18" charset="0"/>
              </a:rPr>
              <a:t>:</a:t>
            </a:r>
          </a:p>
          <a:p>
            <a:pPr marL="34925" indent="0" algn="just" eaLnBrk="1" hangingPunct="1">
              <a:buFont typeface="Arial" panose="020B0604020202020204" pitchFamily="34" charset="0"/>
              <a:buChar char="•"/>
            </a:pPr>
            <a:r>
              <a:rPr lang="bs-Latn-BA" altLang="en-US" sz="2000" smtClean="0">
                <a:cs typeface="Times New Roman" panose="02020603050405020304" pitchFamily="18" charset="0"/>
              </a:rPr>
              <a:t>da se dobrovoljno odazivao na svim pozivima pravosudnim organima Bosne i Hercegovine, obzirom da prema istom nisu mogle biti primijenjene prinudne mjere, budući da prema istom, kao državljaninu i Republike Hrvatske nisu mogle biti primijenjene prinudne mjere, </a:t>
            </a:r>
          </a:p>
          <a:p>
            <a:pPr marL="34925" indent="0" algn="just" eaLnBrk="1" hangingPunct="1">
              <a:buFont typeface="Arial" panose="020B0604020202020204" pitchFamily="34" charset="0"/>
              <a:buChar char="•"/>
            </a:pPr>
            <a:r>
              <a:rPr lang="bs-Latn-BA" altLang="en-US" sz="2000" smtClean="0">
                <a:cs typeface="Times New Roman" panose="02020603050405020304" pitchFamily="18" charset="0"/>
              </a:rPr>
              <a:t>njegovo korektno držanje na sudu, </a:t>
            </a:r>
          </a:p>
          <a:p>
            <a:pPr marL="34925" indent="0" algn="just" eaLnBrk="1" hangingPunct="1">
              <a:buFont typeface="Arial" panose="020B0604020202020204" pitchFamily="34" charset="0"/>
              <a:buChar char="•"/>
            </a:pPr>
            <a:r>
              <a:rPr lang="bs-Latn-BA" altLang="en-US" sz="2000" smtClean="0">
                <a:cs typeface="Times New Roman" panose="02020603050405020304" pitchFamily="18" charset="0"/>
              </a:rPr>
              <a:t>njegovu neosuđivanost, </a:t>
            </a:r>
          </a:p>
          <a:p>
            <a:pPr marL="34925" indent="0" algn="just" eaLnBrk="1" hangingPunct="1">
              <a:buFont typeface="Arial" panose="020B0604020202020204" pitchFamily="34" charset="0"/>
              <a:buChar char="•"/>
            </a:pPr>
            <a:r>
              <a:rPr lang="bs-Latn-BA" altLang="en-US" sz="2000" smtClean="0">
                <a:cs typeface="Times New Roman" panose="02020603050405020304" pitchFamily="18" charset="0"/>
              </a:rPr>
              <a:t>da je porodičan - otac je troje djece od kojih je jedno maloljetno</a:t>
            </a:r>
          </a:p>
          <a:p>
            <a:pPr marL="34925" indent="0" algn="just" eaLnBrk="1" hangingPunct="1">
              <a:buFont typeface="Arial" panose="020B0604020202020204" pitchFamily="34" charset="0"/>
              <a:buChar char="•"/>
            </a:pPr>
            <a:r>
              <a:rPr lang="bs-Latn-BA" altLang="en-US" sz="2000" smtClean="0">
                <a:cs typeface="Times New Roman" panose="02020603050405020304" pitchFamily="18" charset="0"/>
              </a:rPr>
              <a:t>protek vremena od 22 godine od izvršenja djela, kojem proteku optuženi nije doprinio </a:t>
            </a:r>
            <a:endParaRPr lang="en-US" altLang="en-US" sz="2000" smtClean="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algn="ctr" eaLnBrk="1" hangingPunct="1"/>
            <a:r>
              <a:rPr lang="bs-Latn-BA" altLang="en-US" sz="2800" smtClean="0">
                <a:solidFill>
                  <a:srgbClr val="FFFFFF"/>
                </a:solidFill>
              </a:rPr>
              <a:t>Iz obrazloženja presude</a:t>
            </a:r>
            <a:endParaRPr lang="en-US" altLang="en-US" smtClean="0"/>
          </a:p>
        </p:txBody>
      </p:sp>
      <p:sp>
        <p:nvSpPr>
          <p:cNvPr id="36867" name="Content Placeholder 2"/>
          <p:cNvSpPr>
            <a:spLocks noGrp="1"/>
          </p:cNvSpPr>
          <p:nvPr>
            <p:ph idx="1"/>
          </p:nvPr>
        </p:nvSpPr>
        <p:spPr/>
        <p:txBody>
          <a:bodyPr/>
          <a:lstStyle/>
          <a:p>
            <a:pPr marL="34925" indent="0" algn="just" eaLnBrk="1" hangingPunct="1">
              <a:buClr>
                <a:srgbClr val="0F6FC6"/>
              </a:buClr>
              <a:buFont typeface="Wingdings 2" panose="05020102010507070707" pitchFamily="18" charset="2"/>
              <a:buNone/>
            </a:pPr>
            <a:r>
              <a:rPr lang="bs-Latn-BA" altLang="en-US" sz="2000" smtClean="0">
                <a:solidFill>
                  <a:srgbClr val="FFFFFF"/>
                </a:solidFill>
                <a:cs typeface="Times New Roman" panose="02020603050405020304" pitchFamily="18" charset="0"/>
              </a:rPr>
              <a:t>„I po ocjeni ovog suda, sve navedene olakšavajuće okolnosti u svom zbiru predstavljaju osobito olakšavajuće okolnosti, koje ukazuju da se i sa ublaženom kaznom može postići svrha kažnjavanja, zbog čega je primjenom odredbe člana</a:t>
            </a:r>
            <a:r>
              <a:rPr lang="bs-Latn-BA" altLang="en-US" sz="2000" b="1" smtClean="0">
                <a:solidFill>
                  <a:srgbClr val="000000"/>
                </a:solidFill>
                <a:cs typeface="Times New Roman" panose="02020603050405020304" pitchFamily="18" charset="0"/>
              </a:rPr>
              <a:t> </a:t>
            </a:r>
            <a:r>
              <a:rPr lang="en-US" altLang="en-US" sz="2000" smtClean="0">
                <a:cs typeface="Times New Roman" panose="02020603050405020304" pitchFamily="18" charset="0"/>
              </a:rPr>
              <a:t>42. stav 2. i 43. stav 1. tačka 1. KZ SFRJ, </a:t>
            </a:r>
            <a:r>
              <a:rPr lang="bs-Latn-BA" altLang="en-US" sz="2000" smtClean="0">
                <a:solidFill>
                  <a:srgbClr val="FFFFFF"/>
                </a:solidFill>
                <a:cs typeface="Times New Roman" panose="02020603050405020304" pitchFamily="18" charset="0"/>
              </a:rPr>
              <a:t>optuženom odmjerio kaznu ispod granice propisane zakonom za ovo krivično djelo. Međutim, nasuprot stavu prvostepenog suda, ovaj sud na strani optuženog nalazi otežavajuću okolnost, a to je brojnost inkriminisanih radnji (prema činjeničnom stanju koje je utvrdio ovaj sud). Imajući u vidu navedeno, ovaj sud je optuženog osudio na kaznu zatvora u trajanju od 4 (četiri) godine, </a:t>
            </a:r>
            <a:r>
              <a:rPr lang="en-US" altLang="en-US" sz="2000" smtClean="0">
                <a:solidFill>
                  <a:srgbClr val="FFFFFF"/>
                </a:solidFill>
                <a:cs typeface="Times New Roman" panose="02020603050405020304" pitchFamily="18" charset="0"/>
              </a:rPr>
              <a:t>nalazeći da je ta kazna u svemu primjerena težini počinjenog djela, stepenu krivice optuženog i okolnostima pod kojima je to djelo učinjeno.</a:t>
            </a:r>
            <a:r>
              <a:rPr lang="bs-Latn-BA" altLang="en-US" sz="2000" smtClean="0">
                <a:solidFill>
                  <a:srgbClr val="FFFFFF"/>
                </a:solidFill>
                <a:cs typeface="Times New Roman" panose="02020603050405020304" pitchFamily="18" charset="0"/>
              </a:rPr>
              <a:t>“</a:t>
            </a:r>
            <a:endParaRPr lang="en-US" altLang="en-US" sz="2000" smtClean="0">
              <a:solidFill>
                <a:srgbClr val="FFFFFF"/>
              </a:solidFill>
              <a:cs typeface="Times New Roman" panose="02020603050405020304" pitchFamily="18" charset="0"/>
            </a:endParaRPr>
          </a:p>
          <a:p>
            <a:pPr marL="34925" indent="0" eaLnBrk="1" hangingPunct="1">
              <a:buClr>
                <a:srgbClr val="0F6FC6"/>
              </a:buClr>
            </a:pPr>
            <a:endParaRPr lang="en-US" altLang="en-US" sz="2000" smtClean="0">
              <a:solidFill>
                <a:srgbClr val="FFFFFF"/>
              </a:solidFill>
            </a:endParaRPr>
          </a:p>
          <a:p>
            <a:pPr marL="34925" indent="0" eaLnBrk="1" hangingPunct="1"/>
            <a:endParaRPr lang="en-US" altLang="en-US" sz="2000" smtClean="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3200" dirty="0" smtClean="0"/>
              <a:t>Postupak po žalbi protiv drugostepene presude</a:t>
            </a:r>
            <a:endParaRPr lang="en-US" sz="3200" dirty="0"/>
          </a:p>
        </p:txBody>
      </p:sp>
      <p:sp>
        <p:nvSpPr>
          <p:cNvPr id="3" name="Content Placeholder 2"/>
          <p:cNvSpPr>
            <a:spLocks noGrp="1"/>
          </p:cNvSpPr>
          <p:nvPr>
            <p:ph idx="1"/>
          </p:nvPr>
        </p:nvSpPr>
        <p:spPr/>
        <p:txBody>
          <a:bodyPr/>
          <a:lstStyle/>
          <a:p>
            <a:pPr marL="876300" indent="-457200" algn="just">
              <a:spcAft>
                <a:spcPts val="0"/>
              </a:spcAft>
              <a:buFont typeface="Arial" panose="020B0604020202020204" pitchFamily="34" charset="0"/>
              <a:buChar char="•"/>
            </a:pPr>
            <a:r>
              <a:rPr lang="bs-Latn-BA" sz="2800" dirty="0" smtClean="0">
                <a:effectLst/>
                <a:latin typeface="Times New Roman" panose="02020603050405020304" pitchFamily="18" charset="0"/>
                <a:ea typeface="Times New Roman" panose="02020603050405020304" pitchFamily="18" charset="0"/>
              </a:rPr>
              <a:t>Protiv drugostepene presude, žalbu je izjavio optuženi, tužilac nije podnosio žalbu.</a:t>
            </a:r>
          </a:p>
          <a:p>
            <a:pPr indent="0" algn="just">
              <a:spcAft>
                <a:spcPts val="0"/>
              </a:spcAft>
              <a:buNone/>
            </a:pPr>
            <a:endParaRPr lang="bs-Latn-BA" sz="2800" dirty="0" smtClean="0">
              <a:effectLst/>
              <a:latin typeface="Times New Roman" panose="02020603050405020304" pitchFamily="18" charset="0"/>
              <a:ea typeface="Times New Roman" panose="02020603050405020304" pitchFamily="18" charset="0"/>
            </a:endParaRPr>
          </a:p>
          <a:p>
            <a:pPr marL="876300" indent="-457200" algn="just">
              <a:spcAft>
                <a:spcPts val="0"/>
              </a:spcAft>
              <a:buFont typeface="Arial" panose="020B0604020202020204" pitchFamily="34" charset="0"/>
              <a:buChar char="•"/>
            </a:pPr>
            <a:r>
              <a:rPr lang="bs-Latn-BA" sz="2800" dirty="0" smtClean="0">
                <a:effectLst/>
                <a:latin typeface="Times New Roman" panose="02020603050405020304" pitchFamily="18" charset="0"/>
                <a:ea typeface="Times New Roman" panose="02020603050405020304" pitchFamily="18" charset="0"/>
              </a:rPr>
              <a:t>Presudom </a:t>
            </a:r>
            <a:r>
              <a:rPr lang="bs-Latn-BA" sz="2800" dirty="0" err="1" smtClean="0">
                <a:effectLst/>
                <a:latin typeface="Times New Roman" panose="02020603050405020304" pitchFamily="18" charset="0"/>
                <a:ea typeface="Times New Roman" panose="02020603050405020304" pitchFamily="18" charset="0"/>
              </a:rPr>
              <a:t>trećestepenog</a:t>
            </a:r>
            <a:r>
              <a:rPr lang="bs-Latn-BA" sz="2800" dirty="0" smtClean="0">
                <a:effectLst/>
                <a:latin typeface="Times New Roman" panose="02020603050405020304" pitchFamily="18" charset="0"/>
                <a:ea typeface="Times New Roman" panose="02020603050405020304" pitchFamily="18" charset="0"/>
              </a:rPr>
              <a:t> vijeća Vrhovnog suda RS, o</a:t>
            </a:r>
            <a:r>
              <a:rPr lang="sr-Cyrl-BA" sz="2800" dirty="0" err="1" smtClean="0">
                <a:effectLst/>
                <a:latin typeface="Times New Roman" panose="02020603050405020304" pitchFamily="18" charset="0"/>
                <a:ea typeface="Times New Roman" panose="02020603050405020304" pitchFamily="18" charset="0"/>
              </a:rPr>
              <a:t>dbij</a:t>
            </a:r>
            <a:r>
              <a:rPr lang="bs-Latn-BA" sz="2800" dirty="0" err="1" smtClean="0">
                <a:effectLst/>
                <a:latin typeface="Times New Roman" panose="02020603050405020304" pitchFamily="18" charset="0"/>
                <a:ea typeface="Times New Roman" panose="02020603050405020304" pitchFamily="18" charset="0"/>
              </a:rPr>
              <a:t>ena</a:t>
            </a:r>
            <a:r>
              <a:rPr lang="sr-Cyrl-BA" sz="2800" dirty="0" smtClean="0">
                <a:effectLst/>
                <a:latin typeface="Times New Roman" panose="02020603050405020304" pitchFamily="18" charset="0"/>
                <a:ea typeface="Times New Roman" panose="02020603050405020304" pitchFamily="18" charset="0"/>
              </a:rPr>
              <a:t> </a:t>
            </a:r>
            <a:r>
              <a:rPr lang="bs-Latn-BA" sz="2800" dirty="0" smtClean="0">
                <a:effectLst/>
                <a:latin typeface="Times New Roman" panose="02020603050405020304" pitchFamily="18" charset="0"/>
                <a:ea typeface="Times New Roman" panose="02020603050405020304" pitchFamily="18" charset="0"/>
              </a:rPr>
              <a:t>j</a:t>
            </a:r>
            <a:r>
              <a:rPr lang="sr-Cyrl-BA" sz="2800" dirty="0" smtClean="0">
                <a:effectLst/>
                <a:latin typeface="Times New Roman" panose="02020603050405020304" pitchFamily="18" charset="0"/>
                <a:ea typeface="Times New Roman" panose="02020603050405020304" pitchFamily="18" charset="0"/>
              </a:rPr>
              <a:t>e, </a:t>
            </a:r>
            <a:r>
              <a:rPr lang="sr-Cyrl-BA" sz="2800" dirty="0" err="1" smtClean="0">
                <a:effectLst/>
                <a:latin typeface="Times New Roman" panose="02020603050405020304" pitchFamily="18" charset="0"/>
                <a:ea typeface="Times New Roman" panose="02020603050405020304" pitchFamily="18" charset="0"/>
              </a:rPr>
              <a:t>kao</a:t>
            </a:r>
            <a:r>
              <a:rPr lang="sr-Cyrl-BA" sz="2800" dirty="0" smtClean="0">
                <a:effectLst/>
                <a:latin typeface="Times New Roman" panose="02020603050405020304" pitchFamily="18" charset="0"/>
                <a:ea typeface="Times New Roman" panose="02020603050405020304" pitchFamily="18" charset="0"/>
              </a:rPr>
              <a:t> </a:t>
            </a:r>
            <a:r>
              <a:rPr lang="sr-Cyrl-BA" sz="2800" dirty="0" err="1" smtClean="0">
                <a:effectLst/>
                <a:latin typeface="Times New Roman" panose="02020603050405020304" pitchFamily="18" charset="0"/>
                <a:ea typeface="Times New Roman" panose="02020603050405020304" pitchFamily="18" charset="0"/>
              </a:rPr>
              <a:t>neosnovan</a:t>
            </a:r>
            <a:r>
              <a:rPr lang="sr-Cyrl-RS" sz="2800" dirty="0" smtClean="0">
                <a:effectLst/>
                <a:latin typeface="Times New Roman" panose="02020603050405020304" pitchFamily="18" charset="0"/>
                <a:ea typeface="Times New Roman" panose="02020603050405020304" pitchFamily="18" charset="0"/>
              </a:rPr>
              <a:t>a</a:t>
            </a:r>
            <a:r>
              <a:rPr lang="sr-Cyrl-BA" sz="2800" dirty="0" smtClean="0">
                <a:effectLst/>
                <a:latin typeface="Times New Roman" panose="02020603050405020304" pitchFamily="18" charset="0"/>
                <a:ea typeface="Times New Roman" panose="02020603050405020304" pitchFamily="18" charset="0"/>
              </a:rPr>
              <a:t>, </a:t>
            </a:r>
            <a:r>
              <a:rPr lang="sr-Cyrl-BA" sz="2800" dirty="0" err="1" smtClean="0">
                <a:effectLst/>
                <a:latin typeface="Times New Roman" panose="02020603050405020304" pitchFamily="18" charset="0"/>
                <a:ea typeface="Times New Roman" panose="02020603050405020304" pitchFamily="18" charset="0"/>
              </a:rPr>
              <a:t>žalb</a:t>
            </a:r>
            <a:r>
              <a:rPr lang="sr-Cyrl-RS" sz="2800" dirty="0" smtClean="0">
                <a:effectLst/>
                <a:latin typeface="Times New Roman" panose="02020603050405020304" pitchFamily="18" charset="0"/>
                <a:ea typeface="Times New Roman" panose="02020603050405020304" pitchFamily="18" charset="0"/>
              </a:rPr>
              <a:t>a </a:t>
            </a:r>
            <a:r>
              <a:rPr lang="sr-Cyrl-RS" sz="2800" dirty="0" err="1" smtClean="0">
                <a:effectLst/>
                <a:latin typeface="Times New Roman" panose="02020603050405020304" pitchFamily="18" charset="0"/>
                <a:ea typeface="Times New Roman" panose="02020603050405020304" pitchFamily="18" charset="0"/>
              </a:rPr>
              <a:t>optuženog</a:t>
            </a:r>
            <a:r>
              <a:rPr lang="sr-Cyrl-RS" sz="2800" dirty="0" smtClean="0">
                <a:effectLst/>
                <a:latin typeface="Times New Roman" panose="02020603050405020304" pitchFamily="18" charset="0"/>
                <a:ea typeface="Times New Roman" panose="02020603050405020304" pitchFamily="18" charset="0"/>
              </a:rPr>
              <a:t> I</a:t>
            </a:r>
            <a:r>
              <a:rPr lang="bs-Latn-BA" sz="2800" dirty="0" smtClean="0">
                <a:effectLst/>
                <a:latin typeface="Times New Roman" panose="02020603050405020304" pitchFamily="18" charset="0"/>
                <a:ea typeface="Times New Roman" panose="02020603050405020304" pitchFamily="18" charset="0"/>
              </a:rPr>
              <a:t>.</a:t>
            </a:r>
            <a:r>
              <a:rPr lang="sr-Cyrl-RS" sz="2800" dirty="0" smtClean="0">
                <a:effectLst/>
                <a:latin typeface="Times New Roman" panose="02020603050405020304" pitchFamily="18" charset="0"/>
                <a:ea typeface="Times New Roman" panose="02020603050405020304" pitchFamily="18" charset="0"/>
              </a:rPr>
              <a:t> P</a:t>
            </a:r>
            <a:r>
              <a:rPr lang="bs-Latn-BA" sz="2800" dirty="0" smtClean="0">
                <a:effectLst/>
                <a:latin typeface="Times New Roman" panose="02020603050405020304" pitchFamily="18" charset="0"/>
                <a:ea typeface="Times New Roman" panose="02020603050405020304" pitchFamily="18" charset="0"/>
              </a:rPr>
              <a:t>.</a:t>
            </a:r>
            <a:r>
              <a:rPr lang="sr-Cyrl-RS" sz="2800" dirty="0" smtClean="0">
                <a:effectLst/>
                <a:latin typeface="Times New Roman" panose="02020603050405020304" pitchFamily="18" charset="0"/>
                <a:ea typeface="Times New Roman" panose="02020603050405020304" pitchFamily="18" charset="0"/>
              </a:rPr>
              <a:t> </a:t>
            </a:r>
            <a:r>
              <a:rPr lang="sr-Cyrl-BA" sz="2800" dirty="0" smtClean="0">
                <a:effectLst/>
                <a:latin typeface="Times New Roman" panose="02020603050405020304" pitchFamily="18" charset="0"/>
                <a:ea typeface="Times New Roman" panose="02020603050405020304" pitchFamily="18" charset="0"/>
              </a:rPr>
              <a:t>i </a:t>
            </a:r>
            <a:r>
              <a:rPr lang="sr-Cyrl-BA" sz="2800" dirty="0" err="1" smtClean="0">
                <a:effectLst/>
                <a:latin typeface="Times New Roman" panose="02020603050405020304" pitchFamily="18" charset="0"/>
                <a:ea typeface="Times New Roman" panose="02020603050405020304" pitchFamily="18" charset="0"/>
              </a:rPr>
              <a:t>potvrđ</a:t>
            </a:r>
            <a:r>
              <a:rPr lang="bs-Latn-BA" sz="2800" dirty="0" err="1" smtClean="0">
                <a:effectLst/>
                <a:latin typeface="Times New Roman" panose="02020603050405020304" pitchFamily="18" charset="0"/>
                <a:ea typeface="Times New Roman" panose="02020603050405020304" pitchFamily="18" charset="0"/>
              </a:rPr>
              <a:t>ena</a:t>
            </a:r>
            <a:r>
              <a:rPr lang="sr-Cyrl-BA" sz="2800" dirty="0" smtClean="0">
                <a:effectLst/>
                <a:latin typeface="Times New Roman" panose="02020603050405020304" pitchFamily="18" charset="0"/>
                <a:ea typeface="Times New Roman" panose="02020603050405020304" pitchFamily="18" charset="0"/>
              </a:rPr>
              <a:t> </a:t>
            </a:r>
            <a:r>
              <a:rPr lang="sr-Cyrl-BA" sz="2800" dirty="0" err="1" smtClean="0">
                <a:effectLst/>
                <a:latin typeface="Times New Roman" panose="02020603050405020304" pitchFamily="18" charset="0"/>
                <a:ea typeface="Times New Roman" panose="02020603050405020304" pitchFamily="18" charset="0"/>
              </a:rPr>
              <a:t>presuda</a:t>
            </a:r>
            <a:r>
              <a:rPr lang="sr-Cyrl-BA" sz="2800" dirty="0" smtClean="0">
                <a:effectLst/>
                <a:latin typeface="Times New Roman" panose="02020603050405020304" pitchFamily="18" charset="0"/>
                <a:ea typeface="Times New Roman" panose="02020603050405020304" pitchFamily="18" charset="0"/>
              </a:rPr>
              <a:t> </a:t>
            </a:r>
            <a:r>
              <a:rPr lang="sr-Cyrl-BA" sz="2800" dirty="0" err="1" smtClean="0">
                <a:effectLst/>
                <a:latin typeface="Times New Roman" panose="02020603050405020304" pitchFamily="18" charset="0"/>
                <a:ea typeface="Times New Roman" panose="02020603050405020304" pitchFamily="18" charset="0"/>
              </a:rPr>
              <a:t>Vrhovnog</a:t>
            </a:r>
            <a:r>
              <a:rPr lang="sr-Cyrl-BA" sz="2800" dirty="0" smtClean="0">
                <a:effectLst/>
                <a:latin typeface="Times New Roman" panose="02020603050405020304" pitchFamily="18" charset="0"/>
                <a:ea typeface="Times New Roman" panose="02020603050405020304" pitchFamily="18" charset="0"/>
              </a:rPr>
              <a:t> </a:t>
            </a:r>
            <a:r>
              <a:rPr lang="sr-Cyrl-BA" sz="2800" dirty="0" err="1" smtClean="0">
                <a:effectLst/>
                <a:latin typeface="Times New Roman" panose="02020603050405020304" pitchFamily="18" charset="0"/>
                <a:ea typeface="Times New Roman" panose="02020603050405020304" pitchFamily="18" charset="0"/>
              </a:rPr>
              <a:t>suda</a:t>
            </a:r>
            <a:r>
              <a:rPr lang="sr-Cyrl-BA" sz="2800" dirty="0" smtClean="0">
                <a:effectLst/>
                <a:latin typeface="Times New Roman" panose="02020603050405020304" pitchFamily="18" charset="0"/>
                <a:ea typeface="Times New Roman" panose="02020603050405020304" pitchFamily="18" charset="0"/>
              </a:rPr>
              <a:t> </a:t>
            </a:r>
            <a:r>
              <a:rPr lang="sr-Cyrl-BA" sz="2800" dirty="0" err="1" smtClean="0">
                <a:effectLst/>
                <a:latin typeface="Times New Roman" panose="02020603050405020304" pitchFamily="18" charset="0"/>
                <a:ea typeface="Times New Roman" panose="02020603050405020304" pitchFamily="18" charset="0"/>
              </a:rPr>
              <a:t>Republike</a:t>
            </a:r>
            <a:r>
              <a:rPr lang="sr-Cyrl-BA" sz="2800" dirty="0" smtClean="0">
                <a:effectLst/>
                <a:latin typeface="Times New Roman" panose="02020603050405020304" pitchFamily="18" charset="0"/>
                <a:ea typeface="Times New Roman" panose="02020603050405020304" pitchFamily="18" charset="0"/>
              </a:rPr>
              <a:t> </a:t>
            </a:r>
            <a:r>
              <a:rPr lang="sr-Cyrl-BA" sz="2800" dirty="0" err="1" smtClean="0">
                <a:effectLst/>
                <a:latin typeface="Times New Roman" panose="02020603050405020304" pitchFamily="18" charset="0"/>
                <a:ea typeface="Times New Roman" panose="02020603050405020304" pitchFamily="18" charset="0"/>
              </a:rPr>
              <a:t>Srpske</a:t>
            </a:r>
            <a:r>
              <a:rPr lang="sr-Cyrl-BA" sz="2800" dirty="0" smtClean="0">
                <a:effectLst/>
                <a:latin typeface="Times New Roman" panose="02020603050405020304" pitchFamily="18" charset="0"/>
                <a:ea typeface="Times New Roman" panose="02020603050405020304" pitchFamily="18" charset="0"/>
              </a:rPr>
              <a:t> </a:t>
            </a:r>
            <a:r>
              <a:rPr lang="sr-Cyrl-BA" sz="2800" dirty="0" err="1" smtClean="0">
                <a:effectLst/>
                <a:latin typeface="Times New Roman" panose="02020603050405020304" pitchFamily="18" charset="0"/>
                <a:ea typeface="Times New Roman" panose="02020603050405020304" pitchFamily="18" charset="0"/>
              </a:rPr>
              <a:t>broj</a:t>
            </a:r>
            <a:r>
              <a:rPr lang="sr-Cyrl-BA" sz="2800" dirty="0" smtClean="0">
                <a:effectLst/>
                <a:latin typeface="Times New Roman" panose="02020603050405020304" pitchFamily="18" charset="0"/>
                <a:ea typeface="Times New Roman" panose="02020603050405020304" pitchFamily="18" charset="0"/>
              </a:rPr>
              <a:t> </a:t>
            </a:r>
            <a:r>
              <a:rPr lang="sr-Latn-BA" sz="2800" dirty="0" smtClean="0">
                <a:effectLst/>
                <a:latin typeface="Times New Roman" panose="02020603050405020304" pitchFamily="18" charset="0"/>
                <a:ea typeface="Times New Roman" panose="02020603050405020304" pitchFamily="18" charset="0"/>
              </a:rPr>
              <a:t>13</a:t>
            </a:r>
            <a:r>
              <a:rPr lang="sr-Cyrl-BA" sz="2800" dirty="0" smtClean="0">
                <a:effectLst/>
                <a:latin typeface="Times New Roman" panose="02020603050405020304" pitchFamily="18" charset="0"/>
                <a:ea typeface="Times New Roman" panose="02020603050405020304" pitchFamily="18" charset="0"/>
              </a:rPr>
              <a:t> 0 K 0</a:t>
            </a:r>
            <a:r>
              <a:rPr lang="sr-Latn-BA" sz="2800" dirty="0" smtClean="0">
                <a:effectLst/>
                <a:latin typeface="Times New Roman" panose="02020603050405020304" pitchFamily="18" charset="0"/>
                <a:ea typeface="Times New Roman" panose="02020603050405020304" pitchFamily="18" charset="0"/>
              </a:rPr>
              <a:t>01339 </a:t>
            </a:r>
            <a:r>
              <a:rPr lang="sr-Cyrl-BA" sz="2800" dirty="0" smtClean="0">
                <a:effectLst/>
                <a:latin typeface="Times New Roman" panose="02020603050405020304" pitchFamily="18" charset="0"/>
                <a:ea typeface="Times New Roman" panose="02020603050405020304" pitchFamily="18" charset="0"/>
              </a:rPr>
              <a:t>14 </a:t>
            </a:r>
            <a:r>
              <a:rPr lang="sr-Cyrl-BA" sz="2800" dirty="0" err="1" smtClean="0">
                <a:effectLst/>
                <a:latin typeface="Times New Roman" panose="02020603050405020304" pitchFamily="18" charset="0"/>
                <a:ea typeface="Times New Roman" panose="02020603050405020304" pitchFamily="18" charset="0"/>
              </a:rPr>
              <a:t>Kžk</a:t>
            </a:r>
            <a:r>
              <a:rPr lang="sr-Cyrl-BA" sz="2800" dirty="0" smtClean="0">
                <a:effectLst/>
                <a:latin typeface="Times New Roman" panose="02020603050405020304" pitchFamily="18" charset="0"/>
                <a:ea typeface="Times New Roman" panose="02020603050405020304" pitchFamily="18" charset="0"/>
              </a:rPr>
              <a:t> </a:t>
            </a:r>
            <a:r>
              <a:rPr lang="sr-Cyrl-BA" sz="2800" dirty="0" err="1" smtClean="0">
                <a:effectLst/>
                <a:latin typeface="Times New Roman" panose="02020603050405020304" pitchFamily="18" charset="0"/>
                <a:ea typeface="Times New Roman" panose="02020603050405020304" pitchFamily="18" charset="0"/>
              </a:rPr>
              <a:t>od</a:t>
            </a:r>
            <a:r>
              <a:rPr lang="sr-Cyrl-BA" sz="2800" dirty="0" smtClean="0">
                <a:effectLst/>
                <a:latin typeface="Times New Roman" panose="02020603050405020304" pitchFamily="18" charset="0"/>
                <a:ea typeface="Times New Roman" panose="02020603050405020304" pitchFamily="18" charset="0"/>
              </a:rPr>
              <a:t> </a:t>
            </a:r>
            <a:r>
              <a:rPr lang="sr-Cyrl-RS" sz="2800" dirty="0" smtClean="0">
                <a:effectLst/>
                <a:latin typeface="Times New Roman" panose="02020603050405020304" pitchFamily="18" charset="0"/>
                <a:ea typeface="Times New Roman" panose="02020603050405020304" pitchFamily="18" charset="0"/>
              </a:rPr>
              <a:t>24</a:t>
            </a:r>
            <a:r>
              <a:rPr lang="sr-Cyrl-BA" sz="2800" dirty="0" smtClean="0">
                <a:effectLst/>
                <a:latin typeface="Times New Roman" panose="02020603050405020304" pitchFamily="18" charset="0"/>
                <a:ea typeface="Times New Roman" panose="02020603050405020304" pitchFamily="18" charset="0"/>
              </a:rPr>
              <a:t>.</a:t>
            </a:r>
            <a:r>
              <a:rPr lang="sr-Cyrl-RS" sz="2800" dirty="0" smtClean="0">
                <a:effectLst/>
                <a:latin typeface="Times New Roman" panose="02020603050405020304" pitchFamily="18" charset="0"/>
                <a:ea typeface="Times New Roman" panose="02020603050405020304" pitchFamily="18" charset="0"/>
              </a:rPr>
              <a:t>03</a:t>
            </a:r>
            <a:r>
              <a:rPr lang="sr-Cyrl-BA" sz="2800" dirty="0" smtClean="0">
                <a:effectLst/>
                <a:latin typeface="Times New Roman" panose="02020603050405020304" pitchFamily="18" charset="0"/>
                <a:ea typeface="Times New Roman" panose="02020603050405020304" pitchFamily="18" charset="0"/>
              </a:rPr>
              <a:t>.201</a:t>
            </a:r>
            <a:r>
              <a:rPr lang="sr-Cyrl-RS" sz="2800" dirty="0" smtClean="0">
                <a:effectLst/>
                <a:latin typeface="Times New Roman" panose="02020603050405020304" pitchFamily="18" charset="0"/>
                <a:ea typeface="Times New Roman" panose="02020603050405020304" pitchFamily="18" charset="0"/>
              </a:rPr>
              <a:t>5</a:t>
            </a:r>
            <a:r>
              <a:rPr lang="sr-Cyrl-BA" sz="2800" dirty="0" smtClean="0">
                <a:effectLst/>
                <a:latin typeface="Times New Roman" panose="02020603050405020304" pitchFamily="18" charset="0"/>
                <a:ea typeface="Times New Roman" panose="02020603050405020304" pitchFamily="18" charset="0"/>
              </a:rPr>
              <a:t>. </a:t>
            </a:r>
            <a:r>
              <a:rPr lang="sr-Cyrl-BA" sz="2800" dirty="0" err="1" smtClean="0">
                <a:effectLst/>
                <a:latin typeface="Times New Roman" panose="02020603050405020304" pitchFamily="18" charset="0"/>
                <a:ea typeface="Times New Roman" panose="02020603050405020304" pitchFamily="18" charset="0"/>
              </a:rPr>
              <a:t>godine</a:t>
            </a:r>
            <a:r>
              <a:rPr lang="sr-Cyrl-BA" sz="2800" dirty="0" smtClean="0">
                <a:effectLst/>
                <a:latin typeface="Times New Roman" panose="02020603050405020304" pitchFamily="18" charset="0"/>
                <a:ea typeface="Times New Roman" panose="02020603050405020304" pitchFamily="18" charset="0"/>
              </a:rPr>
              <a:t>.</a:t>
            </a:r>
            <a:endParaRPr lang="en-US" sz="2800" dirty="0" smtClean="0">
              <a:effectLst/>
              <a:latin typeface="Times New Roman" panose="02020603050405020304" pitchFamily="18" charset="0"/>
              <a:ea typeface="Times New Roman" panose="02020603050405020304" pitchFamily="18" charset="0"/>
            </a:endParaRPr>
          </a:p>
          <a:p>
            <a:pPr marL="36512" indent="0">
              <a:spcAft>
                <a:spcPts val="0"/>
              </a:spcAft>
              <a:buNone/>
            </a:pPr>
            <a:r>
              <a:rPr lang="sr-Cyrl-BA" sz="3200" dirty="0" smtClean="0">
                <a:effectLst/>
                <a:latin typeface="Times New Roman" panose="02020603050405020304" pitchFamily="18" charset="0"/>
                <a:ea typeface="Times New Roman" panose="02020603050405020304" pitchFamily="18" charset="0"/>
              </a:rPr>
              <a:t> </a:t>
            </a:r>
            <a:endParaRPr lang="en-US" sz="3200" dirty="0" smtClean="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87211793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ctr" eaLnBrk="1" hangingPunct="1"/>
            <a:r>
              <a:rPr lang="bs-Latn-BA" altLang="en-US" sz="2800" smtClean="0">
                <a:latin typeface="Times New Roman" panose="02020603050405020304" pitchFamily="18" charset="0"/>
                <a:cs typeface="Times New Roman" panose="02020603050405020304" pitchFamily="18" charset="0"/>
              </a:rPr>
              <a:t/>
            </a:r>
            <a:br>
              <a:rPr lang="bs-Latn-BA" altLang="en-US" sz="2800" smtClean="0">
                <a:latin typeface="Times New Roman" panose="02020603050405020304" pitchFamily="18" charset="0"/>
                <a:cs typeface="Times New Roman" panose="02020603050405020304" pitchFamily="18" charset="0"/>
              </a:rPr>
            </a:br>
            <a:r>
              <a:rPr lang="bs-Latn-BA" altLang="en-US" sz="2800" smtClean="0">
                <a:latin typeface="Times New Roman" panose="02020603050405020304" pitchFamily="18" charset="0"/>
                <a:cs typeface="Times New Roman" panose="02020603050405020304" pitchFamily="18" charset="0"/>
              </a:rPr>
              <a:t> Iz presude Okružnog suda u Banjoj Luci broj:</a:t>
            </a:r>
            <a:r>
              <a:rPr lang="en-US" altLang="en-US" sz="2800" smtClean="0">
                <a:latin typeface="Times New Roman" panose="02020603050405020304" pitchFamily="18" charset="0"/>
                <a:cs typeface="Times New Roman" panose="02020603050405020304" pitchFamily="18" charset="0"/>
              </a:rPr>
              <a:t/>
            </a:r>
            <a:br>
              <a:rPr lang="en-US" altLang="en-US" sz="2800" smtClean="0">
                <a:latin typeface="Times New Roman" panose="02020603050405020304" pitchFamily="18" charset="0"/>
                <a:cs typeface="Times New Roman" panose="02020603050405020304" pitchFamily="18" charset="0"/>
              </a:rPr>
            </a:br>
            <a:r>
              <a:rPr lang="bs-Latn-BA" altLang="en-US" sz="2800" smtClean="0">
                <a:latin typeface="Times New Roman" panose="02020603050405020304" pitchFamily="18" charset="0"/>
                <a:cs typeface="Times New Roman" panose="02020603050405020304" pitchFamily="18" charset="0"/>
              </a:rPr>
              <a:t>11 0 K 014419 14 K od 24.03.2015. godine</a:t>
            </a:r>
            <a:r>
              <a:rPr lang="en-US" altLang="en-US" sz="3200" smtClean="0">
                <a:latin typeface="Times New Roman" panose="02020603050405020304" pitchFamily="18" charset="0"/>
                <a:cs typeface="Times New Roman" panose="02020603050405020304" pitchFamily="18" charset="0"/>
              </a:rPr>
              <a:t/>
            </a:r>
            <a:br>
              <a:rPr lang="en-US" altLang="en-US" sz="3200" smtClean="0">
                <a:latin typeface="Times New Roman" panose="02020603050405020304" pitchFamily="18" charset="0"/>
                <a:cs typeface="Times New Roman" panose="02020603050405020304" pitchFamily="18" charset="0"/>
              </a:rPr>
            </a:br>
            <a:endParaRPr lang="en-US" altLang="en-US" sz="3200" smtClean="0"/>
          </a:p>
        </p:txBody>
      </p:sp>
      <p:sp>
        <p:nvSpPr>
          <p:cNvPr id="26627" name="Content Placeholder 2"/>
          <p:cNvSpPr>
            <a:spLocks noGrp="1"/>
          </p:cNvSpPr>
          <p:nvPr>
            <p:ph idx="1"/>
          </p:nvPr>
        </p:nvSpPr>
        <p:spPr/>
        <p:txBody>
          <a:bodyPr/>
          <a:lstStyle/>
          <a:p>
            <a:pPr indent="449263" algn="just" eaLnBrk="1" hangingPunct="1"/>
            <a:r>
              <a:rPr lang="bs-Latn-BA" altLang="en-US" sz="2400" smtClean="0">
                <a:cs typeface="Times New Roman" panose="02020603050405020304" pitchFamily="18" charset="0"/>
              </a:rPr>
              <a:t>za vrijeme oru</a:t>
            </a:r>
            <a:r>
              <a:rPr lang="sr-Cyrl-BA" altLang="en-US" sz="2400" smtClean="0">
                <a:cs typeface="Times New Roman" panose="02020603050405020304" pitchFamily="18" charset="0"/>
              </a:rPr>
              <a:t>ž</a:t>
            </a:r>
            <a:r>
              <a:rPr lang="bs-Latn-BA" altLang="en-US" sz="2400" smtClean="0">
                <a:cs typeface="Times New Roman" panose="02020603050405020304" pitchFamily="18" charset="0"/>
              </a:rPr>
              <a:t>anog sukoba</a:t>
            </a:r>
            <a:r>
              <a:rPr lang="sr-Cyrl-BA" altLang="en-US" sz="2400" smtClean="0">
                <a:cs typeface="Times New Roman" panose="02020603050405020304" pitchFamily="18" charset="0"/>
              </a:rPr>
              <a:t>, </a:t>
            </a:r>
            <a:r>
              <a:rPr lang="bs-Latn-BA" altLang="en-US" sz="2400" smtClean="0">
                <a:cs typeface="Times New Roman" panose="02020603050405020304" pitchFamily="18" charset="0"/>
              </a:rPr>
              <a:t>kr</a:t>
            </a:r>
            <a:r>
              <a:rPr lang="sr-Cyrl-BA" altLang="en-US" sz="2400" smtClean="0">
                <a:cs typeface="Times New Roman" panose="02020603050405020304" pitchFamily="18" charset="0"/>
              </a:rPr>
              <a:t>š</a:t>
            </a:r>
            <a:r>
              <a:rPr lang="bs-Latn-BA" altLang="en-US" sz="2400" smtClean="0">
                <a:cs typeface="Times New Roman" panose="02020603050405020304" pitchFamily="18" charset="0"/>
              </a:rPr>
              <a:t>e</a:t>
            </a:r>
            <a:r>
              <a:rPr lang="sr-Cyrl-BA" altLang="en-US" sz="2400" smtClean="0">
                <a:cs typeface="Times New Roman" panose="02020603050405020304" pitchFamily="18" charset="0"/>
              </a:rPr>
              <a:t>ć</a:t>
            </a:r>
            <a:r>
              <a:rPr lang="bs-Latn-BA" altLang="en-US" sz="2400" smtClean="0">
                <a:cs typeface="Times New Roman" panose="02020603050405020304" pitchFamily="18" charset="0"/>
              </a:rPr>
              <a:t>i pravila me</a:t>
            </a:r>
            <a:r>
              <a:rPr lang="sr-Cyrl-BA" altLang="en-US" sz="2400" smtClean="0">
                <a:cs typeface="Times New Roman" panose="02020603050405020304" pitchFamily="18" charset="0"/>
              </a:rPr>
              <a:t>đ</a:t>
            </a:r>
            <a:r>
              <a:rPr lang="bs-Latn-BA" altLang="en-US" sz="2400" smtClean="0">
                <a:cs typeface="Times New Roman" panose="02020603050405020304" pitchFamily="18" charset="0"/>
              </a:rPr>
              <a:t>unarodnog prava</a:t>
            </a:r>
            <a:r>
              <a:rPr lang="sr-Cyrl-BA" altLang="en-US" sz="2400" smtClean="0">
                <a:cs typeface="Times New Roman" panose="02020603050405020304" pitchFamily="18" charset="0"/>
              </a:rPr>
              <a:t>, </a:t>
            </a:r>
            <a:r>
              <a:rPr lang="bs-Latn-BA" altLang="en-US" sz="2400" smtClean="0">
                <a:cs typeface="Times New Roman" panose="02020603050405020304" pitchFamily="18" charset="0"/>
              </a:rPr>
              <a:t>kao saizvr</a:t>
            </a:r>
            <a:r>
              <a:rPr lang="sr-Cyrl-BA" altLang="en-US" sz="2400" smtClean="0">
                <a:cs typeface="Times New Roman" panose="02020603050405020304" pitchFamily="18" charset="0"/>
              </a:rPr>
              <a:t>š</a:t>
            </a:r>
            <a:r>
              <a:rPr lang="bs-Latn-BA" altLang="en-US" sz="2400" smtClean="0">
                <a:cs typeface="Times New Roman" panose="02020603050405020304" pitchFamily="18" charset="0"/>
              </a:rPr>
              <a:t>ioci</a:t>
            </a:r>
            <a:r>
              <a:rPr lang="sr-Cyrl-BA" altLang="en-US" sz="2400" smtClean="0">
                <a:cs typeface="Times New Roman" panose="02020603050405020304" pitchFamily="18" charset="0"/>
              </a:rPr>
              <a:t>, zajedno </a:t>
            </a:r>
            <a:r>
              <a:rPr lang="bs-Latn-BA" altLang="en-US" sz="2400" smtClean="0">
                <a:cs typeface="Times New Roman" panose="02020603050405020304" pitchFamily="18" charset="0"/>
              </a:rPr>
              <a:t>primijenili mjere zastra</a:t>
            </a:r>
            <a:r>
              <a:rPr lang="sr-Cyrl-BA" altLang="en-US" sz="2400" smtClean="0">
                <a:cs typeface="Times New Roman" panose="02020603050405020304" pitchFamily="18" charset="0"/>
              </a:rPr>
              <a:t>š</a:t>
            </a:r>
            <a:r>
              <a:rPr lang="bs-Latn-BA" altLang="en-US" sz="2400" smtClean="0">
                <a:cs typeface="Times New Roman" panose="02020603050405020304" pitchFamily="18" charset="0"/>
              </a:rPr>
              <a:t>ivanja</a:t>
            </a:r>
            <a:r>
              <a:rPr lang="sr-Cyrl-BA" altLang="en-US" sz="2400" smtClean="0">
                <a:cs typeface="Times New Roman" panose="02020603050405020304" pitchFamily="18" charset="0"/>
              </a:rPr>
              <a:t>, </a:t>
            </a:r>
            <a:r>
              <a:rPr lang="bs-Latn-BA" altLang="en-US" sz="2400" smtClean="0">
                <a:cs typeface="Times New Roman" panose="02020603050405020304" pitchFamily="18" charset="0"/>
              </a:rPr>
              <a:t>te naru</a:t>
            </a:r>
            <a:r>
              <a:rPr lang="sr-Cyrl-BA" altLang="en-US" sz="2400" smtClean="0">
                <a:cs typeface="Times New Roman" panose="02020603050405020304" pitchFamily="18" charset="0"/>
              </a:rPr>
              <a:t>š</a:t>
            </a:r>
            <a:r>
              <a:rPr lang="bs-Latn-BA" altLang="en-US" sz="2400" smtClean="0">
                <a:cs typeface="Times New Roman" panose="02020603050405020304" pitchFamily="18" charset="0"/>
              </a:rPr>
              <a:t>ili tjelesni integritet fizi</a:t>
            </a:r>
            <a:r>
              <a:rPr lang="sr-Cyrl-BA" altLang="en-US" sz="2400" smtClean="0">
                <a:cs typeface="Times New Roman" panose="02020603050405020304" pitchFamily="18" charset="0"/>
              </a:rPr>
              <a:t>č</a:t>
            </a:r>
            <a:r>
              <a:rPr lang="bs-Latn-BA" altLang="en-US" sz="2400" smtClean="0">
                <a:cs typeface="Times New Roman" panose="02020603050405020304" pitchFamily="18" charset="0"/>
              </a:rPr>
              <a:t>kim zlostavljanjem jednog civilnog lica</a:t>
            </a:r>
            <a:r>
              <a:rPr lang="sr-Cyrl-BA" altLang="en-US" sz="2400" smtClean="0">
                <a:cs typeface="Times New Roman" panose="02020603050405020304" pitchFamily="18" charset="0"/>
              </a:rPr>
              <a:t>, </a:t>
            </a:r>
            <a:endParaRPr lang="en-US" altLang="en-US" sz="2400" smtClean="0">
              <a:cs typeface="Times New Roman" panose="02020603050405020304" pitchFamily="18" charset="0"/>
            </a:endParaRPr>
          </a:p>
          <a:p>
            <a:pPr indent="449263" algn="just" eaLnBrk="1" hangingPunct="1">
              <a:buFont typeface="Wingdings 2" panose="05020102010507070707" pitchFamily="18" charset="2"/>
              <a:buNone/>
            </a:pPr>
            <a:r>
              <a:rPr lang="sr-Cyrl-BA" altLang="en-US" sz="2400" smtClean="0">
                <a:cs typeface="Times New Roman" panose="02020603050405020304" pitchFamily="18" charset="0"/>
              </a:rPr>
              <a:t>Č</a:t>
            </a:r>
            <a:r>
              <a:rPr lang="bs-Latn-BA" altLang="en-US" sz="2400" smtClean="0">
                <a:cs typeface="Times New Roman" panose="02020603050405020304" pitchFamily="18" charset="0"/>
              </a:rPr>
              <a:t>ime su</a:t>
            </a:r>
            <a:r>
              <a:rPr lang="sr-Cyrl-BA" altLang="en-US" sz="2400" smtClean="0">
                <a:cs typeface="Times New Roman" panose="02020603050405020304" pitchFamily="18" charset="0"/>
              </a:rPr>
              <a:t>, </a:t>
            </a:r>
            <a:r>
              <a:rPr lang="bs-Latn-BA" altLang="en-US" sz="2400" smtClean="0">
                <a:cs typeface="Times New Roman" panose="02020603050405020304" pitchFamily="18" charset="0"/>
              </a:rPr>
              <a:t>kao saizvr</a:t>
            </a:r>
            <a:r>
              <a:rPr lang="sr-Cyrl-BA" altLang="en-US" sz="2400" smtClean="0">
                <a:cs typeface="Times New Roman" panose="02020603050405020304" pitchFamily="18" charset="0"/>
              </a:rPr>
              <a:t>š</a:t>
            </a:r>
            <a:r>
              <a:rPr lang="bs-Latn-BA" altLang="en-US" sz="2400" smtClean="0">
                <a:cs typeface="Times New Roman" panose="02020603050405020304" pitchFamily="18" charset="0"/>
              </a:rPr>
              <a:t>ioci</a:t>
            </a:r>
            <a:r>
              <a:rPr lang="sr-Cyrl-BA" altLang="en-US" sz="2400" smtClean="0">
                <a:cs typeface="Times New Roman" panose="02020603050405020304" pitchFamily="18" charset="0"/>
              </a:rPr>
              <a:t>, </a:t>
            </a:r>
            <a:r>
              <a:rPr lang="bs-Latn-BA" altLang="en-US" sz="2400" smtClean="0">
                <a:cs typeface="Times New Roman" panose="02020603050405020304" pitchFamily="18" charset="0"/>
              </a:rPr>
              <a:t>po</a:t>
            </a:r>
            <a:r>
              <a:rPr lang="sr-Cyrl-BA" altLang="en-US" sz="2400" smtClean="0">
                <a:cs typeface="Times New Roman" panose="02020603050405020304" pitchFamily="18" charset="0"/>
              </a:rPr>
              <a:t>č</a:t>
            </a:r>
            <a:r>
              <a:rPr lang="bs-Latn-BA" altLang="en-US" sz="2400" smtClean="0">
                <a:cs typeface="Times New Roman" panose="02020603050405020304" pitchFamily="18" charset="0"/>
              </a:rPr>
              <a:t>inili krivi</a:t>
            </a:r>
            <a:r>
              <a:rPr lang="sr-Cyrl-BA" altLang="en-US" sz="2400" smtClean="0">
                <a:cs typeface="Times New Roman" panose="02020603050405020304" pitchFamily="18" charset="0"/>
              </a:rPr>
              <a:t>č</a:t>
            </a:r>
            <a:r>
              <a:rPr lang="bs-Latn-BA" altLang="en-US" sz="2400" smtClean="0">
                <a:cs typeface="Times New Roman" panose="02020603050405020304" pitchFamily="18" charset="0"/>
              </a:rPr>
              <a:t>no djelo ratni zlo</a:t>
            </a:r>
            <a:r>
              <a:rPr lang="sr-Cyrl-BA" altLang="en-US" sz="2400" smtClean="0">
                <a:cs typeface="Times New Roman" panose="02020603050405020304" pitchFamily="18" charset="0"/>
              </a:rPr>
              <a:t>č</a:t>
            </a:r>
            <a:r>
              <a:rPr lang="bs-Latn-BA" altLang="en-US" sz="2400" smtClean="0">
                <a:cs typeface="Times New Roman" panose="02020603050405020304" pitchFamily="18" charset="0"/>
              </a:rPr>
              <a:t>in protiv civilnog stanovni</a:t>
            </a:r>
            <a:r>
              <a:rPr lang="sr-Cyrl-BA" altLang="en-US" sz="2400" smtClean="0">
                <a:cs typeface="Times New Roman" panose="02020603050405020304" pitchFamily="18" charset="0"/>
              </a:rPr>
              <a:t>š</a:t>
            </a:r>
            <a:r>
              <a:rPr lang="bs-Latn-BA" altLang="en-US" sz="2400" smtClean="0">
                <a:cs typeface="Times New Roman" panose="02020603050405020304" pitchFamily="18" charset="0"/>
              </a:rPr>
              <a:t>tva iz</a:t>
            </a:r>
            <a:r>
              <a:rPr lang="sr-Cyrl-BA" altLang="en-US" sz="2400" smtClean="0">
                <a:cs typeface="Times New Roman" panose="02020603050405020304" pitchFamily="18" charset="0"/>
              </a:rPr>
              <a:t> č</a:t>
            </a:r>
            <a:r>
              <a:rPr lang="bs-Latn-BA" altLang="en-US" sz="2400" smtClean="0">
                <a:cs typeface="Times New Roman" panose="02020603050405020304" pitchFamily="18" charset="0"/>
              </a:rPr>
              <a:t>lana</a:t>
            </a:r>
            <a:r>
              <a:rPr lang="sr-Cyrl-BA" altLang="en-US" sz="2400" smtClean="0">
                <a:cs typeface="Times New Roman" panose="02020603050405020304" pitchFamily="18" charset="0"/>
              </a:rPr>
              <a:t> 142 </a:t>
            </a:r>
            <a:r>
              <a:rPr lang="bs-Latn-BA" altLang="en-US" sz="2400" smtClean="0">
                <a:cs typeface="Times New Roman" panose="02020603050405020304" pitchFamily="18" charset="0"/>
              </a:rPr>
              <a:t>stav</a:t>
            </a:r>
            <a:r>
              <a:rPr lang="sr-Cyrl-BA" altLang="en-US" sz="2400" smtClean="0">
                <a:cs typeface="Times New Roman" panose="02020603050405020304" pitchFamily="18" charset="0"/>
              </a:rPr>
              <a:t> 1, </a:t>
            </a:r>
            <a:r>
              <a:rPr lang="bs-Latn-BA" altLang="en-US" sz="2400" smtClean="0">
                <a:cs typeface="Times New Roman" panose="02020603050405020304" pitchFamily="18" charset="0"/>
              </a:rPr>
              <a:t>u vezi sa</a:t>
            </a:r>
            <a:r>
              <a:rPr lang="sr-Cyrl-BA" altLang="en-US" sz="2400" smtClean="0">
                <a:cs typeface="Times New Roman" panose="02020603050405020304" pitchFamily="18" charset="0"/>
              </a:rPr>
              <a:t> č</a:t>
            </a:r>
            <a:r>
              <a:rPr lang="bs-Latn-BA" altLang="en-US" sz="2400" smtClean="0">
                <a:cs typeface="Times New Roman" panose="02020603050405020304" pitchFamily="18" charset="0"/>
              </a:rPr>
              <a:t>lanom</a:t>
            </a:r>
            <a:r>
              <a:rPr lang="sr-Cyrl-BA" altLang="en-US" sz="2400" smtClean="0">
                <a:cs typeface="Times New Roman" panose="02020603050405020304" pitchFamily="18" charset="0"/>
              </a:rPr>
              <a:t> 22 </a:t>
            </a:r>
            <a:r>
              <a:rPr lang="bs-Latn-BA" altLang="en-US" sz="2400" smtClean="0">
                <a:cs typeface="Times New Roman" panose="02020603050405020304" pitchFamily="18" charset="0"/>
              </a:rPr>
              <a:t>KZ SFRJ, </a:t>
            </a:r>
            <a:r>
              <a:rPr lang="pl-PL" altLang="en-US" sz="2400" smtClean="0">
                <a:cs typeface="Times New Roman" panose="02020603050405020304" pitchFamily="18" charset="0"/>
              </a:rPr>
              <a:t>pa se na osnovu tog zakonskog propisa i propisa iz</a:t>
            </a:r>
            <a:r>
              <a:rPr lang="sr-Cyrl-BA" altLang="en-US" sz="2400" smtClean="0">
                <a:cs typeface="Times New Roman" panose="02020603050405020304" pitchFamily="18" charset="0"/>
              </a:rPr>
              <a:t> č</a:t>
            </a:r>
            <a:r>
              <a:rPr lang="pl-PL" altLang="en-US" sz="2400" smtClean="0">
                <a:cs typeface="Times New Roman" panose="02020603050405020304" pitchFamily="18" charset="0"/>
              </a:rPr>
              <a:t>lana</a:t>
            </a:r>
            <a:r>
              <a:rPr lang="sr-Cyrl-BA" altLang="en-US" sz="2400" smtClean="0">
                <a:cs typeface="Times New Roman" panose="02020603050405020304" pitchFamily="18" charset="0"/>
              </a:rPr>
              <a:t> 33,38,42 </a:t>
            </a:r>
            <a:r>
              <a:rPr lang="pl-PL" altLang="en-US" sz="2400" smtClean="0">
                <a:cs typeface="Times New Roman" panose="02020603050405020304" pitchFamily="18" charset="0"/>
              </a:rPr>
              <a:t>ta</a:t>
            </a:r>
            <a:r>
              <a:rPr lang="sr-Cyrl-BA" altLang="en-US" sz="2400" smtClean="0">
                <a:cs typeface="Times New Roman" panose="02020603050405020304" pitchFamily="18" charset="0"/>
              </a:rPr>
              <a:t>č</a:t>
            </a:r>
            <a:r>
              <a:rPr lang="pl-PL" altLang="en-US" sz="2400" smtClean="0">
                <a:cs typeface="Times New Roman" panose="02020603050405020304" pitchFamily="18" charset="0"/>
              </a:rPr>
              <a:t>ka</a:t>
            </a:r>
            <a:r>
              <a:rPr lang="sr-Cyrl-BA" altLang="en-US" sz="2400" smtClean="0">
                <a:cs typeface="Times New Roman" panose="02020603050405020304" pitchFamily="18" charset="0"/>
              </a:rPr>
              <a:t> 2) </a:t>
            </a:r>
            <a:r>
              <a:rPr lang="pl-PL" altLang="en-US" sz="2400" smtClean="0">
                <a:cs typeface="Times New Roman" panose="02020603050405020304" pitchFamily="18" charset="0"/>
              </a:rPr>
              <a:t>i</a:t>
            </a:r>
            <a:r>
              <a:rPr lang="sr-Cyrl-BA" altLang="en-US" sz="2400" smtClean="0">
                <a:cs typeface="Times New Roman" panose="02020603050405020304" pitchFamily="18" charset="0"/>
              </a:rPr>
              <a:t> 43 </a:t>
            </a:r>
            <a:r>
              <a:rPr lang="pl-PL" altLang="en-US" sz="2400" smtClean="0">
                <a:cs typeface="Times New Roman" panose="02020603050405020304" pitchFamily="18" charset="0"/>
              </a:rPr>
              <a:t>stav</a:t>
            </a:r>
            <a:r>
              <a:rPr lang="sr-Cyrl-BA" altLang="en-US" sz="2400" smtClean="0">
                <a:cs typeface="Times New Roman" panose="02020603050405020304" pitchFamily="18" charset="0"/>
              </a:rPr>
              <a:t> 1 </a:t>
            </a:r>
            <a:r>
              <a:rPr lang="pl-PL" altLang="en-US" sz="2400" smtClean="0">
                <a:cs typeface="Times New Roman" panose="02020603050405020304" pitchFamily="18" charset="0"/>
              </a:rPr>
              <a:t>ta</a:t>
            </a:r>
            <a:r>
              <a:rPr lang="sr-Cyrl-BA" altLang="en-US" sz="2400" smtClean="0">
                <a:cs typeface="Times New Roman" panose="02020603050405020304" pitchFamily="18" charset="0"/>
              </a:rPr>
              <a:t>č</a:t>
            </a:r>
            <a:r>
              <a:rPr lang="pl-PL" altLang="en-US" sz="2400" smtClean="0">
                <a:cs typeface="Times New Roman" panose="02020603050405020304" pitchFamily="18" charset="0"/>
              </a:rPr>
              <a:t>ka</a:t>
            </a:r>
            <a:r>
              <a:rPr lang="sr-Cyrl-BA" altLang="en-US" sz="2400" smtClean="0">
                <a:cs typeface="Times New Roman" panose="02020603050405020304" pitchFamily="18" charset="0"/>
              </a:rPr>
              <a:t> 1) </a:t>
            </a:r>
            <a:r>
              <a:rPr lang="pl-PL" altLang="en-US" sz="2400" smtClean="0">
                <a:cs typeface="Times New Roman" panose="02020603050405020304" pitchFamily="18" charset="0"/>
              </a:rPr>
              <a:t>istog zakona</a:t>
            </a:r>
            <a:r>
              <a:rPr lang="sr-Cyrl-BA" altLang="en-US" sz="2400" smtClean="0">
                <a:cs typeface="Times New Roman" panose="02020603050405020304" pitchFamily="18" charset="0"/>
              </a:rPr>
              <a:t> </a:t>
            </a:r>
            <a:endParaRPr lang="en-US" altLang="en-US" sz="2400" smtClean="0">
              <a:cs typeface="Times New Roman" panose="02020603050405020304" pitchFamily="18" charset="0"/>
            </a:endParaRPr>
          </a:p>
          <a:p>
            <a:pPr indent="449263" algn="ctr" eaLnBrk="1" hangingPunct="1">
              <a:buFont typeface="Wingdings 2" panose="05020102010507070707" pitchFamily="18" charset="2"/>
              <a:buNone/>
            </a:pPr>
            <a:r>
              <a:rPr lang="hr-HR" altLang="en-US" sz="2400" smtClean="0">
                <a:cs typeface="Times New Roman" panose="02020603050405020304" pitchFamily="18" charset="0"/>
              </a:rPr>
              <a:t> </a:t>
            </a:r>
            <a:endParaRPr lang="en-US" altLang="en-US" sz="2400" smtClean="0">
              <a:cs typeface="Times New Roman" panose="02020603050405020304" pitchFamily="18"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p:txBody>
          <a:bodyPr/>
          <a:lstStyle/>
          <a:p>
            <a:pPr marL="34925" indent="0" algn="ctr" eaLnBrk="1" hangingPunct="1">
              <a:buFont typeface="Wingdings 2" panose="05020102010507070707" pitchFamily="18" charset="2"/>
              <a:buNone/>
            </a:pPr>
            <a:r>
              <a:rPr lang="hr-HR" altLang="en-US" sz="2400" dirty="0" smtClean="0">
                <a:cs typeface="Times New Roman" panose="02020603050405020304" pitchFamily="18" charset="0"/>
              </a:rPr>
              <a:t>O S U Đ U J U</a:t>
            </a:r>
            <a:endParaRPr lang="en-US" altLang="en-US" sz="2400" dirty="0" smtClean="0">
              <a:cs typeface="Times New Roman" panose="02020603050405020304" pitchFamily="18" charset="0"/>
            </a:endParaRPr>
          </a:p>
          <a:p>
            <a:pPr marL="34925" indent="0" algn="ctr" eaLnBrk="1" hangingPunct="1">
              <a:buFont typeface="Wingdings 2" panose="05020102010507070707" pitchFamily="18" charset="2"/>
              <a:buNone/>
            </a:pPr>
            <a:r>
              <a:rPr lang="hr-HR" altLang="en-US" sz="2400" dirty="0" smtClean="0">
                <a:cs typeface="Times New Roman" panose="02020603050405020304" pitchFamily="18" charset="0"/>
              </a:rPr>
              <a:t> </a:t>
            </a:r>
            <a:endParaRPr lang="en-US" altLang="en-US" sz="2400" dirty="0" smtClean="0">
              <a:cs typeface="Times New Roman" panose="02020603050405020304" pitchFamily="18" charset="0"/>
            </a:endParaRPr>
          </a:p>
          <a:p>
            <a:pPr marL="34925" indent="0" algn="just" eaLnBrk="1" hangingPunct="1">
              <a:buFont typeface="Wingdings 2" panose="05020102010507070707" pitchFamily="18" charset="2"/>
              <a:buNone/>
            </a:pPr>
            <a:r>
              <a:rPr lang="az-Latn-AZ" altLang="en-US" sz="2400" dirty="0" smtClean="0">
                <a:cs typeface="Times New Roman" panose="02020603050405020304" pitchFamily="18" charset="0"/>
              </a:rPr>
              <a:t>	</a:t>
            </a:r>
            <a:r>
              <a:rPr lang="bs-Latn-BA" altLang="en-US" sz="2400" dirty="0" smtClean="0">
                <a:cs typeface="Times New Roman" panose="02020603050405020304" pitchFamily="18" charset="0"/>
              </a:rPr>
              <a:t>Optuženi:</a:t>
            </a:r>
            <a:r>
              <a:rPr lang="az-Latn-AZ" altLang="en-US" sz="2400" dirty="0" smtClean="0">
                <a:cs typeface="Times New Roman" panose="02020603050405020304" pitchFamily="18" charset="0"/>
              </a:rPr>
              <a:t> </a:t>
            </a:r>
            <a:endParaRPr lang="en-US" altLang="en-US" sz="2400" dirty="0" smtClean="0">
              <a:cs typeface="Times New Roman" panose="02020603050405020304" pitchFamily="18" charset="0"/>
            </a:endParaRPr>
          </a:p>
          <a:p>
            <a:pPr marL="34925" indent="0" algn="just" eaLnBrk="1" hangingPunct="1">
              <a:buFont typeface="Arial" panose="020B0604020202020204" pitchFamily="34" charset="0"/>
              <a:buAutoNum type="arabicPeriod"/>
            </a:pPr>
            <a:r>
              <a:rPr lang="pl-PL" altLang="en-US" sz="2400" dirty="0" smtClean="0">
                <a:cs typeface="Times New Roman" panose="02020603050405020304" pitchFamily="18" charset="0"/>
              </a:rPr>
              <a:t> D. S. na kaznu zatvora u trajanju od 2 (dvije) godine.</a:t>
            </a:r>
            <a:endParaRPr lang="en-US" altLang="en-US" sz="2400" dirty="0" smtClean="0">
              <a:cs typeface="Times New Roman" panose="02020603050405020304" pitchFamily="18" charset="0"/>
            </a:endParaRPr>
          </a:p>
          <a:p>
            <a:pPr marL="34925" indent="0" algn="just" eaLnBrk="1" hangingPunct="1">
              <a:buFont typeface="Arial" panose="020B0604020202020204" pitchFamily="34" charset="0"/>
              <a:buAutoNum type="arabicPeriod"/>
            </a:pPr>
            <a:r>
              <a:rPr lang="pl-PL" altLang="en-US" sz="2400" dirty="0" smtClean="0">
                <a:cs typeface="Times New Roman" panose="02020603050405020304" pitchFamily="18" charset="0"/>
              </a:rPr>
              <a:t> T. Z. na kaznu zatvora u trajanju od 1 (jedne) godine.</a:t>
            </a:r>
            <a:endParaRPr lang="en-US" altLang="en-US" sz="2400" dirty="0" smtClean="0">
              <a:cs typeface="Times New Roman" panose="02020603050405020304" pitchFamily="18" charset="0"/>
            </a:endParaRPr>
          </a:p>
          <a:p>
            <a:pPr marL="34925" indent="0" algn="just" eaLnBrk="1" hangingPunct="1">
              <a:buFont typeface="Arial" panose="020B0604020202020204" pitchFamily="34" charset="0"/>
              <a:buAutoNum type="arabicPeriod"/>
            </a:pPr>
            <a:r>
              <a:rPr lang="pl-PL" altLang="en-US" sz="2400" dirty="0" smtClean="0">
                <a:cs typeface="Times New Roman" panose="02020603050405020304" pitchFamily="18" charset="0"/>
              </a:rPr>
              <a:t> J. D. na kaznu zatvora u trajanju od 1 (jedne) godine.</a:t>
            </a:r>
            <a:endParaRPr lang="en-US" altLang="en-US" sz="2400" dirty="0" smtClean="0">
              <a:cs typeface="Times New Roman" panose="02020603050405020304" pitchFamily="18" charset="0"/>
            </a:endParaRPr>
          </a:p>
          <a:p>
            <a:pPr marL="34925" indent="0" algn="just" eaLnBrk="1" hangingPunct="1">
              <a:buFont typeface="Arial" panose="020B0604020202020204" pitchFamily="34" charset="0"/>
              <a:buAutoNum type="arabicPeriod"/>
            </a:pPr>
            <a:r>
              <a:rPr lang="pl-PL" altLang="en-US" sz="2400" dirty="0" smtClean="0">
                <a:cs typeface="Times New Roman" panose="02020603050405020304" pitchFamily="18" charset="0"/>
              </a:rPr>
              <a:t> G. D. na kaznu zatvora u trajanju od 1 (jedne) godine.</a:t>
            </a:r>
            <a:endParaRPr lang="en-US" altLang="en-US" sz="2400" dirty="0" smtClean="0">
              <a:cs typeface="Times New Roman" panose="02020603050405020304" pitchFamily="18" charset="0"/>
            </a:endParaRPr>
          </a:p>
          <a:p>
            <a:pPr marL="34925" indent="0" eaLnBrk="1" hangingPunct="1">
              <a:buNone/>
            </a:pPr>
            <a:endParaRPr lang="en-US" altLang="en-US" sz="2400" dirty="0" smtClean="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hr-BA" altLang="en-US" sz="3200" smtClean="0">
                <a:solidFill>
                  <a:srgbClr val="FFFFFF"/>
                </a:solidFill>
                <a:latin typeface="Times New Roman" panose="02020603050405020304" pitchFamily="18" charset="0"/>
                <a:cs typeface="Times New Roman" panose="02020603050405020304" pitchFamily="18" charset="0"/>
              </a:rPr>
              <a:t>Olakšavajućih okolnosti na strani optuženih</a:t>
            </a:r>
            <a:endParaRPr lang="en-US" altLang="en-US" smtClean="0"/>
          </a:p>
        </p:txBody>
      </p:sp>
      <p:sp>
        <p:nvSpPr>
          <p:cNvPr id="28675" name="Content Placeholder 2"/>
          <p:cNvSpPr>
            <a:spLocks noGrp="1"/>
          </p:cNvSpPr>
          <p:nvPr>
            <p:ph idx="1"/>
          </p:nvPr>
        </p:nvSpPr>
        <p:spPr/>
        <p:txBody>
          <a:bodyPr/>
          <a:lstStyle/>
          <a:p>
            <a:pPr eaLnBrk="1" hangingPunct="1"/>
            <a:r>
              <a:rPr lang="hr-BA" altLang="en-US" sz="2400" dirty="0" smtClean="0">
                <a:cs typeface="Times New Roman" panose="02020603050405020304" pitchFamily="18" charset="0"/>
              </a:rPr>
              <a:t>ranije nisu osuđivani, </a:t>
            </a:r>
          </a:p>
          <a:p>
            <a:pPr eaLnBrk="1" hangingPunct="1"/>
            <a:r>
              <a:rPr lang="hr-BA" altLang="en-US" sz="2400" b="1" u="sng" dirty="0" smtClean="0">
                <a:cs typeface="Times New Roman" panose="02020603050405020304" pitchFamily="18" charset="0"/>
              </a:rPr>
              <a:t>okolnosti pod kojima su djelo počinili tj. da je djelo učinjeno u okolnostima oružanog sukoba, </a:t>
            </a:r>
          </a:p>
          <a:p>
            <a:pPr eaLnBrk="1" hangingPunct="1"/>
            <a:r>
              <a:rPr lang="hr-BA" altLang="en-US" sz="2400" b="1" u="sng" dirty="0" smtClean="0">
                <a:cs typeface="Times New Roman" panose="02020603050405020304" pitchFamily="18" charset="0"/>
              </a:rPr>
              <a:t>protek vremena od kada je djelo počinjeno, </a:t>
            </a:r>
          </a:p>
          <a:p>
            <a:pPr eaLnBrk="1" hangingPunct="1"/>
            <a:r>
              <a:rPr lang="hr-BA" altLang="en-US" sz="2400" dirty="0" smtClean="0">
                <a:cs typeface="Times New Roman" panose="02020603050405020304" pitchFamily="18" charset="0"/>
              </a:rPr>
              <a:t>za optužene </a:t>
            </a:r>
            <a:r>
              <a:rPr lang="bs-Latn-BA" altLang="en-US" sz="2400" dirty="0" smtClean="0">
                <a:cs typeface="Times New Roman" panose="02020603050405020304" pitchFamily="18" charset="0"/>
              </a:rPr>
              <a:t>T.Z. i G.D. da su porodični, T.Z. je otac jednog djeteta, a G.D. otac dvoje maloljetne djece,</a:t>
            </a:r>
          </a:p>
          <a:p>
            <a:pPr eaLnBrk="1" hangingPunct="1"/>
            <a:r>
              <a:rPr lang="bs-Latn-BA" altLang="en-US" sz="2400" dirty="0" smtClean="0">
                <a:cs typeface="Times New Roman" panose="02020603050405020304" pitchFamily="18" charset="0"/>
              </a:rPr>
              <a:t>mladost optuženih kada su djelo počinili, ( D. i G. su imali po 25 godina, T. 24, a J. 20 godina), </a:t>
            </a:r>
          </a:p>
          <a:p>
            <a:pPr eaLnBrk="1" hangingPunct="1"/>
            <a:r>
              <a:rPr lang="bs-Latn-BA" altLang="en-US" sz="2400" dirty="0" smtClean="0">
                <a:cs typeface="Times New Roman" panose="02020603050405020304" pitchFamily="18" charset="0"/>
              </a:rPr>
              <a:t>na strani J.D. da je u vrijeme </a:t>
            </a:r>
            <a:r>
              <a:rPr lang="bs-Latn-BA" altLang="en-US" sz="2400" dirty="0" err="1" smtClean="0">
                <a:cs typeface="Times New Roman" panose="02020603050405020304" pitchFamily="18" charset="0"/>
              </a:rPr>
              <a:t>izvršenja</a:t>
            </a:r>
            <a:r>
              <a:rPr lang="bs-Latn-BA" altLang="en-US" sz="2400" dirty="0" smtClean="0">
                <a:cs typeface="Times New Roman" panose="02020603050405020304" pitchFamily="18" charset="0"/>
              </a:rPr>
              <a:t> krivičnog djela bio mlađe punoljetno lice, na strani D.S. da je lošeg zdravstvenog stanja jer boluje od depresije, </a:t>
            </a:r>
            <a:endParaRPr lang="en-US" altLang="en-US" sz="2400" dirty="0" smtClean="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marL="914400" algn="ctr" eaLnBrk="1" hangingPunct="1"/>
            <a:r>
              <a:rPr lang="bs-Latn-BA" altLang="en-US" sz="3600" smtClean="0">
                <a:latin typeface="Times New Roman" panose="02020603050405020304" pitchFamily="18" charset="0"/>
                <a:ea typeface="Calibri" panose="020F0502020204030204" pitchFamily="34" charset="0"/>
                <a:cs typeface="Times New Roman" panose="02020603050405020304" pitchFamily="18" charset="0"/>
              </a:rPr>
              <a:t/>
            </a:r>
            <a:br>
              <a:rPr lang="bs-Latn-BA" altLang="en-US" sz="3600" smtClean="0">
                <a:latin typeface="Times New Roman" panose="02020603050405020304" pitchFamily="18" charset="0"/>
                <a:ea typeface="Calibri" panose="020F0502020204030204" pitchFamily="34" charset="0"/>
                <a:cs typeface="Times New Roman" panose="02020603050405020304" pitchFamily="18" charset="0"/>
              </a:rPr>
            </a:br>
            <a:r>
              <a:rPr lang="en-US" altLang="en-US" sz="3600" smtClean="0">
                <a:latin typeface="Times New Roman" panose="02020603050405020304" pitchFamily="18" charset="0"/>
                <a:ea typeface="Calibri" panose="020F0502020204030204" pitchFamily="34" charset="0"/>
                <a:cs typeface="Times New Roman" panose="02020603050405020304" pitchFamily="18" charset="0"/>
              </a:rPr>
              <a:t>Osobito olakšavajuće okolnosti</a:t>
            </a:r>
            <a:r>
              <a:rPr lang="en-US" altLang="en-US" sz="4400" smtClean="0">
                <a:latin typeface="Times New Roman" panose="02020603050405020304" pitchFamily="18" charset="0"/>
                <a:ea typeface="Calibri" panose="020F0502020204030204" pitchFamily="34" charset="0"/>
                <a:cs typeface="Times New Roman" panose="02020603050405020304" pitchFamily="18" charset="0"/>
              </a:rPr>
              <a:t/>
            </a:r>
            <a:br>
              <a:rPr lang="en-US" altLang="en-US" sz="4400" smtClean="0">
                <a:latin typeface="Times New Roman" panose="02020603050405020304" pitchFamily="18" charset="0"/>
                <a:ea typeface="Calibri" panose="020F0502020204030204" pitchFamily="34" charset="0"/>
                <a:cs typeface="Times New Roman" panose="02020603050405020304" pitchFamily="18" charset="0"/>
              </a:rPr>
            </a:br>
            <a:endParaRPr lang="en-US" altLang="en-US" smtClean="0">
              <a:ea typeface="Calibri" panose="020F0502020204030204" pitchFamily="34" charset="0"/>
              <a:cs typeface="Times New Roman" panose="02020603050405020304" pitchFamily="18" charset="0"/>
            </a:endParaRPr>
          </a:p>
        </p:txBody>
      </p:sp>
      <p:sp>
        <p:nvSpPr>
          <p:cNvPr id="29699" name="Content Placeholder 2"/>
          <p:cNvSpPr>
            <a:spLocks noGrp="1"/>
          </p:cNvSpPr>
          <p:nvPr>
            <p:ph idx="1"/>
          </p:nvPr>
        </p:nvSpPr>
        <p:spPr/>
        <p:txBody>
          <a:bodyPr/>
          <a:lstStyle/>
          <a:p>
            <a:pPr algn="just" eaLnBrk="1" hangingPunct="1"/>
            <a:r>
              <a:rPr lang="bs-Latn-BA" altLang="en-US" sz="3200" smtClean="0">
                <a:cs typeface="Times New Roman" panose="02020603050405020304" pitchFamily="18" charset="0"/>
              </a:rPr>
              <a:t>Naprijed navedene olakšavajuće okolnosti na strani optuženih sud je ocijenio u njihovom zbiru kao osobito olakšavajuće okolnosti, pa je optuženima odmjerio kaznu zatvora ispod granice propisane zakonom za ovo krivično djelo u smislu člana 42 stav 1 tačka 2) i člana 43 stav 1 tačka 1) KZ SFRJ.</a:t>
            </a:r>
            <a:endParaRPr lang="en-US" altLang="en-US" sz="3200" smtClean="0">
              <a:cs typeface="Times New Roman" panose="02020603050405020304" pitchFamily="18" charset="0"/>
            </a:endParaRPr>
          </a:p>
          <a:p>
            <a:pPr eaLnBrk="1" hangingPunct="1"/>
            <a:endParaRPr lang="en-US" altLang="en-US" smtClean="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ctr" eaLnBrk="1" hangingPunct="1"/>
            <a:r>
              <a:rPr lang="hr-BA" altLang="en-US" sz="3200" smtClean="0">
                <a:solidFill>
                  <a:srgbClr val="FFFFFF"/>
                </a:solidFill>
                <a:latin typeface="Times New Roman" panose="02020603050405020304" pitchFamily="18" charset="0"/>
                <a:cs typeface="Times New Roman" panose="02020603050405020304" pitchFamily="18" charset="0"/>
              </a:rPr>
              <a:t> Otežavajućih okolnosti na strani optuženih</a:t>
            </a:r>
            <a:endParaRPr lang="en-US" altLang="en-US" smtClean="0"/>
          </a:p>
        </p:txBody>
      </p:sp>
      <p:sp>
        <p:nvSpPr>
          <p:cNvPr id="30723" name="Content Placeholder 2"/>
          <p:cNvSpPr>
            <a:spLocks noGrp="1"/>
          </p:cNvSpPr>
          <p:nvPr>
            <p:ph idx="1"/>
          </p:nvPr>
        </p:nvSpPr>
        <p:spPr/>
        <p:txBody>
          <a:bodyPr/>
          <a:lstStyle/>
          <a:p>
            <a:pPr eaLnBrk="1" hangingPunct="1">
              <a:buClr>
                <a:srgbClr val="0F6FC6"/>
              </a:buClr>
            </a:pPr>
            <a:r>
              <a:rPr lang="hr-BA" altLang="en-US" sz="3200" dirty="0" smtClean="0">
                <a:solidFill>
                  <a:srgbClr val="FFFFFF"/>
                </a:solidFill>
                <a:cs typeface="Times New Roman" panose="02020603050405020304" pitchFamily="18" charset="0"/>
              </a:rPr>
              <a:t>da su pokazali bezobzirnost, jer su fizički zlostavljali mjesnog imama i komšiju, </a:t>
            </a:r>
          </a:p>
          <a:p>
            <a:pPr eaLnBrk="1" hangingPunct="1">
              <a:buClr>
                <a:srgbClr val="0F6FC6"/>
              </a:buClr>
            </a:pPr>
            <a:r>
              <a:rPr lang="bs-Latn-BA" altLang="en-US" sz="3200" b="1" u="sng" dirty="0" smtClean="0">
                <a:solidFill>
                  <a:srgbClr val="FFFFFF"/>
                </a:solidFill>
                <a:cs typeface="Times New Roman" panose="02020603050405020304" pitchFamily="18" charset="0"/>
              </a:rPr>
              <a:t>da su u vrijeme počinjenja krivičnog djela bili pripadnici Vojske Republike Srpske čime su nanijeli štetu ugledu vojske RS</a:t>
            </a:r>
            <a:r>
              <a:rPr lang="bs-Latn-BA" altLang="en-US" sz="3200" dirty="0" smtClean="0">
                <a:solidFill>
                  <a:srgbClr val="FFFFFF"/>
                </a:solidFill>
                <a:cs typeface="Times New Roman" panose="02020603050405020304" pitchFamily="18" charset="0"/>
              </a:rPr>
              <a:t>,</a:t>
            </a:r>
          </a:p>
          <a:p>
            <a:pPr eaLnBrk="1" hangingPunct="1">
              <a:buClr>
                <a:srgbClr val="0F6FC6"/>
              </a:buClr>
            </a:pPr>
            <a:r>
              <a:rPr lang="bs-Latn-BA" altLang="en-US" sz="3200" dirty="0" smtClean="0">
                <a:solidFill>
                  <a:srgbClr val="FFFFFF"/>
                </a:solidFill>
                <a:cs typeface="Times New Roman" panose="02020603050405020304" pitchFamily="18" charset="0"/>
              </a:rPr>
              <a:t> te je imao u vidu da nisu pokazali kajanje za </a:t>
            </a:r>
            <a:r>
              <a:rPr lang="bs-Latn-BA" altLang="en-US" sz="3200" dirty="0" err="1" smtClean="0">
                <a:solidFill>
                  <a:srgbClr val="FFFFFF"/>
                </a:solidFill>
                <a:cs typeface="Times New Roman" panose="02020603050405020304" pitchFamily="18" charset="0"/>
              </a:rPr>
              <a:t>izvšeno</a:t>
            </a:r>
            <a:r>
              <a:rPr lang="bs-Latn-BA" altLang="en-US" sz="3200" dirty="0" smtClean="0">
                <a:solidFill>
                  <a:srgbClr val="FFFFFF"/>
                </a:solidFill>
                <a:cs typeface="Times New Roman" panose="02020603050405020304" pitchFamily="18" charset="0"/>
              </a:rPr>
              <a:t> krivično djelo.</a:t>
            </a:r>
            <a:endParaRPr lang="en-US" altLang="en-US" dirty="0" smtClean="0">
              <a:solidFill>
                <a:srgbClr val="FFFFFF"/>
              </a:solidFill>
            </a:endParaRPr>
          </a:p>
          <a:p>
            <a:pPr eaLnBrk="1" hangingPunct="1"/>
            <a:endParaRPr lang="en-US" altLang="en-US" dirty="0" smtClean="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idx="1"/>
          </p:nvPr>
        </p:nvSpPr>
        <p:spPr>
          <a:xfrm>
            <a:off x="533400" y="1066800"/>
            <a:ext cx="7467600" cy="4525963"/>
          </a:xfrm>
        </p:spPr>
        <p:txBody>
          <a:bodyPr/>
          <a:lstStyle/>
          <a:p>
            <a:pPr indent="0" algn="just" eaLnBrk="1" hangingPunct="1">
              <a:buNone/>
            </a:pPr>
            <a:r>
              <a:rPr lang="bs-Latn-BA" altLang="en-US" sz="2400" dirty="0" smtClean="0">
                <a:cs typeface="Times New Roman" panose="02020603050405020304" pitchFamily="18" charset="0"/>
              </a:rPr>
              <a:t>„Pri tom je sud imao u vidu i stepen krivične odgovornosti optuženih, pobude iz kojih su djelo počinili, jačinu povrede zaštićenog dobra, sve okolnosti pod kojima je djelo počinjeno, raniji život optuženih, način </a:t>
            </a:r>
            <a:r>
              <a:rPr lang="bs-Latn-BA" altLang="en-US" sz="2400" dirty="0" err="1" smtClean="0">
                <a:cs typeface="Times New Roman" panose="02020603050405020304" pitchFamily="18" charset="0"/>
              </a:rPr>
              <a:t>izvršenja</a:t>
            </a:r>
            <a:r>
              <a:rPr lang="bs-Latn-BA" altLang="en-US" sz="2400" dirty="0" smtClean="0">
                <a:cs typeface="Times New Roman" panose="02020603050405020304" pitchFamily="18" charset="0"/>
              </a:rPr>
              <a:t> krivičnog djela, te  ulogu i preduzete radnje svakog optuženog posebno prilikom </a:t>
            </a:r>
            <a:r>
              <a:rPr lang="bs-Latn-BA" altLang="en-US" sz="2400" dirty="0" err="1" smtClean="0">
                <a:cs typeface="Times New Roman" panose="02020603050405020304" pitchFamily="18" charset="0"/>
              </a:rPr>
              <a:t>izvršenja</a:t>
            </a:r>
            <a:r>
              <a:rPr lang="bs-Latn-BA" altLang="en-US" sz="2400" dirty="0" smtClean="0">
                <a:cs typeface="Times New Roman" panose="02020603050405020304" pitchFamily="18" charset="0"/>
              </a:rPr>
              <a:t> predmetnog krivičnog djela, sud je našao da je upravo izrečene kazne zatvora svakom optuženom, adekvatne kako težini počinjenog krivičnog djela, tako i ličnosti optuženih kao počinilaca i da će se upravo ovom vrstom i visinom kazne postići svrha </a:t>
            </a:r>
            <a:r>
              <a:rPr lang="bs-Latn-BA" altLang="en-US" sz="2400" dirty="0" err="1" smtClean="0">
                <a:cs typeface="Times New Roman" panose="02020603050405020304" pitchFamily="18" charset="0"/>
              </a:rPr>
              <a:t>kažnjavanja</a:t>
            </a:r>
            <a:r>
              <a:rPr lang="bs-Latn-BA" altLang="en-US" sz="2400" dirty="0" smtClean="0">
                <a:cs typeface="Times New Roman" panose="02020603050405020304" pitchFamily="18" charset="0"/>
              </a:rPr>
              <a:t>, kako u pogledu specijalne, tako i u pogledu generalne prevencije.“</a:t>
            </a:r>
            <a:endParaRPr lang="en-US" altLang="en-US" sz="2400" dirty="0" smtClean="0">
              <a:cs typeface="Times New Roman" panose="02020603050405020304" pitchFamily="18" charset="0"/>
            </a:endParaRPr>
          </a:p>
          <a:p>
            <a:pPr indent="457200" eaLnBrk="1" hangingPunct="1"/>
            <a:endParaRPr lang="en-US" altLang="en-US" sz="2000" dirty="0" smtClean="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3600" dirty="0" smtClean="0"/>
              <a:t>Žalbeni postupak</a:t>
            </a:r>
            <a:endParaRPr lang="en-US" sz="3600" dirty="0"/>
          </a:p>
        </p:txBody>
      </p:sp>
      <p:sp>
        <p:nvSpPr>
          <p:cNvPr id="3" name="Content Placeholder 2"/>
          <p:cNvSpPr>
            <a:spLocks noGrp="1"/>
          </p:cNvSpPr>
          <p:nvPr>
            <p:ph idx="1"/>
          </p:nvPr>
        </p:nvSpPr>
        <p:spPr/>
        <p:txBody>
          <a:bodyPr/>
          <a:lstStyle/>
          <a:p>
            <a:pPr algn="just">
              <a:spcAft>
                <a:spcPts val="0"/>
              </a:spcAft>
            </a:pPr>
            <a:r>
              <a:rPr lang="bs-Latn-BA" altLang="en-US" sz="3200" dirty="0" smtClean="0">
                <a:solidFill>
                  <a:prstClr val="white"/>
                </a:solidFill>
              </a:rPr>
              <a:t>Protiv navedene presude, žalbe su izjavili branioci svih optuženih, dok tužilac </a:t>
            </a:r>
            <a:r>
              <a:rPr lang="bs-Latn-BA" altLang="en-US" sz="3200" dirty="0">
                <a:solidFill>
                  <a:prstClr val="white"/>
                </a:solidFill>
              </a:rPr>
              <a:t>nije podnosio žalbu protiv </a:t>
            </a:r>
            <a:r>
              <a:rPr lang="bs-Latn-BA" altLang="en-US" sz="3200" dirty="0" smtClean="0">
                <a:solidFill>
                  <a:prstClr val="white"/>
                </a:solidFill>
              </a:rPr>
              <a:t>na navedenu  presudu.</a:t>
            </a:r>
          </a:p>
          <a:p>
            <a:pPr algn="just">
              <a:spcAft>
                <a:spcPts val="0"/>
              </a:spcAft>
            </a:pPr>
            <a:r>
              <a:rPr lang="bs-Latn-BA" sz="3200" dirty="0" smtClean="0">
                <a:effectLst/>
                <a:latin typeface="Times New Roman" panose="02020603050405020304" pitchFamily="18" charset="0"/>
                <a:ea typeface="Times New Roman" panose="02020603050405020304" pitchFamily="18" charset="0"/>
              </a:rPr>
              <a:t>Presudom Vrhovnog suda RS odbijene su žalbe branilaca svih optuženih i potvrđena je prvostepena presuda.</a:t>
            </a:r>
          </a:p>
          <a:p>
            <a:pPr marL="36512" indent="0" algn="just">
              <a:spcAft>
                <a:spcPts val="0"/>
              </a:spcAft>
              <a:buNone/>
            </a:pPr>
            <a:endParaRPr lang="en-US" sz="3200" dirty="0"/>
          </a:p>
        </p:txBody>
      </p:sp>
    </p:spTree>
    <p:extLst>
      <p:ext uri="{BB962C8B-B14F-4D97-AF65-F5344CB8AC3E}">
        <p14:creationId xmlns:p14="http://schemas.microsoft.com/office/powerpoint/2010/main" val="1592536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sz="3200" dirty="0" smtClean="0"/>
              <a:t>Konkretizacija žalbenih osnova</a:t>
            </a:r>
            <a:endParaRPr lang="en-US" sz="3200" dirty="0"/>
          </a:p>
        </p:txBody>
      </p:sp>
      <p:sp>
        <p:nvSpPr>
          <p:cNvPr id="3" name="Content Placeholder 2"/>
          <p:cNvSpPr>
            <a:spLocks noGrp="1"/>
          </p:cNvSpPr>
          <p:nvPr>
            <p:ph idx="1"/>
          </p:nvPr>
        </p:nvSpPr>
        <p:spPr/>
        <p:txBody>
          <a:bodyPr/>
          <a:lstStyle/>
          <a:p>
            <a:endParaRPr lang="bs-Latn-BA" sz="4000" dirty="0" smtClean="0"/>
          </a:p>
          <a:p>
            <a:r>
              <a:rPr lang="bs-Latn-BA" sz="4000" dirty="0" smtClean="0"/>
              <a:t>U uvodnom djelu žalbe</a:t>
            </a:r>
          </a:p>
          <a:p>
            <a:r>
              <a:rPr lang="bs-Latn-BA" sz="4000" dirty="0" smtClean="0"/>
              <a:t>U obrazloženju žalbe</a:t>
            </a:r>
          </a:p>
          <a:p>
            <a:pPr marL="36512" indent="0">
              <a:buNone/>
            </a:pPr>
            <a:r>
              <a:rPr lang="bs-Latn-BA" sz="4000" dirty="0" smtClean="0"/>
              <a:t>   </a:t>
            </a:r>
          </a:p>
          <a:p>
            <a:pPr marL="36512" indent="0">
              <a:buNone/>
            </a:pPr>
            <a:r>
              <a:rPr lang="bs-Latn-BA" sz="4000" dirty="0"/>
              <a:t> </a:t>
            </a:r>
            <a:r>
              <a:rPr lang="bs-Latn-BA" sz="4000" dirty="0" smtClean="0"/>
              <a:t>   Žalbeni prijedlozi</a:t>
            </a:r>
            <a:endParaRPr lang="en-US" sz="4000" dirty="0"/>
          </a:p>
        </p:txBody>
      </p:sp>
    </p:spTree>
    <p:extLst>
      <p:ext uri="{BB962C8B-B14F-4D97-AF65-F5344CB8AC3E}">
        <p14:creationId xmlns:p14="http://schemas.microsoft.com/office/powerpoint/2010/main" val="23375455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bs-Latn-BA" sz="3200" dirty="0" smtClean="0"/>
              <a:t>Iz obrazloženja drugostepene presude</a:t>
            </a:r>
            <a:endParaRPr lang="en-US" sz="3200" dirty="0"/>
          </a:p>
        </p:txBody>
      </p:sp>
      <p:sp>
        <p:nvSpPr>
          <p:cNvPr id="3" name="Content Placeholder 2"/>
          <p:cNvSpPr>
            <a:spLocks noGrp="1"/>
          </p:cNvSpPr>
          <p:nvPr>
            <p:ph idx="1"/>
          </p:nvPr>
        </p:nvSpPr>
        <p:spPr/>
        <p:txBody>
          <a:bodyPr/>
          <a:lstStyle/>
          <a:p>
            <a:pPr algn="just">
              <a:spcAft>
                <a:spcPts val="0"/>
              </a:spcAft>
            </a:pPr>
            <a:r>
              <a:rPr lang="bs-Latn-BA" sz="2400" dirty="0" smtClean="0">
                <a:effectLst/>
                <a:latin typeface="Times New Roman" panose="02020603050405020304" pitchFamily="18" charset="0"/>
                <a:ea typeface="Times New Roman" panose="02020603050405020304" pitchFamily="18" charset="0"/>
              </a:rPr>
              <a:t>„</a:t>
            </a:r>
            <a:r>
              <a:rPr lang="sr-Cyrl-RS" sz="2400" dirty="0" err="1" smtClean="0">
                <a:effectLst/>
                <a:latin typeface="Times New Roman" panose="02020603050405020304" pitchFamily="18" charset="0"/>
                <a:ea typeface="Times New Roman" panose="02020603050405020304" pitchFamily="18" charset="0"/>
              </a:rPr>
              <a:t>Ovaj</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sud</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je</a:t>
            </a:r>
            <a:r>
              <a:rPr lang="sr-Cyrl-RS" sz="2400" dirty="0" smtClean="0">
                <a:effectLst/>
                <a:latin typeface="Times New Roman" panose="02020603050405020304" pitchFamily="18" charset="0"/>
                <a:ea typeface="Times New Roman" panose="02020603050405020304" pitchFamily="18" charset="0"/>
              </a:rPr>
              <a:t> u </a:t>
            </a:r>
            <a:r>
              <a:rPr lang="sr-Cyrl-RS" sz="2400" dirty="0" err="1" smtClean="0">
                <a:effectLst/>
                <a:latin typeface="Times New Roman" panose="02020603050405020304" pitchFamily="18" charset="0"/>
                <a:ea typeface="Times New Roman" panose="02020603050405020304" pitchFamily="18" charset="0"/>
              </a:rPr>
              <a:t>vezi</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sa</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žalbenim</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prigovorima</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ispitao</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odluku</a:t>
            </a:r>
            <a:r>
              <a:rPr lang="sr-Cyrl-RS" sz="2400" dirty="0" smtClean="0">
                <a:effectLst/>
                <a:latin typeface="Times New Roman" panose="02020603050405020304" pitchFamily="18" charset="0"/>
                <a:ea typeface="Times New Roman" panose="02020603050405020304" pitchFamily="18" charset="0"/>
              </a:rPr>
              <a:t> o </a:t>
            </a:r>
            <a:r>
              <a:rPr lang="sr-Cyrl-RS" sz="2400" dirty="0" err="1" smtClean="0">
                <a:effectLst/>
                <a:latin typeface="Times New Roman" panose="02020603050405020304" pitchFamily="18" charset="0"/>
                <a:ea typeface="Times New Roman" panose="02020603050405020304" pitchFamily="18" charset="0"/>
              </a:rPr>
              <a:t>izrečenim</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kaznama</a:t>
            </a:r>
            <a:r>
              <a:rPr lang="sr-Cyrl-RS" sz="2400" dirty="0" smtClean="0">
                <a:effectLst/>
                <a:latin typeface="Times New Roman" panose="02020603050405020304" pitchFamily="18" charset="0"/>
                <a:ea typeface="Times New Roman" panose="02020603050405020304" pitchFamily="18" charset="0"/>
              </a:rPr>
              <a:t> i </a:t>
            </a:r>
            <a:r>
              <a:rPr lang="sr-Cyrl-RS" sz="2400" dirty="0" err="1" smtClean="0">
                <a:effectLst/>
                <a:latin typeface="Times New Roman" panose="02020603050405020304" pitchFamily="18" charset="0"/>
                <a:ea typeface="Times New Roman" panose="02020603050405020304" pitchFamily="18" charset="0"/>
              </a:rPr>
              <a:t>našao</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da</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su</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sve</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olakšavajuće</a:t>
            </a:r>
            <a:r>
              <a:rPr lang="sr-Cyrl-RS" sz="2400" dirty="0" smtClean="0">
                <a:effectLst/>
                <a:latin typeface="Times New Roman" panose="02020603050405020304" pitchFamily="18" charset="0"/>
                <a:ea typeface="Times New Roman" panose="02020603050405020304" pitchFamily="18" charset="0"/>
              </a:rPr>
              <a:t> i </a:t>
            </a:r>
            <a:r>
              <a:rPr lang="sr-Cyrl-RS" sz="2400" dirty="0" err="1" smtClean="0">
                <a:effectLst/>
                <a:latin typeface="Times New Roman" panose="02020603050405020304" pitchFamily="18" charset="0"/>
                <a:ea typeface="Times New Roman" panose="02020603050405020304" pitchFamily="18" charset="0"/>
              </a:rPr>
              <a:t>otežavajuće</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okolnosti</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pravilno</a:t>
            </a:r>
            <a:r>
              <a:rPr lang="sr-Cyrl-RS" sz="2400" dirty="0" smtClean="0">
                <a:effectLst/>
                <a:latin typeface="Times New Roman" panose="02020603050405020304" pitchFamily="18" charset="0"/>
                <a:ea typeface="Times New Roman" panose="02020603050405020304" pitchFamily="18" charset="0"/>
              </a:rPr>
              <a:t> i </a:t>
            </a:r>
            <a:r>
              <a:rPr lang="sr-Cyrl-RS" sz="2400" dirty="0" err="1" smtClean="0">
                <a:effectLst/>
                <a:latin typeface="Times New Roman" panose="02020603050405020304" pitchFamily="18" charset="0"/>
                <a:ea typeface="Times New Roman" panose="02020603050405020304" pitchFamily="18" charset="0"/>
              </a:rPr>
              <a:t>potpuno</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utvrđene</a:t>
            </a:r>
            <a:r>
              <a:rPr lang="sr-Cyrl-RS" sz="2400" dirty="0" smtClean="0">
                <a:effectLst/>
                <a:latin typeface="Times New Roman" panose="02020603050405020304" pitchFamily="18" charset="0"/>
                <a:ea typeface="Times New Roman" panose="02020603050405020304" pitchFamily="18" charset="0"/>
              </a:rPr>
              <a:t>, a </a:t>
            </a:r>
            <a:r>
              <a:rPr lang="sr-Cyrl-RS" sz="2400" dirty="0" err="1" smtClean="0">
                <a:effectLst/>
                <a:latin typeface="Times New Roman" panose="02020603050405020304" pitchFamily="18" charset="0"/>
                <a:ea typeface="Times New Roman" panose="02020603050405020304" pitchFamily="18" charset="0"/>
              </a:rPr>
              <a:t>potom</a:t>
            </a:r>
            <a:r>
              <a:rPr lang="sr-Cyrl-RS" sz="2400" dirty="0" smtClean="0">
                <a:effectLst/>
                <a:latin typeface="Times New Roman" panose="02020603050405020304" pitchFamily="18" charset="0"/>
                <a:ea typeface="Times New Roman" panose="02020603050405020304" pitchFamily="18" charset="0"/>
              </a:rPr>
              <a:t> u </a:t>
            </a:r>
            <a:r>
              <a:rPr lang="sr-Cyrl-RS" sz="2400" dirty="0" err="1" smtClean="0">
                <a:effectLst/>
                <a:latin typeface="Times New Roman" panose="02020603050405020304" pitchFamily="18" charset="0"/>
                <a:ea typeface="Times New Roman" panose="02020603050405020304" pitchFamily="18" charset="0"/>
              </a:rPr>
              <a:t>dovoljnoj</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mjeri</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cijenjene</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tako</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da</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su</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kod</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ovakvog</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stanja</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stvari</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izrečene</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kazne</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zatvora</a:t>
            </a:r>
            <a:r>
              <a:rPr lang="sr-Cyrl-RS" sz="2400" dirty="0" smtClean="0">
                <a:effectLst/>
                <a:latin typeface="Times New Roman" panose="02020603050405020304" pitchFamily="18" charset="0"/>
                <a:ea typeface="Times New Roman" panose="02020603050405020304" pitchFamily="18" charset="0"/>
              </a:rPr>
              <a:t> u </a:t>
            </a:r>
            <a:r>
              <a:rPr lang="sr-Cyrl-RS" sz="2400" dirty="0" err="1" smtClean="0">
                <a:effectLst/>
                <a:latin typeface="Times New Roman" panose="02020603050405020304" pitchFamily="18" charset="0"/>
                <a:ea typeface="Times New Roman" panose="02020603050405020304" pitchFamily="18" charset="0"/>
              </a:rPr>
              <a:t>svemu</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odgovarajuće</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Samo</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ovako</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odmjerenim</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kaznama</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može</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se</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ostvariti</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zakonom</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propisana</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svrha</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kažnjavanja</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pa</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se</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zalaganje</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žalbi</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za</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blažim</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kaznama</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ne</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može</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prihvatiti</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kao</a:t>
            </a:r>
            <a:r>
              <a:rPr lang="sr-Cyrl-RS" sz="2400" dirty="0" smtClean="0">
                <a:effectLst/>
                <a:latin typeface="Times New Roman" panose="02020603050405020304" pitchFamily="18" charset="0"/>
                <a:ea typeface="Times New Roman" panose="02020603050405020304" pitchFamily="18" charset="0"/>
              </a:rPr>
              <a:t> </a:t>
            </a:r>
            <a:r>
              <a:rPr lang="sr-Cyrl-RS" sz="2400" dirty="0" err="1" smtClean="0">
                <a:effectLst/>
                <a:latin typeface="Times New Roman" panose="02020603050405020304" pitchFamily="18" charset="0"/>
                <a:ea typeface="Times New Roman" panose="02020603050405020304" pitchFamily="18" charset="0"/>
              </a:rPr>
              <a:t>osnovano</a:t>
            </a:r>
            <a:r>
              <a:rPr lang="sr-Cyrl-RS" sz="2400" dirty="0" smtClean="0">
                <a:effectLst/>
                <a:latin typeface="Times New Roman" panose="02020603050405020304" pitchFamily="18" charset="0"/>
                <a:ea typeface="Times New Roman" panose="02020603050405020304" pitchFamily="18" charset="0"/>
              </a:rPr>
              <a:t>.</a:t>
            </a:r>
            <a:r>
              <a:rPr lang="bs-Latn-BA" sz="2400" dirty="0" smtClean="0">
                <a:effectLst/>
                <a:latin typeface="Times New Roman" panose="02020603050405020304" pitchFamily="18" charset="0"/>
                <a:ea typeface="Times New Roman" panose="02020603050405020304" pitchFamily="18" charset="0"/>
              </a:rPr>
              <a:t>“</a:t>
            </a:r>
            <a:endParaRPr lang="en-US" sz="2400" dirty="0" smtClean="0">
              <a:effectLst/>
              <a:latin typeface="Times New Roman" panose="02020603050405020304" pitchFamily="18" charset="0"/>
              <a:ea typeface="Times New Roman" panose="02020603050405020304" pitchFamily="18" charset="0"/>
            </a:endParaRPr>
          </a:p>
          <a:p>
            <a:endParaRPr lang="en-US" sz="2400" dirty="0"/>
          </a:p>
        </p:txBody>
      </p:sp>
    </p:spTree>
    <p:extLst>
      <p:ext uri="{BB962C8B-B14F-4D97-AF65-F5344CB8AC3E}">
        <p14:creationId xmlns:p14="http://schemas.microsoft.com/office/powerpoint/2010/main" val="68055101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6512" indent="0">
              <a:buNone/>
            </a:pPr>
            <a:endParaRPr lang="sr-Latn-BA" dirty="0" smtClean="0"/>
          </a:p>
          <a:p>
            <a:pPr marL="36512" indent="0">
              <a:buNone/>
            </a:pPr>
            <a:endParaRPr lang="sr-Latn-BA" dirty="0"/>
          </a:p>
          <a:p>
            <a:pPr marL="36512" indent="0">
              <a:buNone/>
            </a:pPr>
            <a:endParaRPr lang="sr-Latn-BA" dirty="0" smtClean="0"/>
          </a:p>
          <a:p>
            <a:pPr marL="36512" indent="0" algn="ctr">
              <a:buNone/>
            </a:pPr>
            <a:r>
              <a:rPr lang="sr-Latn-BA" dirty="0" smtClean="0"/>
              <a:t>Hvala na pažnji!</a:t>
            </a:r>
            <a:endParaRPr lang="en-US" dirty="0"/>
          </a:p>
        </p:txBody>
      </p:sp>
    </p:spTree>
    <p:extLst>
      <p:ext uri="{BB962C8B-B14F-4D97-AF65-F5344CB8AC3E}">
        <p14:creationId xmlns:p14="http://schemas.microsoft.com/office/powerpoint/2010/main" val="2849238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6512" lvl="0" algn="ctr">
              <a:spcBef>
                <a:spcPct val="20000"/>
              </a:spcBef>
            </a:pPr>
            <a:r>
              <a:rPr lang="bs-Latn-BA" sz="2400" dirty="0" smtClean="0">
                <a:solidFill>
                  <a:prstClr val="white"/>
                </a:solidFill>
                <a:latin typeface="Times New Roman"/>
                <a:ea typeface="+mn-ea"/>
                <a:cs typeface="+mn-cs"/>
              </a:rPr>
              <a:t/>
            </a:r>
            <a:br>
              <a:rPr lang="bs-Latn-BA" sz="2400" dirty="0" smtClean="0">
                <a:solidFill>
                  <a:prstClr val="white"/>
                </a:solidFill>
                <a:latin typeface="Times New Roman"/>
                <a:ea typeface="+mn-ea"/>
                <a:cs typeface="+mn-cs"/>
              </a:rPr>
            </a:br>
            <a:r>
              <a:rPr lang="bs-Latn-BA" sz="2400" dirty="0">
                <a:solidFill>
                  <a:prstClr val="white"/>
                </a:solidFill>
                <a:latin typeface="Times New Roman"/>
                <a:ea typeface="+mn-ea"/>
                <a:cs typeface="+mn-cs"/>
              </a:rPr>
              <a:t/>
            </a:r>
            <a:br>
              <a:rPr lang="bs-Latn-BA" sz="2400" dirty="0">
                <a:solidFill>
                  <a:prstClr val="white"/>
                </a:solidFill>
                <a:latin typeface="Times New Roman"/>
                <a:ea typeface="+mn-ea"/>
                <a:cs typeface="+mn-cs"/>
              </a:rPr>
            </a:br>
            <a:r>
              <a:rPr lang="bs-Latn-BA" sz="2800" dirty="0" smtClean="0">
                <a:solidFill>
                  <a:prstClr val="white"/>
                </a:solidFill>
                <a:latin typeface="Times New Roman"/>
                <a:ea typeface="+mn-ea"/>
                <a:cs typeface="+mn-cs"/>
              </a:rPr>
              <a:t>Ako presuda </a:t>
            </a:r>
            <a:r>
              <a:rPr lang="bs-Latn-BA" sz="2800" dirty="0">
                <a:solidFill>
                  <a:prstClr val="white"/>
                </a:solidFill>
                <a:latin typeface="Times New Roman"/>
                <a:ea typeface="+mn-ea"/>
                <a:cs typeface="+mn-cs"/>
              </a:rPr>
              <a:t>uopšte ne sadrži razloge ili u njoj nisu navedeni razlozi o odlučnim činjenicama</a:t>
            </a:r>
            <a:r>
              <a:rPr lang="bs-Latn-BA" sz="2400" dirty="0">
                <a:solidFill>
                  <a:prstClr val="white"/>
                </a:solidFill>
                <a:latin typeface="Times New Roman"/>
                <a:ea typeface="+mn-ea"/>
                <a:cs typeface="+mn-cs"/>
              </a:rPr>
              <a:t/>
            </a:r>
            <a:br>
              <a:rPr lang="bs-Latn-BA" sz="2400" dirty="0">
                <a:solidFill>
                  <a:prstClr val="white"/>
                </a:solidFill>
                <a:latin typeface="Times New Roman"/>
                <a:ea typeface="+mn-ea"/>
                <a:cs typeface="+mn-cs"/>
              </a:rPr>
            </a:br>
            <a:endParaRPr lang="en-US" dirty="0"/>
          </a:p>
        </p:txBody>
      </p:sp>
      <p:sp>
        <p:nvSpPr>
          <p:cNvPr id="3" name="Content Placeholder 2"/>
          <p:cNvSpPr>
            <a:spLocks noGrp="1"/>
          </p:cNvSpPr>
          <p:nvPr>
            <p:ph idx="1"/>
          </p:nvPr>
        </p:nvSpPr>
        <p:spPr/>
        <p:txBody>
          <a:bodyPr/>
          <a:lstStyle/>
          <a:p>
            <a:pPr marL="36512" lvl="0" indent="0" algn="just">
              <a:buClr>
                <a:srgbClr val="0F6FC6"/>
              </a:buClr>
              <a:buNone/>
            </a:pPr>
            <a:r>
              <a:rPr lang="bs-Latn-BA" sz="2400" dirty="0" smtClean="0">
                <a:solidFill>
                  <a:prstClr val="white"/>
                </a:solidFill>
              </a:rPr>
              <a:t>1</a:t>
            </a:r>
            <a:r>
              <a:rPr lang="bs-Latn-BA" sz="3200" dirty="0" smtClean="0">
                <a:solidFill>
                  <a:prstClr val="white"/>
                </a:solidFill>
              </a:rPr>
              <a:t>.  Ne sadrži razloge o odbijanju dokaznih prijedloga</a:t>
            </a:r>
          </a:p>
          <a:p>
            <a:pPr marL="36512" lvl="0" indent="0" algn="just">
              <a:buClr>
                <a:srgbClr val="0F6FC6"/>
              </a:buClr>
              <a:buNone/>
            </a:pPr>
            <a:r>
              <a:rPr lang="bs-Latn-BA" sz="3200" dirty="0" smtClean="0">
                <a:solidFill>
                  <a:prstClr val="white"/>
                </a:solidFill>
              </a:rPr>
              <a:t>2. Odlučne činjenice u predmetima ratnih zločina</a:t>
            </a:r>
          </a:p>
          <a:p>
            <a:pPr marL="36512" lvl="0" indent="0" algn="just">
              <a:buClr>
                <a:srgbClr val="0F6FC6"/>
              </a:buClr>
              <a:buNone/>
            </a:pPr>
            <a:r>
              <a:rPr lang="bs-Latn-BA" sz="3200" dirty="0" smtClean="0">
                <a:solidFill>
                  <a:prstClr val="white"/>
                </a:solidFill>
              </a:rPr>
              <a:t>  - Elementi djela</a:t>
            </a:r>
          </a:p>
          <a:p>
            <a:pPr marL="36512" lvl="0" indent="0" algn="just">
              <a:buClr>
                <a:srgbClr val="0F6FC6"/>
              </a:buClr>
              <a:buNone/>
            </a:pPr>
            <a:r>
              <a:rPr lang="bs-Latn-BA" sz="3200" dirty="0">
                <a:solidFill>
                  <a:prstClr val="white"/>
                </a:solidFill>
              </a:rPr>
              <a:t> </a:t>
            </a:r>
            <a:r>
              <a:rPr lang="bs-Latn-BA" sz="3200" dirty="0" smtClean="0">
                <a:solidFill>
                  <a:prstClr val="white"/>
                </a:solidFill>
              </a:rPr>
              <a:t> - Nije uopšte </a:t>
            </a:r>
            <a:r>
              <a:rPr lang="bs-Latn-BA" sz="3200" dirty="0" err="1" smtClean="0">
                <a:solidFill>
                  <a:prstClr val="white"/>
                </a:solidFill>
              </a:rPr>
              <a:t>ocjenjen</a:t>
            </a:r>
            <a:r>
              <a:rPr lang="bs-Latn-BA" sz="3200" dirty="0" smtClean="0">
                <a:solidFill>
                  <a:prstClr val="white"/>
                </a:solidFill>
              </a:rPr>
              <a:t> neki dokaz (po mišljenju tužioca veoma bitan)</a:t>
            </a:r>
          </a:p>
          <a:p>
            <a:pPr marL="36512" lvl="0" indent="0" algn="just">
              <a:buClr>
                <a:srgbClr val="0F6FC6"/>
              </a:buClr>
              <a:buNone/>
            </a:pPr>
            <a:r>
              <a:rPr lang="bs-Latn-BA" sz="3200" dirty="0">
                <a:solidFill>
                  <a:prstClr val="white"/>
                </a:solidFill>
              </a:rPr>
              <a:t> </a:t>
            </a:r>
            <a:r>
              <a:rPr lang="bs-Latn-BA" sz="3200" dirty="0" smtClean="0">
                <a:solidFill>
                  <a:prstClr val="white"/>
                </a:solidFill>
              </a:rPr>
              <a:t>  </a:t>
            </a:r>
            <a:endParaRPr lang="bs-Latn-BA" sz="3200" dirty="0">
              <a:solidFill>
                <a:prstClr val="white"/>
              </a:solidFill>
            </a:endParaRPr>
          </a:p>
          <a:p>
            <a:endParaRPr lang="en-US" dirty="0"/>
          </a:p>
        </p:txBody>
      </p:sp>
    </p:spTree>
    <p:extLst>
      <p:ext uri="{BB962C8B-B14F-4D97-AF65-F5344CB8AC3E}">
        <p14:creationId xmlns:p14="http://schemas.microsoft.com/office/powerpoint/2010/main" val="1930843774"/>
      </p:ext>
    </p:extLst>
  </p:cSld>
  <p:clrMapOvr>
    <a:masterClrMapping/>
  </p:clrMapOvr>
</p:sld>
</file>

<file path=ppt/theme/theme1.xml><?xml version="1.0" encoding="utf-8"?>
<a:theme xmlns:a="http://schemas.openxmlformats.org/drawingml/2006/main" name="Technic">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1795</TotalTime>
  <Words>9986</Words>
  <Application>Microsoft Office PowerPoint</Application>
  <PresentationFormat>On-screen Show (4:3)</PresentationFormat>
  <Paragraphs>306</Paragraphs>
  <Slides>81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81</vt:i4>
      </vt:variant>
    </vt:vector>
  </HeadingPairs>
  <TitlesOfParts>
    <vt:vector size="90" baseType="lpstr">
      <vt:lpstr>Arial</vt:lpstr>
      <vt:lpstr>Calibri</vt:lpstr>
      <vt:lpstr>Cambria</vt:lpstr>
      <vt:lpstr>Corbel</vt:lpstr>
      <vt:lpstr>Tahoma</vt:lpstr>
      <vt:lpstr>Times New Roman</vt:lpstr>
      <vt:lpstr>Wingdings</vt:lpstr>
      <vt:lpstr>Wingdings 2</vt:lpstr>
      <vt:lpstr>Technic</vt:lpstr>
      <vt:lpstr>        Prezentacija: Daniela Milovanović,  sudija Vrhovnog suda Republike Srpske </vt:lpstr>
      <vt:lpstr>Žalbeni osnovi</vt:lpstr>
      <vt:lpstr> Bitne povrede odredaba krivičnog postupka </vt:lpstr>
      <vt:lpstr>Podjela bitnih povreda</vt:lpstr>
      <vt:lpstr>Najčešće bitne povrede na kojima ukazuju tužioci</vt:lpstr>
      <vt:lpstr>Ako sud svojom presudom nije potpuno riješio predmet optužbe (član 311. stav 1. t. ž. ZKP RS)</vt:lpstr>
      <vt:lpstr>Obim razmatranja žalbe </vt:lpstr>
      <vt:lpstr>Konkretizacija žalbenih osnova</vt:lpstr>
      <vt:lpstr>  Ako presuda uopšte ne sadrži razloge ili u njoj nisu navedeni razlozi o odlučnim činjenicama </vt:lpstr>
      <vt:lpstr>Protivriječnost izreke  Primjer iz prakse povodom žalbe odbrane</vt:lpstr>
      <vt:lpstr>Iz rješenja Vrhovnog suda RS br: 13 0 К 001339 12 Kж  (odsustvo razloga o odlučnim činjenicama)</vt:lpstr>
      <vt:lpstr>PowerPoint Presentation</vt:lpstr>
      <vt:lpstr> Član 311. stav 1. tačka z) ZKP Rs Iz obrazloženja rješenja Vrhovnog suda RS br: 12 0 К 000956 14 Kж 2 </vt:lpstr>
      <vt:lpstr> Ako se presuda zasniva na dokazu na kome se po odredbama ovog zakona ne može zasnivati presuda (član 311. stav 1.t.z. ZKP RS)</vt:lpstr>
      <vt:lpstr>Ako je optužba prekoračena (tačka i.)</vt:lpstr>
      <vt:lpstr>Iz presude Vrhovnog suda RS br: 12 0 K 003273 15 Kž</vt:lpstr>
      <vt:lpstr>PowerPoint Presentation</vt:lpstr>
      <vt:lpstr>PowerPoint Presentation</vt:lpstr>
      <vt:lpstr>Član 311. stav 2. u vezi sa članom 14. i 295. stav 2. ZKP RS </vt:lpstr>
      <vt:lpstr>Član 295. stav 2. i član 304. stav 7. ZKP RS</vt:lpstr>
      <vt:lpstr>Iz presude VS RS br: 13 0 K 003650 18 Кж </vt:lpstr>
      <vt:lpstr>Iz ukidnog rješenja VS RS br: 14 0 K 002989 19 Kж</vt:lpstr>
      <vt:lpstr>Član 311. stav 2. u vezi sa članom 295. stav 1. ZKP RS</vt:lpstr>
      <vt:lpstr>Bitne povrede iz člana 311. stav 2. ZKP RS (Iz rješenja Vrhovnog suda RS br:14 0 К 002480 16 Кж)   </vt:lpstr>
      <vt:lpstr>Član 311. stav 2. u vezi sa članom 266. st.2</vt:lpstr>
      <vt:lpstr>Iz ukidnog rješenja VS RS br:14 0 К 002480 16 Кж </vt:lpstr>
      <vt:lpstr>PowerPoint Presentation</vt:lpstr>
      <vt:lpstr>Povrede Krivičnog zakona</vt:lpstr>
      <vt:lpstr>Predmet broj 11 0 K 021094 18 Kž</vt:lpstr>
      <vt:lpstr> Saizvršilaštvo</vt:lpstr>
      <vt:lpstr>PowerPoint Presentation</vt:lpstr>
      <vt:lpstr> Iz presuda Vrhovnog suda RS br: 11 0 K 008567 13 Kvlz </vt:lpstr>
      <vt:lpstr>PowerPoint Presentation</vt:lpstr>
      <vt:lpstr>PowerPoint Presentation</vt:lpstr>
      <vt:lpstr>Primjena Krivičnog zakona</vt:lpstr>
      <vt:lpstr> Pogrešno i nepotpuno utvrđeno činjenično stanje </vt:lpstr>
      <vt:lpstr>Pogrešno i nepotpuno utvrđeno činjenično stanje (međunarodni zločini)</vt:lpstr>
      <vt:lpstr>PowerPoint Presentation</vt:lpstr>
      <vt:lpstr>Zajednički član 3. Ženevskih konvencija</vt:lpstr>
      <vt:lpstr> Zaštićene osobe</vt:lpstr>
      <vt:lpstr>Elementi krivičnog djela </vt:lpstr>
      <vt:lpstr>Oblici izvršenja djela prema članu 3. Ženevske konvencije</vt:lpstr>
      <vt:lpstr>Dodatni protokol II Ženevskih konvencija (DP II) </vt:lpstr>
      <vt:lpstr>Postojanje oružanog sukoba Iz presude VS RS br. 16 0 K 000202 19 Kž 8</vt:lpstr>
      <vt:lpstr>Iz presude VS RS br. 16 0 K 000202 19 Kž 8</vt:lpstr>
      <vt:lpstr>Veza između oružanog sukoba i preduzete radnje Iz presude VS RS br. 16 0 K 000202 19 Kž 8</vt:lpstr>
      <vt:lpstr>Pogrešno i nepotpuno utvrđeno činjenično stanje u pogledu statusa oštećenog</vt:lpstr>
      <vt:lpstr> Iz presude Vrhovnog suda RS broj: 13 0 K 001339 14 Kžk</vt:lpstr>
      <vt:lpstr>Ocjena vjerodostojnosti iskaza oštećene  (Iz presude Vrhovnog suda RS broj 12 0 K 003572 14 Kž od 10.06.2014. godine)</vt:lpstr>
      <vt:lpstr>Ocjena vjerodostojnosti iskaza svjedoka</vt:lpstr>
      <vt:lpstr>Ocjena vjerodostojnosti iskaza svjedoka</vt:lpstr>
      <vt:lpstr>Iskazi zaštićenih svjedoka (iz odluke VS RS br: 13 0 К 002084 15 Kж)</vt:lpstr>
      <vt:lpstr>  </vt:lpstr>
      <vt:lpstr>Zakonske odredbe u vezi sa odmjeravanjem kazne</vt:lpstr>
      <vt:lpstr>Osnovi za odmjeravanje kazne </vt:lpstr>
      <vt:lpstr>Odmjeravanje u granicama koje su zakonom propisane za to djelo </vt:lpstr>
      <vt:lpstr>  Stepen krivične odgovornosti </vt:lpstr>
      <vt:lpstr> Otežavajuće okolnosti Pobude iz kojih je djelo učinjeno </vt:lpstr>
      <vt:lpstr>Okolnosti pod kojima je djelo učinjeno </vt:lpstr>
      <vt:lpstr>Raniji život učinioca </vt:lpstr>
      <vt:lpstr> Ponašanje učinioca nakon izvršenog krivičnog djela </vt:lpstr>
      <vt:lpstr>Lične prilike počinioca i druge okolnosti</vt:lpstr>
      <vt:lpstr>Iz presude Okružnog suda u Banjoj Luci br. 11 0 K 008167 11 K</vt:lpstr>
      <vt:lpstr>Olakšavajuće okolnosti</vt:lpstr>
      <vt:lpstr>Otežavajuće okolnosti</vt:lpstr>
      <vt:lpstr>Iz obrazloženja prvostepene presude</vt:lpstr>
      <vt:lpstr> Primjer iz prakse</vt:lpstr>
      <vt:lpstr>PowerPoint Presentation</vt:lpstr>
      <vt:lpstr>PowerPoint Presentation</vt:lpstr>
      <vt:lpstr>Presuda Vrhovnog suda RS br. 13 0 K 001339 14 Kžk od 24.03.2015.g.</vt:lpstr>
      <vt:lpstr>Iz obrazloženja presude</vt:lpstr>
      <vt:lpstr>Postupak po žalbi protiv drugostepene presude</vt:lpstr>
      <vt:lpstr>  Iz presude Okružnog suda u Banjoj Luci broj: 11 0 K 014419 14 K od 24.03.2015. godine </vt:lpstr>
      <vt:lpstr>PowerPoint Presentation</vt:lpstr>
      <vt:lpstr>Olakšavajućih okolnosti na strani optuženih</vt:lpstr>
      <vt:lpstr> Osobito olakšavajuće okolnosti </vt:lpstr>
      <vt:lpstr> Otežavajućih okolnosti na strani optuženih</vt:lpstr>
      <vt:lpstr>PowerPoint Presentation</vt:lpstr>
      <vt:lpstr>Žalbeni postupak</vt:lpstr>
      <vt:lpstr>Iz obrazloženja drugostepene presude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Daniela Milovanovic</dc:creator>
  <cp:lastModifiedBy>Daniela Milovanovic</cp:lastModifiedBy>
  <cp:revision>154</cp:revision>
  <cp:lastPrinted>2020-09-15T08:13:09Z</cp:lastPrinted>
  <dcterms:created xsi:type="dcterms:W3CDTF">1601-01-01T00:00:00Z</dcterms:created>
  <dcterms:modified xsi:type="dcterms:W3CDTF">2020-09-15T09:26:30Z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