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8" r:id="rId32"/>
    <p:sldId id="289" r:id="rId33"/>
    <p:sldId id="290" r:id="rId34"/>
    <p:sldId id="286" r:id="rId35"/>
    <p:sldId id="287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0A4E6-291A-4F02-86FE-3531E59CE1C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887C5-683D-44F7-9D08-4A71C2B20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7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8A57-CE14-4A83-87B6-6B78DDA39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CB39E-79E4-4B54-92EE-98BE7161C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4B75C-650E-4CB2-80AE-85BE41A6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E339D-CA83-460C-A249-94C6D22B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31B74-B598-4114-BF1C-B5927D89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3530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A386D-38C8-4732-8C62-235A2D73F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B065F0-7C74-45E7-BC31-3B5587F55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77911-178F-4F1E-8117-0132B193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1D5CB-3DBF-404E-B72F-01F3D985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98D96-C393-4B89-8413-8EA29011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2315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B3DB93-EACB-4B11-8A31-13E6D53006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D07EE-3BC4-487A-9102-9BE2BFE9E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86A3B-36E4-40BC-BFC1-00B37A413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5F5D9-7021-4BAC-9159-889734767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D271E-AEC7-47B9-9EB5-CDE79E65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0268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8D70-6595-4560-9470-C496D505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E70E7-610F-4C22-B9EA-8B4990871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EDD57-DE2F-4B62-9FD5-9BFE4C21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DC6C5-303E-4F73-BC5C-3AEAE94F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3F92A-74AE-4E58-8D0B-A8720EF6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7238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0FCEF-6AC1-48E5-BF10-17345B8D9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1F4D1-3220-47DD-92A3-8F1C378F4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D45BD-951B-4E46-9AB7-82C72E1D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2C16E-93F7-477B-9F45-975F01EE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B56DF-7988-48C6-B2BC-9FBD2923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8809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8C51-19B4-463E-A1C3-AF22C7227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42277-FA1E-4A0A-AAE9-EDFE246A8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2352-CB10-4D86-8FD7-AFFFE41BD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E5AB0-4872-4CF9-BF96-786E1A8B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0F112-B94B-40EA-B003-A2FEDA7B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4409D-95FE-44BF-9D5F-CD5CE97C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6295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320D-35C5-447D-BCEA-014C0181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FFC1A-BAE4-43D8-B7DC-B558BFE4B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EE010-18E7-4CA0-9009-1A665C79A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E8650-8814-4481-8F5F-4E3121DE4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45EFA0-BA97-456E-B118-511C79FB0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6848C-13E9-4DFB-84D3-DEC98D57E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78E441-A82A-4D05-8B44-1D1227E71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464C8-9A0C-4ADC-A809-D363E516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678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5D309-9DA8-4FFF-828C-4CDA68202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4F796E-E952-467A-A80C-16A19890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DFE9A-3F50-4C83-A3D6-1EFE02DF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E381C-C3D2-4A6E-AA5E-CEB160DC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387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DD5822-18C7-47B8-9851-E34685991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D72902-4DA3-4E76-851B-A49297B4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CB31F-ECA7-4625-9539-24849073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1210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E6880-730A-480D-B181-118D4872D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48B66-6C61-477E-803A-D6C8DB4A3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36FF7-F632-48AD-AE37-E6AE32F6A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A5B79-486A-44F0-9856-2E1156AA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0FB24-7347-4868-91CD-DAEA98CA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229D1-D594-4457-81DC-A0C9E993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7222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922C-18BF-428B-961D-FECEA5592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FCA830-21F0-43BD-BF14-14AD34B2B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B51F2-AD24-4BAA-B6A0-511F8152E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8366A-FEB8-4491-A45D-917BC282A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A5343-7815-4909-8AF4-24B54D3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85B28-2E2A-47A0-B567-EF75530A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4211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9891D-2F11-4254-9802-3D6FFA7A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569E7-3B06-4167-BD8B-52A4BF948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D8E11-9544-427F-BF3C-FD9C7CFA1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217D-1F4B-496E-8EFD-FB8B7C6D95BF}" type="datetimeFigureOut">
              <a:rPr lang="bs-Latn-BA" smtClean="0"/>
              <a:t>04.10.2018.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86603-16BF-4522-BC08-9C07682F0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BC556-0CE5-4AFE-B2B8-DB0D4FAF9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EDD11-061B-4BD5-867A-D9ACF579D6A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2129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BEDDF-273D-42C1-92AF-A8EA6FBC9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00" y="14017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bs-Latn-BA" b="1" dirty="0"/>
              <a:t>ISPUNJENJE MEĐUNARODNIH UGOVORA O PRODAJI</a:t>
            </a:r>
            <a:br>
              <a:rPr lang="bs-Latn-BA" b="1" dirty="0"/>
            </a:b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EC193-9A68-4044-AB56-AE89C8914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158" y="2734935"/>
            <a:ext cx="9144000" cy="1655762"/>
          </a:xfrm>
        </p:spPr>
        <p:txBody>
          <a:bodyPr>
            <a:normAutofit/>
          </a:bodyPr>
          <a:lstStyle/>
          <a:p>
            <a:r>
              <a:rPr lang="bs-Latn-BA" sz="3200" b="1" dirty="0"/>
              <a:t>OSVRT NA TRENUTNE IZAZOVE U SUDSKOJ PRAKSI U FEDERACIJI BOSNE I HERCEGOVINE</a:t>
            </a:r>
            <a:endParaRPr lang="bs-Latn-BA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Fatima Mrdović, sudija Vrhovnog suda Federacije BiH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50029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7E90A-AC15-4769-9D4E-B54F27957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Međunarodno</a:t>
            </a:r>
            <a:r>
              <a:rPr lang="en-GB" b="1" dirty="0"/>
              <a:t> </a:t>
            </a:r>
            <a:r>
              <a:rPr lang="en-GB" b="1" dirty="0" err="1"/>
              <a:t>trgovačko</a:t>
            </a:r>
            <a:r>
              <a:rPr lang="en-GB" b="1" dirty="0"/>
              <a:t> </a:t>
            </a:r>
            <a:r>
              <a:rPr lang="en-GB" b="1" dirty="0" err="1"/>
              <a:t>pravo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C3733-40C7-441C-AAA3-9A708A231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807" y="153201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s-Latn-BA" sz="3000" dirty="0"/>
              <a:t>p</a:t>
            </a:r>
            <a:r>
              <a:rPr lang="en-GB" sz="3000" dirty="0" err="1"/>
              <a:t>ravila</a:t>
            </a:r>
            <a:r>
              <a:rPr lang="en-GB" sz="3000" dirty="0"/>
              <a:t> </a:t>
            </a:r>
            <a:r>
              <a:rPr lang="en-GB" sz="3000" dirty="0" err="1"/>
              <a:t>kojima</a:t>
            </a:r>
            <a:r>
              <a:rPr lang="en-GB" sz="3000" dirty="0"/>
              <a:t> se </a:t>
            </a:r>
            <a:r>
              <a:rPr lang="en-GB" sz="3000" dirty="0" err="1"/>
              <a:t>uređuju</a:t>
            </a:r>
            <a:r>
              <a:rPr lang="en-GB" sz="3000" dirty="0"/>
              <a:t> </a:t>
            </a:r>
            <a:r>
              <a:rPr lang="en-GB" sz="3000" b="1" dirty="0" err="1"/>
              <a:t>trgovački</a:t>
            </a:r>
            <a:r>
              <a:rPr lang="en-GB" sz="3000" b="1" dirty="0"/>
              <a:t> </a:t>
            </a:r>
            <a:r>
              <a:rPr lang="en-GB" sz="3000" b="1" dirty="0" err="1"/>
              <a:t>odnosi</a:t>
            </a:r>
            <a:r>
              <a:rPr lang="en-GB" sz="3000" b="1" dirty="0"/>
              <a:t> </a:t>
            </a:r>
            <a:r>
              <a:rPr lang="en-GB" sz="3000" b="1" dirty="0" err="1"/>
              <a:t>privatnopravne</a:t>
            </a:r>
            <a:r>
              <a:rPr lang="en-GB" sz="3000" b="1" dirty="0"/>
              <a:t> </a:t>
            </a:r>
            <a:r>
              <a:rPr lang="en-GB" sz="3000" b="1" dirty="0" err="1"/>
              <a:t>prirode</a:t>
            </a:r>
            <a:r>
              <a:rPr lang="en-GB" sz="3000" dirty="0"/>
              <a:t> </a:t>
            </a:r>
            <a:r>
              <a:rPr lang="en-GB" sz="3000" dirty="0" err="1"/>
              <a:t>koji</a:t>
            </a:r>
            <a:r>
              <a:rPr lang="en-GB" sz="3000" dirty="0"/>
              <a:t> </a:t>
            </a:r>
            <a:r>
              <a:rPr lang="en-GB" sz="3000" dirty="0" err="1"/>
              <a:t>uključuju</a:t>
            </a:r>
            <a:r>
              <a:rPr lang="en-GB" sz="3000" dirty="0"/>
              <a:t> </a:t>
            </a:r>
            <a:r>
              <a:rPr lang="en-GB" sz="3000" dirty="0" err="1"/>
              <a:t>različite</a:t>
            </a:r>
            <a:r>
              <a:rPr lang="en-GB" sz="3000" dirty="0"/>
              <a:t> </a:t>
            </a:r>
            <a:r>
              <a:rPr lang="en-GB" sz="3000" dirty="0" err="1"/>
              <a:t>države</a:t>
            </a:r>
            <a:r>
              <a:rPr lang="en-GB" sz="3000" dirty="0"/>
              <a:t> </a:t>
            </a:r>
            <a:r>
              <a:rPr lang="bs-Latn-BA" sz="3000" dirty="0"/>
              <a:t>:</a:t>
            </a:r>
          </a:p>
          <a:p>
            <a:pPr lvl="0"/>
            <a:r>
              <a:rPr lang="bs-Latn-BA" sz="3000" dirty="0"/>
              <a:t>m</a:t>
            </a:r>
            <a:r>
              <a:rPr lang="en-GB" sz="3000" dirty="0" err="1"/>
              <a:t>eđunarodna</a:t>
            </a:r>
            <a:r>
              <a:rPr lang="en-GB" sz="3000" dirty="0"/>
              <a:t> </a:t>
            </a:r>
            <a:r>
              <a:rPr lang="en-GB" sz="3000" dirty="0" err="1"/>
              <a:t>prodaja</a:t>
            </a:r>
            <a:r>
              <a:rPr lang="en-GB" sz="3000" dirty="0"/>
              <a:t> robe (</a:t>
            </a:r>
            <a:r>
              <a:rPr lang="en-GB" sz="3000" dirty="0" err="1"/>
              <a:t>sklapanje</a:t>
            </a:r>
            <a:r>
              <a:rPr lang="en-GB" sz="3000" dirty="0"/>
              <a:t> </a:t>
            </a:r>
            <a:r>
              <a:rPr lang="en-GB" sz="3000" dirty="0" err="1"/>
              <a:t>ugovora</a:t>
            </a:r>
            <a:r>
              <a:rPr lang="en-GB" sz="3000" dirty="0"/>
              <a:t>, </a:t>
            </a:r>
            <a:r>
              <a:rPr lang="en-GB" sz="3000" dirty="0" err="1"/>
              <a:t>trgovačko</a:t>
            </a:r>
            <a:r>
              <a:rPr lang="en-GB" sz="3000" dirty="0"/>
              <a:t> </a:t>
            </a:r>
            <a:r>
              <a:rPr lang="en-GB" sz="3000" dirty="0" err="1"/>
              <a:t>zastupanje</a:t>
            </a:r>
            <a:r>
              <a:rPr lang="en-GB" sz="3000" dirty="0"/>
              <a:t>, </a:t>
            </a:r>
            <a:r>
              <a:rPr lang="en-GB" sz="3000" dirty="0" err="1"/>
              <a:t>ugovori</a:t>
            </a:r>
            <a:r>
              <a:rPr lang="en-GB" sz="3000" dirty="0"/>
              <a:t> o </a:t>
            </a:r>
            <a:r>
              <a:rPr lang="en-GB" sz="3000" dirty="0" err="1"/>
              <a:t>distribuciji</a:t>
            </a:r>
            <a:r>
              <a:rPr lang="en-GB" sz="3000" dirty="0"/>
              <a:t>) </a:t>
            </a:r>
            <a:endParaRPr lang="bs-Latn-BA" sz="3000" dirty="0"/>
          </a:p>
          <a:p>
            <a:pPr lvl="0"/>
            <a:r>
              <a:rPr lang="bs-Latn-BA" sz="3000" dirty="0"/>
              <a:t>v</a:t>
            </a:r>
            <a:r>
              <a:rPr lang="en-GB" sz="3000" dirty="0" err="1"/>
              <a:t>rijednosni</a:t>
            </a:r>
            <a:r>
              <a:rPr lang="en-GB" sz="3000" dirty="0"/>
              <a:t> </a:t>
            </a:r>
            <a:r>
              <a:rPr lang="en-GB" sz="3000" dirty="0" err="1"/>
              <a:t>papiri</a:t>
            </a:r>
            <a:r>
              <a:rPr lang="en-GB" sz="3000" dirty="0"/>
              <a:t>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dokumentarni</a:t>
            </a:r>
            <a:r>
              <a:rPr lang="en-GB" sz="3000" dirty="0"/>
              <a:t> </a:t>
            </a:r>
            <a:r>
              <a:rPr lang="en-GB" sz="3000" dirty="0" err="1"/>
              <a:t>akreditivi</a:t>
            </a:r>
            <a:r>
              <a:rPr lang="en-GB" sz="3000" dirty="0"/>
              <a:t> </a:t>
            </a:r>
            <a:endParaRPr lang="bs-Latn-BA" sz="3000" dirty="0"/>
          </a:p>
          <a:p>
            <a:pPr lvl="0"/>
            <a:r>
              <a:rPr lang="bs-Latn-BA" sz="3000" dirty="0"/>
              <a:t>p</a:t>
            </a:r>
            <a:r>
              <a:rPr lang="en-GB" sz="3000" dirty="0" err="1"/>
              <a:t>ropisi</a:t>
            </a:r>
            <a:r>
              <a:rPr lang="en-GB" sz="3000" dirty="0"/>
              <a:t> o </a:t>
            </a:r>
            <a:r>
              <a:rPr lang="en-GB" sz="3000" dirty="0" err="1"/>
              <a:t>poslovanju</a:t>
            </a:r>
            <a:r>
              <a:rPr lang="en-GB" sz="3000" dirty="0"/>
              <a:t> u </a:t>
            </a:r>
            <a:r>
              <a:rPr lang="en-GB" sz="3000" dirty="0" err="1"/>
              <a:t>međunarodnoj</a:t>
            </a:r>
            <a:r>
              <a:rPr lang="en-GB" sz="3000" dirty="0"/>
              <a:t> </a:t>
            </a:r>
            <a:r>
              <a:rPr lang="en-GB" sz="3000" dirty="0" err="1"/>
              <a:t>trgovini</a:t>
            </a:r>
            <a:r>
              <a:rPr lang="en-GB" sz="3000" dirty="0"/>
              <a:t> </a:t>
            </a:r>
            <a:endParaRPr lang="bs-Latn-BA" sz="3000" dirty="0"/>
          </a:p>
          <a:p>
            <a:pPr lvl="0"/>
            <a:r>
              <a:rPr lang="bs-Latn-BA" sz="3000" dirty="0"/>
              <a:t>o</a:t>
            </a:r>
            <a:r>
              <a:rPr lang="en-GB" sz="3000" dirty="0" err="1"/>
              <a:t>siguranje</a:t>
            </a:r>
            <a:r>
              <a:rPr lang="en-GB" sz="3000" dirty="0"/>
              <a:t> </a:t>
            </a:r>
            <a:endParaRPr lang="bs-Latn-BA" sz="3000" dirty="0"/>
          </a:p>
          <a:p>
            <a:pPr lvl="0"/>
            <a:r>
              <a:rPr lang="bs-Latn-BA" sz="3000" dirty="0"/>
              <a:t>p</a:t>
            </a:r>
            <a:r>
              <a:rPr lang="en-GB" sz="3000" dirty="0" err="1"/>
              <a:t>revoz</a:t>
            </a:r>
            <a:r>
              <a:rPr lang="en-GB" sz="3000" dirty="0"/>
              <a:t> robe (</a:t>
            </a:r>
            <a:r>
              <a:rPr lang="en-GB" sz="3000" dirty="0" err="1"/>
              <a:t>pomorski</a:t>
            </a:r>
            <a:r>
              <a:rPr lang="en-GB" sz="3000" dirty="0"/>
              <a:t>, </a:t>
            </a:r>
            <a:r>
              <a:rPr lang="en-GB" sz="3000" dirty="0" err="1"/>
              <a:t>vazdušni</a:t>
            </a:r>
            <a:r>
              <a:rPr lang="en-GB" sz="3000" dirty="0"/>
              <a:t>, </a:t>
            </a:r>
            <a:r>
              <a:rPr lang="en-GB" sz="3000" dirty="0" err="1"/>
              <a:t>cestovni</a:t>
            </a:r>
            <a:r>
              <a:rPr lang="en-GB" sz="3000" dirty="0"/>
              <a:t>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željeznički</a:t>
            </a:r>
            <a:r>
              <a:rPr lang="en-GB" sz="3000" dirty="0"/>
              <a:t>, </a:t>
            </a:r>
            <a:r>
              <a:rPr lang="en-GB" sz="3000" dirty="0" err="1"/>
              <a:t>prevoz</a:t>
            </a:r>
            <a:r>
              <a:rPr lang="en-GB" sz="3000" dirty="0"/>
              <a:t> </a:t>
            </a:r>
            <a:r>
              <a:rPr lang="en-GB" sz="3000" dirty="0" err="1"/>
              <a:t>unutrašnjim</a:t>
            </a:r>
            <a:r>
              <a:rPr lang="en-GB" sz="3000" dirty="0"/>
              <a:t> </a:t>
            </a:r>
            <a:r>
              <a:rPr lang="en-GB" sz="3000" dirty="0" err="1"/>
              <a:t>vodama</a:t>
            </a:r>
            <a:r>
              <a:rPr lang="en-GB" sz="3000" dirty="0"/>
              <a:t>)</a:t>
            </a:r>
            <a:endParaRPr lang="bs-Latn-BA" sz="3000" dirty="0"/>
          </a:p>
          <a:p>
            <a:pPr lvl="0"/>
            <a:r>
              <a:rPr lang="bs-Latn-BA" sz="3000" dirty="0"/>
              <a:t>i</a:t>
            </a:r>
            <a:r>
              <a:rPr lang="en-GB" sz="3000" dirty="0" err="1"/>
              <a:t>ndustrijsko</a:t>
            </a:r>
            <a:r>
              <a:rPr lang="en-GB" sz="3000" dirty="0"/>
              <a:t> </a:t>
            </a:r>
            <a:r>
              <a:rPr lang="en-GB" sz="3000" dirty="0" err="1"/>
              <a:t>vlasništvo</a:t>
            </a:r>
            <a:r>
              <a:rPr lang="en-GB" sz="3000" dirty="0"/>
              <a:t> </a:t>
            </a:r>
            <a:r>
              <a:rPr lang="en-GB" sz="3000" dirty="0" err="1"/>
              <a:t>i</a:t>
            </a:r>
            <a:r>
              <a:rPr lang="en-GB" sz="3000" dirty="0"/>
              <a:t> </a:t>
            </a:r>
            <a:r>
              <a:rPr lang="en-GB" sz="3000" dirty="0" err="1"/>
              <a:t>autorsko</a:t>
            </a:r>
            <a:r>
              <a:rPr lang="en-GB" sz="3000" dirty="0"/>
              <a:t> </a:t>
            </a:r>
            <a:r>
              <a:rPr lang="en-GB" sz="3000" dirty="0" err="1"/>
              <a:t>pravo</a:t>
            </a:r>
            <a:endParaRPr lang="bs-Latn-BA" sz="3000" dirty="0"/>
          </a:p>
          <a:p>
            <a:pPr lvl="0"/>
            <a:r>
              <a:rPr lang="bs-Latn-BA" sz="3000" dirty="0"/>
              <a:t>t</a:t>
            </a:r>
            <a:r>
              <a:rPr lang="en-GB" sz="3000" dirty="0" err="1"/>
              <a:t>rgovačka</a:t>
            </a:r>
            <a:r>
              <a:rPr lang="en-GB" sz="3000" dirty="0"/>
              <a:t> </a:t>
            </a:r>
            <a:r>
              <a:rPr lang="en-GB" sz="3000" dirty="0" err="1"/>
              <a:t>arbitraža</a:t>
            </a:r>
            <a:endParaRPr lang="bs-Latn-BA" sz="3000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5074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DB79-6B1A-4C93-975B-BB72F6BB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en-GB" b="1" dirty="0" err="1"/>
              <a:t>Osnovna</a:t>
            </a:r>
            <a:r>
              <a:rPr lang="en-GB" b="1" dirty="0"/>
              <a:t> </a:t>
            </a:r>
            <a:r>
              <a:rPr lang="en-GB" b="1" dirty="0" err="1"/>
              <a:t>načela</a:t>
            </a:r>
            <a:r>
              <a:rPr lang="en-GB" b="1" dirty="0"/>
              <a:t> </a:t>
            </a:r>
            <a:r>
              <a:rPr lang="en-GB" b="1" dirty="0" err="1"/>
              <a:t>ugovornog</a:t>
            </a:r>
            <a:r>
              <a:rPr lang="en-GB" b="1" dirty="0"/>
              <a:t> </a:t>
            </a:r>
            <a:r>
              <a:rPr lang="en-GB" b="1" dirty="0" err="1"/>
              <a:t>prava</a:t>
            </a:r>
            <a:r>
              <a:rPr lang="en-GB" dirty="0"/>
              <a:t> </a:t>
            </a:r>
            <a:r>
              <a:rPr lang="bs-Latn-BA" dirty="0"/>
              <a:t/>
            </a:r>
            <a:br>
              <a:rPr lang="bs-Latn-BA" dirty="0"/>
            </a:br>
            <a:r>
              <a:rPr lang="en-GB" dirty="0"/>
              <a:t> 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0EDFC-5325-4F49-9000-D83C2E6F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dirty="0"/>
              <a:t>n</a:t>
            </a:r>
            <a:r>
              <a:rPr lang="en-GB" dirty="0" err="1"/>
              <a:t>ačelo</a:t>
            </a:r>
            <a:r>
              <a:rPr lang="en-GB" dirty="0"/>
              <a:t> </a:t>
            </a:r>
            <a:r>
              <a:rPr lang="en-GB" dirty="0" err="1"/>
              <a:t>ugovorne</a:t>
            </a:r>
            <a:r>
              <a:rPr lang="en-GB" dirty="0"/>
              <a:t> </a:t>
            </a:r>
            <a:r>
              <a:rPr lang="en-GB" dirty="0" err="1"/>
              <a:t>autonomije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en-GB" dirty="0" err="1"/>
              <a:t>načelo</a:t>
            </a:r>
            <a:r>
              <a:rPr lang="en-GB" dirty="0"/>
              <a:t> </a:t>
            </a:r>
            <a:r>
              <a:rPr lang="en-GB" dirty="0" err="1"/>
              <a:t>ob</a:t>
            </a:r>
            <a:r>
              <a:rPr lang="bs-Latn-BA" dirty="0"/>
              <a:t>a</a:t>
            </a:r>
            <a:r>
              <a:rPr lang="en-GB" dirty="0" err="1"/>
              <a:t>vezujuće</a:t>
            </a:r>
            <a:r>
              <a:rPr lang="en-GB" dirty="0"/>
              <a:t> </a:t>
            </a:r>
            <a:r>
              <a:rPr lang="en-GB" dirty="0" err="1"/>
              <a:t>snage</a:t>
            </a:r>
            <a:r>
              <a:rPr lang="en-GB" dirty="0"/>
              <a:t> </a:t>
            </a:r>
            <a:r>
              <a:rPr lang="en-GB" dirty="0" err="1"/>
              <a:t>ugovora</a:t>
            </a:r>
            <a:r>
              <a:rPr lang="en-GB" dirty="0"/>
              <a:t> (</a:t>
            </a:r>
            <a:r>
              <a:rPr lang="en-GB" i="1" dirty="0" err="1"/>
              <a:t>pacta</a:t>
            </a:r>
            <a:r>
              <a:rPr lang="en-GB" i="1" dirty="0"/>
              <a:t> </a:t>
            </a:r>
            <a:r>
              <a:rPr lang="en-GB" i="1" dirty="0" err="1"/>
              <a:t>sunt</a:t>
            </a:r>
            <a:r>
              <a:rPr lang="en-GB" i="1" dirty="0"/>
              <a:t> </a:t>
            </a:r>
            <a:r>
              <a:rPr lang="en-GB" i="1" dirty="0" err="1"/>
              <a:t>servanda</a:t>
            </a:r>
            <a:r>
              <a:rPr lang="en-GB" dirty="0"/>
              <a:t>), </a:t>
            </a:r>
            <a:endParaRPr lang="bs-Latn-BA" dirty="0"/>
          </a:p>
          <a:p>
            <a:pPr lvl="0"/>
            <a:r>
              <a:rPr lang="en-GB" dirty="0" err="1"/>
              <a:t>načelo</a:t>
            </a:r>
            <a:r>
              <a:rPr lang="en-GB" dirty="0"/>
              <a:t> </a:t>
            </a:r>
            <a:r>
              <a:rPr lang="en-GB" dirty="0" err="1"/>
              <a:t>savjesnosti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poštenja</a:t>
            </a:r>
            <a:r>
              <a:rPr lang="en-GB" dirty="0"/>
              <a:t> (</a:t>
            </a:r>
            <a:r>
              <a:rPr lang="en-GB" i="1" dirty="0"/>
              <a:t>bona fides</a:t>
            </a:r>
            <a:r>
              <a:rPr lang="en-GB" dirty="0"/>
              <a:t>), </a:t>
            </a:r>
            <a:endParaRPr lang="bs-Latn-BA" dirty="0"/>
          </a:p>
          <a:p>
            <a:pPr lvl="0"/>
            <a:r>
              <a:rPr lang="en-GB" dirty="0" err="1"/>
              <a:t>načelo</a:t>
            </a:r>
            <a:r>
              <a:rPr lang="en-GB" dirty="0"/>
              <a:t> </a:t>
            </a:r>
            <a:r>
              <a:rPr lang="en-GB" dirty="0" err="1"/>
              <a:t>primjene</a:t>
            </a:r>
            <a:r>
              <a:rPr lang="en-GB" dirty="0"/>
              <a:t> </a:t>
            </a:r>
            <a:r>
              <a:rPr lang="en-GB" dirty="0" err="1"/>
              <a:t>običaja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ustaljene</a:t>
            </a:r>
            <a:r>
              <a:rPr lang="en-GB" dirty="0"/>
              <a:t> </a:t>
            </a:r>
            <a:r>
              <a:rPr lang="en-GB" dirty="0" err="1"/>
              <a:t>prakse</a:t>
            </a:r>
            <a:r>
              <a:rPr lang="en-GB" dirty="0"/>
              <a:t>, </a:t>
            </a:r>
            <a:endParaRPr lang="bs-Latn-BA" dirty="0"/>
          </a:p>
          <a:p>
            <a:pPr lvl="0"/>
            <a:r>
              <a:rPr lang="en-GB" dirty="0" err="1"/>
              <a:t>načelo</a:t>
            </a:r>
            <a:r>
              <a:rPr lang="en-GB" dirty="0"/>
              <a:t> </a:t>
            </a:r>
            <a:r>
              <a:rPr lang="en-GB" dirty="0" err="1"/>
              <a:t>savjesnog</a:t>
            </a:r>
            <a:r>
              <a:rPr lang="en-GB" dirty="0"/>
              <a:t> </a:t>
            </a:r>
            <a:r>
              <a:rPr lang="en-GB" dirty="0" err="1"/>
              <a:t>pregovaranja</a:t>
            </a:r>
            <a:r>
              <a:rPr lang="en-GB" dirty="0"/>
              <a:t>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9602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82F8-33E5-4639-AD78-E30B9B4C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Trgovačko</a:t>
            </a:r>
            <a:r>
              <a:rPr lang="en-GB" b="1" dirty="0"/>
              <a:t> </a:t>
            </a:r>
            <a:r>
              <a:rPr lang="en-GB" b="1" dirty="0" err="1"/>
              <a:t>ugovorno</a:t>
            </a:r>
            <a:r>
              <a:rPr lang="en-GB" b="1" dirty="0"/>
              <a:t> </a:t>
            </a:r>
            <a:r>
              <a:rPr lang="en-GB" b="1" dirty="0" err="1"/>
              <a:t>pravo</a:t>
            </a:r>
            <a:r>
              <a:rPr lang="bs-Latn-BA" b="1" dirty="0"/>
              <a:t>,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dio</a:t>
            </a:r>
            <a:r>
              <a:rPr lang="en-GB" dirty="0"/>
              <a:t> </a:t>
            </a:r>
            <a:r>
              <a:rPr lang="en-GB" dirty="0" err="1"/>
              <a:t>domaćeg</a:t>
            </a:r>
            <a:r>
              <a:rPr lang="en-GB" dirty="0"/>
              <a:t> </a:t>
            </a:r>
            <a:r>
              <a:rPr lang="en-GB" dirty="0" err="1"/>
              <a:t>prava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8B6EC-3F9C-4060-B59A-58484C1AB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oblikuje</a:t>
            </a:r>
            <a:r>
              <a:rPr lang="en-GB" dirty="0"/>
              <a:t> se u </a:t>
            </a:r>
            <a:r>
              <a:rPr lang="en-GB" dirty="0" err="1"/>
              <a:t>skladu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političkim</a:t>
            </a:r>
            <a:r>
              <a:rPr lang="en-GB" dirty="0"/>
              <a:t>, </a:t>
            </a:r>
            <a:r>
              <a:rPr lang="en-GB" dirty="0" err="1"/>
              <a:t>privrednim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socijalnim</a:t>
            </a:r>
            <a:r>
              <a:rPr lang="en-GB" dirty="0"/>
              <a:t> </a:t>
            </a:r>
            <a:r>
              <a:rPr lang="en-GB" dirty="0" err="1"/>
              <a:t>prilikama</a:t>
            </a:r>
            <a:r>
              <a:rPr lang="en-GB" dirty="0"/>
              <a:t> </a:t>
            </a:r>
            <a:r>
              <a:rPr lang="en-GB" dirty="0" err="1"/>
              <a:t>određene</a:t>
            </a:r>
            <a:r>
              <a:rPr lang="en-GB" dirty="0"/>
              <a:t> </a:t>
            </a:r>
            <a:r>
              <a:rPr lang="en-GB" dirty="0" err="1"/>
              <a:t>države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bs-Latn-BA" dirty="0"/>
              <a:t>u</a:t>
            </a:r>
            <a:r>
              <a:rPr lang="en-GB" dirty="0" err="1"/>
              <a:t>ređuje</a:t>
            </a:r>
            <a:r>
              <a:rPr lang="en-GB" dirty="0"/>
              <a:t> se </a:t>
            </a:r>
            <a:r>
              <a:rPr lang="en-GB" dirty="0" err="1"/>
              <a:t>domaćim</a:t>
            </a:r>
            <a:r>
              <a:rPr lang="en-GB" dirty="0"/>
              <a:t> </a:t>
            </a:r>
            <a:r>
              <a:rPr lang="en-GB" dirty="0" err="1"/>
              <a:t>propisima</a:t>
            </a:r>
            <a:endParaRPr lang="bs-Latn-BA" dirty="0"/>
          </a:p>
          <a:p>
            <a:pPr lvl="0"/>
            <a:r>
              <a:rPr lang="bs-Latn-BA" dirty="0"/>
              <a:t>s</a:t>
            </a:r>
            <a:r>
              <a:rPr lang="en-GB" dirty="0" err="1"/>
              <a:t>istemski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regulisano</a:t>
            </a:r>
            <a:r>
              <a:rPr lang="en-GB" dirty="0"/>
              <a:t> – </a:t>
            </a:r>
            <a:r>
              <a:rPr lang="en-GB" dirty="0" err="1"/>
              <a:t>zakon</a:t>
            </a:r>
            <a:r>
              <a:rPr lang="en-GB" dirty="0"/>
              <a:t> (</a:t>
            </a:r>
            <a:r>
              <a:rPr lang="en-GB" dirty="0" err="1"/>
              <a:t>opšti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posebni</a:t>
            </a:r>
            <a:r>
              <a:rPr lang="en-GB" dirty="0"/>
              <a:t> </a:t>
            </a:r>
            <a:r>
              <a:rPr lang="en-GB" dirty="0" err="1"/>
              <a:t>dio</a:t>
            </a:r>
            <a:r>
              <a:rPr lang="en-GB" dirty="0"/>
              <a:t>) </a:t>
            </a:r>
            <a:endParaRPr lang="bs-Latn-BA" dirty="0"/>
          </a:p>
          <a:p>
            <a:pPr lvl="0"/>
            <a:r>
              <a:rPr lang="bs-Latn-BA" dirty="0"/>
              <a:t>d</a:t>
            </a:r>
            <a:r>
              <a:rPr lang="en-GB" dirty="0" err="1"/>
              <a:t>io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pravnog</a:t>
            </a:r>
            <a:r>
              <a:rPr lang="en-GB" dirty="0"/>
              <a:t> </a:t>
            </a:r>
            <a:r>
              <a:rPr lang="en-GB" dirty="0" err="1"/>
              <a:t>sistema</a:t>
            </a:r>
            <a:r>
              <a:rPr lang="en-GB" dirty="0"/>
              <a:t> </a:t>
            </a:r>
            <a:r>
              <a:rPr lang="en-GB" dirty="0" err="1"/>
              <a:t>države</a:t>
            </a:r>
            <a:r>
              <a:rPr lang="en-GB" dirty="0"/>
              <a:t>, </a:t>
            </a:r>
            <a:r>
              <a:rPr lang="en-GB" dirty="0" err="1"/>
              <a:t>zajedno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propisima</a:t>
            </a:r>
            <a:r>
              <a:rPr lang="en-GB" dirty="0"/>
              <a:t> </a:t>
            </a:r>
            <a:r>
              <a:rPr lang="en-GB" dirty="0" err="1"/>
              <a:t>koju</a:t>
            </a:r>
            <a:r>
              <a:rPr lang="en-GB" dirty="0"/>
              <a:t> </a:t>
            </a:r>
            <a:r>
              <a:rPr lang="en-GB" dirty="0" err="1"/>
              <a:t>regulišu</a:t>
            </a:r>
            <a:r>
              <a:rPr lang="en-GB" dirty="0"/>
              <a:t> </a:t>
            </a:r>
            <a:r>
              <a:rPr lang="en-GB" dirty="0" err="1"/>
              <a:t>trgovinu</a:t>
            </a:r>
            <a:r>
              <a:rPr lang="en-GB" dirty="0"/>
              <a:t>, </a:t>
            </a:r>
            <a:r>
              <a:rPr lang="en-GB" dirty="0" err="1"/>
              <a:t>poreze</a:t>
            </a:r>
            <a:r>
              <a:rPr lang="en-GB" dirty="0"/>
              <a:t>, </a:t>
            </a:r>
            <a:r>
              <a:rPr lang="en-GB" dirty="0" err="1"/>
              <a:t>valute</a:t>
            </a:r>
            <a:r>
              <a:rPr lang="en-GB" dirty="0"/>
              <a:t> </a:t>
            </a:r>
            <a:r>
              <a:rPr lang="en-GB" dirty="0" err="1"/>
              <a:t>plaćanja</a:t>
            </a:r>
            <a:r>
              <a:rPr lang="bs-Latn-BA" dirty="0"/>
              <a:t>, </a:t>
            </a:r>
            <a:r>
              <a:rPr lang="en-GB" dirty="0" err="1"/>
              <a:t>pravila</a:t>
            </a:r>
            <a:r>
              <a:rPr lang="en-GB" dirty="0"/>
              <a:t> o </a:t>
            </a:r>
            <a:r>
              <a:rPr lang="en-GB" dirty="0" err="1"/>
              <a:t>tržišnom</a:t>
            </a:r>
            <a:r>
              <a:rPr lang="en-GB" dirty="0"/>
              <a:t> </a:t>
            </a:r>
            <a:r>
              <a:rPr lang="en-GB" dirty="0" err="1"/>
              <a:t>natjecanju</a:t>
            </a:r>
            <a:r>
              <a:rPr lang="en-GB" dirty="0"/>
              <a:t>,.. </a:t>
            </a:r>
            <a:endParaRPr lang="bs-Latn-BA" dirty="0"/>
          </a:p>
          <a:p>
            <a:pPr lvl="0"/>
            <a:r>
              <a:rPr lang="bs-Latn-BA" dirty="0"/>
              <a:t>p</a:t>
            </a:r>
            <a:r>
              <a:rPr lang="en-GB" dirty="0" err="1"/>
              <a:t>rimjenjuje</a:t>
            </a:r>
            <a:r>
              <a:rPr lang="en-GB" dirty="0"/>
              <a:t> se u </a:t>
            </a:r>
            <a:r>
              <a:rPr lang="en-GB" dirty="0" err="1"/>
              <a:t>granicama</a:t>
            </a:r>
            <a:r>
              <a:rPr lang="en-GB" dirty="0"/>
              <a:t> </a:t>
            </a:r>
            <a:r>
              <a:rPr lang="en-GB" dirty="0" err="1"/>
              <a:t>odnosne</a:t>
            </a:r>
            <a:r>
              <a:rPr lang="en-GB" dirty="0"/>
              <a:t> </a:t>
            </a:r>
            <a:r>
              <a:rPr lang="en-GB" dirty="0" err="1"/>
              <a:t>države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ugovornih</a:t>
            </a:r>
            <a:r>
              <a:rPr lang="en-GB" dirty="0"/>
              <a:t> </a:t>
            </a:r>
            <a:r>
              <a:rPr lang="en-GB" dirty="0" err="1"/>
              <a:t>strana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pripadaju</a:t>
            </a:r>
            <a:r>
              <a:rPr lang="en-GB" dirty="0"/>
              <a:t> </a:t>
            </a:r>
            <a:r>
              <a:rPr lang="en-GB" dirty="0" err="1"/>
              <a:t>toj</a:t>
            </a:r>
            <a:r>
              <a:rPr lang="en-GB" dirty="0"/>
              <a:t> </a:t>
            </a:r>
            <a:r>
              <a:rPr lang="en-GB" dirty="0" err="1"/>
              <a:t>državi</a:t>
            </a:r>
            <a:r>
              <a:rPr lang="en-GB" dirty="0"/>
              <a:t> (</a:t>
            </a:r>
            <a:r>
              <a:rPr lang="en-GB" dirty="0" err="1"/>
              <a:t>prebivalište</a:t>
            </a:r>
            <a:r>
              <a:rPr lang="en-GB" dirty="0"/>
              <a:t>/</a:t>
            </a:r>
            <a:r>
              <a:rPr lang="en-GB" dirty="0" err="1"/>
              <a:t>sjedište</a:t>
            </a:r>
            <a:r>
              <a:rPr lang="en-GB" dirty="0"/>
              <a:t>)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30129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3123F-80CE-4DE5-B7D3-DE592D20A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Trgovački</a:t>
            </a:r>
            <a:r>
              <a:rPr lang="en-GB" b="1" dirty="0"/>
              <a:t> </a:t>
            </a:r>
            <a:r>
              <a:rPr lang="en-GB" b="1" dirty="0" err="1"/>
              <a:t>poslovi</a:t>
            </a:r>
            <a:r>
              <a:rPr lang="en-GB" b="1" dirty="0"/>
              <a:t> s </a:t>
            </a:r>
            <a:r>
              <a:rPr lang="en-GB" b="1" dirty="0" err="1"/>
              <a:t>međunarodnim</a:t>
            </a:r>
            <a:r>
              <a:rPr lang="en-GB" b="1" dirty="0"/>
              <a:t> </a:t>
            </a:r>
            <a:r>
              <a:rPr lang="en-GB" b="1" dirty="0" err="1"/>
              <a:t>elementom</a:t>
            </a:r>
            <a:r>
              <a:rPr lang="en-GB" b="1" dirty="0"/>
              <a:t>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33F5C-6AF3-4ADA-B2A7-936F4BE9B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en-GB" dirty="0" err="1"/>
              <a:t>Koja</a:t>
            </a:r>
            <a:r>
              <a:rPr lang="en-GB" dirty="0"/>
              <a:t> se </a:t>
            </a:r>
            <a:r>
              <a:rPr lang="en-GB" dirty="0" err="1"/>
              <a:t>pravila</a:t>
            </a:r>
            <a:r>
              <a:rPr lang="en-GB" dirty="0"/>
              <a:t> </a:t>
            </a:r>
            <a:r>
              <a:rPr lang="en-GB" dirty="0" err="1"/>
              <a:t>primjenjuju</a:t>
            </a:r>
            <a:r>
              <a:rPr lang="en-GB" dirty="0"/>
              <a:t>? </a:t>
            </a:r>
            <a:endParaRPr lang="bs-Latn-BA" dirty="0"/>
          </a:p>
          <a:p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mjerodavno</a:t>
            </a:r>
            <a:r>
              <a:rPr lang="en-GB" dirty="0"/>
              <a:t>? 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pPr marL="0" indent="0" algn="just">
              <a:buNone/>
            </a:pPr>
            <a:r>
              <a:rPr lang="en-GB" dirty="0" err="1"/>
              <a:t>Posebna</a:t>
            </a:r>
            <a:r>
              <a:rPr lang="en-GB" dirty="0"/>
              <a:t> </a:t>
            </a:r>
            <a:r>
              <a:rPr lang="en-GB" dirty="0" err="1"/>
              <a:t>pravila</a:t>
            </a:r>
            <a:r>
              <a:rPr lang="en-GB" dirty="0"/>
              <a:t> </a:t>
            </a:r>
            <a:r>
              <a:rPr lang="en-GB" dirty="0" err="1"/>
              <a:t>međunarodnog</a:t>
            </a:r>
            <a:r>
              <a:rPr lang="en-GB" dirty="0"/>
              <a:t> </a:t>
            </a:r>
            <a:r>
              <a:rPr lang="en-GB" dirty="0" err="1"/>
              <a:t>privatnog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o </a:t>
            </a:r>
            <a:r>
              <a:rPr lang="en-GB" dirty="0" err="1"/>
              <a:t>sukobu</a:t>
            </a:r>
            <a:r>
              <a:rPr lang="en-GB" dirty="0"/>
              <a:t> </a:t>
            </a:r>
            <a:r>
              <a:rPr lang="en-GB" dirty="0" err="1"/>
              <a:t>zakona</a:t>
            </a:r>
            <a:r>
              <a:rPr lang="en-GB" dirty="0"/>
              <a:t> </a:t>
            </a:r>
            <a:r>
              <a:rPr lang="en-GB" dirty="0" err="1"/>
              <a:t>daju</a:t>
            </a:r>
            <a:r>
              <a:rPr lang="en-GB" dirty="0"/>
              <a:t> </a:t>
            </a:r>
            <a:r>
              <a:rPr lang="en-GB" dirty="0" err="1"/>
              <a:t>odgovor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pitanje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se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primijeniti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određeni</a:t>
            </a:r>
            <a:r>
              <a:rPr lang="en-GB" dirty="0"/>
              <a:t> </a:t>
            </a:r>
            <a:r>
              <a:rPr lang="en-GB" dirty="0" err="1"/>
              <a:t>ugovorni</a:t>
            </a:r>
            <a:r>
              <a:rPr lang="en-GB" dirty="0"/>
              <a:t> </a:t>
            </a:r>
            <a:r>
              <a:rPr lang="en-GB" dirty="0" err="1"/>
              <a:t>odnos</a:t>
            </a:r>
            <a:r>
              <a:rPr lang="en-GB" dirty="0"/>
              <a:t> - </a:t>
            </a:r>
            <a:r>
              <a:rPr lang="en-GB" dirty="0" err="1"/>
              <a:t>utvrđivanje</a:t>
            </a:r>
            <a:r>
              <a:rPr lang="en-GB" dirty="0"/>
              <a:t> </a:t>
            </a:r>
            <a:r>
              <a:rPr lang="en-GB" dirty="0" err="1"/>
              <a:t>mjerodavnog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r>
              <a:rPr lang="en-GB" dirty="0" err="1"/>
              <a:t>putem</a:t>
            </a:r>
            <a:r>
              <a:rPr lang="en-GB" dirty="0"/>
              <a:t> </a:t>
            </a:r>
            <a:r>
              <a:rPr lang="en-GB" dirty="0" err="1"/>
              <a:t>kolizijskopravne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8538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4B053-8C36-4A50-9598-DAEFFF4F9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en-GB" b="1" dirty="0" err="1"/>
              <a:t>Zakon</a:t>
            </a:r>
            <a:r>
              <a:rPr lang="en-GB" b="1" dirty="0"/>
              <a:t> o </a:t>
            </a:r>
            <a:r>
              <a:rPr lang="en-GB" b="1" dirty="0" err="1"/>
              <a:t>rješavanju</a:t>
            </a:r>
            <a:r>
              <a:rPr lang="en-GB" b="1" dirty="0"/>
              <a:t> </a:t>
            </a:r>
            <a:r>
              <a:rPr lang="en-GB" b="1" dirty="0" err="1"/>
              <a:t>sukoba</a:t>
            </a:r>
            <a:r>
              <a:rPr lang="en-GB" b="1" dirty="0"/>
              <a:t> </a:t>
            </a:r>
            <a:r>
              <a:rPr lang="en-GB" b="1" dirty="0" err="1"/>
              <a:t>zakona</a:t>
            </a:r>
            <a:r>
              <a:rPr lang="en-GB" b="1" dirty="0"/>
              <a:t> s </a:t>
            </a:r>
            <a:r>
              <a:rPr lang="en-GB" b="1" dirty="0" err="1"/>
              <a:t>propisima</a:t>
            </a:r>
            <a:r>
              <a:rPr lang="en-GB" b="1" dirty="0"/>
              <a:t> </a:t>
            </a:r>
            <a:r>
              <a:rPr lang="en-GB" b="1" dirty="0" err="1"/>
              <a:t>drugih</a:t>
            </a:r>
            <a:r>
              <a:rPr lang="en-GB" b="1" dirty="0"/>
              <a:t> </a:t>
            </a:r>
            <a:r>
              <a:rPr lang="en-GB" b="1" dirty="0" err="1"/>
              <a:t>zemalja</a:t>
            </a:r>
            <a:r>
              <a:rPr lang="en-GB" b="1" dirty="0"/>
              <a:t> u </a:t>
            </a:r>
            <a:r>
              <a:rPr lang="en-GB" b="1" dirty="0" err="1"/>
              <a:t>određenim</a:t>
            </a:r>
            <a:r>
              <a:rPr lang="en-GB" b="1" dirty="0"/>
              <a:t> </a:t>
            </a:r>
            <a:r>
              <a:rPr lang="en-GB" b="1" dirty="0" err="1"/>
              <a:t>odnosima</a:t>
            </a:r>
            <a:r>
              <a:rPr lang="en-GB" b="1" dirty="0"/>
              <a:t> (ZRSZ)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10D14-1259-4B75-9AA6-72666BEB4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Pravila</a:t>
            </a:r>
            <a:r>
              <a:rPr lang="en-GB" dirty="0"/>
              <a:t> o </a:t>
            </a:r>
            <a:r>
              <a:rPr lang="en-GB" dirty="0" err="1"/>
              <a:t>određivanju</a:t>
            </a:r>
            <a:r>
              <a:rPr lang="en-GB" dirty="0"/>
              <a:t> </a:t>
            </a:r>
            <a:r>
              <a:rPr lang="en-GB" dirty="0" err="1"/>
              <a:t>mjerodavnog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statusne</a:t>
            </a:r>
            <a:r>
              <a:rPr lang="en-GB" dirty="0"/>
              <a:t>, </a:t>
            </a:r>
            <a:r>
              <a:rPr lang="en-GB" dirty="0" err="1"/>
              <a:t>porodične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b="1" dirty="0" err="1"/>
              <a:t>imovinske</a:t>
            </a:r>
            <a:r>
              <a:rPr lang="en-GB" dirty="0"/>
              <a:t>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dirty="0" err="1"/>
              <a:t>stvarnopravne</a:t>
            </a:r>
            <a:r>
              <a:rPr lang="en-GB" dirty="0"/>
              <a:t> </a:t>
            </a:r>
            <a:r>
              <a:rPr lang="en-GB" dirty="0" err="1"/>
              <a:t>odnose</a:t>
            </a:r>
            <a:r>
              <a:rPr lang="en-GB" dirty="0"/>
              <a:t> s </a:t>
            </a:r>
            <a:r>
              <a:rPr lang="en-GB" dirty="0" err="1"/>
              <a:t>međunarodnim</a:t>
            </a:r>
            <a:r>
              <a:rPr lang="en-GB" dirty="0"/>
              <a:t> </a:t>
            </a:r>
            <a:r>
              <a:rPr lang="en-GB" dirty="0" err="1"/>
              <a:t>elementom</a:t>
            </a:r>
            <a:r>
              <a:rPr lang="en-GB" dirty="0"/>
              <a:t> </a:t>
            </a:r>
            <a:endParaRPr lang="bs-Latn-BA" dirty="0"/>
          </a:p>
          <a:p>
            <a:r>
              <a:rPr lang="en-GB" dirty="0" err="1"/>
              <a:t>Kolizijska</a:t>
            </a:r>
            <a:r>
              <a:rPr lang="en-GB" dirty="0"/>
              <a:t> </a:t>
            </a:r>
            <a:r>
              <a:rPr lang="en-GB" dirty="0" err="1"/>
              <a:t>pravila</a:t>
            </a:r>
            <a:r>
              <a:rPr lang="en-GB" dirty="0"/>
              <a:t>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sadržana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u </a:t>
            </a:r>
            <a:r>
              <a:rPr lang="en-GB" dirty="0" err="1"/>
              <a:t>nekim</a:t>
            </a:r>
            <a:r>
              <a:rPr lang="en-GB" dirty="0"/>
              <a:t> </a:t>
            </a:r>
            <a:r>
              <a:rPr lang="en-GB" dirty="0" err="1"/>
              <a:t>drugim</a:t>
            </a:r>
            <a:r>
              <a:rPr lang="en-GB" dirty="0"/>
              <a:t> </a:t>
            </a:r>
            <a:r>
              <a:rPr lang="en-GB" dirty="0" err="1"/>
              <a:t>propisima</a:t>
            </a:r>
            <a:r>
              <a:rPr lang="en-GB" dirty="0"/>
              <a:t> (</a:t>
            </a:r>
            <a:r>
              <a:rPr lang="bs-Latn-BA" dirty="0"/>
              <a:t>npr. </a:t>
            </a:r>
            <a:r>
              <a:rPr lang="en-GB" dirty="0" err="1"/>
              <a:t>član</a:t>
            </a:r>
            <a:r>
              <a:rPr lang="en-GB" dirty="0"/>
              <a:t> 96. </a:t>
            </a:r>
            <a:r>
              <a:rPr lang="en-GB" dirty="0" err="1"/>
              <a:t>i</a:t>
            </a:r>
            <a:r>
              <a:rPr lang="en-GB" dirty="0"/>
              <a:t> 97</a:t>
            </a:r>
            <a:r>
              <a:rPr lang="bs-Latn-BA" dirty="0"/>
              <a:t>.</a:t>
            </a:r>
            <a:r>
              <a:rPr lang="en-GB" dirty="0"/>
              <a:t> </a:t>
            </a:r>
            <a:r>
              <a:rPr lang="en-GB" dirty="0" err="1"/>
              <a:t>Zakona</a:t>
            </a:r>
            <a:r>
              <a:rPr lang="en-GB" dirty="0"/>
              <a:t> o </a:t>
            </a:r>
            <a:r>
              <a:rPr lang="en-GB" dirty="0" err="1"/>
              <a:t>mjenici</a:t>
            </a:r>
            <a:r>
              <a:rPr lang="en-GB" dirty="0"/>
              <a:t>)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94903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C39D9-2747-4027-89A3-4C08B6FED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en-GB" b="1" dirty="0" err="1"/>
              <a:t>Pravila</a:t>
            </a:r>
            <a:r>
              <a:rPr lang="en-GB" b="1" dirty="0"/>
              <a:t> </a:t>
            </a:r>
            <a:r>
              <a:rPr lang="en-GB" b="1" dirty="0" err="1"/>
              <a:t>mjerodavnog</a:t>
            </a:r>
            <a:r>
              <a:rPr lang="en-GB" b="1" dirty="0"/>
              <a:t> </a:t>
            </a:r>
            <a:r>
              <a:rPr lang="en-GB" b="1" dirty="0" err="1"/>
              <a:t>prava</a:t>
            </a:r>
            <a:r>
              <a:rPr lang="en-GB" b="1" dirty="0"/>
              <a:t> se </a:t>
            </a:r>
            <a:r>
              <a:rPr lang="en-GB" b="1" dirty="0" err="1"/>
              <a:t>primjenjuju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bs-Latn-BA" b="1" dirty="0"/>
              <a:t>sljedeća </a:t>
            </a:r>
            <a:r>
              <a:rPr lang="en-GB" b="1" dirty="0" err="1"/>
              <a:t>pitanja</a:t>
            </a:r>
            <a:r>
              <a:rPr lang="en-GB" dirty="0"/>
              <a:t>: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CDA09-8D4C-4734-B195-DA9A9D802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Kada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ugovor</a:t>
            </a:r>
            <a:r>
              <a:rPr lang="en-GB" dirty="0"/>
              <a:t> </a:t>
            </a:r>
            <a:r>
              <a:rPr lang="en-GB" dirty="0" err="1"/>
              <a:t>sklopljen</a:t>
            </a:r>
            <a:r>
              <a:rPr lang="en-GB" dirty="0"/>
              <a:t> ? </a:t>
            </a:r>
            <a:endParaRPr lang="bs-Latn-BA" dirty="0"/>
          </a:p>
          <a:p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obveze</a:t>
            </a:r>
            <a:r>
              <a:rPr lang="en-GB" dirty="0"/>
              <a:t> </a:t>
            </a:r>
            <a:r>
              <a:rPr lang="en-GB" dirty="0" err="1"/>
              <a:t>ugovornih</a:t>
            </a:r>
            <a:r>
              <a:rPr lang="en-GB" dirty="0"/>
              <a:t> </a:t>
            </a:r>
            <a:r>
              <a:rPr lang="en-GB" dirty="0" err="1"/>
              <a:t>stranaka</a:t>
            </a:r>
            <a:r>
              <a:rPr lang="en-GB" dirty="0"/>
              <a:t> ? </a:t>
            </a:r>
            <a:endParaRPr lang="bs-Latn-BA" dirty="0"/>
          </a:p>
          <a:p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pretpostavke</a:t>
            </a:r>
            <a:r>
              <a:rPr lang="en-GB" dirty="0"/>
              <a:t> </a:t>
            </a:r>
            <a:r>
              <a:rPr lang="en-GB" dirty="0" err="1"/>
              <a:t>valjanosti</a:t>
            </a:r>
            <a:r>
              <a:rPr lang="en-GB" dirty="0"/>
              <a:t> </a:t>
            </a:r>
            <a:r>
              <a:rPr lang="en-GB" dirty="0" err="1"/>
              <a:t>ugovora</a:t>
            </a:r>
            <a:r>
              <a:rPr lang="en-GB" dirty="0"/>
              <a:t> ? </a:t>
            </a:r>
            <a:endParaRPr lang="bs-Latn-BA" dirty="0"/>
          </a:p>
          <a:p>
            <a:r>
              <a:rPr lang="en-GB" dirty="0" err="1"/>
              <a:t>Može</a:t>
            </a:r>
            <a:r>
              <a:rPr lang="en-GB" dirty="0"/>
              <a:t> li se </a:t>
            </a:r>
            <a:r>
              <a:rPr lang="en-GB" dirty="0" err="1"/>
              <a:t>ugovor</a:t>
            </a:r>
            <a:r>
              <a:rPr lang="en-GB" dirty="0"/>
              <a:t> </a:t>
            </a:r>
            <a:r>
              <a:rPr lang="en-GB" dirty="0" err="1"/>
              <a:t>pobijati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raskinuti</a:t>
            </a:r>
            <a:r>
              <a:rPr lang="en-GB" dirty="0"/>
              <a:t> ? </a:t>
            </a:r>
            <a:endParaRPr lang="bs-Latn-BA" dirty="0"/>
          </a:p>
          <a:p>
            <a:r>
              <a:rPr lang="en-GB" dirty="0"/>
              <a:t>U </a:t>
            </a:r>
            <a:r>
              <a:rPr lang="en-GB" dirty="0" err="1"/>
              <a:t>kojem</a:t>
            </a:r>
            <a:r>
              <a:rPr lang="en-GB" dirty="0"/>
              <a:t> </a:t>
            </a:r>
            <a:r>
              <a:rPr lang="en-GB" dirty="0" err="1"/>
              <a:t>trenutku</a:t>
            </a:r>
            <a:r>
              <a:rPr lang="en-GB" dirty="0"/>
              <a:t> </a:t>
            </a:r>
            <a:r>
              <a:rPr lang="en-GB" dirty="0" err="1"/>
              <a:t>dolazi</a:t>
            </a:r>
            <a:r>
              <a:rPr lang="en-GB" dirty="0"/>
              <a:t> do </a:t>
            </a:r>
            <a:r>
              <a:rPr lang="en-GB" dirty="0" err="1"/>
              <a:t>prenosa</a:t>
            </a:r>
            <a:r>
              <a:rPr lang="en-GB" dirty="0"/>
              <a:t> </a:t>
            </a:r>
            <a:r>
              <a:rPr lang="en-GB" dirty="0" err="1"/>
              <a:t>vlasništva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? </a:t>
            </a:r>
            <a:endParaRPr lang="bs-Latn-BA" dirty="0"/>
          </a:p>
          <a:p>
            <a:r>
              <a:rPr lang="en-GB" dirty="0" err="1"/>
              <a:t>Št</a:t>
            </a:r>
            <a:r>
              <a:rPr lang="bs-Latn-BA" dirty="0"/>
              <a:t>a</a:t>
            </a:r>
            <a:r>
              <a:rPr lang="en-GB" dirty="0"/>
              <a:t> </a:t>
            </a:r>
            <a:r>
              <a:rPr lang="en-GB" dirty="0" err="1"/>
              <a:t>podrazumijeva</a:t>
            </a:r>
            <a:r>
              <a:rPr lang="en-GB" dirty="0"/>
              <a:t> </a:t>
            </a:r>
            <a:r>
              <a:rPr lang="en-GB" dirty="0" err="1"/>
              <a:t>pojam</a:t>
            </a:r>
            <a:r>
              <a:rPr lang="en-GB" dirty="0"/>
              <a:t> </a:t>
            </a:r>
            <a:r>
              <a:rPr lang="en-GB" dirty="0" err="1"/>
              <a:t>materijalnih</a:t>
            </a:r>
            <a:r>
              <a:rPr lang="en-GB" dirty="0"/>
              <a:t> </a:t>
            </a:r>
            <a:r>
              <a:rPr lang="en-GB" dirty="0" err="1"/>
              <a:t>nedostataka</a:t>
            </a:r>
            <a:r>
              <a:rPr lang="en-GB" dirty="0"/>
              <a:t> robe?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Pristup suda u rješavanju sporova u vezi sa povredom ugovora o međunarodnoj prodaji robe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62822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68B62-38D2-4ABD-B05D-ED7F5454B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en-GB" b="1" dirty="0" err="1"/>
              <a:t>Međunarodno</a:t>
            </a:r>
            <a:r>
              <a:rPr lang="en-GB" b="1" dirty="0"/>
              <a:t> </a:t>
            </a:r>
            <a:r>
              <a:rPr lang="en-GB" b="1" dirty="0" err="1"/>
              <a:t>trgovačko</a:t>
            </a:r>
            <a:r>
              <a:rPr lang="en-GB" b="1" dirty="0"/>
              <a:t> </a:t>
            </a:r>
            <a:r>
              <a:rPr lang="en-GB" b="1" dirty="0" err="1"/>
              <a:t>ugovorno</a:t>
            </a:r>
            <a:r>
              <a:rPr lang="en-GB" b="1" dirty="0"/>
              <a:t> </a:t>
            </a:r>
            <a:r>
              <a:rPr lang="en-GB" b="1" dirty="0" err="1"/>
              <a:t>pravo</a:t>
            </a:r>
            <a:r>
              <a:rPr lang="en-GB" dirty="0"/>
              <a:t>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D3B19-089E-4CAA-8B70-0E7CBF7E8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dirty="0"/>
              <a:t>Ne </a:t>
            </a:r>
            <a:r>
              <a:rPr lang="en-GB" dirty="0" err="1"/>
              <a:t>postoji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pravnih</a:t>
            </a:r>
            <a:r>
              <a:rPr lang="en-GB" dirty="0"/>
              <a:t> </a:t>
            </a:r>
            <a:r>
              <a:rPr lang="en-GB" dirty="0" err="1"/>
              <a:t>pravila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bi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univerzalan</a:t>
            </a:r>
            <a:r>
              <a:rPr lang="en-GB" dirty="0"/>
              <a:t> </a:t>
            </a:r>
            <a:r>
              <a:rPr lang="en-GB" dirty="0" err="1"/>
              <a:t>način</a:t>
            </a:r>
            <a:r>
              <a:rPr lang="en-GB" dirty="0"/>
              <a:t> </a:t>
            </a:r>
            <a:r>
              <a:rPr lang="en-GB" dirty="0" err="1"/>
              <a:t>uređivala</a:t>
            </a:r>
            <a:r>
              <a:rPr lang="en-GB" dirty="0"/>
              <a:t> </a:t>
            </a:r>
            <a:r>
              <a:rPr lang="en-GB" dirty="0" err="1"/>
              <a:t>ugovorne</a:t>
            </a:r>
            <a:r>
              <a:rPr lang="en-GB" dirty="0"/>
              <a:t> </a:t>
            </a:r>
            <a:r>
              <a:rPr lang="en-GB" dirty="0" err="1"/>
              <a:t>odnose</a:t>
            </a:r>
            <a:r>
              <a:rPr lang="en-GB" dirty="0"/>
              <a:t> s </a:t>
            </a:r>
            <a:r>
              <a:rPr lang="en-GB" dirty="0" err="1"/>
              <a:t>međunarodnim</a:t>
            </a:r>
            <a:r>
              <a:rPr lang="en-GB" dirty="0"/>
              <a:t> </a:t>
            </a:r>
            <a:r>
              <a:rPr lang="en-GB" dirty="0" err="1"/>
              <a:t>obilježjem</a:t>
            </a:r>
            <a:r>
              <a:rPr lang="en-GB" dirty="0"/>
              <a:t>  </a:t>
            </a:r>
            <a:endParaRPr lang="bs-Latn-BA" dirty="0"/>
          </a:p>
          <a:p>
            <a:pPr marL="0" indent="0" algn="just">
              <a:buNone/>
            </a:pPr>
            <a:r>
              <a:rPr lang="en-GB" dirty="0" err="1"/>
              <a:t>Savremeno</a:t>
            </a:r>
            <a:r>
              <a:rPr lang="en-GB" dirty="0"/>
              <a:t> </a:t>
            </a:r>
            <a:r>
              <a:rPr lang="en-GB" dirty="0" err="1"/>
              <a:t>međunarodno</a:t>
            </a:r>
            <a:r>
              <a:rPr lang="en-GB" dirty="0"/>
              <a:t> </a:t>
            </a:r>
            <a:r>
              <a:rPr lang="en-GB" dirty="0" err="1"/>
              <a:t>trgovačko</a:t>
            </a:r>
            <a:r>
              <a:rPr lang="en-GB" dirty="0"/>
              <a:t>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/>
              <a:t>izvore</a:t>
            </a:r>
            <a:r>
              <a:rPr lang="en-GB" dirty="0"/>
              <a:t> </a:t>
            </a:r>
            <a:r>
              <a:rPr lang="en-GB" dirty="0" err="1"/>
              <a:t>pronalazi</a:t>
            </a:r>
            <a:r>
              <a:rPr lang="en-GB" dirty="0"/>
              <a:t> u</a:t>
            </a:r>
            <a:r>
              <a:rPr lang="bs-Latn-BA" dirty="0"/>
              <a:t>:</a:t>
            </a:r>
          </a:p>
          <a:p>
            <a:pPr algn="just"/>
            <a:r>
              <a:rPr lang="en-GB" dirty="0"/>
              <a:t> </a:t>
            </a:r>
            <a:r>
              <a:rPr lang="en-GB" dirty="0" err="1"/>
              <a:t>nacionalnim</a:t>
            </a:r>
            <a:r>
              <a:rPr lang="en-GB" dirty="0"/>
              <a:t> </a:t>
            </a:r>
            <a:r>
              <a:rPr lang="en-GB" dirty="0" err="1"/>
              <a:t>pravima</a:t>
            </a:r>
            <a:r>
              <a:rPr lang="en-GB" dirty="0"/>
              <a:t> </a:t>
            </a:r>
            <a:endParaRPr lang="bs-Latn-BA" dirty="0"/>
          </a:p>
          <a:p>
            <a:pPr algn="just"/>
            <a:r>
              <a:rPr lang="bs-Latn-BA" dirty="0"/>
              <a:t> </a:t>
            </a:r>
            <a:r>
              <a:rPr lang="en-GB" dirty="0" err="1"/>
              <a:t>međunarodnim</a:t>
            </a:r>
            <a:r>
              <a:rPr lang="en-GB" dirty="0"/>
              <a:t> </a:t>
            </a:r>
            <a:r>
              <a:rPr lang="en-GB" dirty="0" err="1"/>
              <a:t>ugovorima</a:t>
            </a:r>
            <a:r>
              <a:rPr lang="en-GB" dirty="0"/>
              <a:t>, </a:t>
            </a:r>
            <a:endParaRPr lang="bs-Latn-BA" dirty="0"/>
          </a:p>
          <a:p>
            <a:pPr algn="just"/>
            <a:r>
              <a:rPr lang="bs-Latn-BA" dirty="0"/>
              <a:t> </a:t>
            </a:r>
            <a:r>
              <a:rPr lang="en-GB" dirty="0" err="1"/>
              <a:t>autonomnom</a:t>
            </a:r>
            <a:r>
              <a:rPr lang="en-GB" dirty="0"/>
              <a:t> </a:t>
            </a:r>
            <a:r>
              <a:rPr lang="en-GB" dirty="0" err="1"/>
              <a:t>pravu</a:t>
            </a:r>
            <a:r>
              <a:rPr lang="en-GB" dirty="0"/>
              <a:t> </a:t>
            </a:r>
            <a:r>
              <a:rPr lang="en-GB" dirty="0" err="1"/>
              <a:t>trgovaca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endParaRPr lang="bs-Latn-BA" dirty="0"/>
          </a:p>
          <a:p>
            <a:pPr algn="just"/>
            <a:r>
              <a:rPr lang="bs-Latn-BA" dirty="0"/>
              <a:t> </a:t>
            </a:r>
            <a:r>
              <a:rPr lang="en-GB" dirty="0" err="1"/>
              <a:t>osnovnim</a:t>
            </a:r>
            <a:r>
              <a:rPr lang="en-GB" dirty="0"/>
              <a:t> </a:t>
            </a:r>
            <a:r>
              <a:rPr lang="en-GB" dirty="0" err="1"/>
              <a:t>načelima</a:t>
            </a:r>
            <a:r>
              <a:rPr lang="en-GB" dirty="0"/>
              <a:t> </a:t>
            </a:r>
            <a:r>
              <a:rPr lang="en-GB" dirty="0" err="1"/>
              <a:t>ugovornog</a:t>
            </a:r>
            <a:r>
              <a:rPr lang="en-GB" dirty="0"/>
              <a:t> </a:t>
            </a:r>
            <a:r>
              <a:rPr lang="en-GB" dirty="0" err="1"/>
              <a:t>prava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83432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41C2E-A7C4-4AAC-9F7E-147F486C8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b="1" dirty="0"/>
              <a:t>O</a:t>
            </a:r>
            <a:r>
              <a:rPr lang="en-GB" b="1" dirty="0" err="1"/>
              <a:t>snovne</a:t>
            </a:r>
            <a:r>
              <a:rPr lang="en-GB" b="1" dirty="0"/>
              <a:t> </a:t>
            </a:r>
            <a:r>
              <a:rPr lang="en-GB" b="1" dirty="0" err="1"/>
              <a:t>sličnosti</a:t>
            </a:r>
            <a:r>
              <a:rPr lang="en-GB" b="1" dirty="0"/>
              <a:t> </a:t>
            </a:r>
            <a:r>
              <a:rPr lang="en-GB" b="1" dirty="0" err="1"/>
              <a:t>nacional</a:t>
            </a:r>
            <a:r>
              <a:rPr lang="bs-Latn-BA" b="1" dirty="0"/>
              <a:t>n</a:t>
            </a:r>
            <a:r>
              <a:rPr lang="en-GB" b="1" dirty="0" err="1"/>
              <a:t>ih</a:t>
            </a:r>
            <a:r>
              <a:rPr lang="en-GB" b="1" dirty="0"/>
              <a:t> </a:t>
            </a:r>
            <a:r>
              <a:rPr lang="en-GB" b="1" dirty="0" err="1"/>
              <a:t>prava</a:t>
            </a: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84471-AB47-4BDF-89C3-AABB0E892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sz="2800" dirty="0"/>
              <a:t>(</a:t>
            </a:r>
            <a:r>
              <a:rPr lang="en-GB" sz="2800" b="1" i="1" dirty="0" err="1"/>
              <a:t>načelo</a:t>
            </a:r>
            <a:r>
              <a:rPr lang="en-GB" sz="2800" b="1" i="1" dirty="0"/>
              <a:t> </a:t>
            </a:r>
            <a:r>
              <a:rPr lang="en-GB" sz="2800" b="1" i="1" dirty="0" err="1"/>
              <a:t>autonomije</a:t>
            </a:r>
            <a:r>
              <a:rPr lang="en-GB" sz="2800" b="1" i="1" dirty="0"/>
              <a:t> </a:t>
            </a:r>
            <a:r>
              <a:rPr lang="en-GB" sz="2800" b="1" i="1" dirty="0" err="1"/>
              <a:t>volje</a:t>
            </a:r>
            <a:r>
              <a:rPr lang="en-GB" sz="2800" b="1" i="1" dirty="0"/>
              <a:t> </a:t>
            </a:r>
            <a:r>
              <a:rPr lang="en-GB" sz="2800" b="1" i="1" dirty="0" err="1"/>
              <a:t>stranaka</a:t>
            </a:r>
            <a:r>
              <a:rPr lang="en-GB" sz="2800" dirty="0"/>
              <a:t>) - </a:t>
            </a:r>
            <a:r>
              <a:rPr lang="en-GB" sz="2800" dirty="0" err="1"/>
              <a:t>ugovorne</a:t>
            </a:r>
            <a:r>
              <a:rPr lang="en-GB" sz="2800" dirty="0"/>
              <a:t> </a:t>
            </a:r>
            <a:r>
              <a:rPr lang="en-GB" sz="2800" dirty="0" err="1"/>
              <a:t>strane</a:t>
            </a:r>
            <a:r>
              <a:rPr lang="en-GB" sz="2800" dirty="0"/>
              <a:t> </a:t>
            </a:r>
            <a:r>
              <a:rPr lang="en-GB" sz="2800" dirty="0" err="1"/>
              <a:t>su</a:t>
            </a:r>
            <a:r>
              <a:rPr lang="en-GB" sz="2800" dirty="0"/>
              <a:t> </a:t>
            </a:r>
            <a:r>
              <a:rPr lang="en-GB" sz="2800" dirty="0" err="1"/>
              <a:t>slobodne</a:t>
            </a:r>
            <a:r>
              <a:rPr lang="en-GB" sz="2800" dirty="0"/>
              <a:t> da u </a:t>
            </a:r>
            <a:r>
              <a:rPr lang="en-GB" sz="2800" dirty="0" err="1"/>
              <a:t>skladu</a:t>
            </a:r>
            <a:r>
              <a:rPr lang="en-GB" sz="2800" dirty="0"/>
              <a:t> </a:t>
            </a:r>
            <a:r>
              <a:rPr lang="en-GB" sz="2800" dirty="0" err="1"/>
              <a:t>sa</a:t>
            </a:r>
            <a:r>
              <a:rPr lang="en-GB" sz="2800" dirty="0"/>
              <a:t> </a:t>
            </a:r>
            <a:r>
              <a:rPr lang="en-GB" sz="2800" dirty="0" err="1"/>
              <a:t>ograničenjima</a:t>
            </a:r>
            <a:r>
              <a:rPr lang="en-GB" sz="2800" dirty="0"/>
              <a:t> </a:t>
            </a:r>
            <a:r>
              <a:rPr lang="en-GB" sz="2800" dirty="0" err="1"/>
              <a:t>nametnutim</a:t>
            </a:r>
            <a:r>
              <a:rPr lang="en-GB" sz="2800" dirty="0"/>
              <a:t> </a:t>
            </a:r>
            <a:r>
              <a:rPr lang="en-GB" sz="2800" dirty="0" err="1"/>
              <a:t>nacionalnim</a:t>
            </a:r>
            <a:r>
              <a:rPr lang="en-GB" sz="2800" dirty="0"/>
              <a:t> </a:t>
            </a:r>
            <a:r>
              <a:rPr lang="en-GB" sz="2800" dirty="0" err="1"/>
              <a:t>pravima</a:t>
            </a:r>
            <a:r>
              <a:rPr lang="en-GB" sz="2800" dirty="0"/>
              <a:t>, </a:t>
            </a:r>
            <a:r>
              <a:rPr lang="en-GB" sz="2800" dirty="0" err="1"/>
              <a:t>sklapaju</a:t>
            </a:r>
            <a:r>
              <a:rPr lang="en-GB" sz="2800" dirty="0"/>
              <a:t> </a:t>
            </a:r>
            <a:r>
              <a:rPr lang="en-GB" sz="2800" dirty="0" err="1"/>
              <a:t>ugovore</a:t>
            </a:r>
            <a:r>
              <a:rPr lang="en-GB" sz="2800" dirty="0"/>
              <a:t> o </a:t>
            </a:r>
            <a:r>
              <a:rPr lang="en-GB" sz="2800" dirty="0" err="1"/>
              <a:t>svemu</a:t>
            </a:r>
            <a:r>
              <a:rPr lang="en-GB" sz="2800" dirty="0"/>
              <a:t> </a:t>
            </a:r>
            <a:r>
              <a:rPr lang="en-GB" sz="2800" dirty="0" err="1"/>
              <a:t>onome</a:t>
            </a:r>
            <a:r>
              <a:rPr lang="en-GB" sz="2800" dirty="0"/>
              <a:t> o </a:t>
            </a:r>
            <a:r>
              <a:rPr lang="en-GB" sz="2800" dirty="0" err="1"/>
              <a:t>čemu</a:t>
            </a:r>
            <a:r>
              <a:rPr lang="en-GB" sz="2800" dirty="0"/>
              <a:t> se </a:t>
            </a:r>
            <a:r>
              <a:rPr lang="en-GB" sz="2800" dirty="0" err="1"/>
              <a:t>mogu</a:t>
            </a:r>
            <a:r>
              <a:rPr lang="en-GB" sz="2800" dirty="0"/>
              <a:t> </a:t>
            </a:r>
            <a:r>
              <a:rPr lang="en-GB" sz="2800" dirty="0" err="1"/>
              <a:t>sporazumjeti</a:t>
            </a:r>
            <a:r>
              <a:rPr lang="en-GB" sz="2800" dirty="0"/>
              <a:t> </a:t>
            </a:r>
            <a:endParaRPr lang="bs-Latn-BA" sz="2800" dirty="0"/>
          </a:p>
          <a:p>
            <a:pPr marL="457200" lvl="1" indent="0" algn="just">
              <a:buNone/>
            </a:pPr>
            <a:endParaRPr lang="bs-Latn-BA" sz="2800" dirty="0"/>
          </a:p>
          <a:p>
            <a:pPr lvl="1" algn="just"/>
            <a:r>
              <a:rPr lang="en-GB" sz="2800" dirty="0"/>
              <a:t>(</a:t>
            </a:r>
            <a:r>
              <a:rPr lang="en-GB" sz="2800" b="1" i="1" dirty="0"/>
              <a:t>pacta sunt </a:t>
            </a:r>
            <a:r>
              <a:rPr lang="en-GB" sz="2800" b="1" i="1" dirty="0" err="1"/>
              <a:t>servanda</a:t>
            </a:r>
            <a:r>
              <a:rPr lang="en-GB" sz="2800" dirty="0"/>
              <a:t>) - </a:t>
            </a:r>
            <a:r>
              <a:rPr lang="en-GB" sz="2800" dirty="0" err="1"/>
              <a:t>ugovorne</a:t>
            </a:r>
            <a:r>
              <a:rPr lang="en-GB" sz="2800" dirty="0"/>
              <a:t> </a:t>
            </a:r>
            <a:r>
              <a:rPr lang="en-GB" sz="2800" dirty="0" err="1"/>
              <a:t>strane</a:t>
            </a:r>
            <a:r>
              <a:rPr lang="en-GB" sz="2800" dirty="0"/>
              <a:t> </a:t>
            </a:r>
            <a:r>
              <a:rPr lang="bs-Latn-BA" sz="2800" dirty="0"/>
              <a:t>su dužne</a:t>
            </a:r>
            <a:r>
              <a:rPr lang="en-GB" sz="2800" dirty="0"/>
              <a:t> </a:t>
            </a:r>
            <a:r>
              <a:rPr lang="en-GB" sz="2800" dirty="0" err="1"/>
              <a:t>savjesno</a:t>
            </a:r>
            <a:r>
              <a:rPr lang="en-GB" sz="2800" dirty="0"/>
              <a:t> </a:t>
            </a:r>
            <a:r>
              <a:rPr lang="en-GB" sz="2800" dirty="0" err="1"/>
              <a:t>ispuniti</a:t>
            </a:r>
            <a:r>
              <a:rPr lang="en-GB" sz="2800" dirty="0"/>
              <a:t> </a:t>
            </a:r>
            <a:r>
              <a:rPr lang="en-GB" sz="2800" dirty="0" err="1"/>
              <a:t>ugovor</a:t>
            </a:r>
            <a:r>
              <a:rPr lang="en-GB" sz="2800" dirty="0"/>
              <a:t>, </a:t>
            </a:r>
            <a:r>
              <a:rPr lang="en-GB" sz="2800" dirty="0" err="1"/>
              <a:t>osim</a:t>
            </a:r>
            <a:r>
              <a:rPr lang="en-GB" sz="2800" dirty="0"/>
              <a:t> u </a:t>
            </a:r>
            <a:r>
              <a:rPr lang="en-GB" sz="2800" dirty="0" err="1"/>
              <a:t>izuzetnim</a:t>
            </a:r>
            <a:r>
              <a:rPr lang="en-GB" sz="2800" dirty="0"/>
              <a:t> </a:t>
            </a:r>
            <a:r>
              <a:rPr lang="en-GB" sz="2800" dirty="0" err="1"/>
              <a:t>okolnostima</a:t>
            </a:r>
            <a:r>
              <a:rPr lang="en-GB" sz="2800" dirty="0"/>
              <a:t> </a:t>
            </a:r>
            <a:endParaRPr lang="bs-Latn-BA" sz="2800" dirty="0"/>
          </a:p>
          <a:p>
            <a:pPr marL="457200" lvl="1" indent="0" algn="just">
              <a:buNone/>
            </a:pPr>
            <a:endParaRPr lang="bs-Latn-BA" sz="2800" dirty="0"/>
          </a:p>
          <a:p>
            <a:pPr lvl="1" algn="just"/>
            <a:r>
              <a:rPr lang="en-GB" sz="2800" b="1" i="1" dirty="0" err="1"/>
              <a:t>Arbitraža</a:t>
            </a:r>
            <a:r>
              <a:rPr lang="en-GB" sz="2800" dirty="0"/>
              <a:t> </a:t>
            </a:r>
            <a:r>
              <a:rPr lang="en-GB" sz="2800" dirty="0" err="1"/>
              <a:t>kao</a:t>
            </a:r>
            <a:r>
              <a:rPr lang="en-GB" sz="2800" dirty="0"/>
              <a:t> </a:t>
            </a:r>
            <a:r>
              <a:rPr lang="en-GB" sz="2800" dirty="0" err="1"/>
              <a:t>sredstvo</a:t>
            </a:r>
            <a:r>
              <a:rPr lang="en-GB" sz="2800" dirty="0"/>
              <a:t> </a:t>
            </a:r>
            <a:r>
              <a:rPr lang="en-GB" sz="2800" dirty="0" err="1"/>
              <a:t>za</a:t>
            </a:r>
            <a:r>
              <a:rPr lang="en-GB" sz="2800" dirty="0"/>
              <a:t> </a:t>
            </a:r>
            <a:r>
              <a:rPr lang="en-GB" sz="2800" dirty="0" err="1"/>
              <a:t>rješavanje</a:t>
            </a:r>
            <a:r>
              <a:rPr lang="en-GB" sz="2800" dirty="0"/>
              <a:t> </a:t>
            </a:r>
            <a:r>
              <a:rPr lang="en-GB" sz="2800" dirty="0" err="1"/>
              <a:t>sporova</a:t>
            </a:r>
            <a:r>
              <a:rPr lang="en-GB" sz="2800" dirty="0"/>
              <a:t> u </a:t>
            </a:r>
            <a:r>
              <a:rPr lang="en-GB" sz="2800" dirty="0" err="1"/>
              <a:t>međunarodnoj</a:t>
            </a:r>
            <a:r>
              <a:rPr lang="en-GB" sz="2800" dirty="0"/>
              <a:t> </a:t>
            </a:r>
            <a:r>
              <a:rPr lang="en-GB" sz="2800" dirty="0" err="1"/>
              <a:t>trgovini</a:t>
            </a:r>
            <a:r>
              <a:rPr lang="en-GB" sz="2800" dirty="0"/>
              <a:t> / </a:t>
            </a:r>
            <a:r>
              <a:rPr lang="en-GB" sz="2800" dirty="0" err="1"/>
              <a:t>međunarodno</a:t>
            </a:r>
            <a:r>
              <a:rPr lang="en-GB" sz="2800" dirty="0"/>
              <a:t> </a:t>
            </a:r>
            <a:r>
              <a:rPr lang="en-GB" sz="2800" dirty="0" err="1"/>
              <a:t>priznanje</a:t>
            </a:r>
            <a:r>
              <a:rPr lang="en-GB" sz="2800" dirty="0"/>
              <a:t> </a:t>
            </a:r>
            <a:r>
              <a:rPr lang="en-GB" sz="2800" dirty="0" err="1"/>
              <a:t>arbitražnih</a:t>
            </a:r>
            <a:r>
              <a:rPr lang="en-GB" sz="2800" dirty="0"/>
              <a:t> </a:t>
            </a:r>
            <a:r>
              <a:rPr lang="en-GB" sz="2800" dirty="0" err="1"/>
              <a:t>odluka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njihovo</a:t>
            </a:r>
            <a:r>
              <a:rPr lang="en-GB" sz="2800" dirty="0"/>
              <a:t> </a:t>
            </a:r>
            <a:r>
              <a:rPr lang="en-GB" sz="2800" dirty="0" err="1"/>
              <a:t>izvršavanje</a:t>
            </a:r>
            <a:r>
              <a:rPr lang="en-GB" sz="2800" dirty="0"/>
              <a:t> u </a:t>
            </a:r>
            <a:r>
              <a:rPr lang="en-GB" sz="2800" dirty="0" err="1"/>
              <a:t>inostranstvu</a:t>
            </a:r>
            <a:endParaRPr lang="bs-Latn-BA" sz="2800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90277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C773-FEF2-4AF8-BB77-F639EDFAB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bs-Latn-BA" b="1" dirty="0"/>
              <a:t>Mjerodavno pravo - u</a:t>
            </a:r>
            <a:r>
              <a:rPr lang="en-GB" b="1" dirty="0" err="1"/>
              <a:t>govorn</a:t>
            </a:r>
            <a:r>
              <a:rPr lang="bs-Latn-BA" b="1" dirty="0"/>
              <a:t>e</a:t>
            </a:r>
            <a:r>
              <a:rPr lang="en-GB" b="1" dirty="0"/>
              <a:t> </a:t>
            </a:r>
            <a:r>
              <a:rPr lang="en-GB" b="1" dirty="0" err="1"/>
              <a:t>stran</a:t>
            </a:r>
            <a:r>
              <a:rPr lang="bs-Latn-BA" b="1" dirty="0"/>
              <a:t>e </a:t>
            </a:r>
            <a:r>
              <a:rPr lang="bs-Latn-BA" dirty="0"/>
              <a:t/>
            </a:r>
            <a:br>
              <a:rPr lang="bs-Latn-BA" dirty="0"/>
            </a:br>
            <a:r>
              <a:rPr lang="en-GB" dirty="0"/>
              <a:t> 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49CAB-1CBB-4D7B-9F89-418EF2F8B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Fizička</a:t>
            </a:r>
            <a:r>
              <a:rPr lang="en-GB" b="1" dirty="0"/>
              <a:t> </a:t>
            </a:r>
            <a:r>
              <a:rPr lang="en-GB" b="1" dirty="0" err="1"/>
              <a:t>osoba</a:t>
            </a:r>
            <a:r>
              <a:rPr lang="en-GB" b="1" dirty="0"/>
              <a:t>: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pPr algn="just"/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pravnu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poslovnu</a:t>
            </a:r>
            <a:r>
              <a:rPr lang="en-GB" dirty="0"/>
              <a:t> </a:t>
            </a:r>
            <a:r>
              <a:rPr lang="en-GB" dirty="0" err="1"/>
              <a:t>sposobnost</a:t>
            </a:r>
            <a:r>
              <a:rPr lang="en-GB" dirty="0"/>
              <a:t> </a:t>
            </a:r>
            <a:r>
              <a:rPr lang="en-GB" dirty="0" err="1"/>
              <a:t>fizičke</a:t>
            </a:r>
            <a:r>
              <a:rPr lang="en-GB" dirty="0"/>
              <a:t> </a:t>
            </a:r>
            <a:r>
              <a:rPr lang="en-GB" dirty="0" err="1"/>
              <a:t>osobe</a:t>
            </a:r>
            <a:r>
              <a:rPr lang="en-GB" dirty="0"/>
              <a:t> </a:t>
            </a:r>
            <a:r>
              <a:rPr lang="en-GB" b="1" dirty="0" err="1"/>
              <a:t>mjerodavno</a:t>
            </a:r>
            <a:r>
              <a:rPr lang="en-GB" b="1" dirty="0"/>
              <a:t> </a:t>
            </a:r>
            <a:r>
              <a:rPr lang="en-GB" b="1" dirty="0" err="1"/>
              <a:t>je</a:t>
            </a:r>
            <a:r>
              <a:rPr lang="en-GB" b="1" dirty="0"/>
              <a:t> </a:t>
            </a:r>
            <a:r>
              <a:rPr lang="en-GB" b="1" dirty="0" err="1"/>
              <a:t>pravo</a:t>
            </a:r>
            <a:r>
              <a:rPr lang="en-GB" b="1" dirty="0"/>
              <a:t> </a:t>
            </a:r>
            <a:r>
              <a:rPr lang="en-GB" b="1" dirty="0" err="1"/>
              <a:t>države</a:t>
            </a:r>
            <a:r>
              <a:rPr lang="en-GB" b="1" dirty="0"/>
              <a:t> </a:t>
            </a:r>
            <a:r>
              <a:rPr lang="en-GB" b="1" dirty="0" err="1"/>
              <a:t>čiji</a:t>
            </a:r>
            <a:r>
              <a:rPr lang="en-GB" b="1" dirty="0"/>
              <a:t> </a:t>
            </a:r>
            <a:r>
              <a:rPr lang="en-GB" b="1" dirty="0" err="1"/>
              <a:t>je</a:t>
            </a:r>
            <a:r>
              <a:rPr lang="en-GB" b="1" dirty="0"/>
              <a:t> </a:t>
            </a:r>
            <a:r>
              <a:rPr lang="en-GB" b="1" dirty="0" err="1"/>
              <a:t>ona</a:t>
            </a:r>
            <a:r>
              <a:rPr lang="en-GB" b="1" dirty="0"/>
              <a:t> </a:t>
            </a:r>
            <a:r>
              <a:rPr lang="en-GB" b="1" dirty="0" err="1"/>
              <a:t>državljanin</a:t>
            </a:r>
            <a:r>
              <a:rPr lang="en-GB" b="1" dirty="0"/>
              <a:t> </a:t>
            </a:r>
            <a:r>
              <a:rPr lang="en-GB" dirty="0"/>
              <a:t> </a:t>
            </a:r>
            <a:endParaRPr lang="bs-Latn-BA" dirty="0"/>
          </a:p>
          <a:p>
            <a:pPr algn="just"/>
            <a:r>
              <a:rPr lang="en-GB" dirty="0" err="1"/>
              <a:t>Fizička</a:t>
            </a:r>
            <a:r>
              <a:rPr lang="en-GB" dirty="0"/>
              <a:t> </a:t>
            </a:r>
            <a:r>
              <a:rPr lang="en-GB" dirty="0" err="1"/>
              <a:t>osoba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bi </a:t>
            </a:r>
            <a:r>
              <a:rPr lang="en-GB" dirty="0" err="1"/>
              <a:t>prema</a:t>
            </a:r>
            <a:r>
              <a:rPr lang="en-GB" dirty="0"/>
              <a:t> </a:t>
            </a:r>
            <a:r>
              <a:rPr lang="en-GB" dirty="0" err="1"/>
              <a:t>pravu</a:t>
            </a:r>
            <a:r>
              <a:rPr lang="en-GB" dirty="0"/>
              <a:t> </a:t>
            </a:r>
            <a:r>
              <a:rPr lang="en-GB" dirty="0" err="1"/>
              <a:t>države</a:t>
            </a:r>
            <a:r>
              <a:rPr lang="en-GB" dirty="0"/>
              <a:t> </a:t>
            </a:r>
            <a:r>
              <a:rPr lang="en-GB" dirty="0" err="1"/>
              <a:t>čiji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ona</a:t>
            </a:r>
            <a:r>
              <a:rPr lang="en-GB" dirty="0"/>
              <a:t> </a:t>
            </a:r>
            <a:r>
              <a:rPr lang="en-GB" dirty="0" err="1"/>
              <a:t>državljanin</a:t>
            </a:r>
            <a:r>
              <a:rPr lang="en-GB" dirty="0"/>
              <a:t> </a:t>
            </a: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poslovno</a:t>
            </a:r>
            <a:r>
              <a:rPr lang="en-GB" dirty="0"/>
              <a:t> </a:t>
            </a:r>
            <a:r>
              <a:rPr lang="en-GB" dirty="0" err="1"/>
              <a:t>nesposobna</a:t>
            </a:r>
            <a:r>
              <a:rPr lang="en-GB" dirty="0"/>
              <a:t>, </a:t>
            </a:r>
            <a:r>
              <a:rPr lang="en-GB" dirty="0" err="1"/>
              <a:t>poslovno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sposobna</a:t>
            </a:r>
            <a:r>
              <a:rPr lang="en-GB" dirty="0"/>
              <a:t>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poslovnu</a:t>
            </a:r>
            <a:r>
              <a:rPr lang="en-GB" dirty="0"/>
              <a:t> </a:t>
            </a:r>
            <a:r>
              <a:rPr lang="en-GB" dirty="0" err="1"/>
              <a:t>sposobnost</a:t>
            </a:r>
            <a:r>
              <a:rPr lang="en-GB" dirty="0"/>
              <a:t> </a:t>
            </a:r>
            <a:r>
              <a:rPr lang="en-GB" b="1" dirty="0" err="1"/>
              <a:t>po</a:t>
            </a:r>
            <a:r>
              <a:rPr lang="en-GB" b="1" dirty="0"/>
              <a:t> </a:t>
            </a:r>
            <a:r>
              <a:rPr lang="en-GB" b="1" dirty="0" err="1"/>
              <a:t>pravu</a:t>
            </a:r>
            <a:r>
              <a:rPr lang="en-GB" b="1" dirty="0"/>
              <a:t> </a:t>
            </a:r>
            <a:r>
              <a:rPr lang="en-GB" b="1" dirty="0" err="1"/>
              <a:t>mjesta</a:t>
            </a:r>
            <a:r>
              <a:rPr lang="en-GB" b="1" dirty="0"/>
              <a:t> </a:t>
            </a:r>
            <a:r>
              <a:rPr lang="en-GB" b="1" dirty="0" err="1"/>
              <a:t>gdje</a:t>
            </a:r>
            <a:r>
              <a:rPr lang="en-GB" b="1" dirty="0"/>
              <a:t> </a:t>
            </a:r>
            <a:r>
              <a:rPr lang="en-GB" b="1" dirty="0" err="1"/>
              <a:t>je</a:t>
            </a:r>
            <a:r>
              <a:rPr lang="en-GB" b="1" dirty="0"/>
              <a:t> </a:t>
            </a:r>
            <a:r>
              <a:rPr lang="en-GB" b="1" dirty="0" err="1"/>
              <a:t>nastala</a:t>
            </a:r>
            <a:r>
              <a:rPr lang="en-GB" b="1" dirty="0"/>
              <a:t> </a:t>
            </a:r>
            <a:r>
              <a:rPr lang="en-GB" b="1" dirty="0" err="1"/>
              <a:t>obaveza</a:t>
            </a:r>
            <a:r>
              <a:rPr lang="en-GB" dirty="0"/>
              <a:t> 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en-GB" dirty="0"/>
              <a:t> 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23193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75EEE-45AF-463B-9684-8F401E95E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bs-Latn-BA" b="1" dirty="0"/>
              <a:t>Mjerodavno </a:t>
            </a:r>
            <a:r>
              <a:rPr lang="bs-Latn-BA" b="1" dirty="0" err="1"/>
              <a:t>parvo</a:t>
            </a:r>
            <a:r>
              <a:rPr lang="bs-Latn-BA" b="1" dirty="0"/>
              <a:t> - </a:t>
            </a:r>
            <a:r>
              <a:rPr lang="en-GB" b="1" dirty="0" err="1"/>
              <a:t>ugovorn</a:t>
            </a:r>
            <a:r>
              <a:rPr lang="bs-Latn-BA" b="1" dirty="0"/>
              <a:t>e</a:t>
            </a:r>
            <a:r>
              <a:rPr lang="en-GB" b="1" dirty="0"/>
              <a:t> </a:t>
            </a:r>
            <a:r>
              <a:rPr lang="en-GB" b="1" dirty="0" err="1"/>
              <a:t>stran</a:t>
            </a:r>
            <a:r>
              <a:rPr lang="bs-Latn-BA" b="1" dirty="0"/>
              <a:t>e</a:t>
            </a:r>
            <a:r>
              <a:rPr lang="en-GB" dirty="0"/>
              <a:t>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43889-F3C7-4377-829D-3E6968350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Pravna</a:t>
            </a:r>
            <a:r>
              <a:rPr lang="en-GB" b="1" dirty="0"/>
              <a:t> </a:t>
            </a:r>
            <a:r>
              <a:rPr lang="en-GB" b="1" dirty="0" err="1"/>
              <a:t>osoba</a:t>
            </a:r>
            <a:r>
              <a:rPr lang="en-GB" b="1" dirty="0"/>
              <a:t> :</a:t>
            </a:r>
            <a:endParaRPr lang="bs-Latn-BA" b="1" dirty="0"/>
          </a:p>
          <a:p>
            <a:pPr marL="0" indent="0">
              <a:buNone/>
            </a:pPr>
            <a:endParaRPr lang="bs-Latn-BA" dirty="0"/>
          </a:p>
          <a:p>
            <a:pPr algn="just"/>
            <a:r>
              <a:rPr lang="en-GB" dirty="0" err="1"/>
              <a:t>Pripadnost</a:t>
            </a:r>
            <a:r>
              <a:rPr lang="en-GB" dirty="0"/>
              <a:t> </a:t>
            </a:r>
            <a:r>
              <a:rPr lang="en-GB" dirty="0" err="1"/>
              <a:t>pravne</a:t>
            </a:r>
            <a:r>
              <a:rPr lang="en-GB" dirty="0"/>
              <a:t> </a:t>
            </a:r>
            <a:r>
              <a:rPr lang="en-GB" dirty="0" err="1"/>
              <a:t>osobe</a:t>
            </a:r>
            <a:r>
              <a:rPr lang="en-GB" dirty="0"/>
              <a:t> </a:t>
            </a:r>
            <a:r>
              <a:rPr lang="en-GB" dirty="0" err="1"/>
              <a:t>određuje</a:t>
            </a:r>
            <a:r>
              <a:rPr lang="en-GB" dirty="0"/>
              <a:t> se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b="1" dirty="0" err="1"/>
              <a:t>pravu</a:t>
            </a:r>
            <a:r>
              <a:rPr lang="en-GB" b="1" dirty="0"/>
              <a:t> </a:t>
            </a:r>
            <a:r>
              <a:rPr lang="en-GB" b="1" dirty="0" err="1"/>
              <a:t>države</a:t>
            </a:r>
            <a:r>
              <a:rPr lang="en-GB" b="1" dirty="0"/>
              <a:t> </a:t>
            </a:r>
            <a:r>
              <a:rPr lang="en-GB" b="1" dirty="0" err="1"/>
              <a:t>po</a:t>
            </a:r>
            <a:r>
              <a:rPr lang="en-GB" b="1" dirty="0"/>
              <a:t> </a:t>
            </a:r>
            <a:r>
              <a:rPr lang="en-GB" b="1" dirty="0" err="1"/>
              <a:t>kojem</a:t>
            </a:r>
            <a:r>
              <a:rPr lang="en-GB" b="1" dirty="0"/>
              <a:t> </a:t>
            </a:r>
            <a:r>
              <a:rPr lang="en-GB" b="1" dirty="0" err="1"/>
              <a:t>je</a:t>
            </a:r>
            <a:r>
              <a:rPr lang="en-GB" b="1" dirty="0"/>
              <a:t> </a:t>
            </a:r>
            <a:r>
              <a:rPr lang="en-GB" b="1" dirty="0" err="1"/>
              <a:t>ona</a:t>
            </a:r>
            <a:r>
              <a:rPr lang="en-GB" b="1" dirty="0"/>
              <a:t> </a:t>
            </a:r>
            <a:r>
              <a:rPr lang="en-GB" b="1" dirty="0" err="1"/>
              <a:t>osnovana</a:t>
            </a:r>
            <a:r>
              <a:rPr lang="en-GB" b="1" dirty="0"/>
              <a:t> </a:t>
            </a:r>
            <a:r>
              <a:rPr lang="en-GB" dirty="0"/>
              <a:t> </a:t>
            </a:r>
            <a:endParaRPr lang="bs-Latn-BA" dirty="0"/>
          </a:p>
          <a:p>
            <a:pPr algn="just"/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pravna</a:t>
            </a:r>
            <a:r>
              <a:rPr lang="en-GB" dirty="0"/>
              <a:t> </a:t>
            </a:r>
            <a:r>
              <a:rPr lang="en-GB" dirty="0" err="1"/>
              <a:t>osoba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b="1" dirty="0" err="1"/>
              <a:t>stvarno</a:t>
            </a:r>
            <a:r>
              <a:rPr lang="en-GB" b="1" dirty="0"/>
              <a:t> </a:t>
            </a:r>
            <a:r>
              <a:rPr lang="en-GB" b="1" dirty="0" err="1"/>
              <a:t>sjedište</a:t>
            </a:r>
            <a:r>
              <a:rPr lang="en-GB" dirty="0"/>
              <a:t> u </a:t>
            </a:r>
            <a:r>
              <a:rPr lang="en-GB" dirty="0" err="1"/>
              <a:t>drugoj</a:t>
            </a:r>
            <a:r>
              <a:rPr lang="en-GB" dirty="0"/>
              <a:t> </a:t>
            </a:r>
            <a:r>
              <a:rPr lang="en-GB" dirty="0" err="1"/>
              <a:t>državi</a:t>
            </a:r>
            <a:r>
              <a:rPr lang="en-GB" dirty="0"/>
              <a:t>, a ne u </a:t>
            </a:r>
            <a:r>
              <a:rPr lang="en-GB" dirty="0" err="1"/>
              <a:t>onoj</a:t>
            </a:r>
            <a:r>
              <a:rPr lang="en-GB" dirty="0"/>
              <a:t> u </a:t>
            </a:r>
            <a:r>
              <a:rPr lang="en-GB" dirty="0" err="1"/>
              <a:t>kojoj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osnovana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pravu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države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njezinu</a:t>
            </a:r>
            <a:r>
              <a:rPr lang="en-GB" dirty="0"/>
              <a:t> </a:t>
            </a:r>
            <a:r>
              <a:rPr lang="en-GB" dirty="0" err="1"/>
              <a:t>pripadnost</a:t>
            </a:r>
            <a:r>
              <a:rPr lang="en-GB" dirty="0"/>
              <a:t>, </a:t>
            </a:r>
            <a:r>
              <a:rPr lang="en-GB" dirty="0" err="1"/>
              <a:t>smatrat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se </a:t>
            </a:r>
            <a:r>
              <a:rPr lang="en-GB" dirty="0" err="1"/>
              <a:t>pravnom</a:t>
            </a:r>
            <a:r>
              <a:rPr lang="en-GB" dirty="0"/>
              <a:t> </a:t>
            </a:r>
            <a:r>
              <a:rPr lang="en-GB" dirty="0" err="1"/>
              <a:t>osobom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države</a:t>
            </a:r>
            <a:r>
              <a:rPr lang="en-GB" dirty="0"/>
              <a:t> 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5161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9C00-4E20-4AA8-91AA-1276FBA06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Cilj prezentacije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2492B-AB5E-4EF4-A372-46494A9FF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pPr algn="just"/>
            <a:r>
              <a:rPr lang="bs-Latn-BA" dirty="0"/>
              <a:t>Razumijevanje važnih principa i relevantnih pravnih odredaba koji se odnose na međunarodnu trgovinu</a:t>
            </a:r>
          </a:p>
          <a:p>
            <a:pPr algn="just"/>
            <a:r>
              <a:rPr lang="bs-Latn-BA" dirty="0"/>
              <a:t>Korištenje instrumenata međunarodnog prava u rješavanju privrednih sporova sa inostranim elementom</a:t>
            </a:r>
          </a:p>
          <a:p>
            <a:pPr algn="just"/>
            <a:r>
              <a:rPr lang="bs-Latn-BA" dirty="0"/>
              <a:t>Razumijevanje specifičnosti postupka i odluka koje sudovi donose u postupku rješavanja sporova u vezi sa ispunjenjem međunarodnih ugovora o prodaji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45511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DAB50-D2D1-4C2E-8B26-19EEDD49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bs-Latn-BA" b="1" dirty="0"/>
              <a:t>Mjerodavno pravo - s</a:t>
            </a:r>
            <a:r>
              <a:rPr lang="en-GB" b="1" dirty="0" err="1"/>
              <a:t>adržaj</a:t>
            </a:r>
            <a:r>
              <a:rPr lang="en-GB" b="1" dirty="0"/>
              <a:t> </a:t>
            </a:r>
            <a:r>
              <a:rPr lang="en-GB" b="1" dirty="0" err="1"/>
              <a:t>ugovora</a:t>
            </a:r>
            <a:r>
              <a:rPr lang="en-GB" dirty="0"/>
              <a:t>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3B6D-DBFD-43FB-B07C-8A860CE28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• Za </a:t>
            </a:r>
            <a:r>
              <a:rPr lang="en-GB" dirty="0" err="1"/>
              <a:t>ugovor</a:t>
            </a:r>
            <a:r>
              <a:rPr lang="en-GB" dirty="0"/>
              <a:t> </a:t>
            </a:r>
            <a:r>
              <a:rPr lang="en-GB" b="1" dirty="0" err="1"/>
              <a:t>mjerodavno</a:t>
            </a:r>
            <a:r>
              <a:rPr lang="en-GB" b="1" dirty="0"/>
              <a:t> je </a:t>
            </a:r>
            <a:r>
              <a:rPr lang="en-GB" b="1" dirty="0" err="1"/>
              <a:t>pravo</a:t>
            </a:r>
            <a:r>
              <a:rPr lang="en-GB" b="1" dirty="0"/>
              <a:t> </a:t>
            </a:r>
            <a:r>
              <a:rPr lang="en-GB" b="1" dirty="0" err="1"/>
              <a:t>koje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izabrale</a:t>
            </a:r>
            <a:r>
              <a:rPr lang="en-GB" b="1" dirty="0"/>
              <a:t> </a:t>
            </a:r>
            <a:r>
              <a:rPr lang="en-GB" b="1" dirty="0" err="1"/>
              <a:t>ugovorne</a:t>
            </a:r>
            <a:r>
              <a:rPr lang="en-GB" b="1" dirty="0"/>
              <a:t> </a:t>
            </a:r>
            <a:r>
              <a:rPr lang="en-GB" b="1" dirty="0" err="1"/>
              <a:t>strane</a:t>
            </a:r>
            <a:r>
              <a:rPr lang="en-GB" dirty="0"/>
              <a:t>,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zakonom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međunarodnim</a:t>
            </a:r>
            <a:r>
              <a:rPr lang="en-GB" dirty="0"/>
              <a:t> </a:t>
            </a:r>
            <a:r>
              <a:rPr lang="en-GB" dirty="0" err="1"/>
              <a:t>ugovorom</a:t>
            </a:r>
            <a:r>
              <a:rPr lang="en-GB" dirty="0"/>
              <a:t>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drugačije</a:t>
            </a:r>
            <a:r>
              <a:rPr lang="en-GB" dirty="0"/>
              <a:t> </a:t>
            </a:r>
            <a:r>
              <a:rPr lang="en-GB" dirty="0" err="1"/>
              <a:t>određeno</a:t>
            </a:r>
            <a:r>
              <a:rPr lang="en-GB" dirty="0"/>
              <a:t> 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en-GB" dirty="0"/>
              <a:t>•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izabrano</a:t>
            </a:r>
            <a:r>
              <a:rPr lang="en-GB" dirty="0"/>
              <a:t> </a:t>
            </a:r>
            <a:r>
              <a:rPr lang="en-GB" dirty="0" err="1"/>
              <a:t>mjerodavno</a:t>
            </a:r>
            <a:r>
              <a:rPr lang="en-GB" dirty="0"/>
              <a:t>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posebne</a:t>
            </a:r>
            <a:r>
              <a:rPr lang="en-GB" dirty="0"/>
              <a:t> </a:t>
            </a:r>
            <a:r>
              <a:rPr lang="en-GB" dirty="0" err="1"/>
              <a:t>okolnosti</a:t>
            </a:r>
            <a:r>
              <a:rPr lang="en-GB" dirty="0"/>
              <a:t> </a:t>
            </a:r>
            <a:r>
              <a:rPr lang="en-GB" dirty="0" err="1"/>
              <a:t>slučaja</a:t>
            </a:r>
            <a:r>
              <a:rPr lang="en-GB" dirty="0"/>
              <a:t> ne </a:t>
            </a:r>
            <a:r>
              <a:rPr lang="en-GB" dirty="0" err="1"/>
              <a:t>upućuju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drugo</a:t>
            </a:r>
            <a:r>
              <a:rPr lang="en-GB" dirty="0"/>
              <a:t> </a:t>
            </a:r>
            <a:r>
              <a:rPr lang="en-GB" dirty="0" err="1"/>
              <a:t>pravo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mjerodavno</a:t>
            </a:r>
            <a:r>
              <a:rPr lang="en-GB" dirty="0"/>
              <a:t>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primjenjuje</a:t>
            </a:r>
            <a:r>
              <a:rPr lang="en-GB" dirty="0"/>
              <a:t> se </a:t>
            </a:r>
            <a:r>
              <a:rPr lang="en-GB" b="1" dirty="0" err="1"/>
              <a:t>pravo</a:t>
            </a:r>
            <a:r>
              <a:rPr lang="en-GB" b="1" dirty="0"/>
              <a:t> </a:t>
            </a:r>
            <a:r>
              <a:rPr lang="en-GB" b="1" dirty="0" err="1"/>
              <a:t>države</a:t>
            </a:r>
            <a:r>
              <a:rPr lang="en-GB" b="1" dirty="0"/>
              <a:t> u </a:t>
            </a:r>
            <a:r>
              <a:rPr lang="en-GB" b="1" dirty="0" err="1"/>
              <a:t>kojoj</a:t>
            </a:r>
            <a:r>
              <a:rPr lang="en-GB" b="1" dirty="0"/>
              <a:t> </a:t>
            </a:r>
            <a:r>
              <a:rPr lang="en-GB" b="1" dirty="0" err="1"/>
              <a:t>ugovaratelj</a:t>
            </a:r>
            <a:r>
              <a:rPr lang="en-GB" b="1" dirty="0"/>
              <a:t> </a:t>
            </a:r>
            <a:r>
              <a:rPr lang="en-GB" b="1" dirty="0" err="1"/>
              <a:t>koji</a:t>
            </a:r>
            <a:r>
              <a:rPr lang="en-GB" b="1" dirty="0"/>
              <a:t> </a:t>
            </a:r>
            <a:r>
              <a:rPr lang="en-GB" b="1" dirty="0" err="1"/>
              <a:t>vrši</a:t>
            </a:r>
            <a:r>
              <a:rPr lang="en-GB" b="1" dirty="0"/>
              <a:t> </a:t>
            </a:r>
            <a:r>
              <a:rPr lang="en-GB" b="1" dirty="0" err="1"/>
              <a:t>karakterističnu</a:t>
            </a:r>
            <a:r>
              <a:rPr lang="en-GB" b="1" dirty="0"/>
              <a:t> </a:t>
            </a:r>
            <a:r>
              <a:rPr lang="en-GB" b="1" dirty="0" err="1"/>
              <a:t>ugovornu</a:t>
            </a:r>
            <a:r>
              <a:rPr lang="en-GB" b="1" dirty="0"/>
              <a:t> </a:t>
            </a:r>
            <a:r>
              <a:rPr lang="en-GB" b="1" dirty="0" err="1"/>
              <a:t>činidbu</a:t>
            </a:r>
            <a:r>
              <a:rPr lang="en-GB" b="1" dirty="0"/>
              <a:t> (</a:t>
            </a:r>
            <a:r>
              <a:rPr lang="en-GB" b="1" dirty="0" err="1"/>
              <a:t>nenovčanu</a:t>
            </a:r>
            <a:r>
              <a:rPr lang="en-GB" b="1" dirty="0"/>
              <a:t>) </a:t>
            </a:r>
            <a:r>
              <a:rPr lang="en-GB" b="1" dirty="0" err="1"/>
              <a:t>ima</a:t>
            </a:r>
            <a:r>
              <a:rPr lang="en-GB" b="1" dirty="0"/>
              <a:t> </a:t>
            </a:r>
            <a:r>
              <a:rPr lang="en-GB" b="1" dirty="0" err="1"/>
              <a:t>sjedište</a:t>
            </a:r>
            <a:r>
              <a:rPr lang="en-GB" b="1" dirty="0"/>
              <a:t>/</a:t>
            </a:r>
            <a:r>
              <a:rPr lang="en-GB" b="1" dirty="0" err="1"/>
              <a:t>prebivalište</a:t>
            </a:r>
            <a:r>
              <a:rPr lang="en-GB" dirty="0"/>
              <a:t>: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33060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42744-01E3-44E0-9700-D9577171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Mjerodavno </a:t>
            </a:r>
            <a:r>
              <a:rPr lang="bs-Latn-BA" b="1" dirty="0" err="1"/>
              <a:t>parvo</a:t>
            </a:r>
            <a:r>
              <a:rPr lang="bs-Latn-BA" b="1" dirty="0"/>
              <a:t> - s</a:t>
            </a:r>
            <a:r>
              <a:rPr lang="en-GB" b="1" dirty="0" err="1"/>
              <a:t>adržaj</a:t>
            </a:r>
            <a:r>
              <a:rPr lang="en-GB" b="1" dirty="0"/>
              <a:t> </a:t>
            </a:r>
            <a:r>
              <a:rPr lang="en-GB" b="1" dirty="0" err="1"/>
              <a:t>ugovora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8544-4CCA-48BC-A213-B883454BC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ugovor</a:t>
            </a:r>
            <a:r>
              <a:rPr lang="en-GB" dirty="0"/>
              <a:t> o </a:t>
            </a:r>
            <a:r>
              <a:rPr lang="en-GB" dirty="0" err="1"/>
              <a:t>prodaji</a:t>
            </a:r>
            <a:r>
              <a:rPr lang="en-GB" dirty="0"/>
              <a:t> </a:t>
            </a:r>
            <a:r>
              <a:rPr lang="en-GB" dirty="0" err="1"/>
              <a:t>pokretnih</a:t>
            </a:r>
            <a:r>
              <a:rPr lang="en-GB" dirty="0"/>
              <a:t> </a:t>
            </a:r>
            <a:r>
              <a:rPr lang="en-GB" dirty="0" err="1"/>
              <a:t>stvari</a:t>
            </a:r>
            <a:r>
              <a:rPr lang="en-GB" dirty="0"/>
              <a:t> -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mjesta</a:t>
            </a:r>
            <a:r>
              <a:rPr lang="en-GB" dirty="0"/>
              <a:t> </a:t>
            </a:r>
            <a:r>
              <a:rPr lang="en-GB" dirty="0" err="1"/>
              <a:t>gdje</a:t>
            </a:r>
            <a:r>
              <a:rPr lang="en-GB" dirty="0"/>
              <a:t> se u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prijema</a:t>
            </a:r>
            <a:r>
              <a:rPr lang="en-GB" dirty="0"/>
              <a:t> </a:t>
            </a:r>
            <a:r>
              <a:rPr lang="en-GB" dirty="0" err="1"/>
              <a:t>ponude</a:t>
            </a:r>
            <a:r>
              <a:rPr lang="en-GB" dirty="0"/>
              <a:t> </a:t>
            </a:r>
            <a:r>
              <a:rPr lang="en-GB" dirty="0" err="1"/>
              <a:t>nalazilo</a:t>
            </a:r>
            <a:r>
              <a:rPr lang="en-GB" dirty="0"/>
              <a:t> </a:t>
            </a:r>
            <a:r>
              <a:rPr lang="en-GB" dirty="0" err="1"/>
              <a:t>prebivalište</a:t>
            </a:r>
            <a:r>
              <a:rPr lang="en-GB" dirty="0"/>
              <a:t>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b="1" dirty="0" err="1"/>
              <a:t>sjedište</a:t>
            </a:r>
            <a:r>
              <a:rPr lang="en-GB" b="1" dirty="0"/>
              <a:t> </a:t>
            </a:r>
            <a:r>
              <a:rPr lang="en-GB" b="1" dirty="0" err="1"/>
              <a:t>prodavca</a:t>
            </a:r>
            <a:r>
              <a:rPr lang="en-GB" dirty="0"/>
              <a:t>; </a:t>
            </a:r>
            <a:endParaRPr lang="bs-Latn-BA" dirty="0"/>
          </a:p>
          <a:p>
            <a:pPr lvl="0" algn="just"/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ugovor</a:t>
            </a:r>
            <a:r>
              <a:rPr lang="en-GB" dirty="0"/>
              <a:t> o </a:t>
            </a:r>
            <a:r>
              <a:rPr lang="en-GB" dirty="0" err="1"/>
              <a:t>djelu</a:t>
            </a:r>
            <a:r>
              <a:rPr lang="en-GB" dirty="0"/>
              <a:t>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ugovor</a:t>
            </a:r>
            <a:r>
              <a:rPr lang="en-GB" dirty="0"/>
              <a:t> o </a:t>
            </a:r>
            <a:r>
              <a:rPr lang="en-GB" dirty="0" err="1"/>
              <a:t>gra</a:t>
            </a:r>
            <a:r>
              <a:rPr lang="bs-Latn-BA" dirty="0" err="1"/>
              <a:t>đen</a:t>
            </a:r>
            <a:r>
              <a:rPr lang="en-GB" dirty="0"/>
              <a:t>j</a:t>
            </a:r>
            <a:r>
              <a:rPr lang="bs-Latn-BA" dirty="0"/>
              <a:t>u</a:t>
            </a:r>
            <a:r>
              <a:rPr lang="en-GB" dirty="0"/>
              <a:t> -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mjest</a:t>
            </a:r>
            <a:r>
              <a:rPr lang="bs-Latn-BA" dirty="0"/>
              <a:t>a</a:t>
            </a:r>
            <a:r>
              <a:rPr lang="en-GB" dirty="0"/>
              <a:t> </a:t>
            </a:r>
            <a:r>
              <a:rPr lang="en-GB" dirty="0" err="1"/>
              <a:t>gdje</a:t>
            </a:r>
            <a:r>
              <a:rPr lang="en-GB" dirty="0"/>
              <a:t> se u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prijema</a:t>
            </a:r>
            <a:r>
              <a:rPr lang="en-GB" dirty="0"/>
              <a:t> </a:t>
            </a:r>
            <a:r>
              <a:rPr lang="en-GB" dirty="0" err="1"/>
              <a:t>ponude</a:t>
            </a:r>
            <a:r>
              <a:rPr lang="en-GB" dirty="0"/>
              <a:t> </a:t>
            </a:r>
            <a:r>
              <a:rPr lang="en-GB" dirty="0" err="1"/>
              <a:t>nalazilo</a:t>
            </a:r>
            <a:r>
              <a:rPr lang="en-GB" dirty="0"/>
              <a:t> </a:t>
            </a:r>
            <a:r>
              <a:rPr lang="en-GB" dirty="0" err="1"/>
              <a:t>prebivalište</a:t>
            </a:r>
            <a:r>
              <a:rPr lang="en-GB" dirty="0"/>
              <a:t>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b="1" dirty="0" err="1"/>
              <a:t>sjedište</a:t>
            </a:r>
            <a:r>
              <a:rPr lang="en-GB" b="1" dirty="0"/>
              <a:t> </a:t>
            </a:r>
            <a:r>
              <a:rPr lang="en-GB" b="1" dirty="0" err="1"/>
              <a:t>izvođača</a:t>
            </a:r>
            <a:r>
              <a:rPr lang="en-GB" dirty="0"/>
              <a:t>;</a:t>
            </a:r>
            <a:endParaRPr lang="bs-Latn-BA" dirty="0"/>
          </a:p>
          <a:p>
            <a:pPr lvl="0" algn="just"/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ugovor</a:t>
            </a:r>
            <a:r>
              <a:rPr lang="en-GB" dirty="0"/>
              <a:t> o </a:t>
            </a:r>
            <a:r>
              <a:rPr lang="en-GB" dirty="0" err="1"/>
              <a:t>zastupanju</a:t>
            </a:r>
            <a:r>
              <a:rPr lang="en-GB" dirty="0"/>
              <a:t> -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mjesta</a:t>
            </a:r>
            <a:r>
              <a:rPr lang="en-GB" dirty="0"/>
              <a:t> </a:t>
            </a:r>
            <a:r>
              <a:rPr lang="en-GB" dirty="0" err="1"/>
              <a:t>gdje</a:t>
            </a:r>
            <a:r>
              <a:rPr lang="en-GB" dirty="0"/>
              <a:t> se u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prijema</a:t>
            </a:r>
            <a:r>
              <a:rPr lang="en-GB" dirty="0"/>
              <a:t> </a:t>
            </a:r>
            <a:r>
              <a:rPr lang="en-GB" dirty="0" err="1"/>
              <a:t>ponude</a:t>
            </a:r>
            <a:r>
              <a:rPr lang="en-GB" dirty="0"/>
              <a:t> </a:t>
            </a:r>
            <a:r>
              <a:rPr lang="en-GB" dirty="0" err="1"/>
              <a:t>nalazilo</a:t>
            </a:r>
            <a:r>
              <a:rPr lang="en-GB" dirty="0"/>
              <a:t> </a:t>
            </a:r>
            <a:r>
              <a:rPr lang="en-GB" dirty="0" err="1"/>
              <a:t>prebivalište</a:t>
            </a:r>
            <a:r>
              <a:rPr lang="en-GB" dirty="0"/>
              <a:t>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b="1" dirty="0" err="1"/>
              <a:t>sjedište</a:t>
            </a:r>
            <a:r>
              <a:rPr lang="en-GB" b="1" dirty="0"/>
              <a:t> </a:t>
            </a:r>
            <a:r>
              <a:rPr lang="en-GB" b="1" dirty="0" err="1"/>
              <a:t>opunomoćenika</a:t>
            </a:r>
            <a:r>
              <a:rPr lang="en-GB" dirty="0"/>
              <a:t>; </a:t>
            </a:r>
            <a:endParaRPr lang="bs-Latn-BA" dirty="0"/>
          </a:p>
          <a:p>
            <a:pPr lvl="0" algn="just"/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ugovor</a:t>
            </a:r>
            <a:r>
              <a:rPr lang="en-GB" dirty="0"/>
              <a:t> o </a:t>
            </a:r>
            <a:r>
              <a:rPr lang="en-GB" dirty="0" err="1"/>
              <a:t>prevozu</a:t>
            </a:r>
            <a:r>
              <a:rPr lang="en-GB" dirty="0"/>
              <a:t> -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mjesta</a:t>
            </a:r>
            <a:r>
              <a:rPr lang="en-GB" dirty="0"/>
              <a:t> </a:t>
            </a:r>
            <a:r>
              <a:rPr lang="en-GB" dirty="0" err="1"/>
              <a:t>gdje</a:t>
            </a:r>
            <a:r>
              <a:rPr lang="en-GB" dirty="0"/>
              <a:t> se u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prijema</a:t>
            </a:r>
            <a:r>
              <a:rPr lang="en-GB" dirty="0"/>
              <a:t> </a:t>
            </a:r>
            <a:r>
              <a:rPr lang="en-GB" dirty="0" err="1"/>
              <a:t>ponude</a:t>
            </a:r>
            <a:r>
              <a:rPr lang="en-GB" dirty="0"/>
              <a:t> </a:t>
            </a:r>
            <a:r>
              <a:rPr lang="en-GB" dirty="0" err="1"/>
              <a:t>nalazilo</a:t>
            </a:r>
            <a:r>
              <a:rPr lang="en-GB" dirty="0"/>
              <a:t> </a:t>
            </a:r>
            <a:r>
              <a:rPr lang="en-GB" dirty="0" err="1"/>
              <a:t>prebivalište</a:t>
            </a:r>
            <a:r>
              <a:rPr lang="en-GB" dirty="0"/>
              <a:t>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b="1" dirty="0" err="1"/>
              <a:t>sjedište</a:t>
            </a:r>
            <a:r>
              <a:rPr lang="en-GB" b="1" dirty="0"/>
              <a:t> </a:t>
            </a:r>
            <a:r>
              <a:rPr lang="en-GB" b="1" dirty="0" err="1"/>
              <a:t>prevoznika</a:t>
            </a:r>
            <a:r>
              <a:rPr lang="en-GB" dirty="0"/>
              <a:t>; </a:t>
            </a:r>
            <a:endParaRPr lang="bs-Latn-BA" dirty="0"/>
          </a:p>
          <a:p>
            <a:pPr lvl="0" algn="just"/>
            <a:r>
              <a:rPr lang="en-GB" dirty="0"/>
              <a:t>za </a:t>
            </a:r>
            <a:r>
              <a:rPr lang="en-GB" dirty="0" err="1"/>
              <a:t>berzovne</a:t>
            </a:r>
            <a:r>
              <a:rPr lang="en-GB" dirty="0"/>
              <a:t> </a:t>
            </a:r>
            <a:r>
              <a:rPr lang="en-GB" dirty="0" err="1"/>
              <a:t>poslove</a:t>
            </a:r>
            <a:r>
              <a:rPr lang="en-GB" dirty="0"/>
              <a:t> -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b="1" dirty="0" err="1"/>
              <a:t>sjedišta</a:t>
            </a:r>
            <a:r>
              <a:rPr lang="en-GB" b="1" dirty="0"/>
              <a:t> </a:t>
            </a:r>
            <a:r>
              <a:rPr lang="en-GB" b="1" dirty="0" err="1"/>
              <a:t>berze</a:t>
            </a:r>
            <a:endParaRPr lang="bs-Latn-BA" dirty="0"/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61910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0607A-B03C-43B9-895E-6CBDCD454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bs-Latn-BA" b="1" dirty="0"/>
              <a:t>Mjerodavno pravo - f</a:t>
            </a:r>
            <a:r>
              <a:rPr lang="en-GB" b="1" dirty="0" err="1"/>
              <a:t>orma</a:t>
            </a:r>
            <a:r>
              <a:rPr lang="en-GB" b="1" dirty="0"/>
              <a:t> </a:t>
            </a:r>
            <a:r>
              <a:rPr lang="en-GB" b="1" dirty="0" err="1"/>
              <a:t>ugovora</a:t>
            </a:r>
            <a:r>
              <a:rPr lang="en-GB" b="1" dirty="0"/>
              <a:t>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278C-B8FA-453F-91CF-BDEFBD4EC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pPr marL="0" indent="0" algn="just">
              <a:buNone/>
            </a:pPr>
            <a:r>
              <a:rPr lang="en-GB" dirty="0" err="1"/>
              <a:t>Smatra</a:t>
            </a:r>
            <a:r>
              <a:rPr lang="en-GB" dirty="0"/>
              <a:t> se da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pravni</a:t>
            </a:r>
            <a:r>
              <a:rPr lang="en-GB" dirty="0"/>
              <a:t> </a:t>
            </a:r>
            <a:r>
              <a:rPr lang="en-GB" dirty="0" err="1"/>
              <a:t>posao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pravna</a:t>
            </a:r>
            <a:r>
              <a:rPr lang="en-GB" dirty="0"/>
              <a:t> </a:t>
            </a:r>
            <a:r>
              <a:rPr lang="en-GB" dirty="0" err="1"/>
              <a:t>radnja</a:t>
            </a:r>
            <a:r>
              <a:rPr lang="en-GB" dirty="0"/>
              <a:t> u </a:t>
            </a:r>
            <a:r>
              <a:rPr lang="en-GB" dirty="0" err="1"/>
              <a:t>pogledu</a:t>
            </a:r>
            <a:r>
              <a:rPr lang="en-GB" dirty="0"/>
              <a:t> </a:t>
            </a:r>
            <a:r>
              <a:rPr lang="en-GB" dirty="0" err="1"/>
              <a:t>oblika</a:t>
            </a:r>
            <a:r>
              <a:rPr lang="en-GB" dirty="0"/>
              <a:t> </a:t>
            </a:r>
            <a:r>
              <a:rPr lang="en-GB" dirty="0" err="1"/>
              <a:t>pravno</a:t>
            </a:r>
            <a:r>
              <a:rPr lang="en-GB" dirty="0"/>
              <a:t> </a:t>
            </a:r>
            <a:r>
              <a:rPr lang="en-GB" dirty="0" err="1"/>
              <a:t>valjani</a:t>
            </a:r>
            <a:r>
              <a:rPr lang="bs-Latn-BA" dirty="0"/>
              <a:t>,</a:t>
            </a:r>
            <a:r>
              <a:rPr lang="en-GB" dirty="0"/>
              <a:t>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pravno</a:t>
            </a:r>
            <a:r>
              <a:rPr lang="en-GB" dirty="0"/>
              <a:t> </a:t>
            </a:r>
            <a:r>
              <a:rPr lang="en-GB" dirty="0" err="1"/>
              <a:t>valjani</a:t>
            </a:r>
            <a:r>
              <a:rPr lang="en-GB" dirty="0"/>
              <a:t> – </a:t>
            </a:r>
            <a:r>
              <a:rPr lang="en-GB" dirty="0" err="1"/>
              <a:t>bilo</a:t>
            </a:r>
            <a:r>
              <a:rPr lang="en-GB" dirty="0"/>
              <a:t> po </a:t>
            </a:r>
            <a:r>
              <a:rPr lang="en-GB" b="1" dirty="0" err="1"/>
              <a:t>pravu</a:t>
            </a:r>
            <a:r>
              <a:rPr lang="en-GB" b="1" dirty="0"/>
              <a:t> </a:t>
            </a:r>
            <a:r>
              <a:rPr lang="en-GB" b="1" dirty="0" err="1"/>
              <a:t>mjesta</a:t>
            </a:r>
            <a:r>
              <a:rPr lang="en-GB" b="1" dirty="0"/>
              <a:t> </a:t>
            </a:r>
            <a:r>
              <a:rPr lang="en-GB" b="1" dirty="0" err="1"/>
              <a:t>gdje</a:t>
            </a:r>
            <a:r>
              <a:rPr lang="en-GB" b="1" dirty="0"/>
              <a:t> je </a:t>
            </a:r>
            <a:r>
              <a:rPr lang="en-GB" b="1" dirty="0" err="1"/>
              <a:t>pravni</a:t>
            </a:r>
            <a:r>
              <a:rPr lang="en-GB" b="1" dirty="0"/>
              <a:t> </a:t>
            </a:r>
            <a:r>
              <a:rPr lang="en-GB" b="1" dirty="0" err="1"/>
              <a:t>posao</a:t>
            </a:r>
            <a:r>
              <a:rPr lang="en-GB" b="1" dirty="0"/>
              <a:t> </a:t>
            </a:r>
            <a:r>
              <a:rPr lang="en-GB" b="1" dirty="0" err="1"/>
              <a:t>zaključen</a:t>
            </a:r>
            <a:r>
              <a:rPr lang="en-GB" dirty="0"/>
              <a:t>,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dirty="0" err="1"/>
              <a:t>pravna</a:t>
            </a:r>
            <a:r>
              <a:rPr lang="en-GB" dirty="0"/>
              <a:t> </a:t>
            </a:r>
            <a:r>
              <a:rPr lang="en-GB" dirty="0" err="1"/>
              <a:t>radnja</a:t>
            </a:r>
            <a:r>
              <a:rPr lang="en-GB" dirty="0"/>
              <a:t> </a:t>
            </a:r>
            <a:r>
              <a:rPr lang="en-GB" dirty="0" err="1"/>
              <a:t>preduzeta</a:t>
            </a:r>
            <a:r>
              <a:rPr lang="en-GB" dirty="0"/>
              <a:t>, – </a:t>
            </a:r>
            <a:r>
              <a:rPr lang="en-GB" dirty="0" err="1"/>
              <a:t>bilo</a:t>
            </a:r>
            <a:r>
              <a:rPr lang="en-GB" dirty="0"/>
              <a:t> po </a:t>
            </a:r>
            <a:r>
              <a:rPr lang="en-GB" b="1" dirty="0" err="1"/>
              <a:t>pravu</a:t>
            </a:r>
            <a:r>
              <a:rPr lang="en-GB" b="1" dirty="0"/>
              <a:t> </a:t>
            </a:r>
            <a:r>
              <a:rPr lang="en-GB" b="1" dirty="0" err="1"/>
              <a:t>koje</a:t>
            </a:r>
            <a:r>
              <a:rPr lang="en-GB" b="1" dirty="0"/>
              <a:t> je </a:t>
            </a:r>
            <a:r>
              <a:rPr lang="en-GB" b="1" dirty="0" err="1"/>
              <a:t>mjerodavno</a:t>
            </a:r>
            <a:r>
              <a:rPr lang="en-GB" b="1" dirty="0"/>
              <a:t> za </a:t>
            </a:r>
            <a:r>
              <a:rPr lang="en-GB" b="1" dirty="0" err="1"/>
              <a:t>sadržaj</a:t>
            </a:r>
            <a:r>
              <a:rPr lang="en-GB" b="1" dirty="0"/>
              <a:t> </a:t>
            </a:r>
            <a:r>
              <a:rPr lang="en-GB" b="1" dirty="0" err="1"/>
              <a:t>posla</a:t>
            </a:r>
            <a:r>
              <a:rPr lang="en-GB" dirty="0"/>
              <a:t>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dirty="0" err="1"/>
              <a:t>pravne</a:t>
            </a:r>
            <a:r>
              <a:rPr lang="en-GB" dirty="0"/>
              <a:t> </a:t>
            </a:r>
            <a:r>
              <a:rPr lang="en-GB" dirty="0" err="1"/>
              <a:t>radnje</a:t>
            </a:r>
            <a:r>
              <a:rPr lang="en-GB" dirty="0"/>
              <a:t>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65225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0E77-01C6-41F4-ADFA-F869C2950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bs-Latn-BA" b="1" dirty="0"/>
              <a:t>Mjerodavno pravo - z</a:t>
            </a:r>
            <a:r>
              <a:rPr lang="en-GB" b="1" dirty="0" err="1"/>
              <a:t>astara</a:t>
            </a:r>
            <a:r>
              <a:rPr lang="en-GB" b="1" dirty="0"/>
              <a:t> </a:t>
            </a:r>
            <a:r>
              <a:rPr lang="en-GB" b="1" dirty="0" err="1"/>
              <a:t>potraživanja</a:t>
            </a:r>
            <a:r>
              <a:rPr lang="en-GB" b="1" dirty="0"/>
              <a:t>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E6027-28E6-45E1-8F4E-E675D914B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endParaRPr lang="bs-Latn-BA" dirty="0"/>
          </a:p>
          <a:p>
            <a:pPr marL="0" indent="0">
              <a:buNone/>
            </a:pP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zastaru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mjerodavno</a:t>
            </a:r>
            <a:r>
              <a:rPr lang="en-GB" dirty="0"/>
              <a:t>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mjerodavno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b="1" dirty="0" err="1"/>
              <a:t>sadržaj</a:t>
            </a:r>
            <a:r>
              <a:rPr lang="en-GB" b="1" dirty="0"/>
              <a:t> </a:t>
            </a:r>
            <a:r>
              <a:rPr lang="en-GB" b="1" dirty="0" err="1"/>
              <a:t>pravnog</a:t>
            </a:r>
            <a:r>
              <a:rPr lang="en-GB" b="1" dirty="0"/>
              <a:t> </a:t>
            </a:r>
            <a:r>
              <a:rPr lang="en-GB" b="1" dirty="0" err="1"/>
              <a:t>posla</a:t>
            </a:r>
            <a:r>
              <a:rPr lang="en-GB" dirty="0"/>
              <a:t>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dirty="0" err="1"/>
              <a:t>pravne</a:t>
            </a:r>
            <a:r>
              <a:rPr lang="en-GB" dirty="0"/>
              <a:t> </a:t>
            </a:r>
            <a:r>
              <a:rPr lang="en-GB" dirty="0" err="1"/>
              <a:t>radnje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46378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463B-8A51-430C-B083-8A2CC79E9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en-GB" b="1" dirty="0" err="1"/>
              <a:t>Instrumenti</a:t>
            </a:r>
            <a:r>
              <a:rPr lang="en-GB" b="1" dirty="0"/>
              <a:t> </a:t>
            </a:r>
            <a:r>
              <a:rPr lang="en-GB" b="1" dirty="0" err="1"/>
              <a:t>autonomnog</a:t>
            </a:r>
            <a:r>
              <a:rPr lang="en-GB" b="1" dirty="0"/>
              <a:t> </a:t>
            </a:r>
            <a:r>
              <a:rPr lang="en-GB" b="1" dirty="0" err="1"/>
              <a:t>prava</a:t>
            </a:r>
            <a:r>
              <a:rPr lang="en-GB" b="1" dirty="0"/>
              <a:t>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DD0BC-86A4-4891-8110-AEE3D3C4A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UNIDROIT </a:t>
            </a:r>
            <a:r>
              <a:rPr lang="en-GB" b="1" dirty="0" err="1"/>
              <a:t>načela</a:t>
            </a:r>
            <a:r>
              <a:rPr lang="en-GB" b="1" dirty="0"/>
              <a:t> </a:t>
            </a:r>
            <a:r>
              <a:rPr lang="en-GB" b="1" dirty="0" err="1"/>
              <a:t>međunarodnih</a:t>
            </a:r>
            <a:r>
              <a:rPr lang="en-GB" b="1" dirty="0"/>
              <a:t> </a:t>
            </a:r>
            <a:r>
              <a:rPr lang="en-GB" b="1" dirty="0" err="1"/>
              <a:t>trgovačkih</a:t>
            </a:r>
            <a:r>
              <a:rPr lang="en-GB" b="1" dirty="0"/>
              <a:t> </a:t>
            </a:r>
            <a:r>
              <a:rPr lang="en-GB" b="1" dirty="0" err="1"/>
              <a:t>ugovora</a:t>
            </a:r>
            <a:r>
              <a:rPr lang="en-GB" dirty="0"/>
              <a:t> (UPICC) </a:t>
            </a:r>
            <a:endParaRPr lang="bs-Latn-BA" dirty="0"/>
          </a:p>
          <a:p>
            <a:pPr algn="just"/>
            <a:r>
              <a:rPr lang="bs-Latn-BA" dirty="0"/>
              <a:t>o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pravila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predviđena</a:t>
            </a:r>
            <a:r>
              <a:rPr lang="en-GB" dirty="0"/>
              <a:t> </a:t>
            </a:r>
            <a:r>
              <a:rPr lang="en-GB" dirty="0" err="1"/>
              <a:t>prvenstveno</a:t>
            </a:r>
            <a:r>
              <a:rPr lang="en-GB" dirty="0"/>
              <a:t> u </a:t>
            </a:r>
            <a:r>
              <a:rPr lang="en-GB" dirty="0" err="1"/>
              <a:t>postupcima</a:t>
            </a:r>
            <a:r>
              <a:rPr lang="en-GB" dirty="0"/>
              <a:t> </a:t>
            </a:r>
            <a:r>
              <a:rPr lang="en-GB" dirty="0" err="1"/>
              <a:t>pred</a:t>
            </a:r>
            <a:r>
              <a:rPr lang="en-GB" dirty="0"/>
              <a:t> </a:t>
            </a:r>
            <a:r>
              <a:rPr lang="en-GB" dirty="0" err="1"/>
              <a:t>arbitražom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to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glavni</a:t>
            </a:r>
            <a:r>
              <a:rPr lang="en-GB" dirty="0"/>
              <a:t> </a:t>
            </a:r>
            <a:r>
              <a:rPr lang="en-GB" dirty="0" err="1"/>
              <a:t>izvor</a:t>
            </a:r>
            <a:r>
              <a:rPr lang="en-GB" dirty="0"/>
              <a:t> </a:t>
            </a:r>
            <a:r>
              <a:rPr lang="en-GB" dirty="0" err="1"/>
              <a:t>materijalnih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rješavanje</a:t>
            </a:r>
            <a:r>
              <a:rPr lang="en-GB" dirty="0"/>
              <a:t> </a:t>
            </a:r>
            <a:r>
              <a:rPr lang="en-GB" dirty="0" err="1"/>
              <a:t>sporova</a:t>
            </a:r>
            <a:r>
              <a:rPr lang="en-GB" dirty="0"/>
              <a:t> </a:t>
            </a:r>
            <a:r>
              <a:rPr lang="en-GB" dirty="0" err="1"/>
              <a:t>međunarodnog</a:t>
            </a:r>
            <a:r>
              <a:rPr lang="en-GB" dirty="0"/>
              <a:t> </a:t>
            </a:r>
            <a:r>
              <a:rPr lang="en-GB" dirty="0" err="1"/>
              <a:t>karaktera</a:t>
            </a:r>
            <a:r>
              <a:rPr lang="en-GB" dirty="0"/>
              <a:t>,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pomoćni</a:t>
            </a:r>
            <a:r>
              <a:rPr lang="en-GB" dirty="0"/>
              <a:t> </a:t>
            </a:r>
            <a:r>
              <a:rPr lang="en-GB" dirty="0" err="1"/>
              <a:t>izvor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tumačenje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dopunu</a:t>
            </a:r>
            <a:r>
              <a:rPr lang="en-GB" dirty="0"/>
              <a:t> </a:t>
            </a:r>
            <a:r>
              <a:rPr lang="en-GB" dirty="0" err="1"/>
              <a:t>pravnih</a:t>
            </a:r>
            <a:r>
              <a:rPr lang="en-GB" dirty="0"/>
              <a:t> </a:t>
            </a:r>
            <a:r>
              <a:rPr lang="en-GB" dirty="0" err="1"/>
              <a:t>normi</a:t>
            </a:r>
            <a:r>
              <a:rPr lang="en-GB" dirty="0"/>
              <a:t> </a:t>
            </a:r>
            <a:r>
              <a:rPr lang="en-GB" dirty="0" err="1"/>
              <a:t>mjerodavnog</a:t>
            </a:r>
            <a:r>
              <a:rPr lang="en-GB" dirty="0"/>
              <a:t> </a:t>
            </a:r>
            <a:r>
              <a:rPr lang="en-GB" dirty="0" err="1"/>
              <a:t>prava</a:t>
            </a:r>
            <a:endParaRPr lang="bs-Latn-BA" dirty="0"/>
          </a:p>
          <a:p>
            <a:pPr algn="just"/>
            <a:r>
              <a:rPr lang="en-GB" dirty="0" err="1"/>
              <a:t>neutralan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uravnotežen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pravila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bi se </a:t>
            </a:r>
            <a:r>
              <a:rPr lang="en-GB" dirty="0" err="1"/>
              <a:t>koristio</a:t>
            </a:r>
            <a:r>
              <a:rPr lang="en-GB" dirty="0"/>
              <a:t> u </a:t>
            </a:r>
            <a:r>
              <a:rPr lang="en-GB" dirty="0" err="1"/>
              <a:t>svijetu</a:t>
            </a:r>
            <a:r>
              <a:rPr lang="en-GB" dirty="0"/>
              <a:t>, bez </a:t>
            </a:r>
            <a:r>
              <a:rPr lang="en-GB" dirty="0" err="1"/>
              <a:t>obzira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razlike</a:t>
            </a:r>
            <a:r>
              <a:rPr lang="en-GB" dirty="0"/>
              <a:t> u </a:t>
            </a:r>
            <a:r>
              <a:rPr lang="en-GB" dirty="0" err="1"/>
              <a:t>pravnim</a:t>
            </a:r>
            <a:r>
              <a:rPr lang="en-GB" dirty="0"/>
              <a:t> </a:t>
            </a:r>
            <a:r>
              <a:rPr lang="en-GB" dirty="0" err="1"/>
              <a:t>sistemima</a:t>
            </a:r>
            <a:r>
              <a:rPr lang="en-GB" dirty="0"/>
              <a:t>, </a:t>
            </a:r>
            <a:r>
              <a:rPr lang="en-GB" dirty="0" err="1"/>
              <a:t>privrednim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političkim</a:t>
            </a:r>
            <a:r>
              <a:rPr lang="en-GB" dirty="0"/>
              <a:t> </a:t>
            </a:r>
            <a:r>
              <a:rPr lang="en-GB" dirty="0" err="1"/>
              <a:t>osobenostima</a:t>
            </a:r>
            <a:r>
              <a:rPr lang="en-GB" dirty="0"/>
              <a:t> </a:t>
            </a:r>
            <a:r>
              <a:rPr lang="en-GB" dirty="0" err="1"/>
              <a:t>zainteresovanih</a:t>
            </a:r>
            <a:r>
              <a:rPr lang="en-GB" dirty="0"/>
              <a:t> </a:t>
            </a:r>
            <a:r>
              <a:rPr lang="en-GB" dirty="0" err="1"/>
              <a:t>zemalja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97073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46A7B-018E-4F18-AE0D-06C12210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s-Latn-BA" b="1" dirty="0"/>
              <a:t/>
            </a:r>
            <a:br>
              <a:rPr lang="bs-Latn-BA" b="1" dirty="0"/>
            </a:br>
            <a:r>
              <a:rPr lang="bs-Latn-BA" b="1" dirty="0"/>
              <a:t/>
            </a:r>
            <a:br>
              <a:rPr lang="bs-Latn-BA" b="1" dirty="0"/>
            </a:br>
            <a:r>
              <a:rPr lang="en-GB" b="1" dirty="0" err="1"/>
              <a:t>Načela</a:t>
            </a:r>
            <a:r>
              <a:rPr lang="en-GB" b="1" dirty="0"/>
              <a:t> </a:t>
            </a:r>
            <a:r>
              <a:rPr lang="en-GB" b="1" dirty="0" err="1"/>
              <a:t>europskog</a:t>
            </a:r>
            <a:r>
              <a:rPr lang="en-GB" b="1" dirty="0"/>
              <a:t> </a:t>
            </a:r>
            <a:r>
              <a:rPr lang="en-GB" b="1" dirty="0" err="1"/>
              <a:t>ugovornog</a:t>
            </a:r>
            <a:r>
              <a:rPr lang="en-GB" b="1" dirty="0"/>
              <a:t> </a:t>
            </a:r>
            <a:r>
              <a:rPr lang="en-GB" b="1" dirty="0" err="1"/>
              <a:t>prava</a:t>
            </a:r>
            <a:r>
              <a:rPr lang="en-GB" b="1" dirty="0"/>
              <a:t> (PECL),</a:t>
            </a:r>
            <a:r>
              <a:rPr lang="en-GB" dirty="0"/>
              <a:t> </a:t>
            </a:r>
            <a:r>
              <a:rPr lang="en-GB" dirty="0" err="1"/>
              <a:t>tzv</a:t>
            </a:r>
            <a:r>
              <a:rPr lang="en-GB" dirty="0"/>
              <a:t>. </a:t>
            </a:r>
            <a:r>
              <a:rPr lang="en-GB" b="1" dirty="0" err="1"/>
              <a:t>Landova</a:t>
            </a:r>
            <a:r>
              <a:rPr lang="en-GB" b="1" dirty="0"/>
              <a:t> </a:t>
            </a:r>
            <a:r>
              <a:rPr lang="en-GB" b="1" dirty="0" err="1"/>
              <a:t>načela</a:t>
            </a:r>
            <a:r>
              <a:rPr lang="bs-Latn-BA" dirty="0"/>
              <a:t/>
            </a:r>
            <a:br>
              <a:rPr lang="bs-Latn-BA" dirty="0"/>
            </a:br>
            <a:r>
              <a:rPr lang="en-GB" b="1" dirty="0"/>
              <a:t> 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249B3-3D4C-4C09-9133-4787D00F4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kada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strane</a:t>
            </a:r>
            <a:r>
              <a:rPr lang="en-GB" dirty="0"/>
              <a:t> </a:t>
            </a:r>
            <a:r>
              <a:rPr lang="en-GB" dirty="0" err="1"/>
              <a:t>ugovorile</a:t>
            </a:r>
            <a:r>
              <a:rPr lang="en-GB" dirty="0"/>
              <a:t> </a:t>
            </a:r>
            <a:r>
              <a:rPr lang="en-GB" dirty="0" err="1"/>
              <a:t>njihovu</a:t>
            </a:r>
            <a:r>
              <a:rPr lang="en-GB" dirty="0"/>
              <a:t> </a:t>
            </a:r>
            <a:r>
              <a:rPr lang="en-GB" dirty="0" err="1"/>
              <a:t>primjenu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en-GB" dirty="0" err="1"/>
              <a:t>kada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strane</a:t>
            </a:r>
            <a:r>
              <a:rPr lang="en-GB" dirty="0"/>
              <a:t> </a:t>
            </a:r>
            <a:r>
              <a:rPr lang="en-GB" dirty="0" err="1"/>
              <a:t>ugovorile</a:t>
            </a:r>
            <a:r>
              <a:rPr lang="en-GB" dirty="0"/>
              <a:t> da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njihov</a:t>
            </a:r>
            <a:r>
              <a:rPr lang="en-GB" dirty="0"/>
              <a:t> </a:t>
            </a:r>
            <a:r>
              <a:rPr lang="en-GB" dirty="0" err="1"/>
              <a:t>ugovor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mjerodavna</a:t>
            </a:r>
            <a:r>
              <a:rPr lang="en-GB" dirty="0"/>
              <a:t> op</a:t>
            </a:r>
            <a:r>
              <a:rPr lang="bs-Latn-BA" dirty="0" err="1"/>
              <a:t>št</a:t>
            </a:r>
            <a:r>
              <a:rPr lang="en-GB" dirty="0"/>
              <a:t>a </a:t>
            </a:r>
            <a:r>
              <a:rPr lang="en-GB" dirty="0" err="1"/>
              <a:t>načela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, </a:t>
            </a:r>
            <a:r>
              <a:rPr lang="en-GB" i="1" dirty="0" err="1"/>
              <a:t>lex</a:t>
            </a:r>
            <a:r>
              <a:rPr lang="en-GB" i="1" dirty="0"/>
              <a:t> </a:t>
            </a:r>
            <a:r>
              <a:rPr lang="en-GB" i="1" dirty="0" err="1"/>
              <a:t>mercatoria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slično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en-GB" dirty="0" err="1"/>
              <a:t>kada</a:t>
            </a:r>
            <a:r>
              <a:rPr lang="en-GB" dirty="0"/>
              <a:t> </a:t>
            </a:r>
            <a:r>
              <a:rPr lang="en-GB" dirty="0" err="1"/>
              <a:t>strane</a:t>
            </a:r>
            <a:r>
              <a:rPr lang="en-GB" dirty="0"/>
              <a:t> </a:t>
            </a:r>
            <a:r>
              <a:rPr lang="en-GB" dirty="0" err="1"/>
              <a:t>nisu</a:t>
            </a:r>
            <a:r>
              <a:rPr lang="en-GB" dirty="0"/>
              <a:t> </a:t>
            </a:r>
            <a:r>
              <a:rPr lang="en-GB" dirty="0" err="1"/>
              <a:t>odabrale</a:t>
            </a:r>
            <a:r>
              <a:rPr lang="en-GB" dirty="0"/>
              <a:t> </a:t>
            </a:r>
            <a:r>
              <a:rPr lang="en-GB" dirty="0" err="1"/>
              <a:t>mjerodavno</a:t>
            </a:r>
            <a:r>
              <a:rPr lang="en-GB" dirty="0"/>
              <a:t>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ugovor</a:t>
            </a:r>
            <a:endParaRPr lang="bs-Latn-BA" dirty="0"/>
          </a:p>
          <a:p>
            <a:pPr lvl="0"/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interpretaciju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dodatak</a:t>
            </a:r>
            <a:r>
              <a:rPr lang="en-GB" dirty="0"/>
              <a:t> </a:t>
            </a:r>
            <a:r>
              <a:rPr lang="en-GB" dirty="0" err="1"/>
              <a:t>međunarodnim</a:t>
            </a:r>
            <a:r>
              <a:rPr lang="en-GB" dirty="0"/>
              <a:t> </a:t>
            </a:r>
            <a:r>
              <a:rPr lang="en-GB" dirty="0" err="1"/>
              <a:t>unifikacijskim</a:t>
            </a:r>
            <a:r>
              <a:rPr lang="en-GB" dirty="0"/>
              <a:t> </a:t>
            </a:r>
            <a:r>
              <a:rPr lang="en-GB" dirty="0" err="1"/>
              <a:t>načelima</a:t>
            </a:r>
            <a:endParaRPr lang="bs-Latn-BA" dirty="0"/>
          </a:p>
          <a:p>
            <a:pPr lvl="0"/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interpretaciju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dodatak</a:t>
            </a:r>
            <a:r>
              <a:rPr lang="en-GB" dirty="0"/>
              <a:t> </a:t>
            </a:r>
            <a:r>
              <a:rPr lang="en-GB" dirty="0" err="1"/>
              <a:t>domaćem</a:t>
            </a:r>
            <a:r>
              <a:rPr lang="en-GB" dirty="0"/>
              <a:t> </a:t>
            </a:r>
            <a:r>
              <a:rPr lang="en-GB" dirty="0" err="1"/>
              <a:t>pravu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en-GB" dirty="0" err="1"/>
              <a:t>kao</a:t>
            </a:r>
            <a:r>
              <a:rPr lang="en-GB" dirty="0"/>
              <a:t> model </a:t>
            </a:r>
            <a:r>
              <a:rPr lang="en-GB" dirty="0" err="1"/>
              <a:t>nacionalnim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međunarodnim</a:t>
            </a:r>
            <a:r>
              <a:rPr lang="en-GB" dirty="0"/>
              <a:t> </a:t>
            </a:r>
            <a:r>
              <a:rPr lang="en-GB" dirty="0" err="1"/>
              <a:t>zakonodavcima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9780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6789-7D6A-4CD1-B0E7-2CFAEBD4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Trgovački</a:t>
            </a:r>
            <a:r>
              <a:rPr lang="en-GB" b="1" dirty="0"/>
              <a:t> </a:t>
            </a:r>
            <a:r>
              <a:rPr lang="en-GB" b="1" dirty="0" err="1"/>
              <a:t>običaj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B1ED3-AF4E-4C3E-9E8E-86D260D0F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način</a:t>
            </a:r>
            <a:r>
              <a:rPr lang="en-GB" dirty="0"/>
              <a:t> </a:t>
            </a:r>
            <a:r>
              <a:rPr lang="en-GB" dirty="0" err="1"/>
              <a:t>postupanja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razumne</a:t>
            </a:r>
            <a:r>
              <a:rPr lang="en-GB" dirty="0"/>
              <a:t> </a:t>
            </a:r>
            <a:r>
              <a:rPr lang="en-GB" dirty="0" err="1"/>
              <a:t>osobe</a:t>
            </a:r>
            <a:r>
              <a:rPr lang="en-GB" dirty="0"/>
              <a:t> </a:t>
            </a:r>
            <a:r>
              <a:rPr lang="en-GB" dirty="0" err="1"/>
              <a:t>istog</a:t>
            </a:r>
            <a:r>
              <a:rPr lang="en-GB" dirty="0"/>
              <a:t> </a:t>
            </a:r>
            <a:r>
              <a:rPr lang="en-GB" dirty="0" err="1"/>
              <a:t>svojstva</a:t>
            </a:r>
            <a:r>
              <a:rPr lang="en-GB" dirty="0"/>
              <a:t>, </a:t>
            </a:r>
            <a:r>
              <a:rPr lang="en-GB" dirty="0" err="1"/>
              <a:t>kada</a:t>
            </a:r>
            <a:r>
              <a:rPr lang="en-GB" dirty="0"/>
              <a:t> se </a:t>
            </a:r>
            <a:r>
              <a:rPr lang="en-GB" dirty="0" err="1"/>
              <a:t>nađu</a:t>
            </a:r>
            <a:r>
              <a:rPr lang="en-GB" dirty="0"/>
              <a:t> u </a:t>
            </a:r>
            <a:r>
              <a:rPr lang="en-GB" dirty="0" err="1"/>
              <a:t>istoj</a:t>
            </a:r>
            <a:r>
              <a:rPr lang="en-GB" dirty="0"/>
              <a:t> </a:t>
            </a:r>
            <a:r>
              <a:rPr lang="en-GB" dirty="0" err="1"/>
              <a:t>pravnoj</a:t>
            </a:r>
            <a:r>
              <a:rPr lang="en-GB" dirty="0"/>
              <a:t> </a:t>
            </a:r>
            <a:r>
              <a:rPr lang="en-GB" dirty="0" err="1"/>
              <a:t>situaciji</a:t>
            </a:r>
            <a:r>
              <a:rPr lang="en-GB" dirty="0"/>
              <a:t>, </a:t>
            </a:r>
            <a:r>
              <a:rPr lang="en-GB" dirty="0" err="1"/>
              <a:t>redovno</a:t>
            </a:r>
            <a:r>
              <a:rPr lang="en-GB" dirty="0"/>
              <a:t> </a:t>
            </a:r>
            <a:r>
              <a:rPr lang="en-GB" dirty="0" err="1"/>
              <a:t>smatraju</a:t>
            </a:r>
            <a:r>
              <a:rPr lang="en-GB" dirty="0"/>
              <a:t> da se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primijeniti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njihov</a:t>
            </a:r>
            <a:r>
              <a:rPr lang="en-GB" dirty="0"/>
              <a:t> </a:t>
            </a:r>
            <a:r>
              <a:rPr lang="en-GB" dirty="0" err="1"/>
              <a:t>ugovor</a:t>
            </a:r>
            <a:r>
              <a:rPr lang="en-GB" dirty="0"/>
              <a:t>  </a:t>
            </a:r>
            <a:endParaRPr lang="bs-Latn-BA" dirty="0"/>
          </a:p>
          <a:p>
            <a:pPr lvl="0"/>
            <a:r>
              <a:rPr lang="en-GB" dirty="0"/>
              <a:t>mora se </a:t>
            </a:r>
            <a:r>
              <a:rPr lang="en-GB" dirty="0" err="1"/>
              <a:t>kroz</a:t>
            </a:r>
            <a:r>
              <a:rPr lang="en-GB" dirty="0"/>
              <a:t> </a:t>
            </a:r>
            <a:r>
              <a:rPr lang="en-GB" dirty="0" err="1"/>
              <a:t>duže</a:t>
            </a:r>
            <a:r>
              <a:rPr lang="en-GB" dirty="0"/>
              <a:t> </a:t>
            </a:r>
            <a:r>
              <a:rPr lang="en-GB" dirty="0" err="1"/>
              <a:t>vrijeme</a:t>
            </a:r>
            <a:r>
              <a:rPr lang="en-GB" dirty="0"/>
              <a:t> </a:t>
            </a:r>
            <a:r>
              <a:rPr lang="en-GB" dirty="0" err="1"/>
              <a:t>primjenjivati</a:t>
            </a:r>
            <a:r>
              <a:rPr lang="en-GB" dirty="0"/>
              <a:t> u </a:t>
            </a:r>
            <a:r>
              <a:rPr lang="en-GB" dirty="0" err="1"/>
              <a:t>istim</a:t>
            </a:r>
            <a:r>
              <a:rPr lang="en-GB" dirty="0"/>
              <a:t> </a:t>
            </a:r>
            <a:r>
              <a:rPr lang="en-GB" dirty="0" err="1"/>
              <a:t>pravnim</a:t>
            </a:r>
            <a:r>
              <a:rPr lang="en-GB" dirty="0"/>
              <a:t> </a:t>
            </a:r>
            <a:r>
              <a:rPr lang="en-GB" dirty="0" err="1"/>
              <a:t>situacijama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en-GB" dirty="0"/>
              <a:t>mora </a:t>
            </a:r>
            <a:r>
              <a:rPr lang="en-GB" dirty="0" err="1"/>
              <a:t>postojati</a:t>
            </a:r>
            <a:r>
              <a:rPr lang="en-GB" dirty="0"/>
              <a:t> </a:t>
            </a:r>
            <a:r>
              <a:rPr lang="en-GB" dirty="0" err="1"/>
              <a:t>opšteprihvaćen</a:t>
            </a:r>
            <a:r>
              <a:rPr lang="en-GB" dirty="0"/>
              <a:t> </a:t>
            </a:r>
            <a:r>
              <a:rPr lang="en-GB" dirty="0" err="1"/>
              <a:t>konsenzus</a:t>
            </a:r>
            <a:r>
              <a:rPr lang="en-GB" dirty="0"/>
              <a:t> da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upravo</a:t>
            </a:r>
            <a:r>
              <a:rPr lang="en-GB" dirty="0"/>
              <a:t> </a:t>
            </a:r>
            <a:r>
              <a:rPr lang="en-GB" dirty="0" err="1"/>
              <a:t>takvo</a:t>
            </a:r>
            <a:r>
              <a:rPr lang="en-GB" dirty="0"/>
              <a:t> </a:t>
            </a:r>
            <a:r>
              <a:rPr lang="en-GB" dirty="0" err="1"/>
              <a:t>postupanje</a:t>
            </a:r>
            <a:r>
              <a:rPr lang="en-GB" dirty="0"/>
              <a:t> u </a:t>
            </a:r>
            <a:r>
              <a:rPr lang="en-GB" dirty="0" err="1"/>
              <a:t>određenoj</a:t>
            </a:r>
            <a:r>
              <a:rPr lang="en-GB" dirty="0"/>
              <a:t> </a:t>
            </a:r>
            <a:r>
              <a:rPr lang="en-GB" dirty="0" err="1"/>
              <a:t>situaciji</a:t>
            </a:r>
            <a:r>
              <a:rPr lang="en-GB" dirty="0"/>
              <a:t> </a:t>
            </a:r>
            <a:r>
              <a:rPr lang="en-GB" dirty="0" err="1"/>
              <a:t>ispravno</a:t>
            </a:r>
            <a:r>
              <a:rPr lang="en-GB" dirty="0"/>
              <a:t>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37173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1B1E-73BB-4C8C-B0BD-F7AC0AFB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Ustaljena</a:t>
            </a:r>
            <a:r>
              <a:rPr lang="en-GB" b="1" dirty="0"/>
              <a:t> </a:t>
            </a:r>
            <a:r>
              <a:rPr lang="en-GB" b="1" dirty="0" err="1"/>
              <a:t>poslovna</a:t>
            </a:r>
            <a:r>
              <a:rPr lang="en-GB" b="1" dirty="0"/>
              <a:t> </a:t>
            </a:r>
            <a:r>
              <a:rPr lang="en-GB" b="1" dirty="0" err="1"/>
              <a:t>praksa</a:t>
            </a:r>
            <a:r>
              <a:rPr lang="en-GB" dirty="0"/>
              <a:t> (</a:t>
            </a:r>
            <a:r>
              <a:rPr lang="en-GB" i="1" dirty="0"/>
              <a:t>Course of Dealing</a:t>
            </a:r>
            <a:r>
              <a:rPr lang="en-GB" dirty="0"/>
              <a:t>)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5E0A1-FA66-4FB6-867A-B0D9ECC06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endParaRPr lang="bs-Latn-BA" dirty="0"/>
          </a:p>
          <a:p>
            <a:pPr marL="0" indent="0" algn="just">
              <a:buNone/>
            </a:pPr>
            <a:r>
              <a:rPr lang="en-GB" dirty="0" err="1"/>
              <a:t>Određen</a:t>
            </a:r>
            <a:r>
              <a:rPr lang="bs-Latn-BA" dirty="0"/>
              <a:t>i</a:t>
            </a:r>
            <a:r>
              <a:rPr lang="en-GB" dirty="0"/>
              <a:t> </a:t>
            </a:r>
            <a:r>
              <a:rPr lang="en-GB" dirty="0" err="1"/>
              <a:t>način</a:t>
            </a:r>
            <a:r>
              <a:rPr lang="en-GB" dirty="0"/>
              <a:t> </a:t>
            </a:r>
            <a:r>
              <a:rPr lang="en-GB" dirty="0" err="1"/>
              <a:t>postupanja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se </a:t>
            </a:r>
            <a:r>
              <a:rPr lang="en-GB" dirty="0" err="1"/>
              <a:t>razvija</a:t>
            </a:r>
            <a:r>
              <a:rPr lang="en-GB" dirty="0"/>
              <a:t> u </a:t>
            </a:r>
            <a:r>
              <a:rPr lang="en-GB" dirty="0" err="1"/>
              <a:t>poslovanju</a:t>
            </a:r>
            <a:r>
              <a:rPr lang="en-GB" dirty="0"/>
              <a:t> </a:t>
            </a:r>
            <a:r>
              <a:rPr lang="en-GB" dirty="0" err="1"/>
              <a:t>određenih</a:t>
            </a:r>
            <a:r>
              <a:rPr lang="en-GB" dirty="0"/>
              <a:t> </a:t>
            </a:r>
            <a:r>
              <a:rPr lang="en-GB" dirty="0" err="1"/>
              <a:t>stranaka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pravilo</a:t>
            </a:r>
            <a:r>
              <a:rPr lang="en-GB" dirty="0"/>
              <a:t> </a:t>
            </a:r>
            <a:r>
              <a:rPr lang="en-GB" dirty="0" err="1"/>
              <a:t>vrijedi</a:t>
            </a:r>
            <a:r>
              <a:rPr lang="en-GB" dirty="0"/>
              <a:t>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odnosnih</a:t>
            </a:r>
            <a:r>
              <a:rPr lang="en-GB" dirty="0"/>
              <a:t> </a:t>
            </a:r>
            <a:r>
              <a:rPr lang="en-GB" dirty="0" err="1"/>
              <a:t>poslovnih</a:t>
            </a:r>
            <a:r>
              <a:rPr lang="en-GB" dirty="0"/>
              <a:t> </a:t>
            </a:r>
            <a:r>
              <a:rPr lang="en-GB" dirty="0" err="1"/>
              <a:t>partnera</a:t>
            </a:r>
            <a:endParaRPr lang="bs-Latn-BA" dirty="0"/>
          </a:p>
          <a:p>
            <a:pPr marL="0" indent="0" algn="just">
              <a:buNone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66257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82C1D-6204-457C-9D63-005A7942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en-GB" b="1" dirty="0" err="1"/>
              <a:t>Formularno</a:t>
            </a:r>
            <a:r>
              <a:rPr lang="en-GB" b="1" dirty="0"/>
              <a:t> </a:t>
            </a:r>
            <a:r>
              <a:rPr lang="en-GB" b="1" dirty="0" err="1"/>
              <a:t>pravo</a:t>
            </a:r>
            <a:r>
              <a:rPr lang="en-GB" dirty="0"/>
              <a:t>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E6E69-AABC-4622-BD4E-84FAEB7AF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• </a:t>
            </a:r>
            <a:r>
              <a:rPr lang="en-GB" b="1" dirty="0" err="1"/>
              <a:t>Opšti</a:t>
            </a:r>
            <a:r>
              <a:rPr lang="en-GB" b="1" dirty="0"/>
              <a:t> </a:t>
            </a:r>
            <a:r>
              <a:rPr lang="en-GB" b="1" dirty="0" err="1"/>
              <a:t>uslovi</a:t>
            </a:r>
            <a:r>
              <a:rPr lang="en-GB" b="1" dirty="0"/>
              <a:t> </a:t>
            </a:r>
            <a:r>
              <a:rPr lang="en-GB" b="1" dirty="0" err="1"/>
              <a:t>poslovanja</a:t>
            </a:r>
            <a:r>
              <a:rPr lang="en-GB" b="1" dirty="0"/>
              <a:t> </a:t>
            </a:r>
            <a:r>
              <a:rPr lang="en-GB" dirty="0"/>
              <a:t>- </a:t>
            </a:r>
            <a:r>
              <a:rPr lang="en-GB" dirty="0" err="1"/>
              <a:t>formulišu</a:t>
            </a:r>
            <a:r>
              <a:rPr lang="en-GB" dirty="0"/>
              <a:t> </a:t>
            </a:r>
            <a:r>
              <a:rPr lang="en-GB" dirty="0" err="1"/>
              <a:t>ih</a:t>
            </a:r>
            <a:r>
              <a:rPr lang="en-GB" dirty="0"/>
              <a:t> </a:t>
            </a:r>
            <a:r>
              <a:rPr lang="en-GB" dirty="0" err="1"/>
              <a:t>trgovci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njihove</a:t>
            </a:r>
            <a:r>
              <a:rPr lang="en-GB" dirty="0"/>
              <a:t> </a:t>
            </a:r>
            <a:r>
              <a:rPr lang="en-GB" dirty="0" err="1"/>
              <a:t>asocijacije</a:t>
            </a:r>
            <a:r>
              <a:rPr lang="en-GB" dirty="0"/>
              <a:t>, </a:t>
            </a:r>
            <a:r>
              <a:rPr lang="en-GB" dirty="0" err="1"/>
              <a:t>predstavljaju</a:t>
            </a:r>
            <a:r>
              <a:rPr lang="en-GB" dirty="0"/>
              <a:t> </a:t>
            </a:r>
            <a:r>
              <a:rPr lang="en-GB" dirty="0" err="1"/>
              <a:t>sastavni</a:t>
            </a:r>
            <a:r>
              <a:rPr lang="en-GB" dirty="0"/>
              <a:t> </a:t>
            </a:r>
            <a:r>
              <a:rPr lang="en-GB" dirty="0" err="1"/>
              <a:t>dio</a:t>
            </a:r>
            <a:r>
              <a:rPr lang="en-GB" dirty="0"/>
              <a:t> </a:t>
            </a:r>
            <a:r>
              <a:rPr lang="en-GB" dirty="0" err="1"/>
              <a:t>ugovora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dopunjavaju</a:t>
            </a:r>
            <a:r>
              <a:rPr lang="en-GB" dirty="0"/>
              <a:t> </a:t>
            </a:r>
            <a:r>
              <a:rPr lang="en-GB" dirty="0" err="1"/>
              <a:t>izričite</a:t>
            </a:r>
            <a:r>
              <a:rPr lang="en-GB" dirty="0"/>
              <a:t> </a:t>
            </a:r>
            <a:r>
              <a:rPr lang="en-GB" dirty="0" err="1"/>
              <a:t>ugovorne</a:t>
            </a:r>
            <a:r>
              <a:rPr lang="en-GB" dirty="0"/>
              <a:t> </a:t>
            </a:r>
            <a:r>
              <a:rPr lang="en-GB" dirty="0" err="1"/>
              <a:t>pogodbe</a:t>
            </a:r>
            <a:r>
              <a:rPr lang="en-GB" dirty="0"/>
              <a:t> 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en-GB" dirty="0"/>
              <a:t>• </a:t>
            </a:r>
            <a:r>
              <a:rPr lang="en-GB" b="1" dirty="0" err="1"/>
              <a:t>Tipski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model </a:t>
            </a:r>
            <a:r>
              <a:rPr lang="en-GB" b="1" dirty="0" err="1"/>
              <a:t>ugovori</a:t>
            </a:r>
            <a:r>
              <a:rPr lang="en-GB" dirty="0"/>
              <a:t> - </a:t>
            </a:r>
            <a:r>
              <a:rPr lang="en-GB" dirty="0" err="1"/>
              <a:t>standardizirani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unaprijed</a:t>
            </a:r>
            <a:r>
              <a:rPr lang="en-GB" dirty="0"/>
              <a:t> </a:t>
            </a:r>
            <a:r>
              <a:rPr lang="en-GB" dirty="0" err="1"/>
              <a:t>pripremljeni</a:t>
            </a:r>
            <a:r>
              <a:rPr lang="en-GB" dirty="0"/>
              <a:t> </a:t>
            </a:r>
            <a:r>
              <a:rPr lang="en-GB" dirty="0" err="1"/>
              <a:t>ugovorni</a:t>
            </a:r>
            <a:r>
              <a:rPr lang="en-GB" dirty="0"/>
              <a:t> </a:t>
            </a:r>
            <a:r>
              <a:rPr lang="en-GB" dirty="0" err="1"/>
              <a:t>obrasci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pojedine</a:t>
            </a:r>
            <a:r>
              <a:rPr lang="en-GB" dirty="0"/>
              <a:t> </a:t>
            </a:r>
            <a:r>
              <a:rPr lang="en-GB" dirty="0" err="1"/>
              <a:t>trgovačke</a:t>
            </a:r>
            <a:r>
              <a:rPr lang="en-GB" dirty="0"/>
              <a:t> </a:t>
            </a:r>
            <a:r>
              <a:rPr lang="en-GB" dirty="0" err="1"/>
              <a:t>poslove</a:t>
            </a:r>
            <a:r>
              <a:rPr lang="en-GB" dirty="0"/>
              <a:t> </a:t>
            </a:r>
            <a:endParaRPr lang="bs-Latn-BA" dirty="0"/>
          </a:p>
          <a:p>
            <a:pPr marL="0" indent="0">
              <a:buNone/>
            </a:pPr>
            <a:endParaRPr lang="bs-Latn-BA" b="1" dirty="0"/>
          </a:p>
          <a:p>
            <a:pPr marL="0" indent="0">
              <a:buNone/>
            </a:pPr>
            <a:r>
              <a:rPr lang="en-GB" b="1" dirty="0"/>
              <a:t>• </a:t>
            </a:r>
            <a:r>
              <a:rPr lang="en-GB" b="1" dirty="0" err="1"/>
              <a:t>Ugovorne</a:t>
            </a:r>
            <a:r>
              <a:rPr lang="en-GB" b="1" dirty="0"/>
              <a:t> </a:t>
            </a:r>
            <a:r>
              <a:rPr lang="en-GB" b="1" dirty="0" err="1"/>
              <a:t>klauzule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termini</a:t>
            </a:r>
            <a:r>
              <a:rPr lang="en-GB" dirty="0"/>
              <a:t> - </a:t>
            </a:r>
            <a:r>
              <a:rPr lang="bs-Latn-BA" dirty="0"/>
              <a:t>u</a:t>
            </a:r>
            <a:r>
              <a:rPr lang="en-GB" dirty="0" err="1"/>
              <a:t>naprijed</a:t>
            </a:r>
            <a:r>
              <a:rPr lang="en-GB" dirty="0"/>
              <a:t> </a:t>
            </a:r>
            <a:r>
              <a:rPr lang="en-GB" dirty="0" err="1"/>
              <a:t>pripremljene</a:t>
            </a:r>
            <a:r>
              <a:rPr lang="en-GB" dirty="0"/>
              <a:t> </a:t>
            </a:r>
            <a:r>
              <a:rPr lang="en-GB" dirty="0" err="1"/>
              <a:t>ugovorne</a:t>
            </a:r>
            <a:r>
              <a:rPr lang="en-GB" dirty="0"/>
              <a:t> </a:t>
            </a:r>
            <a:r>
              <a:rPr lang="en-GB" dirty="0" err="1"/>
              <a:t>klauzule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se </a:t>
            </a:r>
            <a:r>
              <a:rPr lang="en-GB" dirty="0" err="1"/>
              <a:t>unose</a:t>
            </a:r>
            <a:r>
              <a:rPr lang="en-GB" dirty="0"/>
              <a:t> u </a:t>
            </a:r>
            <a:r>
              <a:rPr lang="en-GB" dirty="0" err="1"/>
              <a:t>ugovor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postaju</a:t>
            </a:r>
            <a:r>
              <a:rPr lang="en-GB" dirty="0"/>
              <a:t> </a:t>
            </a:r>
            <a:r>
              <a:rPr lang="en-GB" dirty="0" err="1"/>
              <a:t>sastavni</a:t>
            </a:r>
            <a:r>
              <a:rPr lang="en-GB" dirty="0"/>
              <a:t> </a:t>
            </a:r>
            <a:r>
              <a:rPr lang="en-GB" dirty="0" err="1"/>
              <a:t>dio</a:t>
            </a:r>
            <a:r>
              <a:rPr lang="en-GB" dirty="0"/>
              <a:t> </a:t>
            </a:r>
            <a:r>
              <a:rPr lang="en-GB" dirty="0" err="1"/>
              <a:t>ugovora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67858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C300-DE65-45AD-A6F1-5E34E750E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en-GB" b="1" dirty="0" err="1"/>
              <a:t>Sudska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arbitražna</a:t>
            </a:r>
            <a:r>
              <a:rPr lang="en-GB" b="1" dirty="0"/>
              <a:t> </a:t>
            </a:r>
            <a:r>
              <a:rPr lang="en-GB" b="1" dirty="0" err="1"/>
              <a:t>praksa</a:t>
            </a:r>
            <a:r>
              <a:rPr lang="en-GB" b="1" dirty="0"/>
              <a:t> </a:t>
            </a:r>
            <a:r>
              <a:rPr lang="en-GB" b="1" dirty="0" err="1"/>
              <a:t>je</a:t>
            </a:r>
            <a:r>
              <a:rPr lang="en-GB" b="1" dirty="0"/>
              <a:t> </a:t>
            </a:r>
            <a:r>
              <a:rPr lang="en-GB" b="1" dirty="0" err="1"/>
              <a:t>ustanovila</a:t>
            </a:r>
            <a:r>
              <a:rPr lang="en-GB" b="1" dirty="0"/>
              <a:t> </a:t>
            </a:r>
            <a:r>
              <a:rPr lang="bs-Latn-BA" b="1" dirty="0"/>
              <a:t>da</a:t>
            </a:r>
            <a:r>
              <a:rPr lang="en-GB" b="1" dirty="0"/>
              <a:t> se </a:t>
            </a:r>
            <a:r>
              <a:rPr lang="en-GB" b="1" dirty="0" err="1"/>
              <a:t>Bečka</a:t>
            </a:r>
            <a:r>
              <a:rPr lang="en-GB" b="1" dirty="0"/>
              <a:t> </a:t>
            </a:r>
            <a:r>
              <a:rPr lang="en-GB" b="1" dirty="0" err="1"/>
              <a:t>konvencija</a:t>
            </a:r>
            <a:r>
              <a:rPr lang="en-GB" b="1" dirty="0"/>
              <a:t> </a:t>
            </a:r>
            <a:r>
              <a:rPr lang="en-GB" b="1" dirty="0" err="1"/>
              <a:t>temelji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slijedećim</a:t>
            </a:r>
            <a:r>
              <a:rPr lang="en-GB" b="1" dirty="0"/>
              <a:t> </a:t>
            </a:r>
            <a:r>
              <a:rPr lang="en-GB" b="1" dirty="0" err="1"/>
              <a:t>načelima</a:t>
            </a:r>
            <a:r>
              <a:rPr lang="en-GB" b="1" dirty="0"/>
              <a:t>: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DBFA2-D96D-486D-9080-3EC55AC98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err="1"/>
              <a:t>Načelo</a:t>
            </a:r>
            <a:r>
              <a:rPr lang="en-GB" dirty="0"/>
              <a:t> </a:t>
            </a:r>
            <a:r>
              <a:rPr lang="en-GB" dirty="0" err="1"/>
              <a:t>autonomije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en-GB" dirty="0" err="1"/>
              <a:t>Načelo</a:t>
            </a:r>
            <a:r>
              <a:rPr lang="en-GB" dirty="0"/>
              <a:t> </a:t>
            </a:r>
            <a:r>
              <a:rPr lang="en-GB" dirty="0" err="1"/>
              <a:t>savjesnosti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poštenja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en-GB" dirty="0" err="1"/>
              <a:t>Mjesto</a:t>
            </a:r>
            <a:r>
              <a:rPr lang="en-GB" dirty="0"/>
              <a:t> </a:t>
            </a:r>
            <a:r>
              <a:rPr lang="en-GB" dirty="0" err="1"/>
              <a:t>plaćanja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en-GB" dirty="0" err="1"/>
              <a:t>Valuta</a:t>
            </a:r>
            <a:r>
              <a:rPr lang="en-GB" dirty="0"/>
              <a:t> </a:t>
            </a:r>
            <a:r>
              <a:rPr lang="en-GB" dirty="0" err="1"/>
              <a:t>plaćanja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en-GB" dirty="0" err="1"/>
              <a:t>Teret</a:t>
            </a:r>
            <a:r>
              <a:rPr lang="en-GB" dirty="0"/>
              <a:t> </a:t>
            </a:r>
            <a:r>
              <a:rPr lang="en-GB" dirty="0" err="1"/>
              <a:t>dokaza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en-GB" dirty="0" err="1"/>
              <a:t>Potpuno</a:t>
            </a:r>
            <a:r>
              <a:rPr lang="en-GB" dirty="0"/>
              <a:t> </a:t>
            </a:r>
            <a:r>
              <a:rPr lang="en-GB" dirty="0" err="1"/>
              <a:t>obeštećenje</a:t>
            </a:r>
            <a:r>
              <a:rPr lang="en-GB" dirty="0"/>
              <a:t>  </a:t>
            </a:r>
            <a:endParaRPr lang="bs-Latn-BA" dirty="0"/>
          </a:p>
          <a:p>
            <a:pPr lvl="0"/>
            <a:r>
              <a:rPr lang="en-GB" dirty="0" err="1"/>
              <a:t>Neformalnost</a:t>
            </a:r>
            <a:endParaRPr lang="bs-Latn-BA" dirty="0"/>
          </a:p>
          <a:p>
            <a:pPr lvl="0"/>
            <a:r>
              <a:rPr lang="en-GB" dirty="0" err="1"/>
              <a:t>Primjena</a:t>
            </a:r>
            <a:r>
              <a:rPr lang="en-GB" dirty="0"/>
              <a:t> </a:t>
            </a:r>
            <a:r>
              <a:rPr lang="en-GB" dirty="0" err="1"/>
              <a:t>običaja</a:t>
            </a:r>
            <a:r>
              <a:rPr lang="en-GB" dirty="0"/>
              <a:t> </a:t>
            </a:r>
            <a:endParaRPr lang="bs-Latn-BA" dirty="0"/>
          </a:p>
          <a:p>
            <a:pPr lvl="0"/>
            <a:r>
              <a:rPr lang="en-GB" dirty="0" err="1"/>
              <a:t>Mogućnost</a:t>
            </a:r>
            <a:r>
              <a:rPr lang="en-GB" dirty="0"/>
              <a:t> </a:t>
            </a:r>
            <a:r>
              <a:rPr lang="en-GB" dirty="0" err="1"/>
              <a:t>kompenzacije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</a:t>
            </a:r>
            <a:endParaRPr lang="bs-Latn-BA" dirty="0"/>
          </a:p>
          <a:p>
            <a:pPr lvl="0"/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kamatu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6347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94174-2D10-47FE-9D73-6D733647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Šta se može </a:t>
            </a:r>
            <a:r>
              <a:rPr lang="bs-Latn-BA" b="1" dirty="0" err="1"/>
              <a:t>naučiti</a:t>
            </a:r>
            <a:r>
              <a:rPr lang="bs-Latn-BA" b="1" dirty="0"/>
              <a:t> iz sudske prakse: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9DDB1-F6F5-4CDF-95A7-19D0407DB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dirty="0"/>
              <a:t>broj i vrste predmeta koji uključuju inostrani element</a:t>
            </a:r>
          </a:p>
          <a:p>
            <a:pPr lvl="0"/>
            <a:r>
              <a:rPr lang="bs-Latn-BA" dirty="0"/>
              <a:t>broj predmeta koji se rješavaju primjenom Bečke konvencije</a:t>
            </a:r>
          </a:p>
          <a:p>
            <a:pPr lvl="0"/>
            <a:r>
              <a:rPr lang="bs-Latn-BA" dirty="0"/>
              <a:t>rješavanje sporova pred arbitražom </a:t>
            </a:r>
            <a:r>
              <a:rPr lang="bs-Latn-BA" dirty="0" err="1"/>
              <a:t>vs</a:t>
            </a:r>
            <a:r>
              <a:rPr lang="bs-Latn-BA" dirty="0"/>
              <a:t>. sudski spor</a:t>
            </a:r>
          </a:p>
          <a:p>
            <a:pPr lvl="0"/>
            <a:r>
              <a:rPr lang="bs-Latn-BA" dirty="0"/>
              <a:t>priznanje i </a:t>
            </a:r>
            <a:r>
              <a:rPr lang="bs-Latn-BA" dirty="0" err="1"/>
              <a:t>izvršenje</a:t>
            </a:r>
            <a:r>
              <a:rPr lang="bs-Latn-BA" dirty="0"/>
              <a:t> stranih sudskih i arbitražnih odluka</a:t>
            </a:r>
          </a:p>
          <a:p>
            <a:pPr lvl="0"/>
            <a:r>
              <a:rPr lang="bs-Latn-BA" dirty="0" err="1"/>
              <a:t>poništenje</a:t>
            </a:r>
            <a:r>
              <a:rPr lang="bs-Latn-BA" dirty="0"/>
              <a:t> odluke arbitraže</a:t>
            </a:r>
          </a:p>
          <a:p>
            <a:r>
              <a:rPr lang="bs-Latn-BA" dirty="0"/>
              <a:t>pisanje obrazloženja presude kojom se rješava međunarodni privredni spor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229658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5303-CAF7-4D94-AA6B-DA5360183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CISG – </a:t>
            </a:r>
            <a:r>
              <a:rPr lang="en-GB" b="1" dirty="0" err="1"/>
              <a:t>primjena</a:t>
            </a:r>
            <a:r>
              <a:rPr lang="en-GB" b="1" dirty="0"/>
              <a:t> </a:t>
            </a:r>
            <a:r>
              <a:rPr lang="en-GB" b="1" dirty="0" err="1"/>
              <a:t>običaja</a:t>
            </a:r>
            <a:r>
              <a:rPr lang="en-GB" dirty="0"/>
              <a:t>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749FE-0A95-494F-96C3-B4E7CA91A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bs-Latn-BA" dirty="0"/>
          </a:p>
          <a:p>
            <a:pPr lvl="0" algn="just"/>
            <a:r>
              <a:rPr lang="en-GB" dirty="0" err="1"/>
              <a:t>Strane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vezane</a:t>
            </a:r>
            <a:r>
              <a:rPr lang="en-GB" dirty="0"/>
              <a:t> </a:t>
            </a:r>
            <a:r>
              <a:rPr lang="en-GB" dirty="0" err="1"/>
              <a:t>običajima</a:t>
            </a:r>
            <a:r>
              <a:rPr lang="en-GB" dirty="0"/>
              <a:t> s </a:t>
            </a:r>
            <a:r>
              <a:rPr lang="en-GB" dirty="0" err="1"/>
              <a:t>kojima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se </a:t>
            </a:r>
            <a:r>
              <a:rPr lang="en-GB" dirty="0" err="1"/>
              <a:t>složile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praksom</a:t>
            </a:r>
            <a:r>
              <a:rPr lang="en-GB" dirty="0"/>
              <a:t> </a:t>
            </a:r>
            <a:r>
              <a:rPr lang="en-GB" dirty="0" err="1"/>
              <a:t>uspostavljenom</a:t>
            </a:r>
            <a:r>
              <a:rPr lang="en-GB" dirty="0"/>
              <a:t> </a:t>
            </a:r>
            <a:r>
              <a:rPr lang="en-GB" dirty="0" err="1"/>
              <a:t>među</a:t>
            </a:r>
            <a:r>
              <a:rPr lang="en-GB" dirty="0"/>
              <a:t> </a:t>
            </a:r>
            <a:r>
              <a:rPr lang="en-GB" dirty="0" err="1"/>
              <a:t>njima</a:t>
            </a:r>
            <a:r>
              <a:rPr lang="en-GB" dirty="0"/>
              <a:t> </a:t>
            </a:r>
            <a:endParaRPr lang="bs-Latn-BA" dirty="0"/>
          </a:p>
          <a:p>
            <a:pPr lvl="0" algn="just"/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drugačije</a:t>
            </a:r>
            <a:r>
              <a:rPr lang="en-GB" dirty="0"/>
              <a:t> </a:t>
            </a:r>
            <a:r>
              <a:rPr lang="en-GB" dirty="0" err="1"/>
              <a:t>ugovoreno</a:t>
            </a:r>
            <a:r>
              <a:rPr lang="en-GB" dirty="0"/>
              <a:t>, </a:t>
            </a:r>
            <a:r>
              <a:rPr lang="en-GB" dirty="0" err="1"/>
              <a:t>smatra</a:t>
            </a:r>
            <a:r>
              <a:rPr lang="en-GB" dirty="0"/>
              <a:t> se da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strane</a:t>
            </a:r>
            <a:r>
              <a:rPr lang="en-GB" dirty="0"/>
              <a:t> </a:t>
            </a:r>
            <a:r>
              <a:rPr lang="en-GB" dirty="0" err="1"/>
              <a:t>prešutno</a:t>
            </a:r>
            <a:r>
              <a:rPr lang="en-GB" dirty="0"/>
              <a:t> </a:t>
            </a:r>
            <a:r>
              <a:rPr lang="en-GB" dirty="0" err="1"/>
              <a:t>podvrgle</a:t>
            </a:r>
            <a:r>
              <a:rPr lang="en-GB" dirty="0"/>
              <a:t> </a:t>
            </a:r>
            <a:r>
              <a:rPr lang="en-GB" dirty="0" err="1"/>
              <a:t>svoj</a:t>
            </a:r>
            <a:r>
              <a:rPr lang="en-GB" dirty="0"/>
              <a:t> </a:t>
            </a:r>
            <a:r>
              <a:rPr lang="en-GB" dirty="0" err="1"/>
              <a:t>ugovor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njegovo</a:t>
            </a:r>
            <a:r>
              <a:rPr lang="en-GB" dirty="0"/>
              <a:t> </a:t>
            </a:r>
            <a:r>
              <a:rPr lang="en-GB" dirty="0" err="1"/>
              <a:t>sklapanje</a:t>
            </a:r>
            <a:r>
              <a:rPr lang="en-GB" dirty="0"/>
              <a:t> </a:t>
            </a:r>
            <a:r>
              <a:rPr lang="en-GB" dirty="0" err="1"/>
              <a:t>običaju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bio </a:t>
            </a:r>
            <a:r>
              <a:rPr lang="en-GB" dirty="0" err="1"/>
              <a:t>poznat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morao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poznat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široko</a:t>
            </a:r>
            <a:r>
              <a:rPr lang="en-GB" dirty="0"/>
              <a:t> </a:t>
            </a:r>
            <a:r>
              <a:rPr lang="en-GB" dirty="0" err="1"/>
              <a:t>poznat</a:t>
            </a:r>
            <a:r>
              <a:rPr lang="en-GB" dirty="0"/>
              <a:t> u </a:t>
            </a:r>
            <a:r>
              <a:rPr lang="en-GB" dirty="0" err="1"/>
              <a:t>međunarodnoj</a:t>
            </a:r>
            <a:r>
              <a:rPr lang="en-GB" dirty="0"/>
              <a:t> </a:t>
            </a:r>
            <a:r>
              <a:rPr lang="en-GB" dirty="0" err="1"/>
              <a:t>trgovini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redovno</a:t>
            </a:r>
            <a:r>
              <a:rPr lang="en-GB" dirty="0"/>
              <a:t> </a:t>
            </a:r>
            <a:r>
              <a:rPr lang="en-GB" dirty="0" err="1"/>
              <a:t>ga</a:t>
            </a:r>
            <a:r>
              <a:rPr lang="en-GB" dirty="0"/>
              <a:t> </a:t>
            </a:r>
            <a:r>
              <a:rPr lang="en-GB" dirty="0" err="1"/>
              <a:t>poštuju</a:t>
            </a:r>
            <a:r>
              <a:rPr lang="en-GB" dirty="0"/>
              <a:t> </a:t>
            </a:r>
            <a:r>
              <a:rPr lang="en-GB" dirty="0" err="1"/>
              <a:t>ugovorne</a:t>
            </a:r>
            <a:r>
              <a:rPr lang="en-GB" dirty="0"/>
              <a:t> </a:t>
            </a:r>
            <a:r>
              <a:rPr lang="en-GB" dirty="0" err="1"/>
              <a:t>strane</a:t>
            </a:r>
            <a:r>
              <a:rPr lang="en-GB" dirty="0"/>
              <a:t> u </a:t>
            </a:r>
            <a:r>
              <a:rPr lang="en-GB" dirty="0" err="1"/>
              <a:t>ugovorima</a:t>
            </a:r>
            <a:r>
              <a:rPr lang="en-GB" dirty="0"/>
              <a:t> </a:t>
            </a:r>
            <a:r>
              <a:rPr lang="en-GB" dirty="0" err="1"/>
              <a:t>iste</a:t>
            </a:r>
            <a:r>
              <a:rPr lang="en-GB" dirty="0"/>
              <a:t> </a:t>
            </a:r>
            <a:r>
              <a:rPr lang="en-GB" dirty="0" err="1"/>
              <a:t>vrste</a:t>
            </a:r>
            <a:r>
              <a:rPr lang="en-GB" dirty="0"/>
              <a:t> u </a:t>
            </a:r>
            <a:r>
              <a:rPr lang="en-GB" dirty="0" err="1"/>
              <a:t>dotičnoj</a:t>
            </a:r>
            <a:r>
              <a:rPr lang="en-GB" dirty="0"/>
              <a:t> </a:t>
            </a:r>
            <a:r>
              <a:rPr lang="en-GB" dirty="0" err="1"/>
              <a:t>struci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046508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7F14-57D2-49B6-92CB-0AF9BB78A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/>
            </a:r>
            <a:br>
              <a:rPr lang="bs-Latn-BA" b="1" dirty="0"/>
            </a:br>
            <a:r>
              <a:rPr lang="en-GB" b="1" dirty="0" err="1"/>
              <a:t>Međunarodna</a:t>
            </a:r>
            <a:r>
              <a:rPr lang="en-GB" b="1" dirty="0"/>
              <a:t> </a:t>
            </a:r>
            <a:r>
              <a:rPr lang="en-GB" b="1" dirty="0" err="1"/>
              <a:t>trgovinska</a:t>
            </a:r>
            <a:r>
              <a:rPr lang="en-GB" b="1" dirty="0"/>
              <a:t> </a:t>
            </a:r>
            <a:r>
              <a:rPr lang="en-GB" b="1" dirty="0" err="1"/>
              <a:t>arbitraža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4F579-C64E-4BC5-900E-55A38FE24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Predmeti</a:t>
            </a:r>
            <a:r>
              <a:rPr lang="en-GB" dirty="0"/>
              <a:t> </a:t>
            </a:r>
            <a:r>
              <a:rPr lang="en-GB" dirty="0" err="1"/>
              <a:t>međunarodne</a:t>
            </a:r>
            <a:r>
              <a:rPr lang="en-GB" dirty="0"/>
              <a:t> </a:t>
            </a:r>
            <a:r>
              <a:rPr lang="en-GB" dirty="0" err="1"/>
              <a:t>trgovinske</a:t>
            </a:r>
            <a:r>
              <a:rPr lang="en-GB" dirty="0"/>
              <a:t> </a:t>
            </a:r>
            <a:r>
              <a:rPr lang="en-GB" dirty="0" err="1"/>
              <a:t>arbitraže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sporovi</a:t>
            </a:r>
            <a:r>
              <a:rPr lang="en-GB" dirty="0"/>
              <a:t> </a:t>
            </a:r>
            <a:r>
              <a:rPr lang="en-GB" dirty="0" err="1"/>
              <a:t>nastali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stranaka</a:t>
            </a:r>
            <a:r>
              <a:rPr lang="en-GB" dirty="0"/>
              <a:t> </a:t>
            </a:r>
            <a:r>
              <a:rPr lang="en-GB" dirty="0" err="1"/>
              <a:t>ugovorenog</a:t>
            </a:r>
            <a:r>
              <a:rPr lang="en-GB" dirty="0"/>
              <a:t> </a:t>
            </a:r>
            <a:r>
              <a:rPr lang="en-GB" dirty="0" err="1"/>
              <a:t>pravnog</a:t>
            </a:r>
            <a:r>
              <a:rPr lang="en-GB" dirty="0"/>
              <a:t> </a:t>
            </a:r>
            <a:r>
              <a:rPr lang="en-GB" dirty="0" err="1"/>
              <a:t>posla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imaju</a:t>
            </a:r>
            <a:r>
              <a:rPr lang="en-GB" dirty="0"/>
              <a:t> </a:t>
            </a:r>
            <a:r>
              <a:rPr lang="en-GB" dirty="0" err="1"/>
              <a:t>poslovno</a:t>
            </a:r>
            <a:r>
              <a:rPr lang="en-GB" dirty="0"/>
              <a:t> s</a:t>
            </a:r>
            <a:r>
              <a:rPr lang="bs-Latn-BA" dirty="0"/>
              <a:t>j</a:t>
            </a:r>
            <a:r>
              <a:rPr lang="en-GB" dirty="0" err="1"/>
              <a:t>edište</a:t>
            </a:r>
            <a:r>
              <a:rPr lang="en-GB" dirty="0"/>
              <a:t> u </a:t>
            </a:r>
            <a:r>
              <a:rPr lang="en-GB" dirty="0" err="1"/>
              <a:t>različitim</a:t>
            </a:r>
            <a:r>
              <a:rPr lang="en-GB" dirty="0"/>
              <a:t> </a:t>
            </a:r>
            <a:r>
              <a:rPr lang="en-GB" dirty="0" err="1"/>
              <a:t>zemljama</a:t>
            </a:r>
            <a:r>
              <a:rPr lang="en-GB" dirty="0"/>
              <a:t>.</a:t>
            </a:r>
            <a:endParaRPr lang="bs-Latn-BA" dirty="0"/>
          </a:p>
          <a:p>
            <a:pPr algn="just"/>
            <a:r>
              <a:rPr lang="en-GB" dirty="0" err="1"/>
              <a:t>Arbitraža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obavezujuća</a:t>
            </a:r>
            <a:r>
              <a:rPr lang="en-GB" dirty="0"/>
              <a:t> </a:t>
            </a:r>
            <a:r>
              <a:rPr lang="en-GB" dirty="0" err="1"/>
              <a:t>procedura</a:t>
            </a:r>
            <a:r>
              <a:rPr lang="en-GB" dirty="0"/>
              <a:t> </a:t>
            </a:r>
            <a:r>
              <a:rPr lang="en-GB" dirty="0" err="1"/>
              <a:t>kojom</a:t>
            </a:r>
            <a:r>
              <a:rPr lang="en-GB" dirty="0"/>
              <a:t> se </a:t>
            </a:r>
            <a:r>
              <a:rPr lang="en-GB" dirty="0" err="1"/>
              <a:t>imenuje</a:t>
            </a:r>
            <a:r>
              <a:rPr lang="en-GB" dirty="0"/>
              <a:t> </a:t>
            </a:r>
            <a:r>
              <a:rPr lang="en-GB" dirty="0" err="1"/>
              <a:t>nezavisna</a:t>
            </a:r>
            <a:r>
              <a:rPr lang="en-GB" dirty="0"/>
              <a:t> </a:t>
            </a:r>
            <a:r>
              <a:rPr lang="en-GB" dirty="0" err="1"/>
              <a:t>osoba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tijelo</a:t>
            </a:r>
            <a:r>
              <a:rPr lang="en-GB" dirty="0"/>
              <a:t> da </a:t>
            </a:r>
            <a:r>
              <a:rPr lang="en-GB" dirty="0" err="1"/>
              <a:t>donese</a:t>
            </a:r>
            <a:r>
              <a:rPr lang="en-GB" dirty="0"/>
              <a:t> </a:t>
            </a:r>
            <a:r>
              <a:rPr lang="en-GB" dirty="0" err="1"/>
              <a:t>odluku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provodiva</a:t>
            </a:r>
            <a:r>
              <a:rPr lang="en-GB" dirty="0"/>
              <a:t> </a:t>
            </a:r>
            <a:r>
              <a:rPr lang="en-GB" dirty="0" err="1"/>
              <a:t>prinudnim</a:t>
            </a:r>
            <a:r>
              <a:rPr lang="en-GB" dirty="0"/>
              <a:t> </a:t>
            </a:r>
            <a:r>
              <a:rPr lang="en-GB" dirty="0" err="1"/>
              <a:t>putem</a:t>
            </a:r>
            <a:r>
              <a:rPr lang="en-GB" dirty="0"/>
              <a:t>, u </a:t>
            </a:r>
            <a:r>
              <a:rPr lang="en-GB" dirty="0" err="1"/>
              <a:t>sporu</a:t>
            </a:r>
            <a:r>
              <a:rPr lang="en-GB" dirty="0"/>
              <a:t> </a:t>
            </a:r>
            <a:r>
              <a:rPr lang="en-GB" dirty="0" err="1"/>
              <a:t>među</a:t>
            </a:r>
            <a:r>
              <a:rPr lang="en-GB" dirty="0"/>
              <a:t> </a:t>
            </a:r>
            <a:r>
              <a:rPr lang="en-GB" dirty="0" err="1"/>
              <a:t>ugovornim</a:t>
            </a:r>
            <a:r>
              <a:rPr lang="en-GB" dirty="0"/>
              <a:t> </a:t>
            </a:r>
            <a:r>
              <a:rPr lang="en-GB" dirty="0" err="1"/>
              <a:t>stranama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ugovorile</a:t>
            </a:r>
            <a:r>
              <a:rPr lang="en-GB" dirty="0"/>
              <a:t> </a:t>
            </a:r>
            <a:r>
              <a:rPr lang="en-GB" dirty="0" err="1"/>
              <a:t>arbitražu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način</a:t>
            </a:r>
            <a:r>
              <a:rPr lang="en-GB" dirty="0"/>
              <a:t> </a:t>
            </a:r>
            <a:r>
              <a:rPr lang="en-GB" dirty="0" err="1"/>
              <a:t>rješavanja</a:t>
            </a:r>
            <a:r>
              <a:rPr lang="en-GB" dirty="0"/>
              <a:t> </a:t>
            </a:r>
            <a:r>
              <a:rPr lang="en-GB" dirty="0" err="1"/>
              <a:t>eventualnih</a:t>
            </a:r>
            <a:r>
              <a:rPr lang="en-GB" dirty="0"/>
              <a:t> </a:t>
            </a:r>
            <a:r>
              <a:rPr lang="en-GB" dirty="0" err="1"/>
              <a:t>sporova</a:t>
            </a:r>
            <a:r>
              <a:rPr lang="en-GB" dirty="0"/>
              <a:t> </a:t>
            </a:r>
            <a:r>
              <a:rPr lang="en-GB" dirty="0" err="1"/>
              <a:t>prilikom</a:t>
            </a:r>
            <a:r>
              <a:rPr lang="en-GB" dirty="0"/>
              <a:t> </a:t>
            </a:r>
            <a:r>
              <a:rPr lang="en-GB" dirty="0" err="1"/>
              <a:t>ugovaranja</a:t>
            </a:r>
            <a:r>
              <a:rPr lang="en-GB" dirty="0"/>
              <a:t> </a:t>
            </a:r>
            <a:r>
              <a:rPr lang="en-GB" dirty="0" err="1"/>
              <a:t>osnovnog</a:t>
            </a:r>
            <a:r>
              <a:rPr lang="en-GB" dirty="0"/>
              <a:t> </a:t>
            </a:r>
            <a:r>
              <a:rPr lang="en-GB" dirty="0" err="1"/>
              <a:t>posla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nastanku</a:t>
            </a:r>
            <a:r>
              <a:rPr lang="en-GB" dirty="0"/>
              <a:t> </a:t>
            </a:r>
            <a:r>
              <a:rPr lang="en-GB" dirty="0" err="1"/>
              <a:t>spora</a:t>
            </a:r>
            <a:r>
              <a:rPr lang="en-GB" dirty="0"/>
              <a:t>.</a:t>
            </a:r>
            <a:endParaRPr lang="bs-Latn-BA" dirty="0"/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07341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E2549-6F20-4C38-8959-4BFD4BDE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/>
            </a:r>
            <a:br>
              <a:rPr lang="bs-Latn-BA" dirty="0"/>
            </a:br>
            <a:r>
              <a:rPr lang="en-GB" b="1" dirty="0" err="1"/>
              <a:t>Prednosti</a:t>
            </a:r>
            <a:r>
              <a:rPr lang="en-GB" b="1" dirty="0"/>
              <a:t> </a:t>
            </a:r>
            <a:r>
              <a:rPr lang="en-GB" b="1" dirty="0" err="1"/>
              <a:t>međunarodne</a:t>
            </a:r>
            <a:r>
              <a:rPr lang="en-GB" b="1" dirty="0"/>
              <a:t> </a:t>
            </a:r>
            <a:r>
              <a:rPr lang="en-GB" b="1" dirty="0" err="1"/>
              <a:t>trgovinske</a:t>
            </a:r>
            <a:r>
              <a:rPr lang="en-GB" b="1" dirty="0"/>
              <a:t> </a:t>
            </a:r>
            <a:r>
              <a:rPr lang="en-GB" b="1" dirty="0" err="1"/>
              <a:t>arbitraže</a:t>
            </a:r>
            <a:r>
              <a:rPr lang="en-GB" b="1" dirty="0"/>
              <a:t>:</a:t>
            </a:r>
            <a:r>
              <a:rPr lang="bs-Latn-BA" b="1" dirty="0"/>
              <a:t/>
            </a:r>
            <a:br>
              <a:rPr lang="bs-Latn-BA" b="1" dirty="0"/>
            </a:b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27B1C-AF94-4389-9DA7-7F5805576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efektivna</a:t>
            </a:r>
            <a:r>
              <a:rPr lang="en-GB" dirty="0"/>
              <a:t> </a:t>
            </a:r>
            <a:r>
              <a:rPr lang="en-GB" dirty="0" err="1"/>
              <a:t>alternativa</a:t>
            </a:r>
            <a:r>
              <a:rPr lang="en-GB" dirty="0"/>
              <a:t> </a:t>
            </a:r>
            <a:r>
              <a:rPr lang="en-GB" dirty="0" err="1"/>
              <a:t>nacionalnim</a:t>
            </a:r>
            <a:r>
              <a:rPr lang="en-GB" dirty="0"/>
              <a:t> </a:t>
            </a:r>
            <a:r>
              <a:rPr lang="en-GB" dirty="0" err="1"/>
              <a:t>pravnim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sudskim</a:t>
            </a:r>
            <a:r>
              <a:rPr lang="en-GB" dirty="0"/>
              <a:t> </a:t>
            </a:r>
            <a:r>
              <a:rPr lang="en-GB" dirty="0" err="1"/>
              <a:t>sistemima</a:t>
            </a:r>
            <a:r>
              <a:rPr lang="en-GB" dirty="0"/>
              <a:t>,</a:t>
            </a:r>
            <a:endParaRPr lang="bs-Latn-BA" dirty="0"/>
          </a:p>
          <a:p>
            <a:pPr lvl="0"/>
            <a:r>
              <a:rPr lang="en-GB" dirty="0" err="1"/>
              <a:t>učestvovanje</a:t>
            </a:r>
            <a:r>
              <a:rPr lang="en-GB" dirty="0"/>
              <a:t> u </a:t>
            </a:r>
            <a:r>
              <a:rPr lang="en-GB" dirty="0" err="1"/>
              <a:t>oblikovanju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nadzoru</a:t>
            </a:r>
            <a:r>
              <a:rPr lang="en-GB" dirty="0"/>
              <a:t> </a:t>
            </a:r>
            <a:r>
              <a:rPr lang="en-GB" dirty="0" err="1"/>
              <a:t>procesa</a:t>
            </a:r>
            <a:r>
              <a:rPr lang="en-GB" dirty="0"/>
              <a:t> </a:t>
            </a:r>
            <a:r>
              <a:rPr lang="en-GB" dirty="0" err="1"/>
              <a:t>arbitraže</a:t>
            </a:r>
            <a:r>
              <a:rPr lang="en-GB" dirty="0"/>
              <a:t> od </a:t>
            </a:r>
            <a:r>
              <a:rPr lang="en-GB" dirty="0" err="1"/>
              <a:t>strane</a:t>
            </a:r>
            <a:r>
              <a:rPr lang="en-GB" dirty="0"/>
              <a:t> </a:t>
            </a:r>
            <a:r>
              <a:rPr lang="en-GB" dirty="0" err="1"/>
              <a:t>učesnika</a:t>
            </a:r>
            <a:r>
              <a:rPr lang="en-GB" dirty="0"/>
              <a:t> </a:t>
            </a:r>
            <a:r>
              <a:rPr lang="en-GB" dirty="0" err="1"/>
              <a:t>spora</a:t>
            </a:r>
            <a:r>
              <a:rPr lang="en-GB" dirty="0"/>
              <a:t>,</a:t>
            </a:r>
            <a:endParaRPr lang="bs-Latn-BA" dirty="0"/>
          </a:p>
          <a:p>
            <a:pPr lvl="0"/>
            <a:r>
              <a:rPr lang="en-GB" dirty="0" err="1"/>
              <a:t>obezb</a:t>
            </a:r>
            <a:r>
              <a:rPr lang="bs-Latn-BA" dirty="0"/>
              <a:t>i</a:t>
            </a:r>
            <a:r>
              <a:rPr lang="en-GB" dirty="0" err="1"/>
              <a:t>jeđena</a:t>
            </a:r>
            <a:r>
              <a:rPr lang="en-GB" dirty="0"/>
              <a:t> </a:t>
            </a:r>
            <a:r>
              <a:rPr lang="en-GB" dirty="0" err="1"/>
              <a:t>privatnost</a:t>
            </a:r>
            <a:r>
              <a:rPr lang="en-GB" dirty="0"/>
              <a:t> u </a:t>
            </a:r>
            <a:r>
              <a:rPr lang="en-GB" dirty="0" err="1"/>
              <a:t>rješavanju</a:t>
            </a:r>
            <a:r>
              <a:rPr lang="en-GB" dirty="0"/>
              <a:t> </a:t>
            </a:r>
            <a:r>
              <a:rPr lang="en-GB" dirty="0" err="1"/>
              <a:t>spora</a:t>
            </a:r>
            <a:r>
              <a:rPr lang="en-GB" dirty="0"/>
              <a:t>,</a:t>
            </a:r>
            <a:endParaRPr lang="bs-Latn-BA" dirty="0"/>
          </a:p>
          <a:p>
            <a:pPr lvl="0"/>
            <a:r>
              <a:rPr lang="en-GB" dirty="0" err="1"/>
              <a:t>uvažavanje</a:t>
            </a:r>
            <a:r>
              <a:rPr lang="en-GB" dirty="0"/>
              <a:t> </a:t>
            </a:r>
            <a:r>
              <a:rPr lang="en-GB" dirty="0" err="1"/>
              <a:t>okolnosti</a:t>
            </a:r>
            <a:r>
              <a:rPr lang="en-GB" dirty="0"/>
              <a:t> </a:t>
            </a:r>
            <a:r>
              <a:rPr lang="en-GB" dirty="0" err="1"/>
              <a:t>spora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obaveza</a:t>
            </a:r>
            <a:r>
              <a:rPr lang="en-GB" dirty="0"/>
              <a:t> </a:t>
            </a:r>
            <a:r>
              <a:rPr lang="en-GB" dirty="0" err="1"/>
              <a:t>učesnika</a:t>
            </a:r>
            <a:r>
              <a:rPr lang="en-GB" dirty="0"/>
              <a:t>, </a:t>
            </a:r>
            <a:endParaRPr lang="bs-Latn-BA" dirty="0"/>
          </a:p>
          <a:p>
            <a:pPr lvl="0"/>
            <a:r>
              <a:rPr lang="en-GB" dirty="0" err="1"/>
              <a:t>konačnost</a:t>
            </a:r>
            <a:r>
              <a:rPr lang="en-GB" dirty="0"/>
              <a:t> </a:t>
            </a:r>
            <a:r>
              <a:rPr lang="en-GB" dirty="0" err="1"/>
              <a:t>arbitražne</a:t>
            </a:r>
            <a:r>
              <a:rPr lang="en-GB" dirty="0"/>
              <a:t> </a:t>
            </a:r>
            <a:r>
              <a:rPr lang="en-GB" dirty="0" err="1"/>
              <a:t>odluke</a:t>
            </a:r>
            <a:r>
              <a:rPr lang="en-GB" dirty="0"/>
              <a:t> o </a:t>
            </a:r>
            <a:r>
              <a:rPr lang="en-GB" dirty="0" err="1"/>
              <a:t>sporu</a:t>
            </a:r>
            <a:r>
              <a:rPr lang="en-GB" dirty="0"/>
              <a:t> 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713531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14E67-D53B-419F-8149-F3C3E52F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/>
              <a:t>Arbitražni</a:t>
            </a:r>
            <a:r>
              <a:rPr lang="en-GB" b="1" dirty="0"/>
              <a:t> </a:t>
            </a:r>
            <a:r>
              <a:rPr lang="en-GB" b="1" dirty="0" err="1"/>
              <a:t>sporazum</a:t>
            </a:r>
            <a:r>
              <a:rPr lang="en-GB" b="1" dirty="0"/>
              <a:t> se </a:t>
            </a:r>
            <a:r>
              <a:rPr lang="en-GB" b="1" dirty="0" err="1"/>
              <a:t>pojavljuje</a:t>
            </a:r>
            <a:r>
              <a:rPr lang="en-GB" b="1" dirty="0"/>
              <a:t> u </a:t>
            </a:r>
            <a:r>
              <a:rPr lang="en-GB" b="1" dirty="0" err="1"/>
              <a:t>dvije</a:t>
            </a:r>
            <a:r>
              <a:rPr lang="en-GB" b="1" dirty="0"/>
              <a:t> </a:t>
            </a:r>
            <a:r>
              <a:rPr lang="en-GB" b="1" dirty="0" err="1"/>
              <a:t>forme</a:t>
            </a:r>
            <a:r>
              <a:rPr lang="en-GB" b="1" dirty="0"/>
              <a:t>:</a:t>
            </a:r>
            <a:r>
              <a:rPr lang="bs-Latn-BA" b="1" dirty="0"/>
              <a:t/>
            </a:r>
            <a:br>
              <a:rPr lang="bs-Latn-BA" b="1" dirty="0"/>
            </a:b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D7EF9-09A4-42BA-92A0-5EBE11D40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/>
              <a:t>Kompromis</a:t>
            </a:r>
            <a:r>
              <a:rPr lang="en-GB" b="1" dirty="0"/>
              <a:t> </a:t>
            </a:r>
            <a:r>
              <a:rPr lang="en-GB" b="1" dirty="0" err="1"/>
              <a:t>ili</a:t>
            </a:r>
            <a:r>
              <a:rPr lang="en-GB" b="1" dirty="0"/>
              <a:t> </a:t>
            </a:r>
            <a:r>
              <a:rPr lang="en-GB" b="1" dirty="0" err="1"/>
              <a:t>kompromisna</a:t>
            </a:r>
            <a:r>
              <a:rPr lang="en-GB" b="1" dirty="0"/>
              <a:t> </a:t>
            </a:r>
            <a:r>
              <a:rPr lang="en-GB" b="1" dirty="0" err="1"/>
              <a:t>klauzula</a:t>
            </a:r>
            <a:r>
              <a:rPr lang="en-GB" dirty="0"/>
              <a:t>: </a:t>
            </a:r>
            <a:r>
              <a:rPr lang="en-GB" dirty="0" err="1"/>
              <a:t>sporazum</a:t>
            </a:r>
            <a:r>
              <a:rPr lang="en-GB" dirty="0"/>
              <a:t> da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rješavanje</a:t>
            </a:r>
            <a:r>
              <a:rPr lang="en-GB" dirty="0"/>
              <a:t> </a:t>
            </a:r>
            <a:r>
              <a:rPr lang="en-GB" dirty="0" err="1"/>
              <a:t>već</a:t>
            </a:r>
            <a:r>
              <a:rPr lang="en-GB" dirty="0"/>
              <a:t> </a:t>
            </a:r>
            <a:r>
              <a:rPr lang="en-GB" dirty="0" err="1"/>
              <a:t>nastalog</a:t>
            </a:r>
            <a:r>
              <a:rPr lang="en-GB" dirty="0"/>
              <a:t> </a:t>
            </a:r>
            <a:r>
              <a:rPr lang="en-GB" dirty="0" err="1"/>
              <a:t>spora</a:t>
            </a:r>
            <a:r>
              <a:rPr lang="en-GB" dirty="0"/>
              <a:t> </a:t>
            </a:r>
            <a:r>
              <a:rPr lang="en-GB" dirty="0" err="1"/>
              <a:t>povjeriti</a:t>
            </a:r>
            <a:r>
              <a:rPr lang="en-GB" dirty="0"/>
              <a:t> </a:t>
            </a:r>
            <a:r>
              <a:rPr lang="en-GB" dirty="0" err="1"/>
              <a:t>određenoj</a:t>
            </a:r>
            <a:r>
              <a:rPr lang="en-GB" dirty="0"/>
              <a:t> </a:t>
            </a:r>
            <a:r>
              <a:rPr lang="en-GB" dirty="0" err="1"/>
              <a:t>arbitraži</a:t>
            </a:r>
            <a:r>
              <a:rPr lang="en-GB" dirty="0"/>
              <a:t>. </a:t>
            </a:r>
            <a:endParaRPr lang="bs-Latn-BA" dirty="0"/>
          </a:p>
          <a:p>
            <a:r>
              <a:rPr lang="en-GB" b="1" dirty="0" err="1"/>
              <a:t>Kompromisorna</a:t>
            </a:r>
            <a:r>
              <a:rPr lang="en-GB" b="1" dirty="0"/>
              <a:t> </a:t>
            </a:r>
            <a:r>
              <a:rPr lang="en-GB" b="1" dirty="0" err="1"/>
              <a:t>klauzula</a:t>
            </a:r>
            <a:r>
              <a:rPr lang="en-GB" dirty="0"/>
              <a:t>: </a:t>
            </a:r>
            <a:r>
              <a:rPr lang="en-GB" dirty="0" err="1"/>
              <a:t>stranke</a:t>
            </a:r>
            <a:r>
              <a:rPr lang="en-GB" dirty="0"/>
              <a:t> se </a:t>
            </a:r>
            <a:r>
              <a:rPr lang="en-GB" dirty="0" err="1"/>
              <a:t>pri</a:t>
            </a:r>
            <a:r>
              <a:rPr lang="en-GB" dirty="0"/>
              <a:t> </a:t>
            </a:r>
            <a:r>
              <a:rPr lang="en-GB" dirty="0" err="1"/>
              <a:t>zaključenju</a:t>
            </a:r>
            <a:r>
              <a:rPr lang="en-GB" dirty="0"/>
              <a:t> </a:t>
            </a:r>
            <a:r>
              <a:rPr lang="en-GB" dirty="0" err="1"/>
              <a:t>osnovnog</a:t>
            </a:r>
            <a:r>
              <a:rPr lang="en-GB" dirty="0"/>
              <a:t> </a:t>
            </a:r>
            <a:r>
              <a:rPr lang="en-GB" dirty="0" err="1"/>
              <a:t>posla</a:t>
            </a:r>
            <a:r>
              <a:rPr lang="en-GB" dirty="0"/>
              <a:t> </a:t>
            </a:r>
            <a:r>
              <a:rPr lang="en-GB" dirty="0" err="1"/>
              <a:t>dogovore</a:t>
            </a:r>
            <a:r>
              <a:rPr lang="en-GB" dirty="0"/>
              <a:t> o </a:t>
            </a:r>
            <a:r>
              <a:rPr lang="en-GB" dirty="0" err="1"/>
              <a:t>arbitražnoj</a:t>
            </a:r>
            <a:r>
              <a:rPr lang="en-GB" dirty="0"/>
              <a:t> </a:t>
            </a:r>
            <a:r>
              <a:rPr lang="en-GB" dirty="0" err="1"/>
              <a:t>klauzuli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dijelu</a:t>
            </a:r>
            <a:r>
              <a:rPr lang="en-GB" dirty="0"/>
              <a:t> </a:t>
            </a:r>
            <a:r>
              <a:rPr lang="en-GB" dirty="0" err="1"/>
              <a:t>ugovora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aneksa</a:t>
            </a:r>
            <a:r>
              <a:rPr lang="en-GB" dirty="0"/>
              <a:t> </a:t>
            </a:r>
            <a:r>
              <a:rPr lang="en-GB" dirty="0" err="1"/>
              <a:t>ugovora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precizira</a:t>
            </a:r>
            <a:r>
              <a:rPr lang="en-GB" dirty="0"/>
              <a:t> </a:t>
            </a:r>
            <a:r>
              <a:rPr lang="en-GB" dirty="0" err="1"/>
              <a:t>rješavanje</a:t>
            </a:r>
            <a:r>
              <a:rPr lang="en-GB" dirty="0"/>
              <a:t> </a:t>
            </a:r>
            <a:r>
              <a:rPr lang="en-GB" dirty="0" err="1"/>
              <a:t>eventualnih</a:t>
            </a:r>
            <a:r>
              <a:rPr lang="en-GB" dirty="0"/>
              <a:t> </a:t>
            </a:r>
            <a:r>
              <a:rPr lang="en-GB" dirty="0" err="1"/>
              <a:t>sporova</a:t>
            </a:r>
            <a:r>
              <a:rPr lang="en-GB" dirty="0"/>
              <a:t> u </a:t>
            </a:r>
            <a:r>
              <a:rPr lang="en-GB" dirty="0" err="1"/>
              <a:t>postupku</a:t>
            </a:r>
            <a:r>
              <a:rPr lang="en-GB" dirty="0"/>
              <a:t> </a:t>
            </a:r>
            <a:r>
              <a:rPr lang="en-GB" dirty="0" err="1"/>
              <a:t>određene</a:t>
            </a:r>
            <a:r>
              <a:rPr lang="en-GB" dirty="0"/>
              <a:t> </a:t>
            </a:r>
            <a:r>
              <a:rPr lang="en-GB" dirty="0" err="1"/>
              <a:t>arbitraže</a:t>
            </a:r>
            <a:r>
              <a:rPr lang="en-GB" dirty="0"/>
              <a:t>.</a:t>
            </a:r>
            <a:endParaRPr lang="bs-Latn-BA" dirty="0"/>
          </a:p>
          <a:p>
            <a:r>
              <a:rPr lang="en-GB" dirty="0" err="1"/>
              <a:t>Prema</a:t>
            </a:r>
            <a:r>
              <a:rPr lang="en-GB" dirty="0"/>
              <a:t> </a:t>
            </a:r>
            <a:r>
              <a:rPr lang="en-GB" dirty="0" err="1"/>
              <a:t>praksi</a:t>
            </a:r>
            <a:r>
              <a:rPr lang="en-GB" dirty="0"/>
              <a:t> </a:t>
            </a:r>
            <a:r>
              <a:rPr lang="en-GB" dirty="0" err="1"/>
              <a:t>međunarodnog</a:t>
            </a:r>
            <a:r>
              <a:rPr lang="en-GB" dirty="0"/>
              <a:t> </a:t>
            </a:r>
            <a:r>
              <a:rPr lang="en-GB" dirty="0" err="1"/>
              <a:t>trgovinskog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, </a:t>
            </a:r>
            <a:r>
              <a:rPr lang="en-GB" dirty="0" err="1"/>
              <a:t>kompromisna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kompromisorna</a:t>
            </a:r>
            <a:r>
              <a:rPr lang="en-GB" dirty="0"/>
              <a:t> </a:t>
            </a:r>
            <a:r>
              <a:rPr lang="en-GB" dirty="0" err="1"/>
              <a:t>klauzula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formalnopravni</a:t>
            </a:r>
            <a:r>
              <a:rPr lang="en-GB" dirty="0"/>
              <a:t>,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dirty="0" err="1"/>
              <a:t>pismeni</a:t>
            </a:r>
            <a:r>
              <a:rPr lang="en-GB" dirty="0"/>
              <a:t>, </a:t>
            </a:r>
            <a:r>
              <a:rPr lang="en-GB" dirty="0" err="1"/>
              <a:t>oblik</a:t>
            </a:r>
            <a:r>
              <a:rPr lang="en-GB" dirty="0"/>
              <a:t> </a:t>
            </a:r>
            <a:r>
              <a:rPr lang="en-GB" dirty="0" err="1"/>
              <a:t>sporazuma</a:t>
            </a:r>
            <a:r>
              <a:rPr lang="en-GB" dirty="0"/>
              <a:t>. </a:t>
            </a:r>
            <a:endParaRPr lang="bs-Latn-BA" dirty="0"/>
          </a:p>
          <a:p>
            <a:r>
              <a:rPr lang="en-GB" dirty="0"/>
              <a:t>U </a:t>
            </a:r>
            <a:r>
              <a:rPr lang="en-GB" dirty="0" err="1"/>
              <a:t>klauzuli</a:t>
            </a:r>
            <a:r>
              <a:rPr lang="en-GB" dirty="0"/>
              <a:t> mora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određeno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se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primjenjivati</a:t>
            </a:r>
            <a:r>
              <a:rPr lang="en-GB" dirty="0"/>
              <a:t> u </a:t>
            </a:r>
            <a:r>
              <a:rPr lang="en-GB" dirty="0" err="1"/>
              <a:t>ugovornom</a:t>
            </a:r>
            <a:r>
              <a:rPr lang="en-GB" dirty="0"/>
              <a:t> </a:t>
            </a:r>
            <a:r>
              <a:rPr lang="en-GB" dirty="0" err="1"/>
              <a:t>odnosu</a:t>
            </a:r>
            <a:r>
              <a:rPr lang="en-GB" dirty="0"/>
              <a:t>, </a:t>
            </a:r>
            <a:r>
              <a:rPr lang="en-GB" dirty="0" err="1"/>
              <a:t>može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međunarodno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pravo</a:t>
            </a:r>
            <a:r>
              <a:rPr lang="en-GB" dirty="0"/>
              <a:t> </a:t>
            </a:r>
            <a:r>
              <a:rPr lang="en-GB" dirty="0" err="1"/>
              <a:t>neke</a:t>
            </a:r>
            <a:r>
              <a:rPr lang="en-GB" dirty="0"/>
              <a:t> </a:t>
            </a:r>
            <a:r>
              <a:rPr lang="en-GB" dirty="0" err="1"/>
              <a:t>države</a:t>
            </a:r>
            <a:r>
              <a:rPr lang="en-GB" dirty="0"/>
              <a:t>. </a:t>
            </a:r>
            <a:endParaRPr lang="bs-Latn-BA" dirty="0"/>
          </a:p>
          <a:p>
            <a:endParaRPr lang="bs-Latn-BA" dirty="0"/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891828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68BE-AF55-4A5C-936F-03FD0981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Predmet priznanja strane arbitražne odluke</a:t>
            </a:r>
            <a:r>
              <a:rPr lang="bs-Latn-BA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4D17E-BED1-4315-9492-EB8873634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/>
              <a:t>Rješenje Vrhovnog suda Federacije BiH br. Gž-51/02 od 31.7.2002. godine – uvršteno u bazu podataka CLOUT (sudska praksa UNCITRAL-a – Komisije Ujedinjenih nacija za Međunarodno trgovačko pravo</a:t>
            </a:r>
          </a:p>
          <a:p>
            <a:pPr algn="just"/>
            <a:r>
              <a:rPr lang="bs-Latn-BA" dirty="0"/>
              <a:t>Ukinuto rješenje prvostepenog suda kojim je priznata arbitražna odluka Međunarodne trgovinske komore u Parizu – Međunarodnog arbitražnog suda sa sjedištem u Beču</a:t>
            </a:r>
          </a:p>
          <a:p>
            <a:pPr algn="just"/>
            <a:r>
              <a:rPr lang="bs-Latn-BA" dirty="0"/>
              <a:t>Drugostepeni sud je utvrdio da u ovom slučaju postoji isključiva </a:t>
            </a:r>
            <a:r>
              <a:rPr lang="bs-Latn-BA" dirty="0" err="1"/>
              <a:t>nadležnost</a:t>
            </a:r>
            <a:r>
              <a:rPr lang="bs-Latn-BA" dirty="0"/>
              <a:t> suda u BiH (zakup nekretnine), i da je sud priznanja trebao ispitati i da li je predmetna arbitražna odluka izvršna po Austrijskom procesnom zakonu, budući da iz dokaza koje je uz žalbu dostavio protivnik predlagatelja proizlazi da je on pred nadležnim sudom u Austriji pokrenuo postupak za njeno </a:t>
            </a:r>
            <a:r>
              <a:rPr lang="bs-Latn-BA" dirty="0" err="1"/>
              <a:t>poništenje</a:t>
            </a:r>
            <a:r>
              <a:rPr lang="bs-Latn-BA" dirty="0"/>
              <a:t>.</a:t>
            </a:r>
          </a:p>
          <a:p>
            <a:pPr algn="just"/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4247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175D-3B09-47A3-A025-241EAF78C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Predmet priznanja strane arbitražne odluke</a:t>
            </a:r>
            <a:r>
              <a:rPr lang="bs-Latn-BA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8B2A4-7589-472F-BEF0-75DE382CB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Pogrešna primjena odredbe člana 99. stav 1. tačka 2. i 10. ZRSZ – priznanje i </a:t>
            </a:r>
            <a:r>
              <a:rPr lang="bs-Latn-BA" dirty="0" err="1"/>
              <a:t>izvršenje</a:t>
            </a:r>
            <a:r>
              <a:rPr lang="bs-Latn-BA" dirty="0"/>
              <a:t> strane arbitražne odluke će se odbiti ako postoji isključiva </a:t>
            </a:r>
            <a:r>
              <a:rPr lang="bs-Latn-BA" dirty="0" err="1"/>
              <a:t>nadležnosti</a:t>
            </a:r>
            <a:r>
              <a:rPr lang="bs-Latn-BA" dirty="0"/>
              <a:t> suda u BiH ili ako odluka još nije postala konačna i izvršna.</a:t>
            </a:r>
          </a:p>
          <a:p>
            <a:pPr algn="just"/>
            <a:r>
              <a:rPr lang="bs-Latn-BA" dirty="0"/>
              <a:t>Njujorška konvencija (član V): priznanje i </a:t>
            </a:r>
            <a:r>
              <a:rPr lang="bs-Latn-BA" dirty="0" err="1"/>
              <a:t>izvršenje</a:t>
            </a:r>
            <a:r>
              <a:rPr lang="bs-Latn-BA" dirty="0"/>
              <a:t> strane arbitražne odluke će biti odbijeno, na zahtjev stranke protiv koje je donesena, ako ona podnese dokaz da se ta odluka odnosi na spor koji nije predviđen u sporazumu o arbitraži, ili ako odluka nije postala obavezna za strane, kao i u slučaju kada prema zakonu zemlje priznanja predmet spora nije bio podoban za rješavanje putem arbitraže.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475632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A883-9F6F-436F-9A61-15B1B2C9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err="1"/>
              <a:t>Poništenje</a:t>
            </a:r>
            <a:r>
              <a:rPr lang="bs-Latn-BA" b="1" dirty="0"/>
              <a:t> odluke arbitraže (član 450 ZPP)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B56D9-47DC-4993-BDBA-8D7F4D495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s-Latn-BA" dirty="0"/>
              <a:t>Razlozi:</a:t>
            </a:r>
          </a:p>
          <a:p>
            <a:r>
              <a:rPr lang="bs-Latn-BA" dirty="0"/>
              <a:t>ako ugovor o arbitraži nije zaključen ili ako nije pravno valjan</a:t>
            </a:r>
          </a:p>
          <a:p>
            <a:r>
              <a:rPr lang="bs-Latn-BA" dirty="0"/>
              <a:t>ako je u pogledu sastava arbitraže ili u vezi s </a:t>
            </a:r>
            <a:r>
              <a:rPr lang="bs-Latn-BA" dirty="0" err="1"/>
              <a:t>odlučivanjem</a:t>
            </a:r>
            <a:r>
              <a:rPr lang="bs-Latn-BA" dirty="0"/>
              <a:t> povrijeđena neka odredba ZPP ili ugovora o arbitraži</a:t>
            </a:r>
          </a:p>
          <a:p>
            <a:r>
              <a:rPr lang="bs-Latn-BA" dirty="0"/>
              <a:t>ako presuda nije propisno obrazložena ili ako izvornik i prepisi presude nisu propisno potpisani</a:t>
            </a:r>
          </a:p>
          <a:p>
            <a:r>
              <a:rPr lang="bs-Latn-BA" dirty="0"/>
              <a:t>ako je arbitraža prekoračila granicu svog zadatka</a:t>
            </a:r>
          </a:p>
          <a:p>
            <a:r>
              <a:rPr lang="bs-Latn-BA" dirty="0"/>
              <a:t>ako je izreka presude nerazumljiva ili sama sebi </a:t>
            </a:r>
            <a:r>
              <a:rPr lang="bs-Latn-BA" dirty="0" err="1"/>
              <a:t>protivriječna</a:t>
            </a:r>
            <a:endParaRPr lang="bs-Latn-BA" dirty="0"/>
          </a:p>
          <a:p>
            <a:r>
              <a:rPr lang="bs-Latn-BA" dirty="0"/>
              <a:t>ako je presuda u suprotnosti sa Ustavom BiH ili </a:t>
            </a:r>
            <a:r>
              <a:rPr lang="bs-Latn-BA" dirty="0" err="1"/>
              <a:t>FBiH</a:t>
            </a:r>
            <a:endParaRPr lang="bs-Latn-BA" dirty="0"/>
          </a:p>
          <a:p>
            <a:r>
              <a:rPr lang="bs-Latn-BA" dirty="0"/>
              <a:t>ako postoji razlog za ponavljanje postupka</a:t>
            </a:r>
          </a:p>
          <a:p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30335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2B2FC-6741-4D1E-8C2B-B139251C4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>Odluka suda u sporu iz međunarodne prodaje roba</a:t>
            </a:r>
            <a:br>
              <a:rPr lang="bs-Latn-BA" b="1" dirty="0"/>
            </a:b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E19FE-6D70-4D7B-B8FE-AA2A96592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Identifikacija spora sa inostranim obilježjem</a:t>
            </a:r>
          </a:p>
          <a:p>
            <a:r>
              <a:rPr lang="bs-Latn-BA" dirty="0"/>
              <a:t>područje primjene međunarodnog privatnog prava</a:t>
            </a:r>
          </a:p>
          <a:p>
            <a:r>
              <a:rPr lang="bs-Latn-BA" dirty="0"/>
              <a:t>tumačenje i primjena međunarodnih ugovora kao izvora prava</a:t>
            </a:r>
          </a:p>
          <a:p>
            <a:r>
              <a:rPr lang="bs-Latn-BA" dirty="0"/>
              <a:t>primjena međunarodnih standarda prilikom tumačenja i primjene stranog prava</a:t>
            </a:r>
          </a:p>
          <a:p>
            <a:r>
              <a:rPr lang="bs-Latn-BA" dirty="0"/>
              <a:t>korištenje dostupne međunarodne sudske prakse</a:t>
            </a:r>
          </a:p>
          <a:p>
            <a:r>
              <a:rPr lang="bs-Latn-BA" dirty="0"/>
              <a:t>pisanje obrazloženja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48424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D9874-2350-40B7-A3D0-70FDB942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/>
            </a:r>
            <a:br>
              <a:rPr lang="bs-Latn-BA" dirty="0"/>
            </a:br>
            <a:r>
              <a:rPr lang="bs-Latn-BA" b="1" dirty="0"/>
              <a:t>Odluka suda u sporu iz međunarodne prodaje roba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7230F-E56F-4C3C-B0FC-3E934B98C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ako se radi o sporu s međunarodnim obilježjem = za </a:t>
            </a:r>
            <a:r>
              <a:rPr lang="bs-Latn-BA" dirty="0" err="1"/>
              <a:t>određivanje</a:t>
            </a:r>
            <a:r>
              <a:rPr lang="bs-Latn-BA" dirty="0"/>
              <a:t> mjerodavnog prava se </a:t>
            </a:r>
            <a:r>
              <a:rPr lang="bs-Latn-BA"/>
              <a:t>primjenjuje ZRSZ</a:t>
            </a:r>
            <a:endParaRPr lang="bs-Latn-BA" dirty="0"/>
          </a:p>
          <a:p>
            <a:r>
              <a:rPr lang="bs-Latn-BA" dirty="0"/>
              <a:t>primjena pravila Bečke konvencije ako njena primjena nije isključena</a:t>
            </a:r>
          </a:p>
          <a:p>
            <a:r>
              <a:rPr lang="bs-Latn-BA" dirty="0"/>
              <a:t>ako stranke nisu izabrale mjerodavno pravo = primjena prava prodavca (kod ugovora o prodaji)</a:t>
            </a:r>
          </a:p>
          <a:p>
            <a:r>
              <a:rPr lang="bs-Latn-BA" dirty="0"/>
              <a:t>ako je mjerodavno pravo strane države  = primjenjuje se pravo te države</a:t>
            </a:r>
          </a:p>
        </p:txBody>
      </p:sp>
    </p:spTree>
    <p:extLst>
      <p:ext uri="{BB962C8B-B14F-4D97-AF65-F5344CB8AC3E}">
        <p14:creationId xmlns:p14="http://schemas.microsoft.com/office/powerpoint/2010/main" val="21696959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bs-Latn-BA" dirty="0"/>
          </a:p>
          <a:p>
            <a:pPr marL="457200" lvl="1" indent="0">
              <a:buNone/>
            </a:pPr>
            <a:endParaRPr lang="bs-Latn-BA" dirty="0"/>
          </a:p>
          <a:p>
            <a:pPr marL="457200" lvl="1" indent="0">
              <a:buNone/>
            </a:pPr>
            <a:endParaRPr lang="bs-Latn-BA" dirty="0"/>
          </a:p>
          <a:p>
            <a:pPr marL="457200" lvl="1" indent="0">
              <a:buNone/>
            </a:pPr>
            <a:endParaRPr lang="bs-Latn-BA" dirty="0"/>
          </a:p>
          <a:p>
            <a:pPr marL="457200" lvl="1" indent="0" algn="ctr">
              <a:buNone/>
            </a:pPr>
            <a:r>
              <a:rPr lang="bs-Latn-BA" dirty="0"/>
              <a:t>HVALA NA PAŽNJI!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9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D4FF-4770-4618-823B-0A8D4B42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Privredni sporovi – </a:t>
            </a:r>
            <a:r>
              <a:rPr lang="bs-Latn-BA" b="1" dirty="0" err="1"/>
              <a:t>nadležnost</a:t>
            </a:r>
            <a:r>
              <a:rPr lang="bs-Latn-BA" b="1" dirty="0"/>
              <a:t> u Federaciji BiH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CC2B1-ABCC-412B-A627-CD6E68266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dirty="0"/>
              <a:t>Privredna odjeljenja u općinskim sudovima: Sarajevo, Zenica, Tuzla, Mostar, Bihać, Travnik, Goražde, Orašje, Široki Brijeg i Livno (10) – prvostepena </a:t>
            </a:r>
            <a:r>
              <a:rPr lang="bs-Latn-BA" dirty="0" err="1"/>
              <a:t>nadležnost</a:t>
            </a:r>
            <a:r>
              <a:rPr lang="bs-Latn-BA" dirty="0"/>
              <a:t> (član 23. Zakona o sudovima </a:t>
            </a:r>
            <a:r>
              <a:rPr lang="bs-Latn-BA" dirty="0" err="1"/>
              <a:t>FBiH</a:t>
            </a:r>
            <a:r>
              <a:rPr lang="bs-Latn-BA" dirty="0"/>
              <a:t>)</a:t>
            </a:r>
          </a:p>
          <a:p>
            <a:pPr lvl="0"/>
            <a:r>
              <a:rPr lang="bs-Latn-BA" dirty="0"/>
              <a:t>Kantonalni sudovi – drugostepena </a:t>
            </a:r>
            <a:r>
              <a:rPr lang="bs-Latn-BA" dirty="0" err="1"/>
              <a:t>nadležnost</a:t>
            </a:r>
            <a:endParaRPr lang="bs-Latn-BA" dirty="0"/>
          </a:p>
          <a:p>
            <a:pPr lvl="0"/>
            <a:r>
              <a:rPr lang="bs-Latn-BA" dirty="0"/>
              <a:t>Vrhovni sud – revizija (50.000 KM)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355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913C6-C136-4876-92D9-AD2BE6B5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bs-Latn-BA" b="1" dirty="0" err="1"/>
              <a:t>Nadležnost</a:t>
            </a:r>
            <a:r>
              <a:rPr lang="bs-Latn-BA" b="1" dirty="0"/>
              <a:t> privrednih odjeljenja</a:t>
            </a:r>
            <a:r>
              <a:rPr lang="en-GB" b="1" dirty="0"/>
              <a:t>: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A4090-CD7E-4B29-8B17-5CC7F15CD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s-Latn-BA" sz="3200" b="1" dirty="0"/>
              <a:t>suđenje</a:t>
            </a:r>
            <a:r>
              <a:rPr lang="en-GB" sz="3200" b="1" dirty="0"/>
              <a:t> u </a:t>
            </a:r>
            <a:r>
              <a:rPr lang="en-GB" sz="3200" b="1" dirty="0" err="1"/>
              <a:t>sporovima</a:t>
            </a:r>
            <a:r>
              <a:rPr lang="en-GB" sz="3200" b="1" dirty="0"/>
              <a:t> </a:t>
            </a:r>
            <a:r>
              <a:rPr lang="en-GB" sz="3200" b="1" dirty="0" err="1"/>
              <a:t>koji</a:t>
            </a:r>
            <a:r>
              <a:rPr lang="en-GB" sz="3200" b="1" dirty="0"/>
              <a:t> se </a:t>
            </a:r>
            <a:r>
              <a:rPr lang="en-GB" sz="3200" b="1" dirty="0" err="1"/>
              <a:t>odnose</a:t>
            </a:r>
            <a:r>
              <a:rPr lang="en-GB" sz="3200" b="1" dirty="0"/>
              <a:t> </a:t>
            </a:r>
            <a:r>
              <a:rPr lang="en-GB" sz="3200" b="1" dirty="0" err="1"/>
              <a:t>na</a:t>
            </a:r>
            <a:r>
              <a:rPr lang="en-GB" sz="3200" b="1" dirty="0"/>
              <a:t> </a:t>
            </a:r>
            <a:r>
              <a:rPr lang="en-GB" sz="3200" b="1" dirty="0" err="1"/>
              <a:t>prava</a:t>
            </a:r>
            <a:r>
              <a:rPr lang="en-GB" sz="3200" b="1" dirty="0"/>
              <a:t> </a:t>
            </a:r>
            <a:r>
              <a:rPr lang="en-GB" sz="3200" b="1" dirty="0" err="1"/>
              <a:t>i</a:t>
            </a:r>
            <a:r>
              <a:rPr lang="en-GB" sz="3200" b="1" dirty="0"/>
              <a:t> </a:t>
            </a:r>
            <a:r>
              <a:rPr lang="en-GB" sz="3200" b="1" dirty="0" err="1"/>
              <a:t>obaveze</a:t>
            </a:r>
            <a:r>
              <a:rPr lang="en-GB" sz="3200" b="1" dirty="0"/>
              <a:t> po </a:t>
            </a:r>
            <a:r>
              <a:rPr lang="en-GB" sz="3200" b="1" dirty="0" err="1"/>
              <a:t>osnovu</a:t>
            </a:r>
            <a:r>
              <a:rPr lang="en-GB" sz="3200" b="1" dirty="0"/>
              <a:t> </a:t>
            </a:r>
            <a:r>
              <a:rPr lang="en-GB" sz="3200" b="1" dirty="0" err="1"/>
              <a:t>pravnog</a:t>
            </a:r>
            <a:r>
              <a:rPr lang="en-GB" sz="3200" b="1" dirty="0"/>
              <a:t> </a:t>
            </a:r>
            <a:r>
              <a:rPr lang="en-GB" sz="3200" b="1" dirty="0" err="1"/>
              <a:t>prometa</a:t>
            </a:r>
            <a:r>
              <a:rPr lang="en-GB" sz="3200" b="1" dirty="0"/>
              <a:t> </a:t>
            </a:r>
            <a:r>
              <a:rPr lang="en-GB" sz="3200" b="1" dirty="0" err="1"/>
              <a:t>roba</a:t>
            </a:r>
            <a:r>
              <a:rPr lang="en-GB" sz="3200" dirty="0"/>
              <a:t>, </a:t>
            </a:r>
            <a:r>
              <a:rPr lang="en-GB" sz="3200" dirty="0" err="1"/>
              <a:t>usluga</a:t>
            </a:r>
            <a:r>
              <a:rPr lang="en-GB" sz="3200" dirty="0"/>
              <a:t>, </a:t>
            </a:r>
            <a:r>
              <a:rPr lang="en-GB" sz="3200" dirty="0" err="1"/>
              <a:t>vrijednosnih</a:t>
            </a:r>
            <a:r>
              <a:rPr lang="en-GB" sz="3200" dirty="0"/>
              <a:t> </a:t>
            </a:r>
            <a:r>
              <a:rPr lang="en-GB" sz="3200" dirty="0" err="1"/>
              <a:t>papira</a:t>
            </a:r>
            <a:r>
              <a:rPr lang="en-GB" sz="3200" dirty="0"/>
              <a:t>, </a:t>
            </a:r>
            <a:r>
              <a:rPr lang="en-GB" sz="3200" dirty="0" err="1"/>
              <a:t>vlasničkih</a:t>
            </a:r>
            <a:r>
              <a:rPr lang="en-GB" sz="3200" dirty="0"/>
              <a:t> </a:t>
            </a:r>
            <a:r>
              <a:rPr lang="en-GB" sz="3200" dirty="0" err="1"/>
              <a:t>i</a:t>
            </a:r>
            <a:r>
              <a:rPr lang="en-GB" sz="3200" dirty="0"/>
              <a:t> </a:t>
            </a:r>
            <a:r>
              <a:rPr lang="en-GB" sz="3200" dirty="0" err="1"/>
              <a:t>drugih</a:t>
            </a:r>
            <a:r>
              <a:rPr lang="en-GB" sz="3200" dirty="0"/>
              <a:t> </a:t>
            </a:r>
            <a:r>
              <a:rPr lang="en-GB" sz="3200" dirty="0" err="1"/>
              <a:t>stvarnih</a:t>
            </a:r>
            <a:r>
              <a:rPr lang="en-GB" sz="3200" dirty="0"/>
              <a:t> </a:t>
            </a:r>
            <a:r>
              <a:rPr lang="en-GB" sz="3200" dirty="0" err="1"/>
              <a:t>prava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nekretninama</a:t>
            </a:r>
            <a:r>
              <a:rPr lang="en-GB" sz="3200" dirty="0"/>
              <a:t>, </a:t>
            </a:r>
            <a:r>
              <a:rPr lang="en-GB" sz="3200" dirty="0" err="1"/>
              <a:t>te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prava</a:t>
            </a:r>
            <a:r>
              <a:rPr lang="en-GB" sz="3200" dirty="0"/>
              <a:t> </a:t>
            </a:r>
            <a:r>
              <a:rPr lang="en-GB" sz="3200" dirty="0" err="1"/>
              <a:t>i</a:t>
            </a:r>
            <a:r>
              <a:rPr lang="en-GB" sz="3200" dirty="0"/>
              <a:t> </a:t>
            </a:r>
            <a:r>
              <a:rPr lang="en-GB" sz="3200" dirty="0" err="1"/>
              <a:t>obaveze</a:t>
            </a:r>
            <a:r>
              <a:rPr lang="en-GB" sz="3200" dirty="0"/>
              <a:t> </a:t>
            </a:r>
            <a:r>
              <a:rPr lang="en-GB" sz="3200" dirty="0" err="1"/>
              <a:t>proistekle</a:t>
            </a:r>
            <a:r>
              <a:rPr lang="en-GB" sz="3200" dirty="0"/>
              <a:t> </a:t>
            </a:r>
            <a:r>
              <a:rPr lang="en-GB" sz="3200" dirty="0" err="1"/>
              <a:t>iz</a:t>
            </a:r>
            <a:r>
              <a:rPr lang="en-GB" sz="3200" dirty="0"/>
              <a:t> </a:t>
            </a:r>
            <a:r>
              <a:rPr lang="en-GB" sz="3200" dirty="0" err="1"/>
              <a:t>vrijednosnih</a:t>
            </a:r>
            <a:r>
              <a:rPr lang="en-GB" sz="3200" dirty="0"/>
              <a:t> </a:t>
            </a:r>
            <a:r>
              <a:rPr lang="en-GB" sz="3200" dirty="0" err="1"/>
              <a:t>papira</a:t>
            </a:r>
            <a:r>
              <a:rPr lang="en-GB" sz="3200" dirty="0"/>
              <a:t> u </a:t>
            </a:r>
            <a:r>
              <a:rPr lang="en-GB" sz="3200" dirty="0" err="1"/>
              <a:t>kojima</a:t>
            </a:r>
            <a:r>
              <a:rPr lang="en-GB" sz="3200" dirty="0"/>
              <a:t> </a:t>
            </a:r>
            <a:r>
              <a:rPr lang="en-GB" sz="3200" dirty="0" err="1"/>
              <a:t>su</a:t>
            </a:r>
            <a:r>
              <a:rPr lang="en-GB" sz="3200" dirty="0"/>
              <a:t> </a:t>
            </a:r>
            <a:r>
              <a:rPr lang="en-GB" sz="3200" b="1" dirty="0" err="1"/>
              <a:t>obje</a:t>
            </a:r>
            <a:r>
              <a:rPr lang="en-GB" sz="3200" b="1" dirty="0"/>
              <a:t> </a:t>
            </a:r>
            <a:r>
              <a:rPr lang="en-GB" sz="3200" b="1" dirty="0" err="1"/>
              <a:t>stranke</a:t>
            </a:r>
            <a:r>
              <a:rPr lang="en-GB" sz="3200" b="1" dirty="0"/>
              <a:t> u </a:t>
            </a:r>
            <a:r>
              <a:rPr lang="en-GB" sz="3200" b="1" dirty="0" err="1"/>
              <a:t>postupku</a:t>
            </a:r>
            <a:r>
              <a:rPr lang="en-GB" sz="3200" b="1" dirty="0"/>
              <a:t> </a:t>
            </a:r>
            <a:r>
              <a:rPr lang="en-GB" sz="3200" b="1" dirty="0" err="1"/>
              <a:t>pravno</a:t>
            </a:r>
            <a:r>
              <a:rPr lang="en-GB" sz="3200" b="1" dirty="0"/>
              <a:t> lice </a:t>
            </a:r>
            <a:r>
              <a:rPr lang="en-GB" sz="3200" dirty="0" err="1"/>
              <a:t>ili</a:t>
            </a:r>
            <a:r>
              <a:rPr lang="en-GB" sz="3200" dirty="0"/>
              <a:t> </a:t>
            </a:r>
            <a:r>
              <a:rPr lang="en-GB" sz="3200" b="1" dirty="0" err="1"/>
              <a:t>fizičko</a:t>
            </a:r>
            <a:r>
              <a:rPr lang="en-GB" sz="3200" b="1" dirty="0"/>
              <a:t> lice </a:t>
            </a:r>
            <a:r>
              <a:rPr lang="en-GB" sz="3200" b="1" dirty="0" err="1"/>
              <a:t>koje</a:t>
            </a:r>
            <a:r>
              <a:rPr lang="en-GB" sz="3200" dirty="0"/>
              <a:t>, u </a:t>
            </a:r>
            <a:r>
              <a:rPr lang="en-GB" sz="3200" dirty="0" err="1"/>
              <a:t>svojstvu</a:t>
            </a:r>
            <a:r>
              <a:rPr lang="en-GB" sz="3200" dirty="0"/>
              <a:t> </a:t>
            </a:r>
            <a:r>
              <a:rPr lang="en-GB" sz="3200" dirty="0" err="1"/>
              <a:t>samostalnog</a:t>
            </a:r>
            <a:r>
              <a:rPr lang="en-GB" sz="3200" dirty="0"/>
              <a:t> </a:t>
            </a:r>
            <a:r>
              <a:rPr lang="en-GB" sz="3200" dirty="0" err="1"/>
              <a:t>poduzetnika</a:t>
            </a:r>
            <a:r>
              <a:rPr lang="en-GB" sz="3200" dirty="0"/>
              <a:t> </a:t>
            </a:r>
            <a:r>
              <a:rPr lang="en-GB" sz="3200" dirty="0" err="1"/>
              <a:t>ili</a:t>
            </a:r>
            <a:r>
              <a:rPr lang="en-GB" sz="3200" dirty="0"/>
              <a:t> u </a:t>
            </a:r>
            <a:r>
              <a:rPr lang="en-GB" sz="3200" dirty="0" err="1"/>
              <a:t>drugom</a:t>
            </a:r>
            <a:r>
              <a:rPr lang="en-GB" sz="3200" dirty="0"/>
              <a:t> </a:t>
            </a:r>
            <a:r>
              <a:rPr lang="en-GB" sz="3200" dirty="0" err="1"/>
              <a:t>svojstvu</a:t>
            </a:r>
            <a:r>
              <a:rPr lang="en-GB" sz="3200" dirty="0"/>
              <a:t>, </a:t>
            </a:r>
            <a:r>
              <a:rPr lang="en-GB" sz="3200" b="1" dirty="0" err="1"/>
              <a:t>obavlja</a:t>
            </a:r>
            <a:r>
              <a:rPr lang="en-GB" sz="3200" b="1" dirty="0"/>
              <a:t> </a:t>
            </a:r>
            <a:r>
              <a:rPr lang="en-GB" sz="3200" b="1" dirty="0" err="1"/>
              <a:t>privrednu</a:t>
            </a:r>
            <a:r>
              <a:rPr lang="en-GB" sz="3200" b="1" dirty="0"/>
              <a:t> </a:t>
            </a:r>
            <a:r>
              <a:rPr lang="en-GB" sz="3200" b="1" dirty="0" err="1"/>
              <a:t>ili</a:t>
            </a:r>
            <a:r>
              <a:rPr lang="en-GB" sz="3200" b="1" dirty="0"/>
              <a:t> </a:t>
            </a:r>
            <a:r>
              <a:rPr lang="en-GB" sz="3200" b="1" dirty="0" err="1"/>
              <a:t>drugu</a:t>
            </a:r>
            <a:r>
              <a:rPr lang="en-GB" sz="3200" b="1" dirty="0"/>
              <a:t> </a:t>
            </a:r>
            <a:r>
              <a:rPr lang="en-GB" sz="3200" b="1" dirty="0" err="1"/>
              <a:t>registriranu</a:t>
            </a:r>
            <a:r>
              <a:rPr lang="en-GB" sz="3200" b="1" dirty="0"/>
              <a:t> </a:t>
            </a:r>
            <a:r>
              <a:rPr lang="en-GB" sz="3200" b="1" dirty="0" err="1"/>
              <a:t>djelatnost</a:t>
            </a:r>
            <a:r>
              <a:rPr lang="en-GB" sz="3200" b="1" dirty="0"/>
              <a:t> </a:t>
            </a:r>
            <a:r>
              <a:rPr lang="en-GB" sz="3200" dirty="0"/>
              <a:t>u </a:t>
            </a:r>
            <a:r>
              <a:rPr lang="en-GB" sz="3200" dirty="0" err="1"/>
              <a:t>vidu</a:t>
            </a:r>
            <a:r>
              <a:rPr lang="en-GB" sz="3200" dirty="0"/>
              <a:t> </a:t>
            </a:r>
            <a:r>
              <a:rPr lang="en-GB" sz="3200" dirty="0" err="1"/>
              <a:t>osnovnog</a:t>
            </a:r>
            <a:r>
              <a:rPr lang="en-GB" sz="3200" dirty="0"/>
              <a:t> </a:t>
            </a:r>
            <a:r>
              <a:rPr lang="en-GB" sz="3200" dirty="0" err="1"/>
              <a:t>ili</a:t>
            </a:r>
            <a:r>
              <a:rPr lang="en-GB" sz="3200" dirty="0"/>
              <a:t> </a:t>
            </a:r>
            <a:r>
              <a:rPr lang="en-GB" sz="3200" dirty="0" err="1"/>
              <a:t>dopunskog</a:t>
            </a:r>
            <a:r>
              <a:rPr lang="en-GB" sz="3200" dirty="0"/>
              <a:t> </a:t>
            </a:r>
            <a:r>
              <a:rPr lang="en-GB" sz="3200" dirty="0" err="1"/>
              <a:t>zanimanja</a:t>
            </a:r>
            <a:r>
              <a:rPr lang="en-GB" sz="3200" dirty="0"/>
              <a:t>; </a:t>
            </a:r>
            <a:endParaRPr lang="bs-Latn-BA" sz="3200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28553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4E278-A716-4E82-B04C-EE574088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Pravni</a:t>
            </a:r>
            <a:r>
              <a:rPr lang="en-GB" b="1" dirty="0"/>
              <a:t> </a:t>
            </a:r>
            <a:r>
              <a:rPr lang="en-GB" b="1" dirty="0" err="1"/>
              <a:t>okvir</a:t>
            </a:r>
            <a:r>
              <a:rPr lang="en-GB" b="1" dirty="0"/>
              <a:t>: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C77DC-5B5D-4108-B881-983AF94E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sz="3100" b="1" dirty="0" err="1"/>
              <a:t>Zakon</a:t>
            </a:r>
            <a:r>
              <a:rPr lang="en-GB" sz="3100" b="1" dirty="0"/>
              <a:t> o </a:t>
            </a:r>
            <a:r>
              <a:rPr lang="en-GB" sz="3100" b="1" dirty="0" err="1"/>
              <a:t>sudovima</a:t>
            </a:r>
            <a:r>
              <a:rPr lang="en-GB" sz="3100" b="1" dirty="0"/>
              <a:t> u </a:t>
            </a:r>
            <a:r>
              <a:rPr lang="en-GB" sz="3100" b="1" dirty="0" err="1"/>
              <a:t>Federaciji</a:t>
            </a:r>
            <a:r>
              <a:rPr lang="en-GB" sz="3100" b="1" dirty="0"/>
              <a:t> </a:t>
            </a:r>
            <a:r>
              <a:rPr lang="en-GB" sz="3100" b="1" dirty="0" err="1"/>
              <a:t>BiH</a:t>
            </a:r>
            <a:r>
              <a:rPr lang="en-GB" sz="3100" b="1" dirty="0"/>
              <a:t> </a:t>
            </a:r>
            <a:r>
              <a:rPr lang="en-GB" sz="3100" dirty="0"/>
              <a:t>(</a:t>
            </a:r>
            <a:r>
              <a:rPr lang="en-GB" sz="3100" b="1" dirty="0"/>
              <a:t>“</a:t>
            </a:r>
            <a:r>
              <a:rPr lang="en-GB" sz="3100" dirty="0" err="1"/>
              <a:t>Službene</a:t>
            </a:r>
            <a:r>
              <a:rPr lang="en-GB" sz="3100" dirty="0"/>
              <a:t> </a:t>
            </a:r>
            <a:r>
              <a:rPr lang="en-GB" sz="3100" dirty="0" err="1"/>
              <a:t>novine</a:t>
            </a:r>
            <a:r>
              <a:rPr lang="en-GB" sz="3100" dirty="0"/>
              <a:t> </a:t>
            </a:r>
            <a:r>
              <a:rPr lang="en-GB" sz="3100" dirty="0" err="1"/>
              <a:t>FBiH</a:t>
            </a:r>
            <a:r>
              <a:rPr lang="en-GB" sz="3100" dirty="0"/>
              <a:t>, br. 38/05, 22/06 </a:t>
            </a:r>
            <a:r>
              <a:rPr lang="en-GB" sz="3100" dirty="0" err="1"/>
              <a:t>i</a:t>
            </a:r>
            <a:r>
              <a:rPr lang="en-GB" sz="3100" dirty="0"/>
              <a:t> 63/10, 72/10, 7/13, 52/14 – </a:t>
            </a:r>
            <a:r>
              <a:rPr lang="en-GB" sz="3100" dirty="0" err="1"/>
              <a:t>nadležnost</a:t>
            </a:r>
            <a:r>
              <a:rPr lang="en-GB" sz="3100" dirty="0"/>
              <a:t> </a:t>
            </a:r>
            <a:r>
              <a:rPr lang="en-GB" sz="3100" dirty="0" err="1"/>
              <a:t>sudova</a:t>
            </a:r>
            <a:endParaRPr lang="bs-Latn-BA" sz="3100" dirty="0"/>
          </a:p>
          <a:p>
            <a:r>
              <a:rPr lang="bs-Latn-BA" sz="3100" b="1" dirty="0"/>
              <a:t>Zakon o parničnom postupku </a:t>
            </a:r>
            <a:r>
              <a:rPr lang="en-GB" sz="3100" dirty="0"/>
              <a:t>(</a:t>
            </a:r>
            <a:r>
              <a:rPr lang="en-GB" sz="3100" b="1" dirty="0"/>
              <a:t>“</a:t>
            </a:r>
            <a:r>
              <a:rPr lang="en-GB" sz="3100" dirty="0" err="1"/>
              <a:t>Službene</a:t>
            </a:r>
            <a:r>
              <a:rPr lang="en-GB" sz="3100" dirty="0"/>
              <a:t> </a:t>
            </a:r>
            <a:r>
              <a:rPr lang="en-GB" sz="3100" dirty="0" err="1"/>
              <a:t>novine</a:t>
            </a:r>
            <a:r>
              <a:rPr lang="en-GB" sz="3100" dirty="0"/>
              <a:t> </a:t>
            </a:r>
            <a:r>
              <a:rPr lang="en-GB" sz="3100" dirty="0" err="1"/>
              <a:t>FBiH</a:t>
            </a:r>
            <a:r>
              <a:rPr lang="en-GB" sz="3100" dirty="0"/>
              <a:t>, br. </a:t>
            </a:r>
            <a:r>
              <a:rPr lang="bs-Latn-BA" sz="3100" dirty="0"/>
              <a:t>53/03, 73/05, 19/06 i 98/15</a:t>
            </a:r>
            <a:endParaRPr lang="bs-Latn-BA" sz="3100" b="1" dirty="0"/>
          </a:p>
          <a:p>
            <a:pPr lvl="0"/>
            <a:r>
              <a:rPr lang="en-GB" sz="3100" b="1" dirty="0" err="1"/>
              <a:t>Zakon</a:t>
            </a:r>
            <a:r>
              <a:rPr lang="en-GB" sz="3100" b="1" dirty="0"/>
              <a:t> o </a:t>
            </a:r>
            <a:r>
              <a:rPr lang="en-GB" sz="3100" b="1" dirty="0" err="1"/>
              <a:t>rješavanju</a:t>
            </a:r>
            <a:r>
              <a:rPr lang="en-GB" sz="3100" b="1" dirty="0"/>
              <a:t> </a:t>
            </a:r>
            <a:r>
              <a:rPr lang="en-GB" sz="3100" b="1" dirty="0" err="1"/>
              <a:t>sukoba</a:t>
            </a:r>
            <a:r>
              <a:rPr lang="en-GB" sz="3100" b="1" dirty="0"/>
              <a:t> </a:t>
            </a:r>
            <a:r>
              <a:rPr lang="en-GB" sz="3100" b="1" dirty="0" err="1"/>
              <a:t>zakona</a:t>
            </a:r>
            <a:r>
              <a:rPr lang="en-GB" sz="3100" b="1" dirty="0"/>
              <a:t> s </a:t>
            </a:r>
            <a:r>
              <a:rPr lang="en-GB" sz="3100" b="1" dirty="0" err="1"/>
              <a:t>propisima</a:t>
            </a:r>
            <a:r>
              <a:rPr lang="en-GB" sz="3100" b="1" dirty="0"/>
              <a:t> </a:t>
            </a:r>
            <a:r>
              <a:rPr lang="en-GB" sz="3100" b="1" dirty="0" err="1"/>
              <a:t>drugih</a:t>
            </a:r>
            <a:r>
              <a:rPr lang="en-GB" sz="3100" b="1" dirty="0"/>
              <a:t> </a:t>
            </a:r>
            <a:r>
              <a:rPr lang="en-GB" sz="3100" b="1" dirty="0" err="1"/>
              <a:t>zemalja</a:t>
            </a:r>
            <a:r>
              <a:rPr lang="en-GB" sz="3100" b="1" dirty="0"/>
              <a:t> u </a:t>
            </a:r>
            <a:r>
              <a:rPr lang="en-GB" sz="3100" b="1" dirty="0" err="1"/>
              <a:t>određenim</a:t>
            </a:r>
            <a:r>
              <a:rPr lang="en-GB" sz="3100" b="1" dirty="0"/>
              <a:t> </a:t>
            </a:r>
            <a:r>
              <a:rPr lang="en-GB" sz="3100" b="1" dirty="0" err="1"/>
              <a:t>odnosima</a:t>
            </a:r>
            <a:r>
              <a:rPr lang="en-GB" sz="3100" b="1" dirty="0"/>
              <a:t> (ZRSZ) - </a:t>
            </a:r>
            <a:r>
              <a:rPr lang="en-GB" sz="3100" dirty="0" err="1"/>
              <a:t>kolizione</a:t>
            </a:r>
            <a:r>
              <a:rPr lang="en-GB" sz="3100" dirty="0"/>
              <a:t> </a:t>
            </a:r>
            <a:r>
              <a:rPr lang="en-GB" sz="3100" dirty="0" err="1"/>
              <a:t>norme</a:t>
            </a:r>
            <a:endParaRPr lang="bs-Latn-BA" sz="3100" dirty="0"/>
          </a:p>
          <a:p>
            <a:pPr lvl="0" algn="just"/>
            <a:r>
              <a:rPr lang="hr-HR" sz="3100" b="1" dirty="0"/>
              <a:t>Zakon o postupku zaključivanja i izvršavanja međunarodnih ugovora</a:t>
            </a:r>
            <a:r>
              <a:rPr lang="hr-HR" sz="3100" dirty="0"/>
              <a:t> (“Službeni glasnik BiH” broj 29/00 od 30.11.2000.godine, stupio na pravnu snagu 08.12.2000.godine) </a:t>
            </a:r>
            <a:r>
              <a:rPr lang="hr-HR" sz="3100" b="1" dirty="0"/>
              <a:t>uređuje postupak</a:t>
            </a:r>
            <a:r>
              <a:rPr lang="hr-HR" sz="3100" dirty="0"/>
              <a:t> zaključivanja i izvršavanja međunarodnih ugovora i druge radnje </a:t>
            </a:r>
            <a:r>
              <a:rPr lang="hr-HR" sz="3100" b="1" dirty="0"/>
              <a:t>u vezi s međunarodnim ugovorima koje zaključuje BiH</a:t>
            </a:r>
            <a:r>
              <a:rPr lang="hr-HR" sz="3100" dirty="0"/>
              <a:t>. Na ono što nije </a:t>
            </a:r>
            <a:r>
              <a:rPr lang="hr-HR" sz="3100" dirty="0" err="1"/>
              <a:t>regulisano</a:t>
            </a:r>
            <a:r>
              <a:rPr lang="hr-HR" sz="3100" dirty="0"/>
              <a:t> tim Zakonom primjenjuju se </a:t>
            </a:r>
            <a:r>
              <a:rPr lang="hr-HR" sz="3100" dirty="0" err="1"/>
              <a:t>opšta</a:t>
            </a:r>
            <a:r>
              <a:rPr lang="hr-HR" sz="3100" dirty="0"/>
              <a:t> pravila međunarodnog običajnog i međunarodnog ugovornog prava i odredbe Bečke konvencije o ugovornom pravu </a:t>
            </a:r>
          </a:p>
          <a:p>
            <a:pPr lvl="0" algn="just"/>
            <a:r>
              <a:rPr lang="en-GB" sz="3100" b="1" dirty="0" err="1"/>
              <a:t>Zakon</a:t>
            </a:r>
            <a:r>
              <a:rPr lang="en-GB" sz="3100" b="1" dirty="0"/>
              <a:t> o </a:t>
            </a:r>
            <a:r>
              <a:rPr lang="en-GB" sz="3100" b="1" dirty="0" err="1"/>
              <a:t>obligacionim</a:t>
            </a:r>
            <a:r>
              <a:rPr lang="en-GB" sz="3100" b="1" dirty="0"/>
              <a:t> </a:t>
            </a:r>
            <a:r>
              <a:rPr lang="en-GB" sz="3100" b="1" dirty="0" err="1"/>
              <a:t>odnosima</a:t>
            </a:r>
            <a:r>
              <a:rPr lang="en-GB" sz="3100" b="1" dirty="0"/>
              <a:t> (ZOO) </a:t>
            </a:r>
            <a:r>
              <a:rPr lang="en-GB" sz="3100" dirty="0"/>
              <a:t> - </a:t>
            </a:r>
            <a:r>
              <a:rPr lang="en-GB" sz="3100" dirty="0" err="1"/>
              <a:t>ugovor</a:t>
            </a:r>
            <a:r>
              <a:rPr lang="en-GB" sz="3100" dirty="0"/>
              <a:t> o </a:t>
            </a:r>
            <a:r>
              <a:rPr lang="en-GB" sz="3100" dirty="0" err="1"/>
              <a:t>prodaji</a:t>
            </a:r>
            <a:endParaRPr lang="bs-Latn-BA" sz="3100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3499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3CE71-8FEC-498F-A5EF-4A162712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 </a:t>
            </a:r>
            <a:r>
              <a:rPr lang="bs-Latn-BA" dirty="0"/>
              <a:t/>
            </a:r>
            <a:br>
              <a:rPr lang="bs-Latn-BA" dirty="0"/>
            </a:br>
            <a:r>
              <a:rPr lang="en-GB" b="1" dirty="0" err="1"/>
              <a:t>Važnije</a:t>
            </a:r>
            <a:r>
              <a:rPr lang="en-GB" b="1" dirty="0"/>
              <a:t> </a:t>
            </a:r>
            <a:r>
              <a:rPr lang="en-GB" b="1" dirty="0" err="1"/>
              <a:t>međunarodne</a:t>
            </a:r>
            <a:r>
              <a:rPr lang="en-GB" b="1" dirty="0"/>
              <a:t> </a:t>
            </a:r>
            <a:r>
              <a:rPr lang="en-GB" b="1" dirty="0" err="1"/>
              <a:t>konvencije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B5C14-AB74-480C-8B34-DCCE6C411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GB" dirty="0" err="1"/>
              <a:t>Konvencija</a:t>
            </a:r>
            <a:r>
              <a:rPr lang="en-GB" dirty="0"/>
              <a:t> UN o </a:t>
            </a:r>
            <a:r>
              <a:rPr lang="en-GB" dirty="0" err="1"/>
              <a:t>ugovorima</a:t>
            </a:r>
            <a:r>
              <a:rPr lang="en-GB" dirty="0"/>
              <a:t> o </a:t>
            </a:r>
            <a:r>
              <a:rPr lang="en-GB" dirty="0" err="1"/>
              <a:t>međunarodnoj</a:t>
            </a:r>
            <a:r>
              <a:rPr lang="en-GB" dirty="0"/>
              <a:t> </a:t>
            </a:r>
            <a:r>
              <a:rPr lang="en-GB" dirty="0" err="1"/>
              <a:t>prodaji</a:t>
            </a:r>
            <a:r>
              <a:rPr lang="en-GB" dirty="0"/>
              <a:t> robe (1980) – CIGS “</a:t>
            </a:r>
            <a:r>
              <a:rPr lang="en-GB" dirty="0" err="1"/>
              <a:t>Bečka</a:t>
            </a:r>
            <a:r>
              <a:rPr lang="en-GB" dirty="0"/>
              <a:t> </a:t>
            </a:r>
            <a:r>
              <a:rPr lang="en-GB" dirty="0" err="1"/>
              <a:t>konvencija</a:t>
            </a:r>
            <a:r>
              <a:rPr lang="en-GB" dirty="0"/>
              <a:t>” </a:t>
            </a:r>
            <a:endParaRPr lang="bs-Latn-BA" dirty="0"/>
          </a:p>
          <a:p>
            <a:pPr marL="0" indent="0" algn="just">
              <a:buNone/>
            </a:pPr>
            <a:r>
              <a:rPr lang="sr-Latn-RS" dirty="0"/>
              <a:t>116 država </a:t>
            </a:r>
            <a:r>
              <a:rPr lang="sr-Latn-RS"/>
              <a:t>je ratifikovalo </a:t>
            </a:r>
            <a:r>
              <a:rPr lang="sr-Latn-RS" dirty="0"/>
              <a:t>ovu konvenciju, uključujući i ekonomski najrazvijenije zemlje </a:t>
            </a:r>
            <a:r>
              <a:rPr lang="sr-Latn-RS" dirty="0" err="1"/>
              <a:t>svijeta</a:t>
            </a:r>
            <a:r>
              <a:rPr lang="sr-Latn-RS" dirty="0"/>
              <a:t> (izuzev Velike Britanije)</a:t>
            </a:r>
          </a:p>
          <a:p>
            <a:pPr marL="0" indent="0" algn="just">
              <a:buNone/>
            </a:pPr>
            <a:r>
              <a:rPr lang="sr-Latn-RS" dirty="0"/>
              <a:t>Tri četvrtine poslova međunarodne trgovine odvija se u sistemu Bečke konvencije.</a:t>
            </a:r>
            <a:r>
              <a:rPr lang="en-GB" dirty="0"/>
              <a:t> </a:t>
            </a:r>
            <a:endParaRPr lang="bs-Latn-BA" dirty="0"/>
          </a:p>
          <a:p>
            <a:pPr lvl="0" algn="just"/>
            <a:r>
              <a:rPr lang="en-GB" dirty="0" err="1"/>
              <a:t>Konvencija</a:t>
            </a:r>
            <a:r>
              <a:rPr lang="en-GB" dirty="0"/>
              <a:t> o </a:t>
            </a:r>
            <a:r>
              <a:rPr lang="en-GB" dirty="0" err="1"/>
              <a:t>zastari</a:t>
            </a:r>
            <a:r>
              <a:rPr lang="en-GB" dirty="0"/>
              <a:t> u </a:t>
            </a:r>
            <a:r>
              <a:rPr lang="en-GB" dirty="0" err="1"/>
              <a:t>međunarodnoj</a:t>
            </a:r>
            <a:r>
              <a:rPr lang="en-GB" dirty="0"/>
              <a:t> </a:t>
            </a:r>
            <a:r>
              <a:rPr lang="en-GB" dirty="0" err="1"/>
              <a:t>prodaji</a:t>
            </a:r>
            <a:r>
              <a:rPr lang="en-GB" dirty="0"/>
              <a:t> robe (1974) – 29 </a:t>
            </a:r>
            <a:r>
              <a:rPr lang="en-GB" dirty="0" err="1"/>
              <a:t>država</a:t>
            </a:r>
            <a:r>
              <a:rPr lang="en-GB" dirty="0"/>
              <a:t> </a:t>
            </a:r>
            <a:r>
              <a:rPr lang="en-GB" dirty="0" err="1"/>
              <a:t>članica</a:t>
            </a:r>
            <a:r>
              <a:rPr lang="en-GB" dirty="0"/>
              <a:t> </a:t>
            </a:r>
            <a:endParaRPr lang="bs-Latn-BA" dirty="0"/>
          </a:p>
          <a:p>
            <a:pPr lvl="0" algn="just"/>
            <a:r>
              <a:rPr lang="en-GB" dirty="0" err="1"/>
              <a:t>Konvencija</a:t>
            </a:r>
            <a:r>
              <a:rPr lang="en-GB" dirty="0"/>
              <a:t> o </a:t>
            </a:r>
            <a:r>
              <a:rPr lang="en-GB" dirty="0" err="1"/>
              <a:t>priznanju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izvršenju</a:t>
            </a:r>
            <a:r>
              <a:rPr lang="en-GB" dirty="0"/>
              <a:t> </a:t>
            </a:r>
            <a:r>
              <a:rPr lang="en-GB" dirty="0" err="1"/>
              <a:t>stranih</a:t>
            </a:r>
            <a:r>
              <a:rPr lang="en-GB" dirty="0"/>
              <a:t> </a:t>
            </a:r>
            <a:r>
              <a:rPr lang="en-GB" dirty="0" err="1"/>
              <a:t>arbitražnih</a:t>
            </a:r>
            <a:r>
              <a:rPr lang="en-GB" dirty="0"/>
              <a:t> </a:t>
            </a:r>
            <a:r>
              <a:rPr lang="en-GB" dirty="0" err="1"/>
              <a:t>odluka</a:t>
            </a:r>
            <a:r>
              <a:rPr lang="en-GB" dirty="0"/>
              <a:t> (1958) – “N</a:t>
            </a:r>
            <a:r>
              <a:rPr lang="bs-Latn-BA" dirty="0" err="1"/>
              <a:t>jujo</a:t>
            </a:r>
            <a:r>
              <a:rPr lang="en-GB" dirty="0" err="1"/>
              <a:t>rška</a:t>
            </a:r>
            <a:r>
              <a:rPr lang="en-GB" dirty="0"/>
              <a:t> </a:t>
            </a:r>
            <a:r>
              <a:rPr lang="en-GB" dirty="0" err="1"/>
              <a:t>konvencija</a:t>
            </a:r>
            <a:r>
              <a:rPr lang="en-GB" dirty="0"/>
              <a:t>” 148 </a:t>
            </a:r>
            <a:r>
              <a:rPr lang="en-GB" dirty="0" err="1"/>
              <a:t>država</a:t>
            </a:r>
            <a:r>
              <a:rPr lang="en-GB" dirty="0"/>
              <a:t> </a:t>
            </a:r>
            <a:r>
              <a:rPr lang="en-GB" dirty="0" err="1"/>
              <a:t>članica</a:t>
            </a:r>
            <a:r>
              <a:rPr lang="en-GB" dirty="0"/>
              <a:t>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8030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3416-BE24-44D6-8881-A9577FABC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Važnije</a:t>
            </a:r>
            <a:r>
              <a:rPr lang="en-GB" b="1" dirty="0"/>
              <a:t> </a:t>
            </a:r>
            <a:r>
              <a:rPr lang="en-GB" b="1" dirty="0" err="1"/>
              <a:t>međunarodne</a:t>
            </a:r>
            <a:r>
              <a:rPr lang="en-GB" b="1" dirty="0"/>
              <a:t> </a:t>
            </a:r>
            <a:r>
              <a:rPr lang="en-GB" b="1" dirty="0" err="1"/>
              <a:t>konvencije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A4587-B87A-4F26-904B-F26B2D60B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143" y="1775291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GB" sz="4400" dirty="0" err="1"/>
              <a:t>Konvencije</a:t>
            </a:r>
            <a:r>
              <a:rPr lang="en-GB" sz="4400" dirty="0"/>
              <a:t> ne </a:t>
            </a:r>
            <a:r>
              <a:rPr lang="en-GB" sz="4400" dirty="0" err="1"/>
              <a:t>obuhvataju</a:t>
            </a:r>
            <a:r>
              <a:rPr lang="en-GB" sz="4400" dirty="0"/>
              <a:t> </a:t>
            </a:r>
            <a:r>
              <a:rPr lang="en-GB" sz="4400" dirty="0" err="1"/>
              <a:t>sve</a:t>
            </a:r>
            <a:r>
              <a:rPr lang="en-GB" sz="4400" dirty="0"/>
              <a:t> </a:t>
            </a:r>
            <a:r>
              <a:rPr lang="en-GB" sz="4400" dirty="0" err="1"/>
              <a:t>situacije</a:t>
            </a:r>
            <a:r>
              <a:rPr lang="en-GB" sz="4400" dirty="0"/>
              <a:t> u </a:t>
            </a:r>
            <a:r>
              <a:rPr lang="en-GB" sz="4400" dirty="0" err="1"/>
              <a:t>vezi</a:t>
            </a:r>
            <a:r>
              <a:rPr lang="en-GB" sz="4400" dirty="0"/>
              <a:t> </a:t>
            </a:r>
            <a:r>
              <a:rPr lang="en-GB" sz="4400" dirty="0" err="1"/>
              <a:t>sa</a:t>
            </a:r>
            <a:r>
              <a:rPr lang="en-GB" sz="4400" dirty="0"/>
              <a:t> </a:t>
            </a:r>
            <a:r>
              <a:rPr lang="en-GB" sz="4400" dirty="0" err="1"/>
              <a:t>određenim</a:t>
            </a:r>
            <a:r>
              <a:rPr lang="en-GB" sz="4400" dirty="0"/>
              <a:t> </a:t>
            </a:r>
            <a:r>
              <a:rPr lang="en-GB" sz="4400" dirty="0" err="1"/>
              <a:t>trgovačkim</a:t>
            </a:r>
            <a:r>
              <a:rPr lang="en-GB" sz="4400" dirty="0"/>
              <a:t> </a:t>
            </a:r>
            <a:r>
              <a:rPr lang="en-GB" sz="4400" dirty="0" err="1"/>
              <a:t>aktivnostima</a:t>
            </a:r>
            <a:r>
              <a:rPr lang="en-GB" sz="4400" dirty="0"/>
              <a:t>, </a:t>
            </a:r>
            <a:r>
              <a:rPr lang="en-GB" sz="4400" dirty="0" err="1"/>
              <a:t>zbog</a:t>
            </a:r>
            <a:r>
              <a:rPr lang="en-GB" sz="4400" dirty="0"/>
              <a:t> </a:t>
            </a:r>
            <a:r>
              <a:rPr lang="en-GB" sz="4400" dirty="0" err="1"/>
              <a:t>čega</a:t>
            </a:r>
            <a:r>
              <a:rPr lang="en-GB" sz="4400" dirty="0"/>
              <a:t> se </a:t>
            </a:r>
            <a:r>
              <a:rPr lang="en-GB" sz="4400" dirty="0" err="1"/>
              <a:t>nužno</a:t>
            </a:r>
            <a:r>
              <a:rPr lang="en-GB" sz="4400" dirty="0"/>
              <a:t> </a:t>
            </a:r>
            <a:r>
              <a:rPr lang="en-GB" sz="4400" dirty="0" err="1"/>
              <a:t>dopunjuju</a:t>
            </a:r>
            <a:r>
              <a:rPr lang="en-GB" sz="4400" dirty="0"/>
              <a:t> </a:t>
            </a:r>
            <a:r>
              <a:rPr lang="en-GB" sz="4400" dirty="0" err="1"/>
              <a:t>mjerodavnim</a:t>
            </a:r>
            <a:r>
              <a:rPr lang="en-GB" sz="4400" dirty="0"/>
              <a:t> </a:t>
            </a:r>
            <a:r>
              <a:rPr lang="en-GB" sz="4400" dirty="0" err="1"/>
              <a:t>pravom</a:t>
            </a:r>
            <a:r>
              <a:rPr lang="en-GB" sz="4400" dirty="0"/>
              <a:t> </a:t>
            </a:r>
            <a:r>
              <a:rPr lang="en-GB" sz="4400" dirty="0" err="1"/>
              <a:t>na</a:t>
            </a:r>
            <a:r>
              <a:rPr lang="en-GB" sz="4400" dirty="0"/>
              <a:t> </a:t>
            </a:r>
            <a:r>
              <a:rPr lang="en-GB" sz="4400" dirty="0" err="1"/>
              <a:t>koje</a:t>
            </a:r>
            <a:r>
              <a:rPr lang="en-GB" sz="4400" dirty="0"/>
              <a:t> </a:t>
            </a:r>
            <a:r>
              <a:rPr lang="en-GB" sz="4400" dirty="0" err="1"/>
              <a:t>upućuje</a:t>
            </a:r>
            <a:r>
              <a:rPr lang="en-GB" sz="4400" dirty="0"/>
              <a:t> </a:t>
            </a:r>
            <a:r>
              <a:rPr lang="en-GB" sz="4400" dirty="0" err="1"/>
              <a:t>kolizijskopravna</a:t>
            </a:r>
            <a:r>
              <a:rPr lang="en-GB" sz="4400" dirty="0"/>
              <a:t> </a:t>
            </a:r>
            <a:r>
              <a:rPr lang="en-GB" sz="4400" dirty="0" err="1"/>
              <a:t>metoda</a:t>
            </a:r>
            <a:endParaRPr lang="bs-Latn-BA" sz="4400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1102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D8AAF-6634-4187-82E9-425492E99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 </a:t>
            </a:r>
            <a:r>
              <a:rPr lang="bs-Latn-BA" dirty="0"/>
              <a:t/>
            </a:r>
            <a:br>
              <a:rPr lang="bs-Latn-BA" dirty="0"/>
            </a:br>
            <a:r>
              <a:rPr lang="en-GB" b="1" dirty="0" err="1"/>
              <a:t>Usklađivanje</a:t>
            </a:r>
            <a:r>
              <a:rPr lang="en-GB" b="1" dirty="0"/>
              <a:t>/</a:t>
            </a:r>
            <a:r>
              <a:rPr lang="en-GB" b="1" dirty="0" err="1"/>
              <a:t>unifikacija</a:t>
            </a:r>
            <a:r>
              <a:rPr lang="en-GB" b="1" dirty="0"/>
              <a:t> </a:t>
            </a:r>
            <a:r>
              <a:rPr lang="en-GB" b="1" dirty="0" err="1"/>
              <a:t>prava</a:t>
            </a:r>
            <a:r>
              <a:rPr lang="en-GB" b="1" dirty="0"/>
              <a:t>: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D5FA5-4FC9-4B0A-B584-57F74C2E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GB" sz="3200" dirty="0" err="1"/>
              <a:t>Međunarodni</a:t>
            </a:r>
            <a:r>
              <a:rPr lang="en-GB" sz="3200" dirty="0"/>
              <a:t> </a:t>
            </a:r>
            <a:r>
              <a:rPr lang="en-GB" sz="3200" dirty="0" err="1"/>
              <a:t>institut</a:t>
            </a:r>
            <a:r>
              <a:rPr lang="en-GB" sz="3200" dirty="0"/>
              <a:t> </a:t>
            </a:r>
            <a:r>
              <a:rPr lang="en-GB" sz="3200" dirty="0" err="1"/>
              <a:t>za</a:t>
            </a:r>
            <a:r>
              <a:rPr lang="en-GB" sz="3200" dirty="0"/>
              <a:t> </a:t>
            </a:r>
            <a:r>
              <a:rPr lang="en-GB" sz="3200" dirty="0" err="1"/>
              <a:t>unifikaciju</a:t>
            </a:r>
            <a:r>
              <a:rPr lang="en-GB" sz="3200" dirty="0"/>
              <a:t> </a:t>
            </a:r>
            <a:r>
              <a:rPr lang="en-GB" sz="3200" dirty="0" err="1"/>
              <a:t>privatnog</a:t>
            </a:r>
            <a:r>
              <a:rPr lang="en-GB" sz="3200" dirty="0"/>
              <a:t> </a:t>
            </a:r>
            <a:r>
              <a:rPr lang="en-GB" sz="3200" dirty="0" err="1"/>
              <a:t>prava</a:t>
            </a:r>
            <a:r>
              <a:rPr lang="en-GB" sz="3200" dirty="0"/>
              <a:t> (UNIDROIT)  - </a:t>
            </a:r>
            <a:r>
              <a:rPr lang="en-GB" sz="3200" dirty="0" err="1"/>
              <a:t>Međuvladina</a:t>
            </a:r>
            <a:r>
              <a:rPr lang="en-GB" sz="3200" dirty="0"/>
              <a:t> </a:t>
            </a:r>
            <a:r>
              <a:rPr lang="en-GB" sz="3200" dirty="0" err="1"/>
              <a:t>organizacija</a:t>
            </a:r>
            <a:r>
              <a:rPr lang="en-GB" sz="3200" dirty="0"/>
              <a:t> </a:t>
            </a:r>
            <a:r>
              <a:rPr lang="en-GB" sz="3200" dirty="0" err="1"/>
              <a:t>sa</a:t>
            </a:r>
            <a:r>
              <a:rPr lang="en-GB" sz="3200" dirty="0"/>
              <a:t> </a:t>
            </a:r>
            <a:r>
              <a:rPr lang="en-GB" sz="3200" dirty="0" err="1"/>
              <a:t>sjedištem</a:t>
            </a:r>
            <a:r>
              <a:rPr lang="en-GB" sz="3200" dirty="0"/>
              <a:t> u </a:t>
            </a:r>
            <a:r>
              <a:rPr lang="en-GB" sz="3200" dirty="0" err="1"/>
              <a:t>Rimu</a:t>
            </a:r>
            <a:r>
              <a:rPr lang="en-GB" sz="3200" dirty="0"/>
              <a:t>, </a:t>
            </a:r>
            <a:r>
              <a:rPr lang="en-GB" sz="3200" dirty="0" err="1"/>
              <a:t>osnovana</a:t>
            </a:r>
            <a:r>
              <a:rPr lang="en-GB" sz="3200" dirty="0"/>
              <a:t> 1926. pod </a:t>
            </a:r>
            <a:r>
              <a:rPr lang="en-GB" sz="3200" dirty="0" err="1"/>
              <a:t>okriljem</a:t>
            </a:r>
            <a:r>
              <a:rPr lang="en-GB" sz="3200" dirty="0"/>
              <a:t> </a:t>
            </a:r>
            <a:r>
              <a:rPr lang="en-GB" sz="3200" dirty="0" err="1"/>
              <a:t>Lige</a:t>
            </a:r>
            <a:r>
              <a:rPr lang="en-GB" sz="3200" dirty="0"/>
              <a:t> </a:t>
            </a:r>
            <a:r>
              <a:rPr lang="en-GB" sz="3200" dirty="0" err="1"/>
              <a:t>naroda</a:t>
            </a:r>
            <a:r>
              <a:rPr lang="en-GB" sz="3200" dirty="0"/>
              <a:t> </a:t>
            </a:r>
            <a:endParaRPr lang="bs-Latn-BA" sz="3200" dirty="0"/>
          </a:p>
          <a:p>
            <a:pPr lvl="0" algn="just"/>
            <a:r>
              <a:rPr lang="en-GB" sz="3200" dirty="0" err="1"/>
              <a:t>Međunarodna</a:t>
            </a:r>
            <a:r>
              <a:rPr lang="en-GB" sz="3200" dirty="0"/>
              <a:t> </a:t>
            </a:r>
            <a:r>
              <a:rPr lang="en-GB" sz="3200" dirty="0" err="1"/>
              <a:t>trgovačka</a:t>
            </a:r>
            <a:r>
              <a:rPr lang="en-GB" sz="3200" dirty="0"/>
              <a:t> </a:t>
            </a:r>
            <a:r>
              <a:rPr lang="en-GB" sz="3200" dirty="0" err="1"/>
              <a:t>komora</a:t>
            </a:r>
            <a:r>
              <a:rPr lang="en-GB" sz="3200" dirty="0"/>
              <a:t> (ICC) - </a:t>
            </a:r>
            <a:r>
              <a:rPr lang="en-GB" sz="3200" dirty="0" err="1"/>
              <a:t>Nevladina</a:t>
            </a:r>
            <a:r>
              <a:rPr lang="en-GB" sz="3200" dirty="0"/>
              <a:t> </a:t>
            </a:r>
            <a:r>
              <a:rPr lang="en-GB" sz="3200" dirty="0" err="1"/>
              <a:t>organizacija</a:t>
            </a:r>
            <a:r>
              <a:rPr lang="en-GB" sz="3200" dirty="0"/>
              <a:t> </a:t>
            </a:r>
            <a:r>
              <a:rPr lang="en-GB" sz="3200" dirty="0" err="1"/>
              <a:t>sa</a:t>
            </a:r>
            <a:r>
              <a:rPr lang="en-GB" sz="3200" dirty="0"/>
              <a:t> </a:t>
            </a:r>
            <a:r>
              <a:rPr lang="en-GB" sz="3200" dirty="0" err="1"/>
              <a:t>sjedištem</a:t>
            </a:r>
            <a:r>
              <a:rPr lang="en-GB" sz="3200" dirty="0"/>
              <a:t> u </a:t>
            </a:r>
            <a:r>
              <a:rPr lang="en-GB" sz="3200" dirty="0" err="1"/>
              <a:t>Parizu</a:t>
            </a:r>
            <a:r>
              <a:rPr lang="en-GB" sz="3200" dirty="0"/>
              <a:t>, </a:t>
            </a:r>
            <a:r>
              <a:rPr lang="en-GB" sz="3200" dirty="0" err="1"/>
              <a:t>osnovana</a:t>
            </a:r>
            <a:r>
              <a:rPr lang="en-GB" sz="3200" dirty="0"/>
              <a:t> 1919. </a:t>
            </a:r>
            <a:r>
              <a:rPr lang="en-GB" sz="3200" dirty="0" err="1"/>
              <a:t>Godine</a:t>
            </a:r>
            <a:endParaRPr lang="bs-Latn-BA" sz="3200" dirty="0"/>
          </a:p>
          <a:p>
            <a:pPr lvl="0" algn="just"/>
            <a:r>
              <a:rPr lang="en-GB" sz="3200" dirty="0" err="1"/>
              <a:t>Komisija</a:t>
            </a:r>
            <a:r>
              <a:rPr lang="en-GB" sz="3200" dirty="0"/>
              <a:t> UN </a:t>
            </a:r>
            <a:r>
              <a:rPr lang="en-GB" sz="3200" dirty="0" err="1"/>
              <a:t>za</a:t>
            </a:r>
            <a:r>
              <a:rPr lang="en-GB" sz="3200" dirty="0"/>
              <a:t> </a:t>
            </a:r>
            <a:r>
              <a:rPr lang="en-GB" sz="3200" dirty="0" err="1"/>
              <a:t>međunarodno</a:t>
            </a:r>
            <a:r>
              <a:rPr lang="en-GB" sz="3200" dirty="0"/>
              <a:t> </a:t>
            </a:r>
            <a:r>
              <a:rPr lang="en-GB" sz="3200" dirty="0" err="1"/>
              <a:t>trgovačko</a:t>
            </a:r>
            <a:r>
              <a:rPr lang="en-GB" sz="3200" dirty="0"/>
              <a:t> </a:t>
            </a:r>
            <a:r>
              <a:rPr lang="en-GB" sz="3200" dirty="0" err="1"/>
              <a:t>pravo</a:t>
            </a:r>
            <a:r>
              <a:rPr lang="en-GB" sz="3200" dirty="0"/>
              <a:t> (UNCITRAL) -  </a:t>
            </a:r>
            <a:r>
              <a:rPr lang="en-GB" sz="3200" dirty="0" err="1"/>
              <a:t>Komisija</a:t>
            </a:r>
            <a:r>
              <a:rPr lang="en-GB" sz="3200" dirty="0"/>
              <a:t> UN, </a:t>
            </a:r>
            <a:r>
              <a:rPr lang="en-GB" sz="3200" dirty="0" err="1"/>
              <a:t>Beč</a:t>
            </a:r>
            <a:r>
              <a:rPr lang="en-GB" sz="3200" dirty="0"/>
              <a:t>/New York, </a:t>
            </a:r>
            <a:r>
              <a:rPr lang="en-GB" sz="3200" dirty="0" err="1"/>
              <a:t>osnovana</a:t>
            </a:r>
            <a:r>
              <a:rPr lang="en-GB" sz="3200" dirty="0"/>
              <a:t> 1966</a:t>
            </a:r>
            <a:endParaRPr lang="bs-Latn-BA" sz="3200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8240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2188</Words>
  <Application>Microsoft Office PowerPoint</Application>
  <PresentationFormat>Widescreen</PresentationFormat>
  <Paragraphs>210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Symbol</vt:lpstr>
      <vt:lpstr>Office Theme</vt:lpstr>
      <vt:lpstr>ISPUNJENJE MEĐUNARODNIH UGOVORA O PRODAJI  </vt:lpstr>
      <vt:lpstr>Cilj prezentacije</vt:lpstr>
      <vt:lpstr>Šta se može naučiti iz sudske prakse: </vt:lpstr>
      <vt:lpstr>Privredni sporovi – nadležnost u Federaciji BiH </vt:lpstr>
      <vt:lpstr>Nadležnost privrednih odjeljenja:  </vt:lpstr>
      <vt:lpstr>Pravni okvir: </vt:lpstr>
      <vt:lpstr>  Važnije međunarodne konvencije:  </vt:lpstr>
      <vt:lpstr>Važnije međunarodne konvencije</vt:lpstr>
      <vt:lpstr>  Usklađivanje/unifikacija prava: </vt:lpstr>
      <vt:lpstr>Međunarodno trgovačko pravo </vt:lpstr>
      <vt:lpstr> Osnovna načela ugovornog prava    </vt:lpstr>
      <vt:lpstr>Trgovačko ugovorno pravo, kao dio domaćeg prava</vt:lpstr>
      <vt:lpstr>Trgovački poslovi s međunarodnim elementom  </vt:lpstr>
      <vt:lpstr> Zakon o rješavanju sukoba zakona s propisima drugih zemalja u određenim odnosima (ZRSZ) </vt:lpstr>
      <vt:lpstr> Pravila mjerodavnog prava se primjenjuju na sljedeća pitanja:  </vt:lpstr>
      <vt:lpstr> Međunarodno trgovačko ugovorno pravo  </vt:lpstr>
      <vt:lpstr>Osnovne sličnosti nacionalnih prava</vt:lpstr>
      <vt:lpstr> Mjerodavno pravo - ugovorne strane    </vt:lpstr>
      <vt:lpstr> Mjerodavno parvo - ugovorne strane  </vt:lpstr>
      <vt:lpstr> Mjerodavno pravo - sadržaj ugovora  </vt:lpstr>
      <vt:lpstr>Mjerodavno parvo - sadržaj ugovora</vt:lpstr>
      <vt:lpstr> Mjerodavno pravo - forma ugovora  </vt:lpstr>
      <vt:lpstr> Mjerodavno pravo - zastara potraživanja  </vt:lpstr>
      <vt:lpstr> Instrumenti autonomnog prava  </vt:lpstr>
      <vt:lpstr>  Načela europskog ugovornog prava (PECL), tzv. Landova načela   </vt:lpstr>
      <vt:lpstr>Trgovački običaj</vt:lpstr>
      <vt:lpstr>Ustaljena poslovna praksa (Course of Dealing)</vt:lpstr>
      <vt:lpstr> Formularno pravo  </vt:lpstr>
      <vt:lpstr> Sudska i arbitražna praksa je ustanovila da se Bečka konvencija temelji na slijedećim načelima: </vt:lpstr>
      <vt:lpstr>CISG – primjena običaja  </vt:lpstr>
      <vt:lpstr> Međunarodna trgovinska arbitraža </vt:lpstr>
      <vt:lpstr> Prednosti međunarodne trgovinske arbitraže: </vt:lpstr>
      <vt:lpstr>Arbitražni sporazum se pojavljuje u dvije forme: </vt:lpstr>
      <vt:lpstr>Predmet priznanja strane arbitražne odluke </vt:lpstr>
      <vt:lpstr>Predmet priznanja strane arbitražne odluke </vt:lpstr>
      <vt:lpstr>Poništenje odluke arbitraže (član 450 ZPP)</vt:lpstr>
      <vt:lpstr>Odluka suda u sporu iz međunarodne prodaje roba </vt:lpstr>
      <vt:lpstr> Odluka suda u sporu iz međunarodne prodaje roba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ISPUNJENJE MEĐUNARODNIH UGOVORA O PRODAJI  </dc:title>
  <dc:creator>Fatima</dc:creator>
  <cp:lastModifiedBy>Fatima Mrdovic</cp:lastModifiedBy>
  <cp:revision>41</cp:revision>
  <dcterms:created xsi:type="dcterms:W3CDTF">2017-09-18T15:46:47Z</dcterms:created>
  <dcterms:modified xsi:type="dcterms:W3CDTF">2018-10-04T08:25:12Z</dcterms:modified>
</cp:coreProperties>
</file>