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34"/>
  </p:notesMasterIdLst>
  <p:handoutMasterIdLst>
    <p:handoutMasterId r:id="rId35"/>
  </p:handoutMasterIdLst>
  <p:sldIdLst>
    <p:sldId id="256" r:id="rId2"/>
    <p:sldId id="258" r:id="rId3"/>
    <p:sldId id="263" r:id="rId4"/>
    <p:sldId id="381" r:id="rId5"/>
    <p:sldId id="382" r:id="rId6"/>
    <p:sldId id="386" r:id="rId7"/>
    <p:sldId id="385" r:id="rId8"/>
    <p:sldId id="383" r:id="rId9"/>
    <p:sldId id="388" r:id="rId10"/>
    <p:sldId id="389" r:id="rId11"/>
    <p:sldId id="390" r:id="rId12"/>
    <p:sldId id="384" r:id="rId13"/>
    <p:sldId id="391" r:id="rId14"/>
    <p:sldId id="393" r:id="rId15"/>
    <p:sldId id="397" r:id="rId16"/>
    <p:sldId id="396" r:id="rId17"/>
    <p:sldId id="394" r:id="rId18"/>
    <p:sldId id="398" r:id="rId19"/>
    <p:sldId id="399" r:id="rId20"/>
    <p:sldId id="400" r:id="rId21"/>
    <p:sldId id="401" r:id="rId22"/>
    <p:sldId id="402" r:id="rId23"/>
    <p:sldId id="403" r:id="rId24"/>
    <p:sldId id="512" r:id="rId25"/>
    <p:sldId id="517" r:id="rId26"/>
    <p:sldId id="511" r:id="rId27"/>
    <p:sldId id="515" r:id="rId28"/>
    <p:sldId id="516" r:id="rId29"/>
    <p:sldId id="510" r:id="rId30"/>
    <p:sldId id="519" r:id="rId31"/>
    <p:sldId id="518" r:id="rId32"/>
    <p:sldId id="513" r:id="rId33"/>
  </p:sldIdLst>
  <p:sldSz cx="9144000" cy="6858000" type="screen4x3"/>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55" autoAdjust="0"/>
    <p:restoredTop sz="95441" autoAdjust="0"/>
  </p:normalViewPr>
  <p:slideViewPr>
    <p:cSldViewPr snapToGrid="0">
      <p:cViewPr varScale="1">
        <p:scale>
          <a:sx n="87" d="100"/>
          <a:sy n="87" d="100"/>
        </p:scale>
        <p:origin x="1254"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52" d="100"/>
        <a:sy n="5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870" tIns="45935" rIns="91870" bIns="45935" rtlCol="0"/>
          <a:lstStyle>
            <a:lvl1pPr algn="l">
              <a:defRPr sz="1200"/>
            </a:lvl1pPr>
          </a:lstStyle>
          <a:p>
            <a:endParaRPr lang="sr-Latn-BA"/>
          </a:p>
        </p:txBody>
      </p:sp>
      <p:sp>
        <p:nvSpPr>
          <p:cNvPr id="3" name="Date Placeholder 2"/>
          <p:cNvSpPr>
            <a:spLocks noGrp="1"/>
          </p:cNvSpPr>
          <p:nvPr>
            <p:ph type="dt" sz="quarter" idx="1"/>
          </p:nvPr>
        </p:nvSpPr>
        <p:spPr>
          <a:xfrm>
            <a:off x="3884614" y="0"/>
            <a:ext cx="2971800" cy="499091"/>
          </a:xfrm>
          <a:prstGeom prst="rect">
            <a:avLst/>
          </a:prstGeom>
        </p:spPr>
        <p:txBody>
          <a:bodyPr vert="horz" lIns="91870" tIns="45935" rIns="91870" bIns="45935" rtlCol="0"/>
          <a:lstStyle>
            <a:lvl1pPr algn="r">
              <a:defRPr sz="1200"/>
            </a:lvl1pPr>
          </a:lstStyle>
          <a:p>
            <a:fld id="{3B0528E1-8FD4-403E-9D31-A341AE206915}" type="datetimeFigureOut">
              <a:rPr lang="sr-Latn-BA" smtClean="0"/>
              <a:t>11.10.2018.</a:t>
            </a:fld>
            <a:endParaRPr lang="sr-Latn-BA"/>
          </a:p>
        </p:txBody>
      </p:sp>
      <p:sp>
        <p:nvSpPr>
          <p:cNvPr id="4" name="Footer Placeholder 3"/>
          <p:cNvSpPr>
            <a:spLocks noGrp="1"/>
          </p:cNvSpPr>
          <p:nvPr>
            <p:ph type="ftr" sz="quarter" idx="2"/>
          </p:nvPr>
        </p:nvSpPr>
        <p:spPr>
          <a:xfrm>
            <a:off x="0" y="9448185"/>
            <a:ext cx="2971800" cy="499090"/>
          </a:xfrm>
          <a:prstGeom prst="rect">
            <a:avLst/>
          </a:prstGeom>
        </p:spPr>
        <p:txBody>
          <a:bodyPr vert="horz" lIns="91870" tIns="45935" rIns="91870" bIns="45935" rtlCol="0" anchor="b"/>
          <a:lstStyle>
            <a:lvl1pPr algn="l">
              <a:defRPr sz="1200"/>
            </a:lvl1pPr>
          </a:lstStyle>
          <a:p>
            <a:endParaRPr lang="sr-Latn-BA"/>
          </a:p>
        </p:txBody>
      </p:sp>
      <p:sp>
        <p:nvSpPr>
          <p:cNvPr id="5" name="Slide Number Placeholder 4"/>
          <p:cNvSpPr>
            <a:spLocks noGrp="1"/>
          </p:cNvSpPr>
          <p:nvPr>
            <p:ph type="sldNum" sz="quarter" idx="3"/>
          </p:nvPr>
        </p:nvSpPr>
        <p:spPr>
          <a:xfrm>
            <a:off x="3884614" y="9448185"/>
            <a:ext cx="2971800" cy="499090"/>
          </a:xfrm>
          <a:prstGeom prst="rect">
            <a:avLst/>
          </a:prstGeom>
        </p:spPr>
        <p:txBody>
          <a:bodyPr vert="horz" lIns="91870" tIns="45935" rIns="91870" bIns="45935" rtlCol="0" anchor="b"/>
          <a:lstStyle>
            <a:lvl1pPr algn="r">
              <a:defRPr sz="1200"/>
            </a:lvl1pPr>
          </a:lstStyle>
          <a:p>
            <a:fld id="{5FC61248-CAD1-4A36-B567-0C83215977F3}" type="slidenum">
              <a:rPr lang="sr-Latn-BA" smtClean="0"/>
              <a:t>‹#›</a:t>
            </a:fld>
            <a:endParaRPr lang="sr-Latn-BA"/>
          </a:p>
        </p:txBody>
      </p:sp>
    </p:spTree>
    <p:extLst>
      <p:ext uri="{BB962C8B-B14F-4D97-AF65-F5344CB8AC3E}">
        <p14:creationId xmlns:p14="http://schemas.microsoft.com/office/powerpoint/2010/main" val="2546032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870" tIns="45935" rIns="91870" bIns="45935" rtlCol="0"/>
          <a:lstStyle>
            <a:lvl1pPr algn="l">
              <a:defRPr sz="1200"/>
            </a:lvl1pPr>
          </a:lstStyle>
          <a:p>
            <a:endParaRPr lang="en-US" dirty="0"/>
          </a:p>
        </p:txBody>
      </p:sp>
      <p:sp>
        <p:nvSpPr>
          <p:cNvPr id="3" name="Date Placeholder 2"/>
          <p:cNvSpPr>
            <a:spLocks noGrp="1"/>
          </p:cNvSpPr>
          <p:nvPr>
            <p:ph type="dt" idx="1"/>
          </p:nvPr>
        </p:nvSpPr>
        <p:spPr>
          <a:xfrm>
            <a:off x="3884614" y="0"/>
            <a:ext cx="2971800" cy="499091"/>
          </a:xfrm>
          <a:prstGeom prst="rect">
            <a:avLst/>
          </a:prstGeom>
        </p:spPr>
        <p:txBody>
          <a:bodyPr vert="horz" lIns="91870" tIns="45935" rIns="91870" bIns="45935" rtlCol="0"/>
          <a:lstStyle>
            <a:lvl1pPr algn="r">
              <a:defRPr sz="1200"/>
            </a:lvl1pPr>
          </a:lstStyle>
          <a:p>
            <a:fld id="{4C4CD305-C301-4F72-85B4-B50EFFB6AA39}" type="datetimeFigureOut">
              <a:rPr lang="en-US" smtClean="0"/>
              <a:t>10/11/2018</a:t>
            </a:fld>
            <a:endParaRPr lang="en-US" dirty="0"/>
          </a:p>
        </p:txBody>
      </p:sp>
      <p:sp>
        <p:nvSpPr>
          <p:cNvPr id="4" name="Slide Image Placeholder 3"/>
          <p:cNvSpPr>
            <a:spLocks noGrp="1" noRot="1" noChangeAspect="1"/>
          </p:cNvSpPr>
          <p:nvPr>
            <p:ph type="sldImg" idx="2"/>
          </p:nvPr>
        </p:nvSpPr>
        <p:spPr>
          <a:xfrm>
            <a:off x="1192213" y="1244600"/>
            <a:ext cx="4473575" cy="3355975"/>
          </a:xfrm>
          <a:prstGeom prst="rect">
            <a:avLst/>
          </a:prstGeom>
          <a:noFill/>
          <a:ln w="12700">
            <a:solidFill>
              <a:prstClr val="black"/>
            </a:solidFill>
          </a:ln>
        </p:spPr>
        <p:txBody>
          <a:bodyPr vert="horz" lIns="91870" tIns="45935" rIns="91870" bIns="45935" rtlCol="0" anchor="ctr"/>
          <a:lstStyle/>
          <a:p>
            <a:endParaRPr lang="en-US" dirty="0"/>
          </a:p>
        </p:txBody>
      </p:sp>
      <p:sp>
        <p:nvSpPr>
          <p:cNvPr id="5" name="Notes Placeholder 4"/>
          <p:cNvSpPr>
            <a:spLocks noGrp="1"/>
          </p:cNvSpPr>
          <p:nvPr>
            <p:ph type="body" sz="quarter" idx="3"/>
          </p:nvPr>
        </p:nvSpPr>
        <p:spPr>
          <a:xfrm>
            <a:off x="685801" y="4787126"/>
            <a:ext cx="5486400" cy="3916740"/>
          </a:xfrm>
          <a:prstGeom prst="rect">
            <a:avLst/>
          </a:prstGeom>
        </p:spPr>
        <p:txBody>
          <a:bodyPr vert="horz" lIns="91870" tIns="45935" rIns="91870" bIns="45935"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8185"/>
            <a:ext cx="2971800" cy="499090"/>
          </a:xfrm>
          <a:prstGeom prst="rect">
            <a:avLst/>
          </a:prstGeom>
        </p:spPr>
        <p:txBody>
          <a:bodyPr vert="horz" lIns="91870" tIns="45935" rIns="91870" bIns="4593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9448185"/>
            <a:ext cx="2971800" cy="499090"/>
          </a:xfrm>
          <a:prstGeom prst="rect">
            <a:avLst/>
          </a:prstGeom>
        </p:spPr>
        <p:txBody>
          <a:bodyPr vert="horz" lIns="91870" tIns="45935" rIns="91870" bIns="45935" rtlCol="0" anchor="b"/>
          <a:lstStyle>
            <a:lvl1pPr algn="r">
              <a:defRPr sz="1200"/>
            </a:lvl1pPr>
          </a:lstStyle>
          <a:p>
            <a:fld id="{E50C2574-E405-476F-819F-A6EB38052A4D}" type="slidenum">
              <a:rPr lang="en-US" smtClean="0"/>
              <a:t>‹#›</a:t>
            </a:fld>
            <a:endParaRPr lang="en-US" dirty="0"/>
          </a:p>
        </p:txBody>
      </p:sp>
    </p:spTree>
    <p:extLst>
      <p:ext uri="{BB962C8B-B14F-4D97-AF65-F5344CB8AC3E}">
        <p14:creationId xmlns:p14="http://schemas.microsoft.com/office/powerpoint/2010/main" val="54149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0C2574-E405-476F-819F-A6EB38052A4D}" type="slidenum">
              <a:rPr lang="en-US" smtClean="0"/>
              <a:t>1</a:t>
            </a:fld>
            <a:endParaRPr lang="en-US" dirty="0"/>
          </a:p>
        </p:txBody>
      </p:sp>
    </p:spTree>
    <p:extLst>
      <p:ext uri="{BB962C8B-B14F-4D97-AF65-F5344CB8AC3E}">
        <p14:creationId xmlns:p14="http://schemas.microsoft.com/office/powerpoint/2010/main" val="240684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6106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7436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2069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3107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8176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0394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9648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491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0221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1706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77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3579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453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702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968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629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10/11/2018</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181816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1568669"/>
            <a:ext cx="6703557" cy="2262781"/>
          </a:xfrm>
        </p:spPr>
        <p:txBody>
          <a:bodyPr>
            <a:noAutofit/>
          </a:bodyPr>
          <a:lstStyle/>
          <a:p>
            <a:pPr algn="ctr"/>
            <a:r>
              <a:rPr lang="ru-RU" sz="3200" dirty="0">
                <a:latin typeface="Times New Roman" panose="02020603050405020304" pitchFamily="18" charset="0"/>
                <a:ea typeface="Calibri" panose="020F0502020204030204" pitchFamily="34" charset="0"/>
                <a:cs typeface="Times New Roman" panose="02020603050405020304" pitchFamily="18" charset="0"/>
              </a:rPr>
              <a:t>ИДЕНТИТЕТ ИЗМЕЂУ ОПТУЖБЕ И ПРЕСУДЕ</a:t>
            </a:r>
            <a:endParaRPr lang="en-US"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336251" y="5323918"/>
            <a:ext cx="5309722" cy="1126283"/>
          </a:xfrm>
        </p:spPr>
        <p:txBody>
          <a:bodyPr>
            <a:noAutofit/>
          </a:bodyPr>
          <a:lstStyle/>
          <a:p>
            <a:pPr>
              <a:lnSpc>
                <a:spcPct val="110000"/>
              </a:lnSpc>
              <a:spcBef>
                <a:spcPts val="0"/>
              </a:spcBef>
            </a:pPr>
            <a:r>
              <a:rPr lang="sr-Cyrl-CS" sz="1600" dirty="0">
                <a:latin typeface="Times New Roman" panose="02020603050405020304" pitchFamily="18" charset="0"/>
                <a:cs typeface="Times New Roman" panose="02020603050405020304" pitchFamily="18" charset="0"/>
              </a:rPr>
              <a:t>Судија Олга Пантић</a:t>
            </a:r>
            <a:endParaRPr lang="sr-Latn-BA" sz="1600" dirty="0">
              <a:latin typeface="Times New Roman" panose="02020603050405020304" pitchFamily="18" charset="0"/>
              <a:cs typeface="Times New Roman" panose="02020603050405020304" pitchFamily="18" charset="0"/>
            </a:endParaRPr>
          </a:p>
          <a:p>
            <a:pPr>
              <a:lnSpc>
                <a:spcPct val="110000"/>
              </a:lnSpc>
              <a:spcBef>
                <a:spcPts val="0"/>
              </a:spcBef>
            </a:pPr>
            <a:r>
              <a:rPr lang="sr-Cyrl-CS" sz="1600" dirty="0">
                <a:latin typeface="Times New Roman" panose="02020603050405020304" pitchFamily="18" charset="0"/>
                <a:cs typeface="Times New Roman" panose="02020603050405020304" pitchFamily="18" charset="0"/>
              </a:rPr>
              <a:t>Предсједник Кривично-прекршајног одјељења</a:t>
            </a:r>
            <a:endParaRPr lang="sr-Latn-BA" sz="1600" dirty="0">
              <a:latin typeface="Times New Roman" panose="02020603050405020304" pitchFamily="18" charset="0"/>
              <a:cs typeface="Times New Roman" panose="02020603050405020304" pitchFamily="18" charset="0"/>
            </a:endParaRPr>
          </a:p>
          <a:p>
            <a:pPr>
              <a:lnSpc>
                <a:spcPct val="110000"/>
              </a:lnSpc>
              <a:spcBef>
                <a:spcPts val="0"/>
              </a:spcBef>
            </a:pPr>
            <a:r>
              <a:rPr lang="sr-Cyrl-CS" sz="1600" dirty="0">
                <a:latin typeface="Times New Roman" panose="02020603050405020304" pitchFamily="18" charset="0"/>
                <a:cs typeface="Times New Roman" panose="02020603050405020304" pitchFamily="18" charset="0"/>
              </a:rPr>
              <a:t>Окружног суда у </a:t>
            </a:r>
            <a:r>
              <a:rPr lang="sr-Cyrl-CS" sz="1600" dirty="0" smtClean="0">
                <a:latin typeface="Times New Roman" panose="02020603050405020304" pitchFamily="18" charset="0"/>
                <a:cs typeface="Times New Roman" panose="02020603050405020304" pitchFamily="18" charset="0"/>
              </a:rPr>
              <a:t>Бањ</a:t>
            </a:r>
            <a:r>
              <a:rPr lang="sr-Latn-BA" sz="1600" dirty="0" smtClean="0">
                <a:latin typeface="Times New Roman" panose="02020603050405020304" pitchFamily="18" charset="0"/>
                <a:cs typeface="Times New Roman" panose="02020603050405020304" pitchFamily="18" charset="0"/>
              </a:rPr>
              <a:t>a</a:t>
            </a:r>
            <a:r>
              <a:rPr lang="sr-Cyrl-CS" sz="1600" dirty="0" smtClean="0">
                <a:latin typeface="Times New Roman" panose="02020603050405020304" pitchFamily="18" charset="0"/>
                <a:cs typeface="Times New Roman" panose="02020603050405020304" pitchFamily="18" charset="0"/>
              </a:rPr>
              <a:t>луци</a:t>
            </a:r>
            <a:endParaRPr lang="sr-Latn-BA"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9785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1382" y="339436"/>
            <a:ext cx="7315200" cy="5486400"/>
          </a:xfrm>
        </p:spPr>
        <p:txBody>
          <a:bodyPr>
            <a:normAutofit/>
          </a:bodyPr>
          <a:lstStyle/>
          <a:p>
            <a:pPr marL="0" marR="54610" indent="0" algn="just">
              <a:spcBef>
                <a:spcPts val="125"/>
              </a:spcBef>
              <a:buNone/>
            </a:pPr>
            <a:endParaRPr lang="sr-Latn-CS"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sr-Latn-CS" sz="16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Не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може се говорити о идентитету између оптужбе и пресуде нпр. у случају гдје је описана радња у оптужници правно квалификована као изазивање опште опасности из члана 394. став 6. Кривичног законика РС, а суд измијени опис радње у односу на опис у оптужници и то квалификује као кривично дјело убиство у покушају из члана 124. став 1. у вези са чланом 22. Кривичног законика РС, или нпр. описана је радња у оптужници правно квалификована као крађа, а суд измијени опис радњи у пресуди у односу на опис радњи у оптужници и то квалификује као кривично дјело тешка крађа. </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Према томе, само је тужилац овлашћен да одреди предмет суђења, чињеничним описом у оптужници, у противном суд би преузео улогу тужиоца. Треба нагласити да суд не може осудити за теже кривично дјело од онога како је дат и садржан у оптужници потврђеној или измијењеној на главном претресу. </a:t>
            </a:r>
          </a:p>
        </p:txBody>
      </p:sp>
    </p:spTree>
    <p:extLst>
      <p:ext uri="{BB962C8B-B14F-4D97-AF65-F5344CB8AC3E}">
        <p14:creationId xmlns:p14="http://schemas.microsoft.com/office/powerpoint/2010/main" val="1250198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sr-Latn-CS"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sr-Latn-CS" sz="16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Тужилац </a:t>
            </a:r>
            <a:r>
              <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је у обавези након проведеног доказног поступка и измијењеног чињеничног стања да изврши измјену оптужнице, јер је на то овлашћен изричитом законском одредбом члана 290. ЗКП РС. </a:t>
            </a:r>
          </a:p>
          <a:p>
            <a:pPr marL="0" marR="54610" indent="0" algn="just">
              <a:spcBef>
                <a:spcPts val="125"/>
              </a:spcBef>
              <a:buNone/>
            </a:pPr>
            <a:endPar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Тужилац не може бити пасиван, већ је дужан, након што је измјењено чињенично стање произашло из проведених доказа, да изврши измјену оптужнице, а не, што се често чини у пракси, да то оставља суду.</a:t>
            </a:r>
          </a:p>
          <a:p>
            <a:pPr algn="just"/>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909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fontScale="62500" lnSpcReduction="20000"/>
          </a:bodyPr>
          <a:lstStyle/>
          <a:p>
            <a:pPr marL="0" marR="54610" indent="0" algn="just">
              <a:spcBef>
                <a:spcPts val="125"/>
              </a:spcBef>
              <a:buNone/>
            </a:pPr>
            <a:endParaRPr lang="sr-Latn-CS"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ctr">
              <a:spcBef>
                <a:spcPts val="125"/>
              </a:spcBef>
              <a:buNone/>
            </a:pPr>
            <a:r>
              <a:rPr lang="ru-RU" sz="29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КАДА ОБЈЕКТИВНИ ИДЕНТИТЕТ ИЗМЕЂУ ОПТУЖБЕ И ПРЕСУДЕ НИЈЕ ДОВЕДЕН У СУМЊУ ?</a:t>
            </a:r>
          </a:p>
          <a:p>
            <a:pPr marL="0" marR="54610" indent="0" algn="ctr">
              <a:spcBef>
                <a:spcPts val="125"/>
              </a:spcBef>
              <a:buNone/>
            </a:pPr>
            <a:endParaRPr lang="ru-RU" sz="29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ctr">
              <a:spcBef>
                <a:spcPts val="125"/>
              </a:spcBef>
              <a:buNone/>
            </a:pPr>
            <a:endParaRPr lang="ru-RU" sz="24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R="54610" algn="just">
              <a:spcBef>
                <a:spcPts val="125"/>
              </a:spcBef>
              <a:buClrTx/>
              <a:buFont typeface="Arial" panose="020B0604020202020204" pitchFamily="34" charset="0"/>
              <a:buChar char="•"/>
            </a:pPr>
            <a:r>
              <a:rPr lang="ru-RU" sz="2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У </a:t>
            </a:r>
            <a:r>
              <a:rPr lang="ru-RU" sz="2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пресуди су измијењене околности које указују на ближе својство кривичног дјела или ближе одређују кривично дјело – ако се потпуније или прецизније одреди чињенични опис кривичног </a:t>
            </a:r>
            <a:r>
              <a:rPr lang="ru-RU" sz="2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дјела;</a:t>
            </a:r>
          </a:p>
          <a:p>
            <a:pPr marL="0" marR="54610" indent="0" algn="just">
              <a:spcBef>
                <a:spcPts val="125"/>
              </a:spcBef>
              <a:buClrTx/>
              <a:buNone/>
            </a:pPr>
            <a:endParaRPr lang="ru-RU" sz="2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R="54610" algn="just">
              <a:spcBef>
                <a:spcPts val="125"/>
              </a:spcBef>
              <a:buClrTx/>
              <a:buFont typeface="Arial" panose="020B0604020202020204" pitchFamily="34" charset="0"/>
              <a:buChar char="•"/>
            </a:pPr>
            <a:r>
              <a:rPr lang="ru-RU" sz="2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Ако </a:t>
            </a:r>
            <a:r>
              <a:rPr lang="ru-RU" sz="2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се из чињеничног описа кривичног дјела изостави недоказани дио (нпр. дио који се односи на употребу силе, па суд оптуженог умјесто за кривично дјело разбојништва </a:t>
            </a:r>
            <a:r>
              <a:rPr lang="ru-RU" sz="2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огласи</a:t>
            </a:r>
            <a:r>
              <a:rPr lang="sr-Cyrl-BA" sz="2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кривим</a:t>
            </a:r>
            <a:r>
              <a:rPr lang="ru-RU" sz="2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за кривично дјело крађе</a:t>
            </a:r>
            <a:r>
              <a:rPr lang="ru-RU" sz="2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a:t>
            </a:r>
          </a:p>
          <a:p>
            <a:pPr marL="0" marR="54610" indent="0" algn="just">
              <a:spcBef>
                <a:spcPts val="125"/>
              </a:spcBef>
              <a:buClrTx/>
              <a:buNone/>
            </a:pPr>
            <a:endParaRPr lang="ru-RU" sz="2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R="54610" algn="just">
              <a:spcBef>
                <a:spcPts val="125"/>
              </a:spcBef>
              <a:buClrTx/>
              <a:buFont typeface="Arial" panose="020B0604020202020204" pitchFamily="34" charset="0"/>
              <a:buChar char="•"/>
            </a:pPr>
            <a:r>
              <a:rPr lang="ru-RU" sz="2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Ако </a:t>
            </a:r>
            <a:r>
              <a:rPr lang="ru-RU" sz="2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суд измијени чињенични опис дјела, па умјесто кривичног дјела убиства, оптуженог огласи кривим за кривично дјело тешке тјелесне </a:t>
            </a:r>
            <a:r>
              <a:rPr lang="ru-RU" sz="2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повреде;</a:t>
            </a:r>
          </a:p>
          <a:p>
            <a:pPr marL="0" marR="54610" indent="0" algn="just">
              <a:spcBef>
                <a:spcPts val="125"/>
              </a:spcBef>
              <a:buClrTx/>
              <a:buNone/>
            </a:pPr>
            <a:endParaRPr lang="ru-RU" sz="2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R="54610" algn="just">
              <a:spcBef>
                <a:spcPts val="125"/>
              </a:spcBef>
              <a:buClrTx/>
              <a:buFont typeface="Arial" panose="020B0604020202020204" pitchFamily="34" charset="0"/>
              <a:buChar char="•"/>
            </a:pPr>
            <a:r>
              <a:rPr lang="ru-RU" sz="2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Утврђивањем </a:t>
            </a:r>
            <a:r>
              <a:rPr lang="ru-RU" sz="2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прецизнијег и тачнијег времена, када је кривично дјело почињено, јер се тиме не доводи у питање инкриминисани догађај, нити се ради о одлучној чињеници да би тиме било доведено у питање битно обиљежје кривичног </a:t>
            </a:r>
            <a:r>
              <a:rPr lang="ru-RU" sz="2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дјела; </a:t>
            </a:r>
            <a:endParaRPr lang="ru-RU" sz="2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0869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9927" y="505691"/>
            <a:ext cx="7315200" cy="5486400"/>
          </a:xfrm>
        </p:spPr>
        <p:txBody>
          <a:bodyPr>
            <a:normAutofit/>
          </a:bodyPr>
          <a:lstStyle/>
          <a:p>
            <a:pPr marL="0" marR="54610" indent="0" algn="just">
              <a:spcBef>
                <a:spcPts val="125"/>
              </a:spcBef>
              <a:buNone/>
            </a:pPr>
            <a:endParaRPr lang="ru-RU" sz="16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ctr">
              <a:spcBef>
                <a:spcPts val="125"/>
              </a:spcBef>
              <a:buNone/>
            </a:pPr>
            <a:r>
              <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КАДА ОБЈЕКТИВНИ ИДЕНТИТЕТ ИЗМЕЂУ ОПТУЖБЕ И ПРЕСУДЕ НИЈЕ ДОВЕДЕН У СУМЊУ ?</a:t>
            </a:r>
          </a:p>
          <a:p>
            <a:pPr marL="0" marR="54610" indent="0" algn="just">
              <a:spcBef>
                <a:spcPts val="125"/>
              </a:spcBef>
              <a:buNone/>
            </a:pPr>
            <a:endParaRPr lang="ru-RU" sz="16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sz="16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R="54610" algn="just">
              <a:spcBef>
                <a:spcPts val="125"/>
              </a:spcBef>
              <a:buClrTx/>
              <a:buFont typeface="Arial" panose="020B0604020202020204" pitchFamily="34" charset="0"/>
              <a:buChar char="•"/>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Због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промјене датума извршења кривичног </a:t>
            </a: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дјела;</a:t>
            </a:r>
          </a:p>
          <a:p>
            <a:pPr marL="0" marR="54610" indent="0" algn="just">
              <a:spcBef>
                <a:spcPts val="125"/>
              </a:spcBef>
              <a:buClrTx/>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R="54610" algn="just">
              <a:spcBef>
                <a:spcPts val="125"/>
              </a:spcBef>
              <a:buClrTx/>
              <a:buFont typeface="Arial" panose="020B0604020202020204" pitchFamily="34" charset="0"/>
              <a:buChar char="•"/>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Ако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се унесу небитне чињенице које су доказане, а од којих не зависе битна обиљежја кривичног </a:t>
            </a: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дјела;</a:t>
            </a:r>
          </a:p>
          <a:p>
            <a:pPr marR="54610" algn="just">
              <a:spcBef>
                <a:spcPts val="125"/>
              </a:spcBef>
              <a:buClrTx/>
              <a:buFont typeface="Arial" panose="020B0604020202020204" pitchFamily="34" charset="0"/>
              <a:buChar char="•"/>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R="54610" algn="just">
              <a:spcBef>
                <a:spcPts val="125"/>
              </a:spcBef>
              <a:buClrTx/>
              <a:buFont typeface="Arial" panose="020B0604020202020204" pitchFamily="34" charset="0"/>
              <a:buChar char="•"/>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Кад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се чињенични опис дјела у пресуди у погледу небитних околности разликује од чињеничног описа дјела у </a:t>
            </a: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оптужници;</a:t>
            </a:r>
          </a:p>
          <a:p>
            <a:pPr marL="0" marR="54610" indent="0" algn="just">
              <a:spcBef>
                <a:spcPts val="125"/>
              </a:spcBef>
              <a:buClrTx/>
              <a:buNone/>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R="54610" algn="just">
              <a:spcBef>
                <a:spcPts val="125"/>
              </a:spcBef>
              <a:buClrTx/>
              <a:buFont typeface="Arial" panose="020B0604020202020204" pitchFamily="34" charset="0"/>
              <a:buChar char="•"/>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Када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суд у пресуди, након утврђеног чињеничног стања на главном претресу измијени чињенични опис дјела у односу на опис дат у оптужници и оптуженог огласи кривим у основи за исто кривично дјело, али са лакшим обликом виности.</a:t>
            </a:r>
          </a:p>
        </p:txBody>
      </p:sp>
    </p:spTree>
    <p:extLst>
      <p:ext uri="{BB962C8B-B14F-4D97-AF65-F5344CB8AC3E}">
        <p14:creationId xmlns:p14="http://schemas.microsoft.com/office/powerpoint/2010/main" val="802288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just">
              <a:spcBef>
                <a:spcPts val="125"/>
              </a:spcBef>
              <a:buNone/>
            </a:pPr>
            <a:endParaRPr lang="sr-Latn-CS" sz="16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Из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напријед наведеног се може извести закључак да суд може измијенити дати опис кривичног дјела у оптужници, а да не прекорачи оптужницу, све док измијењени опис остаје у границама чињеничног основа оптужнице, тј. у границама оних чињеница и околности на којима се оптужба заснива, а из којих произлазе законска обиљежја кривичног дјела. </a:t>
            </a:r>
          </a:p>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Дакле, објективни идентитет између оптужбе и пресуде није доведен у питање ако суд у пресуди измијени околности које указују на ближе својство кривичног дјела или ближе одређују кривично дјело. Такође, ни ако се потпуније или прецизније одреди чињенични опис кривичног дјела. </a:t>
            </a:r>
          </a:p>
        </p:txBody>
      </p:sp>
    </p:spTree>
    <p:extLst>
      <p:ext uri="{BB962C8B-B14F-4D97-AF65-F5344CB8AC3E}">
        <p14:creationId xmlns:p14="http://schemas.microsoft.com/office/powerpoint/2010/main" val="151415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Суд је везан чињеничним описом који је предмет оптужбе садржане у потврђеној, односно на главном претресу измијењеној оптужници (члан 294. став 1. ЗКП РС), то суд може измијенити чињенични опис и правну квалификацију кривичног дјела уз ограничења напријед наведена, строго водећи рачуна да не прекорачи оптужбу, јер би тиме учинио битну повреду одредаба кривичног поступка из члана 311. став 1. тачка и) ЗКП РС.</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4122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lnSpcReduction="10000"/>
          </a:bodyPr>
          <a:lstStyle/>
          <a:p>
            <a:pPr marL="0" marR="54610" indent="0" algn="ctr">
              <a:spcBef>
                <a:spcPts val="125"/>
              </a:spcBef>
              <a:buNone/>
            </a:pPr>
            <a:endParaRPr lang="sr-Latn-CS" sz="19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spcBef>
                <a:spcPts val="125"/>
              </a:spcBef>
              <a:buNone/>
            </a:pP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Примјер </a:t>
            </a:r>
            <a:r>
              <a:rPr lang="sr-Cyrl-BA" sz="1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за дискусију 1.</a:t>
            </a:r>
            <a:endPar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У кривичном предмету број 11 0 К 008226 12 К од 01.11.2012.године због два кривична дјела полно насиље над дјететом, </a:t>
            </a:r>
            <a:r>
              <a:rPr lang="ru-RU" sz="1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суд </a:t>
            </a: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је по службеној дужности измијенио чињенични опис кривичног дјела, тако што је </a:t>
            </a:r>
          </a:p>
          <a:p>
            <a:pPr marR="54610" algn="just">
              <a:spcBef>
                <a:spcPts val="125"/>
              </a:spcBef>
              <a:buClrTx/>
              <a:buFontTx/>
              <a:buChar char="-"/>
            </a:pP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у трећем реду умјесто ријечи "своје сексуалне страсти" ставио ријечи "свог полног нагона", </a:t>
            </a:r>
          </a:p>
          <a:p>
            <a:pPr marR="54610" algn="just">
              <a:spcBef>
                <a:spcPts val="125"/>
              </a:spcBef>
              <a:buClrTx/>
              <a:buFontTx/>
              <a:buChar char="-"/>
            </a:pP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те у четвртом, односно петом реду  додао дан и мјесец рођења малодобних М. и Ј., </a:t>
            </a:r>
          </a:p>
          <a:p>
            <a:pPr marR="54610" algn="just">
              <a:spcBef>
                <a:spcPts val="125"/>
              </a:spcBef>
              <a:buClrTx/>
              <a:buFontTx/>
              <a:buChar char="-"/>
            </a:pP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у осмом реду иза ријечи "на свом трактору"  додао ријечи "тако што их је стављао у крило",</a:t>
            </a:r>
          </a:p>
          <a:p>
            <a:pPr marR="54610" algn="just">
              <a:spcBef>
                <a:spcPts val="125"/>
              </a:spcBef>
              <a:buClrTx/>
              <a:buFontTx/>
              <a:buChar char="-"/>
            </a:pP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у деветом реду  умјесто ријечи "прво једну, а затим другу оштећену" и "након тога", ставио ријечи  "прво Л.Ј, а затим Д.М", </a:t>
            </a:r>
          </a:p>
          <a:p>
            <a:pPr marR="54610" algn="just">
              <a:spcBef>
                <a:spcPts val="125"/>
              </a:spcBef>
              <a:buClrTx/>
              <a:buFontTx/>
              <a:buChar char="-"/>
            </a:pP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те додао правни опис кривичних дјела, док је правна квалификација остала неизмијењена“.</a:t>
            </a:r>
          </a:p>
          <a:p>
            <a:pPr marL="0" marR="54610" indent="0" algn="just">
              <a:spcBef>
                <a:spcPts val="125"/>
              </a:spcBef>
              <a:buNone/>
            </a:pPr>
            <a:endPar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ctr">
              <a:spcBef>
                <a:spcPts val="125"/>
              </a:spcBef>
              <a:buNone/>
            </a:pPr>
            <a:r>
              <a:rPr lang="ru-RU" sz="19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Да </a:t>
            </a:r>
            <a:r>
              <a:rPr lang="ru-RU" sz="19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ли је суд овом измјеном  повриједио идентитет оптужбе?</a:t>
            </a:r>
          </a:p>
          <a:p>
            <a:pPr marL="0" marR="54610" indent="0" algn="just">
              <a:spcBef>
                <a:spcPts val="125"/>
              </a:spcBef>
              <a:buNone/>
            </a:pPr>
            <a:endParaRPr lang="ru-RU" sz="20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2849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sr-Latn-CS" sz="16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Идентитет </a:t>
            </a:r>
            <a:r>
              <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оптужбе није повријеђен јер је суд извршио измјену чињеничног описа из утврђеног чињеничног стања, а овом измјеном је само чињенично описан предметни догађај на начин како се стварно и десио, а овом измјеном оптуженом није стављено на терет више радњи од оних предузетих радњи које су му стављене на терет у подигнутој и потврђеној оптужници.</a:t>
            </a:r>
          </a:p>
          <a:p>
            <a:pPr marL="0" marR="54610" indent="0" algn="just">
              <a:spcBef>
                <a:spcPts val="125"/>
              </a:spcBef>
              <a:buNone/>
            </a:pPr>
            <a:endParaRPr lang="ru-RU"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Из досадашње судске праксе, у правилу, након пшто суд изврши измјену оптужнице, браниоци оптуженог увијек изјављују жалбу из жалбеног разлога прекорачења оптужнице, те увијек постоји опасност да суд измјеном оптужнице почини битну повреду одредаба кривичног поступка из члана 311. став 1. тачка и) ЗКП РС, због које је пресуда мора укинути. </a:t>
            </a:r>
          </a:p>
          <a:p>
            <a:pPr marL="71755" marR="54610" indent="0" algn="just">
              <a:spcBef>
                <a:spcPts val="125"/>
              </a:spcBef>
              <a:buClrTx/>
              <a:buNone/>
            </a:pPr>
            <a:endParaRPr lang="en-US" sz="16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1939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2565" y="738351"/>
            <a:ext cx="7315200" cy="5486400"/>
          </a:xfrm>
        </p:spPr>
        <p:txBody>
          <a:bodyPr>
            <a:normAutofit/>
          </a:bodyPr>
          <a:lstStyle/>
          <a:p>
            <a:pPr marL="0" marR="54610" indent="0" algn="just">
              <a:spcBef>
                <a:spcPts val="125"/>
              </a:spcBef>
              <a:buNone/>
            </a:pPr>
            <a:endParaRPr lang="sr-Latn-CS"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sr-Latn-CS" sz="16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ctr">
              <a:spcBef>
                <a:spcPts val="125"/>
              </a:spcBef>
              <a:buNone/>
            </a:pPr>
            <a:r>
              <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Пресуда Врховног суда Републике Српске, број: 11 0 К 008226 13 Кж од 25.4.2013. године (дио образложења)</a:t>
            </a:r>
          </a:p>
          <a:p>
            <a:pPr marL="0" marR="54610" indent="0" algn="just">
              <a:spcBef>
                <a:spcPts val="125"/>
              </a:spcBef>
              <a:buNone/>
            </a:pPr>
            <a:endParaRPr lang="ru-RU"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„Надаље, нема основа ни тврдња из жалбе браниоца, адвоката Р. С., да је побијаном пресудом повријеђен објективни идентитет оптужбе и да је тиме почињена битна повреда одредаба кривичног поступка из члана 311. став 1. тачка и) ЗКП РС. Наиме, и поред тога што не постоји апсолутна подударност између чињеничног описа дјела датог у диспозитиву оптужнице и оног који је наведен у изреци побијане пресуде (али не у дијелу одлучних чињеница и квалификаторних околности), принцип који захтјева идентитет између оптужбе и пресуде, садржан у одредби члана 294. став 1. ЗКП РС, није повријеђен, јер су те чињеничне интервенције у изреци засноване на чињеничном стању утврђеном на главном претресу, односи се на исти критични догађај и у оквиру су  генусно истог дјела.„</a:t>
            </a:r>
          </a:p>
          <a:p>
            <a:pPr marL="0" indent="0" algn="just">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56762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indent="0" algn="ctr">
              <a:buNone/>
            </a:pPr>
            <a:endParaRPr lang="sr-Cyrl-BA" sz="1600" b="1" dirty="0">
              <a:solidFill>
                <a:srgbClr val="363435"/>
              </a:solidFill>
              <a:latin typeface="Times New Roman" panose="02020603050405020304" pitchFamily="18" charset="0"/>
              <a:cs typeface="Times New Roman" panose="02020603050405020304" pitchFamily="18" charset="0"/>
            </a:endParaRPr>
          </a:p>
          <a:p>
            <a:pPr marL="0" indent="0" algn="ctr">
              <a:buNone/>
            </a:pPr>
            <a:r>
              <a:rPr lang="ru-RU" b="1" dirty="0" smtClean="0">
                <a:latin typeface="Times New Roman" panose="02020603050405020304" pitchFamily="18" charset="0"/>
                <a:cs typeface="Times New Roman" panose="02020603050405020304" pitchFamily="18" charset="0"/>
              </a:rPr>
              <a:t>ПРАВНА ОЦЈЕНА И ПРАВНА КВАЛИФИКАЦИЈА ДЈЕЛА</a:t>
            </a:r>
          </a:p>
          <a:p>
            <a:pPr marL="0" indent="0" algn="ctr">
              <a:buNone/>
            </a:pPr>
            <a:endParaRPr lang="ru-RU" b="1" dirty="0">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Ставом 2. члана 294. ЗКП РС, суд није везан у погледу правне оцјене дјела и правну квалификацију коју је навео  тужилац у потврђеној, односно измијењеној оптужници на главном претресу. </a:t>
            </a:r>
          </a:p>
          <a:p>
            <a:pPr marL="0" indent="0" algn="just">
              <a:buNone/>
            </a:pPr>
            <a:endParaRPr lang="ru-RU" dirty="0">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Важно је напоменути да ако суд не прихвати тужиочеву правну квалификацију, неће изрећи ослобађајућу пресуду у погледу квалификације коју не прихвата, а </a:t>
            </a:r>
            <a:r>
              <a:rPr lang="ru-RU" dirty="0" smtClean="0">
                <a:latin typeface="Times New Roman" panose="02020603050405020304" pitchFamily="18" charset="0"/>
                <a:cs typeface="Times New Roman" panose="02020603050405020304" pitchFamily="18" charset="0"/>
              </a:rPr>
              <a:t>пресудом </a:t>
            </a:r>
            <a:r>
              <a:rPr lang="ru-RU" dirty="0">
                <a:latin typeface="Times New Roman" panose="02020603050405020304" pitchFamily="18" charset="0"/>
                <a:cs typeface="Times New Roman" panose="02020603050405020304" pitchFamily="18" charset="0"/>
              </a:rPr>
              <a:t>оптуженог огласити кривим у погледу квалификације коју суд сматра исправном, насупрот оптужби, већ ће изрећи само пресуду којом оптуженог оглашава кривим са квалификацијом коју суд сматра </a:t>
            </a:r>
            <a:r>
              <a:rPr lang="ru-RU" dirty="0" smtClean="0">
                <a:latin typeface="Times New Roman" panose="02020603050405020304" pitchFamily="18" charset="0"/>
                <a:cs typeface="Times New Roman" panose="02020603050405020304" pitchFamily="18" charset="0"/>
              </a:rPr>
              <a:t>исправном, а </a:t>
            </a:r>
            <a:r>
              <a:rPr lang="ru-RU" dirty="0">
                <a:latin typeface="Times New Roman" panose="02020603050405020304" pitchFamily="18" charset="0"/>
                <a:cs typeface="Times New Roman" panose="02020603050405020304" pitchFamily="18" charset="0"/>
              </a:rPr>
              <a:t>за све то ће дати разлоге у образложењу пресуде. Дакле, правно </a:t>
            </a:r>
            <a:r>
              <a:rPr lang="ru-RU" dirty="0" smtClean="0">
                <a:latin typeface="Times New Roman" panose="02020603050405020304" pitchFamily="18" charset="0"/>
                <a:cs typeface="Times New Roman" panose="02020603050405020304" pitchFamily="18" charset="0"/>
              </a:rPr>
              <a:t>је </a:t>
            </a:r>
            <a:r>
              <a:rPr lang="ru-RU" dirty="0">
                <a:latin typeface="Times New Roman" panose="02020603050405020304" pitchFamily="18" charset="0"/>
                <a:cs typeface="Times New Roman" panose="02020603050405020304" pitchFamily="18" charset="0"/>
              </a:rPr>
              <a:t>немогуће </a:t>
            </a:r>
            <a:r>
              <a:rPr lang="ru-RU" dirty="0" smtClean="0">
                <a:latin typeface="Times New Roman" panose="02020603050405020304" pitchFamily="18" charset="0"/>
                <a:cs typeface="Times New Roman" panose="02020603050405020304" pitchFamily="18" charset="0"/>
              </a:rPr>
              <a:t>изреком </a:t>
            </a:r>
            <a:r>
              <a:rPr lang="ru-RU" dirty="0">
                <a:latin typeface="Times New Roman" panose="02020603050405020304" pitchFamily="18" charset="0"/>
                <a:cs typeface="Times New Roman" panose="02020603050405020304" pitchFamily="18" charset="0"/>
              </a:rPr>
              <a:t>пресуде истовремено обухватити и </a:t>
            </a:r>
            <a:r>
              <a:rPr lang="ru-RU" dirty="0" smtClean="0">
                <a:latin typeface="Times New Roman" panose="02020603050405020304" pitchFamily="18" charset="0"/>
                <a:cs typeface="Times New Roman" panose="02020603050405020304" pitchFamily="18" charset="0"/>
              </a:rPr>
              <a:t>осуду </a:t>
            </a:r>
            <a:r>
              <a:rPr lang="ru-RU" dirty="0">
                <a:latin typeface="Times New Roman" panose="02020603050405020304" pitchFamily="18" charset="0"/>
                <a:cs typeface="Times New Roman" panose="02020603050405020304" pitchFamily="18" charset="0"/>
              </a:rPr>
              <a:t>и ослобађење за исти чињенични опис дјела. </a:t>
            </a:r>
          </a:p>
          <a:p>
            <a:pPr marL="0" indent="0" algn="ctr">
              <a:buNone/>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0724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999744" y="697992"/>
            <a:ext cx="7315200" cy="5486400"/>
          </a:xfrm>
        </p:spPr>
        <p:txBody>
          <a:bodyPr>
            <a:normAutofit/>
          </a:bodyPr>
          <a:lstStyle/>
          <a:p>
            <a:pPr marL="160020" marR="402590" indent="0" algn="ctr">
              <a:lnSpc>
                <a:spcPct val="106000"/>
              </a:lnSpc>
              <a:buNone/>
            </a:pPr>
            <a:endParaRPr lang="ru-RU" sz="1600" b="1" spc="22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402590" indent="0" algn="ctr">
              <a:lnSpc>
                <a:spcPct val="106000"/>
              </a:lnSpc>
              <a:buNone/>
            </a:pPr>
            <a:r>
              <a:rPr lang="sr-Cyrl-BA" sz="2400" b="1"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ВЕЗАНОСТ ПРЕСУДЕ ЗА ОПТУЖБУ</a:t>
            </a:r>
            <a:endParaRPr lang="ru-RU" sz="2400" b="1"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402590" indent="0" algn="just">
              <a:lnSpc>
                <a:spcPct val="120000"/>
              </a:lnSpc>
              <a:buNone/>
            </a:pPr>
            <a:endParaRPr lang="ru-RU"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402590" indent="0" algn="just">
              <a:buNone/>
            </a:pPr>
            <a:r>
              <a:rPr lang="ru-RU" sz="1900"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Чланом </a:t>
            </a:r>
            <a:r>
              <a:rPr lang="ru-RU" sz="1900"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294. Закона о кривичном поступку Републике Српске насловљен као „везаност пресуде за оптужбу“, ставом 1. је прописано</a:t>
            </a:r>
            <a:r>
              <a:rPr lang="ru-RU" sz="1900"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a:t>
            </a:r>
          </a:p>
          <a:p>
            <a:pPr marL="0" marR="402590" indent="0" algn="just">
              <a:buNone/>
            </a:pPr>
            <a:endParaRPr lang="ru-RU" sz="1900"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402590" indent="0" algn="just">
              <a:buNone/>
            </a:pPr>
            <a:r>
              <a:rPr lang="ru-RU" sz="1900" b="1"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1900" b="1"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Пресуда се може односити само на лице које је оптужено и само на дјело које је предмет оптужбе садржане у потврђеној, односно на главном претресу измијењеној оптужници“. </a:t>
            </a:r>
            <a:endParaRPr lang="ru-RU" sz="1900" b="1"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402590" indent="0" algn="just">
              <a:buNone/>
            </a:pPr>
            <a:endParaRPr lang="ru-RU" sz="1900" b="1"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402590" indent="0" algn="just">
              <a:buNone/>
            </a:pPr>
            <a:r>
              <a:rPr lang="ru-RU" sz="1900"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Смисао </a:t>
            </a:r>
            <a:r>
              <a:rPr lang="ru-RU" sz="1900"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ове одредбе јесте да се захтијева постојање идентитета између предмета оптужбе и предмета пресуде. </a:t>
            </a:r>
          </a:p>
          <a:p>
            <a:pPr marL="160020" marR="402590" indent="0" algn="just">
              <a:lnSpc>
                <a:spcPct val="106000"/>
              </a:lnSpc>
              <a:buNone/>
            </a:pPr>
            <a:endParaRPr lang="ru-RU" sz="1600" b="1" spc="22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sr-Latn-BA" sz="16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503555" marR="403225" lvl="0" indent="0" algn="just">
              <a:lnSpc>
                <a:spcPct val="107000"/>
              </a:lnSpc>
              <a:spcBef>
                <a:spcPts val="0"/>
              </a:spcBef>
              <a:buClrTx/>
              <a:buNone/>
            </a:pPr>
            <a:endParaRPr lang="en-US" sz="16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252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sr-Latn-CS"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sr-Latn-CS" sz="16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Постоје ограничења у погледу измјене оптужнице од стране суда јер суд  може, с обзиром на измијењено чињенично стање утврђено изведеним </a:t>
            </a: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доказима на главном претресу,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измијенити чињенично стање, правни опис и правну квалификацију, на примјер у сљедећим случајевима:</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Кривично дјело је квалификовано у подигнутој и потврђеној оптужници као тешка тјелесна повреда из члана 132. Кривичног законика Републике Српске </a:t>
            </a: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("Службени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гласник Републике </a:t>
            </a: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Српске",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број 64/17 – у даљњем тексту: Кривични законик) а из изведених доказа произлази да је оптужени починио кривично дјело тјелесна повреда из члана 131. Кривичног </a:t>
            </a: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законика;</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Кривично дјело тешка крађа из члана 226. Кривичног законика у подигнутој и потврђеној оптужници, а из изведених доказа произлази да је почињено кривично дјело крађа из члана 224. Кривичног </a:t>
            </a: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законика; </a:t>
            </a: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5689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lnSpcReduction="10000"/>
          </a:bodyPr>
          <a:lstStyle/>
          <a:p>
            <a:pPr marL="0" marR="54610" indent="0" algn="just">
              <a:spcBef>
                <a:spcPts val="125"/>
              </a:spcBef>
              <a:buNone/>
            </a:pPr>
            <a:endParaRPr lang="sr-Latn-CS"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sr-Cyrl-BA"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sr-Cyrl-BA"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sr-Latn-CS" sz="16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Кривично дјело угрожавање јавног саобраћаја из члана 402. став 2. или став 4. Кривичног законика, у подигнутој и потврђеној оптужници, а из проведених доказа произлази да је оптужени починио кривично дјело из члана 402. став 1. или 3. Кривичног </a:t>
            </a: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законика:</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Кривично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дјело неовлашћена производња и промет опојних дрога из члана 207. став 3. у вези са ством 1. Кривичног законика Републике Српске, у подигнутој и потврђеној оптужници, а из проведених доказа произлази да је оптужени починио кривично дјело из члана 207. став 1. Кривичног законика Републике Српске.</a:t>
            </a:r>
          </a:p>
          <a:p>
            <a:pPr marR="54610" algn="just">
              <a:spcBef>
                <a:spcPts val="125"/>
              </a:spcBef>
              <a:buFontTx/>
              <a:buChar char="-"/>
            </a:pPr>
            <a:endParaRPr lang="sr-Latn-BA"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Кривично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дјело неовлашћена производња и промет опојних дрога из члана 224. став 2. у вези са ставом</a:t>
            </a:r>
            <a:r>
              <a:rPr lang="sr-Latn-BA"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1.</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Кривичног закона Републике Српске, у подигнутој и потврђеној оптужници, а из проведених доказа произлази да </a:t>
            </a:r>
            <a:r>
              <a:rPr lang="sr-Cyrl-BA"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су оптужени</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починили кривично дјело из члана 224. став 1. Кривичног закона Републике Српске.</a:t>
            </a:r>
            <a:endParaRPr lang="sr-Latn-BA"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57576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sr-Latn-CS" sz="16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sr-Cyrl-BA"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sr-Cyrl-BA"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sr-Cyrl-BA"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sr-Cyrl-BA"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Суд нема овлашћења да чињенично мијења и правно квалификује кривично дјело из подигнуте и потврђене оптужнице, па макар то било и лакше кривично дјело, у друго кривично дјело чији је заштитни објекат потпуно различит у односу на заштитни објекат кривичног дјела из подигнуте, односно потврђене оптужнице . </a:t>
            </a: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89857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fontScale="92500" lnSpcReduction="10000"/>
          </a:bodyPr>
          <a:lstStyle/>
          <a:p>
            <a:pPr marL="0" marR="54610" indent="0" algn="just">
              <a:spcBef>
                <a:spcPts val="125"/>
              </a:spcBef>
              <a:buNone/>
            </a:pPr>
            <a:endParaRPr lang="sr-Latn-CS"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ctr">
              <a:spcBef>
                <a:spcPts val="125"/>
              </a:spcBef>
              <a:buNone/>
            </a:pPr>
            <a:r>
              <a:rPr lang="ru-RU" sz="19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Пресуда Врховног суда Републике Српске број 11 0 К 012982 14 Кж 2 од 05.06.2014.године (Дио образложења пресуде)</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„Неосновани су и жалбени наводи да је првостепени суд измјеном квалификације, могао оптуженог огласити кривим за кривично дјело самовлашће из члана 397. став 2. КЗ РС. Наиме, и поред тога што суд није везан за приједлоге тужиоца у погледу правне оцјене дјела, суд би прекорачио оптужбу да је оптуженог огласио кривим за кривично дјело самовлашће из члана 397. став 2. КЗ РС, без обзира што је ово кривично дјело лакше од кривичног дјела изнуде из члана 242 став 2. КЗ РС. Ово из разлога што приликом оцјене да ли се ради о лакшем кривичном дјелу, од оног за које је неко лице оптужено, висина запријећене казне није једино мјерило, већ се мора водити рачуна и о томе да лице не буде осуђено за неко генусно друго кривично дјело, а у конкретном случају, кривично дјело самовлашће је друго кривично дјело, које је садржано у глави тридесет - кривична дјела против јавног реда и мира, док је кривично дјело изнуде садржано у глави двадесет три - кривична дјела против имовине“.</a:t>
            </a:r>
          </a:p>
          <a:p>
            <a:pPr marL="0" indent="0" algn="just">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31630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Дакле, повреда идентитета између оптужбе и пресуде постоји, уколико суд испуштањем чињеница и околности из чињеничног описа у оптужници, оптуженог огласи кривим за „друго“ кривично дјело у односу на оно из оптужнице, па и под условом да је лакше од кривичног дјела из оптужнице.  Ово значи да суд приликом процјене да ли да изврши измјену оптужнице мора водити рачуна, не само  о запрећеној казни (јасно је да суд не може преквалификовати на теже кривично дјело) већ и о заштитном објекту, односно водити рачуна да ли кривично дјело из оптужбе и оно како би га квалификовао суд, спада у исту групу кривичних дјела.</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Према томе, пропусте тужиоца да правилно чињенично опише и правилно правно квалификује кривична дјела. не може поправљати суд,  јер суд с обзиром на одредбу члана 294. ЗКП РС мора водити рачуна о свему напријед наведеном како не би прекорачио оптужбу и тиме починио битну повреду одредаба кривичног поступка.</a:t>
            </a:r>
          </a:p>
          <a:p>
            <a:pPr marL="0" indent="0" algn="r">
              <a:buNone/>
            </a:pP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4776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fontScale="92500" lnSpcReduction="20000"/>
          </a:bodyPr>
          <a:lstStyle/>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spcBef>
                <a:spcPts val="125"/>
              </a:spcBef>
              <a:buNone/>
            </a:pPr>
            <a:r>
              <a:rPr lang="ru-RU" sz="19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Остали примјери из праксе:</a:t>
            </a:r>
          </a:p>
          <a:p>
            <a:pPr marL="0" marR="54610" indent="0">
              <a:spcBef>
                <a:spcPts val="125"/>
              </a:spcBef>
              <a:buNone/>
            </a:pPr>
            <a:endParaRPr lang="ru-RU" sz="19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ctr">
              <a:spcBef>
                <a:spcPts val="125"/>
              </a:spcBef>
              <a:buNone/>
            </a:pPr>
            <a:endParaRPr lang="ru-RU" sz="19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У кривичном предмету број 71 0 </a:t>
            </a:r>
            <a:r>
              <a:rPr lang="sr-Latn-BA"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K 189075 18 </a:t>
            </a: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Кжк због кривичног дјела угрожавање јавног саобраћаја из члана 410. став 2. у верзи са ставом 1. Кривичног закона републке Српске, одлучујућо о жалби Окружној јавног тужилаштва Бањалука, на претресу пред другостепеним судом, окружни јавни тужилац је  измјенио чињеничне наводе првобитно поднесене оптужнице на начин што је као бланкетну норму коју је кршио оптужени у овој саобраћајној незгоди означио члан 44. став 4. Закона о основама безбједности саобраћаја на путевима у БиХ (умјесто члана 43. став 1. и члана 46. ЗООБС на путевима), те је извршио мање измјене у чињеничним наводима, које се не односе на одлучне чињенице, а ради тачнијег одређења кривичног дјела. Тако је у 5. реду испред ријечи ,,брзином“ додао ријеч ,,недозвољеном“, , а у  6. и 7. реду иза ријечи ,,гдје“ умјесто ријечи ,,је дозвољена брзина кретања возила до 20 </a:t>
            </a:r>
            <a:r>
              <a:rPr lang="sr-Latn-BA"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km/h“, </a:t>
            </a: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додао је ријечи ,, саобраћајним знаком брзина кретања возила ограничена до 20 </a:t>
            </a:r>
            <a:r>
              <a:rPr lang="sr-Latn-BA"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km/h“. </a:t>
            </a:r>
          </a:p>
          <a:p>
            <a:pPr marL="0" marR="54610" indent="0" algn="ctr">
              <a:spcBef>
                <a:spcPts val="125"/>
              </a:spcBef>
              <a:buNone/>
            </a:pPr>
            <a:endParaRPr lang="sr-Latn-BA" sz="19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ctr">
              <a:spcBef>
                <a:spcPts val="125"/>
              </a:spcBef>
              <a:buNone/>
            </a:pPr>
            <a:endParaRPr lang="sr-Latn-BA" sz="19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ctr">
              <a:spcBef>
                <a:spcPts val="125"/>
              </a:spcBef>
              <a:buNone/>
            </a:pPr>
            <a:r>
              <a:rPr lang="ru-RU" sz="19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Да ли је тужилац могао на овај начин измјенити оптужницу и да ли је овом измјеном повријеђена одредба члана 332. став 5. ЗКП РС?</a:t>
            </a:r>
          </a:p>
          <a:p>
            <a:pPr marL="0" indent="0" algn="just">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80199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fontScale="92500" lnSpcReduction="20000"/>
          </a:bodyPr>
          <a:lstStyle/>
          <a:p>
            <a:pPr marL="0" marR="54610" indent="0" algn="just">
              <a:spcBef>
                <a:spcPts val="125"/>
              </a:spcBef>
              <a:buNone/>
            </a:pPr>
            <a:endParaRPr lang="sr-Latn-CS"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ctr">
              <a:spcBef>
                <a:spcPts val="125"/>
              </a:spcBef>
              <a:buNone/>
            </a:pPr>
            <a:r>
              <a:rPr lang="ru-RU" sz="19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Пресуда Врховног суда Републике Српске број 71 0 К 189075 18 Кжж od 08.06.2018. године (Дио образложења пресуде)</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“Дакле, измијењеном оптужницом је прецизиран постојећи опис кршења бланкетне норме (обавеза возача да се придржава ограничења брзине,) додавањем ријечи „недозвољена“ и „саобраћајним знаком“, као и  измјеном бланкетне норме, тако да је умјесто кршења бланкетних норми из  члана 43. и 46. Закона о основама безбједности саобраћаја на путевима, измјењеном оптужницом правилно означена повреда бланкетне норме из члана 44. Закона о основама безбједности саобраћаја на путевима, што је у сагласности описном садржају кршења бланкетне норме и у ранијој, као и у измјењеној оптужници.  Наведене измјене су у оквиру истог догађаја, истог описног садржаја кршења бланкетне норме и не излазе из оквира предвиђеног чланом 332. став 5. ЗКП РС. </a:t>
            </a:r>
          </a:p>
          <a:p>
            <a:pPr marL="0" marR="54610" indent="0" algn="just">
              <a:spcBef>
                <a:spcPts val="125"/>
              </a:spcBef>
              <a:buNone/>
            </a:pPr>
            <a:endPar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Дакле, без основа је позивање на одредбу члана 332. став 5. ЗКП РС са тврдњом да тужилац није могао измијенити оптужницу на претресу пред другостепеним судом, па самим тим, другостепени суд је правилно поступио када је на главном претресу дозволио измјену оптужнице.“</a:t>
            </a:r>
          </a:p>
          <a:p>
            <a:pPr marL="0" indent="0" algn="just">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26603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sr-Latn-CS"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За дискусију:</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lnSpc>
                <a:spcPct val="80000"/>
              </a:lnSpc>
              <a:spcBef>
                <a:spcPts val="125"/>
              </a:spcBef>
              <a:buNone/>
            </a:pPr>
            <a:r>
              <a:rPr lang="sr-Cyrl-C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Може ли суд након доказног поступка, када изведени докази указују да </a:t>
            </a:r>
            <a:r>
              <a:rPr lang="sr-Latn-BA"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je </a:t>
            </a:r>
            <a:r>
              <a:rPr lang="sr-Cyrl-C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предузет</a:t>
            </a:r>
            <a:r>
              <a:rPr lang="sr-Cyrl-BA"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им</a:t>
            </a:r>
            <a:r>
              <a:rPr lang="sr-Cyrl-C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радњама оптужени учинио кривично </a:t>
            </a:r>
            <a:r>
              <a:rPr lang="sr-Cyrl-CS" dirty="0" err="1">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дјело</a:t>
            </a:r>
            <a:r>
              <a:rPr lang="sr-Cyrl-C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полно насиље над </a:t>
            </a:r>
            <a:r>
              <a:rPr lang="sr-Cyrl-CS" dirty="0" err="1">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дјететом</a:t>
            </a:r>
            <a:r>
              <a:rPr lang="sr-Cyrl-C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из члана 195. став 4. у вези са ставом 2. Кривичног закона Републике Српске, </a:t>
            </a:r>
            <a:r>
              <a:rPr lang="sr-Cyrl-CS" dirty="0" err="1">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измијенити</a:t>
            </a:r>
            <a:r>
              <a:rPr lang="sr-Cyrl-C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чињенични опис и правну квалификацију </a:t>
            </a:r>
            <a:r>
              <a:rPr lang="sr-Cyrl-CS" dirty="0" err="1">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дјела</a:t>
            </a:r>
            <a:r>
              <a:rPr lang="sr-Cyrl-C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код чињенице да је оптужница подигнута и потврђена за кривично </a:t>
            </a:r>
            <a:r>
              <a:rPr lang="sr-Cyrl-CS" dirty="0" err="1">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дјело</a:t>
            </a:r>
            <a:r>
              <a:rPr lang="sr-Cyrl-C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полно насиље над </a:t>
            </a:r>
            <a:r>
              <a:rPr lang="sr-Cyrl-CS" dirty="0" err="1">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дјететом</a:t>
            </a:r>
            <a:r>
              <a:rPr lang="sr-Cyrl-CS"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из члана 195. став 2. у вези са ставом 4. Кривичног закона Републике Српске?</a:t>
            </a:r>
            <a:endParaRPr lang="sr-Latn-BA"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30191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fontScale="85000" lnSpcReduction="20000"/>
          </a:bodyPr>
          <a:lstStyle/>
          <a:p>
            <a:pPr marL="0" marR="54610" indent="0" algn="just">
              <a:spcBef>
                <a:spcPts val="125"/>
              </a:spcBef>
              <a:buNone/>
            </a:pPr>
            <a:endParaRPr lang="sr-Latn-CS"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sz="20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Суд</a:t>
            </a:r>
            <a:r>
              <a:rPr lang="ru-RU" sz="20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када би измијенио чињенични опис и правну квалификацију, те оптуженог огласио кривим за кривично дјело полно насиље над дјететом из члана 195. став 4. у вези са ставом 2. Кривичног закона републике Српске би </a:t>
            </a:r>
            <a:r>
              <a:rPr lang="ru-RU" sz="20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прекорачио оптужбу, а тиме учинио и битну повреду одредаба кривичног поступка из члана 311. став 1. тачка и) ЗКП </a:t>
            </a:r>
            <a:r>
              <a:rPr lang="ru-RU" sz="20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РС. Пресуда би </a:t>
            </a:r>
            <a:r>
              <a:rPr lang="ru-RU" sz="20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морала бити укинута, јер би суд прекорачио овлаштења која има по члану 294. </a:t>
            </a:r>
            <a:r>
              <a:rPr lang="ru-RU" sz="20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ЗКП </a:t>
            </a:r>
            <a:r>
              <a:rPr lang="ru-RU" sz="20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РС (везаност пресуде за оптужбу). </a:t>
            </a:r>
          </a:p>
          <a:p>
            <a:pPr marL="0" marR="54610" indent="0" algn="just">
              <a:spcBef>
                <a:spcPts val="125"/>
              </a:spcBef>
              <a:buNone/>
            </a:pPr>
            <a:endParaRPr lang="ru-RU" sz="20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sz="20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Став 2. овог члана прописује да суд није везан за приједлог тужиоца у погледу правне оцјене дјела, али суд никада не смије оптужницу промијенити на штету оптуженог. </a:t>
            </a:r>
          </a:p>
          <a:p>
            <a:pPr marL="0" marR="54610" indent="0" algn="just">
              <a:spcBef>
                <a:spcPts val="125"/>
              </a:spcBef>
              <a:buNone/>
            </a:pPr>
            <a:endParaRPr lang="ru-RU" sz="20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sz="20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За кривично дјело  које је  стављено на терет оптуженом, потврђеном оптужницом, полно насиље над дјететом из члана 195. став 2. је прописана казна затвора од 3 до 15 година, а за кривично дјело из става 4. овог члана је прописана казна затвора најмање пет година. </a:t>
            </a:r>
          </a:p>
          <a:p>
            <a:pPr marL="0" marR="54610" indent="0" algn="just">
              <a:spcBef>
                <a:spcPts val="125"/>
              </a:spcBef>
              <a:buNone/>
            </a:pPr>
            <a:endParaRPr lang="ru-RU" sz="20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sz="20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Дакле, уколико би суд оптужбу измијенио и правно оцијенио предузете радње оптуженог да је починио кривично дјело  из члана 195. став 4. за које је казна затвора прописана од најмање пет година, дакле, оптуженом би могла бити изречена и казна затвора до 20 година, тиме би оптуженог осудио за теже кривично дјело од оног како је то тужилац тражио у подигнутој и потврђеној оптужници.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31789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fontScale="92500" lnSpcReduction="10000"/>
          </a:bodyPr>
          <a:lstStyle/>
          <a:p>
            <a:pPr marL="0" marR="54610" indent="0" algn="just">
              <a:spcBef>
                <a:spcPts val="125"/>
              </a:spcBef>
              <a:buNone/>
            </a:pPr>
            <a:endParaRPr lang="ru-RU" sz="1900"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ru-RU" sz="1900" dirty="0" smtClean="0">
                <a:solidFill>
                  <a:srgbClr val="363435"/>
                </a:solidFill>
                <a:latin typeface="Times New Roman" panose="02020603050405020304" pitchFamily="18" charset="0"/>
                <a:ea typeface="Times New Roman" panose="02020603050405020304" pitchFamily="18" charset="0"/>
              </a:rPr>
              <a:t>Примјер за дискусију 2.</a:t>
            </a:r>
            <a:endParaRPr lang="ru-RU" sz="1900"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ru-RU" sz="1900"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ru-RU" sz="1900" dirty="0" smtClean="0">
                <a:solidFill>
                  <a:srgbClr val="363435"/>
                </a:solidFill>
                <a:latin typeface="Times New Roman" panose="02020603050405020304" pitchFamily="18" charset="0"/>
                <a:ea typeface="Times New Roman" panose="02020603050405020304" pitchFamily="18" charset="0"/>
              </a:rPr>
              <a:t>У </a:t>
            </a:r>
            <a:r>
              <a:rPr lang="ru-RU" sz="1900" dirty="0">
                <a:solidFill>
                  <a:srgbClr val="363435"/>
                </a:solidFill>
                <a:latin typeface="Times New Roman" panose="02020603050405020304" pitchFamily="18" charset="0"/>
                <a:ea typeface="Times New Roman" panose="02020603050405020304" pitchFamily="18" charset="0"/>
              </a:rPr>
              <a:t>кривичном предмету Окружног суда у Бањалуци број  11 0 К 018149 16 К подигнута је оптужница против  П. Д.  </a:t>
            </a:r>
            <a:r>
              <a:rPr lang="ru-RU" sz="1900" dirty="0" smtClean="0">
                <a:solidFill>
                  <a:srgbClr val="363435"/>
                </a:solidFill>
                <a:latin typeface="Times New Roman" panose="02020603050405020304" pitchFamily="18" charset="0"/>
                <a:ea typeface="Times New Roman" panose="02020603050405020304" pitchFamily="18" charset="0"/>
              </a:rPr>
              <a:t>за </a:t>
            </a:r>
            <a:r>
              <a:rPr lang="ru-RU" sz="1900" dirty="0">
                <a:solidFill>
                  <a:srgbClr val="363435"/>
                </a:solidFill>
                <a:latin typeface="Times New Roman" panose="02020603050405020304" pitchFamily="18" charset="0"/>
                <a:ea typeface="Times New Roman" panose="02020603050405020304" pitchFamily="18" charset="0"/>
              </a:rPr>
              <a:t>кривично дјело </a:t>
            </a:r>
            <a:r>
              <a:rPr lang="sr-Cyrl-CS" sz="1900" dirty="0">
                <a:solidFill>
                  <a:srgbClr val="363435"/>
                </a:solidFill>
                <a:latin typeface="Times New Roman" panose="02020603050405020304" pitchFamily="18" charset="0"/>
                <a:ea typeface="Times New Roman" panose="02020603050405020304" pitchFamily="18" charset="0"/>
              </a:rPr>
              <a:t>угрожавање јавног саобраћаја из члана 410. став 3. у вези са ставом 1. КЗ РС</a:t>
            </a:r>
            <a:r>
              <a:rPr lang="ru-RU" sz="1900" dirty="0">
                <a:solidFill>
                  <a:srgbClr val="363435"/>
                </a:solidFill>
                <a:latin typeface="Times New Roman" panose="02020603050405020304" pitchFamily="18" charset="0"/>
                <a:ea typeface="Times New Roman" panose="02020603050405020304" pitchFamily="18" charset="0"/>
              </a:rPr>
              <a:t>.</a:t>
            </a:r>
          </a:p>
          <a:p>
            <a:pPr marL="0" marR="54610" indent="0" algn="just">
              <a:spcBef>
                <a:spcPts val="125"/>
              </a:spcBef>
              <a:buNone/>
            </a:pPr>
            <a:endParaRPr lang="ru-RU" sz="1900" b="1"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ru-RU" sz="1900" dirty="0">
                <a:solidFill>
                  <a:srgbClr val="363435"/>
                </a:solidFill>
                <a:latin typeface="Times New Roman" panose="02020603050405020304" pitchFamily="18" charset="0"/>
                <a:ea typeface="Times New Roman" panose="02020603050405020304" pitchFamily="18" charset="0"/>
              </a:rPr>
              <a:t>Из проведених доказа на главном претресу је произашло да тужилац није доказао наводе у оптужници да оптужени „доласком на раскрсницу магистралног пута М-16.1 и Улице мотајичког батаљона (у непосредној близини супермаркета „Туш“) није возио са повећаном опрезношћу која одговара ноћним условима саобраћаја на раскрсници“.</a:t>
            </a:r>
          </a:p>
          <a:p>
            <a:pPr marL="0" marR="54610" indent="0" algn="just">
              <a:spcBef>
                <a:spcPts val="125"/>
              </a:spcBef>
              <a:buNone/>
            </a:pPr>
            <a:endParaRPr lang="ru-RU" sz="1900" dirty="0">
              <a:solidFill>
                <a:srgbClr val="363435"/>
              </a:solidFill>
              <a:latin typeface="Times New Roman" panose="02020603050405020304" pitchFamily="18" charset="0"/>
              <a:ea typeface="Times New Roman" panose="02020603050405020304" pitchFamily="18" charset="0"/>
            </a:endParaRPr>
          </a:p>
          <a:p>
            <a:pPr marL="457200" marR="54610" indent="-457200" algn="just">
              <a:spcBef>
                <a:spcPts val="125"/>
              </a:spcBef>
              <a:buClrTx/>
              <a:buFont typeface="+mj-lt"/>
              <a:buAutoNum type="arabicPeriod"/>
            </a:pPr>
            <a:r>
              <a:rPr lang="ru-RU" sz="1900" dirty="0">
                <a:solidFill>
                  <a:srgbClr val="363435"/>
                </a:solidFill>
                <a:latin typeface="Times New Roman" panose="02020603050405020304" pitchFamily="18" charset="0"/>
                <a:ea typeface="Times New Roman" panose="02020603050405020304" pitchFamily="18" charset="0"/>
              </a:rPr>
              <a:t>Да ли сматрате да је тужилац требао измјенити чињенични опис предметног кривичног дјела и у чему би се та измјена састојала?</a:t>
            </a:r>
          </a:p>
          <a:p>
            <a:pPr marL="457200" marR="54610" indent="-457200" algn="just">
              <a:spcBef>
                <a:spcPts val="125"/>
              </a:spcBef>
              <a:buClrTx/>
              <a:buFont typeface="+mj-lt"/>
              <a:buAutoNum type="arabicPeriod"/>
            </a:pPr>
            <a:r>
              <a:rPr lang="ru-RU" sz="1900" dirty="0">
                <a:solidFill>
                  <a:srgbClr val="363435"/>
                </a:solidFill>
                <a:latin typeface="Times New Roman" panose="02020603050405020304" pitchFamily="18" charset="0"/>
                <a:ea typeface="Times New Roman" panose="02020603050405020304" pitchFamily="18" charset="0"/>
              </a:rPr>
              <a:t>Да ли би суд могао, уколико то тужилац није учинио, измјенити чињенични опис предметног кривичног дјела и у чему би се та измјена састојала?</a:t>
            </a:r>
          </a:p>
          <a:p>
            <a:pPr marL="457200" marR="54610" indent="-457200" algn="just">
              <a:spcBef>
                <a:spcPts val="125"/>
              </a:spcBef>
              <a:buClrTx/>
              <a:buFont typeface="+mj-lt"/>
              <a:buAutoNum type="arabicPeriod"/>
            </a:pPr>
            <a:r>
              <a:rPr lang="ru-RU" sz="1900" dirty="0">
                <a:solidFill>
                  <a:srgbClr val="363435"/>
                </a:solidFill>
                <a:latin typeface="Times New Roman" panose="02020603050405020304" pitchFamily="18" charset="0"/>
                <a:ea typeface="Times New Roman" panose="02020603050405020304" pitchFamily="18" charset="0"/>
              </a:rPr>
              <a:t>Да ли би суд измјеном чињеничног описа повриједио идентитет оптужбе?</a:t>
            </a:r>
          </a:p>
          <a:p>
            <a:pPr marL="0" marR="54610" indent="0" algn="just">
              <a:spcBef>
                <a:spcPts val="125"/>
              </a:spcBef>
              <a:buNone/>
            </a:pPr>
            <a:endParaRPr lang="ru-RU" sz="2100"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95600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685800"/>
            <a:ext cx="7315200" cy="5486400"/>
          </a:xfrm>
        </p:spPr>
        <p:txBody>
          <a:bodyPr>
            <a:normAutofit/>
          </a:bodyPr>
          <a:lstStyle/>
          <a:p>
            <a:pPr marL="0" indent="0" algn="just">
              <a:buNone/>
            </a:pPr>
            <a:endParaRPr lang="ru-RU" b="1"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ru-RU" b="1"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ru-RU" b="1"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ru-RU" sz="1900"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Овдје је важно нагласити одредбу члана 16. ЗКП РС (начело акузаторности) којим је прописано: </a:t>
            </a:r>
          </a:p>
          <a:p>
            <a:pPr marL="0" indent="0" algn="just">
              <a:buNone/>
            </a:pPr>
            <a:endParaRPr lang="ru-RU" sz="1900"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ru-RU" sz="1900" b="1"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„Кривични поступак се може покренути и спровести само по захтјеву тужиоца“ </a:t>
            </a:r>
            <a:endParaRPr lang="ru-RU" sz="1900" b="1"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ru-RU" sz="1900" b="1"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ru-RU" sz="1900"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Дакле, пресудом се рјешава предмет, како је то поступајући тужилац назначио у потврђеној односно измијењеној оптужници, то значи да се не смију прекорачити границе тужиочевог захтјева. </a:t>
            </a:r>
          </a:p>
          <a:p>
            <a:pPr marL="0" indent="0" algn="just">
              <a:buNone/>
            </a:pPr>
            <a:endParaRPr lang="ru-RU" b="1"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ru-RU" b="1"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ru-RU"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71755" lvl="0" indent="0" algn="just">
              <a:spcBef>
                <a:spcPts val="0"/>
              </a:spcBef>
              <a:buClrTx/>
              <a:buNone/>
            </a:pPr>
            <a:endParaRPr lang="en-US" sz="16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6441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ru-RU" sz="2000" b="1"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rPr>
              <a:t>Након проведеног доказног поступка, будући да окружни тужилац није измијенио чињенични опис, то је суд извршио измјену.</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rPr>
              <a:t>Одлучујући о жалби, Врховни суд Републике Српске је рјешењем број 11 0 К 018149 17 Кж од 26.04.2017.године, </a:t>
            </a:r>
            <a:r>
              <a:rPr lang="ru-RU" dirty="0" smtClean="0">
                <a:solidFill>
                  <a:srgbClr val="363435"/>
                </a:solidFill>
                <a:latin typeface="Times New Roman" panose="02020603050405020304" pitchFamily="18" charset="0"/>
                <a:ea typeface="Times New Roman" panose="02020603050405020304" pitchFamily="18" charset="0"/>
              </a:rPr>
              <a:t>жалбу браниоца оптуженог уважио </a:t>
            </a:r>
            <a:r>
              <a:rPr lang="ru-RU" dirty="0">
                <a:solidFill>
                  <a:srgbClr val="363435"/>
                </a:solidFill>
                <a:latin typeface="Times New Roman" panose="02020603050405020304" pitchFamily="18" charset="0"/>
                <a:ea typeface="Times New Roman" panose="02020603050405020304" pitchFamily="18" charset="0"/>
              </a:rPr>
              <a:t>и укинуо пресуду Окружног суда и предмет вратио на поновно суђење. Пресуда је укинута због непотпуно утврђеног чињеничног стања. </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rPr>
              <a:t>У поновном поступку, након проведених доказа на начин како то прописује одредба члана 331. ЗКП РС поступајући тужилац  није измијенио оптужницу на начин како је то учинио првостепени суд, или на начин како је тужилац сматрао да исту треба измијенити уколико није био сагласан са измјеном коју је суд учинио у укинутој пресуди, већ је оставио суду да мијења чињенични опис предметног кривичног дјела и након поновног поступка.</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974191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lnSpcReduction="10000"/>
          </a:bodyPr>
          <a:lstStyle/>
          <a:p>
            <a:pPr marL="0" marR="54610" indent="0" algn="just">
              <a:spcBef>
                <a:spcPts val="125"/>
              </a:spcBef>
              <a:buNone/>
            </a:pPr>
            <a:endParaRPr lang="ru-RU" sz="2000" b="1"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ru-RU" sz="2000" b="1"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ru-RU" sz="2000" b="1" dirty="0" smtClean="0">
                <a:solidFill>
                  <a:srgbClr val="363435"/>
                </a:solidFill>
                <a:latin typeface="Times New Roman" panose="02020603050405020304" pitchFamily="18" charset="0"/>
                <a:ea typeface="Times New Roman" panose="02020603050405020304" pitchFamily="18" charset="0"/>
              </a:rPr>
              <a:t>Практична </a:t>
            </a:r>
            <a:r>
              <a:rPr lang="ru-RU" sz="2000" b="1" dirty="0">
                <a:solidFill>
                  <a:srgbClr val="363435"/>
                </a:solidFill>
                <a:latin typeface="Times New Roman" panose="02020603050405020304" pitchFamily="18" charset="0"/>
                <a:ea typeface="Times New Roman" panose="02020603050405020304" pitchFamily="18" charset="0"/>
              </a:rPr>
              <a:t>вјежба</a:t>
            </a:r>
            <a:r>
              <a:rPr lang="ru-RU" sz="2000" b="1" dirty="0" smtClean="0">
                <a:solidFill>
                  <a:srgbClr val="363435"/>
                </a:solidFill>
                <a:latin typeface="Times New Roman" panose="02020603050405020304" pitchFamily="18" charset="0"/>
                <a:ea typeface="Times New Roman" panose="02020603050405020304" pitchFamily="18" charset="0"/>
              </a:rPr>
              <a:t>:</a:t>
            </a:r>
          </a:p>
          <a:p>
            <a:pPr marL="0" marR="54610" indent="0" algn="just">
              <a:spcBef>
                <a:spcPts val="125"/>
              </a:spcBef>
              <a:buNone/>
            </a:pPr>
            <a:endParaRPr lang="ru-RU" sz="2000" b="1"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rPr>
              <a:t>Пресуда </a:t>
            </a:r>
            <a:r>
              <a:rPr lang="ru-RU" dirty="0" smtClean="0">
                <a:solidFill>
                  <a:srgbClr val="363435"/>
                </a:solidFill>
                <a:latin typeface="Times New Roman" panose="02020603050405020304" pitchFamily="18" charset="0"/>
                <a:ea typeface="Times New Roman" panose="02020603050405020304" pitchFamily="18" charset="0"/>
              </a:rPr>
              <a:t>Основног суда у Мркоњић Граду број 75 </a:t>
            </a:r>
            <a:r>
              <a:rPr lang="ru-RU" dirty="0">
                <a:solidFill>
                  <a:srgbClr val="363435"/>
                </a:solidFill>
                <a:latin typeface="Times New Roman" panose="02020603050405020304" pitchFamily="18" charset="0"/>
                <a:ea typeface="Times New Roman" panose="02020603050405020304" pitchFamily="18" charset="0"/>
              </a:rPr>
              <a:t>0 К 043812 17 К од 30.11.2017. године</a:t>
            </a: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rPr>
              <a:t>Жалба </a:t>
            </a:r>
            <a:r>
              <a:rPr lang="ru-RU" dirty="0" smtClean="0">
                <a:solidFill>
                  <a:srgbClr val="363435"/>
                </a:solidFill>
                <a:latin typeface="Times New Roman" panose="02020603050405020304" pitchFamily="18" charset="0"/>
                <a:ea typeface="Times New Roman" panose="02020603050405020304" pitchFamily="18" charset="0"/>
              </a:rPr>
              <a:t>Окружног јавног тужилаштва у Бањалуци број </a:t>
            </a:r>
            <a:r>
              <a:rPr lang="ru-RU" dirty="0">
                <a:solidFill>
                  <a:srgbClr val="363435"/>
                </a:solidFill>
                <a:latin typeface="Times New Roman" panose="02020603050405020304" pitchFamily="18" charset="0"/>
                <a:ea typeface="Times New Roman" panose="02020603050405020304" pitchFamily="18" charset="0"/>
              </a:rPr>
              <a:t>Т 13 0 КТ 0002172 16 од 19.01.2018</a:t>
            </a:r>
            <a:r>
              <a:rPr lang="ru-RU" dirty="0" smtClean="0">
                <a:solidFill>
                  <a:srgbClr val="363435"/>
                </a:solidFill>
                <a:latin typeface="Times New Roman" panose="02020603050405020304" pitchFamily="18" charset="0"/>
                <a:ea typeface="Times New Roman" panose="02020603050405020304" pitchFamily="18" charset="0"/>
              </a:rPr>
              <a:t>. године</a:t>
            </a:r>
            <a:endParaRPr lang="ru-RU"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r>
              <a:rPr lang="ru-RU" b="1" dirty="0">
                <a:solidFill>
                  <a:srgbClr val="363435"/>
                </a:solidFill>
                <a:latin typeface="Times New Roman" panose="02020603050405020304" pitchFamily="18" charset="0"/>
                <a:ea typeface="Times New Roman" panose="02020603050405020304" pitchFamily="18" charset="0"/>
              </a:rPr>
              <a:t>Да ли би другостепени суд прекорачио оптужбу да је уважио жалбу </a:t>
            </a:r>
            <a:r>
              <a:rPr lang="ru-RU" b="1" dirty="0" smtClean="0">
                <a:solidFill>
                  <a:srgbClr val="363435"/>
                </a:solidFill>
                <a:latin typeface="Times New Roman" panose="02020603050405020304" pitchFamily="18" charset="0"/>
                <a:ea typeface="Times New Roman" panose="02020603050405020304" pitchFamily="18" charset="0"/>
              </a:rPr>
              <a:t>Окружног јавног тужилаштва </a:t>
            </a:r>
            <a:r>
              <a:rPr lang="ru-RU" b="1" dirty="0">
                <a:solidFill>
                  <a:srgbClr val="363435"/>
                </a:solidFill>
                <a:latin typeface="Times New Roman" panose="02020603050405020304" pitchFamily="18" charset="0"/>
                <a:ea typeface="Times New Roman" panose="02020603050405020304" pitchFamily="18" charset="0"/>
              </a:rPr>
              <a:t>и оптуженог огласио кривим због кривичног дјела изазивање опште опасности из члана 402. став 3. у вези са ставом 1. Кривичног закона Републике Српске, умјесто због кривичног дјела тешка тјелесна повреда из члана 156. став </a:t>
            </a:r>
            <a:r>
              <a:rPr lang="ru-RU" b="1" dirty="0" smtClean="0">
                <a:solidFill>
                  <a:srgbClr val="363435"/>
                </a:solidFill>
                <a:latin typeface="Times New Roman" panose="02020603050405020304" pitchFamily="18" charset="0"/>
                <a:ea typeface="Times New Roman" panose="02020603050405020304" pitchFamily="18" charset="0"/>
              </a:rPr>
              <a:t>2 </a:t>
            </a:r>
            <a:r>
              <a:rPr lang="ru-RU" b="1" dirty="0">
                <a:solidFill>
                  <a:srgbClr val="363435"/>
                </a:solidFill>
                <a:latin typeface="Times New Roman" panose="02020603050405020304" pitchFamily="18" charset="0"/>
                <a:ea typeface="Times New Roman" panose="02020603050405020304" pitchFamily="18" charset="0"/>
              </a:rPr>
              <a:t>Кривичног закона Републике Српске, због којег је подигнута оптужница и због којег је оглашен кривим првостепеном пресудом, те да је оптуженог огласио кривим за ново кривично дјело (које није обухваћено потврђеном оптужницом) непружање помоћи из члана 161. став 1. Кривичног закона Републике Српске?</a:t>
            </a:r>
          </a:p>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08186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54610" indent="0" algn="just">
              <a:spcBef>
                <a:spcPts val="125"/>
              </a:spcBef>
              <a:buNone/>
            </a:pPr>
            <a:endParaRPr lang="sr-Latn-CS" dirty="0" smtClean="0">
              <a:solidFill>
                <a:srgbClr val="363435"/>
              </a:solidFill>
              <a:latin typeface="Times New Roman" panose="02020603050405020304" pitchFamily="18" charset="0"/>
              <a:ea typeface="Times New Roman" panose="02020603050405020304" pitchFamily="18" charset="0"/>
            </a:endParaRPr>
          </a:p>
          <a:p>
            <a:pPr marL="0" marR="54610" indent="0" algn="just">
              <a:spcBef>
                <a:spcPts val="125"/>
              </a:spcBef>
              <a:buNone/>
            </a:pPr>
            <a:endParaRPr lang="sr-Latn-CS" dirty="0">
              <a:solidFill>
                <a:srgbClr val="363435"/>
              </a:solidFill>
              <a:latin typeface="Times New Roman" panose="02020603050405020304" pitchFamily="18" charset="0"/>
              <a:ea typeface="Times New Roman" panose="02020603050405020304" pitchFamily="18" charset="0"/>
            </a:endParaRPr>
          </a:p>
          <a:p>
            <a:pPr marL="0" indent="0" algn="ctr">
              <a:buNone/>
            </a:pPr>
            <a:endParaRPr lang="sr-Latn-BA" dirty="0" smtClean="0"/>
          </a:p>
          <a:p>
            <a:pPr marL="0" indent="0" algn="ctr">
              <a:buNone/>
            </a:pPr>
            <a:endParaRPr lang="sr-Latn-BA" dirty="0"/>
          </a:p>
          <a:p>
            <a:pPr marL="0" indent="0" algn="ctr">
              <a:buNone/>
            </a:pPr>
            <a:endParaRPr lang="sr-Latn-BA" dirty="0" smtClean="0"/>
          </a:p>
          <a:p>
            <a:pPr marL="0" indent="0" algn="ctr">
              <a:buNone/>
            </a:pPr>
            <a:endParaRPr lang="sr-Latn-BA" dirty="0"/>
          </a:p>
          <a:p>
            <a:pPr marL="0" indent="0" algn="ctr">
              <a:buNone/>
            </a:pPr>
            <a:r>
              <a:rPr lang="sr-Cyrl-BA" sz="2000" dirty="0" smtClean="0">
                <a:solidFill>
                  <a:srgbClr val="363435"/>
                </a:solidFill>
                <a:latin typeface="Times New Roman" panose="02020603050405020304" pitchFamily="18" charset="0"/>
                <a:ea typeface="Times New Roman" panose="02020603050405020304" pitchFamily="18" charset="0"/>
              </a:rPr>
              <a:t>ХВАЛА НА ПАЖЊИ</a:t>
            </a:r>
            <a:r>
              <a:rPr lang="sr-Latn-BA" sz="2000" dirty="0" smtClean="0">
                <a:solidFill>
                  <a:srgbClr val="363435"/>
                </a:solidFill>
                <a:latin typeface="Times New Roman" panose="02020603050405020304" pitchFamily="18" charset="0"/>
                <a:ea typeface="Times New Roman" panose="02020603050405020304" pitchFamily="18" charset="0"/>
              </a:rPr>
              <a:t>!</a:t>
            </a:r>
            <a:endParaRPr lang="en-US" sz="2000" dirty="0">
              <a:solidFill>
                <a:srgbClr val="363435"/>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50271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320040" indent="0" algn="just">
              <a:buNone/>
            </a:pPr>
            <a:endParaRPr lang="sr-Latn-BA"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buNone/>
            </a:pPr>
            <a:endParaRPr lang="sr-Cyrl-RS"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buNone/>
            </a:pPr>
            <a:r>
              <a:rPr lang="ru-RU" sz="1900" spc="-1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Када </a:t>
            </a:r>
            <a:r>
              <a:rPr lang="ru-RU" sz="1900"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се има у виду да је оптужба оптужни акт у форми оптужнице која је потврђена (члан 243. ЗКП РС) или је измијењена оптужница на главном претресу (члан 290. ЗКП РС) идентитет између оптужбе и пресуде се разматра у односу на чињеничну и правну основу. </a:t>
            </a:r>
          </a:p>
          <a:p>
            <a:pPr marL="0" marR="320040" indent="0" algn="just">
              <a:buNone/>
            </a:pPr>
            <a:endParaRPr lang="ru-RU" sz="1900"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buNone/>
            </a:pPr>
            <a:r>
              <a:rPr lang="ru-RU" sz="1900"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У чињеничном смислу, оптужбом се означава особа која се оптужује (субјективни идентитет), те се одређује дјело о коме треба да се расправља и донесе одлука (објективни идентитет). </a:t>
            </a:r>
          </a:p>
          <a:p>
            <a:pPr marL="0" marR="320040" indent="0" algn="just">
              <a:buNone/>
            </a:pPr>
            <a:endParaRPr lang="ru-RU" sz="1900"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buNone/>
            </a:pPr>
            <a:r>
              <a:rPr lang="ru-RU" sz="1900" spc="-1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Правна основа оптужбе коју даје тужилац јесте правна оцјена и правна квалификација дјела које се оптуженом ставља на терет. </a:t>
            </a:r>
          </a:p>
          <a:p>
            <a:pPr marL="0" marR="320040" indent="0" algn="just">
              <a:buNone/>
            </a:pPr>
            <a:endParaRPr lang="sr-Cyrl-RS"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0268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320040" indent="0" algn="just">
              <a:lnSpc>
                <a:spcPct val="106000"/>
              </a:lnSpc>
              <a:spcBef>
                <a:spcPts val="195"/>
              </a:spcBef>
              <a:buNone/>
            </a:pPr>
            <a:endParaRPr lang="sr-Latn-BA"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lnSpc>
                <a:spcPct val="106000"/>
              </a:lnSpc>
              <a:spcBef>
                <a:spcPts val="195"/>
              </a:spcBef>
              <a:buNone/>
            </a:pPr>
            <a:endParaRPr lang="sr-Cyrl-BA"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lnSpc>
                <a:spcPct val="106000"/>
              </a:lnSpc>
              <a:spcBef>
                <a:spcPts val="195"/>
              </a:spcBef>
              <a:buNone/>
            </a:pPr>
            <a:endParaRPr lang="sr-Cyrl-BA" sz="16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lnSpc>
                <a:spcPct val="106000"/>
              </a:lnSpc>
              <a:spcBef>
                <a:spcPts val="195"/>
              </a:spcBef>
              <a:buNone/>
            </a:pPr>
            <a:endParaRPr lang="sr-Latn-BA" sz="16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lnSpc>
                <a:spcPct val="106000"/>
              </a:lnSpc>
              <a:spcBef>
                <a:spcPts val="195"/>
              </a:spcBef>
              <a:buNone/>
            </a:pP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Субјективни идентитет оптужбе се изражава у томе да се пресуда може односити само на особу која је оптужена у потврђеној, односно на главном претресу измијењеној оптужници.</a:t>
            </a:r>
          </a:p>
          <a:p>
            <a:pPr marL="0" marR="320040" indent="0" algn="just">
              <a:lnSpc>
                <a:spcPct val="106000"/>
              </a:lnSpc>
              <a:spcBef>
                <a:spcPts val="195"/>
              </a:spcBef>
              <a:buNone/>
            </a:pPr>
            <a:endPar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lnSpc>
                <a:spcPct val="106000"/>
              </a:lnSpc>
              <a:spcBef>
                <a:spcPts val="195"/>
              </a:spcBef>
              <a:buNone/>
            </a:pPr>
            <a:endParaRPr lang="ru-RU" sz="1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lnSpc>
                <a:spcPct val="106000"/>
              </a:lnSpc>
              <a:spcBef>
                <a:spcPts val="195"/>
              </a:spcBef>
              <a:buNone/>
            </a:pPr>
            <a:r>
              <a:rPr lang="ru-RU" sz="19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Објективни </a:t>
            </a:r>
            <a:r>
              <a:rPr lang="ru-RU" sz="19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идентитет се изражава у томе да се пресуда може односити само на дјело које је предмет оптужбе садржане у потврђеној, односно на главном претресу измијењеној оптужници. </a:t>
            </a:r>
          </a:p>
        </p:txBody>
      </p:sp>
    </p:spTree>
    <p:extLst>
      <p:ext uri="{BB962C8B-B14F-4D97-AF65-F5344CB8AC3E}">
        <p14:creationId xmlns:p14="http://schemas.microsoft.com/office/powerpoint/2010/main" val="1651247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lstStyle/>
          <a:p>
            <a:pPr marL="0" marR="320040" indent="0" algn="just">
              <a:buNone/>
            </a:pPr>
            <a:endParaRPr lang="sr-Cyrl-BA" sz="1600"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buNone/>
            </a:pPr>
            <a:endParaRPr lang="sr-Cyrl-BA"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buNone/>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Везано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за правну оцјену дјела закон не веже суд за став тужиоца, јер суд мора познавати правну норму садржану у правним прописима и примјенити је на конкретан предмет (члан 294. став 2. ЗКП РС) . </a:t>
            </a:r>
          </a:p>
          <a:p>
            <a:pPr marL="0" marR="320040" indent="0" algn="just">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Идентитет између оптужбе и пресуде произлази из акузаторског или оптужног принципа. </a:t>
            </a: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buNone/>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Ово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начело указује: </a:t>
            </a:r>
          </a:p>
          <a:p>
            <a:pPr marR="320040" algn="just">
              <a:buClrTx/>
              <a:buFont typeface="+mj-lt"/>
              <a:buAutoNum type="arabicPeriod"/>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на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одвојеност функције суђења од функције кривичног </a:t>
            </a: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гоњења,</a:t>
            </a: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R="320040" algn="just">
              <a:buClrTx/>
              <a:buFont typeface="+mj-lt"/>
              <a:buAutoNum type="arabicPeriod"/>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суд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расправља о ономе што је тужилац навео у оптужном </a:t>
            </a: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акту,</a:t>
            </a:r>
          </a:p>
          <a:p>
            <a:pPr marR="320040" algn="just">
              <a:buClrTx/>
              <a:buFont typeface="+mj-lt"/>
              <a:buAutoNum type="arabicPeriod"/>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право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на одбрану оптуженог који је упознат са оптужним актом, </a:t>
            </a: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познато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му је шта је предмет расправљања пред судом</a:t>
            </a:r>
          </a:p>
          <a:p>
            <a:pPr marL="0" indent="0" algn="just">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2638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320040" indent="0" algn="just">
              <a:buNone/>
            </a:pPr>
            <a:endParaRPr lang="sr-Cyrl-BA"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buNone/>
            </a:pPr>
            <a:endParaRPr lang="sr-Latn-CS" sz="1600" b="1"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Субјективни идентитет</a:t>
            </a:r>
          </a:p>
          <a:p>
            <a:pPr marL="0" marR="320040" indent="0" algn="just">
              <a:buNone/>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Субјективни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идентитет значи да суд проводи поступак суђења против особе која је означена као оптужени у оптужном акту. Тужилац без обзира, иако се у току поступка проведеним доказима докаже да је друга особа предузела описане радње, а не оптужени, не може проширити оптужницу на другог оптуженог, то ће суд у овом случају, уколико тужилац не одустане од оптужнице, означеног оптуженог ослободити од оптужбе. </a:t>
            </a:r>
          </a:p>
          <a:p>
            <a:pPr marL="0" marR="320040" indent="0" algn="just">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Објективни идентитет</a:t>
            </a:r>
          </a:p>
          <a:p>
            <a:pPr marL="0" marR="320040" indent="0" algn="just">
              <a:buNone/>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Објективни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идентитет подразумијева чињенични опис кривичног дјела у оптужници, а са којим описом је упознат оптужени и из којег описа произлазе законска обиљежја кривичног дјела. </a:t>
            </a:r>
          </a:p>
        </p:txBody>
      </p:sp>
    </p:spTree>
    <p:extLst>
      <p:ext uri="{BB962C8B-B14F-4D97-AF65-F5344CB8AC3E}">
        <p14:creationId xmlns:p14="http://schemas.microsoft.com/office/powerpoint/2010/main" val="1010205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lnSpc>
                <a:spcPct val="106000"/>
              </a:lnSpc>
              <a:spcBef>
                <a:spcPts val="125"/>
              </a:spcBef>
              <a:buNone/>
            </a:pPr>
            <a:endParaRPr lang="sr-Latn-CS" sz="1600" spc="18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defTabSz="457200" rtl="0" eaLnBrk="1" latinLnBrk="0" hangingPunct="1">
              <a:lnSpc>
                <a:spcPct val="106000"/>
              </a:lnSpc>
              <a:spcBef>
                <a:spcPts val="1000"/>
              </a:spcBef>
              <a:spcAft>
                <a:spcPts val="0"/>
              </a:spcAft>
              <a:buClr>
                <a:schemeClr val="accent1"/>
              </a:buClr>
              <a:buFont typeface="Wingdings 3" charset="2"/>
              <a:buNone/>
            </a:pPr>
            <a:endParaRPr lang="sr-Cyrl-RS" sz="1800" b="1" kern="1200"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lnSpc>
                <a:spcPct val="106000"/>
              </a:lnSpc>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Овдје треба нагласити да право на одбрану оптуженог подразумијева да се на главном претресу може изјаснити о свим чињеницама и доказима који га терете и да изнесе све чињенице и доказе које му иду у корист (члан 6. став 2. ЗКП РС). </a:t>
            </a:r>
          </a:p>
          <a:p>
            <a:pPr marL="0" marR="320040" indent="0" algn="just">
              <a:lnSpc>
                <a:spcPct val="106000"/>
              </a:lnSpc>
              <a:buNone/>
            </a:pPr>
            <a:endPar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lnSpc>
                <a:spcPct val="106000"/>
              </a:lnSpc>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Поставља се питање када је објективни идентитет оптужбе и пресуде измијењен, односно да ли је суд приликом доношења пресуде прекорачио оптужбу. </a:t>
            </a: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lnSpc>
                <a:spcPct val="106000"/>
              </a:lnSpc>
              <a:buNone/>
            </a:pPr>
            <a:endPar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320040" indent="0" algn="just">
              <a:lnSpc>
                <a:spcPct val="106000"/>
              </a:lnSpc>
              <a:buNone/>
            </a:pPr>
            <a:r>
              <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Идентитет постоји у сваком случају када се ради о истој радњи или о истом догађају из прошлости о коме се суди и то у његовим битним дијеловима. </a:t>
            </a:r>
          </a:p>
          <a:p>
            <a:pPr algn="just"/>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2377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315200" cy="5486400"/>
          </a:xfrm>
        </p:spPr>
        <p:txBody>
          <a:bodyPr>
            <a:normAutofit/>
          </a:bodyPr>
          <a:lstStyle/>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endPar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smtClean="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Идентитет </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између оптужбе и пресуде није измијењен, ако су у пресуди измијењене околности које се односе на ближа својства која конкретизују кривично дјело, а нису одлучујућа за измјену предмета оптужења, с тим што пресуда не смије изаћи из граница описа догађаја, како је то описано у оптужници. </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Према томе, ако се правно релевантне чињенице измијене на главном претресу, тужилац мора мијењати оптужницу, јер је за то искључиво надлежан (члан 290. ЗКП РС), а не суд, јер би у том случају прекорачио оптужбу, а што за посљедицу има битну повреду одредаба кривичног поступка из члана 311. став 1. тачка и) ЗКП РС, због које повреде се пресуда мора укинути. </a:t>
            </a:r>
          </a:p>
          <a:p>
            <a:pPr marL="0" marR="54610" indent="0" algn="just">
              <a:spcBef>
                <a:spcPts val="125"/>
              </a:spcBef>
              <a:buNone/>
            </a:pPr>
            <a:endPar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54610" indent="0" algn="just">
              <a:spcBef>
                <a:spcPts val="125"/>
              </a:spcBef>
              <a:buNone/>
            </a:pPr>
            <a:r>
              <a:rPr lang="ru-RU" b="1"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Дакле, објективни идентитет оптужбе и пресуде се мора односити на правно – релевантне чињенице које обухватају субјективна и објективна обиљежја кривичног дјела</a:t>
            </a:r>
            <a:r>
              <a:rPr lang="ru-RU"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buNone/>
            </a:pPr>
            <a:endParaRPr lang="en-US" sz="1600" dirty="0">
              <a:solidFill>
                <a:srgbClr val="363435"/>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669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Custom 2">
      <a:dk1>
        <a:sysClr val="windowText" lastClr="000000"/>
      </a:dk1>
      <a:lt1>
        <a:sysClr val="window" lastClr="FFFFFF"/>
      </a:lt1>
      <a:dk2>
        <a:srgbClr val="D8D8D8"/>
      </a:dk2>
      <a:lt2>
        <a:srgbClr val="E3EACF"/>
      </a:lt2>
      <a:accent1>
        <a:srgbClr val="E3EACF"/>
      </a:accent1>
      <a:accent2>
        <a:srgbClr val="F9E5CF"/>
      </a:accent2>
      <a:accent3>
        <a:srgbClr val="9F8351"/>
      </a:accent3>
      <a:accent4>
        <a:srgbClr val="D8D8D8"/>
      </a:accent4>
      <a:accent5>
        <a:srgbClr val="BFBFBF"/>
      </a:accent5>
      <a:accent6>
        <a:srgbClr val="A5A5A5"/>
      </a:accent6>
      <a:hlink>
        <a:srgbClr val="7F7F7F"/>
      </a:hlink>
      <a:folHlink>
        <a:srgbClr val="FFFFFF"/>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824</TotalTime>
  <Words>3516</Words>
  <Application>Microsoft Office PowerPoint</Application>
  <PresentationFormat>On-screen Show (4:3)</PresentationFormat>
  <Paragraphs>247</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Century Gothic</vt:lpstr>
      <vt:lpstr>Times New Roman</vt:lpstr>
      <vt:lpstr>Wingdings 3</vt:lpstr>
      <vt:lpstr>Wisp</vt:lpstr>
      <vt:lpstr>ИДЕНТИТЕТ ИЗМЕЂУ ОПТУЖБЕ И ПРЕСУДЕ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naslov</dc:title>
  <dc:creator>Danijela Bozic</dc:creator>
  <cp:lastModifiedBy>Olga Pantic</cp:lastModifiedBy>
  <cp:revision>81</cp:revision>
  <cp:lastPrinted>2018-10-11T06:56:04Z</cp:lastPrinted>
  <dcterms:created xsi:type="dcterms:W3CDTF">2018-02-07T20:29:44Z</dcterms:created>
  <dcterms:modified xsi:type="dcterms:W3CDTF">2018-10-11T11:25:48Z</dcterms:modified>
</cp:coreProperties>
</file>