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58" r:id="rId6"/>
    <p:sldId id="260" r:id="rId7"/>
    <p:sldId id="26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63" r:id="rId25"/>
    <p:sldId id="273" r:id="rId26"/>
    <p:sldId id="274" r:id="rId27"/>
    <p:sldId id="275" r:id="rId28"/>
    <p:sldId id="276" r:id="rId29"/>
    <p:sldId id="277" r:id="rId30"/>
    <p:sldId id="278" r:id="rId31"/>
    <p:sldId id="265" r:id="rId32"/>
    <p:sldId id="266" r:id="rId33"/>
    <p:sldId id="267" r:id="rId34"/>
    <p:sldId id="268" r:id="rId35"/>
    <p:sldId id="269" r:id="rId36"/>
    <p:sldId id="270" r:id="rId37"/>
    <p:sldId id="271" r:id="rId38"/>
    <p:sldId id="331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99" y="1194099"/>
            <a:ext cx="9051626" cy="3191632"/>
          </a:xfrm>
        </p:spPr>
        <p:txBody>
          <a:bodyPr>
            <a:normAutofit/>
          </a:bodyPr>
          <a:lstStyle/>
          <a:p>
            <a:r>
              <a:rPr lang="bs-Latn-BA" dirty="0"/>
              <a:t>Uloga stručnih savjetnika/saradnika u radu sa djecom u kontaktu sa zakonom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bs-Latn-BA" dirty="0"/>
              <a:t>Olga Lola Ninković, Rukovodilac Odjela za podršku svjedocima Okružnog suda u Banjaluci</a:t>
            </a:r>
          </a:p>
          <a:p>
            <a:r>
              <a:rPr lang="bs-Latn-BA" dirty="0"/>
              <a:t>Mirela </a:t>
            </a:r>
            <a:r>
              <a:rPr lang="bs-Latn-BA" dirty="0" err="1"/>
              <a:t>Mujagić</a:t>
            </a:r>
            <a:r>
              <a:rPr lang="bs-Latn-BA" dirty="0"/>
              <a:t>, savjetnik Kantonalnog suda u Bihaću </a:t>
            </a:r>
          </a:p>
          <a:p>
            <a:r>
              <a:rPr lang="bs-Latn-BA" dirty="0"/>
              <a:t>Teslić, septembar 2018.godine </a:t>
            </a:r>
          </a:p>
          <a:p>
            <a:r>
              <a:rPr lang="bs-Latn-BA" sz="2900" b="1" dirty="0"/>
              <a:t>CEST Republike Srpske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465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617" y="1979412"/>
            <a:ext cx="10131425" cy="4252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Latn-BA" sz="2000" dirty="0"/>
              <a:t>3</a:t>
            </a:r>
            <a:r>
              <a:rPr lang="bs-Latn-BA" sz="2000" dirty="0" smtClean="0"/>
              <a:t>. </a:t>
            </a:r>
            <a:r>
              <a:rPr lang="bs-Latn-BA" sz="2000" b="1" dirty="0" smtClean="0"/>
              <a:t>Psihološka procjena</a:t>
            </a:r>
          </a:p>
          <a:p>
            <a:pPr marL="0" indent="0">
              <a:buNone/>
            </a:pPr>
            <a:r>
              <a:rPr lang="bs-Latn-BA" sz="2000" b="1" dirty="0" smtClean="0"/>
              <a:t>Cilj: </a:t>
            </a:r>
            <a:endParaRPr lang="en-US" sz="2000" dirty="0"/>
          </a:p>
          <a:p>
            <a:pPr lvl="1"/>
            <a:r>
              <a:rPr lang="en-US" sz="2000" dirty="0" err="1"/>
              <a:t>razumjeti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objasniti</a:t>
            </a:r>
            <a:r>
              <a:rPr lang="en-US" sz="2000" dirty="0"/>
              <a:t> </a:t>
            </a:r>
            <a:r>
              <a:rPr lang="en-US" sz="2000" dirty="0" err="1"/>
              <a:t>psihička</a:t>
            </a:r>
            <a:r>
              <a:rPr lang="en-US" sz="2000" dirty="0"/>
              <a:t> </a:t>
            </a:r>
            <a:r>
              <a:rPr lang="en-US" sz="2000" dirty="0" err="1"/>
              <a:t>zbivanja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ponašanje</a:t>
            </a:r>
            <a:r>
              <a:rPr lang="en-US" sz="2000" dirty="0"/>
              <a:t> </a:t>
            </a:r>
            <a:r>
              <a:rPr lang="en-US" sz="2000" dirty="0" err="1"/>
              <a:t>korisnika</a:t>
            </a:r>
            <a:r>
              <a:rPr lang="en-US" sz="2000" dirty="0"/>
              <a:t> </a:t>
            </a:r>
            <a:r>
              <a:rPr lang="en-US" sz="2000" dirty="0" err="1"/>
              <a:t>radi</a:t>
            </a:r>
            <a:r>
              <a:rPr lang="en-US" sz="2000" dirty="0"/>
              <a:t> </a:t>
            </a:r>
            <a:r>
              <a:rPr lang="en-US" sz="2000" dirty="0" err="1"/>
              <a:t>efikasnosti</a:t>
            </a:r>
            <a:r>
              <a:rPr lang="en-US" sz="2000" dirty="0"/>
              <a:t> </a:t>
            </a:r>
            <a:r>
              <a:rPr lang="en-US" sz="2000" dirty="0" err="1"/>
              <a:t>vođenja</a:t>
            </a:r>
            <a:r>
              <a:rPr lang="en-US" sz="2000" dirty="0"/>
              <a:t> </a:t>
            </a:r>
            <a:r>
              <a:rPr lang="en-US" sz="2000" dirty="0" err="1"/>
              <a:t>postupka</a:t>
            </a:r>
            <a:r>
              <a:rPr lang="en-US" sz="2000" dirty="0"/>
              <a:t>, </a:t>
            </a:r>
            <a:endParaRPr lang="bs-Latn-BA" sz="2000" dirty="0" smtClean="0"/>
          </a:p>
          <a:p>
            <a:pPr lvl="1"/>
            <a:r>
              <a:rPr lang="en-US" sz="2000" dirty="0" err="1" smtClean="0"/>
              <a:t>zaštititi</a:t>
            </a:r>
            <a:r>
              <a:rPr lang="en-US" sz="2000" dirty="0" smtClean="0"/>
              <a:t> </a:t>
            </a:r>
            <a:r>
              <a:rPr lang="en-US" sz="2000" dirty="0" err="1"/>
              <a:t>mentalno</a:t>
            </a:r>
            <a:r>
              <a:rPr lang="en-US" sz="2000" dirty="0"/>
              <a:t> </a:t>
            </a:r>
            <a:r>
              <a:rPr lang="en-US" sz="2000" dirty="0" err="1"/>
              <a:t>zdravlje</a:t>
            </a:r>
            <a:r>
              <a:rPr lang="en-US" sz="2000" dirty="0"/>
              <a:t> </a:t>
            </a:r>
            <a:r>
              <a:rPr lang="en-US" sz="2000" dirty="0" err="1"/>
              <a:t>korisnika</a:t>
            </a:r>
            <a:r>
              <a:rPr lang="en-US" sz="2000" dirty="0"/>
              <a:t>, </a:t>
            </a:r>
            <a:endParaRPr lang="bs-Latn-BA" sz="2000" dirty="0" smtClean="0"/>
          </a:p>
          <a:p>
            <a:pPr lvl="1"/>
            <a:r>
              <a:rPr lang="en-US" sz="2000" dirty="0" err="1" smtClean="0"/>
              <a:t>spriječiti</a:t>
            </a:r>
            <a:r>
              <a:rPr lang="en-US" sz="2000" dirty="0" smtClean="0"/>
              <a:t> </a:t>
            </a:r>
            <a:r>
              <a:rPr lang="en-US" sz="2000" dirty="0" err="1"/>
              <a:t>retraumatizaciju</a:t>
            </a:r>
            <a:r>
              <a:rPr lang="en-US" sz="2000" dirty="0"/>
              <a:t>, </a:t>
            </a:r>
            <a:endParaRPr lang="bs-Latn-BA" sz="2000" dirty="0" smtClean="0"/>
          </a:p>
          <a:p>
            <a:pPr lvl="1"/>
            <a:r>
              <a:rPr lang="en-US" sz="2000" dirty="0" err="1" smtClean="0"/>
              <a:t>izraditi</a:t>
            </a:r>
            <a:r>
              <a:rPr lang="en-US" sz="2000" dirty="0" smtClean="0"/>
              <a:t> </a:t>
            </a:r>
            <a:r>
              <a:rPr lang="en-US" sz="2000" dirty="0"/>
              <a:t>plan </a:t>
            </a:r>
            <a:r>
              <a:rPr lang="en-US" sz="2000" dirty="0" err="1"/>
              <a:t>psihološke</a:t>
            </a:r>
            <a:r>
              <a:rPr lang="en-US" sz="2000" dirty="0"/>
              <a:t> </a:t>
            </a:r>
            <a:r>
              <a:rPr lang="en-US" sz="2000" dirty="0" err="1"/>
              <a:t>podrške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savjetovanja</a:t>
            </a:r>
            <a:r>
              <a:rPr lang="en-US" sz="2000" dirty="0"/>
              <a:t>, </a:t>
            </a:r>
            <a:endParaRPr lang="bs-Latn-BA" sz="2000" dirty="0" smtClean="0"/>
          </a:p>
          <a:p>
            <a:pPr lvl="1"/>
            <a:r>
              <a:rPr lang="en-US" sz="2000" dirty="0" smtClean="0"/>
              <a:t>u </a:t>
            </a:r>
            <a:r>
              <a:rPr lang="en-US" sz="2000" dirty="0" err="1"/>
              <a:t>slučaju</a:t>
            </a:r>
            <a:r>
              <a:rPr lang="en-US" sz="2000" dirty="0"/>
              <a:t> </a:t>
            </a:r>
            <a:r>
              <a:rPr lang="en-US" sz="2000" dirty="0" err="1"/>
              <a:t>potrebnosti</a:t>
            </a:r>
            <a:r>
              <a:rPr lang="en-US" sz="2000" dirty="0"/>
              <a:t> </a:t>
            </a:r>
            <a:r>
              <a:rPr lang="en-US" sz="2000" dirty="0" err="1"/>
              <a:t>donijeti</a:t>
            </a:r>
            <a:r>
              <a:rPr lang="en-US" sz="2000" dirty="0"/>
              <a:t> </a:t>
            </a:r>
            <a:r>
              <a:rPr lang="en-US" sz="2000" dirty="0" err="1"/>
              <a:t>preporuku</a:t>
            </a:r>
            <a:r>
              <a:rPr lang="en-US" sz="2000" dirty="0"/>
              <a:t> o </a:t>
            </a:r>
            <a:r>
              <a:rPr lang="en-US" sz="2000" dirty="0" err="1"/>
              <a:t>odgovarajućoj</a:t>
            </a:r>
            <a:r>
              <a:rPr lang="en-US" sz="2000" dirty="0"/>
              <a:t> </a:t>
            </a:r>
            <a:r>
              <a:rPr lang="en-US" sz="2000" dirty="0" err="1"/>
              <a:t>mjeri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sankciji</a:t>
            </a:r>
            <a:r>
              <a:rPr lang="en-US" sz="2000" dirty="0"/>
              <a:t> </a:t>
            </a:r>
            <a:endParaRPr lang="bs-Latn-BA" sz="2000" dirty="0" smtClean="0"/>
          </a:p>
          <a:p>
            <a:pPr marL="0" indent="0">
              <a:buNone/>
            </a:pPr>
            <a:endParaRPr lang="bs-Latn-BA" sz="2000" dirty="0" smtClean="0"/>
          </a:p>
          <a:p>
            <a:pPr marL="0" indent="0">
              <a:buNone/>
            </a:pPr>
            <a:r>
              <a:rPr lang="en-US" sz="2000" dirty="0" err="1"/>
              <a:t>Stručni</a:t>
            </a:r>
            <a:r>
              <a:rPr lang="en-US" sz="2000" dirty="0"/>
              <a:t> </a:t>
            </a:r>
            <a:r>
              <a:rPr lang="en-US" sz="2000" dirty="0" err="1"/>
              <a:t>savjetnik</a:t>
            </a:r>
            <a:r>
              <a:rPr lang="en-US" sz="2000" dirty="0"/>
              <a:t>/</a:t>
            </a:r>
            <a:r>
              <a:rPr lang="en-US" sz="2000" dirty="0" err="1"/>
              <a:t>saradnik</a:t>
            </a:r>
            <a:r>
              <a:rPr lang="en-US" sz="2000" dirty="0"/>
              <a:t> -</a:t>
            </a:r>
            <a:r>
              <a:rPr lang="en-US" sz="2000" dirty="0" err="1"/>
              <a:t>psiholog</a:t>
            </a:r>
            <a:r>
              <a:rPr lang="en-US" sz="2000" dirty="0"/>
              <a:t> </a:t>
            </a:r>
            <a:r>
              <a:rPr lang="en-US" sz="2000" dirty="0" err="1"/>
              <a:t>donosi</a:t>
            </a:r>
            <a:r>
              <a:rPr lang="en-US" sz="2000" dirty="0"/>
              <a:t> </a:t>
            </a:r>
            <a:r>
              <a:rPr lang="en-US" sz="2000" dirty="0" err="1"/>
              <a:t>odluku</a:t>
            </a:r>
            <a:r>
              <a:rPr lang="en-US" sz="2000" dirty="0"/>
              <a:t> o </a:t>
            </a:r>
            <a:r>
              <a:rPr lang="en-US" sz="2000" dirty="0" err="1"/>
              <a:t>načinu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vrsti</a:t>
            </a:r>
            <a:r>
              <a:rPr lang="en-US" sz="2000" dirty="0"/>
              <a:t> </a:t>
            </a:r>
            <a:r>
              <a:rPr lang="en-US" sz="2000" dirty="0" err="1"/>
              <a:t>psihološke</a:t>
            </a:r>
            <a:r>
              <a:rPr lang="en-US" sz="2000" dirty="0"/>
              <a:t> </a:t>
            </a:r>
            <a:r>
              <a:rPr lang="en-US" sz="2000" dirty="0" err="1"/>
              <a:t>procjene</a:t>
            </a:r>
            <a:r>
              <a:rPr lang="en-US" sz="2000" dirty="0"/>
              <a:t>, u </a:t>
            </a:r>
            <a:r>
              <a:rPr lang="en-US" sz="2000" dirty="0" err="1"/>
              <a:t>dogovoru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učesnicima</a:t>
            </a:r>
            <a:r>
              <a:rPr lang="en-US" sz="2000" dirty="0"/>
              <a:t> u </a:t>
            </a:r>
            <a:r>
              <a:rPr lang="en-US" sz="2000" dirty="0" err="1"/>
              <a:t>postupku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prethodnim</a:t>
            </a:r>
            <a:r>
              <a:rPr lang="en-US" sz="2000" dirty="0"/>
              <a:t> </a:t>
            </a:r>
            <a:r>
              <a:rPr lang="en-US" sz="2000" dirty="0" err="1"/>
              <a:t>upoznavanjem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predmetom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0509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609600"/>
            <a:ext cx="11263257" cy="14562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23660"/>
            <a:ext cx="10131425" cy="4252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Latn-BA" sz="2000" dirty="0"/>
              <a:t>4</a:t>
            </a:r>
            <a:r>
              <a:rPr lang="bs-Latn-BA" sz="2000" dirty="0" smtClean="0"/>
              <a:t>. </a:t>
            </a:r>
            <a:r>
              <a:rPr lang="bs-Latn-BA" sz="2000" b="1" dirty="0" smtClean="0"/>
              <a:t>Psihološko savjetovanje</a:t>
            </a:r>
            <a:endParaRPr lang="en-US" sz="2000" dirty="0"/>
          </a:p>
          <a:p>
            <a:endParaRPr lang="en-US" sz="2000" dirty="0"/>
          </a:p>
          <a:p>
            <a:pPr lvl="1"/>
            <a:r>
              <a:rPr lang="en-US" sz="2000" dirty="0"/>
              <a:t>pruža </a:t>
            </a:r>
            <a:r>
              <a:rPr lang="en-US" sz="2000" dirty="0" err="1"/>
              <a:t>informacije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edukuje</a:t>
            </a:r>
            <a:r>
              <a:rPr lang="en-US" sz="2000" dirty="0"/>
              <a:t> o </a:t>
            </a:r>
            <a:r>
              <a:rPr lang="en-US" sz="2000" dirty="0" err="1"/>
              <a:t>prirodi</a:t>
            </a:r>
            <a:r>
              <a:rPr lang="en-US" sz="2000" dirty="0"/>
              <a:t> </a:t>
            </a:r>
            <a:r>
              <a:rPr lang="en-US" sz="2000" dirty="0" err="1"/>
              <a:t>traume</a:t>
            </a:r>
            <a:r>
              <a:rPr lang="en-US" sz="2000" dirty="0"/>
              <a:t>, </a:t>
            </a:r>
            <a:r>
              <a:rPr lang="en-US" sz="2000" dirty="0" err="1"/>
              <a:t>krize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problema</a:t>
            </a:r>
            <a:r>
              <a:rPr lang="en-US" sz="2000" dirty="0"/>
              <a:t>,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mogućnostima</a:t>
            </a:r>
            <a:r>
              <a:rPr lang="en-US" sz="2000" dirty="0"/>
              <a:t> </a:t>
            </a:r>
            <a:r>
              <a:rPr lang="en-US" sz="2000" dirty="0" err="1"/>
              <a:t>njihovog</a:t>
            </a:r>
            <a:r>
              <a:rPr lang="en-US" sz="2000" dirty="0"/>
              <a:t> </a:t>
            </a:r>
            <a:r>
              <a:rPr lang="en-US" sz="2000" dirty="0" err="1"/>
              <a:t>prevazilaženja</a:t>
            </a:r>
            <a:r>
              <a:rPr lang="en-US" sz="2000" dirty="0"/>
              <a:t>, </a:t>
            </a:r>
          </a:p>
          <a:p>
            <a:pPr lvl="1"/>
            <a:r>
              <a:rPr lang="en-US" sz="2000" dirty="0" smtClean="0"/>
              <a:t>pruža </a:t>
            </a:r>
            <a:r>
              <a:rPr lang="en-US" sz="2000" dirty="0" err="1"/>
              <a:t>osjećaj</a:t>
            </a:r>
            <a:r>
              <a:rPr lang="en-US" sz="2000" dirty="0"/>
              <a:t> </a:t>
            </a:r>
            <a:r>
              <a:rPr lang="en-US" sz="2000" dirty="0" err="1"/>
              <a:t>sigurnosti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povjerenja</a:t>
            </a:r>
            <a:r>
              <a:rPr lang="en-US" sz="2000" dirty="0"/>
              <a:t>, </a:t>
            </a:r>
          </a:p>
          <a:p>
            <a:pPr lvl="1"/>
            <a:r>
              <a:rPr lang="pl-PL" sz="2000" dirty="0" smtClean="0"/>
              <a:t>provjerava </a:t>
            </a:r>
            <a:r>
              <a:rPr lang="pl-PL" sz="2000" dirty="0"/>
              <a:t>potencijale za preuzimanje kontrole nad problemima i postupa u skladu sa tim nalazima, </a:t>
            </a:r>
          </a:p>
          <a:p>
            <a:pPr lvl="1"/>
            <a:r>
              <a:rPr lang="en-US" sz="2000" dirty="0" err="1" smtClean="0"/>
              <a:t>razvija</a:t>
            </a:r>
            <a:r>
              <a:rPr lang="en-US" sz="2000" dirty="0" smtClean="0"/>
              <a:t> </a:t>
            </a:r>
            <a:r>
              <a:rPr lang="en-US" sz="2000" dirty="0" err="1"/>
              <a:t>motivaciju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učešće</a:t>
            </a:r>
            <a:r>
              <a:rPr lang="en-US" sz="2000" dirty="0"/>
              <a:t> u </a:t>
            </a:r>
            <a:r>
              <a:rPr lang="en-US" sz="2000" dirty="0" err="1"/>
              <a:t>pravosudnom</a:t>
            </a:r>
            <a:r>
              <a:rPr lang="en-US" sz="2000" dirty="0"/>
              <a:t> </a:t>
            </a:r>
            <a:r>
              <a:rPr lang="en-US" sz="2000" dirty="0" err="1"/>
              <a:t>postupku</a:t>
            </a:r>
            <a:r>
              <a:rPr lang="en-US" sz="2000" dirty="0"/>
              <a:t>, </a:t>
            </a:r>
          </a:p>
          <a:p>
            <a:pPr lvl="1"/>
            <a:r>
              <a:rPr lang="en-US" sz="2000" dirty="0" err="1" smtClean="0"/>
              <a:t>radi</a:t>
            </a:r>
            <a:r>
              <a:rPr lang="en-US" sz="2000" dirty="0" smtClean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korigovanju</a:t>
            </a:r>
            <a:r>
              <a:rPr lang="en-US" sz="2000" dirty="0"/>
              <a:t> </a:t>
            </a:r>
            <a:r>
              <a:rPr lang="en-US" sz="2000" dirty="0" err="1"/>
              <a:t>nerealnih</a:t>
            </a:r>
            <a:r>
              <a:rPr lang="en-US" sz="2000" dirty="0"/>
              <a:t> </a:t>
            </a:r>
            <a:r>
              <a:rPr lang="en-US" sz="2000" dirty="0" err="1"/>
              <a:t>očekivanja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pogrešnih</a:t>
            </a:r>
            <a:r>
              <a:rPr lang="en-US" sz="2000" dirty="0"/>
              <a:t> </a:t>
            </a:r>
            <a:r>
              <a:rPr lang="en-US" sz="2000" dirty="0" err="1"/>
              <a:t>uvjerenja</a:t>
            </a:r>
            <a:r>
              <a:rPr lang="en-US" sz="2000" dirty="0"/>
              <a:t> o </a:t>
            </a:r>
            <a:r>
              <a:rPr lang="en-US" sz="2000" dirty="0" err="1"/>
              <a:t>pravosudnom</a:t>
            </a:r>
            <a:r>
              <a:rPr lang="en-US" sz="2000" dirty="0"/>
              <a:t> </a:t>
            </a:r>
            <a:r>
              <a:rPr lang="en-US" sz="2000" dirty="0" err="1"/>
              <a:t>postupku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njegovim</a:t>
            </a:r>
            <a:r>
              <a:rPr lang="en-US" sz="2000" dirty="0"/>
              <a:t> </a:t>
            </a:r>
            <a:r>
              <a:rPr lang="en-US" sz="2000" dirty="0" err="1"/>
              <a:t>ishodima</a:t>
            </a:r>
            <a:r>
              <a:rPr lang="en-US" sz="2000" dirty="0"/>
              <a:t>, </a:t>
            </a:r>
          </a:p>
          <a:p>
            <a:pPr lvl="1"/>
            <a:r>
              <a:rPr lang="en-US" sz="2000" dirty="0" err="1" smtClean="0"/>
              <a:t>unapređuje</a:t>
            </a:r>
            <a:r>
              <a:rPr lang="en-US" sz="2000" dirty="0" smtClean="0"/>
              <a:t> </a:t>
            </a:r>
            <a:r>
              <a:rPr lang="en-US" sz="2000" dirty="0" err="1"/>
              <a:t>sposobnosti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svjedočenje</a:t>
            </a:r>
            <a:r>
              <a:rPr lang="en-US" sz="2000" dirty="0"/>
              <a:t>, </a:t>
            </a:r>
          </a:p>
          <a:p>
            <a:pPr lvl="1"/>
            <a:r>
              <a:rPr lang="en-US" sz="2000" dirty="0" err="1" smtClean="0"/>
              <a:t>uči</a:t>
            </a:r>
            <a:r>
              <a:rPr lang="en-US" sz="2000" dirty="0" smtClean="0"/>
              <a:t> </a:t>
            </a:r>
            <a:r>
              <a:rPr lang="en-US" sz="2000" dirty="0" err="1"/>
              <a:t>prepoznavanju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kontroli</a:t>
            </a:r>
            <a:r>
              <a:rPr lang="en-US" sz="2000" dirty="0"/>
              <a:t> </a:t>
            </a:r>
            <a:r>
              <a:rPr lang="en-US" sz="2000" dirty="0" err="1"/>
              <a:t>emocija</a:t>
            </a:r>
            <a:r>
              <a:rPr lang="en-US" sz="2000" dirty="0"/>
              <a:t>, </a:t>
            </a:r>
          </a:p>
          <a:p>
            <a:pPr lvl="1"/>
            <a:r>
              <a:rPr lang="pl-PL" sz="2000" dirty="0" smtClean="0"/>
              <a:t>upućuje </a:t>
            </a:r>
            <a:r>
              <a:rPr lang="pl-PL" sz="2000" dirty="0"/>
              <a:t>na posebne programe pomoći.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5768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21" y="609600"/>
            <a:ext cx="10365405" cy="14562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33206"/>
            <a:ext cx="10131425" cy="425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/>
              <a:t>4</a:t>
            </a:r>
            <a:r>
              <a:rPr lang="bs-Latn-BA" sz="2400" dirty="0" smtClean="0"/>
              <a:t>. </a:t>
            </a:r>
            <a:r>
              <a:rPr lang="bs-Latn-BA" sz="2400" b="1" dirty="0" smtClean="0"/>
              <a:t>Psihološko savjetovanje (djeca i maloljetnici)</a:t>
            </a:r>
            <a:endParaRPr lang="en-US" sz="2400" dirty="0"/>
          </a:p>
          <a:p>
            <a:endParaRPr lang="en-US" sz="2400" dirty="0"/>
          </a:p>
          <a:p>
            <a:pPr lvl="1"/>
            <a:r>
              <a:rPr lang="en-US" sz="2400" dirty="0" err="1"/>
              <a:t>podstiče</a:t>
            </a:r>
            <a:r>
              <a:rPr lang="en-US" sz="2400" dirty="0"/>
              <a:t>, </a:t>
            </a:r>
            <a:r>
              <a:rPr lang="en-US" sz="2400" dirty="0" err="1"/>
              <a:t>motiviše</a:t>
            </a:r>
            <a:r>
              <a:rPr lang="en-US" sz="2400" dirty="0"/>
              <a:t>, </a:t>
            </a:r>
            <a:r>
              <a:rPr lang="en-US" sz="2400" dirty="0" err="1"/>
              <a:t>razvija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unapređuje</a:t>
            </a:r>
            <a:r>
              <a:rPr lang="en-US" sz="2400" dirty="0"/>
              <a:t> </a:t>
            </a:r>
            <a:r>
              <a:rPr lang="en-US" sz="2400" dirty="0" err="1"/>
              <a:t>razvojne</a:t>
            </a:r>
            <a:r>
              <a:rPr lang="en-US" sz="2400" dirty="0"/>
              <a:t> </a:t>
            </a:r>
            <a:r>
              <a:rPr lang="en-US" sz="2400" dirty="0" err="1"/>
              <a:t>potencijale</a:t>
            </a:r>
            <a:r>
              <a:rPr lang="en-US" sz="2400" dirty="0"/>
              <a:t>, </a:t>
            </a:r>
            <a:r>
              <a:rPr lang="en-US" sz="2400" dirty="0" err="1"/>
              <a:t>socijalne</a:t>
            </a:r>
            <a:r>
              <a:rPr lang="en-US" sz="2400" dirty="0"/>
              <a:t> </a:t>
            </a:r>
            <a:r>
              <a:rPr lang="en-US" sz="2400" dirty="0" err="1"/>
              <a:t>vještine</a:t>
            </a:r>
            <a:r>
              <a:rPr lang="en-US" sz="2400" dirty="0"/>
              <a:t>, </a:t>
            </a:r>
            <a:r>
              <a:rPr lang="en-US" sz="2400" dirty="0" err="1"/>
              <a:t>strategije</a:t>
            </a:r>
            <a:r>
              <a:rPr lang="en-US" sz="2400" dirty="0"/>
              <a:t> </a:t>
            </a:r>
            <a:r>
              <a:rPr lang="en-US" sz="2400" dirty="0" err="1"/>
              <a:t>prevladavanja</a:t>
            </a:r>
            <a:r>
              <a:rPr lang="en-US" sz="2400" dirty="0"/>
              <a:t> </a:t>
            </a:r>
            <a:r>
              <a:rPr lang="en-US" sz="2400" dirty="0" err="1"/>
              <a:t>stresa</a:t>
            </a:r>
            <a:r>
              <a:rPr lang="en-US" sz="2400" dirty="0"/>
              <a:t>, </a:t>
            </a:r>
          </a:p>
          <a:p>
            <a:pPr lvl="1"/>
            <a:r>
              <a:rPr lang="en-US" sz="2400" dirty="0" err="1" smtClean="0"/>
              <a:t>podstiče</a:t>
            </a:r>
            <a:r>
              <a:rPr lang="en-US" sz="2400" dirty="0" smtClean="0"/>
              <a:t> </a:t>
            </a:r>
            <a:r>
              <a:rPr lang="en-US" sz="2400" dirty="0" err="1"/>
              <a:t>prosocijalna</a:t>
            </a:r>
            <a:r>
              <a:rPr lang="en-US" sz="2400" dirty="0"/>
              <a:t> </a:t>
            </a:r>
            <a:r>
              <a:rPr lang="en-US" sz="2400" dirty="0" err="1"/>
              <a:t>ponašanja</a:t>
            </a:r>
            <a:r>
              <a:rPr lang="en-US" sz="2400" dirty="0"/>
              <a:t>, </a:t>
            </a:r>
          </a:p>
          <a:p>
            <a:pPr lvl="1"/>
            <a:r>
              <a:rPr lang="en-US" sz="2400" dirty="0" err="1" smtClean="0"/>
              <a:t>podstiče</a:t>
            </a:r>
            <a:r>
              <a:rPr lang="en-US" sz="2400" dirty="0" smtClean="0"/>
              <a:t> </a:t>
            </a:r>
            <a:r>
              <a:rPr lang="en-US" sz="2400" dirty="0" err="1"/>
              <a:t>samopouzdanje</a:t>
            </a:r>
            <a:r>
              <a:rPr lang="en-US" sz="2400" dirty="0"/>
              <a:t>, </a:t>
            </a:r>
            <a:r>
              <a:rPr lang="en-US" sz="2400" dirty="0" err="1"/>
              <a:t>lični</a:t>
            </a:r>
            <a:r>
              <a:rPr lang="en-US" sz="2400" dirty="0"/>
              <a:t> </a:t>
            </a:r>
            <a:r>
              <a:rPr lang="en-US" sz="2400" dirty="0" err="1"/>
              <a:t>rast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razvoj</a:t>
            </a:r>
            <a:r>
              <a:rPr lang="en-US" sz="2400" dirty="0"/>
              <a:t>, </a:t>
            </a:r>
          </a:p>
          <a:p>
            <a:pPr lvl="1"/>
            <a:r>
              <a:rPr lang="pl-PL" sz="2400" dirty="0" smtClean="0"/>
              <a:t>unapređuje </a:t>
            </a:r>
            <a:r>
              <a:rPr lang="pl-PL" sz="2400" dirty="0"/>
              <a:t>kompetencije djece i maloljetnika.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7193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82475"/>
            <a:ext cx="10609728" cy="14562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14865"/>
            <a:ext cx="10131425" cy="4927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Latn-BA" sz="2400" dirty="0" smtClean="0"/>
              <a:t>4. </a:t>
            </a:r>
            <a:r>
              <a:rPr lang="bs-Latn-BA" sz="2400" b="1" dirty="0" smtClean="0"/>
              <a:t>Psihološko savjetovanje (roditelji)</a:t>
            </a:r>
            <a:endParaRPr lang="en-US" sz="2400" dirty="0"/>
          </a:p>
          <a:p>
            <a:pPr lvl="1"/>
            <a:r>
              <a:rPr lang="en-US" sz="2000" dirty="0"/>
              <a:t>upozna </a:t>
            </a:r>
            <a:r>
              <a:rPr lang="en-US" sz="2000" dirty="0" err="1"/>
              <a:t>roditelje</a:t>
            </a:r>
            <a:r>
              <a:rPr lang="en-US" sz="2000" dirty="0"/>
              <a:t>/</a:t>
            </a:r>
            <a:r>
              <a:rPr lang="en-US" sz="2000" dirty="0" err="1"/>
              <a:t>staratelje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svojom</a:t>
            </a:r>
            <a:r>
              <a:rPr lang="en-US" sz="2000" dirty="0"/>
              <a:t> </a:t>
            </a:r>
            <a:r>
              <a:rPr lang="en-US" sz="2000" dirty="0" err="1"/>
              <a:t>ulogom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zadacima</a:t>
            </a:r>
            <a:r>
              <a:rPr lang="en-US" sz="2000" dirty="0"/>
              <a:t>, </a:t>
            </a:r>
            <a:r>
              <a:rPr lang="en-US" sz="2000" dirty="0" err="1"/>
              <a:t>ističući</a:t>
            </a:r>
            <a:r>
              <a:rPr lang="en-US" sz="2000" dirty="0"/>
              <a:t> </a:t>
            </a:r>
            <a:r>
              <a:rPr lang="en-US" sz="2000" dirty="0" err="1"/>
              <a:t>načelo</a:t>
            </a:r>
            <a:r>
              <a:rPr lang="en-US" sz="2000" dirty="0"/>
              <a:t> </a:t>
            </a:r>
            <a:r>
              <a:rPr lang="en-US" sz="2000" dirty="0" err="1"/>
              <a:t>povjerljivosti</a:t>
            </a:r>
            <a:r>
              <a:rPr lang="en-US" sz="2000" dirty="0"/>
              <a:t> </a:t>
            </a:r>
            <a:r>
              <a:rPr lang="en-US" sz="2000" dirty="0" err="1"/>
              <a:t>dobijenih</a:t>
            </a:r>
            <a:r>
              <a:rPr lang="en-US" sz="2000" dirty="0"/>
              <a:t> </a:t>
            </a:r>
            <a:r>
              <a:rPr lang="en-US" sz="2000" dirty="0" err="1"/>
              <a:t>podataka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uvažavajući</a:t>
            </a:r>
            <a:r>
              <a:rPr lang="en-US" sz="2000" dirty="0"/>
              <a:t>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odgovornosti</a:t>
            </a:r>
            <a:r>
              <a:rPr lang="en-US" sz="2000" dirty="0"/>
              <a:t> </a:t>
            </a:r>
            <a:r>
              <a:rPr lang="en-US" sz="2000" dirty="0" err="1"/>
              <a:t>roditelja</a:t>
            </a:r>
            <a:r>
              <a:rPr lang="en-US" sz="2000" dirty="0"/>
              <a:t>/</a:t>
            </a:r>
            <a:r>
              <a:rPr lang="en-US" sz="2000" dirty="0" err="1"/>
              <a:t>staratelja</a:t>
            </a:r>
            <a:r>
              <a:rPr lang="en-US" sz="2000" dirty="0"/>
              <a:t>, a u </a:t>
            </a:r>
            <a:r>
              <a:rPr lang="en-US" sz="2000" dirty="0" err="1"/>
              <a:t>interesu</a:t>
            </a:r>
            <a:r>
              <a:rPr lang="en-US" sz="2000" dirty="0"/>
              <a:t> </a:t>
            </a:r>
            <a:r>
              <a:rPr lang="en-US" sz="2000" dirty="0" err="1"/>
              <a:t>očuvanja</a:t>
            </a:r>
            <a:r>
              <a:rPr lang="en-US" sz="2000" dirty="0"/>
              <a:t> </a:t>
            </a:r>
            <a:r>
              <a:rPr lang="en-US" sz="2000" dirty="0" err="1"/>
              <a:t>dobrobiti</a:t>
            </a:r>
            <a:r>
              <a:rPr lang="en-US" sz="2000" dirty="0"/>
              <a:t> </a:t>
            </a:r>
            <a:r>
              <a:rPr lang="en-US" sz="2000" dirty="0" err="1"/>
              <a:t>njihove</a:t>
            </a:r>
            <a:r>
              <a:rPr lang="en-US" sz="2000" dirty="0"/>
              <a:t> </a:t>
            </a:r>
            <a:r>
              <a:rPr lang="en-US" sz="2000" dirty="0" err="1"/>
              <a:t>djece</a:t>
            </a:r>
            <a:r>
              <a:rPr lang="en-US" sz="2000" dirty="0"/>
              <a:t>; </a:t>
            </a:r>
          </a:p>
          <a:p>
            <a:pPr lvl="1"/>
            <a:r>
              <a:rPr lang="en-US" sz="2000" dirty="0" err="1" smtClean="0"/>
              <a:t>informiše</a:t>
            </a:r>
            <a:r>
              <a:rPr lang="en-US" sz="2000" dirty="0" smtClean="0"/>
              <a:t> </a:t>
            </a:r>
            <a:r>
              <a:rPr lang="en-US" sz="2000" dirty="0" err="1"/>
              <a:t>roditelje</a:t>
            </a:r>
            <a:r>
              <a:rPr lang="en-US" sz="2000" dirty="0"/>
              <a:t>/</a:t>
            </a:r>
            <a:r>
              <a:rPr lang="en-US" sz="2000" dirty="0" err="1"/>
              <a:t>staratelje</a:t>
            </a:r>
            <a:r>
              <a:rPr lang="en-US" sz="2000" dirty="0"/>
              <a:t> da </a:t>
            </a:r>
            <a:r>
              <a:rPr lang="en-US" sz="2000" dirty="0" err="1"/>
              <a:t>psiholog</a:t>
            </a:r>
            <a:r>
              <a:rPr lang="en-US" sz="2000" dirty="0"/>
              <a:t> u </a:t>
            </a:r>
            <a:r>
              <a:rPr lang="en-US" sz="2000" dirty="0" err="1"/>
              <a:t>pravosudnoj</a:t>
            </a:r>
            <a:r>
              <a:rPr lang="en-US" sz="2000" dirty="0"/>
              <a:t> </a:t>
            </a:r>
            <a:r>
              <a:rPr lang="en-US" sz="2000" dirty="0" err="1"/>
              <a:t>instituciji</a:t>
            </a:r>
            <a:r>
              <a:rPr lang="en-US" sz="2000" dirty="0"/>
              <a:t> ne </a:t>
            </a:r>
            <a:r>
              <a:rPr lang="en-US" sz="2000" dirty="0" err="1"/>
              <a:t>radi</a:t>
            </a:r>
            <a:r>
              <a:rPr lang="en-US" sz="2000" dirty="0"/>
              <a:t> </a:t>
            </a:r>
            <a:r>
              <a:rPr lang="en-US" sz="2000" dirty="0" err="1"/>
              <a:t>psihoterapiju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djecom</a:t>
            </a:r>
            <a:r>
              <a:rPr lang="en-US" sz="2000" dirty="0"/>
              <a:t>; </a:t>
            </a:r>
          </a:p>
          <a:p>
            <a:pPr lvl="1"/>
            <a:r>
              <a:rPr lang="en-US" sz="2000" dirty="0" smtClean="0"/>
              <a:t>da </a:t>
            </a:r>
            <a:r>
              <a:rPr lang="en-US" sz="2000" dirty="0"/>
              <a:t>upozna </a:t>
            </a:r>
            <a:r>
              <a:rPr lang="en-US" sz="2000" dirty="0" err="1"/>
              <a:t>staratelje</a:t>
            </a:r>
            <a:r>
              <a:rPr lang="en-US" sz="2000" dirty="0"/>
              <a:t>/</a:t>
            </a:r>
            <a:r>
              <a:rPr lang="en-US" sz="2000" dirty="0" err="1"/>
              <a:t>roditelje</a:t>
            </a:r>
            <a:r>
              <a:rPr lang="en-US" sz="2000" dirty="0"/>
              <a:t> da rad </a:t>
            </a:r>
            <a:r>
              <a:rPr lang="en-US" sz="2000" dirty="0" err="1"/>
              <a:t>psihologa</a:t>
            </a:r>
            <a:r>
              <a:rPr lang="en-US" sz="2000" dirty="0"/>
              <a:t> </a:t>
            </a:r>
            <a:r>
              <a:rPr lang="en-US" sz="2000" dirty="0" err="1"/>
              <a:t>neće</a:t>
            </a:r>
            <a:r>
              <a:rPr lang="en-US" sz="2000" dirty="0"/>
              <a:t> </a:t>
            </a:r>
            <a:r>
              <a:rPr lang="en-US" sz="2000" dirty="0" err="1"/>
              <a:t>uticati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djetetov</a:t>
            </a:r>
            <a:r>
              <a:rPr lang="en-US" sz="2000" dirty="0"/>
              <a:t> </a:t>
            </a:r>
            <a:r>
              <a:rPr lang="en-US" sz="2000" dirty="0" err="1"/>
              <a:t>iskaz</a:t>
            </a:r>
            <a:r>
              <a:rPr lang="en-US" sz="2000" dirty="0"/>
              <a:t>; </a:t>
            </a:r>
          </a:p>
          <a:p>
            <a:pPr lvl="1"/>
            <a:r>
              <a:rPr lang="pl-PL" sz="2000" dirty="0" smtClean="0"/>
              <a:t>prikuplja </a:t>
            </a:r>
            <a:r>
              <a:rPr lang="pl-PL" sz="2000" dirty="0"/>
              <a:t>podatke od roditelja/staratelja koji su od značaja za postupak; </a:t>
            </a:r>
          </a:p>
          <a:p>
            <a:pPr lvl="1"/>
            <a:r>
              <a:rPr lang="en-US" sz="2000" dirty="0" err="1" smtClean="0"/>
              <a:t>pomaže</a:t>
            </a:r>
            <a:r>
              <a:rPr lang="en-US" sz="2000" dirty="0" smtClean="0"/>
              <a:t> </a:t>
            </a:r>
            <a:r>
              <a:rPr lang="en-US" sz="2000" dirty="0" err="1"/>
              <a:t>roditeljima</a:t>
            </a:r>
            <a:r>
              <a:rPr lang="en-US" sz="2000" dirty="0"/>
              <a:t> da </a:t>
            </a:r>
            <a:r>
              <a:rPr lang="en-US" sz="2000" dirty="0" err="1"/>
              <a:t>prepoznaju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razumiju</a:t>
            </a:r>
            <a:r>
              <a:rPr lang="en-US" sz="2000" dirty="0"/>
              <a:t> </a:t>
            </a:r>
            <a:r>
              <a:rPr lang="en-US" sz="2000" dirty="0" err="1"/>
              <a:t>razvojne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individualne</a:t>
            </a:r>
            <a:r>
              <a:rPr lang="en-US" sz="2000" dirty="0"/>
              <a:t> </a:t>
            </a:r>
            <a:r>
              <a:rPr lang="en-US" sz="2000" dirty="0" err="1"/>
              <a:t>potrebe</a:t>
            </a:r>
            <a:r>
              <a:rPr lang="en-US" sz="2000" dirty="0"/>
              <a:t> </a:t>
            </a:r>
            <a:r>
              <a:rPr lang="en-US" sz="2000" dirty="0" err="1"/>
              <a:t>djece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maloljetnika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savjetuje</a:t>
            </a:r>
            <a:r>
              <a:rPr lang="en-US" sz="2000" dirty="0"/>
              <a:t> </a:t>
            </a:r>
            <a:r>
              <a:rPr lang="en-US" sz="2000" dirty="0" err="1"/>
              <a:t>ih</a:t>
            </a:r>
            <a:r>
              <a:rPr lang="en-US" sz="2000" dirty="0"/>
              <a:t> </a:t>
            </a:r>
            <a:r>
              <a:rPr lang="en-US" sz="2000" dirty="0" err="1"/>
              <a:t>kako</a:t>
            </a:r>
            <a:r>
              <a:rPr lang="en-US" sz="2000" dirty="0"/>
              <a:t> da se </a:t>
            </a:r>
            <a:r>
              <a:rPr lang="en-US" sz="2000" dirty="0" err="1"/>
              <a:t>ponašaju</a:t>
            </a:r>
            <a:r>
              <a:rPr lang="en-US" sz="2000" dirty="0"/>
              <a:t> u </a:t>
            </a:r>
            <a:r>
              <a:rPr lang="en-US" sz="2000" dirty="0" err="1"/>
              <a:t>skladu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istima</a:t>
            </a:r>
            <a:r>
              <a:rPr lang="en-US" sz="2000" dirty="0"/>
              <a:t>; </a:t>
            </a:r>
          </a:p>
          <a:p>
            <a:pPr lvl="1"/>
            <a:r>
              <a:rPr lang="en-US" sz="2000" dirty="0" err="1" smtClean="0"/>
              <a:t>informiše</a:t>
            </a:r>
            <a:r>
              <a:rPr lang="en-US" sz="2000" dirty="0" smtClean="0"/>
              <a:t> </a:t>
            </a:r>
            <a:r>
              <a:rPr lang="en-US" sz="2000" dirty="0" err="1"/>
              <a:t>roditelje</a:t>
            </a:r>
            <a:r>
              <a:rPr lang="en-US" sz="2000" dirty="0"/>
              <a:t> o </a:t>
            </a:r>
            <a:r>
              <a:rPr lang="en-US" sz="2000" dirty="0" err="1"/>
              <a:t>postojećim</a:t>
            </a:r>
            <a:r>
              <a:rPr lang="en-US" sz="2000" dirty="0"/>
              <a:t> </a:t>
            </a:r>
            <a:r>
              <a:rPr lang="en-US" sz="2000" dirty="0" err="1"/>
              <a:t>resursima</a:t>
            </a:r>
            <a:r>
              <a:rPr lang="en-US" sz="2000" dirty="0"/>
              <a:t> u </a:t>
            </a:r>
            <a:r>
              <a:rPr lang="en-US" sz="2000" dirty="0" err="1"/>
              <a:t>lokalnoj</a:t>
            </a:r>
            <a:r>
              <a:rPr lang="en-US" sz="2000" dirty="0"/>
              <a:t> </a:t>
            </a:r>
            <a:r>
              <a:rPr lang="en-US" sz="2000" dirty="0" err="1"/>
              <a:t>zajednici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pomažu</a:t>
            </a:r>
            <a:r>
              <a:rPr lang="en-US" sz="2000" dirty="0"/>
              <a:t> u </a:t>
            </a:r>
            <a:r>
              <a:rPr lang="en-US" sz="2000" dirty="0" err="1"/>
              <a:t>očuvanju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unapređenju</a:t>
            </a:r>
            <a:r>
              <a:rPr lang="en-US" sz="2000" dirty="0"/>
              <a:t> </a:t>
            </a:r>
            <a:r>
              <a:rPr lang="en-US" sz="2000" dirty="0" err="1"/>
              <a:t>mentalnog</a:t>
            </a:r>
            <a:r>
              <a:rPr lang="en-US" sz="2000" dirty="0"/>
              <a:t> </a:t>
            </a:r>
            <a:r>
              <a:rPr lang="en-US" sz="2000" dirty="0" err="1"/>
              <a:t>zdravlja</a:t>
            </a:r>
            <a:r>
              <a:rPr lang="en-US" sz="2000" dirty="0"/>
              <a:t>, </a:t>
            </a:r>
            <a:r>
              <a:rPr lang="en-US" sz="2000" dirty="0" err="1"/>
              <a:t>resocijalizaciji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drugim</a:t>
            </a:r>
            <a:r>
              <a:rPr lang="en-US" sz="2000" dirty="0"/>
              <a:t> </a:t>
            </a:r>
            <a:r>
              <a:rPr lang="en-US" sz="2000" dirty="0" err="1"/>
              <a:t>vidovima</a:t>
            </a:r>
            <a:r>
              <a:rPr lang="en-US" sz="2000" dirty="0"/>
              <a:t> </a:t>
            </a:r>
            <a:r>
              <a:rPr lang="en-US" sz="2000" dirty="0" err="1"/>
              <a:t>profesionalne</a:t>
            </a:r>
            <a:r>
              <a:rPr lang="en-US" sz="2000" dirty="0"/>
              <a:t> </a:t>
            </a:r>
            <a:r>
              <a:rPr lang="en-US" sz="2000" dirty="0" err="1"/>
              <a:t>pomoći</a:t>
            </a:r>
            <a:r>
              <a:rPr lang="en-US" sz="2000" dirty="0"/>
              <a:t> </a:t>
            </a:r>
            <a:endParaRPr lang="pl-PL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3101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97633"/>
            <a:ext cx="10663517" cy="14562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02890"/>
            <a:ext cx="10131425" cy="5572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/>
              <a:t>5</a:t>
            </a:r>
            <a:r>
              <a:rPr lang="bs-Latn-BA" sz="2400" dirty="0" smtClean="0"/>
              <a:t>. </a:t>
            </a:r>
            <a:r>
              <a:rPr lang="bs-Latn-BA" sz="2400" b="1" dirty="0" smtClean="0"/>
              <a:t>Psihološke intervencije</a:t>
            </a:r>
            <a:endParaRPr lang="en-US" sz="2400" dirty="0"/>
          </a:p>
          <a:p>
            <a:endParaRPr lang="en-US" sz="2400" dirty="0"/>
          </a:p>
          <a:p>
            <a:pPr lvl="1"/>
            <a:r>
              <a:rPr lang="en-US" sz="2400" dirty="0" err="1"/>
              <a:t>psihološke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tehnike</a:t>
            </a:r>
            <a:r>
              <a:rPr lang="en-US" sz="2400" dirty="0"/>
              <a:t>,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koristi</a:t>
            </a:r>
            <a:r>
              <a:rPr lang="en-US" sz="2400" dirty="0"/>
              <a:t> </a:t>
            </a:r>
            <a:r>
              <a:rPr lang="en-US" sz="2400" dirty="0" err="1"/>
              <a:t>stručni</a:t>
            </a:r>
            <a:r>
              <a:rPr lang="en-US" sz="2400" dirty="0"/>
              <a:t> </a:t>
            </a:r>
            <a:r>
              <a:rPr lang="en-US" sz="2400" dirty="0" err="1"/>
              <a:t>savjetnik</a:t>
            </a:r>
            <a:r>
              <a:rPr lang="en-US" sz="2400" dirty="0"/>
              <a:t>/</a:t>
            </a:r>
            <a:r>
              <a:rPr lang="en-US" sz="2400" dirty="0" err="1"/>
              <a:t>saradnik-psiholog</a:t>
            </a:r>
            <a:r>
              <a:rPr lang="en-US" sz="2400" dirty="0"/>
              <a:t> u </a:t>
            </a:r>
            <a:r>
              <a:rPr lang="en-US" sz="2400" dirty="0" err="1"/>
              <a:t>radu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korisnicima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proživjeli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proživljavaju</a:t>
            </a:r>
            <a:r>
              <a:rPr lang="en-US" sz="2400" dirty="0"/>
              <a:t> </a:t>
            </a:r>
            <a:r>
              <a:rPr lang="en-US" sz="2400" dirty="0" err="1"/>
              <a:t>intenzivne</a:t>
            </a:r>
            <a:r>
              <a:rPr lang="en-US" sz="2400" dirty="0"/>
              <a:t>, </a:t>
            </a:r>
            <a:r>
              <a:rPr lang="en-US" sz="2400" dirty="0" err="1"/>
              <a:t>negativne</a:t>
            </a:r>
            <a:r>
              <a:rPr lang="en-US" sz="2400" dirty="0"/>
              <a:t> </a:t>
            </a:r>
            <a:r>
              <a:rPr lang="en-US" sz="2400" dirty="0" err="1"/>
              <a:t>stresne</a:t>
            </a:r>
            <a:r>
              <a:rPr lang="en-US" sz="2400" dirty="0"/>
              <a:t> </a:t>
            </a:r>
            <a:r>
              <a:rPr lang="en-US" sz="2400" dirty="0" err="1"/>
              <a:t>životne</a:t>
            </a:r>
            <a:r>
              <a:rPr lang="en-US" sz="2400" dirty="0"/>
              <a:t> </a:t>
            </a:r>
            <a:r>
              <a:rPr lang="en-US" sz="2400" dirty="0" err="1"/>
              <a:t>događaje</a:t>
            </a:r>
            <a:r>
              <a:rPr lang="en-US" sz="2400" dirty="0"/>
              <a:t>,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prouzrokuju</a:t>
            </a:r>
            <a:r>
              <a:rPr lang="en-US" sz="2400" dirty="0"/>
              <a:t> </a:t>
            </a:r>
            <a:r>
              <a:rPr lang="en-US" sz="2400" dirty="0" err="1"/>
              <a:t>emocionalne</a:t>
            </a:r>
            <a:r>
              <a:rPr lang="en-US" sz="2400" dirty="0"/>
              <a:t>, </a:t>
            </a:r>
            <a:r>
              <a:rPr lang="en-US" sz="2400" dirty="0" err="1"/>
              <a:t>kognitivne</a:t>
            </a:r>
            <a:r>
              <a:rPr lang="en-US" sz="2400" dirty="0"/>
              <a:t>, </a:t>
            </a:r>
            <a:r>
              <a:rPr lang="en-US" sz="2400" dirty="0" err="1"/>
              <a:t>tjelesne</a:t>
            </a:r>
            <a:r>
              <a:rPr lang="en-US" sz="2400" dirty="0"/>
              <a:t> </a:t>
            </a:r>
            <a:r>
              <a:rPr lang="en-US" sz="2400" dirty="0" err="1"/>
              <a:t>probleme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probleme</a:t>
            </a:r>
            <a:r>
              <a:rPr lang="en-US" sz="2400" dirty="0"/>
              <a:t> u </a:t>
            </a:r>
            <a:r>
              <a:rPr lang="en-US" sz="2400" dirty="0" err="1"/>
              <a:t>ponašanju</a:t>
            </a:r>
            <a:r>
              <a:rPr lang="en-US" sz="2400" dirty="0"/>
              <a:t> </a:t>
            </a:r>
            <a:endParaRPr lang="bs-Latn-BA" sz="2400" dirty="0" smtClean="0"/>
          </a:p>
          <a:p>
            <a:pPr lvl="1"/>
            <a:r>
              <a:rPr lang="en-US" sz="2400" dirty="0" err="1"/>
              <a:t>Cilj</a:t>
            </a:r>
            <a:r>
              <a:rPr lang="en-US" sz="2400" dirty="0"/>
              <a:t> </a:t>
            </a:r>
            <a:r>
              <a:rPr lang="en-US" sz="2400" dirty="0" err="1" smtClean="0"/>
              <a:t>jeste</a:t>
            </a:r>
            <a:r>
              <a:rPr lang="en-US" sz="2400" dirty="0" smtClean="0"/>
              <a:t> </a:t>
            </a:r>
            <a:r>
              <a:rPr lang="en-US" sz="2400" dirty="0" err="1"/>
              <a:t>stabilizacija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neutralizacija</a:t>
            </a:r>
            <a:r>
              <a:rPr lang="en-US" sz="2400" dirty="0"/>
              <a:t> </a:t>
            </a:r>
            <a:r>
              <a:rPr lang="en-US" sz="2400" dirty="0" err="1"/>
              <a:t>emocija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ometaju</a:t>
            </a:r>
            <a:r>
              <a:rPr lang="en-US" sz="2400" dirty="0"/>
              <a:t> </a:t>
            </a:r>
            <a:r>
              <a:rPr lang="en-US" sz="2400" dirty="0" err="1"/>
              <a:t>postupak</a:t>
            </a:r>
            <a:r>
              <a:rPr lang="en-US" sz="2400" dirty="0"/>
              <a:t>, da se </a:t>
            </a:r>
            <a:r>
              <a:rPr lang="en-US" sz="2400" dirty="0" err="1"/>
              <a:t>povrati</a:t>
            </a:r>
            <a:r>
              <a:rPr lang="en-US" sz="2400" dirty="0"/>
              <a:t> </a:t>
            </a:r>
            <a:r>
              <a:rPr lang="en-US" sz="2400" dirty="0" err="1"/>
              <a:t>osjećaj</a:t>
            </a:r>
            <a:r>
              <a:rPr lang="en-US" sz="2400" dirty="0"/>
              <a:t> </a:t>
            </a:r>
            <a:r>
              <a:rPr lang="en-US" sz="2400" dirty="0" err="1"/>
              <a:t>kontrole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da se </a:t>
            </a:r>
            <a:r>
              <a:rPr lang="en-US" sz="2400" dirty="0" err="1"/>
              <a:t>redukuje</a:t>
            </a:r>
            <a:r>
              <a:rPr lang="en-US" sz="2400" dirty="0"/>
              <a:t> </a:t>
            </a:r>
            <a:r>
              <a:rPr lang="en-US" sz="2400" dirty="0" err="1"/>
              <a:t>osjećaj</a:t>
            </a:r>
            <a:r>
              <a:rPr lang="en-US" sz="2400" dirty="0"/>
              <a:t> </a:t>
            </a:r>
            <a:r>
              <a:rPr lang="en-US" sz="2400" dirty="0" err="1" smtClean="0"/>
              <a:t>bespomoćnosti</a:t>
            </a:r>
            <a:r>
              <a:rPr lang="en-US" sz="2400" dirty="0"/>
              <a:t>. </a:t>
            </a:r>
            <a:endParaRPr lang="bs-Latn-BA" sz="2400" dirty="0" smtClean="0"/>
          </a:p>
          <a:p>
            <a:pPr lvl="1"/>
            <a:r>
              <a:rPr lang="en-US" sz="2400" dirty="0" err="1"/>
              <a:t>Stručni</a:t>
            </a:r>
            <a:r>
              <a:rPr lang="en-US" sz="2400" dirty="0"/>
              <a:t> </a:t>
            </a:r>
            <a:r>
              <a:rPr lang="en-US" sz="2400" dirty="0" err="1"/>
              <a:t>savjetnik</a:t>
            </a:r>
            <a:r>
              <a:rPr lang="en-US" sz="2400" dirty="0"/>
              <a:t>/</a:t>
            </a:r>
            <a:r>
              <a:rPr lang="en-US" sz="2400" dirty="0" err="1"/>
              <a:t>saradnik-psiholog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da </a:t>
            </a:r>
            <a:r>
              <a:rPr lang="en-US" sz="2400" dirty="0" err="1"/>
              <a:t>pruži</a:t>
            </a:r>
            <a:r>
              <a:rPr lang="en-US" sz="2400" dirty="0"/>
              <a:t> </a:t>
            </a:r>
            <a:r>
              <a:rPr lang="en-US" sz="2400" dirty="0" err="1"/>
              <a:t>emocionalnu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psihološku</a:t>
            </a:r>
            <a:r>
              <a:rPr lang="en-US" sz="2400" dirty="0"/>
              <a:t> </a:t>
            </a:r>
            <a:r>
              <a:rPr lang="en-US" sz="2400" dirty="0" err="1"/>
              <a:t>pomoć</a:t>
            </a:r>
            <a:r>
              <a:rPr lang="en-US" sz="2400" dirty="0"/>
              <a:t>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da ne </a:t>
            </a:r>
            <a:r>
              <a:rPr lang="en-US" sz="2400" dirty="0" err="1"/>
              <a:t>remeti</a:t>
            </a:r>
            <a:r>
              <a:rPr lang="en-US" sz="2400" dirty="0"/>
              <a:t> </a:t>
            </a:r>
            <a:r>
              <a:rPr lang="en-US" sz="2400" dirty="0" err="1"/>
              <a:t>tok</a:t>
            </a:r>
            <a:r>
              <a:rPr lang="en-US" sz="2400" dirty="0"/>
              <a:t> </a:t>
            </a:r>
            <a:r>
              <a:rPr lang="en-US" sz="2400" dirty="0" err="1"/>
              <a:t>postupka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pravnih</a:t>
            </a:r>
            <a:r>
              <a:rPr lang="en-US" sz="2400" dirty="0"/>
              <a:t> </a:t>
            </a:r>
            <a:r>
              <a:rPr lang="en-US" sz="2400" dirty="0" err="1"/>
              <a:t>radnji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da ne </a:t>
            </a:r>
            <a:r>
              <a:rPr lang="en-US" sz="2400" dirty="0" err="1"/>
              <a:t>utiče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sadržaj</a:t>
            </a:r>
            <a:r>
              <a:rPr lang="en-US" sz="2400" dirty="0"/>
              <a:t> </a:t>
            </a:r>
            <a:r>
              <a:rPr lang="en-US" sz="2400" dirty="0" err="1"/>
              <a:t>iskaza</a:t>
            </a:r>
            <a:r>
              <a:rPr lang="en-US" sz="2400" dirty="0"/>
              <a:t> </a:t>
            </a:r>
            <a:r>
              <a:rPr lang="en-US" sz="2400" dirty="0" err="1"/>
              <a:t>svjedoka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739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97633"/>
            <a:ext cx="10652759" cy="14562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63043"/>
            <a:ext cx="10131425" cy="5572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 smtClean="0"/>
              <a:t>6. </a:t>
            </a:r>
            <a:r>
              <a:rPr lang="bs-Latn-BA" sz="2400" b="1" dirty="0" smtClean="0"/>
              <a:t>Vođenje razgovora, intervjua i saslušanja</a:t>
            </a:r>
            <a:endParaRPr lang="en-US" sz="2400" dirty="0"/>
          </a:p>
          <a:p>
            <a:pPr lvl="1"/>
            <a:r>
              <a:rPr lang="en-US" sz="2400" dirty="0" err="1"/>
              <a:t>Intervju</a:t>
            </a:r>
            <a:r>
              <a:rPr lang="en-US" sz="2400" dirty="0"/>
              <a:t> </a:t>
            </a:r>
            <a:r>
              <a:rPr lang="en-US" sz="2400" dirty="0" err="1"/>
              <a:t>procjene</a:t>
            </a:r>
            <a:r>
              <a:rPr lang="en-US" sz="2400" dirty="0"/>
              <a:t>, </a:t>
            </a:r>
            <a:endParaRPr lang="bs-Latn-BA" sz="2400" dirty="0" smtClean="0"/>
          </a:p>
          <a:p>
            <a:pPr lvl="1"/>
            <a:r>
              <a:rPr lang="en-US" sz="2400" dirty="0" err="1" smtClean="0"/>
              <a:t>Forenzički</a:t>
            </a:r>
            <a:r>
              <a:rPr lang="en-US" sz="2400" dirty="0" smtClean="0"/>
              <a:t> </a:t>
            </a:r>
            <a:r>
              <a:rPr lang="en-US" sz="2400" dirty="0" err="1"/>
              <a:t>intervju</a:t>
            </a:r>
            <a:r>
              <a:rPr lang="en-US" sz="2400" dirty="0"/>
              <a:t>, </a:t>
            </a:r>
            <a:endParaRPr lang="bs-Latn-BA" sz="2400" dirty="0" smtClean="0"/>
          </a:p>
          <a:p>
            <a:pPr lvl="1"/>
            <a:r>
              <a:rPr lang="en-US" sz="2400" dirty="0" err="1" smtClean="0"/>
              <a:t>Motivacioni</a:t>
            </a:r>
            <a:r>
              <a:rPr lang="en-US" sz="2400" dirty="0" smtClean="0"/>
              <a:t> </a:t>
            </a:r>
            <a:r>
              <a:rPr lang="en-US" sz="2400" dirty="0" err="1"/>
              <a:t>intervju</a:t>
            </a:r>
            <a:r>
              <a:rPr lang="en-US" sz="2400" dirty="0"/>
              <a:t>, </a:t>
            </a:r>
            <a:endParaRPr lang="bs-Latn-BA" sz="2400" dirty="0" smtClean="0"/>
          </a:p>
          <a:p>
            <a:pPr lvl="1"/>
            <a:r>
              <a:rPr lang="en-US" sz="2400" dirty="0" err="1" smtClean="0"/>
              <a:t>Intervju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krizi</a:t>
            </a:r>
            <a:r>
              <a:rPr lang="en-US" sz="2400" dirty="0"/>
              <a:t> </a:t>
            </a:r>
            <a:endParaRPr lang="bs-Latn-BA" sz="2400" dirty="0" smtClean="0"/>
          </a:p>
          <a:p>
            <a:pPr marL="457200" lvl="1" indent="0">
              <a:buNone/>
            </a:pPr>
            <a:endParaRPr lang="bs-Latn-BA" sz="2400" dirty="0" smtClean="0"/>
          </a:p>
          <a:p>
            <a:pPr marL="457200" lvl="1" indent="0">
              <a:buNone/>
            </a:pPr>
            <a:r>
              <a:rPr lang="bs-Latn-BA" sz="2400" dirty="0" smtClean="0"/>
              <a:t>CILJ</a:t>
            </a:r>
            <a:r>
              <a:rPr lang="en-US" sz="2400" dirty="0" smtClean="0"/>
              <a:t>: </a:t>
            </a:r>
            <a:endParaRPr lang="bs-Latn-BA" sz="2400" dirty="0" smtClean="0"/>
          </a:p>
          <a:p>
            <a:pPr lvl="1"/>
            <a:r>
              <a:rPr lang="en-US" sz="2400" dirty="0" err="1" smtClean="0"/>
              <a:t>prikupljanje</a:t>
            </a:r>
            <a:r>
              <a:rPr lang="en-US" sz="2400" dirty="0" smtClean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, </a:t>
            </a:r>
            <a:endParaRPr lang="bs-Latn-BA" sz="2400" dirty="0" smtClean="0"/>
          </a:p>
          <a:p>
            <a:pPr lvl="1"/>
            <a:r>
              <a:rPr lang="en-US" sz="2400" dirty="0" err="1" smtClean="0"/>
              <a:t>procjenu</a:t>
            </a:r>
            <a:r>
              <a:rPr lang="en-US" sz="2400" dirty="0" smtClean="0"/>
              <a:t> </a:t>
            </a:r>
            <a:r>
              <a:rPr lang="en-US" sz="2400" dirty="0" err="1"/>
              <a:t>stanja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potreba</a:t>
            </a:r>
            <a:r>
              <a:rPr lang="en-US" sz="2400" dirty="0"/>
              <a:t>, </a:t>
            </a:r>
            <a:endParaRPr lang="bs-Latn-BA" sz="2400" dirty="0" smtClean="0"/>
          </a:p>
          <a:p>
            <a:pPr lvl="1"/>
            <a:r>
              <a:rPr lang="en-US" sz="2400" dirty="0" err="1" smtClean="0"/>
              <a:t>utvrđivanje</a:t>
            </a:r>
            <a:r>
              <a:rPr lang="en-US" sz="2400" dirty="0" smtClean="0"/>
              <a:t> </a:t>
            </a:r>
            <a:r>
              <a:rPr lang="en-US" sz="2400" dirty="0" err="1"/>
              <a:t>činjenica</a:t>
            </a:r>
            <a:r>
              <a:rPr lang="en-US" sz="2400" dirty="0"/>
              <a:t> </a:t>
            </a:r>
            <a:endParaRPr lang="bs-Latn-B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895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97633"/>
            <a:ext cx="10792608" cy="14562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3491"/>
            <a:ext cx="10131425" cy="4916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 smtClean="0"/>
              <a:t>7. </a:t>
            </a:r>
            <a:r>
              <a:rPr lang="bs-Latn-BA" sz="2400" b="1" dirty="0" smtClean="0"/>
              <a:t>Saradnja</a:t>
            </a:r>
            <a:endParaRPr lang="en-US" sz="2400" dirty="0"/>
          </a:p>
          <a:p>
            <a:r>
              <a:rPr lang="bs-Latn-BA" sz="2400" dirty="0" smtClean="0"/>
              <a:t>Sa svim </a:t>
            </a:r>
            <a:r>
              <a:rPr lang="en-US" sz="2400" dirty="0" err="1" smtClean="0"/>
              <a:t>učesnicima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postupku</a:t>
            </a:r>
            <a:r>
              <a:rPr lang="en-US" sz="2400" dirty="0"/>
              <a:t>, </a:t>
            </a:r>
            <a:endParaRPr lang="bs-Latn-BA" sz="2400" dirty="0" smtClean="0"/>
          </a:p>
          <a:p>
            <a:r>
              <a:rPr lang="bs-Latn-BA" sz="2400" dirty="0" smtClean="0"/>
              <a:t>S </a:t>
            </a:r>
            <a:r>
              <a:rPr lang="en-US" sz="2400" dirty="0" err="1" smtClean="0"/>
              <a:t>drugim</a:t>
            </a:r>
            <a:r>
              <a:rPr lang="en-US" sz="2400" dirty="0" smtClean="0"/>
              <a:t> </a:t>
            </a:r>
            <a:r>
              <a:rPr lang="en-US" sz="2400" dirty="0" err="1"/>
              <a:t>jedinicama</a:t>
            </a:r>
            <a:r>
              <a:rPr lang="en-US" sz="2400" dirty="0"/>
              <a:t> </a:t>
            </a:r>
            <a:r>
              <a:rPr lang="en-US" sz="2400" dirty="0" err="1"/>
              <a:t>svoje</a:t>
            </a:r>
            <a:r>
              <a:rPr lang="en-US" sz="2400" dirty="0"/>
              <a:t> </a:t>
            </a:r>
            <a:r>
              <a:rPr lang="en-US" sz="2400" dirty="0" err="1"/>
              <a:t>institucije</a:t>
            </a:r>
            <a:r>
              <a:rPr lang="en-US" sz="2400" dirty="0"/>
              <a:t> (</a:t>
            </a:r>
            <a:r>
              <a:rPr lang="en-US" sz="2400" dirty="0" err="1"/>
              <a:t>pisarna</a:t>
            </a:r>
            <a:r>
              <a:rPr lang="en-US" sz="2400" dirty="0"/>
              <a:t>, </a:t>
            </a:r>
            <a:r>
              <a:rPr lang="en-US" sz="2400" dirty="0" err="1"/>
              <a:t>upisnik</a:t>
            </a:r>
            <a:r>
              <a:rPr lang="en-US" sz="2400" dirty="0"/>
              <a:t>, </a:t>
            </a:r>
            <a:r>
              <a:rPr lang="en-US" sz="2400" dirty="0" err="1"/>
              <a:t>računovodstvo</a:t>
            </a:r>
            <a:r>
              <a:rPr lang="en-US" sz="2400" dirty="0"/>
              <a:t>/</a:t>
            </a:r>
            <a:r>
              <a:rPr lang="en-US" sz="2400" dirty="0" err="1"/>
              <a:t>finansije</a:t>
            </a:r>
            <a:r>
              <a:rPr lang="en-US" sz="2400" dirty="0"/>
              <a:t>, </a:t>
            </a:r>
            <a:r>
              <a:rPr lang="en-US" sz="2400" dirty="0" err="1"/>
              <a:t>radnici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obezbjeđenju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informacijama</a:t>
            </a:r>
            <a:r>
              <a:rPr lang="en-US" sz="2400" dirty="0"/>
              <a:t>, </a:t>
            </a:r>
            <a:r>
              <a:rPr lang="en-US" sz="2400" dirty="0" err="1"/>
              <a:t>sudska</a:t>
            </a:r>
            <a:r>
              <a:rPr lang="en-US" sz="2400" dirty="0"/>
              <a:t> </a:t>
            </a:r>
            <a:r>
              <a:rPr lang="en-US" sz="2400" dirty="0" err="1"/>
              <a:t>policija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drugi</a:t>
            </a:r>
            <a:r>
              <a:rPr lang="en-US" sz="2400" dirty="0"/>
              <a:t>). </a:t>
            </a:r>
          </a:p>
          <a:p>
            <a:r>
              <a:rPr lang="bs-Latn-BA" sz="2400" dirty="0" smtClean="0"/>
              <a:t>Sa </a:t>
            </a:r>
            <a:r>
              <a:rPr lang="en-US" sz="2400" dirty="0" err="1" smtClean="0"/>
              <a:t>drugim</a:t>
            </a:r>
            <a:r>
              <a:rPr lang="en-US" sz="2400" dirty="0" smtClean="0"/>
              <a:t> </a:t>
            </a:r>
            <a:r>
              <a:rPr lang="en-US" sz="2400" dirty="0" err="1"/>
              <a:t>relevantnim</a:t>
            </a:r>
            <a:r>
              <a:rPr lang="en-US" sz="2400" dirty="0"/>
              <a:t> </a:t>
            </a:r>
            <a:r>
              <a:rPr lang="en-US" sz="2400" dirty="0" err="1"/>
              <a:t>institucijama</a:t>
            </a:r>
            <a:r>
              <a:rPr lang="en-US" sz="2400" dirty="0"/>
              <a:t> (</a:t>
            </a:r>
            <a:r>
              <a:rPr lang="en-US" sz="2400" dirty="0" err="1"/>
              <a:t>centri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socijalni</a:t>
            </a:r>
            <a:r>
              <a:rPr lang="en-US" sz="2400" dirty="0"/>
              <a:t> rad, </a:t>
            </a:r>
            <a:r>
              <a:rPr lang="en-US" sz="2400" dirty="0" err="1"/>
              <a:t>centri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mentalno</a:t>
            </a:r>
            <a:r>
              <a:rPr lang="en-US" sz="2400" dirty="0"/>
              <a:t> </a:t>
            </a:r>
            <a:r>
              <a:rPr lang="en-US" sz="2400" dirty="0" err="1"/>
              <a:t>zdravlje</a:t>
            </a:r>
            <a:r>
              <a:rPr lang="en-US" sz="2400" dirty="0"/>
              <a:t>, </a:t>
            </a:r>
            <a:r>
              <a:rPr lang="en-US" sz="2400" dirty="0" err="1"/>
              <a:t>psihijatrijske</a:t>
            </a:r>
            <a:r>
              <a:rPr lang="en-US" sz="2400" dirty="0"/>
              <a:t>, </a:t>
            </a:r>
            <a:r>
              <a:rPr lang="en-US" sz="2400" dirty="0" err="1"/>
              <a:t>pedijatrijske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ambulante</a:t>
            </a:r>
            <a:r>
              <a:rPr lang="en-US" sz="2400" dirty="0"/>
              <a:t> </a:t>
            </a:r>
            <a:r>
              <a:rPr lang="en-US" sz="2400" dirty="0" err="1"/>
              <a:t>porodične</a:t>
            </a:r>
            <a:r>
              <a:rPr lang="en-US" sz="2400" dirty="0"/>
              <a:t> medicine, </a:t>
            </a:r>
            <a:r>
              <a:rPr lang="en-US" sz="2400" dirty="0" err="1"/>
              <a:t>klinički</a:t>
            </a:r>
            <a:r>
              <a:rPr lang="en-US" sz="2400" dirty="0"/>
              <a:t> </a:t>
            </a:r>
            <a:r>
              <a:rPr lang="en-US" sz="2400" dirty="0" err="1"/>
              <a:t>centri</a:t>
            </a:r>
            <a:r>
              <a:rPr lang="en-US" sz="2400" dirty="0"/>
              <a:t>, </a:t>
            </a:r>
            <a:r>
              <a:rPr lang="en-US" sz="2400" dirty="0" err="1"/>
              <a:t>vaspitno-obrazovne</a:t>
            </a:r>
            <a:r>
              <a:rPr lang="en-US" sz="2400" dirty="0"/>
              <a:t> </a:t>
            </a:r>
            <a:r>
              <a:rPr lang="en-US" sz="2400" dirty="0" err="1"/>
              <a:t>ustanove</a:t>
            </a:r>
            <a:r>
              <a:rPr lang="en-US" sz="2400" dirty="0"/>
              <a:t>, </a:t>
            </a:r>
            <a:r>
              <a:rPr lang="en-US" sz="2400" dirty="0" err="1"/>
              <a:t>policija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drugo</a:t>
            </a:r>
            <a:r>
              <a:rPr lang="en-US" sz="2400" dirty="0"/>
              <a:t>), </a:t>
            </a:r>
            <a:endParaRPr lang="bs-Latn-BA" sz="2400" dirty="0" smtClean="0"/>
          </a:p>
          <a:p>
            <a:r>
              <a:rPr lang="bs-Latn-BA" sz="2400" dirty="0" smtClean="0"/>
              <a:t>Sa </a:t>
            </a:r>
            <a:r>
              <a:rPr lang="en-US" sz="2400" dirty="0" err="1" smtClean="0"/>
              <a:t>međunarodnim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nevladinim</a:t>
            </a:r>
            <a:r>
              <a:rPr lang="en-US" sz="2400" dirty="0"/>
              <a:t> </a:t>
            </a:r>
            <a:r>
              <a:rPr lang="en-US" sz="2400" dirty="0" err="1" smtClean="0"/>
              <a:t>organizacijama</a:t>
            </a:r>
            <a:r>
              <a:rPr lang="bs-Latn-BA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843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97633"/>
            <a:ext cx="10523667" cy="14562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96532"/>
            <a:ext cx="10131425" cy="55724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Latn-BA" sz="2400" dirty="0" smtClean="0"/>
              <a:t>7. </a:t>
            </a:r>
            <a:r>
              <a:rPr lang="bs-Latn-BA" sz="2400" b="1" dirty="0" smtClean="0"/>
              <a:t>Saradnja – CILJ:</a:t>
            </a:r>
            <a:endParaRPr lang="en-US" sz="2400" dirty="0"/>
          </a:p>
          <a:p>
            <a:endParaRPr lang="en-US" sz="2400" dirty="0"/>
          </a:p>
          <a:p>
            <a:r>
              <a:rPr lang="en-US" sz="2000" dirty="0" err="1"/>
              <a:t>zaštitu</a:t>
            </a:r>
            <a:r>
              <a:rPr lang="en-US" sz="2000" dirty="0"/>
              <a:t> </a:t>
            </a:r>
            <a:r>
              <a:rPr lang="en-US" sz="2000" dirty="0" err="1"/>
              <a:t>najboljeg</a:t>
            </a:r>
            <a:r>
              <a:rPr lang="en-US" sz="2000" dirty="0"/>
              <a:t> </a:t>
            </a:r>
            <a:r>
              <a:rPr lang="en-US" sz="2000" dirty="0" err="1"/>
              <a:t>interesa</a:t>
            </a:r>
            <a:r>
              <a:rPr lang="en-US" sz="2000" dirty="0"/>
              <a:t> </a:t>
            </a:r>
            <a:r>
              <a:rPr lang="en-US" sz="2000" dirty="0" err="1"/>
              <a:t>djeteta</a:t>
            </a:r>
            <a:r>
              <a:rPr lang="en-US" sz="2000" dirty="0"/>
              <a:t>, </a:t>
            </a:r>
          </a:p>
          <a:p>
            <a:r>
              <a:rPr lang="en-US" sz="2000" dirty="0" err="1" smtClean="0"/>
              <a:t>izradu</a:t>
            </a:r>
            <a:r>
              <a:rPr lang="en-US" sz="2000" dirty="0" smtClean="0"/>
              <a:t> </a:t>
            </a:r>
            <a:r>
              <a:rPr lang="en-US" sz="2000" dirty="0" err="1"/>
              <a:t>individualnog</a:t>
            </a:r>
            <a:r>
              <a:rPr lang="en-US" sz="2000" dirty="0"/>
              <a:t> </a:t>
            </a:r>
            <a:r>
              <a:rPr lang="en-US" sz="2000" dirty="0" err="1"/>
              <a:t>plana</a:t>
            </a:r>
            <a:r>
              <a:rPr lang="en-US" sz="2000" dirty="0"/>
              <a:t> </a:t>
            </a:r>
            <a:r>
              <a:rPr lang="en-US" sz="2000" dirty="0" err="1"/>
              <a:t>podrške</a:t>
            </a:r>
            <a:r>
              <a:rPr lang="en-US" sz="2000" dirty="0"/>
              <a:t> </a:t>
            </a:r>
            <a:r>
              <a:rPr lang="en-US" sz="2000" dirty="0" err="1"/>
              <a:t>djetetu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davanje</a:t>
            </a:r>
            <a:r>
              <a:rPr lang="en-US" sz="2000" dirty="0"/>
              <a:t> </a:t>
            </a:r>
            <a:r>
              <a:rPr lang="en-US" sz="2000" dirty="0" err="1"/>
              <a:t>preporuka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izricanje</a:t>
            </a:r>
            <a:r>
              <a:rPr lang="en-US" sz="2000" dirty="0"/>
              <a:t> </a:t>
            </a:r>
            <a:r>
              <a:rPr lang="en-US" sz="2000" dirty="0" err="1"/>
              <a:t>mjera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sankcija</a:t>
            </a:r>
            <a:r>
              <a:rPr lang="en-US" sz="2000" dirty="0"/>
              <a:t>, </a:t>
            </a:r>
          </a:p>
          <a:p>
            <a:r>
              <a:rPr lang="en-US" sz="2000" dirty="0" err="1" smtClean="0"/>
              <a:t>rano</a:t>
            </a:r>
            <a:r>
              <a:rPr lang="en-US" sz="2000" dirty="0" smtClean="0"/>
              <a:t> </a:t>
            </a:r>
            <a:r>
              <a:rPr lang="en-US" sz="2000" dirty="0" err="1"/>
              <a:t>otkrivanje</a:t>
            </a:r>
            <a:r>
              <a:rPr lang="en-US" sz="2000" dirty="0"/>
              <a:t> </a:t>
            </a:r>
            <a:r>
              <a:rPr lang="en-US" sz="2000" dirty="0" err="1"/>
              <a:t>krivičnih</a:t>
            </a:r>
            <a:r>
              <a:rPr lang="en-US" sz="2000" dirty="0"/>
              <a:t> </a:t>
            </a:r>
            <a:r>
              <a:rPr lang="en-US" sz="2000" dirty="0" err="1"/>
              <a:t>djela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prevenciju</a:t>
            </a:r>
            <a:r>
              <a:rPr lang="en-US" sz="2000" dirty="0"/>
              <a:t> </a:t>
            </a:r>
          </a:p>
          <a:p>
            <a:r>
              <a:rPr lang="en-US" sz="2000" dirty="0" err="1" smtClean="0"/>
              <a:t>međusobnu</a:t>
            </a:r>
            <a:r>
              <a:rPr lang="en-US" sz="2000" dirty="0" smtClean="0"/>
              <a:t> </a:t>
            </a:r>
            <a:r>
              <a:rPr lang="en-US" sz="2000" dirty="0" err="1"/>
              <a:t>razmjenu</a:t>
            </a:r>
            <a:r>
              <a:rPr lang="en-US" sz="2000" dirty="0"/>
              <a:t> </a:t>
            </a:r>
            <a:r>
              <a:rPr lang="en-US" sz="2000" dirty="0" err="1"/>
              <a:t>informacija</a:t>
            </a:r>
            <a:r>
              <a:rPr lang="en-US" sz="2000" dirty="0"/>
              <a:t>, </a:t>
            </a:r>
          </a:p>
          <a:p>
            <a:r>
              <a:rPr lang="en-US" sz="2000" dirty="0" err="1" smtClean="0"/>
              <a:t>sveobuhvatni</a:t>
            </a:r>
            <a:r>
              <a:rPr lang="en-US" sz="2000" dirty="0" smtClean="0"/>
              <a:t> </a:t>
            </a:r>
            <a:r>
              <a:rPr lang="en-US" sz="2000" dirty="0" err="1"/>
              <a:t>pristup</a:t>
            </a:r>
            <a:r>
              <a:rPr lang="en-US" sz="2000" dirty="0"/>
              <a:t> </a:t>
            </a:r>
            <a:r>
              <a:rPr lang="en-US" sz="2000" dirty="0" err="1"/>
              <a:t>svjedocima</a:t>
            </a:r>
            <a:r>
              <a:rPr lang="en-US" sz="2000" dirty="0"/>
              <a:t>/</a:t>
            </a:r>
            <a:r>
              <a:rPr lang="en-US" sz="2000" dirty="0" err="1"/>
              <a:t>oštećenima</a:t>
            </a:r>
            <a:r>
              <a:rPr lang="en-US" sz="2000" dirty="0"/>
              <a:t>, </a:t>
            </a:r>
            <a:r>
              <a:rPr lang="en-US" sz="2000" dirty="0" err="1"/>
              <a:t>djeci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maloljetnicima</a:t>
            </a:r>
            <a:r>
              <a:rPr lang="en-US" sz="2000" dirty="0"/>
              <a:t>, </a:t>
            </a:r>
          </a:p>
          <a:p>
            <a:r>
              <a:rPr lang="en-US" sz="2000" dirty="0" err="1" smtClean="0"/>
              <a:t>koordinaciju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usklađen</a:t>
            </a:r>
            <a:r>
              <a:rPr lang="en-US" sz="2000" dirty="0"/>
              <a:t> </a:t>
            </a:r>
            <a:r>
              <a:rPr lang="en-US" sz="2000" dirty="0" err="1"/>
              <a:t>pristup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planu</a:t>
            </a:r>
            <a:r>
              <a:rPr lang="en-US" sz="2000" dirty="0"/>
              <a:t> </a:t>
            </a:r>
            <a:r>
              <a:rPr lang="en-US" sz="2000" dirty="0" err="1"/>
              <a:t>prijavljivanja</a:t>
            </a:r>
            <a:r>
              <a:rPr lang="en-US" sz="2000" dirty="0"/>
              <a:t>, </a:t>
            </a:r>
            <a:r>
              <a:rPr lang="en-US" sz="2000" dirty="0" err="1"/>
              <a:t>upućivanja</a:t>
            </a:r>
            <a:r>
              <a:rPr lang="en-US" sz="2000" dirty="0"/>
              <a:t>, </a:t>
            </a:r>
            <a:r>
              <a:rPr lang="en-US" sz="2000" dirty="0" err="1"/>
              <a:t>izvještavanja</a:t>
            </a:r>
            <a:r>
              <a:rPr lang="en-US" sz="2000" dirty="0"/>
              <a:t>, </a:t>
            </a:r>
            <a:r>
              <a:rPr lang="en-US" sz="2000" dirty="0" err="1"/>
              <a:t>obavještavanja</a:t>
            </a:r>
            <a:r>
              <a:rPr lang="en-US" sz="2000" dirty="0"/>
              <a:t>, </a:t>
            </a:r>
            <a:r>
              <a:rPr lang="en-US" sz="2000" dirty="0" err="1"/>
              <a:t>informisanja</a:t>
            </a:r>
            <a:r>
              <a:rPr lang="en-US" sz="2000" dirty="0"/>
              <a:t>, </a:t>
            </a:r>
            <a:r>
              <a:rPr lang="en-US" sz="2000" dirty="0" err="1"/>
              <a:t>podrške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zaštite</a:t>
            </a:r>
            <a:r>
              <a:rPr lang="en-US" sz="2000" dirty="0"/>
              <a:t> </a:t>
            </a:r>
            <a:r>
              <a:rPr lang="en-US" sz="2000" dirty="0" err="1"/>
              <a:t>svjedoka</a:t>
            </a:r>
            <a:r>
              <a:rPr lang="en-US" sz="2000" dirty="0"/>
              <a:t>, </a:t>
            </a:r>
            <a:r>
              <a:rPr lang="en-US" sz="2000" dirty="0" err="1"/>
              <a:t>djece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maloljetnika</a:t>
            </a:r>
            <a:r>
              <a:rPr lang="en-US" sz="2000" dirty="0"/>
              <a:t>, </a:t>
            </a:r>
          </a:p>
          <a:p>
            <a:r>
              <a:rPr lang="en-US" sz="2000" dirty="0" err="1" smtClean="0"/>
              <a:t>izbjegavanje</a:t>
            </a:r>
            <a:r>
              <a:rPr lang="en-US" sz="2000" dirty="0" smtClean="0"/>
              <a:t> </a:t>
            </a:r>
            <a:r>
              <a:rPr lang="en-US" sz="2000" dirty="0" err="1"/>
              <a:t>konflikta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službi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organizacija</a:t>
            </a:r>
            <a:r>
              <a:rPr lang="en-US" sz="2000" dirty="0"/>
              <a:t> </a:t>
            </a:r>
            <a:r>
              <a:rPr lang="en-US" sz="2000" dirty="0" err="1"/>
              <a:t>čime</a:t>
            </a:r>
            <a:r>
              <a:rPr lang="en-US" sz="2000" dirty="0"/>
              <a:t> se </a:t>
            </a:r>
            <a:r>
              <a:rPr lang="en-US" sz="2000" dirty="0" err="1"/>
              <a:t>smanjuje</a:t>
            </a:r>
            <a:r>
              <a:rPr lang="en-US" sz="2000" dirty="0"/>
              <a:t> </a:t>
            </a:r>
            <a:r>
              <a:rPr lang="en-US" sz="2000" dirty="0" err="1"/>
              <a:t>rizik</a:t>
            </a:r>
            <a:r>
              <a:rPr lang="en-US" sz="2000" dirty="0"/>
              <a:t> od </a:t>
            </a:r>
            <a:r>
              <a:rPr lang="en-US" sz="2000" dirty="0" err="1"/>
              <a:t>sekundarne</a:t>
            </a:r>
            <a:r>
              <a:rPr lang="en-US" sz="2000" dirty="0"/>
              <a:t> </a:t>
            </a:r>
            <a:r>
              <a:rPr lang="en-US" sz="2000" dirty="0" err="1"/>
              <a:t>traumatizacije</a:t>
            </a:r>
            <a:r>
              <a:rPr lang="en-US" sz="20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61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-57373"/>
            <a:ext cx="10566698" cy="14562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86523"/>
            <a:ext cx="10131425" cy="6051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/>
              <a:t>8</a:t>
            </a:r>
            <a:r>
              <a:rPr lang="bs-Latn-BA" sz="2400" dirty="0" smtClean="0"/>
              <a:t>. </a:t>
            </a:r>
            <a:r>
              <a:rPr lang="bs-Latn-BA" sz="2400" b="1" dirty="0" smtClean="0"/>
              <a:t>Izvještavanje:</a:t>
            </a:r>
            <a:endParaRPr lang="en-US" sz="2400" dirty="0"/>
          </a:p>
          <a:p>
            <a:r>
              <a:rPr lang="bs-Latn-BA" sz="2000" dirty="0" smtClean="0"/>
              <a:t>P</a:t>
            </a:r>
            <a:r>
              <a:rPr lang="en-US" sz="2000" dirty="0" err="1" smtClean="0"/>
              <a:t>isani</a:t>
            </a:r>
            <a:r>
              <a:rPr lang="en-US" sz="2000" dirty="0" smtClean="0"/>
              <a:t> </a:t>
            </a:r>
            <a:r>
              <a:rPr lang="en-US" sz="2000" dirty="0" err="1"/>
              <a:t>dokument</a:t>
            </a:r>
            <a:r>
              <a:rPr lang="en-US" sz="2000" dirty="0"/>
              <a:t> o </a:t>
            </a:r>
            <a:r>
              <a:rPr lang="en-US" sz="2000" dirty="0" err="1"/>
              <a:t>procjeni</a:t>
            </a:r>
            <a:r>
              <a:rPr lang="en-US" sz="2000" dirty="0"/>
              <a:t> </a:t>
            </a:r>
            <a:r>
              <a:rPr lang="en-US" sz="2000" dirty="0" err="1"/>
              <a:t>stanja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potreba</a:t>
            </a:r>
            <a:r>
              <a:rPr lang="en-US" sz="2000" dirty="0"/>
              <a:t> </a:t>
            </a:r>
            <a:r>
              <a:rPr lang="en-US" sz="2000" dirty="0" err="1"/>
              <a:t>svjedoka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stručnim</a:t>
            </a:r>
            <a:r>
              <a:rPr lang="en-US" sz="2000" dirty="0"/>
              <a:t> </a:t>
            </a:r>
            <a:r>
              <a:rPr lang="en-US" sz="2000" dirty="0" err="1"/>
              <a:t>mišljenjem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zaključkom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preporukom</a:t>
            </a:r>
            <a:r>
              <a:rPr lang="en-US" sz="2000" dirty="0"/>
              <a:t>. </a:t>
            </a:r>
            <a:endParaRPr lang="bs-Latn-BA" sz="2000" dirty="0" smtClean="0"/>
          </a:p>
          <a:p>
            <a:r>
              <a:rPr lang="en-US" sz="2000" dirty="0" err="1" smtClean="0"/>
              <a:t>Sadržaj</a:t>
            </a:r>
            <a:r>
              <a:rPr lang="en-US" sz="2000" dirty="0" smtClean="0"/>
              <a:t> </a:t>
            </a:r>
            <a:r>
              <a:rPr lang="en-US" sz="2000" dirty="0" err="1"/>
              <a:t>izvještaja</a:t>
            </a:r>
            <a:r>
              <a:rPr lang="en-US" sz="2000" dirty="0"/>
              <a:t> </a:t>
            </a:r>
            <a:r>
              <a:rPr lang="en-US" sz="2000" dirty="0" err="1"/>
              <a:t>treba</a:t>
            </a:r>
            <a:r>
              <a:rPr lang="en-US" sz="2000" dirty="0"/>
              <a:t> </a:t>
            </a:r>
            <a:r>
              <a:rPr lang="en-US" sz="2000" dirty="0" err="1"/>
              <a:t>sadrži</a:t>
            </a:r>
            <a:r>
              <a:rPr lang="en-US" sz="2000" dirty="0"/>
              <a:t>: </a:t>
            </a:r>
            <a:r>
              <a:rPr lang="en-US" sz="2000" dirty="0" err="1"/>
              <a:t>osnovne</a:t>
            </a:r>
            <a:r>
              <a:rPr lang="en-US" sz="2000" dirty="0"/>
              <a:t> </a:t>
            </a:r>
            <a:r>
              <a:rPr lang="en-US" sz="2000" dirty="0" err="1"/>
              <a:t>podatke</a:t>
            </a:r>
            <a:r>
              <a:rPr lang="en-US" sz="2000" dirty="0"/>
              <a:t>, </a:t>
            </a:r>
            <a:r>
              <a:rPr lang="en-US" sz="2000" dirty="0" err="1"/>
              <a:t>socijalnu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porodičnu</a:t>
            </a:r>
            <a:r>
              <a:rPr lang="en-US" sz="2000" dirty="0"/>
              <a:t> </a:t>
            </a:r>
            <a:r>
              <a:rPr lang="en-US" sz="2000" dirty="0" err="1"/>
              <a:t>anamnezu</a:t>
            </a:r>
            <a:r>
              <a:rPr lang="en-US" sz="2000" dirty="0"/>
              <a:t>, </a:t>
            </a:r>
            <a:r>
              <a:rPr lang="en-US" sz="2000" dirty="0" err="1"/>
              <a:t>zdravstvenu</a:t>
            </a:r>
            <a:r>
              <a:rPr lang="en-US" sz="2000" dirty="0"/>
              <a:t> </a:t>
            </a:r>
            <a:r>
              <a:rPr lang="en-US" sz="2000" dirty="0" err="1"/>
              <a:t>anamnezu</a:t>
            </a:r>
            <a:r>
              <a:rPr lang="en-US" sz="2000" dirty="0"/>
              <a:t>, </a:t>
            </a:r>
            <a:r>
              <a:rPr lang="en-US" sz="2000" dirty="0" err="1"/>
              <a:t>psihološku</a:t>
            </a:r>
            <a:r>
              <a:rPr lang="en-US" sz="2000" dirty="0"/>
              <a:t> </a:t>
            </a:r>
            <a:r>
              <a:rPr lang="en-US" sz="2000" dirty="0" err="1"/>
              <a:t>procjenu</a:t>
            </a:r>
            <a:r>
              <a:rPr lang="en-US" sz="2000" dirty="0"/>
              <a:t>, </a:t>
            </a:r>
            <a:r>
              <a:rPr lang="en-US" sz="2000" dirty="0" err="1"/>
              <a:t>ostale</a:t>
            </a:r>
            <a:r>
              <a:rPr lang="en-US" sz="2000" dirty="0"/>
              <a:t> </a:t>
            </a:r>
            <a:r>
              <a:rPr lang="en-US" sz="2000" dirty="0" err="1"/>
              <a:t>vrste</a:t>
            </a:r>
            <a:r>
              <a:rPr lang="en-US" sz="2000" dirty="0"/>
              <a:t> </a:t>
            </a:r>
            <a:r>
              <a:rPr lang="en-US" sz="2000" dirty="0" err="1"/>
              <a:t>podataka</a:t>
            </a:r>
            <a:r>
              <a:rPr lang="en-US" sz="2000" dirty="0"/>
              <a:t> </a:t>
            </a:r>
            <a:r>
              <a:rPr lang="en-US" sz="2000" dirty="0" err="1"/>
              <a:t>značajne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svjedočenje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mišljenje</a:t>
            </a:r>
            <a:r>
              <a:rPr lang="en-US" sz="2000" dirty="0"/>
              <a:t> </a:t>
            </a:r>
            <a:r>
              <a:rPr lang="en-US" sz="2000" dirty="0" err="1"/>
              <a:t>psihologa</a:t>
            </a:r>
            <a:r>
              <a:rPr lang="en-US" sz="2000" dirty="0"/>
              <a:t>. </a:t>
            </a:r>
            <a:endParaRPr lang="bs-Latn-BA" sz="2000" dirty="0" smtClean="0"/>
          </a:p>
          <a:p>
            <a:r>
              <a:rPr lang="bs-Latn-BA" sz="2000" dirty="0" smtClean="0"/>
              <a:t>D</a:t>
            </a:r>
            <a:r>
              <a:rPr lang="en-US" sz="2000" dirty="0" err="1" smtClean="0"/>
              <a:t>io</a:t>
            </a:r>
            <a:r>
              <a:rPr lang="en-US" sz="2000" dirty="0" smtClean="0"/>
              <a:t> </a:t>
            </a:r>
            <a:r>
              <a:rPr lang="en-US" sz="2000" dirty="0" err="1"/>
              <a:t>izvještaja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se </a:t>
            </a:r>
            <a:r>
              <a:rPr lang="en-US" sz="2000" dirty="0" err="1"/>
              <a:t>odnosi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djecu</a:t>
            </a:r>
            <a:r>
              <a:rPr lang="en-US" sz="2000" dirty="0"/>
              <a:t> je </a:t>
            </a:r>
            <a:r>
              <a:rPr lang="en-US" sz="2000" dirty="0" err="1"/>
              <a:t>psihološka</a:t>
            </a:r>
            <a:r>
              <a:rPr lang="en-US" sz="2000" dirty="0"/>
              <a:t> </a:t>
            </a:r>
            <a:r>
              <a:rPr lang="en-US" sz="2000" dirty="0" err="1"/>
              <a:t>procjena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</a:t>
            </a:r>
            <a:r>
              <a:rPr lang="bs-Latn-BA" sz="2000" dirty="0" err="1" smtClean="0"/>
              <a:t>trba</a:t>
            </a:r>
            <a:r>
              <a:rPr lang="en-US" sz="2000" dirty="0" smtClean="0"/>
              <a:t> </a:t>
            </a:r>
            <a:r>
              <a:rPr lang="en-US" sz="2000" dirty="0"/>
              <a:t>da </a:t>
            </a:r>
            <a:r>
              <a:rPr lang="en-US" sz="2000" dirty="0" err="1"/>
              <a:t>uključuje</a:t>
            </a:r>
            <a:r>
              <a:rPr lang="en-US" sz="2000" dirty="0"/>
              <a:t>: </a:t>
            </a:r>
            <a:endParaRPr lang="bs-Latn-BA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/>
              <a:t>komunikacijskih</a:t>
            </a:r>
            <a:r>
              <a:rPr lang="en-US" dirty="0"/>
              <a:t> </a:t>
            </a:r>
            <a:r>
              <a:rPr lang="en-US" dirty="0" err="1"/>
              <a:t>vještina</a:t>
            </a:r>
            <a:r>
              <a:rPr lang="en-US" dirty="0"/>
              <a:t>, </a:t>
            </a:r>
            <a:endParaRPr lang="bs-Latn-BA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širinu</a:t>
            </a:r>
            <a:r>
              <a:rPr lang="en-US" dirty="0" smtClean="0"/>
              <a:t> </a:t>
            </a:r>
            <a:r>
              <a:rPr lang="en-US" dirty="0" err="1"/>
              <a:t>rječnika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termina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pojmove</a:t>
            </a:r>
            <a:r>
              <a:rPr lang="en-US" dirty="0"/>
              <a:t>, </a:t>
            </a:r>
            <a:endParaRPr lang="bs-Latn-BA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/>
              <a:t>kognitivnih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djeteta</a:t>
            </a:r>
            <a:r>
              <a:rPr lang="en-US" dirty="0"/>
              <a:t>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shvatanja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, </a:t>
            </a:r>
            <a:endParaRPr lang="bs-Latn-BA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/>
              <a:t>motivacije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svjedočenje</a:t>
            </a:r>
            <a:r>
              <a:rPr lang="en-US" dirty="0"/>
              <a:t>, </a:t>
            </a:r>
            <a:endParaRPr lang="bs-Latn-BA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/>
              <a:t>spremnosti</a:t>
            </a:r>
            <a:r>
              <a:rPr lang="en-US" dirty="0"/>
              <a:t> </a:t>
            </a:r>
            <a:r>
              <a:rPr lang="en-US" dirty="0" err="1"/>
              <a:t>djeteta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, </a:t>
            </a:r>
            <a:endParaRPr lang="bs-Latn-BA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opis</a:t>
            </a:r>
            <a:r>
              <a:rPr lang="en-US" dirty="0" smtClean="0"/>
              <a:t> </a:t>
            </a:r>
            <a:r>
              <a:rPr lang="en-US" dirty="0" err="1"/>
              <a:t>emocija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 smtClean="0"/>
              <a:t>,</a:t>
            </a:r>
            <a:endParaRPr lang="bs-Latn-BA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koncentraciju</a:t>
            </a:r>
            <a:r>
              <a:rPr lang="en-US" dirty="0"/>
              <a:t>, </a:t>
            </a:r>
            <a:r>
              <a:rPr lang="en-US" dirty="0" err="1"/>
              <a:t>pažnju</a:t>
            </a:r>
            <a:r>
              <a:rPr lang="en-US" dirty="0"/>
              <a:t>, </a:t>
            </a:r>
            <a:r>
              <a:rPr lang="en-US" dirty="0" err="1"/>
              <a:t>kritičnost</a:t>
            </a:r>
            <a:r>
              <a:rPr lang="en-US" dirty="0"/>
              <a:t>, </a:t>
            </a:r>
            <a:r>
              <a:rPr lang="en-US" dirty="0" err="1"/>
              <a:t>uvid</a:t>
            </a:r>
            <a:r>
              <a:rPr lang="en-US" dirty="0"/>
              <a:t>,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realitetom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vremensko-prostornu</a:t>
            </a:r>
            <a:r>
              <a:rPr lang="en-US" dirty="0"/>
              <a:t> </a:t>
            </a:r>
            <a:r>
              <a:rPr lang="en-US" dirty="0" err="1"/>
              <a:t>orijentaciju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4337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97633"/>
            <a:ext cx="10620486" cy="1456267"/>
          </a:xfrm>
        </p:spPr>
        <p:txBody>
          <a:bodyPr>
            <a:normAutofit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66220"/>
            <a:ext cx="10131425" cy="409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 smtClean="0"/>
              <a:t>9. </a:t>
            </a:r>
            <a:r>
              <a:rPr lang="en-US" sz="2400" dirty="0"/>
              <a:t>Psihološka </a:t>
            </a:r>
            <a:r>
              <a:rPr lang="en-US" sz="2400" dirty="0" err="1"/>
              <a:t>podrška</a:t>
            </a:r>
            <a:r>
              <a:rPr lang="en-US" sz="2400" dirty="0"/>
              <a:t> </a:t>
            </a:r>
            <a:r>
              <a:rPr lang="en-US" sz="2400" dirty="0" err="1"/>
              <a:t>zaposlenima</a:t>
            </a:r>
            <a:r>
              <a:rPr lang="en-US" sz="2400" dirty="0"/>
              <a:t> u </a:t>
            </a:r>
            <a:r>
              <a:rPr lang="en-US" sz="2400" dirty="0" err="1"/>
              <a:t>pravosudnim</a:t>
            </a:r>
            <a:r>
              <a:rPr lang="en-US" sz="2400" dirty="0"/>
              <a:t> </a:t>
            </a:r>
            <a:r>
              <a:rPr lang="en-US" sz="2400" dirty="0" err="1" smtClean="0"/>
              <a:t>institucijama</a:t>
            </a:r>
            <a:r>
              <a:rPr lang="bs-Latn-BA" sz="2400" dirty="0" smtClean="0"/>
              <a:t>: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 smtClean="0"/>
              <a:t>psihološk</a:t>
            </a:r>
            <a:r>
              <a:rPr lang="bs-Latn-BA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podršk</a:t>
            </a:r>
            <a:r>
              <a:rPr lang="bs-Latn-BA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pomoć</a:t>
            </a:r>
            <a:r>
              <a:rPr lang="en-US" sz="2400" dirty="0"/>
              <a:t> </a:t>
            </a:r>
            <a:r>
              <a:rPr lang="en-US" sz="2400" dirty="0" err="1"/>
              <a:t>sudijama</a:t>
            </a:r>
            <a:r>
              <a:rPr lang="en-US" sz="2400" dirty="0"/>
              <a:t>, </a:t>
            </a:r>
            <a:r>
              <a:rPr lang="en-US" sz="2400" dirty="0" err="1"/>
              <a:t>tužiocima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drugim</a:t>
            </a:r>
            <a:r>
              <a:rPr lang="en-US" sz="2400" dirty="0"/>
              <a:t> </a:t>
            </a:r>
            <a:r>
              <a:rPr lang="en-US" sz="2400" dirty="0" err="1"/>
              <a:t>zaposlenim</a:t>
            </a:r>
            <a:r>
              <a:rPr lang="en-US" sz="2400" dirty="0"/>
              <a:t> u </a:t>
            </a:r>
            <a:r>
              <a:rPr lang="en-US" sz="2400" dirty="0" err="1"/>
              <a:t>pravosuđu</a:t>
            </a:r>
            <a:r>
              <a:rPr lang="en-US" sz="2400" dirty="0"/>
              <a:t>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izlaganja</a:t>
            </a:r>
            <a:r>
              <a:rPr lang="en-US" sz="2400" dirty="0"/>
              <a:t> </a:t>
            </a:r>
            <a:r>
              <a:rPr lang="en-US" sz="2400" dirty="0" err="1"/>
              <a:t>stresnim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traumatičnim</a:t>
            </a:r>
            <a:r>
              <a:rPr lang="en-US" sz="2400" dirty="0"/>
              <a:t> </a:t>
            </a:r>
            <a:r>
              <a:rPr lang="en-US" sz="2400" dirty="0" err="1"/>
              <a:t>okolnostima</a:t>
            </a:r>
            <a:r>
              <a:rPr lang="en-US" sz="2400" dirty="0"/>
              <a:t> </a:t>
            </a:r>
            <a:r>
              <a:rPr lang="en-US" sz="2400" dirty="0" err="1"/>
              <a:t>njihovog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kriznih</a:t>
            </a:r>
            <a:r>
              <a:rPr lang="en-US" sz="2400" dirty="0"/>
              <a:t> </a:t>
            </a:r>
            <a:r>
              <a:rPr lang="en-US" sz="2400" dirty="0" err="1"/>
              <a:t>situacija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kreiranje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sprovođenje</a:t>
            </a:r>
            <a:r>
              <a:rPr lang="en-US" sz="2400" dirty="0"/>
              <a:t> </a:t>
            </a:r>
            <a:r>
              <a:rPr lang="en-US" sz="2400" dirty="0" err="1"/>
              <a:t>radionica</a:t>
            </a:r>
            <a:r>
              <a:rPr lang="en-US" sz="2400" dirty="0"/>
              <a:t>, </a:t>
            </a:r>
            <a:r>
              <a:rPr lang="en-US" sz="2400" dirty="0" err="1"/>
              <a:t>predavanja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drugih</a:t>
            </a:r>
            <a:r>
              <a:rPr lang="en-US" sz="2400" dirty="0"/>
              <a:t> </a:t>
            </a:r>
            <a:r>
              <a:rPr lang="en-US" sz="2400" dirty="0" err="1"/>
              <a:t>aktivnosti</a:t>
            </a:r>
            <a:r>
              <a:rPr lang="en-US" sz="2400" dirty="0"/>
              <a:t> u </a:t>
            </a:r>
            <a:r>
              <a:rPr lang="en-US" sz="2400" dirty="0" err="1"/>
              <a:t>cilju</a:t>
            </a:r>
            <a:r>
              <a:rPr lang="en-US" sz="2400" dirty="0"/>
              <a:t> </a:t>
            </a:r>
            <a:r>
              <a:rPr lang="en-US" sz="2400" dirty="0" err="1"/>
              <a:t>prevencije</a:t>
            </a:r>
            <a:r>
              <a:rPr lang="en-US" sz="2400" dirty="0"/>
              <a:t> </a:t>
            </a:r>
            <a:r>
              <a:rPr lang="en-US" sz="2400" dirty="0" err="1"/>
              <a:t>stresa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radu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profesionalnog </a:t>
            </a:r>
            <a:r>
              <a:rPr lang="en-US" sz="2400" dirty="0" err="1"/>
              <a:t>sagorijevanja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3444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Preporuke o radu stručnih savjetnika koji obavljaju psihološku djelatnost u pravosudnim institucijama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85769"/>
            <a:ext cx="10131425" cy="507223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preporuka</a:t>
            </a:r>
            <a:r>
              <a:rPr lang="en-US" dirty="0"/>
              <a:t> je da se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dosadašnju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psihološkog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svjedocima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djecom</a:t>
            </a:r>
            <a:r>
              <a:rPr lang="en-US" dirty="0"/>
              <a:t> </a:t>
            </a:r>
            <a:r>
              <a:rPr lang="en-US" dirty="0" err="1"/>
              <a:t>svjedocima</a:t>
            </a:r>
            <a:r>
              <a:rPr lang="en-US" dirty="0"/>
              <a:t> </a:t>
            </a:r>
            <a:r>
              <a:rPr lang="en-US" dirty="0" err="1"/>
              <a:t>oštećenim</a:t>
            </a:r>
            <a:r>
              <a:rPr lang="en-US" dirty="0"/>
              <a:t> </a:t>
            </a:r>
            <a:r>
              <a:rPr lang="en-US" dirty="0" err="1"/>
              <a:t>krivičnim</a:t>
            </a:r>
            <a:r>
              <a:rPr lang="en-US" dirty="0"/>
              <a:t> </a:t>
            </a:r>
            <a:r>
              <a:rPr lang="en-US" dirty="0" err="1"/>
              <a:t>djelima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djecom</a:t>
            </a:r>
            <a:r>
              <a:rPr lang="en-US" dirty="0"/>
              <a:t> u </a:t>
            </a:r>
            <a:r>
              <a:rPr lang="en-US" dirty="0" err="1"/>
              <a:t>sukobu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sadržani</a:t>
            </a:r>
            <a:r>
              <a:rPr lang="en-US" dirty="0"/>
              <a:t>: </a:t>
            </a:r>
            <a:endParaRPr lang="bs-Latn-BA" dirty="0"/>
          </a:p>
          <a:p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, </a:t>
            </a:r>
            <a:endParaRPr lang="bs-Latn-BA" dirty="0"/>
          </a:p>
          <a:p>
            <a:r>
              <a:rPr lang="en-US" dirty="0" err="1"/>
              <a:t>stručne</a:t>
            </a:r>
            <a:r>
              <a:rPr lang="en-US" dirty="0"/>
              <a:t> </a:t>
            </a:r>
            <a:r>
              <a:rPr lang="en-US" dirty="0" err="1"/>
              <a:t>preporuke</a:t>
            </a:r>
            <a:r>
              <a:rPr lang="en-US" dirty="0"/>
              <a:t>, </a:t>
            </a:r>
            <a:endParaRPr lang="bs-Latn-BA" dirty="0"/>
          </a:p>
          <a:p>
            <a:r>
              <a:rPr lang="en-US" dirty="0" err="1"/>
              <a:t>područja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psihologa</a:t>
            </a:r>
            <a:r>
              <a:rPr lang="en-US" dirty="0"/>
              <a:t> u </a:t>
            </a:r>
            <a:r>
              <a:rPr lang="en-US" dirty="0" err="1"/>
              <a:t>pravosuđu</a:t>
            </a:r>
            <a:r>
              <a:rPr lang="en-US" dirty="0"/>
              <a:t>, </a:t>
            </a:r>
            <a:endParaRPr lang="bs-Latn-BA" dirty="0"/>
          </a:p>
          <a:p>
            <a:r>
              <a:rPr lang="en-US" dirty="0" err="1"/>
              <a:t>etički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, </a:t>
            </a:r>
            <a:endParaRPr lang="bs-Latn-BA" dirty="0"/>
          </a:p>
          <a:p>
            <a:r>
              <a:rPr lang="en-US" dirty="0" err="1"/>
              <a:t>stručne</a:t>
            </a:r>
            <a:r>
              <a:rPr lang="en-US" dirty="0"/>
              <a:t> </a:t>
            </a:r>
            <a:r>
              <a:rPr lang="en-US" dirty="0" err="1"/>
              <a:t>kompetencije</a:t>
            </a:r>
            <a:r>
              <a:rPr lang="en-US" dirty="0"/>
              <a:t>, </a:t>
            </a:r>
            <a:endParaRPr lang="bs-Latn-BA" dirty="0"/>
          </a:p>
          <a:p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načela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. </a:t>
            </a:r>
          </a:p>
          <a:p>
            <a:endParaRPr lang="bs-Latn-BA" dirty="0" smtClean="0"/>
          </a:p>
          <a:p>
            <a:r>
              <a:rPr lang="bs-Latn-BA" dirty="0" smtClean="0"/>
              <a:t>Dokument usvojen na sjednici VSTV BIH 21.12.2017.godine </a:t>
            </a:r>
          </a:p>
          <a:p>
            <a:r>
              <a:rPr lang="bs-Latn-BA" dirty="0" err="1" smtClean="0"/>
              <a:t>Projekat</a:t>
            </a:r>
            <a:r>
              <a:rPr lang="bs-Latn-BA" dirty="0"/>
              <a:t> </a:t>
            </a:r>
            <a:r>
              <a:rPr lang="bs-Latn-BA" dirty="0" smtClean="0"/>
              <a:t>„Jačanje institucionalnih kapaciteta za unapređenje psihosocijalne podrške djeci i maloljetnicima u krivičnom postupku“ koje je izvelo Društvo psihologa RS u saradnji sa </a:t>
            </a:r>
            <a:r>
              <a:rPr lang="bs-Latn-BA" dirty="0" err="1" smtClean="0"/>
              <a:t>DPFBiH</a:t>
            </a:r>
            <a:r>
              <a:rPr lang="bs-Latn-BA" dirty="0" smtClean="0"/>
              <a:t> i DPBD, uz podršku UNICEF-a BiH u okviru projekta „Pravda za svako dijete“</a:t>
            </a:r>
          </a:p>
        </p:txBody>
      </p:sp>
    </p:spTree>
    <p:extLst>
      <p:ext uri="{BB962C8B-B14F-4D97-AF65-F5344CB8AC3E}">
        <p14:creationId xmlns:p14="http://schemas.microsoft.com/office/powerpoint/2010/main" xmlns="" val="26370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97633"/>
            <a:ext cx="10588213" cy="1456267"/>
          </a:xfrm>
        </p:spPr>
        <p:txBody>
          <a:bodyPr>
            <a:normAutofit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42737"/>
            <a:ext cx="10131425" cy="3894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 smtClean="0"/>
              <a:t>10. </a:t>
            </a:r>
            <a:r>
              <a:rPr lang="en-US" sz="2400" dirty="0" smtClean="0"/>
              <a:t>Prikupljanje </a:t>
            </a:r>
            <a:r>
              <a:rPr lang="en-US" sz="2400" dirty="0" err="1"/>
              <a:t>podataka</a:t>
            </a:r>
            <a:r>
              <a:rPr lang="en-US" sz="2400" dirty="0"/>
              <a:t>, </a:t>
            </a:r>
            <a:r>
              <a:rPr lang="en-US" sz="2400" dirty="0" err="1"/>
              <a:t>vođenje</a:t>
            </a:r>
            <a:r>
              <a:rPr lang="en-US" sz="2400" dirty="0"/>
              <a:t> </a:t>
            </a:r>
            <a:r>
              <a:rPr lang="en-US" sz="2400" dirty="0" err="1"/>
              <a:t>evidencija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dokumentacije</a:t>
            </a:r>
            <a:r>
              <a:rPr lang="bs-Latn-BA" sz="2400" dirty="0" smtClean="0"/>
              <a:t>: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prikupljanja </a:t>
            </a:r>
            <a:r>
              <a:rPr lang="en-US" sz="2400" dirty="0" err="1"/>
              <a:t>relevantnih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u </a:t>
            </a:r>
            <a:r>
              <a:rPr lang="en-US" sz="2400" dirty="0" err="1"/>
              <a:t>svim</a:t>
            </a:r>
            <a:r>
              <a:rPr lang="en-US" sz="2400" dirty="0"/>
              <a:t> </a:t>
            </a:r>
            <a:r>
              <a:rPr lang="en-US" sz="2400" dirty="0" err="1"/>
              <a:t>fazama</a:t>
            </a:r>
            <a:r>
              <a:rPr lang="en-US" sz="2400" dirty="0"/>
              <a:t> </a:t>
            </a:r>
            <a:r>
              <a:rPr lang="en-US" sz="2400" dirty="0" err="1"/>
              <a:t>postupka</a:t>
            </a:r>
            <a:r>
              <a:rPr lang="en-US" sz="2400" dirty="0"/>
              <a:t>,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propisani</a:t>
            </a:r>
            <a:r>
              <a:rPr lang="en-US" sz="2400" dirty="0"/>
              <a:t> </a:t>
            </a:r>
            <a:r>
              <a:rPr lang="en-US" sz="2400" dirty="0" err="1"/>
              <a:t>zakonom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svih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u </a:t>
            </a:r>
            <a:r>
              <a:rPr lang="en-US" sz="2400" dirty="0" err="1"/>
              <a:t>skladu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zakonskim</a:t>
            </a:r>
            <a:r>
              <a:rPr lang="en-US" sz="2400" dirty="0"/>
              <a:t> </a:t>
            </a:r>
            <a:r>
              <a:rPr lang="en-US" sz="2400" dirty="0" err="1"/>
              <a:t>propisima</a:t>
            </a:r>
            <a:r>
              <a:rPr lang="en-US" sz="2400" dirty="0"/>
              <a:t>, </a:t>
            </a:r>
            <a:r>
              <a:rPr lang="en-US" sz="2400" dirty="0" err="1"/>
              <a:t>čiji</a:t>
            </a:r>
            <a:r>
              <a:rPr lang="en-US" sz="2400" dirty="0"/>
              <a:t> je </a:t>
            </a:r>
            <a:r>
              <a:rPr lang="en-US" sz="2400" dirty="0" err="1"/>
              <a:t>cilj</a:t>
            </a:r>
            <a:r>
              <a:rPr lang="en-US" sz="2400" dirty="0"/>
              <a:t> </a:t>
            </a:r>
            <a:r>
              <a:rPr lang="en-US" sz="2400" dirty="0" err="1"/>
              <a:t>olakšavanje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uvida</a:t>
            </a:r>
            <a:r>
              <a:rPr lang="en-US" sz="2400" dirty="0"/>
              <a:t> u </a:t>
            </a:r>
            <a:r>
              <a:rPr lang="en-US" sz="2400" dirty="0" err="1"/>
              <a:t>rezultate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,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zadovoljavanje</a:t>
            </a:r>
            <a:r>
              <a:rPr lang="en-US" sz="2400" dirty="0"/>
              <a:t> </a:t>
            </a:r>
            <a:r>
              <a:rPr lang="en-US" sz="2400" dirty="0" err="1"/>
              <a:t>institucijskih</a:t>
            </a:r>
            <a:r>
              <a:rPr lang="en-US" sz="2400" dirty="0"/>
              <a:t>, </a:t>
            </a:r>
            <a:r>
              <a:rPr lang="en-US" sz="2400" dirty="0" err="1"/>
              <a:t>zakonskih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etičkih</a:t>
            </a:r>
            <a:r>
              <a:rPr lang="en-US" sz="2400" dirty="0"/>
              <a:t> </a:t>
            </a:r>
            <a:r>
              <a:rPr lang="en-US" sz="2400" dirty="0" err="1"/>
              <a:t>propisa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6075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97633"/>
            <a:ext cx="10491394" cy="1456267"/>
          </a:xfrm>
        </p:spPr>
        <p:txBody>
          <a:bodyPr>
            <a:normAutofit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54248"/>
            <a:ext cx="10131425" cy="4346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 smtClean="0"/>
              <a:t>11. </a:t>
            </a:r>
            <a:r>
              <a:rPr lang="nn-NO" sz="2400" dirty="0" smtClean="0"/>
              <a:t>Istraživanje</a:t>
            </a:r>
            <a:r>
              <a:rPr lang="nn-NO" sz="2400" dirty="0"/>
              <a:t>, analitički i naučni </a:t>
            </a:r>
            <a:r>
              <a:rPr lang="nn-NO" sz="2400" dirty="0" smtClean="0"/>
              <a:t>rad</a:t>
            </a:r>
            <a:r>
              <a:rPr lang="bs-Latn-BA" sz="2400" dirty="0" smtClean="0"/>
              <a:t>: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  <a:p>
            <a:r>
              <a:rPr lang="bs-Latn-BA" sz="2400" dirty="0" smtClean="0"/>
              <a:t>S</a:t>
            </a:r>
            <a:r>
              <a:rPr lang="en-US" sz="2400" dirty="0" err="1" smtClean="0"/>
              <a:t>provođenje</a:t>
            </a:r>
            <a:r>
              <a:rPr lang="en-US" sz="2400" dirty="0" smtClean="0"/>
              <a:t> </a:t>
            </a:r>
            <a:r>
              <a:rPr lang="en-US" sz="2400" dirty="0" err="1"/>
              <a:t>kvalitetnih</a:t>
            </a:r>
            <a:r>
              <a:rPr lang="en-US" sz="2400" dirty="0"/>
              <a:t> </a:t>
            </a:r>
            <a:r>
              <a:rPr lang="en-US" sz="2400" dirty="0" err="1"/>
              <a:t>analiza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naučno-stručnih</a:t>
            </a:r>
            <a:r>
              <a:rPr lang="en-US" sz="2400" dirty="0"/>
              <a:t> </a:t>
            </a:r>
            <a:r>
              <a:rPr lang="en-US" sz="2400" dirty="0" err="1"/>
              <a:t>istraživanja</a:t>
            </a:r>
            <a:r>
              <a:rPr lang="en-US" sz="2400" dirty="0"/>
              <a:t> </a:t>
            </a:r>
            <a:r>
              <a:rPr lang="en-US" sz="2400" dirty="0" err="1"/>
              <a:t>zasnovanih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primjeni</a:t>
            </a:r>
            <a:r>
              <a:rPr lang="en-US" sz="2400" dirty="0"/>
              <a:t> </a:t>
            </a:r>
            <a:r>
              <a:rPr lang="en-US" sz="2400" dirty="0" err="1"/>
              <a:t>jasne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precizne</a:t>
            </a:r>
            <a:r>
              <a:rPr lang="en-US" sz="2400" dirty="0"/>
              <a:t> </a:t>
            </a:r>
            <a:r>
              <a:rPr lang="en-US" sz="2400" dirty="0" err="1"/>
              <a:t>metodologije</a:t>
            </a:r>
            <a:r>
              <a:rPr lang="en-US" sz="2400" dirty="0"/>
              <a:t> </a:t>
            </a:r>
            <a:r>
              <a:rPr lang="en-US" sz="2400" dirty="0" err="1"/>
              <a:t>istraživačkog</a:t>
            </a:r>
            <a:r>
              <a:rPr lang="en-US" sz="2400" dirty="0"/>
              <a:t> </a:t>
            </a:r>
            <a:r>
              <a:rPr lang="en-US" sz="2400" dirty="0" err="1" smtClean="0"/>
              <a:t>rada</a:t>
            </a:r>
            <a:r>
              <a:rPr lang="bs-Latn-BA" sz="2400" dirty="0" smtClean="0"/>
              <a:t>, a sa </a:t>
            </a:r>
            <a:r>
              <a:rPr lang="en-US" sz="2400" dirty="0" err="1" smtClean="0"/>
              <a:t>cilj</a:t>
            </a:r>
            <a:r>
              <a:rPr lang="bs-Latn-BA" sz="2400" dirty="0" smtClean="0"/>
              <a:t>em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en-US" sz="2400" dirty="0" err="1"/>
              <a:t>doprinese</a:t>
            </a:r>
            <a:r>
              <a:rPr lang="en-US" sz="2400" dirty="0"/>
              <a:t> </a:t>
            </a:r>
            <a:r>
              <a:rPr lang="en-US" sz="2400" dirty="0" err="1"/>
              <a:t>unapređenju</a:t>
            </a:r>
            <a:r>
              <a:rPr lang="en-US" sz="2400" dirty="0"/>
              <a:t> </a:t>
            </a:r>
            <a:r>
              <a:rPr lang="en-US" sz="2400" dirty="0" err="1"/>
              <a:t>pravosudnog</a:t>
            </a:r>
            <a:r>
              <a:rPr lang="en-US" sz="2400" dirty="0"/>
              <a:t> </a:t>
            </a:r>
            <a:r>
              <a:rPr lang="en-US" sz="2400" dirty="0" err="1" smtClean="0"/>
              <a:t>sistema</a:t>
            </a:r>
            <a:r>
              <a:rPr lang="en-US" sz="2400" dirty="0" smtClean="0"/>
              <a:t> 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953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-46615"/>
            <a:ext cx="10609728" cy="1456267"/>
          </a:xfrm>
        </p:spPr>
        <p:txBody>
          <a:bodyPr>
            <a:normAutofit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01687"/>
            <a:ext cx="10131425" cy="5572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 smtClean="0"/>
              <a:t>12. Edukacija: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000" dirty="0" smtClean="0"/>
              <a:t>Program</a:t>
            </a:r>
            <a:r>
              <a:rPr lang="bs-Latn-BA" sz="2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err="1"/>
              <a:t>obuke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donose</a:t>
            </a:r>
            <a:r>
              <a:rPr lang="en-US" sz="2000" dirty="0"/>
              <a:t> </a:t>
            </a:r>
            <a:r>
              <a:rPr lang="en-US" sz="2000" dirty="0" err="1"/>
              <a:t>ministarstva</a:t>
            </a:r>
            <a:r>
              <a:rPr lang="en-US" sz="2000" dirty="0"/>
              <a:t> </a:t>
            </a:r>
            <a:r>
              <a:rPr lang="en-US" sz="2000" dirty="0" err="1"/>
              <a:t>pravde</a:t>
            </a:r>
            <a:r>
              <a:rPr lang="en-US" sz="2000" dirty="0"/>
              <a:t> u </a:t>
            </a:r>
            <a:r>
              <a:rPr lang="en-US" sz="2000" dirty="0" err="1"/>
              <a:t>BiH</a:t>
            </a:r>
            <a:r>
              <a:rPr lang="en-US" sz="2000" dirty="0"/>
              <a:t>; </a:t>
            </a:r>
          </a:p>
          <a:p>
            <a:r>
              <a:rPr lang="en-US" sz="2000" dirty="0" err="1" smtClean="0"/>
              <a:t>Edukacije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smtClean="0"/>
              <a:t>seminar</a:t>
            </a:r>
            <a:r>
              <a:rPr lang="bs-Latn-BA" sz="2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organizuju</a:t>
            </a:r>
            <a:r>
              <a:rPr lang="en-US" sz="2000" dirty="0"/>
              <a:t> </a:t>
            </a:r>
            <a:r>
              <a:rPr lang="en-US" sz="2000" dirty="0" err="1"/>
              <a:t>centri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edukaciju</a:t>
            </a:r>
            <a:r>
              <a:rPr lang="en-US" sz="2000" dirty="0"/>
              <a:t> </a:t>
            </a:r>
            <a:r>
              <a:rPr lang="en-US" sz="2000" dirty="0" err="1"/>
              <a:t>sudija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tužilaca</a:t>
            </a:r>
            <a:r>
              <a:rPr lang="en-US" sz="2000" dirty="0"/>
              <a:t>; </a:t>
            </a:r>
          </a:p>
          <a:p>
            <a:r>
              <a:rPr lang="en-US" sz="2000" dirty="0" err="1" smtClean="0"/>
              <a:t>Specijalističke</a:t>
            </a:r>
            <a:r>
              <a:rPr lang="en-US" sz="2000" dirty="0" smtClean="0"/>
              <a:t> </a:t>
            </a:r>
            <a:r>
              <a:rPr lang="en-US" sz="2000" dirty="0" err="1"/>
              <a:t>studije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visokoobrazovnim</a:t>
            </a:r>
            <a:r>
              <a:rPr lang="en-US" sz="2000" dirty="0"/>
              <a:t> </a:t>
            </a:r>
            <a:r>
              <a:rPr lang="en-US" sz="2000" dirty="0" err="1"/>
              <a:t>institucijama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institutima</a:t>
            </a:r>
            <a:r>
              <a:rPr lang="en-US" sz="2000" dirty="0"/>
              <a:t>; </a:t>
            </a:r>
          </a:p>
          <a:p>
            <a:r>
              <a:rPr lang="en-US" sz="2000" dirty="0" err="1" smtClean="0"/>
              <a:t>Edukacije</a:t>
            </a:r>
            <a:r>
              <a:rPr lang="en-US" sz="2000" dirty="0" smtClean="0"/>
              <a:t> </a:t>
            </a:r>
            <a:r>
              <a:rPr lang="en-US" sz="2000" dirty="0" err="1"/>
              <a:t>organizovane</a:t>
            </a:r>
            <a:r>
              <a:rPr lang="en-US" sz="2000" dirty="0"/>
              <a:t> od </a:t>
            </a:r>
            <a:r>
              <a:rPr lang="en-US" sz="2000" dirty="0" err="1"/>
              <a:t>strane</a:t>
            </a:r>
            <a:r>
              <a:rPr lang="en-US" sz="2000" dirty="0"/>
              <a:t> </a:t>
            </a:r>
            <a:r>
              <a:rPr lang="en-US" sz="2000" dirty="0" err="1"/>
              <a:t>relevantnih</a:t>
            </a:r>
            <a:r>
              <a:rPr lang="en-US" sz="2000" dirty="0"/>
              <a:t> </a:t>
            </a:r>
            <a:r>
              <a:rPr lang="en-US" sz="2000" dirty="0" err="1"/>
              <a:t>strukovnih</a:t>
            </a:r>
            <a:r>
              <a:rPr lang="en-US" sz="2000" dirty="0"/>
              <a:t> </a:t>
            </a:r>
            <a:r>
              <a:rPr lang="en-US" sz="2000" dirty="0" err="1"/>
              <a:t>udruženja</a:t>
            </a:r>
            <a:r>
              <a:rPr lang="en-US" sz="2000" dirty="0"/>
              <a:t>; </a:t>
            </a:r>
          </a:p>
          <a:p>
            <a:r>
              <a:rPr lang="en-US" sz="2000" dirty="0" err="1" smtClean="0"/>
              <a:t>Programe</a:t>
            </a:r>
            <a:r>
              <a:rPr lang="en-US" sz="2000" dirty="0" smtClean="0"/>
              <a:t> </a:t>
            </a:r>
            <a:r>
              <a:rPr lang="en-US" sz="2000" dirty="0" err="1"/>
              <a:t>obuke</a:t>
            </a:r>
            <a:r>
              <a:rPr lang="en-US" sz="2000" dirty="0"/>
              <a:t> u </a:t>
            </a:r>
            <a:r>
              <a:rPr lang="en-US" sz="2000" dirty="0" err="1"/>
              <a:t>organizaciji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 </a:t>
            </a:r>
            <a:r>
              <a:rPr lang="en-US" sz="2000" dirty="0" err="1"/>
              <a:t>institucija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organizacija</a:t>
            </a:r>
            <a:r>
              <a:rPr lang="en-US" sz="2000" dirty="0"/>
              <a:t> (</a:t>
            </a:r>
            <a:r>
              <a:rPr lang="en-US" sz="2000" dirty="0" err="1"/>
              <a:t>međunarodnih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domaćih</a:t>
            </a:r>
            <a:r>
              <a:rPr lang="en-US" sz="2000" dirty="0"/>
              <a:t>), a </a:t>
            </a:r>
            <a:r>
              <a:rPr lang="en-US" sz="2000" dirty="0" err="1"/>
              <a:t>čiji</a:t>
            </a:r>
            <a:r>
              <a:rPr lang="en-US" sz="2000" dirty="0"/>
              <a:t> je </a:t>
            </a:r>
            <a:r>
              <a:rPr lang="en-US" sz="2000" dirty="0" err="1"/>
              <a:t>cilj</a:t>
            </a:r>
            <a:r>
              <a:rPr lang="en-US" sz="2000" dirty="0"/>
              <a:t> </a:t>
            </a:r>
            <a:r>
              <a:rPr lang="en-US" sz="2000" dirty="0" err="1"/>
              <a:t>unapređenje</a:t>
            </a:r>
            <a:r>
              <a:rPr lang="en-US" sz="2000" dirty="0"/>
              <a:t> </a:t>
            </a:r>
            <a:r>
              <a:rPr lang="en-US" sz="2000" dirty="0" err="1"/>
              <a:t>područja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značajni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unapređenje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</a:t>
            </a:r>
            <a:r>
              <a:rPr lang="en-US" sz="2000" dirty="0" err="1"/>
              <a:t>pravosudnih</a:t>
            </a:r>
            <a:r>
              <a:rPr lang="en-US" sz="2000" dirty="0"/>
              <a:t> </a:t>
            </a:r>
            <a:r>
              <a:rPr lang="en-US" sz="2000" dirty="0" err="1"/>
              <a:t>institucija</a:t>
            </a:r>
            <a:r>
              <a:rPr lang="en-US" sz="2000" dirty="0"/>
              <a:t> u </a:t>
            </a:r>
            <a:r>
              <a:rPr lang="en-US" sz="2000" dirty="0" err="1"/>
              <a:t>BiH</a:t>
            </a:r>
            <a:r>
              <a:rPr lang="en-US" sz="2000" dirty="0"/>
              <a:t>; </a:t>
            </a:r>
          </a:p>
          <a:p>
            <a:r>
              <a:rPr lang="bs-Latn-BA" sz="2000" dirty="0" smtClean="0"/>
              <a:t>P</a:t>
            </a:r>
            <a:r>
              <a:rPr lang="en-US" sz="2000" dirty="0" err="1" smtClean="0"/>
              <a:t>ohađanje</a:t>
            </a:r>
            <a:r>
              <a:rPr lang="en-US" sz="2000" dirty="0" smtClean="0"/>
              <a:t> </a:t>
            </a:r>
            <a:r>
              <a:rPr lang="en-US" sz="2000" dirty="0" err="1"/>
              <a:t>simpozijuma</a:t>
            </a:r>
            <a:r>
              <a:rPr lang="en-US" sz="2000" dirty="0"/>
              <a:t>, </a:t>
            </a:r>
            <a:r>
              <a:rPr lang="en-US" sz="2000" dirty="0" err="1"/>
              <a:t>kongresa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drugih</a:t>
            </a:r>
            <a:r>
              <a:rPr lang="en-US" sz="2000" dirty="0"/>
              <a:t> </a:t>
            </a:r>
            <a:r>
              <a:rPr lang="en-US" sz="2000" dirty="0" err="1"/>
              <a:t>stručnih</a:t>
            </a:r>
            <a:r>
              <a:rPr lang="en-US" sz="2000" dirty="0"/>
              <a:t> </a:t>
            </a:r>
            <a:r>
              <a:rPr lang="en-US" sz="2000" dirty="0" err="1"/>
              <a:t>skupova</a:t>
            </a:r>
            <a:r>
              <a:rPr lang="en-US" sz="2000" dirty="0"/>
              <a:t>; </a:t>
            </a:r>
          </a:p>
          <a:p>
            <a:r>
              <a:rPr lang="bs-Latn-BA" sz="2000" dirty="0" smtClean="0"/>
              <a:t>P</a:t>
            </a:r>
            <a:r>
              <a:rPr lang="nn-NO" sz="2000" dirty="0" smtClean="0"/>
              <a:t>raćenje </a:t>
            </a:r>
            <a:r>
              <a:rPr lang="nn-NO" sz="2000" dirty="0"/>
              <a:t>relevantne naučne i stručne literature; </a:t>
            </a:r>
          </a:p>
          <a:p>
            <a:r>
              <a:rPr lang="bs-Latn-BA" sz="2000" dirty="0" smtClean="0"/>
              <a:t>R</a:t>
            </a:r>
            <a:r>
              <a:rPr lang="en-US" sz="2000" dirty="0" err="1" smtClean="0"/>
              <a:t>azmjenu</a:t>
            </a:r>
            <a:r>
              <a:rPr lang="en-US" sz="2000" dirty="0" smtClean="0"/>
              <a:t> </a:t>
            </a:r>
            <a:r>
              <a:rPr lang="en-US" sz="2000" dirty="0" err="1"/>
              <a:t>iskustava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saradnju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drugim</a:t>
            </a:r>
            <a:r>
              <a:rPr lang="en-US" sz="2000" dirty="0"/>
              <a:t> </a:t>
            </a:r>
            <a:r>
              <a:rPr lang="en-US" sz="2000" dirty="0" err="1"/>
              <a:t>stručnim</a:t>
            </a:r>
            <a:r>
              <a:rPr lang="en-US" sz="2000" dirty="0"/>
              <a:t> </a:t>
            </a:r>
            <a:r>
              <a:rPr lang="en-US" sz="2000" dirty="0" err="1"/>
              <a:t>savjetnicima</a:t>
            </a:r>
            <a:r>
              <a:rPr lang="en-US" sz="2000" dirty="0"/>
              <a:t>/</a:t>
            </a:r>
            <a:r>
              <a:rPr lang="en-US" sz="2000" dirty="0" err="1"/>
              <a:t>saradnicima</a:t>
            </a:r>
            <a:r>
              <a:rPr lang="en-US" sz="2000" dirty="0"/>
              <a:t>, </a:t>
            </a:r>
            <a:r>
              <a:rPr lang="en-US" sz="2000" dirty="0" err="1"/>
              <a:t>institucijama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organizacijama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460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97633"/>
            <a:ext cx="10685032" cy="1456267"/>
          </a:xfrm>
        </p:spPr>
        <p:txBody>
          <a:bodyPr>
            <a:normAutofit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892886"/>
            <a:ext cx="10131425" cy="5572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 smtClean="0"/>
              <a:t>13. Supervizija u radu: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err="1"/>
              <a:t>najmanje</a:t>
            </a:r>
            <a:r>
              <a:rPr lang="en-US" sz="2400" dirty="0"/>
              <a:t> </a:t>
            </a:r>
            <a:r>
              <a:rPr lang="en-US" sz="2400" dirty="0" err="1"/>
              <a:t>dva</a:t>
            </a:r>
            <a:r>
              <a:rPr lang="en-US" sz="2400" dirty="0"/>
              <a:t> puta </a:t>
            </a:r>
            <a:r>
              <a:rPr lang="en-US" sz="2400" dirty="0" err="1"/>
              <a:t>godišnje</a:t>
            </a:r>
            <a:r>
              <a:rPr lang="en-US" sz="2400" dirty="0"/>
              <a:t>, a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preporuci</a:t>
            </a:r>
            <a:r>
              <a:rPr lang="en-US" sz="2400" dirty="0"/>
              <a:t> </a:t>
            </a:r>
            <a:r>
              <a:rPr lang="en-US" sz="2400" dirty="0" err="1"/>
              <a:t>svaka</a:t>
            </a:r>
            <a:r>
              <a:rPr lang="en-US" sz="2400" dirty="0"/>
              <a:t> tri </a:t>
            </a:r>
            <a:r>
              <a:rPr lang="en-US" sz="2400" dirty="0" err="1"/>
              <a:t>mjeseca</a:t>
            </a:r>
            <a:r>
              <a:rPr lang="en-US" sz="2400" dirty="0"/>
              <a:t>, </a:t>
            </a:r>
            <a:r>
              <a:rPr lang="en-US" sz="2400" dirty="0" err="1" smtClean="0"/>
              <a:t>supervizijsk</a:t>
            </a:r>
            <a:r>
              <a:rPr lang="bs-Latn-BA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sesij</a:t>
            </a:r>
            <a:r>
              <a:rPr lang="bs-Latn-BA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eksternim</a:t>
            </a:r>
            <a:r>
              <a:rPr lang="en-US" sz="2400" dirty="0"/>
              <a:t> </a:t>
            </a:r>
            <a:r>
              <a:rPr lang="en-US" sz="2400" dirty="0" err="1"/>
              <a:t>supervizorom</a:t>
            </a:r>
            <a:r>
              <a:rPr lang="en-US" sz="2400" dirty="0"/>
              <a:t>/</a:t>
            </a:r>
            <a:r>
              <a:rPr lang="en-US" sz="2400" dirty="0" err="1"/>
              <a:t>profesionalcem</a:t>
            </a:r>
            <a:r>
              <a:rPr lang="en-US" sz="2400" dirty="0"/>
              <a:t> u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en-US" sz="2400" dirty="0" err="1"/>
              <a:t>mentalnog</a:t>
            </a:r>
            <a:r>
              <a:rPr lang="en-US" sz="2400" dirty="0"/>
              <a:t> </a:t>
            </a:r>
            <a:r>
              <a:rPr lang="en-US" sz="2400" dirty="0" err="1"/>
              <a:t>zdravlja</a:t>
            </a:r>
            <a:r>
              <a:rPr lang="en-US" sz="2400" dirty="0"/>
              <a:t> </a:t>
            </a:r>
            <a:endParaRPr lang="bs-Latn-BA" sz="2400" dirty="0" smtClean="0"/>
          </a:p>
          <a:p>
            <a:r>
              <a:rPr lang="bs-Latn-BA" sz="2400" dirty="0" smtClean="0"/>
              <a:t>C</a:t>
            </a:r>
            <a:r>
              <a:rPr lang="en-US" sz="2400" dirty="0" err="1" smtClean="0"/>
              <a:t>ilj</a:t>
            </a:r>
            <a:r>
              <a:rPr lang="bs-Latn-BA" sz="2400" dirty="0" smtClean="0"/>
              <a:t> supervizije je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en-US" sz="2400" dirty="0" err="1"/>
              <a:t>stručnjaku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radi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traumatizovanim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osjetljivim</a:t>
            </a:r>
            <a:r>
              <a:rPr lang="en-US" sz="2400" dirty="0"/>
              <a:t> </a:t>
            </a:r>
            <a:r>
              <a:rPr lang="en-US" sz="2400" dirty="0" err="1"/>
              <a:t>kategorijama</a:t>
            </a:r>
            <a:r>
              <a:rPr lang="en-US" sz="2400" dirty="0"/>
              <a:t> u </a:t>
            </a:r>
            <a:r>
              <a:rPr lang="en-US" sz="2400" dirty="0" err="1"/>
              <a:t>postupku</a:t>
            </a:r>
            <a:r>
              <a:rPr lang="en-US" sz="2400" dirty="0"/>
              <a:t>, </a:t>
            </a:r>
            <a:r>
              <a:rPr lang="en-US" sz="2400" dirty="0" err="1"/>
              <a:t>svede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najmanju</a:t>
            </a:r>
            <a:r>
              <a:rPr lang="en-US" sz="2400" dirty="0"/>
              <a:t> </a:t>
            </a:r>
            <a:r>
              <a:rPr lang="en-US" sz="2400" dirty="0" err="1"/>
              <a:t>moguću</a:t>
            </a:r>
            <a:r>
              <a:rPr lang="en-US" sz="2400" dirty="0"/>
              <a:t> </a:t>
            </a:r>
            <a:r>
              <a:rPr lang="en-US" sz="2400" dirty="0" err="1"/>
              <a:t>mjeru</a:t>
            </a:r>
            <a:r>
              <a:rPr lang="en-US" sz="2400" dirty="0"/>
              <a:t> </a:t>
            </a:r>
            <a:r>
              <a:rPr lang="en-US" sz="2400" dirty="0" err="1"/>
              <a:t>procese</a:t>
            </a:r>
            <a:r>
              <a:rPr lang="en-US" sz="2400" dirty="0"/>
              <a:t> </a:t>
            </a:r>
            <a:r>
              <a:rPr lang="en-US" sz="2400" dirty="0" err="1"/>
              <a:t>sekundarne</a:t>
            </a:r>
            <a:r>
              <a:rPr lang="en-US" sz="2400" dirty="0"/>
              <a:t> </a:t>
            </a:r>
            <a:r>
              <a:rPr lang="en-US" sz="2400" dirty="0" err="1" smtClean="0"/>
              <a:t>traumatizacije</a:t>
            </a:r>
            <a:r>
              <a:rPr lang="bs-Latn-BA" sz="2400" dirty="0" smtClean="0"/>
              <a:t> </a:t>
            </a:r>
            <a:r>
              <a:rPr lang="en-US" sz="2400" dirty="0" err="1" smtClean="0"/>
              <a:t>pregorijevanja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toksikacije</a:t>
            </a:r>
            <a:r>
              <a:rPr lang="en-US" sz="2400" dirty="0"/>
              <a:t> </a:t>
            </a:r>
            <a:r>
              <a:rPr lang="en-US" sz="2400" dirty="0" err="1"/>
              <a:t>traumatskim</a:t>
            </a:r>
            <a:r>
              <a:rPr lang="en-US" sz="2400" dirty="0"/>
              <a:t> </a:t>
            </a:r>
            <a:r>
              <a:rPr lang="en-US" sz="2400" dirty="0" err="1"/>
              <a:t>sadržajima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6745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Tehnike i metode rada sa djecom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INTERVJU </a:t>
            </a:r>
          </a:p>
          <a:p>
            <a:r>
              <a:rPr lang="bs-Latn-BA" dirty="0" smtClean="0"/>
              <a:t>POSMATRANJE PONAŠANJA </a:t>
            </a:r>
          </a:p>
          <a:p>
            <a:r>
              <a:rPr lang="bs-Latn-BA" dirty="0" smtClean="0"/>
              <a:t>PROCJENA LIČNOSTI </a:t>
            </a:r>
          </a:p>
          <a:p>
            <a:r>
              <a:rPr lang="bs-Latn-BA" dirty="0" smtClean="0"/>
              <a:t>PROCJENA SPOSOBNOSTI </a:t>
            </a:r>
          </a:p>
          <a:p>
            <a:r>
              <a:rPr lang="bs-Latn-BA" dirty="0" smtClean="0"/>
              <a:t>PROCJENA UTICAJA TRAUME </a:t>
            </a:r>
          </a:p>
          <a:p>
            <a:r>
              <a:rPr lang="bs-Latn-BA" dirty="0" smtClean="0"/>
              <a:t>PROJEKTIVNE TEHNIKE: </a:t>
            </a:r>
            <a:r>
              <a:rPr lang="bs-Latn-BA" dirty="0" err="1" smtClean="0"/>
              <a:t>Mahover</a:t>
            </a:r>
            <a:r>
              <a:rPr lang="bs-Latn-BA" dirty="0" smtClean="0"/>
              <a:t> test, TAT</a:t>
            </a:r>
          </a:p>
          <a:p>
            <a:r>
              <a:rPr lang="bs-Latn-BA" dirty="0" smtClean="0"/>
              <a:t>POMOĆNA SREDSTVA :Anatomske lutke, </a:t>
            </a:r>
            <a:r>
              <a:rPr lang="bs-Latn-BA" smtClean="0"/>
              <a:t>Kuća lutaka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4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Intervju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err="1" smtClean="0"/>
              <a:t>Polustrukturisani</a:t>
            </a:r>
            <a:r>
              <a:rPr lang="bs-Latn-BA" dirty="0" smtClean="0"/>
              <a:t> (dubinski) intervju </a:t>
            </a:r>
          </a:p>
          <a:p>
            <a:r>
              <a:rPr lang="bs-Latn-BA" dirty="0" smtClean="0"/>
              <a:t>Prednosti:</a:t>
            </a:r>
          </a:p>
          <a:p>
            <a:r>
              <a:rPr lang="bs-Latn-BA" dirty="0" smtClean="0"/>
              <a:t>labava struktura pruža </a:t>
            </a:r>
            <a:r>
              <a:rPr lang="bs-Latn-BA" dirty="0" err="1" smtClean="0"/>
              <a:t>intervjueru</a:t>
            </a:r>
            <a:r>
              <a:rPr lang="bs-Latn-BA" dirty="0" smtClean="0"/>
              <a:t> veću fleksibilnost, a djeci osjećaj kontrole i važnosti</a:t>
            </a:r>
          </a:p>
          <a:p>
            <a:r>
              <a:rPr lang="bs-Latn-BA" dirty="0" smtClean="0"/>
              <a:t>lako se prilagođava uzrastu </a:t>
            </a:r>
            <a:r>
              <a:rPr lang="bs-Latn-BA" dirty="0" err="1" smtClean="0"/>
              <a:t>djeteta,njegovim</a:t>
            </a:r>
            <a:r>
              <a:rPr lang="bs-Latn-BA" dirty="0" smtClean="0"/>
              <a:t> sposobnostima i stanju u kojem se dijete nalazi </a:t>
            </a:r>
          </a:p>
          <a:p>
            <a:r>
              <a:rPr lang="bs-Latn-BA" dirty="0" smtClean="0"/>
              <a:t>ima veliku </a:t>
            </a:r>
            <a:r>
              <a:rPr lang="bs-Latn-BA" dirty="0" err="1" smtClean="0"/>
              <a:t>mogućnost</a:t>
            </a:r>
            <a:r>
              <a:rPr lang="bs-Latn-BA" dirty="0" smtClean="0"/>
              <a:t> </a:t>
            </a:r>
            <a:r>
              <a:rPr lang="bs-Latn-BA" dirty="0" err="1" smtClean="0"/>
              <a:t>praćenja</a:t>
            </a:r>
            <a:r>
              <a:rPr lang="bs-Latn-BA" dirty="0" smtClean="0"/>
              <a:t> </a:t>
            </a:r>
            <a:r>
              <a:rPr lang="bs-Latn-BA" dirty="0" err="1" smtClean="0"/>
              <a:t>ponašanja</a:t>
            </a:r>
            <a:r>
              <a:rPr lang="bs-Latn-BA" dirty="0" smtClean="0"/>
              <a:t> djeteta i njegovih emocija </a:t>
            </a:r>
          </a:p>
          <a:p>
            <a:r>
              <a:rPr lang="bs-Latn-BA" dirty="0" smtClean="0"/>
              <a:t>otvoren ( traži pripremu, ali nije fiksiran pitanjima )</a:t>
            </a:r>
          </a:p>
          <a:p>
            <a:r>
              <a:rPr lang="bs-Latn-BA" dirty="0" smtClean="0"/>
              <a:t>Ova vrsta intervjua se ne snima niti bilježi, izvješaj se piše ODMAH nakon njegovog sprovođenja.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86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POSMATRANJE PONAŠANJA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93347"/>
            <a:ext cx="10131425" cy="3897854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Isključuje </a:t>
            </a:r>
            <a:r>
              <a:rPr lang="bs-Latn-BA" dirty="0" err="1" smtClean="0"/>
              <a:t>mogućnost</a:t>
            </a:r>
            <a:r>
              <a:rPr lang="bs-Latn-BA" dirty="0" smtClean="0"/>
              <a:t> komunikacije i interakcije.</a:t>
            </a:r>
          </a:p>
          <a:p>
            <a:r>
              <a:rPr lang="bs-Latn-BA" dirty="0" smtClean="0"/>
              <a:t>Pogodna metoda za opservaciju </a:t>
            </a:r>
            <a:r>
              <a:rPr lang="bs-Latn-BA" dirty="0" err="1" smtClean="0"/>
              <a:t>dječijeg</a:t>
            </a:r>
            <a:r>
              <a:rPr lang="bs-Latn-BA" dirty="0" smtClean="0"/>
              <a:t> </a:t>
            </a:r>
            <a:r>
              <a:rPr lang="bs-Latn-BA" dirty="0" err="1" smtClean="0"/>
              <a:t>ponašanja</a:t>
            </a:r>
            <a:r>
              <a:rPr lang="bs-Latn-BA" dirty="0" smtClean="0"/>
              <a:t> prilikom:</a:t>
            </a:r>
          </a:p>
          <a:p>
            <a:r>
              <a:rPr lang="bs-Latn-BA" dirty="0" smtClean="0"/>
              <a:t>intervjua,</a:t>
            </a:r>
          </a:p>
          <a:p>
            <a:r>
              <a:rPr lang="bs-Latn-BA" dirty="0" smtClean="0"/>
              <a:t>davanja iskaza ili svjedočenja pred sudom i </a:t>
            </a:r>
          </a:p>
          <a:p>
            <a:r>
              <a:rPr lang="bs-Latn-BA" dirty="0" smtClean="0"/>
              <a:t>boravka maloljetnog prestupnika  u ustanovi.</a:t>
            </a:r>
          </a:p>
          <a:p>
            <a:pPr marL="0" indent="0">
              <a:buNone/>
            </a:pPr>
            <a:r>
              <a:rPr lang="bs-Latn-BA" dirty="0" smtClean="0"/>
              <a:t>Mane: </a:t>
            </a:r>
          </a:p>
          <a:p>
            <a:pPr marL="0" indent="0">
              <a:buNone/>
            </a:pPr>
            <a:r>
              <a:rPr lang="bs-Latn-BA" dirty="0" smtClean="0"/>
              <a:t>-Zahtijeva dodatnog stručnjaka-</a:t>
            </a:r>
            <a:r>
              <a:rPr lang="bs-Latn-BA" dirty="0" err="1" smtClean="0"/>
              <a:t>opservera</a:t>
            </a:r>
            <a:endParaRPr lang="bs-Latn-BA" dirty="0" smtClean="0"/>
          </a:p>
          <a:p>
            <a:pPr marL="0" indent="0">
              <a:buNone/>
            </a:pPr>
            <a:r>
              <a:rPr lang="bs-Latn-BA" dirty="0" smtClean="0"/>
              <a:t>Prednosti:</a:t>
            </a:r>
          </a:p>
          <a:p>
            <a:pPr marL="0" indent="0">
              <a:buNone/>
            </a:pPr>
            <a:r>
              <a:rPr lang="bs-Latn-BA" dirty="0" smtClean="0"/>
              <a:t>-Obilje različitih vrsta podataka o djetetu koje mogu služiti u različite svrhe: razjašnjenje motiva, dubinu traume, izbor najboljeg tretmana ili psihoterapije, metode oporavka i načine socijalne integracije </a:t>
            </a:r>
            <a:r>
              <a:rPr lang="bs-Latn-BA" dirty="0" err="1" smtClean="0"/>
              <a:t>isl</a:t>
            </a:r>
            <a:r>
              <a:rPr lang="bs-Latn-BA" dirty="0" smtClean="0"/>
              <a:t>.</a:t>
            </a:r>
          </a:p>
          <a:p>
            <a:pPr marL="0" indent="0">
              <a:buNone/>
            </a:pPr>
            <a:r>
              <a:rPr lang="bs-Latn-BA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7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PROCJENA LIČNOSTI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Procjena ličnosti djeteta se može obavljati sa ili bez psiholoških instrumenta, kao i uz pomoć baterije. Procjena koja se obavlja uz pomoć psiholoških instrumenata (ili baterije) ima veću </a:t>
            </a:r>
            <a:r>
              <a:rPr lang="bs-Latn-BA" dirty="0" err="1" smtClean="0"/>
              <a:t>težinu,argumentaciju</a:t>
            </a:r>
            <a:r>
              <a:rPr lang="bs-Latn-BA" dirty="0" smtClean="0"/>
              <a:t> i pouzdanost. Mane su što  zahtijeva vrijeme koje stručni savjetnik nema uvijek na raspolaganju iz različitih razloga. </a:t>
            </a:r>
          </a:p>
          <a:p>
            <a:r>
              <a:rPr lang="bs-Latn-BA" dirty="0" smtClean="0"/>
              <a:t>Stručni savjetnici najčešće koriste sledeće instrumente:</a:t>
            </a:r>
          </a:p>
          <a:p>
            <a:r>
              <a:rPr lang="bs-Latn-BA" smtClean="0"/>
              <a:t>MMPI,Big </a:t>
            </a:r>
            <a:r>
              <a:rPr lang="bs-Latn-BA" dirty="0" err="1" smtClean="0"/>
              <a:t>Five,Bol</a:t>
            </a:r>
            <a:r>
              <a:rPr lang="bs-Latn-BA" dirty="0" smtClean="0"/>
              <a:t>, </a:t>
            </a:r>
            <a:r>
              <a:rPr lang="bs-Latn-BA" dirty="0" err="1" smtClean="0"/>
              <a:t>Eysenkov</a:t>
            </a:r>
            <a:r>
              <a:rPr lang="bs-Latn-BA" dirty="0" smtClean="0"/>
              <a:t> upitnik ličnosti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126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PROCJENA SPOSOBNOSTI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 smtClean="0"/>
              <a:t>Bine –Simonova skala </a:t>
            </a:r>
          </a:p>
          <a:p>
            <a:pPr marL="0" indent="0">
              <a:buNone/>
            </a:pPr>
            <a:r>
              <a:rPr lang="bs-Latn-BA" dirty="0" smtClean="0"/>
              <a:t>Preporuka je da se psihološki mjerni instrumenti za ispitivanje inteligencije koriste veoma oprezno i  samo u određenim situacijama .</a:t>
            </a:r>
          </a:p>
          <a:p>
            <a:pPr marL="0" indent="0">
              <a:buNone/>
            </a:pPr>
            <a:r>
              <a:rPr lang="bs-Latn-BA" dirty="0" smtClean="0"/>
              <a:t>Zašto?</a:t>
            </a:r>
          </a:p>
          <a:p>
            <a:pPr marL="0" indent="0">
              <a:buNone/>
            </a:pPr>
            <a:r>
              <a:rPr lang="bs-Latn-BA" dirty="0" smtClean="0"/>
              <a:t>U velikoj većini slučajeva testovi inteligencije služe za pozitivnu i negativnu selekciju djece.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5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Procjena uticaja Traume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Pojedini primjenljivi već za djecu od 3 godine starosti (TSCYC). </a:t>
            </a:r>
          </a:p>
          <a:p>
            <a:r>
              <a:rPr lang="bs-Latn-BA" dirty="0" smtClean="0"/>
              <a:t>Većina sadrži kliničke skale koje mjere: depresiju, anksioznost i  PTSP (TSCYC,CPDSI,CPTSPSS)</a:t>
            </a:r>
          </a:p>
          <a:p>
            <a:r>
              <a:rPr lang="bs-Latn-BA" dirty="0" smtClean="0"/>
              <a:t>Neki su razvijeni i kao alat za proučavanje istorije nasilje i zanemarivanja djece (CTQ,LITE).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84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CILJ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Preporuke</a:t>
            </a:r>
            <a:r>
              <a:rPr lang="en-US" dirty="0" smtClean="0"/>
              <a:t> </a:t>
            </a:r>
            <a:r>
              <a:rPr lang="en-US" dirty="0"/>
              <a:t>za rad </a:t>
            </a:r>
            <a:r>
              <a:rPr lang="en-US" dirty="0" err="1"/>
              <a:t>stručnih</a:t>
            </a:r>
            <a:r>
              <a:rPr lang="en-US" dirty="0"/>
              <a:t> </a:t>
            </a:r>
            <a:r>
              <a:rPr lang="en-US" dirty="0" err="1"/>
              <a:t>saradnika</a:t>
            </a:r>
            <a:r>
              <a:rPr lang="en-US" dirty="0"/>
              <a:t>/</a:t>
            </a:r>
            <a:r>
              <a:rPr lang="en-US" dirty="0" err="1"/>
              <a:t>savjetnika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današnjoj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psiholozi</a:t>
            </a:r>
            <a:r>
              <a:rPr lang="en-US" dirty="0"/>
              <a:t> u </a:t>
            </a:r>
            <a:r>
              <a:rPr lang="en-US" dirty="0" err="1"/>
              <a:t>pravosuđu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 smtClean="0"/>
              <a:t>pravilnika</a:t>
            </a:r>
            <a:r>
              <a:rPr lang="en-US" dirty="0" smtClean="0"/>
              <a:t>/</a:t>
            </a:r>
            <a:r>
              <a:rPr lang="en-US" dirty="0" err="1" smtClean="0"/>
              <a:t>upustava</a:t>
            </a:r>
            <a:r>
              <a:rPr lang="en-US" dirty="0" smtClean="0"/>
              <a:t> </a:t>
            </a:r>
            <a:r>
              <a:rPr lang="en-US" dirty="0"/>
              <a:t>za rad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sudijama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tužiocima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nedvosmisleno</a:t>
            </a:r>
            <a:r>
              <a:rPr lang="en-US" dirty="0"/>
              <a:t> pruža </a:t>
            </a:r>
            <a:r>
              <a:rPr lang="en-US" dirty="0" err="1" smtClean="0"/>
              <a:t>informacije</a:t>
            </a:r>
            <a:r>
              <a:rPr lang="bs-Latn-BA" dirty="0" smtClean="0"/>
              <a:t>:</a:t>
            </a:r>
          </a:p>
          <a:p>
            <a:r>
              <a:rPr lang="bs-Latn-BA" dirty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ulozi</a:t>
            </a:r>
            <a:r>
              <a:rPr lang="bs-Latn-BA" dirty="0" smtClean="0"/>
              <a:t> stručnih savjetnika/saradnika koji obavljaju psihološku djelatnost</a:t>
            </a:r>
            <a:r>
              <a:rPr lang="en-US" dirty="0" smtClean="0"/>
              <a:t>,</a:t>
            </a:r>
            <a:endParaRPr lang="bs-Latn-BA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područj</a:t>
            </a:r>
            <a:r>
              <a:rPr lang="bs-Latn-BA" dirty="0" smtClean="0"/>
              <a:t>ima </a:t>
            </a:r>
            <a:r>
              <a:rPr lang="en-US" dirty="0" smtClean="0"/>
              <a:t> </a:t>
            </a:r>
            <a:r>
              <a:rPr lang="en-US" dirty="0" err="1"/>
              <a:t>rada</a:t>
            </a:r>
            <a:r>
              <a:rPr lang="en-US" dirty="0"/>
              <a:t>, </a:t>
            </a:r>
            <a:endParaRPr lang="bs-Latn-BA" dirty="0" smtClean="0"/>
          </a:p>
          <a:p>
            <a:r>
              <a:rPr lang="en-US" dirty="0" err="1" smtClean="0"/>
              <a:t>ograničenjima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bs-Latn-BA" dirty="0" smtClean="0"/>
          </a:p>
          <a:p>
            <a:r>
              <a:rPr lang="bs-Latn-BA" dirty="0" smtClean="0"/>
              <a:t>n</a:t>
            </a:r>
            <a:r>
              <a:rPr lang="en-US" dirty="0" err="1" smtClean="0"/>
              <a:t>adležnostima</a:t>
            </a:r>
            <a:r>
              <a:rPr lang="bs-Latn-BA" dirty="0" smtClean="0"/>
              <a:t>.</a:t>
            </a:r>
            <a:r>
              <a:rPr lang="en-US" dirty="0" smtClean="0"/>
              <a:t>  </a:t>
            </a:r>
            <a:endParaRPr lang="bs-Latn-BA" dirty="0" smtClean="0"/>
          </a:p>
          <a:p>
            <a:endParaRPr lang="bs-Latn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0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 smtClean="0"/>
              <a:t>Projektivne</a:t>
            </a:r>
            <a:r>
              <a:rPr lang="bs-Latn-BA" dirty="0" smtClean="0"/>
              <a:t> tehnike i pomoćna sredstva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Najviše primjenjivani dijagnostički postupci. Veoma pogodni za djecu svih uzrasta, posebno kada postoji otpor za razgovor ili kada djeca nisu u stanju da verbalizuju svoja iskustava. </a:t>
            </a:r>
          </a:p>
          <a:p>
            <a:r>
              <a:rPr lang="bs-Latn-BA" dirty="0" err="1" smtClean="0"/>
              <a:t>Mahover</a:t>
            </a:r>
            <a:r>
              <a:rPr lang="bs-Latn-BA" dirty="0" smtClean="0"/>
              <a:t> test </a:t>
            </a:r>
          </a:p>
          <a:p>
            <a:r>
              <a:rPr lang="bs-Latn-BA" dirty="0" smtClean="0"/>
              <a:t>Test tematske </a:t>
            </a:r>
            <a:r>
              <a:rPr lang="bs-Latn-BA" dirty="0" err="1" smtClean="0"/>
              <a:t>apercepcije</a:t>
            </a:r>
            <a:r>
              <a:rPr lang="bs-Latn-BA" dirty="0" smtClean="0"/>
              <a:t> </a:t>
            </a:r>
          </a:p>
          <a:p>
            <a:r>
              <a:rPr lang="bs-Latn-BA" u="sng" dirty="0" smtClean="0"/>
              <a:t>POMOĆNA SREDSTVA:</a:t>
            </a:r>
          </a:p>
          <a:p>
            <a:r>
              <a:rPr lang="bs-Latn-BA" dirty="0" smtClean="0"/>
              <a:t>Anatomske lutke </a:t>
            </a:r>
          </a:p>
          <a:p>
            <a:r>
              <a:rPr lang="bs-Latn-BA" dirty="0" smtClean="0"/>
              <a:t>Kuća lutaka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8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PRIMJERI izvještavanja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60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 Komunikacija sa djecom u kontaktu sa zakonom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6137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8338" y="2259098"/>
            <a:ext cx="2528047" cy="1161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DIJETE NE RAZUMIJE ODRASLOG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65176" y="427885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flipH="1">
            <a:off x="5895191" y="2259098"/>
            <a:ext cx="2474257" cy="1161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ODRASLI NE RAZUMIJE DIJETE 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872751" y="2646372"/>
            <a:ext cx="1645921" cy="5061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624403" y="3571535"/>
            <a:ext cx="484632" cy="419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798832" y="3517748"/>
            <a:ext cx="484632" cy="473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8339" y="4120168"/>
            <a:ext cx="2528047" cy="2485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Kognitivni razvoj </a:t>
            </a:r>
          </a:p>
          <a:p>
            <a:pPr algn="ctr"/>
            <a:r>
              <a:rPr lang="bs-Latn-BA" dirty="0" smtClean="0"/>
              <a:t>Sredina i </a:t>
            </a:r>
            <a:r>
              <a:rPr lang="bs-Latn-BA" dirty="0" err="1" smtClean="0"/>
              <a:t>porjeklo</a:t>
            </a:r>
            <a:endParaRPr lang="bs-Latn-BA" dirty="0" smtClean="0"/>
          </a:p>
          <a:p>
            <a:pPr algn="ctr"/>
            <a:r>
              <a:rPr lang="bs-Latn-BA" dirty="0" smtClean="0"/>
              <a:t>Psihički status</a:t>
            </a:r>
          </a:p>
          <a:p>
            <a:pPr algn="ctr"/>
            <a:r>
              <a:rPr lang="bs-Latn-BA" dirty="0" smtClean="0"/>
              <a:t>Potrebe </a:t>
            </a:r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95191" y="4120173"/>
            <a:ext cx="2474258" cy="24850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Vještine i znanja </a:t>
            </a:r>
          </a:p>
          <a:p>
            <a:pPr algn="ctr"/>
            <a:r>
              <a:rPr lang="bs-Latn-BA" dirty="0" smtClean="0"/>
              <a:t>Osjetljivost i empatija</a:t>
            </a:r>
          </a:p>
          <a:p>
            <a:pPr algn="ctr"/>
            <a:r>
              <a:rPr lang="bs-Latn-BA" dirty="0" smtClean="0"/>
              <a:t>Fleksibilnost i objektivnost </a:t>
            </a:r>
          </a:p>
          <a:p>
            <a:pPr algn="ctr"/>
            <a:r>
              <a:rPr lang="bs-Latn-BA" dirty="0" smtClean="0"/>
              <a:t>Strpljenje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19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Primjer 1 (dječak 13.g)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 dirty="0" smtClean="0"/>
              <a:t>Sudija</a:t>
            </a:r>
            <a:r>
              <a:rPr lang="en-US" i="1" dirty="0" smtClean="0"/>
              <a:t>: </a:t>
            </a:r>
            <a:r>
              <a:rPr lang="en-US" i="1" dirty="0"/>
              <a:t>“</a:t>
            </a:r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benzinska</a:t>
            </a:r>
            <a:r>
              <a:rPr lang="en-US" i="1" dirty="0"/>
              <a:t> </a:t>
            </a:r>
            <a:r>
              <a:rPr lang="en-US" i="1" dirty="0" err="1"/>
              <a:t>pumpa</a:t>
            </a:r>
            <a:r>
              <a:rPr lang="en-US" i="1" dirty="0"/>
              <a:t> </a:t>
            </a:r>
            <a:r>
              <a:rPr lang="en-US" i="1" dirty="0" err="1"/>
              <a:t>udaljena</a:t>
            </a:r>
            <a:r>
              <a:rPr lang="en-US" i="1" dirty="0"/>
              <a:t>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”Pa…. </a:t>
            </a:r>
            <a:r>
              <a:rPr lang="en-US" i="1" dirty="0" err="1"/>
              <a:t>šta</a:t>
            </a:r>
            <a:r>
              <a:rPr lang="en-US" i="1" dirty="0"/>
              <a:t> ja </a:t>
            </a:r>
            <a:r>
              <a:rPr lang="en-US" i="1" dirty="0" err="1"/>
              <a:t>znam</a:t>
            </a:r>
            <a:r>
              <a:rPr lang="en-US" i="1" dirty="0"/>
              <a:t>…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daleko</a:t>
            </a:r>
            <a:r>
              <a:rPr lang="en-US" i="1" dirty="0"/>
              <a:t>.”</a:t>
            </a:r>
            <a:endParaRPr lang="en-US" dirty="0"/>
          </a:p>
          <a:p>
            <a:r>
              <a:rPr lang="bs-Latn-BA" i="1" dirty="0" smtClean="0"/>
              <a:t>Sudija: </a:t>
            </a:r>
            <a:r>
              <a:rPr lang="en-US" i="1" dirty="0" smtClean="0"/>
              <a:t> </a:t>
            </a:r>
            <a:r>
              <a:rPr lang="en-US" i="1" dirty="0"/>
              <a:t>”Dobro,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daleko</a:t>
            </a:r>
            <a:r>
              <a:rPr lang="en-US" i="1" dirty="0"/>
              <a:t>…. </a:t>
            </a:r>
            <a:r>
              <a:rPr lang="en-US" i="1" dirty="0" err="1"/>
              <a:t>koliko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</a:t>
            </a:r>
            <a:r>
              <a:rPr lang="en-US" i="1" dirty="0" err="1"/>
              <a:t>vremena</a:t>
            </a:r>
            <a:r>
              <a:rPr lang="en-US" i="1" dirty="0"/>
              <a:t> da </a:t>
            </a:r>
            <a:r>
              <a:rPr lang="en-US" i="1" dirty="0" err="1"/>
              <a:t>pješice</a:t>
            </a:r>
            <a:r>
              <a:rPr lang="en-US" i="1" dirty="0"/>
              <a:t> </a:t>
            </a:r>
            <a:r>
              <a:rPr lang="en-US" i="1" dirty="0" err="1"/>
              <a:t>stigneš</a:t>
            </a:r>
            <a:r>
              <a:rPr lang="en-US" i="1" dirty="0"/>
              <a:t> od </a:t>
            </a:r>
            <a:r>
              <a:rPr lang="en-US" i="1" dirty="0" err="1"/>
              <a:t>svoje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 do 	</a:t>
            </a:r>
            <a:r>
              <a:rPr lang="en-US" i="1" dirty="0" err="1"/>
              <a:t>pumpe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“Pa… pet </a:t>
            </a:r>
            <a:r>
              <a:rPr lang="en-US" i="1" dirty="0" err="1"/>
              <a:t>minuta</a:t>
            </a:r>
            <a:r>
              <a:rPr lang="en-US" i="1" dirty="0"/>
              <a:t>, </a:t>
            </a:r>
            <a:r>
              <a:rPr lang="en-US" i="1" dirty="0" err="1"/>
              <a:t>možda</a:t>
            </a:r>
            <a:r>
              <a:rPr lang="en-US" i="1" dirty="0"/>
              <a:t> </a:t>
            </a:r>
            <a:r>
              <a:rPr lang="en-US" i="1" dirty="0" err="1"/>
              <a:t>deset</a:t>
            </a:r>
            <a:r>
              <a:rPr lang="en-US" i="1" dirty="0"/>
              <a:t>.”</a:t>
            </a:r>
            <a:endParaRPr lang="en-US" dirty="0"/>
          </a:p>
          <a:p>
            <a:r>
              <a:rPr lang="bs-Latn-BA" i="1" dirty="0" smtClean="0"/>
              <a:t>Sudija</a:t>
            </a:r>
            <a:r>
              <a:rPr lang="en-US" i="1" dirty="0" smtClean="0"/>
              <a:t>:”</a:t>
            </a:r>
            <a:r>
              <a:rPr lang="en-US" i="1" dirty="0" err="1"/>
              <a:t>Mogu</a:t>
            </a:r>
            <a:r>
              <a:rPr lang="en-US" i="1" dirty="0"/>
              <a:t> li </a:t>
            </a:r>
            <a:r>
              <a:rPr lang="en-US" i="1" dirty="0" err="1"/>
              <a:t>zaključiti</a:t>
            </a:r>
            <a:r>
              <a:rPr lang="en-US" i="1" dirty="0"/>
              <a:t> da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 do </a:t>
            </a:r>
            <a:r>
              <a:rPr lang="en-US" i="1" dirty="0" err="1"/>
              <a:t>pume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</a:t>
            </a:r>
            <a:r>
              <a:rPr lang="en-US" i="1" dirty="0" err="1"/>
              <a:t>minimalno</a:t>
            </a:r>
            <a:r>
              <a:rPr lang="en-US" i="1" dirty="0"/>
              <a:t> 5, a </a:t>
            </a:r>
            <a:r>
              <a:rPr lang="en-US" i="1" dirty="0" err="1"/>
              <a:t>maksimalmo</a:t>
            </a:r>
            <a:r>
              <a:rPr lang="en-US" i="1" dirty="0"/>
              <a:t> 10 	</a:t>
            </a:r>
            <a:r>
              <a:rPr lang="en-US" i="1" dirty="0" err="1"/>
              <a:t>minuta</a:t>
            </a:r>
            <a:r>
              <a:rPr lang="en-US" i="1" dirty="0"/>
              <a:t> da se </a:t>
            </a:r>
            <a:r>
              <a:rPr lang="en-US" i="1" dirty="0" err="1"/>
              <a:t>stigne</a:t>
            </a:r>
            <a:r>
              <a:rPr lang="en-US" i="1" dirty="0"/>
              <a:t> </a:t>
            </a:r>
            <a:r>
              <a:rPr lang="en-US" i="1" dirty="0" err="1"/>
              <a:t>pješice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:”Da.”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65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Primjer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i="1" dirty="0" smtClean="0"/>
              <a:t>Sudija</a:t>
            </a:r>
            <a:r>
              <a:rPr lang="en-US" i="1" dirty="0" smtClean="0"/>
              <a:t>: </a:t>
            </a:r>
            <a:r>
              <a:rPr lang="en-US" i="1" dirty="0"/>
              <a:t>”</a:t>
            </a:r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benzinska</a:t>
            </a:r>
            <a:r>
              <a:rPr lang="en-US" i="1" dirty="0"/>
              <a:t> </a:t>
            </a:r>
            <a:r>
              <a:rPr lang="en-US" i="1" dirty="0" err="1"/>
              <a:t>pumpa</a:t>
            </a:r>
            <a:r>
              <a:rPr lang="en-US" i="1" dirty="0"/>
              <a:t> </a:t>
            </a:r>
            <a:r>
              <a:rPr lang="en-US" i="1" dirty="0" err="1"/>
              <a:t>udaljena</a:t>
            </a:r>
            <a:r>
              <a:rPr lang="en-US" i="1" dirty="0"/>
              <a:t>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”Pa…. </a:t>
            </a:r>
            <a:r>
              <a:rPr lang="en-US" i="1" dirty="0" err="1"/>
              <a:t>šta</a:t>
            </a:r>
            <a:r>
              <a:rPr lang="en-US" i="1" dirty="0"/>
              <a:t> ja </a:t>
            </a:r>
            <a:r>
              <a:rPr lang="en-US" i="1" dirty="0" err="1"/>
              <a:t>znam</a:t>
            </a:r>
            <a:r>
              <a:rPr lang="en-US" i="1" dirty="0"/>
              <a:t>…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daleko</a:t>
            </a:r>
            <a:r>
              <a:rPr lang="en-US" i="1" dirty="0"/>
              <a:t>.”</a:t>
            </a:r>
            <a:endParaRPr lang="en-US" dirty="0"/>
          </a:p>
          <a:p>
            <a:r>
              <a:rPr lang="bs-Latn-BA" i="1" dirty="0" smtClean="0"/>
              <a:t>Sudija</a:t>
            </a:r>
            <a:r>
              <a:rPr lang="en-US" i="1" dirty="0" smtClean="0"/>
              <a:t>: </a:t>
            </a:r>
            <a:r>
              <a:rPr lang="en-US" i="1" dirty="0"/>
              <a:t>“Pa </a:t>
            </a:r>
            <a:r>
              <a:rPr lang="en-US" i="1" dirty="0" err="1"/>
              <a:t>koliko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</a:t>
            </a:r>
            <a:r>
              <a:rPr lang="en-US" i="1" dirty="0" err="1"/>
              <a:t>vremena</a:t>
            </a:r>
            <a:r>
              <a:rPr lang="en-US" i="1" dirty="0"/>
              <a:t>  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 do </a:t>
            </a:r>
            <a:r>
              <a:rPr lang="en-US" i="1" dirty="0" err="1"/>
              <a:t>pumpe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pomalo</a:t>
            </a:r>
            <a:r>
              <a:rPr lang="en-US" i="1" dirty="0"/>
              <a:t> </a:t>
            </a:r>
            <a:r>
              <a:rPr lang="en-US" i="1" dirty="0" err="1"/>
              <a:t>drsko</a:t>
            </a:r>
            <a:r>
              <a:rPr lang="en-US" i="1" dirty="0"/>
              <a:t>): “</a:t>
            </a:r>
            <a:r>
              <a:rPr lang="en-US" i="1" dirty="0" err="1"/>
              <a:t>Jel</a:t>
            </a:r>
            <a:r>
              <a:rPr lang="en-US" i="1" dirty="0"/>
              <a:t> </a:t>
            </a:r>
            <a:r>
              <a:rPr lang="en-US" i="1" dirty="0" err="1"/>
              <a:t>meni</a:t>
            </a:r>
            <a:r>
              <a:rPr lang="en-US" i="1" dirty="0"/>
              <a:t>?”</a:t>
            </a:r>
            <a:endParaRPr lang="en-US" dirty="0"/>
          </a:p>
          <a:p>
            <a:r>
              <a:rPr lang="bs-Latn-BA" i="1" dirty="0" smtClean="0"/>
              <a:t>Sudija </a:t>
            </a:r>
            <a:r>
              <a:rPr lang="en-US" i="1" dirty="0" smtClean="0"/>
              <a:t> (</a:t>
            </a:r>
            <a:r>
              <a:rPr lang="bs-Latn-BA" i="1" dirty="0" smtClean="0"/>
              <a:t>nestrpljivo, pomalo </a:t>
            </a:r>
            <a:r>
              <a:rPr lang="en-US" i="1" dirty="0" err="1" smtClean="0"/>
              <a:t>iznervirano</a:t>
            </a:r>
            <a:r>
              <a:rPr lang="en-US" i="1" dirty="0"/>
              <a:t>): “Da, </a:t>
            </a:r>
            <a:r>
              <a:rPr lang="en-US" i="1" dirty="0" err="1"/>
              <a:t>tebi</a:t>
            </a:r>
            <a:r>
              <a:rPr lang="en-US" i="1" dirty="0"/>
              <a:t>.”</a:t>
            </a:r>
            <a:endParaRPr lang="en-US" dirty="0"/>
          </a:p>
          <a:p>
            <a:r>
              <a:rPr lang="bs-Latn-BA" i="1" dirty="0" smtClean="0"/>
              <a:t>Dijete</a:t>
            </a:r>
            <a:r>
              <a:rPr lang="en-US" i="1" dirty="0" smtClean="0"/>
              <a:t>(</a:t>
            </a:r>
            <a:r>
              <a:rPr lang="en-US" i="1" dirty="0" err="1" smtClean="0"/>
              <a:t>provokativno</a:t>
            </a:r>
            <a:r>
              <a:rPr lang="en-US" i="1" dirty="0"/>
              <a:t>): “</a:t>
            </a:r>
            <a:r>
              <a:rPr lang="en-US" i="1" dirty="0" err="1"/>
              <a:t>Jel</a:t>
            </a:r>
            <a:r>
              <a:rPr lang="en-US" i="1" dirty="0"/>
              <a:t>  </a:t>
            </a:r>
            <a:r>
              <a:rPr lang="en-US" i="1" dirty="0" err="1"/>
              <a:t>biciklom</a:t>
            </a:r>
            <a:r>
              <a:rPr lang="en-US" i="1" dirty="0"/>
              <a:t>?”</a:t>
            </a:r>
            <a:endParaRPr lang="en-US" dirty="0"/>
          </a:p>
          <a:p>
            <a:r>
              <a:rPr lang="bs-Latn-BA" i="1" dirty="0" smtClean="0"/>
              <a:t>Sudija </a:t>
            </a:r>
            <a:r>
              <a:rPr lang="en-US" i="1" dirty="0" smtClean="0"/>
              <a:t> </a:t>
            </a:r>
            <a:r>
              <a:rPr lang="en-US" i="1" dirty="0"/>
              <a:t>(</a:t>
            </a:r>
            <a:r>
              <a:rPr lang="en-US" i="1" dirty="0" err="1"/>
              <a:t>smirenije</a:t>
            </a:r>
            <a:r>
              <a:rPr lang="en-US" i="1" dirty="0"/>
              <a:t>): ”Ne </a:t>
            </a:r>
            <a:r>
              <a:rPr lang="en-US" i="1" dirty="0" err="1"/>
              <a:t>biciklom</a:t>
            </a:r>
            <a:r>
              <a:rPr lang="en-US" i="1" dirty="0"/>
              <a:t>, </a:t>
            </a:r>
            <a:r>
              <a:rPr lang="en-US" i="1" dirty="0" err="1"/>
              <a:t>kad</a:t>
            </a:r>
            <a:r>
              <a:rPr lang="en-US" i="1" dirty="0"/>
              <a:t> </a:t>
            </a:r>
            <a:r>
              <a:rPr lang="en-US" i="1" dirty="0" err="1"/>
              <a:t>hodaš</a:t>
            </a:r>
            <a:r>
              <a:rPr lang="en-US" i="1" dirty="0"/>
              <a:t>…” 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osmjehuje</a:t>
            </a:r>
            <a:r>
              <a:rPr lang="en-US" i="1" dirty="0"/>
              <a:t> se): “Aha, </a:t>
            </a:r>
            <a:r>
              <a:rPr lang="en-US" i="1" dirty="0" err="1"/>
              <a:t>mislio</a:t>
            </a:r>
            <a:r>
              <a:rPr lang="en-US" i="1" dirty="0"/>
              <a:t> </a:t>
            </a:r>
            <a:r>
              <a:rPr lang="en-US" i="1" dirty="0" err="1"/>
              <a:t>sam</a:t>
            </a:r>
            <a:r>
              <a:rPr lang="en-US" i="1" dirty="0"/>
              <a:t> </a:t>
            </a:r>
            <a:r>
              <a:rPr lang="en-US" i="1" dirty="0" err="1"/>
              <a:t>biciklom</a:t>
            </a:r>
            <a:r>
              <a:rPr lang="en-US" i="1" dirty="0"/>
              <a:t>, ja </a:t>
            </a:r>
            <a:r>
              <a:rPr lang="en-US" i="1" dirty="0" err="1"/>
              <a:t>sam</a:t>
            </a:r>
            <a:r>
              <a:rPr lang="en-US" i="1" dirty="0"/>
              <a:t> </a:t>
            </a:r>
            <a:r>
              <a:rPr lang="en-US" i="1" dirty="0" err="1"/>
              <a:t>stalno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bicklu</a:t>
            </a:r>
            <a:r>
              <a:rPr lang="en-US" i="1" dirty="0"/>
              <a:t>… “</a:t>
            </a:r>
            <a:endParaRPr lang="en-US" dirty="0"/>
          </a:p>
          <a:p>
            <a:r>
              <a:rPr lang="bs-Latn-BA" i="1" dirty="0" smtClean="0"/>
              <a:t>Sudija </a:t>
            </a:r>
            <a:r>
              <a:rPr lang="en-US" i="1" dirty="0" smtClean="0"/>
              <a:t> </a:t>
            </a:r>
            <a:r>
              <a:rPr lang="en-US" i="1" dirty="0"/>
              <a:t>(</a:t>
            </a:r>
            <a:r>
              <a:rPr lang="en-US" i="1" dirty="0" err="1"/>
              <a:t>iznervirano</a:t>
            </a:r>
            <a:r>
              <a:rPr lang="en-US" i="1" dirty="0"/>
              <a:t>): ”Dobro, </a:t>
            </a:r>
            <a:r>
              <a:rPr lang="en-US" i="1" dirty="0" err="1"/>
              <a:t>jesi</a:t>
            </a:r>
            <a:r>
              <a:rPr lang="en-US" i="1" dirty="0"/>
              <a:t> li 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veče</a:t>
            </a:r>
            <a:r>
              <a:rPr lang="en-US" i="1" dirty="0"/>
              <a:t> bio 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biciklu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trijumfalno</a:t>
            </a:r>
            <a:r>
              <a:rPr lang="en-US" i="1" dirty="0"/>
              <a:t>): “</a:t>
            </a:r>
            <a:r>
              <a:rPr lang="en-US" i="1" dirty="0" err="1"/>
              <a:t>Nisam</a:t>
            </a:r>
            <a:r>
              <a:rPr lang="en-US" i="1" dirty="0"/>
              <a:t>. </a:t>
            </a:r>
            <a:r>
              <a:rPr lang="en-US" i="1" dirty="0" err="1"/>
              <a:t>Tu</a:t>
            </a:r>
            <a:r>
              <a:rPr lang="en-US" i="1" dirty="0"/>
              <a:t> me </a:t>
            </a:r>
            <a:r>
              <a:rPr lang="en-US" i="1" dirty="0" err="1"/>
              <a:t>veče</a:t>
            </a:r>
            <a:r>
              <a:rPr lang="en-US" i="1" dirty="0"/>
              <a:t>  </a:t>
            </a:r>
            <a:r>
              <a:rPr lang="en-US" i="1" dirty="0" err="1"/>
              <a:t>pokupio</a:t>
            </a:r>
            <a:r>
              <a:rPr lang="en-US" i="1" dirty="0"/>
              <a:t> M. </a:t>
            </a:r>
            <a:r>
              <a:rPr lang="en-US" i="1" dirty="0" err="1"/>
              <a:t>svojim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motorom</a:t>
            </a:r>
            <a:r>
              <a:rPr lang="en-US" i="1" dirty="0"/>
              <a:t>...”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25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Primjer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err="1"/>
              <a:t>Sudija</a:t>
            </a:r>
            <a:r>
              <a:rPr lang="en-US" i="1" dirty="0"/>
              <a:t>: ”</a:t>
            </a:r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benzinska</a:t>
            </a:r>
            <a:r>
              <a:rPr lang="en-US" i="1" dirty="0"/>
              <a:t> </a:t>
            </a:r>
            <a:r>
              <a:rPr lang="en-US" i="1" dirty="0" err="1"/>
              <a:t>pumpa</a:t>
            </a:r>
            <a:r>
              <a:rPr lang="en-US" i="1" dirty="0"/>
              <a:t> </a:t>
            </a:r>
            <a:r>
              <a:rPr lang="en-US" i="1" dirty="0" err="1"/>
              <a:t>udaljena</a:t>
            </a:r>
            <a:r>
              <a:rPr lang="en-US" i="1" dirty="0"/>
              <a:t>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”Pa…. </a:t>
            </a:r>
            <a:r>
              <a:rPr lang="en-US" i="1" dirty="0" err="1"/>
              <a:t>šta</a:t>
            </a:r>
            <a:r>
              <a:rPr lang="en-US" i="1" dirty="0"/>
              <a:t> ja </a:t>
            </a:r>
            <a:r>
              <a:rPr lang="en-US" i="1" dirty="0" err="1"/>
              <a:t>znam</a:t>
            </a:r>
            <a:r>
              <a:rPr lang="en-US" i="1" dirty="0"/>
              <a:t>…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daleko</a:t>
            </a:r>
            <a:r>
              <a:rPr lang="en-US" i="1" dirty="0"/>
              <a:t>.”</a:t>
            </a:r>
            <a:endParaRPr lang="en-US" dirty="0"/>
          </a:p>
          <a:p>
            <a:r>
              <a:rPr lang="en-US" i="1" dirty="0" err="1"/>
              <a:t>Sudija</a:t>
            </a:r>
            <a:r>
              <a:rPr lang="en-US" i="1" dirty="0"/>
              <a:t>: “A </a:t>
            </a:r>
            <a:r>
              <a:rPr lang="en-US" i="1" dirty="0" err="1"/>
              <a:t>reci</a:t>
            </a:r>
            <a:r>
              <a:rPr lang="en-US" i="1" dirty="0"/>
              <a:t> 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dirty="0" err="1"/>
              <a:t>nama</a:t>
            </a:r>
            <a:r>
              <a:rPr lang="en-US" i="1" dirty="0"/>
              <a:t>… </a:t>
            </a:r>
            <a:r>
              <a:rPr lang="en-US" i="1" dirty="0" err="1"/>
              <a:t>ideš</a:t>
            </a:r>
            <a:r>
              <a:rPr lang="en-US" i="1" dirty="0"/>
              <a:t> li  u </a:t>
            </a:r>
            <a:r>
              <a:rPr lang="en-US" i="1" dirty="0" err="1"/>
              <a:t>školu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“Idem.”</a:t>
            </a:r>
            <a:endParaRPr lang="en-US" dirty="0"/>
          </a:p>
          <a:p>
            <a:r>
              <a:rPr lang="en-US" i="1" dirty="0" err="1"/>
              <a:t>Sudija</a:t>
            </a:r>
            <a:r>
              <a:rPr lang="en-US" i="1" dirty="0"/>
              <a:t>: ”</a:t>
            </a:r>
            <a:r>
              <a:rPr lang="en-US" i="1" dirty="0" err="1"/>
              <a:t>Kakav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đak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počinje</a:t>
            </a:r>
            <a:r>
              <a:rPr lang="en-US" i="1" dirty="0"/>
              <a:t> da </a:t>
            </a:r>
            <a:r>
              <a:rPr lang="en-US" i="1" dirty="0" err="1"/>
              <a:t>zamuckuje</a:t>
            </a:r>
            <a:r>
              <a:rPr lang="en-US" i="1" dirty="0"/>
              <a:t>): “Pa… </a:t>
            </a:r>
            <a:r>
              <a:rPr lang="en-US" i="1" dirty="0" err="1"/>
              <a:t>onako</a:t>
            </a:r>
            <a:r>
              <a:rPr lang="en-US" i="1" dirty="0"/>
              <a:t> .. </a:t>
            </a:r>
            <a:r>
              <a:rPr lang="en-US" i="1" dirty="0" err="1"/>
              <a:t>dobar</a:t>
            </a:r>
            <a:r>
              <a:rPr lang="en-US" i="1" dirty="0"/>
              <a:t>… “</a:t>
            </a:r>
            <a:endParaRPr lang="en-US" dirty="0"/>
          </a:p>
          <a:p>
            <a:r>
              <a:rPr lang="en-US" i="1" dirty="0" err="1"/>
              <a:t>Sudija</a:t>
            </a:r>
            <a:r>
              <a:rPr lang="en-US" i="1" dirty="0"/>
              <a:t>: ”</a:t>
            </a:r>
            <a:r>
              <a:rPr lang="en-US" i="1" dirty="0" err="1"/>
              <a:t>Šta</a:t>
            </a:r>
            <a:r>
              <a:rPr lang="en-US" i="1" dirty="0"/>
              <a:t> </a:t>
            </a:r>
            <a:r>
              <a:rPr lang="en-US" i="1" dirty="0" err="1"/>
              <a:t>imaš</a:t>
            </a:r>
            <a:r>
              <a:rPr lang="en-US" i="1" dirty="0"/>
              <a:t> </a:t>
            </a:r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matematike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muca</a:t>
            </a:r>
            <a:r>
              <a:rPr lang="en-US" i="1" dirty="0"/>
              <a:t>): “</a:t>
            </a:r>
            <a:r>
              <a:rPr lang="en-US" i="1" dirty="0" err="1"/>
              <a:t>Ddd</a:t>
            </a:r>
            <a:r>
              <a:rPr lang="en-US" i="1" dirty="0"/>
              <a:t> </a:t>
            </a:r>
            <a:r>
              <a:rPr lang="en-US" i="1" dirty="0" err="1"/>
              <a:t>dva</a:t>
            </a:r>
            <a:r>
              <a:rPr lang="en-US" i="1" dirty="0"/>
              <a:t>..”</a:t>
            </a:r>
            <a:endParaRPr lang="en-US" dirty="0"/>
          </a:p>
          <a:p>
            <a:r>
              <a:rPr lang="en-US" i="1" dirty="0" err="1"/>
              <a:t>Sudija</a:t>
            </a:r>
            <a:r>
              <a:rPr lang="en-US" i="1" dirty="0"/>
              <a:t>: “Pa </a:t>
            </a:r>
            <a:r>
              <a:rPr lang="en-US" i="1" dirty="0" err="1"/>
              <a:t>jesi</a:t>
            </a:r>
            <a:r>
              <a:rPr lang="en-US" i="1" dirty="0"/>
              <a:t> li  </a:t>
            </a:r>
            <a:r>
              <a:rPr lang="en-US" i="1" dirty="0" err="1"/>
              <a:t>naučio</a:t>
            </a:r>
            <a:r>
              <a:rPr lang="en-US" i="1" dirty="0"/>
              <a:t> </a:t>
            </a:r>
            <a:r>
              <a:rPr lang="en-US" i="1" dirty="0" err="1"/>
              <a:t>koliko</a:t>
            </a:r>
            <a:r>
              <a:rPr lang="en-US" i="1" dirty="0"/>
              <a:t> </a:t>
            </a:r>
            <a:r>
              <a:rPr lang="en-US" i="1" dirty="0" err="1"/>
              <a:t>jedan</a:t>
            </a:r>
            <a:r>
              <a:rPr lang="en-US" i="1" dirty="0"/>
              <a:t> </a:t>
            </a:r>
            <a:r>
              <a:rPr lang="en-US" i="1" dirty="0" err="1"/>
              <a:t>kilometar</a:t>
            </a:r>
            <a:r>
              <a:rPr lang="en-US" i="1" dirty="0"/>
              <a:t> </a:t>
            </a:r>
            <a:r>
              <a:rPr lang="en-US" i="1" dirty="0" err="1"/>
              <a:t>ima</a:t>
            </a:r>
            <a:r>
              <a:rPr lang="en-US" i="1" dirty="0"/>
              <a:t> </a:t>
            </a:r>
            <a:r>
              <a:rPr lang="en-US" i="1" dirty="0" err="1"/>
              <a:t>metara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tiho,nesigurno</a:t>
            </a:r>
            <a:r>
              <a:rPr lang="en-US" i="1" dirty="0"/>
              <a:t>): ”</a:t>
            </a:r>
            <a:r>
              <a:rPr lang="en-US" i="1" dirty="0" err="1"/>
              <a:t>Jesam</a:t>
            </a:r>
            <a:r>
              <a:rPr lang="en-US" i="1" dirty="0"/>
              <a:t>.” </a:t>
            </a:r>
            <a:endParaRPr lang="en-US" dirty="0"/>
          </a:p>
          <a:p>
            <a:r>
              <a:rPr lang="en-US" i="1" dirty="0" err="1"/>
              <a:t>Sudija</a:t>
            </a:r>
            <a:r>
              <a:rPr lang="en-US" i="1" dirty="0"/>
              <a:t>: “Pa </a:t>
            </a:r>
            <a:r>
              <a:rPr lang="bs-Latn-BA" i="1" dirty="0" smtClean="0"/>
              <a:t>h</a:t>
            </a:r>
            <a:r>
              <a:rPr lang="en-US" i="1" dirty="0" err="1" smtClean="0"/>
              <a:t>ajde</a:t>
            </a:r>
            <a:r>
              <a:rPr lang="en-US" i="1" dirty="0" smtClean="0"/>
              <a:t>  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dirty="0" err="1"/>
              <a:t>nama</a:t>
            </a:r>
            <a:r>
              <a:rPr lang="en-US" i="1" dirty="0"/>
              <a:t> </a:t>
            </a:r>
            <a:r>
              <a:rPr lang="en-US" i="1" dirty="0" err="1"/>
              <a:t>onda</a:t>
            </a:r>
            <a:r>
              <a:rPr lang="en-US" i="1" dirty="0"/>
              <a:t> </a:t>
            </a:r>
            <a:r>
              <a:rPr lang="en-US" i="1" dirty="0" err="1"/>
              <a:t>lijepo</a:t>
            </a:r>
            <a:r>
              <a:rPr lang="en-US" i="1" dirty="0"/>
              <a:t> </a:t>
            </a:r>
            <a:r>
              <a:rPr lang="en-US" i="1" dirty="0" err="1"/>
              <a:t>reci</a:t>
            </a:r>
            <a:r>
              <a:rPr lang="en-US" i="1" dirty="0"/>
              <a:t> </a:t>
            </a:r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kilometara</a:t>
            </a:r>
            <a:r>
              <a:rPr lang="en-US" i="1" dirty="0"/>
              <a:t> </a:t>
            </a:r>
            <a:r>
              <a:rPr lang="en-US" i="1" dirty="0" err="1"/>
              <a:t>ili</a:t>
            </a:r>
            <a:r>
              <a:rPr lang="en-US" i="1" dirty="0"/>
              <a:t> </a:t>
            </a:r>
            <a:r>
              <a:rPr lang="en-US" i="1" dirty="0" err="1"/>
              <a:t>metara</a:t>
            </a:r>
            <a:r>
              <a:rPr lang="en-US" i="1" dirty="0"/>
              <a:t>  </a:t>
            </a:r>
            <a:r>
              <a:rPr lang="en-US" i="1" dirty="0" err="1"/>
              <a:t>udaljena</a:t>
            </a:r>
            <a:r>
              <a:rPr lang="en-US" i="1" dirty="0"/>
              <a:t> </a:t>
            </a:r>
            <a:r>
              <a:rPr lang="en-US" i="1" dirty="0" err="1"/>
              <a:t>pumpa</a:t>
            </a:r>
            <a:r>
              <a:rPr lang="en-US" i="1" dirty="0"/>
              <a:t> od 	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?”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8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Karakteristike djece u komunikaciji u odnosu na uzrast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8440871"/>
              </p:ext>
            </p:extLst>
          </p:nvPr>
        </p:nvGraphicFramePr>
        <p:xfrm>
          <a:off x="685800" y="2141537"/>
          <a:ext cx="10131426" cy="3539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713">
                  <a:extLst>
                    <a:ext uri="{9D8B030D-6E8A-4147-A177-3AD203B41FA5}">
                      <a16:colId xmlns:a16="http://schemas.microsoft.com/office/drawing/2014/main" xmlns="" val="4032297508"/>
                    </a:ext>
                  </a:extLst>
                </a:gridCol>
                <a:gridCol w="5065713">
                  <a:extLst>
                    <a:ext uri="{9D8B030D-6E8A-4147-A177-3AD203B41FA5}">
                      <a16:colId xmlns:a16="http://schemas.microsoft.com/office/drawing/2014/main" xmlns="" val="1198152629"/>
                    </a:ext>
                  </a:extLst>
                </a:gridCol>
              </a:tblGrid>
              <a:tr h="704627">
                <a:tc>
                  <a:txBody>
                    <a:bodyPr/>
                    <a:lstStyle/>
                    <a:p>
                      <a:r>
                        <a:rPr lang="bs-Latn-BA" dirty="0" smtClean="0"/>
                        <a:t>KARAKTERISTIKE</a:t>
                      </a:r>
                      <a:r>
                        <a:rPr lang="bs-Latn-BA" baseline="0" dirty="0" smtClean="0"/>
                        <a:t> DJECE RANOG ŠKOLSKOG UZRASTA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 smtClean="0"/>
                        <a:t>KARAKTERISTIKE ADOLESCENATA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9552791"/>
                  </a:ext>
                </a:extLst>
              </a:tr>
              <a:tr h="402644">
                <a:tc>
                  <a:txBody>
                    <a:bodyPr/>
                    <a:lstStyle/>
                    <a:p>
                      <a:r>
                        <a:rPr lang="bs-Latn-BA" dirty="0" smtClean="0"/>
                        <a:t>-Nemaju otpor prema</a:t>
                      </a:r>
                      <a:r>
                        <a:rPr lang="bs-Latn-BA" baseline="0" dirty="0" smtClean="0"/>
                        <a:t> odraslima </a:t>
                      </a:r>
                    </a:p>
                    <a:p>
                      <a:r>
                        <a:rPr lang="bs-Latn-BA" dirty="0" smtClean="0"/>
                        <a:t>-Traže potvrdu za tačan odgovor</a:t>
                      </a:r>
                    </a:p>
                    <a:p>
                      <a:r>
                        <a:rPr lang="bs-Latn-BA" dirty="0" smtClean="0"/>
                        <a:t>-Vole pravila </a:t>
                      </a:r>
                    </a:p>
                    <a:p>
                      <a:r>
                        <a:rPr lang="bs-Latn-BA" dirty="0" smtClean="0"/>
                        <a:t>-</a:t>
                      </a:r>
                      <a:r>
                        <a:rPr lang="bs-Latn-BA" dirty="0" err="1" smtClean="0"/>
                        <a:t>Pružiće</a:t>
                      </a:r>
                      <a:r>
                        <a:rPr lang="bs-Latn-BA" dirty="0" smtClean="0"/>
                        <a:t> i netačne odgovore kako bi zadovoljili </a:t>
                      </a:r>
                      <a:r>
                        <a:rPr lang="bs-Latn-BA" dirty="0" err="1" smtClean="0"/>
                        <a:t>očekivanja</a:t>
                      </a:r>
                      <a:r>
                        <a:rPr lang="bs-Latn-BA" dirty="0" smtClean="0"/>
                        <a:t> odraslog,</a:t>
                      </a:r>
                      <a:r>
                        <a:rPr lang="bs-Latn-BA" baseline="0" dirty="0" smtClean="0"/>
                        <a:t> bez namjere da lažu</a:t>
                      </a:r>
                    </a:p>
                    <a:p>
                      <a:r>
                        <a:rPr lang="bs-Latn-BA" baseline="0" dirty="0" smtClean="0"/>
                        <a:t>-Prostorna i vremenska </a:t>
                      </a:r>
                      <a:r>
                        <a:rPr lang="bs-Latn-BA" baseline="0" dirty="0" err="1" smtClean="0"/>
                        <a:t>orjentacija</a:t>
                      </a:r>
                      <a:r>
                        <a:rPr lang="bs-Latn-BA" baseline="0" dirty="0" smtClean="0"/>
                        <a:t> je varijabilna i zavisi od različitih faktora </a:t>
                      </a:r>
                    </a:p>
                    <a:p>
                      <a:r>
                        <a:rPr lang="bs-Latn-BA" baseline="0" dirty="0" smtClean="0"/>
                        <a:t>-Često imaju izražene psihosomatske reakcije, naročito ako su žrtve (jak bol u stomaku, glavobolja, mučnina, </a:t>
                      </a:r>
                      <a:r>
                        <a:rPr lang="bs-Latn-BA" baseline="0" dirty="0" err="1" smtClean="0"/>
                        <a:t>povraćanje</a:t>
                      </a:r>
                      <a:r>
                        <a:rPr lang="bs-Latn-BA" baseline="0" dirty="0" smtClean="0"/>
                        <a:t> </a:t>
                      </a:r>
                      <a:r>
                        <a:rPr lang="bs-Latn-BA" baseline="0" dirty="0" err="1" smtClean="0"/>
                        <a:t>isl</a:t>
                      </a:r>
                      <a:r>
                        <a:rPr lang="bs-Latn-BA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bs-Latn-BA" altLang="en-US" dirty="0" smtClean="0">
                          <a:latin typeface="Tahoma" panose="020B0604030504040204" pitchFamily="34" charset="0"/>
                        </a:rPr>
                        <a:t>-</a:t>
                      </a:r>
                      <a:r>
                        <a:rPr lang="en-US" altLang="en-US" dirty="0" err="1" smtClean="0">
                          <a:latin typeface="+mn-lt"/>
                        </a:rPr>
                        <a:t>Imaju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otpor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prema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odraslima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bs-Latn-BA" altLang="en-US" dirty="0" smtClean="0">
                          <a:latin typeface="+mn-lt"/>
                        </a:rPr>
                        <a:t>-</a:t>
                      </a:r>
                      <a:r>
                        <a:rPr lang="en-US" altLang="en-US" dirty="0" err="1" smtClean="0">
                          <a:latin typeface="+mn-lt"/>
                        </a:rPr>
                        <a:t>Teško</a:t>
                      </a:r>
                      <a:r>
                        <a:rPr lang="en-US" altLang="en-US" dirty="0" smtClean="0">
                          <a:latin typeface="+mn-lt"/>
                        </a:rPr>
                        <a:t> se </a:t>
                      </a:r>
                      <a:r>
                        <a:rPr lang="en-US" altLang="en-US" dirty="0" err="1" smtClean="0">
                          <a:latin typeface="+mn-lt"/>
                        </a:rPr>
                        <a:t>usuđuju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pričati</a:t>
                      </a:r>
                      <a:r>
                        <a:rPr lang="en-US" altLang="en-US" dirty="0" smtClean="0">
                          <a:latin typeface="+mn-lt"/>
                        </a:rPr>
                        <a:t> o </a:t>
                      </a:r>
                      <a:r>
                        <a:rPr lang="en-US" altLang="en-US" dirty="0" err="1" smtClean="0">
                          <a:latin typeface="+mn-lt"/>
                        </a:rPr>
                        <a:t>onome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što</a:t>
                      </a:r>
                      <a:r>
                        <a:rPr lang="en-US" altLang="en-US" dirty="0" smtClean="0">
                          <a:latin typeface="+mn-lt"/>
                        </a:rPr>
                        <a:t> ne </a:t>
                      </a:r>
                      <a:r>
                        <a:rPr lang="en-US" altLang="en-US" dirty="0" err="1" smtClean="0">
                          <a:latin typeface="+mn-lt"/>
                        </a:rPr>
                        <a:t>razumiju</a:t>
                      </a:r>
                      <a:endParaRPr lang="en-US" altLang="en-US" dirty="0" smtClean="0">
                        <a:latin typeface="+mn-lt"/>
                      </a:endParaRP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bs-Latn-BA" altLang="en-US" dirty="0" smtClean="0">
                          <a:latin typeface="+mn-lt"/>
                        </a:rPr>
                        <a:t>-</a:t>
                      </a:r>
                      <a:r>
                        <a:rPr lang="en-US" altLang="en-US" dirty="0" err="1" smtClean="0">
                          <a:latin typeface="+mn-lt"/>
                        </a:rPr>
                        <a:t>Bitan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im</a:t>
                      </a:r>
                      <a:r>
                        <a:rPr lang="en-US" altLang="en-US" dirty="0" smtClean="0">
                          <a:latin typeface="+mn-lt"/>
                        </a:rPr>
                        <a:t> je pol </a:t>
                      </a:r>
                      <a:r>
                        <a:rPr lang="bs-Latn-BA" altLang="en-US" dirty="0" smtClean="0">
                          <a:latin typeface="+mn-lt"/>
                        </a:rPr>
                        <a:t>odraslog </a:t>
                      </a:r>
                      <a:endParaRPr lang="en-US" altLang="en-US" dirty="0" smtClean="0">
                        <a:latin typeface="+mn-lt"/>
                      </a:endParaRP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bs-Latn-BA" altLang="en-US" dirty="0" smtClean="0">
                          <a:latin typeface="+mn-lt"/>
                        </a:rPr>
                        <a:t>-</a:t>
                      </a:r>
                      <a:r>
                        <a:rPr lang="en-US" altLang="en-US" dirty="0" smtClean="0">
                          <a:latin typeface="+mn-lt"/>
                        </a:rPr>
                        <a:t>Vole da </a:t>
                      </a:r>
                      <a:r>
                        <a:rPr lang="en-US" altLang="en-US" dirty="0" err="1" smtClean="0">
                          <a:latin typeface="+mn-lt"/>
                        </a:rPr>
                        <a:t>imaju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osjećaj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kontrole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nad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svojom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pričom</a:t>
                      </a:r>
                      <a:endParaRPr lang="en-US" altLang="en-US" dirty="0" smtClean="0">
                        <a:latin typeface="+mn-lt"/>
                      </a:endParaRP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bs-Latn-BA" altLang="en-US" dirty="0" smtClean="0">
                          <a:latin typeface="+mn-lt"/>
                        </a:rPr>
                        <a:t>-</a:t>
                      </a:r>
                      <a:r>
                        <a:rPr lang="en-US" altLang="en-US" dirty="0" err="1" smtClean="0">
                          <a:latin typeface="+mn-lt"/>
                        </a:rPr>
                        <a:t>Karakteristični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su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osjećaji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ljutnje</a:t>
                      </a:r>
                      <a:r>
                        <a:rPr lang="en-US" altLang="en-US" dirty="0" smtClean="0">
                          <a:latin typeface="+mn-lt"/>
                        </a:rPr>
                        <a:t>, </a:t>
                      </a:r>
                      <a:r>
                        <a:rPr lang="en-US" altLang="en-US" dirty="0" err="1" smtClean="0">
                          <a:latin typeface="+mn-lt"/>
                        </a:rPr>
                        <a:t>anksioznosti</a:t>
                      </a:r>
                      <a:r>
                        <a:rPr lang="bs-Latn-BA" altLang="en-US" dirty="0" smtClean="0">
                          <a:latin typeface="+mn-lt"/>
                        </a:rPr>
                        <a:t> i </a:t>
                      </a:r>
                      <a:r>
                        <a:rPr lang="en-US" altLang="en-US" dirty="0" smtClean="0">
                          <a:latin typeface="+mn-lt"/>
                        </a:rPr>
                        <a:t> </a:t>
                      </a:r>
                      <a:r>
                        <a:rPr lang="en-US" altLang="en-US" dirty="0" err="1" smtClean="0">
                          <a:latin typeface="+mn-lt"/>
                        </a:rPr>
                        <a:t>straha</a:t>
                      </a:r>
                      <a:endParaRPr lang="bs-Latn-BA" altLang="en-US" dirty="0" smtClean="0">
                        <a:latin typeface="+mn-lt"/>
                      </a:endParaRP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bs-Latn-BA" altLang="en-US" dirty="0" smtClean="0">
                          <a:latin typeface="+mn-lt"/>
                        </a:rPr>
                        <a:t>-Imaju razvijen rječnik </a:t>
                      </a: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bs-Latn-BA" altLang="en-US" dirty="0" smtClean="0">
                          <a:latin typeface="+mn-lt"/>
                        </a:rPr>
                        <a:t>-Ne vole pravila, ali im se podvrgavaju ako je u pitanju autoritet</a:t>
                      </a:r>
                    </a:p>
                    <a:p>
                      <a:pPr>
                        <a:lnSpc>
                          <a:spcPct val="90000"/>
                        </a:lnSpc>
                        <a:defRPr/>
                      </a:pPr>
                      <a:r>
                        <a:rPr lang="bs-Latn-BA" altLang="en-US" dirty="0" smtClean="0">
                          <a:latin typeface="+mn-lt"/>
                        </a:rPr>
                        <a:t>-Boje se da će pogriješiti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803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06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PREPORUKE ZA KOMUNIKACIJU SA DJECOM u kontaktu sa zakonom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s-Latn-BA" dirty="0"/>
              <a:t>Poštovati lični prostor </a:t>
            </a:r>
            <a:r>
              <a:rPr lang="bs-Latn-BA" dirty="0" smtClean="0"/>
              <a:t> djeteta </a:t>
            </a:r>
          </a:p>
          <a:p>
            <a:r>
              <a:rPr lang="bs-Latn-BA" dirty="0" smtClean="0"/>
              <a:t>Prostor gdje se djetetom razgovora mora biti siguran </a:t>
            </a:r>
          </a:p>
          <a:p>
            <a:r>
              <a:rPr lang="bs-Latn-BA" dirty="0" smtClean="0"/>
              <a:t>Ukloniti </a:t>
            </a:r>
            <a:r>
              <a:rPr lang="bs-Latn-BA" dirty="0" err="1" smtClean="0"/>
              <a:t>diskratore</a:t>
            </a:r>
            <a:r>
              <a:rPr lang="bs-Latn-BA" dirty="0" smtClean="0"/>
              <a:t> pažnje </a:t>
            </a:r>
            <a:endParaRPr lang="bs-Latn-BA" dirty="0"/>
          </a:p>
          <a:p>
            <a:r>
              <a:rPr lang="bs-Latn-BA" dirty="0"/>
              <a:t>Djetetu se </a:t>
            </a:r>
            <a:r>
              <a:rPr lang="bs-Latn-BA" dirty="0" err="1"/>
              <a:t>obraćati</a:t>
            </a:r>
            <a:r>
              <a:rPr lang="bs-Latn-BA" dirty="0"/>
              <a:t> </a:t>
            </a:r>
            <a:r>
              <a:rPr lang="bs-Latn-BA" dirty="0" smtClean="0"/>
              <a:t>imenom</a:t>
            </a:r>
            <a:endParaRPr lang="bs-Latn-BA" dirty="0"/>
          </a:p>
          <a:p>
            <a:r>
              <a:rPr lang="bs-Latn-BA" dirty="0" err="1"/>
              <a:t>Naoružati</a:t>
            </a:r>
            <a:r>
              <a:rPr lang="bs-Latn-BA" dirty="0"/>
              <a:t> se strpljenjem</a:t>
            </a:r>
          </a:p>
          <a:p>
            <a:r>
              <a:rPr lang="bs-Latn-BA" dirty="0" err="1"/>
              <a:t>Pokušati</a:t>
            </a:r>
            <a:r>
              <a:rPr lang="bs-Latn-BA" dirty="0"/>
              <a:t> prvo sa otvorenim pitanjima</a:t>
            </a:r>
          </a:p>
          <a:p>
            <a:r>
              <a:rPr lang="bs-Latn-BA" dirty="0"/>
              <a:t>Ne koristi pitanja koja počinju sa ZAŠTO</a:t>
            </a:r>
          </a:p>
          <a:p>
            <a:r>
              <a:rPr lang="bs-Latn-BA" dirty="0"/>
              <a:t>Objasniti sve pravne </a:t>
            </a:r>
            <a:r>
              <a:rPr lang="bs-Latn-BA" dirty="0" err="1"/>
              <a:t>terimine</a:t>
            </a:r>
            <a:r>
              <a:rPr lang="bs-Latn-BA" dirty="0"/>
              <a:t> (ne služiti se eufemizmima!)</a:t>
            </a:r>
          </a:p>
          <a:p>
            <a:r>
              <a:rPr lang="bs-Latn-BA" dirty="0" smtClean="0"/>
              <a:t>Pokazati </a:t>
            </a:r>
            <a:r>
              <a:rPr lang="bs-Latn-BA" dirty="0"/>
              <a:t>autoritet i uspostaviti pravila </a:t>
            </a:r>
          </a:p>
          <a:p>
            <a:r>
              <a:rPr lang="bs-Latn-BA" dirty="0"/>
              <a:t>Instrukcije davati  imperativno  </a:t>
            </a:r>
          </a:p>
          <a:p>
            <a:r>
              <a:rPr lang="bs-Latn-BA" dirty="0"/>
              <a:t>Zatvoriti razgovor </a:t>
            </a:r>
          </a:p>
          <a:p>
            <a:r>
              <a:rPr lang="bs-Latn-BA" dirty="0"/>
              <a:t>Ne davati </a:t>
            </a:r>
            <a:r>
              <a:rPr lang="bs-Latn-BA" dirty="0" err="1"/>
              <a:t>obećanja</a:t>
            </a:r>
            <a:r>
              <a:rPr lang="bs-Latn-BA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87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6635" y="780923"/>
            <a:ext cx="7197726" cy="24214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5100" b="1" dirty="0"/>
              <a:t>OSNOVE FORENZIČKOG</a:t>
            </a:r>
            <a:br>
              <a:rPr lang="hr-HR" altLang="en-US" sz="5100" b="1" dirty="0"/>
            </a:br>
            <a:r>
              <a:rPr lang="hr-HR" altLang="en-US" sz="5100" b="1" dirty="0"/>
              <a:t>INTERVJUIRANJA DJECE  </a:t>
            </a:r>
            <a:endParaRPr lang="en-GB" altLang="en-US" sz="51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70035" y="4700651"/>
            <a:ext cx="6400800" cy="15621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en-US" sz="2400" dirty="0">
                <a:latin typeface="Arial" panose="020B0604020202020204" pitchFamily="34" charset="0"/>
              </a:rPr>
              <a:t>Mirela </a:t>
            </a:r>
            <a:r>
              <a:rPr lang="hr-HR" altLang="en-US" sz="2400" dirty="0" err="1">
                <a:latin typeface="Arial" panose="020B0604020202020204" pitchFamily="34" charset="0"/>
              </a:rPr>
              <a:t>Mujagić</a:t>
            </a:r>
            <a:r>
              <a:rPr lang="hr-HR" altLang="en-US" sz="2400" dirty="0">
                <a:latin typeface="Arial" panose="020B0604020202020204" pitchFamily="34" charset="0"/>
              </a:rPr>
              <a:t>, dipl. Psiholog</a:t>
            </a:r>
          </a:p>
          <a:p>
            <a:pPr eaLnBrk="1" hangingPunct="1">
              <a:lnSpc>
                <a:spcPct val="80000"/>
              </a:lnSpc>
            </a:pPr>
            <a:r>
              <a:rPr lang="hr-HR" altLang="en-US" sz="2400" dirty="0">
                <a:latin typeface="Arial" panose="020B0604020202020204" pitchFamily="34" charset="0"/>
              </a:rPr>
              <a:t>Stručni savjetnik</a:t>
            </a:r>
          </a:p>
          <a:p>
            <a:pPr eaLnBrk="1" hangingPunct="1">
              <a:lnSpc>
                <a:spcPct val="80000"/>
              </a:lnSpc>
            </a:pPr>
            <a:r>
              <a:rPr lang="hr-HR" altLang="en-US" sz="2400" dirty="0">
                <a:latin typeface="Arial" panose="020B0604020202020204" pitchFamily="34" charset="0"/>
              </a:rPr>
              <a:t>Kantonalni sud u Bihaću</a:t>
            </a:r>
            <a:r>
              <a:rPr lang="hr-HR" altLang="en-US" sz="2400" dirty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en-US" sz="2400" dirty="0"/>
              <a:t>Stalni sudski vještak</a:t>
            </a:r>
          </a:p>
          <a:p>
            <a:pPr eaLnBrk="1" hangingPunct="1">
              <a:lnSpc>
                <a:spcPct val="80000"/>
              </a:lnSpc>
            </a:pPr>
            <a:endParaRPr lang="hr-HR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708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Djetetovo otvaranje je proces,</a:t>
            </a:r>
            <a:endParaRPr lang="en-US" dirty="0" smtClean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en-US" sz="4800">
                <a:solidFill>
                  <a:srgbClr val="FF3300"/>
                </a:solidFill>
              </a:rPr>
              <a:t>a ne jedan događaj.</a:t>
            </a:r>
            <a:endParaRPr lang="en-US" altLang="en-US" sz="48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7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ZAKONODAVNO-PRAVNO UTEMELJENJE ZA POSTOJANJE PREPORUKA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000" b="1" dirty="0"/>
              <a:t>Međunarodno-pravni okvir </a:t>
            </a:r>
            <a:endParaRPr lang="en-US" sz="2000" dirty="0"/>
          </a:p>
          <a:p>
            <a:r>
              <a:rPr lang="bs-Latn-BA" sz="2000" b="1" dirty="0"/>
              <a:t>Zakonodavno-pravni okvir na nivou BiH</a:t>
            </a:r>
            <a:endParaRPr lang="en-US" sz="2000" dirty="0"/>
          </a:p>
          <a:p>
            <a:r>
              <a:rPr lang="bs-Latn-BA" sz="2000" b="1" dirty="0"/>
              <a:t>Zakonodavno-pravni okvir na nivou entiteta i distrikta BiH</a:t>
            </a:r>
            <a:endParaRPr lang="en-US" sz="2000" dirty="0"/>
          </a:p>
          <a:p>
            <a:r>
              <a:rPr lang="en-US" sz="2000" b="1" dirty="0" err="1"/>
              <a:t>Ostali</a:t>
            </a:r>
            <a:r>
              <a:rPr lang="en-US" sz="2000" b="1" dirty="0"/>
              <a:t> </a:t>
            </a:r>
            <a:r>
              <a:rPr lang="en-US" sz="2000" b="1" dirty="0" err="1" smtClean="0"/>
              <a:t>dokumenti</a:t>
            </a:r>
            <a:r>
              <a:rPr lang="bs-Latn-BA" sz="2000" b="1" dirty="0" smtClean="0"/>
              <a:t>: </a:t>
            </a:r>
            <a:r>
              <a:rPr lang="bs-Latn-BA" sz="2000" dirty="0"/>
              <a:t>Preporuke za rad psihologa u pravosuđu prema APA i EUROPSY </a:t>
            </a:r>
            <a:r>
              <a:rPr lang="bs-Latn-BA" sz="2000" dirty="0" smtClean="0"/>
              <a:t>standardima, etički kodeksi društva psihologa u BiH (RS, </a:t>
            </a:r>
            <a:r>
              <a:rPr lang="bs-Latn-BA" sz="2000" dirty="0" err="1" smtClean="0"/>
              <a:t>FBiH</a:t>
            </a:r>
            <a:r>
              <a:rPr lang="bs-Latn-BA" sz="2000" dirty="0" smtClean="0"/>
              <a:t>, BD)</a:t>
            </a:r>
            <a:endParaRPr lang="en-US" sz="2000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97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175260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bs-Latn-BA" altLang="en-US" sz="2400" i="1" dirty="0" smtClean="0"/>
              <a:t>	</a:t>
            </a:r>
            <a:r>
              <a:rPr lang="en-US" altLang="en-US" sz="2400" i="1" dirty="0" err="1" smtClean="0"/>
              <a:t>Više</a:t>
            </a:r>
            <a:r>
              <a:rPr lang="en-US" altLang="en-US" sz="2400" i="1" dirty="0" smtClean="0"/>
              <a:t> se ne </a:t>
            </a:r>
            <a:r>
              <a:rPr lang="en-US" altLang="en-US" sz="2400" i="1" dirty="0" err="1" smtClean="0"/>
              <a:t>postavlja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uopšteno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pitanje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imaju</a:t>
            </a:r>
            <a:r>
              <a:rPr lang="en-US" altLang="en-US" sz="2400" i="1" dirty="0" smtClean="0"/>
              <a:t> li </a:t>
            </a:r>
            <a:r>
              <a:rPr lang="en-US" altLang="en-US" sz="2400" i="1" dirty="0" err="1" smtClean="0"/>
              <a:t>djeca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kao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svjedoci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kredibilitet</a:t>
            </a:r>
            <a:r>
              <a:rPr lang="en-US" altLang="en-US" sz="2400" i="1" dirty="0" smtClean="0"/>
              <a:t>, </a:t>
            </a:r>
            <a:r>
              <a:rPr lang="en-US" altLang="en-US" sz="2400" i="1" dirty="0" err="1" smtClean="0"/>
              <a:t>nego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kakve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su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saznajne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kompetencije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konkretnog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djeteta</a:t>
            </a:r>
            <a:r>
              <a:rPr lang="en-US" altLang="en-US" sz="2400" i="1" dirty="0" smtClean="0"/>
              <a:t>, </a:t>
            </a:r>
            <a:r>
              <a:rPr lang="en-US" altLang="en-US" sz="2400" i="1" dirty="0" err="1" smtClean="0"/>
              <a:t>ko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ga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ispituje</a:t>
            </a:r>
            <a:r>
              <a:rPr lang="en-US" altLang="en-US" sz="2400" i="1" dirty="0" smtClean="0"/>
              <a:t>, </a:t>
            </a:r>
            <a:r>
              <a:rPr lang="en-US" altLang="en-US" sz="2400" i="1" dirty="0" err="1" smtClean="0"/>
              <a:t>na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koji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način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i</a:t>
            </a:r>
            <a:r>
              <a:rPr lang="en-US" altLang="en-US" sz="2400" i="1" dirty="0" smtClean="0"/>
              <a:t> u </a:t>
            </a:r>
            <a:r>
              <a:rPr lang="en-US" altLang="en-US" sz="2400" i="1" dirty="0" err="1" smtClean="0"/>
              <a:t>kakvim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uslovima</a:t>
            </a:r>
            <a:r>
              <a:rPr lang="en-US" altLang="en-US" sz="2400" i="1" dirty="0" smtClean="0"/>
              <a:t> (</a:t>
            </a:r>
            <a:r>
              <a:rPr lang="en-US" altLang="en-US" sz="2400" i="1" dirty="0" err="1" smtClean="0"/>
              <a:t>Srna</a:t>
            </a:r>
            <a:r>
              <a:rPr lang="en-US" altLang="en-US" sz="2400" i="1" dirty="0" smtClean="0"/>
              <a:t>, 2001)</a:t>
            </a:r>
            <a:r>
              <a:rPr lang="bs-Latn-BA" altLang="en-US" sz="2400" dirty="0" smtClean="0">
                <a:effectLst/>
              </a:rPr>
              <a:t> </a:t>
            </a:r>
            <a:endParaRPr lang="en-GB" alt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5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6354" y="966304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 dirty="0"/>
              <a:t>FORENZIČKI INTERVJU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1443" y="2516395"/>
            <a:ext cx="7772400" cy="4114800"/>
          </a:xfrm>
        </p:spPr>
        <p:txBody>
          <a:bodyPr/>
          <a:lstStyle/>
          <a:p>
            <a:r>
              <a:rPr lang="en-US" altLang="en-US" sz="2800" i="1" dirty="0" err="1"/>
              <a:t>razvojno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osjetljiv</a:t>
            </a:r>
            <a:r>
              <a:rPr lang="en-US" altLang="en-US" sz="2800" i="1" dirty="0"/>
              <a:t>, </a:t>
            </a:r>
            <a:r>
              <a:rPr lang="en-US" altLang="en-US" sz="2800" i="1" dirty="0" err="1"/>
              <a:t>prilagođen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djetetu</a:t>
            </a:r>
            <a:r>
              <a:rPr lang="en-US" altLang="en-US" sz="2800" i="1" dirty="0"/>
              <a:t>, da bi </a:t>
            </a:r>
            <a:r>
              <a:rPr lang="en-US" altLang="en-US" sz="2800" i="1" dirty="0" err="1"/>
              <a:t>dalo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što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tačnije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detaljnije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podatke</a:t>
            </a:r>
            <a:r>
              <a:rPr lang="en-US" altLang="en-US" sz="2800" i="1" dirty="0"/>
              <a:t> o </a:t>
            </a:r>
            <a:r>
              <a:rPr lang="en-US" altLang="en-US" sz="2800" i="1" dirty="0" err="1"/>
              <a:t>svom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iskustvu</a:t>
            </a:r>
            <a:r>
              <a:rPr lang="en-US" altLang="en-US" sz="2800" i="1" dirty="0"/>
              <a:t> (child </a:t>
            </a:r>
            <a:r>
              <a:rPr lang="en-US" altLang="en-US" sz="2800" i="1" dirty="0" err="1"/>
              <a:t>centred</a:t>
            </a:r>
            <a:r>
              <a:rPr lang="en-US" altLang="en-US" sz="2800" i="1" dirty="0"/>
              <a:t> approach); </a:t>
            </a:r>
          </a:p>
          <a:p>
            <a:r>
              <a:rPr lang="en-US" altLang="en-US" sz="2800" i="1" dirty="0" err="1"/>
              <a:t>minimalno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stresan</a:t>
            </a:r>
            <a:r>
              <a:rPr lang="en-US" altLang="en-US" sz="2800" i="1" dirty="0"/>
              <a:t> da bi se </a:t>
            </a:r>
            <a:r>
              <a:rPr lang="en-US" altLang="en-US" sz="2800" i="1" dirty="0" err="1"/>
              <a:t>umanjio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rizik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sekundarne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viktimizacije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djeteta</a:t>
            </a:r>
            <a:r>
              <a:rPr lang="en-US" altLang="en-US" sz="2800" i="1" dirty="0"/>
              <a:t>.</a:t>
            </a:r>
            <a:r>
              <a:rPr lang="en-US" altLang="en-US" sz="2800" dirty="0"/>
              <a:t> </a:t>
            </a:r>
            <a:endParaRPr lang="bs-Latn-BA" altLang="en-US" sz="2800" dirty="0"/>
          </a:p>
          <a:p>
            <a:endParaRPr lang="bs-Latn-BA" altLang="en-US" sz="2800" dirty="0"/>
          </a:p>
          <a:p>
            <a:pPr>
              <a:buFont typeface="Wingdings" panose="05000000000000000000" pitchFamily="2" charset="2"/>
              <a:buNone/>
            </a:pPr>
            <a:r>
              <a:rPr lang="bs-Latn-BA" altLang="en-US" sz="2800" dirty="0"/>
              <a:t>(kompetencije </a:t>
            </a:r>
            <a:r>
              <a:rPr lang="bs-Latn-BA" altLang="en-US" sz="2800" dirty="0" err="1"/>
              <a:t>ispitivača</a:t>
            </a:r>
            <a:r>
              <a:rPr lang="bs-Latn-BA" altLang="en-US" sz="2800" dirty="0"/>
              <a:t>)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218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55005" y="535998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 dirty="0"/>
              <a:t>OSNOVNI CILJEVI FI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58520" y="1443660"/>
            <a:ext cx="8135937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i="1" dirty="0" err="1"/>
              <a:t>pružanje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mogućnosti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djetetu</a:t>
            </a:r>
            <a:r>
              <a:rPr lang="en-US" altLang="en-US" sz="2400" i="1" dirty="0"/>
              <a:t> da </a:t>
            </a:r>
            <a:r>
              <a:rPr lang="en-US" altLang="en-US" sz="2400" i="1" dirty="0" err="1"/>
              <a:t>bude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pažljivo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saslušano</a:t>
            </a:r>
            <a:r>
              <a:rPr lang="en-US" altLang="en-US" sz="2400" i="1" dirty="0"/>
              <a:t>, to jest da </a:t>
            </a:r>
            <a:r>
              <a:rPr lang="en-US" altLang="en-US" sz="2400" i="1" dirty="0" err="1"/>
              <a:t>dâ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spontano</a:t>
            </a:r>
            <a:r>
              <a:rPr lang="en-US" altLang="en-US" sz="2400" i="1" dirty="0"/>
              <a:t>, </a:t>
            </a:r>
            <a:r>
              <a:rPr lang="en-US" altLang="en-US" sz="2400" b="1" i="1" dirty="0" err="1"/>
              <a:t>autentično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podrobno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saopštenje</a:t>
            </a:r>
            <a:r>
              <a:rPr lang="en-US" altLang="en-US" sz="2400" b="1" i="1" dirty="0"/>
              <a:t> </a:t>
            </a:r>
            <a:r>
              <a:rPr lang="en-US" altLang="en-US" sz="2400" i="1" dirty="0"/>
              <a:t>o </a:t>
            </a:r>
            <a:r>
              <a:rPr lang="en-US" altLang="en-US" sz="2400" i="1" dirty="0" err="1"/>
              <a:t>određenom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događaju</a:t>
            </a:r>
            <a:r>
              <a:rPr lang="en-US" altLang="en-US" sz="2400" i="1" dirty="0"/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2400" i="1" dirty="0" err="1"/>
              <a:t>sagledavanje</a:t>
            </a:r>
            <a:r>
              <a:rPr lang="en-US" altLang="en-US" sz="2400" i="1" dirty="0"/>
              <a:t> </a:t>
            </a:r>
            <a:r>
              <a:rPr lang="en-US" altLang="en-US" sz="2400" b="1" i="1" dirty="0" err="1"/>
              <a:t>djetetovog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viđenja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doživljaja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zbivanja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kao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pratećih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okolnosti</a:t>
            </a:r>
            <a:r>
              <a:rPr lang="en-US" altLang="en-US" sz="2400" i="1" dirty="0"/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2400" i="1" dirty="0" err="1"/>
              <a:t>ispitivanje</a:t>
            </a:r>
            <a:r>
              <a:rPr lang="en-US" altLang="en-US" sz="2400" i="1" dirty="0"/>
              <a:t> </a:t>
            </a:r>
            <a:r>
              <a:rPr lang="en-US" altLang="en-US" sz="2400" b="1" i="1" dirty="0"/>
              <a:t>da li se </a:t>
            </a:r>
            <a:r>
              <a:rPr lang="en-US" altLang="en-US" sz="2400" b="1" i="1" dirty="0" err="1"/>
              <a:t>zlostavljanje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dogodilo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b="1" i="1" dirty="0" err="1"/>
              <a:t>prikupljanje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dokaza</a:t>
            </a:r>
            <a:r>
              <a:rPr lang="en-US" altLang="en-US" sz="2400" b="1" i="1" dirty="0"/>
              <a:t> </a:t>
            </a:r>
            <a:r>
              <a:rPr lang="en-US" altLang="en-US" sz="2400" i="1" dirty="0" err="1"/>
              <a:t>koji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će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poslužiti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kao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osnov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za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podnošenje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krivične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prijave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predloga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za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pokretanje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krivičnog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postupka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vođenje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dokaznog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postupka</a:t>
            </a:r>
            <a:r>
              <a:rPr lang="en-US" altLang="en-US" sz="2400" i="1" dirty="0"/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2400" i="1" dirty="0" err="1"/>
              <a:t>prikupljanje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informacija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za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donošenje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odluke</a:t>
            </a:r>
            <a:r>
              <a:rPr lang="en-US" altLang="en-US" sz="2400" i="1" dirty="0"/>
              <a:t> o </a:t>
            </a:r>
            <a:r>
              <a:rPr lang="en-US" altLang="en-US" sz="2400" b="1" i="1" dirty="0" err="1"/>
              <a:t>potrebi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za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posebnim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mjerama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društvene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zaštite</a:t>
            </a:r>
            <a:r>
              <a:rPr lang="en-US" altLang="en-US" sz="2400" i="1" dirty="0"/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2400" i="1" dirty="0" err="1"/>
              <a:t>racionalizovanje</a:t>
            </a:r>
            <a:r>
              <a:rPr lang="en-US" altLang="en-US" sz="2400" i="1" dirty="0"/>
              <a:t> </a:t>
            </a:r>
            <a:r>
              <a:rPr lang="en-US" altLang="en-US" sz="2400" b="1" i="1" dirty="0" err="1"/>
              <a:t>plana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dalje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psihosocijalne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krivičnopravne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intervencije</a:t>
            </a:r>
            <a:r>
              <a:rPr lang="en-US" altLang="en-US" sz="2400" i="1" dirty="0"/>
              <a:t>.</a:t>
            </a:r>
            <a:endParaRPr lang="en-GB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318518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43913" y="2298124"/>
            <a:ext cx="814705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bs-Latn-BA" altLang="en-US" sz="2400" i="1" dirty="0" smtClean="0"/>
              <a:t>	P</a:t>
            </a:r>
            <a:r>
              <a:rPr lang="en-US" altLang="en-US" sz="2400" i="1" dirty="0" err="1" smtClean="0"/>
              <a:t>ristup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ispitivača</a:t>
            </a:r>
            <a:r>
              <a:rPr lang="en-US" altLang="en-US" sz="2400" i="1" dirty="0" smtClean="0"/>
              <a:t>, </a:t>
            </a:r>
            <a:r>
              <a:rPr lang="en-US" altLang="en-US" sz="2400" i="1" dirty="0" err="1" smtClean="0"/>
              <a:t>način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izražavanja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i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sadržaj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komunikacije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moraju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biti</a:t>
            </a:r>
            <a:r>
              <a:rPr lang="en-US" altLang="en-US" sz="2400" i="1" dirty="0" smtClean="0"/>
              <a:t> </a:t>
            </a:r>
            <a:r>
              <a:rPr lang="en-US" altLang="en-US" sz="2400" b="1" i="1" dirty="0" err="1" smtClean="0"/>
              <a:t>razvojno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senzitivni</a:t>
            </a:r>
            <a:r>
              <a:rPr lang="en-US" altLang="en-US" sz="2400" b="1" i="1" dirty="0" smtClean="0"/>
              <a:t>, </a:t>
            </a:r>
            <a:r>
              <a:rPr lang="en-US" altLang="en-US" sz="2400" b="1" i="1" dirty="0" err="1" smtClean="0"/>
              <a:t>prilagođeni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individualnim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osobenostima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i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karakteristikama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konteksta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iz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kojeg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dijete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dolazi</a:t>
            </a:r>
            <a:r>
              <a:rPr lang="en-US" altLang="en-US" sz="2400" b="1" i="1" dirty="0" smtClean="0"/>
              <a:t>.</a:t>
            </a:r>
            <a:r>
              <a:rPr lang="en-US" altLang="en-US" sz="2400" dirty="0" smtClean="0">
                <a:effectLst/>
              </a:rPr>
              <a:t> </a:t>
            </a:r>
            <a:endParaRPr lang="en-GB" alt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9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22737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 dirty="0"/>
              <a:t>OPŠTE SMJERNICE ZA VOĐENJE FI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05060" y="1341438"/>
            <a:ext cx="8497887" cy="55165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400" dirty="0"/>
              <a:t>Izbjegavajte:</a:t>
            </a:r>
            <a:endParaRPr lang="en-US" altLang="en-US" sz="2400" b="1" dirty="0"/>
          </a:p>
          <a:p>
            <a:pPr>
              <a:lnSpc>
                <a:spcPct val="80000"/>
              </a:lnSpc>
            </a:pPr>
            <a:r>
              <a:rPr lang="en-US" altLang="en-US" sz="2400" b="1" i="1" dirty="0" err="1"/>
              <a:t>Projekcije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sopstvenih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stavova</a:t>
            </a:r>
            <a:r>
              <a:rPr lang="en-US" altLang="en-US" sz="2400" i="1" dirty="0"/>
              <a:t> o </a:t>
            </a:r>
            <a:r>
              <a:rPr lang="en-US" altLang="en-US" sz="2400" i="1" dirty="0" err="1"/>
              <a:t>situaciji</a:t>
            </a:r>
            <a:r>
              <a:rPr lang="en-US" altLang="en-US" sz="2400" i="1" dirty="0"/>
              <a:t> u </a:t>
            </a:r>
            <a:r>
              <a:rPr lang="en-US" altLang="en-US" sz="2400" i="1" dirty="0" err="1"/>
              <a:t>kojoj</a:t>
            </a:r>
            <a:r>
              <a:rPr lang="en-US" altLang="en-US" sz="2400" i="1" dirty="0"/>
              <a:t> se </a:t>
            </a:r>
            <a:r>
              <a:rPr lang="en-US" altLang="en-US" sz="2400" i="1" dirty="0" err="1"/>
              <a:t>dijete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nalazi</a:t>
            </a:r>
            <a:r>
              <a:rPr lang="bs-Latn-BA" altLang="en-US" sz="2400" i="1" dirty="0"/>
              <a:t> (</a:t>
            </a:r>
            <a:r>
              <a:rPr lang="hr-HR" altLang="en-US" sz="2400" i="1" dirty="0"/>
              <a:t>„</a:t>
            </a:r>
            <a:r>
              <a:rPr lang="en-US" altLang="en-US" sz="2400" i="1" dirty="0" err="1"/>
              <a:t>Sigurno</a:t>
            </a:r>
            <a:r>
              <a:rPr lang="en-US" altLang="en-US" sz="2400" i="1" dirty="0"/>
              <a:t> je </a:t>
            </a:r>
            <a:r>
              <a:rPr lang="en-US" altLang="en-US" sz="2400" i="1" dirty="0" err="1"/>
              <a:t>bilo</a:t>
            </a:r>
            <a:r>
              <a:rPr lang="en-US" altLang="en-US" sz="2400" i="1" dirty="0"/>
              <a:t> </a:t>
            </a:r>
            <a:r>
              <a:rPr lang="en-US" altLang="en-US" sz="2400" b="1" i="1" dirty="0" err="1"/>
              <a:t>zastrašujuće</a:t>
            </a:r>
            <a:r>
              <a:rPr lang="en-US" altLang="en-US" sz="2400" i="1" dirty="0"/>
              <a:t>.” </a:t>
            </a:r>
            <a:r>
              <a:rPr lang="bs-Latn-BA" altLang="en-US" sz="2400" i="1" dirty="0"/>
              <a:t>);</a:t>
            </a:r>
          </a:p>
          <a:p>
            <a:pPr>
              <a:lnSpc>
                <a:spcPct val="80000"/>
              </a:lnSpc>
            </a:pPr>
            <a:endParaRPr lang="bs-Latn-BA" altLang="en-US" sz="2400" i="1" dirty="0"/>
          </a:p>
          <a:p>
            <a:pPr>
              <a:lnSpc>
                <a:spcPct val="80000"/>
              </a:lnSpc>
            </a:pPr>
            <a:r>
              <a:rPr lang="en-US" altLang="en-US" sz="2400" i="1" dirty="0" err="1"/>
              <a:t>Nemojte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pretpostavljati</a:t>
            </a:r>
            <a:r>
              <a:rPr lang="en-US" altLang="en-US" sz="2400" i="1" dirty="0"/>
              <a:t> da je </a:t>
            </a:r>
            <a:r>
              <a:rPr lang="en-US" altLang="en-US" sz="2400" i="1" dirty="0" err="1"/>
              <a:t>traumatizovano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iskustvom</a:t>
            </a:r>
            <a:r>
              <a:rPr lang="en-US" altLang="en-US" sz="2400" i="1" dirty="0"/>
              <a:t>: </a:t>
            </a:r>
            <a:r>
              <a:rPr lang="hr-HR" altLang="en-US" sz="2400" i="1" dirty="0"/>
              <a:t>„</a:t>
            </a:r>
            <a:r>
              <a:rPr lang="en-US" altLang="en-US" sz="2400" i="1" dirty="0" err="1"/>
              <a:t>Čula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sam</a:t>
            </a:r>
            <a:r>
              <a:rPr lang="en-US" altLang="en-US" sz="2400" i="1" dirty="0"/>
              <a:t> da </a:t>
            </a:r>
            <a:r>
              <a:rPr lang="en-US" altLang="en-US" sz="2400" i="1" dirty="0" err="1"/>
              <a:t>si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doživio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nešto</a:t>
            </a:r>
            <a:r>
              <a:rPr lang="en-US" altLang="en-US" sz="2400" i="1" dirty="0"/>
              <a:t> </a:t>
            </a:r>
            <a:r>
              <a:rPr lang="en-US" altLang="en-US" sz="2400" b="1" i="1" dirty="0" err="1"/>
              <a:t>užasno</a:t>
            </a:r>
            <a:r>
              <a:rPr lang="en-US" altLang="en-US" sz="2400" i="1" dirty="0"/>
              <a:t>.” </a:t>
            </a:r>
            <a:r>
              <a:rPr lang="en-US" altLang="en-US" sz="2400" i="1" dirty="0" err="1"/>
              <a:t>Manja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djeca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ponekad</a:t>
            </a:r>
            <a:r>
              <a:rPr lang="en-US" altLang="en-US" sz="2400" i="1" dirty="0"/>
              <a:t> ne </a:t>
            </a:r>
            <a:r>
              <a:rPr lang="en-US" altLang="en-US" sz="2400" i="1" dirty="0" err="1"/>
              <a:t>razumiju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šta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im</a:t>
            </a:r>
            <a:r>
              <a:rPr lang="en-US" altLang="en-US" sz="2400" i="1" dirty="0"/>
              <a:t> se </a:t>
            </a:r>
            <a:r>
              <a:rPr lang="en-US" altLang="en-US" sz="2400" i="1" dirty="0" err="1"/>
              <a:t>desilo</a:t>
            </a:r>
            <a:r>
              <a:rPr lang="en-US" altLang="en-US" sz="2400" i="1" dirty="0"/>
              <a:t>, a </a:t>
            </a:r>
            <a:r>
              <a:rPr lang="en-US" altLang="en-US" sz="2400" i="1" dirty="0" err="1"/>
              <a:t>tek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reakcije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odraslih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ili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autoriteta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počnu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izazivati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strah</a:t>
            </a:r>
            <a:r>
              <a:rPr lang="en-US" altLang="en-US" sz="2400" i="1" dirty="0"/>
              <a:t>. </a:t>
            </a:r>
            <a:endParaRPr lang="bs-Latn-BA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b="1" i="1" dirty="0"/>
          </a:p>
          <a:p>
            <a:pPr>
              <a:lnSpc>
                <a:spcPct val="80000"/>
              </a:lnSpc>
            </a:pPr>
            <a:r>
              <a:rPr lang="hr-HR" altLang="en-US" sz="2400" b="1" i="1" dirty="0"/>
              <a:t>Vrednovanje djeteta, počinilaca ili radnji.</a:t>
            </a:r>
            <a:r>
              <a:rPr lang="hr-HR" altLang="en-US" sz="2400" i="1" dirty="0"/>
              <a:t> </a:t>
            </a:r>
            <a:endParaRPr lang="en-US" altLang="en-US" sz="2400" b="1" i="1" dirty="0"/>
          </a:p>
          <a:p>
            <a:pPr>
              <a:lnSpc>
                <a:spcPct val="80000"/>
              </a:lnSpc>
            </a:pPr>
            <a:endParaRPr lang="bs-Latn-BA" altLang="en-US" sz="2400" b="1" i="1" dirty="0"/>
          </a:p>
          <a:p>
            <a:pPr>
              <a:lnSpc>
                <a:spcPct val="80000"/>
              </a:lnSpc>
            </a:pPr>
            <a:r>
              <a:rPr lang="en-US" altLang="en-US" sz="2400" b="1" i="1" dirty="0" err="1"/>
              <a:t>Tepanje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manjoj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djeci</a:t>
            </a:r>
            <a:r>
              <a:rPr lang="en-US" altLang="en-US" sz="2400" b="1" i="1" dirty="0"/>
              <a:t> </a:t>
            </a:r>
            <a:r>
              <a:rPr lang="en-US" altLang="en-US" sz="2400" i="1" dirty="0"/>
              <a:t>(</a:t>
            </a:r>
            <a:r>
              <a:rPr lang="hr-HR" altLang="en-US" sz="2400" i="1" dirty="0"/>
              <a:t>„</a:t>
            </a:r>
            <a:r>
              <a:rPr lang="en-US" altLang="en-US" sz="2400" i="1" dirty="0" err="1"/>
              <a:t>dušo</a:t>
            </a:r>
            <a:r>
              <a:rPr lang="en-US" altLang="en-US" sz="2400" i="1" dirty="0"/>
              <a:t>”, „</a:t>
            </a:r>
            <a:r>
              <a:rPr lang="en-US" altLang="en-US" sz="2400" i="1" dirty="0" err="1"/>
              <a:t>maco</a:t>
            </a:r>
            <a:r>
              <a:rPr lang="en-US" altLang="en-US" sz="2400" i="1" dirty="0"/>
              <a:t>”, „</a:t>
            </a:r>
            <a:r>
              <a:rPr lang="en-US" altLang="en-US" sz="2400" i="1" dirty="0" err="1"/>
              <a:t>luče</a:t>
            </a:r>
            <a:r>
              <a:rPr lang="en-US" altLang="en-US" sz="2400" i="1" dirty="0"/>
              <a:t>”). </a:t>
            </a:r>
            <a:endParaRPr lang="bs-Latn-BA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b="1" i="1" dirty="0"/>
          </a:p>
          <a:p>
            <a:pPr>
              <a:lnSpc>
                <a:spcPct val="80000"/>
              </a:lnSpc>
            </a:pPr>
            <a:r>
              <a:rPr lang="en-US" altLang="en-US" sz="2400" b="1" i="1" dirty="0"/>
              <a:t>„</a:t>
            </a:r>
            <a:r>
              <a:rPr lang="en-US" altLang="en-US" sz="2400" b="1" i="1" dirty="0" err="1"/>
              <a:t>Podmićivanje</a:t>
            </a:r>
            <a:r>
              <a:rPr lang="en-US" altLang="en-US" sz="2400" b="1" i="1" dirty="0"/>
              <a:t>” </a:t>
            </a:r>
            <a:r>
              <a:rPr lang="en-US" altLang="en-US" sz="2400" i="1" dirty="0" err="1"/>
              <a:t>djeteta</a:t>
            </a:r>
            <a:r>
              <a:rPr lang="bs-Latn-BA" altLang="en-US" sz="2400" i="1" dirty="0"/>
              <a:t>.</a:t>
            </a:r>
            <a:endParaRPr lang="en-US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23487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47430" y="1116912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 dirty="0"/>
              <a:t>OPŠTE SMJERNICE ZA VOĐENJE FI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5357" y="2072962"/>
            <a:ext cx="7772400" cy="4967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i="1" dirty="0" err="1"/>
              <a:t>Dodirivanje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djeteta</a:t>
            </a:r>
            <a:r>
              <a:rPr lang="en-US" altLang="en-US" sz="2400" b="1" i="1" dirty="0"/>
              <a:t>. </a:t>
            </a:r>
            <a:r>
              <a:rPr lang="en-US" altLang="en-US" sz="2400" dirty="0" err="1"/>
              <a:t>Poštujte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njegov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lični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prostor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nemojte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preblizu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predaleko</a:t>
            </a:r>
            <a:r>
              <a:rPr lang="en-US" altLang="en-US" sz="2400" dirty="0"/>
              <a:t>.</a:t>
            </a:r>
            <a:endParaRPr lang="bs-Latn-BA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/>
              <a:t>Obećanja</a:t>
            </a:r>
            <a:r>
              <a:rPr lang="en-US" altLang="en-US" sz="2400" b="1" i="1" dirty="0"/>
              <a:t> „da </a:t>
            </a:r>
            <a:r>
              <a:rPr lang="en-US" altLang="en-US" sz="2400" b="1" i="1" dirty="0" err="1"/>
              <a:t>će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sve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biti</a:t>
            </a:r>
            <a:r>
              <a:rPr lang="en-US" altLang="en-US" sz="2400" b="1" i="1" dirty="0"/>
              <a:t> u </a:t>
            </a:r>
            <a:r>
              <a:rPr lang="en-US" altLang="en-US" sz="2400" b="1" i="1" dirty="0" err="1"/>
              <a:t>redu</a:t>
            </a:r>
            <a:r>
              <a:rPr lang="en-US" altLang="en-US" sz="2400" b="1" i="1" dirty="0"/>
              <a:t>” </a:t>
            </a:r>
            <a:r>
              <a:rPr lang="bs-Latn-BA" altLang="en-US" sz="2400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i="1" dirty="0"/>
          </a:p>
          <a:p>
            <a:pPr>
              <a:lnSpc>
                <a:spcPct val="90000"/>
              </a:lnSpc>
            </a:pP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Opširne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komentare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ili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prezaštićivanje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ako</a:t>
            </a:r>
            <a:r>
              <a:rPr lang="en-US" altLang="en-US" sz="2400" b="1" i="1" dirty="0"/>
              <a:t> se </a:t>
            </a:r>
            <a:r>
              <a:rPr lang="en-US" altLang="en-US" sz="2400" b="1" i="1" dirty="0" err="1"/>
              <a:t>pojave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uznemirenost</a:t>
            </a:r>
            <a:r>
              <a:rPr lang="en-US" altLang="en-US" sz="2400" b="1" i="1" dirty="0"/>
              <a:t>, </a:t>
            </a:r>
            <a:r>
              <a:rPr lang="en-US" altLang="en-US" sz="2400" b="1" i="1" dirty="0" err="1"/>
              <a:t>plač</a:t>
            </a:r>
            <a:r>
              <a:rPr lang="en-US" altLang="en-US" sz="2400" b="1" i="1" dirty="0"/>
              <a:t>, </a:t>
            </a:r>
            <a:r>
              <a:rPr lang="en-US" altLang="en-US" sz="2400" b="1" i="1" dirty="0" err="1"/>
              <a:t>tuga</a:t>
            </a:r>
            <a:r>
              <a:rPr lang="en-US" altLang="en-US" sz="2400" b="1" i="1" dirty="0"/>
              <a:t>.</a:t>
            </a:r>
            <a:r>
              <a:rPr lang="bs-Latn-BA" altLang="en-US" sz="2400" dirty="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s-Latn-BA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 err="1"/>
              <a:t>Upotrebu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riječi</a:t>
            </a:r>
            <a:r>
              <a:rPr lang="en-US" altLang="en-US" sz="2400" b="1" dirty="0"/>
              <a:t> </a:t>
            </a:r>
            <a:r>
              <a:rPr lang="en-US" altLang="en-US" sz="2400" b="1" i="1" dirty="0"/>
              <a:t>„</a:t>
            </a:r>
            <a:r>
              <a:rPr lang="en-US" altLang="en-US" sz="2400" b="1" i="1" dirty="0" err="1"/>
              <a:t>zamisli</a:t>
            </a:r>
            <a:r>
              <a:rPr lang="en-US" altLang="en-US" sz="2400" b="1" i="1" dirty="0"/>
              <a:t>” </a:t>
            </a:r>
            <a:r>
              <a:rPr lang="en-US" altLang="en-US" sz="2400" b="1" i="1" dirty="0" err="1"/>
              <a:t>ili</a:t>
            </a:r>
            <a:r>
              <a:rPr lang="en-US" altLang="en-US" sz="2400" b="1" i="1" dirty="0"/>
              <a:t> „</a:t>
            </a:r>
            <a:r>
              <a:rPr lang="en-US" altLang="en-US" sz="2400" b="1" i="1" dirty="0" err="1"/>
              <a:t>pretpostavi</a:t>
            </a:r>
            <a:r>
              <a:rPr lang="en-US" altLang="en-US" sz="2400" b="1" i="1" dirty="0"/>
              <a:t>”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jer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tako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dajete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dozvolu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maštanje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igru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0523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08791" y="837212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sz="3200" b="1" dirty="0"/>
              <a:t>OPŠTE SMJERNICE ZA VOĐENJE FI</a:t>
            </a:r>
            <a:endParaRPr lang="en-GB" altLang="en-US" sz="3200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75965" y="1859348"/>
            <a:ext cx="8064500" cy="5545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i="1" dirty="0" err="1"/>
              <a:t>Pitanja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koja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počinju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sa</a:t>
            </a:r>
            <a:r>
              <a:rPr lang="en-US" altLang="en-US" sz="2400" b="1" i="1" dirty="0"/>
              <a:t> ZAŠTO –ZAŠTO </a:t>
            </a:r>
            <a:r>
              <a:rPr lang="en-US" altLang="en-US" sz="2400" b="1" i="1" dirty="0" err="1"/>
              <a:t>ima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konotaciju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optužbe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okrivljavanja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te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izaziva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osjećanje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neadekvatnosti</a:t>
            </a:r>
            <a:r>
              <a:rPr lang="en-US" altLang="en-US" sz="2400" b="1" i="1" dirty="0"/>
              <a:t>/</a:t>
            </a:r>
            <a:r>
              <a:rPr lang="en-US" altLang="en-US" sz="2400" b="1" i="1" dirty="0" err="1"/>
              <a:t>krivice</a:t>
            </a:r>
            <a:r>
              <a:rPr lang="en-US" altLang="en-US" sz="2400" b="1" i="1" dirty="0"/>
              <a:t>, a </a:t>
            </a:r>
            <a:r>
              <a:rPr lang="en-US" altLang="en-US" sz="2400" b="1" i="1" dirty="0" err="1"/>
              <a:t>može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produbiti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traumatsku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bespomoćnost</a:t>
            </a:r>
            <a:r>
              <a:rPr lang="en-US" altLang="en-US" sz="2400" b="1" i="1" dirty="0"/>
              <a:t>.</a:t>
            </a:r>
            <a:endParaRPr lang="bs-Latn-BA" altLang="en-US" sz="2400" b="1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i="1" dirty="0"/>
              <a:t> </a:t>
            </a:r>
            <a:endParaRPr lang="hr-HR" altLang="en-US" sz="2400" b="1" i="1" dirty="0"/>
          </a:p>
          <a:p>
            <a:pPr>
              <a:lnSpc>
                <a:spcPct val="90000"/>
              </a:lnSpc>
            </a:pPr>
            <a:r>
              <a:rPr lang="hr-HR" altLang="en-US" sz="2400" b="1" i="1" dirty="0"/>
              <a:t>Nepotrebno </a:t>
            </a:r>
            <a:r>
              <a:rPr lang="hr-HR" altLang="en-US" sz="2400" b="1" i="1" dirty="0" err="1"/>
              <a:t>kritikovanje</a:t>
            </a:r>
            <a:r>
              <a:rPr lang="hr-HR" altLang="en-US" sz="2400" b="1" i="1" dirty="0"/>
              <a:t> djetetovog ponašanja, pogotovo ako ono ne utiče na sam tok intervjua.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en-US" sz="2400" b="1" i="1" dirty="0"/>
          </a:p>
          <a:p>
            <a:pPr>
              <a:lnSpc>
                <a:spcPct val="90000"/>
              </a:lnSpc>
            </a:pPr>
            <a:r>
              <a:rPr lang="hr-HR" altLang="en-US" sz="2400" b="1" i="1" dirty="0"/>
              <a:t>Ne </a:t>
            </a:r>
            <a:r>
              <a:rPr lang="hr-HR" altLang="en-US" sz="2400" b="1" i="1" dirty="0" err="1"/>
              <a:t>kritikujte</a:t>
            </a:r>
            <a:r>
              <a:rPr lang="hr-HR" altLang="en-US" sz="2400" b="1" i="1" dirty="0"/>
              <a:t> dijete kad učestalo ponavlja </a:t>
            </a:r>
            <a:r>
              <a:rPr lang="en-US" altLang="en-US" sz="2400" b="1" i="1" dirty="0"/>
              <a:t>„</a:t>
            </a:r>
            <a:r>
              <a:rPr lang="hr-HR" altLang="en-US" sz="2400" b="1" i="1" dirty="0"/>
              <a:t>ne znam” ili </a:t>
            </a:r>
            <a:r>
              <a:rPr lang="en-US" altLang="en-US" sz="2400" b="1" i="1" dirty="0"/>
              <a:t>„</a:t>
            </a:r>
            <a:r>
              <a:rPr lang="hr-HR" altLang="en-US" sz="2400" b="1" i="1" dirty="0"/>
              <a:t>ne sjećam se”. Nastojte shvatiti razloge takvog ponašanja:             „Ne sjećaš se ili ne želiš razgovarati o tome?”</a:t>
            </a:r>
            <a:endParaRPr lang="en-US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34997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64899" y="720653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 dirty="0"/>
              <a:t>TIPOVI PITANJA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97483" y="2197440"/>
            <a:ext cx="8208962" cy="46085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 err="1"/>
              <a:t>Otvorena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pitanja</a:t>
            </a:r>
            <a:endParaRPr lang="bs-Latn-BA" altLang="en-US" sz="2800" b="1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i="1" dirty="0"/>
          </a:p>
          <a:p>
            <a:pPr lvl="1">
              <a:lnSpc>
                <a:spcPct val="90000"/>
              </a:lnSpc>
            </a:pPr>
            <a:r>
              <a:rPr lang="en-US" altLang="en-US" sz="2400" i="1" dirty="0" err="1"/>
              <a:t>Otvorena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pitanja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djeluju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prirodno</a:t>
            </a:r>
            <a:r>
              <a:rPr lang="en-US" altLang="en-US" sz="2400" i="1" dirty="0"/>
              <a:t>, ne </a:t>
            </a:r>
            <a:r>
              <a:rPr lang="en-US" altLang="en-US" sz="2400" i="1" dirty="0" err="1"/>
              <a:t>ugrožavaju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dijete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ostavljaju</a:t>
            </a:r>
            <a:r>
              <a:rPr lang="en-US" altLang="en-US" sz="2400" i="1" dirty="0"/>
              <a:t> mu </a:t>
            </a:r>
            <a:r>
              <a:rPr lang="en-US" altLang="en-US" sz="2400" i="1" dirty="0" err="1"/>
              <a:t>mogućnost</a:t>
            </a:r>
            <a:r>
              <a:rPr lang="en-US" altLang="en-US" sz="2400" i="1" dirty="0"/>
              <a:t> da </a:t>
            </a:r>
            <a:r>
              <a:rPr lang="en-US" altLang="en-US" sz="2400" i="1" dirty="0" err="1"/>
              <a:t>svojim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riječima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formuliše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odgovor</a:t>
            </a:r>
            <a:r>
              <a:rPr lang="hr-HR" altLang="en-US" sz="2400" i="1" dirty="0"/>
              <a:t> i odabere pojedinosti  o kojima će govoriti</a:t>
            </a:r>
            <a:r>
              <a:rPr lang="en-US" altLang="en-US" sz="2400" i="1" dirty="0"/>
              <a:t>. </a:t>
            </a:r>
            <a:r>
              <a:rPr lang="en-US" altLang="en-US" sz="2400" i="1" dirty="0" err="1"/>
              <a:t>Povećavaju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izglede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za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opširniji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podrobniji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odgovor</a:t>
            </a:r>
            <a:r>
              <a:rPr lang="en-US" altLang="en-US" sz="2400" i="1" dirty="0"/>
              <a:t>. </a:t>
            </a:r>
            <a:r>
              <a:rPr lang="en-US" altLang="en-US" sz="2400" i="1" dirty="0" err="1"/>
              <a:t>Ponekad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nemaju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formu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pitanja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više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poziv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djetetu</a:t>
            </a:r>
            <a:r>
              <a:rPr lang="en-US" altLang="en-US" sz="2400" i="1" dirty="0"/>
              <a:t> da </a:t>
            </a:r>
            <a:r>
              <a:rPr lang="en-US" altLang="en-US" sz="2400" i="1" dirty="0" err="1"/>
              <a:t>priča</a:t>
            </a:r>
            <a:r>
              <a:rPr lang="en-US" altLang="en-US" sz="2400" i="1" dirty="0"/>
              <a:t> o </a:t>
            </a:r>
            <a:r>
              <a:rPr lang="en-US" altLang="en-US" sz="2400" i="1" dirty="0" err="1"/>
              <a:t>nekoj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temi</a:t>
            </a:r>
            <a:r>
              <a:rPr lang="en-US" altLang="en-US" sz="2400" i="1" dirty="0"/>
              <a:t>.</a:t>
            </a:r>
            <a:endParaRPr lang="bs-Latn-BA" altLang="en-US" sz="2400" i="1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en-US" sz="2800" i="1" dirty="0"/>
              <a:t>			</a:t>
            </a:r>
            <a:r>
              <a:rPr lang="en-US" altLang="en-US" sz="2400" i="1" dirty="0"/>
              <a:t>„</a:t>
            </a:r>
            <a:r>
              <a:rPr lang="en-US" altLang="en-US" sz="2400" i="1" dirty="0" err="1"/>
              <a:t>Ispričaj</a:t>
            </a:r>
            <a:r>
              <a:rPr lang="en-US" altLang="en-US" sz="2400" i="1" dirty="0"/>
              <a:t> mi </a:t>
            </a:r>
            <a:r>
              <a:rPr lang="en-US" altLang="en-US" sz="2400" i="1" dirty="0" err="1"/>
              <a:t>šta</a:t>
            </a:r>
            <a:r>
              <a:rPr lang="en-US" altLang="en-US" sz="2400" i="1" dirty="0"/>
              <a:t> se </a:t>
            </a:r>
            <a:r>
              <a:rPr lang="en-US" altLang="en-US" sz="2400" i="1" dirty="0" err="1"/>
              <a:t>desilo</a:t>
            </a:r>
            <a:r>
              <a:rPr lang="en-US" altLang="en-US" sz="2400" i="1" dirty="0"/>
              <a:t>.”</a:t>
            </a:r>
            <a:endParaRPr lang="bs-Latn-BA" altLang="en-US" sz="24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en-US" sz="2400" i="1" dirty="0"/>
              <a:t>		„</a:t>
            </a:r>
            <a:r>
              <a:rPr lang="en-US" altLang="en-US" sz="2400" i="1" dirty="0" err="1"/>
              <a:t>Možeš</a:t>
            </a:r>
            <a:r>
              <a:rPr lang="en-US" altLang="en-US" sz="2400" i="1" dirty="0"/>
              <a:t> li mi </a:t>
            </a:r>
            <a:r>
              <a:rPr lang="en-US" altLang="en-US" sz="2400" i="1" dirty="0" err="1"/>
              <a:t>nešto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više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reći</a:t>
            </a:r>
            <a:r>
              <a:rPr lang="en-US" altLang="en-US" sz="2400" i="1" dirty="0"/>
              <a:t> o tome?”</a:t>
            </a:r>
            <a:r>
              <a:rPr lang="bs-Latn-BA" altLang="en-US" sz="2400" dirty="0"/>
              <a:t> 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474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8537" y="1021867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 dirty="0"/>
              <a:t>TIPOVI PITANJA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1727" y="1885466"/>
            <a:ext cx="8208962" cy="55451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i="1" dirty="0" err="1" smtClean="0"/>
              <a:t>Specifična</a:t>
            </a:r>
            <a:r>
              <a:rPr lang="en-US" altLang="en-US" b="1" i="1" dirty="0" smtClean="0"/>
              <a:t> (</a:t>
            </a:r>
            <a:r>
              <a:rPr lang="en-US" altLang="en-US" b="1" i="1" dirty="0" err="1" smtClean="0"/>
              <a:t>fokusirana</a:t>
            </a:r>
            <a:r>
              <a:rPr lang="en-US" altLang="en-US" b="1" i="1" dirty="0" smtClean="0"/>
              <a:t>) </a:t>
            </a:r>
            <a:r>
              <a:rPr lang="en-US" altLang="en-US" b="1" i="1" dirty="0" err="1" smtClean="0"/>
              <a:t>pitanja</a:t>
            </a:r>
            <a:endParaRPr lang="bs-Latn-BA" altLang="en-US" b="1" i="1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en-US" i="1" dirty="0" smtClean="0"/>
          </a:p>
          <a:p>
            <a:pPr>
              <a:buFont typeface="Wingdings" panose="05000000000000000000" pitchFamily="2" charset="2"/>
              <a:buNone/>
            </a:pPr>
            <a:r>
              <a:rPr lang="bs-Latn-BA" altLang="en-US" i="1" dirty="0" smtClean="0"/>
              <a:t>	</a:t>
            </a:r>
            <a:r>
              <a:rPr lang="en-US" altLang="en-US" sz="2400" i="1" dirty="0"/>
              <a:t>„</a:t>
            </a:r>
            <a:r>
              <a:rPr lang="en-US" altLang="en-US" sz="2400" i="1" dirty="0" err="1"/>
              <a:t>Šta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radila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kada</a:t>
            </a:r>
            <a:r>
              <a:rPr lang="en-US" altLang="en-US" sz="2400" i="1" dirty="0"/>
              <a:t> je </a:t>
            </a:r>
            <a:r>
              <a:rPr lang="en-US" altLang="en-US" sz="2400" i="1" dirty="0" err="1"/>
              <a:t>tata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došao</a:t>
            </a:r>
            <a:r>
              <a:rPr lang="en-US" altLang="en-US" sz="2400" i="1" dirty="0"/>
              <a:t>?”</a:t>
            </a:r>
          </a:p>
          <a:p>
            <a:pPr>
              <a:buFont typeface="Wingdings" panose="05000000000000000000" pitchFamily="2" charset="2"/>
              <a:buNone/>
            </a:pPr>
            <a:r>
              <a:rPr lang="bs-Latn-BA" altLang="en-US" sz="2400" i="1" dirty="0"/>
              <a:t>	</a:t>
            </a:r>
            <a:r>
              <a:rPr lang="en-US" altLang="en-US" sz="2400" i="1" dirty="0"/>
              <a:t>„</a:t>
            </a:r>
            <a:r>
              <a:rPr lang="en-US" altLang="en-US" sz="2400" i="1" dirty="0" err="1"/>
              <a:t>Rekla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si</a:t>
            </a:r>
            <a:r>
              <a:rPr lang="en-US" altLang="en-US" sz="2400" i="1" dirty="0"/>
              <a:t> da je </a:t>
            </a:r>
            <a:r>
              <a:rPr lang="en-US" altLang="en-US" sz="2400" i="1" dirty="0" err="1"/>
              <a:t>ušao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Nenad</a:t>
            </a:r>
            <a:r>
              <a:rPr lang="en-US" altLang="en-US" sz="2400" i="1" dirty="0"/>
              <a:t>. </a:t>
            </a:r>
            <a:r>
              <a:rPr lang="en-US" altLang="en-US" sz="2400" i="1" dirty="0" err="1"/>
              <a:t>Ko</a:t>
            </a:r>
            <a:r>
              <a:rPr lang="en-US" altLang="en-US" sz="2400" i="1" dirty="0"/>
              <a:t> je </a:t>
            </a:r>
            <a:r>
              <a:rPr lang="en-US" altLang="en-US" sz="2400" i="1" dirty="0" err="1"/>
              <a:t>Nenad</a:t>
            </a:r>
            <a:r>
              <a:rPr lang="en-US" altLang="en-US" sz="2400" i="1" dirty="0"/>
              <a:t>?”</a:t>
            </a:r>
          </a:p>
          <a:p>
            <a:pPr>
              <a:buFont typeface="Wingdings" panose="05000000000000000000" pitchFamily="2" charset="2"/>
              <a:buNone/>
            </a:pPr>
            <a:r>
              <a:rPr lang="bs-Latn-BA" altLang="en-US" sz="2400" i="1" dirty="0"/>
              <a:t>	</a:t>
            </a:r>
            <a:r>
              <a:rPr lang="en-US" altLang="en-US" sz="2400" i="1" dirty="0"/>
              <a:t>„</a:t>
            </a:r>
            <a:r>
              <a:rPr lang="hr-HR" altLang="en-US" sz="2400" i="1" dirty="0"/>
              <a:t>Šta je tvoja mama rekla kad si joj sve rekao?”</a:t>
            </a:r>
            <a:endParaRPr lang="en-US" altLang="en-US" sz="2400" i="1" dirty="0"/>
          </a:p>
          <a:p>
            <a:pPr>
              <a:buFont typeface="Wingdings" panose="05000000000000000000" pitchFamily="2" charset="2"/>
              <a:buNone/>
            </a:pPr>
            <a:r>
              <a:rPr lang="bs-Latn-BA" altLang="en-US" sz="2400" i="1" dirty="0"/>
              <a:t>	</a:t>
            </a:r>
            <a:r>
              <a:rPr lang="en-US" altLang="en-US" sz="2400" i="1" dirty="0"/>
              <a:t>„</a:t>
            </a:r>
            <a:r>
              <a:rPr lang="en-US" altLang="en-US" sz="2400" i="1" dirty="0" err="1"/>
              <a:t>Gde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tačno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stajala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kada</a:t>
            </a:r>
            <a:r>
              <a:rPr lang="en-US" altLang="en-US" sz="2400" i="1" dirty="0"/>
              <a:t> je … to </a:t>
            </a:r>
            <a:r>
              <a:rPr lang="en-US" altLang="en-US" sz="2400" i="1" dirty="0" err="1"/>
              <a:t>uradio</a:t>
            </a:r>
            <a:r>
              <a:rPr lang="en-US" altLang="en-US" sz="2400" i="1" dirty="0"/>
              <a:t>?”</a:t>
            </a:r>
          </a:p>
          <a:p>
            <a:pPr>
              <a:buFont typeface="Wingdings" panose="05000000000000000000" pitchFamily="2" charset="2"/>
              <a:buNone/>
            </a:pPr>
            <a:r>
              <a:rPr lang="bs-Latn-BA" altLang="en-US" sz="2400" i="1" dirty="0"/>
              <a:t>	</a:t>
            </a:r>
            <a:r>
              <a:rPr lang="en-US" altLang="en-US" sz="2400" i="1" dirty="0"/>
              <a:t>„</a:t>
            </a:r>
            <a:r>
              <a:rPr lang="en-US" altLang="en-US" sz="2400" i="1" dirty="0" err="1"/>
              <a:t>Kakve</a:t>
            </a:r>
            <a:r>
              <a:rPr lang="en-US" altLang="en-US" sz="2400" i="1" dirty="0"/>
              <a:t> je </a:t>
            </a:r>
            <a:r>
              <a:rPr lang="en-US" altLang="en-US" sz="2400" i="1" dirty="0" err="1"/>
              <a:t>boje</a:t>
            </a:r>
            <a:r>
              <a:rPr lang="en-US" altLang="en-US" sz="2400" i="1" dirty="0"/>
              <a:t> bio </a:t>
            </a:r>
            <a:r>
              <a:rPr lang="en-US" altLang="en-US" sz="2400" i="1" dirty="0" err="1"/>
              <a:t>peškir</a:t>
            </a:r>
            <a:r>
              <a:rPr lang="en-US" altLang="en-US" sz="2400" i="1" dirty="0"/>
              <a:t>?”</a:t>
            </a:r>
            <a:endParaRPr lang="bs-Latn-BA" altLang="en-US" sz="2400" i="1" dirty="0"/>
          </a:p>
          <a:p>
            <a:pPr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i="1" dirty="0" smtClean="0"/>
              <a:t>Koristite ova pitanja samo kad su detalji važni. </a:t>
            </a:r>
            <a:endParaRPr lang="en-GB" altLang="en-US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4868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19903" y="1409144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 dirty="0"/>
              <a:t>TIPOVI PITANJA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06966" y="2660018"/>
            <a:ext cx="8785225" cy="51117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bs-Latn-BA" altLang="en-US" sz="2400" b="1" i="1" dirty="0" smtClean="0"/>
              <a:t>	</a:t>
            </a:r>
            <a:r>
              <a:rPr lang="en-US" altLang="en-US" sz="2400" b="1" i="1" dirty="0" err="1" smtClean="0"/>
              <a:t>Zatvorena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pitanja</a:t>
            </a:r>
            <a:r>
              <a:rPr lang="en-US" altLang="en-US" sz="2400" b="1" i="1" dirty="0" smtClean="0"/>
              <a:t> (</a:t>
            </a:r>
            <a:r>
              <a:rPr lang="en-US" altLang="en-US" sz="2400" b="1" i="1" dirty="0" err="1" smtClean="0"/>
              <a:t>pitanja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višestrukog</a:t>
            </a:r>
            <a:r>
              <a:rPr lang="en-US" altLang="en-US" sz="2400" b="1" i="1" dirty="0" smtClean="0"/>
              <a:t> </a:t>
            </a:r>
            <a:r>
              <a:rPr lang="en-US" altLang="en-US" sz="2400" b="1" i="1" dirty="0" err="1" smtClean="0"/>
              <a:t>izbora</a:t>
            </a:r>
            <a:r>
              <a:rPr lang="en-US" altLang="en-US" sz="2400" b="1" i="1" dirty="0" smtClean="0"/>
              <a:t>, da/ne </a:t>
            </a:r>
            <a:r>
              <a:rPr lang="en-US" altLang="en-US" sz="2400" b="1" i="1" dirty="0" err="1" smtClean="0"/>
              <a:t>pitanja</a:t>
            </a:r>
            <a:r>
              <a:rPr lang="en-US" altLang="en-US" sz="2400" b="1" i="1" dirty="0" smtClean="0"/>
              <a:t>)</a:t>
            </a:r>
            <a:r>
              <a:rPr lang="bs-Latn-BA" altLang="en-US" sz="2400" b="1" i="1" dirty="0" smtClean="0"/>
              <a:t>- </a:t>
            </a:r>
            <a:r>
              <a:rPr lang="hr-HR" altLang="en-US" sz="2400" i="1" dirty="0" smtClean="0"/>
              <a:t>pružaju ograničen broj mogućnosti za odgovor. Koriste se kad: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sz="2400" i="1" dirty="0" smtClean="0"/>
          </a:p>
          <a:p>
            <a:pPr lvl="1"/>
            <a:r>
              <a:rPr lang="hr-HR" altLang="en-US" sz="2400" i="1" dirty="0"/>
              <a:t>djeca ne </a:t>
            </a:r>
            <a:r>
              <a:rPr lang="hr-HR" altLang="en-US" sz="2400" i="1" dirty="0" err="1"/>
              <a:t>reaguju</a:t>
            </a:r>
            <a:r>
              <a:rPr lang="hr-HR" altLang="en-US" sz="2400" i="1" dirty="0"/>
              <a:t> na otvorena pitanja;</a:t>
            </a:r>
          </a:p>
          <a:p>
            <a:pPr lvl="1"/>
            <a:r>
              <a:rPr lang="hr-HR" altLang="en-US" sz="2400" i="1" dirty="0"/>
              <a:t>ne postoji očigledno otvoreno pitanje koje će izazvati željene informacije;</a:t>
            </a:r>
          </a:p>
          <a:p>
            <a:pPr lvl="1">
              <a:buFontTx/>
              <a:buNone/>
            </a:pPr>
            <a:endParaRPr lang="hr-HR" altLang="en-US" sz="2400" i="1" dirty="0"/>
          </a:p>
          <a:p>
            <a:pPr lvl="1">
              <a:buFontTx/>
              <a:buNone/>
            </a:pPr>
            <a:r>
              <a:rPr lang="hr-HR" altLang="en-US" sz="2400" i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6610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627529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Zaposleni stručni savjetnici/saradnici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9017431"/>
              </p:ext>
            </p:extLst>
          </p:nvPr>
        </p:nvGraphicFramePr>
        <p:xfrm>
          <a:off x="1570615" y="1323194"/>
          <a:ext cx="7239897" cy="532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7600">
                  <a:extLst>
                    <a:ext uri="{9D8B030D-6E8A-4147-A177-3AD203B41FA5}">
                      <a16:colId xmlns:a16="http://schemas.microsoft.com/office/drawing/2014/main" xmlns="" val="273116342"/>
                    </a:ext>
                  </a:extLst>
                </a:gridCol>
                <a:gridCol w="1230123">
                  <a:extLst>
                    <a:ext uri="{9D8B030D-6E8A-4147-A177-3AD203B41FA5}">
                      <a16:colId xmlns:a16="http://schemas.microsoft.com/office/drawing/2014/main" xmlns="" val="1569643196"/>
                    </a:ext>
                  </a:extLst>
                </a:gridCol>
                <a:gridCol w="1222174">
                  <a:extLst>
                    <a:ext uri="{9D8B030D-6E8A-4147-A177-3AD203B41FA5}">
                      <a16:colId xmlns:a16="http://schemas.microsoft.com/office/drawing/2014/main" xmlns="" val="3456592515"/>
                    </a:ext>
                  </a:extLst>
                </a:gridCol>
              </a:tblGrid>
              <a:tr h="386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Institucija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Psiholog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Soc. radnik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321457175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Sud BiH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3724153812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Tužilaštvo BiH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2727112983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Okružni sud u Banjaluci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1943962066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Kantonalni  sud  Sarajevo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1916042404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Osnovni sud Banjaluka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1584751308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Kantonalno tužilaštvo kantona Sarajevo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1361402691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Kantonalni sud Bihać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346877972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Kantonalno tužilaštvo USK Bihać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3347194134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Osnovni sud Brčko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1956583030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Policija Brčko/Tužilaštvo BD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335125353"/>
                  </a:ext>
                </a:extLst>
              </a:tr>
              <a:tr h="386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Okružno javno tužilaštvo Istočno Sarajevo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2357655976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Kantonalni sud Zenica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663097959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Kantonalno tužilaštvo ZDK Zenica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4092877597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Kantonalno tužilaštvo HNK Mostar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3618663220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Kantonalni sud Novi Travnik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1449743590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Kantonalno tužilaštvo SBK Travnik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2656313641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Okružno javno tužilaštvo Trebinje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2583126341"/>
                  </a:ext>
                </a:extLst>
              </a:tr>
              <a:tr h="386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Kantonalno tužilaštvo Tuzlanskog kantona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458896850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Okružno javno tužilaštvo Doboj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3099603700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Okružno javno tužilaštvo Banjaluka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2988440036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Okružni sud u Istočnom Sarajevu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3932133946"/>
                  </a:ext>
                </a:extLst>
              </a:tr>
              <a:tr h="197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Okružni sud u Trebinju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967568896"/>
                  </a:ext>
                </a:extLst>
              </a:tr>
              <a:tr h="2252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Ukupno: 22 institucije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s-Latn-BA" sz="1000" dirty="0">
                          <a:effectLst/>
                        </a:rPr>
                        <a:t>4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9" marR="50379" marT="0" marB="0"/>
                </a:tc>
                <a:extLst>
                  <a:ext uri="{0D108BD9-81ED-4DB2-BD59-A6C34878D82A}">
                    <a16:rowId xmlns:a16="http://schemas.microsoft.com/office/drawing/2014/main" xmlns="" val="3682303739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1047857" y="0"/>
            <a:ext cx="296873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9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333376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/>
              <a:t>TIPOVI PITANJA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97483" y="1777891"/>
            <a:ext cx="8208962" cy="5111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800" i="1" dirty="0"/>
              <a:t>	Pitanja višestrukog izbora, posebno kad su ponuđene više od dvije mogućnosti, imaju prednost nad DA-NE pitanjima.</a:t>
            </a:r>
            <a:br>
              <a:rPr lang="hr-HR" altLang="en-US" sz="2800" i="1" dirty="0"/>
            </a:br>
            <a:r>
              <a:rPr lang="hr-HR" altLang="en-US" sz="2800" i="1" dirty="0"/>
              <a:t/>
            </a:r>
            <a:br>
              <a:rPr lang="hr-HR" altLang="en-US" sz="2800" i="1" dirty="0"/>
            </a:br>
            <a:r>
              <a:rPr lang="en-US" altLang="en-US" sz="2400" i="1" dirty="0"/>
              <a:t>„</a:t>
            </a:r>
            <a:r>
              <a:rPr lang="hr-HR" altLang="en-US" sz="2400" i="1" dirty="0"/>
              <a:t>Da li se... (događaj) desio jednom ili više puta?” Slijedi podsticaj otvorenim pitanjem: </a:t>
            </a:r>
            <a:r>
              <a:rPr lang="en-US" altLang="en-US" sz="2400" i="1" dirty="0"/>
              <a:t>„</a:t>
            </a:r>
            <a:r>
              <a:rPr lang="hr-HR" altLang="en-US" sz="2400" i="1" dirty="0"/>
              <a:t>Pričaj mi o tome kad se posljednji put desilo da... (događaj opisan riječima koje dijete koristi).”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en-US" sz="2400" i="1" dirty="0"/>
              <a:t>	</a:t>
            </a:r>
            <a:r>
              <a:rPr lang="en-US" altLang="en-US" sz="2400" i="1" dirty="0"/>
              <a:t>„</a:t>
            </a:r>
            <a:r>
              <a:rPr lang="hr-HR" altLang="en-US" sz="2400" i="1" dirty="0"/>
              <a:t>Da li se... (događaj) desio u vašoj kući, kod djeda ili na nekom drugom mjestu?” Podsticaj: </a:t>
            </a:r>
            <a:r>
              <a:rPr lang="en-US" altLang="en-US" sz="2400" i="1" dirty="0"/>
              <a:t>„</a:t>
            </a:r>
            <a:r>
              <a:rPr lang="hr-HR" altLang="en-US" sz="2400" i="1" dirty="0"/>
              <a:t>Reci mi više o... (lokacija koju je dijete opisalo).”...</a:t>
            </a:r>
            <a:r>
              <a:rPr lang="bs-Latn-BA" altLang="en-US" sz="2400" i="1" dirty="0"/>
              <a:t>	</a:t>
            </a:r>
            <a:endParaRPr lang="en-GB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12194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47779" y="763684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 dirty="0"/>
              <a:t>TIPOVI PITANJA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89160" y="1756375"/>
            <a:ext cx="8713787" cy="54006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  <a:r>
              <a:rPr lang="hr-HR" altLang="en-US" sz="2000" dirty="0"/>
              <a:t>Da/ne pitanja treba koristiti oprezno, naročito s djecom predškolskog uzrasta. Poslije njih bi valjalo opet postavljati otvorena pitanja. </a:t>
            </a:r>
            <a:br>
              <a:rPr lang="hr-HR" altLang="en-US" sz="2000" dirty="0"/>
            </a:br>
            <a:r>
              <a:rPr lang="hr-HR" altLang="en-US" sz="2000" i="1" dirty="0"/>
              <a:t/>
            </a:r>
            <a:br>
              <a:rPr lang="hr-HR" altLang="en-US" sz="2000" i="1" dirty="0"/>
            </a:b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Je li tvoja mama bila kod kuće kad se... (događaj) dogodio?” Podsticaj: „Šta je tvoja mama radila?”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Jeste li ikada gledali filmove?” (Slijedi otvoreno pitanje: „Pričaj mi o tim filmovima.”)</a:t>
            </a:r>
            <a:br>
              <a:rPr lang="hr-HR" altLang="en-US" sz="2000" i="1" dirty="0"/>
            </a:br>
            <a:r>
              <a:rPr lang="hr-HR" altLang="en-US" sz="2000" i="1" dirty="0"/>
              <a:t/>
            </a:r>
            <a:br>
              <a:rPr lang="hr-HR" altLang="en-US" sz="2000" i="1" dirty="0"/>
            </a:br>
            <a:endParaRPr lang="hr-HR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  <a:r>
              <a:rPr lang="hr-HR" altLang="en-US" sz="2000" dirty="0"/>
              <a:t>Poslije zatvorenih postavite otvorena, jer to pokazuje da dijete može spontano pružiti informacije: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Rekao si da ste bili u sobi. Opiši mi sve stvari koje su u toj sobi.”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Rekao si: ’To je bilo drugi put.’ Pričaj mi šta je bilo drugi put.”</a:t>
            </a:r>
            <a:br>
              <a:rPr lang="hr-HR" altLang="en-US" sz="2000" i="1" dirty="0"/>
            </a:br>
            <a:r>
              <a:rPr lang="hr-HR" altLang="en-US" sz="2000" i="1" dirty="0"/>
              <a:t/>
            </a:r>
            <a:br>
              <a:rPr lang="hr-HR" altLang="en-US" sz="2000" i="1" dirty="0"/>
            </a:br>
            <a:endParaRPr lang="en-GB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6366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26265" y="968079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 dirty="0"/>
              <a:t>TIPOVI PITANJA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97483" y="2229716"/>
            <a:ext cx="8208962" cy="51117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b="1" i="1" dirty="0"/>
              <a:t> 	Sugestivna, usmjeravajuća pitanja - </a:t>
            </a:r>
            <a:r>
              <a:rPr lang="hr-HR" altLang="en-US" sz="2400" i="1" dirty="0" err="1"/>
              <a:t>sugerišu</a:t>
            </a:r>
            <a:r>
              <a:rPr lang="hr-HR" altLang="en-US" sz="2400" i="1" dirty="0"/>
              <a:t> željeni odgovor ili pretpostavljaju činjenicu koja može biti sporna.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Određivanje da li je pitanje sugestivno zavisi od mnoštva </a:t>
            </a:r>
            <a:r>
              <a:rPr lang="hr-HR" altLang="en-US" sz="2400" i="1" dirty="0" smtClean="0"/>
              <a:t>faktora, </a:t>
            </a:r>
            <a:r>
              <a:rPr lang="hr-HR" altLang="en-US" sz="2400" i="1" dirty="0"/>
              <a:t>uključujući uzrast djeteta, njegovu zrelost i ton ispitivačevog glasa.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Ova pitanja mogu sadržavati informacije koje dijete još nije ponudilo. Mnogi psiholozi smatraju da su i da/ne pitanja sugestivna, naročito kad se radi o mlađima ili ispitivač ne naglasi pravo djeteta da smije reći „ne”. </a:t>
            </a:r>
            <a:br>
              <a:rPr lang="hr-HR" altLang="en-US" sz="2400" i="1" dirty="0"/>
            </a:br>
            <a:r>
              <a:rPr lang="hr-HR" altLang="en-US" sz="2400" i="1" dirty="0"/>
              <a:t>	</a:t>
            </a:r>
            <a:endParaRPr lang="en-GB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40986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93995" y="397924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 dirty="0"/>
              <a:t>TIPOVI PITANJA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06267" y="1250766"/>
            <a:ext cx="8208962" cy="5661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„Rekao si da se mama plaši tvog očuha, zar ne?”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400" i="1" dirty="0"/>
              <a:t>	</a:t>
            </a:r>
            <a:r>
              <a:rPr lang="en-US" altLang="en-US" sz="2400" i="1" dirty="0"/>
              <a:t>„</a:t>
            </a:r>
            <a:r>
              <a:rPr lang="en-US" altLang="en-US" sz="2400" i="1" dirty="0" err="1"/>
              <a:t>Čula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sam</a:t>
            </a:r>
            <a:r>
              <a:rPr lang="en-US" altLang="en-US" sz="2400" i="1" dirty="0"/>
              <a:t> da se </a:t>
            </a:r>
            <a:r>
              <a:rPr lang="en-US" altLang="en-US" sz="2400" i="1" dirty="0" err="1"/>
              <a:t>tvoji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roditelji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često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svađaju</a:t>
            </a:r>
            <a:r>
              <a:rPr lang="en-US" altLang="en-US" sz="2400" i="1" dirty="0"/>
              <a:t>, je li to </a:t>
            </a:r>
            <a:r>
              <a:rPr lang="en-US" altLang="en-US" sz="2400" i="1" dirty="0" err="1"/>
              <a:t>istina</a:t>
            </a:r>
            <a:r>
              <a:rPr lang="en-US" altLang="en-US" sz="2400" i="1" dirty="0"/>
              <a:t>?”</a:t>
            </a:r>
            <a:endParaRPr lang="hr-HR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„Šta je imao na sebi kada je legao kraj tebe?” (Dijete prethodno nije spomenulo da je muškarac koji je u pitanju legao kraj njega.) </a:t>
            </a:r>
            <a:endParaRPr lang="en-US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bs-Latn-BA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400" i="1" dirty="0"/>
              <a:t>	</a:t>
            </a:r>
            <a:r>
              <a:rPr lang="en-US" altLang="en-US" sz="2400" i="1" dirty="0"/>
              <a:t>„</a:t>
            </a:r>
            <a:r>
              <a:rPr lang="hr-HR" altLang="en-US" sz="2400" i="1" dirty="0"/>
              <a:t>A onda te on počeo dirati, zar ne?” (Eksplicitna sugestija, dijete još nije </a:t>
            </a:r>
            <a:r>
              <a:rPr lang="hr-HR" altLang="en-US" sz="2400" i="1" dirty="0" err="1"/>
              <a:t>pomenulo</a:t>
            </a:r>
            <a:r>
              <a:rPr lang="hr-HR" altLang="en-US" sz="2400" i="1" dirty="0"/>
              <a:t> da ga je počinilac dirao</a:t>
            </a:r>
            <a:r>
              <a:rPr lang="hr-HR" altLang="en-US" sz="2400" i="1" dirty="0" smtClean="0"/>
              <a:t>.)</a:t>
            </a:r>
            <a:endParaRPr lang="hr-HR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</a:t>
            </a:r>
            <a:r>
              <a:rPr lang="hr-HR" altLang="en-US" sz="2400" dirty="0"/>
              <a:t>Izbjegavajte sugestivna pitanja budući da je informacije </a:t>
            </a:r>
            <a:r>
              <a:rPr lang="hr-HR" altLang="en-US" sz="2400" dirty="0" err="1"/>
              <a:t>dobijene</a:t>
            </a:r>
            <a:r>
              <a:rPr lang="hr-HR" altLang="en-US" sz="2400" dirty="0"/>
              <a:t> na taj način lako obezvrijediti na sudskom pretresu.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903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/>
              <a:t>FAZE INTERVJUA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4171" y="1196976"/>
            <a:ext cx="7772400" cy="56610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hr-HR" altLang="en-US" sz="2400" i="1" dirty="0"/>
              <a:t>Priprema za intervju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lnSpc>
                <a:spcPct val="80000"/>
              </a:lnSpc>
            </a:pPr>
            <a:r>
              <a:rPr lang="hr-HR" altLang="en-US" sz="2400" i="1" dirty="0"/>
              <a:t>Upoznavanje i razvijanje odnosa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lnSpc>
                <a:spcPct val="80000"/>
              </a:lnSpc>
            </a:pPr>
            <a:r>
              <a:rPr lang="hr-HR" altLang="en-US" sz="2400" i="1" dirty="0"/>
              <a:t>Postavljanje osnovnih pravila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lnSpc>
                <a:spcPct val="80000"/>
              </a:lnSpc>
            </a:pPr>
            <a:r>
              <a:rPr lang="hr-HR" altLang="en-US" sz="2400" i="1" dirty="0"/>
              <a:t>Uvježbavanje procedure intervjua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lnSpc>
                <a:spcPct val="80000"/>
              </a:lnSpc>
            </a:pPr>
            <a:r>
              <a:rPr lang="hr-HR" altLang="en-US" sz="2400" i="1" dirty="0"/>
              <a:t>Uvođenje glavne teme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lnSpc>
                <a:spcPct val="80000"/>
              </a:lnSpc>
            </a:pPr>
            <a:r>
              <a:rPr lang="hr-HR" altLang="en-US" sz="2400" i="1" dirty="0" err="1"/>
              <a:t>Podsticanje</a:t>
            </a:r>
            <a:r>
              <a:rPr lang="hr-HR" altLang="en-US" sz="2400" i="1" dirty="0"/>
              <a:t> spontanog saopštenja o događaju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lnSpc>
                <a:spcPct val="80000"/>
              </a:lnSpc>
            </a:pPr>
            <a:r>
              <a:rPr lang="hr-HR" altLang="en-US" sz="2400" i="1" dirty="0"/>
              <a:t>Pitanja i razjašnjenja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400" i="1" dirty="0"/>
          </a:p>
          <a:p>
            <a:pPr>
              <a:lnSpc>
                <a:spcPct val="80000"/>
              </a:lnSpc>
            </a:pPr>
            <a:r>
              <a:rPr lang="hr-HR" altLang="en-US" sz="2400" i="1" dirty="0"/>
              <a:t>Zatvaranje intervjua</a:t>
            </a:r>
            <a:endParaRPr lang="en-GB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5095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 dirty="0"/>
              <a:t>PRIPREMA ZA INTERVJU</a:t>
            </a:r>
            <a:endParaRPr lang="en-GB" altLang="en-US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5420" y="1125538"/>
            <a:ext cx="8497888" cy="53276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bs-Latn-BA" altLang="en-US" sz="2400" i="1" dirty="0"/>
              <a:t>	</a:t>
            </a:r>
            <a:r>
              <a:rPr lang="en-US" altLang="en-US" sz="2400" i="1" dirty="0" err="1"/>
              <a:t>Zavisno</a:t>
            </a:r>
            <a:r>
              <a:rPr lang="en-US" altLang="en-US" sz="2400" i="1" dirty="0"/>
              <a:t> od </a:t>
            </a:r>
            <a:r>
              <a:rPr lang="en-US" altLang="en-US" sz="2400" i="1" dirty="0" err="1"/>
              <a:t>prirode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optužbe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dostupnih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resursa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vremena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koje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vam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stoji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raspolaganju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prije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kontakta</a:t>
            </a:r>
            <a:r>
              <a:rPr lang="en-US" altLang="en-US" sz="2400" i="1" dirty="0"/>
              <a:t> s </a:t>
            </a:r>
            <a:r>
              <a:rPr lang="en-US" altLang="en-US" sz="2400" i="1" dirty="0" err="1"/>
              <a:t>djetetom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detaljno</a:t>
            </a:r>
            <a:r>
              <a:rPr lang="en-US" altLang="en-US" sz="2400" i="1" dirty="0"/>
              <a:t> se </a:t>
            </a:r>
            <a:r>
              <a:rPr lang="en-US" altLang="en-US" sz="2400" i="1" dirty="0" err="1"/>
              <a:t>pripremite</a:t>
            </a:r>
            <a:r>
              <a:rPr lang="en-US" altLang="en-US" sz="2400" i="1" dirty="0"/>
              <a:t>: </a:t>
            </a:r>
            <a:r>
              <a:rPr lang="en-US" altLang="en-US" sz="2400" i="1" dirty="0" err="1"/>
              <a:t>skicirajte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ciljeve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predvidite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moguće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prepreke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odredite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teme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koje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treba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pokriti</a:t>
            </a:r>
            <a:r>
              <a:rPr lang="en-US" altLang="en-US" sz="2400" i="1" dirty="0"/>
              <a:t>.</a:t>
            </a:r>
            <a:r>
              <a:rPr lang="hr-HR" altLang="en-US" sz="2400" i="1" dirty="0"/>
              <a:t/>
            </a:r>
            <a:br>
              <a:rPr lang="hr-HR" altLang="en-US" sz="2400" i="1" dirty="0"/>
            </a:br>
            <a:r>
              <a:rPr lang="hr-HR" altLang="en-US" sz="2400" i="1" dirty="0"/>
              <a:t/>
            </a:r>
            <a:br>
              <a:rPr lang="hr-HR" altLang="en-US" sz="2400" i="1" dirty="0"/>
            </a:br>
            <a:endParaRPr lang="en-US" altLang="en-US" sz="2400" b="1" i="1" dirty="0"/>
          </a:p>
          <a:p>
            <a:pPr>
              <a:buFont typeface="Wingdings" panose="05000000000000000000" pitchFamily="2" charset="2"/>
              <a:buNone/>
            </a:pPr>
            <a:r>
              <a:rPr lang="bs-Latn-BA" altLang="en-US" sz="2400" b="1" i="1" dirty="0"/>
              <a:t>	</a:t>
            </a:r>
            <a:r>
              <a:rPr lang="en-US" altLang="en-US" sz="2400" b="1" i="1" dirty="0" err="1"/>
              <a:t>Osnovni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zadaci</a:t>
            </a:r>
            <a:r>
              <a:rPr lang="en-US" altLang="en-US" sz="2400" b="1" i="1" dirty="0"/>
              <a:t> u </a:t>
            </a:r>
            <a:r>
              <a:rPr lang="en-US" altLang="en-US" sz="2400" b="1" i="1" dirty="0" err="1"/>
              <a:t>pripremnoj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fazi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su</a:t>
            </a:r>
            <a:r>
              <a:rPr lang="en-US" altLang="en-US" sz="2400" b="1" i="1" dirty="0"/>
              <a:t>:</a:t>
            </a:r>
          </a:p>
          <a:p>
            <a:pPr lvl="1"/>
            <a:r>
              <a:rPr lang="en-US" altLang="en-US" sz="2400" b="1" i="1" dirty="0" err="1"/>
              <a:t>prikupljanje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informacija</a:t>
            </a:r>
            <a:r>
              <a:rPr lang="en-US" altLang="en-US" sz="2400" b="1" i="1" dirty="0"/>
              <a:t> o </a:t>
            </a:r>
            <a:r>
              <a:rPr lang="en-US" altLang="en-US" sz="2400" b="1" i="1" dirty="0" err="1"/>
              <a:t>kontekstu</a:t>
            </a:r>
            <a:r>
              <a:rPr lang="en-US" altLang="en-US" sz="2400" b="1" i="1" dirty="0"/>
              <a:t>/</a:t>
            </a:r>
            <a:r>
              <a:rPr lang="en-US" altLang="en-US" sz="2400" b="1" i="1" dirty="0" err="1"/>
              <a:t>pozadini</a:t>
            </a:r>
            <a:r>
              <a:rPr lang="en-US" altLang="en-US" sz="2400" b="1" i="1" dirty="0"/>
              <a:t>;</a:t>
            </a:r>
            <a:endParaRPr lang="bs-Latn-BA" altLang="en-US" sz="2400" b="1" i="1" dirty="0"/>
          </a:p>
          <a:p>
            <a:pPr lvl="1">
              <a:buFontTx/>
              <a:buNone/>
            </a:pPr>
            <a:endParaRPr lang="en-US" altLang="en-US" sz="2400" b="1" i="1" dirty="0"/>
          </a:p>
          <a:p>
            <a:pPr lvl="1"/>
            <a:r>
              <a:rPr lang="en-US" altLang="en-US" sz="2400" b="1" i="1" dirty="0" err="1"/>
              <a:t>kreiranje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alternativnih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hipoteza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pitanja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kojima</a:t>
            </a:r>
            <a:r>
              <a:rPr lang="en-US" altLang="en-US" sz="2400" b="1" i="1" dirty="0"/>
              <a:t> se </a:t>
            </a:r>
            <a:r>
              <a:rPr lang="en-US" altLang="en-US" sz="2400" b="1" i="1" dirty="0" err="1"/>
              <a:t>testiraju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hipoteze</a:t>
            </a:r>
            <a:r>
              <a:rPr lang="en-US" altLang="en-US" sz="2400" b="1" i="1" dirty="0"/>
              <a:t>.</a:t>
            </a:r>
            <a:endParaRPr lang="en-GB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38882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sz="3200" b="1" dirty="0"/>
              <a:t>UPOZNAVANJE I RAZVIJANJE ODNOSA</a:t>
            </a:r>
            <a:endParaRPr lang="en-GB" altLang="en-US" sz="3200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1330" y="1196976"/>
            <a:ext cx="8569325" cy="5184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800" i="1" dirty="0"/>
              <a:t>	</a:t>
            </a:r>
            <a:r>
              <a:rPr lang="en-US" altLang="en-US" sz="2800" i="1" dirty="0" err="1"/>
              <a:t>Osnovni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cilj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ove</a:t>
            </a:r>
            <a:r>
              <a:rPr lang="en-US" altLang="en-US" sz="2800" i="1" dirty="0"/>
              <a:t> faze je da se </a:t>
            </a:r>
            <a:r>
              <a:rPr lang="en-US" altLang="en-US" sz="2800" i="1" dirty="0" err="1"/>
              <a:t>dijete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opusti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shvati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šta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će</a:t>
            </a:r>
            <a:r>
              <a:rPr lang="en-US" altLang="en-US" sz="2800" i="1" dirty="0"/>
              <a:t> se </a:t>
            </a:r>
            <a:r>
              <a:rPr lang="en-US" altLang="en-US" sz="2800" i="1" dirty="0" err="1"/>
              <a:t>dešavati</a:t>
            </a:r>
            <a:r>
              <a:rPr lang="en-US" altLang="en-US" sz="2800" i="1" dirty="0"/>
              <a:t>, da bi </a:t>
            </a:r>
            <a:r>
              <a:rPr lang="en-US" altLang="en-US" sz="2800" i="1" dirty="0" err="1"/>
              <a:t>manje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strepilo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bilo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pažljivije</a:t>
            </a:r>
            <a:r>
              <a:rPr lang="en-US" altLang="en-US" sz="2800" i="1" dirty="0"/>
              <a:t> u </a:t>
            </a:r>
            <a:r>
              <a:rPr lang="en-US" altLang="en-US" sz="2800" i="1" dirty="0" err="1"/>
              <a:t>neminovno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stresnoj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situacji</a:t>
            </a:r>
            <a:r>
              <a:rPr lang="en-US" altLang="en-US" sz="2800" i="1" dirty="0"/>
              <a:t>. </a:t>
            </a:r>
            <a:endParaRPr lang="bs-Latn-BA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8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800" i="1" dirty="0"/>
              <a:t>	</a:t>
            </a:r>
            <a:r>
              <a:rPr lang="en-US" altLang="en-US" sz="2800" i="1" dirty="0" err="1"/>
              <a:t>Budite</a:t>
            </a:r>
            <a:r>
              <a:rPr lang="en-US" altLang="en-US" sz="2800" i="1" dirty="0"/>
              <a:t> </a:t>
            </a:r>
            <a:r>
              <a:rPr lang="hr-HR" altLang="en-US" sz="2800" i="1" dirty="0"/>
              <a:t>opušteni, strpljivi, govorite polako.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8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800" i="1" dirty="0"/>
              <a:t>	Uvjerite se da dijete nije </a:t>
            </a:r>
            <a:r>
              <a:rPr lang="hr-HR" altLang="en-US" sz="2800" i="1" dirty="0" err="1"/>
              <a:t>dezinformisano</a:t>
            </a:r>
            <a:r>
              <a:rPr lang="hr-HR" altLang="en-US" sz="2800" i="1" dirty="0"/>
              <a:t> od strane roditelja, provjeravajući šta su mu rekli o razgovoru.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8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800" i="1" dirty="0"/>
              <a:t>	Dajte mu malo vremena da se prilagodi i osjeti ugodnije.</a:t>
            </a:r>
            <a:r>
              <a:rPr lang="hr-HR" altLang="en-US" sz="2800" dirty="0"/>
              <a:t> 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5931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sz="3200" b="1"/>
              <a:t>POSTAVLJANJE OSNOVNIH PRAVILA</a:t>
            </a:r>
            <a:endParaRPr lang="en-GB" altLang="en-US" sz="3200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8513" y="1206500"/>
            <a:ext cx="8218487" cy="56515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en-US" sz="2800" i="1" dirty="0"/>
              <a:t>	</a:t>
            </a:r>
            <a:r>
              <a:rPr lang="en-US" altLang="en-US" sz="2400" i="1" dirty="0" err="1"/>
              <a:t>Neki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ispitivači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preferiraju</a:t>
            </a:r>
            <a:r>
              <a:rPr lang="en-US" altLang="en-US" sz="2400" i="1" dirty="0"/>
              <a:t> da </a:t>
            </a:r>
            <a:r>
              <a:rPr lang="en-US" altLang="en-US" sz="2400" i="1" dirty="0" err="1"/>
              <a:t>osnovna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pravila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postave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početku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kontakta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tokom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neformalne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konverzacije</a:t>
            </a:r>
            <a:r>
              <a:rPr lang="en-US" altLang="en-US" sz="2400" i="1" dirty="0"/>
              <a:t>. </a:t>
            </a:r>
            <a:endParaRPr lang="hr-HR" altLang="en-US" sz="2400" i="1" dirty="0"/>
          </a:p>
          <a:p>
            <a:pPr lvl="1">
              <a:lnSpc>
                <a:spcPct val="90000"/>
              </a:lnSpc>
            </a:pPr>
            <a:r>
              <a:rPr lang="hr-HR" altLang="en-US" sz="2000" i="1" dirty="0"/>
              <a:t>„Sad se malo bolje poznajemo. Prije nego što nastavimo razgovor, hoću da ti kažem neka jednostavna pravila.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i="1" dirty="0"/>
          </a:p>
          <a:p>
            <a:pPr lvl="1">
              <a:lnSpc>
                <a:spcPct val="90000"/>
              </a:lnSpc>
            </a:pPr>
            <a:r>
              <a:rPr lang="en-US" altLang="en-US" sz="2000" i="1" dirty="0" err="1"/>
              <a:t>Kaži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samo</a:t>
            </a:r>
            <a:r>
              <a:rPr lang="en-US" altLang="en-US" sz="2000" i="1" dirty="0"/>
              <a:t> ono </a:t>
            </a:r>
            <a:r>
              <a:rPr lang="en-US" altLang="en-US" sz="2000" i="1" dirty="0" err="1"/>
              <a:t>što</a:t>
            </a:r>
            <a:r>
              <a:rPr lang="en-US" altLang="en-US" sz="2000" i="1" dirty="0"/>
              <a:t> se </a:t>
            </a:r>
            <a:r>
              <a:rPr lang="en-US" altLang="en-US" sz="2000" i="1" dirty="0" err="1"/>
              <a:t>dogodilo</a:t>
            </a:r>
            <a:r>
              <a:rPr lang="en-US" altLang="en-US" sz="2000" i="1" dirty="0"/>
              <a:t>,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samo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istinu</a:t>
            </a:r>
            <a:r>
              <a:rPr lang="en-US" altLang="en-US" sz="2000" i="1" dirty="0"/>
              <a:t>. </a:t>
            </a:r>
            <a:r>
              <a:rPr lang="en-US" altLang="en-US" sz="2000" i="1" dirty="0" err="1"/>
              <a:t>Kaži</a:t>
            </a:r>
            <a:r>
              <a:rPr lang="en-US" altLang="en-US" sz="2000" i="1" dirty="0"/>
              <a:t> mi </a:t>
            </a:r>
            <a:r>
              <a:rPr lang="en-US" altLang="en-US" sz="2000" b="1" i="1" dirty="0" err="1"/>
              <a:t>sve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što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znaš</a:t>
            </a:r>
            <a:r>
              <a:rPr lang="en-US" altLang="en-US" sz="2000" i="1" dirty="0"/>
              <a:t>, od </a:t>
            </a:r>
            <a:r>
              <a:rPr lang="en-US" altLang="en-US" sz="2000" i="1" dirty="0" err="1"/>
              <a:t>početka</a:t>
            </a:r>
            <a:r>
              <a:rPr lang="en-US" altLang="en-US" sz="2000" i="1" dirty="0"/>
              <a:t> do </a:t>
            </a:r>
            <a:r>
              <a:rPr lang="en-US" altLang="en-US" sz="2000" i="1" dirty="0" err="1"/>
              <a:t>kraja</a:t>
            </a:r>
            <a:r>
              <a:rPr lang="en-US" altLang="en-US" sz="2000" i="1" dirty="0"/>
              <a:t>, </a:t>
            </a:r>
            <a:r>
              <a:rPr lang="en-US" altLang="en-US" sz="2000" i="1" dirty="0" err="1"/>
              <a:t>čak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nevažno</a:t>
            </a:r>
            <a:r>
              <a:rPr lang="en-US" altLang="en-US" sz="2000" i="1" dirty="0"/>
              <a:t>. </a:t>
            </a:r>
            <a:r>
              <a:rPr lang="en-US" altLang="en-US" sz="2000" i="1" dirty="0" err="1"/>
              <a:t>Ti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si</a:t>
            </a:r>
            <a:r>
              <a:rPr lang="en-US" altLang="en-US" sz="2000" i="1" dirty="0"/>
              <a:t> bio/</a:t>
            </a:r>
            <a:r>
              <a:rPr lang="en-US" altLang="en-US" sz="2000" i="1" dirty="0" err="1"/>
              <a:t>bila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tamo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zato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ćeš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više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govoriti</a:t>
            </a:r>
            <a:r>
              <a:rPr lang="en-US" altLang="en-US" sz="2000" i="1" dirty="0"/>
              <a:t> od </a:t>
            </a:r>
            <a:r>
              <a:rPr lang="en-US" altLang="en-US" sz="2000" i="1" dirty="0" err="1"/>
              <a:t>mene</a:t>
            </a:r>
            <a:r>
              <a:rPr lang="en-US" altLang="en-US" sz="2000" i="1" dirty="0"/>
              <a:t>.</a:t>
            </a:r>
            <a:endParaRPr lang="bs-Latn-BA" altLang="en-US" sz="2000" i="1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i="1" dirty="0"/>
          </a:p>
          <a:p>
            <a:pPr lvl="1">
              <a:lnSpc>
                <a:spcPct val="90000"/>
              </a:lnSpc>
            </a:pPr>
            <a:r>
              <a:rPr lang="en-US" altLang="en-US" sz="2000" i="1" dirty="0" err="1"/>
              <a:t>Ako</a:t>
            </a:r>
            <a:r>
              <a:rPr lang="en-US" altLang="en-US" sz="2000" i="1" dirty="0"/>
              <a:t> ne </a:t>
            </a:r>
            <a:r>
              <a:rPr lang="en-US" altLang="en-US" sz="2000" i="1" dirty="0" err="1"/>
              <a:t>razumiješ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pitanje</a:t>
            </a:r>
            <a:r>
              <a:rPr lang="en-US" altLang="en-US" sz="2000" i="1" dirty="0"/>
              <a:t>, </a:t>
            </a:r>
            <a:r>
              <a:rPr lang="en-US" altLang="en-US" sz="2000" i="1" dirty="0" err="1"/>
              <a:t>kaži</a:t>
            </a:r>
            <a:r>
              <a:rPr lang="en-US" altLang="en-US" sz="2000" i="1" dirty="0"/>
              <a:t> mi </a:t>
            </a:r>
            <a:r>
              <a:rPr lang="en-US" altLang="en-US" sz="2000" b="1" i="1" dirty="0"/>
              <a:t>’NE RAZUMIJEM’</a:t>
            </a:r>
            <a:r>
              <a:rPr lang="en-US" altLang="en-US" sz="2000" i="1" dirty="0"/>
              <a:t>. </a:t>
            </a:r>
            <a:endParaRPr lang="bs-Latn-BA" altLang="en-US" sz="2000" i="1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i="1" dirty="0"/>
          </a:p>
          <a:p>
            <a:pPr lvl="1">
              <a:lnSpc>
                <a:spcPct val="90000"/>
              </a:lnSpc>
            </a:pPr>
            <a:r>
              <a:rPr lang="en-US" altLang="en-US" sz="2000" i="1" dirty="0" err="1"/>
              <a:t>Ako</a:t>
            </a:r>
            <a:r>
              <a:rPr lang="en-US" altLang="en-US" sz="2000" i="1" dirty="0"/>
              <a:t> ne </a:t>
            </a:r>
            <a:r>
              <a:rPr lang="en-US" altLang="en-US" sz="2000" i="1" dirty="0" err="1"/>
              <a:t>znaš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odgovor</a:t>
            </a:r>
            <a:r>
              <a:rPr lang="en-US" altLang="en-US" sz="2000" i="1" dirty="0"/>
              <a:t>, </a:t>
            </a:r>
            <a:r>
              <a:rPr lang="en-US" altLang="en-US" sz="2000" i="1" dirty="0" err="1"/>
              <a:t>dozvoljeno</a:t>
            </a:r>
            <a:r>
              <a:rPr lang="en-US" altLang="en-US" sz="2000" i="1" dirty="0"/>
              <a:t> je </a:t>
            </a:r>
            <a:r>
              <a:rPr lang="en-US" altLang="en-US" sz="2000" i="1" dirty="0" err="1"/>
              <a:t>reći</a:t>
            </a:r>
            <a:r>
              <a:rPr lang="en-US" altLang="en-US" sz="2000" i="1" dirty="0"/>
              <a:t> </a:t>
            </a:r>
            <a:r>
              <a:rPr lang="en-US" altLang="en-US" sz="2000" b="1" i="1" dirty="0"/>
              <a:t>’NE ZNAM’</a:t>
            </a:r>
            <a:r>
              <a:rPr lang="en-US" altLang="en-US" sz="2000" i="1" dirty="0"/>
              <a:t>. </a:t>
            </a:r>
            <a:r>
              <a:rPr lang="en-US" altLang="en-US" sz="2000" i="1" dirty="0" err="1"/>
              <a:t>Ako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pitanje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ponavljam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više</a:t>
            </a:r>
            <a:r>
              <a:rPr lang="en-US" altLang="en-US" sz="2000" i="1" dirty="0"/>
              <a:t> puta, to ne </a:t>
            </a:r>
            <a:r>
              <a:rPr lang="en-US" altLang="en-US" sz="2000" i="1" dirty="0" err="1"/>
              <a:t>znači</a:t>
            </a:r>
            <a:r>
              <a:rPr lang="en-US" altLang="en-US" sz="2000" i="1" dirty="0"/>
              <a:t> da </a:t>
            </a:r>
            <a:r>
              <a:rPr lang="en-US" altLang="en-US" sz="2000" i="1" dirty="0" err="1"/>
              <a:t>si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netačno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odgovorio</a:t>
            </a:r>
            <a:r>
              <a:rPr lang="en-US" altLang="en-US" sz="2000" i="1" dirty="0"/>
              <a:t>. </a:t>
            </a:r>
            <a:endParaRPr lang="bs-Latn-BA" altLang="en-US" sz="2000" i="1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b="1" i="1" dirty="0"/>
          </a:p>
          <a:p>
            <a:pPr lvl="1">
              <a:lnSpc>
                <a:spcPct val="90000"/>
              </a:lnSpc>
            </a:pPr>
            <a:r>
              <a:rPr lang="en-US" altLang="en-US" sz="2000" b="1" i="1" dirty="0"/>
              <a:t>ISPRAVI</a:t>
            </a:r>
            <a:r>
              <a:rPr lang="en-US" altLang="en-US" sz="2000" i="1" dirty="0"/>
              <a:t> </a:t>
            </a:r>
            <a:r>
              <a:rPr lang="en-US" altLang="en-US" sz="2000" b="1" i="1" dirty="0"/>
              <a:t>ME </a:t>
            </a:r>
            <a:r>
              <a:rPr lang="en-US" altLang="en-US" sz="2000" i="1" dirty="0" err="1"/>
              <a:t>ako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nešto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kažem</a:t>
            </a:r>
            <a:r>
              <a:rPr lang="en-US" altLang="en-US" sz="2000" i="1" dirty="0"/>
              <a:t> </a:t>
            </a:r>
            <a:r>
              <a:rPr lang="en-US" altLang="en-US" sz="2000" b="1" i="1" dirty="0" err="1"/>
              <a:t>pogrešno</a:t>
            </a:r>
            <a:r>
              <a:rPr lang="en-US" altLang="en-US" sz="2000" i="1" dirty="0"/>
              <a:t>.”</a:t>
            </a:r>
            <a:r>
              <a:rPr lang="en-US" altLang="en-US" sz="2400" dirty="0"/>
              <a:t> 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500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00013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sz="3200" b="1"/>
              <a:t>UVJEŽBAVANJE PRAKSE INTERVJUA</a:t>
            </a:r>
            <a:endParaRPr lang="en-GB" altLang="en-US" sz="3200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3536" y="836614"/>
            <a:ext cx="9144000" cy="60213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800" i="1" dirty="0"/>
              <a:t>	</a:t>
            </a:r>
            <a:r>
              <a:rPr lang="hr-HR" altLang="en-US" sz="2400" i="1" dirty="0"/>
              <a:t>Djetetu ponudite model davanja slobodnog saopštenja prije nego što uvedete glavnu temu. Tokom pripremne faze nastojte </a:t>
            </a:r>
            <a:r>
              <a:rPr lang="hr-HR" altLang="en-US" sz="2400" i="1" dirty="0" err="1"/>
              <a:t>identifikovati</a:t>
            </a:r>
            <a:r>
              <a:rPr lang="hr-HR" altLang="en-US" sz="2400" i="1" dirty="0"/>
              <a:t> događaj koji je dijete nedavno doživjelo. Sljedeća pitanja mogu </a:t>
            </a:r>
            <a:r>
              <a:rPr lang="hr-HR" altLang="en-US" sz="2400" i="1" dirty="0" err="1"/>
              <a:t>podstaći</a:t>
            </a:r>
            <a:r>
              <a:rPr lang="hr-HR" altLang="en-US" sz="2400" i="1" dirty="0"/>
              <a:t> dijete na slobodnu naraciju: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800" i="1" dirty="0"/>
              <a:t>	</a:t>
            </a:r>
            <a:r>
              <a:rPr lang="hr-HR" altLang="en-US" sz="2000" i="1" dirty="0"/>
              <a:t>„Ispričaj mi sve šta si radio za svoj rođendan, od buđenja, pa dok nisi otišao na spavanje.”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Reci mi nešto više o tome.”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en-US" sz="20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„Šta se tad desilo? Šta je bilo poslije?”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en-US" sz="20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Važno je da mi kažeš baš sve o stvarima koje su ti se tog dana dogodile.”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bs-Latn-BA" altLang="en-US" sz="2000" i="1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hr-HR" altLang="en-US" sz="2400" i="1" dirty="0"/>
              <a:t>	Većina djece će shvatiti da se od njih očekuje slobodna, spontana naracija.</a:t>
            </a:r>
            <a:endParaRPr lang="en-GB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20515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15888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/>
              <a:t>UVOĐENJE GLAVNE TEME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7687" y="1052514"/>
            <a:ext cx="8820150" cy="58054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  <a:r>
              <a:rPr lang="hr-HR" altLang="en-US" sz="2000" dirty="0"/>
              <a:t>Nakon toga ispitivač polako prelazi na glavnu temu. Tranzicija može izgledati ovako: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Sada kad te malo bolje poznajem, hoću da razgovaramo o nečem drugom. Želim da pričamo o tome zašto si danas ovdje. </a:t>
            </a:r>
            <a:r>
              <a:rPr lang="en-US" altLang="en-US" sz="2000" i="1" dirty="0"/>
              <a:t>Da li </a:t>
            </a:r>
            <a:r>
              <a:rPr lang="en-US" altLang="en-US" sz="2000" i="1" dirty="0" err="1"/>
              <a:t>ti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znaš</a:t>
            </a:r>
            <a:r>
              <a:rPr lang="en-US" altLang="en-US" sz="2000" i="1" dirty="0"/>
              <a:t> o </a:t>
            </a:r>
            <a:r>
              <a:rPr lang="en-US" altLang="en-US" sz="2000" i="1" dirty="0" err="1"/>
              <a:t>čemu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treba</a:t>
            </a:r>
            <a:r>
              <a:rPr lang="en-US" altLang="en-US" sz="2000" i="1" dirty="0"/>
              <a:t> da </a:t>
            </a:r>
            <a:r>
              <a:rPr lang="en-US" altLang="en-US" sz="2000" i="1" dirty="0" err="1"/>
              <a:t>razgovaramo</a:t>
            </a:r>
            <a:r>
              <a:rPr lang="en-US" altLang="en-US" sz="2000" i="1" dirty="0"/>
              <a:t>?”</a:t>
            </a:r>
            <a:endParaRPr lang="hr-HR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  <a:r>
              <a:rPr lang="hr-HR" altLang="en-US" sz="2000" dirty="0"/>
              <a:t>Ako dijete odgovori da ne zna, kažite</a:t>
            </a:r>
            <a:r>
              <a:rPr lang="hr-HR" altLang="en-US" sz="2000" i="1" dirty="0"/>
              <a:t>: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Ja razgovaram s djecom o stvarima koje su im se dogodile. Da li se tebi nešto dogodilo?”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Šta misliš, zašto su te mama (tata itd.) danas doveli ovamo?” 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Da li su tvoja mama (tata itd.) možda zabrinuti zbog nečeg što se dogodilo?”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  <a:r>
              <a:rPr lang="hr-HR" altLang="en-US" sz="2000" dirty="0"/>
              <a:t>Ako dijete odgovori potvrdno, kažite</a:t>
            </a:r>
            <a:r>
              <a:rPr lang="hr-HR" altLang="en-US" sz="2000" i="1" dirty="0"/>
              <a:t>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Reci mi zašto je mama/tata zabrinut(a).”</a:t>
            </a:r>
            <a:br>
              <a:rPr lang="hr-HR" altLang="en-US" sz="2000" i="1" dirty="0"/>
            </a:br>
            <a:r>
              <a:rPr lang="en-US" altLang="en-US" sz="2000" i="1" dirty="0"/>
              <a:t>„</a:t>
            </a:r>
            <a:r>
              <a:rPr lang="hr-HR" altLang="en-US" sz="2000" i="1" dirty="0"/>
              <a:t>Reci mi kako to da... (osoba navedena u izjavi) ne živi više s tobom.”</a:t>
            </a:r>
            <a:br>
              <a:rPr lang="hr-HR" altLang="en-US" sz="2000" i="1" dirty="0"/>
            </a:br>
            <a:r>
              <a:rPr lang="hr-HR" altLang="en-US" sz="2000" i="1" dirty="0"/>
              <a:t/>
            </a:r>
            <a:br>
              <a:rPr lang="hr-HR" altLang="en-US" sz="2000" i="1" dirty="0"/>
            </a:br>
            <a:endParaRPr lang="en-GB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4046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532467"/>
          </a:xfrm>
        </p:spPr>
        <p:txBody>
          <a:bodyPr>
            <a:normAutofit fontScale="90000"/>
          </a:bodyPr>
          <a:lstStyle/>
          <a:p>
            <a:r>
              <a:rPr lang="en-US" sz="2000" dirty="0" err="1"/>
              <a:t>Načela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</a:t>
            </a:r>
            <a:r>
              <a:rPr lang="en-US" sz="2000" dirty="0" err="1" smtClean="0"/>
              <a:t>odnose</a:t>
            </a:r>
            <a:r>
              <a:rPr lang="en-US" sz="2000" dirty="0" smtClean="0"/>
              <a:t> </a:t>
            </a:r>
            <a:r>
              <a:rPr lang="en-US" sz="2000" dirty="0"/>
              <a:t>se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obavljanje</a:t>
            </a:r>
            <a:r>
              <a:rPr lang="en-US" sz="2000" dirty="0"/>
              <a:t> </a:t>
            </a:r>
            <a:r>
              <a:rPr lang="en-US" sz="2000" dirty="0" err="1"/>
              <a:t>psihološke</a:t>
            </a:r>
            <a:r>
              <a:rPr lang="en-US" sz="2000" dirty="0"/>
              <a:t> </a:t>
            </a:r>
            <a:r>
              <a:rPr lang="en-US" sz="2000" dirty="0" err="1"/>
              <a:t>djelatnosti</a:t>
            </a:r>
            <a:r>
              <a:rPr lang="en-US" sz="2000" dirty="0"/>
              <a:t> </a:t>
            </a:r>
            <a:r>
              <a:rPr lang="en-US" sz="2000" dirty="0" err="1"/>
              <a:t>stručnih</a:t>
            </a:r>
            <a:r>
              <a:rPr lang="en-US" sz="2000" dirty="0"/>
              <a:t> </a:t>
            </a:r>
            <a:r>
              <a:rPr lang="en-US" sz="2000" dirty="0" err="1"/>
              <a:t>savjetnika</a:t>
            </a:r>
            <a:r>
              <a:rPr lang="en-US" sz="2000" dirty="0"/>
              <a:t>/</a:t>
            </a:r>
            <a:r>
              <a:rPr lang="en-US" sz="2000" dirty="0" err="1"/>
              <a:t>saradnika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obrazovanju</a:t>
            </a:r>
            <a:r>
              <a:rPr lang="en-US" sz="2000" dirty="0"/>
              <a:t> </a:t>
            </a:r>
            <a:r>
              <a:rPr lang="en-US" sz="2000" dirty="0" err="1"/>
              <a:t>psiholozi</a:t>
            </a:r>
            <a:r>
              <a:rPr lang="en-US" sz="2000" dirty="0"/>
              <a:t>. </a:t>
            </a:r>
            <a:r>
              <a:rPr lang="bs-Latn-BA" sz="2000" dirty="0" smtClean="0"/>
              <a:t/>
            </a:r>
            <a:br>
              <a:rPr lang="bs-Latn-BA" sz="2000" dirty="0" smtClean="0"/>
            </a:br>
            <a:r>
              <a:rPr lang="en-US" sz="2000" dirty="0" err="1" smtClean="0"/>
              <a:t>Preporuka</a:t>
            </a:r>
            <a:r>
              <a:rPr lang="en-US" sz="2000" dirty="0" smtClean="0"/>
              <a:t> </a:t>
            </a:r>
            <a:r>
              <a:rPr lang="en-US" sz="2000" dirty="0"/>
              <a:t>je da </a:t>
            </a:r>
            <a:r>
              <a:rPr lang="en-US" sz="2000" dirty="0" err="1"/>
              <a:t>drugi</a:t>
            </a:r>
            <a:r>
              <a:rPr lang="en-US" sz="2000" dirty="0"/>
              <a:t> </a:t>
            </a:r>
            <a:r>
              <a:rPr lang="en-US" sz="2000" dirty="0" err="1"/>
              <a:t>stručni</a:t>
            </a:r>
            <a:r>
              <a:rPr lang="en-US" sz="2000" dirty="0"/>
              <a:t> </a:t>
            </a:r>
            <a:r>
              <a:rPr lang="en-US" sz="2000" dirty="0" err="1"/>
              <a:t>profili</a:t>
            </a:r>
            <a:r>
              <a:rPr lang="en-US" sz="2000" dirty="0"/>
              <a:t>, za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zakon</a:t>
            </a:r>
            <a:r>
              <a:rPr lang="en-US" sz="2000" dirty="0"/>
              <a:t> </a:t>
            </a:r>
            <a:r>
              <a:rPr lang="en-US" sz="2000" dirty="0" err="1"/>
              <a:t>predviđa</a:t>
            </a:r>
            <a:r>
              <a:rPr lang="en-US" sz="2000" dirty="0"/>
              <a:t> da </a:t>
            </a:r>
            <a:r>
              <a:rPr lang="en-US" sz="2000" dirty="0" err="1"/>
              <a:t>rade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mjestima</a:t>
            </a:r>
            <a:r>
              <a:rPr lang="en-US" sz="2000" dirty="0"/>
              <a:t> </a:t>
            </a:r>
            <a:r>
              <a:rPr lang="en-US" sz="2000" dirty="0" err="1"/>
              <a:t>stručnih</a:t>
            </a:r>
            <a:r>
              <a:rPr lang="en-US" sz="2000" dirty="0"/>
              <a:t> </a:t>
            </a:r>
            <a:r>
              <a:rPr lang="en-US" sz="2000" dirty="0" err="1" smtClean="0"/>
              <a:t>savjetnika</a:t>
            </a:r>
            <a:r>
              <a:rPr lang="en-US" sz="2000" dirty="0" smtClean="0"/>
              <a:t> </a:t>
            </a:r>
            <a:r>
              <a:rPr lang="en-US" sz="2000" dirty="0" err="1"/>
              <a:t>uvaže</a:t>
            </a:r>
            <a:r>
              <a:rPr lang="en-US" sz="2000" dirty="0"/>
              <a:t> </a:t>
            </a:r>
            <a:r>
              <a:rPr lang="en-US" sz="2000" dirty="0" err="1"/>
              <a:t>ista</a:t>
            </a:r>
            <a:r>
              <a:rPr lang="en-US" sz="2000" dirty="0"/>
              <a:t> </a:t>
            </a:r>
            <a:r>
              <a:rPr lang="en-US" sz="2000" dirty="0" err="1"/>
              <a:t>načela</a:t>
            </a:r>
            <a:r>
              <a:rPr lang="en-US" sz="2000" dirty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/>
              <a:t>definišu</a:t>
            </a:r>
            <a:r>
              <a:rPr lang="en-US" sz="2000" dirty="0"/>
              <a:t> </a:t>
            </a:r>
            <a:r>
              <a:rPr lang="en-US" sz="2000" dirty="0" err="1"/>
              <a:t>sopstvena</a:t>
            </a:r>
            <a:r>
              <a:rPr lang="en-US" sz="2000" dirty="0"/>
              <a:t> u </a:t>
            </a:r>
            <a:r>
              <a:rPr lang="en-US" sz="2000" dirty="0" err="1"/>
              <a:t>skladu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bs-Latn-BA" sz="2000" dirty="0" smtClean="0"/>
              <a:t>S</a:t>
            </a:r>
            <a:r>
              <a:rPr lang="en-US" sz="2000" dirty="0" err="1" smtClean="0"/>
              <a:t>pecifičnim</a:t>
            </a:r>
            <a:r>
              <a:rPr lang="en-US" sz="2000" dirty="0" smtClean="0"/>
              <a:t> </a:t>
            </a:r>
            <a:r>
              <a:rPr lang="en-US" sz="2000" dirty="0" err="1"/>
              <a:t>standardima</a:t>
            </a:r>
            <a:r>
              <a:rPr lang="en-US" sz="2000" dirty="0"/>
              <a:t> </a:t>
            </a:r>
            <a:r>
              <a:rPr lang="bs-Latn-BA" sz="2000" dirty="0" smtClean="0"/>
              <a:t>S</a:t>
            </a:r>
            <a:r>
              <a:rPr lang="en-US" sz="2000" dirty="0" err="1" smtClean="0"/>
              <a:t>truke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sz="2600" b="1" dirty="0" err="1"/>
              <a:t>Načelo</a:t>
            </a:r>
            <a:r>
              <a:rPr lang="en-US" sz="2600" b="1" dirty="0"/>
              <a:t> </a:t>
            </a:r>
            <a:r>
              <a:rPr lang="en-US" sz="2600" b="1" dirty="0" err="1"/>
              <a:t>poštovanja</a:t>
            </a:r>
            <a:r>
              <a:rPr lang="en-US" sz="2600" b="1" dirty="0"/>
              <a:t> </a:t>
            </a:r>
            <a:r>
              <a:rPr lang="en-US" sz="2600" b="1" dirty="0" err="1"/>
              <a:t>zakonitosti</a:t>
            </a:r>
            <a:r>
              <a:rPr lang="en-US" sz="2600" b="1" dirty="0"/>
              <a:t> </a:t>
            </a:r>
            <a:r>
              <a:rPr lang="en-US" sz="2600" b="1" dirty="0" err="1"/>
              <a:t>i</a:t>
            </a:r>
            <a:r>
              <a:rPr lang="en-US" sz="2600" b="1" dirty="0"/>
              <a:t> </a:t>
            </a:r>
            <a:r>
              <a:rPr lang="en-US" sz="2600" b="1" dirty="0" err="1"/>
              <a:t>etičnosti</a:t>
            </a:r>
            <a:r>
              <a:rPr lang="en-US" sz="2600" b="1" dirty="0"/>
              <a:t> </a:t>
            </a:r>
          </a:p>
          <a:p>
            <a:endParaRPr lang="en-US" sz="2600" b="1" dirty="0"/>
          </a:p>
          <a:p>
            <a:r>
              <a:rPr lang="pt-BR" sz="2600" b="1" dirty="0"/>
              <a:t>Načelo uvažavanja ljudskih prava i dostojanstva osobe </a:t>
            </a:r>
          </a:p>
          <a:p>
            <a:endParaRPr lang="en-US" sz="2600" b="1" dirty="0"/>
          </a:p>
          <a:p>
            <a:r>
              <a:rPr lang="it-IT" sz="2600" b="1" dirty="0"/>
              <a:t>Načelo zaštite ličnosti i njene privatnosti </a:t>
            </a:r>
          </a:p>
          <a:p>
            <a:endParaRPr lang="en-US" sz="2600" b="1" dirty="0"/>
          </a:p>
          <a:p>
            <a:r>
              <a:rPr lang="en-US" sz="2600" b="1" dirty="0" err="1"/>
              <a:t>Načelo</a:t>
            </a:r>
            <a:r>
              <a:rPr lang="en-US" sz="2600" b="1" dirty="0"/>
              <a:t> </a:t>
            </a:r>
            <a:r>
              <a:rPr lang="en-US" sz="2600" b="1" dirty="0" err="1"/>
              <a:t>stručnosti</a:t>
            </a:r>
            <a:r>
              <a:rPr lang="en-US" sz="2600" b="1" dirty="0"/>
              <a:t>/</a:t>
            </a:r>
            <a:r>
              <a:rPr lang="en-US" sz="2600" b="1" dirty="0" err="1"/>
              <a:t>kompetentnosti</a:t>
            </a:r>
            <a:r>
              <a:rPr lang="en-US" sz="2600" b="1" dirty="0"/>
              <a:t> </a:t>
            </a:r>
          </a:p>
          <a:p>
            <a:endParaRPr lang="en-US" sz="2600" b="1" dirty="0"/>
          </a:p>
          <a:p>
            <a:r>
              <a:rPr lang="en-US" sz="2600" b="1" dirty="0" err="1"/>
              <a:t>Načelo</a:t>
            </a:r>
            <a:r>
              <a:rPr lang="en-US" sz="2600" b="1" dirty="0"/>
              <a:t> </a:t>
            </a:r>
            <a:r>
              <a:rPr lang="en-US" sz="2600" b="1" dirty="0" err="1"/>
              <a:t>multidisciplinarnog</a:t>
            </a:r>
            <a:r>
              <a:rPr lang="en-US" sz="2600" b="1" dirty="0"/>
              <a:t> </a:t>
            </a:r>
            <a:r>
              <a:rPr lang="en-US" sz="2600" b="1" dirty="0" err="1"/>
              <a:t>rada</a:t>
            </a:r>
            <a:r>
              <a:rPr lang="en-US" sz="2600" b="1" dirty="0"/>
              <a:t>/</a:t>
            </a:r>
            <a:r>
              <a:rPr lang="en-US" sz="2600" b="1" dirty="0" err="1"/>
              <a:t>saradnje</a:t>
            </a:r>
            <a:r>
              <a:rPr lang="en-US" sz="2600" b="1" dirty="0"/>
              <a:t> </a:t>
            </a:r>
          </a:p>
          <a:p>
            <a:endParaRPr lang="en-US" sz="2600" b="1" dirty="0"/>
          </a:p>
          <a:p>
            <a:r>
              <a:rPr lang="en-US" sz="2600" b="1" dirty="0" err="1"/>
              <a:t>Načelo</a:t>
            </a:r>
            <a:r>
              <a:rPr lang="en-US" sz="2600" b="1" dirty="0"/>
              <a:t> </a:t>
            </a:r>
            <a:r>
              <a:rPr lang="en-US" sz="2600" b="1" dirty="0" err="1"/>
              <a:t>kontinuiranog</a:t>
            </a:r>
            <a:r>
              <a:rPr lang="en-US" sz="2600" b="1" dirty="0"/>
              <a:t> profesionalnog </a:t>
            </a:r>
            <a:r>
              <a:rPr lang="en-US" sz="2600" b="1" dirty="0" err="1"/>
              <a:t>razvoja</a:t>
            </a:r>
            <a:r>
              <a:rPr lang="en-US" sz="2600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5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115888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/>
              <a:t>UVOĐENJE GLAVNE TEME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9271" y="493115"/>
            <a:ext cx="8218487" cy="58054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b="1" i="1" dirty="0"/>
              <a:t>	</a:t>
            </a:r>
            <a:r>
              <a:rPr lang="hr-HR" altLang="en-US" sz="2000" b="1" i="1" dirty="0" err="1"/>
              <a:t>Podsticanje</a:t>
            </a:r>
            <a:r>
              <a:rPr lang="hr-HR" altLang="en-US" sz="2000" b="1" i="1" dirty="0"/>
              <a:t> slobodne izjave (spontanog saopštenja) o događaju: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en-US" sz="20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U prethodnoj fazi intervjua dijete je usmjereno da slobodno priča i dobilo je poželjni obrazac prisjećanja na uobičajene događaje. Ispitivač može sada preći na temu, postavljajući u početku otvorena, neusmjerena pitanja.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en-US" sz="20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  <a:r>
              <a:rPr lang="hr-HR" altLang="en-US" sz="2000" b="1" i="1" dirty="0"/>
              <a:t>Nipošto </a:t>
            </a:r>
            <a:r>
              <a:rPr lang="hr-HR" altLang="en-US" sz="2000" b="1" i="1" u="sng" dirty="0"/>
              <a:t>ne smijete vi</a:t>
            </a:r>
            <a:r>
              <a:rPr lang="hr-HR" altLang="en-US" sz="2000" b="1" i="1" dirty="0"/>
              <a:t> </a:t>
            </a:r>
            <a:r>
              <a:rPr lang="hr-HR" altLang="en-US" sz="2000" b="1" i="1" dirty="0" err="1"/>
              <a:t>pomenuti</a:t>
            </a:r>
            <a:r>
              <a:rPr lang="hr-HR" altLang="en-US" sz="2000" b="1" i="1" dirty="0"/>
              <a:t> osumnjičenu osobu i zloupotrebu. </a:t>
            </a:r>
            <a:r>
              <a:rPr lang="hr-HR" altLang="en-US" sz="2000" i="1" dirty="0"/>
              <a:t>Izbjegavajte i riječi kao što su </a:t>
            </a:r>
            <a:r>
              <a:rPr lang="en-US" altLang="en-US" sz="2000" b="1" i="1" dirty="0"/>
              <a:t>„</a:t>
            </a:r>
            <a:r>
              <a:rPr lang="hr-HR" altLang="en-US" sz="2000" b="1" i="1" dirty="0"/>
              <a:t>povreda”, </a:t>
            </a:r>
            <a:r>
              <a:rPr lang="en-US" altLang="en-US" sz="2000" b="1" i="1" dirty="0"/>
              <a:t>„</a:t>
            </a:r>
            <a:r>
              <a:rPr lang="hr-HR" altLang="en-US" sz="2000" b="1" i="1" dirty="0"/>
              <a:t>loše”, </a:t>
            </a:r>
            <a:r>
              <a:rPr lang="en-US" altLang="en-US" sz="2000" b="1" i="1" dirty="0"/>
              <a:t>„</a:t>
            </a:r>
            <a:r>
              <a:rPr lang="hr-HR" altLang="en-US" sz="2000" b="1" i="1" dirty="0"/>
              <a:t>dobar dodir / loš dodir”, ili </a:t>
            </a:r>
            <a:r>
              <a:rPr lang="en-US" altLang="en-US" sz="2000" b="1" i="1" dirty="0"/>
              <a:t>„</a:t>
            </a:r>
            <a:r>
              <a:rPr lang="hr-HR" altLang="en-US" sz="2000" b="1" i="1" dirty="0"/>
              <a:t>zlostavljanje”. Nikako ne pitati </a:t>
            </a:r>
            <a:r>
              <a:rPr lang="en-US" altLang="en-US" sz="2000" b="1" i="1" dirty="0"/>
              <a:t>„</a:t>
            </a:r>
            <a:r>
              <a:rPr lang="hr-HR" altLang="en-US" sz="2000" b="1" i="1" dirty="0"/>
              <a:t>Šta ti je... (ime navodnog počinitelja) uradio?”</a:t>
            </a:r>
            <a:endParaRPr lang="hr-HR" altLang="en-US" sz="20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Spontano saopštenje o tome šta se desilo ima najveću vrijednost. Postavite sljedeće pitanje: </a:t>
            </a:r>
            <a:endParaRPr lang="en-US" altLang="en-US" sz="2000" b="1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en-US" sz="2000" b="1" i="1" dirty="0"/>
              <a:t>	</a:t>
            </a:r>
            <a:r>
              <a:rPr lang="en-US" altLang="en-US" sz="2000" b="1" i="1" dirty="0"/>
              <a:t>„</a:t>
            </a:r>
            <a:r>
              <a:rPr lang="hr-HR" altLang="en-US" sz="2000" b="1" i="1" dirty="0"/>
              <a:t>Čuo sam da ti se </a:t>
            </a:r>
            <a:r>
              <a:rPr lang="hr-HR" altLang="en-US" sz="2000" b="1" i="1" dirty="0" err="1"/>
              <a:t>se</a:t>
            </a:r>
            <a:r>
              <a:rPr lang="hr-HR" altLang="en-US" sz="2000" b="1" i="1" dirty="0"/>
              <a:t> nešto dogodilo. Reci mi sve o tome.”</a:t>
            </a:r>
            <a:endParaRPr lang="en-GB" alt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40990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/>
              <a:t>UVOĐENJE GLAVNE TEME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9883" y="1341439"/>
            <a:ext cx="8291512" cy="54006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 err="1"/>
              <a:t>Ukoliko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dijete</a:t>
            </a:r>
            <a:r>
              <a:rPr lang="en-US" altLang="en-US" sz="2000" i="1" dirty="0"/>
              <a:t> ne </a:t>
            </a:r>
            <a:r>
              <a:rPr lang="en-US" altLang="en-US" sz="2000" i="1" dirty="0" err="1"/>
              <a:t>reaguje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neutralna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pitanja</a:t>
            </a:r>
            <a:r>
              <a:rPr lang="hr-HR" altLang="en-US" sz="2000" i="1" dirty="0"/>
              <a:t>, ispitivač postavlja specifičnija, ali i dalje izbjegava </a:t>
            </a:r>
            <a:r>
              <a:rPr lang="hr-HR" altLang="en-US" sz="2000" i="1" dirty="0" err="1"/>
              <a:t>pominjanje</a:t>
            </a:r>
            <a:r>
              <a:rPr lang="hr-HR" altLang="en-US" sz="2000" i="1" dirty="0"/>
              <a:t> određenog ponašanja, kao i izraze „zlostavljanje”, „loše ponašanje”, „bezobrazno”, „strašno”. 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Čuo sam da te nešto brine. Reci mi sve o tome.”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Vidim da imaš ranu na ruci. Šta se desilo?”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Razumijem da te nešto muči.”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Da li tvoja mama misli da te nešto muči?”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Shvatila sam da postoje neki problemi u porodici/školi. 	Pričaj mi o tome.”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Znam da si morala da se preseliš iz kuće u... (naziv 	smještaja) i da drugi ljudi sada brinu o tebi. Reci mi 	kako se to dogodilo.”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en-US" altLang="en-US" sz="2000" i="1" dirty="0" err="1"/>
              <a:t>Čula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sam</a:t>
            </a:r>
            <a:r>
              <a:rPr lang="en-US" altLang="en-US" sz="2000" i="1" dirty="0"/>
              <a:t> da </a:t>
            </a:r>
            <a:r>
              <a:rPr lang="en-US" altLang="en-US" sz="2000" i="1" dirty="0" err="1"/>
              <a:t>si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juče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vidjela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socijalnog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radnika</a:t>
            </a:r>
            <a:r>
              <a:rPr lang="en-US" altLang="en-US" sz="2000" i="1" dirty="0"/>
              <a:t>/</a:t>
            </a:r>
            <a:r>
              <a:rPr lang="en-US" altLang="en-US" sz="2000" i="1" dirty="0" err="1"/>
              <a:t>doktora</a:t>
            </a:r>
            <a:r>
              <a:rPr lang="en-US" altLang="en-US" sz="2000" i="1" dirty="0"/>
              <a:t>. </a:t>
            </a:r>
            <a:r>
              <a:rPr lang="bs-Latn-BA" altLang="en-US" sz="2000" i="1" dirty="0"/>
              <a:t>	</a:t>
            </a:r>
            <a:r>
              <a:rPr lang="en-US" altLang="en-US" sz="2000" i="1" dirty="0" err="1"/>
              <a:t>Kaži</a:t>
            </a:r>
            <a:r>
              <a:rPr lang="en-US" altLang="en-US" sz="2000" i="1" dirty="0"/>
              <a:t> mi </a:t>
            </a:r>
            <a:r>
              <a:rPr lang="en-US" altLang="en-US" sz="2000" i="1" dirty="0" err="1"/>
              <a:t>sve</a:t>
            </a:r>
            <a:r>
              <a:rPr lang="en-US" altLang="en-US" sz="2000" i="1" dirty="0"/>
              <a:t> o tome.</a:t>
            </a:r>
            <a:r>
              <a:rPr lang="hr-HR" altLang="en-US" sz="2000" i="1" dirty="0"/>
              <a:t>”</a:t>
            </a: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hr-HR" altLang="en-US" sz="2000" i="1" dirty="0"/>
              <a:t>Shvatila sam da su </a:t>
            </a:r>
            <a:r>
              <a:rPr lang="hr-HR" altLang="en-US" sz="2000" i="1" dirty="0" err="1"/>
              <a:t>vaspitač</a:t>
            </a:r>
            <a:r>
              <a:rPr lang="hr-HR" altLang="en-US" sz="2000" i="1" dirty="0"/>
              <a:t> i direktor pozvali policiju. 	Reci mi sve o tome.”</a:t>
            </a:r>
            <a:br>
              <a:rPr lang="hr-HR" altLang="en-US" sz="2000" i="1" dirty="0"/>
            </a:br>
            <a:r>
              <a:rPr lang="hr-HR" altLang="en-US" sz="2000" i="1" dirty="0"/>
              <a:t/>
            </a:r>
            <a:br>
              <a:rPr lang="hr-HR" altLang="en-US" sz="2000" i="1" dirty="0"/>
            </a:br>
            <a:endParaRPr lang="en-GB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24711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4451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/>
              <a:t>UVOĐENJE GLAVNE TEME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1864" y="908050"/>
            <a:ext cx="8785225" cy="5949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800" i="1" dirty="0"/>
              <a:t>	</a:t>
            </a:r>
            <a:r>
              <a:rPr lang="en-US" altLang="en-US" sz="2400" i="1" dirty="0" err="1"/>
              <a:t>Ukoliko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dijete</a:t>
            </a:r>
            <a:r>
              <a:rPr lang="en-US" altLang="en-US" sz="2400" i="1" dirty="0"/>
              <a:t> ne </a:t>
            </a:r>
            <a:r>
              <a:rPr lang="en-US" altLang="en-US" sz="2400" i="1" dirty="0" err="1"/>
              <a:t>odgovara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bilo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šta</a:t>
            </a:r>
            <a:r>
              <a:rPr lang="en-US" altLang="en-US" sz="2400" i="1" dirty="0"/>
              <a:t> od gore </a:t>
            </a:r>
            <a:r>
              <a:rPr lang="en-US" altLang="en-US" sz="2400" i="1" dirty="0" err="1"/>
              <a:t>navedenog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pitanja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moraju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biti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direktnija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fokusirana</a:t>
            </a:r>
            <a:r>
              <a:rPr lang="en-US" altLang="en-US" sz="2400" i="1" dirty="0"/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800" i="1" dirty="0"/>
              <a:t>		</a:t>
            </a:r>
            <a:r>
              <a:rPr lang="en-US" altLang="en-US" sz="2000" i="1" dirty="0"/>
              <a:t>„</a:t>
            </a:r>
            <a:r>
              <a:rPr lang="en-US" altLang="en-US" sz="2000" i="1" dirty="0" err="1"/>
              <a:t>Čula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sam</a:t>
            </a:r>
            <a:r>
              <a:rPr lang="en-US" altLang="en-US" sz="2000" i="1" dirty="0"/>
              <a:t> da </a:t>
            </a:r>
            <a:r>
              <a:rPr lang="en-US" altLang="en-US" sz="2000" i="1" dirty="0" err="1"/>
              <a:t>si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govorila</a:t>
            </a:r>
            <a:r>
              <a:rPr lang="en-US" altLang="en-US" sz="2000" i="1" dirty="0"/>
              <a:t>… (</a:t>
            </a:r>
            <a:r>
              <a:rPr lang="en-US" altLang="en-US" sz="2000" i="1" dirty="0" err="1"/>
              <a:t>ime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osobe</a:t>
            </a:r>
            <a:r>
              <a:rPr lang="en-US" altLang="en-US" sz="2000" i="1" dirty="0"/>
              <a:t> s </a:t>
            </a:r>
            <a:r>
              <a:rPr lang="en-US" altLang="en-US" sz="2000" i="1" dirty="0" err="1"/>
              <a:t>kojom</a:t>
            </a:r>
            <a:r>
              <a:rPr lang="en-US" altLang="en-US" sz="2000" i="1" dirty="0"/>
              <a:t> je </a:t>
            </a:r>
            <a:r>
              <a:rPr lang="bs-Latn-BA" altLang="en-US" sz="2000" i="1" dirty="0"/>
              <a:t>	</a:t>
            </a:r>
            <a:r>
              <a:rPr lang="en-US" altLang="en-US" sz="2000" i="1" dirty="0" err="1"/>
              <a:t>dijete</a:t>
            </a:r>
            <a:r>
              <a:rPr lang="en-US" altLang="en-US" sz="2000" i="1" dirty="0"/>
              <a:t> </a:t>
            </a:r>
            <a:r>
              <a:rPr lang="bs-Latn-BA" altLang="en-US" sz="2000" i="1" dirty="0"/>
              <a:t>	</a:t>
            </a:r>
            <a:r>
              <a:rPr lang="en-US" altLang="en-US" sz="2000" i="1" dirty="0" err="1"/>
              <a:t>prethodno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razgovaralo</a:t>
            </a:r>
            <a:r>
              <a:rPr lang="en-US" altLang="en-US" sz="2000" i="1" dirty="0"/>
              <a:t>) o</a:t>
            </a:r>
            <a:r>
              <a:rPr lang="bs-Latn-BA" altLang="en-US" sz="2000" i="1" dirty="0"/>
              <a:t> </a:t>
            </a:r>
            <a:r>
              <a:rPr lang="en-US" altLang="en-US" sz="2000" i="1" dirty="0" err="1"/>
              <a:t>nečem</a:t>
            </a:r>
            <a:r>
              <a:rPr lang="en-US" altLang="en-US" sz="2000" i="1" dirty="0"/>
              <a:t>.</a:t>
            </a:r>
            <a:r>
              <a:rPr lang="bs-Latn-BA" altLang="en-US" sz="2000" i="1" dirty="0"/>
              <a:t> </a:t>
            </a:r>
            <a:r>
              <a:rPr lang="en-US" altLang="en-US" sz="2000" i="1" dirty="0" err="1"/>
              <a:t>Kaži</a:t>
            </a:r>
            <a:r>
              <a:rPr lang="en-US" altLang="en-US" sz="2000" i="1" dirty="0"/>
              <a:t> mi </a:t>
            </a:r>
            <a:r>
              <a:rPr lang="en-US" altLang="en-US" sz="2000" i="1" dirty="0" err="1"/>
              <a:t>nešto</a:t>
            </a:r>
            <a:r>
              <a:rPr lang="en-US" altLang="en-US" sz="2000" i="1" dirty="0"/>
              <a:t> o </a:t>
            </a:r>
            <a:r>
              <a:rPr lang="bs-Latn-BA" altLang="en-US" sz="2000" i="1" dirty="0"/>
              <a:t>	</a:t>
            </a:r>
            <a:r>
              <a:rPr lang="en-US" altLang="en-US" sz="2000" i="1" dirty="0"/>
              <a:t>tome.”</a:t>
            </a:r>
            <a:endParaRPr lang="bs-Latn-BA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„Imam </a:t>
            </a:r>
            <a:r>
              <a:rPr lang="en-US" altLang="en-US" sz="2000" i="1" dirty="0" err="1"/>
              <a:t>neke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informacije</a:t>
            </a:r>
            <a:r>
              <a:rPr lang="en-US" altLang="en-US" sz="2000" i="1" dirty="0"/>
              <a:t> da se </a:t>
            </a:r>
            <a:r>
              <a:rPr lang="en-US" altLang="en-US" sz="2000" i="1" dirty="0" err="1"/>
              <a:t>nešto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desilo</a:t>
            </a:r>
            <a:r>
              <a:rPr lang="en-US" altLang="en-US" sz="2000" i="1" dirty="0"/>
              <a:t>. </a:t>
            </a:r>
            <a:r>
              <a:rPr lang="en-US" altLang="en-US" sz="2000" i="1" dirty="0" err="1"/>
              <a:t>Reci</a:t>
            </a:r>
            <a:r>
              <a:rPr lang="en-US" altLang="en-US" sz="2000" i="1" dirty="0"/>
              <a:t> mi </a:t>
            </a:r>
            <a:r>
              <a:rPr lang="en-US" altLang="en-US" sz="2000" i="1" dirty="0" err="1"/>
              <a:t>šta</a:t>
            </a:r>
            <a:r>
              <a:rPr lang="en-US" altLang="en-US" sz="2000" i="1" dirty="0"/>
              <a:t> se </a:t>
            </a:r>
            <a:r>
              <a:rPr lang="bs-Latn-BA" altLang="en-US" sz="2000" i="1" dirty="0"/>
              <a:t>	</a:t>
            </a:r>
            <a:r>
              <a:rPr lang="en-US" altLang="en-US" sz="2000" i="1" dirty="0" err="1"/>
              <a:t>desilo</a:t>
            </a:r>
            <a:r>
              <a:rPr lang="en-US" altLang="en-US" sz="2000" i="1" dirty="0"/>
              <a:t>.”</a:t>
            </a:r>
            <a:endParaRPr lang="bs-Latn-BA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en-US" altLang="en-US" sz="2000" i="1" dirty="0" err="1"/>
              <a:t>Reci</a:t>
            </a:r>
            <a:r>
              <a:rPr lang="en-US" altLang="en-US" sz="2000" i="1" dirty="0"/>
              <a:t> mi </a:t>
            </a:r>
            <a:r>
              <a:rPr lang="en-US" altLang="en-US" sz="2000" i="1" dirty="0" err="1"/>
              <a:t>sve</a:t>
            </a:r>
            <a:r>
              <a:rPr lang="en-US" altLang="en-US" sz="2000" i="1" dirty="0"/>
              <a:t> o… (</a:t>
            </a:r>
            <a:r>
              <a:rPr lang="en-US" altLang="en-US" sz="2000" i="1" dirty="0" err="1"/>
              <a:t>lokacija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ili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vrijeme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incidenta</a:t>
            </a:r>
            <a:r>
              <a:rPr lang="en-US" altLang="en-US" sz="2000" i="1" dirty="0"/>
              <a:t>).”</a:t>
            </a:r>
            <a:endParaRPr lang="bs-Latn-BA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en-US" altLang="en-US" sz="2000" i="1" dirty="0" err="1"/>
              <a:t>Čula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sam</a:t>
            </a:r>
            <a:r>
              <a:rPr lang="en-US" altLang="en-US" sz="2000" i="1" dirty="0"/>
              <a:t> da je </a:t>
            </a:r>
            <a:r>
              <a:rPr lang="en-US" altLang="en-US" sz="2000" i="1" dirty="0" err="1"/>
              <a:t>neko</a:t>
            </a:r>
            <a:r>
              <a:rPr lang="en-US" altLang="en-US" sz="2000" i="1" dirty="0"/>
              <a:t>... (</a:t>
            </a:r>
            <a:r>
              <a:rPr lang="en-US" altLang="en-US" sz="2000" i="1" dirty="0" err="1"/>
              <a:t>kratak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opis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optužbe</a:t>
            </a:r>
            <a:r>
              <a:rPr lang="en-US" altLang="en-US" sz="2000" i="1" dirty="0"/>
              <a:t> bez </a:t>
            </a:r>
            <a:r>
              <a:rPr lang="bs-Latn-BA" altLang="en-US" sz="2000" i="1" dirty="0"/>
              <a:t>	</a:t>
            </a:r>
            <a:r>
              <a:rPr lang="en-US" altLang="en-US" sz="2000" i="1" dirty="0" err="1"/>
              <a:t>pominjanja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imena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počinilaca</a:t>
            </a:r>
            <a:r>
              <a:rPr lang="en-US" altLang="en-US" sz="2000" i="1" dirty="0"/>
              <a:t>).</a:t>
            </a:r>
            <a:r>
              <a:rPr lang="hr-HR" altLang="en-US" sz="2000" i="1" dirty="0"/>
              <a:t>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400" i="1" dirty="0" err="1"/>
              <a:t>Nastojte</a:t>
            </a:r>
            <a:r>
              <a:rPr lang="en-US" altLang="en-US" sz="2400" i="1" dirty="0"/>
              <a:t> da </a:t>
            </a:r>
            <a:r>
              <a:rPr lang="en-US" altLang="en-US" sz="2400" i="1" dirty="0" err="1"/>
              <a:t>uvijek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poslije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djetetovog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odgovora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fokusirano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pitanje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postavite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otvoreno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pitanje</a:t>
            </a:r>
            <a:r>
              <a:rPr lang="en-US" altLang="en-US" sz="2400" i="1" dirty="0"/>
              <a:t>:</a:t>
            </a:r>
            <a:endParaRPr lang="bs-Latn-BA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	</a:t>
            </a:r>
            <a:r>
              <a:rPr lang="en-US" altLang="en-US" sz="2000" i="1" dirty="0"/>
              <a:t>„</a:t>
            </a:r>
            <a:r>
              <a:rPr lang="en-US" altLang="en-US" sz="2000" i="1" dirty="0" err="1"/>
              <a:t>Reci</a:t>
            </a:r>
            <a:r>
              <a:rPr lang="en-US" altLang="en-US" sz="2000" i="1" dirty="0"/>
              <a:t> mi </a:t>
            </a:r>
            <a:r>
              <a:rPr lang="en-US" altLang="en-US" sz="2000" i="1" dirty="0" err="1"/>
              <a:t>sve</a:t>
            </a:r>
            <a:r>
              <a:rPr lang="en-US" altLang="en-US" sz="2000" i="1" dirty="0"/>
              <a:t> o tome…(</a:t>
            </a:r>
            <a:r>
              <a:rPr lang="en-US" altLang="en-US" sz="2000" i="1" dirty="0" err="1"/>
              <a:t>događaj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koji</a:t>
            </a:r>
            <a:r>
              <a:rPr lang="en-US" altLang="en-US" sz="2000" i="1" dirty="0"/>
              <a:t> je </a:t>
            </a:r>
            <a:r>
              <a:rPr lang="en-US" altLang="en-US" sz="2000" i="1" dirty="0" err="1"/>
              <a:t>dijete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opisalo</a:t>
            </a:r>
            <a:r>
              <a:rPr lang="en-US" altLang="en-US" sz="2000" i="1" dirty="0"/>
              <a:t>).”</a:t>
            </a:r>
            <a:endParaRPr lang="en-GB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34935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4451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/>
              <a:t>UVOĐENJE GLAVNE TEME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1626" y="1125538"/>
            <a:ext cx="8362950" cy="57324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Kada tema „ispliva”, otvorena pitanja imaju prednost nad specifičnim (fokusiranim) jer daju više podataka. Fazu djetetovog slobodnog iskaza treba što više produžiti otvorenim pitanjima: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</a:t>
            </a:r>
            <a:r>
              <a:rPr lang="hr-HR" altLang="en-US" sz="2000" i="1" dirty="0"/>
              <a:t>„A šta se poslije toga događalo?”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„Reci mi još malo o... (djetetove riječi za događaj).”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„Reci mi sve što možeš o tome... (vraćanje na izjavu djeteta).”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„Želim da razumijem sve o... (ponavljanje djetetovih riječi). Počni s prvim što se desilo i reci mi sve što možeš, čak i ono što smatraš nevažnim i glupim.”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„Reci mi sve o... (ponavljanje djetetovih riječi) od samog početka do samog kraja.”</a:t>
            </a:r>
            <a:endParaRPr lang="en-GB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6860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/>
              <a:t>UVOĐENJE GLAVNE TEME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8446" y="1628775"/>
            <a:ext cx="85693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en-US" sz="2800" b="1" i="1" dirty="0"/>
              <a:t>	</a:t>
            </a:r>
            <a:r>
              <a:rPr lang="en-US" altLang="en-US" sz="2800" b="1" i="1" dirty="0" err="1"/>
              <a:t>Ukoliko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odgovore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nije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moguće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dobiti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i</a:t>
            </a:r>
            <a:r>
              <a:rPr lang="en-US" altLang="en-US" sz="2800" b="1" i="1" dirty="0"/>
              <a:t> pored </a:t>
            </a:r>
            <a:r>
              <a:rPr lang="en-US" altLang="en-US" sz="2800" b="1" i="1" dirty="0" err="1"/>
              <a:t>svih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podsticanja</a:t>
            </a:r>
            <a:r>
              <a:rPr lang="en-US" altLang="en-US" sz="2800" b="1" i="1" dirty="0"/>
              <a:t>, </a:t>
            </a:r>
            <a:r>
              <a:rPr lang="en-US" altLang="en-US" sz="2800" b="1" i="1" dirty="0" err="1"/>
              <a:t>završetak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intervjua</a:t>
            </a:r>
            <a:r>
              <a:rPr lang="en-US" altLang="en-US" sz="2800" b="1" i="1" dirty="0"/>
              <a:t> bez </a:t>
            </a:r>
            <a:r>
              <a:rPr lang="en-US" altLang="en-US" sz="2800" b="1" i="1" dirty="0" err="1"/>
              <a:t>potvrde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zlostavljanja</a:t>
            </a:r>
            <a:r>
              <a:rPr lang="en-US" altLang="en-US" sz="2800" b="1" i="1" dirty="0"/>
              <a:t> je </a:t>
            </a:r>
            <a:r>
              <a:rPr lang="en-US" altLang="en-US" sz="2800" b="1" i="1" dirty="0" err="1"/>
              <a:t>prihvatljiv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ishod</a:t>
            </a:r>
            <a:r>
              <a:rPr lang="en-US" altLang="en-US" sz="2800" b="1" i="1" dirty="0"/>
              <a:t>.</a:t>
            </a:r>
            <a:r>
              <a:rPr lang="en-US" altLang="en-US" sz="2800" i="1" dirty="0"/>
              <a:t> </a:t>
            </a:r>
            <a:endParaRPr lang="bs-Latn-BA" altLang="en-US" sz="28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s-Latn-BA" altLang="en-US" sz="28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en-US" sz="2800" i="1" dirty="0"/>
              <a:t>	</a:t>
            </a:r>
            <a:r>
              <a:rPr lang="en-US" altLang="en-US" sz="2800" i="1" dirty="0" err="1"/>
              <a:t>Možda</a:t>
            </a:r>
            <a:r>
              <a:rPr lang="en-US" altLang="en-US" sz="2800" i="1" dirty="0"/>
              <a:t> do </a:t>
            </a:r>
            <a:r>
              <a:rPr lang="en-US" altLang="en-US" sz="2800" i="1" dirty="0" err="1"/>
              <a:t>zlostavljanja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nije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ni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došlo</a:t>
            </a:r>
            <a:r>
              <a:rPr lang="en-US" altLang="en-US" sz="2800" i="1" dirty="0"/>
              <a:t>, </a:t>
            </a:r>
            <a:r>
              <a:rPr lang="en-US" altLang="en-US" sz="2800" i="1" dirty="0" err="1"/>
              <a:t>možda</a:t>
            </a:r>
            <a:r>
              <a:rPr lang="en-US" altLang="en-US" sz="2800" i="1" dirty="0"/>
              <a:t> se </a:t>
            </a:r>
            <a:r>
              <a:rPr lang="en-US" altLang="en-US" sz="2800" i="1" dirty="0" err="1"/>
              <a:t>dijete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plaši</a:t>
            </a:r>
            <a:r>
              <a:rPr lang="en-US" altLang="en-US" sz="2800" i="1" dirty="0"/>
              <a:t> da ne </a:t>
            </a:r>
            <a:r>
              <a:rPr lang="en-US" altLang="en-US" sz="2800" i="1" dirty="0" err="1"/>
              <a:t>ugrozi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osobu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koju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voli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ili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događaj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nije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upamćen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dijete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ga</a:t>
            </a:r>
            <a:r>
              <a:rPr lang="en-US" altLang="en-US" sz="2800" i="1" dirty="0"/>
              <a:t> se u tom </a:t>
            </a:r>
            <a:r>
              <a:rPr lang="en-US" altLang="en-US" sz="2800" i="1" dirty="0" err="1"/>
              <a:t>trenutku</a:t>
            </a:r>
            <a:r>
              <a:rPr lang="en-US" altLang="en-US" sz="2800" i="1" dirty="0"/>
              <a:t> ne </a:t>
            </a:r>
            <a:r>
              <a:rPr lang="en-US" altLang="en-US" sz="2800" i="1" dirty="0" err="1"/>
              <a:t>može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prisjetiti</a:t>
            </a:r>
            <a:r>
              <a:rPr lang="en-US" altLang="en-US" sz="2800" i="1" dirty="0"/>
              <a:t>. U tom </a:t>
            </a:r>
            <a:r>
              <a:rPr lang="en-US" altLang="en-US" sz="2800" i="1" dirty="0" err="1"/>
              <a:t>ćete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slučaju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okončati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intervju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zahvaliti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djetetu</a:t>
            </a:r>
            <a:r>
              <a:rPr lang="en-US" altLang="en-US" sz="2800" i="1" dirty="0"/>
              <a:t>.</a:t>
            </a:r>
            <a:endParaRPr lang="en-GB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xmlns="" val="35445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/>
              <a:t>FAZA PITANJA I RAZRJEŠENJA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1094" y="1268413"/>
            <a:ext cx="8497887" cy="52562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i="1" dirty="0"/>
              <a:t>	Budući da djeca obično nude samo dio onoga čega se sjećaju, otvorenim pitanjima ih podstaknite da se prisjete što više pojedinosti i da se razjasne nejasnoće u slobodnom iskazu. </a:t>
            </a:r>
            <a:br>
              <a:rPr lang="hr-HR" altLang="en-US" sz="2400" i="1" dirty="0"/>
            </a:br>
            <a:r>
              <a:rPr lang="hr-HR" altLang="en-US" sz="2400" i="1" dirty="0"/>
              <a:t>Poslije završetka slobodnog saopštenja razjasnite pravno relevantne informacije: </a:t>
            </a:r>
          </a:p>
          <a:p>
            <a:pPr lvl="1">
              <a:lnSpc>
                <a:spcPct val="90000"/>
              </a:lnSpc>
            </a:pPr>
            <a:r>
              <a:rPr lang="hr-HR" altLang="en-US" sz="2000" i="1" dirty="0"/>
              <a:t>opis događaja;</a:t>
            </a:r>
          </a:p>
          <a:p>
            <a:pPr lvl="1">
              <a:lnSpc>
                <a:spcPct val="90000"/>
              </a:lnSpc>
            </a:pPr>
            <a:r>
              <a:rPr lang="hr-HR" altLang="en-US" sz="2000" i="1" dirty="0"/>
              <a:t>identitet počinioca;</a:t>
            </a:r>
          </a:p>
          <a:p>
            <a:pPr lvl="1">
              <a:lnSpc>
                <a:spcPct val="90000"/>
              </a:lnSpc>
            </a:pPr>
            <a:r>
              <a:rPr lang="hr-HR" altLang="en-US" sz="2000" i="1" dirty="0"/>
              <a:t>da li se desio jedan ili više događaja;</a:t>
            </a:r>
          </a:p>
          <a:p>
            <a:pPr lvl="1">
              <a:lnSpc>
                <a:spcPct val="90000"/>
              </a:lnSpc>
            </a:pPr>
            <a:r>
              <a:rPr lang="hr-HR" altLang="en-US" sz="2000" i="1" dirty="0"/>
              <a:t>da li su bili prisutni svjedoci, a ako jesu – njihov identitet;</a:t>
            </a:r>
          </a:p>
          <a:p>
            <a:pPr lvl="1">
              <a:lnSpc>
                <a:spcPct val="90000"/>
              </a:lnSpc>
            </a:pPr>
            <a:r>
              <a:rPr lang="hr-HR" altLang="en-US" sz="2000" i="1" dirty="0"/>
              <a:t>da li se sličan događaj desio i drugoj djeci;</a:t>
            </a:r>
          </a:p>
          <a:p>
            <a:pPr lvl="1">
              <a:lnSpc>
                <a:spcPct val="90000"/>
              </a:lnSpc>
            </a:pPr>
            <a:r>
              <a:rPr lang="hr-HR" altLang="en-US" sz="2000" i="1" dirty="0"/>
              <a:t>je li dijete pričalo nekome o događaju/događajima;</a:t>
            </a:r>
          </a:p>
          <a:p>
            <a:pPr lvl="1">
              <a:lnSpc>
                <a:spcPct val="90000"/>
              </a:lnSpc>
            </a:pPr>
            <a:r>
              <a:rPr lang="hr-HR" altLang="en-US" sz="2000" i="1" dirty="0"/>
              <a:t>vremenski okvir i mjesto/mjesta.</a:t>
            </a:r>
          </a:p>
          <a:p>
            <a:pPr lvl="1">
              <a:lnSpc>
                <a:spcPct val="90000"/>
              </a:lnSpc>
            </a:pPr>
            <a:r>
              <a:rPr lang="hr-HR" altLang="en-US" sz="2000" i="1" dirty="0"/>
              <a:t>alternativna objašnjenja za optužbu.</a:t>
            </a:r>
            <a:endParaRPr lang="en-GB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441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44451"/>
            <a:ext cx="8229600" cy="684213"/>
          </a:xfrm>
        </p:spPr>
        <p:txBody>
          <a:bodyPr/>
          <a:lstStyle/>
          <a:p>
            <a:pPr eaLnBrk="1" hangingPunct="1"/>
            <a:r>
              <a:rPr lang="hr-HR" altLang="en-US" b="1"/>
              <a:t>FAZA PITANJA I RAZRJEŠENJA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3984" y="908050"/>
            <a:ext cx="8785225" cy="6121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Prije završetka ove faze ispitivač treba osigurati da je dobio sve moguće informacije od djeteta i razjasnio sve što se odnosi na ljude i događaje.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Na primjer, ako dijete otkrije zlostavljanje, pitajte: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„Ima li još nešto što mi želiš reći o... (korištenje riječi kojim dijete zove događaj)?”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„Je li </a:t>
            </a:r>
            <a:r>
              <a:rPr lang="en-US" altLang="en-US" sz="2000" i="1" dirty="0" err="1"/>
              <a:t>ti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još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neko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drugi</a:t>
            </a:r>
            <a:r>
              <a:rPr lang="en-US" altLang="en-US" sz="2000" i="1" dirty="0"/>
              <a:t> radio </a:t>
            </a:r>
            <a:r>
              <a:rPr lang="en-US" altLang="en-US" sz="2000" i="1" dirty="0" err="1"/>
              <a:t>isto</a:t>
            </a:r>
            <a:r>
              <a:rPr lang="en-US" altLang="en-US" sz="2000" i="1" dirty="0"/>
              <a:t> to?”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„Da li bi </a:t>
            </a:r>
            <a:r>
              <a:rPr lang="en-US" altLang="en-US" sz="2000" i="1" dirty="0" err="1"/>
              <a:t>sada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želio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promijeniti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nešto</a:t>
            </a:r>
            <a:r>
              <a:rPr lang="en-US" altLang="en-US" sz="2000" i="1" dirty="0"/>
              <a:t> u </a:t>
            </a:r>
            <a:r>
              <a:rPr lang="en-US" altLang="en-US" sz="2000" i="1" dirty="0" err="1"/>
              <a:t>onom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što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si</a:t>
            </a:r>
            <a:r>
              <a:rPr lang="en-US" altLang="en-US" sz="2000" i="1" dirty="0"/>
              <a:t> mi </a:t>
            </a:r>
            <a:r>
              <a:rPr lang="en-US" altLang="en-US" sz="2000" i="1" dirty="0" err="1"/>
              <a:t>rekao</a:t>
            </a:r>
            <a:r>
              <a:rPr lang="en-US" altLang="en-US" sz="2000" i="1" dirty="0"/>
              <a:t>?”</a:t>
            </a:r>
            <a:endParaRPr lang="bs-Latn-BA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„Postoji li još nešto što bi </a:t>
            </a:r>
            <a:r>
              <a:rPr lang="bs-Latn-BA" altLang="en-US" sz="2000" i="1" dirty="0" err="1"/>
              <a:t>trebal</a:t>
            </a:r>
            <a:r>
              <a:rPr lang="hr-HR" altLang="en-US" sz="2000" i="1" dirty="0"/>
              <a:t>o</a:t>
            </a:r>
            <a:r>
              <a:rPr lang="bs-Latn-BA" altLang="en-US" sz="2000" i="1" dirty="0"/>
              <a:t> da znam?</a:t>
            </a:r>
            <a:r>
              <a:rPr lang="hr-HR" altLang="en-US" sz="2000" i="1" dirty="0"/>
              <a:t>”</a:t>
            </a:r>
            <a:endParaRPr lang="bs-Latn-BA" altLang="en-US" sz="2000" i="1" dirty="0"/>
          </a:p>
          <a:p>
            <a:pPr>
              <a:lnSpc>
                <a:spcPct val="80000"/>
              </a:lnSpc>
            </a:pPr>
            <a:endParaRPr lang="bs-Latn-BA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„Želiš li još nešto reći, a ja te nisam pitao?</a:t>
            </a:r>
            <a:r>
              <a:rPr lang="hr-HR" altLang="en-US" sz="2000" i="1" dirty="0"/>
              <a:t>”</a:t>
            </a:r>
            <a:endParaRPr lang="hr-HR" altLang="en-US" sz="2000" b="1" i="1" dirty="0"/>
          </a:p>
          <a:p>
            <a:pPr>
              <a:lnSpc>
                <a:spcPct val="80000"/>
              </a:lnSpc>
            </a:pPr>
            <a:endParaRPr lang="hr-HR" altLang="en-US" sz="2000" b="1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b="1" i="1" dirty="0"/>
              <a:t>	Prikupljeni podaci treba da osiguraju samo jednu interpretaciju djetetove izjave.</a:t>
            </a:r>
            <a:br>
              <a:rPr lang="hr-HR" altLang="en-US" sz="2000" b="1" i="1" dirty="0"/>
            </a:br>
            <a:r>
              <a:rPr lang="hr-HR" altLang="en-US" sz="2000" b="1" i="1" dirty="0"/>
              <a:t/>
            </a:r>
            <a:br>
              <a:rPr lang="hr-HR" altLang="en-US" sz="2000" b="1" i="1" dirty="0"/>
            </a:br>
            <a:endParaRPr lang="en-GB" alt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35303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/>
              <a:t>ZAVRŠETAK INTERVJUA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0346" y="1268413"/>
            <a:ext cx="8785225" cy="6121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  <a:r>
              <a:rPr lang="hr-HR" altLang="en-US" sz="2000" dirty="0"/>
              <a:t>Da biste okončali razgovor u opuštenom tonu, završite ga neutralnim temama. Možete rezimirati o čemu ste sve razgovarali ili pitati dijete.</a:t>
            </a:r>
            <a:br>
              <a:rPr lang="hr-HR" altLang="en-US" sz="2000" dirty="0"/>
            </a:br>
            <a:r>
              <a:rPr lang="hr-HR" altLang="en-US" sz="2000" dirty="0"/>
              <a:t/>
            </a:r>
            <a:br>
              <a:rPr lang="hr-HR" altLang="en-US" sz="2000" dirty="0"/>
            </a:br>
            <a:endParaRPr lang="en-US" altLang="en-US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/>
              <a:t>„</a:t>
            </a:r>
            <a:r>
              <a:rPr lang="en-US" altLang="en-US" sz="2000" i="1" dirty="0" err="1"/>
              <a:t>Ima</a:t>
            </a:r>
            <a:r>
              <a:rPr lang="en-US" altLang="en-US" sz="2000" i="1" dirty="0"/>
              <a:t> li </a:t>
            </a:r>
            <a:r>
              <a:rPr lang="en-US" altLang="en-US" sz="2000" i="1" dirty="0" err="1"/>
              <a:t>nešto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što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ti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želiš</a:t>
            </a:r>
            <a:r>
              <a:rPr lang="en-US" altLang="en-US" sz="2000" i="1" dirty="0"/>
              <a:t> da </a:t>
            </a:r>
            <a:r>
              <a:rPr lang="en-US" altLang="en-US" sz="2000" i="1" dirty="0" err="1"/>
              <a:t>pitaš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mene</a:t>
            </a:r>
            <a:r>
              <a:rPr lang="en-US" altLang="en-US" sz="2000" i="1" dirty="0"/>
              <a:t>?”</a:t>
            </a:r>
            <a:endParaRPr lang="bs-Latn-BA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„Kako se sada osjećaš?”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„Kako ti sada mogu pomoći? Mogu li sada nešto uraditi za tebe?”</a:t>
            </a:r>
            <a:endParaRPr lang="hr-HR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</a:t>
            </a:r>
            <a:r>
              <a:rPr lang="hr-HR" altLang="en-US" sz="2000" dirty="0"/>
              <a:t>Sačekajte odgovore i odgovorite na </a:t>
            </a:r>
            <a:r>
              <a:rPr lang="hr-HR" altLang="en-US" sz="2000" dirty="0" err="1"/>
              <a:t>dječija</a:t>
            </a:r>
            <a:r>
              <a:rPr lang="hr-HR" altLang="en-US" sz="2000" dirty="0"/>
              <a:t> pitanja, ali nemojte davati nikakva obećanja.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b="1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b="1" dirty="0"/>
              <a:t>	</a:t>
            </a:r>
            <a:r>
              <a:rPr lang="hr-HR" altLang="en-US" sz="2000" dirty="0"/>
              <a:t>Pr</a:t>
            </a:r>
            <a:r>
              <a:rPr lang="en-US" altLang="en-US" sz="2000" dirty="0" err="1"/>
              <a:t>ipremite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dijete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</a:t>
            </a:r>
            <a:r>
              <a:rPr lang="en-US" altLang="en-US" sz="2000" dirty="0"/>
              <a:t> ono </a:t>
            </a:r>
            <a:r>
              <a:rPr lang="en-US" altLang="en-US" sz="2000" dirty="0" err="1"/>
              <a:t>što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očekuje</a:t>
            </a:r>
            <a:r>
              <a:rPr lang="en-US" altLang="en-US" sz="2000" dirty="0"/>
              <a:t> u </a:t>
            </a:r>
            <a:r>
              <a:rPr lang="en-US" altLang="en-US" sz="2000" dirty="0" err="1"/>
              <a:t>bliskoj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budućnosti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objasnite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nekoliko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sljedećih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koraka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ali</a:t>
            </a:r>
            <a:r>
              <a:rPr lang="en-US" altLang="en-US" sz="2000" dirty="0"/>
              <a:t> ne </a:t>
            </a:r>
            <a:r>
              <a:rPr lang="en-US" altLang="en-US" sz="2000" dirty="0" err="1"/>
              <a:t>pretjerujte</a:t>
            </a:r>
            <a:r>
              <a:rPr lang="en-US" altLang="en-US" sz="2000" dirty="0"/>
              <a:t> da </a:t>
            </a:r>
            <a:r>
              <a:rPr lang="en-US" altLang="en-US" sz="2000" dirty="0" err="1"/>
              <a:t>ga</a:t>
            </a:r>
            <a:r>
              <a:rPr lang="en-US" altLang="en-US" sz="2000" dirty="0"/>
              <a:t> ne </a:t>
            </a:r>
            <a:r>
              <a:rPr lang="en-US" altLang="en-US" sz="2000" dirty="0" err="1"/>
              <a:t>uplašite</a:t>
            </a:r>
            <a:r>
              <a:rPr lang="en-US" altLang="en-US" sz="2000" dirty="0"/>
              <a:t>. </a:t>
            </a:r>
          </a:p>
          <a:p>
            <a:pPr>
              <a:lnSpc>
                <a:spcPct val="80000"/>
              </a:lnSpc>
            </a:pPr>
            <a:endParaRPr lang="bs-Latn-BA" altLang="en-US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dirty="0"/>
              <a:t>	</a:t>
            </a:r>
            <a:r>
              <a:rPr lang="en-US" altLang="en-US" sz="2000" dirty="0" err="1"/>
              <a:t>Nezavisno</a:t>
            </a:r>
            <a:r>
              <a:rPr lang="en-US" altLang="en-US" sz="2000" dirty="0"/>
              <a:t> od </a:t>
            </a:r>
            <a:r>
              <a:rPr lang="en-US" altLang="en-US" sz="2000" dirty="0" err="1"/>
              <a:t>ishoda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razgovora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zahvalite</a:t>
            </a:r>
            <a:r>
              <a:rPr lang="en-US" altLang="en-US" sz="2000" dirty="0"/>
              <a:t> se </a:t>
            </a:r>
            <a:r>
              <a:rPr lang="en-US" altLang="en-US" sz="2000" dirty="0" err="1"/>
              <a:t>djetetu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emocionalnom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naporu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koji</a:t>
            </a:r>
            <a:r>
              <a:rPr lang="en-US" altLang="en-US" sz="2000" dirty="0"/>
              <a:t> je </a:t>
            </a:r>
            <a:r>
              <a:rPr lang="en-US" altLang="en-US" sz="2000" dirty="0" err="1"/>
              <a:t>uložilo</a:t>
            </a:r>
            <a:r>
              <a:rPr lang="en-US" altLang="en-US" sz="2000" dirty="0"/>
              <a:t> u </a:t>
            </a:r>
            <a:r>
              <a:rPr lang="en-US" altLang="en-US" sz="2000" dirty="0" err="1"/>
              <a:t>razgovor</a:t>
            </a:r>
            <a:r>
              <a:rPr lang="en-US" altLang="en-US" sz="2000" dirty="0"/>
              <a:t>. </a:t>
            </a:r>
            <a:r>
              <a:rPr lang="hr-HR" altLang="en-US" sz="2000" dirty="0"/>
              <a:t/>
            </a:r>
            <a:br>
              <a:rPr lang="hr-HR" altLang="en-US" sz="2000" dirty="0"/>
            </a:b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6337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684212"/>
          </a:xfrm>
        </p:spPr>
        <p:txBody>
          <a:bodyPr/>
          <a:lstStyle/>
          <a:p>
            <a:pPr eaLnBrk="1" hangingPunct="1"/>
            <a:r>
              <a:rPr lang="hr-HR" altLang="en-US" b="1"/>
              <a:t>ZAKLJUČAK</a:t>
            </a:r>
            <a:endParaRPr lang="en-GB" altLang="en-US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8602" y="579923"/>
            <a:ext cx="8893175" cy="57610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en-US" sz="2000" i="1" dirty="0"/>
              <a:t>	</a:t>
            </a:r>
            <a:r>
              <a:rPr lang="en-US" altLang="en-US" sz="2000" i="1" dirty="0" err="1"/>
              <a:t>Koliko</a:t>
            </a:r>
            <a:r>
              <a:rPr lang="en-US" altLang="en-US" sz="2000" i="1" dirty="0"/>
              <a:t> god </a:t>
            </a:r>
            <a:r>
              <a:rPr lang="en-US" altLang="en-US" sz="2000" i="1" dirty="0" err="1"/>
              <a:t>bila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detaljna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uputstva</a:t>
            </a:r>
            <a:r>
              <a:rPr lang="en-US" altLang="en-US" sz="2000" i="1" dirty="0"/>
              <a:t> o </a:t>
            </a:r>
            <a:r>
              <a:rPr lang="en-US" altLang="en-US" sz="2000" i="1" dirty="0" err="1"/>
              <a:t>provođenju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forenzičkog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intervjua</a:t>
            </a:r>
            <a:r>
              <a:rPr lang="en-US" altLang="en-US" sz="2000" i="1" dirty="0"/>
              <a:t>, </a:t>
            </a:r>
            <a:r>
              <a:rPr lang="en-US" altLang="en-US" sz="2000" i="1" dirty="0" err="1"/>
              <a:t>svaki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razgovor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sa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zlostavljanim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djetetom</a:t>
            </a:r>
            <a:r>
              <a:rPr lang="en-US" altLang="en-US" sz="2000" i="1" dirty="0"/>
              <a:t> je </a:t>
            </a:r>
            <a:r>
              <a:rPr lang="en-US" altLang="en-US" sz="2000" i="1" dirty="0" err="1"/>
              <a:t>različit</a:t>
            </a:r>
            <a:r>
              <a:rPr lang="en-US" altLang="en-US" sz="2000" i="1" dirty="0"/>
              <a:t>. </a:t>
            </a:r>
            <a:endParaRPr lang="bs-Latn-BA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Uspostavljanje mosta između svijeta odraslih i svijeta zlostavljanog/zanemarenog djeteta veoma je kompleksan i zahtjevan zadatak, kako u profesionalnom, tako i u ličnom smislu.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Uspješnost u ovoj oblasti zavisi od naše spremnosti da se suočimo s vulnerabilnošću djeteta i da stalno učimo.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2000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2000" i="1" dirty="0"/>
              <a:t>	Osim poznavanja sudske procedure, neophodna su predznanja iz oblasti razvojne psihologije, </a:t>
            </a:r>
            <a:r>
              <a:rPr lang="hr-HR" altLang="en-US" sz="2000" i="1" dirty="0" err="1"/>
              <a:t>psihotraume</a:t>
            </a:r>
            <a:r>
              <a:rPr lang="hr-HR" altLang="en-US" sz="2000" i="1" dirty="0"/>
              <a:t>, komunikologije, baš kao i strpljenje, senzibilnost, fleksibilnost, empatičnost, kapacitet za praćenje i kontrolu </a:t>
            </a:r>
            <a:r>
              <a:rPr lang="hr-HR" altLang="en-US" sz="2000" i="1" dirty="0" err="1"/>
              <a:t>sopstvenih</a:t>
            </a:r>
            <a:r>
              <a:rPr lang="hr-HR" altLang="en-US" sz="2000" i="1" dirty="0"/>
              <a:t> emocionalnih reakcija.</a:t>
            </a:r>
            <a:r>
              <a:rPr lang="hr-HR" altLang="en-US" sz="2000" dirty="0"/>
              <a:t> 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807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Konvencija o dječjim pravima: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402" y="2142067"/>
            <a:ext cx="10131425" cy="36491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hr-HR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sz="2800" b="1" i="1" dirty="0" smtClean="0"/>
              <a:t>	Kad odrasli ili organizacije donose odluke koje mogu utjecati na djecu, primarno se moraju voditi </a:t>
            </a:r>
            <a:r>
              <a:rPr lang="hr-HR" sz="2800" b="1" i="1" u="sng" dirty="0" smtClean="0"/>
              <a:t>najboljim interesom djeteta</a:t>
            </a:r>
            <a:r>
              <a:rPr lang="hr-HR" sz="2800" b="1" i="1" dirty="0" smtClean="0"/>
              <a:t>.</a:t>
            </a:r>
          </a:p>
          <a:p>
            <a:pPr marL="0" indent="0" eaLnBrk="1" hangingPunct="1">
              <a:buNone/>
              <a:defRPr/>
            </a:pPr>
            <a:endParaRPr lang="hr-HR" sz="2800" b="1" i="1" dirty="0" smtClean="0"/>
          </a:p>
          <a:p>
            <a:pPr eaLnBrk="1" hangingPunct="1">
              <a:defRPr/>
            </a:pP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2163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Primjena Preporuka o područjima rada stručnog savjetnika/saradnika odnosi se na: </a:t>
            </a:r>
            <a:br>
              <a:rPr lang="pl-P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/>
              <a:t>djecu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odrasle</a:t>
            </a:r>
            <a:r>
              <a:rPr lang="en-US" dirty="0"/>
              <a:t> </a:t>
            </a:r>
            <a:r>
              <a:rPr lang="en-US" dirty="0" err="1"/>
              <a:t>svjedoke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oštećene</a:t>
            </a:r>
            <a:r>
              <a:rPr lang="en-US" dirty="0"/>
              <a:t>, </a:t>
            </a:r>
          </a:p>
          <a:p>
            <a:r>
              <a:rPr lang="pl-PL" dirty="0"/>
              <a:t>- djecu u sukobu sa zakonom, </a:t>
            </a:r>
          </a:p>
          <a:p>
            <a:r>
              <a:rPr lang="en-US" dirty="0"/>
              <a:t>- </a:t>
            </a:r>
            <a:r>
              <a:rPr lang="en-US" dirty="0" err="1"/>
              <a:t>porodice</a:t>
            </a:r>
            <a:r>
              <a:rPr lang="en-US" dirty="0"/>
              <a:t> </a:t>
            </a:r>
            <a:r>
              <a:rPr lang="en-US" dirty="0" err="1"/>
              <a:t>oštećenih</a:t>
            </a:r>
            <a:r>
              <a:rPr lang="en-US" dirty="0"/>
              <a:t> </a:t>
            </a:r>
            <a:r>
              <a:rPr lang="en-US" dirty="0" err="1"/>
              <a:t>svjedoka</a:t>
            </a:r>
            <a:r>
              <a:rPr lang="en-US" dirty="0"/>
              <a:t>, </a:t>
            </a:r>
            <a:r>
              <a:rPr lang="en-US" dirty="0" err="1"/>
              <a:t>staratelje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usvojitelje</a:t>
            </a:r>
            <a:r>
              <a:rPr lang="en-US" dirty="0"/>
              <a:t> djece, </a:t>
            </a:r>
          </a:p>
          <a:p>
            <a:r>
              <a:rPr lang="en-US" dirty="0"/>
              <a:t>-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aktere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/</a:t>
            </a:r>
            <a:r>
              <a:rPr lang="en-US" dirty="0" err="1"/>
              <a:t>prekršajnog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(u </a:t>
            </a:r>
            <a:r>
              <a:rPr lang="en-US" dirty="0" err="1"/>
              <a:t>daljem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88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područja </a:t>
            </a:r>
            <a:r>
              <a:rPr lang="pl-PL" b="1" dirty="0"/>
              <a:t>rada stručnog </a:t>
            </a:r>
            <a:r>
              <a:rPr lang="pl-PL" b="1" dirty="0" smtClean="0"/>
              <a:t>savjetnika/saradnika: </a:t>
            </a: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400" dirty="0" smtClean="0"/>
              <a:t>1. </a:t>
            </a:r>
            <a:r>
              <a:rPr lang="en-US" sz="2400" b="1" dirty="0" err="1" smtClean="0"/>
              <a:t>Uspostavljanje</a:t>
            </a:r>
            <a:r>
              <a:rPr lang="en-US" sz="2400" b="1" dirty="0" smtClean="0"/>
              <a:t> </a:t>
            </a:r>
            <a:r>
              <a:rPr lang="en-US" sz="2400" b="1" dirty="0" err="1"/>
              <a:t>kontakta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informisanje</a:t>
            </a:r>
            <a:r>
              <a:rPr lang="en-US" sz="2400" b="1" dirty="0"/>
              <a:t> o </a:t>
            </a:r>
            <a:r>
              <a:rPr lang="en-US" sz="2400" b="1" dirty="0" err="1"/>
              <a:t>postojanju</a:t>
            </a:r>
            <a:r>
              <a:rPr lang="en-US" sz="2400" b="1" dirty="0"/>
              <a:t> </a:t>
            </a:r>
            <a:r>
              <a:rPr lang="en-US" sz="2400" b="1" dirty="0" err="1"/>
              <a:t>usluga</a:t>
            </a:r>
            <a:r>
              <a:rPr lang="en-US" sz="2400" b="1" dirty="0"/>
              <a:t> </a:t>
            </a:r>
            <a:r>
              <a:rPr lang="en-US" sz="2400" b="1" dirty="0" err="1"/>
              <a:t>stručnog</a:t>
            </a:r>
            <a:r>
              <a:rPr lang="en-US" sz="2400" b="1" dirty="0"/>
              <a:t> </a:t>
            </a:r>
            <a:r>
              <a:rPr lang="en-US" sz="2400" b="1" dirty="0" err="1"/>
              <a:t>savjetnika</a:t>
            </a:r>
            <a:r>
              <a:rPr lang="en-US" sz="2400" b="1" dirty="0"/>
              <a:t>/</a:t>
            </a:r>
            <a:r>
              <a:rPr lang="en-US" sz="2400" b="1" dirty="0" err="1"/>
              <a:t>saradnika</a:t>
            </a:r>
            <a:r>
              <a:rPr lang="en-US" sz="2400" b="1" dirty="0"/>
              <a:t> </a:t>
            </a:r>
            <a:endParaRPr lang="en-US" sz="2400" dirty="0"/>
          </a:p>
          <a:p>
            <a:endParaRPr lang="en-US" sz="2400" dirty="0"/>
          </a:p>
          <a:p>
            <a:pPr lvl="1"/>
            <a:r>
              <a:rPr lang="en-US" sz="2400" dirty="0" err="1"/>
              <a:t>Kontakt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svjedocima</a:t>
            </a:r>
            <a:r>
              <a:rPr lang="en-US" sz="2400" dirty="0"/>
              <a:t> u </a:t>
            </a:r>
            <a:r>
              <a:rPr lang="en-US" sz="2400" dirty="0" err="1"/>
              <a:t>tužilaštvu</a:t>
            </a:r>
            <a:r>
              <a:rPr lang="en-US" sz="2400" dirty="0"/>
              <a:t> </a:t>
            </a:r>
          </a:p>
          <a:p>
            <a:pPr lvl="1"/>
            <a:r>
              <a:rPr lang="sv-SE" sz="2400" dirty="0" smtClean="0"/>
              <a:t>Kontakt </a:t>
            </a:r>
            <a:r>
              <a:rPr lang="sv-SE" sz="2400" dirty="0"/>
              <a:t>sa svjedocima u sudu </a:t>
            </a:r>
          </a:p>
          <a:p>
            <a:pPr lvl="1"/>
            <a:r>
              <a:rPr lang="en-US" sz="2400" dirty="0" err="1" smtClean="0"/>
              <a:t>Kontakt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maloljetnim</a:t>
            </a:r>
            <a:r>
              <a:rPr lang="en-US" sz="2400" dirty="0" smtClean="0"/>
              <a:t> </a:t>
            </a:r>
            <a:r>
              <a:rPr lang="en-US" sz="2400" dirty="0" err="1" smtClean="0"/>
              <a:t>svjedocima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djecom</a:t>
            </a:r>
            <a:r>
              <a:rPr lang="en-US" sz="2400" dirty="0" smtClean="0"/>
              <a:t> u </a:t>
            </a:r>
            <a:r>
              <a:rPr lang="en-US" sz="2400" dirty="0" err="1" smtClean="0"/>
              <a:t>sukobu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zakonom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773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područja</a:t>
            </a:r>
            <a:r>
              <a:rPr lang="pl-PL" dirty="0" smtClean="0"/>
              <a:t> </a:t>
            </a:r>
            <a:r>
              <a:rPr lang="pl-PL" dirty="0"/>
              <a:t>rada stručnog </a:t>
            </a:r>
            <a:r>
              <a:rPr lang="pl-PL" dirty="0" smtClean="0"/>
              <a:t>savjetnika/saradnika: 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88202"/>
            <a:ext cx="10131425" cy="4252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Latn-BA" sz="2400" dirty="0" smtClean="0"/>
              <a:t>2. </a:t>
            </a:r>
            <a:r>
              <a:rPr lang="bs-Latn-BA" sz="2400" b="1" dirty="0" smtClean="0"/>
              <a:t>Psihološka podrška i </a:t>
            </a:r>
            <a:r>
              <a:rPr lang="bs-Latn-BA" sz="2400" b="1" dirty="0" err="1" smtClean="0"/>
              <a:t>psihoedukacija</a:t>
            </a:r>
            <a:endParaRPr lang="en-US" sz="2400" dirty="0"/>
          </a:p>
          <a:p>
            <a:pPr lvl="1"/>
            <a:r>
              <a:rPr lang="bs-Latn-BA" sz="2400" dirty="0" smtClean="0"/>
              <a:t>Dorobit i </a:t>
            </a:r>
            <a:r>
              <a:rPr lang="bs-Latn-BA" sz="2400" dirty="0" err="1" smtClean="0"/>
              <a:t>očuvanje</a:t>
            </a:r>
            <a:r>
              <a:rPr lang="bs-Latn-BA" sz="2400" dirty="0" smtClean="0"/>
              <a:t> mentalnog zdravlja djece/svjedoka</a:t>
            </a:r>
          </a:p>
          <a:p>
            <a:pPr lvl="1"/>
            <a:r>
              <a:rPr lang="bs-Latn-BA" sz="2400" dirty="0" err="1" smtClean="0"/>
              <a:t>Interes</a:t>
            </a:r>
            <a:r>
              <a:rPr lang="bs-Latn-BA" sz="2400" dirty="0" smtClean="0"/>
              <a:t> postupka</a:t>
            </a:r>
            <a:endParaRPr lang="en-US" sz="2400" dirty="0"/>
          </a:p>
          <a:p>
            <a:pPr lvl="1"/>
            <a:r>
              <a:rPr lang="en-US" sz="2400" dirty="0" err="1" smtClean="0"/>
              <a:t>smanje</a:t>
            </a:r>
            <a:r>
              <a:rPr lang="en-US" sz="2400" dirty="0" smtClean="0"/>
              <a:t> </a:t>
            </a:r>
            <a:r>
              <a:rPr lang="en-US" sz="2400" dirty="0" err="1"/>
              <a:t>negativne</a:t>
            </a:r>
            <a:r>
              <a:rPr lang="en-US" sz="2400" dirty="0"/>
              <a:t> </a:t>
            </a:r>
            <a:r>
              <a:rPr lang="en-US" sz="2400" dirty="0" err="1"/>
              <a:t>posljedice</a:t>
            </a:r>
            <a:r>
              <a:rPr lang="en-US" sz="2400" dirty="0"/>
              <a:t> </a:t>
            </a:r>
            <a:r>
              <a:rPr lang="en-US" sz="2400" dirty="0" err="1"/>
              <a:t>svjedočenja</a:t>
            </a:r>
            <a:r>
              <a:rPr lang="en-US" sz="2400" dirty="0"/>
              <a:t>, </a:t>
            </a:r>
            <a:r>
              <a:rPr lang="en-US" sz="2400" dirty="0" err="1"/>
              <a:t>odnosno</a:t>
            </a:r>
            <a:r>
              <a:rPr lang="en-US" sz="2400" dirty="0"/>
              <a:t> da se </a:t>
            </a:r>
            <a:r>
              <a:rPr lang="en-US" sz="2400" dirty="0" err="1"/>
              <a:t>ublaži</a:t>
            </a:r>
            <a:r>
              <a:rPr lang="en-US" sz="2400" dirty="0"/>
              <a:t> </a:t>
            </a:r>
            <a:r>
              <a:rPr lang="en-US" sz="2400" dirty="0" err="1"/>
              <a:t>sekundarna</a:t>
            </a:r>
            <a:r>
              <a:rPr lang="en-US" sz="2400" dirty="0"/>
              <a:t> </a:t>
            </a:r>
            <a:r>
              <a:rPr lang="en-US" sz="2400" dirty="0" err="1"/>
              <a:t>traumatizacija</a:t>
            </a:r>
            <a:r>
              <a:rPr lang="en-US" sz="2400" dirty="0"/>
              <a:t>, </a:t>
            </a:r>
          </a:p>
          <a:p>
            <a:pPr lvl="1"/>
            <a:r>
              <a:rPr lang="en-US" sz="2400" dirty="0" err="1" smtClean="0"/>
              <a:t>smanji</a:t>
            </a:r>
            <a:r>
              <a:rPr lang="en-US" sz="2400" dirty="0" smtClean="0"/>
              <a:t> </a:t>
            </a:r>
            <a:r>
              <a:rPr lang="en-US" sz="2400" dirty="0" err="1"/>
              <a:t>nivo</a:t>
            </a:r>
            <a:r>
              <a:rPr lang="en-US" sz="2400" dirty="0"/>
              <a:t> </a:t>
            </a:r>
            <a:r>
              <a:rPr lang="en-US" sz="2400" dirty="0" err="1"/>
              <a:t>stresa</a:t>
            </a:r>
            <a:r>
              <a:rPr lang="en-US" sz="2400" dirty="0"/>
              <a:t>/</a:t>
            </a:r>
            <a:r>
              <a:rPr lang="en-US" sz="2400" dirty="0" err="1"/>
              <a:t>anksioznosti</a:t>
            </a:r>
            <a:r>
              <a:rPr lang="en-US" sz="2400" dirty="0"/>
              <a:t> </a:t>
            </a:r>
            <a:r>
              <a:rPr lang="en-US" sz="2400" dirty="0" err="1"/>
              <a:t>tokom</a:t>
            </a:r>
            <a:r>
              <a:rPr lang="en-US" sz="2400" dirty="0"/>
              <a:t> </a:t>
            </a:r>
            <a:r>
              <a:rPr lang="en-US" sz="2400" dirty="0" err="1"/>
              <a:t>svjedočenja</a:t>
            </a:r>
            <a:r>
              <a:rPr lang="en-US" sz="2400" dirty="0"/>
              <a:t>, </a:t>
            </a:r>
          </a:p>
          <a:p>
            <a:pPr lvl="1"/>
            <a:r>
              <a:rPr lang="en-US" sz="2400" dirty="0" err="1" smtClean="0"/>
              <a:t>pomogne</a:t>
            </a:r>
            <a:r>
              <a:rPr lang="en-US" sz="2400" dirty="0" smtClean="0"/>
              <a:t> </a:t>
            </a:r>
            <a:r>
              <a:rPr lang="en-US" sz="2400" dirty="0" err="1"/>
              <a:t>svjedocima</a:t>
            </a:r>
            <a:r>
              <a:rPr lang="en-US" sz="2400" dirty="0"/>
              <a:t> da </a:t>
            </a:r>
            <a:r>
              <a:rPr lang="en-US" sz="2400" dirty="0" err="1"/>
              <a:t>shvate</a:t>
            </a:r>
            <a:r>
              <a:rPr lang="en-US" sz="2400" dirty="0"/>
              <a:t> </a:t>
            </a:r>
            <a:r>
              <a:rPr lang="en-US" sz="2400" dirty="0" err="1"/>
              <a:t>prirodu</a:t>
            </a:r>
            <a:r>
              <a:rPr lang="en-US" sz="2400" dirty="0"/>
              <a:t> </a:t>
            </a:r>
            <a:r>
              <a:rPr lang="en-US" sz="2400" dirty="0" err="1"/>
              <a:t>postupka</a:t>
            </a:r>
            <a:r>
              <a:rPr lang="en-US" sz="2400" dirty="0"/>
              <a:t>, </a:t>
            </a:r>
            <a:r>
              <a:rPr lang="en-US" sz="2400" dirty="0" err="1"/>
              <a:t>važnost</a:t>
            </a:r>
            <a:r>
              <a:rPr lang="en-US" sz="2400" dirty="0"/>
              <a:t> </a:t>
            </a:r>
            <a:r>
              <a:rPr lang="en-US" sz="2400" dirty="0" err="1"/>
              <a:t>svjedočenja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da se </a:t>
            </a:r>
            <a:r>
              <a:rPr lang="en-US" sz="2400" dirty="0" err="1"/>
              <a:t>stekne</a:t>
            </a:r>
            <a:r>
              <a:rPr lang="en-US" sz="2400" dirty="0"/>
              <a:t> </a:t>
            </a:r>
            <a:r>
              <a:rPr lang="en-US" sz="2400" dirty="0" err="1"/>
              <a:t>povjerenje</a:t>
            </a:r>
            <a:r>
              <a:rPr lang="en-US" sz="2400" dirty="0"/>
              <a:t> u </a:t>
            </a:r>
            <a:r>
              <a:rPr lang="en-US" sz="2400" dirty="0" err="1"/>
              <a:t>pravosudni</a:t>
            </a:r>
            <a:r>
              <a:rPr lang="en-US" sz="2400" dirty="0"/>
              <a:t> </a:t>
            </a:r>
            <a:r>
              <a:rPr lang="en-US" sz="2400" dirty="0" err="1"/>
              <a:t>postupak</a:t>
            </a:r>
            <a:r>
              <a:rPr lang="en-US" sz="2400" dirty="0"/>
              <a:t>, </a:t>
            </a:r>
          </a:p>
          <a:p>
            <a:pPr lvl="1"/>
            <a:r>
              <a:rPr lang="en-US" sz="2400" dirty="0" smtClean="0"/>
              <a:t>da </a:t>
            </a:r>
            <a:r>
              <a:rPr lang="en-US" sz="2400" dirty="0" err="1"/>
              <a:t>poboljša</a:t>
            </a:r>
            <a:r>
              <a:rPr lang="en-US" sz="2400" dirty="0"/>
              <a:t> </a:t>
            </a:r>
            <a:r>
              <a:rPr lang="en-US" sz="2400" dirty="0" err="1"/>
              <a:t>sposobnost</a:t>
            </a:r>
            <a:r>
              <a:rPr lang="en-US" sz="2400" dirty="0"/>
              <a:t> </a:t>
            </a:r>
            <a:r>
              <a:rPr lang="en-US" sz="2400" dirty="0" err="1"/>
              <a:t>svjedoka</a:t>
            </a:r>
            <a:r>
              <a:rPr lang="en-US" sz="2400" dirty="0"/>
              <a:t> da </a:t>
            </a:r>
            <a:r>
              <a:rPr lang="en-US" sz="2400" dirty="0" err="1"/>
              <a:t>odgovore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pitanja</a:t>
            </a:r>
            <a:r>
              <a:rPr lang="en-US" sz="2400" dirty="0"/>
              <a:t> </a:t>
            </a:r>
            <a:r>
              <a:rPr lang="en-US" sz="2400" dirty="0" err="1"/>
              <a:t>najtačnije</a:t>
            </a:r>
            <a:r>
              <a:rPr lang="en-US" sz="2400" dirty="0"/>
              <a:t>, </a:t>
            </a:r>
            <a:r>
              <a:rPr lang="en-US" sz="2400" dirty="0" err="1"/>
              <a:t>najpotpunije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istinit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839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19496</TotalTime>
  <Words>3135</Words>
  <Application>Microsoft Office PowerPoint</Application>
  <PresentationFormat>Custom</PresentationFormat>
  <Paragraphs>616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Celestial</vt:lpstr>
      <vt:lpstr>Uloga stručnih savjetnika/saradnika u radu sa djecom u kontaktu sa zakonom </vt:lpstr>
      <vt:lpstr>Preporuke o radu stručnih savjetnika koji obavljaju psihološku djelatnost u pravosudnim institucijama </vt:lpstr>
      <vt:lpstr>CILJ</vt:lpstr>
      <vt:lpstr>ZAKONODAVNO-PRAVNO UTEMELJENJE ZA POSTOJANJE PREPORUKA </vt:lpstr>
      <vt:lpstr>Zaposleni stručni savjetnici/saradnici</vt:lpstr>
      <vt:lpstr>Načela rada odnose se na obavljanje psihološke djelatnosti stručnih savjetnika/saradnika koji su po obrazovanju psiholozi.  Preporuka je da drugi stručni profili, za koje zakon predviđa da rade na mjestima stručnih savjetnika uvaže ista načela ili definišu sopstvena u skladu sa Specifičnim standardima Struke </vt:lpstr>
      <vt:lpstr>Primjena Preporuka o područjima rada stručnog savjetnika/saradnika odnosi se na: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područja rada stručnog savjetnika/saradnika:  </vt:lpstr>
      <vt:lpstr>Tehnike i metode rada sa djecom </vt:lpstr>
      <vt:lpstr>Intervju </vt:lpstr>
      <vt:lpstr>POSMATRANJE PONAŠANJA </vt:lpstr>
      <vt:lpstr>PROCJENA LIČNOSTI </vt:lpstr>
      <vt:lpstr>PROCJENA SPOSOBNOSTI </vt:lpstr>
      <vt:lpstr>Procjena uticaja Traume </vt:lpstr>
      <vt:lpstr>Projektivne tehnike i pomoćna sredstva </vt:lpstr>
      <vt:lpstr>PRIMJERI izvještavanja </vt:lpstr>
      <vt:lpstr> Komunikacija sa djecom u kontaktu sa zakonom </vt:lpstr>
      <vt:lpstr>Primjer 1 (dječak 13.g)</vt:lpstr>
      <vt:lpstr>Primjer 2</vt:lpstr>
      <vt:lpstr>Primjer 3</vt:lpstr>
      <vt:lpstr>Karakteristike djece u komunikaciji u odnosu na uzrast </vt:lpstr>
      <vt:lpstr>PREPORUKE ZA KOMUNIKACIJU SA DJECOM u kontaktu sa zakonom </vt:lpstr>
      <vt:lpstr>OSNOVE FORENZIČKOG INTERVJUIRANJA DJECE  </vt:lpstr>
      <vt:lpstr>Djetetovo otvaranje je proces,</vt:lpstr>
      <vt:lpstr>Slide 40</vt:lpstr>
      <vt:lpstr>FORENZIČKI INTERVJU</vt:lpstr>
      <vt:lpstr>OSNOVNI CILJEVI FI</vt:lpstr>
      <vt:lpstr>Slide 43</vt:lpstr>
      <vt:lpstr>OPŠTE SMJERNICE ZA VOĐENJE FI</vt:lpstr>
      <vt:lpstr>OPŠTE SMJERNICE ZA VOĐENJE FI</vt:lpstr>
      <vt:lpstr>OPŠTE SMJERNICE ZA VOĐENJE FI</vt:lpstr>
      <vt:lpstr>TIPOVI PITANJA</vt:lpstr>
      <vt:lpstr>TIPOVI PITANJA</vt:lpstr>
      <vt:lpstr>TIPOVI PITANJA</vt:lpstr>
      <vt:lpstr>TIPOVI PITANJA</vt:lpstr>
      <vt:lpstr>TIPOVI PITANJA</vt:lpstr>
      <vt:lpstr>TIPOVI PITANJA</vt:lpstr>
      <vt:lpstr>TIPOVI PITANJA</vt:lpstr>
      <vt:lpstr>FAZE INTERVJUA</vt:lpstr>
      <vt:lpstr>PRIPREMA ZA INTERVJU</vt:lpstr>
      <vt:lpstr>UPOZNAVANJE I RAZVIJANJE ODNOSA</vt:lpstr>
      <vt:lpstr>POSTAVLJANJE OSNOVNIH PRAVILA</vt:lpstr>
      <vt:lpstr>UVJEŽBAVANJE PRAKSE INTERVJUA</vt:lpstr>
      <vt:lpstr>UVOĐENJE GLAVNE TEME</vt:lpstr>
      <vt:lpstr>UVOĐENJE GLAVNE TEME</vt:lpstr>
      <vt:lpstr>UVOĐENJE GLAVNE TEME</vt:lpstr>
      <vt:lpstr>UVOĐENJE GLAVNE TEME</vt:lpstr>
      <vt:lpstr>UVOĐENJE GLAVNE TEME</vt:lpstr>
      <vt:lpstr>UVOĐENJE GLAVNE TEME</vt:lpstr>
      <vt:lpstr>FAZA PITANJA I RAZRJEŠENJA</vt:lpstr>
      <vt:lpstr>FAZA PITANJA I RAZRJEŠENJA</vt:lpstr>
      <vt:lpstr>ZAVRŠETAK INTERVJUA</vt:lpstr>
      <vt:lpstr>ZAKLJUČAK</vt:lpstr>
      <vt:lpstr>Konvencija o dječjim pravima: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stručnih savjetnika/saradnika u radu sa djecom u kontaktu sa zakonom</dc:title>
  <dc:creator>Olga Lola Ninkovic</dc:creator>
  <cp:lastModifiedBy>Ana Stojanovic</cp:lastModifiedBy>
  <cp:revision>57</cp:revision>
  <dcterms:created xsi:type="dcterms:W3CDTF">2018-08-29T06:16:02Z</dcterms:created>
  <dcterms:modified xsi:type="dcterms:W3CDTF">2018-10-09T13:18:05Z</dcterms:modified>
</cp:coreProperties>
</file>