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63" r:id="rId4"/>
    <p:sldId id="265" r:id="rId5"/>
    <p:sldId id="267" r:id="rId6"/>
    <p:sldId id="268" r:id="rId7"/>
    <p:sldId id="269" r:id="rId8"/>
    <p:sldId id="266" r:id="rId9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 autoAdjust="0"/>
  </p:normalViewPr>
  <p:slideViewPr>
    <p:cSldViewPr>
      <p:cViewPr varScale="1">
        <p:scale>
          <a:sx n="89" d="100"/>
          <a:sy n="89" d="100"/>
        </p:scale>
        <p:origin x="10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9.5.2018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sr-Latn-RS" sz="1200"/>
              <a:pPr/>
              <a:t>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38892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sr-Latn-RS" sz="1200"/>
              <a:pPr/>
              <a:t>2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25828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3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168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4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62861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5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711716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6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129038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7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172713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920184-160E-4332-A390-5F6E00DCF8CF}" type="slidenum">
              <a:rPr lang="bs-Latn-BA" altLang="sr-Latn-RS" sz="1200"/>
              <a:pPr/>
              <a:t>8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3387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sr-Latn-RS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8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332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01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66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03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47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890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547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11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13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3276600" y="5562600"/>
            <a:ext cx="2362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s-Latn-BA" altLang="sr-Latn-RS" sz="1600" b="0" dirty="0"/>
              <a:t>16. maj 2018. godine</a:t>
            </a:r>
            <a:endParaRPr lang="en-US" altLang="sr-Latn-RS" sz="1600" b="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696200" cy="1752600"/>
          </a:xfrm>
        </p:spPr>
        <p:txBody>
          <a:bodyPr/>
          <a:lstStyle/>
          <a:p>
            <a:pPr lvl="0" fontAlgn="auto">
              <a:spcBef>
                <a:spcPct val="20000"/>
              </a:spcBef>
              <a:spcAft>
                <a:spcPts val="0"/>
              </a:spcAft>
            </a:pPr>
            <a:r>
              <a:rPr lang="bs-Latn-BA" sz="36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PRAĆENJE POSTUPAKA </a:t>
            </a:r>
            <a:br>
              <a:rPr lang="bs-Latn-BA" sz="36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bs-Latn-BA" sz="36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JAVNIH NABAVKI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077200" cy="609600"/>
          </a:xfrm>
        </p:spPr>
        <p:txBody>
          <a:bodyPr/>
          <a:lstStyle/>
          <a:p>
            <a:pPr algn="ctr"/>
            <a:r>
              <a:rPr lang="bs-Latn-BA" altLang="sr-Latn-R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PRAVILNIK O PRAĆENJU POSTUPAKA JAVNIH NABAVKI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lvl="2" indent="0" algn="ctr">
              <a:buNone/>
            </a:pPr>
            <a:r>
              <a:rPr lang="bs-Latn-BA" sz="2000" b="1" dirty="0">
                <a:latin typeface="Times New Roman" pitchFamily="18" charset="0"/>
                <a:cs typeface="Times New Roman" pitchFamily="18" charset="0"/>
              </a:rPr>
              <a:t>Službeni glasnik BiH, broj 72/16</a:t>
            </a:r>
          </a:p>
          <a:p>
            <a:pPr marL="0" lvl="2" indent="0" algn="ctr">
              <a:buNone/>
            </a:pP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  <a:p>
            <a:pPr marL="357188" lvl="2" indent="-357188" algn="just">
              <a:buFont typeface="Wingdings" panose="05000000000000000000" pitchFamily="2" charset="2"/>
              <a:buChar char="Ø"/>
            </a:pPr>
            <a:r>
              <a:rPr lang="bs-Latn-BA" sz="2000" b="1" dirty="0">
                <a:latin typeface="Times New Roman" pitchFamily="18" charset="0"/>
                <a:cs typeface="Times New Roman" pitchFamily="18" charset="0"/>
              </a:rPr>
              <a:t>PREDMET</a:t>
            </a:r>
          </a:p>
          <a:p>
            <a:pPr marL="0" lvl="2" indent="0" algn="just">
              <a:buNone/>
            </a:pP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Praćenje primjene Zakona o javnim nabavkama i podzakonskih akata.</a:t>
            </a:r>
          </a:p>
          <a:p>
            <a:pPr marL="357188" lvl="2" indent="-357188" algn="just">
              <a:buFont typeface="Wingdings" panose="05000000000000000000" pitchFamily="2" charset="2"/>
              <a:buChar char="Ø"/>
            </a:pPr>
            <a:endParaRPr lang="bs-Latn-BA" sz="1000" dirty="0">
              <a:latin typeface="Times New Roman" pitchFamily="18" charset="0"/>
              <a:cs typeface="Times New Roman" pitchFamily="18" charset="0"/>
            </a:endParaRPr>
          </a:p>
          <a:p>
            <a:pPr marL="357188" lvl="2" indent="-357188" algn="just">
              <a:buFont typeface="Wingdings" panose="05000000000000000000" pitchFamily="2" charset="2"/>
              <a:buChar char="Ø"/>
            </a:pPr>
            <a:r>
              <a:rPr lang="bs-Latn-BA" sz="2000" b="1" dirty="0">
                <a:latin typeface="Times New Roman" pitchFamily="18" charset="0"/>
                <a:cs typeface="Times New Roman" pitchFamily="18" charset="0"/>
              </a:rPr>
              <a:t>DEFINICIJA </a:t>
            </a:r>
          </a:p>
          <a:p>
            <a:pPr marL="0" lvl="2" indent="0" algn="just">
              <a:buNone/>
            </a:pP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Ispitivanje usklađenosti pojedinačnih postupaka javne nabavke sa Zakonom i podzakonskim aktima.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lvl="2" indent="0" algn="just">
              <a:buNone/>
            </a:pPr>
            <a:endParaRPr lang="bs-Latn-BA" sz="1000" dirty="0">
              <a:latin typeface="Times New Roman" pitchFamily="18" charset="0"/>
              <a:cs typeface="Times New Roman" pitchFamily="18" charset="0"/>
            </a:endParaRPr>
          </a:p>
          <a:p>
            <a:pPr marL="357188" lvl="2" indent="-357188" algn="just">
              <a:buFont typeface="Wingdings" panose="05000000000000000000" pitchFamily="2" charset="2"/>
              <a:buChar char="Ø"/>
            </a:pPr>
            <a:r>
              <a:rPr lang="bs-Latn-BA" sz="2000" b="1" dirty="0">
                <a:latin typeface="Times New Roman" pitchFamily="18" charset="0"/>
                <a:cs typeface="Times New Roman" pitchFamily="18" charset="0"/>
              </a:rPr>
              <a:t>NADLEŽNOST</a:t>
            </a:r>
          </a:p>
          <a:p>
            <a:pPr marL="0" lvl="2" indent="0" algn="just">
              <a:buNone/>
            </a:pP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Agencija za javne nabavke</a:t>
            </a:r>
          </a:p>
          <a:p>
            <a:pPr marL="0" lvl="2" indent="0" algn="just">
              <a:buNone/>
            </a:pPr>
            <a:endParaRPr lang="bs-Latn-BA" sz="1000" dirty="0">
              <a:latin typeface="Times New Roman" pitchFamily="18" charset="0"/>
              <a:cs typeface="Times New Roman" pitchFamily="18" charset="0"/>
            </a:endParaRPr>
          </a:p>
          <a:p>
            <a:pPr marL="0" lvl="2" indent="0" algn="just">
              <a:buNone/>
            </a:pPr>
            <a:r>
              <a:rPr lang="bs-Latn-BA" sz="2000" b="1" dirty="0">
                <a:latin typeface="Times New Roman" pitchFamily="18" charset="0"/>
                <a:cs typeface="Times New Roman" pitchFamily="18" charset="0"/>
              </a:rPr>
              <a:t>NAPOMENA: 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U praksi se koristi termin „monitoring“</a:t>
            </a:r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06582" y="1295400"/>
            <a:ext cx="7772400" cy="609600"/>
          </a:xfrm>
        </p:spPr>
        <p:txBody>
          <a:bodyPr/>
          <a:lstStyle/>
          <a:p>
            <a:pPr algn="ctr"/>
            <a:r>
              <a:rPr lang="bs-Latn-BA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IZVORI MONITORINGA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4191000"/>
          </a:xfrm>
        </p:spPr>
        <p:txBody>
          <a:bodyPr/>
          <a:lstStyle/>
          <a:p>
            <a:pPr marL="457200" lvl="2" indent="-457200" algn="just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itchFamily="18" charset="0"/>
                <a:cs typeface="Times New Roman" pitchFamily="18" charset="0"/>
              </a:rPr>
              <a:t>Obavještenja objavljena na Portalu javnih nabavki</a:t>
            </a:r>
          </a:p>
          <a:p>
            <a:pPr marL="457200" lvl="2" indent="-457200" algn="just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itchFamily="18" charset="0"/>
                <a:cs typeface="Times New Roman" pitchFamily="18" charset="0"/>
              </a:rPr>
              <a:t>Izvještaji za postupke javnih nabavki male vrijednosti</a:t>
            </a:r>
          </a:p>
          <a:p>
            <a:pPr marL="457200" lvl="2" indent="-457200" algn="just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itchFamily="18" charset="0"/>
                <a:cs typeface="Times New Roman" pitchFamily="18" charset="0"/>
              </a:rPr>
              <a:t>Planovi nabavki (po zahtjevu ponuđača, ugovornih organa, nevladinih organizacija, medija, drugih zainteresovanih),</a:t>
            </a:r>
          </a:p>
          <a:p>
            <a:pPr marL="457200" lvl="2" indent="-457200" algn="just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itchFamily="18" charset="0"/>
                <a:cs typeface="Times New Roman" pitchFamily="18" charset="0"/>
              </a:rPr>
              <a:t>Osnovni elementi ugovora i izmjena ugovora (po zahtjevu ponuđača, ugovornih organa, nevladinih organizacija, medija, drugih zainteresovanih)  </a:t>
            </a:r>
          </a:p>
          <a:p>
            <a:pPr marL="457200" lvl="2" indent="-457200" algn="just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itchFamily="18" charset="0"/>
                <a:cs typeface="Times New Roman" pitchFamily="18" charset="0"/>
              </a:rPr>
              <a:t>Zahtjevi ugovornih organa i ponuđača upućeni Agenciji sa zahtjevom za provedbu monitoringa</a:t>
            </a:r>
          </a:p>
          <a:p>
            <a:pPr marL="457200" lvl="2" indent="-457200" algn="just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itchFamily="18" charset="0"/>
                <a:cs typeface="Times New Roman" pitchFamily="18" charset="0"/>
              </a:rPr>
              <a:t>Zahtjevi od strane drugih nadležnih institucija (inspekcija, policijskih tijela, sudova, tužilaštava i dr.).</a:t>
            </a:r>
          </a:p>
          <a:p>
            <a:pPr marL="457200" lvl="2" indent="-457200" algn="just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itchFamily="18" charset="0"/>
                <a:cs typeface="Times New Roman" pitchFamily="18" charset="0"/>
              </a:rPr>
              <a:t>Izvještaji organa za reviziju</a:t>
            </a:r>
          </a:p>
          <a:p>
            <a:pPr marL="0" lvl="2" indent="0" algn="just">
              <a:buNone/>
            </a:pPr>
            <a:endParaRPr lang="bs-Latn-BA" sz="1000" dirty="0">
              <a:latin typeface="Times New Roman" pitchFamily="18" charset="0"/>
              <a:cs typeface="Times New Roman" pitchFamily="18" charset="0"/>
            </a:endParaRPr>
          </a:p>
          <a:p>
            <a:pPr marL="1971675" lvl="2" indent="-1971675" algn="just">
              <a:buNone/>
            </a:pPr>
            <a:r>
              <a:rPr lang="bs-Latn-BA" sz="1800" b="1" dirty="0">
                <a:latin typeface="Times New Roman" pitchFamily="18" charset="0"/>
                <a:cs typeface="Times New Roman" pitchFamily="18" charset="0"/>
              </a:rPr>
              <a:t>NAPOMENA: </a:t>
            </a:r>
            <a:r>
              <a:rPr lang="bs-Latn-BA" sz="1800" dirty="0">
                <a:latin typeface="Times New Roman" pitchFamily="18" charset="0"/>
                <a:cs typeface="Times New Roman" pitchFamily="18" charset="0"/>
              </a:rPr>
              <a:t>TD NIJE IZVOR MONITORINGA (MOGUĆNOST ŽALBE)</a:t>
            </a:r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772400" cy="3886200"/>
          </a:xfrm>
        </p:spPr>
        <p:txBody>
          <a:bodyPr/>
          <a:lstStyle/>
          <a:p>
            <a:pPr marL="0" lvl="0" indent="0">
              <a:buNone/>
            </a:pPr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Postupak monitoringa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službenoj dužnosti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zahtjevu (anonimni zahtjevi se ne razmatraju)</a:t>
            </a:r>
          </a:p>
          <a:p>
            <a:pPr marL="0" lvl="0" indent="0">
              <a:buNone/>
            </a:pPr>
            <a:endParaRPr lang="bs-Latn-BA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Kriteriji za monitoring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procijenjena vrijednost nabave (vrijednost nabavke koja je u toku ili ugovorena vrijednost)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težina nepravilnosti (kršenje principa, pregovarački bez objave obavještenja o nabavci)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posredan značaj (ponavljanje nepravilnosti)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bs-Latn-BA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NAPOMENA: </a:t>
            </a: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Izvori monitoringa se „fizički“ pregledaju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POSTUPAK MONITORINGA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772400" cy="388620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Utvrđivanje nepravilnosti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Obraćanje ugovornom organu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Ukazivanje na nepravilnosti i zahtjev za otklanjanje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s-Latn-B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Otklanjanje nepravilnosti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s-Latn-B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Neotklanjanje nepravilnosti (opravdano/neopravdano – prekršajna prijava i objava na web stranici u Godišnjem izvještaju)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bs-Latn-BA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Godišnji izvještaji</a:t>
            </a:r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Obavezan program obuke</a:t>
            </a:r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„Česta pitanja“</a:t>
            </a:r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Inicijativa za izmjenu legislative</a:t>
            </a:r>
          </a:p>
          <a:p>
            <a:pPr marL="285750" lvl="1">
              <a:buFont typeface="Wingdings" panose="05000000000000000000" pitchFamily="2" charset="2"/>
              <a:buChar char="Ø"/>
            </a:pPr>
            <a:r>
              <a:rPr lang="bs-Latn-B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Koordinativni sastanci sa organima za reviziju i drugim zainteresovanim</a:t>
            </a:r>
          </a:p>
          <a:p>
            <a:pPr marL="0" indent="0">
              <a:buNone/>
            </a:pPr>
            <a:endParaRPr lang="bs-Latn-BA" altLang="sr-Latn-RS" dirty="0"/>
          </a:p>
        </p:txBody>
      </p:sp>
    </p:spTree>
    <p:extLst>
      <p:ext uri="{BB962C8B-B14F-4D97-AF65-F5344CB8AC3E}">
        <p14:creationId xmlns:p14="http://schemas.microsoft.com/office/powerpoint/2010/main" val="284816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EFEKTI MONITORINGA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403860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 ANTE – prevencija i edukacija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FESTUM - edukacija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Napredak u izgradnji sistema javnih nabavki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Značajno smanjenje nepravilnosti (pogotovo težih)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„Dosadašnja saradnja“ odavno nije kriterij za dodjelu,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se više ne vrednuju,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Cijena TD svedena na minimum (sad je TD u potpunosti besplatna),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„Spašavanje“ postupaka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Manji broj žalbi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konkurencije (efikasnije korištenje javnih sredstava)</a:t>
            </a:r>
          </a:p>
          <a:p>
            <a:pPr marL="0" indent="0">
              <a:buNone/>
            </a:pPr>
            <a:endParaRPr lang="bs-Latn-BA" altLang="sr-Latn-RS" dirty="0"/>
          </a:p>
        </p:txBody>
      </p:sp>
    </p:spTree>
    <p:extLst>
      <p:ext uri="{BB962C8B-B14F-4D97-AF65-F5344CB8AC3E}">
        <p14:creationId xmlns:p14="http://schemas.microsoft.com/office/powerpoint/2010/main" val="340528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UNAPREĐENJE EFIKASNOSTI MONITORINGA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772400" cy="3886200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bs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Saradnja svih relevantnih institucija i drugih zainteresovanih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s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 organizaciono ustrojstvo AJN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s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Organizaciona jedinica koja će raditi samo (uslovno rečeno) na poslovima monitoringa (veza sa prekršajima)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s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Jačanje kapaciteta AJN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s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Korištenje IT tehnologija (Portal javnih nabavki, DMS)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s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 funkcionalnosti Portala javnih nabavki (objava planova, realizacija ugovora,...)</a:t>
            </a:r>
          </a:p>
          <a:p>
            <a:pPr marL="0" indent="0">
              <a:buNone/>
            </a:pPr>
            <a:endParaRPr lang="bs-Latn-BA" altLang="sr-Latn-RS" dirty="0"/>
          </a:p>
        </p:txBody>
      </p:sp>
    </p:spTree>
    <p:extLst>
      <p:ext uri="{BB962C8B-B14F-4D97-AF65-F5344CB8AC3E}">
        <p14:creationId xmlns:p14="http://schemas.microsoft.com/office/powerpoint/2010/main" val="96608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2362200"/>
            <a:ext cx="7772400" cy="35004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268" y="4495800"/>
            <a:ext cx="6913463" cy="15850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20</TotalTime>
  <Words>408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</vt:lpstr>
      <vt:lpstr>Times New Roman</vt:lpstr>
      <vt:lpstr>Wingdings</vt:lpstr>
      <vt:lpstr>Blank</vt:lpstr>
      <vt:lpstr>PRAĆENJE POSTUPAKA  JAVNIH NABAVKI</vt:lpstr>
      <vt:lpstr>PRAVILNIK O PRAĆENJU POSTUPAKA JAVNIH NABAVKI</vt:lpstr>
      <vt:lpstr>IZVORI MONITORINGA</vt:lpstr>
      <vt:lpstr>MONITORING</vt:lpstr>
      <vt:lpstr>POSTUPAK MONITORINGA</vt:lpstr>
      <vt:lpstr>EFEKTI MONITORINGA</vt:lpstr>
      <vt:lpstr>UNAPREĐENJE EFIKASNOSTI MONITORINGA</vt:lpstr>
      <vt:lpstr>PowerPoint Presentation</vt:lpstr>
    </vt:vector>
  </TitlesOfParts>
  <Company>JDG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Maja Kapetanović</dc:creator>
  <cp:lastModifiedBy>Azra Brkic</cp:lastModifiedBy>
  <cp:revision>6</cp:revision>
  <cp:lastPrinted>2004-09-30T16:41:33Z</cp:lastPrinted>
  <dcterms:created xsi:type="dcterms:W3CDTF">2018-03-19T16:22:44Z</dcterms:created>
  <dcterms:modified xsi:type="dcterms:W3CDTF">2018-05-09T15:15:20Z</dcterms:modified>
</cp:coreProperties>
</file>