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7" r:id="rId2"/>
    <p:sldId id="264" r:id="rId3"/>
    <p:sldId id="268" r:id="rId4"/>
    <p:sldId id="269" r:id="rId5"/>
    <p:sldId id="270" r:id="rId6"/>
    <p:sldId id="271" r:id="rId7"/>
    <p:sldId id="272" r:id="rId8"/>
    <p:sldId id="273" r:id="rId9"/>
    <p:sldId id="274" r:id="rId10"/>
    <p:sldId id="275" r:id="rId11"/>
    <p:sldId id="276" r:id="rId12"/>
    <p:sldId id="277" r:id="rId13"/>
    <p:sldId id="278" r:id="rId14"/>
    <p:sldId id="279" r:id="rId15"/>
    <p:sldId id="281" r:id="rId16"/>
    <p:sldId id="280" r:id="rId17"/>
    <p:sldId id="285" r:id="rId18"/>
    <p:sldId id="267" r:id="rId19"/>
  </p:sldIdLst>
  <p:sldSz cx="9144000" cy="6858000" type="screen4x3"/>
  <p:notesSz cx="7035800" cy="93218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800" b="1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800" b="1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800" b="1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800" b="1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DDDDD"/>
    <a:srgbClr val="CCCCCC"/>
    <a:srgbClr val="666666"/>
    <a:srgbClr val="1E4ABD"/>
    <a:srgbClr val="003366"/>
    <a:srgbClr val="E10040"/>
    <a:srgbClr val="002A6C"/>
    <a:srgbClr val="C211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0929" autoAdjust="0"/>
  </p:normalViewPr>
  <p:slideViewPr>
    <p:cSldViewPr>
      <p:cViewPr varScale="1">
        <p:scale>
          <a:sx n="130" d="100"/>
          <a:sy n="130" d="100"/>
        </p:scale>
        <p:origin x="936" y="1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9" d="100"/>
          <a:sy n="99" d="100"/>
        </p:scale>
        <p:origin x="3516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958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quarter" idx="1"/>
          </p:nvPr>
        </p:nvSpPr>
        <p:spPr>
          <a:xfrm>
            <a:off x="3984625" y="0"/>
            <a:ext cx="304958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93D9E3-926F-42A5-B114-1B285A126A18}" type="datetimeFigureOut">
              <a:rPr lang="hr-HR" smtClean="0"/>
              <a:t>14.3.2018.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2"/>
          </p:nvPr>
        </p:nvSpPr>
        <p:spPr>
          <a:xfrm>
            <a:off x="0" y="8853488"/>
            <a:ext cx="304958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3"/>
          </p:nvPr>
        </p:nvSpPr>
        <p:spPr>
          <a:xfrm>
            <a:off x="3984625" y="8853488"/>
            <a:ext cx="304958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83DDE-337C-42AA-9F5F-99B85C967CF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1366466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958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bs-Latn-B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84625" y="0"/>
            <a:ext cx="304958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8251E204-E3BC-406D-951A-D1981CCEC4E8}" type="datetimeFigureOut">
              <a:rPr lang="bs-Latn-BA"/>
              <a:pPr>
                <a:defRPr/>
              </a:pPr>
              <a:t>14.3.2018</a:t>
            </a:fld>
            <a:endParaRPr lang="bs-Latn-B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20813" y="1165225"/>
            <a:ext cx="4194175" cy="31464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bs-Latn-BA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3263" y="4486275"/>
            <a:ext cx="5629275" cy="36703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bs-Latn-BA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55075"/>
            <a:ext cx="304958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84625" y="8855075"/>
            <a:ext cx="304958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12735DD4-DC24-48F6-A747-49919B4CE7AD}" type="slidenum">
              <a:rPr lang="bs-Latn-BA"/>
              <a:pPr>
                <a:defRPr/>
              </a:pPr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192542829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bs-Latn-BA" altLang="sr-Latn-RS"/>
          </a:p>
        </p:txBody>
      </p:sp>
    </p:spTree>
    <p:extLst>
      <p:ext uri="{BB962C8B-B14F-4D97-AF65-F5344CB8AC3E}">
        <p14:creationId xmlns:p14="http://schemas.microsoft.com/office/powerpoint/2010/main" val="23889272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bs-Latn-BA" altLang="sr-Latn-RS"/>
          </a:p>
        </p:txBody>
      </p:sp>
    </p:spTree>
    <p:extLst>
      <p:ext uri="{BB962C8B-B14F-4D97-AF65-F5344CB8AC3E}">
        <p14:creationId xmlns:p14="http://schemas.microsoft.com/office/powerpoint/2010/main" val="32582846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bs-Latn-BA" altLang="sr-Latn-RS"/>
          </a:p>
        </p:txBody>
      </p:sp>
    </p:spTree>
    <p:extLst>
      <p:ext uri="{BB962C8B-B14F-4D97-AF65-F5344CB8AC3E}">
        <p14:creationId xmlns:p14="http://schemas.microsoft.com/office/powerpoint/2010/main" val="32582846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8217" y="4428378"/>
            <a:ext cx="5159368" cy="4194363"/>
          </a:xfrm>
          <a:noFill/>
        </p:spPr>
        <p:txBody>
          <a:bodyPr/>
          <a:lstStyle/>
          <a:p>
            <a:pPr eaLnBrk="1" hangingPunct="1"/>
            <a:endParaRPr lang="en-GB" altLang="sr-Latn-R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>
            <a:spLocks noChangeArrowheads="1"/>
          </p:cNvSpPr>
          <p:nvPr userDrawn="1"/>
        </p:nvSpPr>
        <p:spPr bwMode="auto">
          <a:xfrm>
            <a:off x="152400" y="1752600"/>
            <a:ext cx="8991600" cy="5105400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endParaRPr lang="sr-Latn-RS" altLang="sr-Latn-RS"/>
          </a:p>
        </p:txBody>
      </p:sp>
      <p:sp>
        <p:nvSpPr>
          <p:cNvPr id="5" name="Rectangle 8"/>
          <p:cNvSpPr>
            <a:spLocks noChangeArrowheads="1"/>
          </p:cNvSpPr>
          <p:nvPr userDrawn="1"/>
        </p:nvSpPr>
        <p:spPr bwMode="auto">
          <a:xfrm>
            <a:off x="0" y="1219200"/>
            <a:ext cx="9144000" cy="152400"/>
          </a:xfrm>
          <a:prstGeom prst="rect">
            <a:avLst/>
          </a:prstGeom>
          <a:solidFill>
            <a:srgbClr val="C2113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endParaRPr lang="sr-Latn-RS" altLang="sr-Latn-RS"/>
          </a:p>
        </p:txBody>
      </p:sp>
      <p:sp>
        <p:nvSpPr>
          <p:cNvPr id="6" name="Rectangle 9"/>
          <p:cNvSpPr>
            <a:spLocks noChangeArrowheads="1"/>
          </p:cNvSpPr>
          <p:nvPr userDrawn="1"/>
        </p:nvSpPr>
        <p:spPr bwMode="auto">
          <a:xfrm>
            <a:off x="0" y="1905000"/>
            <a:ext cx="152400" cy="4953000"/>
          </a:xfrm>
          <a:prstGeom prst="rect">
            <a:avLst/>
          </a:prstGeom>
          <a:solidFill>
            <a:srgbClr val="002A6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endParaRPr lang="sr-Latn-RS" altLang="sr-Latn-RS"/>
          </a:p>
        </p:txBody>
      </p:sp>
      <p:pic>
        <p:nvPicPr>
          <p:cNvPr id="7" name="Picture 20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1000" y="234226"/>
            <a:ext cx="51816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429000"/>
            <a:ext cx="7772400" cy="1143000"/>
          </a:xfrm>
        </p:spPr>
        <p:txBody>
          <a:bodyPr/>
          <a:lstStyle>
            <a:lvl1pPr algn="ctr">
              <a:defRPr sz="4000"/>
            </a:lvl1pPr>
          </a:lstStyle>
          <a:p>
            <a:r>
              <a:rPr lang="hr-HR"/>
              <a:t>Uredite stil naslova matrice</a:t>
            </a: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1148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hr-HR"/>
              <a:t>Uredite stil podnaslova matrice</a:t>
            </a:r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6B0989-20CC-4DE9-9A50-84D60FEF8D83}" type="datetime3">
              <a:rPr lang="hr-HR" smtClean="0"/>
              <a:t>14/3/18</a:t>
            </a:fld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Damir Kos,  sudac VSRH</a:t>
            </a:r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545E865-A8D1-44DF-854C-B74674E8ACCA}" type="slidenum">
              <a:rPr lang="en-US" altLang="sr-Latn-RS"/>
              <a:pPr>
                <a:defRPr/>
              </a:pPr>
              <a:t>‹#›</a:t>
            </a:fld>
            <a:r>
              <a:rPr lang="en-US" altLang="sr-Latn-RS"/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578852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DC939F-44A7-4E92-B5B1-3E49C20DF13B}" type="datetime3">
              <a:rPr lang="hr-HR" smtClean="0"/>
              <a:t>14/3/18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Damir Kos,  sudac VSRH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59E1F1-3CB6-4AFB-88FD-A85FBF41F234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4332340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1447800"/>
            <a:ext cx="1943100" cy="4648200"/>
          </a:xfrm>
        </p:spPr>
        <p:txBody>
          <a:bodyPr vert="eaVert"/>
          <a:lstStyle/>
          <a:p>
            <a:r>
              <a:rPr lang="hr-HR"/>
              <a:t>Uredite stil naslova matrice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447800"/>
            <a:ext cx="5676900" cy="4648200"/>
          </a:xfrm>
        </p:spPr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D2CE2E-F75C-4AA2-8320-EA39E6FD9038}" type="datetime3">
              <a:rPr lang="hr-HR" smtClean="0"/>
              <a:t>14/3/18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Damir Kos,  sudac VSRH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032CEC-580B-48EB-8CBA-7AE38D41F8F7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41871790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727642-8912-4522-9F6F-AB689456D5E0}" type="datetime3">
              <a:rPr lang="hr-HR" smtClean="0"/>
              <a:t>14/3/18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Damir Kos,  sudac VSRH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87AD20-7C26-4FD4-AA40-7B84FEFCFB57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13901081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hr-HR"/>
              <a:t>Uredite stil naslova matrice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6EAA1C-ECBC-4C6D-8EB6-13E732525812}" type="datetime3">
              <a:rPr lang="hr-HR" smtClean="0"/>
              <a:t>14/3/18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Damir Kos,  sudac VSRH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B21B7D-7E02-4346-AAF9-C7EECB382469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34866740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209800"/>
            <a:ext cx="38100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09800"/>
            <a:ext cx="38100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2880D6-621B-4598-B697-98CA206B9256}" type="datetime3">
              <a:rPr lang="hr-HR" smtClean="0"/>
              <a:t>14/3/18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Damir Kos,  sudac VSRH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25F114-0B84-49FD-BB42-A9B6B9550315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6403305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r-HR"/>
              <a:t>Uredite stil naslova matrice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91CA85-DE42-47DC-9FEB-D26F497530C5}" type="datetime3">
              <a:rPr lang="hr-HR" smtClean="0"/>
              <a:t>14/3/18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Damir Kos,  sudac VSRH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C95EF2-DA20-453F-B6B7-8A4B1A6701BE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1447027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85D81B-871A-4366-884B-4C080E8E0A31}" type="datetime3">
              <a:rPr lang="hr-HR" smtClean="0"/>
              <a:t>14/3/18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Damir Kos,  sudac VSRH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F32D51-CE93-470E-A354-6F02BEFAE0BD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6489067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58813E-FD6F-494F-A2B9-1AB5F3245FB2}" type="datetime3">
              <a:rPr lang="hr-HR" smtClean="0"/>
              <a:t>14/3/18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Damir Kos,  sudac VSRH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C7F7C3-9D78-4E6E-B32C-25DC41A6CDB3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2225477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/>
              <a:t>Uredite stil naslova matrice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73D7EC-0007-4282-828A-1275DBE3E53C}" type="datetime3">
              <a:rPr lang="hr-HR" smtClean="0"/>
              <a:t>14/3/18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Damir Kos,  sudac VSRH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3BA04F-27B0-42F6-B809-D2FE46E6F277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23611715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/>
              <a:t>Uredite stil naslova matrice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hr-HR" noProof="0"/>
              <a:t>Kliknite ikonu da biste dodali  sliku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6850DA-2B00-4413-8570-3178C020A1BC}" type="datetime3">
              <a:rPr lang="hr-HR" smtClean="0"/>
              <a:t>14/3/18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Damir Kos,  sudac VSRH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66DD50-B8A7-4CF0-B370-BD32FD8676DB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2613926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447800"/>
            <a:ext cx="77724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 altLang="sr-Latn-RS"/>
              <a:t>Uredite stil naslova matrice</a:t>
            </a:r>
            <a:endParaRPr lang="en-US" altLang="sr-Latn-R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209800"/>
            <a:ext cx="77724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 altLang="sr-Latn-RS"/>
              <a:t>Uredite stilove teksta matrice</a:t>
            </a:r>
          </a:p>
          <a:p>
            <a:pPr lvl="1"/>
            <a:r>
              <a:rPr lang="hr-HR" altLang="sr-Latn-RS"/>
              <a:t>Druga razina</a:t>
            </a:r>
          </a:p>
          <a:p>
            <a:pPr lvl="2"/>
            <a:r>
              <a:rPr lang="hr-HR" altLang="sr-Latn-RS"/>
              <a:t>Treća razina</a:t>
            </a:r>
          </a:p>
          <a:p>
            <a:pPr lvl="3"/>
            <a:r>
              <a:rPr lang="hr-HR" altLang="sr-Latn-RS"/>
              <a:t>Četvrta razina</a:t>
            </a:r>
          </a:p>
          <a:p>
            <a:pPr lvl="4"/>
            <a:r>
              <a:rPr lang="hr-HR" altLang="sr-Latn-RS"/>
              <a:t>Peta razina</a:t>
            </a:r>
            <a:endParaRPr lang="en-US" altLang="sr-Latn-R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+mn-lt"/>
              </a:defRPr>
            </a:lvl1pPr>
          </a:lstStyle>
          <a:p>
            <a:pPr>
              <a:defRPr/>
            </a:pPr>
            <a:fld id="{E6E92A72-1E10-438B-A033-4D3791F8A0AD}" type="datetime3">
              <a:rPr lang="hr-HR" smtClean="0"/>
              <a:t>14/3/18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 b="0">
                <a:latin typeface="+mn-lt"/>
              </a:defRPr>
            </a:lvl1pPr>
          </a:lstStyle>
          <a:p>
            <a:pPr>
              <a:defRPr/>
            </a:pPr>
            <a:r>
              <a:rPr lang="en-US"/>
              <a:t>Damir Kos,  sudac VSRH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5ABA747E-D53D-4F06-BF98-AA6148E8AABA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  <p:sp>
        <p:nvSpPr>
          <p:cNvPr id="1031" name="Rectangle 10"/>
          <p:cNvSpPr>
            <a:spLocks noChangeArrowheads="1"/>
          </p:cNvSpPr>
          <p:nvPr/>
        </p:nvSpPr>
        <p:spPr bwMode="auto">
          <a:xfrm>
            <a:off x="0" y="1066800"/>
            <a:ext cx="9144000" cy="152400"/>
          </a:xfrm>
          <a:prstGeom prst="rect">
            <a:avLst/>
          </a:prstGeom>
          <a:solidFill>
            <a:srgbClr val="C2113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endParaRPr lang="sr-Latn-RS" altLang="sr-Latn-RS"/>
          </a:p>
        </p:txBody>
      </p:sp>
      <p:sp>
        <p:nvSpPr>
          <p:cNvPr id="1032" name="Rectangle 11"/>
          <p:cNvSpPr>
            <a:spLocks noChangeArrowheads="1"/>
          </p:cNvSpPr>
          <p:nvPr/>
        </p:nvSpPr>
        <p:spPr bwMode="auto">
          <a:xfrm>
            <a:off x="0" y="1219200"/>
            <a:ext cx="152400" cy="5638800"/>
          </a:xfrm>
          <a:prstGeom prst="rect">
            <a:avLst/>
          </a:prstGeom>
          <a:solidFill>
            <a:srgbClr val="002A6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/>
            <a:endParaRPr lang="sr-Latn-RS" altLang="sr-Latn-RS" b="0">
              <a:solidFill>
                <a:srgbClr val="002A6C"/>
              </a:solidFill>
            </a:endParaRPr>
          </a:p>
        </p:txBody>
      </p:sp>
      <p:pic>
        <p:nvPicPr>
          <p:cNvPr id="1033" name="Picture 20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1000" y="234226"/>
            <a:ext cx="51816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13" r:id="rId1"/>
    <p:sldLayoutId id="2147483803" r:id="rId2"/>
    <p:sldLayoutId id="2147483804" r:id="rId3"/>
    <p:sldLayoutId id="2147483805" r:id="rId4"/>
    <p:sldLayoutId id="2147483806" r:id="rId5"/>
    <p:sldLayoutId id="2147483807" r:id="rId6"/>
    <p:sldLayoutId id="2147483808" r:id="rId7"/>
    <p:sldLayoutId id="2147483809" r:id="rId8"/>
    <p:sldLayoutId id="2147483810" r:id="rId9"/>
    <p:sldLayoutId id="2147483811" r:id="rId10"/>
    <p:sldLayoutId id="2147483812" r:id="rId11"/>
  </p:sldLayoutIdLst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981200"/>
            <a:ext cx="7696200" cy="3320008"/>
          </a:xfrm>
        </p:spPr>
        <p:txBody>
          <a:bodyPr>
            <a:normAutofit fontScale="90000"/>
          </a:bodyPr>
          <a:lstStyle/>
          <a:p>
            <a:br>
              <a:rPr lang="bs-Latn-BA" sz="3600" dirty="0"/>
            </a:br>
            <a:r>
              <a:rPr lang="bs-Latn-BA" sz="3600" dirty="0"/>
              <a:t>Pravne posljedice Odluke ESLJP u predmetu </a:t>
            </a:r>
            <a:br>
              <a:rPr lang="bs-Latn-BA" sz="3600" dirty="0"/>
            </a:br>
            <a:r>
              <a:rPr lang="bs-Latn-BA" sz="3600" dirty="0"/>
              <a:t>„Dragojević protiv Hrvatske“  </a:t>
            </a:r>
            <a:br>
              <a:rPr lang="bs-Latn-BA" sz="3600" dirty="0"/>
            </a:br>
            <a:r>
              <a:rPr lang="bs-Latn-BA" sz="3600" dirty="0"/>
              <a:t>na nacionalnu </a:t>
            </a:r>
            <a:r>
              <a:rPr lang="bs-Latn-BA" sz="3600"/>
              <a:t>praksu </a:t>
            </a:r>
            <a:br>
              <a:rPr lang="bs-Latn-BA" sz="3600"/>
            </a:br>
            <a:r>
              <a:rPr lang="bs-Latn-BA" sz="3600"/>
              <a:t>u Republici Hrvatskoj</a:t>
            </a:r>
            <a:endParaRPr lang="en-US" altLang="sr-Latn-RS" sz="3600" dirty="0"/>
          </a:p>
        </p:txBody>
      </p:sp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>
          <a:xfrm>
            <a:off x="685800" y="6381328"/>
            <a:ext cx="789856" cy="324272"/>
          </a:xfrm>
        </p:spPr>
        <p:txBody>
          <a:bodyPr/>
          <a:lstStyle/>
          <a:p>
            <a:pPr algn="ctr">
              <a:defRPr/>
            </a:pPr>
            <a:fld id="{4F12D793-CF0B-40C1-B803-46E9D1F22E9C}" type="datetime3">
              <a:rPr lang="hr-HR" smtClean="0"/>
              <a:t>14/3/18</a:t>
            </a:fld>
            <a:endParaRPr lang="en-US" dirty="0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>
          <a:xfrm>
            <a:off x="3124200" y="6309320"/>
            <a:ext cx="2895600" cy="396280"/>
          </a:xfrm>
        </p:spPr>
        <p:txBody>
          <a:bodyPr/>
          <a:lstStyle/>
          <a:p>
            <a:pPr>
              <a:defRPr/>
            </a:pPr>
            <a:r>
              <a:rPr lang="en-US" dirty="0"/>
              <a:t>Damir Kos</a:t>
            </a:r>
            <a:r>
              <a:rPr lang="hr-HR" dirty="0"/>
              <a:t>, </a:t>
            </a:r>
          </a:p>
          <a:p>
            <a:pPr>
              <a:defRPr/>
            </a:pPr>
            <a:r>
              <a:rPr lang="hr-HR" dirty="0"/>
              <a:t>sudac VSRH</a:t>
            </a:r>
            <a:endParaRPr lang="en-US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>
          <a:xfrm>
            <a:off x="7884368" y="6453336"/>
            <a:ext cx="573832" cy="252264"/>
          </a:xfrm>
        </p:spPr>
        <p:txBody>
          <a:bodyPr/>
          <a:lstStyle/>
          <a:p>
            <a:pPr algn="ctr">
              <a:defRPr/>
            </a:pPr>
            <a:fld id="{1545E865-A8D1-44DF-854C-B74674E8ACCA}" type="slidenum">
              <a:rPr lang="en-US" altLang="sr-Latn-RS" smtClean="0"/>
              <a:pPr algn="ctr">
                <a:defRPr/>
              </a:pPr>
              <a:t>1</a:t>
            </a:fld>
            <a:endParaRPr lang="en-US" altLang="sr-Latn-R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85800" y="1447800"/>
            <a:ext cx="7772400" cy="757064"/>
          </a:xfrm>
        </p:spPr>
        <p:txBody>
          <a:bodyPr/>
          <a:lstStyle/>
          <a:p>
            <a:pPr algn="ctr"/>
            <a:r>
              <a:rPr lang="hr-HR" dirty="0"/>
              <a:t>Europski sud za ljudska prava</a:t>
            </a:r>
            <a:br>
              <a:rPr lang="hr-HR" dirty="0"/>
            </a:br>
            <a:r>
              <a:rPr lang="hr-HR" dirty="0"/>
              <a:t>PRESUDA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685800" y="2276872"/>
            <a:ext cx="7772400" cy="3819128"/>
          </a:xfrm>
        </p:spPr>
        <p:txBody>
          <a:bodyPr>
            <a:normAutofit fontScale="92500" lnSpcReduction="20000"/>
          </a:bodyPr>
          <a:lstStyle/>
          <a:p>
            <a:r>
              <a:rPr lang="hr-HR" dirty="0"/>
              <a:t>Opasnost da sustav tajnog nadzora ugrozi ili čak uništi demokraciju pod krinkom branjenja iste.</a:t>
            </a:r>
          </a:p>
          <a:p>
            <a:r>
              <a:rPr lang="hr-HR" dirty="0"/>
              <a:t>ESLJP provodi procjenu jamstva protiv zlouporabe koja su primjerena i učinkovita</a:t>
            </a:r>
          </a:p>
          <a:p>
            <a:r>
              <a:rPr lang="hr-HR" dirty="0"/>
              <a:t>Ta procjena ovisi o svim okolnostima predmeta,   poput   prirode,   opsega   i   trajanja   mogućih   mjera,   temelja potrebnog za njihovo nalaganje, tijela vlasti nadležnih za dozvoljavanje, provođenje i nadziranje tih mjera te vrste pravnih lijekova koje nacionalno pravo predviđa</a:t>
            </a:r>
          </a:p>
          <a:p>
            <a:r>
              <a:rPr lang="hr-HR" dirty="0"/>
              <a:t>ESLJP utvrđuje da su ovlasti nalaganja tajnog nadzora nad građanima dozvoljene prema članku 8. samo u onoj mjeri u kojoj su strogo nužne za očuvanje demokratskih institucija </a:t>
            </a:r>
          </a:p>
          <a:p>
            <a:endParaRPr lang="hr-HR" dirty="0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A727642-8912-4522-9F6F-AB689456D5E0}" type="datetime3">
              <a:rPr lang="hr-HR" smtClean="0"/>
              <a:t>14/3/18</a:t>
            </a:fld>
            <a:endParaRPr lang="en-US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Damir Kos, </a:t>
            </a:r>
            <a:endParaRPr lang="hr-HR" dirty="0"/>
          </a:p>
          <a:p>
            <a:pPr>
              <a:defRPr/>
            </a:pPr>
            <a:r>
              <a:rPr lang="en-US" dirty="0"/>
              <a:t> </a:t>
            </a:r>
            <a:r>
              <a:rPr lang="en-US" dirty="0" err="1"/>
              <a:t>sudac</a:t>
            </a:r>
            <a:r>
              <a:rPr lang="en-US" dirty="0"/>
              <a:t> VSRH</a:t>
            </a:r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87AD20-7C26-4FD4-AA40-7B84FEFCFB57}" type="slidenum">
              <a:rPr lang="en-US" altLang="sr-Latn-RS" smtClean="0"/>
              <a:pPr>
                <a:defRPr/>
              </a:pPr>
              <a:t>10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16129452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85800" y="1447800"/>
            <a:ext cx="7772400" cy="757064"/>
          </a:xfrm>
        </p:spPr>
        <p:txBody>
          <a:bodyPr/>
          <a:lstStyle/>
          <a:p>
            <a:pPr algn="ctr"/>
            <a:r>
              <a:rPr lang="hr-HR" dirty="0"/>
              <a:t>Europski sud za ljudska prava</a:t>
            </a:r>
            <a:br>
              <a:rPr lang="hr-HR" dirty="0"/>
            </a:br>
            <a:r>
              <a:rPr lang="hr-HR" dirty="0"/>
              <a:t>PRESUDA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685800" y="2276872"/>
            <a:ext cx="7772400" cy="3819128"/>
          </a:xfrm>
        </p:spPr>
        <p:txBody>
          <a:bodyPr>
            <a:normAutofit fontScale="85000" lnSpcReduction="10000"/>
          </a:bodyPr>
          <a:lstStyle/>
          <a:p>
            <a:r>
              <a:rPr lang="hr-HR" dirty="0"/>
              <a:t>Nije sporno  da je prisluškivanjem telefona i  tajnim  nadzorom  podnositelja došlo  do  miješanja u  njegovo pravo na poštovanje „privatnog života“ i „dopisivanja“ zajamčeno člankom 8.  Konvencije</a:t>
            </a:r>
          </a:p>
          <a:p>
            <a:r>
              <a:rPr lang="hr-HR" dirty="0"/>
              <a:t>Tajni nadzor nad podnositeljem   bio   utemeljen   u   mjerodavnom   domaćem   pravu</a:t>
            </a:r>
          </a:p>
          <a:p>
            <a:r>
              <a:rPr lang="hr-HR" dirty="0"/>
              <a:t>Zakonske pretpostavke su </a:t>
            </a:r>
          </a:p>
          <a:p>
            <a:pPr lvl="1"/>
            <a:r>
              <a:rPr lang="hr-HR" dirty="0"/>
              <a:t>postojanje osnova/ne sumnje da je podnositelj  sam ili zajedno s drugim osobama počinio jedno od kaznenih djela propisanih zakonom </a:t>
            </a:r>
          </a:p>
          <a:p>
            <a:pPr lvl="1"/>
            <a:r>
              <a:rPr lang="hr-HR" dirty="0"/>
              <a:t>te da istraga u pogledu tih kaznenih djela  ili nije moguća ili bi bila izrazito teška </a:t>
            </a:r>
          </a:p>
          <a:p>
            <a:pPr lvl="1"/>
            <a:r>
              <a:rPr lang="hr-HR" dirty="0"/>
              <a:t>nalog istražnog suca kojim se odobrava korištenje tajnog nadzora mora biti izdan u pisanom obliku te mora sadržavati obrazloženje 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A727642-8912-4522-9F6F-AB689456D5E0}" type="datetime3">
              <a:rPr lang="hr-HR" smtClean="0"/>
              <a:t>14/3/18</a:t>
            </a:fld>
            <a:endParaRPr lang="en-US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Damir Kos,</a:t>
            </a:r>
            <a:endParaRPr lang="hr-HR" dirty="0"/>
          </a:p>
          <a:p>
            <a:pPr>
              <a:defRPr/>
            </a:pPr>
            <a:r>
              <a:rPr lang="en-US" dirty="0"/>
              <a:t>  </a:t>
            </a:r>
            <a:r>
              <a:rPr lang="en-US" dirty="0" err="1"/>
              <a:t>sudac</a:t>
            </a:r>
            <a:r>
              <a:rPr lang="en-US" dirty="0"/>
              <a:t> VSRH</a:t>
            </a:r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87AD20-7C26-4FD4-AA40-7B84FEFCFB57}" type="slidenum">
              <a:rPr lang="en-US" altLang="sr-Latn-RS" smtClean="0"/>
              <a:pPr>
                <a:defRPr/>
              </a:pPr>
              <a:t>11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16129452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85800" y="1447800"/>
            <a:ext cx="7772400" cy="757064"/>
          </a:xfrm>
        </p:spPr>
        <p:txBody>
          <a:bodyPr/>
          <a:lstStyle/>
          <a:p>
            <a:pPr algn="ctr"/>
            <a:r>
              <a:rPr lang="hr-HR" dirty="0"/>
              <a:t>Europski sud za ljudska prava</a:t>
            </a:r>
            <a:br>
              <a:rPr lang="hr-HR" dirty="0"/>
            </a:br>
            <a:r>
              <a:rPr lang="hr-HR" dirty="0"/>
              <a:t>PRESUDA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685800" y="2276872"/>
            <a:ext cx="7772400" cy="3819128"/>
          </a:xfrm>
        </p:spPr>
        <p:txBody>
          <a:bodyPr>
            <a:normAutofit lnSpcReduction="10000"/>
          </a:bodyPr>
          <a:lstStyle/>
          <a:p>
            <a:r>
              <a:rPr lang="hr-HR" dirty="0"/>
              <a:t>U ovom predmetu izdana su četiri naloga koja su se u načelu temeljila </a:t>
            </a:r>
            <a:r>
              <a:rPr lang="hr-HR" u="sng" dirty="0"/>
              <a:t>samo na tvrdni da postoji zahtjev USKOKA za korištenje tajnog  nadzora  i  zakonskom  izrazu  da  se „istraga  ne  može  provesti  na drugačiji način ili da bi to bilo izrazito teško“</a:t>
            </a:r>
            <a:r>
              <a:rPr lang="hr-HR" dirty="0"/>
              <a:t>. </a:t>
            </a:r>
          </a:p>
          <a:p>
            <a:r>
              <a:rPr lang="hr-HR" dirty="0"/>
              <a:t>Nisu navedeni nikakvi stvarni detalji koji se temelje na specifičnim činjenicama predmeta i osobitim okolnostima koje ukazuju na </a:t>
            </a:r>
          </a:p>
          <a:p>
            <a:pPr lvl="1"/>
            <a:r>
              <a:rPr lang="hr-HR" dirty="0"/>
              <a:t>osnovanu sumnju da su kaznena djela počinjena, te </a:t>
            </a:r>
          </a:p>
          <a:p>
            <a:pPr lvl="1"/>
            <a:r>
              <a:rPr lang="hr-HR" dirty="0"/>
              <a:t>da istragu nije moguće provesti na drugačiji, manje </a:t>
            </a:r>
            <a:r>
              <a:rPr lang="hr-HR" dirty="0" err="1"/>
              <a:t>invzivan</a:t>
            </a:r>
            <a:r>
              <a:rPr lang="hr-HR" dirty="0"/>
              <a:t> način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A727642-8912-4522-9F6F-AB689456D5E0}" type="datetime3">
              <a:rPr lang="hr-HR" smtClean="0"/>
              <a:t>14/3/18</a:t>
            </a:fld>
            <a:endParaRPr lang="en-US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Damir Kos, </a:t>
            </a:r>
            <a:endParaRPr lang="hr-HR" dirty="0"/>
          </a:p>
          <a:p>
            <a:pPr>
              <a:defRPr/>
            </a:pPr>
            <a:r>
              <a:rPr lang="en-US" dirty="0"/>
              <a:t> </a:t>
            </a:r>
            <a:r>
              <a:rPr lang="en-US" dirty="0" err="1"/>
              <a:t>sudac</a:t>
            </a:r>
            <a:r>
              <a:rPr lang="en-US" dirty="0"/>
              <a:t> VSRH</a:t>
            </a:r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87AD20-7C26-4FD4-AA40-7B84FEFCFB57}" type="slidenum">
              <a:rPr lang="en-US" altLang="sr-Latn-RS" smtClean="0"/>
              <a:pPr>
                <a:defRPr/>
              </a:pPr>
              <a:t>12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16129452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85800" y="1447800"/>
            <a:ext cx="7772400" cy="757064"/>
          </a:xfrm>
        </p:spPr>
        <p:txBody>
          <a:bodyPr/>
          <a:lstStyle/>
          <a:p>
            <a:pPr algn="ctr"/>
            <a:r>
              <a:rPr lang="hr-HR" dirty="0"/>
              <a:t>Europski sud za ljudska prava</a:t>
            </a:r>
            <a:br>
              <a:rPr lang="hr-HR" dirty="0"/>
            </a:br>
            <a:r>
              <a:rPr lang="hr-HR" dirty="0"/>
              <a:t>PRESUDA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685800" y="2276872"/>
            <a:ext cx="7772400" cy="3819128"/>
          </a:xfrm>
        </p:spPr>
        <p:txBody>
          <a:bodyPr>
            <a:normAutofit fontScale="85000" lnSpcReduction="20000"/>
          </a:bodyPr>
          <a:lstStyle/>
          <a:p>
            <a:r>
              <a:rPr lang="hr-HR" dirty="0"/>
              <a:t>Do tada utvrđena praksa VSRH i USRH – POGREŠNA</a:t>
            </a:r>
          </a:p>
          <a:p>
            <a:pPr lvl="1"/>
            <a:r>
              <a:rPr lang="hr-HR" dirty="0"/>
              <a:t>da se manjak obrazloženja u nalozima za tajni nadzor, što je u suprotnosti s čl. 182. st. 1. ZKP-a, može „nadoknađen” retroaktivnim specifičnim obrazloženjem kojim se vrši kasnija ocjena opravdanosti izdavanja ovakvog naloga, s time da pri toj ocjeni ne smiju biti razmatrani eventualno provođenjem ovih mjera pronađeni dokazi.</a:t>
            </a:r>
          </a:p>
          <a:p>
            <a:r>
              <a:rPr lang="hr-HR" dirty="0"/>
              <a:t>ESLJP zaključuje da „ …. u situaciji u kojoj je zakonodavna vlast predvidjela prethodnu detaljnu sudsku kontrolu proporcionalnosti uporabe mjera tajnog nadzora, </a:t>
            </a:r>
            <a:r>
              <a:rPr lang="hr-HR" u="sng" dirty="0"/>
              <a:t>zaobilaženje tog zahtjeva  retroaktivnim opravdanjem koje su uveli sudovi ne može se osigurati odgovarajuća i dostatna zaštita od potencijalne zlouporabe jer otvara vrata proizvoljnosti time što dozvoljava provođenje tajnog nadzora suprotno postupku koji je predviđen u mjerodavnom pravu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A727642-8912-4522-9F6F-AB689456D5E0}" type="datetime3">
              <a:rPr lang="hr-HR" smtClean="0"/>
              <a:t>14/3/18</a:t>
            </a:fld>
            <a:endParaRPr lang="en-US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Damir Kos,</a:t>
            </a:r>
            <a:endParaRPr lang="hr-HR" dirty="0"/>
          </a:p>
          <a:p>
            <a:pPr>
              <a:defRPr/>
            </a:pPr>
            <a:r>
              <a:rPr lang="en-US" dirty="0"/>
              <a:t>  </a:t>
            </a:r>
            <a:r>
              <a:rPr lang="en-US" dirty="0" err="1"/>
              <a:t>sudac</a:t>
            </a:r>
            <a:r>
              <a:rPr lang="en-US" dirty="0"/>
              <a:t> VSRH</a:t>
            </a:r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87AD20-7C26-4FD4-AA40-7B84FEFCFB57}" type="slidenum">
              <a:rPr lang="en-US" altLang="sr-Latn-RS" smtClean="0"/>
              <a:pPr>
                <a:defRPr/>
              </a:pPr>
              <a:t>13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16129452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85800" y="1447800"/>
            <a:ext cx="7772400" cy="757064"/>
          </a:xfrm>
        </p:spPr>
        <p:txBody>
          <a:bodyPr/>
          <a:lstStyle/>
          <a:p>
            <a:pPr algn="ctr"/>
            <a:r>
              <a:rPr lang="hr-HR" dirty="0"/>
              <a:t>Europski sud za ljudska prava</a:t>
            </a:r>
            <a:br>
              <a:rPr lang="hr-HR" dirty="0"/>
            </a:br>
            <a:r>
              <a:rPr lang="hr-HR" dirty="0"/>
              <a:t>PRESUDA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685800" y="2276872"/>
            <a:ext cx="7772400" cy="3819128"/>
          </a:xfrm>
        </p:spPr>
        <p:txBody>
          <a:bodyPr>
            <a:normAutofit/>
          </a:bodyPr>
          <a:lstStyle/>
          <a:p>
            <a:r>
              <a:rPr lang="hr-HR" sz="2800" dirty="0"/>
              <a:t>ESLJP zaključuje da mjerodavno domaće pravo tumačeno na način kako su to činili sudovi u RH </a:t>
            </a:r>
          </a:p>
          <a:p>
            <a:pPr lvl="1"/>
            <a:r>
              <a:rPr lang="hr-HR" sz="2400" dirty="0"/>
              <a:t>nije bilo razumno jasno u pogledu opsega i načina ostvarivanja diskrecije dodijeljene tijelima javne vlasti, te posebice </a:t>
            </a:r>
          </a:p>
          <a:p>
            <a:pPr lvl="1"/>
            <a:r>
              <a:rPr lang="hr-HR" sz="2400" dirty="0"/>
              <a:t>u praksi nije osiguralo odgovarajuće mjere zaštite od raznih mogućih zloupotreba. 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A727642-8912-4522-9F6F-AB689456D5E0}" type="datetime3">
              <a:rPr lang="hr-HR" smtClean="0"/>
              <a:t>14/3/18</a:t>
            </a:fld>
            <a:endParaRPr lang="en-US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Damir Kos, </a:t>
            </a:r>
            <a:endParaRPr lang="hr-HR" dirty="0"/>
          </a:p>
          <a:p>
            <a:pPr>
              <a:defRPr/>
            </a:pPr>
            <a:r>
              <a:rPr lang="en-US" dirty="0"/>
              <a:t> </a:t>
            </a:r>
            <a:r>
              <a:rPr lang="en-US" dirty="0" err="1"/>
              <a:t>sudac</a:t>
            </a:r>
            <a:r>
              <a:rPr lang="en-US" dirty="0"/>
              <a:t> VSRH</a:t>
            </a:r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87AD20-7C26-4FD4-AA40-7B84FEFCFB57}" type="slidenum">
              <a:rPr lang="en-US" altLang="sr-Latn-RS" smtClean="0"/>
              <a:pPr>
                <a:defRPr/>
              </a:pPr>
              <a:t>14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16129452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85800" y="1447800"/>
            <a:ext cx="7772400" cy="757064"/>
          </a:xfrm>
        </p:spPr>
        <p:txBody>
          <a:bodyPr/>
          <a:lstStyle/>
          <a:p>
            <a:pPr algn="ctr"/>
            <a:r>
              <a:rPr lang="hr-HR" dirty="0"/>
              <a:t>Europski sud za ljudska prava</a:t>
            </a:r>
            <a:br>
              <a:rPr lang="hr-HR" dirty="0"/>
            </a:br>
            <a:r>
              <a:rPr lang="hr-HR" dirty="0"/>
              <a:t>PRESUDA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683568" y="2276872"/>
            <a:ext cx="7772400" cy="3819128"/>
          </a:xfrm>
        </p:spPr>
        <p:txBody>
          <a:bodyPr>
            <a:normAutofit fontScale="92500" lnSpcReduction="10000"/>
          </a:bodyPr>
          <a:lstStyle/>
          <a:p>
            <a:r>
              <a:rPr lang="hr-HR" sz="2800" dirty="0"/>
              <a:t>Stoga, postupak za nalaganje i nadziranje provođenja mjera prisluškivanja telefona podnositelja</a:t>
            </a:r>
            <a:r>
              <a:rPr lang="hr-HR" dirty="0"/>
              <a:t> </a:t>
            </a:r>
          </a:p>
          <a:p>
            <a:pPr lvl="1"/>
            <a:r>
              <a:rPr lang="hr-HR" sz="2400" dirty="0"/>
              <a:t>nije bio u potpunosti u skladu s pretpostavkama zakonitosti, </a:t>
            </a:r>
          </a:p>
          <a:p>
            <a:pPr lvl="1"/>
            <a:r>
              <a:rPr lang="hr-HR" sz="2400" dirty="0"/>
              <a:t>niti je na odgovarajući način ograničio miješanje u pravo podnositelja na poštovanje njegova privatnog života i dopisivanja na ono što je bilo „nužno u demokratskom društvu“.</a:t>
            </a:r>
          </a:p>
          <a:p>
            <a:r>
              <a:rPr lang="hr-HR" sz="2800" dirty="0"/>
              <a:t>Stoga je došlo do povrede članka 8. Konvencije</a:t>
            </a:r>
          </a:p>
          <a:p>
            <a:endParaRPr lang="hr-HR" dirty="0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A727642-8912-4522-9F6F-AB689456D5E0}" type="datetime3">
              <a:rPr lang="hr-HR" smtClean="0"/>
              <a:t>14/3/18</a:t>
            </a:fld>
            <a:endParaRPr lang="en-US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Damir Kos,</a:t>
            </a:r>
            <a:endParaRPr lang="hr-HR" dirty="0"/>
          </a:p>
          <a:p>
            <a:pPr>
              <a:defRPr/>
            </a:pPr>
            <a:r>
              <a:rPr lang="en-US" dirty="0"/>
              <a:t>  </a:t>
            </a:r>
            <a:r>
              <a:rPr lang="en-US" dirty="0" err="1"/>
              <a:t>sudac</a:t>
            </a:r>
            <a:r>
              <a:rPr lang="en-US" dirty="0"/>
              <a:t> VSRH</a:t>
            </a:r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87AD20-7C26-4FD4-AA40-7B84FEFCFB57}" type="slidenum">
              <a:rPr lang="en-US" altLang="sr-Latn-RS" smtClean="0"/>
              <a:pPr>
                <a:defRPr/>
              </a:pPr>
              <a:t>15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16129452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/>
              <a:t>Nova praksa VSRH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dirty="0"/>
              <a:t>Ne postoji mogućnost „retroaktivnog” ocjenjivanja osnovanosti podnesenog zahtjeva za provođenje posebnih dokaznih radnji pa time i tajnog nadzora nad komunikacijama, jer u protivnom dokazi do povrede članka 8. Konvencije</a:t>
            </a:r>
          </a:p>
          <a:p>
            <a:pPr lvl="1"/>
            <a:r>
              <a:rPr lang="hr-HR" dirty="0"/>
              <a:t>Ako je upitna zakonitost dokaza pribavljenog povredom članka 8. Konvencije a ocjena se vrši nakon promijenjene prakse u tumačenju zakonskih normi – nezakoniti dokaz</a:t>
            </a:r>
          </a:p>
          <a:p>
            <a:pPr lvl="2"/>
            <a:r>
              <a:rPr lang="hr-HR" sz="1800" dirty="0"/>
              <a:t>Sa mogućnošću konvalidacije (čl. 10. st. 3. ZKP)</a:t>
            </a:r>
          </a:p>
          <a:p>
            <a:r>
              <a:rPr lang="hr-HR" sz="1800" dirty="0"/>
              <a:t>Ako se traži obnova postupka na temelju povrede konvencijskog prava utvrđene konačnom presudom ESLJP</a:t>
            </a:r>
          </a:p>
          <a:p>
            <a:pPr lvl="1"/>
            <a:r>
              <a:rPr lang="hr-HR" dirty="0"/>
              <a:t>Nova zakonska rješenja iz VII Novele ZKP-a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A727642-8912-4522-9F6F-AB689456D5E0}" type="datetime3">
              <a:rPr lang="hr-HR" smtClean="0"/>
              <a:t>14/3/18</a:t>
            </a:fld>
            <a:endParaRPr lang="en-US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Damir Kos, </a:t>
            </a:r>
            <a:endParaRPr lang="hr-HR" dirty="0"/>
          </a:p>
          <a:p>
            <a:pPr>
              <a:defRPr/>
            </a:pPr>
            <a:r>
              <a:rPr lang="en-US" dirty="0"/>
              <a:t> </a:t>
            </a:r>
            <a:r>
              <a:rPr lang="en-US" dirty="0" err="1"/>
              <a:t>sudac</a:t>
            </a:r>
            <a:r>
              <a:rPr lang="en-US" dirty="0"/>
              <a:t> VSRH</a:t>
            </a:r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87AD20-7C26-4FD4-AA40-7B84FEFCFB57}" type="slidenum">
              <a:rPr lang="en-US" altLang="sr-Latn-RS" smtClean="0"/>
              <a:pPr>
                <a:defRPr/>
              </a:pPr>
              <a:t>16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373529789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/>
              <a:t>Bašić protiv Hrvatske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r-HR" dirty="0"/>
              <a:t>Povreda čl. 8. Konvencije po istom obrascu</a:t>
            </a:r>
          </a:p>
          <a:p>
            <a:r>
              <a:rPr lang="hr-HR" dirty="0"/>
              <a:t>Zatražena obnova postupka na temelju konačne presude ESLJP kojom je utvrđena povreda konvencijskog prava</a:t>
            </a:r>
          </a:p>
          <a:p>
            <a:r>
              <a:rPr lang="hr-HR" dirty="0"/>
              <a:t>Čl. 502. st. 2. ZKP/08, kazneni postupak obnovit će se i u slučaju kada je zahtjev za obnovu podnesen na temelju konačne presude Europskog suda za ljudska prava kojom je utvrđena povreda prava i sloboda iz Konvencije za zaštitu ljudskih prava i temeljnih sloboda </a:t>
            </a:r>
          </a:p>
          <a:p>
            <a:pPr lvl="1"/>
            <a:r>
              <a:rPr lang="hr-HR" dirty="0"/>
              <a:t>ako je povreda Konvencije utjecala na ishod postupka, a </a:t>
            </a:r>
          </a:p>
          <a:p>
            <a:pPr lvl="1"/>
            <a:r>
              <a:rPr lang="hr-HR" dirty="0"/>
              <a:t>povreda ili njezina posljedica se može ispraviti u obnovljenom postupku</a:t>
            </a:r>
          </a:p>
          <a:p>
            <a:r>
              <a:rPr lang="hr-HR" dirty="0"/>
              <a:t>Obnova postupka odbijena (I Kž 327/2017 od </a:t>
            </a:r>
            <a:r>
              <a:rPr lang="hr-HR"/>
              <a:t>18.1.2018.)</a:t>
            </a:r>
            <a:endParaRPr lang="hr-HR" dirty="0"/>
          </a:p>
          <a:p>
            <a:r>
              <a:rPr lang="hr-HR" dirty="0"/>
              <a:t>Povreda se ne može sanirati u novom postupku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A727642-8912-4522-9F6F-AB689456D5E0}" type="datetime3">
              <a:rPr lang="hr-HR" smtClean="0"/>
              <a:t>14/3/18</a:t>
            </a:fld>
            <a:endParaRPr lang="en-US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Damir Kos,  </a:t>
            </a:r>
            <a:endParaRPr lang="hr-HR" dirty="0"/>
          </a:p>
          <a:p>
            <a:pPr>
              <a:defRPr/>
            </a:pPr>
            <a:r>
              <a:rPr lang="en-US" dirty="0" err="1"/>
              <a:t>sudac</a:t>
            </a:r>
            <a:r>
              <a:rPr lang="en-US" dirty="0"/>
              <a:t> VSRH</a:t>
            </a:r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87AD20-7C26-4FD4-AA40-7B84FEFCFB57}" type="slidenum">
              <a:rPr lang="en-US" altLang="sr-Latn-RS" smtClean="0"/>
              <a:pPr>
                <a:defRPr/>
              </a:pPr>
              <a:t>17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77616115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zervirano mjesto datuma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5189F531-1807-4951-8065-6E7F0E5EE224}" type="datetime3">
              <a:rPr lang="hr-HR" smtClean="0"/>
              <a:t>14/3/18</a:t>
            </a:fld>
            <a:endParaRPr lang="hr-HR"/>
          </a:p>
        </p:txBody>
      </p:sp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>
          <a:xfrm>
            <a:off x="827584" y="2060848"/>
            <a:ext cx="7639050" cy="2133600"/>
          </a:xfrm>
        </p:spPr>
        <p:txBody>
          <a:bodyPr/>
          <a:lstStyle/>
          <a:p>
            <a:pPr eaLnBrk="1" hangingPunct="1">
              <a:lnSpc>
                <a:spcPct val="110000"/>
              </a:lnSpc>
              <a:defRPr/>
            </a:pPr>
            <a:r>
              <a:rPr lang="hr-HR" sz="5400" dirty="0">
                <a:solidFill>
                  <a:srgbClr val="0070C0"/>
                </a:solidFill>
                <a:latin typeface="Tahoma" pitchFamily="34" charset="0"/>
              </a:rPr>
              <a:t>Zahvaljujem na pozornosti</a:t>
            </a:r>
            <a:r>
              <a:rPr lang="hr-HR" dirty="0">
                <a:solidFill>
                  <a:srgbClr val="0070C0"/>
                </a:solidFill>
                <a:latin typeface="Tahoma" pitchFamily="34" charset="0"/>
              </a:rPr>
              <a:t> </a:t>
            </a:r>
          </a:p>
        </p:txBody>
      </p:sp>
      <p:pic>
        <p:nvPicPr>
          <p:cNvPr id="137219" name="Picture 3" descr="ba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828" y="4149080"/>
            <a:ext cx="1362075" cy="2043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zervirano mjesto podnožj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Damir Kos, </a:t>
            </a:r>
            <a:endParaRPr lang="hr-HR" dirty="0"/>
          </a:p>
          <a:p>
            <a:pPr>
              <a:defRPr/>
            </a:pPr>
            <a:r>
              <a:rPr lang="en-US" dirty="0" err="1"/>
              <a:t>sudac</a:t>
            </a:r>
            <a:r>
              <a:rPr lang="en-US" dirty="0"/>
              <a:t> VSRH</a:t>
            </a:r>
          </a:p>
        </p:txBody>
      </p:sp>
      <p:sp>
        <p:nvSpPr>
          <p:cNvPr id="3" name="Rezervirano mjesto broja slajd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87AD20-7C26-4FD4-AA40-7B84FEFCFB57}" type="slidenum">
              <a:rPr lang="en-US" altLang="sr-Latn-RS" smtClean="0"/>
              <a:pPr>
                <a:defRPr/>
              </a:pPr>
              <a:t>18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1368821871"/>
      </p:ext>
    </p:extLst>
  </p:cSld>
  <p:clrMapOvr>
    <a:masterClrMapping/>
  </p:clrMapOvr>
  <p:transition spd="med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2560"/>
                            </p:stCondLst>
                            <p:childTnLst>
                              <p:par>
                                <p:cTn id="10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37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21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s-Latn-BA" altLang="sr-Latn-RS" dirty="0"/>
              <a:t>Što je prethodilo</a:t>
            </a:r>
          </a:p>
        </p:txBody>
      </p:sp>
      <p:sp>
        <p:nvSpPr>
          <p:cNvPr id="6147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bs-Latn-BA" altLang="sr-Latn-RS" dirty="0"/>
              <a:t>Pokrenut kazneni postupak protiv Ante Dragojevića</a:t>
            </a:r>
          </a:p>
          <a:p>
            <a:pPr lvl="1"/>
            <a:r>
              <a:rPr lang="bs-Latn-BA" altLang="sr-Latn-RS" dirty="0"/>
              <a:t>Za rješenje o provođenju istrage korišteni dokazi pribavljani </a:t>
            </a:r>
            <a:r>
              <a:rPr lang="hr-HR" dirty="0"/>
              <a:t>korištenjem mjera tajnog nadzora u obliku prisluškivanja telefona podnositelja i tajnog praćenja istoga</a:t>
            </a:r>
          </a:p>
          <a:p>
            <a:pPr lvl="2"/>
            <a:r>
              <a:rPr lang="hr-HR" altLang="sr-Latn-RS" sz="2000" dirty="0"/>
              <a:t>U odnosu na ove dokaze </a:t>
            </a:r>
            <a:r>
              <a:rPr lang="hr-HR" altLang="sr-Latn-RS" sz="2000" dirty="0" err="1"/>
              <a:t>okr</a:t>
            </a:r>
            <a:r>
              <a:rPr lang="hr-HR" altLang="sr-Latn-RS" sz="2000" dirty="0"/>
              <a:t>. podnosi </a:t>
            </a:r>
            <a:r>
              <a:rPr lang="hr-HR" sz="2000" dirty="0"/>
              <a:t>zahtjev  za  izdvajanje  rezultata provedenih mjera tajnog nadzora iz sudskog spisa kao nezakonito dobivenih dokaza </a:t>
            </a:r>
            <a:r>
              <a:rPr lang="hr-HR" sz="2000" u="sng" dirty="0"/>
              <a:t>zbog toga što nalozi za njihovu uporabu nisu bili dovoljno obrazloženi</a:t>
            </a:r>
            <a:r>
              <a:rPr lang="hr-HR" sz="2000" dirty="0"/>
              <a:t> </a:t>
            </a:r>
          </a:p>
          <a:p>
            <a:pPr lvl="3"/>
            <a:r>
              <a:rPr lang="hr-HR" sz="1800" dirty="0"/>
              <a:t>prvostupanjskim rješenjem odbijeno (bez prava na posebnu žalbu)</a:t>
            </a:r>
          </a:p>
          <a:p>
            <a:pPr lvl="2"/>
            <a:r>
              <a:rPr lang="hr-HR" altLang="sr-Latn-RS" sz="2000" dirty="0"/>
              <a:t>Proglašen krivim, a presuda utemeljena i na dokazima pribavljenim provođenjem tajnog nadzora tel. razgovora </a:t>
            </a:r>
          </a:p>
          <a:p>
            <a:pPr lvl="3"/>
            <a:r>
              <a:rPr lang="hr-HR" altLang="sr-Latn-RS" sz="1800" dirty="0"/>
              <a:t>U obrazloženju prvostupanjske presude su iznesene razloge odbijanja izdvajanja </a:t>
            </a:r>
            <a:endParaRPr lang="bs-Latn-BA" altLang="sr-Latn-RS" sz="1800" dirty="0"/>
          </a:p>
        </p:txBody>
      </p:sp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485A42E-A1D0-4BC4-ADF7-51A3EDD5E337}" type="datetime3">
              <a:rPr lang="hr-HR" smtClean="0"/>
              <a:t>14/3/18</a:t>
            </a:fld>
            <a:endParaRPr lang="en-US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Damir Kos,  </a:t>
            </a:r>
            <a:endParaRPr lang="hr-HR" dirty="0"/>
          </a:p>
          <a:p>
            <a:pPr>
              <a:defRPr/>
            </a:pPr>
            <a:r>
              <a:rPr lang="en-US" dirty="0" err="1"/>
              <a:t>sudac</a:t>
            </a:r>
            <a:r>
              <a:rPr lang="en-US" dirty="0"/>
              <a:t> VSRH</a:t>
            </a:r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87AD20-7C26-4FD4-AA40-7B84FEFCFB57}" type="slidenum">
              <a:rPr lang="en-US" altLang="sr-Latn-RS" smtClean="0"/>
              <a:pPr>
                <a:defRPr/>
              </a:pPr>
              <a:t>2</a:t>
            </a:fld>
            <a:endParaRPr lang="en-US" altLang="sr-Latn-R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s-Latn-BA" altLang="sr-Latn-RS" dirty="0"/>
              <a:t>Što je prethodilo</a:t>
            </a:r>
          </a:p>
        </p:txBody>
      </p:sp>
      <p:sp>
        <p:nvSpPr>
          <p:cNvPr id="6147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bs-Latn-BA" altLang="sr-Latn-RS" sz="2000" dirty="0"/>
              <a:t>Vrhovni sud Republike Hrvatske potvrdio presudu uz obrazloženje:</a:t>
            </a:r>
          </a:p>
          <a:p>
            <a:pPr marL="0" indent="0">
              <a:buNone/>
            </a:pPr>
            <a:r>
              <a:rPr lang="hr-HR" sz="1700" i="1" dirty="0"/>
              <a:t>„Što se tiče naloga posebnih izvidnih mjera, suprotno tvrdnji žalbe, ti nalozi koji se osporavaju, sadrže dostatno obrazloženje  osnova sumnje o učinu kaznenih djela iz čl. 173. St. 2. KZ-a, kao i okolnost da se izvidi kaznenih djela nisu mogli provesti na drugi način i da bi isto bilo skopčano sa nesrazmjernim teškoćama, </a:t>
            </a:r>
            <a:r>
              <a:rPr lang="hr-HR" sz="1700" i="1" u="sng" dirty="0"/>
              <a:t>što proizlazi iz činjenice da  istražni sudac  nije  izjavio  neslaganje</a:t>
            </a:r>
            <a:r>
              <a:rPr lang="hr-HR" sz="1700" i="1" dirty="0"/>
              <a:t>, već  ih  je  naložio  kako  se  to propisuje odredbama čl. 182. St. 2. ZKP-a.”</a:t>
            </a:r>
          </a:p>
          <a:p>
            <a:r>
              <a:rPr lang="hr-HR" altLang="sr-Latn-RS" sz="2000" dirty="0"/>
              <a:t>Tužba Ustavnom sudu Republike Hrvatske</a:t>
            </a:r>
          </a:p>
          <a:p>
            <a:pPr marL="0" indent="0">
              <a:buNone/>
            </a:pPr>
            <a:r>
              <a:rPr lang="hr-HR" sz="1800" i="1" dirty="0"/>
              <a:t>„da je tajni nadzor nad njime bio nezakonit zbog toga što istražni sudac nije izdao nalog na način propisan važećim zakonom; da je uporaba dokaza dobivenih na taj način za njegovu osudu cijeli postupak učinila nepoštenim”</a:t>
            </a:r>
          </a:p>
          <a:p>
            <a:r>
              <a:rPr lang="hr-HR" altLang="sr-Latn-RS" sz="2100" dirty="0"/>
              <a:t>Ustavna tužba odbijena uz prihvaćanje obrazloženja iz presude VSRH</a:t>
            </a:r>
            <a:endParaRPr lang="bs-Latn-BA" altLang="sr-Latn-RS" sz="2100" dirty="0"/>
          </a:p>
        </p:txBody>
      </p:sp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3F5604C-C3BF-45DB-B896-6B4849980E88}" type="datetime3">
              <a:rPr lang="hr-HR" smtClean="0"/>
              <a:t>14/3/18</a:t>
            </a:fld>
            <a:endParaRPr lang="en-US" dirty="0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Damir Kos,  </a:t>
            </a:r>
            <a:endParaRPr lang="hr-HR" dirty="0"/>
          </a:p>
          <a:p>
            <a:pPr>
              <a:defRPr/>
            </a:pPr>
            <a:r>
              <a:rPr lang="en-US" dirty="0" err="1"/>
              <a:t>sudac</a:t>
            </a:r>
            <a:r>
              <a:rPr lang="en-US" dirty="0"/>
              <a:t> VSRH</a:t>
            </a:r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87AD20-7C26-4FD4-AA40-7B84FEFCFB57}" type="slidenum">
              <a:rPr lang="en-US" altLang="sr-Latn-RS" smtClean="0"/>
              <a:pPr>
                <a:defRPr/>
              </a:pPr>
              <a:t>3</a:t>
            </a:fld>
            <a:endParaRPr lang="en-US" altLang="sr-Latn-R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/>
              <a:t>Europski sud za ljudska prava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r-HR" dirty="0"/>
              <a:t>Tužba</a:t>
            </a:r>
          </a:p>
          <a:p>
            <a:pPr lvl="1"/>
            <a:r>
              <a:rPr lang="hr-HR" dirty="0"/>
              <a:t>Povreda članka 6. stavka 1. Konvencije</a:t>
            </a:r>
          </a:p>
          <a:p>
            <a:pPr marL="457200" lvl="1" indent="0">
              <a:buNone/>
            </a:pPr>
            <a:r>
              <a:rPr lang="hr-HR" sz="1600" dirty="0"/>
              <a:t>Podnositelj   prigovara   na  </a:t>
            </a:r>
          </a:p>
          <a:p>
            <a:pPr marL="457200" lvl="1" indent="0">
              <a:buNone/>
            </a:pPr>
            <a:r>
              <a:rPr lang="hr-HR" sz="1600" dirty="0"/>
              <a:t>a/ postupak vođen pred sucem čije izuzeće je traženo i odbijeno</a:t>
            </a:r>
          </a:p>
          <a:p>
            <a:pPr marL="457200" lvl="1" indent="0">
              <a:buNone/>
            </a:pPr>
            <a:r>
              <a:rPr lang="hr-HR" sz="1600" dirty="0"/>
              <a:t>b/ …. uporabu dokaza dobivenih tajnim nadzorom u kaznenom postupku vođenom protiv njega,</a:t>
            </a:r>
          </a:p>
          <a:p>
            <a:pPr marL="457200" lvl="1" indent="0">
              <a:buNone/>
            </a:pPr>
            <a:r>
              <a:rPr lang="hr-HR" sz="1600" dirty="0"/>
              <a:t> obrazlažući da „(...) u slučaju podizanja optužnice za kazneno djelo protiv njega svatko ima pravo da (...) sud pravično (...) ispita njegov slučaj.“</a:t>
            </a:r>
          </a:p>
          <a:p>
            <a:pPr lvl="1"/>
            <a:r>
              <a:rPr lang="hr-HR" dirty="0"/>
              <a:t>Povreda članka 8. Konvencije</a:t>
            </a:r>
          </a:p>
          <a:p>
            <a:pPr marL="400050" lvl="1" indent="0">
              <a:buNone/>
            </a:pPr>
            <a:r>
              <a:rPr lang="hr-HR" sz="1600" i="1" dirty="0"/>
              <a:t>„1. Svatko ima pravo na poštovanje svoga privatnog i obiteljskog života, doma i</a:t>
            </a:r>
          </a:p>
          <a:p>
            <a:pPr marL="400050" lvl="1" indent="0">
              <a:buNone/>
            </a:pPr>
            <a:r>
              <a:rPr lang="hr-HR" sz="1600" i="1" dirty="0"/>
              <a:t>dopisivanja.</a:t>
            </a:r>
          </a:p>
          <a:p>
            <a:pPr marL="400050" lvl="1" indent="0">
              <a:buNone/>
            </a:pPr>
            <a:r>
              <a:rPr lang="hr-HR" sz="1600" i="1" dirty="0"/>
              <a:t> 2. Javna  vlast se neće miješati u ostvarivanje tog prava, osim u skladu sa zakonom i ako je u demokratskom društvu nužno radi interesa državne sigurnosti, javnog reda i mira, ili gospodarske dobrobiti zemlje, te radi sprječavanja nereda ili zločina, radi zaštite zdravlja ili morala ili radi zaštite prava i sloboda drugih.“</a:t>
            </a:r>
          </a:p>
          <a:p>
            <a:pPr marL="457200" lvl="1" indent="0">
              <a:buNone/>
            </a:pPr>
            <a:endParaRPr lang="hr-HR" dirty="0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D9BB1DC-F62F-4BB9-99C0-018047A35078}" type="datetime3">
              <a:rPr lang="hr-HR" smtClean="0"/>
              <a:t>14/3/18</a:t>
            </a:fld>
            <a:endParaRPr lang="en-US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Damir Kos,</a:t>
            </a:r>
            <a:endParaRPr lang="hr-HR" dirty="0"/>
          </a:p>
          <a:p>
            <a:pPr>
              <a:defRPr/>
            </a:pPr>
            <a:r>
              <a:rPr lang="en-US" dirty="0" err="1"/>
              <a:t>sudac</a:t>
            </a:r>
            <a:r>
              <a:rPr lang="en-US" dirty="0"/>
              <a:t> VSRH</a:t>
            </a:r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87AD20-7C26-4FD4-AA40-7B84FEFCFB57}" type="slidenum">
              <a:rPr lang="en-US" altLang="sr-Latn-RS" smtClean="0"/>
              <a:pPr>
                <a:defRPr/>
              </a:pPr>
              <a:t>4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37933376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85800" y="1447800"/>
            <a:ext cx="7772400" cy="757064"/>
          </a:xfrm>
        </p:spPr>
        <p:txBody>
          <a:bodyPr/>
          <a:lstStyle/>
          <a:p>
            <a:pPr algn="ctr"/>
            <a:r>
              <a:rPr lang="hr-HR" dirty="0"/>
              <a:t>Europski sud za ljudska prava</a:t>
            </a:r>
            <a:br>
              <a:rPr lang="hr-HR" dirty="0"/>
            </a:br>
            <a:r>
              <a:rPr lang="hr-HR" dirty="0"/>
              <a:t>PRESUDA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685800" y="2276872"/>
            <a:ext cx="7772400" cy="3819128"/>
          </a:xfrm>
        </p:spPr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hr-HR" sz="2800" dirty="0">
                <a:ea typeface="+mn-ea"/>
                <a:cs typeface="+mn-cs"/>
              </a:rPr>
              <a:t>Nema povrede članka 6. </a:t>
            </a:r>
            <a:r>
              <a:rPr lang="hr-HR" sz="2800" dirty="0"/>
              <a:t>stavka 1. Konvencije</a:t>
            </a:r>
          </a:p>
          <a:p>
            <a:pPr lvl="1"/>
            <a:r>
              <a:rPr lang="hr-HR" i="1" dirty="0"/>
              <a:t>„Iako  članak 6.  Konvencije jamči  pravo  na  pošteno  suđenje,  on  ne</a:t>
            </a:r>
            <a:r>
              <a:rPr lang="hr-HR" sz="1600" i="1" dirty="0"/>
              <a:t> </a:t>
            </a:r>
            <a:r>
              <a:rPr lang="hr-HR" i="1" dirty="0"/>
              <a:t>određuje nikakva pravila o dopuštenosti dokaza kao takvih, što je stoga prvenstveno stvar koju reguliraju nacionalni zakoni”</a:t>
            </a:r>
          </a:p>
          <a:p>
            <a:pPr lvl="1"/>
            <a:r>
              <a:rPr lang="hr-HR" i="1" dirty="0"/>
              <a:t>„Uloga Suda nije odrediti, u načelu, jesu li određene vrste dokaza - primjerice, dokazi dobiveni nezakonito – dopuštene”</a:t>
            </a:r>
          </a:p>
          <a:p>
            <a:pPr lvl="1"/>
            <a:r>
              <a:rPr lang="hr-HR" i="1" dirty="0"/>
              <a:t>ZADAĆA SUDA: ispitati „…..</a:t>
            </a:r>
            <a:r>
              <a:rPr lang="hr-HR" dirty="0"/>
              <a:t> je li postupak u cjelini, uključujući način na koji su pribavljeni dokazi, bio pošten. To uključuje ispitivanje navodne „nezakonitosti“ tek, kad je u pitanju povreda nekog drugog konvencijskog prava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D9BB1DC-F62F-4BB9-99C0-018047A35078}" type="datetime3">
              <a:rPr lang="hr-HR" smtClean="0"/>
              <a:t>14/3/18</a:t>
            </a:fld>
            <a:endParaRPr lang="en-US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Damir Kos,</a:t>
            </a:r>
            <a:endParaRPr lang="hr-HR" dirty="0"/>
          </a:p>
          <a:p>
            <a:pPr>
              <a:defRPr/>
            </a:pPr>
            <a:r>
              <a:rPr lang="en-US" dirty="0" err="1"/>
              <a:t>sudac</a:t>
            </a:r>
            <a:r>
              <a:rPr lang="en-US" dirty="0"/>
              <a:t> VSRH</a:t>
            </a:r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87AD20-7C26-4FD4-AA40-7B84FEFCFB57}" type="slidenum">
              <a:rPr lang="en-US" altLang="sr-Latn-RS" smtClean="0"/>
              <a:pPr>
                <a:defRPr/>
              </a:pPr>
              <a:t>5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37933376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85800" y="1447800"/>
            <a:ext cx="7772400" cy="757064"/>
          </a:xfrm>
        </p:spPr>
        <p:txBody>
          <a:bodyPr/>
          <a:lstStyle/>
          <a:p>
            <a:pPr algn="ctr"/>
            <a:r>
              <a:rPr lang="hr-HR" dirty="0"/>
              <a:t>Europski sud za ljudska prava</a:t>
            </a:r>
            <a:br>
              <a:rPr lang="hr-HR" dirty="0"/>
            </a:br>
            <a:r>
              <a:rPr lang="hr-HR" dirty="0"/>
              <a:t>PRESUDA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685800" y="2276872"/>
            <a:ext cx="7772400" cy="3819128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hr-HR" dirty="0"/>
              <a:t>Je li povrijeđen članak 6. konvencije u odnosu na uporabu dokaza pribavljenih mjerama tajnog nadzora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dirty="0"/>
              <a:t>Je li postupak u cjelini bio „pošten”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hr-HR" dirty="0"/>
              <a:t>jesu li prava obrane poštovana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hr-HR" dirty="0"/>
              <a:t>je li podnositelju dana prilika da ospori autentičnost dokaza te da se protiviti njihovoj uporabi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hr-HR" dirty="0"/>
              <a:t>treba uzeti u obzir i kvalitetu dokaza, kao i to stvaraju li okolnosti u kojima su oni pribavljeni sumnju u pouzdanost i točnost dokaza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D9BB1DC-F62F-4BB9-99C0-018047A35078}" type="datetime3">
              <a:rPr lang="hr-HR" smtClean="0"/>
              <a:t>14/3/18</a:t>
            </a:fld>
            <a:endParaRPr lang="en-US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Damir Kos,</a:t>
            </a:r>
            <a:endParaRPr lang="hr-HR" dirty="0"/>
          </a:p>
          <a:p>
            <a:pPr>
              <a:defRPr/>
            </a:pPr>
            <a:r>
              <a:rPr lang="en-US" dirty="0" err="1"/>
              <a:t>sudac</a:t>
            </a:r>
            <a:r>
              <a:rPr lang="en-US" dirty="0"/>
              <a:t> VSRH</a:t>
            </a:r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87AD20-7C26-4FD4-AA40-7B84FEFCFB57}" type="slidenum">
              <a:rPr lang="en-US" altLang="sr-Latn-RS" smtClean="0"/>
              <a:pPr>
                <a:defRPr/>
              </a:pPr>
              <a:t>6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37933376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85800" y="1447800"/>
            <a:ext cx="7772400" cy="757064"/>
          </a:xfrm>
        </p:spPr>
        <p:txBody>
          <a:bodyPr/>
          <a:lstStyle/>
          <a:p>
            <a:pPr algn="ctr"/>
            <a:r>
              <a:rPr lang="hr-HR" dirty="0"/>
              <a:t>Europski sud za ljudska prava</a:t>
            </a:r>
            <a:br>
              <a:rPr lang="hr-HR" dirty="0"/>
            </a:br>
            <a:r>
              <a:rPr lang="hr-HR" dirty="0"/>
              <a:t>PRESUDA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683568" y="2276872"/>
            <a:ext cx="7772400" cy="3819128"/>
          </a:xfrm>
        </p:spPr>
        <p:txBody>
          <a:bodyPr>
            <a:normAutofit fontScale="925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hr-HR" dirty="0"/>
              <a:t>Odgovor Suda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hr-HR" dirty="0"/>
              <a:t>podnositelj nije iznio nikakve tvrdnje koje osporavaju pouzdanost podataka dobivenih mjerama tajnog nadzora već je svoj prigovor ograničio isključivo na formalnu uporabu takvih podataka kao dokaza za vrijeme postupka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hr-HR" dirty="0"/>
              <a:t>Podnositelj je imao učinkovitu mogućnost osporiti vjerodostojnost dokaza i usprotiviti se njihovoj uporabi, a tu priliku je i iskoristio … pred prvostupanjskim sudom, u svojoj žalbi i ustavnoj tužbi.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hr-HR" dirty="0"/>
              <a:t>sporni dokazi nisu bili jedini dokazi na kojima se temeljila presuda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dirty="0"/>
              <a:t>ZAKLJUČNO – Nema povrede članka 6. stavak 1. Konvencije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D9BB1DC-F62F-4BB9-99C0-018047A35078}" type="datetime3">
              <a:rPr lang="hr-HR" smtClean="0"/>
              <a:t>14/3/18</a:t>
            </a:fld>
            <a:endParaRPr lang="en-US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Damir Kos,</a:t>
            </a:r>
            <a:endParaRPr lang="hr-HR" dirty="0"/>
          </a:p>
          <a:p>
            <a:pPr>
              <a:defRPr/>
            </a:pPr>
            <a:r>
              <a:rPr lang="en-US" dirty="0" err="1"/>
              <a:t>sudac</a:t>
            </a:r>
            <a:r>
              <a:rPr lang="en-US" dirty="0"/>
              <a:t> VSRH</a:t>
            </a:r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87AD20-7C26-4FD4-AA40-7B84FEFCFB57}" type="slidenum">
              <a:rPr lang="en-US" altLang="sr-Latn-RS" smtClean="0"/>
              <a:pPr>
                <a:defRPr/>
              </a:pPr>
              <a:t>7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37933376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85800" y="1447800"/>
            <a:ext cx="7772400" cy="757064"/>
          </a:xfrm>
        </p:spPr>
        <p:txBody>
          <a:bodyPr/>
          <a:lstStyle/>
          <a:p>
            <a:pPr algn="ctr"/>
            <a:r>
              <a:rPr lang="hr-HR" dirty="0"/>
              <a:t>Europski sud za ljudska prava</a:t>
            </a:r>
            <a:br>
              <a:rPr lang="hr-HR" dirty="0"/>
            </a:br>
            <a:r>
              <a:rPr lang="hr-HR" dirty="0"/>
              <a:t>PRESUDA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685800" y="2276872"/>
            <a:ext cx="7772400" cy="3819128"/>
          </a:xfrm>
        </p:spPr>
        <p:txBody>
          <a:bodyPr>
            <a:normAutofit lnSpcReduction="10000"/>
          </a:bodyPr>
          <a:lstStyle/>
          <a:p>
            <a:r>
              <a:rPr lang="hr-HR" dirty="0"/>
              <a:t>Povreda članka 8. Konvencije uporabom dokaza pribavljenih mjerama tajnog nadzora</a:t>
            </a:r>
          </a:p>
          <a:p>
            <a:r>
              <a:rPr lang="hr-HR" dirty="0"/>
              <a:t>Utvrđenja suda:</a:t>
            </a:r>
          </a:p>
          <a:p>
            <a:pPr lvl="1"/>
            <a:r>
              <a:rPr lang="hr-HR" dirty="0"/>
              <a:t>telefonski  razgovori  obuhvaćeni  pojmovima „privatni život“ i „dopisivanje“ u smislu članka 8. Konvencije</a:t>
            </a:r>
          </a:p>
          <a:p>
            <a:pPr lvl="1"/>
            <a:r>
              <a:rPr lang="hr-HR" dirty="0"/>
              <a:t>Nadzor nad njima predstavlja miješanje u ostvarivanje prava pojedinca iz članka 8. Konvencije</a:t>
            </a:r>
          </a:p>
          <a:p>
            <a:pPr lvl="1"/>
            <a:r>
              <a:rPr lang="hr-HR" dirty="0"/>
              <a:t>miješanje je opravdano/dopušteno samo ako je </a:t>
            </a:r>
          </a:p>
          <a:p>
            <a:pPr lvl="2"/>
            <a:r>
              <a:rPr lang="hr-HR" sz="1600" dirty="0"/>
              <a:t>„u skladu sa zakonom“, </a:t>
            </a:r>
          </a:p>
          <a:p>
            <a:pPr lvl="2"/>
            <a:r>
              <a:rPr lang="hr-HR" sz="1600" dirty="0"/>
              <a:t>teži jednom ili više legitimnih ciljeva </a:t>
            </a:r>
          </a:p>
          <a:p>
            <a:pPr lvl="2"/>
            <a:r>
              <a:rPr lang="hr-HR" sz="1600" dirty="0"/>
              <a:t>ono je „nužno u demokratskom društvu“ kako bi se postigao taj cilj ili ciljevi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A727642-8912-4522-9F6F-AB689456D5E0}" type="datetime3">
              <a:rPr lang="hr-HR" smtClean="0"/>
              <a:t>14/3/18</a:t>
            </a:fld>
            <a:endParaRPr lang="en-US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Damir Kos, </a:t>
            </a:r>
            <a:endParaRPr lang="hr-HR" dirty="0"/>
          </a:p>
          <a:p>
            <a:pPr>
              <a:defRPr/>
            </a:pPr>
            <a:r>
              <a:rPr lang="en-US" dirty="0"/>
              <a:t> </a:t>
            </a:r>
            <a:r>
              <a:rPr lang="en-US" dirty="0" err="1"/>
              <a:t>sudac</a:t>
            </a:r>
            <a:r>
              <a:rPr lang="en-US" dirty="0"/>
              <a:t> VSRH</a:t>
            </a:r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87AD20-7C26-4FD4-AA40-7B84FEFCFB57}" type="slidenum">
              <a:rPr lang="en-US" altLang="sr-Latn-RS" smtClean="0"/>
              <a:pPr>
                <a:defRPr/>
              </a:pPr>
              <a:t>8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16129452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85800" y="1447800"/>
            <a:ext cx="7772400" cy="757064"/>
          </a:xfrm>
        </p:spPr>
        <p:txBody>
          <a:bodyPr/>
          <a:lstStyle/>
          <a:p>
            <a:pPr algn="ctr"/>
            <a:r>
              <a:rPr lang="hr-HR" dirty="0"/>
              <a:t>Europski sud za ljudska prava</a:t>
            </a:r>
            <a:br>
              <a:rPr lang="hr-HR" dirty="0"/>
            </a:br>
            <a:r>
              <a:rPr lang="hr-HR" dirty="0"/>
              <a:t>PRESUDA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685800" y="2276872"/>
            <a:ext cx="7772400" cy="3819128"/>
          </a:xfrm>
        </p:spPr>
        <p:txBody>
          <a:bodyPr>
            <a:normAutofit fontScale="92500" lnSpcReduction="20000"/>
          </a:bodyPr>
          <a:lstStyle/>
          <a:p>
            <a:r>
              <a:rPr lang="hr-HR" dirty="0"/>
              <a:t>Da bi država vršila dopušteno mjeru tajnog presretanja telefonskih razgovora</a:t>
            </a:r>
          </a:p>
          <a:p>
            <a:pPr lvl="1"/>
            <a:r>
              <a:rPr lang="hr-HR" dirty="0"/>
              <a:t>opasnost   od proizvoljnosti je očita (pecanje)</a:t>
            </a:r>
          </a:p>
          <a:p>
            <a:pPr lvl="1"/>
            <a:r>
              <a:rPr lang="hr-HR" dirty="0"/>
              <a:t>zakon mora biti dovoljno jasan u svom izričaju za dopuštenost primjene ovih mjera </a:t>
            </a:r>
          </a:p>
          <a:p>
            <a:r>
              <a:rPr lang="hr-HR" dirty="0"/>
              <a:t>Zaštita - obzirom da provođenje ovih mjera u praksi nije podložno preispitivanju, bilo  bi  suprotno vladavini prava da se zakonska diskrecija dodijeljena izvršnoj vlasti ili sucu očituje u obliku neograničenih ovlasti</a:t>
            </a:r>
          </a:p>
          <a:p>
            <a:r>
              <a:rPr lang="hr-HR" dirty="0"/>
              <a:t>Posljedično - zakon mora dovoljno jasno propisivati opseg diskrecije dodijeljene nadležnim tijelima te način njena ostvarivanja koji pojedincu jamči odgovarajuću zaštitu od proizvoljnog miješanja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A727642-8912-4522-9F6F-AB689456D5E0}" type="datetime3">
              <a:rPr lang="hr-HR" smtClean="0"/>
              <a:t>14/3/18</a:t>
            </a:fld>
            <a:endParaRPr lang="en-US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Damir Kos, </a:t>
            </a:r>
            <a:endParaRPr lang="hr-HR" dirty="0"/>
          </a:p>
          <a:p>
            <a:pPr>
              <a:defRPr/>
            </a:pPr>
            <a:r>
              <a:rPr lang="en-US" dirty="0"/>
              <a:t> </a:t>
            </a:r>
            <a:r>
              <a:rPr lang="en-US" dirty="0" err="1"/>
              <a:t>sudac</a:t>
            </a:r>
            <a:r>
              <a:rPr lang="en-US" dirty="0"/>
              <a:t> VSRH</a:t>
            </a:r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87AD20-7C26-4FD4-AA40-7B84FEFCFB57}" type="slidenum">
              <a:rPr lang="en-US" altLang="sr-Latn-RS" smtClean="0"/>
              <a:pPr>
                <a:defRPr/>
              </a:pPr>
              <a:t>9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1612945248"/>
      </p:ext>
    </p:extLst>
  </p:cSld>
  <p:clrMapOvr>
    <a:masterClrMapping/>
  </p:clrMapOvr>
</p:sld>
</file>

<file path=ppt/theme/theme1.xml><?xml version="1.0" encoding="utf-8"?>
<a:theme xmlns:a="http://schemas.openxmlformats.org/drawingml/2006/main" name="USAID JP PowerPoint_template">
  <a:themeElements>
    <a:clrScheme name="Blan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5184814A-9ECF-40A1-8E7D-18C8CCF2136A}" vid="{16CD00C5-D280-42CC-A04D-524917EA952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USAID JP PowerPoint_template</Template>
  <TotalTime>152</TotalTime>
  <Words>1695</Words>
  <Application>Microsoft Office PowerPoint</Application>
  <PresentationFormat>On-screen Show (4:3)</PresentationFormat>
  <Paragraphs>174</Paragraphs>
  <Slides>18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Calibri</vt:lpstr>
      <vt:lpstr>Tahoma</vt:lpstr>
      <vt:lpstr>Times</vt:lpstr>
      <vt:lpstr>USAID JP PowerPoint_template</vt:lpstr>
      <vt:lpstr> Pravne posljedice Odluke ESLJP u predmetu  „Dragojević protiv Hrvatske“   na nacionalnu praksu  u Republici Hrvatskoj</vt:lpstr>
      <vt:lpstr>Što je prethodilo</vt:lpstr>
      <vt:lpstr>Što je prethodilo</vt:lpstr>
      <vt:lpstr>Europski sud za ljudska prava</vt:lpstr>
      <vt:lpstr>Europski sud za ljudska prava PRESUDA</vt:lpstr>
      <vt:lpstr>Europski sud za ljudska prava PRESUDA</vt:lpstr>
      <vt:lpstr>Europski sud za ljudska prava PRESUDA</vt:lpstr>
      <vt:lpstr>Europski sud za ljudska prava PRESUDA</vt:lpstr>
      <vt:lpstr>Europski sud za ljudska prava PRESUDA</vt:lpstr>
      <vt:lpstr>Europski sud za ljudska prava PRESUDA</vt:lpstr>
      <vt:lpstr>Europski sud za ljudska prava PRESUDA</vt:lpstr>
      <vt:lpstr>Europski sud za ljudska prava PRESUDA</vt:lpstr>
      <vt:lpstr>Europski sud za ljudska prava PRESUDA</vt:lpstr>
      <vt:lpstr>Europski sud za ljudska prava PRESUDA</vt:lpstr>
      <vt:lpstr>Europski sud za ljudska prava PRESUDA</vt:lpstr>
      <vt:lpstr>Nova praksa VSRH</vt:lpstr>
      <vt:lpstr>Bašić protiv Hrvatske</vt:lpstr>
      <vt:lpstr>Zahvaljujem na pozornosti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Pravne posljedice Odluke ESLJP u predmetu „Dragojević  protiv Hrvatske“  na nacionalnu praksu u Republici</dc:title>
  <dc:creator>Kos, Damir</dc:creator>
  <cp:lastModifiedBy>Azra Brkic</cp:lastModifiedBy>
  <cp:revision>18</cp:revision>
  <cp:lastPrinted>2004-09-30T16:41:33Z</cp:lastPrinted>
  <dcterms:created xsi:type="dcterms:W3CDTF">2018-03-11T06:22:26Z</dcterms:created>
  <dcterms:modified xsi:type="dcterms:W3CDTF">2018-03-14T10:35:40Z</dcterms:modified>
</cp:coreProperties>
</file>