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sldIdLst>
    <p:sldId id="257" r:id="rId2"/>
    <p:sldId id="268" r:id="rId3"/>
    <p:sldId id="269" r:id="rId4"/>
    <p:sldId id="270" r:id="rId5"/>
    <p:sldId id="271" r:id="rId6"/>
    <p:sldId id="27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58" r:id="rId53"/>
    <p:sldId id="359" r:id="rId54"/>
    <p:sldId id="360" r:id="rId55"/>
    <p:sldId id="361" r:id="rId56"/>
    <p:sldId id="362" r:id="rId57"/>
    <p:sldId id="363" r:id="rId58"/>
    <p:sldId id="366" r:id="rId59"/>
    <p:sldId id="367" r:id="rId60"/>
    <p:sldId id="307" r:id="rId61"/>
    <p:sldId id="308" r:id="rId62"/>
    <p:sldId id="309" r:id="rId63"/>
  </p:sldIdLst>
  <p:sldSz cx="9144000" cy="6858000" type="screen4x3"/>
  <p:notesSz cx="7035800" cy="9321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Mlinarević" initials="IM" lastIdx="1" clrIdx="0">
    <p:extLst>
      <p:ext uri="{19B8F6BF-5375-455C-9EA6-DF929625EA0E}">
        <p15:presenceInfo xmlns:p15="http://schemas.microsoft.com/office/powerpoint/2012/main" userId="S-1-5-21-2433462330-668989973-2760504553-1152" providerId="AD"/>
      </p:ext>
    </p:extLst>
  </p:cmAuthor>
  <p:cmAuthor id="2" name="Zuhra" initials="Z" lastIdx="1" clrIdx="1">
    <p:extLst>
      <p:ext uri="{19B8F6BF-5375-455C-9EA6-DF929625EA0E}">
        <p15:presenceInfo xmlns:p15="http://schemas.microsoft.com/office/powerpoint/2012/main" userId="Zuh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EFC"/>
    <a:srgbClr val="2E2E8E"/>
    <a:srgbClr val="FB9C89"/>
    <a:srgbClr val="FF9966"/>
    <a:srgbClr val="99CCFF"/>
    <a:srgbClr val="DDDDDD"/>
    <a:srgbClr val="CCCCCC"/>
    <a:srgbClr val="666666"/>
    <a:srgbClr val="1E4ABD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135" autoAdjust="0"/>
  </p:normalViewPr>
  <p:slideViewPr>
    <p:cSldViewPr>
      <p:cViewPr varScale="1">
        <p:scale>
          <a:sx n="71" d="100"/>
          <a:sy n="71" d="100"/>
        </p:scale>
        <p:origin x="8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7899F-9400-43F7-BA33-A746AD2CFF72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</dgm:pt>
    <dgm:pt modelId="{C8978838-CBCD-4753-9ED5-C9D9BCFE6201}">
      <dgm:prSet phldrT="[Text]" custT="1"/>
      <dgm:spPr>
        <a:solidFill>
          <a:schemeClr val="accent5">
            <a:lumMod val="90000"/>
          </a:schemeClr>
        </a:solidFill>
      </dgm:spPr>
      <dgm:t>
        <a:bodyPr/>
        <a:lstStyle/>
        <a:p>
          <a:endParaRPr lang="en-US" sz="1400" b="1" dirty="0" smtClean="0">
            <a:solidFill>
              <a:schemeClr val="tx1"/>
            </a:solidFill>
          </a:endParaRPr>
        </a:p>
        <a:p>
          <a:r>
            <a:rPr lang="az-Cyrl-AZ" sz="1400" b="1" dirty="0" smtClean="0">
              <a:solidFill>
                <a:schemeClr val="tx1"/>
              </a:solidFill>
            </a:rPr>
            <a:t>Унапређење знања и вјештина </a:t>
          </a:r>
        </a:p>
        <a:p>
          <a:r>
            <a:rPr lang="az-Cyrl-AZ" sz="1400" b="0" dirty="0" smtClean="0">
              <a:solidFill>
                <a:schemeClr val="tx1"/>
              </a:solidFill>
            </a:rPr>
            <a:t>(за буџетско планирање и процјену фискалних утицаја аката)</a:t>
          </a:r>
        </a:p>
        <a:p>
          <a:r>
            <a:rPr lang="az-Cyrl-AZ" sz="1200" b="0" dirty="0" smtClean="0">
              <a:solidFill>
                <a:schemeClr val="tx1"/>
              </a:solidFill>
            </a:rPr>
            <a:t>
</a:t>
          </a:r>
          <a:r>
            <a:rPr lang="az-Cyrl-AZ" sz="600" b="0" dirty="0" smtClean="0">
              <a:solidFill>
                <a:schemeClr val="tx1"/>
              </a:solidFill>
            </a:rPr>
            <a:t>
</a:t>
          </a:r>
          <a:endParaRPr lang="en-US" sz="600" b="0" dirty="0">
            <a:solidFill>
              <a:schemeClr val="tx1"/>
            </a:solidFill>
          </a:endParaRPr>
        </a:p>
      </dgm:t>
    </dgm:pt>
    <dgm:pt modelId="{9891E53F-DAB2-4F8B-9695-C497903C509D}" type="parTrans" cxnId="{AC3CD1DD-9EC4-4F04-9E3B-3F7ADDBF8C0D}">
      <dgm:prSet/>
      <dgm:spPr/>
      <dgm:t>
        <a:bodyPr/>
        <a:lstStyle/>
        <a:p>
          <a:endParaRPr lang="en-US"/>
        </a:p>
      </dgm:t>
    </dgm:pt>
    <dgm:pt modelId="{8F85C760-2EBE-4D22-A0B9-42FB5E769AF5}" type="sibTrans" cxnId="{AC3CD1DD-9EC4-4F04-9E3B-3F7ADDBF8C0D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90B04DF6-7B8A-44C8-AD2B-972711D2FE5B}">
      <dgm:prSet phldrT="[Text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az-Cyrl-AZ" sz="1400" b="1" dirty="0" smtClean="0">
              <a:solidFill>
                <a:schemeClr val="tx1"/>
              </a:solidFill>
            </a:rPr>
            <a:t>Побољшање квалитета управљања буџетом</a:t>
          </a:r>
        </a:p>
        <a:p>
          <a:r>
            <a:rPr lang="az-Cyrl-AZ" sz="1400" b="0" dirty="0" smtClean="0">
              <a:solidFill>
                <a:schemeClr val="tx1"/>
              </a:solidFill>
            </a:rPr>
            <a:t>(процеса планирања и буџетских докумената)</a:t>
          </a:r>
        </a:p>
      </dgm:t>
    </dgm:pt>
    <dgm:pt modelId="{DB97C622-EC7A-4D20-99C3-2220FDE7B761}" type="parTrans" cxnId="{E79E4F3C-8F69-4295-8F96-715606FE8E69}">
      <dgm:prSet/>
      <dgm:spPr/>
      <dgm:t>
        <a:bodyPr/>
        <a:lstStyle/>
        <a:p>
          <a:endParaRPr lang="en-US"/>
        </a:p>
      </dgm:t>
    </dgm:pt>
    <dgm:pt modelId="{9B1FEF05-D428-4428-8CD2-5AD5DB2EE06F}" type="sibTrans" cxnId="{E79E4F3C-8F69-4295-8F96-715606FE8E69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98C2A078-9B4D-4715-9EB1-7DE075E9E2E7}">
      <dgm:prSet phldrT="[Text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az-Cyrl-AZ" sz="1400" b="1" dirty="0" smtClean="0">
              <a:solidFill>
                <a:schemeClr val="tx1"/>
              </a:solidFill>
            </a:rPr>
            <a:t>Ефективнији и ефикаснији рад</a:t>
          </a:r>
        </a:p>
        <a:p>
          <a:r>
            <a:rPr lang="az-Cyrl-AZ" sz="1400" b="0" dirty="0" smtClean="0">
              <a:solidFill>
                <a:schemeClr val="tx1"/>
              </a:solidFill>
            </a:rPr>
            <a:t>(постизање жељених резултата уз минимални трошак)</a:t>
          </a:r>
          <a:endParaRPr lang="en-US" sz="1400" b="0" dirty="0">
            <a:solidFill>
              <a:schemeClr val="tx1"/>
            </a:solidFill>
          </a:endParaRPr>
        </a:p>
      </dgm:t>
    </dgm:pt>
    <dgm:pt modelId="{330E9D69-128F-4A34-8625-6F7B32734773}" type="parTrans" cxnId="{221C0016-9423-4273-8516-8D477915F1F7}">
      <dgm:prSet/>
      <dgm:spPr/>
      <dgm:t>
        <a:bodyPr/>
        <a:lstStyle/>
        <a:p>
          <a:endParaRPr lang="en-US"/>
        </a:p>
      </dgm:t>
    </dgm:pt>
    <dgm:pt modelId="{368DB270-7F1D-4943-9F63-8BF254F455F2}" type="sibTrans" cxnId="{221C0016-9423-4273-8516-8D477915F1F7}">
      <dgm:prSet/>
      <dgm:spPr/>
      <dgm:t>
        <a:bodyPr/>
        <a:lstStyle/>
        <a:p>
          <a:endParaRPr lang="en-US"/>
        </a:p>
      </dgm:t>
    </dgm:pt>
    <dgm:pt modelId="{8FA3A049-821C-41C5-9224-210BE5C16652}" type="pres">
      <dgm:prSet presAssocID="{9C97899F-9400-43F7-BA33-A746AD2CFF72}" presName="Name0" presStyleCnt="0">
        <dgm:presLayoutVars>
          <dgm:dir/>
          <dgm:resizeHandles val="exact"/>
        </dgm:presLayoutVars>
      </dgm:prSet>
      <dgm:spPr/>
    </dgm:pt>
    <dgm:pt modelId="{CC451A81-AB31-4407-AF69-44586DA58C89}" type="pres">
      <dgm:prSet presAssocID="{C8978838-CBCD-4753-9ED5-C9D9BCFE6201}" presName="composite" presStyleCnt="0"/>
      <dgm:spPr/>
    </dgm:pt>
    <dgm:pt modelId="{10C17C4C-0ADA-49C3-9788-BED2DD9957D1}" type="pres">
      <dgm:prSet presAssocID="{C8978838-CBCD-4753-9ED5-C9D9BCFE6201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29D0E0DB-E418-4297-9CDE-2E5108483543}" type="pres">
      <dgm:prSet presAssocID="{C8978838-CBCD-4753-9ED5-C9D9BCFE6201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91440-B96D-445B-9F18-60444DDFB358}" type="pres">
      <dgm:prSet presAssocID="{8F85C760-2EBE-4D22-A0B9-42FB5E769AF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3C65D7C-C954-485E-86C4-16D3D0A930DD}" type="pres">
      <dgm:prSet presAssocID="{8F85C760-2EBE-4D22-A0B9-42FB5E769AF5}" presName="connTx" presStyleLbl="sibTrans2D1" presStyleIdx="0" presStyleCnt="2"/>
      <dgm:spPr/>
      <dgm:t>
        <a:bodyPr/>
        <a:lstStyle/>
        <a:p>
          <a:endParaRPr lang="en-US"/>
        </a:p>
      </dgm:t>
    </dgm:pt>
    <dgm:pt modelId="{5BD47D3A-1488-45FD-BA4A-26CDA9BDD3EC}" type="pres">
      <dgm:prSet presAssocID="{90B04DF6-7B8A-44C8-AD2B-972711D2FE5B}" presName="composite" presStyleCnt="0"/>
      <dgm:spPr/>
    </dgm:pt>
    <dgm:pt modelId="{EAB0CE13-3419-4ED0-AFBE-A168ADACF989}" type="pres">
      <dgm:prSet presAssocID="{90B04DF6-7B8A-44C8-AD2B-972711D2FE5B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235FC52-9A28-4E2F-B4F0-49C48A1340DD}" type="pres">
      <dgm:prSet presAssocID="{90B04DF6-7B8A-44C8-AD2B-972711D2FE5B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62CAB-2974-485F-A14F-4C5F4B425433}" type="pres">
      <dgm:prSet presAssocID="{9B1FEF05-D428-4428-8CD2-5AD5DB2EE06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8F5A716-ED8B-48C1-8215-A3DA3068A2D6}" type="pres">
      <dgm:prSet presAssocID="{9B1FEF05-D428-4428-8CD2-5AD5DB2EE06F}" presName="connTx" presStyleLbl="sibTrans2D1" presStyleIdx="1" presStyleCnt="2"/>
      <dgm:spPr/>
      <dgm:t>
        <a:bodyPr/>
        <a:lstStyle/>
        <a:p>
          <a:endParaRPr lang="en-US"/>
        </a:p>
      </dgm:t>
    </dgm:pt>
    <dgm:pt modelId="{437D3686-AD7B-48DC-A01B-E4E7A74D197E}" type="pres">
      <dgm:prSet presAssocID="{98C2A078-9B4D-4715-9EB1-7DE075E9E2E7}" presName="composite" presStyleCnt="0"/>
      <dgm:spPr/>
    </dgm:pt>
    <dgm:pt modelId="{7CFABF22-EACE-4F0A-B2C6-617069F3DA67}" type="pres">
      <dgm:prSet presAssocID="{98C2A078-9B4D-4715-9EB1-7DE075E9E2E7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484011C-6DD3-4891-849A-401687091098}" type="pres">
      <dgm:prSet presAssocID="{98C2A078-9B4D-4715-9EB1-7DE075E9E2E7}" presName="txNode" presStyleLbl="node1" presStyleIdx="2" presStyleCnt="3" custLinFactNeighborX="1673" custLinFactNeighborY="-2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3CD1DD-9EC4-4F04-9E3B-3F7ADDBF8C0D}" srcId="{9C97899F-9400-43F7-BA33-A746AD2CFF72}" destId="{C8978838-CBCD-4753-9ED5-C9D9BCFE6201}" srcOrd="0" destOrd="0" parTransId="{9891E53F-DAB2-4F8B-9695-C497903C509D}" sibTransId="{8F85C760-2EBE-4D22-A0B9-42FB5E769AF5}"/>
    <dgm:cxn modelId="{925E4F31-5EAE-4AA3-B786-3D12D2F639FF}" type="presOf" srcId="{8F85C760-2EBE-4D22-A0B9-42FB5E769AF5}" destId="{20C91440-B96D-445B-9F18-60444DDFB358}" srcOrd="0" destOrd="0" presId="urn:microsoft.com/office/officeart/2005/8/layout/hProcess10"/>
    <dgm:cxn modelId="{2EEB6413-713B-44DC-868E-7F2F2A8B215F}" type="presOf" srcId="{98C2A078-9B4D-4715-9EB1-7DE075E9E2E7}" destId="{B484011C-6DD3-4891-849A-401687091098}" srcOrd="0" destOrd="0" presId="urn:microsoft.com/office/officeart/2005/8/layout/hProcess10"/>
    <dgm:cxn modelId="{E79E4F3C-8F69-4295-8F96-715606FE8E69}" srcId="{9C97899F-9400-43F7-BA33-A746AD2CFF72}" destId="{90B04DF6-7B8A-44C8-AD2B-972711D2FE5B}" srcOrd="1" destOrd="0" parTransId="{DB97C622-EC7A-4D20-99C3-2220FDE7B761}" sibTransId="{9B1FEF05-D428-4428-8CD2-5AD5DB2EE06F}"/>
    <dgm:cxn modelId="{460074FD-889E-471F-9BC0-30B14D1BE3DC}" type="presOf" srcId="{9B1FEF05-D428-4428-8CD2-5AD5DB2EE06F}" destId="{C8F5A716-ED8B-48C1-8215-A3DA3068A2D6}" srcOrd="1" destOrd="0" presId="urn:microsoft.com/office/officeart/2005/8/layout/hProcess10"/>
    <dgm:cxn modelId="{057FC8D4-46BB-4B47-B824-DA270EA8E708}" type="presOf" srcId="{9C97899F-9400-43F7-BA33-A746AD2CFF72}" destId="{8FA3A049-821C-41C5-9224-210BE5C16652}" srcOrd="0" destOrd="0" presId="urn:microsoft.com/office/officeart/2005/8/layout/hProcess10"/>
    <dgm:cxn modelId="{3F495ED0-A080-4687-ADEA-CA7D2BFE6779}" type="presOf" srcId="{90B04DF6-7B8A-44C8-AD2B-972711D2FE5B}" destId="{0235FC52-9A28-4E2F-B4F0-49C48A1340DD}" srcOrd="0" destOrd="0" presId="urn:microsoft.com/office/officeart/2005/8/layout/hProcess10"/>
    <dgm:cxn modelId="{19AB0547-58EE-4A7F-A860-A08F7B83BE57}" type="presOf" srcId="{9B1FEF05-D428-4428-8CD2-5AD5DB2EE06F}" destId="{C6A62CAB-2974-485F-A14F-4C5F4B425433}" srcOrd="0" destOrd="0" presId="urn:microsoft.com/office/officeart/2005/8/layout/hProcess10"/>
    <dgm:cxn modelId="{9A8F5F40-77B7-4238-8B2B-C6A9D84E1981}" type="presOf" srcId="{C8978838-CBCD-4753-9ED5-C9D9BCFE6201}" destId="{29D0E0DB-E418-4297-9CDE-2E5108483543}" srcOrd="0" destOrd="0" presId="urn:microsoft.com/office/officeart/2005/8/layout/hProcess10"/>
    <dgm:cxn modelId="{221C0016-9423-4273-8516-8D477915F1F7}" srcId="{9C97899F-9400-43F7-BA33-A746AD2CFF72}" destId="{98C2A078-9B4D-4715-9EB1-7DE075E9E2E7}" srcOrd="2" destOrd="0" parTransId="{330E9D69-128F-4A34-8625-6F7B32734773}" sibTransId="{368DB270-7F1D-4943-9F63-8BF254F455F2}"/>
    <dgm:cxn modelId="{D399A3BF-EE4A-4A27-81D4-EFD9587A3632}" type="presOf" srcId="{8F85C760-2EBE-4D22-A0B9-42FB5E769AF5}" destId="{43C65D7C-C954-485E-86C4-16D3D0A930DD}" srcOrd="1" destOrd="0" presId="urn:microsoft.com/office/officeart/2005/8/layout/hProcess10"/>
    <dgm:cxn modelId="{0E181D7D-DF4A-40B3-BD8C-F0339ED8824C}" type="presParOf" srcId="{8FA3A049-821C-41C5-9224-210BE5C16652}" destId="{CC451A81-AB31-4407-AF69-44586DA58C89}" srcOrd="0" destOrd="0" presId="urn:microsoft.com/office/officeart/2005/8/layout/hProcess10"/>
    <dgm:cxn modelId="{1E536679-17D2-4047-B809-D77A219BA0FC}" type="presParOf" srcId="{CC451A81-AB31-4407-AF69-44586DA58C89}" destId="{10C17C4C-0ADA-49C3-9788-BED2DD9957D1}" srcOrd="0" destOrd="0" presId="urn:microsoft.com/office/officeart/2005/8/layout/hProcess10"/>
    <dgm:cxn modelId="{C27F90DD-D427-49FE-BA9C-CF617022F56C}" type="presParOf" srcId="{CC451A81-AB31-4407-AF69-44586DA58C89}" destId="{29D0E0DB-E418-4297-9CDE-2E5108483543}" srcOrd="1" destOrd="0" presId="urn:microsoft.com/office/officeart/2005/8/layout/hProcess10"/>
    <dgm:cxn modelId="{9B2DD1FE-96FE-431F-98DE-7B5BDEB3A885}" type="presParOf" srcId="{8FA3A049-821C-41C5-9224-210BE5C16652}" destId="{20C91440-B96D-445B-9F18-60444DDFB358}" srcOrd="1" destOrd="0" presId="urn:microsoft.com/office/officeart/2005/8/layout/hProcess10"/>
    <dgm:cxn modelId="{28440F0F-8FFB-4D27-8766-3DA3BF463DDC}" type="presParOf" srcId="{20C91440-B96D-445B-9F18-60444DDFB358}" destId="{43C65D7C-C954-485E-86C4-16D3D0A930DD}" srcOrd="0" destOrd="0" presId="urn:microsoft.com/office/officeart/2005/8/layout/hProcess10"/>
    <dgm:cxn modelId="{0159DBF8-6F74-4E51-9204-CF17D1CCD81F}" type="presParOf" srcId="{8FA3A049-821C-41C5-9224-210BE5C16652}" destId="{5BD47D3A-1488-45FD-BA4A-26CDA9BDD3EC}" srcOrd="2" destOrd="0" presId="urn:microsoft.com/office/officeart/2005/8/layout/hProcess10"/>
    <dgm:cxn modelId="{E3C49F1C-98BA-4AA0-BE63-7E82430D5466}" type="presParOf" srcId="{5BD47D3A-1488-45FD-BA4A-26CDA9BDD3EC}" destId="{EAB0CE13-3419-4ED0-AFBE-A168ADACF989}" srcOrd="0" destOrd="0" presId="urn:microsoft.com/office/officeart/2005/8/layout/hProcess10"/>
    <dgm:cxn modelId="{2010569B-A06A-484A-B7D1-75E524B6693A}" type="presParOf" srcId="{5BD47D3A-1488-45FD-BA4A-26CDA9BDD3EC}" destId="{0235FC52-9A28-4E2F-B4F0-49C48A1340DD}" srcOrd="1" destOrd="0" presId="urn:microsoft.com/office/officeart/2005/8/layout/hProcess10"/>
    <dgm:cxn modelId="{83E3834C-AD2F-487B-AB40-5743DD52291F}" type="presParOf" srcId="{8FA3A049-821C-41C5-9224-210BE5C16652}" destId="{C6A62CAB-2974-485F-A14F-4C5F4B425433}" srcOrd="3" destOrd="0" presId="urn:microsoft.com/office/officeart/2005/8/layout/hProcess10"/>
    <dgm:cxn modelId="{8A687764-6114-4869-990C-E48E8711B29C}" type="presParOf" srcId="{C6A62CAB-2974-485F-A14F-4C5F4B425433}" destId="{C8F5A716-ED8B-48C1-8215-A3DA3068A2D6}" srcOrd="0" destOrd="0" presId="urn:microsoft.com/office/officeart/2005/8/layout/hProcess10"/>
    <dgm:cxn modelId="{B67976F6-7C5B-41D2-9123-373B0E4A44C1}" type="presParOf" srcId="{8FA3A049-821C-41C5-9224-210BE5C16652}" destId="{437D3686-AD7B-48DC-A01B-E4E7A74D197E}" srcOrd="4" destOrd="0" presId="urn:microsoft.com/office/officeart/2005/8/layout/hProcess10"/>
    <dgm:cxn modelId="{902545D6-10C5-44A3-8C21-A0884798F827}" type="presParOf" srcId="{437D3686-AD7B-48DC-A01B-E4E7A74D197E}" destId="{7CFABF22-EACE-4F0A-B2C6-617069F3DA67}" srcOrd="0" destOrd="0" presId="urn:microsoft.com/office/officeart/2005/8/layout/hProcess10"/>
    <dgm:cxn modelId="{EA009713-43D1-4BFC-8051-702057D95F26}" type="presParOf" srcId="{437D3686-AD7B-48DC-A01B-E4E7A74D197E}" destId="{B484011C-6DD3-4891-849A-40168709109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A75443-3607-4E23-A7B6-D00DCCEBF92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13120-178C-461A-8D11-330E3F3AE87D}">
      <dgm:prSet phldrT="[Text]" custT="1"/>
      <dgm:spPr/>
      <dgm:t>
        <a:bodyPr/>
        <a:lstStyle/>
        <a:p>
          <a:endParaRPr lang="en-US" sz="2000" b="0" dirty="0" smtClean="0"/>
        </a:p>
        <a:p>
          <a:endParaRPr lang="en-US" sz="2000" b="0" dirty="0" smtClean="0"/>
        </a:p>
        <a:p>
          <a:r>
            <a:rPr lang="ru-RU" sz="2000" b="0" dirty="0" smtClean="0"/>
            <a:t>Традиционални приступ:</a:t>
          </a:r>
        </a:p>
        <a:p>
          <a:r>
            <a:rPr lang="ru-RU" sz="2000" b="0" dirty="0" smtClean="0"/>
            <a:t>Буџетирање према улазним елементима</a:t>
          </a:r>
        </a:p>
        <a:p>
          <a:r>
            <a:rPr lang="ru-RU" sz="2000" b="0" dirty="0" smtClean="0"/>
            <a:t>
</a:t>
          </a:r>
          <a:endParaRPr lang="en-US" sz="2000" b="0" dirty="0"/>
        </a:p>
      </dgm:t>
    </dgm:pt>
    <dgm:pt modelId="{6E6257AD-32CA-44E6-9F68-A378B13B2887}" type="parTrans" cxnId="{1882C694-2259-43B7-920E-E05C3470F9DF}">
      <dgm:prSet/>
      <dgm:spPr/>
      <dgm:t>
        <a:bodyPr/>
        <a:lstStyle/>
        <a:p>
          <a:endParaRPr lang="en-US"/>
        </a:p>
      </dgm:t>
    </dgm:pt>
    <dgm:pt modelId="{D942AD14-9CB5-4F79-B0CC-98E43048E3B6}" type="sibTrans" cxnId="{1882C694-2259-43B7-920E-E05C3470F9DF}">
      <dgm:prSet/>
      <dgm:spPr/>
      <dgm:t>
        <a:bodyPr/>
        <a:lstStyle/>
        <a:p>
          <a:endParaRPr lang="en-US"/>
        </a:p>
      </dgm:t>
    </dgm:pt>
    <dgm:pt modelId="{7B430E1B-7F5A-4ECE-AC26-3E567AAD373C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b="0" dirty="0" smtClean="0"/>
            <a:t>Трошкови се планирају на основу потребних ресурса</a:t>
          </a:r>
          <a:endParaRPr lang="en-US" sz="1400" b="0" dirty="0"/>
        </a:p>
      </dgm:t>
    </dgm:pt>
    <dgm:pt modelId="{190A8007-FD4D-4198-975F-DFBD0DB08EA1}" type="parTrans" cxnId="{C1863006-4DA5-4D01-AA94-2A370C268EC1}">
      <dgm:prSet/>
      <dgm:spPr/>
      <dgm:t>
        <a:bodyPr/>
        <a:lstStyle/>
        <a:p>
          <a:endParaRPr lang="en-US"/>
        </a:p>
      </dgm:t>
    </dgm:pt>
    <dgm:pt modelId="{FF69D793-DE54-469A-85CD-6CDCE635C2A5}" type="sibTrans" cxnId="{C1863006-4DA5-4D01-AA94-2A370C268EC1}">
      <dgm:prSet/>
      <dgm:spPr/>
      <dgm:t>
        <a:bodyPr/>
        <a:lstStyle/>
        <a:p>
          <a:endParaRPr lang="en-US"/>
        </a:p>
      </dgm:t>
    </dgm:pt>
    <dgm:pt modelId="{54496026-3B42-4095-A6A6-ACA6522F89FB}">
      <dgm:prSet phldrT="[Text]" custT="1"/>
      <dgm:spPr/>
      <dgm:t>
        <a:bodyPr/>
        <a:lstStyle/>
        <a:p>
          <a:r>
            <a:rPr lang="sr-Cyrl-BA" sz="2000" b="0" dirty="0" smtClean="0"/>
            <a:t>Програмски буџет</a:t>
          </a:r>
          <a:r>
            <a:rPr lang="en-US" sz="2000" b="0" dirty="0" smtClean="0"/>
            <a:t>:</a:t>
          </a:r>
        </a:p>
        <a:p>
          <a:r>
            <a:rPr lang="sr-Cyrl-BA" sz="2000" b="0" dirty="0" smtClean="0"/>
            <a:t>Буџетирање за резултате</a:t>
          </a:r>
          <a:endParaRPr lang="en-US" sz="2000" b="0" dirty="0"/>
        </a:p>
      </dgm:t>
    </dgm:pt>
    <dgm:pt modelId="{EE87BDFB-931F-4A0E-8A4C-1F5BF8E2457D}" type="parTrans" cxnId="{AE944247-C352-44C7-932F-423012BBAD85}">
      <dgm:prSet/>
      <dgm:spPr/>
      <dgm:t>
        <a:bodyPr/>
        <a:lstStyle/>
        <a:p>
          <a:endParaRPr lang="en-US"/>
        </a:p>
      </dgm:t>
    </dgm:pt>
    <dgm:pt modelId="{9141DCDD-2018-40FB-A00D-61610D140D20}" type="sibTrans" cxnId="{AE944247-C352-44C7-932F-423012BBAD85}">
      <dgm:prSet/>
      <dgm:spPr/>
      <dgm:t>
        <a:bodyPr/>
        <a:lstStyle/>
        <a:p>
          <a:endParaRPr lang="en-US"/>
        </a:p>
      </dgm:t>
    </dgm:pt>
    <dgm:pt modelId="{63A3CF61-91B9-47B9-AC71-4C35A5E5AA21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b="0" dirty="0" smtClean="0"/>
            <a:t>Трошкови се планирају на основу очекиваних резултата</a:t>
          </a:r>
          <a:endParaRPr lang="en-US" sz="1600" b="0" dirty="0"/>
        </a:p>
      </dgm:t>
    </dgm:pt>
    <dgm:pt modelId="{CC6C001B-104E-455A-8259-5B16BE1645A4}" type="parTrans" cxnId="{F938DB58-5447-42F1-80A0-5E096F7FEF36}">
      <dgm:prSet/>
      <dgm:spPr/>
      <dgm:t>
        <a:bodyPr/>
        <a:lstStyle/>
        <a:p>
          <a:endParaRPr lang="en-US"/>
        </a:p>
      </dgm:t>
    </dgm:pt>
    <dgm:pt modelId="{A72D972F-A4C8-4369-ADC3-354424810739}" type="sibTrans" cxnId="{F938DB58-5447-42F1-80A0-5E096F7FEF36}">
      <dgm:prSet/>
      <dgm:spPr/>
      <dgm:t>
        <a:bodyPr/>
        <a:lstStyle/>
        <a:p>
          <a:endParaRPr lang="en-US"/>
        </a:p>
      </dgm:t>
    </dgm:pt>
    <dgm:pt modelId="{78EB1545-F3A5-4BE8-83C7-9927B31D0B86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b="0" dirty="0" smtClean="0"/>
            <a:t>Средства распоређена о економским ставкама</a:t>
          </a:r>
          <a:endParaRPr lang="en-US" sz="1600" b="0" dirty="0"/>
        </a:p>
      </dgm:t>
    </dgm:pt>
    <dgm:pt modelId="{DD73E7A3-4F9B-410C-A2CD-A7C4ECAD1F2A}" type="parTrans" cxnId="{58E56DD5-B5D4-4038-854E-9451975534A0}">
      <dgm:prSet/>
      <dgm:spPr/>
      <dgm:t>
        <a:bodyPr/>
        <a:lstStyle/>
        <a:p>
          <a:endParaRPr lang="en-US"/>
        </a:p>
      </dgm:t>
    </dgm:pt>
    <dgm:pt modelId="{E07BFB12-3C34-4F4A-A1B1-CCD30887A1F9}" type="sibTrans" cxnId="{58E56DD5-B5D4-4038-854E-9451975534A0}">
      <dgm:prSet/>
      <dgm:spPr/>
      <dgm:t>
        <a:bodyPr/>
        <a:lstStyle/>
        <a:p>
          <a:endParaRPr lang="en-US"/>
        </a:p>
      </dgm:t>
    </dgm:pt>
    <dgm:pt modelId="{C1EFF6E5-5F80-4F4C-BD54-B705863057AF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b="0" dirty="0" smtClean="0"/>
            <a:t>Нема информација о циљевима и резултатима</a:t>
          </a:r>
          <a:r>
            <a:rPr lang="en-US" sz="1600" b="0" dirty="0" smtClean="0"/>
            <a:t> </a:t>
          </a:r>
          <a:r>
            <a:rPr lang="ru-RU" sz="1600" b="0" dirty="0" smtClean="0"/>
            <a:t> </a:t>
          </a:r>
          <a:r>
            <a:rPr lang="sr-Cyrl-BA" sz="1600" b="0" dirty="0" smtClean="0"/>
            <a:t>потрошње</a:t>
          </a:r>
          <a:endParaRPr lang="en-US" sz="1600" b="0" dirty="0"/>
        </a:p>
      </dgm:t>
    </dgm:pt>
    <dgm:pt modelId="{52446267-A905-40BA-8319-B4854AD4ABC5}" type="parTrans" cxnId="{815BE647-EDF9-41F5-8F56-511EA643BB48}">
      <dgm:prSet/>
      <dgm:spPr/>
      <dgm:t>
        <a:bodyPr/>
        <a:lstStyle/>
        <a:p>
          <a:endParaRPr lang="en-US"/>
        </a:p>
      </dgm:t>
    </dgm:pt>
    <dgm:pt modelId="{0484B108-BDCF-45ED-8912-70FBE4401EB0}" type="sibTrans" cxnId="{815BE647-EDF9-41F5-8F56-511EA643BB48}">
      <dgm:prSet/>
      <dgm:spPr/>
      <dgm:t>
        <a:bodyPr/>
        <a:lstStyle/>
        <a:p>
          <a:endParaRPr lang="en-US"/>
        </a:p>
      </dgm:t>
    </dgm:pt>
    <dgm:pt modelId="{3BE3CD13-5F69-49A6-A22B-CB37EB667F61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b="0" dirty="0" smtClean="0"/>
            <a:t>Осим по ставкама, средства распоређена по програмима</a:t>
          </a:r>
          <a:endParaRPr lang="en-US" sz="1600" b="0" dirty="0"/>
        </a:p>
      </dgm:t>
    </dgm:pt>
    <dgm:pt modelId="{8D390324-7EF1-45DC-B936-161432751984}" type="parTrans" cxnId="{8FE0DB0D-C775-46C6-971C-375FF0271D6B}">
      <dgm:prSet/>
      <dgm:spPr/>
      <dgm:t>
        <a:bodyPr/>
        <a:lstStyle/>
        <a:p>
          <a:endParaRPr lang="en-US"/>
        </a:p>
      </dgm:t>
    </dgm:pt>
    <dgm:pt modelId="{858E4A14-C73E-4D42-8503-6F6B406C2AA4}" type="sibTrans" cxnId="{8FE0DB0D-C775-46C6-971C-375FF0271D6B}">
      <dgm:prSet/>
      <dgm:spPr/>
      <dgm:t>
        <a:bodyPr/>
        <a:lstStyle/>
        <a:p>
          <a:endParaRPr lang="en-US"/>
        </a:p>
      </dgm:t>
    </dgm:pt>
    <dgm:pt modelId="{E78B01E7-2370-4BB8-AC7F-605D9FF1F2E8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b="0" dirty="0" smtClean="0"/>
            <a:t>Буџет садржи податке о приоритетима, циљевима,  резултатима</a:t>
          </a:r>
          <a:endParaRPr lang="en-US" sz="1600" b="0" dirty="0"/>
        </a:p>
      </dgm:t>
    </dgm:pt>
    <dgm:pt modelId="{32F366E6-05CE-4256-96B3-F5E1FD244427}" type="parTrans" cxnId="{45D83A79-11D1-4ACB-A179-2A54125E90DF}">
      <dgm:prSet/>
      <dgm:spPr/>
      <dgm:t>
        <a:bodyPr/>
        <a:lstStyle/>
        <a:p>
          <a:endParaRPr lang="en-US"/>
        </a:p>
      </dgm:t>
    </dgm:pt>
    <dgm:pt modelId="{92C9D92E-F44B-4AC8-8487-42817CF38B77}" type="sibTrans" cxnId="{45D83A79-11D1-4ACB-A179-2A54125E90DF}">
      <dgm:prSet/>
      <dgm:spPr/>
      <dgm:t>
        <a:bodyPr/>
        <a:lstStyle/>
        <a:p>
          <a:endParaRPr lang="en-US"/>
        </a:p>
      </dgm:t>
    </dgm:pt>
    <dgm:pt modelId="{D69320F4-C33A-416D-AF08-DEC7CC49C577}" type="pres">
      <dgm:prSet presAssocID="{A8A75443-3607-4E23-A7B6-D00DCCEBF9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370B53-0DAB-4D53-9FD9-1F8646E1DCD5}" type="pres">
      <dgm:prSet presAssocID="{F0013120-178C-461A-8D11-330E3F3AE87D}" presName="compNode" presStyleCnt="0"/>
      <dgm:spPr/>
    </dgm:pt>
    <dgm:pt modelId="{84B1BD0B-B90E-4658-9F24-8C0B6CE25F6F}" type="pres">
      <dgm:prSet presAssocID="{F0013120-178C-461A-8D11-330E3F3AE87D}" presName="aNode" presStyleLbl="bgShp" presStyleIdx="0" presStyleCnt="2"/>
      <dgm:spPr/>
      <dgm:t>
        <a:bodyPr/>
        <a:lstStyle/>
        <a:p>
          <a:endParaRPr lang="en-US"/>
        </a:p>
      </dgm:t>
    </dgm:pt>
    <dgm:pt modelId="{015F3C81-38A7-4105-AD8E-5FB9D96158BA}" type="pres">
      <dgm:prSet presAssocID="{F0013120-178C-461A-8D11-330E3F3AE87D}" presName="textNode" presStyleLbl="bgShp" presStyleIdx="0" presStyleCnt="2"/>
      <dgm:spPr/>
      <dgm:t>
        <a:bodyPr/>
        <a:lstStyle/>
        <a:p>
          <a:endParaRPr lang="en-US"/>
        </a:p>
      </dgm:t>
    </dgm:pt>
    <dgm:pt modelId="{5EE52900-93E2-4267-9789-03FBCE92B797}" type="pres">
      <dgm:prSet presAssocID="{F0013120-178C-461A-8D11-330E3F3AE87D}" presName="compChildNode" presStyleCnt="0"/>
      <dgm:spPr/>
    </dgm:pt>
    <dgm:pt modelId="{6079B4A6-6CD1-47EE-A5B9-5545F317B4ED}" type="pres">
      <dgm:prSet presAssocID="{F0013120-178C-461A-8D11-330E3F3AE87D}" presName="theInnerList" presStyleCnt="0"/>
      <dgm:spPr/>
    </dgm:pt>
    <dgm:pt modelId="{B241AF42-430A-4E3B-85C4-F0D24B820BD0}" type="pres">
      <dgm:prSet presAssocID="{7B430E1B-7F5A-4ECE-AC26-3E567AAD373C}" presName="childNode" presStyleLbl="node1" presStyleIdx="0" presStyleCnt="6" custLinFactNeighborX="-210" custLinFactNeighborY="-6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77024-41A1-4B13-9843-D260F060374A}" type="pres">
      <dgm:prSet presAssocID="{7B430E1B-7F5A-4ECE-AC26-3E567AAD373C}" presName="aSpace2" presStyleCnt="0"/>
      <dgm:spPr/>
    </dgm:pt>
    <dgm:pt modelId="{A8A337FB-34B5-42E5-AAA4-2E08B4221FE4}" type="pres">
      <dgm:prSet presAssocID="{78EB1545-F3A5-4BE8-83C7-9927B31D0B86}" presName="childNode" presStyleLbl="node1" presStyleIdx="1" presStyleCnt="6" custLinFactNeighborX="-210" custLinFactNeighborY="-6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28855-4925-4571-94DA-1E95A9139FE3}" type="pres">
      <dgm:prSet presAssocID="{78EB1545-F3A5-4BE8-83C7-9927B31D0B86}" presName="aSpace2" presStyleCnt="0"/>
      <dgm:spPr/>
    </dgm:pt>
    <dgm:pt modelId="{680F2A62-5F45-4246-82ED-9522707117DC}" type="pres">
      <dgm:prSet presAssocID="{C1EFF6E5-5F80-4F4C-BD54-B705863057AF}" presName="childNode" presStyleLbl="node1" presStyleIdx="2" presStyleCnt="6" custLinFactNeighborX="-210" custLinFactNeighborY="-6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535B2-0F56-4482-A0D8-A8A546384ADF}" type="pres">
      <dgm:prSet presAssocID="{F0013120-178C-461A-8D11-330E3F3AE87D}" presName="aSpace" presStyleCnt="0"/>
      <dgm:spPr/>
    </dgm:pt>
    <dgm:pt modelId="{9E17C7E5-DEBD-47B1-AC8C-03B5140A05B1}" type="pres">
      <dgm:prSet presAssocID="{54496026-3B42-4095-A6A6-ACA6522F89FB}" presName="compNode" presStyleCnt="0"/>
      <dgm:spPr/>
    </dgm:pt>
    <dgm:pt modelId="{4DA304D4-A647-4430-8A89-6FEE79D84ABA}" type="pres">
      <dgm:prSet presAssocID="{54496026-3B42-4095-A6A6-ACA6522F89FB}" presName="aNode" presStyleLbl="bgShp" presStyleIdx="1" presStyleCnt="2"/>
      <dgm:spPr/>
      <dgm:t>
        <a:bodyPr/>
        <a:lstStyle/>
        <a:p>
          <a:endParaRPr lang="en-US"/>
        </a:p>
      </dgm:t>
    </dgm:pt>
    <dgm:pt modelId="{404061A7-ACDB-4AB7-831D-AF4E21E0E001}" type="pres">
      <dgm:prSet presAssocID="{54496026-3B42-4095-A6A6-ACA6522F89FB}" presName="textNode" presStyleLbl="bgShp" presStyleIdx="1" presStyleCnt="2"/>
      <dgm:spPr/>
      <dgm:t>
        <a:bodyPr/>
        <a:lstStyle/>
        <a:p>
          <a:endParaRPr lang="en-US"/>
        </a:p>
      </dgm:t>
    </dgm:pt>
    <dgm:pt modelId="{FE3E08F0-82FD-4BBB-9606-357DC7ACB7A6}" type="pres">
      <dgm:prSet presAssocID="{54496026-3B42-4095-A6A6-ACA6522F89FB}" presName="compChildNode" presStyleCnt="0"/>
      <dgm:spPr/>
    </dgm:pt>
    <dgm:pt modelId="{A15CA27B-C858-482C-857E-B3C682E61722}" type="pres">
      <dgm:prSet presAssocID="{54496026-3B42-4095-A6A6-ACA6522F89FB}" presName="theInnerList" presStyleCnt="0"/>
      <dgm:spPr/>
    </dgm:pt>
    <dgm:pt modelId="{BB552153-CCA1-430C-B8AE-8C6D51E82193}" type="pres">
      <dgm:prSet presAssocID="{63A3CF61-91B9-47B9-AC71-4C35A5E5AA2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29140-46ED-4BE2-8A94-C4CCB95C316D}" type="pres">
      <dgm:prSet presAssocID="{63A3CF61-91B9-47B9-AC71-4C35A5E5AA21}" presName="aSpace2" presStyleCnt="0"/>
      <dgm:spPr/>
    </dgm:pt>
    <dgm:pt modelId="{B28EBF3D-697A-40BE-8CE5-5D32BA3F37A3}" type="pres">
      <dgm:prSet presAssocID="{3BE3CD13-5F69-49A6-A22B-CB37EB667F61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5EAE5-45E9-43CD-AC81-92138FB95907}" type="pres">
      <dgm:prSet presAssocID="{3BE3CD13-5F69-49A6-A22B-CB37EB667F61}" presName="aSpace2" presStyleCnt="0"/>
      <dgm:spPr/>
    </dgm:pt>
    <dgm:pt modelId="{9BF14BA9-1F7C-47A7-BB79-A65217A0B413}" type="pres">
      <dgm:prSet presAssocID="{E78B01E7-2370-4BB8-AC7F-605D9FF1F2E8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C59D8-1119-4C69-8DF1-5C02007DAF82}" type="presOf" srcId="{7B430E1B-7F5A-4ECE-AC26-3E567AAD373C}" destId="{B241AF42-430A-4E3B-85C4-F0D24B820BD0}" srcOrd="0" destOrd="0" presId="urn:microsoft.com/office/officeart/2005/8/layout/lProcess2"/>
    <dgm:cxn modelId="{6D926D26-4618-4C9F-9E65-82376EC0CDF2}" type="presOf" srcId="{E78B01E7-2370-4BB8-AC7F-605D9FF1F2E8}" destId="{9BF14BA9-1F7C-47A7-BB79-A65217A0B413}" srcOrd="0" destOrd="0" presId="urn:microsoft.com/office/officeart/2005/8/layout/lProcess2"/>
    <dgm:cxn modelId="{F3DB030B-F845-4F8B-9693-851CD01C021D}" type="presOf" srcId="{63A3CF61-91B9-47B9-AC71-4C35A5E5AA21}" destId="{BB552153-CCA1-430C-B8AE-8C6D51E82193}" srcOrd="0" destOrd="0" presId="urn:microsoft.com/office/officeart/2005/8/layout/lProcess2"/>
    <dgm:cxn modelId="{9823A1A4-9F66-4972-810F-7DB02B67D9CC}" type="presOf" srcId="{F0013120-178C-461A-8D11-330E3F3AE87D}" destId="{015F3C81-38A7-4105-AD8E-5FB9D96158BA}" srcOrd="1" destOrd="0" presId="urn:microsoft.com/office/officeart/2005/8/layout/lProcess2"/>
    <dgm:cxn modelId="{C62DF031-2E0E-4CDE-8BD0-CD2D01540345}" type="presOf" srcId="{C1EFF6E5-5F80-4F4C-BD54-B705863057AF}" destId="{680F2A62-5F45-4246-82ED-9522707117DC}" srcOrd="0" destOrd="0" presId="urn:microsoft.com/office/officeart/2005/8/layout/lProcess2"/>
    <dgm:cxn modelId="{8FE0DB0D-C775-46C6-971C-375FF0271D6B}" srcId="{54496026-3B42-4095-A6A6-ACA6522F89FB}" destId="{3BE3CD13-5F69-49A6-A22B-CB37EB667F61}" srcOrd="1" destOrd="0" parTransId="{8D390324-7EF1-45DC-B936-161432751984}" sibTransId="{858E4A14-C73E-4D42-8503-6F6B406C2AA4}"/>
    <dgm:cxn modelId="{45D83A79-11D1-4ACB-A179-2A54125E90DF}" srcId="{54496026-3B42-4095-A6A6-ACA6522F89FB}" destId="{E78B01E7-2370-4BB8-AC7F-605D9FF1F2E8}" srcOrd="2" destOrd="0" parTransId="{32F366E6-05CE-4256-96B3-F5E1FD244427}" sibTransId="{92C9D92E-F44B-4AC8-8487-42817CF38B77}"/>
    <dgm:cxn modelId="{0588ACF4-3CD6-4C21-A2A8-5469D9666E9B}" type="presOf" srcId="{A8A75443-3607-4E23-A7B6-D00DCCEBF924}" destId="{D69320F4-C33A-416D-AF08-DEC7CC49C577}" srcOrd="0" destOrd="0" presId="urn:microsoft.com/office/officeart/2005/8/layout/lProcess2"/>
    <dgm:cxn modelId="{815BE647-EDF9-41F5-8F56-511EA643BB48}" srcId="{F0013120-178C-461A-8D11-330E3F3AE87D}" destId="{C1EFF6E5-5F80-4F4C-BD54-B705863057AF}" srcOrd="2" destOrd="0" parTransId="{52446267-A905-40BA-8319-B4854AD4ABC5}" sibTransId="{0484B108-BDCF-45ED-8912-70FBE4401EB0}"/>
    <dgm:cxn modelId="{DAD5955B-C9D0-4E48-884D-FEF2580976AA}" type="presOf" srcId="{F0013120-178C-461A-8D11-330E3F3AE87D}" destId="{84B1BD0B-B90E-4658-9F24-8C0B6CE25F6F}" srcOrd="0" destOrd="0" presId="urn:microsoft.com/office/officeart/2005/8/layout/lProcess2"/>
    <dgm:cxn modelId="{C1863006-4DA5-4D01-AA94-2A370C268EC1}" srcId="{F0013120-178C-461A-8D11-330E3F3AE87D}" destId="{7B430E1B-7F5A-4ECE-AC26-3E567AAD373C}" srcOrd="0" destOrd="0" parTransId="{190A8007-FD4D-4198-975F-DFBD0DB08EA1}" sibTransId="{FF69D793-DE54-469A-85CD-6CDCE635C2A5}"/>
    <dgm:cxn modelId="{39291F53-1777-4AE1-B90E-B0FC31BCCF08}" type="presOf" srcId="{3BE3CD13-5F69-49A6-A22B-CB37EB667F61}" destId="{B28EBF3D-697A-40BE-8CE5-5D32BA3F37A3}" srcOrd="0" destOrd="0" presId="urn:microsoft.com/office/officeart/2005/8/layout/lProcess2"/>
    <dgm:cxn modelId="{F938DB58-5447-42F1-80A0-5E096F7FEF36}" srcId="{54496026-3B42-4095-A6A6-ACA6522F89FB}" destId="{63A3CF61-91B9-47B9-AC71-4C35A5E5AA21}" srcOrd="0" destOrd="0" parTransId="{CC6C001B-104E-455A-8259-5B16BE1645A4}" sibTransId="{A72D972F-A4C8-4369-ADC3-354424810739}"/>
    <dgm:cxn modelId="{51EC3AF0-4664-4254-9FA9-785FFF38302D}" type="presOf" srcId="{54496026-3B42-4095-A6A6-ACA6522F89FB}" destId="{4DA304D4-A647-4430-8A89-6FEE79D84ABA}" srcOrd="0" destOrd="0" presId="urn:microsoft.com/office/officeart/2005/8/layout/lProcess2"/>
    <dgm:cxn modelId="{58E56DD5-B5D4-4038-854E-9451975534A0}" srcId="{F0013120-178C-461A-8D11-330E3F3AE87D}" destId="{78EB1545-F3A5-4BE8-83C7-9927B31D0B86}" srcOrd="1" destOrd="0" parTransId="{DD73E7A3-4F9B-410C-A2CD-A7C4ECAD1F2A}" sibTransId="{E07BFB12-3C34-4F4A-A1B1-CCD30887A1F9}"/>
    <dgm:cxn modelId="{1882C694-2259-43B7-920E-E05C3470F9DF}" srcId="{A8A75443-3607-4E23-A7B6-D00DCCEBF924}" destId="{F0013120-178C-461A-8D11-330E3F3AE87D}" srcOrd="0" destOrd="0" parTransId="{6E6257AD-32CA-44E6-9F68-A378B13B2887}" sibTransId="{D942AD14-9CB5-4F79-B0CC-98E43048E3B6}"/>
    <dgm:cxn modelId="{8EB8565D-75A4-435B-9C9D-DCCF35958FFC}" type="presOf" srcId="{78EB1545-F3A5-4BE8-83C7-9927B31D0B86}" destId="{A8A337FB-34B5-42E5-AAA4-2E08B4221FE4}" srcOrd="0" destOrd="0" presId="urn:microsoft.com/office/officeart/2005/8/layout/lProcess2"/>
    <dgm:cxn modelId="{16A57355-C99D-4939-953D-AA449FDDAE22}" type="presOf" srcId="{54496026-3B42-4095-A6A6-ACA6522F89FB}" destId="{404061A7-ACDB-4AB7-831D-AF4E21E0E001}" srcOrd="1" destOrd="0" presId="urn:microsoft.com/office/officeart/2005/8/layout/lProcess2"/>
    <dgm:cxn modelId="{AE944247-C352-44C7-932F-423012BBAD85}" srcId="{A8A75443-3607-4E23-A7B6-D00DCCEBF924}" destId="{54496026-3B42-4095-A6A6-ACA6522F89FB}" srcOrd="1" destOrd="0" parTransId="{EE87BDFB-931F-4A0E-8A4C-1F5BF8E2457D}" sibTransId="{9141DCDD-2018-40FB-A00D-61610D140D20}"/>
    <dgm:cxn modelId="{862DCE03-F41B-4395-A7B3-DBAFF41C837B}" type="presParOf" srcId="{D69320F4-C33A-416D-AF08-DEC7CC49C577}" destId="{F5370B53-0DAB-4D53-9FD9-1F8646E1DCD5}" srcOrd="0" destOrd="0" presId="urn:microsoft.com/office/officeart/2005/8/layout/lProcess2"/>
    <dgm:cxn modelId="{196B0DA9-718B-4D17-8087-1D5BA8B38A74}" type="presParOf" srcId="{F5370B53-0DAB-4D53-9FD9-1F8646E1DCD5}" destId="{84B1BD0B-B90E-4658-9F24-8C0B6CE25F6F}" srcOrd="0" destOrd="0" presId="urn:microsoft.com/office/officeart/2005/8/layout/lProcess2"/>
    <dgm:cxn modelId="{E384E548-F8E6-405C-90FE-2575DB628FA5}" type="presParOf" srcId="{F5370B53-0DAB-4D53-9FD9-1F8646E1DCD5}" destId="{015F3C81-38A7-4105-AD8E-5FB9D96158BA}" srcOrd="1" destOrd="0" presId="urn:microsoft.com/office/officeart/2005/8/layout/lProcess2"/>
    <dgm:cxn modelId="{D5717C4C-9EC2-4E60-8F50-979508A666E0}" type="presParOf" srcId="{F5370B53-0DAB-4D53-9FD9-1F8646E1DCD5}" destId="{5EE52900-93E2-4267-9789-03FBCE92B797}" srcOrd="2" destOrd="0" presId="urn:microsoft.com/office/officeart/2005/8/layout/lProcess2"/>
    <dgm:cxn modelId="{9ECF0A9E-C6F1-4243-A3A2-9C47DCE3BF63}" type="presParOf" srcId="{5EE52900-93E2-4267-9789-03FBCE92B797}" destId="{6079B4A6-6CD1-47EE-A5B9-5545F317B4ED}" srcOrd="0" destOrd="0" presId="urn:microsoft.com/office/officeart/2005/8/layout/lProcess2"/>
    <dgm:cxn modelId="{ED8F8B45-6F77-442D-86DB-3EF9316FBED1}" type="presParOf" srcId="{6079B4A6-6CD1-47EE-A5B9-5545F317B4ED}" destId="{B241AF42-430A-4E3B-85C4-F0D24B820BD0}" srcOrd="0" destOrd="0" presId="urn:microsoft.com/office/officeart/2005/8/layout/lProcess2"/>
    <dgm:cxn modelId="{D069A4C3-29F8-496E-B1E5-C020809E86B9}" type="presParOf" srcId="{6079B4A6-6CD1-47EE-A5B9-5545F317B4ED}" destId="{FFA77024-41A1-4B13-9843-D260F060374A}" srcOrd="1" destOrd="0" presId="urn:microsoft.com/office/officeart/2005/8/layout/lProcess2"/>
    <dgm:cxn modelId="{1A89DD17-AB9B-4902-AFB5-FD9421D3076E}" type="presParOf" srcId="{6079B4A6-6CD1-47EE-A5B9-5545F317B4ED}" destId="{A8A337FB-34B5-42E5-AAA4-2E08B4221FE4}" srcOrd="2" destOrd="0" presId="urn:microsoft.com/office/officeart/2005/8/layout/lProcess2"/>
    <dgm:cxn modelId="{8C3B1E27-FFE7-4AE5-8BC1-BF3C298690A2}" type="presParOf" srcId="{6079B4A6-6CD1-47EE-A5B9-5545F317B4ED}" destId="{FE328855-4925-4571-94DA-1E95A9139FE3}" srcOrd="3" destOrd="0" presId="urn:microsoft.com/office/officeart/2005/8/layout/lProcess2"/>
    <dgm:cxn modelId="{75B84503-5166-470C-9C5F-3EC1363F4E54}" type="presParOf" srcId="{6079B4A6-6CD1-47EE-A5B9-5545F317B4ED}" destId="{680F2A62-5F45-4246-82ED-9522707117DC}" srcOrd="4" destOrd="0" presId="urn:microsoft.com/office/officeart/2005/8/layout/lProcess2"/>
    <dgm:cxn modelId="{EF9F65FA-9825-4417-A5CB-E0F01FEB6DCA}" type="presParOf" srcId="{D69320F4-C33A-416D-AF08-DEC7CC49C577}" destId="{3EA535B2-0F56-4482-A0D8-A8A546384ADF}" srcOrd="1" destOrd="0" presId="urn:microsoft.com/office/officeart/2005/8/layout/lProcess2"/>
    <dgm:cxn modelId="{723C655A-C7C0-48ED-9E17-C71DD01C297E}" type="presParOf" srcId="{D69320F4-C33A-416D-AF08-DEC7CC49C577}" destId="{9E17C7E5-DEBD-47B1-AC8C-03B5140A05B1}" srcOrd="2" destOrd="0" presId="urn:microsoft.com/office/officeart/2005/8/layout/lProcess2"/>
    <dgm:cxn modelId="{8D6B41A4-2F3F-4319-B73D-C59F42BAFBF6}" type="presParOf" srcId="{9E17C7E5-DEBD-47B1-AC8C-03B5140A05B1}" destId="{4DA304D4-A647-4430-8A89-6FEE79D84ABA}" srcOrd="0" destOrd="0" presId="urn:microsoft.com/office/officeart/2005/8/layout/lProcess2"/>
    <dgm:cxn modelId="{B856C6D1-F387-45AB-9985-275548D86ED9}" type="presParOf" srcId="{9E17C7E5-DEBD-47B1-AC8C-03B5140A05B1}" destId="{404061A7-ACDB-4AB7-831D-AF4E21E0E001}" srcOrd="1" destOrd="0" presId="urn:microsoft.com/office/officeart/2005/8/layout/lProcess2"/>
    <dgm:cxn modelId="{7106D61C-8628-46D0-A6BF-93D9CC9FA720}" type="presParOf" srcId="{9E17C7E5-DEBD-47B1-AC8C-03B5140A05B1}" destId="{FE3E08F0-82FD-4BBB-9606-357DC7ACB7A6}" srcOrd="2" destOrd="0" presId="urn:microsoft.com/office/officeart/2005/8/layout/lProcess2"/>
    <dgm:cxn modelId="{AFC53B44-DCCA-4DDA-A898-C3480BE9EFCD}" type="presParOf" srcId="{FE3E08F0-82FD-4BBB-9606-357DC7ACB7A6}" destId="{A15CA27B-C858-482C-857E-B3C682E61722}" srcOrd="0" destOrd="0" presId="urn:microsoft.com/office/officeart/2005/8/layout/lProcess2"/>
    <dgm:cxn modelId="{BCF9811D-21A8-4A41-85F8-04CE9CE34EC0}" type="presParOf" srcId="{A15CA27B-C858-482C-857E-B3C682E61722}" destId="{BB552153-CCA1-430C-B8AE-8C6D51E82193}" srcOrd="0" destOrd="0" presId="urn:microsoft.com/office/officeart/2005/8/layout/lProcess2"/>
    <dgm:cxn modelId="{4807AD1B-57A7-4B50-9265-049939A6BB36}" type="presParOf" srcId="{A15CA27B-C858-482C-857E-B3C682E61722}" destId="{0E129140-46ED-4BE2-8A94-C4CCB95C316D}" srcOrd="1" destOrd="0" presId="urn:microsoft.com/office/officeart/2005/8/layout/lProcess2"/>
    <dgm:cxn modelId="{6BAFC5D2-66B0-4A29-B8F7-E45081601074}" type="presParOf" srcId="{A15CA27B-C858-482C-857E-B3C682E61722}" destId="{B28EBF3D-697A-40BE-8CE5-5D32BA3F37A3}" srcOrd="2" destOrd="0" presId="urn:microsoft.com/office/officeart/2005/8/layout/lProcess2"/>
    <dgm:cxn modelId="{0D8148B5-FFA2-4DA4-B920-6D918C4BABC5}" type="presParOf" srcId="{A15CA27B-C858-482C-857E-B3C682E61722}" destId="{5105EAE5-45E9-43CD-AC81-92138FB95907}" srcOrd="3" destOrd="0" presId="urn:microsoft.com/office/officeart/2005/8/layout/lProcess2"/>
    <dgm:cxn modelId="{8EBB8AC1-2A78-414F-B2ED-C825D01902C2}" type="presParOf" srcId="{A15CA27B-C858-482C-857E-B3C682E61722}" destId="{9BF14BA9-1F7C-47A7-BB79-A65217A0B41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25C2AF-CF5E-4CA9-94BA-A41E1C79FEA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B19294-8A38-4D9F-B13B-45EDDC3A4710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sr-Cyrl-BA" sz="2000" dirty="0" smtClean="0"/>
            <a:t>Фискална дисциплина</a:t>
          </a:r>
          <a:endParaRPr lang="en-US" sz="2000" dirty="0"/>
        </a:p>
      </dgm:t>
    </dgm:pt>
    <dgm:pt modelId="{8A0B0760-AFDE-4B37-9C6B-794F41C14A2D}" type="parTrans" cxnId="{F0382B10-4E60-43E7-B07C-CB47A1D055F6}">
      <dgm:prSet/>
      <dgm:spPr/>
      <dgm:t>
        <a:bodyPr/>
        <a:lstStyle/>
        <a:p>
          <a:endParaRPr lang="en-US"/>
        </a:p>
      </dgm:t>
    </dgm:pt>
    <dgm:pt modelId="{57F4537A-1280-49D8-91CD-75E59244DB01}" type="sibTrans" cxnId="{F0382B10-4E60-43E7-B07C-CB47A1D055F6}">
      <dgm:prSet/>
      <dgm:spPr/>
      <dgm:t>
        <a:bodyPr/>
        <a:lstStyle/>
        <a:p>
          <a:endParaRPr lang="en-US"/>
        </a:p>
      </dgm:t>
    </dgm:pt>
    <dgm:pt modelId="{07DB3B69-29EB-41F0-B619-60DA819DC21D}">
      <dgm:prSet phldrT="[Text]" custT="1"/>
      <dgm:spPr/>
      <dgm:t>
        <a:bodyPr/>
        <a:lstStyle/>
        <a:p>
          <a:pPr>
            <a:spcBef>
              <a:spcPts val="2400"/>
            </a:spcBef>
          </a:pPr>
          <a:r>
            <a:rPr lang="sr-Cyrl-BA" sz="2000" dirty="0" smtClean="0"/>
            <a:t>Финансијска и управљачка одговорност</a:t>
          </a:r>
        </a:p>
        <a:p>
          <a:pPr>
            <a:spcBef>
              <a:spcPts val="2400"/>
            </a:spcBef>
          </a:pPr>
          <a:r>
            <a:rPr lang="sr-Cyrl-BA" sz="2000" dirty="0" smtClean="0"/>
            <a:t>
</a:t>
          </a:r>
          <a:endParaRPr lang="en-US" sz="2000" dirty="0"/>
        </a:p>
      </dgm:t>
    </dgm:pt>
    <dgm:pt modelId="{EB0BE274-F6C8-4830-B9BA-52B89533FA8C}" type="parTrans" cxnId="{F8DFB73F-09C8-4C87-A9E9-336BCEE08F4C}">
      <dgm:prSet/>
      <dgm:spPr/>
      <dgm:t>
        <a:bodyPr/>
        <a:lstStyle/>
        <a:p>
          <a:endParaRPr lang="en-US"/>
        </a:p>
      </dgm:t>
    </dgm:pt>
    <dgm:pt modelId="{1D3C49F4-8BC9-40C7-8B5D-10575E6660B3}" type="sibTrans" cxnId="{F8DFB73F-09C8-4C87-A9E9-336BCEE08F4C}">
      <dgm:prSet/>
      <dgm:spPr/>
      <dgm:t>
        <a:bodyPr/>
        <a:lstStyle/>
        <a:p>
          <a:endParaRPr lang="en-US"/>
        </a:p>
      </dgm:t>
    </dgm:pt>
    <dgm:pt modelId="{D9870208-45DD-4D0E-B382-49A5DC50CB56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sr-Cyrl-BA" sz="2000" dirty="0" smtClean="0"/>
            <a:t>Финансирање приоритета</a:t>
          </a:r>
          <a:endParaRPr lang="en-US" sz="2000" dirty="0"/>
        </a:p>
      </dgm:t>
    </dgm:pt>
    <dgm:pt modelId="{BE825C57-B18D-4CB2-8EDA-FC3657BDA909}" type="parTrans" cxnId="{2FCF9F86-0C12-414A-B3F0-A6282A1828AE}">
      <dgm:prSet/>
      <dgm:spPr/>
      <dgm:t>
        <a:bodyPr/>
        <a:lstStyle/>
        <a:p>
          <a:endParaRPr lang="en-US"/>
        </a:p>
      </dgm:t>
    </dgm:pt>
    <dgm:pt modelId="{BF2F920B-6A84-499A-BE80-3097CB103A61}" type="sibTrans" cxnId="{2FCF9F86-0C12-414A-B3F0-A6282A1828AE}">
      <dgm:prSet/>
      <dgm:spPr/>
      <dgm:t>
        <a:bodyPr/>
        <a:lstStyle/>
        <a:p>
          <a:endParaRPr lang="en-US"/>
        </a:p>
      </dgm:t>
    </dgm:pt>
    <dgm:pt modelId="{EB4C94FD-458D-421D-9851-C7BF92F4F3A4}">
      <dgm:prSet phldrT="[Text]" custT="1"/>
      <dgm:spPr/>
      <dgm:t>
        <a:bodyPr/>
        <a:lstStyle/>
        <a:p>
          <a:r>
            <a:rPr lang="sr-Cyrl-BA" sz="2000" dirty="0" smtClean="0"/>
            <a:t>Ограничена </a:t>
          </a:r>
          <a:r>
            <a:rPr lang="sr-Cyrl-BA" sz="2000" dirty="0" smtClean="0"/>
            <a:t>средства  троше се на статешке приоритете</a:t>
          </a:r>
          <a:endParaRPr lang="en-US" sz="2000" dirty="0"/>
        </a:p>
      </dgm:t>
    </dgm:pt>
    <dgm:pt modelId="{66B80411-2146-42A6-AA93-6481BD43FA74}" type="parTrans" cxnId="{72BCA4D0-8C19-41A6-BC21-579FC46ED7AE}">
      <dgm:prSet/>
      <dgm:spPr/>
      <dgm:t>
        <a:bodyPr/>
        <a:lstStyle/>
        <a:p>
          <a:endParaRPr lang="en-US"/>
        </a:p>
      </dgm:t>
    </dgm:pt>
    <dgm:pt modelId="{EDBB099D-99AC-48DD-B986-0A7D4C3E6402}" type="sibTrans" cxnId="{72BCA4D0-8C19-41A6-BC21-579FC46ED7AE}">
      <dgm:prSet/>
      <dgm:spPr/>
      <dgm:t>
        <a:bodyPr/>
        <a:lstStyle/>
        <a:p>
          <a:endParaRPr lang="en-US"/>
        </a:p>
      </dgm:t>
    </dgm:pt>
    <dgm:pt modelId="{18F8012F-6BB6-4230-AE79-F34D2AC8D55D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sr-Cyrl-BA" sz="2000" dirty="0" smtClean="0"/>
            <a:t>Постизање резултата</a:t>
          </a:r>
          <a:endParaRPr lang="en-US" sz="2000" dirty="0"/>
        </a:p>
      </dgm:t>
    </dgm:pt>
    <dgm:pt modelId="{B65B9C5A-3864-4AF3-8DB5-B91DD97F77FD}" type="parTrans" cxnId="{F8E89F51-E383-4461-ACEF-2C55F4B85766}">
      <dgm:prSet/>
      <dgm:spPr/>
      <dgm:t>
        <a:bodyPr/>
        <a:lstStyle/>
        <a:p>
          <a:endParaRPr lang="en-US"/>
        </a:p>
      </dgm:t>
    </dgm:pt>
    <dgm:pt modelId="{077B7A7F-764D-4182-B2C5-8286A84E9128}" type="sibTrans" cxnId="{F8E89F51-E383-4461-ACEF-2C55F4B85766}">
      <dgm:prSet/>
      <dgm:spPr/>
      <dgm:t>
        <a:bodyPr/>
        <a:lstStyle/>
        <a:p>
          <a:endParaRPr lang="en-US"/>
        </a:p>
      </dgm:t>
    </dgm:pt>
    <dgm:pt modelId="{E1CEFA2E-958F-4C08-A35D-A7257F19D31E}">
      <dgm:prSet phldrT="[Text]" custT="1"/>
      <dgm:spPr/>
      <dgm:t>
        <a:bodyPr/>
        <a:lstStyle/>
        <a:p>
          <a:r>
            <a:rPr lang="ru-RU" sz="2000" dirty="0" smtClean="0"/>
            <a:t>Постиже се вриједност за новац </a:t>
          </a:r>
          <a:r>
            <a:rPr lang="en-US" sz="2000" dirty="0" smtClean="0"/>
            <a:t>– </a:t>
          </a:r>
          <a:r>
            <a:rPr lang="sr-Cyrl-BA" sz="2000" dirty="0" smtClean="0"/>
            <a:t>ефективност и ефикасност</a:t>
          </a:r>
          <a:endParaRPr lang="en-US" sz="2000" dirty="0"/>
        </a:p>
      </dgm:t>
    </dgm:pt>
    <dgm:pt modelId="{B612002B-A12A-4A4F-9406-1E9EDECBF6C3}" type="parTrans" cxnId="{ABC50097-8472-4FF3-9A5E-99E159B50E85}">
      <dgm:prSet/>
      <dgm:spPr/>
      <dgm:t>
        <a:bodyPr/>
        <a:lstStyle/>
        <a:p>
          <a:endParaRPr lang="en-US"/>
        </a:p>
      </dgm:t>
    </dgm:pt>
    <dgm:pt modelId="{98A80DD5-FE12-4C6B-8AAC-9BCFAE3FD0AD}" type="sibTrans" cxnId="{ABC50097-8472-4FF3-9A5E-99E159B50E85}">
      <dgm:prSet/>
      <dgm:spPr/>
      <dgm:t>
        <a:bodyPr/>
        <a:lstStyle/>
        <a:p>
          <a:endParaRPr lang="en-US"/>
        </a:p>
      </dgm:t>
    </dgm:pt>
    <dgm:pt modelId="{7C1A7FCF-B608-4757-9105-AD5CB7610152}" type="pres">
      <dgm:prSet presAssocID="{B025C2AF-CF5E-4CA9-94BA-A41E1C79FE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17B670-8B38-4244-88E6-2855E431922D}" type="pres">
      <dgm:prSet presAssocID="{C0B19294-8A38-4D9F-B13B-45EDDC3A4710}" presName="composite" presStyleCnt="0"/>
      <dgm:spPr/>
    </dgm:pt>
    <dgm:pt modelId="{6FD37978-07A0-4A41-9B9A-E7ECB6E73082}" type="pres">
      <dgm:prSet presAssocID="{C0B19294-8A38-4D9F-B13B-45EDDC3A4710}" presName="parTx" presStyleLbl="alignNode1" presStyleIdx="0" presStyleCnt="3" custLinFactNeighborX="-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7E2B4-C742-40CF-8362-DAF111E1A445}" type="pres">
      <dgm:prSet presAssocID="{C0B19294-8A38-4D9F-B13B-45EDDC3A471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FF33E-0E07-48F5-92E3-530E8A4D7E31}" type="pres">
      <dgm:prSet presAssocID="{57F4537A-1280-49D8-91CD-75E59244DB01}" presName="space" presStyleCnt="0"/>
      <dgm:spPr/>
    </dgm:pt>
    <dgm:pt modelId="{605E7C55-89A8-4C69-8118-CFB2DF965808}" type="pres">
      <dgm:prSet presAssocID="{D9870208-45DD-4D0E-B382-49A5DC50CB56}" presName="composite" presStyleCnt="0"/>
      <dgm:spPr/>
    </dgm:pt>
    <dgm:pt modelId="{F30F223D-25A3-49CA-A270-41F98CE2200F}" type="pres">
      <dgm:prSet presAssocID="{D9870208-45DD-4D0E-B382-49A5DC50CB56}" presName="parTx" presStyleLbl="alignNode1" presStyleIdx="1" presStyleCnt="3" custScaleY="118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D1ADF-3748-4ED8-A850-3FA9F5E19005}" type="pres">
      <dgm:prSet presAssocID="{D9870208-45DD-4D0E-B382-49A5DC50CB5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E4846-8239-4147-B463-B7400A08DE1B}" type="pres">
      <dgm:prSet presAssocID="{BF2F920B-6A84-499A-BE80-3097CB103A61}" presName="space" presStyleCnt="0"/>
      <dgm:spPr/>
    </dgm:pt>
    <dgm:pt modelId="{27F133E7-5E4A-46C1-8A49-99599583121F}" type="pres">
      <dgm:prSet presAssocID="{18F8012F-6BB6-4230-AE79-F34D2AC8D55D}" presName="composite" presStyleCnt="0"/>
      <dgm:spPr/>
    </dgm:pt>
    <dgm:pt modelId="{31D52135-3C30-4F2F-83BF-4BB1F8339F72}" type="pres">
      <dgm:prSet presAssocID="{18F8012F-6BB6-4230-AE79-F34D2AC8D55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60315-0772-49AC-9DFE-7D9767CFB8B9}" type="pres">
      <dgm:prSet presAssocID="{18F8012F-6BB6-4230-AE79-F34D2AC8D55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CF9F86-0C12-414A-B3F0-A6282A1828AE}" srcId="{B025C2AF-CF5E-4CA9-94BA-A41E1C79FEA2}" destId="{D9870208-45DD-4D0E-B382-49A5DC50CB56}" srcOrd="1" destOrd="0" parTransId="{BE825C57-B18D-4CB2-8EDA-FC3657BDA909}" sibTransId="{BF2F920B-6A84-499A-BE80-3097CB103A61}"/>
    <dgm:cxn modelId="{FBF15DBC-DC08-4F70-92BF-E0BE59748B5C}" type="presOf" srcId="{B025C2AF-CF5E-4CA9-94BA-A41E1C79FEA2}" destId="{7C1A7FCF-B608-4757-9105-AD5CB7610152}" srcOrd="0" destOrd="0" presId="urn:microsoft.com/office/officeart/2005/8/layout/hList1"/>
    <dgm:cxn modelId="{F8E89F51-E383-4461-ACEF-2C55F4B85766}" srcId="{B025C2AF-CF5E-4CA9-94BA-A41E1C79FEA2}" destId="{18F8012F-6BB6-4230-AE79-F34D2AC8D55D}" srcOrd="2" destOrd="0" parTransId="{B65B9C5A-3864-4AF3-8DB5-B91DD97F77FD}" sibTransId="{077B7A7F-764D-4182-B2C5-8286A84E9128}"/>
    <dgm:cxn modelId="{6D156CE2-68EE-41B8-A135-87C33D2FEA06}" type="presOf" srcId="{EB4C94FD-458D-421D-9851-C7BF92F4F3A4}" destId="{C48D1ADF-3748-4ED8-A850-3FA9F5E19005}" srcOrd="0" destOrd="0" presId="urn:microsoft.com/office/officeart/2005/8/layout/hList1"/>
    <dgm:cxn modelId="{22F645AD-1F30-4ADF-919F-E13DFB8BB67B}" type="presOf" srcId="{E1CEFA2E-958F-4C08-A35D-A7257F19D31E}" destId="{11E60315-0772-49AC-9DFE-7D9767CFB8B9}" srcOrd="0" destOrd="0" presId="urn:microsoft.com/office/officeart/2005/8/layout/hList1"/>
    <dgm:cxn modelId="{72BCA4D0-8C19-41A6-BC21-579FC46ED7AE}" srcId="{D9870208-45DD-4D0E-B382-49A5DC50CB56}" destId="{EB4C94FD-458D-421D-9851-C7BF92F4F3A4}" srcOrd="0" destOrd="0" parTransId="{66B80411-2146-42A6-AA93-6481BD43FA74}" sibTransId="{EDBB099D-99AC-48DD-B986-0A7D4C3E6402}"/>
    <dgm:cxn modelId="{49DEAFB0-F1E7-45B0-9DC2-2D7379EB0E9B}" type="presOf" srcId="{07DB3B69-29EB-41F0-B619-60DA819DC21D}" destId="{F1F7E2B4-C742-40CF-8362-DAF111E1A445}" srcOrd="0" destOrd="0" presId="urn:microsoft.com/office/officeart/2005/8/layout/hList1"/>
    <dgm:cxn modelId="{D7FBA6A4-0F39-44D3-AF66-0951C425CAA4}" type="presOf" srcId="{18F8012F-6BB6-4230-AE79-F34D2AC8D55D}" destId="{31D52135-3C30-4F2F-83BF-4BB1F8339F72}" srcOrd="0" destOrd="0" presId="urn:microsoft.com/office/officeart/2005/8/layout/hList1"/>
    <dgm:cxn modelId="{F8DFB73F-09C8-4C87-A9E9-336BCEE08F4C}" srcId="{C0B19294-8A38-4D9F-B13B-45EDDC3A4710}" destId="{07DB3B69-29EB-41F0-B619-60DA819DC21D}" srcOrd="0" destOrd="0" parTransId="{EB0BE274-F6C8-4830-B9BA-52B89533FA8C}" sibTransId="{1D3C49F4-8BC9-40C7-8B5D-10575E6660B3}"/>
    <dgm:cxn modelId="{F0382B10-4E60-43E7-B07C-CB47A1D055F6}" srcId="{B025C2AF-CF5E-4CA9-94BA-A41E1C79FEA2}" destId="{C0B19294-8A38-4D9F-B13B-45EDDC3A4710}" srcOrd="0" destOrd="0" parTransId="{8A0B0760-AFDE-4B37-9C6B-794F41C14A2D}" sibTransId="{57F4537A-1280-49D8-91CD-75E59244DB01}"/>
    <dgm:cxn modelId="{ABC50097-8472-4FF3-9A5E-99E159B50E85}" srcId="{18F8012F-6BB6-4230-AE79-F34D2AC8D55D}" destId="{E1CEFA2E-958F-4C08-A35D-A7257F19D31E}" srcOrd="0" destOrd="0" parTransId="{B612002B-A12A-4A4F-9406-1E9EDECBF6C3}" sibTransId="{98A80DD5-FE12-4C6B-8AAC-9BCFAE3FD0AD}"/>
    <dgm:cxn modelId="{847F0BD5-27DE-46B7-9134-916FC33BC776}" type="presOf" srcId="{D9870208-45DD-4D0E-B382-49A5DC50CB56}" destId="{F30F223D-25A3-49CA-A270-41F98CE2200F}" srcOrd="0" destOrd="0" presId="urn:microsoft.com/office/officeart/2005/8/layout/hList1"/>
    <dgm:cxn modelId="{FAB5DAEB-07F8-48AC-9ACB-433745A4971C}" type="presOf" srcId="{C0B19294-8A38-4D9F-B13B-45EDDC3A4710}" destId="{6FD37978-07A0-4A41-9B9A-E7ECB6E73082}" srcOrd="0" destOrd="0" presId="urn:microsoft.com/office/officeart/2005/8/layout/hList1"/>
    <dgm:cxn modelId="{6BDF5FC6-587D-44E8-8FB6-F4CBC2567412}" type="presParOf" srcId="{7C1A7FCF-B608-4757-9105-AD5CB7610152}" destId="{2917B670-8B38-4244-88E6-2855E431922D}" srcOrd="0" destOrd="0" presId="urn:microsoft.com/office/officeart/2005/8/layout/hList1"/>
    <dgm:cxn modelId="{5AD9CE60-96C8-4F63-A11A-2BA109A936AC}" type="presParOf" srcId="{2917B670-8B38-4244-88E6-2855E431922D}" destId="{6FD37978-07A0-4A41-9B9A-E7ECB6E73082}" srcOrd="0" destOrd="0" presId="urn:microsoft.com/office/officeart/2005/8/layout/hList1"/>
    <dgm:cxn modelId="{6D497E18-DD22-4400-BBD1-8A9422A343F6}" type="presParOf" srcId="{2917B670-8B38-4244-88E6-2855E431922D}" destId="{F1F7E2B4-C742-40CF-8362-DAF111E1A445}" srcOrd="1" destOrd="0" presId="urn:microsoft.com/office/officeart/2005/8/layout/hList1"/>
    <dgm:cxn modelId="{063DAB36-325A-437A-ADDD-673491E4E5D2}" type="presParOf" srcId="{7C1A7FCF-B608-4757-9105-AD5CB7610152}" destId="{000FF33E-0E07-48F5-92E3-530E8A4D7E31}" srcOrd="1" destOrd="0" presId="urn:microsoft.com/office/officeart/2005/8/layout/hList1"/>
    <dgm:cxn modelId="{AB6C355F-BF73-464F-A258-18BF01A40DCF}" type="presParOf" srcId="{7C1A7FCF-B608-4757-9105-AD5CB7610152}" destId="{605E7C55-89A8-4C69-8118-CFB2DF965808}" srcOrd="2" destOrd="0" presId="urn:microsoft.com/office/officeart/2005/8/layout/hList1"/>
    <dgm:cxn modelId="{13338F2F-EC8C-46A8-94F4-B83A69573984}" type="presParOf" srcId="{605E7C55-89A8-4C69-8118-CFB2DF965808}" destId="{F30F223D-25A3-49CA-A270-41F98CE2200F}" srcOrd="0" destOrd="0" presId="urn:microsoft.com/office/officeart/2005/8/layout/hList1"/>
    <dgm:cxn modelId="{44DFD237-D5B1-4B0D-A85D-26C9AE069F9A}" type="presParOf" srcId="{605E7C55-89A8-4C69-8118-CFB2DF965808}" destId="{C48D1ADF-3748-4ED8-A850-3FA9F5E19005}" srcOrd="1" destOrd="0" presId="urn:microsoft.com/office/officeart/2005/8/layout/hList1"/>
    <dgm:cxn modelId="{301A6A56-4D43-46D2-A2B3-2C868FDD1F25}" type="presParOf" srcId="{7C1A7FCF-B608-4757-9105-AD5CB7610152}" destId="{7D4E4846-8239-4147-B463-B7400A08DE1B}" srcOrd="3" destOrd="0" presId="urn:microsoft.com/office/officeart/2005/8/layout/hList1"/>
    <dgm:cxn modelId="{14B77AD3-BB0F-4524-864E-3516ACF41250}" type="presParOf" srcId="{7C1A7FCF-B608-4757-9105-AD5CB7610152}" destId="{27F133E7-5E4A-46C1-8A49-99599583121F}" srcOrd="4" destOrd="0" presId="urn:microsoft.com/office/officeart/2005/8/layout/hList1"/>
    <dgm:cxn modelId="{5026C0A4-E0FA-433C-BCE9-FBF6BBA54961}" type="presParOf" srcId="{27F133E7-5E4A-46C1-8A49-99599583121F}" destId="{31D52135-3C30-4F2F-83BF-4BB1F8339F72}" srcOrd="0" destOrd="0" presId="urn:microsoft.com/office/officeart/2005/8/layout/hList1"/>
    <dgm:cxn modelId="{67F33378-DE92-43EF-B270-5934262031AB}" type="presParOf" srcId="{27F133E7-5E4A-46C1-8A49-99599583121F}" destId="{11E60315-0772-49AC-9DFE-7D9767CFB8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873D5D-7E44-4215-A2A1-736B1D0030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5B3587-0917-462E-ADAF-E529F807B5CC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400" dirty="0" smtClean="0"/>
            <a:t>A. </a:t>
          </a:r>
          <a:r>
            <a:rPr lang="sr-Cyrl-BA" sz="1400" dirty="0" smtClean="0"/>
            <a:t>Тужилаштво</a:t>
          </a:r>
          <a:r>
            <a:rPr lang="en-US" sz="1400" dirty="0" smtClean="0"/>
            <a:t> = </a:t>
          </a:r>
          <a:r>
            <a:rPr lang="sr-Cyrl-BA" sz="1400" dirty="0" smtClean="0"/>
            <a:t>програм</a:t>
          </a:r>
          <a:endParaRPr lang="en-US" sz="1400" dirty="0"/>
        </a:p>
      </dgm:t>
    </dgm:pt>
    <dgm:pt modelId="{28FFD735-C021-47BC-91FF-027B71407973}" type="parTrans" cxnId="{C06BD7F2-0133-48E3-8B17-00CD6ACBB879}">
      <dgm:prSet/>
      <dgm:spPr/>
      <dgm:t>
        <a:bodyPr/>
        <a:lstStyle/>
        <a:p>
          <a:endParaRPr lang="en-US"/>
        </a:p>
      </dgm:t>
    </dgm:pt>
    <dgm:pt modelId="{DC10318D-44B0-4AD3-A270-51C87FE2B197}" type="sibTrans" cxnId="{C06BD7F2-0133-48E3-8B17-00CD6ACBB879}">
      <dgm:prSet/>
      <dgm:spPr/>
      <dgm:t>
        <a:bodyPr/>
        <a:lstStyle/>
        <a:p>
          <a:endParaRPr lang="en-US"/>
        </a:p>
      </dgm:t>
    </dgm:pt>
    <dgm:pt modelId="{D28B2ACE-232A-4605-AF52-CED3EF04E862}">
      <dgm:prSet phldrT="[Text]" custT="1"/>
      <dgm:spPr/>
      <dgm:t>
        <a:bodyPr/>
        <a:lstStyle/>
        <a:p>
          <a:r>
            <a:rPr lang="sr-Cyrl-BA" sz="1400" dirty="0" smtClean="0"/>
            <a:t>Нема програма</a:t>
          </a:r>
        </a:p>
        <a:p>
          <a:r>
            <a:rPr lang="sr-Cyrl-BA" sz="1400" dirty="0" smtClean="0"/>
            <a:t>
</a:t>
          </a:r>
          <a:endParaRPr lang="en-US" sz="1400" dirty="0"/>
        </a:p>
      </dgm:t>
    </dgm:pt>
    <dgm:pt modelId="{059D41E1-4C9E-48E5-9EB8-6BB7D0952ACA}" type="parTrans" cxnId="{AD82DDC4-433D-4159-9CAE-03C3760C50D1}">
      <dgm:prSet/>
      <dgm:spPr/>
      <dgm:t>
        <a:bodyPr/>
        <a:lstStyle/>
        <a:p>
          <a:endParaRPr lang="en-US"/>
        </a:p>
      </dgm:t>
    </dgm:pt>
    <dgm:pt modelId="{934F2848-82B8-4B76-AC05-4884F0B3B143}" type="sibTrans" cxnId="{AD82DDC4-433D-4159-9CAE-03C3760C50D1}">
      <dgm:prSet/>
      <dgm:spPr/>
      <dgm:t>
        <a:bodyPr/>
        <a:lstStyle/>
        <a:p>
          <a:endParaRPr lang="en-US"/>
        </a:p>
      </dgm:t>
    </dgm:pt>
    <dgm:pt modelId="{BD36E97D-08D9-4595-AA6E-68E6A059C01F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400" dirty="0" smtClean="0"/>
            <a:t>B. </a:t>
          </a:r>
          <a:r>
            <a:rPr lang="sr-Cyrl-BA" sz="1400" dirty="0" smtClean="0"/>
            <a:t>Програми</a:t>
          </a:r>
          <a:r>
            <a:rPr lang="en-US" sz="1400" dirty="0" smtClean="0"/>
            <a:t> = </a:t>
          </a:r>
          <a:r>
            <a:rPr lang="sr-Cyrl-BA" sz="1400" dirty="0" smtClean="0"/>
            <a:t>организационе јединиц</a:t>
          </a:r>
          <a:r>
            <a:rPr lang="en-US" sz="1400" dirty="0" smtClean="0"/>
            <a:t>e:</a:t>
          </a:r>
        </a:p>
      </dgm:t>
    </dgm:pt>
    <dgm:pt modelId="{337D20CA-A3C7-402F-A137-3DE1BCFFBA20}" type="parTrans" cxnId="{EA0C3574-53DA-4AEE-9783-CA03ACA59E06}">
      <dgm:prSet/>
      <dgm:spPr/>
      <dgm:t>
        <a:bodyPr/>
        <a:lstStyle/>
        <a:p>
          <a:endParaRPr lang="en-US"/>
        </a:p>
      </dgm:t>
    </dgm:pt>
    <dgm:pt modelId="{6683D331-5DFE-44D1-BF9F-C2088011E6AD}" type="sibTrans" cxnId="{EA0C3574-53DA-4AEE-9783-CA03ACA59E06}">
      <dgm:prSet/>
      <dgm:spPr/>
      <dgm:t>
        <a:bodyPr/>
        <a:lstStyle/>
        <a:p>
          <a:endParaRPr lang="en-US"/>
        </a:p>
      </dgm:t>
    </dgm:pt>
    <dgm:pt modelId="{71A0B270-0B82-4F0F-9258-AFA78B5555C7}">
      <dgm:prSet phldrT="[Text]" custT="1"/>
      <dgm:spPr/>
      <dgm:t>
        <a:bodyPr/>
        <a:lstStyle/>
        <a:p>
          <a:r>
            <a:rPr lang="sr-Cyrl-BA" sz="1400" dirty="0" smtClean="0"/>
            <a:t>Администрација</a:t>
          </a:r>
          <a:endParaRPr lang="en-US" sz="1400" dirty="0"/>
        </a:p>
      </dgm:t>
    </dgm:pt>
    <dgm:pt modelId="{FBD3C423-A985-4B49-AD9F-51156730CA79}" type="parTrans" cxnId="{22BAD515-B131-47D2-B02E-74DBDA16DEBB}">
      <dgm:prSet/>
      <dgm:spPr/>
      <dgm:t>
        <a:bodyPr/>
        <a:lstStyle/>
        <a:p>
          <a:endParaRPr lang="en-US"/>
        </a:p>
      </dgm:t>
    </dgm:pt>
    <dgm:pt modelId="{ABA5F56E-8135-4570-835E-CAE9AF323F1D}" type="sibTrans" cxnId="{22BAD515-B131-47D2-B02E-74DBDA16DEBB}">
      <dgm:prSet/>
      <dgm:spPr/>
      <dgm:t>
        <a:bodyPr/>
        <a:lstStyle/>
        <a:p>
          <a:endParaRPr lang="en-US"/>
        </a:p>
      </dgm:t>
    </dgm:pt>
    <dgm:pt modelId="{A2A69CD6-86B3-45A6-953E-3D2A50FC8A94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400" dirty="0" smtClean="0"/>
            <a:t>C. </a:t>
          </a:r>
          <a:r>
            <a:rPr lang="sr-Cyrl-BA" sz="1400" dirty="0" smtClean="0"/>
            <a:t>Програми</a:t>
          </a:r>
          <a:r>
            <a:rPr lang="en-US" sz="1400" dirty="0" smtClean="0"/>
            <a:t> = </a:t>
          </a:r>
          <a:r>
            <a:rPr lang="sr-Cyrl-BA" sz="1400" dirty="0" smtClean="0"/>
            <a:t>укрупњене орг. јединице</a:t>
          </a:r>
          <a:endParaRPr lang="en-US" sz="1400" dirty="0"/>
        </a:p>
      </dgm:t>
    </dgm:pt>
    <dgm:pt modelId="{76967C89-415F-488A-A92C-B4276B9F2346}" type="parTrans" cxnId="{69F44028-80C1-4B13-935B-25B873B523F3}">
      <dgm:prSet/>
      <dgm:spPr/>
      <dgm:t>
        <a:bodyPr/>
        <a:lstStyle/>
        <a:p>
          <a:endParaRPr lang="en-US"/>
        </a:p>
      </dgm:t>
    </dgm:pt>
    <dgm:pt modelId="{A49F2FD9-F6C2-425F-B33E-32313BC78B9D}" type="sibTrans" cxnId="{69F44028-80C1-4B13-935B-25B873B523F3}">
      <dgm:prSet/>
      <dgm:spPr/>
      <dgm:t>
        <a:bodyPr/>
        <a:lstStyle/>
        <a:p>
          <a:endParaRPr lang="en-US"/>
        </a:p>
      </dgm:t>
    </dgm:pt>
    <dgm:pt modelId="{886A6BBE-7958-4514-8CAD-F310AA5ADED8}">
      <dgm:prSet phldrT="[Text]" custT="1"/>
      <dgm:spPr/>
      <dgm:t>
        <a:bodyPr/>
        <a:lstStyle/>
        <a:p>
          <a:r>
            <a:rPr lang="sr-Cyrl-BA" sz="1400" dirty="0" smtClean="0"/>
            <a:t>Администрација</a:t>
          </a:r>
          <a:endParaRPr lang="en-US" sz="1400" dirty="0"/>
        </a:p>
      </dgm:t>
    </dgm:pt>
    <dgm:pt modelId="{60BF6ECE-B12A-4753-88FA-8E28B1DD6651}" type="parTrans" cxnId="{97AC4579-94E4-472E-818E-AF963BC49F16}">
      <dgm:prSet/>
      <dgm:spPr/>
      <dgm:t>
        <a:bodyPr/>
        <a:lstStyle/>
        <a:p>
          <a:endParaRPr lang="en-US"/>
        </a:p>
      </dgm:t>
    </dgm:pt>
    <dgm:pt modelId="{55B9BAC4-480C-4352-8920-1DFD79093E80}" type="sibTrans" cxnId="{97AC4579-94E4-472E-818E-AF963BC49F16}">
      <dgm:prSet/>
      <dgm:spPr/>
      <dgm:t>
        <a:bodyPr/>
        <a:lstStyle/>
        <a:p>
          <a:endParaRPr lang="en-US"/>
        </a:p>
      </dgm:t>
    </dgm:pt>
    <dgm:pt modelId="{FF585B7E-B3B2-4DC7-ABA0-F445BEB7C4FE}">
      <dgm:prSet phldrT="[Text]" custT="1"/>
      <dgm:spPr/>
      <dgm:t>
        <a:bodyPr/>
        <a:lstStyle/>
        <a:p>
          <a:r>
            <a:rPr lang="sr-Cyrl-BA" sz="1400" dirty="0" smtClean="0"/>
            <a:t>Привредни крим.</a:t>
          </a:r>
          <a:endParaRPr lang="en-US" sz="1400" dirty="0"/>
        </a:p>
      </dgm:t>
    </dgm:pt>
    <dgm:pt modelId="{CD2CD0EB-F9FD-492C-B1FB-8D077C455851}" type="parTrans" cxnId="{CEC27EEE-3DF6-4925-A586-A017A007E6CB}">
      <dgm:prSet/>
      <dgm:spPr/>
      <dgm:t>
        <a:bodyPr/>
        <a:lstStyle/>
        <a:p>
          <a:endParaRPr lang="en-US"/>
        </a:p>
      </dgm:t>
    </dgm:pt>
    <dgm:pt modelId="{D3455F7A-68E8-4245-8D95-0A6ABE5A4182}" type="sibTrans" cxnId="{CEC27EEE-3DF6-4925-A586-A017A007E6CB}">
      <dgm:prSet/>
      <dgm:spPr/>
      <dgm:t>
        <a:bodyPr/>
        <a:lstStyle/>
        <a:p>
          <a:endParaRPr lang="en-US"/>
        </a:p>
      </dgm:t>
    </dgm:pt>
    <dgm:pt modelId="{AD3012A1-4E17-4219-BB9E-0E840D63FB89}">
      <dgm:prSet phldrT="[Text]" custT="1"/>
      <dgm:spPr/>
      <dgm:t>
        <a:bodyPr/>
        <a:lstStyle/>
        <a:p>
          <a:r>
            <a:rPr lang="sr-Cyrl-BA" sz="1400" dirty="0" smtClean="0"/>
            <a:t>Корупција</a:t>
          </a:r>
          <a:endParaRPr lang="en-US" sz="1400" dirty="0"/>
        </a:p>
      </dgm:t>
    </dgm:pt>
    <dgm:pt modelId="{05FBC6C3-CEF9-4FF6-A569-215D1C065F3A}" type="parTrans" cxnId="{EB03A2DC-97F6-420E-9ACC-C342B719D986}">
      <dgm:prSet/>
      <dgm:spPr/>
      <dgm:t>
        <a:bodyPr/>
        <a:lstStyle/>
        <a:p>
          <a:endParaRPr lang="en-US"/>
        </a:p>
      </dgm:t>
    </dgm:pt>
    <dgm:pt modelId="{87E15935-18CD-4157-841A-C1682BBD0CCE}" type="sibTrans" cxnId="{EB03A2DC-97F6-420E-9ACC-C342B719D986}">
      <dgm:prSet/>
      <dgm:spPr/>
      <dgm:t>
        <a:bodyPr/>
        <a:lstStyle/>
        <a:p>
          <a:endParaRPr lang="en-US"/>
        </a:p>
      </dgm:t>
    </dgm:pt>
    <dgm:pt modelId="{551B2038-F901-4B35-878F-D637C0778BB5}">
      <dgm:prSet phldrT="[Text]" custT="1"/>
      <dgm:spPr/>
      <dgm:t>
        <a:bodyPr/>
        <a:lstStyle/>
        <a:p>
          <a:r>
            <a:rPr lang="sr-Cyrl-BA" sz="1400" dirty="0" smtClean="0"/>
            <a:t>Смањење</a:t>
          </a:r>
          <a:r>
            <a:rPr lang="en-US" sz="1400" dirty="0" smtClean="0"/>
            <a:t> </a:t>
          </a:r>
          <a:r>
            <a:rPr lang="sr-Cyrl-BA" sz="1400" dirty="0" smtClean="0"/>
            <a:t>броја старих предмета</a:t>
          </a:r>
          <a:endParaRPr lang="en-US" sz="1400" dirty="0"/>
        </a:p>
      </dgm:t>
    </dgm:pt>
    <dgm:pt modelId="{9D2B0C56-FD90-4004-9962-4804D3686477}" type="parTrans" cxnId="{982D862F-BA02-4D3E-A590-2EA248DD9950}">
      <dgm:prSet/>
      <dgm:spPr/>
      <dgm:t>
        <a:bodyPr/>
        <a:lstStyle/>
        <a:p>
          <a:endParaRPr lang="en-US"/>
        </a:p>
      </dgm:t>
    </dgm:pt>
    <dgm:pt modelId="{75C88BEA-403F-4AAD-8E11-2ABCBC947A2B}" type="sibTrans" cxnId="{982D862F-BA02-4D3E-A590-2EA248DD9950}">
      <dgm:prSet/>
      <dgm:spPr/>
      <dgm:t>
        <a:bodyPr/>
        <a:lstStyle/>
        <a:p>
          <a:endParaRPr lang="en-US"/>
        </a:p>
      </dgm:t>
    </dgm:pt>
    <dgm:pt modelId="{68B4ABA6-40A9-432F-9658-82255841002C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400" dirty="0" smtClean="0"/>
            <a:t>D. </a:t>
          </a:r>
          <a:r>
            <a:rPr lang="sr-Cyrl-BA" sz="1400" dirty="0" smtClean="0"/>
            <a:t>Програми</a:t>
          </a:r>
          <a:r>
            <a:rPr lang="en-US" sz="1400" dirty="0" smtClean="0"/>
            <a:t> = </a:t>
          </a:r>
          <a:r>
            <a:rPr lang="sr-Cyrl-BA" sz="1400" dirty="0" smtClean="0"/>
            <a:t>циљеви</a:t>
          </a:r>
          <a:endParaRPr lang="en-US" sz="1400" dirty="0"/>
        </a:p>
      </dgm:t>
    </dgm:pt>
    <dgm:pt modelId="{CD408EAA-54A8-4892-B611-0C3C31186815}" type="parTrans" cxnId="{3965FE50-C532-45E6-AF3B-E047135F9A74}">
      <dgm:prSet/>
      <dgm:spPr/>
      <dgm:t>
        <a:bodyPr/>
        <a:lstStyle/>
        <a:p>
          <a:endParaRPr lang="en-US"/>
        </a:p>
      </dgm:t>
    </dgm:pt>
    <dgm:pt modelId="{9A99059D-3F3A-4DEA-8C21-D80A4A0B0AF9}" type="sibTrans" cxnId="{3965FE50-C532-45E6-AF3B-E047135F9A74}">
      <dgm:prSet/>
      <dgm:spPr/>
      <dgm:t>
        <a:bodyPr/>
        <a:lstStyle/>
        <a:p>
          <a:endParaRPr lang="en-US"/>
        </a:p>
      </dgm:t>
    </dgm:pt>
    <dgm:pt modelId="{8E98440D-A128-48EA-A624-04FDB8F86C7A}">
      <dgm:prSet phldrT="[Text]" custT="1"/>
      <dgm:spPr/>
      <dgm:t>
        <a:bodyPr/>
        <a:lstStyle/>
        <a:p>
          <a:r>
            <a:rPr lang="sr-Cyrl-BA" sz="1400" dirty="0" smtClean="0"/>
            <a:t>Општи криминал</a:t>
          </a:r>
          <a:endParaRPr lang="en-US" sz="1400" dirty="0"/>
        </a:p>
      </dgm:t>
    </dgm:pt>
    <dgm:pt modelId="{B45E198C-DFDB-421D-970A-3A446F39FE60}" type="parTrans" cxnId="{C4C711A3-75D6-4632-9948-5F38363F5E0D}">
      <dgm:prSet/>
      <dgm:spPr/>
      <dgm:t>
        <a:bodyPr/>
        <a:lstStyle/>
        <a:p>
          <a:endParaRPr lang="en-US"/>
        </a:p>
      </dgm:t>
    </dgm:pt>
    <dgm:pt modelId="{5D59447F-0A8A-481A-BAB2-9997DE38A563}" type="sibTrans" cxnId="{C4C711A3-75D6-4632-9948-5F38363F5E0D}">
      <dgm:prSet/>
      <dgm:spPr/>
      <dgm:t>
        <a:bodyPr/>
        <a:lstStyle/>
        <a:p>
          <a:endParaRPr lang="en-US"/>
        </a:p>
      </dgm:t>
    </dgm:pt>
    <dgm:pt modelId="{7A9C97C2-10F3-4E10-91D2-0BB09A9FBCE8}">
      <dgm:prSet phldrT="[Text]" custT="1"/>
      <dgm:spPr/>
      <dgm:t>
        <a:bodyPr/>
        <a:lstStyle/>
        <a:p>
          <a:r>
            <a:rPr lang="sr-Cyrl-BA" sz="1400" dirty="0" smtClean="0"/>
            <a:t>Тужилачки одјели</a:t>
          </a:r>
          <a:endParaRPr lang="en-US" sz="1400" dirty="0"/>
        </a:p>
      </dgm:t>
    </dgm:pt>
    <dgm:pt modelId="{9A323190-FF23-40D5-9ED2-1804FAC40BB6}" type="parTrans" cxnId="{AE301F40-FDCA-48F2-8F16-88C29206D4E8}">
      <dgm:prSet/>
      <dgm:spPr/>
      <dgm:t>
        <a:bodyPr/>
        <a:lstStyle/>
        <a:p>
          <a:endParaRPr lang="en-US"/>
        </a:p>
      </dgm:t>
    </dgm:pt>
    <dgm:pt modelId="{D103258E-92C6-46CD-A40D-CFD6F2FC0CAD}" type="sibTrans" cxnId="{AE301F40-FDCA-48F2-8F16-88C29206D4E8}">
      <dgm:prSet/>
      <dgm:spPr/>
      <dgm:t>
        <a:bodyPr/>
        <a:lstStyle/>
        <a:p>
          <a:endParaRPr lang="en-US"/>
        </a:p>
      </dgm:t>
    </dgm:pt>
    <dgm:pt modelId="{CB293EE4-AF60-4E45-9ADA-CC32BCF45B15}">
      <dgm:prSet custT="1"/>
      <dgm:spPr/>
      <dgm:t>
        <a:bodyPr/>
        <a:lstStyle/>
        <a:p>
          <a:r>
            <a:rPr lang="sr-Cyrl-BA" sz="1400" dirty="0" smtClean="0"/>
            <a:t>Повећање ефикасности и квалитета рада</a:t>
          </a:r>
          <a:endParaRPr lang="en-US" sz="1400" dirty="0"/>
        </a:p>
      </dgm:t>
    </dgm:pt>
    <dgm:pt modelId="{FB7A6D98-5331-41BD-9C9B-E2CD38B6B311}" type="parTrans" cxnId="{B3EBBBAD-C1EF-4DD1-BC3B-F33B3E044709}">
      <dgm:prSet/>
      <dgm:spPr/>
      <dgm:t>
        <a:bodyPr/>
        <a:lstStyle/>
        <a:p>
          <a:endParaRPr lang="en-US"/>
        </a:p>
      </dgm:t>
    </dgm:pt>
    <dgm:pt modelId="{2B6C0AAF-DC3C-459A-A7D7-20F86545695C}" type="sibTrans" cxnId="{B3EBBBAD-C1EF-4DD1-BC3B-F33B3E044709}">
      <dgm:prSet/>
      <dgm:spPr/>
      <dgm:t>
        <a:bodyPr/>
        <a:lstStyle/>
        <a:p>
          <a:endParaRPr lang="en-US"/>
        </a:p>
      </dgm:t>
    </dgm:pt>
    <dgm:pt modelId="{E764595A-ADC9-47FD-9963-5D79ACFE03D1}">
      <dgm:prSet custT="1"/>
      <dgm:spPr/>
      <dgm:t>
        <a:bodyPr/>
        <a:lstStyle/>
        <a:p>
          <a:r>
            <a:rPr lang="sr-Cyrl-BA" sz="1400" dirty="0" smtClean="0"/>
            <a:t>Повећање транспарентности</a:t>
          </a:r>
          <a:endParaRPr lang="en-US" sz="1400" dirty="0"/>
        </a:p>
      </dgm:t>
    </dgm:pt>
    <dgm:pt modelId="{8AC853DB-60D5-4EF1-A979-CDDB6BE20C80}" type="parTrans" cxnId="{9AC729C3-1DB3-4F59-B78A-FFFD074746A0}">
      <dgm:prSet/>
      <dgm:spPr/>
      <dgm:t>
        <a:bodyPr/>
        <a:lstStyle/>
        <a:p>
          <a:endParaRPr lang="en-US"/>
        </a:p>
      </dgm:t>
    </dgm:pt>
    <dgm:pt modelId="{1FCD26D9-C52E-436B-92FF-3BB4BD552275}" type="sibTrans" cxnId="{9AC729C3-1DB3-4F59-B78A-FFFD074746A0}">
      <dgm:prSet/>
      <dgm:spPr/>
      <dgm:t>
        <a:bodyPr/>
        <a:lstStyle/>
        <a:p>
          <a:endParaRPr lang="en-US"/>
        </a:p>
      </dgm:t>
    </dgm:pt>
    <dgm:pt modelId="{C0D7E58C-BF00-48C2-AF4B-B3DF1E4CA0A0}">
      <dgm:prSet phldrT="[Text]" custT="1"/>
      <dgm:spPr/>
      <dgm:t>
        <a:bodyPr/>
        <a:lstStyle/>
        <a:p>
          <a:endParaRPr lang="en-US" sz="1400" dirty="0"/>
        </a:p>
      </dgm:t>
    </dgm:pt>
    <dgm:pt modelId="{EFAD9464-513A-4013-8C7F-2E0047A8FC84}" type="parTrans" cxnId="{A4A43446-4409-43EE-A3D0-BB2FEE72A1AF}">
      <dgm:prSet/>
      <dgm:spPr/>
      <dgm:t>
        <a:bodyPr/>
        <a:lstStyle/>
        <a:p>
          <a:endParaRPr lang="en-US"/>
        </a:p>
      </dgm:t>
    </dgm:pt>
    <dgm:pt modelId="{AB38D3D5-0C97-436B-B9C4-D9B595DF8DE6}" type="sibTrans" cxnId="{A4A43446-4409-43EE-A3D0-BB2FEE72A1AF}">
      <dgm:prSet/>
      <dgm:spPr/>
      <dgm:t>
        <a:bodyPr/>
        <a:lstStyle/>
        <a:p>
          <a:endParaRPr lang="en-US"/>
        </a:p>
      </dgm:t>
    </dgm:pt>
    <dgm:pt modelId="{B1A91066-32EA-40E5-B6F8-BD5FE3EFAC92}">
      <dgm:prSet phldrT="[Text]" custT="1"/>
      <dgm:spPr/>
      <dgm:t>
        <a:bodyPr/>
        <a:lstStyle/>
        <a:p>
          <a:endParaRPr lang="en-US" sz="1400" dirty="0"/>
        </a:p>
      </dgm:t>
    </dgm:pt>
    <dgm:pt modelId="{EE1BB63B-2952-42AF-A243-E1C9AB5CE531}" type="parTrans" cxnId="{D10DDDE8-3A0A-4977-9C35-5D34F5178CFD}">
      <dgm:prSet/>
      <dgm:spPr/>
      <dgm:t>
        <a:bodyPr/>
        <a:lstStyle/>
        <a:p>
          <a:endParaRPr lang="en-US"/>
        </a:p>
      </dgm:t>
    </dgm:pt>
    <dgm:pt modelId="{4429DD77-7B11-4280-8920-983D7ABB9B03}" type="sibTrans" cxnId="{D10DDDE8-3A0A-4977-9C35-5D34F5178CFD}">
      <dgm:prSet/>
      <dgm:spPr/>
      <dgm:t>
        <a:bodyPr/>
        <a:lstStyle/>
        <a:p>
          <a:endParaRPr lang="en-US"/>
        </a:p>
      </dgm:t>
    </dgm:pt>
    <dgm:pt modelId="{ED6E6FB6-C866-468D-8E33-57BF7299ED6C}">
      <dgm:prSet phldrT="[Text]" custT="1"/>
      <dgm:spPr/>
      <dgm:t>
        <a:bodyPr/>
        <a:lstStyle/>
        <a:p>
          <a:endParaRPr lang="en-US" sz="1400" dirty="0"/>
        </a:p>
      </dgm:t>
    </dgm:pt>
    <dgm:pt modelId="{9C3C2F97-1842-47AB-8458-9AB23D275293}" type="parTrans" cxnId="{40974A4B-AD3D-4A20-BD88-D1AF39171632}">
      <dgm:prSet/>
      <dgm:spPr/>
      <dgm:t>
        <a:bodyPr/>
        <a:lstStyle/>
        <a:p>
          <a:endParaRPr lang="en-US"/>
        </a:p>
      </dgm:t>
    </dgm:pt>
    <dgm:pt modelId="{6D18B143-E3E0-4AF9-BB7A-774CFF5D1C95}" type="sibTrans" cxnId="{40974A4B-AD3D-4A20-BD88-D1AF39171632}">
      <dgm:prSet/>
      <dgm:spPr/>
      <dgm:t>
        <a:bodyPr/>
        <a:lstStyle/>
        <a:p>
          <a:endParaRPr lang="en-US"/>
        </a:p>
      </dgm:t>
    </dgm:pt>
    <dgm:pt modelId="{95284B0D-DCCF-401F-A769-FD1AB38CB86C}">
      <dgm:prSet phldrT="[Text]" custT="1"/>
      <dgm:spPr/>
      <dgm:t>
        <a:bodyPr/>
        <a:lstStyle/>
        <a:p>
          <a:endParaRPr lang="en-US" sz="1400" dirty="0"/>
        </a:p>
      </dgm:t>
    </dgm:pt>
    <dgm:pt modelId="{769DAFDF-2AFA-413C-8E6D-BF9D8A81FFC6}" type="parTrans" cxnId="{0418BFD6-2BC8-4348-9921-BFF1E992C72C}">
      <dgm:prSet/>
      <dgm:spPr/>
      <dgm:t>
        <a:bodyPr/>
        <a:lstStyle/>
        <a:p>
          <a:endParaRPr lang="en-US"/>
        </a:p>
      </dgm:t>
    </dgm:pt>
    <dgm:pt modelId="{97BAEAE1-2FB2-4699-A3A5-FDC6114C7ED9}" type="sibTrans" cxnId="{0418BFD6-2BC8-4348-9921-BFF1E992C72C}">
      <dgm:prSet/>
      <dgm:spPr/>
      <dgm:t>
        <a:bodyPr/>
        <a:lstStyle/>
        <a:p>
          <a:endParaRPr lang="en-US"/>
        </a:p>
      </dgm:t>
    </dgm:pt>
    <dgm:pt modelId="{19026D70-41AD-4279-B38E-A8BBE7F29BEB}" type="pres">
      <dgm:prSet presAssocID="{D7873D5D-7E44-4215-A2A1-736B1D0030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1982CF-230D-4E19-8BF9-7082667FB85D}" type="pres">
      <dgm:prSet presAssocID="{D25B3587-0917-462E-ADAF-E529F807B5CC}" presName="composite" presStyleCnt="0"/>
      <dgm:spPr/>
    </dgm:pt>
    <dgm:pt modelId="{50EB3D5F-0686-4016-BB03-1C781509AC65}" type="pres">
      <dgm:prSet presAssocID="{D25B3587-0917-462E-ADAF-E529F807B5C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8F247-7D06-429F-875F-5060A40E1D61}" type="pres">
      <dgm:prSet presAssocID="{D25B3587-0917-462E-ADAF-E529F807B5CC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E4EA9-30F4-4263-B59C-9C05871347DE}" type="pres">
      <dgm:prSet presAssocID="{DC10318D-44B0-4AD3-A270-51C87FE2B197}" presName="space" presStyleCnt="0"/>
      <dgm:spPr/>
    </dgm:pt>
    <dgm:pt modelId="{2574EAFD-B5FA-428F-8388-265EF0D7F618}" type="pres">
      <dgm:prSet presAssocID="{BD36E97D-08D9-4595-AA6E-68E6A059C01F}" presName="composite" presStyleCnt="0"/>
      <dgm:spPr/>
    </dgm:pt>
    <dgm:pt modelId="{7949DBE3-C00D-46CA-AE3A-252B662EF6D9}" type="pres">
      <dgm:prSet presAssocID="{BD36E97D-08D9-4595-AA6E-68E6A059C01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F5FA6-2390-4572-8045-834AF3FE6116}" type="pres">
      <dgm:prSet presAssocID="{BD36E97D-08D9-4595-AA6E-68E6A059C01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11737-07A4-4361-89ED-D4B3EF3F793F}" type="pres">
      <dgm:prSet presAssocID="{6683D331-5DFE-44D1-BF9F-C2088011E6AD}" presName="space" presStyleCnt="0"/>
      <dgm:spPr/>
    </dgm:pt>
    <dgm:pt modelId="{CD9CFC82-F5CB-4208-9CC0-8AAB96D4627B}" type="pres">
      <dgm:prSet presAssocID="{A2A69CD6-86B3-45A6-953E-3D2A50FC8A94}" presName="composite" presStyleCnt="0"/>
      <dgm:spPr/>
    </dgm:pt>
    <dgm:pt modelId="{E58518CA-7FE0-4907-A324-F0F386D49BE7}" type="pres">
      <dgm:prSet presAssocID="{A2A69CD6-86B3-45A6-953E-3D2A50FC8A9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02C9E-3B37-4905-A53E-A21B3A8D3D10}" type="pres">
      <dgm:prSet presAssocID="{A2A69CD6-86B3-45A6-953E-3D2A50FC8A94}" presName="desTx" presStyleLbl="alignAccFollowNode1" presStyleIdx="2" presStyleCnt="4" custLinFactNeighborX="103" custLinFactNeighborY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751B3-A997-484D-A145-5BFF046B5192}" type="pres">
      <dgm:prSet presAssocID="{A49F2FD9-F6C2-425F-B33E-32313BC78B9D}" presName="space" presStyleCnt="0"/>
      <dgm:spPr/>
    </dgm:pt>
    <dgm:pt modelId="{D51546EF-F258-4A3A-BD3A-6F9218194E29}" type="pres">
      <dgm:prSet presAssocID="{68B4ABA6-40A9-432F-9658-82255841002C}" presName="composite" presStyleCnt="0"/>
      <dgm:spPr/>
    </dgm:pt>
    <dgm:pt modelId="{17905D94-1073-4EDC-B1C0-0BB587ACB1D1}" type="pres">
      <dgm:prSet presAssocID="{68B4ABA6-40A9-432F-9658-82255841002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9A4D7-CADD-43CA-B3F8-93D9334EF27E}" type="pres">
      <dgm:prSet presAssocID="{68B4ABA6-40A9-432F-9658-82255841002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C82884-8907-4EE1-B978-559D8BFD84B8}" type="presOf" srcId="{D25B3587-0917-462E-ADAF-E529F807B5CC}" destId="{50EB3D5F-0686-4016-BB03-1C781509AC65}" srcOrd="0" destOrd="0" presId="urn:microsoft.com/office/officeart/2005/8/layout/hList1"/>
    <dgm:cxn modelId="{DFB31AFF-AB12-4C34-B4D9-A5C3F3538EA1}" type="presOf" srcId="{A2A69CD6-86B3-45A6-953E-3D2A50FC8A94}" destId="{E58518CA-7FE0-4907-A324-F0F386D49BE7}" srcOrd="0" destOrd="0" presId="urn:microsoft.com/office/officeart/2005/8/layout/hList1"/>
    <dgm:cxn modelId="{C4C711A3-75D6-4632-9948-5F38363F5E0D}" srcId="{BD36E97D-08D9-4595-AA6E-68E6A059C01F}" destId="{8E98440D-A128-48EA-A624-04FDB8F86C7A}" srcOrd="1" destOrd="0" parTransId="{B45E198C-DFDB-421D-970A-3A446F39FE60}" sibTransId="{5D59447F-0A8A-481A-BAB2-9997DE38A563}"/>
    <dgm:cxn modelId="{97AC4579-94E4-472E-818E-AF963BC49F16}" srcId="{A2A69CD6-86B3-45A6-953E-3D2A50FC8A94}" destId="{886A6BBE-7958-4514-8CAD-F310AA5ADED8}" srcOrd="0" destOrd="0" parTransId="{60BF6ECE-B12A-4753-88FA-8E28B1DD6651}" sibTransId="{55B9BAC4-480C-4352-8920-1DFD79093E80}"/>
    <dgm:cxn modelId="{9B4583E7-59D5-4DE9-A286-3E14151129EA}" type="presOf" srcId="{8E98440D-A128-48EA-A624-04FDB8F86C7A}" destId="{AF3F5FA6-2390-4572-8045-834AF3FE6116}" srcOrd="0" destOrd="1" presId="urn:microsoft.com/office/officeart/2005/8/layout/hList1"/>
    <dgm:cxn modelId="{CEC27EEE-3DF6-4925-A586-A017A007E6CB}" srcId="{BD36E97D-08D9-4595-AA6E-68E6A059C01F}" destId="{FF585B7E-B3B2-4DC7-ABA0-F445BEB7C4FE}" srcOrd="2" destOrd="0" parTransId="{CD2CD0EB-F9FD-492C-B1FB-8D077C455851}" sibTransId="{D3455F7A-68E8-4245-8D95-0A6ABE5A4182}"/>
    <dgm:cxn modelId="{4CDDEBF5-6315-4142-BC09-838E8315E9CF}" type="presOf" srcId="{7A9C97C2-10F3-4E10-91D2-0BB09A9FBCE8}" destId="{7B202C9E-3B37-4905-A53E-A21B3A8D3D10}" srcOrd="0" destOrd="1" presId="urn:microsoft.com/office/officeart/2005/8/layout/hList1"/>
    <dgm:cxn modelId="{F26E221A-0CA1-4F63-B840-8FE29C79FD49}" type="presOf" srcId="{D7873D5D-7E44-4215-A2A1-736B1D003000}" destId="{19026D70-41AD-4279-B38E-A8BBE7F29BEB}" srcOrd="0" destOrd="0" presId="urn:microsoft.com/office/officeart/2005/8/layout/hList1"/>
    <dgm:cxn modelId="{2B4B1DAD-1CAC-40A6-A408-BF138396EB4F}" type="presOf" srcId="{ED6E6FB6-C866-468D-8E33-57BF7299ED6C}" destId="{7898F247-7D06-429F-875F-5060A40E1D61}" srcOrd="0" destOrd="2" presId="urn:microsoft.com/office/officeart/2005/8/layout/hList1"/>
    <dgm:cxn modelId="{EB03A2DC-97F6-420E-9ACC-C342B719D986}" srcId="{BD36E97D-08D9-4595-AA6E-68E6A059C01F}" destId="{AD3012A1-4E17-4219-BB9E-0E840D63FB89}" srcOrd="3" destOrd="0" parTransId="{05FBC6C3-CEF9-4FF6-A569-215D1C065F3A}" sibTransId="{87E15935-18CD-4157-841A-C1682BBD0CCE}"/>
    <dgm:cxn modelId="{E20D5DC9-8B30-4EDF-94C0-5049812633E1}" type="presOf" srcId="{D28B2ACE-232A-4605-AF52-CED3EF04E862}" destId="{7898F247-7D06-429F-875F-5060A40E1D61}" srcOrd="0" destOrd="0" presId="urn:microsoft.com/office/officeart/2005/8/layout/hList1"/>
    <dgm:cxn modelId="{A4A43446-4409-43EE-A3D0-BB2FEE72A1AF}" srcId="{D25B3587-0917-462E-ADAF-E529F807B5CC}" destId="{C0D7E58C-BF00-48C2-AF4B-B3DF1E4CA0A0}" srcOrd="4" destOrd="0" parTransId="{EFAD9464-513A-4013-8C7F-2E0047A8FC84}" sibTransId="{AB38D3D5-0C97-436B-B9C4-D9B595DF8DE6}"/>
    <dgm:cxn modelId="{D10DDDE8-3A0A-4977-9C35-5D34F5178CFD}" srcId="{D25B3587-0917-462E-ADAF-E529F807B5CC}" destId="{B1A91066-32EA-40E5-B6F8-BD5FE3EFAC92}" srcOrd="1" destOrd="0" parTransId="{EE1BB63B-2952-42AF-A243-E1C9AB5CE531}" sibTransId="{4429DD77-7B11-4280-8920-983D7ABB9B03}"/>
    <dgm:cxn modelId="{EA0C3574-53DA-4AEE-9783-CA03ACA59E06}" srcId="{D7873D5D-7E44-4215-A2A1-736B1D003000}" destId="{BD36E97D-08D9-4595-AA6E-68E6A059C01F}" srcOrd="1" destOrd="0" parTransId="{337D20CA-A3C7-402F-A137-3DE1BCFFBA20}" sibTransId="{6683D331-5DFE-44D1-BF9F-C2088011E6AD}"/>
    <dgm:cxn modelId="{69F44028-80C1-4B13-935B-25B873B523F3}" srcId="{D7873D5D-7E44-4215-A2A1-736B1D003000}" destId="{A2A69CD6-86B3-45A6-953E-3D2A50FC8A94}" srcOrd="2" destOrd="0" parTransId="{76967C89-415F-488A-A92C-B4276B9F2346}" sibTransId="{A49F2FD9-F6C2-425F-B33E-32313BC78B9D}"/>
    <dgm:cxn modelId="{AD82DDC4-433D-4159-9CAE-03C3760C50D1}" srcId="{D25B3587-0917-462E-ADAF-E529F807B5CC}" destId="{D28B2ACE-232A-4605-AF52-CED3EF04E862}" srcOrd="0" destOrd="0" parTransId="{059D41E1-4C9E-48E5-9EB8-6BB7D0952ACA}" sibTransId="{934F2848-82B8-4B76-AC05-4884F0B3B143}"/>
    <dgm:cxn modelId="{40974A4B-AD3D-4A20-BD88-D1AF39171632}" srcId="{D25B3587-0917-462E-ADAF-E529F807B5CC}" destId="{ED6E6FB6-C866-468D-8E33-57BF7299ED6C}" srcOrd="2" destOrd="0" parTransId="{9C3C2F97-1842-47AB-8458-9AB23D275293}" sibTransId="{6D18B143-E3E0-4AF9-BB7A-774CFF5D1C95}"/>
    <dgm:cxn modelId="{90849097-B048-4EEC-B8FE-A7F9B7F1205D}" type="presOf" srcId="{551B2038-F901-4B35-878F-D637C0778BB5}" destId="{EB09A4D7-CADD-43CA-B3F8-93D9334EF27E}" srcOrd="0" destOrd="0" presId="urn:microsoft.com/office/officeart/2005/8/layout/hList1"/>
    <dgm:cxn modelId="{F263CC99-BCAC-4580-944B-30A5D2726E03}" type="presOf" srcId="{71A0B270-0B82-4F0F-9258-AFA78B5555C7}" destId="{AF3F5FA6-2390-4572-8045-834AF3FE6116}" srcOrd="0" destOrd="0" presId="urn:microsoft.com/office/officeart/2005/8/layout/hList1"/>
    <dgm:cxn modelId="{BAE9EBB0-CF49-4892-83C1-898EA4A4BEEB}" type="presOf" srcId="{C0D7E58C-BF00-48C2-AF4B-B3DF1E4CA0A0}" destId="{7898F247-7D06-429F-875F-5060A40E1D61}" srcOrd="0" destOrd="4" presId="urn:microsoft.com/office/officeart/2005/8/layout/hList1"/>
    <dgm:cxn modelId="{6FB13680-22A7-4647-AE84-0CC565D3B6F4}" type="presOf" srcId="{CB293EE4-AF60-4E45-9ADA-CC32BCF45B15}" destId="{EB09A4D7-CADD-43CA-B3F8-93D9334EF27E}" srcOrd="0" destOrd="1" presId="urn:microsoft.com/office/officeart/2005/8/layout/hList1"/>
    <dgm:cxn modelId="{FCE0697E-25E5-42D9-9121-61AAE10E701E}" type="presOf" srcId="{68B4ABA6-40A9-432F-9658-82255841002C}" destId="{17905D94-1073-4EDC-B1C0-0BB587ACB1D1}" srcOrd="0" destOrd="0" presId="urn:microsoft.com/office/officeart/2005/8/layout/hList1"/>
    <dgm:cxn modelId="{10FC5FF4-A055-4D5C-94B5-C8D142D446B8}" type="presOf" srcId="{BD36E97D-08D9-4595-AA6E-68E6A059C01F}" destId="{7949DBE3-C00D-46CA-AE3A-252B662EF6D9}" srcOrd="0" destOrd="0" presId="urn:microsoft.com/office/officeart/2005/8/layout/hList1"/>
    <dgm:cxn modelId="{99E79A79-AE28-4581-8542-7AD01A8D7DA9}" type="presOf" srcId="{886A6BBE-7958-4514-8CAD-F310AA5ADED8}" destId="{7B202C9E-3B37-4905-A53E-A21B3A8D3D10}" srcOrd="0" destOrd="0" presId="urn:microsoft.com/office/officeart/2005/8/layout/hList1"/>
    <dgm:cxn modelId="{9AC729C3-1DB3-4F59-B78A-FFFD074746A0}" srcId="{68B4ABA6-40A9-432F-9658-82255841002C}" destId="{E764595A-ADC9-47FD-9963-5D79ACFE03D1}" srcOrd="2" destOrd="0" parTransId="{8AC853DB-60D5-4EF1-A979-CDDB6BE20C80}" sibTransId="{1FCD26D9-C52E-436B-92FF-3BB4BD552275}"/>
    <dgm:cxn modelId="{E88EBC1D-6E9A-4172-B828-36A3D35EEA34}" type="presOf" srcId="{FF585B7E-B3B2-4DC7-ABA0-F445BEB7C4FE}" destId="{AF3F5FA6-2390-4572-8045-834AF3FE6116}" srcOrd="0" destOrd="2" presId="urn:microsoft.com/office/officeart/2005/8/layout/hList1"/>
    <dgm:cxn modelId="{3965FE50-C532-45E6-AF3B-E047135F9A74}" srcId="{D7873D5D-7E44-4215-A2A1-736B1D003000}" destId="{68B4ABA6-40A9-432F-9658-82255841002C}" srcOrd="3" destOrd="0" parTransId="{CD408EAA-54A8-4892-B611-0C3C31186815}" sibTransId="{9A99059D-3F3A-4DEA-8C21-D80A4A0B0AF9}"/>
    <dgm:cxn modelId="{A5239630-8898-4B60-8B3E-B948E4E78C7F}" type="presOf" srcId="{AD3012A1-4E17-4219-BB9E-0E840D63FB89}" destId="{AF3F5FA6-2390-4572-8045-834AF3FE6116}" srcOrd="0" destOrd="3" presId="urn:microsoft.com/office/officeart/2005/8/layout/hList1"/>
    <dgm:cxn modelId="{2AF42D8A-AAEC-497D-AD54-C40E6F3BE689}" type="presOf" srcId="{E764595A-ADC9-47FD-9963-5D79ACFE03D1}" destId="{EB09A4D7-CADD-43CA-B3F8-93D9334EF27E}" srcOrd="0" destOrd="2" presId="urn:microsoft.com/office/officeart/2005/8/layout/hList1"/>
    <dgm:cxn modelId="{AE301F40-FDCA-48F2-8F16-88C29206D4E8}" srcId="{A2A69CD6-86B3-45A6-953E-3D2A50FC8A94}" destId="{7A9C97C2-10F3-4E10-91D2-0BB09A9FBCE8}" srcOrd="1" destOrd="0" parTransId="{9A323190-FF23-40D5-9ED2-1804FAC40BB6}" sibTransId="{D103258E-92C6-46CD-A40D-CFD6F2FC0CAD}"/>
    <dgm:cxn modelId="{B3EBBBAD-C1EF-4DD1-BC3B-F33B3E044709}" srcId="{68B4ABA6-40A9-432F-9658-82255841002C}" destId="{CB293EE4-AF60-4E45-9ADA-CC32BCF45B15}" srcOrd="1" destOrd="0" parTransId="{FB7A6D98-5331-41BD-9C9B-E2CD38B6B311}" sibTransId="{2B6C0AAF-DC3C-459A-A7D7-20F86545695C}"/>
    <dgm:cxn modelId="{F91A9624-AD97-47E5-ADA2-CC99F2C4A2BB}" type="presOf" srcId="{95284B0D-DCCF-401F-A769-FD1AB38CB86C}" destId="{7898F247-7D06-429F-875F-5060A40E1D61}" srcOrd="0" destOrd="3" presId="urn:microsoft.com/office/officeart/2005/8/layout/hList1"/>
    <dgm:cxn modelId="{982D862F-BA02-4D3E-A590-2EA248DD9950}" srcId="{68B4ABA6-40A9-432F-9658-82255841002C}" destId="{551B2038-F901-4B35-878F-D637C0778BB5}" srcOrd="0" destOrd="0" parTransId="{9D2B0C56-FD90-4004-9962-4804D3686477}" sibTransId="{75C88BEA-403F-4AAD-8E11-2ABCBC947A2B}"/>
    <dgm:cxn modelId="{22BAD515-B131-47D2-B02E-74DBDA16DEBB}" srcId="{BD36E97D-08D9-4595-AA6E-68E6A059C01F}" destId="{71A0B270-0B82-4F0F-9258-AFA78B5555C7}" srcOrd="0" destOrd="0" parTransId="{FBD3C423-A985-4B49-AD9F-51156730CA79}" sibTransId="{ABA5F56E-8135-4570-835E-CAE9AF323F1D}"/>
    <dgm:cxn modelId="{45BD9B32-79A0-4615-AB4C-9A4F2A2A1BA5}" type="presOf" srcId="{B1A91066-32EA-40E5-B6F8-BD5FE3EFAC92}" destId="{7898F247-7D06-429F-875F-5060A40E1D61}" srcOrd="0" destOrd="1" presId="urn:microsoft.com/office/officeart/2005/8/layout/hList1"/>
    <dgm:cxn modelId="{0418BFD6-2BC8-4348-9921-BFF1E992C72C}" srcId="{D25B3587-0917-462E-ADAF-E529F807B5CC}" destId="{95284B0D-DCCF-401F-A769-FD1AB38CB86C}" srcOrd="3" destOrd="0" parTransId="{769DAFDF-2AFA-413C-8E6D-BF9D8A81FFC6}" sibTransId="{97BAEAE1-2FB2-4699-A3A5-FDC6114C7ED9}"/>
    <dgm:cxn modelId="{C06BD7F2-0133-48E3-8B17-00CD6ACBB879}" srcId="{D7873D5D-7E44-4215-A2A1-736B1D003000}" destId="{D25B3587-0917-462E-ADAF-E529F807B5CC}" srcOrd="0" destOrd="0" parTransId="{28FFD735-C021-47BC-91FF-027B71407973}" sibTransId="{DC10318D-44B0-4AD3-A270-51C87FE2B197}"/>
    <dgm:cxn modelId="{E06150F3-655B-4439-ABD6-11A838362F8D}" type="presParOf" srcId="{19026D70-41AD-4279-B38E-A8BBE7F29BEB}" destId="{DA1982CF-230D-4E19-8BF9-7082667FB85D}" srcOrd="0" destOrd="0" presId="urn:microsoft.com/office/officeart/2005/8/layout/hList1"/>
    <dgm:cxn modelId="{2F587277-5AD7-4F36-BB64-3717798C9DB1}" type="presParOf" srcId="{DA1982CF-230D-4E19-8BF9-7082667FB85D}" destId="{50EB3D5F-0686-4016-BB03-1C781509AC65}" srcOrd="0" destOrd="0" presId="urn:microsoft.com/office/officeart/2005/8/layout/hList1"/>
    <dgm:cxn modelId="{5E580813-3FAE-4E90-8FD3-E654EFB60369}" type="presParOf" srcId="{DA1982CF-230D-4E19-8BF9-7082667FB85D}" destId="{7898F247-7D06-429F-875F-5060A40E1D61}" srcOrd="1" destOrd="0" presId="urn:microsoft.com/office/officeart/2005/8/layout/hList1"/>
    <dgm:cxn modelId="{56989C38-C4E1-4CB6-89F9-C93A5FA9584E}" type="presParOf" srcId="{19026D70-41AD-4279-B38E-A8BBE7F29BEB}" destId="{441E4EA9-30F4-4263-B59C-9C05871347DE}" srcOrd="1" destOrd="0" presId="urn:microsoft.com/office/officeart/2005/8/layout/hList1"/>
    <dgm:cxn modelId="{8733814B-399F-4AE3-8F44-28E01B1B96B0}" type="presParOf" srcId="{19026D70-41AD-4279-B38E-A8BBE7F29BEB}" destId="{2574EAFD-B5FA-428F-8388-265EF0D7F618}" srcOrd="2" destOrd="0" presId="urn:microsoft.com/office/officeart/2005/8/layout/hList1"/>
    <dgm:cxn modelId="{4746DBD8-7116-41F4-B403-79BFE3ED36A8}" type="presParOf" srcId="{2574EAFD-B5FA-428F-8388-265EF0D7F618}" destId="{7949DBE3-C00D-46CA-AE3A-252B662EF6D9}" srcOrd="0" destOrd="0" presId="urn:microsoft.com/office/officeart/2005/8/layout/hList1"/>
    <dgm:cxn modelId="{28DD1FC3-DDE1-4B59-BB5B-3A2362E7CEE5}" type="presParOf" srcId="{2574EAFD-B5FA-428F-8388-265EF0D7F618}" destId="{AF3F5FA6-2390-4572-8045-834AF3FE6116}" srcOrd="1" destOrd="0" presId="urn:microsoft.com/office/officeart/2005/8/layout/hList1"/>
    <dgm:cxn modelId="{2092AE07-CA38-4A68-9512-FFEFD95FB867}" type="presParOf" srcId="{19026D70-41AD-4279-B38E-A8BBE7F29BEB}" destId="{61011737-07A4-4361-89ED-D4B3EF3F793F}" srcOrd="3" destOrd="0" presId="urn:microsoft.com/office/officeart/2005/8/layout/hList1"/>
    <dgm:cxn modelId="{D2164EB7-65E8-4409-85E0-999FCE67A590}" type="presParOf" srcId="{19026D70-41AD-4279-B38E-A8BBE7F29BEB}" destId="{CD9CFC82-F5CB-4208-9CC0-8AAB96D4627B}" srcOrd="4" destOrd="0" presId="urn:microsoft.com/office/officeart/2005/8/layout/hList1"/>
    <dgm:cxn modelId="{3C2A5582-C2E4-454B-A4B2-DC71B2137426}" type="presParOf" srcId="{CD9CFC82-F5CB-4208-9CC0-8AAB96D4627B}" destId="{E58518CA-7FE0-4907-A324-F0F386D49BE7}" srcOrd="0" destOrd="0" presId="urn:microsoft.com/office/officeart/2005/8/layout/hList1"/>
    <dgm:cxn modelId="{CB02373C-F71F-45BE-BD8F-94147891A55C}" type="presParOf" srcId="{CD9CFC82-F5CB-4208-9CC0-8AAB96D4627B}" destId="{7B202C9E-3B37-4905-A53E-A21B3A8D3D10}" srcOrd="1" destOrd="0" presId="urn:microsoft.com/office/officeart/2005/8/layout/hList1"/>
    <dgm:cxn modelId="{9B9AA9EE-10E7-4D9A-B66D-0C4B1627A459}" type="presParOf" srcId="{19026D70-41AD-4279-B38E-A8BBE7F29BEB}" destId="{2D3751B3-A997-484D-A145-5BFF046B5192}" srcOrd="5" destOrd="0" presId="urn:microsoft.com/office/officeart/2005/8/layout/hList1"/>
    <dgm:cxn modelId="{27DEA3BC-88BE-48F4-8D71-72E5F2AB2C81}" type="presParOf" srcId="{19026D70-41AD-4279-B38E-A8BBE7F29BEB}" destId="{D51546EF-F258-4A3A-BD3A-6F9218194E29}" srcOrd="6" destOrd="0" presId="urn:microsoft.com/office/officeart/2005/8/layout/hList1"/>
    <dgm:cxn modelId="{503BEFC8-A924-4125-B5D6-34EA365DA6A5}" type="presParOf" srcId="{D51546EF-F258-4A3A-BD3A-6F9218194E29}" destId="{17905D94-1073-4EDC-B1C0-0BB587ACB1D1}" srcOrd="0" destOrd="0" presId="urn:microsoft.com/office/officeart/2005/8/layout/hList1"/>
    <dgm:cxn modelId="{577141B1-7DE7-4AD2-9352-7A197EBA6F7D}" type="presParOf" srcId="{D51546EF-F258-4A3A-BD3A-6F9218194E29}" destId="{EB09A4D7-CADD-43CA-B3F8-93D9334EF2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FC56C-BA4E-4218-A4CC-141DD36380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F2234-1CF3-4C62-BE45-1C8E1F28F350}">
      <dgm:prSet phldrT="[Text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sr-Cyrl-BA" sz="1800" b="0" dirty="0" smtClean="0">
              <a:solidFill>
                <a:schemeClr val="tx1"/>
              </a:solidFill>
            </a:rPr>
            <a:t>Радионица 1</a:t>
          </a:r>
          <a:r>
            <a:rPr lang="en-US" sz="1800" b="0" dirty="0" smtClean="0">
              <a:solidFill>
                <a:schemeClr val="tx1"/>
              </a:solidFill>
            </a:rPr>
            <a:t> </a:t>
          </a:r>
          <a:r>
            <a:rPr lang="bs-Latn-BA" sz="1800" b="0" dirty="0" smtClean="0">
              <a:solidFill>
                <a:schemeClr val="tx1"/>
              </a:solidFill>
            </a:rPr>
            <a:t>(</a:t>
          </a:r>
          <a:r>
            <a:rPr lang="sr-Cyrl-BA" sz="1800" b="0" dirty="0" smtClean="0">
              <a:solidFill>
                <a:schemeClr val="tx1"/>
              </a:solidFill>
            </a:rPr>
            <a:t>март</a:t>
          </a:r>
          <a:r>
            <a:rPr lang="bs-Latn-BA" sz="1800" b="0" dirty="0" smtClean="0">
              <a:solidFill>
                <a:schemeClr val="tx1"/>
              </a:solidFill>
            </a:rPr>
            <a:t>)</a:t>
          </a:r>
          <a:r>
            <a:rPr lang="en-US" sz="1800" b="0" dirty="0" smtClean="0">
              <a:solidFill>
                <a:schemeClr val="tx1"/>
              </a:solidFill>
            </a:rPr>
            <a:t>: </a:t>
          </a:r>
          <a:r>
            <a:rPr lang="sr-Cyrl-BA" sz="1800" b="0" dirty="0" smtClean="0">
              <a:solidFill>
                <a:schemeClr val="tx1"/>
              </a:solidFill>
            </a:rPr>
            <a:t>Припрема трогодиш</a:t>
          </a:r>
          <a:r>
            <a:rPr lang="sr-Cyrl-BA" sz="1800" dirty="0" smtClean="0">
              <a:solidFill>
                <a:prstClr val="black"/>
              </a:solidFill>
              <a:latin typeface="Georgia"/>
            </a:rPr>
            <a:t>њих </a:t>
          </a:r>
          <a:r>
            <a:rPr lang="ru-RU" sz="1800" b="0" dirty="0" smtClean="0">
              <a:solidFill>
                <a:schemeClr val="tx1"/>
              </a:solidFill>
            </a:rPr>
            <a:t>приједлога приоритета за израду ДОБ-а </a:t>
          </a:r>
          <a:endParaRPr lang="en-US" sz="1800" b="0" dirty="0">
            <a:solidFill>
              <a:schemeClr val="tx1"/>
            </a:solidFill>
          </a:endParaRPr>
        </a:p>
      </dgm:t>
    </dgm:pt>
    <dgm:pt modelId="{EA9D6FCF-0C20-46D5-950A-920B890AB42C}" type="parTrans" cxnId="{129EA153-55CE-4D4D-AE07-20FDB5ABC4D8}">
      <dgm:prSet/>
      <dgm:spPr/>
      <dgm:t>
        <a:bodyPr/>
        <a:lstStyle/>
        <a:p>
          <a:endParaRPr lang="en-US"/>
        </a:p>
      </dgm:t>
    </dgm:pt>
    <dgm:pt modelId="{BC887C26-EC61-4901-9624-A5F0FABC9C29}" type="sibTrans" cxnId="{129EA153-55CE-4D4D-AE07-20FDB5ABC4D8}">
      <dgm:prSet/>
      <dgm:spPr/>
      <dgm:t>
        <a:bodyPr/>
        <a:lstStyle/>
        <a:p>
          <a:endParaRPr lang="en-US"/>
        </a:p>
      </dgm:t>
    </dgm:pt>
    <dgm:pt modelId="{E2B16EAB-0A52-4B70-8860-28731A7E6D62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/>
            <a:t>Повезивање стратешког и буџетског планирања</a:t>
          </a:r>
          <a:endParaRPr lang="en-US" sz="1800" dirty="0"/>
        </a:p>
      </dgm:t>
    </dgm:pt>
    <dgm:pt modelId="{CA61FBEB-2917-47D4-B6AE-DAAED10659EC}" type="parTrans" cxnId="{5F4144C4-BAD4-45D6-B1F1-C12FB296AB1D}">
      <dgm:prSet/>
      <dgm:spPr/>
      <dgm:t>
        <a:bodyPr/>
        <a:lstStyle/>
        <a:p>
          <a:endParaRPr lang="en-US"/>
        </a:p>
      </dgm:t>
    </dgm:pt>
    <dgm:pt modelId="{DC098D9C-4179-409A-A937-ECCC19F37E44}" type="sibTrans" cxnId="{5F4144C4-BAD4-45D6-B1F1-C12FB296AB1D}">
      <dgm:prSet/>
      <dgm:spPr/>
      <dgm:t>
        <a:bodyPr/>
        <a:lstStyle/>
        <a:p>
          <a:endParaRPr lang="en-US"/>
        </a:p>
      </dgm:t>
    </dgm:pt>
    <dgm:pt modelId="{EADF2FA2-6638-4E88-950D-2DC759194D4A}">
      <dgm:prSet phldrT="[Text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Радионица 2 (јули):  Припрема годишњег буџетског захтјева</a:t>
          </a:r>
          <a:endParaRPr lang="en-US" sz="1800" dirty="0">
            <a:solidFill>
              <a:schemeClr val="tx1"/>
            </a:solidFill>
          </a:endParaRPr>
        </a:p>
      </dgm:t>
    </dgm:pt>
    <dgm:pt modelId="{03E2C024-4589-417F-A16C-9F6E34300B21}" type="parTrans" cxnId="{774FE26A-1EED-46EC-8C51-0304CC7BA360}">
      <dgm:prSet/>
      <dgm:spPr/>
      <dgm:t>
        <a:bodyPr/>
        <a:lstStyle/>
        <a:p>
          <a:endParaRPr lang="en-US"/>
        </a:p>
      </dgm:t>
    </dgm:pt>
    <dgm:pt modelId="{B41BF4C3-6A7F-48DE-867D-73B2B9303BC5}" type="sibTrans" cxnId="{774FE26A-1EED-46EC-8C51-0304CC7BA360}">
      <dgm:prSet/>
      <dgm:spPr/>
      <dgm:t>
        <a:bodyPr/>
        <a:lstStyle/>
        <a:p>
          <a:endParaRPr lang="en-US"/>
        </a:p>
      </dgm:t>
    </dgm:pt>
    <dgm:pt modelId="{973D4008-D0C5-4BE0-BD1A-2FB84C966669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/>
            <a:t>Израда годишњег буџетског захтјева на основу ограничења ДОБ-а</a:t>
          </a:r>
          <a:endParaRPr lang="en-US" sz="1800" dirty="0"/>
        </a:p>
      </dgm:t>
    </dgm:pt>
    <dgm:pt modelId="{A5407D6D-A245-4ABF-9CDF-73A623CC29E4}" type="parTrans" cxnId="{1BFA0A45-6E85-4B5A-90CB-EF8EAD464D50}">
      <dgm:prSet/>
      <dgm:spPr/>
      <dgm:t>
        <a:bodyPr/>
        <a:lstStyle/>
        <a:p>
          <a:endParaRPr lang="en-US"/>
        </a:p>
      </dgm:t>
    </dgm:pt>
    <dgm:pt modelId="{B2E918CC-7834-4584-B886-995915AC3CBC}" type="sibTrans" cxnId="{1BFA0A45-6E85-4B5A-90CB-EF8EAD464D50}">
      <dgm:prSet/>
      <dgm:spPr/>
      <dgm:t>
        <a:bodyPr/>
        <a:lstStyle/>
        <a:p>
          <a:endParaRPr lang="en-US"/>
        </a:p>
      </dgm:t>
    </dgm:pt>
    <dgm:pt modelId="{0D893696-092A-4A68-B2F6-AF99FDC062BD}">
      <dgm:prSet phldrT="[Text]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en-US" sz="1700" dirty="0"/>
        </a:p>
      </dgm:t>
    </dgm:pt>
    <dgm:pt modelId="{3BCC068B-0782-4C1A-97FA-928DCE5453A3}" type="parTrans" cxnId="{599E39CF-FDBD-4827-9E6F-1DA8B5E47FA7}">
      <dgm:prSet/>
      <dgm:spPr/>
      <dgm:t>
        <a:bodyPr/>
        <a:lstStyle/>
        <a:p>
          <a:endParaRPr lang="en-US"/>
        </a:p>
      </dgm:t>
    </dgm:pt>
    <dgm:pt modelId="{05DC57C5-E430-4970-8E87-0B5E88BE9749}" type="sibTrans" cxnId="{599E39CF-FDBD-4827-9E6F-1DA8B5E47FA7}">
      <dgm:prSet/>
      <dgm:spPr/>
      <dgm:t>
        <a:bodyPr/>
        <a:lstStyle/>
        <a:p>
          <a:endParaRPr lang="en-US"/>
        </a:p>
      </dgm:t>
    </dgm:pt>
    <dgm:pt modelId="{DAD37C85-7B5F-4411-BB5A-33B79A6F702B}">
      <dgm:prSet phldrT="[Text]" custT="1"/>
      <dgm:spPr/>
      <dgm:t>
        <a:bodyPr/>
        <a:lstStyle/>
        <a:p>
          <a:pPr>
            <a:spcBef>
              <a:spcPts val="1800"/>
            </a:spcBef>
            <a:spcAft>
              <a:spcPts val="600"/>
            </a:spcAft>
          </a:pPr>
          <a:r>
            <a:rPr lang="ru-RU" sz="1800" dirty="0" smtClean="0"/>
            <a:t>Буџетски процес у Републици Српској (РС)</a:t>
          </a:r>
          <a:endParaRPr lang="en-US" sz="1800" b="1" dirty="0"/>
        </a:p>
      </dgm:t>
    </dgm:pt>
    <dgm:pt modelId="{A641341E-BF5A-4888-9FDF-0736BE63DF2E}" type="sibTrans" cxnId="{EE423F17-BF4C-45E3-9FB9-0F6A4CC16493}">
      <dgm:prSet/>
      <dgm:spPr/>
      <dgm:t>
        <a:bodyPr/>
        <a:lstStyle/>
        <a:p>
          <a:endParaRPr lang="en-US"/>
        </a:p>
      </dgm:t>
    </dgm:pt>
    <dgm:pt modelId="{8B879EC5-B37B-49A2-99B6-76C93B8AC80F}" type="parTrans" cxnId="{EE423F17-BF4C-45E3-9FB9-0F6A4CC16493}">
      <dgm:prSet/>
      <dgm:spPr/>
      <dgm:t>
        <a:bodyPr/>
        <a:lstStyle/>
        <a:p>
          <a:endParaRPr lang="en-US"/>
        </a:p>
      </dgm:t>
    </dgm:pt>
    <dgm:pt modelId="{6F08840F-CA0A-4460-8D32-7309DC3BBD0D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/>
            <a:t>Припрема приједлога приоритета за израду ДОБ-а</a:t>
          </a:r>
          <a:endParaRPr lang="en-US" sz="1800" dirty="0"/>
        </a:p>
      </dgm:t>
    </dgm:pt>
    <dgm:pt modelId="{9196E04A-4027-43E1-B9E1-8E2376586A9E}" type="parTrans" cxnId="{A3D4559C-90C3-403C-B2C6-303895CE0134}">
      <dgm:prSet/>
      <dgm:spPr/>
      <dgm:t>
        <a:bodyPr/>
        <a:lstStyle/>
        <a:p>
          <a:endParaRPr lang="en-US"/>
        </a:p>
      </dgm:t>
    </dgm:pt>
    <dgm:pt modelId="{5812BF93-9ABD-4997-8B8F-5DDC7EADEDB2}" type="sibTrans" cxnId="{A3D4559C-90C3-403C-B2C6-303895CE0134}">
      <dgm:prSet/>
      <dgm:spPr/>
      <dgm:t>
        <a:bodyPr/>
        <a:lstStyle/>
        <a:p>
          <a:endParaRPr lang="en-US"/>
        </a:p>
      </dgm:t>
    </dgm:pt>
    <dgm:pt modelId="{06511D02-7A07-4457-B6CA-0565D7E6CD86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sr-Cyrl-BA" sz="1800" dirty="0" smtClean="0"/>
            <a:t>Практичан рад у групама</a:t>
          </a:r>
          <a:endParaRPr lang="en-US" sz="1800" dirty="0"/>
        </a:p>
      </dgm:t>
    </dgm:pt>
    <dgm:pt modelId="{35AA931A-9EA6-4626-B23A-7F5E8944AFCC}" type="parTrans" cxnId="{4C6B2C0B-6B84-47D4-9F74-939D80610020}">
      <dgm:prSet/>
      <dgm:spPr/>
      <dgm:t>
        <a:bodyPr/>
        <a:lstStyle/>
        <a:p>
          <a:endParaRPr lang="en-US"/>
        </a:p>
      </dgm:t>
    </dgm:pt>
    <dgm:pt modelId="{AC9D4814-0C64-4369-B0FE-8EE9E3C028E4}" type="sibTrans" cxnId="{4C6B2C0B-6B84-47D4-9F74-939D80610020}">
      <dgm:prSet/>
      <dgm:spPr/>
      <dgm:t>
        <a:bodyPr/>
        <a:lstStyle/>
        <a:p>
          <a:endParaRPr lang="en-US"/>
        </a:p>
      </dgm:t>
    </dgm:pt>
    <dgm:pt modelId="{42389859-14E5-43BA-AF0F-CB3C32DFA6D8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/>
            <a:t>Примјена Закона о фискалној одговорности у РС</a:t>
          </a:r>
          <a:endParaRPr lang="en-US" sz="1800" dirty="0"/>
        </a:p>
      </dgm:t>
    </dgm:pt>
    <dgm:pt modelId="{141AE9B2-A16F-43A0-A2BE-CE9E7ED86658}" type="parTrans" cxnId="{B538AA10-B284-4DBD-82FC-B48304F5EB38}">
      <dgm:prSet/>
      <dgm:spPr/>
      <dgm:t>
        <a:bodyPr/>
        <a:lstStyle/>
        <a:p>
          <a:endParaRPr lang="en-US"/>
        </a:p>
      </dgm:t>
    </dgm:pt>
    <dgm:pt modelId="{2F5AE46F-3A99-4A19-AF39-61EAE964A67A}" type="sibTrans" cxnId="{B538AA10-B284-4DBD-82FC-B48304F5EB38}">
      <dgm:prSet/>
      <dgm:spPr/>
      <dgm:t>
        <a:bodyPr/>
        <a:lstStyle/>
        <a:p>
          <a:endParaRPr lang="en-US"/>
        </a:p>
      </dgm:t>
    </dgm:pt>
    <dgm:pt modelId="{167B96AF-23AD-409F-8C67-7CCBF479417C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/>
            <a:t>Процјена фискалних утицаја аката тужилаштава</a:t>
          </a:r>
        </a:p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/>
            <a:t>
</a:t>
          </a:r>
          <a:endParaRPr lang="en-US" sz="1800" dirty="0"/>
        </a:p>
      </dgm:t>
    </dgm:pt>
    <dgm:pt modelId="{ADF4436D-93E9-4569-858E-8D3DACAA26AE}" type="parTrans" cxnId="{E15401B5-0BC2-408C-BFDA-52CA5F7D3221}">
      <dgm:prSet/>
      <dgm:spPr/>
      <dgm:t>
        <a:bodyPr/>
        <a:lstStyle/>
        <a:p>
          <a:endParaRPr lang="en-US"/>
        </a:p>
      </dgm:t>
    </dgm:pt>
    <dgm:pt modelId="{7688EAC8-D361-455B-8546-E4CA0CB29BBE}" type="sibTrans" cxnId="{E15401B5-0BC2-408C-BFDA-52CA5F7D3221}">
      <dgm:prSet/>
      <dgm:spPr/>
      <dgm:t>
        <a:bodyPr/>
        <a:lstStyle/>
        <a:p>
          <a:endParaRPr lang="en-US"/>
        </a:p>
      </dgm:t>
    </dgm:pt>
    <dgm:pt modelId="{7C1D5957-A188-4DB8-9ADC-4F9048E038DE}" type="pres">
      <dgm:prSet presAssocID="{C7DFC56C-BA4E-4218-A4CC-141DD36380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C1F52F-90BB-49B1-A6C9-56AE487B5544}" type="pres">
      <dgm:prSet presAssocID="{ADEF2234-1CF3-4C62-BE45-1C8E1F28F350}" presName="parentText" presStyleLbl="node1" presStyleIdx="0" presStyleCnt="2" custScaleY="537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1D4B8-6EE2-4E39-AB42-0EE34727E054}" type="pres">
      <dgm:prSet presAssocID="{ADEF2234-1CF3-4C62-BE45-1C8E1F28F35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2EDD2-23ED-4343-9C5C-D32494B9CA01}" type="pres">
      <dgm:prSet presAssocID="{EADF2FA2-6638-4E88-950D-2DC759194D4A}" presName="parentText" presStyleLbl="node1" presStyleIdx="1" presStyleCnt="2" custScaleY="437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EA8F3-5E07-47DC-8159-4C5D7B4188D1}" type="pres">
      <dgm:prSet presAssocID="{EADF2FA2-6638-4E88-950D-2DC759194D4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38AA10-B284-4DBD-82FC-B48304F5EB38}" srcId="{ADEF2234-1CF3-4C62-BE45-1C8E1F28F350}" destId="{42389859-14E5-43BA-AF0F-CB3C32DFA6D8}" srcOrd="4" destOrd="0" parTransId="{141AE9B2-A16F-43A0-A2BE-CE9E7ED86658}" sibTransId="{2F5AE46F-3A99-4A19-AF39-61EAE964A67A}"/>
    <dgm:cxn modelId="{4C6B2C0B-6B84-47D4-9F74-939D80610020}" srcId="{ADEF2234-1CF3-4C62-BE45-1C8E1F28F350}" destId="{06511D02-7A07-4457-B6CA-0565D7E6CD86}" srcOrd="3" destOrd="0" parTransId="{35AA931A-9EA6-4626-B23A-7F5E8944AFCC}" sibTransId="{AC9D4814-0C64-4369-B0FE-8EE9E3C028E4}"/>
    <dgm:cxn modelId="{B6F58665-C8B2-4604-90C3-EE7046E9FFE8}" type="presOf" srcId="{ADEF2234-1CF3-4C62-BE45-1C8E1F28F350}" destId="{94C1F52F-90BB-49B1-A6C9-56AE487B5544}" srcOrd="0" destOrd="0" presId="urn:microsoft.com/office/officeart/2005/8/layout/vList2"/>
    <dgm:cxn modelId="{A3D4559C-90C3-403C-B2C6-303895CE0134}" srcId="{ADEF2234-1CF3-4C62-BE45-1C8E1F28F350}" destId="{6F08840F-CA0A-4460-8D32-7309DC3BBD0D}" srcOrd="2" destOrd="0" parTransId="{9196E04A-4027-43E1-B9E1-8E2376586A9E}" sibTransId="{5812BF93-9ABD-4997-8B8F-5DDC7EADEDB2}"/>
    <dgm:cxn modelId="{E15401B5-0BC2-408C-BFDA-52CA5F7D3221}" srcId="{EADF2FA2-6638-4E88-950D-2DC759194D4A}" destId="{167B96AF-23AD-409F-8C67-7CCBF479417C}" srcOrd="1" destOrd="0" parTransId="{ADF4436D-93E9-4569-858E-8D3DACAA26AE}" sibTransId="{7688EAC8-D361-455B-8546-E4CA0CB29BBE}"/>
    <dgm:cxn modelId="{774FE26A-1EED-46EC-8C51-0304CC7BA360}" srcId="{C7DFC56C-BA4E-4218-A4CC-141DD3638059}" destId="{EADF2FA2-6638-4E88-950D-2DC759194D4A}" srcOrd="1" destOrd="0" parTransId="{03E2C024-4589-417F-A16C-9F6E34300B21}" sibTransId="{B41BF4C3-6A7F-48DE-867D-73B2B9303BC5}"/>
    <dgm:cxn modelId="{88334CE7-1A87-4F36-A0CF-AED4C50BF0A3}" type="presOf" srcId="{EADF2FA2-6638-4E88-950D-2DC759194D4A}" destId="{46B2EDD2-23ED-4343-9C5C-D32494B9CA01}" srcOrd="0" destOrd="0" presId="urn:microsoft.com/office/officeart/2005/8/layout/vList2"/>
    <dgm:cxn modelId="{36140952-6541-4708-9F29-AFD0F0E22918}" type="presOf" srcId="{6F08840F-CA0A-4460-8D32-7309DC3BBD0D}" destId="{A771D4B8-6EE2-4E39-AB42-0EE34727E054}" srcOrd="0" destOrd="2" presId="urn:microsoft.com/office/officeart/2005/8/layout/vList2"/>
    <dgm:cxn modelId="{599E39CF-FDBD-4827-9E6F-1DA8B5E47FA7}" srcId="{EADF2FA2-6638-4E88-950D-2DC759194D4A}" destId="{0D893696-092A-4A68-B2F6-AF99FDC062BD}" srcOrd="2" destOrd="0" parTransId="{3BCC068B-0782-4C1A-97FA-928DCE5453A3}" sibTransId="{05DC57C5-E430-4970-8E87-0B5E88BE9749}"/>
    <dgm:cxn modelId="{960F1D8A-FE1E-4EAA-9541-64C28A2C0091}" type="presOf" srcId="{C7DFC56C-BA4E-4218-A4CC-141DD3638059}" destId="{7C1D5957-A188-4DB8-9ADC-4F9048E038DE}" srcOrd="0" destOrd="0" presId="urn:microsoft.com/office/officeart/2005/8/layout/vList2"/>
    <dgm:cxn modelId="{1BFA0A45-6E85-4B5A-90CB-EF8EAD464D50}" srcId="{EADF2FA2-6638-4E88-950D-2DC759194D4A}" destId="{973D4008-D0C5-4BE0-BD1A-2FB84C966669}" srcOrd="0" destOrd="0" parTransId="{A5407D6D-A245-4ABF-9CDF-73A623CC29E4}" sibTransId="{B2E918CC-7834-4584-B886-995915AC3CBC}"/>
    <dgm:cxn modelId="{B8684DC2-5FF6-4B0D-BEE1-FDB19642C43D}" type="presOf" srcId="{0D893696-092A-4A68-B2F6-AF99FDC062BD}" destId="{B97EA8F3-5E07-47DC-8159-4C5D7B4188D1}" srcOrd="0" destOrd="2" presId="urn:microsoft.com/office/officeart/2005/8/layout/vList2"/>
    <dgm:cxn modelId="{7889E59C-1AA1-4719-90A9-CA37A4E7F0D9}" type="presOf" srcId="{167B96AF-23AD-409F-8C67-7CCBF479417C}" destId="{B97EA8F3-5E07-47DC-8159-4C5D7B4188D1}" srcOrd="0" destOrd="1" presId="urn:microsoft.com/office/officeart/2005/8/layout/vList2"/>
    <dgm:cxn modelId="{EE423F17-BF4C-45E3-9FB9-0F6A4CC16493}" srcId="{ADEF2234-1CF3-4C62-BE45-1C8E1F28F350}" destId="{DAD37C85-7B5F-4411-BB5A-33B79A6F702B}" srcOrd="0" destOrd="0" parTransId="{8B879EC5-B37B-49A2-99B6-76C93B8AC80F}" sibTransId="{A641341E-BF5A-4888-9FDF-0736BE63DF2E}"/>
    <dgm:cxn modelId="{A3743AA3-8DCB-43F7-BEF5-F35F84C3C4E6}" type="presOf" srcId="{E2B16EAB-0A52-4B70-8860-28731A7E6D62}" destId="{A771D4B8-6EE2-4E39-AB42-0EE34727E054}" srcOrd="0" destOrd="1" presId="urn:microsoft.com/office/officeart/2005/8/layout/vList2"/>
    <dgm:cxn modelId="{5F4144C4-BAD4-45D6-B1F1-C12FB296AB1D}" srcId="{ADEF2234-1CF3-4C62-BE45-1C8E1F28F350}" destId="{E2B16EAB-0A52-4B70-8860-28731A7E6D62}" srcOrd="1" destOrd="0" parTransId="{CA61FBEB-2917-47D4-B6AE-DAAED10659EC}" sibTransId="{DC098D9C-4179-409A-A937-ECCC19F37E44}"/>
    <dgm:cxn modelId="{CF705070-850E-4C8E-8F34-0893F055B260}" type="presOf" srcId="{06511D02-7A07-4457-B6CA-0565D7E6CD86}" destId="{A771D4B8-6EE2-4E39-AB42-0EE34727E054}" srcOrd="0" destOrd="3" presId="urn:microsoft.com/office/officeart/2005/8/layout/vList2"/>
    <dgm:cxn modelId="{129EA153-55CE-4D4D-AE07-20FDB5ABC4D8}" srcId="{C7DFC56C-BA4E-4218-A4CC-141DD3638059}" destId="{ADEF2234-1CF3-4C62-BE45-1C8E1F28F350}" srcOrd="0" destOrd="0" parTransId="{EA9D6FCF-0C20-46D5-950A-920B890AB42C}" sibTransId="{BC887C26-EC61-4901-9624-A5F0FABC9C29}"/>
    <dgm:cxn modelId="{54A979BB-E875-41DA-87B8-CD0C4C4A1E2F}" type="presOf" srcId="{DAD37C85-7B5F-4411-BB5A-33B79A6F702B}" destId="{A771D4B8-6EE2-4E39-AB42-0EE34727E054}" srcOrd="0" destOrd="0" presId="urn:microsoft.com/office/officeart/2005/8/layout/vList2"/>
    <dgm:cxn modelId="{8616AE27-A0A2-4C71-99E8-A7E4C3E8A227}" type="presOf" srcId="{973D4008-D0C5-4BE0-BD1A-2FB84C966669}" destId="{B97EA8F3-5E07-47DC-8159-4C5D7B4188D1}" srcOrd="0" destOrd="0" presId="urn:microsoft.com/office/officeart/2005/8/layout/vList2"/>
    <dgm:cxn modelId="{600FF0F1-E9DA-4524-9315-DDBDB494B60C}" type="presOf" srcId="{42389859-14E5-43BA-AF0F-CB3C32DFA6D8}" destId="{A771D4B8-6EE2-4E39-AB42-0EE34727E054}" srcOrd="0" destOrd="4" presId="urn:microsoft.com/office/officeart/2005/8/layout/vList2"/>
    <dgm:cxn modelId="{EB251DCB-DEF7-46AC-99DB-FDE16FE09F0B}" type="presParOf" srcId="{7C1D5957-A188-4DB8-9ADC-4F9048E038DE}" destId="{94C1F52F-90BB-49B1-A6C9-56AE487B5544}" srcOrd="0" destOrd="0" presId="urn:microsoft.com/office/officeart/2005/8/layout/vList2"/>
    <dgm:cxn modelId="{8B448E81-EE46-4B1C-BA0C-5738B5FBFB5D}" type="presParOf" srcId="{7C1D5957-A188-4DB8-9ADC-4F9048E038DE}" destId="{A771D4B8-6EE2-4E39-AB42-0EE34727E054}" srcOrd="1" destOrd="0" presId="urn:microsoft.com/office/officeart/2005/8/layout/vList2"/>
    <dgm:cxn modelId="{28D570C5-8825-4ADE-9F68-A1463CDA0B75}" type="presParOf" srcId="{7C1D5957-A188-4DB8-9ADC-4F9048E038DE}" destId="{46B2EDD2-23ED-4343-9C5C-D32494B9CA01}" srcOrd="2" destOrd="0" presId="urn:microsoft.com/office/officeart/2005/8/layout/vList2"/>
    <dgm:cxn modelId="{C52168A4-FA5A-4950-87E1-776EA41C9B5D}" type="presParOf" srcId="{7C1D5957-A188-4DB8-9ADC-4F9048E038DE}" destId="{B97EA8F3-5E07-47DC-8159-4C5D7B4188D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E20407-9292-413F-8DE2-E25EDAAC076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5E737CEF-E589-449F-9507-051FA1291193}">
      <dgm:prSet phldrT="[Text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sr-Cyrl-BA" dirty="0" smtClean="0">
              <a:solidFill>
                <a:schemeClr val="tx1"/>
              </a:solidFill>
            </a:rPr>
            <a:t>Програм рада институције</a:t>
          </a:r>
          <a:endParaRPr lang="bs-Latn-BA" dirty="0">
            <a:solidFill>
              <a:schemeClr val="tx1"/>
            </a:solidFill>
          </a:endParaRPr>
        </a:p>
      </dgm:t>
    </dgm:pt>
    <dgm:pt modelId="{43CDD949-9B79-43A7-87A5-9920FEA462B8}" type="parTrans" cxnId="{302A9251-DC04-4489-88AE-42B1DDA8B072}">
      <dgm:prSet/>
      <dgm:spPr/>
      <dgm:t>
        <a:bodyPr/>
        <a:lstStyle/>
        <a:p>
          <a:endParaRPr lang="bs-Latn-BA"/>
        </a:p>
      </dgm:t>
    </dgm:pt>
    <dgm:pt modelId="{D2756793-7FC9-4397-B68E-272860FD6A32}" type="sibTrans" cxnId="{302A9251-DC04-4489-88AE-42B1DDA8B072}">
      <dgm:prSet/>
      <dgm:spPr/>
      <dgm:t>
        <a:bodyPr/>
        <a:lstStyle/>
        <a:p>
          <a:endParaRPr lang="bs-Latn-BA"/>
        </a:p>
      </dgm:t>
    </dgm:pt>
    <dgm:pt modelId="{DCD9EDB4-1D83-4666-9FD4-ECB48910CC8E}">
      <dgm:prSet phldrT="[Text]" custT="1"/>
      <dgm:spPr/>
      <dgm:t>
        <a:bodyPr/>
        <a:lstStyle/>
        <a:p>
          <a:r>
            <a:rPr lang="sr-Cyrl-BA" sz="1100" b="1" dirty="0" smtClean="0"/>
            <a:t>Стратешки циљеви</a:t>
          </a:r>
          <a:endParaRPr lang="bs-Latn-BA" sz="1100" b="1" dirty="0"/>
        </a:p>
      </dgm:t>
    </dgm:pt>
    <dgm:pt modelId="{E4C4AD55-8EB0-44F2-9AC6-C0EA28A1B7FA}" type="parTrans" cxnId="{DDBBD6EA-A08D-460C-A21E-224E9794CF83}">
      <dgm:prSet/>
      <dgm:spPr/>
      <dgm:t>
        <a:bodyPr/>
        <a:lstStyle/>
        <a:p>
          <a:endParaRPr lang="bs-Latn-BA"/>
        </a:p>
      </dgm:t>
    </dgm:pt>
    <dgm:pt modelId="{8DD07383-01ED-4CD3-99D2-75977B57E2FE}" type="sibTrans" cxnId="{DDBBD6EA-A08D-460C-A21E-224E9794CF83}">
      <dgm:prSet/>
      <dgm:spPr/>
      <dgm:t>
        <a:bodyPr/>
        <a:lstStyle/>
        <a:p>
          <a:endParaRPr lang="bs-Latn-BA"/>
        </a:p>
      </dgm:t>
    </dgm:pt>
    <dgm:pt modelId="{47BC72F2-D77A-47DD-8134-39AB64551036}">
      <dgm:prSet phldrT="[Text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sr-Cyrl-BA" dirty="0" smtClean="0">
              <a:solidFill>
                <a:schemeClr val="tx1"/>
              </a:solidFill>
            </a:rPr>
            <a:t>Програм економски</a:t>
          </a:r>
          <a:r>
            <a:rPr lang="sr-Cyrl-BA" b="1" dirty="0" smtClean="0">
              <a:solidFill>
                <a:schemeClr val="tx1"/>
              </a:solidFill>
            </a:rPr>
            <a:t>х</a:t>
          </a:r>
          <a:r>
            <a:rPr lang="sr-Cyrl-BA" dirty="0" smtClean="0">
              <a:solidFill>
                <a:schemeClr val="tx1"/>
              </a:solidFill>
            </a:rPr>
            <a:t> реформи Републике Српске </a:t>
          </a:r>
          <a:endParaRPr lang="bs-Latn-BA" dirty="0">
            <a:solidFill>
              <a:schemeClr val="tx1"/>
            </a:solidFill>
          </a:endParaRPr>
        </a:p>
      </dgm:t>
    </dgm:pt>
    <dgm:pt modelId="{92D6F9F8-C6C4-4545-AEA9-160E8D1524C5}" type="parTrans" cxnId="{6DE46064-01F5-4E87-8C50-C63BFB2B3573}">
      <dgm:prSet/>
      <dgm:spPr/>
      <dgm:t>
        <a:bodyPr/>
        <a:lstStyle/>
        <a:p>
          <a:endParaRPr lang="bs-Latn-BA"/>
        </a:p>
      </dgm:t>
    </dgm:pt>
    <dgm:pt modelId="{0D99A15F-8DDA-4AF3-AA8C-3EB7D07D9A26}" type="sibTrans" cxnId="{6DE46064-01F5-4E87-8C50-C63BFB2B3573}">
      <dgm:prSet/>
      <dgm:spPr/>
      <dgm:t>
        <a:bodyPr/>
        <a:lstStyle/>
        <a:p>
          <a:endParaRPr lang="bs-Latn-BA"/>
        </a:p>
      </dgm:t>
    </dgm:pt>
    <dgm:pt modelId="{B9C322C0-C541-42B2-8224-785C9BDD2CB4}">
      <dgm:prSet phldrT="[Text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sr-Cyrl-BA" dirty="0" smtClean="0">
              <a:solidFill>
                <a:schemeClr val="tx1"/>
              </a:solidFill>
            </a:rPr>
            <a:t>Макроекономске и фискалне процјене и пројекције</a:t>
          </a:r>
          <a:endParaRPr lang="bs-Latn-BA" dirty="0">
            <a:solidFill>
              <a:schemeClr val="tx1"/>
            </a:solidFill>
          </a:endParaRPr>
        </a:p>
      </dgm:t>
    </dgm:pt>
    <dgm:pt modelId="{AAD6ABF5-9868-4B0D-A890-B6671C8CB3AF}" type="parTrans" cxnId="{FEB24EFB-4EC9-4C88-A6E3-D9A789C2616D}">
      <dgm:prSet/>
      <dgm:spPr/>
      <dgm:t>
        <a:bodyPr/>
        <a:lstStyle/>
        <a:p>
          <a:endParaRPr lang="bs-Latn-BA"/>
        </a:p>
      </dgm:t>
    </dgm:pt>
    <dgm:pt modelId="{2EBCA30B-D9AC-4892-92C1-48E556C0B314}" type="sibTrans" cxnId="{FEB24EFB-4EC9-4C88-A6E3-D9A789C2616D}">
      <dgm:prSet/>
      <dgm:spPr/>
      <dgm:t>
        <a:bodyPr/>
        <a:lstStyle/>
        <a:p>
          <a:endParaRPr lang="bs-Latn-BA"/>
        </a:p>
      </dgm:t>
    </dgm:pt>
    <dgm:pt modelId="{E9C5115E-13BB-4130-9D24-4F51B5C9A70D}">
      <dgm:prSet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sr-Cyrl-BA" dirty="0" smtClean="0">
              <a:solidFill>
                <a:schemeClr val="tx1"/>
              </a:solidFill>
            </a:rPr>
            <a:t>Глобални оквир фискалног биланса и политика у БиХ</a:t>
          </a:r>
          <a:endParaRPr lang="bs-Latn-BA" dirty="0">
            <a:solidFill>
              <a:schemeClr val="tx1"/>
            </a:solidFill>
          </a:endParaRPr>
        </a:p>
      </dgm:t>
    </dgm:pt>
    <dgm:pt modelId="{66303935-B1DD-4B3A-B01B-4D2E787B2D47}" type="parTrans" cxnId="{69E34AAA-8A8B-49DB-B7C9-3179A29D267C}">
      <dgm:prSet/>
      <dgm:spPr/>
      <dgm:t>
        <a:bodyPr/>
        <a:lstStyle/>
        <a:p>
          <a:endParaRPr lang="bs-Latn-BA"/>
        </a:p>
      </dgm:t>
    </dgm:pt>
    <dgm:pt modelId="{D9D4575D-07F1-42C3-A7BE-93B84C7206CD}" type="sibTrans" cxnId="{69E34AAA-8A8B-49DB-B7C9-3179A29D267C}">
      <dgm:prSet/>
      <dgm:spPr/>
      <dgm:t>
        <a:bodyPr/>
        <a:lstStyle/>
        <a:p>
          <a:endParaRPr lang="bs-Latn-BA"/>
        </a:p>
      </dgm:t>
    </dgm:pt>
    <dgm:pt modelId="{D007F6D0-E0DD-4B73-8191-0484ECD75C52}">
      <dgm:prSet/>
      <dgm:spPr>
        <a:solidFill>
          <a:schemeClr val="accent1"/>
        </a:solidFill>
      </dgm:spPr>
      <dgm:t>
        <a:bodyPr/>
        <a:lstStyle/>
        <a:p>
          <a:r>
            <a:rPr lang="sr-Cyrl-BA" dirty="0" smtClean="0">
              <a:solidFill>
                <a:schemeClr val="tx1"/>
              </a:solidFill>
            </a:rPr>
            <a:t>Документ оквирног буџета</a:t>
          </a:r>
          <a:endParaRPr lang="bs-Latn-BA" dirty="0">
            <a:solidFill>
              <a:schemeClr val="tx1"/>
            </a:solidFill>
          </a:endParaRPr>
        </a:p>
      </dgm:t>
    </dgm:pt>
    <dgm:pt modelId="{86D19979-DBF7-4020-A23B-2539CEC1FFB8}" type="parTrans" cxnId="{64D5F39E-03A2-498C-91D8-6AB5D67F0C64}">
      <dgm:prSet/>
      <dgm:spPr/>
      <dgm:t>
        <a:bodyPr/>
        <a:lstStyle/>
        <a:p>
          <a:endParaRPr lang="bs-Latn-BA"/>
        </a:p>
      </dgm:t>
    </dgm:pt>
    <dgm:pt modelId="{2ED5DD26-35B6-4215-8385-D4CF09F5D49D}" type="sibTrans" cxnId="{64D5F39E-03A2-498C-91D8-6AB5D67F0C64}">
      <dgm:prSet/>
      <dgm:spPr/>
      <dgm:t>
        <a:bodyPr/>
        <a:lstStyle/>
        <a:p>
          <a:endParaRPr lang="bs-Latn-BA"/>
        </a:p>
      </dgm:t>
    </dgm:pt>
    <dgm:pt modelId="{0D37053D-C2DB-42D6-B2B4-14DD43D9A33E}">
      <dgm:prSet phldrT="[Text]" custT="1"/>
      <dgm:spPr/>
      <dgm:t>
        <a:bodyPr/>
        <a:lstStyle/>
        <a:p>
          <a:r>
            <a:rPr lang="sr-Cyrl-BA" sz="1100" b="1" dirty="0" smtClean="0"/>
            <a:t>Пројекције прихода и примитака</a:t>
          </a:r>
          <a:endParaRPr lang="bs-Latn-BA" sz="1100" b="1" dirty="0"/>
        </a:p>
      </dgm:t>
    </dgm:pt>
    <dgm:pt modelId="{F6890DDB-5D01-4C43-BDBF-AE3FC6F31B73}" type="sibTrans" cxnId="{789876F3-E04B-4068-AB73-0B42853421E7}">
      <dgm:prSet/>
      <dgm:spPr/>
      <dgm:t>
        <a:bodyPr/>
        <a:lstStyle/>
        <a:p>
          <a:endParaRPr lang="bs-Latn-BA"/>
        </a:p>
      </dgm:t>
    </dgm:pt>
    <dgm:pt modelId="{A0508E69-F4A9-4A10-A245-A0CF83228137}" type="parTrans" cxnId="{789876F3-E04B-4068-AB73-0B42853421E7}">
      <dgm:prSet/>
      <dgm:spPr/>
      <dgm:t>
        <a:bodyPr/>
        <a:lstStyle/>
        <a:p>
          <a:endParaRPr lang="bs-Latn-BA"/>
        </a:p>
      </dgm:t>
    </dgm:pt>
    <dgm:pt modelId="{7F5F9E19-06B1-4B08-BD45-D7482F4BADEF}">
      <dgm:prSet phldrT="[Text]" custT="1"/>
      <dgm:spPr/>
      <dgm:t>
        <a:bodyPr/>
        <a:lstStyle/>
        <a:p>
          <a:r>
            <a:rPr lang="sr-Cyrl-BA" sz="1100" b="1" dirty="0" smtClean="0"/>
            <a:t>Приоритети Владе</a:t>
          </a:r>
          <a:endParaRPr lang="bs-Latn-BA" sz="1100" b="1" dirty="0"/>
        </a:p>
      </dgm:t>
    </dgm:pt>
    <dgm:pt modelId="{7153EDC4-F78F-455F-8CF7-05FF27B1F07F}" type="sibTrans" cxnId="{D41CBDF9-4335-497D-98EB-E86A0FBDBBAC}">
      <dgm:prSet/>
      <dgm:spPr/>
      <dgm:t>
        <a:bodyPr/>
        <a:lstStyle/>
        <a:p>
          <a:endParaRPr lang="bs-Latn-BA"/>
        </a:p>
      </dgm:t>
    </dgm:pt>
    <dgm:pt modelId="{17512E29-739C-4265-993F-E38294F68CDB}" type="parTrans" cxnId="{D41CBDF9-4335-497D-98EB-E86A0FBDBBAC}">
      <dgm:prSet/>
      <dgm:spPr/>
      <dgm:t>
        <a:bodyPr/>
        <a:lstStyle/>
        <a:p>
          <a:endParaRPr lang="bs-Latn-BA"/>
        </a:p>
      </dgm:t>
    </dgm:pt>
    <dgm:pt modelId="{A95F73DF-AEDC-45F0-AF88-016376FCCDF9}" type="pres">
      <dgm:prSet presAssocID="{E2E20407-9292-413F-8DE2-E25EDAAC076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4ADB1C-68C4-4CE9-B908-B75E28B78786}" type="pres">
      <dgm:prSet presAssocID="{5E737CEF-E589-449F-9507-051FA1291193}" presName="composite" presStyleCnt="0"/>
      <dgm:spPr/>
    </dgm:pt>
    <dgm:pt modelId="{839730FC-C7A1-45B3-9322-4B7E4E24EF47}" type="pres">
      <dgm:prSet presAssocID="{5E737CEF-E589-449F-9507-051FA1291193}" presName="bentUpArrow1" presStyleLbl="alignImgPlace1" presStyleIdx="0" presStyleCnt="4" custLinFactNeighborX="3329" custLinFactNeighborY="-3805"/>
      <dgm:spPr>
        <a:solidFill>
          <a:srgbClr val="BACEFC"/>
        </a:solidFill>
      </dgm:spPr>
      <dgm:t>
        <a:bodyPr/>
        <a:lstStyle/>
        <a:p>
          <a:endParaRPr lang="en-US"/>
        </a:p>
      </dgm:t>
    </dgm:pt>
    <dgm:pt modelId="{5848F132-F06D-4B91-B809-4A4FE384CFDA}" type="pres">
      <dgm:prSet presAssocID="{5E737CEF-E589-449F-9507-051FA1291193}" presName="ParentText" presStyleLbl="node1" presStyleIdx="0" presStyleCnt="5" custScaleX="200851" custLinFactNeighborX="217" custLinFactNeighborY="26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7242498A-041B-49D8-BECC-913962D00FDD}" type="pres">
      <dgm:prSet presAssocID="{5E737CEF-E589-449F-9507-051FA1291193}" presName="ChildText" presStyleLbl="revTx" presStyleIdx="0" presStyleCnt="4" custScaleX="158205" custLinFactX="9374" custLinFactNeighborX="100000" custLinFactNeighborY="7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90B6771-3115-4F52-B1AB-D0447BDAD3CE}" type="pres">
      <dgm:prSet presAssocID="{D2756793-7FC9-4397-B68E-272860FD6A32}" presName="sibTrans" presStyleCnt="0"/>
      <dgm:spPr/>
    </dgm:pt>
    <dgm:pt modelId="{12277F5B-6DD4-4737-A2D3-E8A841A14EC0}" type="pres">
      <dgm:prSet presAssocID="{47BC72F2-D77A-47DD-8134-39AB64551036}" presName="composite" presStyleCnt="0"/>
      <dgm:spPr/>
    </dgm:pt>
    <dgm:pt modelId="{0A3BBF9A-F10E-4FB1-A15E-EA2EA7D2E7CE}" type="pres">
      <dgm:prSet presAssocID="{47BC72F2-D77A-47DD-8134-39AB64551036}" presName="bentUpArrow1" presStyleLbl="alignImgPlace1" presStyleIdx="1" presStyleCnt="4" custLinFactNeighborX="3329" custLinFactNeighborY="-3805"/>
      <dgm:spPr>
        <a:solidFill>
          <a:srgbClr val="BACEFC"/>
        </a:solidFill>
      </dgm:spPr>
      <dgm:t>
        <a:bodyPr/>
        <a:lstStyle/>
        <a:p>
          <a:endParaRPr lang="en-US"/>
        </a:p>
      </dgm:t>
    </dgm:pt>
    <dgm:pt modelId="{65D7A859-AAC9-4639-A2F1-9EB6F9DA97C3}" type="pres">
      <dgm:prSet presAssocID="{47BC72F2-D77A-47DD-8134-39AB64551036}" presName="ParentText" presStyleLbl="node1" presStyleIdx="1" presStyleCnt="5" custScaleX="184558" custLinFactNeighborX="24607" custLinFactNeighborY="33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7971670F-3CB7-4802-A77F-BDD4E921AA46}" type="pres">
      <dgm:prSet presAssocID="{47BC72F2-D77A-47DD-8134-39AB64551036}" presName="ChildText" presStyleLbl="revTx" presStyleIdx="1" presStyleCnt="4" custScaleX="148333" custLinFactX="4437" custLinFactNeighborX="100000" custLinFactNeighborY="1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77793289-99A3-42EB-AD60-FD20631E22DA}" type="pres">
      <dgm:prSet presAssocID="{0D99A15F-8DDA-4AF3-AA8C-3EB7D07D9A26}" presName="sibTrans" presStyleCnt="0"/>
      <dgm:spPr/>
    </dgm:pt>
    <dgm:pt modelId="{8B0CD908-93D2-459E-8C38-422A5FD3F6EE}" type="pres">
      <dgm:prSet presAssocID="{B9C322C0-C541-42B2-8224-785C9BDD2CB4}" presName="composite" presStyleCnt="0"/>
      <dgm:spPr/>
    </dgm:pt>
    <dgm:pt modelId="{98B5A523-91A2-4FCA-AB7F-651A4C4A7558}" type="pres">
      <dgm:prSet presAssocID="{B9C322C0-C541-42B2-8224-785C9BDD2CB4}" presName="bentUpArrow1" presStyleLbl="alignImgPlace1" presStyleIdx="2" presStyleCnt="4"/>
      <dgm:spPr>
        <a:solidFill>
          <a:srgbClr val="BACEFC"/>
        </a:solidFill>
      </dgm:spPr>
      <dgm:t>
        <a:bodyPr/>
        <a:lstStyle/>
        <a:p>
          <a:endParaRPr lang="en-US"/>
        </a:p>
      </dgm:t>
    </dgm:pt>
    <dgm:pt modelId="{B3581D48-3BFB-4E96-AE68-0112F21EDF95}" type="pres">
      <dgm:prSet presAssocID="{B9C322C0-C541-42B2-8224-785C9BDD2CB4}" presName="ParentText" presStyleLbl="node1" presStyleIdx="2" presStyleCnt="5" custScaleX="187012" custLinFactNeighborX="21461" custLinFactNeighborY="69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CA2AB7D4-1599-47D8-A81D-E1DA3FF59D03}" type="pres">
      <dgm:prSet presAssocID="{B9C322C0-C541-42B2-8224-785C9BDD2CB4}" presName="ChildText" presStyleLbl="revTx" presStyleIdx="2" presStyleCnt="4" custScaleX="166442" custLinFactX="36211" custLinFactNeighborX="100000" custLinFactNeighborY="61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C83288E1-6E62-4820-9912-46A8DC6BFDB2}" type="pres">
      <dgm:prSet presAssocID="{2EBCA30B-D9AC-4892-92C1-48E556C0B314}" presName="sibTrans" presStyleCnt="0"/>
      <dgm:spPr/>
    </dgm:pt>
    <dgm:pt modelId="{7786EFDF-9348-4375-B36A-4A4B3E1FCE4A}" type="pres">
      <dgm:prSet presAssocID="{E9C5115E-13BB-4130-9D24-4F51B5C9A70D}" presName="composite" presStyleCnt="0"/>
      <dgm:spPr/>
    </dgm:pt>
    <dgm:pt modelId="{53F53E1C-0306-4F01-AF0C-B1D75CDB36CC}" type="pres">
      <dgm:prSet presAssocID="{E9C5115E-13BB-4130-9D24-4F51B5C9A70D}" presName="bentUpArrow1" presStyleLbl="alignImgPlace1" presStyleIdx="3" presStyleCnt="4"/>
      <dgm:spPr>
        <a:solidFill>
          <a:srgbClr val="BACEFC"/>
        </a:solidFill>
      </dgm:spPr>
      <dgm:t>
        <a:bodyPr/>
        <a:lstStyle/>
        <a:p>
          <a:endParaRPr lang="en-US"/>
        </a:p>
      </dgm:t>
    </dgm:pt>
    <dgm:pt modelId="{354C3D6B-6B91-44C4-8E8D-810BF6C809CA}" type="pres">
      <dgm:prSet presAssocID="{E9C5115E-13BB-4130-9D24-4F51B5C9A70D}" presName="ParentText" presStyleLbl="node1" presStyleIdx="3" presStyleCnt="5" custScaleX="189466" custLinFactNeighborX="8075" custLinFactNeighborY="64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75276F5-1553-47E6-93F0-895A213492AC}" type="pres">
      <dgm:prSet presAssocID="{E9C5115E-13BB-4130-9D24-4F51B5C9A70D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E96744E-60AC-47CF-AD67-1F4F1026D681}" type="pres">
      <dgm:prSet presAssocID="{D9D4575D-07F1-42C3-A7BE-93B84C7206CD}" presName="sibTrans" presStyleCnt="0"/>
      <dgm:spPr/>
    </dgm:pt>
    <dgm:pt modelId="{237AB5A6-1F3A-428F-8AAC-7F1A30C79E55}" type="pres">
      <dgm:prSet presAssocID="{D007F6D0-E0DD-4B73-8191-0484ECD75C52}" presName="composite" presStyleCnt="0"/>
      <dgm:spPr/>
    </dgm:pt>
    <dgm:pt modelId="{68BFC073-3037-4C45-9417-F31FC09F4EEF}" type="pres">
      <dgm:prSet presAssocID="{D007F6D0-E0DD-4B73-8191-0484ECD75C52}" presName="ParentText" presStyleLbl="node1" presStyleIdx="4" presStyleCnt="5" custScaleX="187824" custLinFactNeighborX="9302" custLinFactNeighborY="-27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95AA557B-140F-4D9C-A94A-811F1C2F0270}" type="presOf" srcId="{5E737CEF-E589-449F-9507-051FA1291193}" destId="{5848F132-F06D-4B91-B809-4A4FE384CFDA}" srcOrd="0" destOrd="0" presId="urn:microsoft.com/office/officeart/2005/8/layout/StepDownProcess"/>
    <dgm:cxn modelId="{F625D15B-DC47-41E6-8175-0A279A66CAEA}" type="presOf" srcId="{E2E20407-9292-413F-8DE2-E25EDAAC0764}" destId="{A95F73DF-AEDC-45F0-AF88-016376FCCDF9}" srcOrd="0" destOrd="0" presId="urn:microsoft.com/office/officeart/2005/8/layout/StepDownProcess"/>
    <dgm:cxn modelId="{302A9251-DC04-4489-88AE-42B1DDA8B072}" srcId="{E2E20407-9292-413F-8DE2-E25EDAAC0764}" destId="{5E737CEF-E589-449F-9507-051FA1291193}" srcOrd="0" destOrd="0" parTransId="{43CDD949-9B79-43A7-87A5-9920FEA462B8}" sibTransId="{D2756793-7FC9-4397-B68E-272860FD6A32}"/>
    <dgm:cxn modelId="{69E34AAA-8A8B-49DB-B7C9-3179A29D267C}" srcId="{E2E20407-9292-413F-8DE2-E25EDAAC0764}" destId="{E9C5115E-13BB-4130-9D24-4F51B5C9A70D}" srcOrd="3" destOrd="0" parTransId="{66303935-B1DD-4B3A-B01B-4D2E787B2D47}" sibTransId="{D9D4575D-07F1-42C3-A7BE-93B84C7206CD}"/>
    <dgm:cxn modelId="{69EAB917-DC4E-49FA-A774-1D7DA79FE153}" type="presOf" srcId="{E9C5115E-13BB-4130-9D24-4F51B5C9A70D}" destId="{354C3D6B-6B91-44C4-8E8D-810BF6C809CA}" srcOrd="0" destOrd="0" presId="urn:microsoft.com/office/officeart/2005/8/layout/StepDownProcess"/>
    <dgm:cxn modelId="{D41CBDF9-4335-497D-98EB-E86A0FBDBBAC}" srcId="{47BC72F2-D77A-47DD-8134-39AB64551036}" destId="{7F5F9E19-06B1-4B08-BD45-D7482F4BADEF}" srcOrd="0" destOrd="0" parTransId="{17512E29-739C-4265-993F-E38294F68CDB}" sibTransId="{7153EDC4-F78F-455F-8CF7-05FF27B1F07F}"/>
    <dgm:cxn modelId="{24A958E7-644D-45AA-87BF-794479F80B27}" type="presOf" srcId="{47BC72F2-D77A-47DD-8134-39AB64551036}" destId="{65D7A859-AAC9-4639-A2F1-9EB6F9DA97C3}" srcOrd="0" destOrd="0" presId="urn:microsoft.com/office/officeart/2005/8/layout/StepDownProcess"/>
    <dgm:cxn modelId="{FEB24EFB-4EC9-4C88-A6E3-D9A789C2616D}" srcId="{E2E20407-9292-413F-8DE2-E25EDAAC0764}" destId="{B9C322C0-C541-42B2-8224-785C9BDD2CB4}" srcOrd="2" destOrd="0" parTransId="{AAD6ABF5-9868-4B0D-A890-B6671C8CB3AF}" sibTransId="{2EBCA30B-D9AC-4892-92C1-48E556C0B314}"/>
    <dgm:cxn modelId="{021AB3A4-6627-4885-9E5A-7351333AD225}" type="presOf" srcId="{0D37053D-C2DB-42D6-B2B4-14DD43D9A33E}" destId="{CA2AB7D4-1599-47D8-A81D-E1DA3FF59D03}" srcOrd="0" destOrd="0" presId="urn:microsoft.com/office/officeart/2005/8/layout/StepDownProcess"/>
    <dgm:cxn modelId="{64D5F39E-03A2-498C-91D8-6AB5D67F0C64}" srcId="{E2E20407-9292-413F-8DE2-E25EDAAC0764}" destId="{D007F6D0-E0DD-4B73-8191-0484ECD75C52}" srcOrd="4" destOrd="0" parTransId="{86D19979-DBF7-4020-A23B-2539CEC1FFB8}" sibTransId="{2ED5DD26-35B6-4215-8385-D4CF09F5D49D}"/>
    <dgm:cxn modelId="{B983C381-393E-4CF2-9A29-B302B5D13339}" type="presOf" srcId="{B9C322C0-C541-42B2-8224-785C9BDD2CB4}" destId="{B3581D48-3BFB-4E96-AE68-0112F21EDF95}" srcOrd="0" destOrd="0" presId="urn:microsoft.com/office/officeart/2005/8/layout/StepDownProcess"/>
    <dgm:cxn modelId="{DDBBD6EA-A08D-460C-A21E-224E9794CF83}" srcId="{5E737CEF-E589-449F-9507-051FA1291193}" destId="{DCD9EDB4-1D83-4666-9FD4-ECB48910CC8E}" srcOrd="0" destOrd="0" parTransId="{E4C4AD55-8EB0-44F2-9AC6-C0EA28A1B7FA}" sibTransId="{8DD07383-01ED-4CD3-99D2-75977B57E2FE}"/>
    <dgm:cxn modelId="{6DE46064-01F5-4E87-8C50-C63BFB2B3573}" srcId="{E2E20407-9292-413F-8DE2-E25EDAAC0764}" destId="{47BC72F2-D77A-47DD-8134-39AB64551036}" srcOrd="1" destOrd="0" parTransId="{92D6F9F8-C6C4-4545-AEA9-160E8D1524C5}" sibTransId="{0D99A15F-8DDA-4AF3-AA8C-3EB7D07D9A26}"/>
    <dgm:cxn modelId="{B2A715BC-CA28-4E30-9300-7251269C84C3}" type="presOf" srcId="{DCD9EDB4-1D83-4666-9FD4-ECB48910CC8E}" destId="{7242498A-041B-49D8-BECC-913962D00FDD}" srcOrd="0" destOrd="0" presId="urn:microsoft.com/office/officeart/2005/8/layout/StepDownProcess"/>
    <dgm:cxn modelId="{63568BF6-9A5B-43CF-BA7E-24CD00741C40}" type="presOf" srcId="{D007F6D0-E0DD-4B73-8191-0484ECD75C52}" destId="{68BFC073-3037-4C45-9417-F31FC09F4EEF}" srcOrd="0" destOrd="0" presId="urn:microsoft.com/office/officeart/2005/8/layout/StepDownProcess"/>
    <dgm:cxn modelId="{789876F3-E04B-4068-AB73-0B42853421E7}" srcId="{B9C322C0-C541-42B2-8224-785C9BDD2CB4}" destId="{0D37053D-C2DB-42D6-B2B4-14DD43D9A33E}" srcOrd="0" destOrd="0" parTransId="{A0508E69-F4A9-4A10-A245-A0CF83228137}" sibTransId="{F6890DDB-5D01-4C43-BDBF-AE3FC6F31B73}"/>
    <dgm:cxn modelId="{0593EA86-CC76-49B8-94E1-C291559C1126}" type="presOf" srcId="{7F5F9E19-06B1-4B08-BD45-D7482F4BADEF}" destId="{7971670F-3CB7-4802-A77F-BDD4E921AA46}" srcOrd="0" destOrd="0" presId="urn:microsoft.com/office/officeart/2005/8/layout/StepDownProcess"/>
    <dgm:cxn modelId="{896B0311-FE4E-4465-8096-3013DBAEFC7E}" type="presParOf" srcId="{A95F73DF-AEDC-45F0-AF88-016376FCCDF9}" destId="{894ADB1C-68C4-4CE9-B908-B75E28B78786}" srcOrd="0" destOrd="0" presId="urn:microsoft.com/office/officeart/2005/8/layout/StepDownProcess"/>
    <dgm:cxn modelId="{F3FBFC15-6937-4FD8-A6F7-DF89611124FF}" type="presParOf" srcId="{894ADB1C-68C4-4CE9-B908-B75E28B78786}" destId="{839730FC-C7A1-45B3-9322-4B7E4E24EF47}" srcOrd="0" destOrd="0" presId="urn:microsoft.com/office/officeart/2005/8/layout/StepDownProcess"/>
    <dgm:cxn modelId="{53499E91-4812-4DBD-8DCC-D13FD3287D0F}" type="presParOf" srcId="{894ADB1C-68C4-4CE9-B908-B75E28B78786}" destId="{5848F132-F06D-4B91-B809-4A4FE384CFDA}" srcOrd="1" destOrd="0" presId="urn:microsoft.com/office/officeart/2005/8/layout/StepDownProcess"/>
    <dgm:cxn modelId="{734BFCF6-A082-45C5-8583-446ECF098C4D}" type="presParOf" srcId="{894ADB1C-68C4-4CE9-B908-B75E28B78786}" destId="{7242498A-041B-49D8-BECC-913962D00FDD}" srcOrd="2" destOrd="0" presId="urn:microsoft.com/office/officeart/2005/8/layout/StepDownProcess"/>
    <dgm:cxn modelId="{64946E12-6E51-4854-8383-DAFA9EB25A4F}" type="presParOf" srcId="{A95F73DF-AEDC-45F0-AF88-016376FCCDF9}" destId="{F90B6771-3115-4F52-B1AB-D0447BDAD3CE}" srcOrd="1" destOrd="0" presId="urn:microsoft.com/office/officeart/2005/8/layout/StepDownProcess"/>
    <dgm:cxn modelId="{6441C6C6-930C-4060-8B84-215B6B6B02A3}" type="presParOf" srcId="{A95F73DF-AEDC-45F0-AF88-016376FCCDF9}" destId="{12277F5B-6DD4-4737-A2D3-E8A841A14EC0}" srcOrd="2" destOrd="0" presId="urn:microsoft.com/office/officeart/2005/8/layout/StepDownProcess"/>
    <dgm:cxn modelId="{C8C6AE99-DA2C-417A-864B-87E5B5A8BD2A}" type="presParOf" srcId="{12277F5B-6DD4-4737-A2D3-E8A841A14EC0}" destId="{0A3BBF9A-F10E-4FB1-A15E-EA2EA7D2E7CE}" srcOrd="0" destOrd="0" presId="urn:microsoft.com/office/officeart/2005/8/layout/StepDownProcess"/>
    <dgm:cxn modelId="{2FA3B195-9801-4311-A92A-501AE51F6601}" type="presParOf" srcId="{12277F5B-6DD4-4737-A2D3-E8A841A14EC0}" destId="{65D7A859-AAC9-4639-A2F1-9EB6F9DA97C3}" srcOrd="1" destOrd="0" presId="urn:microsoft.com/office/officeart/2005/8/layout/StepDownProcess"/>
    <dgm:cxn modelId="{A34BDE9B-BB98-4BC1-B2F5-4C98B9C41D53}" type="presParOf" srcId="{12277F5B-6DD4-4737-A2D3-E8A841A14EC0}" destId="{7971670F-3CB7-4802-A77F-BDD4E921AA46}" srcOrd="2" destOrd="0" presId="urn:microsoft.com/office/officeart/2005/8/layout/StepDownProcess"/>
    <dgm:cxn modelId="{1E75962D-8D9D-4CE4-9206-5F6F2E9EC4A8}" type="presParOf" srcId="{A95F73DF-AEDC-45F0-AF88-016376FCCDF9}" destId="{77793289-99A3-42EB-AD60-FD20631E22DA}" srcOrd="3" destOrd="0" presId="urn:microsoft.com/office/officeart/2005/8/layout/StepDownProcess"/>
    <dgm:cxn modelId="{455468C6-2AD8-4A2C-A8A1-C6AF6037A607}" type="presParOf" srcId="{A95F73DF-AEDC-45F0-AF88-016376FCCDF9}" destId="{8B0CD908-93D2-459E-8C38-422A5FD3F6EE}" srcOrd="4" destOrd="0" presId="urn:microsoft.com/office/officeart/2005/8/layout/StepDownProcess"/>
    <dgm:cxn modelId="{138F770B-29E5-4C9A-A9AF-7B798A14E228}" type="presParOf" srcId="{8B0CD908-93D2-459E-8C38-422A5FD3F6EE}" destId="{98B5A523-91A2-4FCA-AB7F-651A4C4A7558}" srcOrd="0" destOrd="0" presId="urn:microsoft.com/office/officeart/2005/8/layout/StepDownProcess"/>
    <dgm:cxn modelId="{C9643F05-6C91-4A75-9856-87CA8211A8EA}" type="presParOf" srcId="{8B0CD908-93D2-459E-8C38-422A5FD3F6EE}" destId="{B3581D48-3BFB-4E96-AE68-0112F21EDF95}" srcOrd="1" destOrd="0" presId="urn:microsoft.com/office/officeart/2005/8/layout/StepDownProcess"/>
    <dgm:cxn modelId="{FD9E35FD-F1E4-41AD-BEFB-655924BAEA6B}" type="presParOf" srcId="{8B0CD908-93D2-459E-8C38-422A5FD3F6EE}" destId="{CA2AB7D4-1599-47D8-A81D-E1DA3FF59D03}" srcOrd="2" destOrd="0" presId="urn:microsoft.com/office/officeart/2005/8/layout/StepDownProcess"/>
    <dgm:cxn modelId="{FF12C773-9F13-42D6-B2EA-6011B520DE82}" type="presParOf" srcId="{A95F73DF-AEDC-45F0-AF88-016376FCCDF9}" destId="{C83288E1-6E62-4820-9912-46A8DC6BFDB2}" srcOrd="5" destOrd="0" presId="urn:microsoft.com/office/officeart/2005/8/layout/StepDownProcess"/>
    <dgm:cxn modelId="{938E2C84-A984-486B-A866-B5AF1E0BB242}" type="presParOf" srcId="{A95F73DF-AEDC-45F0-AF88-016376FCCDF9}" destId="{7786EFDF-9348-4375-B36A-4A4B3E1FCE4A}" srcOrd="6" destOrd="0" presId="urn:microsoft.com/office/officeart/2005/8/layout/StepDownProcess"/>
    <dgm:cxn modelId="{537822AC-0695-4A37-BC9E-315670DC6671}" type="presParOf" srcId="{7786EFDF-9348-4375-B36A-4A4B3E1FCE4A}" destId="{53F53E1C-0306-4F01-AF0C-B1D75CDB36CC}" srcOrd="0" destOrd="0" presId="urn:microsoft.com/office/officeart/2005/8/layout/StepDownProcess"/>
    <dgm:cxn modelId="{6764CEB4-9F3E-47F2-8572-B24D9D1C0816}" type="presParOf" srcId="{7786EFDF-9348-4375-B36A-4A4B3E1FCE4A}" destId="{354C3D6B-6B91-44C4-8E8D-810BF6C809CA}" srcOrd="1" destOrd="0" presId="urn:microsoft.com/office/officeart/2005/8/layout/StepDownProcess"/>
    <dgm:cxn modelId="{504A6963-26C5-4250-ADC3-C836C3E68DBD}" type="presParOf" srcId="{7786EFDF-9348-4375-B36A-4A4B3E1FCE4A}" destId="{275276F5-1553-47E6-93F0-895A213492AC}" srcOrd="2" destOrd="0" presId="urn:microsoft.com/office/officeart/2005/8/layout/StepDownProcess"/>
    <dgm:cxn modelId="{CE2344AB-98E2-4C79-8A3E-69688D573C76}" type="presParOf" srcId="{A95F73DF-AEDC-45F0-AF88-016376FCCDF9}" destId="{9E96744E-60AC-47CF-AD67-1F4F1026D681}" srcOrd="7" destOrd="0" presId="urn:microsoft.com/office/officeart/2005/8/layout/StepDownProcess"/>
    <dgm:cxn modelId="{32C62793-3DE9-4600-B5DA-3A1E65AD51C9}" type="presParOf" srcId="{A95F73DF-AEDC-45F0-AF88-016376FCCDF9}" destId="{237AB5A6-1F3A-428F-8AAC-7F1A30C79E55}" srcOrd="8" destOrd="0" presId="urn:microsoft.com/office/officeart/2005/8/layout/StepDownProcess"/>
    <dgm:cxn modelId="{D7609D1B-07BD-475E-99D0-2D1C610F57CF}" type="presParOf" srcId="{237AB5A6-1F3A-428F-8AAC-7F1A30C79E55}" destId="{68BFC073-3037-4C45-9417-F31FC09F4EE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80D540-A8DD-4667-BED0-063B8A320EF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DDBD1175-2088-4C37-88AC-86DBC94B1E73}">
      <dgm:prSet/>
      <dgm:spPr/>
      <dgm:t>
        <a:bodyPr/>
        <a:lstStyle/>
        <a:p>
          <a:pPr rtl="0"/>
          <a:r>
            <a:rPr lang="bs-Latn-BA" b="1" dirty="0" smtClean="0"/>
            <a:t>BPMIS </a:t>
          </a:r>
          <a:r>
            <a:rPr lang="sr-Cyrl-BA" b="1" dirty="0" smtClean="0"/>
            <a:t>систем</a:t>
          </a:r>
          <a:endParaRPr lang="bs-Latn-BA" dirty="0"/>
        </a:p>
      </dgm:t>
    </dgm:pt>
    <dgm:pt modelId="{95DDB421-698F-4EC6-9CD4-7DE974C71A8F}" type="parTrans" cxnId="{E6119A27-DEC6-4F32-9077-FB52882751BE}">
      <dgm:prSet/>
      <dgm:spPr/>
      <dgm:t>
        <a:bodyPr/>
        <a:lstStyle/>
        <a:p>
          <a:endParaRPr lang="bs-Latn-BA"/>
        </a:p>
      </dgm:t>
    </dgm:pt>
    <dgm:pt modelId="{EA46305F-BA8F-47F7-8F1A-C647D8EE514B}" type="sibTrans" cxnId="{E6119A27-DEC6-4F32-9077-FB52882751BE}">
      <dgm:prSet/>
      <dgm:spPr/>
      <dgm:t>
        <a:bodyPr/>
        <a:lstStyle/>
        <a:p>
          <a:endParaRPr lang="bs-Latn-BA"/>
        </a:p>
      </dgm:t>
    </dgm:pt>
    <dgm:pt modelId="{3F5461E2-6D58-44BB-ADF2-000A8F6FE795}">
      <dgm:prSet/>
      <dgm:spPr/>
      <dgm:t>
        <a:bodyPr/>
        <a:lstStyle/>
        <a:p>
          <a:pPr rtl="0"/>
          <a:r>
            <a:rPr lang="sr-Cyrl-BA" b="1" dirty="0" smtClean="0"/>
            <a:t>Подсистеми</a:t>
          </a:r>
          <a:endParaRPr lang="bs-Latn-BA" b="1" dirty="0" smtClean="0"/>
        </a:p>
        <a:p>
          <a:pPr rtl="0"/>
          <a:r>
            <a:rPr lang="bs-Latn-BA" b="1" dirty="0" smtClean="0"/>
            <a:t> (WIN, WEB )</a:t>
          </a:r>
          <a:endParaRPr lang="bs-Latn-BA" dirty="0"/>
        </a:p>
      </dgm:t>
    </dgm:pt>
    <dgm:pt modelId="{386DBF13-2DED-4359-AF66-6D89B8C397D2}" type="parTrans" cxnId="{BE4493B2-E45C-4318-B2A4-C1D63BDE1951}">
      <dgm:prSet/>
      <dgm:spPr/>
      <dgm:t>
        <a:bodyPr/>
        <a:lstStyle/>
        <a:p>
          <a:endParaRPr lang="bs-Latn-BA"/>
        </a:p>
      </dgm:t>
    </dgm:pt>
    <dgm:pt modelId="{6190A21D-88A9-4EBC-8039-6CB74D147C94}" type="sibTrans" cxnId="{BE4493B2-E45C-4318-B2A4-C1D63BDE1951}">
      <dgm:prSet/>
      <dgm:spPr/>
      <dgm:t>
        <a:bodyPr/>
        <a:lstStyle/>
        <a:p>
          <a:endParaRPr lang="bs-Latn-BA"/>
        </a:p>
      </dgm:t>
    </dgm:pt>
    <dgm:pt modelId="{A774E0B2-B2F8-4902-916B-DCFC852DE16F}">
      <dgm:prSet/>
      <dgm:spPr/>
      <dgm:t>
        <a:bodyPr/>
        <a:lstStyle/>
        <a:p>
          <a:pPr rtl="0"/>
          <a:r>
            <a:rPr lang="sr-Cyrl-BA" b="1" dirty="0" smtClean="0"/>
            <a:t>Користи и изазови</a:t>
          </a:r>
          <a:endParaRPr lang="bs-Latn-BA" b="1" dirty="0"/>
        </a:p>
      </dgm:t>
    </dgm:pt>
    <dgm:pt modelId="{16B231FA-F2E8-4B9A-B7C2-91D9B39431C2}" type="parTrans" cxnId="{7CFA57FC-2987-4A42-A77D-7C14739B953C}">
      <dgm:prSet/>
      <dgm:spPr/>
      <dgm:t>
        <a:bodyPr/>
        <a:lstStyle/>
        <a:p>
          <a:endParaRPr lang="bs-Latn-BA"/>
        </a:p>
      </dgm:t>
    </dgm:pt>
    <dgm:pt modelId="{83351894-E316-4E4B-BECA-83C6788C4328}" type="sibTrans" cxnId="{7CFA57FC-2987-4A42-A77D-7C14739B953C}">
      <dgm:prSet/>
      <dgm:spPr/>
      <dgm:t>
        <a:bodyPr/>
        <a:lstStyle/>
        <a:p>
          <a:endParaRPr lang="bs-Latn-BA"/>
        </a:p>
      </dgm:t>
    </dgm:pt>
    <dgm:pt modelId="{B0C2530A-687B-4B82-98AB-36633CC9F8C8}">
      <dgm:prSet/>
      <dgm:spPr/>
      <dgm:t>
        <a:bodyPr/>
        <a:lstStyle/>
        <a:p>
          <a:pPr rtl="0"/>
          <a:r>
            <a:rPr lang="sr-Cyrl-BA" b="1" dirty="0" smtClean="0"/>
            <a:t>Очекивани развој и употреба </a:t>
          </a:r>
          <a:r>
            <a:rPr lang="sr-Latn-BA" b="1" dirty="0" smtClean="0"/>
            <a:t>BPMIS </a:t>
          </a:r>
          <a:r>
            <a:rPr lang="sr-Cyrl-BA" b="1" dirty="0" smtClean="0"/>
            <a:t>система</a:t>
          </a:r>
          <a:endParaRPr lang="bs-Latn-BA" dirty="0"/>
        </a:p>
      </dgm:t>
    </dgm:pt>
    <dgm:pt modelId="{4BF304A9-9783-4A86-809A-4D8DAD699412}" type="sibTrans" cxnId="{750586F5-6FE5-4455-9EDB-6BE6408051EB}">
      <dgm:prSet/>
      <dgm:spPr/>
      <dgm:t>
        <a:bodyPr/>
        <a:lstStyle/>
        <a:p>
          <a:endParaRPr lang="bs-Latn-BA"/>
        </a:p>
      </dgm:t>
    </dgm:pt>
    <dgm:pt modelId="{773B1318-BC64-4B39-A09D-48086C7A9239}" type="parTrans" cxnId="{750586F5-6FE5-4455-9EDB-6BE6408051EB}">
      <dgm:prSet/>
      <dgm:spPr/>
      <dgm:t>
        <a:bodyPr/>
        <a:lstStyle/>
        <a:p>
          <a:endParaRPr lang="bs-Latn-BA"/>
        </a:p>
      </dgm:t>
    </dgm:pt>
    <dgm:pt modelId="{91D60BAA-1981-4EE9-8266-B31296B1F98E}" type="pres">
      <dgm:prSet presAssocID="{7E80D540-A8DD-4667-BED0-063B8A320EF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bs-Latn-BA"/>
        </a:p>
      </dgm:t>
    </dgm:pt>
    <dgm:pt modelId="{C112855D-C81D-407A-BFEA-10EC7ABED3E6}" type="pres">
      <dgm:prSet presAssocID="{7E80D540-A8DD-4667-BED0-063B8A320EF2}" presName="pyramid" presStyleLbl="node1" presStyleIdx="0" presStyleCnt="1"/>
      <dgm:spPr/>
    </dgm:pt>
    <dgm:pt modelId="{3AFD8B66-F8EC-4E47-BB00-3AA0102EBD9C}" type="pres">
      <dgm:prSet presAssocID="{7E80D540-A8DD-4667-BED0-063B8A320EF2}" presName="theList" presStyleCnt="0"/>
      <dgm:spPr/>
    </dgm:pt>
    <dgm:pt modelId="{A0F9E771-EAA6-4506-A03A-7279B1B40472}" type="pres">
      <dgm:prSet presAssocID="{DDBD1175-2088-4C37-88AC-86DBC94B1E73}" presName="aNode" presStyleLbl="fgAcc1" presStyleIdx="0" presStyleCnt="4" custLinFactNeighborX="-868" custLinFactNeighborY="-14959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66CC5A8-9579-4B61-8FE0-FF010DCBC2E5}" type="pres">
      <dgm:prSet presAssocID="{DDBD1175-2088-4C37-88AC-86DBC94B1E73}" presName="aSpace" presStyleCnt="0"/>
      <dgm:spPr/>
    </dgm:pt>
    <dgm:pt modelId="{782AEF5F-76E2-474E-BE3F-ECDDD189014C}" type="pres">
      <dgm:prSet presAssocID="{3F5461E2-6D58-44BB-ADF2-000A8F6FE79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C7F3983-BE98-42A9-8B95-1B1A35190A63}" type="pres">
      <dgm:prSet presAssocID="{3F5461E2-6D58-44BB-ADF2-000A8F6FE795}" presName="aSpace" presStyleCnt="0"/>
      <dgm:spPr/>
    </dgm:pt>
    <dgm:pt modelId="{6DA919B9-8836-459B-8126-74E4EC042697}" type="pres">
      <dgm:prSet presAssocID="{A774E0B2-B2F8-4902-916B-DCFC852DE16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9E65CB8-6261-4A22-9125-66CBA6FA73E0}" type="pres">
      <dgm:prSet presAssocID="{A774E0B2-B2F8-4902-916B-DCFC852DE16F}" presName="aSpace" presStyleCnt="0"/>
      <dgm:spPr/>
    </dgm:pt>
    <dgm:pt modelId="{DB77E431-10AE-41D5-993E-E635CB6F97CE}" type="pres">
      <dgm:prSet presAssocID="{B0C2530A-687B-4B82-98AB-36633CC9F8C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1972C32-8E20-4B79-8538-B851A3C9D926}" type="pres">
      <dgm:prSet presAssocID="{B0C2530A-687B-4B82-98AB-36633CC9F8C8}" presName="aSpace" presStyleCnt="0"/>
      <dgm:spPr/>
    </dgm:pt>
  </dgm:ptLst>
  <dgm:cxnLst>
    <dgm:cxn modelId="{7CFA57FC-2987-4A42-A77D-7C14739B953C}" srcId="{7E80D540-A8DD-4667-BED0-063B8A320EF2}" destId="{A774E0B2-B2F8-4902-916B-DCFC852DE16F}" srcOrd="2" destOrd="0" parTransId="{16B231FA-F2E8-4B9A-B7C2-91D9B39431C2}" sibTransId="{83351894-E316-4E4B-BECA-83C6788C4328}"/>
    <dgm:cxn modelId="{750586F5-6FE5-4455-9EDB-6BE6408051EB}" srcId="{7E80D540-A8DD-4667-BED0-063B8A320EF2}" destId="{B0C2530A-687B-4B82-98AB-36633CC9F8C8}" srcOrd="3" destOrd="0" parTransId="{773B1318-BC64-4B39-A09D-48086C7A9239}" sibTransId="{4BF304A9-9783-4A86-809A-4D8DAD699412}"/>
    <dgm:cxn modelId="{88CF29E0-1D32-46EF-9527-BFCDB1186580}" type="presOf" srcId="{DDBD1175-2088-4C37-88AC-86DBC94B1E73}" destId="{A0F9E771-EAA6-4506-A03A-7279B1B40472}" srcOrd="0" destOrd="0" presId="urn:microsoft.com/office/officeart/2005/8/layout/pyramid2"/>
    <dgm:cxn modelId="{BE4493B2-E45C-4318-B2A4-C1D63BDE1951}" srcId="{7E80D540-A8DD-4667-BED0-063B8A320EF2}" destId="{3F5461E2-6D58-44BB-ADF2-000A8F6FE795}" srcOrd="1" destOrd="0" parTransId="{386DBF13-2DED-4359-AF66-6D89B8C397D2}" sibTransId="{6190A21D-88A9-4EBC-8039-6CB74D147C94}"/>
    <dgm:cxn modelId="{E6119A27-DEC6-4F32-9077-FB52882751BE}" srcId="{7E80D540-A8DD-4667-BED0-063B8A320EF2}" destId="{DDBD1175-2088-4C37-88AC-86DBC94B1E73}" srcOrd="0" destOrd="0" parTransId="{95DDB421-698F-4EC6-9CD4-7DE974C71A8F}" sibTransId="{EA46305F-BA8F-47F7-8F1A-C647D8EE514B}"/>
    <dgm:cxn modelId="{6928B854-A681-4777-83B8-35214DF86061}" type="presOf" srcId="{B0C2530A-687B-4B82-98AB-36633CC9F8C8}" destId="{DB77E431-10AE-41D5-993E-E635CB6F97CE}" srcOrd="0" destOrd="0" presId="urn:microsoft.com/office/officeart/2005/8/layout/pyramid2"/>
    <dgm:cxn modelId="{574763AD-A0E3-44DA-9AD5-D45FDA47A3B5}" type="presOf" srcId="{3F5461E2-6D58-44BB-ADF2-000A8F6FE795}" destId="{782AEF5F-76E2-474E-BE3F-ECDDD189014C}" srcOrd="0" destOrd="0" presId="urn:microsoft.com/office/officeart/2005/8/layout/pyramid2"/>
    <dgm:cxn modelId="{76D7B60C-FD1B-40AB-B94C-8E55541A19BF}" type="presOf" srcId="{7E80D540-A8DD-4667-BED0-063B8A320EF2}" destId="{91D60BAA-1981-4EE9-8266-B31296B1F98E}" srcOrd="0" destOrd="0" presId="urn:microsoft.com/office/officeart/2005/8/layout/pyramid2"/>
    <dgm:cxn modelId="{E6C8B394-4F03-484D-BE30-A23B3B24261F}" type="presOf" srcId="{A774E0B2-B2F8-4902-916B-DCFC852DE16F}" destId="{6DA919B9-8836-459B-8126-74E4EC042697}" srcOrd="0" destOrd="0" presId="urn:microsoft.com/office/officeart/2005/8/layout/pyramid2"/>
    <dgm:cxn modelId="{9F72158C-EBAC-437E-84D6-5456977E0894}" type="presParOf" srcId="{91D60BAA-1981-4EE9-8266-B31296B1F98E}" destId="{C112855D-C81D-407A-BFEA-10EC7ABED3E6}" srcOrd="0" destOrd="0" presId="urn:microsoft.com/office/officeart/2005/8/layout/pyramid2"/>
    <dgm:cxn modelId="{4AC569B9-6AD5-47A8-B5C9-DE0554D73B3B}" type="presParOf" srcId="{91D60BAA-1981-4EE9-8266-B31296B1F98E}" destId="{3AFD8B66-F8EC-4E47-BB00-3AA0102EBD9C}" srcOrd="1" destOrd="0" presId="urn:microsoft.com/office/officeart/2005/8/layout/pyramid2"/>
    <dgm:cxn modelId="{E8F48BDE-CF74-4E83-A4F2-834F6F7F397F}" type="presParOf" srcId="{3AFD8B66-F8EC-4E47-BB00-3AA0102EBD9C}" destId="{A0F9E771-EAA6-4506-A03A-7279B1B40472}" srcOrd="0" destOrd="0" presId="urn:microsoft.com/office/officeart/2005/8/layout/pyramid2"/>
    <dgm:cxn modelId="{B39D59CD-0A86-436A-BD1D-B7C6A0CF88F2}" type="presParOf" srcId="{3AFD8B66-F8EC-4E47-BB00-3AA0102EBD9C}" destId="{466CC5A8-9579-4B61-8FE0-FF010DCBC2E5}" srcOrd="1" destOrd="0" presId="urn:microsoft.com/office/officeart/2005/8/layout/pyramid2"/>
    <dgm:cxn modelId="{19B1DBDA-26A3-4BFC-90B4-4F41DEB36B81}" type="presParOf" srcId="{3AFD8B66-F8EC-4E47-BB00-3AA0102EBD9C}" destId="{782AEF5F-76E2-474E-BE3F-ECDDD189014C}" srcOrd="2" destOrd="0" presId="urn:microsoft.com/office/officeart/2005/8/layout/pyramid2"/>
    <dgm:cxn modelId="{E2AE5162-AC1D-43A9-8A33-B89BA5B8C86E}" type="presParOf" srcId="{3AFD8B66-F8EC-4E47-BB00-3AA0102EBD9C}" destId="{0C7F3983-BE98-42A9-8B95-1B1A35190A63}" srcOrd="3" destOrd="0" presId="urn:microsoft.com/office/officeart/2005/8/layout/pyramid2"/>
    <dgm:cxn modelId="{66732399-0880-49E7-9504-F790856C9653}" type="presParOf" srcId="{3AFD8B66-F8EC-4E47-BB00-3AA0102EBD9C}" destId="{6DA919B9-8836-459B-8126-74E4EC042697}" srcOrd="4" destOrd="0" presId="urn:microsoft.com/office/officeart/2005/8/layout/pyramid2"/>
    <dgm:cxn modelId="{3DC2E7E6-AE20-4F89-8EC4-CF5AD2B93DFA}" type="presParOf" srcId="{3AFD8B66-F8EC-4E47-BB00-3AA0102EBD9C}" destId="{59E65CB8-6261-4A22-9125-66CBA6FA73E0}" srcOrd="5" destOrd="0" presId="urn:microsoft.com/office/officeart/2005/8/layout/pyramid2"/>
    <dgm:cxn modelId="{8472683F-D24D-4C89-A555-CAA9DFDF5AAE}" type="presParOf" srcId="{3AFD8B66-F8EC-4E47-BB00-3AA0102EBD9C}" destId="{DB77E431-10AE-41D5-993E-E635CB6F97CE}" srcOrd="6" destOrd="0" presId="urn:microsoft.com/office/officeart/2005/8/layout/pyramid2"/>
    <dgm:cxn modelId="{0061785B-F4AA-4581-9EDF-957E7A59E9F5}" type="presParOf" srcId="{3AFD8B66-F8EC-4E47-BB00-3AA0102EBD9C}" destId="{81972C32-8E20-4B79-8538-B851A3C9D92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E593F2-ED1A-4458-992E-A9BD560EE59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104A75-08A3-47BD-BB14-910400376482}">
      <dgm:prSet phldrT="[Text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sr-Cyrl-BA" dirty="0" smtClean="0"/>
            <a:t>Повезивање</a:t>
          </a:r>
          <a:r>
            <a:rPr lang="en-US" dirty="0" smtClean="0"/>
            <a:t> </a:t>
          </a:r>
          <a:r>
            <a:rPr lang="sr-Cyrl-BA" b="1" dirty="0" smtClean="0">
              <a:solidFill>
                <a:srgbClr val="C00000"/>
              </a:solidFill>
            </a:rPr>
            <a:t>процеса</a:t>
          </a:r>
          <a:r>
            <a:rPr lang="en-US" dirty="0" smtClean="0"/>
            <a:t> </a:t>
          </a:r>
          <a:r>
            <a:rPr lang="sr-Cyrl-BA" dirty="0" smtClean="0"/>
            <a:t>планирања и буџетирања</a:t>
          </a:r>
          <a:endParaRPr lang="en-US" dirty="0"/>
        </a:p>
      </dgm:t>
    </dgm:pt>
    <dgm:pt modelId="{08BA7EE5-2B4D-4C73-AA01-A8E28CD66BE8}" type="parTrans" cxnId="{98F0A479-DA61-44DB-81F7-4C6BE27C3B2E}">
      <dgm:prSet/>
      <dgm:spPr/>
      <dgm:t>
        <a:bodyPr/>
        <a:lstStyle/>
        <a:p>
          <a:endParaRPr lang="en-US"/>
        </a:p>
      </dgm:t>
    </dgm:pt>
    <dgm:pt modelId="{54E483BB-F8EA-407D-B0AE-1F124988AC15}" type="sibTrans" cxnId="{98F0A479-DA61-44DB-81F7-4C6BE27C3B2E}">
      <dgm:prSet/>
      <dgm:spPr/>
      <dgm:t>
        <a:bodyPr/>
        <a:lstStyle/>
        <a:p>
          <a:endParaRPr lang="en-US"/>
        </a:p>
      </dgm:t>
    </dgm:pt>
    <dgm:pt modelId="{514E71D4-9072-495D-A7B0-4E8B9A94A833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500" dirty="0" smtClean="0">
            <a:cs typeface="Times New Roman" pitchFamily="18" charset="0"/>
          </a:endParaRPr>
        </a:p>
        <a:p>
          <a:r>
            <a:rPr lang="ru-RU" sz="1500" dirty="0" smtClean="0">
              <a:cs typeface="Times New Roman" pitchFamily="18" charset="0"/>
            </a:rPr>
            <a:t>Правовремено доношење вишегодишњих и годишњих планова рада, као основа за израду вишегодишњих и годишњих буџетских захтјева</a:t>
          </a:r>
        </a:p>
        <a:p>
          <a:r>
            <a:rPr lang="ru-RU" sz="1400" dirty="0" smtClean="0">
              <a:cs typeface="Times New Roman" pitchFamily="18" charset="0"/>
            </a:rPr>
            <a:t>
</a:t>
          </a:r>
          <a:endParaRPr lang="en-US" sz="1400" dirty="0"/>
        </a:p>
      </dgm:t>
    </dgm:pt>
    <dgm:pt modelId="{B820E476-0EC8-42DD-BF4E-E5395F8A2406}" type="parTrans" cxnId="{FD2167EE-ADE9-4108-BD9C-3D5CBE7F73B6}">
      <dgm:prSet/>
      <dgm:spPr/>
      <dgm:t>
        <a:bodyPr/>
        <a:lstStyle/>
        <a:p>
          <a:endParaRPr lang="en-US"/>
        </a:p>
      </dgm:t>
    </dgm:pt>
    <dgm:pt modelId="{C628A05D-F893-4906-83A6-ACDAD645BB76}" type="sibTrans" cxnId="{FD2167EE-ADE9-4108-BD9C-3D5CBE7F73B6}">
      <dgm:prSet/>
      <dgm:spPr/>
      <dgm:t>
        <a:bodyPr/>
        <a:lstStyle/>
        <a:p>
          <a:endParaRPr lang="en-US"/>
        </a:p>
      </dgm:t>
    </dgm:pt>
    <dgm:pt modelId="{C70E4979-6CD4-431D-8782-F262C50CBF8F}">
      <dgm:prSet phldrT="[Text]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sr-Cyrl-BA" dirty="0" smtClean="0"/>
            <a:t>Повезивање</a:t>
          </a:r>
          <a:r>
            <a:rPr lang="en-US" dirty="0" smtClean="0"/>
            <a:t> </a:t>
          </a:r>
          <a:r>
            <a:rPr lang="sr-Cyrl-BA" b="1" dirty="0" smtClean="0">
              <a:solidFill>
                <a:srgbClr val="C00000"/>
              </a:solidFill>
            </a:rPr>
            <a:t>садржаја</a:t>
          </a:r>
          <a:r>
            <a:rPr lang="en-US" dirty="0" smtClean="0"/>
            <a:t> </a:t>
          </a:r>
          <a:r>
            <a:rPr lang="sr-Cyrl-BA" dirty="0" smtClean="0"/>
            <a:t>планских и буџетских докумената</a:t>
          </a:r>
          <a:endParaRPr lang="en-US" dirty="0"/>
        </a:p>
      </dgm:t>
    </dgm:pt>
    <dgm:pt modelId="{AA7CAFCD-A1C6-4054-8EAD-17913CB71435}" type="parTrans" cxnId="{2B260E93-7744-49A9-8517-D80A19462018}">
      <dgm:prSet/>
      <dgm:spPr/>
      <dgm:t>
        <a:bodyPr/>
        <a:lstStyle/>
        <a:p>
          <a:endParaRPr lang="en-US"/>
        </a:p>
      </dgm:t>
    </dgm:pt>
    <dgm:pt modelId="{004B4D28-2B6F-4793-B369-92F1CC8EE5E7}" type="sibTrans" cxnId="{2B260E93-7744-49A9-8517-D80A19462018}">
      <dgm:prSet/>
      <dgm:spPr/>
      <dgm:t>
        <a:bodyPr/>
        <a:lstStyle/>
        <a:p>
          <a:endParaRPr lang="en-US"/>
        </a:p>
      </dgm:t>
    </dgm:pt>
    <dgm:pt modelId="{F1DF3871-C06C-49FE-9B37-788F70281F3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500" dirty="0" smtClean="0">
            <a:cs typeface="Times New Roman" pitchFamily="18" charset="0"/>
          </a:endParaRPr>
        </a:p>
        <a:p>
          <a:r>
            <a:rPr lang="ru-RU" sz="1500" dirty="0" smtClean="0">
              <a:cs typeface="Times New Roman" pitchFamily="18" charset="0"/>
            </a:rPr>
            <a:t>Садржај буџетског захтјева одражава приоритете, циљеве и резултате предвиђене плановима рада</a:t>
          </a:r>
        </a:p>
        <a:p>
          <a:r>
            <a:rPr lang="ru-RU" sz="1500" dirty="0" smtClean="0">
              <a:cs typeface="Times New Roman" pitchFamily="18" charset="0"/>
            </a:rPr>
            <a:t>
</a:t>
          </a:r>
          <a:endParaRPr lang="en-US" sz="1500" dirty="0"/>
        </a:p>
      </dgm:t>
    </dgm:pt>
    <dgm:pt modelId="{08964E1D-4468-496C-B765-0406129964DB}" type="parTrans" cxnId="{D99425C7-49C8-4E23-814D-C01C821CCCC7}">
      <dgm:prSet/>
      <dgm:spPr/>
      <dgm:t>
        <a:bodyPr/>
        <a:lstStyle/>
        <a:p>
          <a:endParaRPr lang="en-US"/>
        </a:p>
      </dgm:t>
    </dgm:pt>
    <dgm:pt modelId="{0D534615-805A-4998-8146-0A76AEB46DBF}" type="sibTrans" cxnId="{D99425C7-49C8-4E23-814D-C01C821CCCC7}">
      <dgm:prSet/>
      <dgm:spPr/>
      <dgm:t>
        <a:bodyPr/>
        <a:lstStyle/>
        <a:p>
          <a:endParaRPr lang="en-US"/>
        </a:p>
      </dgm:t>
    </dgm:pt>
    <dgm:pt modelId="{D5D0313D-E6C5-4843-A295-DE2A380B8F1B}" type="pres">
      <dgm:prSet presAssocID="{85E593F2-ED1A-4458-992E-A9BD560EE5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10EF2D-C66A-4E54-83E1-A75A0A608BA7}" type="pres">
      <dgm:prSet presAssocID="{DC104A75-08A3-47BD-BB14-910400376482}" presName="compNode" presStyleCnt="0"/>
      <dgm:spPr/>
    </dgm:pt>
    <dgm:pt modelId="{273D943A-A982-4986-8904-F735B57AB392}" type="pres">
      <dgm:prSet presAssocID="{DC104A75-08A3-47BD-BB14-910400376482}" presName="aNode" presStyleLbl="bgShp" presStyleIdx="0" presStyleCnt="2" custLinFactNeighborX="-104" custLinFactNeighborY="1332"/>
      <dgm:spPr/>
      <dgm:t>
        <a:bodyPr/>
        <a:lstStyle/>
        <a:p>
          <a:endParaRPr lang="en-US"/>
        </a:p>
      </dgm:t>
    </dgm:pt>
    <dgm:pt modelId="{6230A607-C72B-4598-8D14-0A875041AA5C}" type="pres">
      <dgm:prSet presAssocID="{DC104A75-08A3-47BD-BB14-910400376482}" presName="textNode" presStyleLbl="bgShp" presStyleIdx="0" presStyleCnt="2"/>
      <dgm:spPr/>
      <dgm:t>
        <a:bodyPr/>
        <a:lstStyle/>
        <a:p>
          <a:endParaRPr lang="en-US"/>
        </a:p>
      </dgm:t>
    </dgm:pt>
    <dgm:pt modelId="{F69E7565-7B38-43BA-B140-CEDAEE641B34}" type="pres">
      <dgm:prSet presAssocID="{DC104A75-08A3-47BD-BB14-910400376482}" presName="compChildNode" presStyleCnt="0"/>
      <dgm:spPr/>
    </dgm:pt>
    <dgm:pt modelId="{6A78D064-B3AE-4E13-9123-C73548F47DA5}" type="pres">
      <dgm:prSet presAssocID="{DC104A75-08A3-47BD-BB14-910400376482}" presName="theInnerList" presStyleCnt="0"/>
      <dgm:spPr/>
    </dgm:pt>
    <dgm:pt modelId="{94306DD6-652D-481B-BC2A-B255762E5E97}" type="pres">
      <dgm:prSet presAssocID="{514E71D4-9072-495D-A7B0-4E8B9A94A833}" presName="childNode" presStyleLbl="node1" presStyleIdx="0" presStyleCnt="2" custLinFactNeighborY="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68462-8840-41E3-B467-D36F96530554}" type="pres">
      <dgm:prSet presAssocID="{DC104A75-08A3-47BD-BB14-910400376482}" presName="aSpace" presStyleCnt="0"/>
      <dgm:spPr/>
    </dgm:pt>
    <dgm:pt modelId="{6051B228-ED7F-42A9-A0D3-D6A2DDF9F4B2}" type="pres">
      <dgm:prSet presAssocID="{C70E4979-6CD4-431D-8782-F262C50CBF8F}" presName="compNode" presStyleCnt="0"/>
      <dgm:spPr/>
    </dgm:pt>
    <dgm:pt modelId="{C6BABFD9-81B4-42EB-A142-3D4231E6D184}" type="pres">
      <dgm:prSet presAssocID="{C70E4979-6CD4-431D-8782-F262C50CBF8F}" presName="aNode" presStyleLbl="bgShp" presStyleIdx="1" presStyleCnt="2" custLinFactNeighborX="1092" custLinFactNeighborY="-696"/>
      <dgm:spPr/>
      <dgm:t>
        <a:bodyPr/>
        <a:lstStyle/>
        <a:p>
          <a:endParaRPr lang="en-US"/>
        </a:p>
      </dgm:t>
    </dgm:pt>
    <dgm:pt modelId="{78AA5B24-E425-4759-85F0-DA5B0B29B3E3}" type="pres">
      <dgm:prSet presAssocID="{C70E4979-6CD4-431D-8782-F262C50CBF8F}" presName="textNode" presStyleLbl="bgShp" presStyleIdx="1" presStyleCnt="2"/>
      <dgm:spPr/>
      <dgm:t>
        <a:bodyPr/>
        <a:lstStyle/>
        <a:p>
          <a:endParaRPr lang="en-US"/>
        </a:p>
      </dgm:t>
    </dgm:pt>
    <dgm:pt modelId="{F79086FB-9CD7-4987-98D5-EAB35B21AAF8}" type="pres">
      <dgm:prSet presAssocID="{C70E4979-6CD4-431D-8782-F262C50CBF8F}" presName="compChildNode" presStyleCnt="0"/>
      <dgm:spPr/>
    </dgm:pt>
    <dgm:pt modelId="{73267AC1-D2E4-4C24-A296-07BDD8108BB4}" type="pres">
      <dgm:prSet presAssocID="{C70E4979-6CD4-431D-8782-F262C50CBF8F}" presName="theInnerList" presStyleCnt="0"/>
      <dgm:spPr/>
    </dgm:pt>
    <dgm:pt modelId="{68BD3959-C640-4707-A62E-A6DFA245CD07}" type="pres">
      <dgm:prSet presAssocID="{F1DF3871-C06C-49FE-9B37-788F70281F3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60E93-7744-49A9-8517-D80A19462018}" srcId="{85E593F2-ED1A-4458-992E-A9BD560EE59B}" destId="{C70E4979-6CD4-431D-8782-F262C50CBF8F}" srcOrd="1" destOrd="0" parTransId="{AA7CAFCD-A1C6-4054-8EAD-17913CB71435}" sibTransId="{004B4D28-2B6F-4793-B369-92F1CC8EE5E7}"/>
    <dgm:cxn modelId="{96AE6E69-7912-49AD-9F0F-8DB5C61A0D3E}" type="presOf" srcId="{DC104A75-08A3-47BD-BB14-910400376482}" destId="{273D943A-A982-4986-8904-F735B57AB392}" srcOrd="0" destOrd="0" presId="urn:microsoft.com/office/officeart/2005/8/layout/lProcess2"/>
    <dgm:cxn modelId="{9A375735-690A-4F50-8901-AB33FFD9FE7D}" type="presOf" srcId="{DC104A75-08A3-47BD-BB14-910400376482}" destId="{6230A607-C72B-4598-8D14-0A875041AA5C}" srcOrd="1" destOrd="0" presId="urn:microsoft.com/office/officeart/2005/8/layout/lProcess2"/>
    <dgm:cxn modelId="{26480EE1-5AEE-4A89-B261-CBDCE64D8FAC}" type="presOf" srcId="{C70E4979-6CD4-431D-8782-F262C50CBF8F}" destId="{C6BABFD9-81B4-42EB-A142-3D4231E6D184}" srcOrd="0" destOrd="0" presId="urn:microsoft.com/office/officeart/2005/8/layout/lProcess2"/>
    <dgm:cxn modelId="{5D4F6389-76A6-49E5-91D4-068989B87E7B}" type="presOf" srcId="{C70E4979-6CD4-431D-8782-F262C50CBF8F}" destId="{78AA5B24-E425-4759-85F0-DA5B0B29B3E3}" srcOrd="1" destOrd="0" presId="urn:microsoft.com/office/officeart/2005/8/layout/lProcess2"/>
    <dgm:cxn modelId="{FD2167EE-ADE9-4108-BD9C-3D5CBE7F73B6}" srcId="{DC104A75-08A3-47BD-BB14-910400376482}" destId="{514E71D4-9072-495D-A7B0-4E8B9A94A833}" srcOrd="0" destOrd="0" parTransId="{B820E476-0EC8-42DD-BF4E-E5395F8A2406}" sibTransId="{C628A05D-F893-4906-83A6-ACDAD645BB76}"/>
    <dgm:cxn modelId="{98F0A479-DA61-44DB-81F7-4C6BE27C3B2E}" srcId="{85E593F2-ED1A-4458-992E-A9BD560EE59B}" destId="{DC104A75-08A3-47BD-BB14-910400376482}" srcOrd="0" destOrd="0" parTransId="{08BA7EE5-2B4D-4C73-AA01-A8E28CD66BE8}" sibTransId="{54E483BB-F8EA-407D-B0AE-1F124988AC15}"/>
    <dgm:cxn modelId="{5E8FE352-CC02-4C2A-ABE5-2CA81EB16796}" type="presOf" srcId="{F1DF3871-C06C-49FE-9B37-788F70281F34}" destId="{68BD3959-C640-4707-A62E-A6DFA245CD07}" srcOrd="0" destOrd="0" presId="urn:microsoft.com/office/officeart/2005/8/layout/lProcess2"/>
    <dgm:cxn modelId="{33665F13-2BBE-4C30-9DFE-BE0B437DF8CD}" type="presOf" srcId="{514E71D4-9072-495D-A7B0-4E8B9A94A833}" destId="{94306DD6-652D-481B-BC2A-B255762E5E97}" srcOrd="0" destOrd="0" presId="urn:microsoft.com/office/officeart/2005/8/layout/lProcess2"/>
    <dgm:cxn modelId="{93B0EB23-C35B-4620-BF1E-8716C893B4A2}" type="presOf" srcId="{85E593F2-ED1A-4458-992E-A9BD560EE59B}" destId="{D5D0313D-E6C5-4843-A295-DE2A380B8F1B}" srcOrd="0" destOrd="0" presId="urn:microsoft.com/office/officeart/2005/8/layout/lProcess2"/>
    <dgm:cxn modelId="{D99425C7-49C8-4E23-814D-C01C821CCCC7}" srcId="{C70E4979-6CD4-431D-8782-F262C50CBF8F}" destId="{F1DF3871-C06C-49FE-9B37-788F70281F34}" srcOrd="0" destOrd="0" parTransId="{08964E1D-4468-496C-B765-0406129964DB}" sibTransId="{0D534615-805A-4998-8146-0A76AEB46DBF}"/>
    <dgm:cxn modelId="{491C1662-BBF2-4FCC-9D9A-2C8122B3A106}" type="presParOf" srcId="{D5D0313D-E6C5-4843-A295-DE2A380B8F1B}" destId="{AD10EF2D-C66A-4E54-83E1-A75A0A608BA7}" srcOrd="0" destOrd="0" presId="urn:microsoft.com/office/officeart/2005/8/layout/lProcess2"/>
    <dgm:cxn modelId="{2EBC8836-78AD-4093-AEE2-A15526CB2390}" type="presParOf" srcId="{AD10EF2D-C66A-4E54-83E1-A75A0A608BA7}" destId="{273D943A-A982-4986-8904-F735B57AB392}" srcOrd="0" destOrd="0" presId="urn:microsoft.com/office/officeart/2005/8/layout/lProcess2"/>
    <dgm:cxn modelId="{1385689A-3B2C-43D3-A8A4-74EBCD1F78F6}" type="presParOf" srcId="{AD10EF2D-C66A-4E54-83E1-A75A0A608BA7}" destId="{6230A607-C72B-4598-8D14-0A875041AA5C}" srcOrd="1" destOrd="0" presId="urn:microsoft.com/office/officeart/2005/8/layout/lProcess2"/>
    <dgm:cxn modelId="{2648B9CB-BA9A-44C3-8EDC-CCF334D7C497}" type="presParOf" srcId="{AD10EF2D-C66A-4E54-83E1-A75A0A608BA7}" destId="{F69E7565-7B38-43BA-B140-CEDAEE641B34}" srcOrd="2" destOrd="0" presId="urn:microsoft.com/office/officeart/2005/8/layout/lProcess2"/>
    <dgm:cxn modelId="{73FC11E0-D645-46A5-94B2-16ED9FA7B08D}" type="presParOf" srcId="{F69E7565-7B38-43BA-B140-CEDAEE641B34}" destId="{6A78D064-B3AE-4E13-9123-C73548F47DA5}" srcOrd="0" destOrd="0" presId="urn:microsoft.com/office/officeart/2005/8/layout/lProcess2"/>
    <dgm:cxn modelId="{66DA13AB-C17C-4963-889A-AC1D91919E3C}" type="presParOf" srcId="{6A78D064-B3AE-4E13-9123-C73548F47DA5}" destId="{94306DD6-652D-481B-BC2A-B255762E5E97}" srcOrd="0" destOrd="0" presId="urn:microsoft.com/office/officeart/2005/8/layout/lProcess2"/>
    <dgm:cxn modelId="{9AFCEA42-888C-4CE6-91DA-133EEE93D469}" type="presParOf" srcId="{D5D0313D-E6C5-4843-A295-DE2A380B8F1B}" destId="{4D168462-8840-41E3-B467-D36F96530554}" srcOrd="1" destOrd="0" presId="urn:microsoft.com/office/officeart/2005/8/layout/lProcess2"/>
    <dgm:cxn modelId="{116A9B06-CAE6-4909-A433-5AF467487D1B}" type="presParOf" srcId="{D5D0313D-E6C5-4843-A295-DE2A380B8F1B}" destId="{6051B228-ED7F-42A9-A0D3-D6A2DDF9F4B2}" srcOrd="2" destOrd="0" presId="urn:microsoft.com/office/officeart/2005/8/layout/lProcess2"/>
    <dgm:cxn modelId="{FBD41B63-7C05-4AD4-9654-1710587EBACF}" type="presParOf" srcId="{6051B228-ED7F-42A9-A0D3-D6A2DDF9F4B2}" destId="{C6BABFD9-81B4-42EB-A142-3D4231E6D184}" srcOrd="0" destOrd="0" presId="urn:microsoft.com/office/officeart/2005/8/layout/lProcess2"/>
    <dgm:cxn modelId="{4B1025F0-B703-4EE2-BA32-6791A1718EA9}" type="presParOf" srcId="{6051B228-ED7F-42A9-A0D3-D6A2DDF9F4B2}" destId="{78AA5B24-E425-4759-85F0-DA5B0B29B3E3}" srcOrd="1" destOrd="0" presId="urn:microsoft.com/office/officeart/2005/8/layout/lProcess2"/>
    <dgm:cxn modelId="{E231013B-771B-4E7B-AF68-7359D86745E6}" type="presParOf" srcId="{6051B228-ED7F-42A9-A0D3-D6A2DDF9F4B2}" destId="{F79086FB-9CD7-4987-98D5-EAB35B21AAF8}" srcOrd="2" destOrd="0" presId="urn:microsoft.com/office/officeart/2005/8/layout/lProcess2"/>
    <dgm:cxn modelId="{A09EA42E-BEA5-4173-961B-DF48673A3C78}" type="presParOf" srcId="{F79086FB-9CD7-4987-98D5-EAB35B21AAF8}" destId="{73267AC1-D2E4-4C24-A296-07BDD8108BB4}" srcOrd="0" destOrd="0" presId="urn:microsoft.com/office/officeart/2005/8/layout/lProcess2"/>
    <dgm:cxn modelId="{B3823E44-F5F5-46BA-82E0-8A2E9B448B6C}" type="presParOf" srcId="{73267AC1-D2E4-4C24-A296-07BDD8108BB4}" destId="{68BD3959-C640-4707-A62E-A6DFA245CD0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F16E66-C1BE-472C-9B0E-138422B876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206DDF-4079-4F9E-8B8E-F6F7BEFC305D}">
      <dgm:prSet phldrT="[Text]" custT="1"/>
      <dgm:spPr/>
      <dgm:t>
        <a:bodyPr/>
        <a:lstStyle/>
        <a:p>
          <a:r>
            <a:rPr lang="en-US" sz="2000" dirty="0" smtClean="0"/>
            <a:t>30 </a:t>
          </a:r>
          <a:r>
            <a:rPr lang="sr-Cyrl-BA" sz="2000" dirty="0" smtClean="0"/>
            <a:t>Јун</a:t>
          </a:r>
          <a:endParaRPr lang="en-US" sz="2000" dirty="0" smtClean="0"/>
        </a:p>
      </dgm:t>
    </dgm:pt>
    <dgm:pt modelId="{F457094D-6CB0-4E28-ABFD-CD100CEDC22B}" type="parTrans" cxnId="{9583EECE-7524-48C5-B562-A66C6D4D1E9B}">
      <dgm:prSet/>
      <dgm:spPr/>
      <dgm:t>
        <a:bodyPr/>
        <a:lstStyle/>
        <a:p>
          <a:endParaRPr lang="en-US"/>
        </a:p>
      </dgm:t>
    </dgm:pt>
    <dgm:pt modelId="{28A6ABE6-B9D5-4D2F-B6FA-850FB671FB8E}" type="sibTrans" cxnId="{9583EECE-7524-48C5-B562-A66C6D4D1E9B}">
      <dgm:prSet/>
      <dgm:spPr/>
      <dgm:t>
        <a:bodyPr/>
        <a:lstStyle/>
        <a:p>
          <a:endParaRPr lang="en-US"/>
        </a:p>
      </dgm:t>
    </dgm:pt>
    <dgm:pt modelId="{31A19937-3EED-4B95-8F8F-5C9051BEBC50}">
      <dgm:prSet phldrT="[Text]" custT="1"/>
      <dgm:spPr/>
      <dgm:t>
        <a:bodyPr/>
        <a:lstStyle/>
        <a:p>
          <a:r>
            <a:rPr lang="en-US" sz="2000" dirty="0" smtClean="0"/>
            <a:t>1 </a:t>
          </a:r>
          <a:r>
            <a:rPr lang="sr-Cyrl-BA" sz="2000" dirty="0" smtClean="0"/>
            <a:t>Јул</a:t>
          </a:r>
          <a:endParaRPr lang="en-US" sz="2000" dirty="0" smtClean="0"/>
        </a:p>
      </dgm:t>
    </dgm:pt>
    <dgm:pt modelId="{CB88BB2D-F82D-424B-8F20-1D55D4E71A50}" type="parTrans" cxnId="{49BFD68F-C26A-4D20-8CC9-9F4A4755D44D}">
      <dgm:prSet/>
      <dgm:spPr/>
      <dgm:t>
        <a:bodyPr/>
        <a:lstStyle/>
        <a:p>
          <a:endParaRPr lang="en-US"/>
        </a:p>
      </dgm:t>
    </dgm:pt>
    <dgm:pt modelId="{499B477A-C80B-4A6F-8939-9B95D3C7B146}" type="sibTrans" cxnId="{49BFD68F-C26A-4D20-8CC9-9F4A4755D44D}">
      <dgm:prSet/>
      <dgm:spPr/>
      <dgm:t>
        <a:bodyPr/>
        <a:lstStyle/>
        <a:p>
          <a:endParaRPr lang="en-US"/>
        </a:p>
      </dgm:t>
    </dgm:pt>
    <dgm:pt modelId="{A53D10EE-3851-4034-ABB9-DCFA3B323559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1 </a:t>
          </a:r>
          <a:r>
            <a:rPr lang="sr-Cyrl-BA" sz="2000" dirty="0" smtClean="0">
              <a:solidFill>
                <a:srgbClr val="FF0000"/>
              </a:solidFill>
            </a:rPr>
            <a:t>Сеп</a:t>
          </a:r>
          <a:endParaRPr lang="en-US" sz="2000" dirty="0" smtClean="0">
            <a:solidFill>
              <a:srgbClr val="FF0000"/>
            </a:solidFill>
          </a:endParaRPr>
        </a:p>
      </dgm:t>
    </dgm:pt>
    <dgm:pt modelId="{5E299E07-5E2F-4EE6-BDBC-C359260B57FE}" type="parTrans" cxnId="{B34579E2-D258-4296-B8E9-D3A6C14A9556}">
      <dgm:prSet/>
      <dgm:spPr/>
      <dgm:t>
        <a:bodyPr/>
        <a:lstStyle/>
        <a:p>
          <a:endParaRPr lang="en-US"/>
        </a:p>
      </dgm:t>
    </dgm:pt>
    <dgm:pt modelId="{165C26ED-0425-4F12-A2FF-2CFE579FE709}" type="sibTrans" cxnId="{B34579E2-D258-4296-B8E9-D3A6C14A9556}">
      <dgm:prSet/>
      <dgm:spPr/>
      <dgm:t>
        <a:bodyPr/>
        <a:lstStyle/>
        <a:p>
          <a:endParaRPr lang="en-US"/>
        </a:p>
      </dgm:t>
    </dgm:pt>
    <dgm:pt modelId="{FEE333CB-53A5-4184-BA0D-3AE2EA8E301E}">
      <dgm:prSet phldrT="[Text]" custT="1"/>
      <dgm:spPr/>
      <dgm:t>
        <a:bodyPr/>
        <a:lstStyle/>
        <a:p>
          <a:r>
            <a:rPr lang="en-US" sz="2000" dirty="0" smtClean="0"/>
            <a:t>15 </a:t>
          </a:r>
          <a:r>
            <a:rPr lang="sr-Cyrl-BA" sz="2000" dirty="0" smtClean="0"/>
            <a:t>Окт</a:t>
          </a:r>
          <a:endParaRPr lang="en-US" sz="2000" dirty="0" smtClean="0"/>
        </a:p>
      </dgm:t>
    </dgm:pt>
    <dgm:pt modelId="{7E37294D-8B3C-4B82-8970-EEB6939A8801}" type="parTrans" cxnId="{F66CB737-1A8F-4F50-A8EA-5FD4CD4FAAB9}">
      <dgm:prSet/>
      <dgm:spPr/>
      <dgm:t>
        <a:bodyPr/>
        <a:lstStyle/>
        <a:p>
          <a:endParaRPr lang="en-US"/>
        </a:p>
      </dgm:t>
    </dgm:pt>
    <dgm:pt modelId="{73B2816F-4391-414F-B475-E97F0027DD05}" type="sibTrans" cxnId="{F66CB737-1A8F-4F50-A8EA-5FD4CD4FAAB9}">
      <dgm:prSet/>
      <dgm:spPr/>
      <dgm:t>
        <a:bodyPr/>
        <a:lstStyle/>
        <a:p>
          <a:endParaRPr lang="en-US"/>
        </a:p>
      </dgm:t>
    </dgm:pt>
    <dgm:pt modelId="{F480F6A6-98E6-4EF8-93B6-822B743CF122}">
      <dgm:prSet phldrT="[Text]" custT="1"/>
      <dgm:spPr/>
      <dgm:t>
        <a:bodyPr/>
        <a:lstStyle/>
        <a:p>
          <a:r>
            <a:rPr lang="en-US" sz="2000" dirty="0" smtClean="0"/>
            <a:t>5 </a:t>
          </a:r>
          <a:r>
            <a:rPr lang="sr-Cyrl-BA" sz="2000" dirty="0" smtClean="0"/>
            <a:t>Нов</a:t>
          </a:r>
          <a:endParaRPr lang="en-US" sz="2000" dirty="0" smtClean="0"/>
        </a:p>
      </dgm:t>
    </dgm:pt>
    <dgm:pt modelId="{9D4A8FFA-AF89-4C1E-8E83-2E5DAA21A6AB}" type="parTrans" cxnId="{3F12C56B-BDCB-42A6-AA76-6EF1ACFC6BF4}">
      <dgm:prSet/>
      <dgm:spPr/>
      <dgm:t>
        <a:bodyPr/>
        <a:lstStyle/>
        <a:p>
          <a:endParaRPr lang="en-US"/>
        </a:p>
      </dgm:t>
    </dgm:pt>
    <dgm:pt modelId="{088D9FA1-C0FF-4796-A63B-8A8F4F7EE49E}" type="sibTrans" cxnId="{3F12C56B-BDCB-42A6-AA76-6EF1ACFC6BF4}">
      <dgm:prSet/>
      <dgm:spPr/>
      <dgm:t>
        <a:bodyPr/>
        <a:lstStyle/>
        <a:p>
          <a:endParaRPr lang="en-US"/>
        </a:p>
      </dgm:t>
    </dgm:pt>
    <dgm:pt modelId="{FDDA5CFC-4153-4000-BF40-AB5045C55B08}">
      <dgm:prSet phldrT="[Text]" custT="1"/>
      <dgm:spPr/>
      <dgm:t>
        <a:bodyPr/>
        <a:lstStyle/>
        <a:p>
          <a:r>
            <a:rPr lang="en-US" sz="2000" dirty="0" smtClean="0"/>
            <a:t>15 </a:t>
          </a:r>
          <a:r>
            <a:rPr lang="sr-Cyrl-BA" sz="2000" dirty="0" smtClean="0"/>
            <a:t>Дец</a:t>
          </a:r>
          <a:endParaRPr lang="en-US" sz="2000" dirty="0" smtClean="0"/>
        </a:p>
      </dgm:t>
    </dgm:pt>
    <dgm:pt modelId="{19A7AFA6-9A6F-4188-933A-5D2B419AA4D8}" type="parTrans" cxnId="{E3FCDD6A-ABCC-4CCF-94E6-5836A522C604}">
      <dgm:prSet/>
      <dgm:spPr/>
      <dgm:t>
        <a:bodyPr/>
        <a:lstStyle/>
        <a:p>
          <a:endParaRPr lang="en-US"/>
        </a:p>
      </dgm:t>
    </dgm:pt>
    <dgm:pt modelId="{31E08381-FB3D-480F-A267-3847871987E4}" type="sibTrans" cxnId="{E3FCDD6A-ABCC-4CCF-94E6-5836A522C604}">
      <dgm:prSet/>
      <dgm:spPr/>
      <dgm:t>
        <a:bodyPr/>
        <a:lstStyle/>
        <a:p>
          <a:endParaRPr lang="en-US"/>
        </a:p>
      </dgm:t>
    </dgm:pt>
    <dgm:pt modelId="{E5B877F2-0375-458D-B12C-0E9C1FEE7C10}">
      <dgm:prSet phldrT="[Text]" custT="1"/>
      <dgm:spPr/>
      <dgm:t>
        <a:bodyPr/>
        <a:lstStyle/>
        <a:p>
          <a:r>
            <a:rPr lang="en-US" sz="2000" dirty="0" smtClean="0"/>
            <a:t>1 </a:t>
          </a:r>
          <a:r>
            <a:rPr lang="sr-Cyrl-BA" sz="2000" dirty="0" smtClean="0"/>
            <a:t>Феб</a:t>
          </a:r>
          <a:endParaRPr lang="en-US" sz="2000" dirty="0" smtClean="0"/>
        </a:p>
      </dgm:t>
    </dgm:pt>
    <dgm:pt modelId="{93A9A11E-6D4C-473B-BC77-6E91AB094D76}" type="parTrans" cxnId="{4E3CDF24-6F3C-41F0-8CD1-D83C92F07AA5}">
      <dgm:prSet/>
      <dgm:spPr/>
      <dgm:t>
        <a:bodyPr/>
        <a:lstStyle/>
        <a:p>
          <a:endParaRPr lang="en-US"/>
        </a:p>
      </dgm:t>
    </dgm:pt>
    <dgm:pt modelId="{BDBC73B8-F159-44B0-9FB2-B73F3073F0CD}" type="sibTrans" cxnId="{4E3CDF24-6F3C-41F0-8CD1-D83C92F07AA5}">
      <dgm:prSet/>
      <dgm:spPr/>
      <dgm:t>
        <a:bodyPr/>
        <a:lstStyle/>
        <a:p>
          <a:endParaRPr lang="en-US"/>
        </a:p>
      </dgm:t>
    </dgm:pt>
    <dgm:pt modelId="{18196321-3A19-4C8B-AAA3-B10488AAB7B2}">
      <dgm:prSet phldrT="[Text]" custT="1"/>
      <dgm:spPr/>
      <dgm:t>
        <a:bodyPr/>
        <a:lstStyle/>
        <a:p>
          <a:r>
            <a:rPr lang="en-US" sz="2000" b="0" i="0" u="none" dirty="0" smtClean="0"/>
            <a:t>15 </a:t>
          </a:r>
          <a:r>
            <a:rPr lang="sr-Cyrl-BA" sz="2000" b="0" i="0" u="none" dirty="0" smtClean="0"/>
            <a:t>Феб</a:t>
          </a:r>
          <a:endParaRPr lang="en-US" sz="2000" dirty="0" smtClean="0"/>
        </a:p>
      </dgm:t>
    </dgm:pt>
    <dgm:pt modelId="{C8732716-E960-4F0B-9BF4-0D982A42C355}" type="parTrans" cxnId="{3C40850D-4BC9-430E-A042-609513DA9CC4}">
      <dgm:prSet/>
      <dgm:spPr/>
      <dgm:t>
        <a:bodyPr/>
        <a:lstStyle/>
        <a:p>
          <a:endParaRPr lang="en-US"/>
        </a:p>
      </dgm:t>
    </dgm:pt>
    <dgm:pt modelId="{86FB6C79-3D6E-4CBE-8921-49B92C19094C}" type="sibTrans" cxnId="{3C40850D-4BC9-430E-A042-609513DA9CC4}">
      <dgm:prSet/>
      <dgm:spPr/>
      <dgm:t>
        <a:bodyPr/>
        <a:lstStyle/>
        <a:p>
          <a:endParaRPr lang="en-US"/>
        </a:p>
      </dgm:t>
    </dgm:pt>
    <dgm:pt modelId="{E99709E3-5896-4FAD-8710-0C96127582E0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30 </a:t>
          </a:r>
          <a:r>
            <a:rPr lang="sr-Cyrl-BA" sz="2000" dirty="0" smtClean="0">
              <a:solidFill>
                <a:srgbClr val="FF0000"/>
              </a:solidFill>
            </a:rPr>
            <a:t>Апр</a:t>
          </a:r>
          <a:endParaRPr lang="en-US" sz="2000" dirty="0" smtClean="0">
            <a:solidFill>
              <a:srgbClr val="FF0000"/>
            </a:solidFill>
          </a:endParaRPr>
        </a:p>
      </dgm:t>
    </dgm:pt>
    <dgm:pt modelId="{A392B7B7-C957-4867-BC20-69BA9095706A}" type="parTrans" cxnId="{BED08247-E163-4C4C-B80E-5EA91AEFC1D5}">
      <dgm:prSet/>
      <dgm:spPr/>
      <dgm:t>
        <a:bodyPr/>
        <a:lstStyle/>
        <a:p>
          <a:endParaRPr lang="en-US"/>
        </a:p>
      </dgm:t>
    </dgm:pt>
    <dgm:pt modelId="{93E2A31C-64A4-4D84-80BE-0F4D23ECC956}" type="sibTrans" cxnId="{BED08247-E163-4C4C-B80E-5EA91AEFC1D5}">
      <dgm:prSet/>
      <dgm:spPr/>
      <dgm:t>
        <a:bodyPr/>
        <a:lstStyle/>
        <a:p>
          <a:endParaRPr lang="en-US"/>
        </a:p>
      </dgm:t>
    </dgm:pt>
    <dgm:pt modelId="{5E77178B-2A46-4CA4-9E07-59529DEA62EC}">
      <dgm:prSet phldrT="[Text]" custT="1"/>
      <dgm:spPr/>
      <dgm:t>
        <a:bodyPr/>
        <a:lstStyle/>
        <a:p>
          <a:r>
            <a:rPr lang="en-US" sz="2000" dirty="0" smtClean="0"/>
            <a:t>1 </a:t>
          </a:r>
          <a:r>
            <a:rPr lang="sr-Cyrl-BA" sz="2000" dirty="0" smtClean="0"/>
            <a:t>Дец</a:t>
          </a:r>
          <a:endParaRPr lang="en-US" sz="2000" dirty="0" smtClean="0"/>
        </a:p>
      </dgm:t>
    </dgm:pt>
    <dgm:pt modelId="{AEF089DB-D951-4A3F-B9F3-692FD6C6AE2D}" type="parTrans" cxnId="{1F377B8E-EBD9-4509-8B12-72F167CD7FFF}">
      <dgm:prSet/>
      <dgm:spPr/>
      <dgm:t>
        <a:bodyPr/>
        <a:lstStyle/>
        <a:p>
          <a:endParaRPr lang="en-US"/>
        </a:p>
      </dgm:t>
    </dgm:pt>
    <dgm:pt modelId="{7C6E7E9B-6A71-449D-8103-68527837ED2D}" type="sibTrans" cxnId="{1F377B8E-EBD9-4509-8B12-72F167CD7FFF}">
      <dgm:prSet/>
      <dgm:spPr/>
      <dgm:t>
        <a:bodyPr/>
        <a:lstStyle/>
        <a:p>
          <a:endParaRPr lang="en-US"/>
        </a:p>
      </dgm:t>
    </dgm:pt>
    <dgm:pt modelId="{0392D4E5-6EE9-4A94-92D6-5FA4174B6810}" type="pres">
      <dgm:prSet presAssocID="{E8F16E66-C1BE-472C-9B0E-138422B876F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A901D01-0C2E-46E5-81E2-7F7D9977E838}" type="pres">
      <dgm:prSet presAssocID="{E5B877F2-0375-458D-B12C-0E9C1FEE7C10}" presName="thickLine" presStyleLbl="alignNode1" presStyleIdx="0" presStyleCnt="10"/>
      <dgm:spPr/>
    </dgm:pt>
    <dgm:pt modelId="{6BD5313B-ABD5-447B-A42F-BF470375693A}" type="pres">
      <dgm:prSet presAssocID="{E5B877F2-0375-458D-B12C-0E9C1FEE7C10}" presName="horz1" presStyleCnt="0"/>
      <dgm:spPr/>
    </dgm:pt>
    <dgm:pt modelId="{C9CF11BE-F945-447D-8EB1-143D3D19CDC8}" type="pres">
      <dgm:prSet presAssocID="{E5B877F2-0375-458D-B12C-0E9C1FEE7C10}" presName="tx1" presStyleLbl="revTx" presStyleIdx="0" presStyleCnt="10"/>
      <dgm:spPr/>
      <dgm:t>
        <a:bodyPr/>
        <a:lstStyle/>
        <a:p>
          <a:endParaRPr lang="en-US"/>
        </a:p>
      </dgm:t>
    </dgm:pt>
    <dgm:pt modelId="{84FBB99B-022D-4D7D-B066-61FA15140F66}" type="pres">
      <dgm:prSet presAssocID="{E5B877F2-0375-458D-B12C-0E9C1FEE7C10}" presName="vert1" presStyleCnt="0"/>
      <dgm:spPr/>
    </dgm:pt>
    <dgm:pt modelId="{FE6AEAF2-74B5-45D8-89D2-CDCF6F256139}" type="pres">
      <dgm:prSet presAssocID="{18196321-3A19-4C8B-AAA3-B10488AAB7B2}" presName="thickLine" presStyleLbl="alignNode1" presStyleIdx="1" presStyleCnt="10"/>
      <dgm:spPr/>
    </dgm:pt>
    <dgm:pt modelId="{37ED3785-1E54-4628-ABBF-F9E8BA4F6484}" type="pres">
      <dgm:prSet presAssocID="{18196321-3A19-4C8B-AAA3-B10488AAB7B2}" presName="horz1" presStyleCnt="0"/>
      <dgm:spPr/>
    </dgm:pt>
    <dgm:pt modelId="{8E196A71-8819-4027-BB38-493B9495B524}" type="pres">
      <dgm:prSet presAssocID="{18196321-3A19-4C8B-AAA3-B10488AAB7B2}" presName="tx1" presStyleLbl="revTx" presStyleIdx="1" presStyleCnt="10"/>
      <dgm:spPr/>
      <dgm:t>
        <a:bodyPr/>
        <a:lstStyle/>
        <a:p>
          <a:endParaRPr lang="en-US"/>
        </a:p>
      </dgm:t>
    </dgm:pt>
    <dgm:pt modelId="{4613E5D2-83B0-463C-B142-CED277BE7C08}" type="pres">
      <dgm:prSet presAssocID="{18196321-3A19-4C8B-AAA3-B10488AAB7B2}" presName="vert1" presStyleCnt="0"/>
      <dgm:spPr/>
    </dgm:pt>
    <dgm:pt modelId="{6EA9DE94-7C3F-496E-AFB8-3353E2BF5FC1}" type="pres">
      <dgm:prSet presAssocID="{E99709E3-5896-4FAD-8710-0C96127582E0}" presName="thickLine" presStyleLbl="alignNode1" presStyleIdx="2" presStyleCnt="10"/>
      <dgm:spPr/>
    </dgm:pt>
    <dgm:pt modelId="{C23557EE-FA81-4018-A030-14B5B31D7D72}" type="pres">
      <dgm:prSet presAssocID="{E99709E3-5896-4FAD-8710-0C96127582E0}" presName="horz1" presStyleCnt="0"/>
      <dgm:spPr/>
    </dgm:pt>
    <dgm:pt modelId="{6EC1F74D-0291-4A6D-8289-EA8A27D460E2}" type="pres">
      <dgm:prSet presAssocID="{E99709E3-5896-4FAD-8710-0C96127582E0}" presName="tx1" presStyleLbl="revTx" presStyleIdx="2" presStyleCnt="10"/>
      <dgm:spPr/>
      <dgm:t>
        <a:bodyPr/>
        <a:lstStyle/>
        <a:p>
          <a:endParaRPr lang="en-US"/>
        </a:p>
      </dgm:t>
    </dgm:pt>
    <dgm:pt modelId="{61357CAF-F8CA-41D3-9238-2EBFFCB0150C}" type="pres">
      <dgm:prSet presAssocID="{E99709E3-5896-4FAD-8710-0C96127582E0}" presName="vert1" presStyleCnt="0"/>
      <dgm:spPr/>
    </dgm:pt>
    <dgm:pt modelId="{3C252661-3FC0-4B3C-8BF5-FD89A14C0167}" type="pres">
      <dgm:prSet presAssocID="{E5206DDF-4079-4F9E-8B8E-F6F7BEFC305D}" presName="thickLine" presStyleLbl="alignNode1" presStyleIdx="3" presStyleCnt="10"/>
      <dgm:spPr/>
    </dgm:pt>
    <dgm:pt modelId="{FF1D38E3-DF04-41B2-B5BC-3741A408752D}" type="pres">
      <dgm:prSet presAssocID="{E5206DDF-4079-4F9E-8B8E-F6F7BEFC305D}" presName="horz1" presStyleCnt="0"/>
      <dgm:spPr/>
    </dgm:pt>
    <dgm:pt modelId="{2795FF17-0280-48B7-8430-EB1C57DA16BA}" type="pres">
      <dgm:prSet presAssocID="{E5206DDF-4079-4F9E-8B8E-F6F7BEFC305D}" presName="tx1" presStyleLbl="revTx" presStyleIdx="3" presStyleCnt="10"/>
      <dgm:spPr/>
      <dgm:t>
        <a:bodyPr/>
        <a:lstStyle/>
        <a:p>
          <a:endParaRPr lang="en-US"/>
        </a:p>
      </dgm:t>
    </dgm:pt>
    <dgm:pt modelId="{A8FFCE78-18D5-45AC-864E-4F052E882A40}" type="pres">
      <dgm:prSet presAssocID="{E5206DDF-4079-4F9E-8B8E-F6F7BEFC305D}" presName="vert1" presStyleCnt="0"/>
      <dgm:spPr/>
    </dgm:pt>
    <dgm:pt modelId="{97E82F26-CAA3-407F-BEBC-A5C196C8CCA9}" type="pres">
      <dgm:prSet presAssocID="{31A19937-3EED-4B95-8F8F-5C9051BEBC50}" presName="thickLine" presStyleLbl="alignNode1" presStyleIdx="4" presStyleCnt="10"/>
      <dgm:spPr/>
    </dgm:pt>
    <dgm:pt modelId="{6EA9AB77-3076-4224-A6A8-E62BFB811DDF}" type="pres">
      <dgm:prSet presAssocID="{31A19937-3EED-4B95-8F8F-5C9051BEBC50}" presName="horz1" presStyleCnt="0"/>
      <dgm:spPr/>
    </dgm:pt>
    <dgm:pt modelId="{30F28D7C-F748-40C7-80E2-390D2CC90A9E}" type="pres">
      <dgm:prSet presAssocID="{31A19937-3EED-4B95-8F8F-5C9051BEBC50}" presName="tx1" presStyleLbl="revTx" presStyleIdx="4" presStyleCnt="10"/>
      <dgm:spPr/>
      <dgm:t>
        <a:bodyPr/>
        <a:lstStyle/>
        <a:p>
          <a:endParaRPr lang="en-US"/>
        </a:p>
      </dgm:t>
    </dgm:pt>
    <dgm:pt modelId="{078831E2-78C2-46AB-BA50-631D1777D82E}" type="pres">
      <dgm:prSet presAssocID="{31A19937-3EED-4B95-8F8F-5C9051BEBC50}" presName="vert1" presStyleCnt="0"/>
      <dgm:spPr/>
    </dgm:pt>
    <dgm:pt modelId="{6D5D3040-FD01-45C2-9C1B-F3BF6F53A794}" type="pres">
      <dgm:prSet presAssocID="{A53D10EE-3851-4034-ABB9-DCFA3B323559}" presName="thickLine" presStyleLbl="alignNode1" presStyleIdx="5" presStyleCnt="10"/>
      <dgm:spPr/>
    </dgm:pt>
    <dgm:pt modelId="{1CA58CBD-F8ED-49BE-AE73-FFC145159EE5}" type="pres">
      <dgm:prSet presAssocID="{A53D10EE-3851-4034-ABB9-DCFA3B323559}" presName="horz1" presStyleCnt="0"/>
      <dgm:spPr/>
    </dgm:pt>
    <dgm:pt modelId="{7974D6DF-E5FF-429E-A89C-62C72F461BA6}" type="pres">
      <dgm:prSet presAssocID="{A53D10EE-3851-4034-ABB9-DCFA3B323559}" presName="tx1" presStyleLbl="revTx" presStyleIdx="5" presStyleCnt="10"/>
      <dgm:spPr/>
      <dgm:t>
        <a:bodyPr/>
        <a:lstStyle/>
        <a:p>
          <a:endParaRPr lang="en-US"/>
        </a:p>
      </dgm:t>
    </dgm:pt>
    <dgm:pt modelId="{57249273-B87D-45DB-82D8-3A7B399038DB}" type="pres">
      <dgm:prSet presAssocID="{A53D10EE-3851-4034-ABB9-DCFA3B323559}" presName="vert1" presStyleCnt="0"/>
      <dgm:spPr/>
    </dgm:pt>
    <dgm:pt modelId="{45EE29ED-5D88-4547-9F4F-6B423E4BE883}" type="pres">
      <dgm:prSet presAssocID="{FEE333CB-53A5-4184-BA0D-3AE2EA8E301E}" presName="thickLine" presStyleLbl="alignNode1" presStyleIdx="6" presStyleCnt="10"/>
      <dgm:spPr/>
    </dgm:pt>
    <dgm:pt modelId="{FFB63F18-3E5D-44EC-9E64-C4807141B799}" type="pres">
      <dgm:prSet presAssocID="{FEE333CB-53A5-4184-BA0D-3AE2EA8E301E}" presName="horz1" presStyleCnt="0"/>
      <dgm:spPr/>
    </dgm:pt>
    <dgm:pt modelId="{8B12F06A-6F7F-423B-BCA0-A9E8F23BD63B}" type="pres">
      <dgm:prSet presAssocID="{FEE333CB-53A5-4184-BA0D-3AE2EA8E301E}" presName="tx1" presStyleLbl="revTx" presStyleIdx="6" presStyleCnt="10"/>
      <dgm:spPr/>
      <dgm:t>
        <a:bodyPr/>
        <a:lstStyle/>
        <a:p>
          <a:endParaRPr lang="en-US"/>
        </a:p>
      </dgm:t>
    </dgm:pt>
    <dgm:pt modelId="{2B3898B9-16CA-4CF4-AD9F-78C461871874}" type="pres">
      <dgm:prSet presAssocID="{FEE333CB-53A5-4184-BA0D-3AE2EA8E301E}" presName="vert1" presStyleCnt="0"/>
      <dgm:spPr/>
    </dgm:pt>
    <dgm:pt modelId="{E95008EB-9C6A-4337-AB38-D636EFF50921}" type="pres">
      <dgm:prSet presAssocID="{F480F6A6-98E6-4EF8-93B6-822B743CF122}" presName="thickLine" presStyleLbl="alignNode1" presStyleIdx="7" presStyleCnt="10"/>
      <dgm:spPr/>
    </dgm:pt>
    <dgm:pt modelId="{674E0071-1FC1-4258-AE80-B7D19D369535}" type="pres">
      <dgm:prSet presAssocID="{F480F6A6-98E6-4EF8-93B6-822B743CF122}" presName="horz1" presStyleCnt="0"/>
      <dgm:spPr/>
    </dgm:pt>
    <dgm:pt modelId="{98278F55-6FFD-4892-ABBB-0DE1D0D3D1CD}" type="pres">
      <dgm:prSet presAssocID="{F480F6A6-98E6-4EF8-93B6-822B743CF122}" presName="tx1" presStyleLbl="revTx" presStyleIdx="7" presStyleCnt="10"/>
      <dgm:spPr/>
      <dgm:t>
        <a:bodyPr/>
        <a:lstStyle/>
        <a:p>
          <a:endParaRPr lang="en-US"/>
        </a:p>
      </dgm:t>
    </dgm:pt>
    <dgm:pt modelId="{08EC2992-6980-4C36-8080-14684C9BFEB7}" type="pres">
      <dgm:prSet presAssocID="{F480F6A6-98E6-4EF8-93B6-822B743CF122}" presName="vert1" presStyleCnt="0"/>
      <dgm:spPr/>
    </dgm:pt>
    <dgm:pt modelId="{469D7512-2BA1-49C1-A8C4-0AEF8B34261F}" type="pres">
      <dgm:prSet presAssocID="{5E77178B-2A46-4CA4-9E07-59529DEA62EC}" presName="thickLine" presStyleLbl="alignNode1" presStyleIdx="8" presStyleCnt="10"/>
      <dgm:spPr/>
    </dgm:pt>
    <dgm:pt modelId="{BA5C7A7D-8C4E-4725-B3A6-B8F1FFBBE64D}" type="pres">
      <dgm:prSet presAssocID="{5E77178B-2A46-4CA4-9E07-59529DEA62EC}" presName="horz1" presStyleCnt="0"/>
      <dgm:spPr/>
    </dgm:pt>
    <dgm:pt modelId="{CB63A352-BE9F-496C-9EF2-559AE4FB1085}" type="pres">
      <dgm:prSet presAssocID="{5E77178B-2A46-4CA4-9E07-59529DEA62EC}" presName="tx1" presStyleLbl="revTx" presStyleIdx="8" presStyleCnt="10"/>
      <dgm:spPr/>
      <dgm:t>
        <a:bodyPr/>
        <a:lstStyle/>
        <a:p>
          <a:endParaRPr lang="en-US"/>
        </a:p>
      </dgm:t>
    </dgm:pt>
    <dgm:pt modelId="{835325E2-AFBC-4872-98D4-77455D7D39FB}" type="pres">
      <dgm:prSet presAssocID="{5E77178B-2A46-4CA4-9E07-59529DEA62EC}" presName="vert1" presStyleCnt="0"/>
      <dgm:spPr/>
    </dgm:pt>
    <dgm:pt modelId="{2A754D95-01AE-4B58-83A9-0585689E9240}" type="pres">
      <dgm:prSet presAssocID="{FDDA5CFC-4153-4000-BF40-AB5045C55B08}" presName="thickLine" presStyleLbl="alignNode1" presStyleIdx="9" presStyleCnt="10"/>
      <dgm:spPr/>
    </dgm:pt>
    <dgm:pt modelId="{E0B310E3-8BE2-41F0-B139-FBD835CEDABB}" type="pres">
      <dgm:prSet presAssocID="{FDDA5CFC-4153-4000-BF40-AB5045C55B08}" presName="horz1" presStyleCnt="0"/>
      <dgm:spPr/>
    </dgm:pt>
    <dgm:pt modelId="{029EDE50-E4F7-43D8-982B-FB87AB2CF118}" type="pres">
      <dgm:prSet presAssocID="{FDDA5CFC-4153-4000-BF40-AB5045C55B08}" presName="tx1" presStyleLbl="revTx" presStyleIdx="9" presStyleCnt="10"/>
      <dgm:spPr/>
      <dgm:t>
        <a:bodyPr/>
        <a:lstStyle/>
        <a:p>
          <a:endParaRPr lang="en-US"/>
        </a:p>
      </dgm:t>
    </dgm:pt>
    <dgm:pt modelId="{B4A420CF-4782-479C-B56A-8F01068F0DF3}" type="pres">
      <dgm:prSet presAssocID="{FDDA5CFC-4153-4000-BF40-AB5045C55B08}" presName="vert1" presStyleCnt="0"/>
      <dgm:spPr/>
    </dgm:pt>
  </dgm:ptLst>
  <dgm:cxnLst>
    <dgm:cxn modelId="{1F377B8E-EBD9-4509-8B12-72F167CD7FFF}" srcId="{E8F16E66-C1BE-472C-9B0E-138422B876FE}" destId="{5E77178B-2A46-4CA4-9E07-59529DEA62EC}" srcOrd="8" destOrd="0" parTransId="{AEF089DB-D951-4A3F-B9F3-692FD6C6AE2D}" sibTransId="{7C6E7E9B-6A71-449D-8103-68527837ED2D}"/>
    <dgm:cxn modelId="{3C40850D-4BC9-430E-A042-609513DA9CC4}" srcId="{E8F16E66-C1BE-472C-9B0E-138422B876FE}" destId="{18196321-3A19-4C8B-AAA3-B10488AAB7B2}" srcOrd="1" destOrd="0" parTransId="{C8732716-E960-4F0B-9BF4-0D982A42C355}" sibTransId="{86FB6C79-3D6E-4CBE-8921-49B92C19094C}"/>
    <dgm:cxn modelId="{4E3CDF24-6F3C-41F0-8CD1-D83C92F07AA5}" srcId="{E8F16E66-C1BE-472C-9B0E-138422B876FE}" destId="{E5B877F2-0375-458D-B12C-0E9C1FEE7C10}" srcOrd="0" destOrd="0" parTransId="{93A9A11E-6D4C-473B-BC77-6E91AB094D76}" sibTransId="{BDBC73B8-F159-44B0-9FB2-B73F3073F0CD}"/>
    <dgm:cxn modelId="{41689B6B-6539-4F05-B9DD-579C652A12CD}" type="presOf" srcId="{E5B877F2-0375-458D-B12C-0E9C1FEE7C10}" destId="{C9CF11BE-F945-447D-8EB1-143D3D19CDC8}" srcOrd="0" destOrd="0" presId="urn:microsoft.com/office/officeart/2008/layout/LinedList"/>
    <dgm:cxn modelId="{49BFD68F-C26A-4D20-8CC9-9F4A4755D44D}" srcId="{E8F16E66-C1BE-472C-9B0E-138422B876FE}" destId="{31A19937-3EED-4B95-8F8F-5C9051BEBC50}" srcOrd="4" destOrd="0" parTransId="{CB88BB2D-F82D-424B-8F20-1D55D4E71A50}" sibTransId="{499B477A-C80B-4A6F-8939-9B95D3C7B146}"/>
    <dgm:cxn modelId="{93C52E68-1580-499D-B4A2-E0675FDC5DBD}" type="presOf" srcId="{E99709E3-5896-4FAD-8710-0C96127582E0}" destId="{6EC1F74D-0291-4A6D-8289-EA8A27D460E2}" srcOrd="0" destOrd="0" presId="urn:microsoft.com/office/officeart/2008/layout/LinedList"/>
    <dgm:cxn modelId="{9583EECE-7524-48C5-B562-A66C6D4D1E9B}" srcId="{E8F16E66-C1BE-472C-9B0E-138422B876FE}" destId="{E5206DDF-4079-4F9E-8B8E-F6F7BEFC305D}" srcOrd="3" destOrd="0" parTransId="{F457094D-6CB0-4E28-ABFD-CD100CEDC22B}" sibTransId="{28A6ABE6-B9D5-4D2F-B6FA-850FB671FB8E}"/>
    <dgm:cxn modelId="{83365EF6-CC89-43FE-99AF-6EE3FDBD5B3E}" type="presOf" srcId="{E5206DDF-4079-4F9E-8B8E-F6F7BEFC305D}" destId="{2795FF17-0280-48B7-8430-EB1C57DA16BA}" srcOrd="0" destOrd="0" presId="urn:microsoft.com/office/officeart/2008/layout/LinedList"/>
    <dgm:cxn modelId="{541F4F53-1621-48EB-BFED-DA319496B4A0}" type="presOf" srcId="{FEE333CB-53A5-4184-BA0D-3AE2EA8E301E}" destId="{8B12F06A-6F7F-423B-BCA0-A9E8F23BD63B}" srcOrd="0" destOrd="0" presId="urn:microsoft.com/office/officeart/2008/layout/LinedList"/>
    <dgm:cxn modelId="{405B19E0-F083-4D3B-83E6-970E95E8A426}" type="presOf" srcId="{18196321-3A19-4C8B-AAA3-B10488AAB7B2}" destId="{8E196A71-8819-4027-BB38-493B9495B524}" srcOrd="0" destOrd="0" presId="urn:microsoft.com/office/officeart/2008/layout/LinedList"/>
    <dgm:cxn modelId="{E3FCDD6A-ABCC-4CCF-94E6-5836A522C604}" srcId="{E8F16E66-C1BE-472C-9B0E-138422B876FE}" destId="{FDDA5CFC-4153-4000-BF40-AB5045C55B08}" srcOrd="9" destOrd="0" parTransId="{19A7AFA6-9A6F-4188-933A-5D2B419AA4D8}" sibTransId="{31E08381-FB3D-480F-A267-3847871987E4}"/>
    <dgm:cxn modelId="{12378946-2F7B-4D4A-A729-76AF7474D263}" type="presOf" srcId="{FDDA5CFC-4153-4000-BF40-AB5045C55B08}" destId="{029EDE50-E4F7-43D8-982B-FB87AB2CF118}" srcOrd="0" destOrd="0" presId="urn:microsoft.com/office/officeart/2008/layout/LinedList"/>
    <dgm:cxn modelId="{AB4234C4-F1BC-4EEE-A75E-789B265AE87F}" type="presOf" srcId="{F480F6A6-98E6-4EF8-93B6-822B743CF122}" destId="{98278F55-6FFD-4892-ABBB-0DE1D0D3D1CD}" srcOrd="0" destOrd="0" presId="urn:microsoft.com/office/officeart/2008/layout/LinedList"/>
    <dgm:cxn modelId="{137CA8AD-DAAD-4A98-A9DA-BC553B2B632B}" type="presOf" srcId="{5E77178B-2A46-4CA4-9E07-59529DEA62EC}" destId="{CB63A352-BE9F-496C-9EF2-559AE4FB1085}" srcOrd="0" destOrd="0" presId="urn:microsoft.com/office/officeart/2008/layout/LinedList"/>
    <dgm:cxn modelId="{0153679F-EFE9-43D5-A436-0290763A6A01}" type="presOf" srcId="{A53D10EE-3851-4034-ABB9-DCFA3B323559}" destId="{7974D6DF-E5FF-429E-A89C-62C72F461BA6}" srcOrd="0" destOrd="0" presId="urn:microsoft.com/office/officeart/2008/layout/LinedList"/>
    <dgm:cxn modelId="{B34579E2-D258-4296-B8E9-D3A6C14A9556}" srcId="{E8F16E66-C1BE-472C-9B0E-138422B876FE}" destId="{A53D10EE-3851-4034-ABB9-DCFA3B323559}" srcOrd="5" destOrd="0" parTransId="{5E299E07-5E2F-4EE6-BDBC-C359260B57FE}" sibTransId="{165C26ED-0425-4F12-A2FF-2CFE579FE709}"/>
    <dgm:cxn modelId="{E5D2DC7E-B4DA-428A-BFF1-38B6B2AE2B54}" type="presOf" srcId="{31A19937-3EED-4B95-8F8F-5C9051BEBC50}" destId="{30F28D7C-F748-40C7-80E2-390D2CC90A9E}" srcOrd="0" destOrd="0" presId="urn:microsoft.com/office/officeart/2008/layout/LinedList"/>
    <dgm:cxn modelId="{BED08247-E163-4C4C-B80E-5EA91AEFC1D5}" srcId="{E8F16E66-C1BE-472C-9B0E-138422B876FE}" destId="{E99709E3-5896-4FAD-8710-0C96127582E0}" srcOrd="2" destOrd="0" parTransId="{A392B7B7-C957-4867-BC20-69BA9095706A}" sibTransId="{93E2A31C-64A4-4D84-80BE-0F4D23ECC956}"/>
    <dgm:cxn modelId="{91DC0100-4075-43CE-82C0-49F0725833D2}" type="presOf" srcId="{E8F16E66-C1BE-472C-9B0E-138422B876FE}" destId="{0392D4E5-6EE9-4A94-92D6-5FA4174B6810}" srcOrd="0" destOrd="0" presId="urn:microsoft.com/office/officeart/2008/layout/LinedList"/>
    <dgm:cxn modelId="{3F12C56B-BDCB-42A6-AA76-6EF1ACFC6BF4}" srcId="{E8F16E66-C1BE-472C-9B0E-138422B876FE}" destId="{F480F6A6-98E6-4EF8-93B6-822B743CF122}" srcOrd="7" destOrd="0" parTransId="{9D4A8FFA-AF89-4C1E-8E83-2E5DAA21A6AB}" sibTransId="{088D9FA1-C0FF-4796-A63B-8A8F4F7EE49E}"/>
    <dgm:cxn modelId="{F66CB737-1A8F-4F50-A8EA-5FD4CD4FAAB9}" srcId="{E8F16E66-C1BE-472C-9B0E-138422B876FE}" destId="{FEE333CB-53A5-4184-BA0D-3AE2EA8E301E}" srcOrd="6" destOrd="0" parTransId="{7E37294D-8B3C-4B82-8970-EEB6939A8801}" sibTransId="{73B2816F-4391-414F-B475-E97F0027DD05}"/>
    <dgm:cxn modelId="{7028C325-8C5B-4058-BA39-155EC47E5FE3}" type="presParOf" srcId="{0392D4E5-6EE9-4A94-92D6-5FA4174B6810}" destId="{AA901D01-0C2E-46E5-81E2-7F7D9977E838}" srcOrd="0" destOrd="0" presId="urn:microsoft.com/office/officeart/2008/layout/LinedList"/>
    <dgm:cxn modelId="{ABCE74E5-F512-44CB-B4F9-83CB411F0D80}" type="presParOf" srcId="{0392D4E5-6EE9-4A94-92D6-5FA4174B6810}" destId="{6BD5313B-ABD5-447B-A42F-BF470375693A}" srcOrd="1" destOrd="0" presId="urn:microsoft.com/office/officeart/2008/layout/LinedList"/>
    <dgm:cxn modelId="{FB3D8DD3-DC53-438E-8C6D-D86030ACE244}" type="presParOf" srcId="{6BD5313B-ABD5-447B-A42F-BF470375693A}" destId="{C9CF11BE-F945-447D-8EB1-143D3D19CDC8}" srcOrd="0" destOrd="0" presId="urn:microsoft.com/office/officeart/2008/layout/LinedList"/>
    <dgm:cxn modelId="{94E23C21-CFBC-4B67-A7D1-94A9732C89F3}" type="presParOf" srcId="{6BD5313B-ABD5-447B-A42F-BF470375693A}" destId="{84FBB99B-022D-4D7D-B066-61FA15140F66}" srcOrd="1" destOrd="0" presId="urn:microsoft.com/office/officeart/2008/layout/LinedList"/>
    <dgm:cxn modelId="{2C8C26E9-501E-466C-8DA4-5D11A2AEDE1C}" type="presParOf" srcId="{0392D4E5-6EE9-4A94-92D6-5FA4174B6810}" destId="{FE6AEAF2-74B5-45D8-89D2-CDCF6F256139}" srcOrd="2" destOrd="0" presId="urn:microsoft.com/office/officeart/2008/layout/LinedList"/>
    <dgm:cxn modelId="{654470E5-5463-4AF1-8000-11D564E7CDD8}" type="presParOf" srcId="{0392D4E5-6EE9-4A94-92D6-5FA4174B6810}" destId="{37ED3785-1E54-4628-ABBF-F9E8BA4F6484}" srcOrd="3" destOrd="0" presId="urn:microsoft.com/office/officeart/2008/layout/LinedList"/>
    <dgm:cxn modelId="{AD448F0B-1A9A-4167-A303-C3B494141761}" type="presParOf" srcId="{37ED3785-1E54-4628-ABBF-F9E8BA4F6484}" destId="{8E196A71-8819-4027-BB38-493B9495B524}" srcOrd="0" destOrd="0" presId="urn:microsoft.com/office/officeart/2008/layout/LinedList"/>
    <dgm:cxn modelId="{692D6856-6F5C-4217-8C6C-724AD61EF5C3}" type="presParOf" srcId="{37ED3785-1E54-4628-ABBF-F9E8BA4F6484}" destId="{4613E5D2-83B0-463C-B142-CED277BE7C08}" srcOrd="1" destOrd="0" presId="urn:microsoft.com/office/officeart/2008/layout/LinedList"/>
    <dgm:cxn modelId="{F1DD9FE9-0AB7-4D53-A2FE-765A61968FEA}" type="presParOf" srcId="{0392D4E5-6EE9-4A94-92D6-5FA4174B6810}" destId="{6EA9DE94-7C3F-496E-AFB8-3353E2BF5FC1}" srcOrd="4" destOrd="0" presId="urn:microsoft.com/office/officeart/2008/layout/LinedList"/>
    <dgm:cxn modelId="{20806F3F-A43B-4A20-BB82-EAB2D4E04A16}" type="presParOf" srcId="{0392D4E5-6EE9-4A94-92D6-5FA4174B6810}" destId="{C23557EE-FA81-4018-A030-14B5B31D7D72}" srcOrd="5" destOrd="0" presId="urn:microsoft.com/office/officeart/2008/layout/LinedList"/>
    <dgm:cxn modelId="{35485713-5E43-4CA2-BFD1-82639426A7A6}" type="presParOf" srcId="{C23557EE-FA81-4018-A030-14B5B31D7D72}" destId="{6EC1F74D-0291-4A6D-8289-EA8A27D460E2}" srcOrd="0" destOrd="0" presId="urn:microsoft.com/office/officeart/2008/layout/LinedList"/>
    <dgm:cxn modelId="{19F022BB-6668-41C5-A612-04081582D2F8}" type="presParOf" srcId="{C23557EE-FA81-4018-A030-14B5B31D7D72}" destId="{61357CAF-F8CA-41D3-9238-2EBFFCB0150C}" srcOrd="1" destOrd="0" presId="urn:microsoft.com/office/officeart/2008/layout/LinedList"/>
    <dgm:cxn modelId="{B3C69C9E-02D3-4A34-A2C7-7D2C189F3B50}" type="presParOf" srcId="{0392D4E5-6EE9-4A94-92D6-5FA4174B6810}" destId="{3C252661-3FC0-4B3C-8BF5-FD89A14C0167}" srcOrd="6" destOrd="0" presId="urn:microsoft.com/office/officeart/2008/layout/LinedList"/>
    <dgm:cxn modelId="{797253D6-A423-40E3-9B35-4B24D5D380FA}" type="presParOf" srcId="{0392D4E5-6EE9-4A94-92D6-5FA4174B6810}" destId="{FF1D38E3-DF04-41B2-B5BC-3741A408752D}" srcOrd="7" destOrd="0" presId="urn:microsoft.com/office/officeart/2008/layout/LinedList"/>
    <dgm:cxn modelId="{83A129C9-7EFC-414D-840C-5C9B1CBDA471}" type="presParOf" srcId="{FF1D38E3-DF04-41B2-B5BC-3741A408752D}" destId="{2795FF17-0280-48B7-8430-EB1C57DA16BA}" srcOrd="0" destOrd="0" presId="urn:microsoft.com/office/officeart/2008/layout/LinedList"/>
    <dgm:cxn modelId="{6378E91C-45CB-45FC-AF73-F97F4C46A572}" type="presParOf" srcId="{FF1D38E3-DF04-41B2-B5BC-3741A408752D}" destId="{A8FFCE78-18D5-45AC-864E-4F052E882A40}" srcOrd="1" destOrd="0" presId="urn:microsoft.com/office/officeart/2008/layout/LinedList"/>
    <dgm:cxn modelId="{5405B34B-7A0C-4679-B34E-83B7C38ED0D2}" type="presParOf" srcId="{0392D4E5-6EE9-4A94-92D6-5FA4174B6810}" destId="{97E82F26-CAA3-407F-BEBC-A5C196C8CCA9}" srcOrd="8" destOrd="0" presId="urn:microsoft.com/office/officeart/2008/layout/LinedList"/>
    <dgm:cxn modelId="{AD9EADEA-1A9E-49E9-BAC9-FC95027F6DC6}" type="presParOf" srcId="{0392D4E5-6EE9-4A94-92D6-5FA4174B6810}" destId="{6EA9AB77-3076-4224-A6A8-E62BFB811DDF}" srcOrd="9" destOrd="0" presId="urn:microsoft.com/office/officeart/2008/layout/LinedList"/>
    <dgm:cxn modelId="{5B442242-DF6C-4338-B895-9D130728FE9C}" type="presParOf" srcId="{6EA9AB77-3076-4224-A6A8-E62BFB811DDF}" destId="{30F28D7C-F748-40C7-80E2-390D2CC90A9E}" srcOrd="0" destOrd="0" presId="urn:microsoft.com/office/officeart/2008/layout/LinedList"/>
    <dgm:cxn modelId="{5EA54324-6291-4B5C-8E0F-20BBC3026DEA}" type="presParOf" srcId="{6EA9AB77-3076-4224-A6A8-E62BFB811DDF}" destId="{078831E2-78C2-46AB-BA50-631D1777D82E}" srcOrd="1" destOrd="0" presId="urn:microsoft.com/office/officeart/2008/layout/LinedList"/>
    <dgm:cxn modelId="{6AAD84D8-DA12-4D15-8128-A58894B604A1}" type="presParOf" srcId="{0392D4E5-6EE9-4A94-92D6-5FA4174B6810}" destId="{6D5D3040-FD01-45C2-9C1B-F3BF6F53A794}" srcOrd="10" destOrd="0" presId="urn:microsoft.com/office/officeart/2008/layout/LinedList"/>
    <dgm:cxn modelId="{CF96ACBE-EF1C-46FF-B097-C6B59172C10B}" type="presParOf" srcId="{0392D4E5-6EE9-4A94-92D6-5FA4174B6810}" destId="{1CA58CBD-F8ED-49BE-AE73-FFC145159EE5}" srcOrd="11" destOrd="0" presId="urn:microsoft.com/office/officeart/2008/layout/LinedList"/>
    <dgm:cxn modelId="{933A55CA-F278-40DD-9199-EA2668842A03}" type="presParOf" srcId="{1CA58CBD-F8ED-49BE-AE73-FFC145159EE5}" destId="{7974D6DF-E5FF-429E-A89C-62C72F461BA6}" srcOrd="0" destOrd="0" presId="urn:microsoft.com/office/officeart/2008/layout/LinedList"/>
    <dgm:cxn modelId="{C1A1C15B-2B67-4427-878A-B36F72481F21}" type="presParOf" srcId="{1CA58CBD-F8ED-49BE-AE73-FFC145159EE5}" destId="{57249273-B87D-45DB-82D8-3A7B399038DB}" srcOrd="1" destOrd="0" presId="urn:microsoft.com/office/officeart/2008/layout/LinedList"/>
    <dgm:cxn modelId="{C5B23A29-CB19-412E-BCE2-99B5675E2AEB}" type="presParOf" srcId="{0392D4E5-6EE9-4A94-92D6-5FA4174B6810}" destId="{45EE29ED-5D88-4547-9F4F-6B423E4BE883}" srcOrd="12" destOrd="0" presId="urn:microsoft.com/office/officeart/2008/layout/LinedList"/>
    <dgm:cxn modelId="{311AF177-A1F2-47FA-8AF5-D2543BDA8DCE}" type="presParOf" srcId="{0392D4E5-6EE9-4A94-92D6-5FA4174B6810}" destId="{FFB63F18-3E5D-44EC-9E64-C4807141B799}" srcOrd="13" destOrd="0" presId="urn:microsoft.com/office/officeart/2008/layout/LinedList"/>
    <dgm:cxn modelId="{03751A2E-3EC3-404E-8CAA-158175631B7E}" type="presParOf" srcId="{FFB63F18-3E5D-44EC-9E64-C4807141B799}" destId="{8B12F06A-6F7F-423B-BCA0-A9E8F23BD63B}" srcOrd="0" destOrd="0" presId="urn:microsoft.com/office/officeart/2008/layout/LinedList"/>
    <dgm:cxn modelId="{A5EBF1E4-20FF-4C9C-92F7-1E02D156125E}" type="presParOf" srcId="{FFB63F18-3E5D-44EC-9E64-C4807141B799}" destId="{2B3898B9-16CA-4CF4-AD9F-78C461871874}" srcOrd="1" destOrd="0" presId="urn:microsoft.com/office/officeart/2008/layout/LinedList"/>
    <dgm:cxn modelId="{FA379BA5-BD63-46B5-8206-7B08D2B21647}" type="presParOf" srcId="{0392D4E5-6EE9-4A94-92D6-5FA4174B6810}" destId="{E95008EB-9C6A-4337-AB38-D636EFF50921}" srcOrd="14" destOrd="0" presId="urn:microsoft.com/office/officeart/2008/layout/LinedList"/>
    <dgm:cxn modelId="{AF881865-8BD6-4D05-8BC7-0A78FE56F204}" type="presParOf" srcId="{0392D4E5-6EE9-4A94-92D6-5FA4174B6810}" destId="{674E0071-1FC1-4258-AE80-B7D19D369535}" srcOrd="15" destOrd="0" presId="urn:microsoft.com/office/officeart/2008/layout/LinedList"/>
    <dgm:cxn modelId="{14D03644-2026-4188-92AC-8936D962FA75}" type="presParOf" srcId="{674E0071-1FC1-4258-AE80-B7D19D369535}" destId="{98278F55-6FFD-4892-ABBB-0DE1D0D3D1CD}" srcOrd="0" destOrd="0" presId="urn:microsoft.com/office/officeart/2008/layout/LinedList"/>
    <dgm:cxn modelId="{B5E3002E-4098-4401-9548-E8D9988CA2DD}" type="presParOf" srcId="{674E0071-1FC1-4258-AE80-B7D19D369535}" destId="{08EC2992-6980-4C36-8080-14684C9BFEB7}" srcOrd="1" destOrd="0" presId="urn:microsoft.com/office/officeart/2008/layout/LinedList"/>
    <dgm:cxn modelId="{E95BB9FD-B369-4E96-AD82-9A596035477B}" type="presParOf" srcId="{0392D4E5-6EE9-4A94-92D6-5FA4174B6810}" destId="{469D7512-2BA1-49C1-A8C4-0AEF8B34261F}" srcOrd="16" destOrd="0" presId="urn:microsoft.com/office/officeart/2008/layout/LinedList"/>
    <dgm:cxn modelId="{640AEB7D-EC14-44EE-A985-5AF233C0A91D}" type="presParOf" srcId="{0392D4E5-6EE9-4A94-92D6-5FA4174B6810}" destId="{BA5C7A7D-8C4E-4725-B3A6-B8F1FFBBE64D}" srcOrd="17" destOrd="0" presId="urn:microsoft.com/office/officeart/2008/layout/LinedList"/>
    <dgm:cxn modelId="{0A3A3F62-0DBE-4B2F-9D7C-21AC729F1987}" type="presParOf" srcId="{BA5C7A7D-8C4E-4725-B3A6-B8F1FFBBE64D}" destId="{CB63A352-BE9F-496C-9EF2-559AE4FB1085}" srcOrd="0" destOrd="0" presId="urn:microsoft.com/office/officeart/2008/layout/LinedList"/>
    <dgm:cxn modelId="{546A6A9A-E654-495E-8D4C-A2D1901924C6}" type="presParOf" srcId="{BA5C7A7D-8C4E-4725-B3A6-B8F1FFBBE64D}" destId="{835325E2-AFBC-4872-98D4-77455D7D39FB}" srcOrd="1" destOrd="0" presId="urn:microsoft.com/office/officeart/2008/layout/LinedList"/>
    <dgm:cxn modelId="{2451BA24-85B2-4D8D-8B0A-27867E02841C}" type="presParOf" srcId="{0392D4E5-6EE9-4A94-92D6-5FA4174B6810}" destId="{2A754D95-01AE-4B58-83A9-0585689E9240}" srcOrd="18" destOrd="0" presId="urn:microsoft.com/office/officeart/2008/layout/LinedList"/>
    <dgm:cxn modelId="{16D008AE-D63E-46B7-BA7C-6B58484980DD}" type="presParOf" srcId="{0392D4E5-6EE9-4A94-92D6-5FA4174B6810}" destId="{E0B310E3-8BE2-41F0-B139-FBD835CEDABB}" srcOrd="19" destOrd="0" presId="urn:microsoft.com/office/officeart/2008/layout/LinedList"/>
    <dgm:cxn modelId="{C0F3E0D6-2F79-4E67-B9F0-EC03F66F4C58}" type="presParOf" srcId="{E0B310E3-8BE2-41F0-B139-FBD835CEDABB}" destId="{029EDE50-E4F7-43D8-982B-FB87AB2CF118}" srcOrd="0" destOrd="0" presId="urn:microsoft.com/office/officeart/2008/layout/LinedList"/>
    <dgm:cxn modelId="{CE2FE2C6-0032-4133-841D-18AFD7372F36}" type="presParOf" srcId="{E0B310E3-8BE2-41F0-B139-FBD835CEDABB}" destId="{B4A420CF-4782-479C-B56A-8F01068F0D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2CB832-6622-4199-86DC-1A013ECF1AA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B0ADD-766D-45D3-8396-074426A18A63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sr-Cyrl-BA" sz="2400" dirty="0" smtClean="0"/>
            <a:t>Уобичајена пракса</a:t>
          </a:r>
          <a:r>
            <a:rPr lang="en-US" sz="2400" dirty="0" smtClean="0"/>
            <a:t>:</a:t>
          </a:r>
          <a:endParaRPr lang="bs-Latn-BA" sz="2400" dirty="0"/>
        </a:p>
      </dgm:t>
    </dgm:pt>
    <dgm:pt modelId="{8F55727F-2275-4472-B060-4E2DDBBC6AF7}" type="parTrans" cxnId="{EB27B796-4767-43A3-936B-446F3A8FC67B}">
      <dgm:prSet/>
      <dgm:spPr/>
      <dgm:t>
        <a:bodyPr/>
        <a:lstStyle/>
        <a:p>
          <a:endParaRPr lang="en-US"/>
        </a:p>
      </dgm:t>
    </dgm:pt>
    <dgm:pt modelId="{0C1087D1-9BD1-4D80-813F-381475093FB7}" type="sibTrans" cxnId="{EB27B796-4767-43A3-936B-446F3A8FC67B}">
      <dgm:prSet/>
      <dgm:spPr/>
      <dgm:t>
        <a:bodyPr/>
        <a:lstStyle/>
        <a:p>
          <a:endParaRPr lang="en-US"/>
        </a:p>
      </dgm:t>
    </dgm:pt>
    <dgm:pt modelId="{D33FE93F-6D29-4E96-952E-13C6F415CA65}">
      <dgm:prSet custT="1"/>
      <dgm:spPr/>
      <dgm:t>
        <a:bodyPr/>
        <a:lstStyle/>
        <a:p>
          <a:pPr rtl="0"/>
          <a:r>
            <a:rPr lang="sr-Cyrl-BA" sz="1800" dirty="0" smtClean="0"/>
            <a:t>Не израђују се трогодишнји планови рада</a:t>
          </a:r>
          <a:endParaRPr lang="bs-Latn-BA" sz="1800" dirty="0"/>
        </a:p>
      </dgm:t>
    </dgm:pt>
    <dgm:pt modelId="{6280C4BF-EFB6-4883-8053-78D02FB9659B}" type="parTrans" cxnId="{A8519F40-ACDD-427D-962F-5F700115DF85}">
      <dgm:prSet/>
      <dgm:spPr/>
      <dgm:t>
        <a:bodyPr/>
        <a:lstStyle/>
        <a:p>
          <a:endParaRPr lang="en-US"/>
        </a:p>
      </dgm:t>
    </dgm:pt>
    <dgm:pt modelId="{E20C0359-5DCB-411D-8BE5-03925627CBCF}" type="sibTrans" cxnId="{A8519F40-ACDD-427D-962F-5F700115DF85}">
      <dgm:prSet/>
      <dgm:spPr/>
      <dgm:t>
        <a:bodyPr/>
        <a:lstStyle/>
        <a:p>
          <a:endParaRPr lang="en-US"/>
        </a:p>
      </dgm:t>
    </dgm:pt>
    <dgm:pt modelId="{10B2D8D4-E518-4A15-864C-6B71201C6E59}">
      <dgm:prSet custT="1"/>
      <dgm:spPr/>
      <dgm:t>
        <a:bodyPr/>
        <a:lstStyle/>
        <a:p>
          <a:pPr rtl="0"/>
          <a:r>
            <a:rPr lang="ru-RU" sz="1800" dirty="0" smtClean="0"/>
            <a:t>Релативно раздвојени процеси планирања рада и планирања буџета
Буџетски захтјеви недовољно повезани с плановима рада</a:t>
          </a:r>
        </a:p>
        <a:p>
          <a:pPr rtl="0"/>
          <a:r>
            <a:rPr lang="ru-RU" sz="1800" dirty="0" smtClean="0"/>
            <a:t>
</a:t>
          </a:r>
          <a:endParaRPr lang="bs-Latn-BA" sz="1800" dirty="0"/>
        </a:p>
      </dgm:t>
    </dgm:pt>
    <dgm:pt modelId="{AC5E3DB2-C093-4BC3-9C3F-E9C3A67EA8CB}" type="parTrans" cxnId="{FEDF83E2-3835-4F10-B17D-6E7FF8AE1875}">
      <dgm:prSet/>
      <dgm:spPr/>
      <dgm:t>
        <a:bodyPr/>
        <a:lstStyle/>
        <a:p>
          <a:endParaRPr lang="en-US"/>
        </a:p>
      </dgm:t>
    </dgm:pt>
    <dgm:pt modelId="{51599BAC-39EF-4D36-B35A-419C8A37221E}" type="sibTrans" cxnId="{FEDF83E2-3835-4F10-B17D-6E7FF8AE1875}">
      <dgm:prSet/>
      <dgm:spPr/>
      <dgm:t>
        <a:bodyPr/>
        <a:lstStyle/>
        <a:p>
          <a:endParaRPr lang="en-US"/>
        </a:p>
      </dgm:t>
    </dgm:pt>
    <dgm:pt modelId="{73C73486-34A5-43F9-B4DE-38FB603AB1C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sr-Cyrl-BA" sz="2400" dirty="0" smtClean="0"/>
            <a:t>Добра пракса</a:t>
          </a:r>
          <a:r>
            <a:rPr lang="en-US" sz="2400" dirty="0" smtClean="0"/>
            <a:t>:</a:t>
          </a:r>
          <a:endParaRPr lang="bs-Latn-BA" sz="2400" dirty="0"/>
        </a:p>
      </dgm:t>
    </dgm:pt>
    <dgm:pt modelId="{970DC33F-EAA1-4E80-B578-DD4D734427C1}" type="parTrans" cxnId="{9C4FCD67-24AD-4061-92DF-E0C10D26D755}">
      <dgm:prSet/>
      <dgm:spPr/>
      <dgm:t>
        <a:bodyPr/>
        <a:lstStyle/>
        <a:p>
          <a:endParaRPr lang="en-US"/>
        </a:p>
      </dgm:t>
    </dgm:pt>
    <dgm:pt modelId="{FA463BFE-E0A2-4DAF-8E9A-3290F97F59A0}" type="sibTrans" cxnId="{9C4FCD67-24AD-4061-92DF-E0C10D26D755}">
      <dgm:prSet/>
      <dgm:spPr/>
      <dgm:t>
        <a:bodyPr/>
        <a:lstStyle/>
        <a:p>
          <a:endParaRPr lang="en-US"/>
        </a:p>
      </dgm:t>
    </dgm:pt>
    <dgm:pt modelId="{D2BD603E-CA54-482C-A276-5B001E7A3843}">
      <dgm:prSet custT="1"/>
      <dgm:spPr/>
      <dgm:t>
        <a:bodyPr/>
        <a:lstStyle/>
        <a:p>
          <a:pPr rtl="0"/>
          <a:r>
            <a:rPr lang="en-US" sz="1800" b="1" i="0" dirty="0" smtClean="0"/>
            <a:t>S</a:t>
          </a:r>
          <a:r>
            <a:rPr lang="ru-RU" sz="1800" b="1" i="0" dirty="0" smtClean="0"/>
            <a:t>тратешки оквир за рад тужилаштава у РС </a:t>
          </a:r>
          <a:r>
            <a:rPr lang="ru-RU" sz="1800" b="0" i="0" dirty="0" smtClean="0"/>
            <a:t>- квалитетан основ за трогодишње и годишње планове рада</a:t>
          </a:r>
          <a:endParaRPr lang="bs-Latn-BA" sz="1800" dirty="0"/>
        </a:p>
      </dgm:t>
    </dgm:pt>
    <dgm:pt modelId="{627FF137-90FB-4835-B0DB-E5DF5DC6C2E7}" type="parTrans" cxnId="{FE59ABFB-D9E6-4654-8101-D5C919A53228}">
      <dgm:prSet/>
      <dgm:spPr/>
      <dgm:t>
        <a:bodyPr/>
        <a:lstStyle/>
        <a:p>
          <a:endParaRPr lang="en-US"/>
        </a:p>
      </dgm:t>
    </dgm:pt>
    <dgm:pt modelId="{B1A2A784-DA97-45AB-91EA-6F81E472A707}" type="sibTrans" cxnId="{FE59ABFB-D9E6-4654-8101-D5C919A53228}">
      <dgm:prSet/>
      <dgm:spPr/>
      <dgm:t>
        <a:bodyPr/>
        <a:lstStyle/>
        <a:p>
          <a:endParaRPr lang="en-US"/>
        </a:p>
      </dgm:t>
    </dgm:pt>
    <dgm:pt modelId="{91E7E1A0-75BD-4135-BAB1-35A11F7C1BF5}">
      <dgm:prSet custT="1"/>
      <dgm:spPr/>
      <dgm:t>
        <a:bodyPr/>
        <a:lstStyle/>
        <a:p>
          <a:pPr rtl="0"/>
          <a:r>
            <a:rPr lang="ru-RU" sz="1800" b="0" i="0" dirty="0" smtClean="0"/>
            <a:t>Нацрт трогодишњег плана рада основ за израду прелиминарних трогодишњих захтјева (април)
Годишњи план рада усклађен с усвојеним буџетом</a:t>
          </a:r>
        </a:p>
        <a:p>
          <a:pPr rtl="0"/>
          <a:r>
            <a:rPr lang="ru-RU" sz="1800" b="1" i="0" dirty="0" smtClean="0"/>
            <a:t>
</a:t>
          </a:r>
          <a:r>
            <a:rPr lang="ru-RU" sz="1800" dirty="0" smtClean="0"/>
            <a:t>
</a:t>
          </a:r>
          <a:endParaRPr lang="bs-Latn-BA" sz="1800" dirty="0"/>
        </a:p>
      </dgm:t>
    </dgm:pt>
    <dgm:pt modelId="{B7C1D3A7-1808-4A96-8D2D-4C2D2DC560BD}" type="parTrans" cxnId="{2F0996EC-3037-444D-AA2E-454A9CB73A75}">
      <dgm:prSet/>
      <dgm:spPr/>
      <dgm:t>
        <a:bodyPr/>
        <a:lstStyle/>
        <a:p>
          <a:endParaRPr lang="en-US"/>
        </a:p>
      </dgm:t>
    </dgm:pt>
    <dgm:pt modelId="{FF6927F1-3E17-4745-BB00-2F0CC2728247}" type="sibTrans" cxnId="{2F0996EC-3037-444D-AA2E-454A9CB73A75}">
      <dgm:prSet/>
      <dgm:spPr/>
      <dgm:t>
        <a:bodyPr/>
        <a:lstStyle/>
        <a:p>
          <a:endParaRPr lang="en-US"/>
        </a:p>
      </dgm:t>
    </dgm:pt>
    <dgm:pt modelId="{A6C70A26-7E0E-418F-AF64-8E90D0EE60F3}" type="pres">
      <dgm:prSet presAssocID="{682CB832-6622-4199-86DC-1A013ECF1A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33680F-1F0B-4FC2-A040-9F001B5107C0}" type="pres">
      <dgm:prSet presAssocID="{D40B0ADD-766D-45D3-8396-074426A18A63}" presName="composite" presStyleCnt="0"/>
      <dgm:spPr/>
    </dgm:pt>
    <dgm:pt modelId="{D3C38153-3B2F-4531-93FB-A42FD3DD472B}" type="pres">
      <dgm:prSet presAssocID="{D40B0ADD-766D-45D3-8396-074426A18A6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248A2-CF37-40E1-A23F-8725B89D1E4E}" type="pres">
      <dgm:prSet presAssocID="{D40B0ADD-766D-45D3-8396-074426A18A6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BD844-C3E4-4556-A5C9-C2744798DE78}" type="pres">
      <dgm:prSet presAssocID="{0C1087D1-9BD1-4D80-813F-381475093FB7}" presName="space" presStyleCnt="0"/>
      <dgm:spPr/>
    </dgm:pt>
    <dgm:pt modelId="{2826BC2D-48E1-4BD4-99EC-8681B48CD02D}" type="pres">
      <dgm:prSet presAssocID="{73C73486-34A5-43F9-B4DE-38FB603AB1C4}" presName="composite" presStyleCnt="0"/>
      <dgm:spPr/>
    </dgm:pt>
    <dgm:pt modelId="{DC4C941A-02E8-42B6-8455-2BBFC436699B}" type="pres">
      <dgm:prSet presAssocID="{73C73486-34A5-43F9-B4DE-38FB603AB1C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B0A80-81D5-4002-8E29-6034482064C4}" type="pres">
      <dgm:prSet presAssocID="{73C73486-34A5-43F9-B4DE-38FB603AB1C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FBB6D8-DFB5-48F1-B5DF-A50E68DFAC99}" type="presOf" srcId="{D40B0ADD-766D-45D3-8396-074426A18A63}" destId="{D3C38153-3B2F-4531-93FB-A42FD3DD472B}" srcOrd="0" destOrd="0" presId="urn:microsoft.com/office/officeart/2005/8/layout/hList1"/>
    <dgm:cxn modelId="{666698F1-7B97-413C-8FD2-13C54E7C3A4A}" type="presOf" srcId="{D2BD603E-CA54-482C-A276-5B001E7A3843}" destId="{979B0A80-81D5-4002-8E29-6034482064C4}" srcOrd="0" destOrd="0" presId="urn:microsoft.com/office/officeart/2005/8/layout/hList1"/>
    <dgm:cxn modelId="{9C4FCD67-24AD-4061-92DF-E0C10D26D755}" srcId="{682CB832-6622-4199-86DC-1A013ECF1AA1}" destId="{73C73486-34A5-43F9-B4DE-38FB603AB1C4}" srcOrd="1" destOrd="0" parTransId="{970DC33F-EAA1-4E80-B578-DD4D734427C1}" sibTransId="{FA463BFE-E0A2-4DAF-8E9A-3290F97F59A0}"/>
    <dgm:cxn modelId="{A8519F40-ACDD-427D-962F-5F700115DF85}" srcId="{D40B0ADD-766D-45D3-8396-074426A18A63}" destId="{D33FE93F-6D29-4E96-952E-13C6F415CA65}" srcOrd="0" destOrd="0" parTransId="{6280C4BF-EFB6-4883-8053-78D02FB9659B}" sibTransId="{E20C0359-5DCB-411D-8BE5-03925627CBCF}"/>
    <dgm:cxn modelId="{2F9C35E1-8962-4001-8528-4039492E31D7}" type="presOf" srcId="{91E7E1A0-75BD-4135-BAB1-35A11F7C1BF5}" destId="{979B0A80-81D5-4002-8E29-6034482064C4}" srcOrd="0" destOrd="1" presId="urn:microsoft.com/office/officeart/2005/8/layout/hList1"/>
    <dgm:cxn modelId="{2F0996EC-3037-444D-AA2E-454A9CB73A75}" srcId="{73C73486-34A5-43F9-B4DE-38FB603AB1C4}" destId="{91E7E1A0-75BD-4135-BAB1-35A11F7C1BF5}" srcOrd="1" destOrd="0" parTransId="{B7C1D3A7-1808-4A96-8D2D-4C2D2DC560BD}" sibTransId="{FF6927F1-3E17-4745-BB00-2F0CC2728247}"/>
    <dgm:cxn modelId="{4E083173-F1FC-4E1A-8A06-558C58F436E7}" type="presOf" srcId="{682CB832-6622-4199-86DC-1A013ECF1AA1}" destId="{A6C70A26-7E0E-418F-AF64-8E90D0EE60F3}" srcOrd="0" destOrd="0" presId="urn:microsoft.com/office/officeart/2005/8/layout/hList1"/>
    <dgm:cxn modelId="{FEDF83E2-3835-4F10-B17D-6E7FF8AE1875}" srcId="{D40B0ADD-766D-45D3-8396-074426A18A63}" destId="{10B2D8D4-E518-4A15-864C-6B71201C6E59}" srcOrd="1" destOrd="0" parTransId="{AC5E3DB2-C093-4BC3-9C3F-E9C3A67EA8CB}" sibTransId="{51599BAC-39EF-4D36-B35A-419C8A37221E}"/>
    <dgm:cxn modelId="{50E9F8E9-B906-49CB-8414-7EC360FBFDE5}" type="presOf" srcId="{73C73486-34A5-43F9-B4DE-38FB603AB1C4}" destId="{DC4C941A-02E8-42B6-8455-2BBFC436699B}" srcOrd="0" destOrd="0" presId="urn:microsoft.com/office/officeart/2005/8/layout/hList1"/>
    <dgm:cxn modelId="{DAE5EFDB-F55D-45CF-A6DE-FDEB56566098}" type="presOf" srcId="{D33FE93F-6D29-4E96-952E-13C6F415CA65}" destId="{777248A2-CF37-40E1-A23F-8725B89D1E4E}" srcOrd="0" destOrd="0" presId="urn:microsoft.com/office/officeart/2005/8/layout/hList1"/>
    <dgm:cxn modelId="{EB27B796-4767-43A3-936B-446F3A8FC67B}" srcId="{682CB832-6622-4199-86DC-1A013ECF1AA1}" destId="{D40B0ADD-766D-45D3-8396-074426A18A63}" srcOrd="0" destOrd="0" parTransId="{8F55727F-2275-4472-B060-4E2DDBBC6AF7}" sibTransId="{0C1087D1-9BD1-4D80-813F-381475093FB7}"/>
    <dgm:cxn modelId="{FE59ABFB-D9E6-4654-8101-D5C919A53228}" srcId="{73C73486-34A5-43F9-B4DE-38FB603AB1C4}" destId="{D2BD603E-CA54-482C-A276-5B001E7A3843}" srcOrd="0" destOrd="0" parTransId="{627FF137-90FB-4835-B0DB-E5DF5DC6C2E7}" sibTransId="{B1A2A784-DA97-45AB-91EA-6F81E472A707}"/>
    <dgm:cxn modelId="{6AD0D70F-7394-411E-ADD8-E9EC8113B66D}" type="presOf" srcId="{10B2D8D4-E518-4A15-864C-6B71201C6E59}" destId="{777248A2-CF37-40E1-A23F-8725B89D1E4E}" srcOrd="0" destOrd="1" presId="urn:microsoft.com/office/officeart/2005/8/layout/hList1"/>
    <dgm:cxn modelId="{E4F98DCF-F560-4686-9040-982AC3E5AB20}" type="presParOf" srcId="{A6C70A26-7E0E-418F-AF64-8E90D0EE60F3}" destId="{4433680F-1F0B-4FC2-A040-9F001B5107C0}" srcOrd="0" destOrd="0" presId="urn:microsoft.com/office/officeart/2005/8/layout/hList1"/>
    <dgm:cxn modelId="{E87ECC33-1198-4310-8A15-DF7D2A92A209}" type="presParOf" srcId="{4433680F-1F0B-4FC2-A040-9F001B5107C0}" destId="{D3C38153-3B2F-4531-93FB-A42FD3DD472B}" srcOrd="0" destOrd="0" presId="urn:microsoft.com/office/officeart/2005/8/layout/hList1"/>
    <dgm:cxn modelId="{2A94A1D9-D7D4-4D70-AD08-0C0CC54BE704}" type="presParOf" srcId="{4433680F-1F0B-4FC2-A040-9F001B5107C0}" destId="{777248A2-CF37-40E1-A23F-8725B89D1E4E}" srcOrd="1" destOrd="0" presId="urn:microsoft.com/office/officeart/2005/8/layout/hList1"/>
    <dgm:cxn modelId="{C536D38E-CFC6-4008-9EED-D343299EBFD9}" type="presParOf" srcId="{A6C70A26-7E0E-418F-AF64-8E90D0EE60F3}" destId="{784BD844-C3E4-4556-A5C9-C2744798DE78}" srcOrd="1" destOrd="0" presId="urn:microsoft.com/office/officeart/2005/8/layout/hList1"/>
    <dgm:cxn modelId="{02CD7412-FAD8-43FC-A30A-87AFC1115EAF}" type="presParOf" srcId="{A6C70A26-7E0E-418F-AF64-8E90D0EE60F3}" destId="{2826BC2D-48E1-4BD4-99EC-8681B48CD02D}" srcOrd="2" destOrd="0" presId="urn:microsoft.com/office/officeart/2005/8/layout/hList1"/>
    <dgm:cxn modelId="{3A101D59-3E42-4ACB-80F0-76C0A6005E68}" type="presParOf" srcId="{2826BC2D-48E1-4BD4-99EC-8681B48CD02D}" destId="{DC4C941A-02E8-42B6-8455-2BBFC436699B}" srcOrd="0" destOrd="0" presId="urn:microsoft.com/office/officeart/2005/8/layout/hList1"/>
    <dgm:cxn modelId="{F0536415-059B-4551-9128-D232B1642019}" type="presParOf" srcId="{2826BC2D-48E1-4BD4-99EC-8681B48CD02D}" destId="{979B0A80-81D5-4002-8E29-6034482064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C12C06-81AA-4158-9936-62ADDE6F36F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48203-7AB8-4D14-8953-C5A4CDBD260C}">
      <dgm:prSet phldrT="[Text]" custT="1"/>
      <dgm:spPr/>
      <dgm:t>
        <a:bodyPr/>
        <a:lstStyle/>
        <a:p>
          <a:r>
            <a:rPr lang="ru-RU" sz="1600" dirty="0" smtClean="0"/>
            <a:t>Инструкције МФ-а базиране на економској и фискалној политици Владе</a:t>
          </a:r>
        </a:p>
        <a:p>
          <a:r>
            <a:rPr lang="ru-RU" sz="1500" dirty="0" smtClean="0"/>
            <a:t>
</a:t>
          </a:r>
          <a:endParaRPr lang="en-US" sz="1500" dirty="0"/>
        </a:p>
      </dgm:t>
    </dgm:pt>
    <dgm:pt modelId="{ABAC8E43-C1EE-4284-B527-CF3F0A8B15C3}" type="parTrans" cxnId="{9F04D1F5-9D26-4DB9-8279-38936B9DB95C}">
      <dgm:prSet/>
      <dgm:spPr/>
      <dgm:t>
        <a:bodyPr/>
        <a:lstStyle/>
        <a:p>
          <a:endParaRPr lang="en-US"/>
        </a:p>
      </dgm:t>
    </dgm:pt>
    <dgm:pt modelId="{18B35097-9106-47EA-962B-885977A05206}" type="sibTrans" cxnId="{9F04D1F5-9D26-4DB9-8279-38936B9DB95C}">
      <dgm:prSet/>
      <dgm:spPr/>
      <dgm:t>
        <a:bodyPr/>
        <a:lstStyle/>
        <a:p>
          <a:endParaRPr lang="en-US"/>
        </a:p>
      </dgm:t>
    </dgm:pt>
    <dgm:pt modelId="{21E7C3A3-93AE-4690-B8FE-334C1DB2E071}">
      <dgm:prSet phldrT="[Text]" custT="1"/>
      <dgm:spPr/>
      <dgm:t>
        <a:bodyPr/>
        <a:lstStyle/>
        <a:p>
          <a:r>
            <a:rPr lang="ru-RU" sz="1600" dirty="0" smtClean="0"/>
            <a:t>Реалне потребе корисника базиране на стратешко-планским документима, законским обавезама и постојећем стању</a:t>
          </a:r>
        </a:p>
        <a:p>
          <a:r>
            <a:rPr lang="ru-RU" sz="1600" dirty="0" smtClean="0"/>
            <a:t>
</a:t>
          </a:r>
          <a:endParaRPr lang="en-US" sz="1600" dirty="0"/>
        </a:p>
      </dgm:t>
    </dgm:pt>
    <dgm:pt modelId="{6E9DF2B2-83CF-4C3A-92EC-2AF44025E88A}" type="parTrans" cxnId="{7AD96AF2-93B6-446C-A6DD-C713BC123993}">
      <dgm:prSet/>
      <dgm:spPr/>
      <dgm:t>
        <a:bodyPr/>
        <a:lstStyle/>
        <a:p>
          <a:endParaRPr lang="en-US"/>
        </a:p>
      </dgm:t>
    </dgm:pt>
    <dgm:pt modelId="{B54B2E45-1DF9-4FAD-964A-66D56EA5319F}" type="sibTrans" cxnId="{7AD96AF2-93B6-446C-A6DD-C713BC123993}">
      <dgm:prSet/>
      <dgm:spPr/>
      <dgm:t>
        <a:bodyPr/>
        <a:lstStyle/>
        <a:p>
          <a:endParaRPr lang="en-US"/>
        </a:p>
      </dgm:t>
    </dgm:pt>
    <dgm:pt modelId="{E4D57D9A-5B0C-4578-9362-5B158550A563}" type="pres">
      <dgm:prSet presAssocID="{F6C12C06-81AA-4158-9936-62ADDE6F36F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AA9FC3-40E1-40C7-BB67-B1C6B9950EA3}" type="pres">
      <dgm:prSet presAssocID="{F6C12C06-81AA-4158-9936-62ADDE6F36F4}" presName="divider" presStyleLbl="fgShp" presStyleIdx="0" presStyleCn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10D7C3D-11FA-4A38-88BE-A34526B4F089}" type="pres">
      <dgm:prSet presAssocID="{69848203-7AB8-4D14-8953-C5A4CDBD260C}" presName="downArrow" presStyleLbl="node1" presStyleIdx="0" presStyleCnt="2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B153DC6C-AF8D-4085-9820-68F5A054B050}" type="pres">
      <dgm:prSet presAssocID="{69848203-7AB8-4D14-8953-C5A4CDBD260C}" presName="downArrowText" presStyleLbl="revTx" presStyleIdx="0" presStyleCnt="2" custScaleX="128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460D6-A36C-4442-AA13-C605B32FA231}" type="pres">
      <dgm:prSet presAssocID="{21E7C3A3-93AE-4690-B8FE-334C1DB2E071}" presName="upArrow" presStyleLbl="node1" presStyleIdx="1" presStyleCnt="2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13C3336-C141-4781-BCDC-A70EB6056209}" type="pres">
      <dgm:prSet presAssocID="{21E7C3A3-93AE-4690-B8FE-334C1DB2E071}" presName="upArrowText" presStyleLbl="revTx" presStyleIdx="1" presStyleCnt="2" custScaleX="163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8C5942-2538-4186-8885-79F55FDA3B14}" type="presOf" srcId="{69848203-7AB8-4D14-8953-C5A4CDBD260C}" destId="{B153DC6C-AF8D-4085-9820-68F5A054B050}" srcOrd="0" destOrd="0" presId="urn:microsoft.com/office/officeart/2005/8/layout/arrow3"/>
    <dgm:cxn modelId="{9F04D1F5-9D26-4DB9-8279-38936B9DB95C}" srcId="{F6C12C06-81AA-4158-9936-62ADDE6F36F4}" destId="{69848203-7AB8-4D14-8953-C5A4CDBD260C}" srcOrd="0" destOrd="0" parTransId="{ABAC8E43-C1EE-4284-B527-CF3F0A8B15C3}" sibTransId="{18B35097-9106-47EA-962B-885977A05206}"/>
    <dgm:cxn modelId="{1F580DC7-EE7E-45E4-BE7A-F5A65ABC2625}" type="presOf" srcId="{21E7C3A3-93AE-4690-B8FE-334C1DB2E071}" destId="{113C3336-C141-4781-BCDC-A70EB6056209}" srcOrd="0" destOrd="0" presId="urn:microsoft.com/office/officeart/2005/8/layout/arrow3"/>
    <dgm:cxn modelId="{CA48E8D5-98B1-4924-9D97-F3625911EB66}" type="presOf" srcId="{F6C12C06-81AA-4158-9936-62ADDE6F36F4}" destId="{E4D57D9A-5B0C-4578-9362-5B158550A563}" srcOrd="0" destOrd="0" presId="urn:microsoft.com/office/officeart/2005/8/layout/arrow3"/>
    <dgm:cxn modelId="{7AD96AF2-93B6-446C-A6DD-C713BC123993}" srcId="{F6C12C06-81AA-4158-9936-62ADDE6F36F4}" destId="{21E7C3A3-93AE-4690-B8FE-334C1DB2E071}" srcOrd="1" destOrd="0" parTransId="{6E9DF2B2-83CF-4C3A-92EC-2AF44025E88A}" sibTransId="{B54B2E45-1DF9-4FAD-964A-66D56EA5319F}"/>
    <dgm:cxn modelId="{4A924D05-C9EE-4CDF-AF19-8C119517410F}" type="presParOf" srcId="{E4D57D9A-5B0C-4578-9362-5B158550A563}" destId="{D0AA9FC3-40E1-40C7-BB67-B1C6B9950EA3}" srcOrd="0" destOrd="0" presId="urn:microsoft.com/office/officeart/2005/8/layout/arrow3"/>
    <dgm:cxn modelId="{008BB19F-CED0-42C0-93CA-12B8F4ED12F6}" type="presParOf" srcId="{E4D57D9A-5B0C-4578-9362-5B158550A563}" destId="{410D7C3D-11FA-4A38-88BE-A34526B4F089}" srcOrd="1" destOrd="0" presId="urn:microsoft.com/office/officeart/2005/8/layout/arrow3"/>
    <dgm:cxn modelId="{66B65CCE-AB22-4000-B76E-1798BB94B890}" type="presParOf" srcId="{E4D57D9A-5B0C-4578-9362-5B158550A563}" destId="{B153DC6C-AF8D-4085-9820-68F5A054B050}" srcOrd="2" destOrd="0" presId="urn:microsoft.com/office/officeart/2005/8/layout/arrow3"/>
    <dgm:cxn modelId="{48CD3AAE-8F83-4863-86FA-E559CE0D56AA}" type="presParOf" srcId="{E4D57D9A-5B0C-4578-9362-5B158550A563}" destId="{073460D6-A36C-4442-AA13-C605B32FA231}" srcOrd="3" destOrd="0" presId="urn:microsoft.com/office/officeart/2005/8/layout/arrow3"/>
    <dgm:cxn modelId="{4B800F41-3518-44D1-B8F6-5AF0455F5F94}" type="presParOf" srcId="{E4D57D9A-5B0C-4578-9362-5B158550A563}" destId="{113C3336-C141-4781-BCDC-A70EB605620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E40531-1A07-456C-9F1E-516B8451830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98116DE9-1390-4421-93D2-9C8D3E505487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1400" dirty="0" smtClean="0"/>
        </a:p>
        <a:p>
          <a:r>
            <a:rPr lang="sr-Cyrl-BA" sz="1400" dirty="0" smtClean="0"/>
            <a:t>Постојећа/ одобрена средства</a:t>
          </a:r>
        </a:p>
        <a:p>
          <a:r>
            <a:rPr lang="sr-Cyrl-BA" sz="1400" dirty="0" smtClean="0"/>
            <a:t>
</a:t>
          </a:r>
          <a:endParaRPr lang="en-US" sz="1400" dirty="0"/>
        </a:p>
      </dgm:t>
    </dgm:pt>
    <dgm:pt modelId="{547C1CA7-3B29-4FAA-8D3C-0AC7A499D20A}" type="parTrans" cxnId="{D893506A-47FA-44F0-B098-32347BAB1346}">
      <dgm:prSet/>
      <dgm:spPr/>
      <dgm:t>
        <a:bodyPr/>
        <a:lstStyle/>
        <a:p>
          <a:endParaRPr lang="en-US"/>
        </a:p>
      </dgm:t>
    </dgm:pt>
    <dgm:pt modelId="{D4492264-E925-4BFA-9AF2-D34F2438ECF2}" type="sibTrans" cxnId="{D893506A-47FA-44F0-B098-32347BAB1346}">
      <dgm:prSet/>
      <dgm:spPr>
        <a:solidFill>
          <a:schemeClr val="accent5">
            <a:lumMod val="5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n-US"/>
        </a:p>
      </dgm:t>
    </dgm:pt>
    <dgm:pt modelId="{5757988E-5459-484E-987A-496B58D7101C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 sz="1400" dirty="0" smtClean="0"/>
        </a:p>
        <a:p>
          <a:r>
            <a:rPr lang="sr-Cyrl-BA" sz="1400" dirty="0" smtClean="0"/>
            <a:t>Захтјеви за додатном потрош</a:t>
          </a:r>
          <a:r>
            <a:rPr lang="en-US" sz="1400" dirty="0" smtClean="0"/>
            <a:t>-</a:t>
          </a:r>
          <a:r>
            <a:rPr lang="sr-Cyrl-BA" sz="1400" dirty="0" smtClean="0"/>
            <a:t>њом</a:t>
          </a:r>
        </a:p>
        <a:p>
          <a:r>
            <a:rPr lang="sr-Cyrl-BA" sz="1400" dirty="0" smtClean="0"/>
            <a:t>
</a:t>
          </a:r>
          <a:endParaRPr lang="en-US" sz="1400" dirty="0"/>
        </a:p>
      </dgm:t>
    </dgm:pt>
    <dgm:pt modelId="{9E154433-F467-43C1-A832-D662217B89B8}" type="parTrans" cxnId="{8E25F21E-D57A-4D7C-803A-7602626BB973}">
      <dgm:prSet/>
      <dgm:spPr/>
      <dgm:t>
        <a:bodyPr/>
        <a:lstStyle/>
        <a:p>
          <a:endParaRPr lang="en-US"/>
        </a:p>
      </dgm:t>
    </dgm:pt>
    <dgm:pt modelId="{74E420DB-BDEA-41A6-A2F5-6A61CC0512AE}" type="sibTrans" cxnId="{8E25F21E-D57A-4D7C-803A-7602626BB973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CAD4875B-2B4B-4238-A312-99591B8EE077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sr-Cyrl-BA" sz="1400" dirty="0" smtClean="0"/>
            <a:t>Уштеде</a:t>
          </a:r>
          <a:endParaRPr lang="en-US" sz="1400" dirty="0"/>
        </a:p>
      </dgm:t>
    </dgm:pt>
    <dgm:pt modelId="{33CDA581-145E-4F23-86CD-92B7AC10AD4C}" type="parTrans" cxnId="{00E18BB8-02D6-4844-A0E2-90ADE9EFB4C7}">
      <dgm:prSet/>
      <dgm:spPr/>
      <dgm:t>
        <a:bodyPr/>
        <a:lstStyle/>
        <a:p>
          <a:endParaRPr lang="en-US"/>
        </a:p>
      </dgm:t>
    </dgm:pt>
    <dgm:pt modelId="{AE4E4F0B-4C29-4CD1-AA23-74EF5DB9CF73}" type="sibTrans" cxnId="{00E18BB8-02D6-4844-A0E2-90ADE9EFB4C7}">
      <dgm:prSet/>
      <dgm:spPr>
        <a:solidFill>
          <a:schemeClr val="accent5">
            <a:lumMod val="50000"/>
          </a:schemeClr>
        </a:solidFill>
        <a:ln w="31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C435744-DAF5-4190-A924-FD46AA3DD0B7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sr-Cyrl-BA" sz="1400" dirty="0" smtClean="0"/>
            <a:t>Укупни захтјеви</a:t>
          </a:r>
        </a:p>
        <a:p>
          <a:r>
            <a:rPr lang="sr-Cyrl-BA" sz="1400" dirty="0" smtClean="0"/>
            <a:t>
</a:t>
          </a:r>
          <a:endParaRPr lang="en-US" sz="1600" dirty="0"/>
        </a:p>
      </dgm:t>
    </dgm:pt>
    <dgm:pt modelId="{F1859B56-EF6B-4232-9B0B-513D2CDD238D}" type="parTrans" cxnId="{B8117799-652C-42C7-8B5A-44D9E81294CF}">
      <dgm:prSet/>
      <dgm:spPr/>
      <dgm:t>
        <a:bodyPr/>
        <a:lstStyle/>
        <a:p>
          <a:endParaRPr lang="en-US"/>
        </a:p>
      </dgm:t>
    </dgm:pt>
    <dgm:pt modelId="{0C0ABE9F-2F29-437C-BA9D-C94B17343E1F}" type="sibTrans" cxnId="{B8117799-652C-42C7-8B5A-44D9E81294CF}">
      <dgm:prSet/>
      <dgm:spPr/>
      <dgm:t>
        <a:bodyPr/>
        <a:lstStyle/>
        <a:p>
          <a:endParaRPr lang="en-US"/>
        </a:p>
      </dgm:t>
    </dgm:pt>
    <dgm:pt modelId="{7D200ED2-34A3-45A1-AB16-5107A1648163}" type="pres">
      <dgm:prSet presAssocID="{80E40531-1A07-456C-9F1E-516B8451830F}" presName="linearFlow" presStyleCnt="0">
        <dgm:presLayoutVars>
          <dgm:dir/>
          <dgm:resizeHandles val="exact"/>
        </dgm:presLayoutVars>
      </dgm:prSet>
      <dgm:spPr/>
    </dgm:pt>
    <dgm:pt modelId="{353B1B30-1FDE-41CF-9BED-41E64AEFD760}" type="pres">
      <dgm:prSet presAssocID="{98116DE9-1390-4421-93D2-9C8D3E505487}" presName="node" presStyleLbl="node1" presStyleIdx="0" presStyleCnt="4" custScaleX="147552" custScaleY="159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F2F25-EBE2-4793-8A18-9904B202C085}" type="pres">
      <dgm:prSet presAssocID="{D4492264-E925-4BFA-9AF2-D34F2438ECF2}" presName="spacerL" presStyleCnt="0"/>
      <dgm:spPr/>
    </dgm:pt>
    <dgm:pt modelId="{29489B6A-F6AB-41D4-8423-16295C63943D}" type="pres">
      <dgm:prSet presAssocID="{D4492264-E925-4BFA-9AF2-D34F2438ECF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E436863-0160-49BB-9C99-2897B3376234}" type="pres">
      <dgm:prSet presAssocID="{D4492264-E925-4BFA-9AF2-D34F2438ECF2}" presName="spacerR" presStyleCnt="0"/>
      <dgm:spPr/>
    </dgm:pt>
    <dgm:pt modelId="{01DE615A-3105-4083-9C7E-9BDCEE6E362B}" type="pres">
      <dgm:prSet presAssocID="{5757988E-5459-484E-987A-496B58D7101C}" presName="node" presStyleLbl="node1" presStyleIdx="1" presStyleCnt="4" custScaleX="150684" custScaleY="166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1B571-DA2C-48CD-B714-37A1A501DF3F}" type="pres">
      <dgm:prSet presAssocID="{74E420DB-BDEA-41A6-A2F5-6A61CC0512AE}" presName="spacerL" presStyleCnt="0"/>
      <dgm:spPr/>
    </dgm:pt>
    <dgm:pt modelId="{1A4D1845-AE7D-4B1B-BA07-33D9234F6DBA}" type="pres">
      <dgm:prSet presAssocID="{74E420DB-BDEA-41A6-A2F5-6A61CC0512A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A5D702C-3486-4743-B754-746D3BB89D41}" type="pres">
      <dgm:prSet presAssocID="{74E420DB-BDEA-41A6-A2F5-6A61CC0512AE}" presName="spacerR" presStyleCnt="0"/>
      <dgm:spPr/>
    </dgm:pt>
    <dgm:pt modelId="{7B02B14A-3033-432E-9150-62F025E403EC}" type="pres">
      <dgm:prSet presAssocID="{CAD4875B-2B4B-4238-A312-99591B8EE077}" presName="node" presStyleLbl="node1" presStyleIdx="2" presStyleCnt="4" custScaleX="123808" custScaleY="155557" custLinFactNeighborX="56647" custLinFactNeighborY="-7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5FD57-FB9D-4F6F-8AC9-20487F9BC748}" type="pres">
      <dgm:prSet presAssocID="{AE4E4F0B-4C29-4CD1-AA23-74EF5DB9CF73}" presName="spacerL" presStyleCnt="0"/>
      <dgm:spPr/>
    </dgm:pt>
    <dgm:pt modelId="{A0B50977-F878-43CA-B432-74C72F0348A6}" type="pres">
      <dgm:prSet presAssocID="{AE4E4F0B-4C29-4CD1-AA23-74EF5DB9CF7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763C017-C4E6-4319-A1B4-826C2281B3CC}" type="pres">
      <dgm:prSet presAssocID="{AE4E4F0B-4C29-4CD1-AA23-74EF5DB9CF73}" presName="spacerR" presStyleCnt="0"/>
      <dgm:spPr/>
    </dgm:pt>
    <dgm:pt modelId="{DEF43C04-FD85-4EEE-A80F-902C8FF461CE}" type="pres">
      <dgm:prSet presAssocID="{FC435744-DAF5-4190-A924-FD46AA3DD0B7}" presName="node" presStyleLbl="node1" presStyleIdx="3" presStyleCnt="4" custScaleX="127615" custScaleY="157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517842-321D-4A11-BE7D-A08D6CC5CF79}" type="presOf" srcId="{74E420DB-BDEA-41A6-A2F5-6A61CC0512AE}" destId="{1A4D1845-AE7D-4B1B-BA07-33D9234F6DBA}" srcOrd="0" destOrd="0" presId="urn:microsoft.com/office/officeart/2005/8/layout/equation1"/>
    <dgm:cxn modelId="{27C29F9E-70D5-4031-87E2-CD5D007448A5}" type="presOf" srcId="{5757988E-5459-484E-987A-496B58D7101C}" destId="{01DE615A-3105-4083-9C7E-9BDCEE6E362B}" srcOrd="0" destOrd="0" presId="urn:microsoft.com/office/officeart/2005/8/layout/equation1"/>
    <dgm:cxn modelId="{D893506A-47FA-44F0-B098-32347BAB1346}" srcId="{80E40531-1A07-456C-9F1E-516B8451830F}" destId="{98116DE9-1390-4421-93D2-9C8D3E505487}" srcOrd="0" destOrd="0" parTransId="{547C1CA7-3B29-4FAA-8D3C-0AC7A499D20A}" sibTransId="{D4492264-E925-4BFA-9AF2-D34F2438ECF2}"/>
    <dgm:cxn modelId="{A9083DC6-FD1D-4135-B3B6-17AF20F4B743}" type="presOf" srcId="{80E40531-1A07-456C-9F1E-516B8451830F}" destId="{7D200ED2-34A3-45A1-AB16-5107A1648163}" srcOrd="0" destOrd="0" presId="urn:microsoft.com/office/officeart/2005/8/layout/equation1"/>
    <dgm:cxn modelId="{BD81606D-4F62-45A3-B692-2D64FA9861A4}" type="presOf" srcId="{FC435744-DAF5-4190-A924-FD46AA3DD0B7}" destId="{DEF43C04-FD85-4EEE-A80F-902C8FF461CE}" srcOrd="0" destOrd="0" presId="urn:microsoft.com/office/officeart/2005/8/layout/equation1"/>
    <dgm:cxn modelId="{07A0B45D-6751-45C1-AC6C-5F2DF2F98208}" type="presOf" srcId="{AE4E4F0B-4C29-4CD1-AA23-74EF5DB9CF73}" destId="{A0B50977-F878-43CA-B432-74C72F0348A6}" srcOrd="0" destOrd="0" presId="urn:microsoft.com/office/officeart/2005/8/layout/equation1"/>
    <dgm:cxn modelId="{A45379D4-CA04-4ACC-B2AF-1A01CAAB75AB}" type="presOf" srcId="{CAD4875B-2B4B-4238-A312-99591B8EE077}" destId="{7B02B14A-3033-432E-9150-62F025E403EC}" srcOrd="0" destOrd="0" presId="urn:microsoft.com/office/officeart/2005/8/layout/equation1"/>
    <dgm:cxn modelId="{B7656EA3-BC43-43C0-8E31-7BAED39DBA5D}" type="presOf" srcId="{98116DE9-1390-4421-93D2-9C8D3E505487}" destId="{353B1B30-1FDE-41CF-9BED-41E64AEFD760}" srcOrd="0" destOrd="0" presId="urn:microsoft.com/office/officeart/2005/8/layout/equation1"/>
    <dgm:cxn modelId="{27C773F0-6F82-46EB-BE8F-E97AA800A20D}" type="presOf" srcId="{D4492264-E925-4BFA-9AF2-D34F2438ECF2}" destId="{29489B6A-F6AB-41D4-8423-16295C63943D}" srcOrd="0" destOrd="0" presId="urn:microsoft.com/office/officeart/2005/8/layout/equation1"/>
    <dgm:cxn modelId="{00E18BB8-02D6-4844-A0E2-90ADE9EFB4C7}" srcId="{80E40531-1A07-456C-9F1E-516B8451830F}" destId="{CAD4875B-2B4B-4238-A312-99591B8EE077}" srcOrd="2" destOrd="0" parTransId="{33CDA581-145E-4F23-86CD-92B7AC10AD4C}" sibTransId="{AE4E4F0B-4C29-4CD1-AA23-74EF5DB9CF73}"/>
    <dgm:cxn modelId="{B8117799-652C-42C7-8B5A-44D9E81294CF}" srcId="{80E40531-1A07-456C-9F1E-516B8451830F}" destId="{FC435744-DAF5-4190-A924-FD46AA3DD0B7}" srcOrd="3" destOrd="0" parTransId="{F1859B56-EF6B-4232-9B0B-513D2CDD238D}" sibTransId="{0C0ABE9F-2F29-437C-BA9D-C94B17343E1F}"/>
    <dgm:cxn modelId="{8E25F21E-D57A-4D7C-803A-7602626BB973}" srcId="{80E40531-1A07-456C-9F1E-516B8451830F}" destId="{5757988E-5459-484E-987A-496B58D7101C}" srcOrd="1" destOrd="0" parTransId="{9E154433-F467-43C1-A832-D662217B89B8}" sibTransId="{74E420DB-BDEA-41A6-A2F5-6A61CC0512AE}"/>
    <dgm:cxn modelId="{159C16C0-ACB3-4B7C-9439-FBDDA4AF3833}" type="presParOf" srcId="{7D200ED2-34A3-45A1-AB16-5107A1648163}" destId="{353B1B30-1FDE-41CF-9BED-41E64AEFD760}" srcOrd="0" destOrd="0" presId="urn:microsoft.com/office/officeart/2005/8/layout/equation1"/>
    <dgm:cxn modelId="{C64B2BFD-CBAE-464F-A2CD-4BE6AF743AA5}" type="presParOf" srcId="{7D200ED2-34A3-45A1-AB16-5107A1648163}" destId="{803F2F25-EBE2-4793-8A18-9904B202C085}" srcOrd="1" destOrd="0" presId="urn:microsoft.com/office/officeart/2005/8/layout/equation1"/>
    <dgm:cxn modelId="{F973AE14-3911-4FFD-AE0C-4824FF48B375}" type="presParOf" srcId="{7D200ED2-34A3-45A1-AB16-5107A1648163}" destId="{29489B6A-F6AB-41D4-8423-16295C63943D}" srcOrd="2" destOrd="0" presId="urn:microsoft.com/office/officeart/2005/8/layout/equation1"/>
    <dgm:cxn modelId="{1296172C-1A30-42D6-A22F-BD688B9A2C78}" type="presParOf" srcId="{7D200ED2-34A3-45A1-AB16-5107A1648163}" destId="{0E436863-0160-49BB-9C99-2897B3376234}" srcOrd="3" destOrd="0" presId="urn:microsoft.com/office/officeart/2005/8/layout/equation1"/>
    <dgm:cxn modelId="{09920C4D-4188-4564-AC2C-AA14046B3475}" type="presParOf" srcId="{7D200ED2-34A3-45A1-AB16-5107A1648163}" destId="{01DE615A-3105-4083-9C7E-9BDCEE6E362B}" srcOrd="4" destOrd="0" presId="urn:microsoft.com/office/officeart/2005/8/layout/equation1"/>
    <dgm:cxn modelId="{FEE8046B-B586-4CC0-AF51-2CD8E140883E}" type="presParOf" srcId="{7D200ED2-34A3-45A1-AB16-5107A1648163}" destId="{8661B571-DA2C-48CD-B714-37A1A501DF3F}" srcOrd="5" destOrd="0" presId="urn:microsoft.com/office/officeart/2005/8/layout/equation1"/>
    <dgm:cxn modelId="{4EBC319C-F1A5-4C95-AD82-D449F6B6F148}" type="presParOf" srcId="{7D200ED2-34A3-45A1-AB16-5107A1648163}" destId="{1A4D1845-AE7D-4B1B-BA07-33D9234F6DBA}" srcOrd="6" destOrd="0" presId="urn:microsoft.com/office/officeart/2005/8/layout/equation1"/>
    <dgm:cxn modelId="{DC5B3192-2CB0-4586-94DD-861D3BF047AD}" type="presParOf" srcId="{7D200ED2-34A3-45A1-AB16-5107A1648163}" destId="{BA5D702C-3486-4743-B754-746D3BB89D41}" srcOrd="7" destOrd="0" presId="urn:microsoft.com/office/officeart/2005/8/layout/equation1"/>
    <dgm:cxn modelId="{A3EC6D64-93F4-4D06-9A76-D5C977C53180}" type="presParOf" srcId="{7D200ED2-34A3-45A1-AB16-5107A1648163}" destId="{7B02B14A-3033-432E-9150-62F025E403EC}" srcOrd="8" destOrd="0" presId="urn:microsoft.com/office/officeart/2005/8/layout/equation1"/>
    <dgm:cxn modelId="{80786720-3FFB-4C99-8033-D4FAE9C8F078}" type="presParOf" srcId="{7D200ED2-34A3-45A1-AB16-5107A1648163}" destId="{4815FD57-FB9D-4F6F-8AC9-20487F9BC748}" srcOrd="9" destOrd="0" presId="urn:microsoft.com/office/officeart/2005/8/layout/equation1"/>
    <dgm:cxn modelId="{D65386FB-8EFB-4E71-98A1-994500E25BD8}" type="presParOf" srcId="{7D200ED2-34A3-45A1-AB16-5107A1648163}" destId="{A0B50977-F878-43CA-B432-74C72F0348A6}" srcOrd="10" destOrd="0" presId="urn:microsoft.com/office/officeart/2005/8/layout/equation1"/>
    <dgm:cxn modelId="{250ACE16-9410-4F9C-9414-D1361A561DDC}" type="presParOf" srcId="{7D200ED2-34A3-45A1-AB16-5107A1648163}" destId="{7763C017-C4E6-4319-A1B4-826C2281B3CC}" srcOrd="11" destOrd="0" presId="urn:microsoft.com/office/officeart/2005/8/layout/equation1"/>
    <dgm:cxn modelId="{A680DC8F-E396-459F-8EAA-F15974642732}" type="presParOf" srcId="{7D200ED2-34A3-45A1-AB16-5107A1648163}" destId="{DEF43C04-FD85-4EEE-A80F-902C8FF461C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17C4C-0ADA-49C3-9788-BED2DD9957D1}">
      <dsp:nvSpPr>
        <dsp:cNvPr id="0" name=""/>
        <dsp:cNvSpPr/>
      </dsp:nvSpPr>
      <dsp:spPr>
        <a:xfrm>
          <a:off x="3985" y="802148"/>
          <a:ext cx="1877634" cy="18776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0E0DB-E418-4297-9CDE-2E5108483543}">
      <dsp:nvSpPr>
        <dsp:cNvPr id="0" name=""/>
        <dsp:cNvSpPr/>
      </dsp:nvSpPr>
      <dsp:spPr>
        <a:xfrm>
          <a:off x="309646" y="1928729"/>
          <a:ext cx="1877634" cy="187763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400" b="1" kern="1200" dirty="0" smtClean="0">
              <a:solidFill>
                <a:schemeClr val="tx1"/>
              </a:solidFill>
            </a:rPr>
            <a:t>Унапређење знања и вјештина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400" b="0" kern="1200" dirty="0" smtClean="0">
              <a:solidFill>
                <a:schemeClr val="tx1"/>
              </a:solidFill>
            </a:rPr>
            <a:t>(за буџетско планирање и процјену фискалних утицаја аката)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200" b="0" kern="1200" dirty="0" smtClean="0">
              <a:solidFill>
                <a:schemeClr val="tx1"/>
              </a:solidFill>
            </a:rPr>
            <a:t>
</a:t>
          </a:r>
          <a:r>
            <a:rPr lang="az-Cyrl-AZ" sz="600" b="0" kern="1200" dirty="0" smtClean="0">
              <a:solidFill>
                <a:schemeClr val="tx1"/>
              </a:solidFill>
            </a:rPr>
            <a:t>
</a:t>
          </a:r>
          <a:endParaRPr lang="en-US" sz="600" b="0" kern="1200" dirty="0">
            <a:solidFill>
              <a:schemeClr val="tx1"/>
            </a:solidFill>
          </a:endParaRPr>
        </a:p>
      </dsp:txBody>
      <dsp:txXfrm>
        <a:off x="364640" y="1983723"/>
        <a:ext cx="1767646" cy="1767646"/>
      </dsp:txXfrm>
    </dsp:sp>
    <dsp:sp modelId="{20C91440-B96D-445B-9F18-60444DDFB358}">
      <dsp:nvSpPr>
        <dsp:cNvPr id="0" name=""/>
        <dsp:cNvSpPr/>
      </dsp:nvSpPr>
      <dsp:spPr>
        <a:xfrm>
          <a:off x="2243293" y="1515381"/>
          <a:ext cx="361673" cy="451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243293" y="1605615"/>
        <a:ext cx="253171" cy="270701"/>
      </dsp:txXfrm>
    </dsp:sp>
    <dsp:sp modelId="{EAB0CE13-3419-4ED0-AFBE-A168ADACF989}">
      <dsp:nvSpPr>
        <dsp:cNvPr id="0" name=""/>
        <dsp:cNvSpPr/>
      </dsp:nvSpPr>
      <dsp:spPr>
        <a:xfrm>
          <a:off x="2914973" y="802148"/>
          <a:ext cx="1877634" cy="18776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5FC52-9A28-4E2F-B4F0-49C48A1340DD}">
      <dsp:nvSpPr>
        <dsp:cNvPr id="0" name=""/>
        <dsp:cNvSpPr/>
      </dsp:nvSpPr>
      <dsp:spPr>
        <a:xfrm>
          <a:off x="3220634" y="1928729"/>
          <a:ext cx="1877634" cy="187763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400" b="1" kern="1200" dirty="0" smtClean="0">
              <a:solidFill>
                <a:schemeClr val="tx1"/>
              </a:solidFill>
            </a:rPr>
            <a:t>Побољшање квалитета управљања буџетом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400" b="0" kern="1200" dirty="0" smtClean="0">
              <a:solidFill>
                <a:schemeClr val="tx1"/>
              </a:solidFill>
            </a:rPr>
            <a:t>(процеса планирања и буџетских докумената)</a:t>
          </a:r>
        </a:p>
      </dsp:txBody>
      <dsp:txXfrm>
        <a:off x="3275628" y="1983723"/>
        <a:ext cx="1767646" cy="1767646"/>
      </dsp:txXfrm>
    </dsp:sp>
    <dsp:sp modelId="{C6A62CAB-2974-485F-A14F-4C5F4B425433}">
      <dsp:nvSpPr>
        <dsp:cNvPr id="0" name=""/>
        <dsp:cNvSpPr/>
      </dsp:nvSpPr>
      <dsp:spPr>
        <a:xfrm>
          <a:off x="5154281" y="1515381"/>
          <a:ext cx="361673" cy="451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154281" y="1605615"/>
        <a:ext cx="253171" cy="270701"/>
      </dsp:txXfrm>
    </dsp:sp>
    <dsp:sp modelId="{7CFABF22-EACE-4F0A-B2C6-617069F3DA67}">
      <dsp:nvSpPr>
        <dsp:cNvPr id="0" name=""/>
        <dsp:cNvSpPr/>
      </dsp:nvSpPr>
      <dsp:spPr>
        <a:xfrm>
          <a:off x="5825961" y="802148"/>
          <a:ext cx="1877634" cy="18776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4011C-6DD3-4891-849A-401687091098}">
      <dsp:nvSpPr>
        <dsp:cNvPr id="0" name=""/>
        <dsp:cNvSpPr/>
      </dsp:nvSpPr>
      <dsp:spPr>
        <a:xfrm>
          <a:off x="6135607" y="1887421"/>
          <a:ext cx="1877634" cy="1877634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400" b="1" kern="1200" dirty="0" smtClean="0">
              <a:solidFill>
                <a:schemeClr val="tx1"/>
              </a:solidFill>
            </a:rPr>
            <a:t>Ефективнији и ефикаснији рад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400" b="0" kern="1200" dirty="0" smtClean="0">
              <a:solidFill>
                <a:schemeClr val="tx1"/>
              </a:solidFill>
            </a:rPr>
            <a:t>(постизање жељених резултата уз минимални трошак)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6190601" y="1942415"/>
        <a:ext cx="1767646" cy="17676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1BD0B-B90E-4658-9F24-8C0B6CE25F6F}">
      <dsp:nvSpPr>
        <dsp:cNvPr id="0" name=""/>
        <dsp:cNvSpPr/>
      </dsp:nvSpPr>
      <dsp:spPr>
        <a:xfrm>
          <a:off x="3936" y="0"/>
          <a:ext cx="3786867" cy="36682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Традиционални приступ: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Буџетирање према улазним елементима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
</a:t>
          </a:r>
          <a:endParaRPr lang="en-US" sz="2000" b="0" kern="1200" dirty="0"/>
        </a:p>
      </dsp:txBody>
      <dsp:txXfrm>
        <a:off x="3936" y="0"/>
        <a:ext cx="3786867" cy="1100486"/>
      </dsp:txXfrm>
    </dsp:sp>
    <dsp:sp modelId="{B241AF42-430A-4E3B-85C4-F0D24B820BD0}">
      <dsp:nvSpPr>
        <dsp:cNvPr id="0" name=""/>
        <dsp:cNvSpPr/>
      </dsp:nvSpPr>
      <dsp:spPr>
        <a:xfrm>
          <a:off x="376261" y="1093162"/>
          <a:ext cx="3029494" cy="72067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Трошкови се планирају на основу потребних ресурса</a:t>
          </a:r>
          <a:endParaRPr lang="en-US" sz="1400" b="0" kern="1200" dirty="0"/>
        </a:p>
      </dsp:txBody>
      <dsp:txXfrm>
        <a:off x="397369" y="1114270"/>
        <a:ext cx="2987278" cy="678455"/>
      </dsp:txXfrm>
    </dsp:sp>
    <dsp:sp modelId="{A8A337FB-34B5-42E5-AAA4-2E08B4221FE4}">
      <dsp:nvSpPr>
        <dsp:cNvPr id="0" name=""/>
        <dsp:cNvSpPr/>
      </dsp:nvSpPr>
      <dsp:spPr>
        <a:xfrm>
          <a:off x="376261" y="1924706"/>
          <a:ext cx="3029494" cy="72067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Средства распоређена о економским ставкама</a:t>
          </a:r>
          <a:endParaRPr lang="en-US" sz="1600" b="0" kern="1200" dirty="0"/>
        </a:p>
      </dsp:txBody>
      <dsp:txXfrm>
        <a:off x="397369" y="1945814"/>
        <a:ext cx="2987278" cy="678455"/>
      </dsp:txXfrm>
    </dsp:sp>
    <dsp:sp modelId="{680F2A62-5F45-4246-82ED-9522707117DC}">
      <dsp:nvSpPr>
        <dsp:cNvPr id="0" name=""/>
        <dsp:cNvSpPr/>
      </dsp:nvSpPr>
      <dsp:spPr>
        <a:xfrm>
          <a:off x="376261" y="2756251"/>
          <a:ext cx="3029494" cy="72067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Нема информација о циљевима и резултатима</a:t>
          </a:r>
          <a:r>
            <a:rPr lang="en-US" sz="1600" b="0" kern="1200" dirty="0" smtClean="0"/>
            <a:t> </a:t>
          </a:r>
          <a:r>
            <a:rPr lang="ru-RU" sz="1600" b="0" kern="1200" dirty="0" smtClean="0"/>
            <a:t> </a:t>
          </a:r>
          <a:r>
            <a:rPr lang="sr-Cyrl-BA" sz="1600" b="0" kern="1200" dirty="0" smtClean="0"/>
            <a:t>потрошње</a:t>
          </a:r>
          <a:endParaRPr lang="en-US" sz="1600" b="0" kern="1200" dirty="0"/>
        </a:p>
      </dsp:txBody>
      <dsp:txXfrm>
        <a:off x="397369" y="2777359"/>
        <a:ext cx="2987278" cy="678455"/>
      </dsp:txXfrm>
    </dsp:sp>
    <dsp:sp modelId="{4DA304D4-A647-4430-8A89-6FEE79D84ABA}">
      <dsp:nvSpPr>
        <dsp:cNvPr id="0" name=""/>
        <dsp:cNvSpPr/>
      </dsp:nvSpPr>
      <dsp:spPr>
        <a:xfrm>
          <a:off x="4074819" y="0"/>
          <a:ext cx="3786867" cy="36682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000" b="0" kern="1200" dirty="0" smtClean="0"/>
            <a:t>Програмски буџет</a:t>
          </a:r>
          <a:r>
            <a:rPr lang="en-US" sz="2000" b="0" kern="1200" dirty="0" smtClean="0"/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000" b="0" kern="1200" dirty="0" smtClean="0"/>
            <a:t>Буџетирање за резултате</a:t>
          </a:r>
          <a:endParaRPr lang="en-US" sz="2000" b="0" kern="1200" dirty="0"/>
        </a:p>
      </dsp:txBody>
      <dsp:txXfrm>
        <a:off x="4074819" y="0"/>
        <a:ext cx="3786867" cy="1100486"/>
      </dsp:txXfrm>
    </dsp:sp>
    <dsp:sp modelId="{BB552153-CCA1-430C-B8AE-8C6D51E82193}">
      <dsp:nvSpPr>
        <dsp:cNvPr id="0" name=""/>
        <dsp:cNvSpPr/>
      </dsp:nvSpPr>
      <dsp:spPr>
        <a:xfrm>
          <a:off x="4453506" y="1100800"/>
          <a:ext cx="3029494" cy="72067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Трошкови се планирају на основу очекиваних резултата</a:t>
          </a:r>
          <a:endParaRPr lang="en-US" sz="1600" b="0" kern="1200" dirty="0"/>
        </a:p>
      </dsp:txBody>
      <dsp:txXfrm>
        <a:off x="4474614" y="1121908"/>
        <a:ext cx="2987278" cy="678455"/>
      </dsp:txXfrm>
    </dsp:sp>
    <dsp:sp modelId="{B28EBF3D-697A-40BE-8CE5-5D32BA3F37A3}">
      <dsp:nvSpPr>
        <dsp:cNvPr id="0" name=""/>
        <dsp:cNvSpPr/>
      </dsp:nvSpPr>
      <dsp:spPr>
        <a:xfrm>
          <a:off x="4453506" y="1932344"/>
          <a:ext cx="3029494" cy="72067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Осим по ставкама, средства распоређена по програмима</a:t>
          </a:r>
          <a:endParaRPr lang="en-US" sz="1600" b="0" kern="1200" dirty="0"/>
        </a:p>
      </dsp:txBody>
      <dsp:txXfrm>
        <a:off x="4474614" y="1953452"/>
        <a:ext cx="2987278" cy="678455"/>
      </dsp:txXfrm>
    </dsp:sp>
    <dsp:sp modelId="{9BF14BA9-1F7C-47A7-BB79-A65217A0B413}">
      <dsp:nvSpPr>
        <dsp:cNvPr id="0" name=""/>
        <dsp:cNvSpPr/>
      </dsp:nvSpPr>
      <dsp:spPr>
        <a:xfrm>
          <a:off x="4453506" y="2763889"/>
          <a:ext cx="3029494" cy="72067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Буџет садржи податке о приоритетима, циљевима,  резултатима</a:t>
          </a:r>
          <a:endParaRPr lang="en-US" sz="1600" b="0" kern="1200" dirty="0"/>
        </a:p>
      </dsp:txBody>
      <dsp:txXfrm>
        <a:off x="4474614" y="2784997"/>
        <a:ext cx="2987278" cy="6784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37978-07A0-4A41-9B9A-E7ECB6E73082}">
      <dsp:nvSpPr>
        <dsp:cNvPr id="0" name=""/>
        <dsp:cNvSpPr/>
      </dsp:nvSpPr>
      <dsp:spPr>
        <a:xfrm>
          <a:off x="0" y="54172"/>
          <a:ext cx="2275839" cy="91033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000" kern="1200" dirty="0" smtClean="0"/>
            <a:t>Фискална дисциплина</a:t>
          </a:r>
          <a:endParaRPr lang="en-US" sz="2000" kern="1200" dirty="0"/>
        </a:p>
      </dsp:txBody>
      <dsp:txXfrm>
        <a:off x="0" y="54172"/>
        <a:ext cx="2275839" cy="910335"/>
      </dsp:txXfrm>
    </dsp:sp>
    <dsp:sp modelId="{F1F7E2B4-C742-40CF-8362-DAF111E1A445}">
      <dsp:nvSpPr>
        <dsp:cNvPr id="0" name=""/>
        <dsp:cNvSpPr/>
      </dsp:nvSpPr>
      <dsp:spPr>
        <a:xfrm>
          <a:off x="2334" y="964507"/>
          <a:ext cx="2275839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kern="1200" dirty="0" smtClean="0"/>
            <a:t>Финансијска и управљачка одговорност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kern="1200" dirty="0" smtClean="0"/>
            <a:t>
</a:t>
          </a:r>
          <a:endParaRPr lang="en-US" sz="2000" kern="1200" dirty="0"/>
        </a:p>
      </dsp:txBody>
      <dsp:txXfrm>
        <a:off x="2334" y="964507"/>
        <a:ext cx="2275839" cy="1800720"/>
      </dsp:txXfrm>
    </dsp:sp>
    <dsp:sp modelId="{F30F223D-25A3-49CA-A270-41F98CE2200F}">
      <dsp:nvSpPr>
        <dsp:cNvPr id="0" name=""/>
        <dsp:cNvSpPr/>
      </dsp:nvSpPr>
      <dsp:spPr>
        <a:xfrm>
          <a:off x="2596790" y="12710"/>
          <a:ext cx="2275839" cy="1076180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000" kern="1200" dirty="0" smtClean="0"/>
            <a:t>Финансирање приоритета</a:t>
          </a:r>
          <a:endParaRPr lang="en-US" sz="2000" kern="1200" dirty="0"/>
        </a:p>
      </dsp:txBody>
      <dsp:txXfrm>
        <a:off x="2596790" y="12710"/>
        <a:ext cx="2275839" cy="1076180"/>
      </dsp:txXfrm>
    </dsp:sp>
    <dsp:sp modelId="{C48D1ADF-3748-4ED8-A850-3FA9F5E19005}">
      <dsp:nvSpPr>
        <dsp:cNvPr id="0" name=""/>
        <dsp:cNvSpPr/>
      </dsp:nvSpPr>
      <dsp:spPr>
        <a:xfrm>
          <a:off x="2596790" y="1005969"/>
          <a:ext cx="2275839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2000" kern="1200" dirty="0" smtClean="0"/>
            <a:t>Ограничена </a:t>
          </a:r>
          <a:r>
            <a:rPr lang="sr-Cyrl-BA" sz="2000" kern="1200" dirty="0" smtClean="0"/>
            <a:t>средства  троше се на статешке приоритете</a:t>
          </a:r>
          <a:endParaRPr lang="en-US" sz="2000" kern="1200" dirty="0"/>
        </a:p>
      </dsp:txBody>
      <dsp:txXfrm>
        <a:off x="2596790" y="1005969"/>
        <a:ext cx="2275839" cy="1800720"/>
      </dsp:txXfrm>
    </dsp:sp>
    <dsp:sp modelId="{31D52135-3C30-4F2F-83BF-4BB1F8339F72}">
      <dsp:nvSpPr>
        <dsp:cNvPr id="0" name=""/>
        <dsp:cNvSpPr/>
      </dsp:nvSpPr>
      <dsp:spPr>
        <a:xfrm>
          <a:off x="5191247" y="54172"/>
          <a:ext cx="2275839" cy="91033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000" kern="1200" dirty="0" smtClean="0"/>
            <a:t>Постизање резултата</a:t>
          </a:r>
          <a:endParaRPr lang="en-US" sz="2000" kern="1200" dirty="0"/>
        </a:p>
      </dsp:txBody>
      <dsp:txXfrm>
        <a:off x="5191247" y="54172"/>
        <a:ext cx="2275839" cy="910335"/>
      </dsp:txXfrm>
    </dsp:sp>
    <dsp:sp modelId="{11E60315-0772-49AC-9DFE-7D9767CFB8B9}">
      <dsp:nvSpPr>
        <dsp:cNvPr id="0" name=""/>
        <dsp:cNvSpPr/>
      </dsp:nvSpPr>
      <dsp:spPr>
        <a:xfrm>
          <a:off x="5191247" y="964507"/>
          <a:ext cx="2275839" cy="18007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Постиже се вриједност за новац </a:t>
          </a:r>
          <a:r>
            <a:rPr lang="en-US" sz="2000" kern="1200" dirty="0" smtClean="0"/>
            <a:t>– </a:t>
          </a:r>
          <a:r>
            <a:rPr lang="sr-Cyrl-BA" sz="2000" kern="1200" dirty="0" smtClean="0"/>
            <a:t>ефективност и ефикасност</a:t>
          </a:r>
          <a:endParaRPr lang="en-US" sz="2000" kern="1200" dirty="0"/>
        </a:p>
      </dsp:txBody>
      <dsp:txXfrm>
        <a:off x="5191247" y="964507"/>
        <a:ext cx="2275839" cy="18007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B3D5F-0686-4016-BB03-1C781509AC65}">
      <dsp:nvSpPr>
        <dsp:cNvPr id="0" name=""/>
        <dsp:cNvSpPr/>
      </dsp:nvSpPr>
      <dsp:spPr>
        <a:xfrm>
          <a:off x="2997" y="13419"/>
          <a:ext cx="1802633" cy="721053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A. </a:t>
          </a:r>
          <a:r>
            <a:rPr lang="sr-Cyrl-BA" sz="1400" kern="1200" dirty="0" smtClean="0"/>
            <a:t>Тужилаштво</a:t>
          </a:r>
          <a:r>
            <a:rPr lang="en-US" sz="1400" kern="1200" dirty="0" smtClean="0"/>
            <a:t> = </a:t>
          </a:r>
          <a:r>
            <a:rPr lang="sr-Cyrl-BA" sz="1400" kern="1200" dirty="0" smtClean="0"/>
            <a:t>програм</a:t>
          </a:r>
          <a:endParaRPr lang="en-US" sz="1400" kern="1200" dirty="0"/>
        </a:p>
      </dsp:txBody>
      <dsp:txXfrm>
        <a:off x="2997" y="13419"/>
        <a:ext cx="1802633" cy="721053"/>
      </dsp:txXfrm>
    </dsp:sp>
    <dsp:sp modelId="{7898F247-7D06-429F-875F-5060A40E1D61}">
      <dsp:nvSpPr>
        <dsp:cNvPr id="0" name=""/>
        <dsp:cNvSpPr/>
      </dsp:nvSpPr>
      <dsp:spPr>
        <a:xfrm>
          <a:off x="2997" y="734472"/>
          <a:ext cx="1802633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400" kern="1200" dirty="0" smtClean="0"/>
            <a:t>Нема програма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400" kern="1200" dirty="0" smtClean="0"/>
            <a:t>
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2997" y="734472"/>
        <a:ext cx="1802633" cy="1756800"/>
      </dsp:txXfrm>
    </dsp:sp>
    <dsp:sp modelId="{7949DBE3-C00D-46CA-AE3A-252B662EF6D9}">
      <dsp:nvSpPr>
        <dsp:cNvPr id="0" name=""/>
        <dsp:cNvSpPr/>
      </dsp:nvSpPr>
      <dsp:spPr>
        <a:xfrm>
          <a:off x="2058000" y="13419"/>
          <a:ext cx="1802633" cy="721053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B. </a:t>
          </a:r>
          <a:r>
            <a:rPr lang="sr-Cyrl-BA" sz="1400" kern="1200" dirty="0" smtClean="0"/>
            <a:t>Програми</a:t>
          </a:r>
          <a:r>
            <a:rPr lang="en-US" sz="1400" kern="1200" dirty="0" smtClean="0"/>
            <a:t> = </a:t>
          </a:r>
          <a:r>
            <a:rPr lang="sr-Cyrl-BA" sz="1400" kern="1200" dirty="0" smtClean="0"/>
            <a:t>организационе јединиц</a:t>
          </a:r>
          <a:r>
            <a:rPr lang="en-US" sz="1400" kern="1200" dirty="0" smtClean="0"/>
            <a:t>e:</a:t>
          </a:r>
        </a:p>
      </dsp:txBody>
      <dsp:txXfrm>
        <a:off x="2058000" y="13419"/>
        <a:ext cx="1802633" cy="721053"/>
      </dsp:txXfrm>
    </dsp:sp>
    <dsp:sp modelId="{AF3F5FA6-2390-4572-8045-834AF3FE6116}">
      <dsp:nvSpPr>
        <dsp:cNvPr id="0" name=""/>
        <dsp:cNvSpPr/>
      </dsp:nvSpPr>
      <dsp:spPr>
        <a:xfrm>
          <a:off x="2058000" y="734472"/>
          <a:ext cx="1802633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400" kern="1200" dirty="0" smtClean="0"/>
            <a:t>Администрација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400" kern="1200" dirty="0" smtClean="0"/>
            <a:t>Општи криминал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400" kern="1200" dirty="0" smtClean="0"/>
            <a:t>Привредни крим.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400" kern="1200" dirty="0" smtClean="0"/>
            <a:t>Корупција</a:t>
          </a:r>
          <a:endParaRPr lang="en-US" sz="1400" kern="1200" dirty="0"/>
        </a:p>
      </dsp:txBody>
      <dsp:txXfrm>
        <a:off x="2058000" y="734472"/>
        <a:ext cx="1802633" cy="1756800"/>
      </dsp:txXfrm>
    </dsp:sp>
    <dsp:sp modelId="{E58518CA-7FE0-4907-A324-F0F386D49BE7}">
      <dsp:nvSpPr>
        <dsp:cNvPr id="0" name=""/>
        <dsp:cNvSpPr/>
      </dsp:nvSpPr>
      <dsp:spPr>
        <a:xfrm>
          <a:off x="4113002" y="13419"/>
          <a:ext cx="1802633" cy="721053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C. </a:t>
          </a:r>
          <a:r>
            <a:rPr lang="sr-Cyrl-BA" sz="1400" kern="1200" dirty="0" smtClean="0"/>
            <a:t>Програми</a:t>
          </a:r>
          <a:r>
            <a:rPr lang="en-US" sz="1400" kern="1200" dirty="0" smtClean="0"/>
            <a:t> = </a:t>
          </a:r>
          <a:r>
            <a:rPr lang="sr-Cyrl-BA" sz="1400" kern="1200" dirty="0" smtClean="0"/>
            <a:t>укрупњене орг. јединице</a:t>
          </a:r>
          <a:endParaRPr lang="en-US" sz="1400" kern="1200" dirty="0"/>
        </a:p>
      </dsp:txBody>
      <dsp:txXfrm>
        <a:off x="4113002" y="13419"/>
        <a:ext cx="1802633" cy="721053"/>
      </dsp:txXfrm>
    </dsp:sp>
    <dsp:sp modelId="{7B202C9E-3B37-4905-A53E-A21B3A8D3D10}">
      <dsp:nvSpPr>
        <dsp:cNvPr id="0" name=""/>
        <dsp:cNvSpPr/>
      </dsp:nvSpPr>
      <dsp:spPr>
        <a:xfrm>
          <a:off x="4114859" y="734560"/>
          <a:ext cx="1802633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400" kern="1200" dirty="0" smtClean="0"/>
            <a:t>Администрација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400" kern="1200" dirty="0" smtClean="0"/>
            <a:t>Тужилачки одјели</a:t>
          </a:r>
          <a:endParaRPr lang="en-US" sz="1400" kern="1200" dirty="0"/>
        </a:p>
      </dsp:txBody>
      <dsp:txXfrm>
        <a:off x="4114859" y="734560"/>
        <a:ext cx="1802633" cy="1756800"/>
      </dsp:txXfrm>
    </dsp:sp>
    <dsp:sp modelId="{17905D94-1073-4EDC-B1C0-0BB587ACB1D1}">
      <dsp:nvSpPr>
        <dsp:cNvPr id="0" name=""/>
        <dsp:cNvSpPr/>
      </dsp:nvSpPr>
      <dsp:spPr>
        <a:xfrm>
          <a:off x="6168005" y="13419"/>
          <a:ext cx="1802633" cy="721053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D. </a:t>
          </a:r>
          <a:r>
            <a:rPr lang="sr-Cyrl-BA" sz="1400" kern="1200" dirty="0" smtClean="0"/>
            <a:t>Програми</a:t>
          </a:r>
          <a:r>
            <a:rPr lang="en-US" sz="1400" kern="1200" dirty="0" smtClean="0"/>
            <a:t> = </a:t>
          </a:r>
          <a:r>
            <a:rPr lang="sr-Cyrl-BA" sz="1400" kern="1200" dirty="0" smtClean="0"/>
            <a:t>циљеви</a:t>
          </a:r>
          <a:endParaRPr lang="en-US" sz="1400" kern="1200" dirty="0"/>
        </a:p>
      </dsp:txBody>
      <dsp:txXfrm>
        <a:off x="6168005" y="13419"/>
        <a:ext cx="1802633" cy="721053"/>
      </dsp:txXfrm>
    </dsp:sp>
    <dsp:sp modelId="{EB09A4D7-CADD-43CA-B3F8-93D9334EF27E}">
      <dsp:nvSpPr>
        <dsp:cNvPr id="0" name=""/>
        <dsp:cNvSpPr/>
      </dsp:nvSpPr>
      <dsp:spPr>
        <a:xfrm>
          <a:off x="6168005" y="734472"/>
          <a:ext cx="1802633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400" kern="1200" dirty="0" smtClean="0"/>
            <a:t>Смањење</a:t>
          </a:r>
          <a:r>
            <a:rPr lang="en-US" sz="1400" kern="1200" dirty="0" smtClean="0"/>
            <a:t> </a:t>
          </a:r>
          <a:r>
            <a:rPr lang="sr-Cyrl-BA" sz="1400" kern="1200" dirty="0" smtClean="0"/>
            <a:t>броја старих предмета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400" kern="1200" dirty="0" smtClean="0"/>
            <a:t>Повећање ефикасности и квалитета рада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400" kern="1200" dirty="0" smtClean="0"/>
            <a:t>Повећање транспарентности</a:t>
          </a:r>
          <a:endParaRPr lang="en-US" sz="1400" kern="1200" dirty="0"/>
        </a:p>
      </dsp:txBody>
      <dsp:txXfrm>
        <a:off x="6168005" y="734472"/>
        <a:ext cx="1802633" cy="175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1F52F-90BB-49B1-A6C9-56AE487B5544}">
      <dsp:nvSpPr>
        <dsp:cNvPr id="0" name=""/>
        <dsp:cNvSpPr/>
      </dsp:nvSpPr>
      <dsp:spPr>
        <a:xfrm>
          <a:off x="0" y="92502"/>
          <a:ext cx="7772400" cy="644339"/>
        </a:xfrm>
        <a:prstGeom prst="roundRect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b="0" kern="1200" dirty="0" smtClean="0">
              <a:solidFill>
                <a:schemeClr val="tx1"/>
              </a:solidFill>
            </a:rPr>
            <a:t>Радионица 1</a:t>
          </a:r>
          <a:r>
            <a:rPr lang="en-US" sz="1800" b="0" kern="1200" dirty="0" smtClean="0">
              <a:solidFill>
                <a:schemeClr val="tx1"/>
              </a:solidFill>
            </a:rPr>
            <a:t> </a:t>
          </a:r>
          <a:r>
            <a:rPr lang="bs-Latn-BA" sz="1800" b="0" kern="1200" dirty="0" smtClean="0">
              <a:solidFill>
                <a:schemeClr val="tx1"/>
              </a:solidFill>
            </a:rPr>
            <a:t>(</a:t>
          </a:r>
          <a:r>
            <a:rPr lang="sr-Cyrl-BA" sz="1800" b="0" kern="1200" dirty="0" smtClean="0">
              <a:solidFill>
                <a:schemeClr val="tx1"/>
              </a:solidFill>
            </a:rPr>
            <a:t>март</a:t>
          </a:r>
          <a:r>
            <a:rPr lang="bs-Latn-BA" sz="1800" b="0" kern="1200" dirty="0" smtClean="0">
              <a:solidFill>
                <a:schemeClr val="tx1"/>
              </a:solidFill>
            </a:rPr>
            <a:t>)</a:t>
          </a:r>
          <a:r>
            <a:rPr lang="en-US" sz="1800" b="0" kern="1200" dirty="0" smtClean="0">
              <a:solidFill>
                <a:schemeClr val="tx1"/>
              </a:solidFill>
            </a:rPr>
            <a:t>: </a:t>
          </a:r>
          <a:r>
            <a:rPr lang="sr-Cyrl-BA" sz="1800" b="0" kern="1200" dirty="0" smtClean="0">
              <a:solidFill>
                <a:schemeClr val="tx1"/>
              </a:solidFill>
            </a:rPr>
            <a:t>Припрема трогодиш</a:t>
          </a:r>
          <a:r>
            <a:rPr lang="sr-Cyrl-BA" sz="1800" kern="1200" dirty="0" smtClean="0">
              <a:solidFill>
                <a:prstClr val="black"/>
              </a:solidFill>
              <a:latin typeface="Georgia"/>
            </a:rPr>
            <a:t>њих </a:t>
          </a:r>
          <a:r>
            <a:rPr lang="ru-RU" sz="1800" b="0" kern="1200" dirty="0" smtClean="0">
              <a:solidFill>
                <a:schemeClr val="tx1"/>
              </a:solidFill>
            </a:rPr>
            <a:t>приједлога приоритета за израду ДОБ-а 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31454" y="123956"/>
        <a:ext cx="7709492" cy="581431"/>
      </dsp:txXfrm>
    </dsp:sp>
    <dsp:sp modelId="{A771D4B8-6EE2-4E39-AB42-0EE34727E054}">
      <dsp:nvSpPr>
        <dsp:cNvPr id="0" name=""/>
        <dsp:cNvSpPr/>
      </dsp:nvSpPr>
      <dsp:spPr>
        <a:xfrm>
          <a:off x="0" y="736842"/>
          <a:ext cx="7772400" cy="15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/>
            <a:t>Буџетски процес у Републици Српској (РС)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/>
            <a:t>Повезивање стратешког и буџетског планирања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/>
            <a:t>Припрема приједлога приоритета за израду ДОБ-а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sr-Cyrl-BA" sz="1800" kern="1200" dirty="0" smtClean="0"/>
            <a:t>Практичан рад у групама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/>
            <a:t>Примјена Закона о фискалној одговорности у РС</a:t>
          </a:r>
          <a:endParaRPr lang="en-US" sz="1800" kern="1200" dirty="0"/>
        </a:p>
      </dsp:txBody>
      <dsp:txXfrm>
        <a:off x="0" y="736842"/>
        <a:ext cx="7772400" cy="1556640"/>
      </dsp:txXfrm>
    </dsp:sp>
    <dsp:sp modelId="{46B2EDD2-23ED-4343-9C5C-D32494B9CA01}">
      <dsp:nvSpPr>
        <dsp:cNvPr id="0" name=""/>
        <dsp:cNvSpPr/>
      </dsp:nvSpPr>
      <dsp:spPr>
        <a:xfrm>
          <a:off x="0" y="2293482"/>
          <a:ext cx="7772400" cy="524639"/>
        </a:xfrm>
        <a:prstGeom prst="roundRect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Радионица 2 (јули):  Припрема годишњег буџетског захтјева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5611" y="2319093"/>
        <a:ext cx="7721178" cy="473417"/>
      </dsp:txXfrm>
    </dsp:sp>
    <dsp:sp modelId="{B97EA8F3-5E07-47DC-8159-4C5D7B4188D1}">
      <dsp:nvSpPr>
        <dsp:cNvPr id="0" name=""/>
        <dsp:cNvSpPr/>
      </dsp:nvSpPr>
      <dsp:spPr>
        <a:xfrm>
          <a:off x="0" y="2818121"/>
          <a:ext cx="7772400" cy="152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/>
            <a:t>Израда годишњег буџетског захтјева на основу ограничења ДОБ-а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/>
            <a:t>Процјена фискалних утицаја аката тужилаштава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/>
            <a:t>
</a:t>
          </a:r>
          <a:endParaRPr lang="en-US" sz="18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en-US" sz="1700" kern="1200" dirty="0"/>
        </a:p>
      </dsp:txBody>
      <dsp:txXfrm>
        <a:off x="0" y="2818121"/>
        <a:ext cx="7772400" cy="1523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730FC-C7A1-45B3-9322-4B7E4E24EF47}">
      <dsp:nvSpPr>
        <dsp:cNvPr id="0" name=""/>
        <dsp:cNvSpPr/>
      </dsp:nvSpPr>
      <dsp:spPr>
        <a:xfrm rot="5400000">
          <a:off x="661809" y="697613"/>
          <a:ext cx="573914" cy="653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BACE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8F132-F06D-4B91-B809-4A4FE384CFDA}">
      <dsp:nvSpPr>
        <dsp:cNvPr id="0" name=""/>
        <dsp:cNvSpPr/>
      </dsp:nvSpPr>
      <dsp:spPr>
        <a:xfrm>
          <a:off x="2924" y="101027"/>
          <a:ext cx="1940489" cy="676262"/>
        </a:xfrm>
        <a:prstGeom prst="roundRect">
          <a:avLst>
            <a:gd name="adj" fmla="val 16670"/>
          </a:avLst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kern="1200" dirty="0" smtClean="0">
              <a:solidFill>
                <a:schemeClr val="tx1"/>
              </a:solidFill>
            </a:rPr>
            <a:t>Програм рада институције</a:t>
          </a:r>
          <a:endParaRPr lang="bs-Latn-BA" sz="1200" kern="1200" dirty="0">
            <a:solidFill>
              <a:schemeClr val="tx1"/>
            </a:solidFill>
          </a:endParaRPr>
        </a:p>
      </dsp:txBody>
      <dsp:txXfrm>
        <a:off x="35942" y="134045"/>
        <a:ext cx="1874453" cy="610226"/>
      </dsp:txXfrm>
    </dsp:sp>
    <dsp:sp modelId="{7242498A-041B-49D8-BECC-913962D00FDD}">
      <dsp:nvSpPr>
        <dsp:cNvPr id="0" name=""/>
        <dsp:cNvSpPr/>
      </dsp:nvSpPr>
      <dsp:spPr>
        <a:xfrm>
          <a:off x="2018187" y="188292"/>
          <a:ext cx="1111665" cy="54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100" b="1" kern="1200" dirty="0" smtClean="0"/>
            <a:t>Стратешки циљеви</a:t>
          </a:r>
          <a:endParaRPr lang="bs-Latn-BA" sz="1100" b="1" kern="1200" dirty="0"/>
        </a:p>
      </dsp:txBody>
      <dsp:txXfrm>
        <a:off x="2018187" y="188292"/>
        <a:ext cx="1111665" cy="546585"/>
      </dsp:txXfrm>
    </dsp:sp>
    <dsp:sp modelId="{0A3BBF9A-F10E-4FB1-A15E-EA2EA7D2E7CE}">
      <dsp:nvSpPr>
        <dsp:cNvPr id="0" name=""/>
        <dsp:cNvSpPr/>
      </dsp:nvSpPr>
      <dsp:spPr>
        <a:xfrm rot="5400000">
          <a:off x="1716134" y="1457279"/>
          <a:ext cx="573914" cy="653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BACE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7A859-AAC9-4639-A2F1-9EB6F9DA97C3}">
      <dsp:nvSpPr>
        <dsp:cNvPr id="0" name=""/>
        <dsp:cNvSpPr/>
      </dsp:nvSpPr>
      <dsp:spPr>
        <a:xfrm>
          <a:off x="1371596" y="865440"/>
          <a:ext cx="1783077" cy="676262"/>
        </a:xfrm>
        <a:prstGeom prst="roundRect">
          <a:avLst>
            <a:gd name="adj" fmla="val 16670"/>
          </a:avLst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kern="1200" dirty="0" smtClean="0">
              <a:solidFill>
                <a:schemeClr val="tx1"/>
              </a:solidFill>
            </a:rPr>
            <a:t>Програм економски</a:t>
          </a:r>
          <a:r>
            <a:rPr lang="sr-Cyrl-BA" sz="1200" b="1" kern="1200" dirty="0" smtClean="0">
              <a:solidFill>
                <a:schemeClr val="tx1"/>
              </a:solidFill>
            </a:rPr>
            <a:t>х</a:t>
          </a:r>
          <a:r>
            <a:rPr lang="sr-Cyrl-BA" sz="1200" kern="1200" dirty="0" smtClean="0">
              <a:solidFill>
                <a:schemeClr val="tx1"/>
              </a:solidFill>
            </a:rPr>
            <a:t> реформи Републике Српске </a:t>
          </a:r>
          <a:endParaRPr lang="bs-Latn-BA" sz="1200" kern="1200" dirty="0">
            <a:solidFill>
              <a:schemeClr val="tx1"/>
            </a:solidFill>
          </a:endParaRPr>
        </a:p>
      </dsp:txBody>
      <dsp:txXfrm>
        <a:off x="1404614" y="898458"/>
        <a:ext cx="1717041" cy="610226"/>
      </dsp:txXfrm>
    </dsp:sp>
    <dsp:sp modelId="{7971670F-3CB7-4802-A77F-BDD4E921AA46}">
      <dsp:nvSpPr>
        <dsp:cNvPr id="0" name=""/>
        <dsp:cNvSpPr/>
      </dsp:nvSpPr>
      <dsp:spPr>
        <a:xfrm>
          <a:off x="3072505" y="908374"/>
          <a:ext cx="1042297" cy="54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100" b="1" kern="1200" dirty="0" smtClean="0"/>
            <a:t>Приоритети Владе</a:t>
          </a:r>
          <a:endParaRPr lang="bs-Latn-BA" sz="1100" b="1" kern="1200" dirty="0"/>
        </a:p>
      </dsp:txBody>
      <dsp:txXfrm>
        <a:off x="3072505" y="908374"/>
        <a:ext cx="1042297" cy="546585"/>
      </dsp:txXfrm>
    </dsp:sp>
    <dsp:sp modelId="{98B5A523-91A2-4FCA-AB7F-651A4C4A7558}">
      <dsp:nvSpPr>
        <dsp:cNvPr id="0" name=""/>
        <dsp:cNvSpPr/>
      </dsp:nvSpPr>
      <dsp:spPr>
        <a:xfrm rot="5400000">
          <a:off x="2839269" y="2238782"/>
          <a:ext cx="573914" cy="653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BACE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81D48-3BFB-4E96-AE68-0112F21EDF95}">
      <dsp:nvSpPr>
        <dsp:cNvPr id="0" name=""/>
        <dsp:cNvSpPr/>
      </dsp:nvSpPr>
      <dsp:spPr>
        <a:xfrm>
          <a:off x="2474232" y="1649411"/>
          <a:ext cx="1806786" cy="676262"/>
        </a:xfrm>
        <a:prstGeom prst="roundRect">
          <a:avLst>
            <a:gd name="adj" fmla="val 16670"/>
          </a:avLst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kern="1200" dirty="0" smtClean="0">
              <a:solidFill>
                <a:schemeClr val="tx1"/>
              </a:solidFill>
            </a:rPr>
            <a:t>Макроекономске и фискалне процјене и пројекције</a:t>
          </a:r>
          <a:endParaRPr lang="bs-Latn-BA" sz="1200" kern="1200" dirty="0">
            <a:solidFill>
              <a:schemeClr val="tx1"/>
            </a:solidFill>
          </a:endParaRPr>
        </a:p>
      </dsp:txBody>
      <dsp:txXfrm>
        <a:off x="2507250" y="1682429"/>
        <a:ext cx="1740750" cy="610226"/>
      </dsp:txXfrm>
    </dsp:sp>
    <dsp:sp modelId="{CA2AB7D4-1599-47D8-A81D-E1DA3FF59D03}">
      <dsp:nvSpPr>
        <dsp:cNvPr id="0" name=""/>
        <dsp:cNvSpPr/>
      </dsp:nvSpPr>
      <dsp:spPr>
        <a:xfrm>
          <a:off x="4377034" y="1700458"/>
          <a:ext cx="1169544" cy="54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100" b="1" kern="1200" dirty="0" smtClean="0"/>
            <a:t>Пројекције прихода и примитака</a:t>
          </a:r>
          <a:endParaRPr lang="bs-Latn-BA" sz="1100" b="1" kern="1200" dirty="0"/>
        </a:p>
      </dsp:txBody>
      <dsp:txXfrm>
        <a:off x="4377034" y="1700458"/>
        <a:ext cx="1169544" cy="546585"/>
      </dsp:txXfrm>
    </dsp:sp>
    <dsp:sp modelId="{53F53E1C-0306-4F01-AF0C-B1D75CDB36CC}">
      <dsp:nvSpPr>
        <dsp:cNvPr id="0" name=""/>
        <dsp:cNvSpPr/>
      </dsp:nvSpPr>
      <dsp:spPr>
        <a:xfrm rot="5400000">
          <a:off x="3984155" y="2998448"/>
          <a:ext cx="573914" cy="65338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BACE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C3D6B-6B91-44C4-8E8D-810BF6C809CA}">
      <dsp:nvSpPr>
        <dsp:cNvPr id="0" name=""/>
        <dsp:cNvSpPr/>
      </dsp:nvSpPr>
      <dsp:spPr>
        <a:xfrm>
          <a:off x="3477937" y="2405709"/>
          <a:ext cx="1830495" cy="676262"/>
        </a:xfrm>
        <a:prstGeom prst="roundRect">
          <a:avLst>
            <a:gd name="adj" fmla="val 16670"/>
          </a:avLst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kern="1200" dirty="0" smtClean="0">
              <a:solidFill>
                <a:schemeClr val="tx1"/>
              </a:solidFill>
            </a:rPr>
            <a:t>Глобални оквир фискалног биланса и политика у БиХ</a:t>
          </a:r>
          <a:endParaRPr lang="bs-Latn-BA" sz="1200" kern="1200" dirty="0">
            <a:solidFill>
              <a:schemeClr val="tx1"/>
            </a:solidFill>
          </a:endParaRPr>
        </a:p>
      </dsp:txBody>
      <dsp:txXfrm>
        <a:off x="3510955" y="2438727"/>
        <a:ext cx="1764459" cy="610226"/>
      </dsp:txXfrm>
    </dsp:sp>
    <dsp:sp modelId="{275276F5-1553-47E6-93F0-895A213492AC}">
      <dsp:nvSpPr>
        <dsp:cNvPr id="0" name=""/>
        <dsp:cNvSpPr/>
      </dsp:nvSpPr>
      <dsp:spPr>
        <a:xfrm>
          <a:off x="4798236" y="2426750"/>
          <a:ext cx="702673" cy="546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FC073-3037-4C45-9417-F31FC09F4EEF}">
      <dsp:nvSpPr>
        <dsp:cNvPr id="0" name=""/>
        <dsp:cNvSpPr/>
      </dsp:nvSpPr>
      <dsp:spPr>
        <a:xfrm>
          <a:off x="4533781" y="3103524"/>
          <a:ext cx="1814631" cy="676262"/>
        </a:xfrm>
        <a:prstGeom prst="roundRect">
          <a:avLst>
            <a:gd name="adj" fmla="val 1667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200" kern="1200" dirty="0" smtClean="0">
              <a:solidFill>
                <a:schemeClr val="tx1"/>
              </a:solidFill>
            </a:rPr>
            <a:t>Документ оквирног буџета</a:t>
          </a:r>
          <a:endParaRPr lang="bs-Latn-BA" sz="1200" kern="1200" dirty="0">
            <a:solidFill>
              <a:schemeClr val="tx1"/>
            </a:solidFill>
          </a:endParaRPr>
        </a:p>
      </dsp:txBody>
      <dsp:txXfrm>
        <a:off x="4566799" y="3136542"/>
        <a:ext cx="1748595" cy="6102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2855D-C81D-407A-BFEA-10EC7ABED3E6}">
      <dsp:nvSpPr>
        <dsp:cNvPr id="0" name=""/>
        <dsp:cNvSpPr/>
      </dsp:nvSpPr>
      <dsp:spPr>
        <a:xfrm>
          <a:off x="1398269" y="0"/>
          <a:ext cx="4724399" cy="47243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9E771-EAA6-4506-A03A-7279B1B40472}">
      <dsp:nvSpPr>
        <dsp:cNvPr id="0" name=""/>
        <dsp:cNvSpPr/>
      </dsp:nvSpPr>
      <dsp:spPr>
        <a:xfrm>
          <a:off x="3733814" y="457200"/>
          <a:ext cx="3070860" cy="8396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b="1" kern="1200" dirty="0" smtClean="0"/>
            <a:t>BPMIS </a:t>
          </a:r>
          <a:r>
            <a:rPr lang="sr-Cyrl-BA" sz="1800" b="1" kern="1200" dirty="0" smtClean="0"/>
            <a:t>систем</a:t>
          </a:r>
          <a:endParaRPr lang="bs-Latn-BA" sz="1800" kern="1200" dirty="0"/>
        </a:p>
      </dsp:txBody>
      <dsp:txXfrm>
        <a:off x="3774804" y="498190"/>
        <a:ext cx="2988880" cy="757708"/>
      </dsp:txXfrm>
    </dsp:sp>
    <dsp:sp modelId="{782AEF5F-76E2-474E-BE3F-ECDDD189014C}">
      <dsp:nvSpPr>
        <dsp:cNvPr id="0" name=""/>
        <dsp:cNvSpPr/>
      </dsp:nvSpPr>
      <dsp:spPr>
        <a:xfrm>
          <a:off x="3760469" y="1417550"/>
          <a:ext cx="3070860" cy="8396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b="1" kern="1200" dirty="0" smtClean="0"/>
            <a:t>Подсистеми</a:t>
          </a:r>
          <a:endParaRPr lang="bs-Latn-BA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b="1" kern="1200" dirty="0" smtClean="0"/>
            <a:t> (WIN, WEB )</a:t>
          </a:r>
          <a:endParaRPr lang="bs-Latn-BA" sz="1800" kern="1200" dirty="0"/>
        </a:p>
      </dsp:txBody>
      <dsp:txXfrm>
        <a:off x="3801459" y="1458540"/>
        <a:ext cx="2988880" cy="757708"/>
      </dsp:txXfrm>
    </dsp:sp>
    <dsp:sp modelId="{6DA919B9-8836-459B-8126-74E4EC042697}">
      <dsp:nvSpPr>
        <dsp:cNvPr id="0" name=""/>
        <dsp:cNvSpPr/>
      </dsp:nvSpPr>
      <dsp:spPr>
        <a:xfrm>
          <a:off x="3760469" y="2362200"/>
          <a:ext cx="3070860" cy="8396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b="1" kern="1200" dirty="0" smtClean="0"/>
            <a:t>Користи и изазови</a:t>
          </a:r>
          <a:endParaRPr lang="bs-Latn-BA" sz="1800" b="1" kern="1200" dirty="0"/>
        </a:p>
      </dsp:txBody>
      <dsp:txXfrm>
        <a:off x="3801459" y="2403190"/>
        <a:ext cx="2988880" cy="757708"/>
      </dsp:txXfrm>
    </dsp:sp>
    <dsp:sp modelId="{DB77E431-10AE-41D5-993E-E635CB6F97CE}">
      <dsp:nvSpPr>
        <dsp:cNvPr id="0" name=""/>
        <dsp:cNvSpPr/>
      </dsp:nvSpPr>
      <dsp:spPr>
        <a:xfrm>
          <a:off x="3760469" y="3306849"/>
          <a:ext cx="3070860" cy="8396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800" b="1" kern="1200" dirty="0" smtClean="0"/>
            <a:t>Очекивани развој и употреба </a:t>
          </a:r>
          <a:r>
            <a:rPr lang="sr-Latn-BA" sz="1800" b="1" kern="1200" dirty="0" smtClean="0"/>
            <a:t>BPMIS </a:t>
          </a:r>
          <a:r>
            <a:rPr lang="sr-Cyrl-BA" sz="1800" b="1" kern="1200" dirty="0" smtClean="0"/>
            <a:t>система</a:t>
          </a:r>
          <a:endParaRPr lang="bs-Latn-BA" sz="1800" kern="1200" dirty="0"/>
        </a:p>
      </dsp:txBody>
      <dsp:txXfrm>
        <a:off x="3801459" y="3347839"/>
        <a:ext cx="2988880" cy="757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D943A-A982-4986-8904-F735B57AB392}">
      <dsp:nvSpPr>
        <dsp:cNvPr id="0" name=""/>
        <dsp:cNvSpPr/>
      </dsp:nvSpPr>
      <dsp:spPr>
        <a:xfrm>
          <a:off x="0" y="0"/>
          <a:ext cx="3375124" cy="2470298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Повезивање</a:t>
          </a:r>
          <a:r>
            <a:rPr lang="en-US" sz="1600" kern="1200" dirty="0" smtClean="0"/>
            <a:t> </a:t>
          </a:r>
          <a:r>
            <a:rPr lang="sr-Cyrl-BA" sz="1600" b="1" kern="1200" dirty="0" smtClean="0">
              <a:solidFill>
                <a:srgbClr val="C00000"/>
              </a:solidFill>
            </a:rPr>
            <a:t>процеса</a:t>
          </a:r>
          <a:r>
            <a:rPr lang="en-US" sz="1600" kern="1200" dirty="0" smtClean="0"/>
            <a:t> </a:t>
          </a:r>
          <a:r>
            <a:rPr lang="sr-Cyrl-BA" sz="1600" kern="1200" dirty="0" smtClean="0"/>
            <a:t>планирања и буџетирања</a:t>
          </a:r>
          <a:endParaRPr lang="en-US" sz="1600" kern="1200" dirty="0"/>
        </a:p>
      </dsp:txBody>
      <dsp:txXfrm>
        <a:off x="0" y="0"/>
        <a:ext cx="3375124" cy="741089"/>
      </dsp:txXfrm>
    </dsp:sp>
    <dsp:sp modelId="{94306DD6-652D-481B-BC2A-B255762E5E97}">
      <dsp:nvSpPr>
        <dsp:cNvPr id="0" name=""/>
        <dsp:cNvSpPr/>
      </dsp:nvSpPr>
      <dsp:spPr>
        <a:xfrm>
          <a:off x="341021" y="802844"/>
          <a:ext cx="2700099" cy="160569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cs typeface="Times New Roman" pitchFamily="18" charset="0"/>
            </a:rPr>
            <a:t>Правовремено доношење вишегодишњих и годишњих планова рада, као основа за израду вишегодишњих и годишњих буџетских захтјева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cs typeface="Times New Roman" pitchFamily="18" charset="0"/>
            </a:rPr>
            <a:t>
</a:t>
          </a:r>
          <a:endParaRPr lang="en-US" sz="1400" kern="1200" dirty="0"/>
        </a:p>
      </dsp:txBody>
      <dsp:txXfrm>
        <a:off x="388050" y="849873"/>
        <a:ext cx="2606041" cy="1511635"/>
      </dsp:txXfrm>
    </dsp:sp>
    <dsp:sp modelId="{C6BABFD9-81B4-42EB-A142-3D4231E6D184}">
      <dsp:nvSpPr>
        <dsp:cNvPr id="0" name=""/>
        <dsp:cNvSpPr/>
      </dsp:nvSpPr>
      <dsp:spPr>
        <a:xfrm>
          <a:off x="3635275" y="0"/>
          <a:ext cx="3375124" cy="2470298"/>
        </a:xfrm>
        <a:prstGeom prst="roundRect">
          <a:avLst>
            <a:gd name="adj" fmla="val 10000"/>
          </a:avLst>
        </a:prstGeom>
        <a:solidFill>
          <a:schemeClr val="accent5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600" kern="1200" dirty="0" smtClean="0"/>
            <a:t>Повезивање</a:t>
          </a:r>
          <a:r>
            <a:rPr lang="en-US" sz="1600" kern="1200" dirty="0" smtClean="0"/>
            <a:t> </a:t>
          </a:r>
          <a:r>
            <a:rPr lang="sr-Cyrl-BA" sz="1600" b="1" kern="1200" dirty="0" smtClean="0">
              <a:solidFill>
                <a:srgbClr val="C00000"/>
              </a:solidFill>
            </a:rPr>
            <a:t>садржаја</a:t>
          </a:r>
          <a:r>
            <a:rPr lang="en-US" sz="1600" kern="1200" dirty="0" smtClean="0"/>
            <a:t> </a:t>
          </a:r>
          <a:r>
            <a:rPr lang="sr-Cyrl-BA" sz="1600" kern="1200" dirty="0" smtClean="0"/>
            <a:t>планских и буџетских докумената</a:t>
          </a:r>
          <a:endParaRPr lang="en-US" sz="1600" kern="1200" dirty="0"/>
        </a:p>
      </dsp:txBody>
      <dsp:txXfrm>
        <a:off x="3635275" y="0"/>
        <a:ext cx="3375124" cy="741089"/>
      </dsp:txXfrm>
    </dsp:sp>
    <dsp:sp modelId="{68BD3959-C640-4707-A62E-A6DFA245CD07}">
      <dsp:nvSpPr>
        <dsp:cNvPr id="0" name=""/>
        <dsp:cNvSpPr/>
      </dsp:nvSpPr>
      <dsp:spPr>
        <a:xfrm>
          <a:off x="3969279" y="741089"/>
          <a:ext cx="2700099" cy="160569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>
            <a:cs typeface="Times New Roman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cs typeface="Times New Roman" pitchFamily="18" charset="0"/>
            </a:rPr>
            <a:t>Садржај буџетског захтјева одражава приоритете, циљеве и резултате предвиђене плановима рада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cs typeface="Times New Roman" pitchFamily="18" charset="0"/>
            </a:rPr>
            <a:t>
</a:t>
          </a:r>
          <a:endParaRPr lang="en-US" sz="1500" kern="1200" dirty="0"/>
        </a:p>
      </dsp:txBody>
      <dsp:txXfrm>
        <a:off x="4016308" y="788118"/>
        <a:ext cx="2606041" cy="15116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01D01-0C2E-46E5-81E2-7F7D9977E838}">
      <dsp:nvSpPr>
        <dsp:cNvPr id="0" name=""/>
        <dsp:cNvSpPr/>
      </dsp:nvSpPr>
      <dsp:spPr>
        <a:xfrm>
          <a:off x="0" y="571"/>
          <a:ext cx="8332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F11BE-F945-447D-8EB1-143D3D19CDC8}">
      <dsp:nvSpPr>
        <dsp:cNvPr id="0" name=""/>
        <dsp:cNvSpPr/>
      </dsp:nvSpPr>
      <dsp:spPr>
        <a:xfrm>
          <a:off x="0" y="571"/>
          <a:ext cx="8332473" cy="4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 </a:t>
          </a:r>
          <a:r>
            <a:rPr lang="sr-Cyrl-BA" sz="2000" kern="1200" dirty="0" smtClean="0"/>
            <a:t>Феб</a:t>
          </a:r>
          <a:endParaRPr lang="en-US" sz="2000" kern="1200" dirty="0" smtClean="0"/>
        </a:p>
      </dsp:txBody>
      <dsp:txXfrm>
        <a:off x="0" y="571"/>
        <a:ext cx="8332473" cy="468092"/>
      </dsp:txXfrm>
    </dsp:sp>
    <dsp:sp modelId="{FE6AEAF2-74B5-45D8-89D2-CDCF6F256139}">
      <dsp:nvSpPr>
        <dsp:cNvPr id="0" name=""/>
        <dsp:cNvSpPr/>
      </dsp:nvSpPr>
      <dsp:spPr>
        <a:xfrm>
          <a:off x="0" y="468664"/>
          <a:ext cx="8332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96A71-8819-4027-BB38-493B9495B524}">
      <dsp:nvSpPr>
        <dsp:cNvPr id="0" name=""/>
        <dsp:cNvSpPr/>
      </dsp:nvSpPr>
      <dsp:spPr>
        <a:xfrm>
          <a:off x="0" y="468664"/>
          <a:ext cx="8332473" cy="4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 smtClean="0"/>
            <a:t>15 </a:t>
          </a:r>
          <a:r>
            <a:rPr lang="sr-Cyrl-BA" sz="2000" b="0" i="0" u="none" kern="1200" dirty="0" smtClean="0"/>
            <a:t>Феб</a:t>
          </a:r>
          <a:endParaRPr lang="en-US" sz="2000" kern="1200" dirty="0" smtClean="0"/>
        </a:p>
      </dsp:txBody>
      <dsp:txXfrm>
        <a:off x="0" y="468664"/>
        <a:ext cx="8332473" cy="468092"/>
      </dsp:txXfrm>
    </dsp:sp>
    <dsp:sp modelId="{6EA9DE94-7C3F-496E-AFB8-3353E2BF5FC1}">
      <dsp:nvSpPr>
        <dsp:cNvPr id="0" name=""/>
        <dsp:cNvSpPr/>
      </dsp:nvSpPr>
      <dsp:spPr>
        <a:xfrm>
          <a:off x="0" y="936756"/>
          <a:ext cx="8332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1F74D-0291-4A6D-8289-EA8A27D460E2}">
      <dsp:nvSpPr>
        <dsp:cNvPr id="0" name=""/>
        <dsp:cNvSpPr/>
      </dsp:nvSpPr>
      <dsp:spPr>
        <a:xfrm>
          <a:off x="0" y="936756"/>
          <a:ext cx="8332473" cy="4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30 </a:t>
          </a:r>
          <a:r>
            <a:rPr lang="sr-Cyrl-BA" sz="2000" kern="1200" dirty="0" smtClean="0">
              <a:solidFill>
                <a:srgbClr val="FF0000"/>
              </a:solidFill>
            </a:rPr>
            <a:t>Апр</a:t>
          </a:r>
          <a:endParaRPr lang="en-US" sz="2000" kern="1200" dirty="0" smtClean="0">
            <a:solidFill>
              <a:srgbClr val="FF0000"/>
            </a:solidFill>
          </a:endParaRPr>
        </a:p>
      </dsp:txBody>
      <dsp:txXfrm>
        <a:off x="0" y="936756"/>
        <a:ext cx="8332473" cy="468092"/>
      </dsp:txXfrm>
    </dsp:sp>
    <dsp:sp modelId="{3C252661-3FC0-4B3C-8BF5-FD89A14C0167}">
      <dsp:nvSpPr>
        <dsp:cNvPr id="0" name=""/>
        <dsp:cNvSpPr/>
      </dsp:nvSpPr>
      <dsp:spPr>
        <a:xfrm>
          <a:off x="0" y="1404849"/>
          <a:ext cx="8332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5FF17-0280-48B7-8430-EB1C57DA16BA}">
      <dsp:nvSpPr>
        <dsp:cNvPr id="0" name=""/>
        <dsp:cNvSpPr/>
      </dsp:nvSpPr>
      <dsp:spPr>
        <a:xfrm>
          <a:off x="0" y="1404849"/>
          <a:ext cx="8332473" cy="4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30 </a:t>
          </a:r>
          <a:r>
            <a:rPr lang="sr-Cyrl-BA" sz="2000" kern="1200" dirty="0" smtClean="0"/>
            <a:t>Јун</a:t>
          </a:r>
          <a:endParaRPr lang="en-US" sz="2000" kern="1200" dirty="0" smtClean="0"/>
        </a:p>
      </dsp:txBody>
      <dsp:txXfrm>
        <a:off x="0" y="1404849"/>
        <a:ext cx="8332473" cy="468092"/>
      </dsp:txXfrm>
    </dsp:sp>
    <dsp:sp modelId="{97E82F26-CAA3-407F-BEBC-A5C196C8CCA9}">
      <dsp:nvSpPr>
        <dsp:cNvPr id="0" name=""/>
        <dsp:cNvSpPr/>
      </dsp:nvSpPr>
      <dsp:spPr>
        <a:xfrm>
          <a:off x="0" y="1872941"/>
          <a:ext cx="8332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28D7C-F748-40C7-80E2-390D2CC90A9E}">
      <dsp:nvSpPr>
        <dsp:cNvPr id="0" name=""/>
        <dsp:cNvSpPr/>
      </dsp:nvSpPr>
      <dsp:spPr>
        <a:xfrm>
          <a:off x="0" y="1872941"/>
          <a:ext cx="8332473" cy="4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 </a:t>
          </a:r>
          <a:r>
            <a:rPr lang="sr-Cyrl-BA" sz="2000" kern="1200" dirty="0" smtClean="0"/>
            <a:t>Јул</a:t>
          </a:r>
          <a:endParaRPr lang="en-US" sz="2000" kern="1200" dirty="0" smtClean="0"/>
        </a:p>
      </dsp:txBody>
      <dsp:txXfrm>
        <a:off x="0" y="1872941"/>
        <a:ext cx="8332473" cy="468092"/>
      </dsp:txXfrm>
    </dsp:sp>
    <dsp:sp modelId="{6D5D3040-FD01-45C2-9C1B-F3BF6F53A794}">
      <dsp:nvSpPr>
        <dsp:cNvPr id="0" name=""/>
        <dsp:cNvSpPr/>
      </dsp:nvSpPr>
      <dsp:spPr>
        <a:xfrm>
          <a:off x="0" y="2341034"/>
          <a:ext cx="8332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4D6DF-E5FF-429E-A89C-62C72F461BA6}">
      <dsp:nvSpPr>
        <dsp:cNvPr id="0" name=""/>
        <dsp:cNvSpPr/>
      </dsp:nvSpPr>
      <dsp:spPr>
        <a:xfrm>
          <a:off x="0" y="2341034"/>
          <a:ext cx="8332473" cy="4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1 </a:t>
          </a:r>
          <a:r>
            <a:rPr lang="sr-Cyrl-BA" sz="2000" kern="1200" dirty="0" smtClean="0">
              <a:solidFill>
                <a:srgbClr val="FF0000"/>
              </a:solidFill>
            </a:rPr>
            <a:t>Сеп</a:t>
          </a:r>
          <a:endParaRPr lang="en-US" sz="2000" kern="1200" dirty="0" smtClean="0">
            <a:solidFill>
              <a:srgbClr val="FF0000"/>
            </a:solidFill>
          </a:endParaRPr>
        </a:p>
      </dsp:txBody>
      <dsp:txXfrm>
        <a:off x="0" y="2341034"/>
        <a:ext cx="8332473" cy="468092"/>
      </dsp:txXfrm>
    </dsp:sp>
    <dsp:sp modelId="{45EE29ED-5D88-4547-9F4F-6B423E4BE883}">
      <dsp:nvSpPr>
        <dsp:cNvPr id="0" name=""/>
        <dsp:cNvSpPr/>
      </dsp:nvSpPr>
      <dsp:spPr>
        <a:xfrm>
          <a:off x="0" y="2809126"/>
          <a:ext cx="8332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2F06A-6F7F-423B-BCA0-A9E8F23BD63B}">
      <dsp:nvSpPr>
        <dsp:cNvPr id="0" name=""/>
        <dsp:cNvSpPr/>
      </dsp:nvSpPr>
      <dsp:spPr>
        <a:xfrm>
          <a:off x="0" y="2809126"/>
          <a:ext cx="8332473" cy="4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15 </a:t>
          </a:r>
          <a:r>
            <a:rPr lang="sr-Cyrl-BA" sz="2000" kern="1200" dirty="0" smtClean="0"/>
            <a:t>Окт</a:t>
          </a:r>
          <a:endParaRPr lang="en-US" sz="2000" kern="1200" dirty="0" smtClean="0"/>
        </a:p>
      </dsp:txBody>
      <dsp:txXfrm>
        <a:off x="0" y="2809126"/>
        <a:ext cx="8332473" cy="468092"/>
      </dsp:txXfrm>
    </dsp:sp>
    <dsp:sp modelId="{E95008EB-9C6A-4337-AB38-D636EFF50921}">
      <dsp:nvSpPr>
        <dsp:cNvPr id="0" name=""/>
        <dsp:cNvSpPr/>
      </dsp:nvSpPr>
      <dsp:spPr>
        <a:xfrm>
          <a:off x="0" y="3277218"/>
          <a:ext cx="8332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78F55-6FFD-4892-ABBB-0DE1D0D3D1CD}">
      <dsp:nvSpPr>
        <dsp:cNvPr id="0" name=""/>
        <dsp:cNvSpPr/>
      </dsp:nvSpPr>
      <dsp:spPr>
        <a:xfrm>
          <a:off x="0" y="3277218"/>
          <a:ext cx="8332473" cy="4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5 </a:t>
          </a:r>
          <a:r>
            <a:rPr lang="sr-Cyrl-BA" sz="2000" kern="1200" dirty="0" smtClean="0"/>
            <a:t>Нов</a:t>
          </a:r>
          <a:endParaRPr lang="en-US" sz="2000" kern="1200" dirty="0" smtClean="0"/>
        </a:p>
      </dsp:txBody>
      <dsp:txXfrm>
        <a:off x="0" y="3277218"/>
        <a:ext cx="8332473" cy="468092"/>
      </dsp:txXfrm>
    </dsp:sp>
    <dsp:sp modelId="{469D7512-2BA1-49C1-A8C4-0AEF8B34261F}">
      <dsp:nvSpPr>
        <dsp:cNvPr id="0" name=""/>
        <dsp:cNvSpPr/>
      </dsp:nvSpPr>
      <dsp:spPr>
        <a:xfrm>
          <a:off x="0" y="3745311"/>
          <a:ext cx="8332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3A352-BE9F-496C-9EF2-559AE4FB1085}">
      <dsp:nvSpPr>
        <dsp:cNvPr id="0" name=""/>
        <dsp:cNvSpPr/>
      </dsp:nvSpPr>
      <dsp:spPr>
        <a:xfrm>
          <a:off x="0" y="3745311"/>
          <a:ext cx="8332473" cy="4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 </a:t>
          </a:r>
          <a:r>
            <a:rPr lang="sr-Cyrl-BA" sz="2000" kern="1200" dirty="0" smtClean="0"/>
            <a:t>Дец</a:t>
          </a:r>
          <a:endParaRPr lang="en-US" sz="2000" kern="1200" dirty="0" smtClean="0"/>
        </a:p>
      </dsp:txBody>
      <dsp:txXfrm>
        <a:off x="0" y="3745311"/>
        <a:ext cx="8332473" cy="468092"/>
      </dsp:txXfrm>
    </dsp:sp>
    <dsp:sp modelId="{2A754D95-01AE-4B58-83A9-0585689E9240}">
      <dsp:nvSpPr>
        <dsp:cNvPr id="0" name=""/>
        <dsp:cNvSpPr/>
      </dsp:nvSpPr>
      <dsp:spPr>
        <a:xfrm>
          <a:off x="0" y="4213403"/>
          <a:ext cx="83324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EDE50-E4F7-43D8-982B-FB87AB2CF118}">
      <dsp:nvSpPr>
        <dsp:cNvPr id="0" name=""/>
        <dsp:cNvSpPr/>
      </dsp:nvSpPr>
      <dsp:spPr>
        <a:xfrm>
          <a:off x="0" y="4213403"/>
          <a:ext cx="8332473" cy="46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15 </a:t>
          </a:r>
          <a:r>
            <a:rPr lang="sr-Cyrl-BA" sz="2000" kern="1200" dirty="0" smtClean="0"/>
            <a:t>Дец</a:t>
          </a:r>
          <a:endParaRPr lang="en-US" sz="2000" kern="1200" dirty="0" smtClean="0"/>
        </a:p>
      </dsp:txBody>
      <dsp:txXfrm>
        <a:off x="0" y="4213403"/>
        <a:ext cx="8332473" cy="4680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38153-3B2F-4531-93FB-A42FD3DD472B}">
      <dsp:nvSpPr>
        <dsp:cNvPr id="0" name=""/>
        <dsp:cNvSpPr/>
      </dsp:nvSpPr>
      <dsp:spPr>
        <a:xfrm>
          <a:off x="7549" y="0"/>
          <a:ext cx="3589299" cy="54854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 smtClean="0"/>
            <a:t>Уобичајена пракса</a:t>
          </a:r>
          <a:r>
            <a:rPr lang="en-US" sz="2400" kern="1200" dirty="0" smtClean="0"/>
            <a:t>:</a:t>
          </a:r>
          <a:endParaRPr lang="bs-Latn-BA" sz="2400" kern="1200" dirty="0"/>
        </a:p>
      </dsp:txBody>
      <dsp:txXfrm>
        <a:off x="7549" y="0"/>
        <a:ext cx="3589299" cy="548540"/>
      </dsp:txXfrm>
    </dsp:sp>
    <dsp:sp modelId="{777248A2-CF37-40E1-A23F-8725B89D1E4E}">
      <dsp:nvSpPr>
        <dsp:cNvPr id="0" name=""/>
        <dsp:cNvSpPr/>
      </dsp:nvSpPr>
      <dsp:spPr>
        <a:xfrm>
          <a:off x="7549" y="548540"/>
          <a:ext cx="3589299" cy="303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BA" sz="1800" kern="1200" dirty="0" smtClean="0"/>
            <a:t>Не израђују се трогодишнји планови рада</a:t>
          </a:r>
          <a:endParaRPr lang="bs-Latn-B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Релативно раздвојени процеси планирања рада и планирања буџета
Буџетски захтјеви недовољно повезани с плановима рада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
</a:t>
          </a:r>
          <a:endParaRPr lang="bs-Latn-BA" sz="1800" kern="1200" dirty="0"/>
        </a:p>
      </dsp:txBody>
      <dsp:txXfrm>
        <a:off x="7549" y="548540"/>
        <a:ext cx="3589299" cy="3032859"/>
      </dsp:txXfrm>
    </dsp:sp>
    <dsp:sp modelId="{DC4C941A-02E8-42B6-8455-2BBFC436699B}">
      <dsp:nvSpPr>
        <dsp:cNvPr id="0" name=""/>
        <dsp:cNvSpPr/>
      </dsp:nvSpPr>
      <dsp:spPr>
        <a:xfrm>
          <a:off x="4099350" y="0"/>
          <a:ext cx="3589299" cy="54854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 smtClean="0"/>
            <a:t>Добра пракса</a:t>
          </a:r>
          <a:r>
            <a:rPr lang="en-US" sz="2400" kern="1200" dirty="0" smtClean="0"/>
            <a:t>:</a:t>
          </a:r>
          <a:endParaRPr lang="bs-Latn-BA" sz="2400" kern="1200" dirty="0"/>
        </a:p>
      </dsp:txBody>
      <dsp:txXfrm>
        <a:off x="4099350" y="0"/>
        <a:ext cx="3589299" cy="548540"/>
      </dsp:txXfrm>
    </dsp:sp>
    <dsp:sp modelId="{979B0A80-81D5-4002-8E29-6034482064C4}">
      <dsp:nvSpPr>
        <dsp:cNvPr id="0" name=""/>
        <dsp:cNvSpPr/>
      </dsp:nvSpPr>
      <dsp:spPr>
        <a:xfrm>
          <a:off x="4099350" y="548540"/>
          <a:ext cx="3589299" cy="30328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/>
            <a:t>S</a:t>
          </a:r>
          <a:r>
            <a:rPr lang="ru-RU" sz="1800" b="1" i="0" kern="1200" dirty="0" smtClean="0"/>
            <a:t>тратешки оквир за рад тужилаштава у РС </a:t>
          </a:r>
          <a:r>
            <a:rPr lang="ru-RU" sz="1800" b="0" i="0" kern="1200" dirty="0" smtClean="0"/>
            <a:t>- квалитетан основ за трогодишње и годишње планове рада</a:t>
          </a:r>
          <a:endParaRPr lang="bs-Latn-B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Нацрт трогодишњег плана рада основ за израду прелиминарних трогодишњих захтјева (април)
Годишњи план рада усклађен с усвојеним буџетом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
</a:t>
          </a:r>
          <a:r>
            <a:rPr lang="ru-RU" sz="1800" kern="1200" dirty="0" smtClean="0"/>
            <a:t>
</a:t>
          </a:r>
          <a:endParaRPr lang="bs-Latn-BA" sz="1800" kern="1200" dirty="0"/>
        </a:p>
      </dsp:txBody>
      <dsp:txXfrm>
        <a:off x="4099350" y="548540"/>
        <a:ext cx="3589299" cy="30328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A9FC3-40E1-40C7-BB67-B1C6B9950EA3}">
      <dsp:nvSpPr>
        <dsp:cNvPr id="0" name=""/>
        <dsp:cNvSpPr/>
      </dsp:nvSpPr>
      <dsp:spPr>
        <a:xfrm rot="21300000">
          <a:off x="13700" y="1870178"/>
          <a:ext cx="4437095" cy="508114"/>
        </a:xfrm>
        <a:prstGeom prst="mathMinus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D7C3D-11FA-4A38-88BE-A34526B4F089}">
      <dsp:nvSpPr>
        <dsp:cNvPr id="0" name=""/>
        <dsp:cNvSpPr/>
      </dsp:nvSpPr>
      <dsp:spPr>
        <a:xfrm>
          <a:off x="535739" y="212423"/>
          <a:ext cx="1339348" cy="1699388"/>
        </a:xfrm>
        <a:prstGeom prst="downArrow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3DC6C-AF8D-4085-9820-68F5A054B050}">
      <dsp:nvSpPr>
        <dsp:cNvPr id="0" name=""/>
        <dsp:cNvSpPr/>
      </dsp:nvSpPr>
      <dsp:spPr>
        <a:xfrm>
          <a:off x="2160244" y="0"/>
          <a:ext cx="1840515" cy="178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Инструкције МФ-а базиране на економској и фискалној политици Владе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
</a:t>
          </a:r>
          <a:endParaRPr lang="en-US" sz="1500" kern="1200" dirty="0"/>
        </a:p>
      </dsp:txBody>
      <dsp:txXfrm>
        <a:off x="2160244" y="0"/>
        <a:ext cx="1840515" cy="1784358"/>
      </dsp:txXfrm>
    </dsp:sp>
    <dsp:sp modelId="{073460D6-A36C-4442-AA13-C605B32FA231}">
      <dsp:nvSpPr>
        <dsp:cNvPr id="0" name=""/>
        <dsp:cNvSpPr/>
      </dsp:nvSpPr>
      <dsp:spPr>
        <a:xfrm>
          <a:off x="2589407" y="2336659"/>
          <a:ext cx="1339348" cy="1699388"/>
        </a:xfrm>
        <a:prstGeom prst="upArrow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C3336-C141-4781-BCDC-A70EB6056209}">
      <dsp:nvSpPr>
        <dsp:cNvPr id="0" name=""/>
        <dsp:cNvSpPr/>
      </dsp:nvSpPr>
      <dsp:spPr>
        <a:xfrm>
          <a:off x="216024" y="2464113"/>
          <a:ext cx="2335938" cy="178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Реалне потребе корисника базиране на стратешко-планским документима, законским обавезама и постојећем стању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
</a:t>
          </a:r>
          <a:endParaRPr lang="en-US" sz="1600" kern="1200" dirty="0"/>
        </a:p>
      </dsp:txBody>
      <dsp:txXfrm>
        <a:off x="216024" y="2464113"/>
        <a:ext cx="2335938" cy="17843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B1B30-1FDE-41CF-9BED-41E64AEFD760}">
      <dsp:nvSpPr>
        <dsp:cNvPr id="0" name=""/>
        <dsp:cNvSpPr/>
      </dsp:nvSpPr>
      <dsp:spPr>
        <a:xfrm>
          <a:off x="1979" y="127756"/>
          <a:ext cx="1294809" cy="1398770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400" kern="1200" dirty="0" smtClean="0"/>
            <a:t>Постојећа/ одобрена средства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400" kern="1200" dirty="0" smtClean="0"/>
            <a:t>
</a:t>
          </a:r>
          <a:endParaRPr lang="en-US" sz="1400" kern="1200" dirty="0"/>
        </a:p>
      </dsp:txBody>
      <dsp:txXfrm>
        <a:off x="191599" y="332601"/>
        <a:ext cx="915569" cy="989080"/>
      </dsp:txXfrm>
    </dsp:sp>
    <dsp:sp modelId="{29489B6A-F6AB-41D4-8423-16295C63943D}">
      <dsp:nvSpPr>
        <dsp:cNvPr id="0" name=""/>
        <dsp:cNvSpPr/>
      </dsp:nvSpPr>
      <dsp:spPr>
        <a:xfrm>
          <a:off x="1368044" y="572658"/>
          <a:ext cx="508966" cy="508966"/>
        </a:xfrm>
        <a:prstGeom prst="mathPlus">
          <a:avLst/>
        </a:prstGeom>
        <a:solidFill>
          <a:schemeClr val="accent5">
            <a:lumMod val="5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435507" y="767287"/>
        <a:ext cx="374040" cy="119708"/>
      </dsp:txXfrm>
    </dsp:sp>
    <dsp:sp modelId="{01DE615A-3105-4083-9C7E-9BDCEE6E362B}">
      <dsp:nvSpPr>
        <dsp:cNvPr id="0" name=""/>
        <dsp:cNvSpPr/>
      </dsp:nvSpPr>
      <dsp:spPr>
        <a:xfrm>
          <a:off x="1948266" y="98254"/>
          <a:ext cx="1322294" cy="1457775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400" kern="1200" dirty="0" smtClean="0"/>
            <a:t>Захтјеви за додатном потрош</a:t>
          </a:r>
          <a:r>
            <a:rPr lang="en-US" sz="1400" kern="1200" dirty="0" smtClean="0"/>
            <a:t>-</a:t>
          </a:r>
          <a:r>
            <a:rPr lang="sr-Cyrl-BA" sz="1400" kern="1200" dirty="0" smtClean="0"/>
            <a:t>њом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400" kern="1200" dirty="0" smtClean="0"/>
            <a:t>
</a:t>
          </a:r>
          <a:endParaRPr lang="en-US" sz="1400" kern="1200" dirty="0"/>
        </a:p>
      </dsp:txBody>
      <dsp:txXfrm>
        <a:off x="2141911" y="311740"/>
        <a:ext cx="935004" cy="1030803"/>
      </dsp:txXfrm>
    </dsp:sp>
    <dsp:sp modelId="{1A4D1845-AE7D-4B1B-BA07-33D9234F6DBA}">
      <dsp:nvSpPr>
        <dsp:cNvPr id="0" name=""/>
        <dsp:cNvSpPr/>
      </dsp:nvSpPr>
      <dsp:spPr>
        <a:xfrm>
          <a:off x="3341815" y="572658"/>
          <a:ext cx="508966" cy="508966"/>
        </a:xfrm>
        <a:prstGeom prst="mathPlus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409278" y="767287"/>
        <a:ext cx="374040" cy="119708"/>
      </dsp:txXfrm>
    </dsp:sp>
    <dsp:sp modelId="{7B02B14A-3033-432E-9150-62F025E403EC}">
      <dsp:nvSpPr>
        <dsp:cNvPr id="0" name=""/>
        <dsp:cNvSpPr/>
      </dsp:nvSpPr>
      <dsp:spPr>
        <a:xfrm>
          <a:off x="3962400" y="80782"/>
          <a:ext cx="1086449" cy="1365055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400" kern="1200" dirty="0" smtClean="0"/>
            <a:t>Уштеде</a:t>
          </a:r>
          <a:endParaRPr lang="en-US" sz="1400" kern="1200" dirty="0"/>
        </a:p>
      </dsp:txBody>
      <dsp:txXfrm>
        <a:off x="4121507" y="280690"/>
        <a:ext cx="768235" cy="965239"/>
      </dsp:txXfrm>
    </dsp:sp>
    <dsp:sp modelId="{A0B50977-F878-43CA-B432-74C72F0348A6}">
      <dsp:nvSpPr>
        <dsp:cNvPr id="0" name=""/>
        <dsp:cNvSpPr/>
      </dsp:nvSpPr>
      <dsp:spPr>
        <a:xfrm>
          <a:off x="5079741" y="572658"/>
          <a:ext cx="508966" cy="508966"/>
        </a:xfrm>
        <a:prstGeom prst="mathEqual">
          <a:avLst/>
        </a:prstGeom>
        <a:solidFill>
          <a:schemeClr val="accent5">
            <a:lumMod val="50000"/>
          </a:schemeClr>
        </a:solidFill>
        <a:ln w="31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147204" y="677505"/>
        <a:ext cx="374040" cy="299272"/>
      </dsp:txXfrm>
    </dsp:sp>
    <dsp:sp modelId="{DEF43C04-FD85-4EEE-A80F-902C8FF461CE}">
      <dsp:nvSpPr>
        <dsp:cNvPr id="0" name=""/>
        <dsp:cNvSpPr/>
      </dsp:nvSpPr>
      <dsp:spPr>
        <a:xfrm>
          <a:off x="5659963" y="137650"/>
          <a:ext cx="1119857" cy="1378982"/>
        </a:xfrm>
        <a:prstGeom prst="ellips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400" kern="1200" dirty="0" smtClean="0"/>
            <a:t>Укупни захтјеви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1400" kern="1200" dirty="0" smtClean="0"/>
            <a:t>
</a:t>
          </a:r>
          <a:endParaRPr lang="en-US" sz="1600" kern="1200" dirty="0"/>
        </a:p>
      </dsp:txBody>
      <dsp:txXfrm>
        <a:off x="5823962" y="339597"/>
        <a:ext cx="791859" cy="975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958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625" y="0"/>
            <a:ext cx="304958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251E204-E3BC-406D-951A-D1981CCEC4E8}" type="datetimeFigureOut">
              <a:rPr lang="bs-Latn-BA"/>
              <a:pPr>
                <a:defRPr/>
              </a:pPr>
              <a:t>16.3.2018.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5225"/>
            <a:ext cx="4194175" cy="314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s-Latn-B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86275"/>
            <a:ext cx="5629275" cy="367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s-Latn-B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55075"/>
            <a:ext cx="304958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4625" y="8855075"/>
            <a:ext cx="304958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2735DD4-DC24-48F6-A747-49919B4CE7AD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25428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s-Latn-BA" altLang="sr-Latn-R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4C8B62F-D182-4388-843B-6FA50C13F6F6}" type="slidenum">
              <a:rPr lang="bs-Latn-BA" altLang="sr-Latn-RS" sz="1200"/>
              <a:pPr/>
              <a:t>1</a:t>
            </a:fld>
            <a:endParaRPr lang="bs-Latn-BA" altLang="sr-Latn-RS" sz="1200"/>
          </a:p>
        </p:txBody>
      </p:sp>
    </p:spTree>
    <p:extLst>
      <p:ext uri="{BB962C8B-B14F-4D97-AF65-F5344CB8AC3E}">
        <p14:creationId xmlns:p14="http://schemas.microsoft.com/office/powerpoint/2010/main" val="2388927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4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33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20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89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37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Tender Dossier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CB1BB-E5FF-46E3-9C2A-92FDBF9D7FB7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2533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DE872C8-75AE-4F14-89BF-6B10E833DD97}" type="slidenum">
              <a:rPr lang="en-GB" altLang="sr-Latn-RS">
                <a:latin typeface="Arial" panose="020B0604020202020204" pitchFamily="34" charset="0"/>
              </a:rPr>
              <a:pPr/>
              <a:t>32</a:t>
            </a:fld>
            <a:endParaRPr lang="en-GB" altLang="sr-Latn-R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r-Latn-R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73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4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Rcc</a:t>
            </a:r>
            <a:r>
              <a:rPr lang="en-US" dirty="0" smtClean="0"/>
              <a:t> t</a:t>
            </a:r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95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42F81-A6FC-4671-8477-A39F115B6C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9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Tender Dossier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CB1BB-E5FF-46E3-9C2A-92FDBF9D7FB7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9513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02D93-CD4F-4B70-B8E3-8924ED68D4F1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148644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26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80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54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2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07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44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4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83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D879B-5741-4837-A3F2-FCE02B48C00D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8056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735DD4-DC24-48F6-A747-49919B4CE7AD}" type="slidenum">
              <a:rPr lang="bs-Latn-BA" smtClean="0"/>
              <a:pPr>
                <a:defRPr/>
              </a:pPr>
              <a:t>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89316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6B100A-8A7B-4FF9-9804-D249CCFA539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897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Tender Dossier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CB1BB-E5FF-46E3-9C2A-92FDBF9D7FB7}" type="slidenum">
              <a:rPr lang="en-US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67689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Tender Dossier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CB1BB-E5FF-46E3-9C2A-92FDBF9D7FB7}" type="slidenum">
              <a:rPr lang="en-US" smtClean="0"/>
              <a:pPr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37474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Tender Dossier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CB1BB-E5FF-46E3-9C2A-92FDBF9D7FB7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472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Tender Dossier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027581-C60E-4A4D-B3C0-29A3C154010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s-Latn-BA" dirty="0" smtClean="0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Tender Dossier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489C0-BA1E-4E6E-A6A1-7AFEE8F7DAF8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930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Tender Dossier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CB1BB-E5FF-46E3-9C2A-92FDBF9D7FB7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510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F0A2906-0127-407A-84D4-8E5803D75FFD}" type="slidenum">
              <a:rPr lang="en-GB" altLang="sr-Latn-RS">
                <a:solidFill>
                  <a:prstClr val="black"/>
                </a:solidFill>
                <a:latin typeface="Arial" panose="020B0604020202020204" pitchFamily="34" charset="0"/>
              </a:rPr>
              <a:pPr/>
              <a:t>17</a:t>
            </a:fld>
            <a:endParaRPr lang="en-GB" altLang="sr-Latn-R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0250"/>
            <a:ext cx="4870450" cy="365283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5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Tender Dossier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CB1BB-E5FF-46E3-9C2A-92FDBF9D7FB7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1055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s-Latn-BA" smtClean="0"/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Tender Dossier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85229-5A49-4D6F-9EC3-E204E1C52735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16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7D68D-A00B-4EDB-9500-8C7B204346DB}" type="slidenum">
              <a:rPr lang="en-GB" smtClean="0"/>
              <a:pPr/>
              <a:t>25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5935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2192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sr-Latn-RS" altLang="sr-Latn-RS"/>
          </a:p>
        </p:txBody>
      </p:sp>
      <p:pic>
        <p:nvPicPr>
          <p:cNvPr id="7" name="Picture 2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34226"/>
            <a:ext cx="518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45E865-A8D1-44DF-854C-B74674E8ACCA}" type="slidenum">
              <a:rPr lang="en-US" altLang="sr-Latn-RS"/>
              <a:pPr>
                <a:defRPr/>
              </a:pPr>
              <a:t>‹#›</a:t>
            </a:fld>
            <a:r>
              <a:rPr lang="en-US" altLang="sr-Latn-R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7885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9E1F1-3CB6-4AFB-88FD-A85FBF41F23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3323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2CEC-580B-48EB-8CBA-7AE38D41F8F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8717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7AD20-7C26-4FD4-AA40-7B84FEFCFB5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9010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21B7D-7E02-4346-AAF9-C7EECB38246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8667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F114-0B84-49FD-BB42-A9B6B955031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4033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5EF2-DA20-453F-B6B7-8A4B1A6701B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470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32D51-CE93-470E-A354-6F02BEFAE0B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4890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7F7C3-9D78-4E6E-B32C-25DC41A6CDB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2547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A04F-27B0-42F6-B809-D2FE46E6F27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6117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DD50-B8A7-4CF0-B370-BD32FD8676D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139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BA747E-D53D-4F06-BF98-AA6148E8AAB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sr-Latn-RS" altLang="sr-Latn-RS" b="0">
              <a:solidFill>
                <a:srgbClr val="002A6C"/>
              </a:solidFill>
            </a:endParaRPr>
          </a:p>
        </p:txBody>
      </p:sp>
      <p:pic>
        <p:nvPicPr>
          <p:cNvPr id="1033" name="Picture 2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34226"/>
            <a:ext cx="518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696200" cy="1295400"/>
          </a:xfrm>
        </p:spPr>
        <p:txBody>
          <a:bodyPr/>
          <a:lstStyle/>
          <a:p>
            <a:r>
              <a:rPr lang="bs-Latn-BA" sz="3000" b="0" dirty="0">
                <a:latin typeface="Calibri" pitchFamily="34" charset="0"/>
                <a:cs typeface="Calibri" pitchFamily="34" charset="0"/>
              </a:rPr>
              <a:t>USAID</a:t>
            </a:r>
            <a:r>
              <a:rPr lang="ru-RU" sz="30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000" b="0" dirty="0">
                <a:latin typeface="Calibri" pitchFamily="34" charset="0"/>
                <a:cs typeface="Calibri" pitchFamily="34" charset="0"/>
              </a:rPr>
              <a:t>Пројекат правосуђа у БиХ</a:t>
            </a:r>
            <a:br>
              <a:rPr lang="ru-RU" sz="3000" b="0" dirty="0">
                <a:latin typeface="Calibri" pitchFamily="34" charset="0"/>
                <a:cs typeface="Calibri" pitchFamily="34" charset="0"/>
              </a:rPr>
            </a:br>
            <a:r>
              <a:rPr lang="ru-RU" sz="3000" b="0" dirty="0">
                <a:latin typeface="Calibri" pitchFamily="34" charset="0"/>
                <a:cs typeface="Calibri" pitchFamily="34" charset="0"/>
              </a:rPr>
              <a:t>Програм обуке:</a:t>
            </a:r>
            <a:br>
              <a:rPr lang="ru-RU" sz="3000" b="0" dirty="0">
                <a:latin typeface="Calibri" pitchFamily="34" charset="0"/>
                <a:cs typeface="Calibri" pitchFamily="34" charset="0"/>
              </a:rPr>
            </a:br>
            <a:r>
              <a:rPr lang="ru-RU" sz="3000" b="0" dirty="0">
                <a:latin typeface="Calibri" pitchFamily="34" charset="0"/>
                <a:cs typeface="Calibri" pitchFamily="34" charset="0"/>
              </a:rPr>
              <a:t>Планирање и припрема буџета</a:t>
            </a:r>
            <a:br>
              <a:rPr lang="ru-RU" sz="3000" b="0" dirty="0">
                <a:latin typeface="Calibri" pitchFamily="34" charset="0"/>
                <a:cs typeface="Calibri" pitchFamily="34" charset="0"/>
              </a:rPr>
            </a:br>
            <a:r>
              <a:rPr lang="ru-RU" sz="3000" b="0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3000" b="0" dirty="0">
                <a:latin typeface="Calibri" pitchFamily="34" charset="0"/>
                <a:cs typeface="Calibri" pitchFamily="34" charset="0"/>
              </a:rPr>
            </a:br>
            <a:r>
              <a:rPr lang="ru-RU" sz="2800" dirty="0">
                <a:latin typeface="Calibri" pitchFamily="34" charset="0"/>
                <a:cs typeface="Calibri" pitchFamily="34" charset="0"/>
              </a:rPr>
              <a:t>Радионица 1: Припрема приједлога приоритета за израду Документа оквирног буџета (ДОБ)</a:t>
            </a:r>
            <a:br>
              <a:rPr lang="ru-RU" sz="2800" dirty="0">
                <a:latin typeface="Calibri" pitchFamily="34" charset="0"/>
                <a:cs typeface="Calibri" pitchFamily="34" charset="0"/>
              </a:rPr>
            </a:br>
            <a:r>
              <a:rPr lang="ru-RU" sz="3000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3000" dirty="0">
                <a:latin typeface="Calibri" pitchFamily="34" charset="0"/>
                <a:cs typeface="Calibri" pitchFamily="34" charset="0"/>
              </a:rPr>
            </a:br>
            <a:r>
              <a:rPr lang="en-US" sz="3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000" dirty="0" smtClean="0">
                <a:latin typeface="Calibri" pitchFamily="34" charset="0"/>
                <a:cs typeface="Calibri" pitchFamily="34" charset="0"/>
              </a:rPr>
            </a:br>
            <a:r>
              <a:rPr lang="ru-RU" sz="3000" b="0" dirty="0" smtClean="0">
                <a:latin typeface="Calibri" pitchFamily="34" charset="0"/>
                <a:cs typeface="Calibri" pitchFamily="34" charset="0"/>
              </a:rPr>
              <a:t>Теслић</a:t>
            </a:r>
            <a:r>
              <a:rPr lang="ru-RU" sz="3000" b="0" dirty="0">
                <a:latin typeface="Calibri" pitchFamily="34" charset="0"/>
                <a:cs typeface="Calibri" pitchFamily="34" charset="0"/>
              </a:rPr>
              <a:t>, 20. март 2018. године</a:t>
            </a:r>
            <a:br>
              <a:rPr lang="ru-RU" sz="3000" b="0" dirty="0">
                <a:latin typeface="Calibri" pitchFamily="34" charset="0"/>
                <a:cs typeface="Calibri" pitchFamily="34" charset="0"/>
              </a:rPr>
            </a:br>
            <a:r>
              <a:rPr lang="ru-RU" sz="3000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3000" dirty="0">
                <a:latin typeface="Calibri" pitchFamily="34" charset="0"/>
                <a:cs typeface="Calibri" pitchFamily="34" charset="0"/>
              </a:rPr>
            </a:br>
            <a:r>
              <a:rPr lang="ru-RU" sz="3000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3000" dirty="0">
                <a:latin typeface="Calibri" pitchFamily="34" charset="0"/>
                <a:cs typeface="Calibri" pitchFamily="34" charset="0"/>
              </a:rPr>
            </a:br>
            <a:r>
              <a:rPr lang="ru-RU" sz="3000" dirty="0">
                <a:latin typeface="Calibri" pitchFamily="34" charset="0"/>
                <a:cs typeface="Calibri" pitchFamily="34" charset="0"/>
              </a:rPr>
              <a:t>
</a:t>
            </a:r>
            <a:endParaRPr lang="en-US" altLang="sr-Latn-RS" sz="2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7772400" cy="533400"/>
          </a:xfrm>
        </p:spPr>
        <p:txBody>
          <a:bodyPr/>
          <a:lstStyle/>
          <a:p>
            <a:r>
              <a:rPr lang="sr-Cyrl-BA" dirty="0" smtClean="0"/>
              <a:t>Стандардне буџетске класификације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81200"/>
            <a:ext cx="7543802" cy="4267200"/>
          </a:xfrm>
        </p:spPr>
        <p:txBody>
          <a:bodyPr>
            <a:normAutofit fontScale="92500" lnSpcReduction="10000"/>
          </a:bodyPr>
          <a:lstStyle/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200" kern="1200" dirty="0" smtClean="0">
                <a:solidFill>
                  <a:prstClr val="black"/>
                </a:solidFill>
              </a:rPr>
              <a:t>Буџет се припрема, доноси и извршава </a:t>
            </a:r>
            <a:r>
              <a:rPr lang="sr-Cyrl-BA" sz="2200" b="1" kern="1200" dirty="0" smtClean="0">
                <a:solidFill>
                  <a:prstClr val="black"/>
                </a:solidFill>
              </a:rPr>
              <a:t>на основу </a:t>
            </a:r>
            <a:r>
              <a:rPr lang="sr-Cyrl-BA" sz="2200" b="1" i="1" u="sng" kern="1200" dirty="0" smtClean="0">
                <a:solidFill>
                  <a:prstClr val="black"/>
                </a:solidFill>
              </a:rPr>
              <a:t>стандардних буџетских класификација </a:t>
            </a:r>
            <a:r>
              <a:rPr lang="sr-Cyrl-BA" sz="2200" kern="1200" dirty="0" smtClean="0">
                <a:solidFill>
                  <a:prstClr val="black"/>
                </a:solidFill>
              </a:rPr>
              <a:t>које обухватају: </a:t>
            </a:r>
          </a:p>
          <a:p>
            <a:pPr lvl="1" algn="just" fontAlgn="auto">
              <a:spcAft>
                <a:spcPts val="0"/>
              </a:spcAft>
              <a:buClr>
                <a:srgbClr val="2DA2BF"/>
              </a:buClr>
              <a:buSzPct val="85000"/>
            </a:pPr>
            <a:r>
              <a:rPr lang="sr-Cyrl-BA" sz="2100" kern="1200" dirty="0" smtClean="0">
                <a:solidFill>
                  <a:prstClr val="black"/>
                </a:solidFill>
              </a:rPr>
              <a:t>фондовску,</a:t>
            </a:r>
          </a:p>
          <a:p>
            <a:pPr lvl="1" algn="just" fontAlgn="auto">
              <a:spcAft>
                <a:spcPts val="0"/>
              </a:spcAft>
              <a:buClr>
                <a:srgbClr val="2DA2BF"/>
              </a:buClr>
              <a:buSzPct val="85000"/>
            </a:pPr>
            <a:r>
              <a:rPr lang="sr-Cyrl-BA" sz="2100" kern="1200" dirty="0" smtClean="0">
                <a:solidFill>
                  <a:prstClr val="black"/>
                </a:solidFill>
              </a:rPr>
              <a:t>организациону,</a:t>
            </a:r>
          </a:p>
          <a:p>
            <a:pPr lvl="1" algn="just" fontAlgn="auto">
              <a:spcAft>
                <a:spcPts val="0"/>
              </a:spcAft>
              <a:buClr>
                <a:srgbClr val="2DA2BF"/>
              </a:buClr>
              <a:buSzPct val="85000"/>
            </a:pPr>
            <a:r>
              <a:rPr lang="sr-Cyrl-BA" sz="2100" kern="1200" dirty="0" smtClean="0">
                <a:solidFill>
                  <a:prstClr val="black"/>
                </a:solidFill>
              </a:rPr>
              <a:t>економску,</a:t>
            </a:r>
          </a:p>
          <a:p>
            <a:pPr lvl="1" algn="just" fontAlgn="auto">
              <a:spcAft>
                <a:spcPts val="0"/>
              </a:spcAft>
              <a:buClr>
                <a:srgbClr val="2DA2BF"/>
              </a:buClr>
              <a:buSzPct val="85000"/>
            </a:pPr>
            <a:r>
              <a:rPr lang="sr-Cyrl-BA" sz="2100" kern="1200" dirty="0" smtClean="0">
                <a:solidFill>
                  <a:prstClr val="black"/>
                </a:solidFill>
              </a:rPr>
              <a:t>подекономску (субаналитика),</a:t>
            </a:r>
          </a:p>
          <a:p>
            <a:pPr lvl="1" algn="just" fontAlgn="auto">
              <a:spcAft>
                <a:spcPts val="0"/>
              </a:spcAft>
              <a:buClr>
                <a:srgbClr val="2DA2BF"/>
              </a:buClr>
              <a:buSzPct val="85000"/>
            </a:pPr>
            <a:r>
              <a:rPr lang="sr-Cyrl-BA" sz="2100" kern="1200" dirty="0" smtClean="0">
                <a:solidFill>
                  <a:prstClr val="black"/>
                </a:solidFill>
              </a:rPr>
              <a:t>функционалну и</a:t>
            </a:r>
          </a:p>
          <a:p>
            <a:pPr lvl="1" algn="just" fontAlgn="auto">
              <a:spcAft>
                <a:spcPts val="0"/>
              </a:spcAft>
              <a:buClr>
                <a:srgbClr val="2DA2BF"/>
              </a:buClr>
              <a:buSzPct val="85000"/>
            </a:pPr>
            <a:r>
              <a:rPr lang="sr-Cyrl-BA" sz="2100" kern="1200" dirty="0" smtClean="0">
                <a:solidFill>
                  <a:prstClr val="black"/>
                </a:solidFill>
              </a:rPr>
              <a:t>програмску (пројектну) класификацију.</a:t>
            </a: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200" b="1" kern="1200" dirty="0" smtClean="0">
                <a:solidFill>
                  <a:prstClr val="black"/>
                </a:solidFill>
              </a:rPr>
              <a:t>Буџет</a:t>
            </a:r>
            <a:r>
              <a:rPr lang="sr-Cyrl-BA" sz="2200" kern="1200" dirty="0" smtClean="0">
                <a:solidFill>
                  <a:prstClr val="black"/>
                </a:solidFill>
              </a:rPr>
              <a:t> Републике, општина/градова и фондова </a:t>
            </a:r>
            <a:r>
              <a:rPr lang="sr-Cyrl-BA" sz="2200" b="1" kern="1200" dirty="0" smtClean="0">
                <a:solidFill>
                  <a:prstClr val="black"/>
                </a:solidFill>
              </a:rPr>
              <a:t>обавезно се доноси:</a:t>
            </a:r>
            <a:r>
              <a:rPr lang="sr-Cyrl-BA" sz="2200" kern="1200" dirty="0" smtClean="0">
                <a:solidFill>
                  <a:prstClr val="black"/>
                </a:solidFill>
              </a:rPr>
              <a:t> на нивоу општег рачуноводственог фонда, буџетских организација или потрошачких јединица, синтетичких економских кодова и одјељака функционалне класификације</a:t>
            </a:r>
          </a:p>
          <a:p>
            <a:pPr marL="274320" lvl="0" indent="-274320" fontAlgn="auto">
              <a:spcAft>
                <a:spcPts val="0"/>
              </a:spcAft>
              <a:buClr>
                <a:srgbClr val="2DA2BF"/>
              </a:buClr>
              <a:buSzPct val="85000"/>
              <a:buFont typeface="Wingdings 2"/>
              <a:buChar char=""/>
            </a:pPr>
            <a:endParaRPr lang="en-US" kern="1200" dirty="0" smtClean="0">
              <a:solidFill>
                <a:prstClr val="black"/>
              </a:solidFill>
              <a:latin typeface="Georgia"/>
            </a:endParaRPr>
          </a:p>
          <a:p>
            <a:pPr marL="0" lvl="0" indent="0" fontAlgn="auto">
              <a:spcAft>
                <a:spcPts val="0"/>
              </a:spcAft>
              <a:buClr>
                <a:srgbClr val="2DA2BF"/>
              </a:buClr>
              <a:buSzPct val="85000"/>
              <a:buNone/>
            </a:pPr>
            <a:endParaRPr lang="en-US" sz="2300" kern="1200" dirty="0" smtClean="0">
              <a:solidFill>
                <a:prstClr val="black"/>
              </a:solidFill>
              <a:latin typeface="Georgia"/>
            </a:endParaRP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8111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772400" cy="609600"/>
          </a:xfrm>
        </p:spPr>
        <p:txBody>
          <a:bodyPr/>
          <a:lstStyle/>
          <a:p>
            <a:r>
              <a:rPr lang="sr-Cyrl-BA" dirty="0" smtClean="0"/>
              <a:t>Појам и суштина буџета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057401"/>
            <a:ext cx="7543802" cy="3733800"/>
          </a:xfrm>
        </p:spPr>
        <p:txBody>
          <a:bodyPr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500" b="1" kern="1200" dirty="0" smtClean="0">
                <a:solidFill>
                  <a:prstClr val="black"/>
                </a:solidFill>
              </a:rPr>
              <a:t>Буџет </a:t>
            </a:r>
            <a:r>
              <a:rPr lang="sr-Cyrl-BA" sz="2500" kern="1200" dirty="0">
                <a:solidFill>
                  <a:prstClr val="black"/>
                </a:solidFill>
              </a:rPr>
              <a:t>представља систематски приказ буџетских средстава и буџетских издатака за једну фискалну годину,</a:t>
            </a: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500" b="1" kern="1200" dirty="0">
                <a:solidFill>
                  <a:prstClr val="black"/>
                </a:solidFill>
              </a:rPr>
              <a:t>Буџет је најзначајнији инструмент </a:t>
            </a:r>
            <a:r>
              <a:rPr lang="sr-Cyrl-BA" sz="2500" kern="1200" dirty="0">
                <a:solidFill>
                  <a:prstClr val="black"/>
                </a:solidFill>
              </a:rPr>
              <a:t>за провођење владиних политика, али и политика скупштине,</a:t>
            </a: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500" b="1" kern="1200" dirty="0">
                <a:solidFill>
                  <a:prstClr val="black"/>
                </a:solidFill>
              </a:rPr>
              <a:t>Значај буџета </a:t>
            </a:r>
            <a:r>
              <a:rPr lang="sr-Cyrl-BA" sz="2500" kern="1200" dirty="0">
                <a:solidFill>
                  <a:prstClr val="black"/>
                </a:solidFill>
              </a:rPr>
              <a:t>се огледа у великом интересовању јавности приликом његовог доношења,</a:t>
            </a: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500" b="1" kern="1200" dirty="0">
                <a:solidFill>
                  <a:prstClr val="black"/>
                </a:solidFill>
              </a:rPr>
              <a:t>Привреднике индиректно интересује </a:t>
            </a:r>
            <a:r>
              <a:rPr lang="sr-Cyrl-BA" sz="2500" kern="1200" dirty="0">
                <a:solidFill>
                  <a:prstClr val="black"/>
                </a:solidFill>
              </a:rPr>
              <a:t>структура прихода која се директно огледа кроз пореске прописе,</a:t>
            </a: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500" b="1" kern="1200" dirty="0">
                <a:solidFill>
                  <a:prstClr val="black"/>
                </a:solidFill>
              </a:rPr>
              <a:t>Буџетске кориснике интересује </a:t>
            </a:r>
            <a:r>
              <a:rPr lang="sr-Cyrl-BA" sz="2500" kern="1200" dirty="0">
                <a:solidFill>
                  <a:prstClr val="black"/>
                </a:solidFill>
              </a:rPr>
              <a:t>структура расхода и њихово учешће у њима.</a:t>
            </a: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1620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7772400" cy="533400"/>
          </a:xfrm>
        </p:spPr>
        <p:txBody>
          <a:bodyPr/>
          <a:lstStyle/>
          <a:p>
            <a:r>
              <a:rPr lang="sr-Cyrl-BA" dirty="0" smtClean="0"/>
              <a:t>Појам и суштина буџета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81200"/>
            <a:ext cx="7543802" cy="4419600"/>
          </a:xfrm>
        </p:spPr>
        <p:txBody>
          <a:bodyPr>
            <a:normAutofit fontScale="77500" lnSpcReduction="20000"/>
          </a:bodyPr>
          <a:lstStyle/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b="1" kern="1200" dirty="0">
                <a:solidFill>
                  <a:prstClr val="black"/>
                </a:solidFill>
              </a:rPr>
              <a:t>Буџет је правни акт </a:t>
            </a:r>
            <a:r>
              <a:rPr lang="sr-Cyrl-BA" sz="2600" kern="1200" dirty="0">
                <a:solidFill>
                  <a:prstClr val="black"/>
                </a:solidFill>
              </a:rPr>
              <a:t>- његова припрема, поступак доношење и поступак извршења се одвијају по законским процедурама</a:t>
            </a:r>
            <a:r>
              <a:rPr lang="en-US" sz="2600" kern="1200" dirty="0">
                <a:solidFill>
                  <a:prstClr val="black"/>
                </a:solidFill>
              </a:rPr>
              <a:t>,</a:t>
            </a:r>
            <a:endParaRPr lang="sr-Cyrl-BA" sz="2600" kern="1200" dirty="0">
              <a:solidFill>
                <a:prstClr val="black"/>
              </a:solidFill>
            </a:endParaRP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b="1" kern="1200" dirty="0">
                <a:solidFill>
                  <a:prstClr val="black"/>
                </a:solidFill>
              </a:rPr>
              <a:t>Буџет је финансијки инструмент </a:t>
            </a:r>
            <a:r>
              <a:rPr lang="sr-Cyrl-BA" sz="2600" kern="1200" dirty="0">
                <a:solidFill>
                  <a:prstClr val="black"/>
                </a:solidFill>
              </a:rPr>
              <a:t>– важи за период од једне фискалне године која се поклапа са календарском годином</a:t>
            </a:r>
            <a:r>
              <a:rPr lang="en-US" sz="2600" kern="1200" dirty="0">
                <a:solidFill>
                  <a:prstClr val="black"/>
                </a:solidFill>
              </a:rPr>
              <a:t>,</a:t>
            </a:r>
            <a:endParaRPr lang="sr-Cyrl-BA" sz="2600" kern="1200" dirty="0">
              <a:solidFill>
                <a:prstClr val="black"/>
              </a:solidFill>
            </a:endParaRP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kern="1200" dirty="0">
                <a:solidFill>
                  <a:prstClr val="black"/>
                </a:solidFill>
              </a:rPr>
              <a:t>Буџет се </a:t>
            </a:r>
            <a:r>
              <a:rPr lang="sr-Cyrl-BA" sz="2600" b="1" kern="1200" dirty="0">
                <a:solidFill>
                  <a:prstClr val="black"/>
                </a:solidFill>
              </a:rPr>
              <a:t>припрема и доноси прије почетка буџетске године</a:t>
            </a:r>
            <a:r>
              <a:rPr lang="en-US" sz="2600" b="1" kern="1200" dirty="0">
                <a:solidFill>
                  <a:prstClr val="black"/>
                </a:solidFill>
              </a:rPr>
              <a:t>,</a:t>
            </a:r>
            <a:endParaRPr lang="sr-Cyrl-BA" sz="2600" b="1" kern="1200" dirty="0">
              <a:solidFill>
                <a:prstClr val="black"/>
              </a:solidFill>
            </a:endParaRP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b="1" kern="1200" dirty="0">
                <a:solidFill>
                  <a:prstClr val="black"/>
                </a:solidFill>
              </a:rPr>
              <a:t>Буџет мора бити у равнотежи </a:t>
            </a:r>
            <a:r>
              <a:rPr lang="sr-Cyrl-BA" sz="2600" kern="1200" dirty="0">
                <a:solidFill>
                  <a:prstClr val="black"/>
                </a:solidFill>
              </a:rPr>
              <a:t>– планирана буџетска средства и планирани буџетски издаци морају бити у равнотежи</a:t>
            </a:r>
            <a:r>
              <a:rPr lang="en-US" sz="2600" kern="1200" dirty="0">
                <a:solidFill>
                  <a:prstClr val="black"/>
                </a:solidFill>
              </a:rPr>
              <a:t>,</a:t>
            </a:r>
            <a:endParaRPr lang="sr-Cyrl-BA" sz="2600" kern="1200" dirty="0">
              <a:solidFill>
                <a:prstClr val="black"/>
              </a:solidFill>
            </a:endParaRP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b="1" kern="1200" dirty="0">
                <a:solidFill>
                  <a:prstClr val="black"/>
                </a:solidFill>
              </a:rPr>
              <a:t>Буџетски оквир </a:t>
            </a:r>
            <a:r>
              <a:rPr lang="sr-Cyrl-BA" sz="2600" kern="1200" dirty="0">
                <a:solidFill>
                  <a:prstClr val="black"/>
                </a:solidFill>
              </a:rPr>
              <a:t>представља износ буџетских издатака у једној буџетској години за </a:t>
            </a:r>
            <a:r>
              <a:rPr lang="sr-Cyrl-BA" sz="2600" kern="1200" dirty="0" smtClean="0">
                <a:solidFill>
                  <a:prstClr val="black"/>
                </a:solidFill>
              </a:rPr>
              <a:t>финансирање </a:t>
            </a:r>
            <a:r>
              <a:rPr lang="sr-Cyrl-BA" sz="2600" kern="1200" dirty="0">
                <a:solidFill>
                  <a:prstClr val="black"/>
                </a:solidFill>
              </a:rPr>
              <a:t>буџетских расхода и издатака</a:t>
            </a:r>
            <a:r>
              <a:rPr lang="en-US" sz="2600" kern="1200" dirty="0">
                <a:solidFill>
                  <a:prstClr val="black"/>
                </a:solidFill>
              </a:rPr>
              <a:t> </a:t>
            </a:r>
            <a:r>
              <a:rPr lang="sr-Cyrl-BA" sz="2600" kern="1200" dirty="0">
                <a:solidFill>
                  <a:prstClr val="black"/>
                </a:solidFill>
              </a:rPr>
              <a:t>за нефинансијску имовину, увећан за износ негативног нето финансирања.</a:t>
            </a:r>
            <a:endParaRPr lang="en-US" sz="2600" kern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5429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08" y="1371600"/>
            <a:ext cx="7772400" cy="457200"/>
          </a:xfrm>
        </p:spPr>
        <p:txBody>
          <a:bodyPr/>
          <a:lstStyle/>
          <a:p>
            <a:r>
              <a:rPr lang="sr-Cyrl-BA" dirty="0" smtClean="0"/>
              <a:t>Основни принципи буџетирања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33600"/>
            <a:ext cx="7543802" cy="4191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sr-Cyrl-BA" sz="2200" b="1" dirty="0">
                <a:solidFill>
                  <a:srgbClr val="000000"/>
                </a:solidFill>
              </a:rPr>
              <a:t>Утврдити реалан буџет</a:t>
            </a:r>
            <a:endParaRPr lang="bs-Latn-BA" sz="2200" b="1" dirty="0">
              <a:solidFill>
                <a:srgbClr val="00000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sr-Cyrl-BA" sz="2200" dirty="0">
                <a:solidFill>
                  <a:srgbClr val="002060"/>
                </a:solidFill>
              </a:rPr>
              <a:t>Остварив и проводив буџет на приходовној и расходовној страни</a:t>
            </a:r>
          </a:p>
          <a:p>
            <a:pPr marL="274320" lvl="0" indent="-274320">
              <a:buFont typeface="Wingdings" panose="05000000000000000000" pitchFamily="2" charset="2"/>
              <a:buChar char="Ø"/>
            </a:pPr>
            <a:r>
              <a:rPr lang="sr-Cyrl-BA" sz="2200" b="1" dirty="0" smtClean="0">
                <a:solidFill>
                  <a:srgbClr val="000000"/>
                </a:solidFill>
              </a:rPr>
              <a:t>Утврдити </a:t>
            </a:r>
            <a:r>
              <a:rPr lang="sr-Cyrl-BA" sz="2200" b="1" dirty="0">
                <a:solidFill>
                  <a:srgbClr val="000000"/>
                </a:solidFill>
              </a:rPr>
              <a:t>доступан буџет</a:t>
            </a:r>
            <a:endParaRPr lang="bs-Latn-BA" sz="2200" b="1" dirty="0">
              <a:solidFill>
                <a:srgbClr val="00000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sr-Cyrl-BA" sz="2200" dirty="0">
                <a:solidFill>
                  <a:srgbClr val="002060"/>
                </a:solidFill>
              </a:rPr>
              <a:t>Фискално одговоран и економско оправдан </a:t>
            </a:r>
          </a:p>
          <a:p>
            <a:pPr marL="274320" lvl="0" indent="-274320">
              <a:buFont typeface="Wingdings" panose="05000000000000000000" pitchFamily="2" charset="2"/>
              <a:buChar char="Ø"/>
            </a:pPr>
            <a:r>
              <a:rPr lang="sr-Cyrl-BA" altLang="sr-Latn-RS" sz="2200" b="1" dirty="0" smtClean="0">
                <a:solidFill>
                  <a:srgbClr val="000000"/>
                </a:solidFill>
              </a:rPr>
              <a:t>Распоредити ограничена </a:t>
            </a:r>
            <a:r>
              <a:rPr lang="sr-Cyrl-BA" altLang="sr-Latn-RS" sz="2200" b="1" dirty="0">
                <a:solidFill>
                  <a:srgbClr val="000000"/>
                </a:solidFill>
              </a:rPr>
              <a:t>средства на најважније приоритете економске и социјалне политике </a:t>
            </a:r>
            <a:endParaRPr lang="sr-Latn-CS" altLang="sr-Latn-RS" sz="2200" b="1" dirty="0">
              <a:solidFill>
                <a:srgbClr val="00000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sr-Cyrl-BA" altLang="sr-Latn-RS" sz="2200" dirty="0">
                <a:solidFill>
                  <a:srgbClr val="002060"/>
                </a:solidFill>
              </a:rPr>
              <a:t>Одредити приоритете за расподјелу средстава</a:t>
            </a:r>
          </a:p>
          <a:p>
            <a:pPr marL="274320" lvl="0" indent="-274320">
              <a:buFont typeface="Wingdings" panose="05000000000000000000" pitchFamily="2" charset="2"/>
              <a:buChar char="Ø"/>
            </a:pPr>
            <a:r>
              <a:rPr lang="sr-Cyrl-BA" altLang="sr-Latn-RS" sz="2200" b="1" dirty="0" smtClean="0">
                <a:solidFill>
                  <a:srgbClr val="000000"/>
                </a:solidFill>
              </a:rPr>
              <a:t>Фокусирати </a:t>
            </a:r>
            <a:r>
              <a:rPr lang="sr-Cyrl-BA" altLang="sr-Latn-RS" sz="2200" b="1" dirty="0">
                <a:solidFill>
                  <a:srgbClr val="000000"/>
                </a:solidFill>
              </a:rPr>
              <a:t>се на резултате расподјеле буџета</a:t>
            </a:r>
            <a:endParaRPr lang="sr-Latn-CS" altLang="sr-Latn-RS" sz="2200" b="1" dirty="0">
              <a:solidFill>
                <a:srgbClr val="00000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sr-Cyrl-BA" altLang="sr-Latn-RS" sz="2200" dirty="0">
                <a:solidFill>
                  <a:srgbClr val="002060"/>
                </a:solidFill>
              </a:rPr>
              <a:t>Ефикасност и ефективност</a:t>
            </a:r>
            <a:endParaRPr lang="sr-Latn-CS" altLang="sr-Latn-RS" sz="2200" dirty="0">
              <a:solidFill>
                <a:srgbClr val="00206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sr-Cyrl-BA" altLang="sr-Latn-RS" sz="2200" dirty="0">
                <a:solidFill>
                  <a:srgbClr val="002060"/>
                </a:solidFill>
              </a:rPr>
              <a:t>Вриједност за уложени новац</a:t>
            </a:r>
            <a:endParaRPr lang="en-GB" altLang="sr-Latn-RS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2393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7772400" cy="457200"/>
          </a:xfrm>
        </p:spPr>
        <p:txBody>
          <a:bodyPr/>
          <a:lstStyle/>
          <a:p>
            <a:r>
              <a:rPr lang="sr-Cyrl-BA" dirty="0"/>
              <a:t>Важни документи </a:t>
            </a:r>
            <a:r>
              <a:rPr lang="sr-Cyrl-BA" dirty="0" smtClean="0"/>
              <a:t>везани за буџетски процес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33600"/>
            <a:ext cx="8077202" cy="4114800"/>
          </a:xfrm>
        </p:spPr>
        <p:txBody>
          <a:bodyPr>
            <a:normAutofit/>
          </a:bodyPr>
          <a:lstStyle/>
          <a:p>
            <a:pPr marL="274320" lvl="0" indent="-274320">
              <a:buFont typeface="Wingdings" panose="05000000000000000000" pitchFamily="2" charset="2"/>
              <a:buChar char="Ø"/>
            </a:pPr>
            <a:r>
              <a:rPr lang="sr-Cyrl-BA" sz="2200" dirty="0">
                <a:solidFill>
                  <a:srgbClr val="000000"/>
                </a:solidFill>
              </a:rPr>
              <a:t>Програм рада буџетских корисника (министарства/институције),</a:t>
            </a:r>
          </a:p>
          <a:p>
            <a:pPr marL="274320" lvl="0" indent="-274320">
              <a:buFont typeface="Wingdings" panose="05000000000000000000" pitchFamily="2" charset="2"/>
              <a:buChar char="Ø"/>
            </a:pPr>
            <a:r>
              <a:rPr lang="sr-Cyrl-BA" sz="2200" dirty="0">
                <a:solidFill>
                  <a:srgbClr val="000000"/>
                </a:solidFill>
              </a:rPr>
              <a:t>Програм економских реформи Републике </a:t>
            </a:r>
            <a:r>
              <a:rPr lang="sr-Cyrl-BA" sz="2200" dirty="0" smtClean="0">
                <a:solidFill>
                  <a:srgbClr val="000000"/>
                </a:solidFill>
              </a:rPr>
              <a:t>Српске,</a:t>
            </a:r>
          </a:p>
          <a:p>
            <a:pPr marL="274320" lvl="0" indent="-274320">
              <a:buFont typeface="Wingdings" panose="05000000000000000000" pitchFamily="2" charset="2"/>
              <a:buChar char="Ø"/>
            </a:pPr>
            <a:r>
              <a:rPr lang="sr-Cyrl-BA" sz="2200" dirty="0" smtClean="0">
                <a:solidFill>
                  <a:srgbClr val="000000"/>
                </a:solidFill>
              </a:rPr>
              <a:t>Усвојене секторске стратегије,</a:t>
            </a:r>
          </a:p>
          <a:p>
            <a:pPr marL="274320" lvl="0" indent="-274320">
              <a:buFont typeface="Wingdings" panose="05000000000000000000" pitchFamily="2" charset="2"/>
              <a:buChar char="Ø"/>
            </a:pPr>
            <a:r>
              <a:rPr lang="sr-Cyrl-BA" sz="2200" dirty="0" smtClean="0">
                <a:solidFill>
                  <a:srgbClr val="000000"/>
                </a:solidFill>
              </a:rPr>
              <a:t>Документ </a:t>
            </a:r>
            <a:r>
              <a:rPr lang="sr-Cyrl-BA" sz="2200" dirty="0">
                <a:solidFill>
                  <a:srgbClr val="000000"/>
                </a:solidFill>
              </a:rPr>
              <a:t>оквирног </a:t>
            </a:r>
            <a:r>
              <a:rPr lang="sr-Cyrl-BA" sz="2200" dirty="0" smtClean="0">
                <a:solidFill>
                  <a:srgbClr val="000000"/>
                </a:solidFill>
              </a:rPr>
              <a:t>буџета,</a:t>
            </a:r>
            <a:endParaRPr lang="sr-Cyrl-BA" sz="2200" dirty="0">
              <a:solidFill>
                <a:srgbClr val="000000"/>
              </a:solidFill>
            </a:endParaRPr>
          </a:p>
          <a:p>
            <a:pPr marL="274320" lvl="0" indent="-274320">
              <a:buFont typeface="Wingdings" panose="05000000000000000000" pitchFamily="2" charset="2"/>
              <a:buChar char="Ø"/>
            </a:pPr>
            <a:r>
              <a:rPr lang="sr-Cyrl-BA" sz="2200" dirty="0">
                <a:solidFill>
                  <a:srgbClr val="000000"/>
                </a:solidFill>
              </a:rPr>
              <a:t>Буџет Републике Српске,</a:t>
            </a:r>
          </a:p>
          <a:p>
            <a:pPr marL="274320" lvl="0" indent="-274320">
              <a:buFont typeface="Wingdings" panose="05000000000000000000" pitchFamily="2" charset="2"/>
              <a:buChar char="Ø"/>
            </a:pPr>
            <a:r>
              <a:rPr lang="sr-Cyrl-BA" sz="2200" dirty="0">
                <a:solidFill>
                  <a:srgbClr val="000000"/>
                </a:solidFill>
              </a:rPr>
              <a:t>Закон </a:t>
            </a:r>
            <a:r>
              <a:rPr lang="sr-Cyrl-BA" sz="2200" dirty="0" smtClean="0">
                <a:solidFill>
                  <a:srgbClr val="000000"/>
                </a:solidFill>
              </a:rPr>
              <a:t>о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sr-Cyrl-BA" sz="2200" dirty="0" smtClean="0">
                <a:solidFill>
                  <a:srgbClr val="000000"/>
                </a:solidFill>
              </a:rPr>
              <a:t>извршењу </a:t>
            </a:r>
            <a:r>
              <a:rPr lang="sr-Cyrl-BA" sz="2200" dirty="0">
                <a:solidFill>
                  <a:srgbClr val="000000"/>
                </a:solidFill>
              </a:rPr>
              <a:t>буџета Републике Српске,</a:t>
            </a:r>
          </a:p>
          <a:p>
            <a:pPr marL="274320" lvl="0" indent="-274320">
              <a:buFont typeface="Wingdings" panose="05000000000000000000" pitchFamily="2" charset="2"/>
              <a:buChar char="Ø"/>
            </a:pPr>
            <a:r>
              <a:rPr lang="sr-Cyrl-BA" sz="2200" dirty="0">
                <a:solidFill>
                  <a:srgbClr val="000000"/>
                </a:solidFill>
              </a:rPr>
              <a:t>Програм јавних инвестиција.</a:t>
            </a: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2047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772400" cy="609600"/>
          </a:xfrm>
        </p:spPr>
        <p:txBody>
          <a:bodyPr/>
          <a:lstStyle/>
          <a:p>
            <a:r>
              <a:rPr lang="sr-Cyrl-BA" sz="2300" kern="1200" dirty="0">
                <a:solidFill>
                  <a:srgbClr val="000000"/>
                </a:solidFill>
              </a:rPr>
              <a:t>Процес припреме буџета у ’’десет корака’’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001000" cy="4267200"/>
          </a:xfrm>
        </p:spPr>
        <p:txBody>
          <a:bodyPr/>
          <a:lstStyle/>
          <a:p>
            <a:pPr marL="457200" lvl="0" indent="-457200" fontAlgn="auto">
              <a:spcAft>
                <a:spcPts val="0"/>
              </a:spcAft>
              <a:buSzPct val="95000"/>
              <a:buFont typeface="+mj-lt"/>
              <a:buAutoNum type="arabicPeriod"/>
            </a:pPr>
            <a:r>
              <a:rPr lang="sr-Cyrl-BA" sz="2000" kern="1200" dirty="0">
                <a:solidFill>
                  <a:prstClr val="black"/>
                </a:solidFill>
              </a:rPr>
              <a:t>Министар финансија именује Радну групу за израду ДОБ-а, која усаглашава изглед  Буџетске инструкције бр. 1 и шаље је буџетским корисницима,</a:t>
            </a:r>
          </a:p>
          <a:p>
            <a:pPr marL="457200" lvl="0" indent="-457200" fontAlgn="auto">
              <a:spcAft>
                <a:spcPts val="0"/>
              </a:spcAft>
              <a:buSzPct val="95000"/>
              <a:buFont typeface="+mj-lt"/>
              <a:buAutoNum type="arabicPeriod"/>
            </a:pPr>
            <a:r>
              <a:rPr lang="sr-Cyrl-BA" sz="2000" kern="1200" dirty="0">
                <a:solidFill>
                  <a:prstClr val="black"/>
                </a:solidFill>
              </a:rPr>
              <a:t>Аналитичари јавног сектора (</a:t>
            </a:r>
            <a:r>
              <a:rPr lang="sr-Cyrl-BA" sz="2000" kern="1200" dirty="0" smtClean="0">
                <a:solidFill>
                  <a:prstClr val="black"/>
                </a:solidFill>
              </a:rPr>
              <a:t>Ресор </a:t>
            </a:r>
            <a:r>
              <a:rPr lang="sr-Cyrl-BA" sz="2000" kern="1200" dirty="0">
                <a:solidFill>
                  <a:prstClr val="black"/>
                </a:solidFill>
              </a:rPr>
              <a:t>за буџет и јавне финансије) анализирају достављене приоритете буџетске потрошње,</a:t>
            </a:r>
          </a:p>
          <a:p>
            <a:pPr marL="457200" lvl="0" indent="-457200" fontAlgn="auto">
              <a:spcAft>
                <a:spcPts val="0"/>
              </a:spcAft>
              <a:buSzPct val="95000"/>
              <a:buFont typeface="+mj-lt"/>
              <a:buAutoNum type="arabicPeriod"/>
            </a:pPr>
            <a:r>
              <a:rPr lang="sr-Cyrl-BA" sz="2000" kern="1200" dirty="0">
                <a:solidFill>
                  <a:prstClr val="black"/>
                </a:solidFill>
              </a:rPr>
              <a:t>Ресор за макроекономске анализе и политике и Ресор за фискални систем континуирано прате и анализирају  кретање макроекономских параметара и јавних прихода,</a:t>
            </a:r>
          </a:p>
          <a:p>
            <a:pPr marL="457200" lvl="0" indent="-457200" fontAlgn="auto">
              <a:spcAft>
                <a:spcPts val="0"/>
              </a:spcAft>
              <a:buSzPct val="95000"/>
              <a:buFont typeface="+mj-lt"/>
              <a:buAutoNum type="arabicPeriod"/>
            </a:pPr>
            <a:r>
              <a:rPr lang="sr-Cyrl-BA" sz="2000" kern="1200" dirty="0">
                <a:solidFill>
                  <a:prstClr val="black"/>
                </a:solidFill>
              </a:rPr>
              <a:t>Израда ДОБ-а и његово објављивање на сајту МФ након усвајања од стране Владе,</a:t>
            </a:r>
          </a:p>
          <a:p>
            <a:pPr marL="457200" lvl="0" indent="-457200" fontAlgn="auto">
              <a:spcAft>
                <a:spcPts val="0"/>
              </a:spcAft>
              <a:buSzPct val="95000"/>
              <a:buFont typeface="+mj-lt"/>
              <a:buAutoNum type="arabicPeriod"/>
            </a:pPr>
            <a:r>
              <a:rPr lang="sr-Cyrl-BA" sz="2000" kern="1200" dirty="0">
                <a:solidFill>
                  <a:prstClr val="black"/>
                </a:solidFill>
              </a:rPr>
              <a:t>Припрема и слање Буџетске инструкције бр.2 са почетним буџетским ограничењима,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65504"/>
            <a:ext cx="7772400" cy="609600"/>
          </a:xfrm>
        </p:spPr>
        <p:txBody>
          <a:bodyPr/>
          <a:lstStyle/>
          <a:p>
            <a:r>
              <a:rPr lang="sr-Cyrl-BA" sz="2300" kern="1200" dirty="0">
                <a:solidFill>
                  <a:srgbClr val="000000"/>
                </a:solidFill>
              </a:rPr>
              <a:t>Процес припреме буџета у ’’десет корака’’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6" y="1828800"/>
            <a:ext cx="8153400" cy="449580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6"/>
            </a:pPr>
            <a:r>
              <a:rPr lang="sr-Cyrl-BA" sz="2000" dirty="0">
                <a:solidFill>
                  <a:srgbClr val="000000"/>
                </a:solidFill>
              </a:rPr>
              <a:t>Аналитичари јавног сектора (Ресор за буџет и јавне финансије) анализирају достављене буџетске захтјеве,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sr-Cyrl-BA" sz="2000" dirty="0">
                <a:solidFill>
                  <a:srgbClr val="000000"/>
                </a:solidFill>
              </a:rPr>
              <a:t>Ревидирање макроекономских и фискалних процјена и пројекција уколико се укаже потреба (Ресор за макроекономске анализе  и политике и Ресор за фискални систем),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sr-Cyrl-BA" sz="2000" dirty="0">
                <a:solidFill>
                  <a:srgbClr val="000000"/>
                </a:solidFill>
              </a:rPr>
              <a:t>Консултације са буџетским корисницима и усвајање коначних горњих граница потрошње,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sr-Cyrl-BA" sz="2000" dirty="0">
                <a:solidFill>
                  <a:srgbClr val="000000"/>
                </a:solidFill>
              </a:rPr>
              <a:t>Припрема нацрта буџета за наредну фискалну годину и достављање Влади на разматрање и усвајање, затим достављање НСРС на изјашњавање,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sr-Cyrl-BA" sz="2000" dirty="0">
                <a:solidFill>
                  <a:srgbClr val="000000"/>
                </a:solidFill>
              </a:rPr>
              <a:t>Припрема приједлога буџета за наредну фискалну годину и достављање Влади на разматрање и усвајање, затим достављање НСРС на разматрање и усвајање </a:t>
            </a:r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20403"/>
            <a:ext cx="7772400" cy="609600"/>
          </a:xfrm>
        </p:spPr>
        <p:txBody>
          <a:bodyPr/>
          <a:lstStyle/>
          <a:p>
            <a:r>
              <a:rPr lang="sr-Cyrl-BA" altLang="sr-Latn-RS" dirty="0" smtClean="0"/>
              <a:t>Буџетски календар</a:t>
            </a:r>
            <a:endParaRPr lang="en-US" altLang="sr-Latn-RS" dirty="0" smtClean="0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533400" y="1921669"/>
            <a:ext cx="7924800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hr-HR" altLang="sr-Latn-RS" sz="2400" b="1" dirty="0" smtClean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sr-Cyrl-BA" altLang="sr-Latn-RS" sz="2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Министарство финансија и Влада</a:t>
            </a:r>
            <a:endParaRPr lang="en-US" altLang="sr-Latn-RS" sz="22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sr-Latn-RS" sz="2800" b="1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571500" y="5500688"/>
            <a:ext cx="806767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hr-HR" altLang="sr-Latn-RS" sz="2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sr-Cyrl-BA" altLang="sr-Latn-RS" sz="22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Буџетски корисници</a:t>
            </a:r>
            <a:endParaRPr lang="en-US" altLang="sr-Latn-RS" sz="22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sr-Latn-RS" sz="22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533400" y="2743200"/>
            <a:ext cx="33528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r-Cyrl-BA" altLang="sr-Latn-RS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Инструкција бр.1 (буџетски календар и рокови,  упутство за припрему приједлога приоритета потрошње)</a:t>
            </a:r>
            <a:endParaRPr lang="en-US" altLang="sr-Latn-RS" sz="1800" b="1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572643" y="4208561"/>
            <a:ext cx="3286125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r-Cyrl-BA" altLang="sr-Latn-RS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Инструкција бр.2 </a:t>
            </a:r>
            <a:r>
              <a:rPr lang="hr-HR" altLang="sr-Latn-RS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(</a:t>
            </a:r>
            <a:r>
              <a:rPr lang="sr-Cyrl-BA" altLang="sr-Latn-RS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буџетска ограничења и смјернице за израду буџетских захтјева)</a:t>
            </a:r>
            <a:endParaRPr lang="en-US" altLang="sr-Latn-RS" sz="1800" b="1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2133600" y="2390478"/>
            <a:ext cx="0" cy="3527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s-Latn-BA" sz="2800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4929188" y="2786063"/>
            <a:ext cx="3657600" cy="928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BA" altLang="sr-Latn-RS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Буџетски захтјеви</a:t>
            </a:r>
            <a:endParaRPr lang="en-US" altLang="sr-Latn-RS" sz="1800" b="1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BA" altLang="sr-Latn-RS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(1.септембар</a:t>
            </a:r>
            <a:r>
              <a:rPr lang="hr-HR" altLang="sr-Latn-RS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)</a:t>
            </a:r>
            <a:endParaRPr lang="en-US" altLang="sr-Latn-RS" sz="1800" b="1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4857750" y="4071938"/>
            <a:ext cx="3657600" cy="100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BA" altLang="sr-Latn-RS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Преглед приоритета</a:t>
            </a:r>
            <a:endParaRPr lang="hr-HR" altLang="sr-Latn-RS" sz="1800" b="1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BA" altLang="sr-Latn-RS" sz="1800" b="1" dirty="0">
                <a:solidFill>
                  <a:srgbClr val="000000"/>
                </a:solidFill>
                <a:latin typeface="Times" panose="02020603050405020304" pitchFamily="18" charset="0"/>
              </a:rPr>
              <a:t>б</a:t>
            </a:r>
            <a:r>
              <a:rPr lang="sr-Cyrl-BA" altLang="sr-Latn-RS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уџетских корисника </a:t>
            </a:r>
            <a:r>
              <a:rPr lang="hr-HR" altLang="sr-Latn-RS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(</a:t>
            </a:r>
            <a:r>
              <a:rPr lang="sr-Cyrl-BA" altLang="sr-Latn-RS" sz="1800" b="1" dirty="0" smtClean="0">
                <a:solidFill>
                  <a:srgbClr val="000000"/>
                </a:solidFill>
                <a:latin typeface="Times" panose="02020603050405020304" pitchFamily="18" charset="0"/>
              </a:rPr>
              <a:t>30.април)</a:t>
            </a:r>
            <a:endParaRPr lang="en-US" altLang="sr-Latn-RS" sz="1800" b="1" dirty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76" name="Line 16"/>
          <p:cNvSpPr>
            <a:spLocks noChangeShapeType="1"/>
          </p:cNvSpPr>
          <p:nvPr/>
        </p:nvSpPr>
        <p:spPr bwMode="auto">
          <a:xfrm flipV="1">
            <a:off x="6477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s-Latn-BA" sz="2800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77" name="Line 18"/>
          <p:cNvSpPr>
            <a:spLocks noChangeShapeType="1"/>
          </p:cNvSpPr>
          <p:nvPr/>
        </p:nvSpPr>
        <p:spPr bwMode="auto">
          <a:xfrm flipV="1">
            <a:off x="6500813" y="50720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s-Latn-BA" sz="2800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79" name="Line 8"/>
          <p:cNvSpPr>
            <a:spLocks noChangeShapeType="1"/>
          </p:cNvSpPr>
          <p:nvPr/>
        </p:nvSpPr>
        <p:spPr bwMode="auto">
          <a:xfrm>
            <a:off x="2071688" y="51435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s-Latn-BA" sz="2800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280" name="Line 18"/>
          <p:cNvSpPr>
            <a:spLocks noChangeShapeType="1"/>
          </p:cNvSpPr>
          <p:nvPr/>
        </p:nvSpPr>
        <p:spPr bwMode="auto">
          <a:xfrm flipV="1">
            <a:off x="6429375" y="37147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s-Latn-BA" sz="2800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2133600" y="3963056"/>
            <a:ext cx="0" cy="2017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s-Latn-BA" sz="2800" b="1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07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5965"/>
            <a:ext cx="8610600" cy="609600"/>
          </a:xfrm>
        </p:spPr>
        <p:txBody>
          <a:bodyPr/>
          <a:lstStyle/>
          <a:p>
            <a:pPr lvl="0"/>
            <a:r>
              <a:rPr lang="sr-Cyrl-BA" dirty="0" smtClean="0"/>
              <a:t>Пре</a:t>
            </a:r>
            <a:r>
              <a:rPr lang="sr-Cyrl-BA" dirty="0" smtClean="0">
                <a:solidFill>
                  <a:schemeClr val="tx1"/>
                </a:solidFill>
              </a:rPr>
              <a:t>т</a:t>
            </a:r>
            <a:r>
              <a:rPr lang="sr-Cyrl-BA" dirty="0" smtClean="0"/>
              <a:t>ходни кораци за израду ДОБ-а</a:t>
            </a:r>
            <a:endParaRPr lang="bs-Latn-B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808766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164288" y="5373216"/>
            <a:ext cx="1169544" cy="546585"/>
            <a:chOff x="4089001" y="1700458"/>
            <a:chExt cx="1169544" cy="546585"/>
          </a:xfrm>
        </p:grpSpPr>
        <p:sp>
          <p:nvSpPr>
            <p:cNvPr id="9" name="Rectangle 8"/>
            <p:cNvSpPr/>
            <p:nvPr/>
          </p:nvSpPr>
          <p:spPr>
            <a:xfrm>
              <a:off x="4089001" y="1700458"/>
              <a:ext cx="1169544" cy="54658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089001" y="1700458"/>
              <a:ext cx="1169544" cy="546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57150" lvl="1" indent="-57150" defTabSz="4000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sr-Cyrl-BA" sz="1100" b="1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Средњорочни финансијски план Владе</a:t>
              </a:r>
              <a:endParaRPr lang="bs-Latn-BA" sz="11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87228" y="3155707"/>
            <a:ext cx="3338492" cy="1972006"/>
            <a:chOff x="4089001" y="1700458"/>
            <a:chExt cx="3338492" cy="1972006"/>
          </a:xfrm>
        </p:grpSpPr>
        <p:sp>
          <p:nvSpPr>
            <p:cNvPr id="12" name="Rectangle 11"/>
            <p:cNvSpPr/>
            <p:nvPr/>
          </p:nvSpPr>
          <p:spPr>
            <a:xfrm>
              <a:off x="4089001" y="1700458"/>
              <a:ext cx="1169544" cy="54658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6257949" y="3125879"/>
              <a:ext cx="1169544" cy="546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57150" lvl="1" indent="-57150" defTabSz="4000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sr-Cyrl-BA" sz="1100" b="1" dirty="0" smtClean="0">
                  <a:solidFill>
                    <a:srgbClr val="000000"/>
                  </a:solidFill>
                </a:rPr>
                <a:t>Расположиви приходи од индиректних прихода</a:t>
              </a:r>
              <a:endParaRPr lang="bs-Latn-BA" sz="11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99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7772400" cy="609600"/>
          </a:xfrm>
        </p:spPr>
        <p:txBody>
          <a:bodyPr/>
          <a:lstStyle/>
          <a:p>
            <a:r>
              <a:rPr lang="sr-Cyrl-BA" dirty="0" smtClean="0"/>
              <a:t>Документ оквирног буџета (ДОБ)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81200"/>
            <a:ext cx="7543802" cy="40601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BA" altLang="sr-Latn-RS" sz="2300" dirty="0" smtClean="0"/>
              <a:t>Основ за средњорочно планирање </a:t>
            </a:r>
            <a:r>
              <a:rPr lang="sr-Cyrl-BA" altLang="sr-Latn-RS" sz="2300" dirty="0"/>
              <a:t> </a:t>
            </a:r>
            <a:r>
              <a:rPr lang="sr-Cyrl-BA" altLang="sr-Latn-RS" sz="2300" dirty="0" smtClean="0"/>
              <a:t>и израду буџета,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altLang="sr-Latn-RS" sz="2300" dirty="0" smtClean="0"/>
              <a:t>Приказује средњорочне макроекономске и фискалне процјене,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altLang="sr-Latn-RS" sz="2300" dirty="0" smtClean="0"/>
              <a:t>Утврђује Владину фискалну стратегију,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altLang="sr-Latn-RS" sz="2300" dirty="0" smtClean="0"/>
              <a:t>Одређује кључна питања политике јавне потрошње,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altLang="sr-Latn-RS" sz="2300" dirty="0" smtClean="0"/>
              <a:t>Повезује расподјелу буџета са средњорочним приоритетима и политикама,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altLang="sr-Latn-RS" sz="2300" dirty="0" smtClean="0"/>
              <a:t>Препоручује приоритете за потрошњу и ограничења за буџетске кориснике,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altLang="sr-Latn-RS" sz="2300" dirty="0" smtClean="0"/>
              <a:t>Представља прелиминарни нацрт буџета и процјену за наредне </a:t>
            </a:r>
            <a:r>
              <a:rPr lang="sr-Cyrl-BA" altLang="sr-Latn-RS" sz="2300" dirty="0">
                <a:solidFill>
                  <a:srgbClr val="000000"/>
                </a:solidFill>
              </a:rPr>
              <a:t>двије </a:t>
            </a:r>
            <a:r>
              <a:rPr lang="sr-Cyrl-BA" altLang="sr-Latn-RS" sz="2300" dirty="0" smtClean="0"/>
              <a:t>године</a:t>
            </a:r>
          </a:p>
          <a:p>
            <a:endParaRPr lang="sr-Latn-CS" altLang="sr-Latn-RS" sz="2300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89125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371600"/>
          </a:xfrm>
        </p:spPr>
        <p:txBody>
          <a:bodyPr/>
          <a:lstStyle/>
          <a:p>
            <a:r>
              <a:rPr lang="en-US" sz="3000" dirty="0">
                <a:latin typeface="Calibri" pitchFamily="34" charset="0"/>
                <a:cs typeface="Calibri" pitchFamily="34" charset="0"/>
              </a:rPr>
              <a:t>I</a:t>
            </a:r>
            <a:r>
              <a:rPr lang="az-Cyrl-AZ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z-Cyrl-AZ" sz="3000" dirty="0">
                <a:latin typeface="Calibri" pitchFamily="34" charset="0"/>
                <a:cs typeface="Calibri" pitchFamily="34" charset="0"/>
              </a:rPr>
              <a:t>УВОД У РАДИОНИЦУ</a:t>
            </a:r>
            <a:br>
              <a:rPr lang="az-Cyrl-AZ" sz="3000" dirty="0">
                <a:latin typeface="Calibri" pitchFamily="34" charset="0"/>
                <a:cs typeface="Calibri" pitchFamily="34" charset="0"/>
              </a:rPr>
            </a:br>
            <a:r>
              <a:rPr lang="az-Cyrl-AZ" sz="3000" dirty="0">
                <a:latin typeface="Calibri" pitchFamily="34" charset="0"/>
                <a:cs typeface="Calibri" pitchFamily="34" charset="0"/>
              </a:rPr>
              <a:t>
</a:t>
            </a:r>
            <a:endParaRPr lang="en-GB" sz="3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Placeholder 7" descr="strategic-plannin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8440" b="8440"/>
          <a:stretch>
            <a:fillRect/>
          </a:stretch>
        </p:blipFill>
        <p:spPr>
          <a:xfrm>
            <a:off x="457200" y="1905000"/>
            <a:ext cx="8229600" cy="4270375"/>
          </a:xfrm>
        </p:spPr>
      </p:pic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898775" y="6356350"/>
            <a:ext cx="3505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A2B619B7-8FE5-49F3-871C-ED66F1AE688E}" type="slidenum">
              <a:rPr lang="en-US" smtClean="0"/>
              <a:pPr algn="r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58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305800" cy="6096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BPMIS – Budget Planning Management Information System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1812469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7772400" cy="838200"/>
          </a:xfrm>
        </p:spPr>
        <p:txBody>
          <a:bodyPr/>
          <a:lstStyle/>
          <a:p>
            <a:r>
              <a:rPr lang="sr-Cyrl-BA" sz="2300" dirty="0" smtClean="0">
                <a:solidFill>
                  <a:srgbClr val="000000"/>
                </a:solidFill>
              </a:rPr>
              <a:t>Наредни кораци везани за реформу управљања јавним финансијама у Републици Српској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001000" cy="3429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endParaRPr lang="sr-Cyrl-BA" sz="2000" dirty="0" smtClean="0">
              <a:solidFill>
                <a:srgbClr val="00000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BA" sz="2200" dirty="0" smtClean="0">
                <a:solidFill>
                  <a:srgbClr val="000000"/>
                </a:solidFill>
              </a:rPr>
              <a:t>Даље јачање процеса средњорочног планирања буџета,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BA" sz="2200" dirty="0" smtClean="0">
                <a:solidFill>
                  <a:srgbClr val="000000"/>
                </a:solidFill>
              </a:rPr>
              <a:t>Смањење одступања између ДОБ-а и годишњег буџета,</a:t>
            </a:r>
            <a:r>
              <a:rPr lang="bs-Latn-BA" sz="2200" dirty="0" smtClean="0">
                <a:solidFill>
                  <a:srgbClr val="000000"/>
                </a:solidFill>
              </a:rPr>
              <a:t> </a:t>
            </a:r>
            <a:endParaRPr lang="sr-Cyrl-BA" sz="2200" dirty="0" smtClean="0">
              <a:solidFill>
                <a:srgbClr val="00000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BA" sz="2200" dirty="0" smtClean="0">
                <a:solidFill>
                  <a:srgbClr val="000000"/>
                </a:solidFill>
              </a:rPr>
              <a:t>Прелазак са линијског на програмски формат буџета,</a:t>
            </a:r>
            <a:endParaRPr lang="bs-Latn-BA" sz="2200" dirty="0">
              <a:solidFill>
                <a:srgbClr val="00000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BA" sz="2200" dirty="0" smtClean="0">
                <a:solidFill>
                  <a:srgbClr val="000000"/>
                </a:solidFill>
              </a:rPr>
              <a:t>Повећање учинка у трошењу јавних средстава,</a:t>
            </a:r>
            <a:endParaRPr lang="bs-Latn-BA" sz="2200" dirty="0">
              <a:solidFill>
                <a:srgbClr val="00000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sr-Cyrl-BA" sz="2200" dirty="0" smtClean="0">
                <a:solidFill>
                  <a:srgbClr val="000000"/>
                </a:solidFill>
              </a:rPr>
              <a:t>Јачање транспарентности и парципативности </a:t>
            </a:r>
            <a:endParaRPr lang="bs-Latn-BA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228600" y="1087437"/>
            <a:ext cx="8839200" cy="817563"/>
          </a:xfrm>
        </p:spPr>
        <p:txBody>
          <a:bodyPr/>
          <a:lstStyle/>
          <a:p>
            <a:r>
              <a:rPr lang="bs-Latn-BA" sz="2600" b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II </a:t>
            </a:r>
            <a:r>
              <a:rPr lang="ru-RU" sz="2600" dirty="0">
                <a:latin typeface="Calibri" pitchFamily="34" charset="0"/>
                <a:cs typeface="Calibri" pitchFamily="34" charset="0"/>
              </a:rPr>
              <a:t>ПОВЕЗИВАЊЕ СТРАТЕШКОГ И </a:t>
            </a:r>
            <a:r>
              <a:rPr lang="ru-RU" sz="2600" dirty="0" smtClean="0">
                <a:latin typeface="Calibri" pitchFamily="34" charset="0"/>
                <a:cs typeface="Calibri" pitchFamily="34" charset="0"/>
              </a:rPr>
              <a:t>БУЏЕТСКОГ </a:t>
            </a:r>
            <a:r>
              <a:rPr lang="ru-RU" sz="2600" dirty="0">
                <a:latin typeface="Calibri" pitchFamily="34" charset="0"/>
                <a:cs typeface="Calibri" pitchFamily="34" charset="0"/>
              </a:rPr>
              <a:t>ПЛАНИРАЊА</a:t>
            </a:r>
            <a:endParaRPr lang="en-GB" sz="2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Placeholder 7" descr="strategic-plannin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8440" b="8440"/>
          <a:stretch>
            <a:fillRect/>
          </a:stretch>
        </p:blipFill>
        <p:spPr>
          <a:xfrm>
            <a:off x="259080" y="1995487"/>
            <a:ext cx="8229600" cy="4270375"/>
          </a:xfrm>
        </p:spPr>
      </p:pic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898775" y="6356350"/>
            <a:ext cx="3505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A2B619B7-8FE5-49F3-871C-ED66F1AE688E}" type="slidenum">
              <a:rPr lang="en-US" smtClean="0"/>
              <a:pPr algn="r"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58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686800" cy="685800"/>
          </a:xfrm>
        </p:spPr>
        <p:txBody>
          <a:bodyPr/>
          <a:lstStyle/>
          <a:p>
            <a:r>
              <a:rPr lang="ru-RU" dirty="0"/>
              <a:t>Управљање буџетом у БиХ прије реформе</a:t>
            </a:r>
            <a:br>
              <a:rPr lang="ru-RU" dirty="0"/>
            </a:br>
            <a:r>
              <a:rPr lang="ru-RU" dirty="0"/>
              <a:t>
</a:t>
            </a:r>
            <a:endParaRPr lang="bs-Latn-BA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002536"/>
            <a:ext cx="8229600" cy="4937125"/>
          </a:xfrm>
        </p:spPr>
        <p:txBody>
          <a:bodyPr/>
          <a:lstStyle/>
          <a:p>
            <a:r>
              <a:rPr lang="ru-RU" dirty="0"/>
              <a:t>Непостојање свеобухватних дугорочних планских докумената</a:t>
            </a:r>
          </a:p>
          <a:p>
            <a:r>
              <a:rPr lang="ru-RU" dirty="0" smtClean="0"/>
              <a:t>Планирање </a:t>
            </a:r>
            <a:r>
              <a:rPr lang="ru-RU" dirty="0"/>
              <a:t>за једну годину, махом на основу прошлогодишње потрошње</a:t>
            </a:r>
          </a:p>
          <a:p>
            <a:r>
              <a:rPr lang="ru-RU" dirty="0" smtClean="0"/>
              <a:t>Економска </a:t>
            </a:r>
            <a:r>
              <a:rPr lang="ru-RU" dirty="0"/>
              <a:t>класификација расхода – буџет базиран на улазним елементима</a:t>
            </a:r>
          </a:p>
          <a:p>
            <a:r>
              <a:rPr lang="ru-RU" dirty="0" smtClean="0"/>
              <a:t>Непостојање </a:t>
            </a:r>
            <a:r>
              <a:rPr lang="ru-RU" dirty="0"/>
              <a:t>информација о резултатима/учинку потрошње</a:t>
            </a:r>
          </a:p>
          <a:p>
            <a:r>
              <a:rPr lang="ru-RU" dirty="0" smtClean="0"/>
              <a:t>Учешће </a:t>
            </a:r>
            <a:r>
              <a:rPr lang="ru-RU" dirty="0"/>
              <a:t>ограниченог круга </a:t>
            </a:r>
            <a:r>
              <a:rPr lang="ru-RU" dirty="0" smtClean="0"/>
              <a:t>актера</a:t>
            </a:r>
            <a:endParaRPr lang="bs-Latn-BA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3B42B93-B6E5-46CA-B61D-39B6AD096BE3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85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7772400" cy="609600"/>
          </a:xfrm>
        </p:spPr>
        <p:txBody>
          <a:bodyPr/>
          <a:lstStyle/>
          <a:p>
            <a:r>
              <a:rPr lang="sr-Cyrl-BA" dirty="0"/>
              <a:t>Реформа управљања јавним финансијама</a:t>
            </a:r>
            <a:br>
              <a:rPr lang="sr-Cyrl-BA" dirty="0"/>
            </a:br>
            <a:r>
              <a:rPr lang="sr-Cyrl-BA" dirty="0"/>
              <a:t>
</a:t>
            </a:r>
            <a:endParaRPr lang="bs-Latn-BA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BA" dirty="0">
                <a:solidFill>
                  <a:srgbClr val="C00000"/>
                </a:solidFill>
              </a:rPr>
              <a:t>Средњорочно планирање буџет</a:t>
            </a:r>
            <a:r>
              <a:rPr lang="hr-HR" dirty="0" smtClean="0">
                <a:solidFill>
                  <a:srgbClr val="C00000"/>
                </a:solidFill>
              </a:rPr>
              <a:t>a </a:t>
            </a:r>
          </a:p>
          <a:p>
            <a:pPr lvl="1"/>
            <a:r>
              <a:rPr lang="ru-RU" dirty="0"/>
              <a:t>Раније: 	Једногодишњи планови</a:t>
            </a:r>
          </a:p>
          <a:p>
            <a:pPr lvl="1"/>
            <a:r>
              <a:rPr lang="ru-RU" dirty="0" smtClean="0"/>
              <a:t>Сада</a:t>
            </a:r>
            <a:r>
              <a:rPr lang="ru-RU" dirty="0"/>
              <a:t>:	Трогодишњи планови</a:t>
            </a:r>
          </a:p>
          <a:p>
            <a:r>
              <a:rPr lang="sr-Cyrl-BA" dirty="0" smtClean="0">
                <a:solidFill>
                  <a:srgbClr val="C00000"/>
                </a:solidFill>
              </a:rPr>
              <a:t>Програмско </a:t>
            </a:r>
            <a:r>
              <a:rPr lang="sr-Cyrl-BA" dirty="0">
                <a:solidFill>
                  <a:srgbClr val="C00000"/>
                </a:solidFill>
              </a:rPr>
              <a:t>буџетирање</a:t>
            </a:r>
            <a:endParaRPr lang="hr-HR" dirty="0" smtClean="0">
              <a:solidFill>
                <a:srgbClr val="C00000"/>
              </a:solidFill>
            </a:endParaRPr>
          </a:p>
          <a:p>
            <a:pPr lvl="1"/>
            <a:r>
              <a:rPr lang="ru-RU" dirty="0"/>
              <a:t>Раније: 	Буџетирање према улазима</a:t>
            </a:r>
          </a:p>
          <a:p>
            <a:pPr lvl="1"/>
            <a:r>
              <a:rPr lang="ru-RU" dirty="0" smtClean="0"/>
              <a:t>Сада</a:t>
            </a:r>
            <a:r>
              <a:rPr lang="ru-RU" dirty="0"/>
              <a:t>:   	Буџетирање према резултатима </a:t>
            </a:r>
            <a:r>
              <a:rPr lang="ru-RU" dirty="0" smtClean="0"/>
              <a:t>рада</a:t>
            </a:r>
            <a:endParaRPr lang="ru-RU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DBD9-59EA-4DEE-AF7C-DB757B02E5B6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49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7772400" cy="609600"/>
          </a:xfrm>
        </p:spPr>
        <p:txBody>
          <a:bodyPr/>
          <a:lstStyle/>
          <a:p>
            <a:r>
              <a:rPr lang="sr-Cyrl-BA" dirty="0"/>
              <a:t>Повезивање планирања и буџетирања</a:t>
            </a:r>
            <a:br>
              <a:rPr lang="sr-Cyrl-BA" dirty="0"/>
            </a:br>
            <a:r>
              <a:rPr lang="sr-Cyrl-BA" dirty="0"/>
              <a:t>
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ru-RU" dirty="0"/>
              <a:t>Стратегије и планови рада владе и институција не могу се реализовати без адекватног буџета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Буџет </a:t>
            </a:r>
            <a:r>
              <a:rPr lang="ru-RU" dirty="0"/>
              <a:t>који није базиран на стратегијама и плановима рада не може бити средство управљања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Планирање </a:t>
            </a:r>
            <a:r>
              <a:rPr lang="ru-RU" dirty="0"/>
              <a:t>рада и планирање буџета зато требају бити дио јединственог процеса планирања владе/институције</a:t>
            </a:r>
            <a:r>
              <a:rPr lang="en-US" dirty="0" smtClean="0"/>
              <a:t>!</a:t>
            </a:r>
            <a:endParaRPr lang="bs-Latn-BA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4312-9661-4179-9FEA-FA7E350B1193}" type="slidenum">
              <a:rPr lang="en-GB" smtClean="0"/>
              <a:pPr/>
              <a:t>25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489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66044"/>
            <a:ext cx="7772400" cy="609600"/>
          </a:xfrm>
        </p:spPr>
        <p:txBody>
          <a:bodyPr/>
          <a:lstStyle/>
          <a:p>
            <a:r>
              <a:rPr lang="sr-Cyrl-BA" dirty="0"/>
              <a:t>Повезивање планирања и буџетирања</a:t>
            </a:r>
            <a:br>
              <a:rPr lang="sr-Cyrl-BA" dirty="0"/>
            </a:br>
            <a:r>
              <a:rPr lang="sr-Cyrl-BA" dirty="0"/>
              <a:t>
</a:t>
            </a:r>
            <a:endParaRPr lang="bs-Latn-B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3433603"/>
              </p:ext>
            </p:extLst>
          </p:nvPr>
        </p:nvGraphicFramePr>
        <p:xfrm>
          <a:off x="914400" y="1875644"/>
          <a:ext cx="7010400" cy="2470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0EE-AB88-4154-BF5C-7B1CE39E1BD2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73716" y="4431286"/>
            <a:ext cx="7051084" cy="2045714"/>
            <a:chOff x="873716" y="4431286"/>
            <a:chExt cx="7051084" cy="2045714"/>
          </a:xfrm>
        </p:grpSpPr>
        <p:sp>
          <p:nvSpPr>
            <p:cNvPr id="7" name="Rounded Rectangle 6"/>
            <p:cNvSpPr/>
            <p:nvPr/>
          </p:nvSpPr>
          <p:spPr>
            <a:xfrm>
              <a:off x="4392737" y="4800600"/>
              <a:ext cx="3532063" cy="1676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rgbClr val="C00000"/>
                </a:solidFill>
              </a:endParaRPr>
            </a:p>
            <a:p>
              <a:pPr algn="ctr"/>
              <a:endParaRPr lang="en-US" sz="1600" dirty="0">
                <a:solidFill>
                  <a:srgbClr val="C00000"/>
                </a:solidFill>
              </a:endParaRPr>
            </a:p>
            <a:p>
              <a:pPr algn="ctr"/>
              <a:r>
                <a:rPr lang="sr-Cyrl-BA" sz="1600" dirty="0" smtClean="0">
                  <a:solidFill>
                    <a:srgbClr val="C00000"/>
                  </a:solidFill>
                </a:rPr>
                <a:t>Програмско </a:t>
              </a:r>
              <a:r>
                <a:rPr lang="sr-Cyrl-BA" sz="1600" dirty="0">
                  <a:solidFill>
                    <a:srgbClr val="C00000"/>
                  </a:solidFill>
                </a:rPr>
                <a:t>буџетирање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:</a:t>
              </a:r>
            </a:p>
            <a:p>
              <a:pPr algn="ctr"/>
              <a:endParaRPr lang="en-US" sz="16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ru-RU" sz="1600" b="0" dirty="0">
                  <a:solidFill>
                    <a:schemeClr val="tx1"/>
                  </a:solidFill>
                </a:rPr>
                <a:t>У буџетски захтјев унијети податке о стратешком основу, циљевима и очекиваном учинку потрошње</a:t>
              </a:r>
            </a:p>
            <a:p>
              <a:pPr algn="ctr"/>
              <a:r>
                <a:rPr lang="ru-RU" sz="1600" b="0" dirty="0">
                  <a:solidFill>
                    <a:schemeClr val="tx1"/>
                  </a:solidFill>
                </a:rPr>
                <a:t>
</a:t>
              </a:r>
              <a:endParaRPr lang="bs-Latn-BA" sz="1600" b="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73716" y="4800600"/>
              <a:ext cx="3317284" cy="1676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sr-Cyrl-BA" sz="1600" dirty="0" smtClean="0">
                  <a:solidFill>
                    <a:srgbClr val="C00000"/>
                  </a:solidFill>
                </a:rPr>
                <a:t>Средњорочно </a:t>
              </a:r>
              <a:r>
                <a:rPr lang="sr-Cyrl-BA" sz="1600" dirty="0">
                  <a:solidFill>
                    <a:srgbClr val="C00000"/>
                  </a:solidFill>
                </a:rPr>
                <a:t>планирање буџета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: </a:t>
              </a:r>
            </a:p>
            <a:p>
              <a:pPr algn="ctr"/>
              <a:r>
                <a:rPr lang="ru-RU" sz="1600" b="0" dirty="0">
                  <a:solidFill>
                    <a:schemeClr val="tx1"/>
                  </a:solidFill>
                </a:rPr>
                <a:t>Уклопити се у прописане рокове буџетског календара</a:t>
              </a:r>
            </a:p>
            <a:p>
              <a:pPr algn="ctr"/>
              <a:r>
                <a:rPr lang="ru-RU" sz="1800" b="0" dirty="0">
                  <a:solidFill>
                    <a:schemeClr val="tx1"/>
                  </a:solidFill>
                </a:rPr>
                <a:t>
</a:t>
              </a:r>
              <a:endParaRPr lang="bs-Latn-BA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16200000">
              <a:off x="2345253" y="4372034"/>
              <a:ext cx="246207" cy="3647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  <p:sp>
          <p:nvSpPr>
            <p:cNvPr id="18" name="Right Arrow 17"/>
            <p:cNvSpPr/>
            <p:nvPr/>
          </p:nvSpPr>
          <p:spPr>
            <a:xfrm rot="16200000">
              <a:off x="6035665" y="4372034"/>
              <a:ext cx="246207" cy="3647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</p:grpSp>
    </p:spTree>
    <p:extLst>
      <p:ext uri="{BB962C8B-B14F-4D97-AF65-F5344CB8AC3E}">
        <p14:creationId xmlns:p14="http://schemas.microsoft.com/office/powerpoint/2010/main" val="32263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13657125"/>
              </p:ext>
            </p:extLst>
          </p:nvPr>
        </p:nvGraphicFramePr>
        <p:xfrm>
          <a:off x="609599" y="1981201"/>
          <a:ext cx="8332473" cy="468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2143" y="2011040"/>
            <a:ext cx="2775562" cy="33855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BA" sz="1600" dirty="0">
                <a:solidFill>
                  <a:schemeClr val="bg1"/>
                </a:solidFill>
              </a:rPr>
              <a:t>Годишњи извјештај о </a:t>
            </a:r>
            <a:r>
              <a:rPr lang="sr-Cyrl-BA" sz="1600" dirty="0" smtClean="0">
                <a:solidFill>
                  <a:schemeClr val="bg1"/>
                </a:solidFill>
              </a:rPr>
              <a:t>рад</a:t>
            </a:r>
            <a:r>
              <a:rPr lang="en-US" sz="1600" dirty="0" smtClean="0">
                <a:solidFill>
                  <a:schemeClr val="bg1"/>
                </a:solidFill>
              </a:rPr>
              <a:t>y</a:t>
            </a:r>
            <a:endParaRPr lang="bs-Latn-BA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0089" y="2938046"/>
            <a:ext cx="2809511" cy="33855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sr-Cyrl-BA" sz="1600" dirty="0">
                <a:solidFill>
                  <a:schemeClr val="bg1"/>
                </a:solidFill>
              </a:rPr>
              <a:t>Нацрт </a:t>
            </a:r>
            <a:r>
              <a:rPr lang="sr-Cyrl-BA" sz="1600" dirty="0" smtClean="0">
                <a:solidFill>
                  <a:schemeClr val="bg1"/>
                </a:solidFill>
              </a:rPr>
              <a:t>трогод. </a:t>
            </a:r>
            <a:r>
              <a:rPr lang="sr-Cyrl-BA" sz="1600" dirty="0">
                <a:solidFill>
                  <a:schemeClr val="bg1"/>
                </a:solidFill>
              </a:rPr>
              <a:t>плана </a:t>
            </a:r>
            <a:r>
              <a:rPr lang="sr-Cyrl-BA" sz="1600" dirty="0" smtClean="0">
                <a:solidFill>
                  <a:schemeClr val="bg1"/>
                </a:solidFill>
              </a:rPr>
              <a:t>рада</a:t>
            </a:r>
            <a:endParaRPr lang="bs-Latn-BA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2143" y="6248400"/>
            <a:ext cx="2913657" cy="33855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Коначни </a:t>
            </a:r>
            <a:r>
              <a:rPr lang="ru-RU" sz="1600" dirty="0" smtClean="0">
                <a:solidFill>
                  <a:schemeClr val="bg1"/>
                </a:solidFill>
              </a:rPr>
              <a:t>планови рада</a:t>
            </a:r>
            <a:endParaRPr lang="bs-Latn-BA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83780" y="4419600"/>
            <a:ext cx="3905893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2E75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BA" sz="1600" dirty="0">
                <a:solidFill>
                  <a:schemeClr val="bg1"/>
                </a:solidFill>
              </a:rPr>
              <a:t>Корисници </a:t>
            </a:r>
            <a:r>
              <a:rPr lang="sr-Cyrl-BA" sz="1600" dirty="0" smtClean="0">
                <a:solidFill>
                  <a:schemeClr val="bg1"/>
                </a:solidFill>
              </a:rPr>
              <a:t>дост. </a:t>
            </a:r>
            <a:r>
              <a:rPr lang="sr-Cyrl-BA" sz="1600" dirty="0">
                <a:solidFill>
                  <a:schemeClr val="bg1"/>
                </a:solidFill>
              </a:rPr>
              <a:t>буџетске </a:t>
            </a:r>
            <a:r>
              <a:rPr lang="sr-Cyrl-BA" sz="1600" dirty="0" smtClean="0">
                <a:solidFill>
                  <a:schemeClr val="bg1"/>
                </a:solidFill>
              </a:rPr>
              <a:t>захтјеве</a:t>
            </a:r>
            <a:endParaRPr lang="bs-Latn-BA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3781" y="4876800"/>
            <a:ext cx="3902176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2E75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МФ доставља Влади Нацрт </a:t>
            </a:r>
            <a:r>
              <a:rPr lang="ru-RU" sz="1600" dirty="0" smtClean="0">
                <a:solidFill>
                  <a:schemeClr val="bg1"/>
                </a:solidFill>
              </a:rPr>
              <a:t>буџета</a:t>
            </a:r>
            <a:endParaRPr lang="bs-Latn-BA" sz="16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83780" y="3886199"/>
            <a:ext cx="387922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2E75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BA" sz="1600" dirty="0">
                <a:solidFill>
                  <a:schemeClr val="bg1"/>
                </a:solidFill>
              </a:rPr>
              <a:t>МФ доставља Инструкцију </a:t>
            </a:r>
            <a:r>
              <a:rPr lang="en-US" sz="1600" dirty="0" smtClean="0">
                <a:solidFill>
                  <a:schemeClr val="bg1"/>
                </a:solidFill>
              </a:rPr>
              <a:t>2</a:t>
            </a:r>
            <a:endParaRPr lang="bs-Latn-BA" sz="1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0416" y="6248400"/>
            <a:ext cx="3899258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2E75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BA" sz="1600" dirty="0">
                <a:solidFill>
                  <a:schemeClr val="bg1"/>
                </a:solidFill>
              </a:rPr>
              <a:t>Скупштина усваја </a:t>
            </a:r>
            <a:r>
              <a:rPr lang="sr-Cyrl-BA" sz="1600" dirty="0" smtClean="0">
                <a:solidFill>
                  <a:schemeClr val="bg1"/>
                </a:solidFill>
              </a:rPr>
              <a:t>буџет</a:t>
            </a:r>
            <a:endParaRPr lang="bs-Latn-BA" sz="16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83780" y="5334000"/>
            <a:ext cx="387922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2E75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Влада </a:t>
            </a:r>
            <a:r>
              <a:rPr lang="ru-RU" sz="1600" dirty="0" smtClean="0">
                <a:solidFill>
                  <a:schemeClr val="bg1"/>
                </a:solidFill>
              </a:rPr>
              <a:t>дост. </a:t>
            </a:r>
            <a:r>
              <a:rPr lang="ru-RU" sz="1600" dirty="0">
                <a:solidFill>
                  <a:schemeClr val="bg1"/>
                </a:solidFill>
              </a:rPr>
              <a:t>Нацрт буџета </a:t>
            </a:r>
            <a:r>
              <a:rPr lang="ru-RU" sz="1600" dirty="0" smtClean="0">
                <a:solidFill>
                  <a:schemeClr val="bg1"/>
                </a:solidFill>
              </a:rPr>
              <a:t>Скупштини</a:t>
            </a:r>
            <a:endParaRPr lang="bs-Latn-BA" sz="1600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502436" y="4572000"/>
            <a:ext cx="289465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02436" y="3107323"/>
            <a:ext cx="289465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625868" y="4343400"/>
            <a:ext cx="2803415" cy="33855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sr-Cyrl-BA" sz="1600" dirty="0">
                <a:solidFill>
                  <a:schemeClr val="bg1"/>
                </a:solidFill>
              </a:rPr>
              <a:t>Нацрт </a:t>
            </a:r>
            <a:r>
              <a:rPr lang="sr-Cyrl-BA" sz="1600" dirty="0" smtClean="0">
                <a:solidFill>
                  <a:schemeClr val="bg1"/>
                </a:solidFill>
              </a:rPr>
              <a:t>годиш. </a:t>
            </a:r>
            <a:r>
              <a:rPr lang="sr-Cyrl-BA" sz="1600" dirty="0">
                <a:solidFill>
                  <a:schemeClr val="bg1"/>
                </a:solidFill>
              </a:rPr>
              <a:t>плана </a:t>
            </a:r>
            <a:r>
              <a:rPr lang="sr-Cyrl-BA" sz="1600" dirty="0" smtClean="0">
                <a:solidFill>
                  <a:schemeClr val="bg1"/>
                </a:solidFill>
              </a:rPr>
              <a:t>рада</a:t>
            </a:r>
            <a:endParaRPr lang="bs-Latn-BA" sz="1600" dirty="0">
              <a:solidFill>
                <a:schemeClr val="bg1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86229" y="1239072"/>
            <a:ext cx="9011344" cy="5897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ru-RU" sz="2400" dirty="0">
                <a:cs typeface="Times New Roman" pitchFamily="18" charset="0"/>
              </a:rPr>
              <a:t>Повезивање процеса планирања и буџетирања</a:t>
            </a:r>
          </a:p>
          <a:p>
            <a:r>
              <a:rPr lang="ru-RU" sz="2400" dirty="0">
                <a:cs typeface="Times New Roman" pitchFamily="18" charset="0"/>
              </a:rPr>
              <a:t>
</a:t>
            </a:r>
            <a:endParaRPr lang="bs-Latn-BA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83780" y="2431701"/>
            <a:ext cx="3836675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2E75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BA" sz="1600" dirty="0">
                <a:solidFill>
                  <a:schemeClr val="bg1"/>
                </a:solidFill>
              </a:rPr>
              <a:t>МФ доставља Инструкцију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1</a:t>
            </a:r>
            <a:endParaRPr lang="bs-Latn-BA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3781" y="2938046"/>
            <a:ext cx="3879219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2E75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BA" sz="1600" dirty="0">
                <a:solidFill>
                  <a:schemeClr val="bg1"/>
                </a:solidFill>
              </a:rPr>
              <a:t>Корисници </a:t>
            </a:r>
            <a:r>
              <a:rPr lang="sr-Cyrl-BA" sz="1600" dirty="0" smtClean="0">
                <a:solidFill>
                  <a:schemeClr val="bg1"/>
                </a:solidFill>
              </a:rPr>
              <a:t>дост. </a:t>
            </a:r>
            <a:r>
              <a:rPr lang="sr-Cyrl-BA" sz="1600" dirty="0">
                <a:solidFill>
                  <a:schemeClr val="bg1"/>
                </a:solidFill>
              </a:rPr>
              <a:t>приједлоге </a:t>
            </a:r>
            <a:r>
              <a:rPr lang="sr-Cyrl-BA" sz="1600" dirty="0" smtClean="0">
                <a:solidFill>
                  <a:schemeClr val="bg1"/>
                </a:solidFill>
              </a:rPr>
              <a:t>приоритета</a:t>
            </a:r>
            <a:endParaRPr lang="bs-Latn-BA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3780" y="3429000"/>
            <a:ext cx="3905894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2E75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BA" sz="1600" dirty="0">
                <a:solidFill>
                  <a:schemeClr val="bg1"/>
                </a:solidFill>
              </a:rPr>
              <a:t>Влада усваја </a:t>
            </a:r>
            <a:r>
              <a:rPr lang="sr-Cyrl-BA" sz="1600" dirty="0" smtClean="0">
                <a:solidFill>
                  <a:schemeClr val="bg1"/>
                </a:solidFill>
              </a:rPr>
              <a:t>ДОБ</a:t>
            </a:r>
            <a:endParaRPr lang="bs-Latn-BA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3780" y="5791314"/>
            <a:ext cx="3860836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2E75B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Влада </a:t>
            </a:r>
            <a:r>
              <a:rPr lang="ru-RU" sz="1600" dirty="0" smtClean="0">
                <a:solidFill>
                  <a:schemeClr val="bg1"/>
                </a:solidFill>
              </a:rPr>
              <a:t>дост. Приједлог </a:t>
            </a:r>
            <a:r>
              <a:rPr lang="ru-RU" sz="1600" dirty="0">
                <a:solidFill>
                  <a:schemeClr val="bg1"/>
                </a:solidFill>
              </a:rPr>
              <a:t>буџ. </a:t>
            </a:r>
            <a:r>
              <a:rPr lang="ru-RU" sz="1600" dirty="0" smtClean="0">
                <a:solidFill>
                  <a:schemeClr val="bg1"/>
                </a:solidFill>
              </a:rPr>
              <a:t>Скупштини</a:t>
            </a:r>
            <a:endParaRPr lang="bs-Latn-BA" sz="16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502436" y="6400800"/>
            <a:ext cx="3813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873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534400" cy="609600"/>
          </a:xfrm>
        </p:spPr>
        <p:txBody>
          <a:bodyPr/>
          <a:lstStyle/>
          <a:p>
            <a:r>
              <a:rPr lang="ru-RU" dirty="0"/>
              <a:t>Повезивање планирања и буџетирања – правни основ</a:t>
            </a:r>
            <a:br>
              <a:rPr lang="ru-RU" dirty="0"/>
            </a:br>
            <a:r>
              <a:rPr lang="ru-RU" dirty="0"/>
              <a:t>
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8229600" cy="3886200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</a:rPr>
              <a:t>Закон о буџетском систему </a:t>
            </a:r>
            <a:r>
              <a:rPr lang="ru-RU" sz="2000" dirty="0"/>
              <a:t>– трогодишње планирање за ДОБ и програмска класификација буџета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Одлука о поступку планирања, праћења и извјештавања о реализацији </a:t>
            </a:r>
            <a:r>
              <a:rPr lang="ru-RU" sz="2000" dirty="0"/>
              <a:t>усвојених стратегија и планова Владе Републике Српске и републичких органа управе</a:t>
            </a:r>
            <a:r>
              <a:rPr lang="en-US" sz="2000" dirty="0" smtClean="0"/>
              <a:t>:</a:t>
            </a:r>
          </a:p>
          <a:p>
            <a:pPr lvl="1"/>
            <a:r>
              <a:rPr lang="ru-RU" dirty="0"/>
              <a:t>обавеза усклађивања средњорочног и годишњег плана рада са Стратегијом развоја РС, Програмом рада Владе и другим елементима стратешког оквира</a:t>
            </a:r>
          </a:p>
          <a:p>
            <a:pPr lvl="1"/>
            <a:r>
              <a:rPr lang="ru-RU" dirty="0" smtClean="0"/>
              <a:t>обавеза </a:t>
            </a:r>
            <a:r>
              <a:rPr lang="ru-RU" dirty="0"/>
              <a:t>усклађивања средњорочног плана рада са ДОБ-ом и годишњег плана рада са годишњим буџетом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0EE-AB88-4154-BF5C-7B1CE39E1BD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41120"/>
            <a:ext cx="8900160" cy="609600"/>
          </a:xfrm>
        </p:spPr>
        <p:txBody>
          <a:bodyPr/>
          <a:lstStyle/>
          <a:p>
            <a:r>
              <a:rPr lang="ru-RU" dirty="0"/>
              <a:t>Повезивање планирања и буџетирања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у </a:t>
            </a:r>
            <a:r>
              <a:rPr lang="ru-RU" dirty="0"/>
              <a:t>тужилаштвима у РС</a:t>
            </a:r>
            <a:br>
              <a:rPr lang="ru-RU" dirty="0"/>
            </a:br>
            <a:r>
              <a:rPr lang="ru-RU" dirty="0"/>
              <a:t>
</a:t>
            </a:r>
            <a:endParaRPr lang="bs-Latn-B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26990222"/>
              </p:ext>
            </p:extLst>
          </p:nvPr>
        </p:nvGraphicFramePr>
        <p:xfrm>
          <a:off x="457200" y="2286000"/>
          <a:ext cx="7696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0EE-AB88-4154-BF5C-7B1CE39E1BD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94" y="1371600"/>
            <a:ext cx="7772400" cy="609600"/>
          </a:xfrm>
        </p:spPr>
        <p:txBody>
          <a:bodyPr/>
          <a:lstStyle/>
          <a:p>
            <a:r>
              <a:rPr lang="az-Cyrl-AZ" dirty="0"/>
              <a:t>Циљеви програма обуке</a:t>
            </a:r>
            <a:br>
              <a:rPr lang="az-Cyrl-AZ" dirty="0"/>
            </a:br>
            <a:r>
              <a:rPr lang="az-Cyrl-AZ" dirty="0"/>
              <a:t>
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830EE-AB88-4154-BF5C-7B1CE39E1B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98502827"/>
              </p:ext>
            </p:extLst>
          </p:nvPr>
        </p:nvGraphicFramePr>
        <p:xfrm>
          <a:off x="417526" y="1770174"/>
          <a:ext cx="801324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91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772400" cy="609600"/>
          </a:xfrm>
        </p:spPr>
        <p:txBody>
          <a:bodyPr/>
          <a:lstStyle/>
          <a:p>
            <a:r>
              <a:rPr lang="sr-Cyrl-BA" dirty="0"/>
              <a:t>Дискусија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Какве планове рада израђујете, када и на основу чега?</a:t>
            </a:r>
          </a:p>
          <a:p>
            <a:r>
              <a:rPr lang="ru-RU" dirty="0" smtClean="0"/>
              <a:t>У </a:t>
            </a:r>
            <a:r>
              <a:rPr lang="ru-RU" dirty="0"/>
              <a:t>којој мјери планови рада служе као основ за израду буџетских захтјева?</a:t>
            </a:r>
          </a:p>
          <a:p>
            <a:r>
              <a:rPr lang="ru-RU" dirty="0" smtClean="0"/>
              <a:t>Каква </a:t>
            </a:r>
            <a:r>
              <a:rPr lang="ru-RU" dirty="0"/>
              <a:t>је улога </a:t>
            </a:r>
            <a:r>
              <a:rPr lang="ru-RU" dirty="0" smtClean="0"/>
              <a:t>ВСТВ-а </a:t>
            </a:r>
            <a:r>
              <a:rPr lang="ru-RU" dirty="0"/>
              <a:t>у овом процесу</a:t>
            </a:r>
            <a:r>
              <a:rPr lang="ru-RU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830EE-AB88-4154-BF5C-7B1CE39E1BD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304800" y="1447800"/>
            <a:ext cx="7924800" cy="1524000"/>
          </a:xfrm>
        </p:spPr>
        <p:txBody>
          <a:bodyPr/>
          <a:lstStyle/>
          <a:p>
            <a:r>
              <a:rPr lang="bs-Latn-BA" sz="2600" b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V </a:t>
            </a:r>
            <a:r>
              <a:rPr lang="ru-RU" sz="2600" dirty="0">
                <a:latin typeface="Calibri" pitchFamily="34" charset="0"/>
                <a:cs typeface="Calibri" pitchFamily="34" charset="0"/>
              </a:rPr>
              <a:t>ПРИПРЕМА ПРИЈЕДЛОГА ПРИОРИТЕТА ЗА ИЗРАДУ ДОБ-А</a:t>
            </a:r>
            <a:br>
              <a:rPr lang="ru-RU" sz="2600" dirty="0">
                <a:latin typeface="Calibri" pitchFamily="34" charset="0"/>
                <a:cs typeface="Calibri" pitchFamily="34" charset="0"/>
              </a:rPr>
            </a:br>
            <a:r>
              <a:rPr lang="ru-RU" sz="2600" dirty="0">
                <a:latin typeface="Calibri" pitchFamily="34" charset="0"/>
                <a:cs typeface="Calibri" pitchFamily="34" charset="0"/>
              </a:rPr>
              <a:t>
</a:t>
            </a:r>
            <a:endParaRPr lang="en-GB" sz="2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Placeholder 7" descr="strategic-plannin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8440" b="8440"/>
          <a:stretch>
            <a:fillRect/>
          </a:stretch>
        </p:blipFill>
        <p:spPr>
          <a:xfrm>
            <a:off x="536575" y="2190115"/>
            <a:ext cx="8229600" cy="4270375"/>
          </a:xfrm>
        </p:spPr>
      </p:pic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898775" y="6356350"/>
            <a:ext cx="3505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A2B619B7-8FE5-49F3-871C-ED66F1AE688E}" type="slidenum">
              <a:rPr lang="en-US" smtClean="0"/>
              <a:pPr algn="r"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59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/>
          <p:cNvSpPr/>
          <p:nvPr/>
        </p:nvSpPr>
        <p:spPr>
          <a:xfrm>
            <a:off x="251521" y="1829375"/>
            <a:ext cx="3584496" cy="4924569"/>
          </a:xfrm>
          <a:prstGeom prst="arc">
            <a:avLst>
              <a:gd name="adj1" fmla="val 16200000"/>
              <a:gd name="adj2" fmla="val 1618555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220" name="Slide Number Placeholder 70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22DA7D7-F336-4380-992B-7FDE6CB4985A}" type="slidenum">
              <a:rPr lang="en-GB" altLang="sr-Latn-RS"/>
              <a:pPr/>
              <a:t>32</a:t>
            </a:fld>
            <a:endParaRPr lang="en-GB" altLang="sr-Latn-RS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91974" y="1829375"/>
            <a:ext cx="8216179" cy="4614638"/>
            <a:chOff x="181" y="675"/>
            <a:chExt cx="5241" cy="2794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319" y="2529"/>
              <a:ext cx="31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r-BA" altLang="sr-Latn-RS" sz="1000">
                  <a:latin typeface="Arial" panose="020B0604020202020204" pitchFamily="34" charset="0"/>
                </a:rPr>
                <a:t>Jan</a:t>
              </a:r>
              <a:endParaRPr lang="en-GB" altLang="sr-Latn-RS" sz="1000">
                <a:latin typeface="Arial" panose="020B0604020202020204" pitchFamily="34" charset="0"/>
              </a:endParaRPr>
            </a:p>
          </p:txBody>
        </p:sp>
        <p:grpSp>
          <p:nvGrpSpPr>
            <p:cNvPr id="9223" name="Group 7"/>
            <p:cNvGrpSpPr>
              <a:grpSpLocks/>
            </p:cNvGrpSpPr>
            <p:nvPr/>
          </p:nvGrpSpPr>
          <p:grpSpPr bwMode="auto">
            <a:xfrm>
              <a:off x="181" y="675"/>
              <a:ext cx="5241" cy="2794"/>
              <a:chOff x="181" y="675"/>
              <a:chExt cx="5241" cy="2794"/>
            </a:xfrm>
          </p:grpSpPr>
          <p:grpSp>
            <p:nvGrpSpPr>
              <p:cNvPr id="9224" name="Group 8"/>
              <p:cNvGrpSpPr>
                <a:grpSpLocks/>
              </p:cNvGrpSpPr>
              <p:nvPr/>
            </p:nvGrpSpPr>
            <p:grpSpPr bwMode="auto">
              <a:xfrm>
                <a:off x="181" y="2222"/>
                <a:ext cx="4990" cy="455"/>
                <a:chOff x="181" y="2222"/>
                <a:chExt cx="4990" cy="455"/>
              </a:xfrm>
            </p:grpSpPr>
            <p:sp>
              <p:nvSpPr>
                <p:cNvPr id="9265" name="AutoShape 9"/>
                <p:cNvSpPr>
                  <a:spLocks noChangeArrowheads="1"/>
                </p:cNvSpPr>
                <p:nvPr/>
              </p:nvSpPr>
              <p:spPr bwMode="auto">
                <a:xfrm rot="-5400000">
                  <a:off x="4757" y="2097"/>
                  <a:ext cx="289" cy="539"/>
                </a:xfrm>
                <a:prstGeom prst="can">
                  <a:avLst>
                    <a:gd name="adj" fmla="val 46626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  <p:sp>
              <p:nvSpPr>
                <p:cNvPr id="9266" name="AutoShape 10"/>
                <p:cNvSpPr>
                  <a:spLocks noChangeArrowheads="1"/>
                </p:cNvSpPr>
                <p:nvPr/>
              </p:nvSpPr>
              <p:spPr bwMode="auto">
                <a:xfrm rot="-5400000">
                  <a:off x="4349" y="2097"/>
                  <a:ext cx="289" cy="539"/>
                </a:xfrm>
                <a:prstGeom prst="can">
                  <a:avLst>
                    <a:gd name="adj" fmla="val 46626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  <p:sp>
              <p:nvSpPr>
                <p:cNvPr id="9267" name="AutoShape 11"/>
                <p:cNvSpPr>
                  <a:spLocks noChangeArrowheads="1"/>
                </p:cNvSpPr>
                <p:nvPr/>
              </p:nvSpPr>
              <p:spPr bwMode="auto">
                <a:xfrm rot="-5400000">
                  <a:off x="3943" y="2097"/>
                  <a:ext cx="289" cy="540"/>
                </a:xfrm>
                <a:prstGeom prst="can">
                  <a:avLst>
                    <a:gd name="adj" fmla="val 46713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  <p:sp>
              <p:nvSpPr>
                <p:cNvPr id="9268" name="AutoShape 12"/>
                <p:cNvSpPr>
                  <a:spLocks noChangeArrowheads="1"/>
                </p:cNvSpPr>
                <p:nvPr/>
              </p:nvSpPr>
              <p:spPr bwMode="auto">
                <a:xfrm rot="-5400000">
                  <a:off x="3535" y="2097"/>
                  <a:ext cx="289" cy="540"/>
                </a:xfrm>
                <a:prstGeom prst="can">
                  <a:avLst>
                    <a:gd name="adj" fmla="val 46713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  <p:sp>
              <p:nvSpPr>
                <p:cNvPr id="9269" name="AutoShape 13"/>
                <p:cNvSpPr>
                  <a:spLocks noChangeArrowheads="1"/>
                </p:cNvSpPr>
                <p:nvPr/>
              </p:nvSpPr>
              <p:spPr bwMode="auto">
                <a:xfrm rot="-5400000">
                  <a:off x="3130" y="2097"/>
                  <a:ext cx="289" cy="539"/>
                </a:xfrm>
                <a:prstGeom prst="can">
                  <a:avLst>
                    <a:gd name="adj" fmla="val 46626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  <p:sp>
              <p:nvSpPr>
                <p:cNvPr id="9270" name="AutoShape 14"/>
                <p:cNvSpPr>
                  <a:spLocks noChangeArrowheads="1"/>
                </p:cNvSpPr>
                <p:nvPr/>
              </p:nvSpPr>
              <p:spPr bwMode="auto">
                <a:xfrm rot="-5400000">
                  <a:off x="2731" y="2097"/>
                  <a:ext cx="289" cy="539"/>
                </a:xfrm>
                <a:prstGeom prst="can">
                  <a:avLst>
                    <a:gd name="adj" fmla="val 46626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  <p:sp>
              <p:nvSpPr>
                <p:cNvPr id="9271" name="AutoShape 15"/>
                <p:cNvSpPr>
                  <a:spLocks noChangeArrowheads="1"/>
                </p:cNvSpPr>
                <p:nvPr/>
              </p:nvSpPr>
              <p:spPr bwMode="auto">
                <a:xfrm rot="-5400000">
                  <a:off x="2324" y="2097"/>
                  <a:ext cx="289" cy="539"/>
                </a:xfrm>
                <a:prstGeom prst="can">
                  <a:avLst>
                    <a:gd name="adj" fmla="val 46626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  <p:sp>
              <p:nvSpPr>
                <p:cNvPr id="9272" name="AutoShape 16"/>
                <p:cNvSpPr>
                  <a:spLocks noChangeArrowheads="1"/>
                </p:cNvSpPr>
                <p:nvPr/>
              </p:nvSpPr>
              <p:spPr bwMode="auto">
                <a:xfrm rot="-5400000">
                  <a:off x="1925" y="2097"/>
                  <a:ext cx="289" cy="540"/>
                </a:xfrm>
                <a:prstGeom prst="can">
                  <a:avLst>
                    <a:gd name="adj" fmla="val 46713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  <p:sp>
              <p:nvSpPr>
                <p:cNvPr id="9273" name="AutoShape 17"/>
                <p:cNvSpPr>
                  <a:spLocks noChangeArrowheads="1"/>
                </p:cNvSpPr>
                <p:nvPr/>
              </p:nvSpPr>
              <p:spPr bwMode="auto">
                <a:xfrm rot="-5400000">
                  <a:off x="1517" y="2097"/>
                  <a:ext cx="289" cy="540"/>
                </a:xfrm>
                <a:prstGeom prst="can">
                  <a:avLst>
                    <a:gd name="adj" fmla="val 46713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  <p:sp>
              <p:nvSpPr>
                <p:cNvPr id="9274" name="AutoShape 18"/>
                <p:cNvSpPr>
                  <a:spLocks noChangeArrowheads="1"/>
                </p:cNvSpPr>
                <p:nvPr/>
              </p:nvSpPr>
              <p:spPr bwMode="auto">
                <a:xfrm rot="-5400000">
                  <a:off x="1112" y="2097"/>
                  <a:ext cx="289" cy="539"/>
                </a:xfrm>
                <a:prstGeom prst="can">
                  <a:avLst>
                    <a:gd name="adj" fmla="val 46626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  <p:sp>
              <p:nvSpPr>
                <p:cNvPr id="9275" name="AutoShape 19"/>
                <p:cNvSpPr>
                  <a:spLocks noChangeArrowheads="1"/>
                </p:cNvSpPr>
                <p:nvPr/>
              </p:nvSpPr>
              <p:spPr bwMode="auto">
                <a:xfrm rot="-5400000">
                  <a:off x="712" y="2097"/>
                  <a:ext cx="289" cy="539"/>
                </a:xfrm>
                <a:prstGeom prst="can">
                  <a:avLst>
                    <a:gd name="adj" fmla="val 46626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  <p:sp>
              <p:nvSpPr>
                <p:cNvPr id="9276" name="AutoShape 20"/>
                <p:cNvSpPr>
                  <a:spLocks noChangeArrowheads="1"/>
                </p:cNvSpPr>
                <p:nvPr/>
              </p:nvSpPr>
              <p:spPr bwMode="auto">
                <a:xfrm rot="-5400000">
                  <a:off x="306" y="2097"/>
                  <a:ext cx="289" cy="539"/>
                </a:xfrm>
                <a:prstGeom prst="can">
                  <a:avLst>
                    <a:gd name="adj" fmla="val 46626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sr-Latn-RS" altLang="sr-Latn-RS"/>
                </a:p>
              </p:txBody>
            </p:sp>
            <p:sp>
              <p:nvSpPr>
                <p:cNvPr id="927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75" y="2529"/>
                  <a:ext cx="256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sr-Latn-RS" sz="1000">
                      <a:latin typeface="Arial" panose="020B0604020202020204" pitchFamily="34" charset="0"/>
                    </a:rPr>
                    <a:t>Feb</a:t>
                  </a:r>
                </a:p>
              </p:txBody>
            </p:sp>
            <p:sp>
              <p:nvSpPr>
                <p:cNvPr id="92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185" y="2529"/>
                  <a:ext cx="257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sr-Latn-RS" sz="1000">
                      <a:latin typeface="Arial" panose="020B0604020202020204" pitchFamily="34" charset="0"/>
                    </a:rPr>
                    <a:t>Mar</a:t>
                  </a:r>
                </a:p>
              </p:txBody>
            </p:sp>
            <p:sp>
              <p:nvSpPr>
                <p:cNvPr id="927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595" y="2529"/>
                  <a:ext cx="243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sr-Latn-RS" sz="1000">
                      <a:latin typeface="Arial" panose="020B0604020202020204" pitchFamily="34" charset="0"/>
                    </a:rPr>
                    <a:t>Apr</a:t>
                  </a:r>
                </a:p>
              </p:txBody>
            </p:sp>
            <p:sp>
              <p:nvSpPr>
                <p:cNvPr id="92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05" y="2529"/>
                  <a:ext cx="248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sr-Latn-RS" sz="1000">
                      <a:latin typeface="Arial" panose="020B0604020202020204" pitchFamily="34" charset="0"/>
                    </a:rPr>
                    <a:t>Ma</a:t>
                  </a:r>
                  <a:r>
                    <a:rPr lang="hr-HR" altLang="sr-Latn-RS" sz="1000">
                      <a:latin typeface="Arial" panose="020B0604020202020204" pitchFamily="34" charset="0"/>
                    </a:rPr>
                    <a:t>j</a:t>
                  </a:r>
                  <a:endParaRPr lang="en-GB" altLang="sr-Latn-RS" sz="1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8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415" y="2529"/>
                  <a:ext cx="247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sr-Latn-RS" sz="1000">
                      <a:latin typeface="Arial" panose="020B0604020202020204" pitchFamily="34" charset="0"/>
                    </a:rPr>
                    <a:t>Jun</a:t>
                  </a:r>
                </a:p>
              </p:txBody>
            </p:sp>
            <p:sp>
              <p:nvSpPr>
                <p:cNvPr id="928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825" y="2529"/>
                  <a:ext cx="221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sr-Latn-RS" sz="1000">
                      <a:latin typeface="Arial" panose="020B0604020202020204" pitchFamily="34" charset="0"/>
                    </a:rPr>
                    <a:t>Jul</a:t>
                  </a:r>
                </a:p>
              </p:txBody>
            </p:sp>
            <p:sp>
              <p:nvSpPr>
                <p:cNvPr id="928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190" y="2529"/>
                  <a:ext cx="256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sr-Latn-RS" sz="1000">
                      <a:latin typeface="Arial" panose="020B0604020202020204" pitchFamily="34" charset="0"/>
                    </a:rPr>
                    <a:t>A</a:t>
                  </a:r>
                  <a:r>
                    <a:rPr lang="hr-HR" altLang="sr-Latn-RS" sz="1000">
                      <a:latin typeface="Arial" panose="020B0604020202020204" pitchFamily="34" charset="0"/>
                    </a:rPr>
                    <a:t>v</a:t>
                  </a:r>
                  <a:r>
                    <a:rPr lang="en-GB" altLang="sr-Latn-RS" sz="1000">
                      <a:latin typeface="Arial" panose="020B0604020202020204" pitchFamily="34" charset="0"/>
                    </a:rPr>
                    <a:t>g</a:t>
                  </a:r>
                </a:p>
              </p:txBody>
            </p:sp>
            <p:sp>
              <p:nvSpPr>
                <p:cNvPr id="92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600" y="2529"/>
                  <a:ext cx="273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sr-Latn-RS" sz="1000" dirty="0">
                      <a:latin typeface="Arial" panose="020B0604020202020204" pitchFamily="34" charset="0"/>
                    </a:rPr>
                    <a:t>Sep</a:t>
                  </a:r>
                </a:p>
              </p:txBody>
            </p:sp>
            <p:sp>
              <p:nvSpPr>
                <p:cNvPr id="928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010" y="2529"/>
                  <a:ext cx="243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sr-Latn-RS" sz="1000">
                      <a:latin typeface="Arial" panose="020B0604020202020204" pitchFamily="34" charset="0"/>
                    </a:rPr>
                    <a:t>O</a:t>
                  </a:r>
                  <a:r>
                    <a:rPr lang="hr-HR" altLang="sr-Latn-RS" sz="1000">
                      <a:latin typeface="Arial" panose="020B0604020202020204" pitchFamily="34" charset="0"/>
                    </a:rPr>
                    <a:t>k</a:t>
                  </a:r>
                  <a:r>
                    <a:rPr lang="en-GB" altLang="sr-Latn-RS" sz="1000">
                      <a:latin typeface="Arial" panose="020B0604020202020204" pitchFamily="34" charset="0"/>
                    </a:rPr>
                    <a:t>t</a:t>
                  </a:r>
                </a:p>
              </p:txBody>
            </p:sp>
            <p:sp>
              <p:nvSpPr>
                <p:cNvPr id="928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420" y="2529"/>
                  <a:ext cx="262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sr-Latn-RS" sz="1000">
                      <a:latin typeface="Arial" panose="020B0604020202020204" pitchFamily="34" charset="0"/>
                    </a:rPr>
                    <a:t>Nov</a:t>
                  </a:r>
                </a:p>
              </p:txBody>
            </p:sp>
            <p:sp>
              <p:nvSpPr>
                <p:cNvPr id="928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830" y="2529"/>
                  <a:ext cx="261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sr-Latn-RS" sz="1000">
                      <a:latin typeface="Arial" panose="020B0604020202020204" pitchFamily="34" charset="0"/>
                    </a:rPr>
                    <a:t>Dec</a:t>
                  </a:r>
                </a:p>
              </p:txBody>
            </p:sp>
          </p:grpSp>
          <p:grpSp>
            <p:nvGrpSpPr>
              <p:cNvPr id="9225" name="Group 32"/>
              <p:cNvGrpSpPr>
                <a:grpSpLocks/>
              </p:cNvGrpSpPr>
              <p:nvPr/>
            </p:nvGrpSpPr>
            <p:grpSpPr bwMode="auto">
              <a:xfrm>
                <a:off x="375" y="675"/>
                <a:ext cx="5047" cy="2794"/>
                <a:chOff x="375" y="675"/>
                <a:chExt cx="5047" cy="2794"/>
              </a:xfrm>
            </p:grpSpPr>
            <p:sp>
              <p:nvSpPr>
                <p:cNvPr id="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22" y="2718"/>
                  <a:ext cx="1346" cy="72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en-US" sz="1200" b="1" u="sng" dirty="0" smtClean="0">
                      <a:solidFill>
                        <a:srgbClr val="FF0000"/>
                      </a:solidFill>
                      <a:latin typeface="Arial" charset="0"/>
                    </a:rPr>
                    <a:t>30 </a:t>
                  </a:r>
                  <a:r>
                    <a:rPr lang="ru-RU" sz="1200" u="sng" dirty="0">
                      <a:solidFill>
                        <a:srgbClr val="FF0000"/>
                      </a:solidFill>
                      <a:latin typeface="Arial" charset="0"/>
                    </a:rPr>
                    <a:t>април:</a:t>
                  </a:r>
                </a:p>
                <a:p>
                  <a:pPr algn="ctr" eaLnBrk="1" hangingPunct="1">
                    <a:defRPr/>
                  </a:pPr>
                  <a:r>
                    <a:rPr lang="ru-RU" sz="1200" dirty="0" smtClean="0">
                      <a:solidFill>
                        <a:srgbClr val="FF0000"/>
                      </a:solidFill>
                      <a:latin typeface="Arial" charset="0"/>
                    </a:rPr>
                    <a:t>На </a:t>
                  </a:r>
                  <a:r>
                    <a:rPr lang="ru-RU" sz="1200" dirty="0">
                      <a:solidFill>
                        <a:srgbClr val="FF0000"/>
                      </a:solidFill>
                      <a:latin typeface="Arial" charset="0"/>
                    </a:rPr>
                    <a:t>основу Инструкција 1, </a:t>
                  </a:r>
                </a:p>
                <a:p>
                  <a:pPr algn="ctr" eaLnBrk="1" hangingPunct="1">
                    <a:defRPr/>
                  </a:pPr>
                  <a:r>
                    <a:rPr lang="ru-RU" sz="1200" dirty="0" smtClean="0">
                      <a:solidFill>
                        <a:srgbClr val="FF0000"/>
                      </a:solidFill>
                      <a:latin typeface="Arial" charset="0"/>
                    </a:rPr>
                    <a:t>корисници </a:t>
                  </a:r>
                  <a:r>
                    <a:rPr lang="ru-RU" sz="1200" dirty="0">
                      <a:solidFill>
                        <a:srgbClr val="FF0000"/>
                      </a:solidFill>
                      <a:latin typeface="Arial" charset="0"/>
                    </a:rPr>
                    <a:t>достављају приједлоге приоритетиа за израду </a:t>
                  </a:r>
                  <a:r>
                    <a:rPr lang="ru-RU" sz="1200" dirty="0" smtClean="0">
                      <a:solidFill>
                        <a:srgbClr val="FF0000"/>
                      </a:solidFill>
                      <a:latin typeface="Arial" charset="0"/>
                    </a:rPr>
                    <a:t>ДОБ-а</a:t>
                  </a:r>
                  <a:r>
                    <a:rPr lang="ru-RU" sz="1200" u="sng" dirty="0">
                      <a:solidFill>
                        <a:srgbClr val="FF0000"/>
                      </a:solidFill>
                      <a:latin typeface="Arial" charset="0"/>
                    </a:rPr>
                    <a:t>
</a:t>
                  </a:r>
                  <a:endParaRPr lang="hr-BA" sz="1200" b="1" dirty="0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9227" name="Group 34"/>
                <p:cNvGrpSpPr>
                  <a:grpSpLocks/>
                </p:cNvGrpSpPr>
                <p:nvPr/>
              </p:nvGrpSpPr>
              <p:grpSpPr bwMode="auto">
                <a:xfrm>
                  <a:off x="375" y="675"/>
                  <a:ext cx="5047" cy="2794"/>
                  <a:chOff x="375" y="675"/>
                  <a:chExt cx="5047" cy="2794"/>
                </a:xfrm>
              </p:grpSpPr>
              <p:sp>
                <p:nvSpPr>
                  <p:cNvPr id="9228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5" y="1141"/>
                    <a:ext cx="782" cy="7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ru-RU" altLang="sr-Latn-RS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МФ доставља Инструкције за буџетске кориснике  бр</a:t>
                    </a:r>
                    <a:r>
                      <a:rPr lang="hr-HR" altLang="sr-Latn-RS" sz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. </a:t>
                    </a:r>
                    <a:r>
                      <a:rPr lang="hr-HR" altLang="sr-Latn-RS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1</a:t>
                    </a:r>
                    <a:endParaRPr lang="en-GB" altLang="sr-Latn-RS" sz="1200" dirty="0">
                      <a:solidFill>
                        <a:srgbClr val="FF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229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7" y="1088"/>
                    <a:ext cx="966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sr-Latn-RS" sz="10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230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5" y="1013"/>
                    <a:ext cx="1057" cy="10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ru-RU" altLang="sr-Latn-RS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Буџетски корисници достављају попуњене Табеле прегледа приоритета</a:t>
                    </a:r>
                  </a:p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ru-RU" altLang="sr-Latn-RS"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
</a:t>
                    </a:r>
                    <a:endParaRPr lang="en-GB" altLang="sr-Latn-RS" sz="1200" dirty="0">
                      <a:solidFill>
                        <a:srgbClr val="FF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231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2" y="1015"/>
                    <a:ext cx="725" cy="1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ru-RU" altLang="sr-Latn-RS" sz="1000" dirty="0">
                        <a:latin typeface="Arial" panose="020B0604020202020204" pitchFamily="34" charset="0"/>
                      </a:rPr>
                      <a:t>Фискално вијеће БиХ усваја Глобални оквир фискалног биланса и политика у БиХ</a:t>
                    </a:r>
                  </a:p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ru-RU" altLang="sr-Latn-RS" sz="1000" dirty="0">
                        <a:latin typeface="Arial" panose="020B0604020202020204" pitchFamily="34" charset="0"/>
                      </a:rPr>
                      <a:t>
</a:t>
                    </a:r>
                    <a:endParaRPr lang="en-GB" altLang="sr-Latn-RS" sz="10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232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48" y="675"/>
                    <a:ext cx="1003" cy="5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ru-RU" altLang="sr-Latn-RS" sz="1000" dirty="0">
                        <a:latin typeface="Arial" panose="020B0604020202020204" pitchFamily="34" charset="0"/>
                      </a:rPr>
                      <a:t>Влада усваја Документ оквирног буџета</a:t>
                    </a:r>
                  </a:p>
                  <a:p>
                    <a:pPr algn="ctr" eaLnBrk="1" hangingPunct="1"/>
                    <a:r>
                      <a:rPr lang="ru-RU" altLang="sr-Latn-RS" sz="1000" dirty="0">
                        <a:latin typeface="Arial" panose="020B0604020202020204" pitchFamily="34" charset="0"/>
                      </a:rPr>
                      <a:t>
</a:t>
                    </a:r>
                    <a:endParaRPr lang="en-GB" altLang="sr-Latn-RS" sz="10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23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7" y="1178"/>
                    <a:ext cx="712" cy="6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ru-RU" altLang="sr-Latn-RS" sz="1000" dirty="0">
                        <a:latin typeface="Arial" panose="020B0604020202020204" pitchFamily="34" charset="0"/>
                      </a:rPr>
                      <a:t>МФ доставља Инструкције за буџетске кориснике бр. 2. (буџетска ограничења</a:t>
                    </a:r>
                    <a:r>
                      <a:rPr lang="hr-HR" altLang="sr-Latn-RS" sz="1000" dirty="0" smtClean="0">
                        <a:latin typeface="Arial" panose="020B0604020202020204" pitchFamily="34" charset="0"/>
                      </a:rPr>
                      <a:t>)</a:t>
                    </a:r>
                    <a:endParaRPr lang="en-GB" altLang="sr-Latn-RS" sz="10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234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6" y="1275"/>
                    <a:ext cx="680" cy="6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sr-Cyrl-BA" altLang="sr-Latn-RS" sz="1000" dirty="0">
                        <a:latin typeface="Arial" panose="020B0604020202020204" pitchFamily="34" charset="0"/>
                      </a:rPr>
                      <a:t>Буџетски корисници достављају захтјеве</a:t>
                    </a:r>
                  </a:p>
                  <a:p>
                    <a:pPr algn="ctr" eaLnBrk="1" hangingPunct="1"/>
                    <a:r>
                      <a:rPr lang="sr-Cyrl-BA" altLang="sr-Latn-RS" sz="1000" dirty="0">
                        <a:latin typeface="Arial" panose="020B0604020202020204" pitchFamily="34" charset="0"/>
                      </a:rPr>
                      <a:t>
</a:t>
                    </a:r>
                    <a:endParaRPr lang="en-GB" altLang="sr-Latn-RS" sz="10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236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4" y="951"/>
                    <a:ext cx="820" cy="5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ru-RU" altLang="sr-Latn-RS" sz="1000" dirty="0">
                        <a:latin typeface="Arial" panose="020B0604020202020204" pitchFamily="34" charset="0"/>
                      </a:rPr>
                      <a:t>МФ доставља Влади Нацрт буџета</a:t>
                    </a:r>
                  </a:p>
                  <a:p>
                    <a:pPr algn="ctr" eaLnBrk="1" hangingPunct="1"/>
                    <a:r>
                      <a:rPr lang="ru-RU" altLang="sr-Latn-RS" sz="1000" dirty="0">
                        <a:latin typeface="Arial" panose="020B0604020202020204" pitchFamily="34" charset="0"/>
                      </a:rPr>
                      <a:t>
</a:t>
                    </a:r>
                    <a:endParaRPr lang="en-GB" altLang="sr-Latn-RS" sz="10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237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1" y="1405"/>
                    <a:ext cx="1003" cy="5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ru-RU" altLang="sr-Latn-RS" sz="1000" dirty="0">
                        <a:latin typeface="Arial" panose="020B0604020202020204" pitchFamily="34" charset="0"/>
                      </a:rPr>
                      <a:t>Влада доставља Скупштини Нацрт буџета</a:t>
                    </a:r>
                  </a:p>
                  <a:p>
                    <a:pPr algn="ctr" eaLnBrk="1" hangingPunct="1"/>
                    <a:r>
                      <a:rPr lang="ru-RU" altLang="sr-Latn-RS" sz="1000" dirty="0">
                        <a:latin typeface="Arial" panose="020B0604020202020204" pitchFamily="34" charset="0"/>
                      </a:rPr>
                      <a:t>
</a:t>
                    </a:r>
                    <a:endParaRPr lang="en-GB" altLang="sr-Latn-RS" sz="10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9238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30" y="867"/>
                    <a:ext cx="592" cy="5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sr-Cyrl-BA" altLang="sr-Latn-RS" sz="1000" dirty="0">
                        <a:latin typeface="Arial" panose="020B0604020202020204" pitchFamily="34" charset="0"/>
                      </a:rPr>
                      <a:t>Скупштина усваја Буџет</a:t>
                    </a:r>
                  </a:p>
                  <a:p>
                    <a:pPr algn="ctr" eaLnBrk="1" hangingPunct="1"/>
                    <a:r>
                      <a:rPr lang="sr-Cyrl-BA" altLang="sr-Latn-RS" sz="1000" dirty="0">
                        <a:latin typeface="Arial" panose="020B0604020202020204" pitchFamily="34" charset="0"/>
                      </a:rPr>
                      <a:t>
</a:t>
                    </a:r>
                    <a:endParaRPr lang="en-GB" altLang="sr-Latn-RS" sz="10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61" y="2742"/>
                    <a:ext cx="1771" cy="727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algn="ctr" eaLnBrk="1" hangingPunct="1">
                      <a:defRPr/>
                    </a:pPr>
                    <a:r>
                      <a:rPr lang="en-US" sz="1200" u="sng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</a:t>
                    </a:r>
                    <a:r>
                      <a:rPr lang="sr-Cyrl-BA" sz="1200" u="sng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Септембар</a:t>
                    </a:r>
                    <a:r>
                      <a:rPr lang="hr-HR" sz="1200" u="sng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</a:t>
                    </a:r>
                    <a:endParaRPr lang="hr-HR" sz="1200" u="sng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 eaLnBrk="1" hangingPunct="1">
                      <a:defRPr/>
                    </a:pPr>
                    <a:r>
                      <a: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 основу Инструкције 2, корисници достављају годишње буџетске захтјеве у оквиру ограничења из </a:t>
                    </a:r>
                    <a:r>
                      <a: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ДОБ-а</a:t>
                    </a:r>
                    <a:endParaRPr lang="en-US" sz="120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 eaLnBrk="1" hangingPunct="1">
                      <a:defRPr/>
                    </a:pPr>
                    <a:endParaRPr lang="en-GB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40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776" y="2096"/>
                    <a:ext cx="136" cy="91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sr-Latn-RS" altLang="sr-Latn-RS"/>
                  </a:p>
                </p:txBody>
              </p:sp>
              <p:sp>
                <p:nvSpPr>
                  <p:cNvPr id="9241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1732" y="2140"/>
                    <a:ext cx="136" cy="91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sr-Latn-RS" altLang="sr-Latn-RS"/>
                  </a:p>
                </p:txBody>
              </p:sp>
              <p:sp>
                <p:nvSpPr>
                  <p:cNvPr id="9242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2124" y="2095"/>
                    <a:ext cx="136" cy="91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sr-Latn-RS" altLang="sr-Latn-RS"/>
                  </a:p>
                </p:txBody>
              </p:sp>
              <p:sp>
                <p:nvSpPr>
                  <p:cNvPr id="9243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2598" y="2097"/>
                    <a:ext cx="136" cy="91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sr-Latn-RS" altLang="sr-Latn-RS"/>
                  </a:p>
                </p:txBody>
              </p:sp>
              <p:sp>
                <p:nvSpPr>
                  <p:cNvPr id="9244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2887" y="2095"/>
                    <a:ext cx="136" cy="91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sr-Latn-RS" altLang="sr-Latn-RS"/>
                  </a:p>
                </p:txBody>
              </p:sp>
              <p:sp>
                <p:nvSpPr>
                  <p:cNvPr id="9245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3449" y="2099"/>
                    <a:ext cx="136" cy="91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sr-Latn-RS" altLang="sr-Latn-RS"/>
                  </a:p>
                </p:txBody>
              </p:sp>
              <p:sp>
                <p:nvSpPr>
                  <p:cNvPr id="9247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4056" y="2097"/>
                    <a:ext cx="136" cy="91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sr-Latn-RS" altLang="sr-Latn-RS"/>
                  </a:p>
                </p:txBody>
              </p:sp>
              <p:sp>
                <p:nvSpPr>
                  <p:cNvPr id="9248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4350" y="2102"/>
                    <a:ext cx="136" cy="91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sr-Latn-RS" altLang="sr-Latn-RS"/>
                  </a:p>
                </p:txBody>
              </p:sp>
              <p:sp>
                <p:nvSpPr>
                  <p:cNvPr id="9249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4919" y="2104"/>
                    <a:ext cx="136" cy="91"/>
                  </a:xfrm>
                  <a:prstGeom prst="flowChartMerg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sr-Latn-RS" altLang="sr-Latn-RS"/>
                  </a:p>
                </p:txBody>
              </p:sp>
              <p:cxnSp>
                <p:nvCxnSpPr>
                  <p:cNvPr id="9251" name="AutoShape 64"/>
                  <p:cNvCxnSpPr>
                    <a:cxnSpLocks noChangeShapeType="1"/>
                    <a:endCxn id="9240" idx="0"/>
                  </p:cNvCxnSpPr>
                  <p:nvPr/>
                </p:nvCxnSpPr>
                <p:spPr bwMode="auto">
                  <a:xfrm>
                    <a:off x="809" y="1915"/>
                    <a:ext cx="35" cy="18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253" name="AutoShape 69"/>
                  <p:cNvCxnSpPr>
                    <a:cxnSpLocks noChangeShapeType="1"/>
                    <a:endCxn id="9241" idx="0"/>
                  </p:cNvCxnSpPr>
                  <p:nvPr/>
                </p:nvCxnSpPr>
                <p:spPr bwMode="auto">
                  <a:xfrm>
                    <a:off x="1686" y="1798"/>
                    <a:ext cx="114" cy="34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254" name="AutoShape 70"/>
                  <p:cNvCxnSpPr>
                    <a:cxnSpLocks noChangeShapeType="1"/>
                    <a:endCxn id="9242" idx="0"/>
                  </p:cNvCxnSpPr>
                  <p:nvPr/>
                </p:nvCxnSpPr>
                <p:spPr bwMode="auto">
                  <a:xfrm flipH="1">
                    <a:off x="2192" y="1970"/>
                    <a:ext cx="68" cy="12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256" name="AutoShape 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662" y="1054"/>
                    <a:ext cx="3" cy="105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257" name="AutoShape 74"/>
                  <p:cNvCxnSpPr>
                    <a:cxnSpLocks noChangeShapeType="1"/>
                    <a:stCxn id="9233" idx="2"/>
                  </p:cNvCxnSpPr>
                  <p:nvPr/>
                </p:nvCxnSpPr>
                <p:spPr bwMode="auto">
                  <a:xfrm flipH="1">
                    <a:off x="2942" y="1793"/>
                    <a:ext cx="22" cy="32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258" name="AutoShape 75"/>
                  <p:cNvCxnSpPr>
                    <a:cxnSpLocks noChangeShapeType="1"/>
                    <a:endCxn id="9245" idx="0"/>
                  </p:cNvCxnSpPr>
                  <p:nvPr/>
                </p:nvCxnSpPr>
                <p:spPr bwMode="auto">
                  <a:xfrm flipH="1">
                    <a:off x="3517" y="1736"/>
                    <a:ext cx="27" cy="36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261" name="AutoShape 7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106" y="1336"/>
                    <a:ext cx="2" cy="76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262" name="AutoShape 8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443" y="1773"/>
                    <a:ext cx="175" cy="32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9263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5164" y="1244"/>
                    <a:ext cx="49" cy="5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bs-Latn-BA"/>
                  </a:p>
                </p:txBody>
              </p:sp>
              <p:cxnSp>
                <p:nvCxnSpPr>
                  <p:cNvPr id="9264" name="AutoShape 82"/>
                  <p:cNvCxnSpPr>
                    <a:cxnSpLocks noChangeShapeType="1"/>
                    <a:stCxn id="9263" idx="1"/>
                  </p:cNvCxnSpPr>
                  <p:nvPr/>
                </p:nvCxnSpPr>
                <p:spPr bwMode="auto">
                  <a:xfrm flipH="1">
                    <a:off x="4970" y="1766"/>
                    <a:ext cx="243" cy="358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</p:grpSp>
      <p:sp>
        <p:nvSpPr>
          <p:cNvPr id="70" name="Rectangle 4"/>
          <p:cNvSpPr>
            <a:spLocks noGrp="1" noChangeArrowheads="1"/>
          </p:cNvSpPr>
          <p:nvPr>
            <p:ph type="title"/>
          </p:nvPr>
        </p:nvSpPr>
        <p:spPr>
          <a:xfrm>
            <a:off x="150405" y="1244339"/>
            <a:ext cx="8892479" cy="609213"/>
          </a:xfrm>
        </p:spPr>
        <p:txBody>
          <a:bodyPr/>
          <a:lstStyle/>
          <a:p>
            <a:r>
              <a:rPr lang="ru-RU" altLang="sr-Latn-RS" dirty="0"/>
              <a:t>Први и најважнији корак за буџетске кориснике</a:t>
            </a:r>
            <a:r>
              <a:rPr lang="en-US" altLang="sr-Latn-R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585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51992"/>
            <a:ext cx="7772400" cy="609600"/>
          </a:xfrm>
        </p:spPr>
        <p:txBody>
          <a:bodyPr/>
          <a:lstStyle/>
          <a:p>
            <a:r>
              <a:rPr lang="sr-Cyrl-BA" dirty="0"/>
              <a:t>Дефинисање </a:t>
            </a:r>
            <a:r>
              <a:rPr lang="sr-Cyrl-BA" dirty="0" smtClean="0"/>
              <a:t>приоритета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830EE-AB88-4154-BF5C-7B1CE39E1BD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44442897"/>
              </p:ext>
            </p:extLst>
          </p:nvPr>
        </p:nvGraphicFramePr>
        <p:xfrm>
          <a:off x="609600" y="1974808"/>
          <a:ext cx="44644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580112" y="1556792"/>
            <a:ext cx="3096344" cy="4536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СРЕДСТАВА НИКАДА НЕМА ДОВОЉНО ЗА СВЕ ПРИОРИТЕТЕ </a:t>
            </a:r>
            <a:r>
              <a:rPr lang="en-US" sz="1600" dirty="0" smtClean="0">
                <a:solidFill>
                  <a:srgbClr val="C00000"/>
                </a:solidFill>
              </a:rPr>
              <a:t>!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Захтјеве за додатном потрошњом базирати на принципима </a:t>
            </a:r>
            <a:r>
              <a:rPr lang="ru-RU" sz="1600" dirty="0">
                <a:solidFill>
                  <a:srgbClr val="C00000"/>
                </a:solidFill>
              </a:rPr>
              <a:t>стратешке усклађености, ефективности и ефикасности рада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1600" dirty="0">
                <a:solidFill>
                  <a:schemeClr val="tx1"/>
                </a:solidFill>
              </a:rPr>
              <a:t>Идентификовати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sr-Cyrl-BA" sz="1600" dirty="0">
                <a:solidFill>
                  <a:srgbClr val="C00000"/>
                </a:solidFill>
              </a:rPr>
              <a:t>потенцијалне уштеде </a:t>
            </a:r>
            <a:r>
              <a:rPr lang="ru-RU" sz="1600" dirty="0">
                <a:solidFill>
                  <a:schemeClr val="tx1"/>
                </a:solidFill>
              </a:rPr>
              <a:t>на постојећим програмима ради (дјелимичног) финансирања додатне </a:t>
            </a:r>
            <a:r>
              <a:rPr lang="ru-RU" sz="1600" dirty="0" smtClean="0">
                <a:solidFill>
                  <a:schemeClr val="tx1"/>
                </a:solidFill>
              </a:rPr>
              <a:t>потрошње</a:t>
            </a:r>
            <a:endParaRPr lang="bs-Latn-B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4800" y="1242822"/>
            <a:ext cx="7772400" cy="609600"/>
          </a:xfrm>
        </p:spPr>
        <p:txBody>
          <a:bodyPr/>
          <a:lstStyle/>
          <a:p>
            <a:r>
              <a:rPr lang="sr-Cyrl-BA" dirty="0"/>
              <a:t>Инструкција бр</a:t>
            </a:r>
            <a:r>
              <a:rPr lang="en-US" dirty="0" smtClean="0"/>
              <a:t>. 1. </a:t>
            </a:r>
            <a:endParaRPr lang="hr-BA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848612"/>
            <a:ext cx="8235280" cy="3886200"/>
          </a:xfrm>
        </p:spPr>
        <p:txBody>
          <a:bodyPr/>
          <a:lstStyle/>
          <a:p>
            <a:r>
              <a:rPr lang="ru-RU" dirty="0"/>
              <a:t>Прелиминарни захтјеви за потрошњом за трогодишњи период</a:t>
            </a:r>
            <a:r>
              <a:rPr lang="en-US" dirty="0" smtClean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Средства распоређена по </a:t>
            </a:r>
            <a:r>
              <a:rPr lang="ru-RU" dirty="0">
                <a:solidFill>
                  <a:srgbClr val="C00000"/>
                </a:solidFill>
              </a:rPr>
              <a:t>програмима</a:t>
            </a:r>
            <a:r>
              <a:rPr lang="ru-RU" dirty="0"/>
              <a:t> </a:t>
            </a:r>
            <a:r>
              <a:rPr lang="en-US" dirty="0" smtClean="0"/>
              <a:t>- </a:t>
            </a:r>
            <a:r>
              <a:rPr lang="ru-RU" dirty="0" smtClean="0"/>
              <a:t>сваки </a:t>
            </a:r>
            <a:r>
              <a:rPr lang="ru-RU" dirty="0"/>
              <a:t>има законски</a:t>
            </a:r>
            <a:r>
              <a:rPr lang="ru-RU" dirty="0" smtClean="0"/>
              <a:t>/</a:t>
            </a:r>
            <a:r>
              <a:rPr lang="en-US" dirty="0" smtClean="0"/>
              <a:t> </a:t>
            </a:r>
            <a:r>
              <a:rPr lang="ru-RU" dirty="0" smtClean="0"/>
              <a:t>стратешки </a:t>
            </a:r>
            <a:r>
              <a:rPr lang="ru-RU" dirty="0"/>
              <a:t>основ, циљеве, активности и индикаторе учинка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Оквирне процјене трошкова и извора финансирања по главним </a:t>
            </a:r>
            <a:r>
              <a:rPr lang="ru-RU" dirty="0" smtClean="0"/>
              <a:t>ставкама</a:t>
            </a:r>
            <a:endParaRPr lang="en-US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5DCA56-67F8-4A18-9E79-6BE849BAAF19}" type="slidenum">
              <a:rPr lang="en-GB" smtClean="0"/>
              <a:pPr/>
              <a:t>34</a:t>
            </a:fld>
            <a:endParaRPr lang="en-GB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34187826"/>
              </p:ext>
            </p:extLst>
          </p:nvPr>
        </p:nvGraphicFramePr>
        <p:xfrm>
          <a:off x="1219200" y="3984516"/>
          <a:ext cx="6781800" cy="165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inus 2"/>
          <p:cNvSpPr/>
          <p:nvPr/>
        </p:nvSpPr>
        <p:spPr>
          <a:xfrm>
            <a:off x="4574840" y="4495800"/>
            <a:ext cx="504056" cy="504056"/>
          </a:xfrm>
          <a:prstGeom prst="mathMinu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967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21511"/>
            <a:ext cx="7772400" cy="609600"/>
          </a:xfrm>
        </p:spPr>
        <p:txBody>
          <a:bodyPr/>
          <a:lstStyle/>
          <a:p>
            <a:r>
              <a:rPr lang="sr-Cyrl-BA" dirty="0"/>
              <a:t>Програмско </a:t>
            </a:r>
            <a:r>
              <a:rPr lang="sr-Cyrl-BA" dirty="0" smtClean="0"/>
              <a:t>буџетирање</a:t>
            </a:r>
            <a:r>
              <a:rPr lang="sr-Cyrl-BA" dirty="0"/>
              <a:t>
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88445"/>
            <a:ext cx="1905000" cy="457200"/>
          </a:xfrm>
        </p:spPr>
        <p:txBody>
          <a:bodyPr/>
          <a:lstStyle/>
          <a:p>
            <a:pPr>
              <a:defRPr/>
            </a:pPr>
            <a:fld id="{A6C830EE-AB88-4154-BF5C-7B1CE39E1BD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348190"/>
              </p:ext>
            </p:extLst>
          </p:nvPr>
        </p:nvGraphicFramePr>
        <p:xfrm>
          <a:off x="387555" y="1905000"/>
          <a:ext cx="7865624" cy="3668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triped Right Arrow 6"/>
          <p:cNvSpPr/>
          <p:nvPr/>
        </p:nvSpPr>
        <p:spPr>
          <a:xfrm>
            <a:off x="4187606" y="4079055"/>
            <a:ext cx="256586" cy="18814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9" name="Striped Right Arrow 8"/>
          <p:cNvSpPr/>
          <p:nvPr/>
        </p:nvSpPr>
        <p:spPr>
          <a:xfrm>
            <a:off x="4182930" y="3276600"/>
            <a:ext cx="256586" cy="18814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0" name="Striped Right Arrow 9"/>
          <p:cNvSpPr/>
          <p:nvPr/>
        </p:nvSpPr>
        <p:spPr>
          <a:xfrm>
            <a:off x="4191000" y="4841055"/>
            <a:ext cx="256586" cy="18814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1" name="Rounded Rectangle 10"/>
          <p:cNvSpPr/>
          <p:nvPr/>
        </p:nvSpPr>
        <p:spPr>
          <a:xfrm>
            <a:off x="549538" y="5791200"/>
            <a:ext cx="7703641" cy="5338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b="0" dirty="0">
                <a:solidFill>
                  <a:schemeClr val="tx1"/>
                </a:solidFill>
              </a:rPr>
              <a:t>Алат за повезивање </a:t>
            </a:r>
            <a:r>
              <a:rPr lang="sr-Cyrl-BA" sz="2000" b="0" dirty="0">
                <a:solidFill>
                  <a:srgbClr val="C00000"/>
                </a:solidFill>
              </a:rPr>
              <a:t>садржаја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планова рада са садржајем </a:t>
            </a:r>
            <a:r>
              <a:rPr lang="ru-RU" sz="2000" b="0" dirty="0" smtClean="0">
                <a:solidFill>
                  <a:schemeClr val="tx1"/>
                </a:solidFill>
              </a:rPr>
              <a:t>буџета</a:t>
            </a:r>
            <a:endParaRPr lang="bs-Latn-BA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81505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sr-Cyrl-BA" dirty="0"/>
              <a:t>Програмско буџетирање</a:t>
            </a:r>
            <a:br>
              <a:rPr lang="sr-Cyrl-BA" dirty="0"/>
            </a:br>
            <a:r>
              <a:rPr lang="sr-Cyrl-BA" dirty="0"/>
              <a:t>
</a:t>
            </a:r>
            <a:endParaRPr lang="en-US" b="1" dirty="0"/>
          </a:p>
        </p:txBody>
      </p:sp>
      <p:sp>
        <p:nvSpPr>
          <p:cNvPr id="6" name="Callout: Right Arrow 5"/>
          <p:cNvSpPr/>
          <p:nvPr/>
        </p:nvSpPr>
        <p:spPr>
          <a:xfrm rot="5400000">
            <a:off x="4063082" y="-1328664"/>
            <a:ext cx="979011" cy="7594022"/>
          </a:xfrm>
          <a:prstGeom prst="rightArrow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/>
              <a:t>Омогућава испуњење кључних принципа доброг буџетирања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5821045"/>
              </p:ext>
            </p:extLst>
          </p:nvPr>
        </p:nvGraphicFramePr>
        <p:xfrm>
          <a:off x="774987" y="3124200"/>
          <a:ext cx="7469421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23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24356"/>
            <a:ext cx="7772400" cy="609600"/>
          </a:xfrm>
        </p:spPr>
        <p:txBody>
          <a:bodyPr/>
          <a:lstStyle/>
          <a:p>
            <a:r>
              <a:rPr lang="sr-Cyrl-BA" dirty="0"/>
              <a:t>Програмско буџетирање</a:t>
            </a:r>
            <a:br>
              <a:rPr lang="sr-Cyrl-BA" dirty="0"/>
            </a:br>
            <a:r>
              <a:rPr lang="sr-Cyrl-BA" dirty="0"/>
              <a:t>
</a:t>
            </a:r>
            <a:endParaRPr lang="en-GB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720" y="1788099"/>
            <a:ext cx="8153400" cy="4038600"/>
          </a:xfrm>
        </p:spPr>
        <p:txBody>
          <a:bodyPr/>
          <a:lstStyle/>
          <a:p>
            <a:r>
              <a:rPr lang="ru-RU" sz="2000" dirty="0"/>
              <a:t>Које резултате институција жели постићи </a:t>
            </a:r>
            <a:r>
              <a:rPr lang="sr-Cyrl-BA" sz="2000" dirty="0"/>
              <a:t>буџетским </a:t>
            </a:r>
            <a:r>
              <a:rPr lang="ru-RU" sz="2000" dirty="0" smtClean="0"/>
              <a:t>средствима</a:t>
            </a:r>
            <a:r>
              <a:rPr lang="hr-BA" sz="1800" dirty="0" smtClean="0"/>
              <a:t>?</a:t>
            </a:r>
          </a:p>
          <a:p>
            <a:pPr lvl="1"/>
            <a:r>
              <a:rPr lang="sr-Cyrl-BA" sz="1800" b="1" dirty="0"/>
              <a:t>Стратешки циљ(еви</a:t>
            </a:r>
            <a:r>
              <a:rPr lang="hr-BA" sz="1800" b="1" dirty="0" smtClean="0"/>
              <a:t>)</a:t>
            </a:r>
          </a:p>
          <a:p>
            <a:r>
              <a:rPr lang="ru-RU" sz="2000" dirty="0"/>
              <a:t>Шта институција чини како би постигла те резултате</a:t>
            </a:r>
            <a:r>
              <a:rPr lang="hr-BA" sz="1800" dirty="0" smtClean="0"/>
              <a:t>?</a:t>
            </a:r>
          </a:p>
          <a:p>
            <a:pPr lvl="1"/>
            <a:r>
              <a:rPr lang="ru-RU" sz="1800" b="1" dirty="0"/>
              <a:t>Програми, програмски циљеви и активности</a:t>
            </a:r>
          </a:p>
          <a:p>
            <a:r>
              <a:rPr lang="sr-Cyrl-BA" sz="2000" dirty="0" smtClean="0"/>
              <a:t>Колико </a:t>
            </a:r>
            <a:r>
              <a:rPr lang="sr-Cyrl-BA" sz="2000" dirty="0"/>
              <a:t>то кошта</a:t>
            </a:r>
            <a:r>
              <a:rPr lang="hr-BA" sz="2200" dirty="0" smtClean="0"/>
              <a:t>?</a:t>
            </a:r>
          </a:p>
          <a:p>
            <a:pPr lvl="1"/>
            <a:r>
              <a:rPr lang="ru-RU" sz="1800" b="1" dirty="0"/>
              <a:t>Трошкови </a:t>
            </a:r>
            <a:r>
              <a:rPr lang="ru-RU" sz="1800" dirty="0"/>
              <a:t>по програмима и економским </a:t>
            </a:r>
            <a:r>
              <a:rPr lang="ru-RU" sz="1800" dirty="0" smtClean="0"/>
              <a:t>ставкама</a:t>
            </a:r>
            <a:endParaRPr lang="en-US" sz="1800" dirty="0" smtClean="0"/>
          </a:p>
          <a:p>
            <a:r>
              <a:rPr lang="ru-RU" sz="2000" dirty="0" smtClean="0"/>
              <a:t>Који </a:t>
            </a:r>
            <a:r>
              <a:rPr lang="ru-RU" sz="2000" dirty="0"/>
              <a:t>резултати ће се постићи с тим средствима</a:t>
            </a:r>
            <a:r>
              <a:rPr lang="hr-BA" sz="2600" dirty="0" smtClean="0"/>
              <a:t>?</a:t>
            </a:r>
          </a:p>
          <a:p>
            <a:pPr lvl="1"/>
            <a:r>
              <a:rPr lang="ru-RU" sz="1800" dirty="0"/>
              <a:t>Квантитативни </a:t>
            </a:r>
            <a:r>
              <a:rPr lang="ru-RU" sz="1800" b="1" dirty="0"/>
              <a:t>показатељи учинка </a:t>
            </a:r>
            <a:r>
              <a:rPr lang="ru-RU" sz="1800" dirty="0"/>
              <a:t>и њихове </a:t>
            </a:r>
            <a:r>
              <a:rPr lang="ru-RU" sz="1800" dirty="0" smtClean="0"/>
              <a:t>вриједност</a:t>
            </a:r>
            <a:endParaRPr lang="en-US" sz="1800" dirty="0" smtClean="0"/>
          </a:p>
          <a:p>
            <a:r>
              <a:rPr lang="ru-RU" sz="2000" dirty="0" smtClean="0"/>
              <a:t>Ко </a:t>
            </a:r>
            <a:r>
              <a:rPr lang="ru-RU" sz="2000" dirty="0"/>
              <a:t>је одговоран за резултате програма</a:t>
            </a:r>
            <a:r>
              <a:rPr lang="hr-BA" sz="2200" dirty="0" smtClean="0"/>
              <a:t>?</a:t>
            </a:r>
          </a:p>
          <a:p>
            <a:pPr lvl="1"/>
            <a:r>
              <a:rPr lang="sr-Cyrl-BA" sz="1800" b="1" dirty="0"/>
              <a:t>Руководилац </a:t>
            </a:r>
            <a:r>
              <a:rPr lang="sr-Cyrl-BA" sz="1800" b="1" dirty="0" smtClean="0"/>
              <a:t>програма</a:t>
            </a:r>
            <a:endParaRPr lang="hr-HR" sz="18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B3E0C-3A9D-4B6A-894F-895BA3D470F6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8" name="Rounded Rectangle 7"/>
          <p:cNvSpPr/>
          <p:nvPr/>
        </p:nvSpPr>
        <p:spPr>
          <a:xfrm>
            <a:off x="533400" y="5905289"/>
            <a:ext cx="7703641" cy="686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dirty="0">
                <a:solidFill>
                  <a:schemeClr val="tx1"/>
                </a:solidFill>
              </a:rPr>
              <a:t>Систематско и континуирано разматрање ових информација ће унаприједити управљање</a:t>
            </a:r>
            <a:r>
              <a:rPr lang="bs-Latn-BA" sz="2000" b="0" dirty="0" smtClean="0">
                <a:solidFill>
                  <a:schemeClr val="tx1"/>
                </a:solidFill>
              </a:rPr>
              <a:t>!</a:t>
            </a:r>
            <a:endParaRPr lang="en-GB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3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91014"/>
            <a:ext cx="7772400" cy="609600"/>
          </a:xfrm>
        </p:spPr>
        <p:txBody>
          <a:bodyPr/>
          <a:lstStyle/>
          <a:p>
            <a:r>
              <a:rPr lang="sr-Cyrl-BA" dirty="0"/>
              <a:t>Како дефинисати програме тужилаштава</a:t>
            </a:r>
            <a:r>
              <a:rPr lang="en-US" dirty="0" smtClean="0"/>
              <a:t>?</a:t>
            </a:r>
            <a:endParaRPr lang="bs-Latn-B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75895652"/>
              </p:ext>
            </p:extLst>
          </p:nvPr>
        </p:nvGraphicFramePr>
        <p:xfrm>
          <a:off x="484563" y="1869686"/>
          <a:ext cx="7973637" cy="2504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830EE-AB88-4154-BF5C-7B1CE39E1BD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846" y="4724400"/>
            <a:ext cx="1813962" cy="1788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b="0" dirty="0">
                <a:solidFill>
                  <a:schemeClr val="tx1"/>
                </a:solidFill>
              </a:rPr>
              <a:t>Најлакше, али суштински неисправно</a:t>
            </a:r>
          </a:p>
          <a:p>
            <a:pPr algn="ctr"/>
            <a:r>
              <a:rPr lang="sr-Cyrl-BA" sz="1600" b="0" dirty="0">
                <a:solidFill>
                  <a:schemeClr val="tx1"/>
                </a:solidFill>
              </a:rPr>
              <a:t>
</a:t>
            </a:r>
            <a:endParaRPr lang="bs-Latn-BA" sz="1600" b="0" dirty="0"/>
          </a:p>
        </p:txBody>
      </p:sp>
      <p:sp>
        <p:nvSpPr>
          <p:cNvPr id="8" name="Rectangle 7"/>
          <p:cNvSpPr/>
          <p:nvPr/>
        </p:nvSpPr>
        <p:spPr>
          <a:xfrm>
            <a:off x="2622020" y="4724400"/>
            <a:ext cx="1768180" cy="181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0" dirty="0">
                <a:solidFill>
                  <a:schemeClr val="tx1"/>
                </a:solidFill>
              </a:rPr>
              <a:t>Лако за распоред трошкова, али тешко за дефинисање показатеља учин</a:t>
            </a:r>
            <a:r>
              <a:rPr lang="en-US" sz="1600" b="0" dirty="0" err="1" smtClean="0">
                <a:solidFill>
                  <a:schemeClr val="tx1"/>
                </a:solidFill>
              </a:rPr>
              <a:t>ka</a:t>
            </a:r>
            <a:endParaRPr lang="bs-Latn-BA" sz="1600" b="0" dirty="0"/>
          </a:p>
        </p:txBody>
      </p:sp>
      <p:sp>
        <p:nvSpPr>
          <p:cNvPr id="9" name="Rectangle 8"/>
          <p:cNvSpPr/>
          <p:nvPr/>
        </p:nvSpPr>
        <p:spPr>
          <a:xfrm>
            <a:off x="4648200" y="4724400"/>
            <a:ext cx="1757720" cy="1799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0" dirty="0">
                <a:solidFill>
                  <a:schemeClr val="tx1"/>
                </a:solidFill>
              </a:rPr>
              <a:t>Лако за распоред трошкова, али </a:t>
            </a:r>
            <a:r>
              <a:rPr lang="ru-RU" sz="1600" b="0" dirty="0" smtClean="0">
                <a:solidFill>
                  <a:schemeClr val="tx1"/>
                </a:solidFill>
              </a:rPr>
              <a:t>проблем с доприносом админ. учинку тужилаца</a:t>
            </a:r>
            <a:endParaRPr lang="bs-Latn-BA" sz="1600" b="0" dirty="0"/>
          </a:p>
        </p:txBody>
      </p:sp>
      <p:sp>
        <p:nvSpPr>
          <p:cNvPr id="10" name="Rectangle 9"/>
          <p:cNvSpPr/>
          <p:nvPr/>
        </p:nvSpPr>
        <p:spPr>
          <a:xfrm>
            <a:off x="6705600" y="4724400"/>
            <a:ext cx="1762001" cy="1764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0" dirty="0" smtClean="0">
                <a:solidFill>
                  <a:schemeClr val="tx1"/>
                </a:solidFill>
              </a:rPr>
              <a:t>Најисправније</a:t>
            </a:r>
            <a:r>
              <a:rPr lang="ru-RU" sz="1600" b="0" dirty="0">
                <a:solidFill>
                  <a:schemeClr val="tx1"/>
                </a:solidFill>
              </a:rPr>
              <a:t>, али у постојећим условима тешко изводиво – распоред </a:t>
            </a:r>
            <a:r>
              <a:rPr lang="ru-RU" sz="1600" b="0" dirty="0" smtClean="0">
                <a:solidFill>
                  <a:schemeClr val="tx1"/>
                </a:solidFill>
              </a:rPr>
              <a:t>трошкова</a:t>
            </a:r>
            <a:endParaRPr lang="bs-Latn-BA" sz="1600" b="0" dirty="0"/>
          </a:p>
        </p:txBody>
      </p:sp>
      <p:sp>
        <p:nvSpPr>
          <p:cNvPr id="20" name="Down Arrow 19"/>
          <p:cNvSpPr/>
          <p:nvPr/>
        </p:nvSpPr>
        <p:spPr>
          <a:xfrm rot="10800000">
            <a:off x="1281592" y="4450190"/>
            <a:ext cx="144016" cy="217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1" name="Down Arrow 20"/>
          <p:cNvSpPr/>
          <p:nvPr/>
        </p:nvSpPr>
        <p:spPr>
          <a:xfrm rot="10800000">
            <a:off x="7494373" y="4439886"/>
            <a:ext cx="144016" cy="217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2" name="Down Arrow 21"/>
          <p:cNvSpPr/>
          <p:nvPr/>
        </p:nvSpPr>
        <p:spPr>
          <a:xfrm rot="10800000">
            <a:off x="5452495" y="4409406"/>
            <a:ext cx="144016" cy="217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3" name="Down Arrow 22"/>
          <p:cNvSpPr/>
          <p:nvPr/>
        </p:nvSpPr>
        <p:spPr>
          <a:xfrm rot="10800000">
            <a:off x="3434102" y="4450190"/>
            <a:ext cx="144016" cy="217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9" name="Arc 28"/>
          <p:cNvSpPr/>
          <p:nvPr/>
        </p:nvSpPr>
        <p:spPr>
          <a:xfrm rot="5400000">
            <a:off x="4227615" y="1935484"/>
            <a:ext cx="2502330" cy="2008703"/>
          </a:xfrm>
          <a:prstGeom prst="arc">
            <a:avLst>
              <a:gd name="adj1" fmla="val 16200000"/>
              <a:gd name="adj2" fmla="val 16108998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0" name="TextBox 29"/>
          <p:cNvSpPr txBox="1"/>
          <p:nvPr/>
        </p:nvSpPr>
        <p:spPr>
          <a:xfrm>
            <a:off x="2819400" y="3793555"/>
            <a:ext cx="20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1200" dirty="0">
                <a:solidFill>
                  <a:srgbClr val="C00000"/>
                </a:solidFill>
              </a:rPr>
              <a:t>ВЈЕРОВАТНО НАЈПРИХВАТЉИВИЈА </a:t>
            </a:r>
            <a:r>
              <a:rPr lang="sr-Cyrl-BA" sz="1200" dirty="0" smtClean="0">
                <a:solidFill>
                  <a:srgbClr val="C00000"/>
                </a:solidFill>
              </a:rPr>
              <a:t>ОПЦИЈА</a:t>
            </a:r>
            <a:endParaRPr lang="bs-Latn-BA" sz="1200" b="1" dirty="0">
              <a:solidFill>
                <a:srgbClr val="C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201596" y="3455309"/>
            <a:ext cx="304800" cy="32569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2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7772400" cy="609600"/>
          </a:xfrm>
        </p:spPr>
        <p:txBody>
          <a:bodyPr/>
          <a:lstStyle/>
          <a:p>
            <a:r>
              <a:rPr lang="sr-Cyrl-BA" dirty="0"/>
              <a:t>Примјер – програм и </a:t>
            </a:r>
            <a:r>
              <a:rPr lang="sr-Cyrl-BA" dirty="0" smtClean="0"/>
              <a:t>циљеви</a:t>
            </a: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CB38F-B5FF-4F39-A33F-716B02CE2E1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200"/>
            <a:ext cx="799510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51420" y="1309141"/>
            <a:ext cx="8229600" cy="612304"/>
          </a:xfrm>
        </p:spPr>
        <p:txBody>
          <a:bodyPr/>
          <a:lstStyle/>
          <a:p>
            <a:r>
              <a:rPr lang="az-Cyrl-AZ"/>
              <a:t>Садржај програма обуке</a:t>
            </a:r>
            <a:br>
              <a:rPr lang="az-Cyrl-AZ"/>
            </a:br>
            <a:r>
              <a:rPr lang="az-Cyrl-AZ"/>
              <a:t>
</a:t>
            </a:r>
            <a:endParaRPr lang="bs-Latn-BA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61E2504-C994-4F35-A94B-88336B486BE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73" name="Rectangle 14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  <a:p>
            <a:endParaRPr lang="en-US"/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>
            <a:off x="0" y="58705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76" name="Rectangle 18"/>
          <p:cNvSpPr>
            <a:spLocks noChangeArrowheads="1"/>
          </p:cNvSpPr>
          <p:nvPr/>
        </p:nvSpPr>
        <p:spPr bwMode="auto">
          <a:xfrm>
            <a:off x="0" y="58705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70215048"/>
              </p:ext>
            </p:extLst>
          </p:nvPr>
        </p:nvGraphicFramePr>
        <p:xfrm>
          <a:off x="580020" y="1869824"/>
          <a:ext cx="7772400" cy="443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76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64" y="1236564"/>
            <a:ext cx="7772400" cy="609600"/>
          </a:xfrm>
        </p:spPr>
        <p:txBody>
          <a:bodyPr/>
          <a:lstStyle/>
          <a:p>
            <a:r>
              <a:rPr lang="sr-Cyrl-BA" dirty="0"/>
              <a:t>Примјер – правно упориште </a:t>
            </a:r>
            <a:r>
              <a:rPr lang="sr-Cyrl-BA" dirty="0" smtClean="0"/>
              <a:t>програма</a:t>
            </a:r>
            <a:r>
              <a:rPr lang="sr-Cyrl-BA" dirty="0"/>
              <a:t>
</a:t>
            </a: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CB38F-B5FF-4F39-A33F-716B02CE2E1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40" y="1831732"/>
            <a:ext cx="7934964" cy="411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772400" cy="609600"/>
          </a:xfrm>
        </p:spPr>
        <p:txBody>
          <a:bodyPr/>
          <a:lstStyle/>
          <a:p>
            <a:r>
              <a:rPr lang="sr-Cyrl-BA" dirty="0"/>
              <a:t>Примјер – програмске </a:t>
            </a:r>
            <a:r>
              <a:rPr lang="sr-Cyrl-BA" dirty="0" smtClean="0"/>
              <a:t>активности</a:t>
            </a: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CB38F-B5FF-4F39-A33F-716B02CE2E1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5" y="2133600"/>
            <a:ext cx="788686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7772400" cy="609600"/>
          </a:xfrm>
        </p:spPr>
        <p:txBody>
          <a:bodyPr/>
          <a:lstStyle/>
          <a:p>
            <a:r>
              <a:rPr lang="sr-Cyrl-BA" dirty="0"/>
              <a:t>Примјер – показатељи излазних </a:t>
            </a:r>
            <a:r>
              <a:rPr lang="sr-Cyrl-BA" dirty="0" smtClean="0"/>
              <a:t>резултата</a:t>
            </a:r>
            <a:r>
              <a:rPr lang="sr-Cyrl-BA" dirty="0"/>
              <a:t>
</a:t>
            </a: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CB38F-B5FF-4F39-A33F-716B02CE2E1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4343400" y="4474734"/>
            <a:ext cx="3895000" cy="879895"/>
          </a:xfrm>
          <a:prstGeom prst="upArrowCallout">
            <a:avLst/>
          </a:prstGeom>
          <a:solidFill>
            <a:srgbClr val="FDD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Очекује се повећање продуктивности у односу на </a:t>
            </a:r>
            <a:r>
              <a:rPr lang="ru-RU" sz="1600" dirty="0" smtClean="0">
                <a:solidFill>
                  <a:schemeClr val="tx1"/>
                </a:solidFill>
              </a:rPr>
              <a:t>2017</a:t>
            </a:r>
            <a:endParaRPr lang="bs-Latn-BA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24" y="1939962"/>
            <a:ext cx="7691664" cy="24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7772400" cy="609600"/>
          </a:xfrm>
        </p:spPr>
        <p:txBody>
          <a:bodyPr/>
          <a:lstStyle/>
          <a:p>
            <a:r>
              <a:rPr lang="sr-Cyrl-BA" sz="2200" dirty="0"/>
              <a:t>Примјер – показатељи крајњих резултата</a:t>
            </a:r>
            <a:br>
              <a:rPr lang="sr-Cyrl-BA" sz="2200" dirty="0"/>
            </a:br>
            <a:r>
              <a:rPr lang="sr-Cyrl-BA" sz="2200" dirty="0"/>
              <a:t>
</a:t>
            </a:r>
            <a:endParaRPr lang="bs-Latn-BA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CB38F-B5FF-4F39-A33F-716B02CE2E1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4304182" y="6019800"/>
            <a:ext cx="3773018" cy="457200"/>
          </a:xfrm>
          <a:prstGeom prst="upArrowCallout">
            <a:avLst/>
          </a:prstGeom>
          <a:solidFill>
            <a:srgbClr val="FDD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….</a:t>
            </a:r>
            <a:r>
              <a:rPr lang="sr-Cyrl-BA" sz="1600" dirty="0">
                <a:solidFill>
                  <a:schemeClr val="tx1"/>
                </a:solidFill>
              </a:rPr>
              <a:t> као и повећање ефективности</a:t>
            </a:r>
            <a:endParaRPr lang="bs-Latn-BA" sz="1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74" y="1586869"/>
            <a:ext cx="8047126" cy="44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59" y="1366875"/>
            <a:ext cx="7772400" cy="609600"/>
          </a:xfrm>
        </p:spPr>
        <p:txBody>
          <a:bodyPr/>
          <a:lstStyle/>
          <a:p>
            <a:r>
              <a:rPr lang="sr-Cyrl-BA" dirty="0"/>
              <a:t>Примјер – показатељи ефикасности</a:t>
            </a:r>
            <a:br>
              <a:rPr lang="sr-Cyrl-BA" dirty="0"/>
            </a:br>
            <a:r>
              <a:rPr lang="sr-Cyrl-BA" dirty="0"/>
              <a:t>
</a:t>
            </a: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CB38F-B5FF-4F39-A33F-716B02CE2E1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4495800" y="3194308"/>
            <a:ext cx="3247942" cy="745071"/>
          </a:xfrm>
          <a:prstGeom prst="upArrowCallout">
            <a:avLst/>
          </a:prstGeom>
          <a:solidFill>
            <a:srgbClr val="FDD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….</a:t>
            </a:r>
            <a:r>
              <a:rPr lang="ru-RU" sz="1600" dirty="0">
                <a:solidFill>
                  <a:schemeClr val="tx1"/>
                </a:solidFill>
              </a:rPr>
              <a:t> уз задржавање постојеће високе ефикасности рада</a:t>
            </a:r>
            <a:endParaRPr lang="bs-Latn-BA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52" y="2251518"/>
            <a:ext cx="7283813" cy="8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373124"/>
            <a:ext cx="7772400" cy="609600"/>
          </a:xfrm>
        </p:spPr>
        <p:txBody>
          <a:bodyPr/>
          <a:lstStyle/>
          <a:p>
            <a:r>
              <a:rPr lang="sr-Cyrl-BA" dirty="0"/>
              <a:t>Примјер – трошкови програма</a:t>
            </a:r>
            <a:br>
              <a:rPr lang="sr-Cyrl-BA" dirty="0"/>
            </a:br>
            <a:r>
              <a:rPr lang="sr-Cyrl-BA" dirty="0"/>
              <a:t>
</a:t>
            </a: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CB38F-B5FF-4F39-A33F-716B02CE2E1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5334000" y="3830322"/>
            <a:ext cx="3520498" cy="1122678"/>
          </a:xfrm>
          <a:prstGeom prst="upArrowCallout">
            <a:avLst/>
          </a:prstGeom>
          <a:solidFill>
            <a:srgbClr val="FDD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…</a:t>
            </a:r>
            <a:r>
              <a:rPr lang="ru-RU" sz="1400" dirty="0">
                <a:solidFill>
                  <a:schemeClr val="tx1"/>
                </a:solidFill>
              </a:rPr>
              <a:t>а за то су потребна додатна средства за ново запошљавање и уговорене услуге</a:t>
            </a:r>
            <a:endParaRPr lang="bs-Latn-BA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5570984"/>
            <a:ext cx="8073960" cy="601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Информације програмског буџета омогућавају квалитетно аргументовање буџетског захтјева</a:t>
            </a:r>
            <a:r>
              <a:rPr lang="en-US" sz="1800" dirty="0" smtClean="0">
                <a:solidFill>
                  <a:schemeClr val="tx1"/>
                </a:solidFill>
              </a:rPr>
              <a:t>!</a:t>
            </a:r>
            <a:endParaRPr lang="bs-Latn-BA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90124"/>
            <a:ext cx="8426882" cy="143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7772400" cy="609600"/>
          </a:xfrm>
        </p:spPr>
        <p:txBody>
          <a:bodyPr/>
          <a:lstStyle/>
          <a:p>
            <a:r>
              <a:rPr lang="ru-RU" dirty="0"/>
              <a:t>Предуслови за примјену програмског </a:t>
            </a:r>
            <a:r>
              <a:rPr lang="ru-RU" dirty="0" smtClean="0"/>
              <a:t>буџета</a:t>
            </a:r>
            <a:r>
              <a:rPr lang="ru-RU" dirty="0"/>
              <a:t>
</a:t>
            </a:r>
            <a:endParaRPr lang="en-GB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536" y="1905000"/>
            <a:ext cx="8001000" cy="46409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200" dirty="0"/>
              <a:t>Воља и знање особља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200" dirty="0" smtClean="0"/>
              <a:t>Сарадња </a:t>
            </a:r>
            <a:r>
              <a:rPr lang="ru-RU" sz="2200" dirty="0"/>
              <a:t>тужилачког особља и службе за финансије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200" dirty="0" smtClean="0"/>
              <a:t>Подршка </a:t>
            </a:r>
            <a:r>
              <a:rPr lang="ru-RU" sz="2200" dirty="0"/>
              <a:t>министарства финансија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200" dirty="0" smtClean="0"/>
              <a:t>Постојање </a:t>
            </a:r>
            <a:r>
              <a:rPr lang="ru-RU" sz="2200" dirty="0"/>
              <a:t>квалитететног стратешког оквира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200" dirty="0" smtClean="0"/>
              <a:t>Дефинисана </a:t>
            </a:r>
            <a:r>
              <a:rPr lang="ru-RU" sz="2200" dirty="0"/>
              <a:t>одговорност за резултате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200" dirty="0" smtClean="0"/>
              <a:t>Постојање </a:t>
            </a:r>
            <a:r>
              <a:rPr lang="ru-RU" sz="2200" dirty="0"/>
              <a:t>одговарајућег система праћења и извјештавања о учинку и трошковима програма (софтвер)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200" dirty="0" smtClean="0"/>
              <a:t>Одговарајући </a:t>
            </a:r>
            <a:r>
              <a:rPr lang="ru-RU" sz="2200" dirty="0"/>
              <a:t>формално-правни оквир (закон, подзаконски акти</a:t>
            </a:r>
            <a:r>
              <a:rPr lang="ru-RU" sz="2200" dirty="0" smtClean="0"/>
              <a:t>)</a:t>
            </a:r>
            <a:endParaRPr lang="en-GB" sz="22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4C4F32-AAC3-423C-9298-B2C062400CA7}" type="slidenum">
              <a:rPr lang="en-GB" smtClean="0"/>
              <a:pPr/>
              <a:t>46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431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772400" cy="609600"/>
          </a:xfrm>
        </p:spPr>
        <p:txBody>
          <a:bodyPr/>
          <a:lstStyle/>
          <a:p>
            <a:r>
              <a:rPr lang="sr-Cyrl-BA" dirty="0"/>
              <a:t>Након подношења захтјева</a:t>
            </a:r>
            <a:r>
              <a:rPr lang="en-US" dirty="0" smtClean="0"/>
              <a:t>…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3296" y="2167128"/>
            <a:ext cx="7772400" cy="3886200"/>
          </a:xfrm>
        </p:spPr>
        <p:txBody>
          <a:bodyPr/>
          <a:lstStyle/>
          <a:p>
            <a:r>
              <a:rPr lang="ru-RU" sz="2200" dirty="0" smtClean="0"/>
              <a:t>Консултујте се </a:t>
            </a:r>
            <a:r>
              <a:rPr lang="ru-RU" sz="2200" dirty="0"/>
              <a:t>са </a:t>
            </a:r>
            <a:r>
              <a:rPr lang="ru-RU" sz="2200" dirty="0">
                <a:solidFill>
                  <a:srgbClr val="C00000"/>
                </a:solidFill>
              </a:rPr>
              <a:t>министарством правде </a:t>
            </a:r>
            <a:r>
              <a:rPr lang="ru-RU" sz="2200" dirty="0"/>
              <a:t>и </a:t>
            </a:r>
            <a:r>
              <a:rPr lang="ru-RU" sz="2200" dirty="0" smtClean="0">
                <a:solidFill>
                  <a:srgbClr val="C00000"/>
                </a:solidFill>
              </a:rPr>
              <a:t>министарством </a:t>
            </a:r>
            <a:r>
              <a:rPr lang="ru-RU" sz="2200" dirty="0">
                <a:solidFill>
                  <a:srgbClr val="C00000"/>
                </a:solidFill>
              </a:rPr>
              <a:t>финансија </a:t>
            </a:r>
            <a:r>
              <a:rPr lang="ru-RU" sz="2200" dirty="0"/>
              <a:t>о статусу вашег захтјева</a:t>
            </a:r>
          </a:p>
          <a:p>
            <a:r>
              <a:rPr lang="ru-RU" sz="2200" dirty="0" smtClean="0"/>
              <a:t>Доставите </a:t>
            </a:r>
            <a:r>
              <a:rPr lang="ru-RU" sz="2200" dirty="0">
                <a:solidFill>
                  <a:srgbClr val="C00000"/>
                </a:solidFill>
              </a:rPr>
              <a:t>додатне информације </a:t>
            </a:r>
            <a:r>
              <a:rPr lang="ru-RU" sz="2200" dirty="0"/>
              <a:t>и образложења, по потреби</a:t>
            </a:r>
          </a:p>
          <a:p>
            <a:r>
              <a:rPr lang="ru-RU" sz="2200" dirty="0" smtClean="0"/>
              <a:t>Укључите </a:t>
            </a:r>
            <a:r>
              <a:rPr lang="ru-RU" sz="2200" dirty="0">
                <a:solidFill>
                  <a:srgbClr val="C00000"/>
                </a:solidFill>
              </a:rPr>
              <a:t>ВСТВ</a:t>
            </a:r>
            <a:r>
              <a:rPr lang="ru-RU" sz="2200" dirty="0"/>
              <a:t> у процес лобирања, по потреби</a:t>
            </a:r>
          </a:p>
          <a:p>
            <a:r>
              <a:rPr lang="ru-RU" sz="2200" dirty="0" smtClean="0"/>
              <a:t>Заговарање </a:t>
            </a:r>
            <a:r>
              <a:rPr lang="ru-RU" sz="2200" dirty="0"/>
              <a:t>од стране </a:t>
            </a:r>
            <a:r>
              <a:rPr lang="ru-RU" sz="2200" dirty="0">
                <a:solidFill>
                  <a:srgbClr val="C00000"/>
                </a:solidFill>
              </a:rPr>
              <a:t>организација цивилног друштва</a:t>
            </a:r>
            <a:r>
              <a:rPr lang="ru-RU" sz="2200" dirty="0"/>
              <a:t> и </a:t>
            </a:r>
            <a:r>
              <a:rPr lang="ru-RU" sz="2200" dirty="0">
                <a:solidFill>
                  <a:srgbClr val="C00000"/>
                </a:solidFill>
              </a:rPr>
              <a:t>донатора</a:t>
            </a:r>
            <a:r>
              <a:rPr lang="ru-RU" sz="2200" dirty="0"/>
              <a:t> може помоћи реализацији буџетских </a:t>
            </a:r>
            <a:r>
              <a:rPr lang="ru-RU" sz="2200" dirty="0" smtClean="0"/>
              <a:t>захтјева</a:t>
            </a:r>
            <a:endParaRPr lang="bs-Latn-B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830EE-AB88-4154-BF5C-7B1CE39E1BD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772400" cy="609600"/>
          </a:xfrm>
        </p:spPr>
        <p:txBody>
          <a:bodyPr/>
          <a:lstStyle/>
          <a:p>
            <a:r>
              <a:rPr lang="sr-Cyrl-BA" dirty="0"/>
              <a:t>Дискусија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057400"/>
            <a:ext cx="7772400" cy="3886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200" dirty="0"/>
              <a:t>Шта садржи ваш захтјев за приоритетима из ДОБ-а?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Зашто </a:t>
            </a:r>
            <a:r>
              <a:rPr lang="ru-RU" sz="2200" dirty="0"/>
              <a:t>(не) примијењујете програмски буџет?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Чиме </a:t>
            </a:r>
            <a:r>
              <a:rPr lang="ru-RU" sz="2200" dirty="0"/>
              <a:t>правдате захтјеве за додатном потрошњом?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Како </a:t>
            </a:r>
            <a:r>
              <a:rPr lang="ru-RU" sz="2200" dirty="0"/>
              <a:t>МФ реагује на ове захтјеве -  консултације, додатне информације, (не)одобравање?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Каква </a:t>
            </a:r>
            <a:r>
              <a:rPr lang="ru-RU" sz="2200" dirty="0"/>
              <a:t>је улога Министарства правде и ВСТВ-а у овој фази?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Шта </a:t>
            </a:r>
            <a:r>
              <a:rPr lang="ru-RU" sz="2200" dirty="0"/>
              <a:t>су највећи проблеми за примјену програмског буџета и како их ријешити</a:t>
            </a:r>
            <a:r>
              <a:rPr lang="ru-RU" sz="2200" dirty="0" smtClean="0"/>
              <a:t>?</a:t>
            </a:r>
            <a:endParaRPr lang="ru-RU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830EE-AB88-4154-BF5C-7B1CE39E1BD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935038"/>
          </a:xfrm>
        </p:spPr>
        <p:txBody>
          <a:bodyPr/>
          <a:lstStyle/>
          <a:p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V </a:t>
            </a:r>
            <a:r>
              <a:rPr lang="sr-Cyrl-BA" sz="3000" dirty="0">
                <a:latin typeface="Calibri" pitchFamily="34" charset="0"/>
                <a:cs typeface="Calibri" pitchFamily="34" charset="0"/>
              </a:rPr>
              <a:t>ПРАКТИЧАН РАД У ГРУПАМА</a:t>
            </a:r>
            <a:br>
              <a:rPr lang="sr-Cyrl-BA" sz="3000" dirty="0">
                <a:latin typeface="Calibri" pitchFamily="34" charset="0"/>
                <a:cs typeface="Calibri" pitchFamily="34" charset="0"/>
              </a:rPr>
            </a:br>
            <a:r>
              <a:rPr lang="sr-Cyrl-BA" sz="3000" dirty="0">
                <a:latin typeface="Calibri" pitchFamily="34" charset="0"/>
                <a:cs typeface="Calibri" pitchFamily="34" charset="0"/>
              </a:rPr>
              <a:t>
</a:t>
            </a:r>
            <a:endParaRPr lang="en-GB" sz="3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Placeholder 7" descr="strategic-plannin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8440" b="8440"/>
          <a:stretch>
            <a:fillRect/>
          </a:stretch>
        </p:blipFill>
        <p:spPr>
          <a:xfrm>
            <a:off x="457200" y="1905000"/>
            <a:ext cx="8229600" cy="4270375"/>
          </a:xfrm>
        </p:spPr>
      </p:pic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898775" y="6356350"/>
            <a:ext cx="3505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A2B619B7-8FE5-49F3-871C-ED66F1AE688E}" type="slidenum">
              <a:rPr lang="en-US" smtClean="0"/>
              <a:pPr algn="r"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49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772400" cy="609600"/>
          </a:xfrm>
        </p:spPr>
        <p:txBody>
          <a:bodyPr/>
          <a:lstStyle/>
          <a:p>
            <a:r>
              <a:rPr lang="sr-Cyrl-BA" dirty="0"/>
              <a:t>Представљање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Предавачи:</a:t>
            </a:r>
          </a:p>
          <a:p>
            <a:pPr lvl="1"/>
            <a:r>
              <a:rPr lang="ru-RU" dirty="0" smtClean="0"/>
              <a:t>Светлана </a:t>
            </a:r>
            <a:r>
              <a:rPr lang="ru-RU" dirty="0"/>
              <a:t>Радовановић</a:t>
            </a:r>
          </a:p>
          <a:p>
            <a:pPr lvl="1"/>
            <a:r>
              <a:rPr lang="ru-RU" dirty="0" smtClean="0"/>
              <a:t>Зухра </a:t>
            </a:r>
            <a:r>
              <a:rPr lang="ru-RU" dirty="0"/>
              <a:t>Османовић-Пашић</a:t>
            </a:r>
          </a:p>
          <a:p>
            <a:r>
              <a:rPr lang="ru-RU" dirty="0" smtClean="0"/>
              <a:t>Учесници</a:t>
            </a:r>
            <a:r>
              <a:rPr lang="ru-RU" dirty="0"/>
              <a:t>:</a:t>
            </a:r>
          </a:p>
          <a:p>
            <a:pPr lvl="1"/>
            <a:r>
              <a:rPr lang="ru-RU" dirty="0" smtClean="0"/>
              <a:t>Институција </a:t>
            </a:r>
            <a:r>
              <a:rPr lang="ru-RU" dirty="0"/>
              <a:t>и функција?</a:t>
            </a:r>
          </a:p>
          <a:p>
            <a:pPr lvl="1"/>
            <a:r>
              <a:rPr lang="ru-RU" dirty="0" smtClean="0"/>
              <a:t>Улога </a:t>
            </a:r>
            <a:r>
              <a:rPr lang="ru-RU" dirty="0"/>
              <a:t>коју имате у процесу планирања и припреме буџета?</a:t>
            </a:r>
          </a:p>
          <a:p>
            <a:pPr lvl="1"/>
            <a:r>
              <a:rPr lang="ru-RU" dirty="0" smtClean="0"/>
              <a:t>Конкретна </a:t>
            </a:r>
            <a:r>
              <a:rPr lang="ru-RU" dirty="0"/>
              <a:t>очекивања од ове обуке</a:t>
            </a:r>
            <a:r>
              <a:rPr lang="ru-RU" dirty="0" smtClean="0"/>
              <a:t>?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830EE-AB88-4154-BF5C-7B1CE39E1B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772400" cy="609600"/>
          </a:xfrm>
        </p:spPr>
        <p:txBody>
          <a:bodyPr/>
          <a:lstStyle/>
          <a:p>
            <a:r>
              <a:rPr lang="sr-Cyrl-BA" dirty="0"/>
              <a:t>Практичан рад у групама</a:t>
            </a:r>
            <a:br>
              <a:rPr lang="sr-Cyrl-BA" dirty="0"/>
            </a:br>
            <a:r>
              <a:rPr lang="sr-Cyrl-BA" dirty="0"/>
              <a:t>
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8077200" cy="4267200"/>
          </a:xfrm>
        </p:spPr>
        <p:txBody>
          <a:bodyPr/>
          <a:lstStyle/>
          <a:p>
            <a:r>
              <a:rPr lang="ru-RU" dirty="0"/>
              <a:t>Вјежба: Припрема приједлога приоритета за израду ДОБ-а</a:t>
            </a:r>
          </a:p>
          <a:p>
            <a:pPr lvl="1"/>
            <a:r>
              <a:rPr lang="sr-Cyrl-BA" dirty="0"/>
              <a:t>Групни рад (45 мин</a:t>
            </a:r>
            <a:r>
              <a:rPr lang="en-US" dirty="0" smtClean="0"/>
              <a:t>)</a:t>
            </a:r>
            <a:endParaRPr lang="sr-Cyrl-BA" dirty="0"/>
          </a:p>
          <a:p>
            <a:pPr lvl="1"/>
            <a:r>
              <a:rPr lang="ru-RU" dirty="0" smtClean="0"/>
              <a:t>Представљање </a:t>
            </a:r>
            <a:r>
              <a:rPr lang="ru-RU" dirty="0"/>
              <a:t>резултата и дискусија (30 мин</a:t>
            </a:r>
            <a:r>
              <a:rPr lang="ru-RU" dirty="0" smtClean="0"/>
              <a:t>)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30EE-AB88-4154-BF5C-7B1CE39E1BD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441960" y="1368425"/>
            <a:ext cx="8229600" cy="892175"/>
          </a:xfrm>
        </p:spPr>
        <p:txBody>
          <a:bodyPr/>
          <a:lstStyle/>
          <a:p>
            <a:pPr algn="l"/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VI </a:t>
            </a:r>
            <a:r>
              <a:rPr lang="sr-Cyrl-BA" sz="3000" b="1" dirty="0" smtClean="0">
                <a:latin typeface="Calibri" pitchFamily="34" charset="0"/>
                <a:cs typeface="Calibri" pitchFamily="34" charset="0"/>
              </a:rPr>
              <a:t>ПРИМЈЕНА ЗАКОНА О ФИСКАЛНОЈ ОДГОВОРНОСТИ У РЕПУБЛИЦИ СРПСКОЈ</a:t>
            </a:r>
            <a:endParaRPr lang="en-GB" sz="3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Placeholder 7" descr="strategic-plannin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8440" b="8440"/>
          <a:stretch>
            <a:fillRect/>
          </a:stretch>
        </p:blipFill>
        <p:spPr>
          <a:xfrm>
            <a:off x="441960" y="2271585"/>
            <a:ext cx="8229600" cy="4270375"/>
          </a:xfrm>
        </p:spPr>
      </p:pic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898775" y="6356350"/>
            <a:ext cx="3505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A2B619B7-8FE5-49F3-871C-ED66F1AE688E}" type="slidenum">
              <a:rPr lang="en-US" smtClean="0"/>
              <a:pPr algn="r"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72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543800" cy="685800"/>
          </a:xfrm>
        </p:spPr>
        <p:txBody>
          <a:bodyPr/>
          <a:lstStyle/>
          <a:p>
            <a:r>
              <a:rPr lang="sr-Cyrl-BA" dirty="0" smtClean="0"/>
              <a:t>Закон о фискалној одговорности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BA" sz="2000" dirty="0" smtClean="0"/>
              <a:t>Законом о фискалној одговорности у Републици Српској: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BA" dirty="0" smtClean="0"/>
              <a:t>уређују се фискална правила,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BA" dirty="0" smtClean="0"/>
              <a:t>доносе мјере и процедуре којима се успоставља фискални оквир,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BA" dirty="0" smtClean="0"/>
              <a:t>ограничава јавна потрошња,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BA" dirty="0" smtClean="0"/>
              <a:t>јача одговорност за ефикасно и ефективно кориштење буџетских средстава,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BA" dirty="0" smtClean="0"/>
              <a:t>јача систем контроле и надзора </a:t>
            </a:r>
            <a:r>
              <a:rPr lang="sr-Cyrl-BA" b="1" dirty="0" smtClean="0"/>
              <a:t>и</a:t>
            </a:r>
            <a:r>
              <a:rPr lang="sr-Cyrl-BA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BA" b="1" dirty="0" smtClean="0"/>
              <a:t>формира се Фискални савјет Републике Српске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000" dirty="0" smtClean="0"/>
              <a:t>Одредбе овог закона односе се на буџетски систем Републике  Српске</a:t>
            </a:r>
          </a:p>
          <a:p>
            <a:pPr marL="0" indent="0">
              <a:buNone/>
            </a:pPr>
            <a:r>
              <a:rPr lang="sr-Cyrl-BA" dirty="0">
                <a:latin typeface="Georgia" panose="02040502050405020303" pitchFamily="18" charset="0"/>
              </a:rPr>
              <a:t> </a:t>
            </a:r>
            <a:r>
              <a:rPr lang="sr-Cyrl-BA" dirty="0" smtClean="0">
                <a:latin typeface="Georgia" panose="02040502050405020303" pitchFamily="18" charset="0"/>
              </a:rPr>
              <a:t>        </a:t>
            </a:r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            </a:t>
            </a:r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                                      </a:t>
            </a:r>
          </a:p>
          <a:p>
            <a:pPr marL="0" indent="0">
              <a:buNone/>
            </a:pPr>
            <a:endParaRPr lang="vi-VN" dirty="0" smtClean="0"/>
          </a:p>
        </p:txBody>
      </p:sp>
    </p:spTree>
    <p:extLst>
      <p:ext uri="{BB962C8B-B14F-4D97-AF65-F5344CB8AC3E}">
        <p14:creationId xmlns:p14="http://schemas.microsoft.com/office/powerpoint/2010/main" val="36982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Фискални савјет Републике Срспке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BA" sz="2100" dirty="0" smtClean="0"/>
              <a:t>Независан огран, а за обављање послова из своје надлежности одговорана је НСРС,</a:t>
            </a:r>
          </a:p>
          <a:p>
            <a:pPr marL="0" indent="0" algn="just">
              <a:buNone/>
            </a:pPr>
            <a:endParaRPr lang="sr-Cyrl-BA" sz="21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2100" dirty="0" smtClean="0"/>
              <a:t>НСРС именује чланове Фисклсног савјета,</a:t>
            </a:r>
          </a:p>
          <a:p>
            <a:pPr marL="0" indent="0" algn="just">
              <a:buNone/>
            </a:pPr>
            <a:endParaRPr lang="sr-Cyrl-BA" sz="21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2100" dirty="0" smtClean="0"/>
              <a:t>Фискални савјет је резултат опредјељености за вођењем ефикасне фискалне политике и жеље за дугорочном фискалном одрживошћу јавних финансија Републике Српске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Правни и</a:t>
            </a:r>
            <a:r>
              <a:rPr lang="en-US" dirty="0" smtClean="0"/>
              <a:t> </a:t>
            </a:r>
            <a:r>
              <a:rPr lang="sr-Cyrl-BA" dirty="0" smtClean="0"/>
              <a:t>административни оквир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BA" sz="2100" dirty="0"/>
              <a:t>Закон о буџетском систему Републике Српске,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2100" dirty="0"/>
              <a:t>Закон о фискалној одговорности,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2100" dirty="0"/>
              <a:t>Правилник о фискалним изјавама,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2100" dirty="0"/>
              <a:t>Правилник о рачуноводству, рачуноводственим политикама и рачуноводственим процјенама за буџетске кориснике,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2100" dirty="0"/>
              <a:t>Упутство за израду дугорочног плана за измирење неизмирених обавеза пренесених из предходног периода</a:t>
            </a: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51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Функције Фискалног савјета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305800" cy="4495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BA" sz="1800" dirty="0" smtClean="0"/>
              <a:t>Анализира макроекономске и фискалне претпоставке и пројекције коришћене за израду ДОБ-а, нацрта и приједлога буџета Републике и ЕРП-а,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1800" dirty="0" smtClean="0"/>
              <a:t>Даје независну и кредибилну оцјену мјера ЕРП-а,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1800" dirty="0" smtClean="0"/>
              <a:t>Процјељује основне фискалне ризике и вјероватноћу да ће Влада испунити своје фискалне циљеве за сљедећу годину и наредне двије,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1800" dirty="0" smtClean="0"/>
              <a:t>Процјењује у којој мјери је Влада у предходној фискалној години поштовала и испунила фискалне циљеве које је утврдила, те фискална правила дефинисана овим законом,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1800" dirty="0" smtClean="0"/>
              <a:t>Провјерава да ли има основа за одобрајање привременог одступања и колика је вјероватноћа да ћеВладин план прилагпђаваања омогућити повратак на поштовање фискалних правила,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1800" dirty="0" smtClean="0"/>
              <a:t>Провјерава адекватност економских калсификација ради правилног мјерења квантитативних фискалних циљева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8470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533400"/>
          </a:xfrm>
        </p:spPr>
        <p:txBody>
          <a:bodyPr/>
          <a:lstStyle/>
          <a:p>
            <a:r>
              <a:rPr lang="sr-Cyrl-BA" dirty="0" smtClean="0"/>
              <a:t>Фискалне изјаве и фискалне мјере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BA" sz="1900" b="1" dirty="0" smtClean="0"/>
              <a:t>Изјава о фискалном утицају - </a:t>
            </a:r>
            <a:r>
              <a:rPr lang="sr-Cyrl-BA" sz="1900" dirty="0" smtClean="0"/>
              <a:t>изјава коју МФ-а доставља одговорно лице буџетског корисника </a:t>
            </a:r>
          </a:p>
          <a:p>
            <a:pPr marL="0" indent="0" algn="just">
              <a:buNone/>
            </a:pPr>
            <a:r>
              <a:rPr lang="sr-Cyrl-BA" sz="1900" dirty="0"/>
              <a:t> </a:t>
            </a:r>
            <a:r>
              <a:rPr lang="sr-Cyrl-BA" sz="1900" dirty="0" smtClean="0"/>
              <a:t>    приликом достављања на мишљење аката за чије провођење је </a:t>
            </a:r>
          </a:p>
          <a:p>
            <a:pPr marL="0" indent="0" algn="just">
              <a:buNone/>
            </a:pPr>
            <a:r>
              <a:rPr lang="sr-Cyrl-BA" sz="1900" dirty="0"/>
              <a:t> </a:t>
            </a:r>
            <a:r>
              <a:rPr lang="sr-Cyrl-BA" sz="1900" dirty="0" smtClean="0"/>
              <a:t>    потребно обезбиједити финансијска средства, 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r-Cyrl-BA" sz="1900" b="1" dirty="0" smtClean="0"/>
              <a:t>Изјава о фискалној одговорности - </a:t>
            </a:r>
            <a:r>
              <a:rPr lang="sr-Cyrl-BA" sz="1900" dirty="0" smtClean="0"/>
              <a:t>изјава коју достављањем на усвајање буџета, односно ребаланса </a:t>
            </a:r>
          </a:p>
          <a:p>
            <a:pPr marL="0" indent="0" algn="just">
              <a:buNone/>
            </a:pPr>
            <a:r>
              <a:rPr lang="sr-Cyrl-BA" sz="1900" dirty="0"/>
              <a:t> </a:t>
            </a:r>
            <a:r>
              <a:rPr lang="sr-Cyrl-BA" sz="1900" dirty="0" smtClean="0"/>
              <a:t>    буџета  надлежном органу, потписану и овјерену, доставља</a:t>
            </a:r>
          </a:p>
          <a:p>
            <a:pPr marL="0" indent="0" algn="just">
              <a:buNone/>
            </a:pPr>
            <a:r>
              <a:rPr lang="sr-Cyrl-BA" sz="1900" dirty="0"/>
              <a:t> </a:t>
            </a:r>
            <a:r>
              <a:rPr lang="sr-Cyrl-BA" sz="1900" dirty="0" smtClean="0"/>
              <a:t>    одговорно лице буџетског корисника,</a:t>
            </a:r>
          </a:p>
          <a:p>
            <a:pPr marL="0" indent="0" algn="just">
              <a:buNone/>
            </a:pPr>
            <a:endParaRPr lang="sr-Cyrl-BA" sz="19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BA" sz="1900" dirty="0" smtClean="0"/>
              <a:t>Уколико буџетски корисници  створи обавезе по било ком основу </a:t>
            </a:r>
          </a:p>
          <a:p>
            <a:pPr marL="0" indent="0" algn="just">
              <a:buNone/>
            </a:pPr>
            <a:r>
              <a:rPr lang="sr-Cyrl-BA" sz="1900" dirty="0"/>
              <a:t> </a:t>
            </a:r>
            <a:r>
              <a:rPr lang="sr-Cyrl-BA" sz="1900" dirty="0" smtClean="0"/>
              <a:t>     изнад висине расположивих средстава  утврђених буџетом, </a:t>
            </a:r>
          </a:p>
          <a:p>
            <a:pPr marL="0" indent="0" algn="just">
              <a:buNone/>
            </a:pPr>
            <a:r>
              <a:rPr lang="sr-Cyrl-BA" sz="1900" dirty="0"/>
              <a:t> </a:t>
            </a:r>
            <a:r>
              <a:rPr lang="sr-Cyrl-BA" sz="1900" dirty="0" smtClean="0"/>
              <a:t>     обавезу су да насталу разлику измире на терет буџета наредне </a:t>
            </a:r>
          </a:p>
          <a:p>
            <a:pPr marL="0" indent="0" algn="just">
              <a:buNone/>
            </a:pPr>
            <a:r>
              <a:rPr lang="sr-Cyrl-BA" sz="1900" dirty="0"/>
              <a:t> </a:t>
            </a:r>
            <a:r>
              <a:rPr lang="sr-Cyrl-BA" sz="1900" dirty="0" smtClean="0"/>
              <a:t>     фискалне године</a:t>
            </a:r>
          </a:p>
          <a:p>
            <a:pPr marL="0" indent="0" algn="just">
              <a:buNone/>
            </a:pPr>
            <a:r>
              <a:rPr lang="sr-Cyrl-BA" sz="1900" dirty="0"/>
              <a:t> </a:t>
            </a:r>
            <a:r>
              <a:rPr lang="sr-Cyrl-BA" sz="1900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Правилник о фискалним изјавама</a:t>
            </a:r>
            <a:br>
              <a:rPr lang="sr-Cyrl-B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8305800" cy="3733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BA" sz="2100" dirty="0" smtClean="0"/>
              <a:t>Уређује облик, садржај и изглед фискалних изјава,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100" dirty="0" smtClean="0"/>
              <a:t>Дефинише поступак и рокове за сачињавање и предају фискалних изјава,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100" dirty="0" smtClean="0"/>
              <a:t>Извјештавање о уоченим неправилностима,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BA" sz="2100" dirty="0" smtClean="0"/>
              <a:t>У складу са Законом о фискалној одговорности Републике Српске доноси га министар финансија</a:t>
            </a:r>
          </a:p>
        </p:txBody>
      </p:sp>
    </p:spTree>
    <p:extLst>
      <p:ext uri="{BB962C8B-B14F-4D97-AF65-F5344CB8AC3E}">
        <p14:creationId xmlns:p14="http://schemas.microsoft.com/office/powerpoint/2010/main" val="22435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Примјер: Изјава о фискалном утицају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47699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7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Примјер: Изјава о фиск</a:t>
            </a:r>
            <a:r>
              <a:rPr lang="en-US" dirty="0" smtClean="0"/>
              <a:t>a</a:t>
            </a:r>
            <a:r>
              <a:rPr lang="sr-Cyrl-BA" dirty="0" smtClean="0"/>
              <a:t>лној одговорности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434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411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8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273175"/>
          </a:xfrm>
        </p:spPr>
        <p:txBody>
          <a:bodyPr/>
          <a:lstStyle/>
          <a:p>
            <a:r>
              <a:rPr lang="bs-Latn-BA" sz="3000" b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БУЏЕТСКИ </a:t>
            </a:r>
            <a:r>
              <a:rPr lang="ru-RU" sz="3000" dirty="0">
                <a:latin typeface="Calibri" pitchFamily="34" charset="0"/>
                <a:cs typeface="Calibri" pitchFamily="34" charset="0"/>
              </a:rPr>
              <a:t>ПРОЦЕС У РЕПУБЛИЦИ СРПСКОЈ</a:t>
            </a:r>
            <a:endParaRPr lang="en-GB" sz="3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Placeholder 7" descr="strategic-plannin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8440" b="8440"/>
          <a:stretch>
            <a:fillRect/>
          </a:stretch>
        </p:blipFill>
        <p:spPr>
          <a:xfrm>
            <a:off x="457200" y="1905000"/>
            <a:ext cx="8229600" cy="4270375"/>
          </a:xfrm>
        </p:spPr>
      </p:pic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898775" y="6356350"/>
            <a:ext cx="3505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A2B619B7-8FE5-49F3-871C-ED66F1AE688E}" type="slidenum">
              <a:rPr lang="en-US" smtClean="0"/>
              <a:pPr algn="r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40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782638"/>
          </a:xfrm>
        </p:spPr>
        <p:txBody>
          <a:bodyPr/>
          <a:lstStyle/>
          <a:p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VII </a:t>
            </a:r>
            <a:r>
              <a:rPr lang="sr-Cyrl-BA" sz="3000" dirty="0">
                <a:latin typeface="Calibri" pitchFamily="34" charset="0"/>
                <a:cs typeface="Calibri" pitchFamily="34" charset="0"/>
              </a:rPr>
              <a:t>ЗАКЉУЧЦИ И НАРЕДНИ КОРАЦИ</a:t>
            </a:r>
            <a:endParaRPr lang="en-GB" sz="3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Placeholder 7" descr="strategic-plannin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8440" b="8440"/>
          <a:stretch>
            <a:fillRect/>
          </a:stretch>
        </p:blipFill>
        <p:spPr>
          <a:xfrm>
            <a:off x="536575" y="2001838"/>
            <a:ext cx="8229600" cy="4270375"/>
          </a:xfrm>
        </p:spPr>
      </p:pic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2898775" y="6356350"/>
            <a:ext cx="3505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A2B619B7-8FE5-49F3-871C-ED66F1AE688E}" type="slidenum">
              <a:rPr lang="en-US" smtClean="0"/>
              <a:pPr algn="r"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8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Закључци и наредни кораци</a:t>
            </a:r>
            <a:br>
              <a:rPr lang="sr-Cyrl-BA" dirty="0"/>
            </a:br>
            <a:r>
              <a:rPr lang="sr-Cyrl-BA" dirty="0"/>
              <a:t>
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Главни закључци</a:t>
            </a:r>
          </a:p>
          <a:p>
            <a:r>
              <a:rPr lang="ru-RU" dirty="0" smtClean="0"/>
              <a:t>Приједлози </a:t>
            </a:r>
            <a:r>
              <a:rPr lang="ru-RU" dirty="0"/>
              <a:t>наредних корака:</a:t>
            </a:r>
          </a:p>
          <a:p>
            <a:pPr lvl="1"/>
            <a:r>
              <a:rPr lang="ru-RU" dirty="0" smtClean="0"/>
              <a:t>радионица </a:t>
            </a:r>
            <a:r>
              <a:rPr lang="ru-RU" dirty="0"/>
              <a:t>у јулу</a:t>
            </a:r>
          </a:p>
          <a:p>
            <a:pPr lvl="1"/>
            <a:r>
              <a:rPr lang="ru-RU" dirty="0" smtClean="0"/>
              <a:t>потребе </a:t>
            </a:r>
            <a:r>
              <a:rPr lang="ru-RU" dirty="0"/>
              <a:t>за подршком појединачним тужилаштвима код припреме буџетских захтјева</a:t>
            </a:r>
          </a:p>
          <a:p>
            <a:r>
              <a:rPr lang="ru-RU" dirty="0" smtClean="0"/>
              <a:t>Попуњавање </a:t>
            </a:r>
            <a:r>
              <a:rPr lang="ru-RU" dirty="0"/>
              <a:t>евалуацијских </a:t>
            </a:r>
            <a:r>
              <a:rPr lang="ru-RU" dirty="0" smtClean="0"/>
              <a:t>листића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830EE-AB88-4154-BF5C-7B1CE39E1BD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7272288" cy="5089525"/>
          </a:xfrm>
        </p:spPr>
        <p:txBody>
          <a:bodyPr/>
          <a:lstStyle/>
          <a:p>
            <a:pPr marL="514350" indent="-514350" algn="ctr">
              <a:buFont typeface="Wingdings" pitchFamily="2" charset="2"/>
              <a:buNone/>
            </a:pPr>
            <a:endParaRPr lang="en-US" sz="4000" dirty="0" smtClean="0"/>
          </a:p>
          <a:p>
            <a:pPr marL="514350" indent="-514350" algn="ctr">
              <a:buFont typeface="Wingdings" pitchFamily="2" charset="2"/>
              <a:buNone/>
            </a:pPr>
            <a:endParaRPr lang="bs-Latn-BA" sz="42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ctr">
              <a:buFont typeface="Wingdings" pitchFamily="2" charset="2"/>
              <a:buNone/>
            </a:pPr>
            <a:r>
              <a:rPr lang="ru-RU" sz="4200" dirty="0">
                <a:latin typeface="Calibri" pitchFamily="34" charset="0"/>
                <a:cs typeface="Calibri" pitchFamily="34" charset="0"/>
              </a:rPr>
              <a:t>Х В А Л А  НА  П А Ж Њ И </a:t>
            </a:r>
            <a:r>
              <a:rPr lang="en-US" sz="4200" dirty="0" smtClean="0">
                <a:latin typeface="Calibri" pitchFamily="34" charset="0"/>
                <a:cs typeface="Calibri" pitchFamily="34" charset="0"/>
              </a:rPr>
              <a:t>!</a:t>
            </a:r>
          </a:p>
          <a:p>
            <a:pPr marL="514350" indent="-514350" algn="ctr">
              <a:buFont typeface="Wingdings" pitchFamily="2" charset="2"/>
              <a:buNone/>
            </a:pPr>
            <a:endParaRPr lang="en-US" sz="4200" dirty="0">
              <a:latin typeface="Calibri" pitchFamily="34" charset="0"/>
              <a:cs typeface="Calibri" pitchFamily="34" charset="0"/>
            </a:endParaRPr>
          </a:p>
          <a:p>
            <a:pPr marL="514350" indent="-514350" algn="ctr">
              <a:buFont typeface="Wingdings" pitchFamily="2" charset="2"/>
              <a:buNone/>
            </a:pPr>
            <a:r>
              <a:rPr lang="sr-Cyrl-BA" sz="1800" dirty="0">
                <a:latin typeface="Calibri" pitchFamily="34" charset="0"/>
                <a:cs typeface="Calibri" pitchFamily="34" charset="0"/>
              </a:rPr>
              <a:t>Светлана Радовановић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(sradovanovic@mf.vladars.net)</a:t>
            </a:r>
          </a:p>
          <a:p>
            <a:pPr marL="514350" indent="-514350" algn="ctr">
              <a:buFont typeface="Wingdings" pitchFamily="2" charset="2"/>
              <a:buNone/>
            </a:pPr>
            <a:r>
              <a:rPr lang="sr-Cyrl-BA" sz="1800" dirty="0">
                <a:latin typeface="Calibri" pitchFamily="34" charset="0"/>
                <a:cs typeface="Calibri" pitchFamily="34" charset="0"/>
              </a:rPr>
              <a:t>Зухра Османовић-Пашић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(zuhrapasic@yahoo.com)</a:t>
            </a:r>
          </a:p>
          <a:p>
            <a:pPr marL="514350" indent="-514350" algn="ctr">
              <a:buFont typeface="Wingdings" pitchFamily="2" charset="2"/>
              <a:buNone/>
            </a:pPr>
            <a:endParaRPr lang="en-US" sz="1800" b="1" dirty="0" smtClean="0"/>
          </a:p>
          <a:p>
            <a:pPr marL="514350" indent="-514350">
              <a:buNone/>
            </a:pPr>
            <a:endParaRPr lang="bs-Latn-BA" sz="1800" b="1" dirty="0" smtClean="0"/>
          </a:p>
          <a:p>
            <a:pPr marL="514350" indent="-514350">
              <a:buFont typeface="Wingdings" pitchFamily="2" charset="2"/>
              <a:buNone/>
            </a:pPr>
            <a:endParaRPr lang="bs-Latn-BA" sz="1800" b="1" dirty="0" smtClean="0"/>
          </a:p>
          <a:p>
            <a:pPr marL="514350" indent="-514350">
              <a:buFont typeface="Wingdings" pitchFamily="2" charset="2"/>
              <a:buNone/>
            </a:pPr>
            <a:endParaRPr lang="bs-Latn-BA" sz="1800" b="1" dirty="0" smtClean="0"/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3605D0-5911-4FEA-B061-0FDC43C654E0}" type="slidenum">
              <a:rPr lang="en-GB" smtClean="0"/>
              <a:pPr/>
              <a:t>62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933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382000" cy="457200"/>
          </a:xfrm>
        </p:spPr>
        <p:txBody>
          <a:bodyPr/>
          <a:lstStyle/>
          <a:p>
            <a:r>
              <a:rPr lang="sr-Cyrl-BA" sz="2600" dirty="0" smtClean="0"/>
              <a:t>Буџетски систем Републике Српске</a:t>
            </a:r>
            <a:endParaRPr lang="bs-Latn-B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438400"/>
            <a:ext cx="7543802" cy="3602963"/>
          </a:xfrm>
        </p:spPr>
        <p:txBody>
          <a:bodyPr>
            <a:normAutofit/>
          </a:bodyPr>
          <a:lstStyle/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kern="1200" dirty="0"/>
              <a:t>Буџет Републике,</a:t>
            </a: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kern="1200" dirty="0" smtClean="0"/>
              <a:t>Буџети </a:t>
            </a:r>
            <a:r>
              <a:rPr lang="sr-Cyrl-BA" kern="1200" dirty="0"/>
              <a:t>општина/градова и</a:t>
            </a: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kern="1200" dirty="0" smtClean="0"/>
              <a:t>Финансијски </a:t>
            </a:r>
            <a:r>
              <a:rPr lang="sr-Cyrl-BA" kern="1200" dirty="0"/>
              <a:t>планови-буџети </a:t>
            </a:r>
            <a:r>
              <a:rPr lang="sr-Cyrl-BA" kern="1200" dirty="0" smtClean="0"/>
              <a:t>фондова</a:t>
            </a:r>
            <a:endParaRPr lang="sr-Cyrl-BA" kern="1200" dirty="0"/>
          </a:p>
          <a:p>
            <a:pPr marL="0" lvl="0" indent="0" algn="just" fontAlgn="auto">
              <a:spcAft>
                <a:spcPts val="0"/>
              </a:spcAft>
              <a:buClr>
                <a:srgbClr val="2DA2BF"/>
              </a:buClr>
              <a:buSzPct val="85000"/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6753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763000" cy="533400"/>
          </a:xfrm>
        </p:spPr>
        <p:txBody>
          <a:bodyPr/>
          <a:lstStyle/>
          <a:p>
            <a:r>
              <a:rPr lang="sr-Cyrl-BA" sz="2600" dirty="0" smtClean="0"/>
              <a:t>Јединственост буџетског система обезбјеђује се: </a:t>
            </a:r>
            <a:endParaRPr lang="bs-Latn-B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286000"/>
            <a:ext cx="7543802" cy="3886200"/>
          </a:xfrm>
        </p:spPr>
        <p:txBody>
          <a:bodyPr>
            <a:normAutofit/>
          </a:bodyPr>
          <a:lstStyle/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200" kern="1200" dirty="0" smtClean="0">
                <a:solidFill>
                  <a:prstClr val="black"/>
                </a:solidFill>
              </a:rPr>
              <a:t>Заједничким </a:t>
            </a:r>
            <a:r>
              <a:rPr lang="sr-Cyrl-BA" sz="2200" kern="1200" dirty="0">
                <a:solidFill>
                  <a:prstClr val="black"/>
                </a:solidFill>
              </a:rPr>
              <a:t>правним уређењем,</a:t>
            </a: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200" kern="1200" dirty="0" smtClean="0">
                <a:solidFill>
                  <a:prstClr val="black"/>
                </a:solidFill>
              </a:rPr>
              <a:t>Јединственом </a:t>
            </a:r>
            <a:r>
              <a:rPr lang="sr-Cyrl-BA" sz="2200" kern="1200" dirty="0">
                <a:solidFill>
                  <a:prstClr val="black"/>
                </a:solidFill>
              </a:rPr>
              <a:t>буџетском класификацијом, </a:t>
            </a: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200" kern="1200" dirty="0" smtClean="0">
                <a:solidFill>
                  <a:prstClr val="black"/>
                </a:solidFill>
              </a:rPr>
              <a:t>Употребом </a:t>
            </a:r>
            <a:r>
              <a:rPr lang="sr-Cyrl-BA" sz="2200" kern="1200" dirty="0">
                <a:solidFill>
                  <a:prstClr val="black"/>
                </a:solidFill>
              </a:rPr>
              <a:t>јединствене буџетске документације за </a:t>
            </a:r>
          </a:p>
          <a:p>
            <a:pPr marL="0" lvl="0" indent="0" algn="just" fontAlgn="auto">
              <a:spcAft>
                <a:spcPts val="0"/>
              </a:spcAft>
              <a:buClr>
                <a:srgbClr val="2DA2BF"/>
              </a:buClr>
              <a:buSzPct val="85000"/>
              <a:buNone/>
            </a:pPr>
            <a:r>
              <a:rPr lang="sr-Cyrl-BA" sz="2200" kern="1200" dirty="0" smtClean="0">
                <a:solidFill>
                  <a:prstClr val="black"/>
                </a:solidFill>
              </a:rPr>
              <a:t>    израду </a:t>
            </a:r>
            <a:r>
              <a:rPr lang="sr-Cyrl-BA" sz="2200" kern="1200" dirty="0">
                <a:solidFill>
                  <a:prstClr val="black"/>
                </a:solidFill>
              </a:rPr>
              <a:t>буџета Републике, општина/градова и </a:t>
            </a:r>
          </a:p>
          <a:p>
            <a:pPr marL="0" lvl="0" indent="0" algn="just" fontAlgn="auto">
              <a:spcAft>
                <a:spcPts val="0"/>
              </a:spcAft>
              <a:buClr>
                <a:srgbClr val="2DA2BF"/>
              </a:buClr>
              <a:buSzPct val="85000"/>
              <a:buNone/>
            </a:pPr>
            <a:r>
              <a:rPr lang="sr-Cyrl-BA" sz="2200" kern="1200" dirty="0">
                <a:solidFill>
                  <a:prstClr val="black"/>
                </a:solidFill>
              </a:rPr>
              <a:t>    </a:t>
            </a:r>
            <a:r>
              <a:rPr lang="sr-Cyrl-BA" sz="2200" kern="1200" dirty="0" smtClean="0">
                <a:solidFill>
                  <a:prstClr val="black"/>
                </a:solidFill>
              </a:rPr>
              <a:t>фондова</a:t>
            </a:r>
            <a:r>
              <a:rPr lang="sr-Cyrl-BA" sz="2200" kern="1200" dirty="0">
                <a:solidFill>
                  <a:prstClr val="black"/>
                </a:solidFill>
              </a:rPr>
              <a:t>,</a:t>
            </a: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200" kern="1200" dirty="0" smtClean="0">
                <a:solidFill>
                  <a:prstClr val="black"/>
                </a:solidFill>
              </a:rPr>
              <a:t>Јединственим </a:t>
            </a:r>
            <a:r>
              <a:rPr lang="sr-Cyrl-BA" sz="2200" kern="1200" dirty="0">
                <a:solidFill>
                  <a:prstClr val="black"/>
                </a:solidFill>
              </a:rPr>
              <a:t>системом буџетског рачуноводства, </a:t>
            </a: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200" kern="1200" dirty="0" smtClean="0">
                <a:solidFill>
                  <a:prstClr val="black"/>
                </a:solidFill>
              </a:rPr>
              <a:t>Јединственим </a:t>
            </a:r>
            <a:r>
              <a:rPr lang="sr-Cyrl-BA" sz="2200" kern="1200" dirty="0">
                <a:solidFill>
                  <a:prstClr val="black"/>
                </a:solidFill>
              </a:rPr>
              <a:t>критеријумом за буџетску </a:t>
            </a:r>
            <a:r>
              <a:rPr lang="sr-Cyrl-BA" sz="2200" kern="1200" dirty="0" smtClean="0">
                <a:solidFill>
                  <a:prstClr val="black"/>
                </a:solidFill>
              </a:rPr>
              <a:t>контролу, </a:t>
            </a:r>
            <a:endParaRPr lang="sr-Cyrl-BA" sz="2200" kern="1200" dirty="0">
              <a:solidFill>
                <a:prstClr val="black"/>
              </a:solidFill>
            </a:endParaRP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200" kern="1200" dirty="0" smtClean="0">
                <a:solidFill>
                  <a:prstClr val="black"/>
                </a:solidFill>
              </a:rPr>
              <a:t>Јединственим </a:t>
            </a:r>
            <a:r>
              <a:rPr lang="sr-Cyrl-BA" sz="2200" kern="1200" dirty="0">
                <a:solidFill>
                  <a:prstClr val="black"/>
                </a:solidFill>
              </a:rPr>
              <a:t>принципима на којима се заснива </a:t>
            </a:r>
          </a:p>
          <a:p>
            <a:pPr marL="0" lvl="0" indent="0" algn="just" fontAlgn="auto">
              <a:spcAft>
                <a:spcPts val="0"/>
              </a:spcAft>
              <a:buClr>
                <a:srgbClr val="2DA2BF"/>
              </a:buClr>
              <a:buSzPct val="85000"/>
              <a:buNone/>
            </a:pPr>
            <a:r>
              <a:rPr lang="sr-Cyrl-BA" sz="2200" kern="1200" dirty="0">
                <a:solidFill>
                  <a:prstClr val="black"/>
                </a:solidFill>
              </a:rPr>
              <a:t>     </a:t>
            </a:r>
            <a:r>
              <a:rPr lang="sr-Cyrl-BA" sz="2200" kern="1200" dirty="0" smtClean="0">
                <a:solidFill>
                  <a:prstClr val="black"/>
                </a:solidFill>
              </a:rPr>
              <a:t>буџетски поступак</a:t>
            </a:r>
            <a:endParaRPr lang="en-US" sz="2200" kern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428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382000" cy="609600"/>
          </a:xfrm>
        </p:spPr>
        <p:txBody>
          <a:bodyPr/>
          <a:lstStyle/>
          <a:p>
            <a:r>
              <a:rPr lang="sr-Cyrl-BA" dirty="0" smtClean="0"/>
              <a:t>Законодавно-правни оквир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057400"/>
            <a:ext cx="7543802" cy="4267200"/>
          </a:xfrm>
        </p:spPr>
        <p:txBody>
          <a:bodyPr>
            <a:normAutofit fontScale="77500" lnSpcReduction="20000"/>
          </a:bodyPr>
          <a:lstStyle/>
          <a:p>
            <a:pPr marL="274320" lvl="0" indent="-274320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kern="1200" dirty="0">
                <a:solidFill>
                  <a:prstClr val="black"/>
                </a:solidFill>
              </a:rPr>
              <a:t>Устав Републике Српске,</a:t>
            </a:r>
          </a:p>
          <a:p>
            <a:pPr marL="274320" lvl="0" indent="-274320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kern="1200" dirty="0">
                <a:solidFill>
                  <a:prstClr val="black"/>
                </a:solidFill>
              </a:rPr>
              <a:t>Закон о буџетском систему Републике Српске,</a:t>
            </a:r>
          </a:p>
          <a:p>
            <a:pPr marL="274320" lvl="0" indent="-274320" algn="just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kern="1200" dirty="0">
                <a:solidFill>
                  <a:prstClr val="black"/>
                </a:solidFill>
              </a:rPr>
              <a:t>Закон о задуживању, дугу и гаранцијама Републике Српске,</a:t>
            </a:r>
          </a:p>
          <a:p>
            <a:pPr marL="274320" lvl="0" indent="-274320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kern="1200" dirty="0">
                <a:solidFill>
                  <a:prstClr val="black"/>
                </a:solidFill>
              </a:rPr>
              <a:t>Закон о трезору,</a:t>
            </a:r>
          </a:p>
          <a:p>
            <a:pPr marL="274320" lvl="0" indent="-274320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kern="1200" dirty="0">
                <a:solidFill>
                  <a:prstClr val="black"/>
                </a:solidFill>
              </a:rPr>
              <a:t>Закон о доприносима,</a:t>
            </a:r>
          </a:p>
          <a:p>
            <a:pPr marL="274320" lvl="0" indent="-274320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kern="1200" dirty="0">
                <a:solidFill>
                  <a:prstClr val="black"/>
                </a:solidFill>
              </a:rPr>
              <a:t>Закон о порезу на доходак,</a:t>
            </a:r>
          </a:p>
          <a:p>
            <a:pPr marL="274320" lvl="0" indent="-274320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kern="1200" dirty="0">
                <a:solidFill>
                  <a:prstClr val="black"/>
                </a:solidFill>
              </a:rPr>
              <a:t>Закон о порезу на добит,</a:t>
            </a:r>
            <a:endParaRPr lang="en-US" sz="2600" kern="1200" dirty="0">
              <a:solidFill>
                <a:prstClr val="black"/>
              </a:solidFill>
            </a:endParaRPr>
          </a:p>
          <a:p>
            <a:pPr marL="274320" lvl="0" indent="-274320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kern="1200" dirty="0">
                <a:solidFill>
                  <a:prstClr val="black"/>
                </a:solidFill>
              </a:rPr>
              <a:t>Закони о платама  и накнадама,</a:t>
            </a:r>
          </a:p>
          <a:p>
            <a:pPr marL="274320" lvl="0" indent="-274320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kern="1200" dirty="0">
                <a:solidFill>
                  <a:prstClr val="black"/>
                </a:solidFill>
              </a:rPr>
              <a:t>Закон о извршењу буџета Републике Српске,</a:t>
            </a:r>
          </a:p>
          <a:p>
            <a:pPr marL="274320" lvl="0" indent="-274320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kern="1200" dirty="0">
                <a:solidFill>
                  <a:prstClr val="black"/>
                </a:solidFill>
              </a:rPr>
              <a:t>Закон о рачуноводству и равизији,</a:t>
            </a:r>
          </a:p>
          <a:p>
            <a:pPr marL="274320" lvl="0" indent="-274320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kern="1200" dirty="0">
                <a:solidFill>
                  <a:prstClr val="black"/>
                </a:solidFill>
              </a:rPr>
              <a:t>Закон о фискалном савјету у Босни и Херцеговини,</a:t>
            </a:r>
          </a:p>
          <a:p>
            <a:pPr marL="274320" lvl="0" indent="-274320" fontAlgn="auto">
              <a:spcAft>
                <a:spcPts val="0"/>
              </a:spcAft>
              <a:buClr>
                <a:srgbClr val="2DA2BF"/>
              </a:buClr>
              <a:buSzPct val="85000"/>
              <a:buFont typeface="Wingdings" panose="05000000000000000000" pitchFamily="2" charset="2"/>
              <a:buChar char="Ø"/>
            </a:pPr>
            <a:r>
              <a:rPr lang="sr-Cyrl-BA" sz="2600" kern="1200" dirty="0">
                <a:solidFill>
                  <a:prstClr val="black"/>
                </a:solidFill>
              </a:rPr>
              <a:t>Закон о фискалној одговорности Републике Српске</a:t>
            </a:r>
          </a:p>
        </p:txBody>
      </p:sp>
    </p:spTree>
    <p:extLst>
      <p:ext uri="{BB962C8B-B14F-4D97-AF65-F5344CB8AC3E}">
        <p14:creationId xmlns:p14="http://schemas.microsoft.com/office/powerpoint/2010/main" val="35378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184814A-9ECF-40A1-8E7D-18C8CCF2136A}" vid="{16CD00C5-D280-42CC-A04D-524917EA95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437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8D3CBAF-CCCE-496F-83A1-3BB5FA2016BE}">
  <we:reference id="wa104379177" version="1.0.0.1" store="en-US" storeType="OMEX"/>
  <we:alternateReferences>
    <we:reference id="wa104379177" version="1.0.0.1" store="wa10437917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2845</Words>
  <Application>Microsoft Office PowerPoint</Application>
  <PresentationFormat>On-screen Show (4:3)</PresentationFormat>
  <Paragraphs>551</Paragraphs>
  <Slides>62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Calibri</vt:lpstr>
      <vt:lpstr>Georgia</vt:lpstr>
      <vt:lpstr>Times</vt:lpstr>
      <vt:lpstr>Times New Roman</vt:lpstr>
      <vt:lpstr>Verdana</vt:lpstr>
      <vt:lpstr>Wingdings</vt:lpstr>
      <vt:lpstr>Wingdings 2</vt:lpstr>
      <vt:lpstr>Blank</vt:lpstr>
      <vt:lpstr>USAID Пројекат правосуђа у БиХ Програм обуке: Планирање и припрема буџета  Радионица 1: Припрема приједлога приоритета за израду Документа оквирног буџета (ДОБ)   Теслић, 20. март 2018. године   
</vt:lpstr>
      <vt:lpstr>I УВОД У РАДИОНИЦУ 
</vt:lpstr>
      <vt:lpstr>Циљеви програма обуке 
</vt:lpstr>
      <vt:lpstr>Садржај програма обуке 
</vt:lpstr>
      <vt:lpstr>Представљање</vt:lpstr>
      <vt:lpstr>II БУЏЕТСКИ ПРОЦЕС У РЕПУБЛИЦИ СРПСКОЈ</vt:lpstr>
      <vt:lpstr>Буџетски систем Републике Српске</vt:lpstr>
      <vt:lpstr>Јединственост буџетског система обезбјеђује се: </vt:lpstr>
      <vt:lpstr>Законодавно-правни оквир</vt:lpstr>
      <vt:lpstr>Стандардне буџетске класификације</vt:lpstr>
      <vt:lpstr>Појам и суштина буџета</vt:lpstr>
      <vt:lpstr>Појам и суштина буџета</vt:lpstr>
      <vt:lpstr>Основни принципи буџетирања</vt:lpstr>
      <vt:lpstr>Важни документи везани за буџетски процес</vt:lpstr>
      <vt:lpstr>Процес припреме буџета у ’’десет корака’’</vt:lpstr>
      <vt:lpstr>Процес припреме буџета у ’’десет корака’’</vt:lpstr>
      <vt:lpstr>Буџетски календар</vt:lpstr>
      <vt:lpstr>Претходни кораци за израду ДОБ-а</vt:lpstr>
      <vt:lpstr>Документ оквирног буџета (ДОБ)</vt:lpstr>
      <vt:lpstr>BPMIS – Budget Planning Management Information System</vt:lpstr>
      <vt:lpstr>Наредни кораци везани за реформу управљања јавним финансијама у Републици Српској</vt:lpstr>
      <vt:lpstr>III ПОВЕЗИВАЊЕ СТРАТЕШКОГ И БУЏЕТСКОГ ПЛАНИРАЊА</vt:lpstr>
      <vt:lpstr>Управљање буџетом у БиХ прије реформе 
</vt:lpstr>
      <vt:lpstr>Реформа управљања јавним финансијама 
</vt:lpstr>
      <vt:lpstr>Повезивање планирања и буџетирања 
</vt:lpstr>
      <vt:lpstr>Повезивање планирања и буџетирања 
</vt:lpstr>
      <vt:lpstr>PowerPoint Presentation</vt:lpstr>
      <vt:lpstr>Повезивање планирања и буџетирања – правни основ 
</vt:lpstr>
      <vt:lpstr>Повезивање планирања и буџетирања  у тужилаштвима у РС 
</vt:lpstr>
      <vt:lpstr>Дискусија</vt:lpstr>
      <vt:lpstr>IV ПРИПРЕМА ПРИЈЕДЛОГА ПРИОРИТЕТА ЗА ИЗРАДУ ДОБ-А 
</vt:lpstr>
      <vt:lpstr>Први и најважнији корак за буџетске кориснике!</vt:lpstr>
      <vt:lpstr>Дефинисање приоритета</vt:lpstr>
      <vt:lpstr>Инструкција бр. 1. </vt:lpstr>
      <vt:lpstr>Програмско буџетирање
</vt:lpstr>
      <vt:lpstr>Програмско буџетирање 
</vt:lpstr>
      <vt:lpstr>Програмско буџетирање 
</vt:lpstr>
      <vt:lpstr>Како дефинисати програме тужилаштава?</vt:lpstr>
      <vt:lpstr>Примјер – програм и циљеви</vt:lpstr>
      <vt:lpstr>Примјер – правно упориште програма
</vt:lpstr>
      <vt:lpstr>Примјер – програмске активности</vt:lpstr>
      <vt:lpstr>Примјер – показатељи излазних резултата
</vt:lpstr>
      <vt:lpstr>Примјер – показатељи крајњих резултата 
</vt:lpstr>
      <vt:lpstr>Примјер – показатељи ефикасности 
</vt:lpstr>
      <vt:lpstr>Примјер – трошкови програма 
</vt:lpstr>
      <vt:lpstr>Предуслови за примјену програмског буџета
</vt:lpstr>
      <vt:lpstr>Након подношења захтјева…</vt:lpstr>
      <vt:lpstr>Дискусија</vt:lpstr>
      <vt:lpstr>V ПРАКТИЧАН РАД У ГРУПАМА 
</vt:lpstr>
      <vt:lpstr>Практичан рад у групама 
</vt:lpstr>
      <vt:lpstr>VI ПРИМЈЕНА ЗАКОНА О ФИСКАЛНОЈ ОДГОВОРНОСТИ У РЕПУБЛИЦИ СРПСКОЈ</vt:lpstr>
      <vt:lpstr>Закон о фискалној одговорности</vt:lpstr>
      <vt:lpstr>Фискални савјет Републике Срспке</vt:lpstr>
      <vt:lpstr>Правни и административни оквир</vt:lpstr>
      <vt:lpstr>Функције Фискалног савјета </vt:lpstr>
      <vt:lpstr>Фискалне изјаве и фискалне мјере </vt:lpstr>
      <vt:lpstr>Правилник о фискалним изјавама </vt:lpstr>
      <vt:lpstr>Примјер: Изјава о фискалном утицају</vt:lpstr>
      <vt:lpstr>Примјер: Изјава о фискaлној одговорности</vt:lpstr>
      <vt:lpstr>VII ЗАКЉУЧЦИ И НАРЕДНИ КОРАЦИ</vt:lpstr>
      <vt:lpstr>Закључци и наредни кораци 
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Zuhra</dc:creator>
  <cp:lastModifiedBy>Zuhra</cp:lastModifiedBy>
  <cp:revision>61</cp:revision>
  <cp:lastPrinted>2004-09-30T16:41:33Z</cp:lastPrinted>
  <dcterms:created xsi:type="dcterms:W3CDTF">2018-03-07T16:11:19Z</dcterms:created>
  <dcterms:modified xsi:type="dcterms:W3CDTF">2018-03-16T12:17:21Z</dcterms:modified>
</cp:coreProperties>
</file>