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9" r:id="rId4"/>
    <p:sldId id="260" r:id="rId5"/>
    <p:sldId id="261" r:id="rId6"/>
    <p:sldId id="263" r:id="rId7"/>
    <p:sldId id="264" r:id="rId8"/>
    <p:sldId id="266" r:id="rId9"/>
    <p:sldId id="265" r:id="rId10"/>
    <p:sldId id="267" r:id="rId11"/>
    <p:sldId id="268" r:id="rId12"/>
    <p:sldId id="269" r:id="rId13"/>
    <p:sldId id="270" r:id="rId14"/>
    <p:sldId id="271" r:id="rId15"/>
    <p:sldId id="272" r:id="rId16"/>
    <p:sldId id="280" r:id="rId17"/>
    <p:sldId id="277" r:id="rId18"/>
    <p:sldId id="281" r:id="rId19"/>
    <p:sldId id="295" r:id="rId20"/>
    <p:sldId id="278" r:id="rId21"/>
    <p:sldId id="279" r:id="rId22"/>
    <p:sldId id="273" r:id="rId23"/>
    <p:sldId id="282" r:id="rId24"/>
    <p:sldId id="283" r:id="rId25"/>
    <p:sldId id="284" r:id="rId26"/>
    <p:sldId id="296" r:id="rId27"/>
    <p:sldId id="285" r:id="rId28"/>
    <p:sldId id="274" r:id="rId29"/>
    <p:sldId id="286" r:id="rId30"/>
    <p:sldId id="287" r:id="rId31"/>
    <p:sldId id="275" r:id="rId32"/>
    <p:sldId id="291" r:id="rId33"/>
    <p:sldId id="288" r:id="rId34"/>
    <p:sldId id="306" r:id="rId35"/>
    <p:sldId id="289" r:id="rId36"/>
    <p:sldId id="290" r:id="rId37"/>
    <p:sldId id="299" r:id="rId38"/>
    <p:sldId id="300" r:id="rId39"/>
    <p:sldId id="305" r:id="rId40"/>
    <p:sldId id="301" r:id="rId41"/>
    <p:sldId id="302" r:id="rId42"/>
    <p:sldId id="303" r:id="rId43"/>
    <p:sldId id="304" r:id="rId44"/>
    <p:sldId id="276" r:id="rId45"/>
    <p:sldId id="297" r:id="rId46"/>
    <p:sldId id="292" r:id="rId47"/>
    <p:sldId id="298" r:id="rId48"/>
    <p:sldId id="293" r:id="rId49"/>
    <p:sldId id="294" r:id="rId5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723" autoAdjust="0"/>
  </p:normalViewPr>
  <p:slideViewPr>
    <p:cSldViewPr>
      <p:cViewPr>
        <p:scale>
          <a:sx n="60" d="100"/>
          <a:sy n="60" d="100"/>
        </p:scale>
        <p:origin x="-1456" y="-184"/>
      </p:cViewPr>
      <p:guideLst>
        <p:guide orient="horz" pos="2160"/>
        <p:guide pos="2880"/>
      </p:guideLst>
    </p:cSldViewPr>
  </p:slideViewPr>
  <p:outlineViewPr>
    <p:cViewPr>
      <p:scale>
        <a:sx n="33" d="100"/>
        <a:sy n="33" d="100"/>
      </p:scale>
      <p:origin x="3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BA"/>
          </a:p>
        </p:txBody>
      </p:sp>
      <p:sp>
        <p:nvSpPr>
          <p:cNvPr id="4" name="Date Placeholder 3"/>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Date Placeholder 4"/>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7" name="Date Placeholder 6"/>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BA"/>
          </a:p>
        </p:txBody>
      </p:sp>
      <p:sp>
        <p:nvSpPr>
          <p:cNvPr id="3" name="Date Placeholder 2"/>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4" name="Footer Placeholder 3"/>
          <p:cNvSpPr>
            <a:spLocks noGrp="1"/>
          </p:cNvSpPr>
          <p:nvPr>
            <p:ph type="ftr" sz="quarter" idx="11"/>
          </p:nvPr>
        </p:nvSpPr>
        <p:spPr/>
        <p:txBody>
          <a:bodyPr/>
          <a:lstStyle/>
          <a:p>
            <a:endParaRPr lang="sr-Latn-BA"/>
          </a:p>
        </p:txBody>
      </p:sp>
      <p:sp>
        <p:nvSpPr>
          <p:cNvPr id="5" name="Slide Number Placeholder 4"/>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3550D-71E6-4C32-A3A1-1C4C762CAFAD}" type="datetimeFigureOut">
              <a:rPr lang="sr-Latn-BA" smtClean="0"/>
              <a:pPr/>
              <a:t>4.2.2018.</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9A1E00AF-104B-40C1-970A-34D78A3F3FCA}" type="slidenum">
              <a:rPr lang="sr-Latn-BA" smtClean="0"/>
              <a:pPr/>
              <a:t>‹#›</a:t>
            </a:fld>
            <a:endParaRPr lang="sr-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3550D-71E6-4C32-A3A1-1C4C762CAFAD}" type="datetimeFigureOut">
              <a:rPr lang="sr-Latn-BA" smtClean="0"/>
              <a:pPr/>
              <a:t>4.2.2018.</a:t>
            </a:fld>
            <a:endParaRPr lang="sr-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E00AF-104B-40C1-970A-34D78A3F3FCA}" type="slidenum">
              <a:rPr lang="sr-Latn-BA" smtClean="0"/>
              <a:pPr/>
              <a:t>‹#›</a:t>
            </a:fld>
            <a:endParaRPr lang="sr-Latn-B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8062664" cy="864095"/>
          </a:xfrm>
        </p:spPr>
        <p:txBody>
          <a:bodyPr>
            <a:noAutofit/>
          </a:bodyPr>
          <a:lstStyle/>
          <a:p>
            <a:pPr algn="l"/>
            <a:r>
              <a:rPr lang="sr-Latn-BA" sz="4000" b="1" dirty="0" smtClean="0">
                <a:latin typeface="Arial" pitchFamily="34" charset="0"/>
                <a:cs typeface="Arial" pitchFamily="34" charset="0"/>
              </a:rPr>
              <a:t>Glava </a:t>
            </a:r>
            <a:r>
              <a:rPr lang="en-US" sz="4000" b="1" dirty="0" smtClean="0">
                <a:latin typeface="Arial" pitchFamily="34" charset="0"/>
                <a:cs typeface="Arial" pitchFamily="34" charset="0"/>
              </a:rPr>
              <a:t>X</a:t>
            </a:r>
            <a:r>
              <a:rPr lang="sr-Latn-BA" sz="4000" b="1" dirty="0" smtClean="0">
                <a:latin typeface="Arial" pitchFamily="34" charset="0"/>
                <a:cs typeface="Arial" pitchFamily="34" charset="0"/>
              </a:rPr>
              <a:t>XIII - </a:t>
            </a:r>
            <a:r>
              <a:rPr lang="en-US" sz="4000" b="1" u="sng" dirty="0" smtClean="0">
                <a:solidFill>
                  <a:schemeClr val="tx2"/>
                </a:solidFill>
                <a:latin typeface="Arial" pitchFamily="34" charset="0"/>
                <a:cs typeface="Arial" pitchFamily="34" charset="0"/>
              </a:rPr>
              <a:t>KD</a:t>
            </a:r>
            <a:r>
              <a:rPr lang="hr-HR" sz="4000" b="1" u="sng" dirty="0" smtClean="0">
                <a:solidFill>
                  <a:schemeClr val="tx2"/>
                </a:solidFill>
                <a:latin typeface="Arial" pitchFamily="34" charset="0"/>
                <a:cs typeface="Arial" pitchFamily="34" charset="0"/>
              </a:rPr>
              <a:t> TERORIZMA</a:t>
            </a:r>
            <a:endParaRPr lang="sr-Latn-BA" sz="4000" dirty="0">
              <a:latin typeface="Arial" pitchFamily="34" charset="0"/>
              <a:cs typeface="Arial" pitchFamily="34" charset="0"/>
            </a:endParaRPr>
          </a:p>
        </p:txBody>
      </p:sp>
      <p:sp>
        <p:nvSpPr>
          <p:cNvPr id="3" name="Subtitle 2"/>
          <p:cNvSpPr>
            <a:spLocks noGrp="1"/>
          </p:cNvSpPr>
          <p:nvPr>
            <p:ph type="subTitle" idx="1"/>
          </p:nvPr>
        </p:nvSpPr>
        <p:spPr>
          <a:xfrm>
            <a:off x="899592" y="1628800"/>
            <a:ext cx="7704856" cy="4752528"/>
          </a:xfrm>
        </p:spPr>
        <p:txBody>
          <a:bodyPr>
            <a:normAutofit fontScale="85000" lnSpcReduction="20000"/>
          </a:bodyPr>
          <a:lstStyle/>
          <a:p>
            <a:pPr marL="514350" indent="-514350" algn="l">
              <a:buFontTx/>
              <a:buAutoNum type="arabicPeriod"/>
            </a:pPr>
            <a:r>
              <a:rPr lang="sr-Latn-BA" sz="3300" dirty="0" smtClean="0">
                <a:solidFill>
                  <a:schemeClr val="tx1"/>
                </a:solidFill>
              </a:rPr>
              <a:t>Terorizam;</a:t>
            </a:r>
          </a:p>
          <a:p>
            <a:pPr marL="514350" indent="-514350" algn="l">
              <a:buFontTx/>
              <a:buAutoNum type="arabicPeriod"/>
            </a:pPr>
            <a:r>
              <a:rPr lang="sr-Latn-BA" sz="3300" dirty="0" smtClean="0">
                <a:solidFill>
                  <a:schemeClr val="tx1"/>
                </a:solidFill>
              </a:rPr>
              <a:t>Finansiranje terorističkih aktivnosti;</a:t>
            </a:r>
          </a:p>
          <a:p>
            <a:pPr marL="514350" indent="-514350" algn="l">
              <a:buFontTx/>
              <a:buAutoNum type="arabicPeriod"/>
            </a:pPr>
            <a:r>
              <a:rPr lang="sr-Latn-BA" sz="3300" dirty="0" smtClean="0">
                <a:solidFill>
                  <a:schemeClr val="tx1"/>
                </a:solidFill>
              </a:rPr>
              <a:t>Stvaranje terorističkih grupa ili organizacija;</a:t>
            </a:r>
          </a:p>
          <a:p>
            <a:pPr marL="514350" indent="-514350" algn="l">
              <a:buFontTx/>
              <a:buAutoNum type="arabicPeriod"/>
            </a:pPr>
            <a:r>
              <a:rPr lang="sr-Latn-BA" sz="3300" dirty="0" smtClean="0">
                <a:solidFill>
                  <a:schemeClr val="tx1"/>
                </a:solidFill>
              </a:rPr>
              <a:t>Javno podsticanje na terorističke aktivnosti;</a:t>
            </a:r>
          </a:p>
          <a:p>
            <a:pPr marL="514350" indent="-514350" algn="l">
              <a:buFontTx/>
              <a:buAutoNum type="arabicPeriod"/>
            </a:pPr>
            <a:r>
              <a:rPr lang="sr-Latn-BA" sz="3300" dirty="0" smtClean="0">
                <a:solidFill>
                  <a:schemeClr val="tx1"/>
                </a:solidFill>
              </a:rPr>
              <a:t>Vrbovanje i obučavanje za vršenje terorističkih djela;</a:t>
            </a:r>
          </a:p>
          <a:p>
            <a:pPr marL="514350" indent="-514350" algn="l">
              <a:buFontTx/>
              <a:buAutoNum type="arabicPeriod"/>
            </a:pPr>
            <a:r>
              <a:rPr lang="sr-Latn-BA" sz="3300" dirty="0" smtClean="0">
                <a:solidFill>
                  <a:schemeClr val="tx1"/>
                </a:solidFill>
              </a:rPr>
              <a:t>Formiranje i obučavanje grupa radi pridruživanja stranim terorističkim organizacijama;</a:t>
            </a:r>
          </a:p>
          <a:p>
            <a:pPr marL="514350" indent="-514350" algn="l">
              <a:buFontTx/>
              <a:buAutoNum type="arabicPeriod"/>
            </a:pPr>
            <a:r>
              <a:rPr lang="sr-Latn-BA" sz="3300" dirty="0" smtClean="0">
                <a:solidFill>
                  <a:schemeClr val="tx1"/>
                </a:solidFill>
              </a:rPr>
              <a:t>Uzimanje talaca.</a:t>
            </a:r>
          </a:p>
          <a:p>
            <a:pPr marL="514350" indent="-514350" algn="l">
              <a:buFontTx/>
              <a:buAutoNum type="arabicPeriod"/>
            </a:pPr>
            <a:endParaRPr lang="sr-Latn-BA" sz="2800" b="1" dirty="0" smtClean="0"/>
          </a:p>
          <a:p>
            <a:endParaRPr lang="sr-Latn-B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sr-Latn-BA" sz="4000" b="1" dirty="0" smtClean="0"/>
              <a:t>Teroristički akti</a:t>
            </a:r>
            <a:endParaRPr lang="sr-Latn-BA" sz="4000" dirty="0"/>
          </a:p>
        </p:txBody>
      </p:sp>
      <p:sp>
        <p:nvSpPr>
          <p:cNvPr id="3" name="Content Placeholder 2"/>
          <p:cNvSpPr>
            <a:spLocks noGrp="1"/>
          </p:cNvSpPr>
          <p:nvPr>
            <p:ph idx="1"/>
          </p:nvPr>
        </p:nvSpPr>
        <p:spPr>
          <a:xfrm>
            <a:off x="457200" y="3212976"/>
            <a:ext cx="8229600" cy="2913187"/>
          </a:xfrm>
        </p:spPr>
        <p:txBody>
          <a:bodyPr>
            <a:normAutofit lnSpcReduction="10000"/>
          </a:bodyPr>
          <a:lstStyle/>
          <a:p>
            <a:pPr marL="514350" indent="-514350">
              <a:buAutoNum type="alphaLcParenR" startAt="7"/>
            </a:pPr>
            <a:r>
              <a:rPr lang="sr-Cyrl-CS" sz="2800" dirty="0" smtClean="0"/>
              <a:t>ispuštanje opasnih materija ili izazivanje požara, eksplozije ili poplava sa ciljem ugrožavanja ljudskih života i </a:t>
            </a:r>
            <a:endParaRPr lang="sr-Latn-BA" sz="2800" dirty="0" smtClean="0"/>
          </a:p>
          <a:p>
            <a:pPr marL="514350" indent="-514350">
              <a:buAutoNum type="alphaLcParenR" startAt="7"/>
            </a:pPr>
            <a:r>
              <a:rPr lang="sr-Cyrl-CS" sz="2800" dirty="0" smtClean="0"/>
              <a:t>ometanje ili zaustavljanje </a:t>
            </a:r>
            <a:r>
              <a:rPr lang="sr-Cyrl-CS" sz="2800" dirty="0" err="1" smtClean="0"/>
              <a:t>snabd</a:t>
            </a:r>
            <a:r>
              <a:rPr lang="sr-Latn-BA" sz="2800" dirty="0" err="1" smtClean="0"/>
              <a:t>ij</a:t>
            </a:r>
            <a:r>
              <a:rPr lang="sr-Cyrl-CS" sz="2800" dirty="0" err="1" smtClean="0"/>
              <a:t>evanja</a:t>
            </a:r>
            <a:r>
              <a:rPr lang="sr-Cyrl-CS" sz="2800" dirty="0" smtClean="0"/>
              <a:t> vodom, električnom energijom ili drugim prirodnim resursom u cilju ugrožavanja ljudskih života</a:t>
            </a:r>
            <a:r>
              <a:rPr lang="sr-Latn-BA" sz="2800" dirty="0" smtClean="0"/>
              <a:t>.</a:t>
            </a:r>
          </a:p>
          <a:p>
            <a:pPr marL="514350" indent="-514350">
              <a:buNone/>
            </a:pPr>
            <a:endParaRPr lang="sr-Latn-BA" dirty="0" smtClean="0"/>
          </a:p>
          <a:p>
            <a:endParaRPr lang="sr-Latn-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Latn-BA" sz="4000" b="1" dirty="0" smtClean="0"/>
              <a:t>Z</a:t>
            </a:r>
            <a:r>
              <a:rPr lang="sr-Cyrl-CS" sz="4000" b="1" dirty="0" smtClean="0"/>
              <a:t>a postojanje d</a:t>
            </a:r>
            <a:r>
              <a:rPr lang="sr-Latn-BA" sz="4000" b="1" dirty="0" smtClean="0"/>
              <a:t>j</a:t>
            </a:r>
            <a:r>
              <a:rPr lang="sr-Cyrl-CS" sz="4000" b="1" dirty="0" err="1" smtClean="0"/>
              <a:t>ela</a:t>
            </a:r>
            <a:r>
              <a:rPr lang="sr-Cyrl-CS" sz="4000" b="1" dirty="0" smtClean="0"/>
              <a:t> je bitno</a:t>
            </a:r>
            <a:r>
              <a:rPr lang="sr-Latn-BA" sz="4000" b="1" dirty="0" smtClean="0"/>
              <a:t>...</a:t>
            </a:r>
            <a:endParaRPr lang="sr-Latn-BA" sz="4000" b="1" dirty="0"/>
          </a:p>
        </p:txBody>
      </p:sp>
      <p:sp>
        <p:nvSpPr>
          <p:cNvPr id="3" name="Content Placeholder 2"/>
          <p:cNvSpPr>
            <a:spLocks noGrp="1"/>
          </p:cNvSpPr>
          <p:nvPr>
            <p:ph idx="1"/>
          </p:nvPr>
        </p:nvSpPr>
        <p:spPr>
          <a:xfrm>
            <a:off x="457200" y="1484784"/>
            <a:ext cx="8229600" cy="4896544"/>
          </a:xfrm>
        </p:spPr>
        <p:txBody>
          <a:bodyPr>
            <a:normAutofit fontScale="92500" lnSpcReduction="20000"/>
          </a:bodyPr>
          <a:lstStyle/>
          <a:p>
            <a:r>
              <a:rPr lang="sr-Cyrl-CS" sz="3000" dirty="0" smtClean="0"/>
              <a:t>da se radnja </a:t>
            </a:r>
            <a:r>
              <a:rPr lang="sr-Cyrl-RS" sz="3000" dirty="0" smtClean="0"/>
              <a:t>izvršenja preduzima: </a:t>
            </a:r>
            <a:endParaRPr lang="sr-Latn-BA" sz="3000" dirty="0" smtClean="0"/>
          </a:p>
          <a:p>
            <a:pPr marL="514350" indent="-514350">
              <a:buAutoNum type="alphaLcParenR"/>
            </a:pPr>
            <a:r>
              <a:rPr lang="sr-Cyrl-CS" sz="3000" b="1" u="sng" dirty="0" smtClean="0"/>
              <a:t>u određenom cilj</a:t>
            </a:r>
            <a:r>
              <a:rPr lang="sr-Latn-BA" sz="3000" b="1" u="sng" dirty="0" smtClean="0"/>
              <a:t>u </a:t>
            </a:r>
            <a:r>
              <a:rPr lang="sr-Latn-BA" sz="3000" dirty="0" smtClean="0"/>
              <a:t>– </a:t>
            </a:r>
            <a:r>
              <a:rPr lang="sr-Latn-BA" sz="3000" dirty="0" err="1" smtClean="0"/>
              <a:t>u</a:t>
            </a:r>
            <a:r>
              <a:rPr lang="sr-Latn-BA" sz="3000" dirty="0" smtClean="0"/>
              <a:t> </a:t>
            </a:r>
            <a:r>
              <a:rPr lang="sr-Cyrl-CS" sz="3000" dirty="0" smtClean="0"/>
              <a:t>cilju ozbiljnog zastrašivanja građana, prisiljavanja organa vlasti </a:t>
            </a:r>
            <a:r>
              <a:rPr lang="sr-Latn-BA" sz="3000" dirty="0" smtClean="0"/>
              <a:t>RS</a:t>
            </a:r>
            <a:r>
              <a:rPr lang="sr-Cyrl-RS" sz="3000" dirty="0" smtClean="0"/>
              <a:t> </a:t>
            </a:r>
            <a:r>
              <a:rPr lang="sr-Cyrl-CS" sz="3000" dirty="0" smtClean="0"/>
              <a:t>da nešto </a:t>
            </a:r>
            <a:r>
              <a:rPr lang="sr-Cyrl-RS" sz="3000" dirty="0" smtClean="0"/>
              <a:t>izvrše ili ne izvrše ili </a:t>
            </a:r>
            <a:r>
              <a:rPr lang="sr-Cyrl-CS" sz="3000" dirty="0" smtClean="0"/>
              <a:t>ozbiljnog narušavanja ili </a:t>
            </a:r>
            <a:r>
              <a:rPr lang="sr-Cyrl-CS" sz="3000" dirty="0" err="1" smtClean="0"/>
              <a:t>uništ</a:t>
            </a:r>
            <a:r>
              <a:rPr lang="sr-Cyrl-RS" sz="3000" dirty="0" smtClean="0"/>
              <a:t>ava</a:t>
            </a:r>
            <a:r>
              <a:rPr lang="sr-Cyrl-CS" sz="3000" dirty="0" err="1" smtClean="0"/>
              <a:t>nja</a:t>
            </a:r>
            <a:r>
              <a:rPr lang="sr-Cyrl-CS" sz="3000" dirty="0" smtClean="0"/>
              <a:t> osnovnih </a:t>
            </a:r>
            <a:r>
              <a:rPr lang="sr-Cyrl-RS" sz="3000" dirty="0" smtClean="0"/>
              <a:t>ustavnih, </a:t>
            </a:r>
            <a:r>
              <a:rPr lang="sr-Cyrl-CS" sz="3000" dirty="0" smtClean="0"/>
              <a:t>političkih, ekonomskih ili društvenih </a:t>
            </a:r>
            <a:r>
              <a:rPr lang="sr-Cyrl-RS" sz="3000" dirty="0" smtClean="0"/>
              <a:t>struktura </a:t>
            </a:r>
            <a:r>
              <a:rPr lang="sr-Latn-BA" sz="3000" dirty="0" smtClean="0"/>
              <a:t>RS; </a:t>
            </a:r>
            <a:r>
              <a:rPr lang="sr-Latn-BA" sz="3000" u="sng" dirty="0" smtClean="0"/>
              <a:t>p</a:t>
            </a:r>
            <a:r>
              <a:rPr lang="sr-Cyrl-CS" sz="3000" u="sng" dirty="0" smtClean="0"/>
              <a:t>ri tome je bez značaja da li je ovaj cilj i ostvaren u konkretnom slučaju ili nije </a:t>
            </a:r>
            <a:r>
              <a:rPr lang="sr-Cyrl-RS" sz="3000" dirty="0" smtClean="0"/>
              <a:t>i</a:t>
            </a:r>
            <a:endParaRPr lang="sr-Latn-BA" sz="3000" dirty="0" smtClean="0"/>
          </a:p>
          <a:p>
            <a:pPr marL="514350" indent="-514350">
              <a:buAutoNum type="alphaLcParenR"/>
            </a:pPr>
            <a:r>
              <a:rPr lang="sr-Cyrl-RS" sz="3000" b="1" dirty="0" smtClean="0"/>
              <a:t>tako </a:t>
            </a:r>
            <a:r>
              <a:rPr lang="sr-Cyrl-RS" sz="3000" b="1" u="sng" dirty="0" smtClean="0"/>
              <a:t>da se može nan</a:t>
            </a:r>
            <a:r>
              <a:rPr lang="sr-Latn-BA" sz="3000" b="1" u="sng" dirty="0" err="1" smtClean="0"/>
              <a:t>ij</a:t>
            </a:r>
            <a:r>
              <a:rPr lang="sr-Cyrl-RS" sz="3000" b="1" u="sng" dirty="0" smtClean="0"/>
              <a:t>eti ozbiljna šteta </a:t>
            </a:r>
            <a:r>
              <a:rPr lang="sr-Latn-BA" sz="3000" b="1" u="sng" dirty="0" smtClean="0"/>
              <a:t>RS</a:t>
            </a:r>
            <a:r>
              <a:rPr lang="sr-Cyrl-CS" sz="3000" b="1" dirty="0" smtClean="0"/>
              <a:t>. </a:t>
            </a:r>
            <a:endParaRPr lang="sr-Latn-BA" sz="3000" b="1" dirty="0" smtClean="0"/>
          </a:p>
          <a:p>
            <a:pPr marL="514350" indent="-514350"/>
            <a:r>
              <a:rPr lang="sr-Latn-BA" sz="3000" dirty="0" smtClean="0"/>
              <a:t>k</a:t>
            </a:r>
            <a:r>
              <a:rPr lang="sr-Cyrl-RS" sz="3000" dirty="0" smtClean="0"/>
              <a:t>ada postoji ''ozbiljna šteta'' predstavlja faktičko pitanje koje sud r</a:t>
            </a:r>
            <a:r>
              <a:rPr lang="sr-Latn-BA" sz="3000" dirty="0" smtClean="0"/>
              <a:t>j</a:t>
            </a:r>
            <a:r>
              <a:rPr lang="sr-Cyrl-RS" sz="3000" dirty="0" smtClean="0"/>
              <a:t>ešava u konkretnom slučaju. </a:t>
            </a:r>
            <a:endParaRPr lang="sr-Latn-BA" sz="3000" dirty="0" smtClean="0"/>
          </a:p>
          <a:p>
            <a:endParaRPr lang="sr-Latn-B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sr-Latn-BA" sz="4000" b="1" dirty="0" smtClean="0"/>
              <a:t>Izvršilac djela, oblik krivice</a:t>
            </a:r>
            <a:endParaRPr lang="sr-Latn-BA" sz="4000" b="1" dirty="0"/>
          </a:p>
        </p:txBody>
      </p:sp>
      <p:sp>
        <p:nvSpPr>
          <p:cNvPr id="3" name="Content Placeholder 2"/>
          <p:cNvSpPr>
            <a:spLocks noGrp="1"/>
          </p:cNvSpPr>
          <p:nvPr>
            <p:ph idx="1"/>
          </p:nvPr>
        </p:nvSpPr>
        <p:spPr>
          <a:xfrm>
            <a:off x="457200" y="1556792"/>
            <a:ext cx="8229600" cy="4569371"/>
          </a:xfrm>
        </p:spPr>
        <p:txBody>
          <a:bodyPr>
            <a:normAutofit fontScale="92500" lnSpcReduction="20000"/>
          </a:bodyPr>
          <a:lstStyle/>
          <a:p>
            <a:r>
              <a:rPr lang="sr-Latn-BA" sz="3000" b="1" dirty="0" smtClean="0"/>
              <a:t>i</a:t>
            </a:r>
            <a:r>
              <a:rPr lang="sr-Cyrl-CS" sz="3000" b="1" dirty="0" err="1" smtClean="0"/>
              <a:t>zvršilac</a:t>
            </a:r>
            <a:r>
              <a:rPr lang="sr-Cyrl-CS" sz="3000" b="1" dirty="0" smtClean="0"/>
              <a:t> d</a:t>
            </a:r>
            <a:r>
              <a:rPr lang="sr-Latn-BA" sz="3000" b="1" dirty="0" smtClean="0"/>
              <a:t>j</a:t>
            </a:r>
            <a:r>
              <a:rPr lang="sr-Cyrl-CS" sz="3000" b="1" dirty="0" err="1" smtClean="0"/>
              <a:t>ela</a:t>
            </a:r>
            <a:r>
              <a:rPr lang="sr-Latn-BA" sz="3000" b="1" dirty="0" smtClean="0"/>
              <a:t>: </a:t>
            </a:r>
            <a:r>
              <a:rPr lang="sr-Cyrl-CS" sz="3000" u="sng" dirty="0" smtClean="0"/>
              <a:t>svako lice</a:t>
            </a:r>
            <a:r>
              <a:rPr lang="sr-Latn-BA" sz="3000" dirty="0" smtClean="0"/>
              <a:t>.</a:t>
            </a:r>
          </a:p>
          <a:p>
            <a:r>
              <a:rPr lang="sr-Cyrl-CS" sz="3000" b="1" dirty="0" smtClean="0"/>
              <a:t>u pogledu </a:t>
            </a:r>
            <a:r>
              <a:rPr lang="sr-Cyrl-CS" sz="3000" b="1" dirty="0" smtClean="0"/>
              <a:t>krivice</a:t>
            </a:r>
            <a:r>
              <a:rPr lang="sr-Latn-BA" sz="3000" b="1" dirty="0" smtClean="0"/>
              <a:t>: </a:t>
            </a:r>
            <a:r>
              <a:rPr lang="sr-Cyrl-CS" sz="3000" u="sng" dirty="0" smtClean="0"/>
              <a:t>direktan </a:t>
            </a:r>
            <a:r>
              <a:rPr lang="sr-Cyrl-CS" sz="3000" u="sng" dirty="0" smtClean="0"/>
              <a:t>umišljaj </a:t>
            </a:r>
            <a:r>
              <a:rPr lang="sr-Cyrl-CS" sz="3000" dirty="0" smtClean="0"/>
              <a:t>koji karakteriše određena nam</a:t>
            </a:r>
            <a:r>
              <a:rPr lang="sr-Latn-BA" sz="3000" dirty="0" smtClean="0"/>
              <a:t>j</a:t>
            </a:r>
            <a:r>
              <a:rPr lang="sr-Cyrl-CS" sz="3000" dirty="0" smtClean="0"/>
              <a:t>era ili cilj učinioca.</a:t>
            </a:r>
            <a:endParaRPr lang="sr-Latn-BA" sz="3000" dirty="0" smtClean="0"/>
          </a:p>
          <a:p>
            <a:r>
              <a:rPr lang="sr-Latn-BA" sz="3000" dirty="0" smtClean="0"/>
              <a:t>z</a:t>
            </a:r>
            <a:r>
              <a:rPr lang="sr-Cyrl-CS" sz="3000" dirty="0" smtClean="0"/>
              <a:t>a ovo je d</a:t>
            </a:r>
            <a:r>
              <a:rPr lang="sr-Latn-BA" sz="3000" dirty="0" smtClean="0"/>
              <a:t>j</a:t>
            </a:r>
            <a:r>
              <a:rPr lang="sr-Cyrl-CS" sz="3000" dirty="0" err="1" smtClean="0"/>
              <a:t>elo</a:t>
            </a:r>
            <a:r>
              <a:rPr lang="sr-Cyrl-CS" sz="3000" dirty="0" smtClean="0"/>
              <a:t> propisana </a:t>
            </a:r>
            <a:r>
              <a:rPr lang="sr-Latn-BA" sz="3000" dirty="0" smtClean="0"/>
              <a:t>KZ </a:t>
            </a:r>
            <a:r>
              <a:rPr lang="sr-Cyrl-CS" sz="3000" dirty="0" smtClean="0"/>
              <a:t>najmanje </a:t>
            </a:r>
            <a:r>
              <a:rPr lang="sr-Cyrl-RS" sz="3000" dirty="0" smtClean="0"/>
              <a:t>pet </a:t>
            </a:r>
            <a:r>
              <a:rPr lang="sr-Cyrl-CS" sz="3000" dirty="0" err="1" smtClean="0"/>
              <a:t>godin</a:t>
            </a:r>
            <a:r>
              <a:rPr lang="sr-Cyrl-RS" sz="3000" dirty="0" smtClean="0"/>
              <a:t>a</a:t>
            </a:r>
            <a:r>
              <a:rPr lang="sr-Cyrl-CS" sz="3000" dirty="0" smtClean="0"/>
              <a:t>. </a:t>
            </a:r>
            <a:endParaRPr lang="sr-Latn-BA" sz="3000" dirty="0" smtClean="0"/>
          </a:p>
          <a:p>
            <a:r>
              <a:rPr lang="sr-Latn-BA" sz="3000" b="1" dirty="0" smtClean="0"/>
              <a:t>u</a:t>
            </a:r>
            <a:r>
              <a:rPr lang="sr-Cyrl-RS" sz="3000" b="1" dirty="0" smtClean="0"/>
              <a:t>z kaznu se učiniocu obavezno izriče m</a:t>
            </a:r>
            <a:r>
              <a:rPr lang="sr-Latn-BA" sz="3000" b="1" dirty="0" smtClean="0"/>
              <a:t>j</a:t>
            </a:r>
            <a:r>
              <a:rPr lang="sr-Cyrl-RS" sz="3000" b="1" dirty="0" smtClean="0"/>
              <a:t>era oduzimanja</a:t>
            </a:r>
            <a:r>
              <a:rPr lang="sr-Cyrl-RS" sz="3000" dirty="0" smtClean="0"/>
              <a:t>: a) objekata ili drug</a:t>
            </a:r>
            <a:r>
              <a:rPr lang="sr-Latn-BA" sz="3000" dirty="0" smtClean="0"/>
              <a:t>ih</a:t>
            </a:r>
            <a:r>
              <a:rPr lang="sr-Cyrl-RS" sz="3000" dirty="0" smtClean="0"/>
              <a:t> nepokretnosti koje su korišćene za terorističke aktivnosti i b) predmeta i sredstava koji su nam</a:t>
            </a:r>
            <a:r>
              <a:rPr lang="sr-Latn-BA" sz="3000" dirty="0" err="1" smtClean="0"/>
              <a:t>ij</a:t>
            </a:r>
            <a:r>
              <a:rPr lang="sr-Cyrl-RS" sz="3000" dirty="0" smtClean="0"/>
              <a:t>enjeni ili korišćeni za izvršenje d</a:t>
            </a:r>
            <a:r>
              <a:rPr lang="sr-Latn-BA" sz="3000" dirty="0" smtClean="0"/>
              <a:t>j</a:t>
            </a:r>
            <a:r>
              <a:rPr lang="sr-Cyrl-RS" sz="3000" dirty="0" smtClean="0"/>
              <a:t>ela terorizma</a:t>
            </a:r>
            <a:r>
              <a:rPr lang="sr-Latn-BA" sz="3000" dirty="0" smtClean="0"/>
              <a:t> (stav 5)</a:t>
            </a:r>
            <a:r>
              <a:rPr lang="sr-Cyrl-RS" sz="3000" dirty="0" smtClean="0"/>
              <a:t>. </a:t>
            </a:r>
            <a:endParaRPr lang="sr-Latn-BA" sz="3000" dirty="0" smtClean="0"/>
          </a:p>
          <a:p>
            <a:endParaRPr lang="sr-Latn-BA" dirty="0" smtClean="0"/>
          </a:p>
          <a:p>
            <a:endParaRPr lang="sr-Latn-BA" dirty="0" smtClean="0"/>
          </a:p>
          <a:p>
            <a:endParaRPr lang="sr-Latn-B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sr-Cyrl-RS" sz="4000" b="1" dirty="0" smtClean="0"/>
              <a:t>Lakši oblik d</a:t>
            </a:r>
            <a:r>
              <a:rPr lang="sr-Latn-BA" sz="4000" b="1" dirty="0" smtClean="0"/>
              <a:t>j</a:t>
            </a:r>
            <a:r>
              <a:rPr lang="sr-Cyrl-RS" sz="4000" b="1" dirty="0" smtClean="0"/>
              <a:t>ela</a:t>
            </a:r>
            <a:r>
              <a:rPr lang="sr-Latn-BA" sz="4000" b="1" dirty="0" smtClean="0"/>
              <a:t> (stav 2)</a:t>
            </a:r>
            <a:endParaRPr lang="sr-Latn-BA" sz="4000" b="1" dirty="0"/>
          </a:p>
        </p:txBody>
      </p:sp>
      <p:sp>
        <p:nvSpPr>
          <p:cNvPr id="3" name="Content Placeholder 2"/>
          <p:cNvSpPr>
            <a:spLocks noGrp="1"/>
          </p:cNvSpPr>
          <p:nvPr>
            <p:ph idx="1"/>
          </p:nvPr>
        </p:nvSpPr>
        <p:spPr>
          <a:xfrm>
            <a:off x="457200" y="1988840"/>
            <a:ext cx="8229600" cy="4137323"/>
          </a:xfrm>
        </p:spPr>
        <p:txBody>
          <a:bodyPr>
            <a:normAutofit lnSpcReduction="10000"/>
          </a:bodyPr>
          <a:lstStyle/>
          <a:p>
            <a:r>
              <a:rPr lang="sr-Latn-BA" sz="2800" u="sng" dirty="0" smtClean="0"/>
              <a:t>l</a:t>
            </a:r>
            <a:r>
              <a:rPr lang="sr-Cyrl-RS" sz="2800" u="sng" dirty="0" smtClean="0"/>
              <a:t>akši oblik d</a:t>
            </a:r>
            <a:r>
              <a:rPr lang="sr-Latn-BA" sz="2800" u="sng" dirty="0" smtClean="0"/>
              <a:t>j</a:t>
            </a:r>
            <a:r>
              <a:rPr lang="sr-Cyrl-RS" sz="2800" u="sng" dirty="0" smtClean="0"/>
              <a:t>ela </a:t>
            </a:r>
            <a:r>
              <a:rPr lang="sr-Cyrl-RS" sz="2800" dirty="0" smtClean="0"/>
              <a:t>za koji je propisana </a:t>
            </a:r>
            <a:r>
              <a:rPr lang="sr-Latn-BA" sz="2800" dirty="0" smtClean="0"/>
              <a:t>KZ</a:t>
            </a:r>
            <a:r>
              <a:rPr lang="sr-Cyrl-RS" sz="2800" dirty="0" smtClean="0"/>
              <a:t> od jedne do osam godina postoji ako učinilac preduzme </a:t>
            </a:r>
            <a:r>
              <a:rPr lang="sr-Cyrl-RS" sz="2800" u="sng" dirty="0" smtClean="0"/>
              <a:t>sl</a:t>
            </a:r>
            <a:r>
              <a:rPr lang="sr-Latn-BA" sz="2800" u="sng" dirty="0" smtClean="0"/>
              <a:t>j</a:t>
            </a:r>
            <a:r>
              <a:rPr lang="sr-Cyrl-RS" sz="2800" u="sng" dirty="0" smtClean="0"/>
              <a:t>edeće radnje</a:t>
            </a:r>
            <a:r>
              <a:rPr lang="sr-Cyrl-RS" sz="2800" dirty="0" smtClean="0"/>
              <a:t>: </a:t>
            </a:r>
            <a:endParaRPr lang="sr-Latn-BA" sz="2800" dirty="0" smtClean="0"/>
          </a:p>
          <a:p>
            <a:pPr marL="514350" indent="-514350">
              <a:buAutoNum type="alphaLcParenR"/>
            </a:pPr>
            <a:r>
              <a:rPr lang="sr-Cyrl-RS" sz="2800" b="1" dirty="0" smtClean="0"/>
              <a:t>pr</a:t>
            </a:r>
            <a:r>
              <a:rPr lang="sr-Latn-BA" sz="2800" b="1" dirty="0" err="1" smtClean="0"/>
              <a:t>ij</a:t>
            </a:r>
            <a:r>
              <a:rPr lang="sr-Cyrl-RS" sz="2800" b="1" dirty="0" smtClean="0"/>
              <a:t>eti </a:t>
            </a:r>
            <a:r>
              <a:rPr lang="sr-Cyrl-RS" sz="2800" dirty="0" smtClean="0"/>
              <a:t>– najavljuje izvršenje d</a:t>
            </a:r>
            <a:r>
              <a:rPr lang="sr-Latn-BA" sz="2800" dirty="0" smtClean="0"/>
              <a:t>j</a:t>
            </a:r>
            <a:r>
              <a:rPr lang="sr-Cyrl-RS" sz="2800" dirty="0" smtClean="0"/>
              <a:t>ela terorizma, pri čemu ta usmena ili pismena izjava mora bit</a:t>
            </a:r>
            <a:r>
              <a:rPr lang="sr-Latn-BA" sz="2800" dirty="0" smtClean="0"/>
              <a:t>i</a:t>
            </a:r>
            <a:r>
              <a:rPr lang="sr-Cyrl-RS" sz="2800" dirty="0" smtClean="0"/>
              <a:t>: ozbiljna, stvarna, moguća i neotklonjiva i </a:t>
            </a:r>
            <a:endParaRPr lang="sr-Latn-BA" sz="2800" dirty="0" smtClean="0"/>
          </a:p>
          <a:p>
            <a:pPr marL="514350" indent="-514350">
              <a:buAutoNum type="alphaLcParenR"/>
            </a:pPr>
            <a:r>
              <a:rPr lang="sr-Cyrl-RS" sz="2800" b="1" dirty="0" smtClean="0"/>
              <a:t>priprema izvršenje d</a:t>
            </a:r>
            <a:r>
              <a:rPr lang="sr-Latn-BA" sz="2800" b="1" dirty="0" smtClean="0"/>
              <a:t>j</a:t>
            </a:r>
            <a:r>
              <a:rPr lang="sr-Cyrl-RS" sz="2800" b="1" dirty="0" smtClean="0"/>
              <a:t>ela terorizma </a:t>
            </a:r>
            <a:r>
              <a:rPr lang="sr-Cyrl-RS" sz="2800" dirty="0" smtClean="0"/>
              <a:t>bilo kojom radnjom kojom se stvaraju uslovi i pretpostavke za njegovo izvršenje.</a:t>
            </a:r>
            <a:endParaRPr lang="sr-Latn-BA" sz="2800" dirty="0" smtClean="0"/>
          </a:p>
          <a:p>
            <a:endParaRPr lang="sr-Latn-B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sr-Latn-BA" sz="4000" b="1" dirty="0" smtClean="0"/>
              <a:t>Teži oblici djela</a:t>
            </a:r>
            <a:endParaRPr lang="sr-Latn-BA" sz="4000" b="1" dirty="0"/>
          </a:p>
        </p:txBody>
      </p:sp>
      <p:sp>
        <p:nvSpPr>
          <p:cNvPr id="3" name="Content Placeholder 2"/>
          <p:cNvSpPr>
            <a:spLocks noGrp="1"/>
          </p:cNvSpPr>
          <p:nvPr>
            <p:ph idx="1"/>
          </p:nvPr>
        </p:nvSpPr>
        <p:spPr>
          <a:xfrm>
            <a:off x="457200" y="1628800"/>
            <a:ext cx="8229600" cy="4680520"/>
          </a:xfrm>
        </p:spPr>
        <p:txBody>
          <a:bodyPr>
            <a:normAutofit fontScale="85000" lnSpcReduction="20000"/>
          </a:bodyPr>
          <a:lstStyle/>
          <a:p>
            <a:r>
              <a:rPr lang="sr-Latn-BA" sz="3300" b="1" dirty="0" smtClean="0"/>
              <a:t>p</a:t>
            </a:r>
            <a:r>
              <a:rPr lang="sr-Cyrl-CS" sz="3300" b="1" dirty="0" err="1" smtClean="0"/>
              <a:t>rvi</a:t>
            </a:r>
            <a:r>
              <a:rPr lang="sr-Cyrl-CS" sz="3300" b="1" dirty="0" smtClean="0"/>
              <a:t> teži oblik d</a:t>
            </a:r>
            <a:r>
              <a:rPr lang="sr-Latn-BA" sz="3300" b="1" dirty="0" smtClean="0"/>
              <a:t>j</a:t>
            </a:r>
            <a:r>
              <a:rPr lang="sr-Cyrl-CS" sz="3300" b="1" dirty="0" err="1" smtClean="0"/>
              <a:t>ela</a:t>
            </a:r>
            <a:r>
              <a:rPr lang="sr-Cyrl-CS" sz="3300" b="1" dirty="0" smtClean="0"/>
              <a:t> </a:t>
            </a:r>
            <a:r>
              <a:rPr lang="sr-Cyrl-CS" sz="3300" dirty="0" smtClean="0"/>
              <a:t>za koji je propisana </a:t>
            </a:r>
            <a:r>
              <a:rPr lang="sr-Latn-BA" sz="3300" dirty="0" smtClean="0"/>
              <a:t>KZ </a:t>
            </a:r>
            <a:r>
              <a:rPr lang="sr-Cyrl-CS" sz="3300" dirty="0" smtClean="0"/>
              <a:t>najmanje </a:t>
            </a:r>
            <a:r>
              <a:rPr lang="sr-Latn-BA" sz="3300" dirty="0" smtClean="0"/>
              <a:t>10 godina </a:t>
            </a:r>
            <a:r>
              <a:rPr lang="sr-Cyrl-RS" sz="3300" dirty="0" smtClean="0"/>
              <a:t>ili </a:t>
            </a:r>
            <a:r>
              <a:rPr lang="sr-Latn-BA" sz="3300" dirty="0" smtClean="0"/>
              <a:t>KDZ</a:t>
            </a:r>
            <a:r>
              <a:rPr lang="sr-Cyrl-RS" sz="3300" dirty="0" smtClean="0"/>
              <a:t> </a:t>
            </a:r>
            <a:r>
              <a:rPr lang="sr-Cyrl-CS" sz="3300" dirty="0" smtClean="0"/>
              <a:t>postoji ako</a:t>
            </a:r>
            <a:r>
              <a:rPr lang="sr-Latn-BA" sz="3300" dirty="0" smtClean="0"/>
              <a:t> </a:t>
            </a:r>
            <a:r>
              <a:rPr lang="sr-Cyrl-CS" sz="3300" dirty="0" smtClean="0"/>
              <a:t>je </a:t>
            </a:r>
            <a:r>
              <a:rPr lang="sr-Cyrl-CS" sz="3300" dirty="0" err="1" smtClean="0"/>
              <a:t>usl</a:t>
            </a:r>
            <a:r>
              <a:rPr lang="sr-Latn-BA" sz="3300" dirty="0" smtClean="0"/>
              <a:t>j</a:t>
            </a:r>
            <a:r>
              <a:rPr lang="sr-Cyrl-CS" sz="3300" dirty="0" err="1" smtClean="0"/>
              <a:t>ed</a:t>
            </a:r>
            <a:r>
              <a:rPr lang="sr-Cyrl-CS" sz="3300" dirty="0" smtClean="0"/>
              <a:t> preduzete radnje izvršenja </a:t>
            </a:r>
            <a:r>
              <a:rPr lang="sr-Cyrl-RS" sz="3300" dirty="0" smtClean="0"/>
              <a:t>nastupilo: </a:t>
            </a:r>
            <a:r>
              <a:rPr lang="sr-Cyrl-RS" sz="3300" u="sng" dirty="0" smtClean="0"/>
              <a:t>a) veliko razaranje </a:t>
            </a:r>
            <a:r>
              <a:rPr lang="sr-Cyrl-RS" sz="3300" dirty="0" smtClean="0"/>
              <a:t>i b) </a:t>
            </a:r>
            <a:r>
              <a:rPr lang="sr-Cyrl-RS" sz="3300" u="sng" dirty="0" smtClean="0"/>
              <a:t>smrt jednog ili više lica</a:t>
            </a:r>
            <a:r>
              <a:rPr lang="sr-Latn-BA" sz="3300" dirty="0" smtClean="0"/>
              <a:t>; t</a:t>
            </a:r>
            <a:r>
              <a:rPr lang="sr-Cyrl-RS" sz="3300" dirty="0" smtClean="0"/>
              <a:t>eže posl</a:t>
            </a:r>
            <a:r>
              <a:rPr lang="sr-Latn-BA" sz="3300" dirty="0" smtClean="0"/>
              <a:t>j</a:t>
            </a:r>
            <a:r>
              <a:rPr lang="sr-Cyrl-RS" sz="3300" dirty="0" smtClean="0"/>
              <a:t>edice moraju biti u uzročno-posl</a:t>
            </a:r>
            <a:r>
              <a:rPr lang="sr-Latn-BA" sz="3300" dirty="0" smtClean="0"/>
              <a:t>j</a:t>
            </a:r>
            <a:r>
              <a:rPr lang="sr-Cyrl-RS" sz="3300" dirty="0" smtClean="0"/>
              <a:t>edičnoj vezi sa preduzetom radnjom i rezultat nehata učinioca</a:t>
            </a:r>
            <a:r>
              <a:rPr lang="sr-Latn-BA" sz="3300" dirty="0" smtClean="0"/>
              <a:t> (stav 3)</a:t>
            </a:r>
            <a:r>
              <a:rPr lang="sr-Cyrl-RS" sz="3300" dirty="0" smtClean="0"/>
              <a:t>. </a:t>
            </a:r>
            <a:endParaRPr lang="sr-Latn-BA" sz="3300" dirty="0" smtClean="0"/>
          </a:p>
          <a:p>
            <a:r>
              <a:rPr lang="sr-Latn-BA" sz="3300" b="1" dirty="0" smtClean="0"/>
              <a:t>d</a:t>
            </a:r>
            <a:r>
              <a:rPr lang="sr-Cyrl-CS" sz="3300" b="1" dirty="0" smtClean="0"/>
              <a:t>rugi teži oblik d</a:t>
            </a:r>
            <a:r>
              <a:rPr lang="sr-Latn-BA" sz="3300" b="1" dirty="0" smtClean="0"/>
              <a:t>j</a:t>
            </a:r>
            <a:r>
              <a:rPr lang="sr-Cyrl-CS" sz="3300" b="1" dirty="0" err="1" smtClean="0"/>
              <a:t>ela</a:t>
            </a:r>
            <a:r>
              <a:rPr lang="sr-Cyrl-CS" sz="3300" b="1" dirty="0" smtClean="0"/>
              <a:t> </a:t>
            </a:r>
            <a:r>
              <a:rPr lang="sr-Cyrl-CS" sz="3300" dirty="0" smtClean="0"/>
              <a:t>za koji je propisana </a:t>
            </a:r>
            <a:r>
              <a:rPr lang="sr-Latn-BA" sz="3300" dirty="0" smtClean="0"/>
              <a:t>KZ </a:t>
            </a:r>
            <a:r>
              <a:rPr lang="sr-Cyrl-CS" sz="3300" dirty="0" smtClean="0"/>
              <a:t> najmanje </a:t>
            </a:r>
            <a:r>
              <a:rPr lang="sr-Latn-BA" sz="3300" dirty="0" smtClean="0"/>
              <a:t>15</a:t>
            </a:r>
            <a:r>
              <a:rPr lang="sr-Cyrl-RS" sz="3300" dirty="0" smtClean="0"/>
              <a:t> </a:t>
            </a:r>
            <a:r>
              <a:rPr lang="sr-Cyrl-CS" sz="3300" dirty="0" smtClean="0"/>
              <a:t>godina ili </a:t>
            </a:r>
            <a:r>
              <a:rPr lang="sr-Latn-BA" sz="3300" dirty="0" smtClean="0"/>
              <a:t>KDZ </a:t>
            </a:r>
            <a:r>
              <a:rPr lang="sr-Cyrl-CS" sz="3300" dirty="0" smtClean="0"/>
              <a:t>postoji ako je pri izvršenju terorističkog akta </a:t>
            </a:r>
            <a:r>
              <a:rPr lang="sr-Cyrl-CS" sz="3300" u="sng" dirty="0" smtClean="0"/>
              <a:t>učinilac neko lice sa umišljajem lišio života</a:t>
            </a:r>
            <a:r>
              <a:rPr lang="sr-Latn-BA" sz="3300" dirty="0" smtClean="0"/>
              <a:t>; o</a:t>
            </a:r>
            <a:r>
              <a:rPr lang="sr-Cyrl-CS" sz="3300" dirty="0" err="1" smtClean="0"/>
              <a:t>vd</a:t>
            </a:r>
            <a:r>
              <a:rPr lang="sr-Latn-BA" sz="3300" dirty="0" smtClean="0"/>
              <a:t>j</a:t>
            </a:r>
            <a:r>
              <a:rPr lang="sr-Cyrl-CS" sz="3300" dirty="0" smtClean="0"/>
              <a:t>e je kvalifikatorna okolnost </a:t>
            </a:r>
            <a:r>
              <a:rPr lang="sr-Cyrl-CS" sz="3300" dirty="0" err="1" smtClean="0"/>
              <a:t>umišljajno</a:t>
            </a:r>
            <a:r>
              <a:rPr lang="sr-Cyrl-CS" sz="3300" dirty="0" smtClean="0"/>
              <a:t> lišenje života drugog lica</a:t>
            </a:r>
            <a:r>
              <a:rPr lang="sr-Latn-BA" sz="3300" dirty="0" smtClean="0"/>
              <a:t> (stav 4)</a:t>
            </a:r>
            <a:r>
              <a:rPr lang="sr-Cyrl-CS" sz="3300" dirty="0" smtClean="0"/>
              <a:t>.</a:t>
            </a:r>
            <a:endParaRPr lang="sr-Latn-BA" sz="3300" dirty="0" smtClean="0"/>
          </a:p>
          <a:p>
            <a:endParaRPr lang="sr-Latn-B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BA" sz="4000" b="1" dirty="0" smtClean="0">
                <a:solidFill>
                  <a:srgbClr val="FF0000"/>
                </a:solidFill>
              </a:rPr>
              <a:t>2. </a:t>
            </a:r>
            <a:r>
              <a:rPr lang="sr-Cyrl-CS" sz="4000" b="1" dirty="0" smtClean="0">
                <a:solidFill>
                  <a:srgbClr val="FF0000"/>
                </a:solidFill>
              </a:rPr>
              <a:t>Finansiranje terorističkih aktivnosti</a:t>
            </a:r>
            <a:r>
              <a:rPr lang="sr-Latn-BA" sz="4000" b="1" dirty="0" smtClean="0">
                <a:solidFill>
                  <a:srgbClr val="FF0000"/>
                </a:solidFill>
              </a:rPr>
              <a:t> - član 300</a:t>
            </a:r>
            <a:endParaRPr lang="sr-Latn-BA" sz="4000" b="1" dirty="0">
              <a:solidFill>
                <a:srgbClr val="FF0000"/>
              </a:solidFill>
            </a:endParaRPr>
          </a:p>
        </p:txBody>
      </p:sp>
      <p:sp>
        <p:nvSpPr>
          <p:cNvPr id="3" name="Content Placeholder 2"/>
          <p:cNvSpPr>
            <a:spLocks noGrp="1"/>
          </p:cNvSpPr>
          <p:nvPr>
            <p:ph idx="1"/>
          </p:nvPr>
        </p:nvSpPr>
        <p:spPr>
          <a:xfrm>
            <a:off x="323528" y="2060848"/>
            <a:ext cx="8496944" cy="4320480"/>
          </a:xfrm>
        </p:spPr>
        <p:txBody>
          <a:bodyPr>
            <a:noAutofit/>
          </a:bodyPr>
          <a:lstStyle/>
          <a:p>
            <a:r>
              <a:rPr lang="sr-Latn-BA" sz="2800" dirty="0" err="1" smtClean="0"/>
              <a:t>dj</a:t>
            </a:r>
            <a:r>
              <a:rPr lang="sr-Cyrl-CS" sz="2800" dirty="0" err="1" smtClean="0"/>
              <a:t>elo</a:t>
            </a:r>
            <a:r>
              <a:rPr lang="sl-SI" sz="2800" dirty="0" smtClean="0"/>
              <a:t> </a:t>
            </a:r>
            <a:r>
              <a:rPr lang="sr-Cyrl-CS" sz="2800" dirty="0" smtClean="0"/>
              <a:t>se sastoji u </a:t>
            </a:r>
            <a:r>
              <a:rPr lang="sr-Cyrl-RS" sz="2800" dirty="0" smtClean="0"/>
              <a:t>neposrednom ili posrednom </a:t>
            </a:r>
            <a:r>
              <a:rPr lang="sr-Cyrl-CS" sz="2800" dirty="0" smtClean="0"/>
              <a:t>davanju</a:t>
            </a:r>
            <a:r>
              <a:rPr lang="sr-Cyrl-RS" sz="2800" dirty="0" smtClean="0"/>
              <a:t>, obezb</a:t>
            </a:r>
            <a:r>
              <a:rPr lang="sr-Latn-BA" sz="2800" dirty="0" smtClean="0"/>
              <a:t>j</a:t>
            </a:r>
            <a:r>
              <a:rPr lang="sr-Cyrl-RS" sz="2800" dirty="0" smtClean="0"/>
              <a:t>eđenju na bilo koji način </a:t>
            </a:r>
            <a:r>
              <a:rPr lang="sr-Cyrl-CS" sz="2800" dirty="0" smtClean="0"/>
              <a:t>ili prikupljanju </a:t>
            </a:r>
            <a:r>
              <a:rPr lang="sr-Cyrl-RS" sz="2800" dirty="0" smtClean="0"/>
              <a:t>novca, imovine ili dr</a:t>
            </a:r>
            <a:r>
              <a:rPr lang="sr-Latn-BA" sz="2800" dirty="0" err="1" smtClean="0"/>
              <a:t>ugog</a:t>
            </a:r>
            <a:r>
              <a:rPr lang="sr-Cyrl-RS" sz="2800" dirty="0" smtClean="0"/>
              <a:t> </a:t>
            </a:r>
            <a:r>
              <a:rPr lang="sr-Cyrl-CS" sz="2800" dirty="0" smtClean="0"/>
              <a:t>sredstava </a:t>
            </a:r>
            <a:r>
              <a:rPr lang="sr-Cyrl-RS" sz="2800" dirty="0" smtClean="0"/>
              <a:t>u nam</a:t>
            </a:r>
            <a:r>
              <a:rPr lang="sr-Latn-BA" sz="2800" dirty="0" smtClean="0"/>
              <a:t>j</a:t>
            </a:r>
            <a:r>
              <a:rPr lang="sr-Cyrl-RS" sz="2800" dirty="0" smtClean="0"/>
              <a:t>eri da se koriste ili sa znanjem da će se koristiti ili upotr</a:t>
            </a:r>
            <a:r>
              <a:rPr lang="sr-Latn-BA" sz="2800" dirty="0" err="1" smtClean="0"/>
              <a:t>ij</a:t>
            </a:r>
            <a:r>
              <a:rPr lang="sr-Cyrl-RS" sz="2800" dirty="0" smtClean="0"/>
              <a:t>ebiti u c</a:t>
            </a:r>
            <a:r>
              <a:rPr lang="sr-Latn-BA" sz="2800" dirty="0" err="1" smtClean="0"/>
              <a:t>ij</a:t>
            </a:r>
            <a:r>
              <a:rPr lang="sr-Cyrl-RS" sz="2800" dirty="0" smtClean="0"/>
              <a:t>elosti ili d</a:t>
            </a:r>
            <a:r>
              <a:rPr lang="sr-Latn-BA" sz="2800" dirty="0" smtClean="0"/>
              <a:t>j</a:t>
            </a:r>
            <a:r>
              <a:rPr lang="sr-Cyrl-RS" sz="2800" dirty="0" smtClean="0"/>
              <a:t>elimično </a:t>
            </a:r>
            <a:r>
              <a:rPr lang="sr-Cyrl-CS" sz="2800" dirty="0" smtClean="0"/>
              <a:t>za izvršenje </a:t>
            </a:r>
            <a:r>
              <a:rPr lang="sr-Latn-BA" sz="2800" dirty="0" smtClean="0"/>
              <a:t>jednog ili više KD navedenih u Glavi – KD terorizma, kao i KD </a:t>
            </a:r>
            <a:r>
              <a:rPr lang="sr-Cyrl-RS" sz="2800" dirty="0" smtClean="0"/>
              <a:t>oštećenje ili uništenje javnih uređaja, oštećenje brana i vodoprivrednih objekata </a:t>
            </a:r>
            <a:r>
              <a:rPr lang="sr-Cyrl-CS" sz="2800" dirty="0" smtClean="0"/>
              <a:t>i</a:t>
            </a:r>
            <a:r>
              <a:rPr lang="sr-Latn-BA" sz="2800" dirty="0" smtClean="0"/>
              <a:t>li nekog</a:t>
            </a:r>
            <a:r>
              <a:rPr lang="sr-Cyrl-CS" sz="2800" dirty="0" smtClean="0"/>
              <a:t> drugog </a:t>
            </a:r>
            <a:r>
              <a:rPr lang="sr-Latn-BA" sz="2800" dirty="0" smtClean="0"/>
              <a:t>KD...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Autofit/>
          </a:bodyPr>
          <a:lstStyle/>
          <a:p>
            <a:r>
              <a:rPr lang="sr-Cyrl-CS" sz="4000" b="1" dirty="0" smtClean="0"/>
              <a:t>Finansiranje terorističkih aktivnosti</a:t>
            </a:r>
            <a:endParaRPr lang="sr-Latn-BA" sz="4000" dirty="0"/>
          </a:p>
        </p:txBody>
      </p:sp>
      <p:sp>
        <p:nvSpPr>
          <p:cNvPr id="3" name="Content Placeholder 2"/>
          <p:cNvSpPr>
            <a:spLocks noGrp="1"/>
          </p:cNvSpPr>
          <p:nvPr>
            <p:ph idx="1"/>
          </p:nvPr>
        </p:nvSpPr>
        <p:spPr>
          <a:xfrm>
            <a:off x="457200" y="1916832"/>
            <a:ext cx="8507288" cy="4320480"/>
          </a:xfrm>
        </p:spPr>
        <p:txBody>
          <a:bodyPr>
            <a:noAutofit/>
          </a:bodyPr>
          <a:lstStyle/>
          <a:p>
            <a:r>
              <a:rPr lang="sr-Latn-BA" sz="2800" dirty="0" smtClean="0"/>
              <a:t>....</a:t>
            </a:r>
            <a:r>
              <a:rPr lang="sr-Cyrl-CS" sz="2800" dirty="0" smtClean="0"/>
              <a:t>kojim se može </a:t>
            </a:r>
            <a:r>
              <a:rPr lang="sr-Cyrl-CS" sz="2800" dirty="0" err="1" smtClean="0"/>
              <a:t>prouzroko</a:t>
            </a:r>
            <a:r>
              <a:rPr lang="sr-Cyrl-RS" sz="2800" dirty="0" smtClean="0"/>
              <a:t>v</a:t>
            </a:r>
            <a:r>
              <a:rPr lang="sr-Cyrl-CS" sz="2800" dirty="0" smtClean="0"/>
              <a:t>ati smrt ili </a:t>
            </a:r>
            <a:r>
              <a:rPr lang="sr-Latn-BA" sz="2800" dirty="0" smtClean="0"/>
              <a:t>TTP</a:t>
            </a:r>
            <a:r>
              <a:rPr lang="sr-Cyrl-CS" sz="2800" dirty="0" smtClean="0"/>
              <a:t> civilnog lica ili lica koje aktivno ne učestvuje u neprijateljstvima u oružanom sukobu </a:t>
            </a:r>
            <a:r>
              <a:rPr lang="sr-Cyrl-RS" sz="2800" dirty="0" smtClean="0"/>
              <a:t>ako je takvo d</a:t>
            </a:r>
            <a:r>
              <a:rPr lang="sr-Latn-BA" sz="2800" dirty="0" smtClean="0"/>
              <a:t>j</a:t>
            </a:r>
            <a:r>
              <a:rPr lang="sr-Cyrl-RS" sz="2800" dirty="0" smtClean="0"/>
              <a:t>elo upravljeno na zastrašivanje građana ili prisiljavanje organa vlasti u </a:t>
            </a:r>
            <a:r>
              <a:rPr lang="sr-Latn-BA" sz="2800" dirty="0" smtClean="0"/>
              <a:t>RS </a:t>
            </a:r>
            <a:r>
              <a:rPr lang="sr-Cyrl-RS" sz="2800" dirty="0" smtClean="0"/>
              <a:t>da izvrši ili ne izvrši neku radnju, kao i ako su tako pribavljena sredstva nam</a:t>
            </a:r>
            <a:r>
              <a:rPr lang="sr-Latn-BA" sz="2800" dirty="0" err="1" smtClean="0"/>
              <a:t>ij</a:t>
            </a:r>
            <a:r>
              <a:rPr lang="sr-Cyrl-RS" sz="2800" dirty="0" smtClean="0"/>
              <a:t>enjena za omogućavanje pripremanja nekog od navedenih d</a:t>
            </a:r>
            <a:r>
              <a:rPr lang="sr-Latn-BA" sz="2800" dirty="0" smtClean="0"/>
              <a:t>j</a:t>
            </a:r>
            <a:r>
              <a:rPr lang="sr-Cyrl-RS" sz="2800" dirty="0" smtClean="0"/>
              <a:t>ela ili za korišćenje od strane terorista ili terorističke organizacije. </a:t>
            </a:r>
            <a:endParaRPr lang="sr-Latn-BA"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sr-Latn-BA" sz="4000" b="1" dirty="0" smtClean="0"/>
              <a:t>O</a:t>
            </a:r>
            <a:r>
              <a:rPr lang="sr-Cyrl-CS" sz="4000" b="1" dirty="0" err="1" smtClean="0"/>
              <a:t>bjekt</a:t>
            </a:r>
            <a:r>
              <a:rPr lang="sr-Cyrl-CS" sz="4000" b="1" dirty="0" smtClean="0"/>
              <a:t> zaštite</a:t>
            </a:r>
            <a:r>
              <a:rPr lang="sr-Latn-BA" sz="4000" b="1" dirty="0" smtClean="0"/>
              <a:t> i objekt napada</a:t>
            </a:r>
            <a:endParaRPr lang="sr-Latn-BA" sz="4000" b="1" dirty="0"/>
          </a:p>
        </p:txBody>
      </p:sp>
      <p:sp>
        <p:nvSpPr>
          <p:cNvPr id="3" name="Content Placeholder 2"/>
          <p:cNvSpPr>
            <a:spLocks noGrp="1"/>
          </p:cNvSpPr>
          <p:nvPr>
            <p:ph idx="1"/>
          </p:nvPr>
        </p:nvSpPr>
        <p:spPr>
          <a:xfrm>
            <a:off x="457200" y="2996952"/>
            <a:ext cx="8229600" cy="3129211"/>
          </a:xfrm>
        </p:spPr>
        <p:txBody>
          <a:bodyPr>
            <a:normAutofit lnSpcReduction="10000"/>
          </a:bodyPr>
          <a:lstStyle/>
          <a:p>
            <a:r>
              <a:rPr lang="sr-Latn-BA" sz="2800" dirty="0" smtClean="0"/>
              <a:t>o</a:t>
            </a:r>
            <a:r>
              <a:rPr lang="sr-Cyrl-CS" sz="2800" dirty="0" smtClean="0"/>
              <a:t>vim se </a:t>
            </a:r>
            <a:r>
              <a:rPr lang="sr-Latn-BA" sz="2800" dirty="0" smtClean="0"/>
              <a:t>KD </a:t>
            </a:r>
            <a:r>
              <a:rPr lang="sr-Cyrl-CS" sz="2800" dirty="0" smtClean="0"/>
              <a:t>inkriminišu </a:t>
            </a:r>
            <a:r>
              <a:rPr lang="sr-Cyrl-CS" sz="2800" b="1" dirty="0" smtClean="0"/>
              <a:t>pripremne radnje </a:t>
            </a:r>
            <a:r>
              <a:rPr lang="sr-Cyrl-CS" sz="2800" dirty="0" smtClean="0"/>
              <a:t>za izvršenje nekog od terorističkih </a:t>
            </a:r>
            <a:r>
              <a:rPr lang="sr-Latn-BA" sz="2800" dirty="0" smtClean="0"/>
              <a:t>KD </a:t>
            </a:r>
            <a:r>
              <a:rPr lang="sr-Cyrl-CS" sz="2800" dirty="0" smtClean="0"/>
              <a:t>kao </a:t>
            </a:r>
            <a:r>
              <a:rPr lang="sr-Cyrl-CS" sz="2800" b="1" dirty="0" smtClean="0"/>
              <a:t>samostalno </a:t>
            </a:r>
            <a:r>
              <a:rPr lang="sr-Latn-BA" sz="2800" b="1" dirty="0" smtClean="0"/>
              <a:t>KD</a:t>
            </a:r>
            <a:r>
              <a:rPr lang="sr-Cyrl-CS" sz="2800" dirty="0" smtClean="0"/>
              <a:t>. </a:t>
            </a:r>
            <a:endParaRPr lang="sr-Latn-BA" sz="2800" dirty="0" smtClean="0"/>
          </a:p>
          <a:p>
            <a:r>
              <a:rPr lang="sr-Latn-BA" sz="2800" b="1" dirty="0" smtClean="0"/>
              <a:t>o</a:t>
            </a:r>
            <a:r>
              <a:rPr lang="sr-Cyrl-CS" sz="2800" b="1" dirty="0" err="1" smtClean="0"/>
              <a:t>bjekt</a:t>
            </a:r>
            <a:r>
              <a:rPr lang="sr-Cyrl-CS" sz="2800" b="1" dirty="0" smtClean="0"/>
              <a:t> zaštite</a:t>
            </a:r>
            <a:r>
              <a:rPr lang="sr-Latn-BA" sz="2800" dirty="0" smtClean="0"/>
              <a:t>: </a:t>
            </a:r>
            <a:r>
              <a:rPr lang="sr-Cyrl-CS" sz="2800" u="sng" dirty="0" smtClean="0"/>
              <a:t>ustavno uređenje i </a:t>
            </a:r>
            <a:r>
              <a:rPr lang="sr-Cyrl-CS" sz="2800" u="sng" dirty="0" err="1" smtClean="0"/>
              <a:t>bezb</a:t>
            </a:r>
            <a:r>
              <a:rPr lang="sr-Latn-BA" sz="2800" u="sng" dirty="0" smtClean="0"/>
              <a:t>j</a:t>
            </a:r>
            <a:r>
              <a:rPr lang="sr-Cyrl-CS" sz="2800" u="sng" dirty="0" err="1" smtClean="0"/>
              <a:t>ednost</a:t>
            </a:r>
            <a:r>
              <a:rPr lang="sr-Cyrl-CS" sz="2800" u="sng" dirty="0" smtClean="0"/>
              <a:t> Republike Srpske</a:t>
            </a:r>
            <a:r>
              <a:rPr lang="sr-Cyrl-CS" sz="2800" dirty="0" smtClean="0"/>
              <a:t>. </a:t>
            </a:r>
            <a:endParaRPr lang="sr-Latn-BA" sz="2800" dirty="0" smtClean="0"/>
          </a:p>
          <a:p>
            <a:r>
              <a:rPr lang="sr-Latn-BA" sz="2800" b="1" dirty="0" smtClean="0"/>
              <a:t>o</a:t>
            </a:r>
            <a:r>
              <a:rPr lang="sr-Cyrl-RS" sz="2800" b="1" dirty="0" smtClean="0"/>
              <a:t>bjekt napada</a:t>
            </a:r>
            <a:r>
              <a:rPr lang="sr-Cyrl-RS" sz="2800" dirty="0" smtClean="0"/>
              <a:t>: </a:t>
            </a:r>
            <a:r>
              <a:rPr lang="sr-Cyrl-RS" sz="2800" u="sng" dirty="0" smtClean="0"/>
              <a:t>a) novac, b) imovina (pokretna ili nepokretna) i </a:t>
            </a:r>
            <a:r>
              <a:rPr lang="sr-Latn-BA" sz="2800" u="sng" dirty="0" smtClean="0"/>
              <a:t>c</a:t>
            </a:r>
            <a:r>
              <a:rPr lang="sr-Cyrl-RS" sz="2800" u="sng" dirty="0" smtClean="0"/>
              <a:t>) druga sredstva</a:t>
            </a:r>
            <a:r>
              <a:rPr lang="sr-Cyrl-RS" sz="2800" dirty="0" smtClean="0"/>
              <a:t>.</a:t>
            </a:r>
            <a:endParaRPr lang="sr-Latn-BA"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496944" cy="1210146"/>
          </a:xfrm>
        </p:spPr>
        <p:txBody>
          <a:bodyPr>
            <a:noAutofit/>
          </a:bodyPr>
          <a:lstStyle/>
          <a:p>
            <a:r>
              <a:rPr lang="sr-Cyrl-CS" sz="4000" b="1" dirty="0" smtClean="0"/>
              <a:t>Radnja izvršenja je alternativno određena</a:t>
            </a:r>
            <a:r>
              <a:rPr lang="sr-Latn-BA" sz="4000" b="1" dirty="0" smtClean="0"/>
              <a:t>:</a:t>
            </a:r>
            <a:endParaRPr lang="sr-Latn-BA" sz="4000" b="1" dirty="0"/>
          </a:p>
        </p:txBody>
      </p:sp>
      <p:sp>
        <p:nvSpPr>
          <p:cNvPr id="3" name="Content Placeholder 2"/>
          <p:cNvSpPr>
            <a:spLocks noGrp="1"/>
          </p:cNvSpPr>
          <p:nvPr>
            <p:ph idx="1"/>
          </p:nvPr>
        </p:nvSpPr>
        <p:spPr>
          <a:xfrm>
            <a:off x="755576" y="3861048"/>
            <a:ext cx="7776864" cy="2016224"/>
          </a:xfrm>
        </p:spPr>
        <p:txBody>
          <a:bodyPr>
            <a:noAutofit/>
          </a:bodyPr>
          <a:lstStyle/>
          <a:p>
            <a:pPr marL="514350" indent="-514350">
              <a:buAutoNum type="alphaLcParenR"/>
            </a:pPr>
            <a:r>
              <a:rPr lang="sr-Cyrl-CS" sz="2800" b="1" dirty="0" smtClean="0"/>
              <a:t>davanje </a:t>
            </a:r>
            <a:r>
              <a:rPr lang="sr-Cyrl-CS" sz="2800" dirty="0" smtClean="0"/>
              <a:t>– predaja, ustupanje</a:t>
            </a:r>
            <a:r>
              <a:rPr lang="sr-Cyrl-RS" sz="2800" dirty="0" smtClean="0"/>
              <a:t>, </a:t>
            </a:r>
            <a:endParaRPr lang="sr-Latn-BA" sz="2800" dirty="0" smtClean="0"/>
          </a:p>
          <a:p>
            <a:pPr marL="514350" indent="-514350">
              <a:buAutoNum type="alphaLcParenR"/>
            </a:pPr>
            <a:r>
              <a:rPr lang="sr-Cyrl-RS" sz="2800" b="1" dirty="0" smtClean="0"/>
              <a:t>obezb</a:t>
            </a:r>
            <a:r>
              <a:rPr lang="sr-Latn-BA" sz="2800" b="1" dirty="0" smtClean="0"/>
              <a:t>j</a:t>
            </a:r>
            <a:r>
              <a:rPr lang="sr-Cyrl-RS" sz="2800" b="1" dirty="0" smtClean="0"/>
              <a:t>eđenje </a:t>
            </a:r>
            <a:r>
              <a:rPr lang="sr-Cyrl-RS" sz="2800" dirty="0" smtClean="0"/>
              <a:t>– dolaženje u pos</a:t>
            </a:r>
            <a:r>
              <a:rPr lang="sr-Latn-BA" sz="2800" dirty="0" smtClean="0"/>
              <a:t>j</a:t>
            </a:r>
            <a:r>
              <a:rPr lang="sr-Cyrl-RS" sz="2800" dirty="0" smtClean="0"/>
              <a:t>ed, državinu</a:t>
            </a:r>
            <a:r>
              <a:rPr lang="sr-Latn-BA" sz="2800" dirty="0" smtClean="0"/>
              <a:t> i</a:t>
            </a:r>
            <a:r>
              <a:rPr lang="sr-Cyrl-RS" sz="2800" dirty="0" smtClean="0"/>
              <a:t>  </a:t>
            </a:r>
            <a:endParaRPr lang="sr-Latn-BA" sz="2800" dirty="0" smtClean="0"/>
          </a:p>
          <a:p>
            <a:pPr marL="514350" indent="-514350">
              <a:buAutoNum type="alphaLcParenR"/>
            </a:pPr>
            <a:r>
              <a:rPr lang="sr-Cyrl-CS" sz="2800" b="1" dirty="0" smtClean="0"/>
              <a:t>prikupljanje</a:t>
            </a:r>
            <a:r>
              <a:rPr lang="sr-Cyrl-CS" sz="2800" dirty="0" smtClean="0"/>
              <a:t> – pribavljanje sredstava. </a:t>
            </a:r>
            <a:endParaRPr lang="sr-Latn-BA"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Z</a:t>
            </a:r>
            <a:r>
              <a:rPr lang="sr-Cyrl-RS" sz="4000" b="1" dirty="0" smtClean="0"/>
              <a:t>a postojanje d</a:t>
            </a:r>
            <a:r>
              <a:rPr lang="sr-Latn-BA" sz="4000" b="1" dirty="0" smtClean="0"/>
              <a:t>j</a:t>
            </a:r>
            <a:r>
              <a:rPr lang="sr-Cyrl-RS" sz="4000" b="1" dirty="0" smtClean="0"/>
              <a:t>ela je bitno</a:t>
            </a:r>
            <a:r>
              <a:rPr lang="sr-Latn-BA" sz="4000" b="1" dirty="0" smtClean="0"/>
              <a:t>...</a:t>
            </a:r>
            <a:endParaRPr lang="sr-Latn-BA" sz="4000" b="1" dirty="0"/>
          </a:p>
        </p:txBody>
      </p:sp>
      <p:sp>
        <p:nvSpPr>
          <p:cNvPr id="3" name="Content Placeholder 2"/>
          <p:cNvSpPr>
            <a:spLocks noGrp="1"/>
          </p:cNvSpPr>
          <p:nvPr>
            <p:ph idx="1"/>
          </p:nvPr>
        </p:nvSpPr>
        <p:spPr>
          <a:xfrm>
            <a:off x="457200" y="2348880"/>
            <a:ext cx="8229600" cy="3777283"/>
          </a:xfrm>
        </p:spPr>
        <p:txBody>
          <a:bodyPr>
            <a:normAutofit fontScale="92500" lnSpcReduction="20000"/>
          </a:bodyPr>
          <a:lstStyle/>
          <a:p>
            <a:r>
              <a:rPr lang="sr-Latn-BA" sz="3000" dirty="0" smtClean="0"/>
              <a:t>...</a:t>
            </a:r>
            <a:r>
              <a:rPr lang="sr-Cyrl-RS" sz="3000" b="1" u="sng" dirty="0" smtClean="0"/>
              <a:t>da se radnja izvršenja preduzima</a:t>
            </a:r>
            <a:r>
              <a:rPr lang="sr-Cyrl-RS" sz="3000" dirty="0" smtClean="0"/>
              <a:t>: </a:t>
            </a:r>
            <a:endParaRPr lang="sr-Latn-BA" sz="3000" dirty="0" smtClean="0"/>
          </a:p>
          <a:p>
            <a:pPr marL="514350" indent="-514350">
              <a:buAutoNum type="alphaLcParenR"/>
            </a:pPr>
            <a:r>
              <a:rPr lang="sr-Cyrl-RS" sz="3000" b="1" dirty="0" smtClean="0"/>
              <a:t>na određeni način</a:t>
            </a:r>
            <a:r>
              <a:rPr lang="sr-Cyrl-RS" sz="3000" dirty="0" smtClean="0"/>
              <a:t>: neposredno</a:t>
            </a:r>
            <a:r>
              <a:rPr lang="sr-Latn-BA" sz="3000" dirty="0" smtClean="0"/>
              <a:t> ili</a:t>
            </a:r>
            <a:r>
              <a:rPr lang="sr-Cyrl-RS" sz="3000" dirty="0" smtClean="0"/>
              <a:t> posredno ili na bilo koji drugi način, </a:t>
            </a:r>
            <a:endParaRPr lang="sr-Latn-BA" sz="3000" dirty="0" smtClean="0"/>
          </a:p>
          <a:p>
            <a:pPr marL="514350" indent="-514350">
              <a:buAutoNum type="alphaLcParenR"/>
            </a:pPr>
            <a:r>
              <a:rPr lang="sr-Cyrl-RS" sz="3000" b="1" dirty="0" smtClean="0"/>
              <a:t>u odnosu na određene predmete</a:t>
            </a:r>
            <a:r>
              <a:rPr lang="sr-Cyrl-RS" sz="3000" dirty="0" smtClean="0"/>
              <a:t>: domaći ili strani novac, pokretnu ili nepokretnu imovinu ili druga sredstva, </a:t>
            </a:r>
            <a:endParaRPr lang="sr-Latn-BA" sz="3000" dirty="0" smtClean="0"/>
          </a:p>
          <a:p>
            <a:pPr marL="514350" indent="-514350">
              <a:buAutoNum type="alphaLcParenR"/>
            </a:pPr>
            <a:r>
              <a:rPr lang="sr-Cyrl-RS" sz="3000" b="1" dirty="0" smtClean="0"/>
              <a:t>u određenoj nam</a:t>
            </a:r>
            <a:r>
              <a:rPr lang="sr-Latn-BA" sz="3000" b="1" dirty="0" smtClean="0"/>
              <a:t>j</a:t>
            </a:r>
            <a:r>
              <a:rPr lang="sr-Cyrl-RS" sz="3000" b="1" dirty="0" smtClean="0"/>
              <a:t>eri </a:t>
            </a:r>
            <a:r>
              <a:rPr lang="sr-Cyrl-RS" sz="3000" dirty="0" smtClean="0"/>
              <a:t>koja mora da postoji na strani učinioca u vr</a:t>
            </a:r>
            <a:r>
              <a:rPr lang="sr-Latn-BA" sz="3000" dirty="0" err="1" smtClean="0"/>
              <a:t>ij</a:t>
            </a:r>
            <a:r>
              <a:rPr lang="sr-Cyrl-RS" sz="3000" dirty="0" smtClean="0"/>
              <a:t>eme preduzimanja radnje, ali ne mora biti i ostvarena u konkretnom slučaju. </a:t>
            </a:r>
            <a:endParaRPr lang="sr-Latn-BA" sz="3000" dirty="0" smtClean="0"/>
          </a:p>
          <a:p>
            <a:endParaRPr lang="sr-Latn-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sr-Latn-BA" sz="4000" b="1" dirty="0" smtClean="0"/>
              <a:t>Izvor  ovih KD i objekt zaštite</a:t>
            </a:r>
            <a:endParaRPr lang="sr-Latn-BA" sz="4000" b="1" dirty="0"/>
          </a:p>
        </p:txBody>
      </p:sp>
      <p:sp>
        <p:nvSpPr>
          <p:cNvPr id="3" name="Content Placeholder 2"/>
          <p:cNvSpPr>
            <a:spLocks noGrp="1"/>
          </p:cNvSpPr>
          <p:nvPr>
            <p:ph idx="1"/>
          </p:nvPr>
        </p:nvSpPr>
        <p:spPr>
          <a:xfrm>
            <a:off x="457200" y="2132856"/>
            <a:ext cx="8229600" cy="3993307"/>
          </a:xfrm>
        </p:spPr>
        <p:txBody>
          <a:bodyPr>
            <a:normAutofit fontScale="92500" lnSpcReduction="10000"/>
          </a:bodyPr>
          <a:lstStyle/>
          <a:p>
            <a:r>
              <a:rPr lang="sl-SI" sz="2800" u="sng" dirty="0" smtClean="0"/>
              <a:t>izvor krivičnih djela </a:t>
            </a:r>
            <a:r>
              <a:rPr lang="sl-SI" sz="2800" dirty="0" smtClean="0"/>
              <a:t>terorizma se </a:t>
            </a:r>
            <a:r>
              <a:rPr lang="sl-SI" sz="2800" b="1" dirty="0" smtClean="0"/>
              <a:t>nalazi u međunarodnim dokumentima </a:t>
            </a:r>
            <a:r>
              <a:rPr lang="sl-SI" sz="2800" dirty="0" smtClean="0"/>
              <a:t>univerzalnog (UN) ili regionalnog (Savjet Evrope) karaktera (posebno od 2001. godine).</a:t>
            </a:r>
          </a:p>
          <a:p>
            <a:r>
              <a:rPr lang="sl-SI" sz="2800" u="sng" dirty="0" smtClean="0"/>
              <a:t>objekt zaštite</a:t>
            </a:r>
            <a:r>
              <a:rPr lang="sl-SI" sz="2800" dirty="0" smtClean="0"/>
              <a:t>: a) </a:t>
            </a:r>
            <a:r>
              <a:rPr lang="sl-SI" sz="2800" b="1" dirty="0" smtClean="0"/>
              <a:t>osnovne slobode i prava čovjeka i b) najznačajnija društvena dobra koja pripadaju Republici Srpskoj. </a:t>
            </a:r>
          </a:p>
          <a:p>
            <a:r>
              <a:rPr lang="sl-SI" sz="2800" u="sng" dirty="0" smtClean="0"/>
              <a:t>politička krivična djela</a:t>
            </a:r>
            <a:r>
              <a:rPr lang="sl-SI" sz="2800" dirty="0" smtClean="0"/>
              <a:t>.</a:t>
            </a:r>
          </a:p>
          <a:p>
            <a:r>
              <a:rPr lang="sl-SI" sz="2800" dirty="0" smtClean="0"/>
              <a:t>uz KD protiv ustavnog uređenja i bezbjednosti RS (Glava XXII).</a:t>
            </a:r>
            <a:endParaRPr lang="sr-Latn-BA" sz="2800" dirty="0" smtClean="0"/>
          </a:p>
          <a:p>
            <a:endParaRPr lang="sr-Latn-B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Cyrl-CS" sz="4000" b="1" dirty="0" smtClean="0"/>
              <a:t>Izvršilac d</a:t>
            </a:r>
            <a:r>
              <a:rPr lang="sr-Latn-BA" sz="4000" b="1" dirty="0" smtClean="0"/>
              <a:t>j</a:t>
            </a:r>
            <a:r>
              <a:rPr lang="sr-Cyrl-CS" sz="4000" b="1" dirty="0" err="1" smtClean="0"/>
              <a:t>ela</a:t>
            </a:r>
            <a:endParaRPr lang="sr-Latn-BA" sz="4000" b="1" dirty="0"/>
          </a:p>
        </p:txBody>
      </p:sp>
      <p:sp>
        <p:nvSpPr>
          <p:cNvPr id="3" name="Content Placeholder 2"/>
          <p:cNvSpPr>
            <a:spLocks noGrp="1"/>
          </p:cNvSpPr>
          <p:nvPr>
            <p:ph idx="1"/>
          </p:nvPr>
        </p:nvSpPr>
        <p:spPr>
          <a:xfrm>
            <a:off x="457200" y="1772816"/>
            <a:ext cx="8229600" cy="4248473"/>
          </a:xfrm>
        </p:spPr>
        <p:txBody>
          <a:bodyPr>
            <a:normAutofit fontScale="92500" lnSpcReduction="20000"/>
          </a:bodyPr>
          <a:lstStyle/>
          <a:p>
            <a:r>
              <a:rPr lang="sr-Latn-BA" sz="3000" u="sng" dirty="0" smtClean="0"/>
              <a:t>i</a:t>
            </a:r>
            <a:r>
              <a:rPr lang="sr-Cyrl-CS" sz="3000" u="sng" dirty="0" err="1" smtClean="0"/>
              <a:t>zvršilac</a:t>
            </a:r>
            <a:r>
              <a:rPr lang="sr-Cyrl-CS" sz="3000" u="sng" dirty="0" smtClean="0"/>
              <a:t> d</a:t>
            </a:r>
            <a:r>
              <a:rPr lang="sr-Latn-BA" sz="3000" u="sng" dirty="0" smtClean="0"/>
              <a:t>j</a:t>
            </a:r>
            <a:r>
              <a:rPr lang="sr-Cyrl-CS" sz="3000" u="sng" dirty="0" err="1" smtClean="0"/>
              <a:t>ela</a:t>
            </a:r>
            <a:r>
              <a:rPr lang="sr-Latn-BA" sz="3000" dirty="0" smtClean="0"/>
              <a:t>: </a:t>
            </a:r>
            <a:r>
              <a:rPr lang="sr-Cyrl-CS" sz="3000" b="1" dirty="0" smtClean="0"/>
              <a:t>svako lice</a:t>
            </a:r>
            <a:r>
              <a:rPr lang="sr-Latn-BA" sz="3000" dirty="0" smtClean="0"/>
              <a:t>.</a:t>
            </a:r>
          </a:p>
          <a:p>
            <a:r>
              <a:rPr lang="sr-Cyrl-CS" sz="3000" u="sng" dirty="0" smtClean="0"/>
              <a:t>u pogledu </a:t>
            </a:r>
            <a:r>
              <a:rPr lang="sr-Cyrl-CS" sz="3000" u="sng" dirty="0" smtClean="0"/>
              <a:t>krivice</a:t>
            </a:r>
            <a:r>
              <a:rPr lang="sr-Latn-BA" sz="3000" dirty="0" smtClean="0"/>
              <a:t>: </a:t>
            </a:r>
            <a:r>
              <a:rPr lang="sr-Cyrl-CS" sz="3000" b="1" dirty="0" smtClean="0"/>
              <a:t>umišljaj </a:t>
            </a:r>
            <a:r>
              <a:rPr lang="sr-Cyrl-RS" sz="3000" b="1" dirty="0" smtClean="0"/>
              <a:t>ili nehat</a:t>
            </a:r>
            <a:r>
              <a:rPr lang="sr-Cyrl-RS" sz="3000" dirty="0" smtClean="0"/>
              <a:t>. </a:t>
            </a:r>
            <a:endParaRPr lang="sr-Latn-BA" sz="3000" dirty="0" smtClean="0"/>
          </a:p>
          <a:p>
            <a:r>
              <a:rPr lang="sr-Latn-BA" sz="3000" dirty="0" smtClean="0"/>
              <a:t>z</a:t>
            </a:r>
            <a:r>
              <a:rPr lang="sr-Cyrl-CS" sz="3000" dirty="0" smtClean="0"/>
              <a:t>a </a:t>
            </a:r>
            <a:r>
              <a:rPr lang="sr-Cyrl-RS" sz="3000" dirty="0" smtClean="0"/>
              <a:t>ovo d</a:t>
            </a:r>
            <a:r>
              <a:rPr lang="sr-Latn-BA" sz="3000" dirty="0" smtClean="0"/>
              <a:t>j</a:t>
            </a:r>
            <a:r>
              <a:rPr lang="sr-Cyrl-RS" sz="3000" dirty="0" smtClean="0"/>
              <a:t>elo je </a:t>
            </a:r>
            <a:r>
              <a:rPr lang="sr-Cyrl-CS" sz="3000" dirty="0" smtClean="0"/>
              <a:t>propisana </a:t>
            </a:r>
            <a:r>
              <a:rPr lang="sr-Latn-BA" sz="3000" dirty="0" smtClean="0"/>
              <a:t>KZ </a:t>
            </a:r>
            <a:r>
              <a:rPr lang="sr-Cyrl-RS" sz="3000" dirty="0" smtClean="0"/>
              <a:t>najmanje osam godina. </a:t>
            </a:r>
            <a:endParaRPr lang="sr-Latn-BA" sz="3000" dirty="0" smtClean="0"/>
          </a:p>
          <a:p>
            <a:r>
              <a:rPr lang="sr-Latn-BA" sz="3000" u="sng" dirty="0" smtClean="0"/>
              <a:t>u</a:t>
            </a:r>
            <a:r>
              <a:rPr lang="sr-Cyrl-RS" sz="3000" u="sng" dirty="0" smtClean="0"/>
              <a:t>z kaznu se učiniocu d</a:t>
            </a:r>
            <a:r>
              <a:rPr lang="sr-Latn-BA" sz="3000" u="sng" dirty="0" smtClean="0"/>
              <a:t>j</a:t>
            </a:r>
            <a:r>
              <a:rPr lang="sr-Cyrl-RS" sz="3000" u="sng" dirty="0" smtClean="0"/>
              <a:t>ela obavezno izriče </a:t>
            </a:r>
            <a:r>
              <a:rPr lang="sr-Cyrl-RS" sz="3000" dirty="0" smtClean="0"/>
              <a:t>m</a:t>
            </a:r>
            <a:r>
              <a:rPr lang="sr-Latn-BA" sz="3000" dirty="0" smtClean="0"/>
              <a:t>j</a:t>
            </a:r>
            <a:r>
              <a:rPr lang="sr-Cyrl-RS" sz="3000" dirty="0" smtClean="0"/>
              <a:t>era oduzimanja novca, imovine ili sredstava koji su namenjeni za pripremanje ili izvršenje </a:t>
            </a:r>
            <a:r>
              <a:rPr lang="sr-Latn-BA" sz="3000" dirty="0" smtClean="0"/>
              <a:t>KD </a:t>
            </a:r>
            <a:r>
              <a:rPr lang="sr-Cyrl-RS" sz="3000" dirty="0" smtClean="0"/>
              <a:t>terorizma</a:t>
            </a:r>
            <a:r>
              <a:rPr lang="sr-Latn-BA" sz="3000" dirty="0" smtClean="0"/>
              <a:t> (stav 7).</a:t>
            </a:r>
            <a:r>
              <a:rPr lang="sr-Cyrl-RS" sz="3000" dirty="0" smtClean="0"/>
              <a:t> </a:t>
            </a:r>
            <a:endParaRPr lang="sr-Latn-BA" sz="3000" dirty="0" smtClean="0"/>
          </a:p>
          <a:p>
            <a:r>
              <a:rPr lang="sr-Latn-BA" sz="3000" dirty="0" smtClean="0"/>
              <a:t>a</a:t>
            </a:r>
            <a:r>
              <a:rPr lang="sr-Cyrl-RS" sz="3000" dirty="0" smtClean="0"/>
              <a:t>ko se kao učinilac d</a:t>
            </a:r>
            <a:r>
              <a:rPr lang="sr-Latn-BA" sz="3000" dirty="0" smtClean="0"/>
              <a:t>j</a:t>
            </a:r>
            <a:r>
              <a:rPr lang="sr-Cyrl-RS" sz="3000" dirty="0" smtClean="0"/>
              <a:t>ela javi </a:t>
            </a:r>
            <a:r>
              <a:rPr lang="sr-Cyrl-RS" sz="3000" b="1" dirty="0" smtClean="0"/>
              <a:t>pravno lice</a:t>
            </a:r>
            <a:r>
              <a:rPr lang="sr-Cyrl-RS" sz="3000" dirty="0" smtClean="0"/>
              <a:t>, tada je propisana </a:t>
            </a:r>
            <a:r>
              <a:rPr lang="sr-Latn-BA" sz="3000" dirty="0" smtClean="0"/>
              <a:t>NK </a:t>
            </a:r>
            <a:r>
              <a:rPr lang="sr-Cyrl-RS" sz="3000" dirty="0" smtClean="0"/>
              <a:t>i kazna prestanka pravnog lica</a:t>
            </a:r>
            <a:r>
              <a:rPr lang="sr-Latn-BA" sz="3000" dirty="0" smtClean="0"/>
              <a:t> (stav 6)</a:t>
            </a:r>
            <a:r>
              <a:rPr lang="sr-Cyrl-RS" sz="3000" dirty="0" smtClean="0"/>
              <a:t>. </a:t>
            </a:r>
            <a:endParaRPr lang="sr-Latn-BA" sz="3000" dirty="0" smtClean="0"/>
          </a:p>
          <a:p>
            <a:endParaRPr lang="sr-Latn-B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Cyrl-RS" sz="4000" b="1" dirty="0" smtClean="0"/>
              <a:t>Teži oblik d</a:t>
            </a:r>
            <a:r>
              <a:rPr lang="sr-Latn-BA" sz="4000" b="1" dirty="0" smtClean="0"/>
              <a:t>j</a:t>
            </a:r>
            <a:r>
              <a:rPr lang="sr-Cyrl-RS" sz="4000" b="1" dirty="0" smtClean="0"/>
              <a:t>ela postoji</a:t>
            </a:r>
            <a:r>
              <a:rPr lang="sr-Latn-BA" sz="4000" b="1" dirty="0" smtClean="0"/>
              <a:t>:</a:t>
            </a:r>
            <a:endParaRPr lang="sr-Latn-BA" sz="4000" b="1" dirty="0"/>
          </a:p>
        </p:txBody>
      </p:sp>
      <p:sp>
        <p:nvSpPr>
          <p:cNvPr id="3" name="Content Placeholder 2"/>
          <p:cNvSpPr>
            <a:spLocks noGrp="1"/>
          </p:cNvSpPr>
          <p:nvPr>
            <p:ph idx="1"/>
          </p:nvPr>
        </p:nvSpPr>
        <p:spPr>
          <a:xfrm>
            <a:off x="457200" y="1484784"/>
            <a:ext cx="8435280" cy="4968552"/>
          </a:xfrm>
        </p:spPr>
        <p:txBody>
          <a:bodyPr>
            <a:normAutofit fontScale="85000" lnSpcReduction="20000"/>
          </a:bodyPr>
          <a:lstStyle/>
          <a:p>
            <a:pPr marL="514350" indent="-514350">
              <a:buAutoNum type="alphaLcParenR"/>
            </a:pPr>
            <a:r>
              <a:rPr lang="sr-Cyrl-RS" sz="3300" u="sng" dirty="0" smtClean="0"/>
              <a:t>ako službeno ili odgovorno lice u banci ili drugoj finansijskoj instituciji </a:t>
            </a:r>
            <a:r>
              <a:rPr lang="sr-Cyrl-RS" sz="3300" dirty="0" smtClean="0"/>
              <a:t>ili lice koje vrši poslove od javnog interesa koje je ovlašćeno za preduzimanje m</a:t>
            </a:r>
            <a:r>
              <a:rPr lang="sr-Latn-BA" sz="3300" dirty="0" smtClean="0"/>
              <a:t>j</a:t>
            </a:r>
            <a:r>
              <a:rPr lang="sr-Cyrl-RS" sz="3300" dirty="0" smtClean="0"/>
              <a:t>era ili radnji za sprečavanje finansiranja terorizma s</a:t>
            </a:r>
            <a:r>
              <a:rPr lang="sr-Latn-BA" sz="3300" dirty="0" err="1" smtClean="0"/>
              <a:t>vj</a:t>
            </a:r>
            <a:r>
              <a:rPr lang="sr-Cyrl-RS" sz="3300" dirty="0" smtClean="0"/>
              <a:t>esno propusti da preduzme zakonom propisane m</a:t>
            </a:r>
            <a:r>
              <a:rPr lang="sr-Latn-BA" sz="3300" dirty="0" smtClean="0"/>
              <a:t>j</a:t>
            </a:r>
            <a:r>
              <a:rPr lang="sr-Cyrl-RS" sz="3300" dirty="0" smtClean="0"/>
              <a:t>ere i radnje čime omogući izvršenje </a:t>
            </a:r>
            <a:r>
              <a:rPr lang="sr-Latn-BA" sz="3300" dirty="0" smtClean="0"/>
              <a:t>KD </a:t>
            </a:r>
            <a:r>
              <a:rPr lang="sr-Cyrl-RS" sz="3300" dirty="0" smtClean="0"/>
              <a:t>finansiranje terorističkih aktivnosti</a:t>
            </a:r>
            <a:r>
              <a:rPr lang="sr-Latn-BA" sz="3300" dirty="0" smtClean="0"/>
              <a:t> (stav 2)</a:t>
            </a:r>
            <a:r>
              <a:rPr lang="sr-Cyrl-RS" sz="3300" dirty="0" smtClean="0"/>
              <a:t> i </a:t>
            </a:r>
            <a:endParaRPr lang="sr-Latn-BA" sz="3300" dirty="0" smtClean="0"/>
          </a:p>
          <a:p>
            <a:pPr marL="514350" indent="-514350">
              <a:buAutoNum type="alphaLcParenR"/>
            </a:pPr>
            <a:r>
              <a:rPr lang="sr-Cyrl-RS" sz="3300" u="sng" dirty="0" smtClean="0"/>
              <a:t>službeno ili odgovorno lice </a:t>
            </a:r>
            <a:r>
              <a:rPr lang="sr-Cyrl-RS" sz="3300" dirty="0" smtClean="0"/>
              <a:t>koje neovlašćeno otkrije klijentu ili nepozvanom licu podatke koji se odnose na postupak ispitivanja sumnjivih transakcija ili drugih m</a:t>
            </a:r>
            <a:r>
              <a:rPr lang="sr-Latn-BA" sz="3300" dirty="0" smtClean="0"/>
              <a:t>j</a:t>
            </a:r>
            <a:r>
              <a:rPr lang="sr-Cyrl-RS" sz="3300" dirty="0" smtClean="0"/>
              <a:t>era i radnji koje se preduzimaju za sprečavanje finansiranja terorizma</a:t>
            </a:r>
            <a:r>
              <a:rPr lang="sr-Latn-BA" sz="3300" dirty="0" smtClean="0"/>
              <a:t> (stav 3)</a:t>
            </a:r>
            <a:r>
              <a:rPr lang="sr-Cyrl-RS" sz="3300" dirty="0" smtClean="0"/>
              <a:t>. </a:t>
            </a:r>
            <a:endParaRPr lang="sr-Latn-BA" sz="3300" dirty="0" smtClean="0"/>
          </a:p>
          <a:p>
            <a:endParaRPr lang="sr-Latn-BA" dirty="0" smtClean="0"/>
          </a:p>
          <a:p>
            <a:endParaRPr lang="sr-Latn-BA" dirty="0" smtClean="0"/>
          </a:p>
          <a:p>
            <a:endParaRPr lang="sr-Latn-B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b="1" dirty="0" smtClean="0">
                <a:solidFill>
                  <a:srgbClr val="FF0000"/>
                </a:solidFill>
              </a:rPr>
              <a:t>3. </a:t>
            </a:r>
            <a:r>
              <a:rPr lang="sr-Cyrl-RS" b="1" dirty="0" smtClean="0">
                <a:solidFill>
                  <a:srgbClr val="FF0000"/>
                </a:solidFill>
              </a:rPr>
              <a:t>Stvaranje terorističkih grupa ili organizacija</a:t>
            </a:r>
            <a:r>
              <a:rPr lang="sr-Latn-BA" b="1" dirty="0" smtClean="0">
                <a:solidFill>
                  <a:srgbClr val="FF0000"/>
                </a:solidFill>
              </a:rPr>
              <a:t> – član 301</a:t>
            </a:r>
            <a:endParaRPr lang="sr-Latn-BA" dirty="0">
              <a:solidFill>
                <a:srgbClr val="FF0000"/>
              </a:solidFill>
            </a:endParaRPr>
          </a:p>
        </p:txBody>
      </p:sp>
      <p:sp>
        <p:nvSpPr>
          <p:cNvPr id="3" name="Content Placeholder 2"/>
          <p:cNvSpPr>
            <a:spLocks noGrp="1"/>
          </p:cNvSpPr>
          <p:nvPr>
            <p:ph idx="1"/>
          </p:nvPr>
        </p:nvSpPr>
        <p:spPr>
          <a:xfrm>
            <a:off x="457200" y="1772816"/>
            <a:ext cx="8507288" cy="4824536"/>
          </a:xfrm>
        </p:spPr>
        <p:txBody>
          <a:bodyPr>
            <a:noAutofit/>
          </a:bodyPr>
          <a:lstStyle/>
          <a:p>
            <a:r>
              <a:rPr lang="sr-Latn-BA" sz="2800" b="1" dirty="0" err="1" smtClean="0"/>
              <a:t>dj</a:t>
            </a:r>
            <a:r>
              <a:rPr lang="sr-Cyrl-RS" sz="2800" b="1" dirty="0" smtClean="0"/>
              <a:t>elo</a:t>
            </a:r>
            <a:r>
              <a:rPr lang="sl-SI" sz="2800" b="1" dirty="0" smtClean="0"/>
              <a:t> </a:t>
            </a:r>
            <a:r>
              <a:rPr lang="sr-Cyrl-RS" sz="2800" b="1" dirty="0" smtClean="0"/>
              <a:t>se sastoji </a:t>
            </a:r>
            <a:r>
              <a:rPr lang="sr-Cyrl-RS" sz="2800" dirty="0" smtClean="0"/>
              <a:t>u </a:t>
            </a:r>
            <a:r>
              <a:rPr lang="sr-Cyrl-RS" sz="2800" u="sng" dirty="0" smtClean="0"/>
              <a:t>uspostavljanju ili organizovanju</a:t>
            </a:r>
            <a:r>
              <a:rPr lang="sr-Cyrl-RS" sz="2800" dirty="0" smtClean="0"/>
              <a:t> grupe ili terorističke organizacije ili </a:t>
            </a:r>
            <a:r>
              <a:rPr lang="sr-Cyrl-RS" sz="2800" u="sng" dirty="0" smtClean="0"/>
              <a:t>udruživanja</a:t>
            </a:r>
            <a:r>
              <a:rPr lang="sr-Cyrl-RS" sz="2800" dirty="0" smtClean="0"/>
              <a:t> više lica na drugi način, </a:t>
            </a:r>
            <a:r>
              <a:rPr lang="sr-Cyrl-RS" sz="2800" u="sng" dirty="0" smtClean="0"/>
              <a:t>u postajanju pripadnikom </a:t>
            </a:r>
            <a:r>
              <a:rPr lang="sr-Cyrl-RS" sz="2800" dirty="0" smtClean="0"/>
              <a:t>grupe ili terorističke organizacije, </a:t>
            </a:r>
            <a:r>
              <a:rPr lang="sr-Cyrl-RS" sz="2800" u="sng" dirty="0" smtClean="0"/>
              <a:t>u podsticanju, podržavanju ili pomaganju </a:t>
            </a:r>
            <a:r>
              <a:rPr lang="sr-Cyrl-RS" sz="2800" dirty="0" smtClean="0"/>
              <a:t>na drugi način stvaranja terorističke organizacije radi izvršenja </a:t>
            </a:r>
            <a:r>
              <a:rPr lang="sr-Latn-BA" sz="2800" dirty="0" smtClean="0"/>
              <a:t>KD terorizma.</a:t>
            </a:r>
          </a:p>
          <a:p>
            <a:r>
              <a:rPr lang="sr-Cyrl-RS" sz="2800" b="1" dirty="0" smtClean="0"/>
              <a:t>pripremne radnje</a:t>
            </a:r>
            <a:r>
              <a:rPr lang="sr-Cyrl-RS" sz="2800" dirty="0" smtClean="0"/>
              <a:t>, kao i radnje saučesništva zbog visoko ispoljenog stepena težine i opasnosti predviđene </a:t>
            </a:r>
            <a:r>
              <a:rPr lang="sr-Latn-BA" sz="2800" dirty="0" smtClean="0"/>
              <a:t>su </a:t>
            </a:r>
            <a:r>
              <a:rPr lang="sr-Cyrl-RS" sz="2800" dirty="0" smtClean="0"/>
              <a:t>kao </a:t>
            </a:r>
            <a:r>
              <a:rPr lang="sr-Cyrl-RS" sz="2800" b="1" dirty="0" smtClean="0"/>
              <a:t>samostalno </a:t>
            </a:r>
            <a:r>
              <a:rPr lang="sr-Latn-BA" sz="2800" b="1" dirty="0" smtClean="0"/>
              <a:t>KD</a:t>
            </a:r>
            <a:r>
              <a:rPr lang="sr-Cyrl-RS" sz="2800" b="1" dirty="0" smtClean="0"/>
              <a:t>.</a:t>
            </a:r>
            <a:endParaRPr lang="sr-Latn-BA" sz="28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O</a:t>
            </a:r>
            <a:r>
              <a:rPr lang="sr-Cyrl-RS" sz="4000" b="1" dirty="0" smtClean="0"/>
              <a:t>bjekt zaštite </a:t>
            </a:r>
            <a:r>
              <a:rPr lang="sr-Latn-BA" sz="4000" b="1" dirty="0" smtClean="0"/>
              <a:t>i r</a:t>
            </a:r>
            <a:r>
              <a:rPr lang="sr-Cyrl-RS" sz="4000" b="1" dirty="0" smtClean="0"/>
              <a:t>adnja izvršenja </a:t>
            </a:r>
            <a:endParaRPr lang="sr-Latn-BA" sz="4000" b="1" dirty="0"/>
          </a:p>
        </p:txBody>
      </p:sp>
      <p:sp>
        <p:nvSpPr>
          <p:cNvPr id="3" name="Content Placeholder 2"/>
          <p:cNvSpPr>
            <a:spLocks noGrp="1"/>
          </p:cNvSpPr>
          <p:nvPr>
            <p:ph idx="1"/>
          </p:nvPr>
        </p:nvSpPr>
        <p:spPr>
          <a:xfrm>
            <a:off x="457200" y="1628800"/>
            <a:ext cx="8229600" cy="4497363"/>
          </a:xfrm>
        </p:spPr>
        <p:txBody>
          <a:bodyPr>
            <a:noAutofit/>
          </a:bodyPr>
          <a:lstStyle/>
          <a:p>
            <a:r>
              <a:rPr lang="sr-Latn-BA" sz="2800" u="sng" dirty="0" smtClean="0"/>
              <a:t>o</a:t>
            </a:r>
            <a:r>
              <a:rPr lang="sr-Cyrl-RS" sz="2800" u="sng" dirty="0" smtClean="0"/>
              <a:t>bjekt zaštite</a:t>
            </a:r>
            <a:r>
              <a:rPr lang="sr-Latn-BA" sz="2800" dirty="0" smtClean="0"/>
              <a:t>: </a:t>
            </a:r>
            <a:r>
              <a:rPr lang="sr-Cyrl-RS" sz="2800" b="1" dirty="0" smtClean="0"/>
              <a:t>ustavno uređenje i bezb</a:t>
            </a:r>
            <a:r>
              <a:rPr lang="sr-Latn-BA" sz="2800" b="1" dirty="0" smtClean="0"/>
              <a:t>j</a:t>
            </a:r>
            <a:r>
              <a:rPr lang="sr-Cyrl-RS" sz="2800" b="1" dirty="0" smtClean="0"/>
              <a:t>ednost </a:t>
            </a:r>
            <a:r>
              <a:rPr lang="sr-Latn-BA" sz="2800" b="1" dirty="0" smtClean="0"/>
              <a:t>RS</a:t>
            </a:r>
            <a:r>
              <a:rPr lang="sr-Cyrl-RS" sz="2800" b="1" dirty="0" smtClean="0"/>
              <a:t>.</a:t>
            </a:r>
            <a:endParaRPr lang="sr-Latn-BA" sz="2800" b="1" dirty="0" smtClean="0"/>
          </a:p>
          <a:p>
            <a:r>
              <a:rPr lang="sr-Latn-BA" sz="2800" b="1" dirty="0" smtClean="0"/>
              <a:t>r</a:t>
            </a:r>
            <a:r>
              <a:rPr lang="sr-Cyrl-RS" sz="2800" b="1" dirty="0" smtClean="0"/>
              <a:t>adnja izvršenja se sastoji</a:t>
            </a:r>
            <a:r>
              <a:rPr lang="sr-Latn-BA" sz="2800" b="1" dirty="0" smtClean="0"/>
              <a:t> u</a:t>
            </a:r>
            <a:r>
              <a:rPr lang="sr-Latn-BA" sz="2800" dirty="0" smtClean="0"/>
              <a:t>:</a:t>
            </a:r>
          </a:p>
          <a:p>
            <a:pPr marL="457200" indent="-457200">
              <a:buAutoNum type="alphaLcParenR"/>
            </a:pPr>
            <a:r>
              <a:rPr lang="sr-Cyrl-RS" sz="2800" dirty="0" smtClean="0"/>
              <a:t>uspostavljanj</a:t>
            </a:r>
            <a:r>
              <a:rPr lang="sr-Latn-BA" sz="2800" dirty="0" smtClean="0"/>
              <a:t>u</a:t>
            </a:r>
            <a:r>
              <a:rPr lang="sr-Cyrl-RS" sz="2800" dirty="0" smtClean="0"/>
              <a:t> ili organizovanj</a:t>
            </a:r>
            <a:r>
              <a:rPr lang="sr-Latn-BA" sz="2800" dirty="0" smtClean="0"/>
              <a:t>u grupe ili terorističke organizacije,</a:t>
            </a:r>
            <a:r>
              <a:rPr lang="sr-Cyrl-RS" sz="2800" dirty="0" smtClean="0"/>
              <a:t> </a:t>
            </a:r>
            <a:endParaRPr lang="sr-Latn-BA" sz="2800" dirty="0" smtClean="0"/>
          </a:p>
          <a:p>
            <a:pPr marL="457200" indent="-457200">
              <a:buAutoNum type="alphaLcParenR"/>
            </a:pPr>
            <a:r>
              <a:rPr lang="sr-Cyrl-RS" sz="2800" dirty="0" smtClean="0"/>
              <a:t>udruživanj</a:t>
            </a:r>
            <a:r>
              <a:rPr lang="sr-Latn-BA" sz="2800" dirty="0" smtClean="0"/>
              <a:t>u</a:t>
            </a:r>
            <a:r>
              <a:rPr lang="sr-Cyrl-RS" sz="2800" dirty="0" smtClean="0"/>
              <a:t> više lica </a:t>
            </a:r>
            <a:r>
              <a:rPr lang="sr-Latn-BA" sz="2800" dirty="0" smtClean="0"/>
              <a:t>radi izvršenja KD ter.</a:t>
            </a:r>
            <a:r>
              <a:rPr lang="sr-Cyrl-RS" sz="2800" dirty="0" smtClean="0"/>
              <a:t>, </a:t>
            </a:r>
            <a:endParaRPr lang="sr-Latn-BA" sz="2800" dirty="0" smtClean="0"/>
          </a:p>
          <a:p>
            <a:pPr marL="457200" indent="-457200">
              <a:buAutoNum type="alphaLcParenR"/>
            </a:pPr>
            <a:r>
              <a:rPr lang="sr-Cyrl-RS" sz="2800" dirty="0" smtClean="0"/>
              <a:t>postajanj</a:t>
            </a:r>
            <a:r>
              <a:rPr lang="sr-Latn-BA" sz="2800" dirty="0" smtClean="0"/>
              <a:t>u</a:t>
            </a:r>
            <a:r>
              <a:rPr lang="sr-Cyrl-RS" sz="2800" dirty="0" smtClean="0"/>
              <a:t> pripadnikom grupe</a:t>
            </a:r>
            <a:r>
              <a:rPr lang="sr-Latn-BA" sz="2800" dirty="0" smtClean="0"/>
              <a:t> ili TO</a:t>
            </a:r>
            <a:r>
              <a:rPr lang="sr-Cyrl-RS" sz="2800" dirty="0" smtClean="0"/>
              <a:t>, </a:t>
            </a:r>
            <a:endParaRPr lang="sr-Latn-BA" sz="2800" dirty="0" smtClean="0"/>
          </a:p>
          <a:p>
            <a:pPr marL="457200" indent="-457200">
              <a:buAutoNum type="alphaLcParenR"/>
            </a:pPr>
            <a:r>
              <a:rPr lang="sr-Cyrl-RS" sz="2800" dirty="0" smtClean="0"/>
              <a:t>podsticanj</a:t>
            </a:r>
            <a:r>
              <a:rPr lang="sr-Latn-BA" sz="2800" dirty="0" smtClean="0"/>
              <a:t>u</a:t>
            </a:r>
            <a:r>
              <a:rPr lang="sr-Cyrl-RS" sz="2800" dirty="0" smtClean="0"/>
              <a:t> i podržavanj</a:t>
            </a:r>
            <a:r>
              <a:rPr lang="sr-Latn-BA" sz="2800" dirty="0" smtClean="0"/>
              <a:t>u stvaranja TO,</a:t>
            </a:r>
            <a:r>
              <a:rPr lang="sr-Cyrl-RS" sz="2800" dirty="0" smtClean="0"/>
              <a:t> </a:t>
            </a:r>
            <a:endParaRPr lang="sr-Latn-BA" sz="2800" dirty="0" smtClean="0"/>
          </a:p>
          <a:p>
            <a:pPr marL="457200" indent="-457200">
              <a:buAutoNum type="alphaLcParenR"/>
            </a:pPr>
            <a:r>
              <a:rPr lang="sr-Cyrl-RS" sz="2800" dirty="0" smtClean="0"/>
              <a:t>pomaganj</a:t>
            </a:r>
            <a:r>
              <a:rPr lang="sr-Latn-BA" sz="2800" dirty="0" smtClean="0"/>
              <a:t>u</a:t>
            </a:r>
            <a:r>
              <a:rPr lang="sr-Cyrl-RS" sz="2800" dirty="0" smtClean="0"/>
              <a:t> u stvaranju </a:t>
            </a:r>
            <a:r>
              <a:rPr lang="sr-Latn-BA" sz="2800" dirty="0" smtClean="0"/>
              <a:t>TO</a:t>
            </a:r>
            <a:r>
              <a:rPr lang="sr-Cyrl-RS" sz="2800" dirty="0" smtClean="0"/>
              <a:t>. </a:t>
            </a:r>
            <a:endParaRPr lang="sr-Latn-BA"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Latn-BA" sz="4000" b="1" dirty="0" smtClean="0"/>
              <a:t>Z</a:t>
            </a:r>
            <a:r>
              <a:rPr lang="sr-Cyrl-RS" sz="4000" b="1" dirty="0" smtClean="0"/>
              <a:t>a postojanje d</a:t>
            </a:r>
            <a:r>
              <a:rPr lang="sr-Latn-BA" sz="4000" b="1" dirty="0" smtClean="0"/>
              <a:t>j</a:t>
            </a:r>
            <a:r>
              <a:rPr lang="sr-Cyrl-RS" sz="4000" b="1" dirty="0" smtClean="0"/>
              <a:t>ela je bitno</a:t>
            </a:r>
            <a:r>
              <a:rPr lang="sr-Latn-BA" sz="4000" b="1" dirty="0" smtClean="0"/>
              <a:t>...</a:t>
            </a:r>
            <a:endParaRPr lang="sr-Latn-BA" sz="4000" b="1" dirty="0"/>
          </a:p>
        </p:txBody>
      </p:sp>
      <p:sp>
        <p:nvSpPr>
          <p:cNvPr id="3" name="Content Placeholder 2"/>
          <p:cNvSpPr>
            <a:spLocks noGrp="1"/>
          </p:cNvSpPr>
          <p:nvPr>
            <p:ph idx="1"/>
          </p:nvPr>
        </p:nvSpPr>
        <p:spPr>
          <a:xfrm>
            <a:off x="251520" y="1700808"/>
            <a:ext cx="8712968" cy="4824536"/>
          </a:xfrm>
        </p:spPr>
        <p:txBody>
          <a:bodyPr>
            <a:noAutofit/>
          </a:bodyPr>
          <a:lstStyle/>
          <a:p>
            <a:r>
              <a:rPr lang="sr-Cyrl-RS" sz="2800" b="1" u="sng" dirty="0" smtClean="0"/>
              <a:t>da se radnja izvršenja preduzima radi izvršenja </a:t>
            </a:r>
            <a:r>
              <a:rPr lang="sr-Latn-BA" sz="2800" dirty="0" smtClean="0"/>
              <a:t>jednog ili više KD navedenih u Glavi – KD terorizma, kao i KD </a:t>
            </a:r>
            <a:r>
              <a:rPr lang="sr-Cyrl-RS" sz="2800" dirty="0" smtClean="0"/>
              <a:t>oštećenje ili uništenje javnih uređaja, oštećenje brana i vodoprivrednih objekata </a:t>
            </a:r>
            <a:r>
              <a:rPr lang="sr-Cyrl-CS" sz="2800" dirty="0" smtClean="0"/>
              <a:t>i</a:t>
            </a:r>
            <a:r>
              <a:rPr lang="sr-Latn-BA" sz="2800" dirty="0" smtClean="0"/>
              <a:t>li nekog</a:t>
            </a:r>
            <a:r>
              <a:rPr lang="sr-Cyrl-CS" sz="2800" dirty="0" smtClean="0"/>
              <a:t> drugog </a:t>
            </a:r>
            <a:r>
              <a:rPr lang="sr-Latn-BA" sz="2800" dirty="0" smtClean="0"/>
              <a:t>KD </a:t>
            </a:r>
            <a:r>
              <a:rPr lang="sr-Cyrl-RS" sz="2800" dirty="0" smtClean="0"/>
              <a:t>kojim se može prouzrokovati smrt ili </a:t>
            </a:r>
            <a:r>
              <a:rPr lang="sr-Latn-BA" sz="2800" dirty="0" smtClean="0"/>
              <a:t>TTP </a:t>
            </a:r>
            <a:r>
              <a:rPr lang="sr-Cyrl-RS" sz="2800" dirty="0" smtClean="0"/>
              <a:t>civilnog lica ili lica koje aktivno ne učestvuje u neprijateljstvima u oružanom sukobu ako je takvo d</a:t>
            </a:r>
            <a:r>
              <a:rPr lang="sr-Latn-BA" sz="2800" dirty="0" smtClean="0"/>
              <a:t>j</a:t>
            </a:r>
            <a:r>
              <a:rPr lang="sr-Cyrl-RS" sz="2800" dirty="0" smtClean="0"/>
              <a:t>elo upravljeno na zastrašivanje građana ili prisiljavanje organa vlasti u </a:t>
            </a:r>
            <a:r>
              <a:rPr lang="sr-Latn-BA" sz="2800" dirty="0" smtClean="0"/>
              <a:t>RS </a:t>
            </a:r>
            <a:r>
              <a:rPr lang="sr-Cyrl-RS" sz="2800" dirty="0" smtClean="0"/>
              <a:t>da izvrši ili ne izvrši neku radnju. </a:t>
            </a:r>
            <a:endParaRPr lang="sr-Latn-BA"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Kažnjavanje za ovo KD</a:t>
            </a:r>
            <a:endParaRPr lang="sr-Latn-BA" sz="4000" b="1" dirty="0"/>
          </a:p>
        </p:txBody>
      </p:sp>
      <p:sp>
        <p:nvSpPr>
          <p:cNvPr id="3" name="Content Placeholder 2"/>
          <p:cNvSpPr>
            <a:spLocks noGrp="1"/>
          </p:cNvSpPr>
          <p:nvPr>
            <p:ph idx="1"/>
          </p:nvPr>
        </p:nvSpPr>
        <p:spPr>
          <a:xfrm>
            <a:off x="457200" y="3212976"/>
            <a:ext cx="8229600" cy="3240360"/>
          </a:xfrm>
        </p:spPr>
        <p:txBody>
          <a:bodyPr>
            <a:noAutofit/>
          </a:bodyPr>
          <a:lstStyle/>
          <a:p>
            <a:r>
              <a:rPr lang="sr-Latn-BA" sz="2800" u="sng" dirty="0" smtClean="0"/>
              <a:t>i</a:t>
            </a:r>
            <a:r>
              <a:rPr lang="sr-Cyrl-RS" sz="2800" u="sng" dirty="0" smtClean="0"/>
              <a:t>zvršilac d</a:t>
            </a:r>
            <a:r>
              <a:rPr lang="sr-Latn-BA" sz="2800" u="sng" dirty="0" smtClean="0"/>
              <a:t>j</a:t>
            </a:r>
            <a:r>
              <a:rPr lang="sr-Cyrl-RS" sz="2800" u="sng" dirty="0" smtClean="0"/>
              <a:t>ela</a:t>
            </a:r>
            <a:r>
              <a:rPr lang="sr-Latn-BA" sz="2800" dirty="0" smtClean="0"/>
              <a:t>: </a:t>
            </a:r>
            <a:r>
              <a:rPr lang="sr-Cyrl-RS" sz="2800" b="1" dirty="0" smtClean="0"/>
              <a:t>svako lice</a:t>
            </a:r>
            <a:r>
              <a:rPr lang="sr-Latn-BA" sz="2800" dirty="0" smtClean="0"/>
              <a:t>.</a:t>
            </a:r>
          </a:p>
          <a:p>
            <a:r>
              <a:rPr lang="sr-Cyrl-RS" sz="2800" u="sng" dirty="0" smtClean="0"/>
              <a:t>u pogledu krivice</a:t>
            </a:r>
            <a:r>
              <a:rPr lang="sr-Latn-BA" sz="2800" dirty="0" smtClean="0"/>
              <a:t>: </a:t>
            </a:r>
            <a:r>
              <a:rPr lang="sr-Cyrl-RS" sz="2800" b="1" dirty="0" smtClean="0"/>
              <a:t>umišljaj</a:t>
            </a:r>
            <a:r>
              <a:rPr lang="sr-Cyrl-RS" sz="2800" dirty="0" smtClean="0"/>
              <a:t>.</a:t>
            </a:r>
            <a:endParaRPr lang="sr-Latn-BA" sz="2800" dirty="0" smtClean="0"/>
          </a:p>
          <a:p>
            <a:r>
              <a:rPr lang="sr-Latn-BA" sz="2800" dirty="0" smtClean="0"/>
              <a:t>z</a:t>
            </a:r>
            <a:r>
              <a:rPr lang="sr-Cyrl-RS" sz="2800" dirty="0" smtClean="0"/>
              <a:t>a organizatora grupe</a:t>
            </a:r>
            <a:r>
              <a:rPr lang="sr-Latn-BA" sz="2800" dirty="0" smtClean="0"/>
              <a:t> ili</a:t>
            </a:r>
            <a:r>
              <a:rPr lang="sr-Cyrl-RS" sz="2800" dirty="0" smtClean="0"/>
              <a:t> terorističke organizacije propisana </a:t>
            </a:r>
            <a:r>
              <a:rPr lang="sr-Latn-BA" sz="2800" dirty="0" smtClean="0"/>
              <a:t>je KZ </a:t>
            </a:r>
            <a:r>
              <a:rPr lang="sr-Cyrl-RS" sz="2800" dirty="0" smtClean="0"/>
              <a:t>najmanje pet godina, za pripadnika grupe kao i za radnje podstrekavanja i pomaganja </a:t>
            </a:r>
            <a:r>
              <a:rPr lang="sr-Latn-BA" sz="2800" dirty="0" smtClean="0"/>
              <a:t>KZ </a:t>
            </a:r>
            <a:r>
              <a:rPr lang="sr-Cyrl-RS" sz="2800" dirty="0" smtClean="0"/>
              <a:t>najmanje tri godine. </a:t>
            </a:r>
            <a:endParaRPr lang="sr-Latn-BA" sz="2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Latn-BA" sz="4000" b="1" dirty="0" smtClean="0"/>
              <a:t>Kažnjavanje za ovo KD</a:t>
            </a:r>
            <a:endParaRPr lang="sr-Latn-BA" sz="4000" b="1" dirty="0"/>
          </a:p>
        </p:txBody>
      </p:sp>
      <p:sp>
        <p:nvSpPr>
          <p:cNvPr id="3" name="Content Placeholder 2"/>
          <p:cNvSpPr>
            <a:spLocks noGrp="1"/>
          </p:cNvSpPr>
          <p:nvPr>
            <p:ph idx="1"/>
          </p:nvPr>
        </p:nvSpPr>
        <p:spPr>
          <a:xfrm>
            <a:off x="457200" y="3501008"/>
            <a:ext cx="8229600" cy="2625155"/>
          </a:xfrm>
        </p:spPr>
        <p:txBody>
          <a:bodyPr>
            <a:normAutofit fontScale="85000" lnSpcReduction="10000"/>
          </a:bodyPr>
          <a:lstStyle/>
          <a:p>
            <a:r>
              <a:rPr lang="sr-Latn-BA" sz="3300" b="1" u="sng" dirty="0" smtClean="0"/>
              <a:t>u</a:t>
            </a:r>
            <a:r>
              <a:rPr lang="sr-Cyrl-RS" sz="3300" b="1" u="sng" dirty="0" smtClean="0"/>
              <a:t>z kaznu </a:t>
            </a:r>
            <a:r>
              <a:rPr lang="sr-Cyrl-RS" sz="3300" dirty="0" smtClean="0"/>
              <a:t>se učiniocu d</a:t>
            </a:r>
            <a:r>
              <a:rPr lang="sr-Latn-BA" sz="3300" dirty="0" smtClean="0"/>
              <a:t>j</a:t>
            </a:r>
            <a:r>
              <a:rPr lang="sr-Cyrl-RS" sz="3300" dirty="0" smtClean="0"/>
              <a:t>ela obavezno izriče m</a:t>
            </a:r>
            <a:r>
              <a:rPr lang="sr-Latn-BA" sz="3300" dirty="0" smtClean="0"/>
              <a:t>j</a:t>
            </a:r>
            <a:r>
              <a:rPr lang="sr-Cyrl-RS" sz="3300" dirty="0" smtClean="0"/>
              <a:t>era oduzimanja: </a:t>
            </a:r>
            <a:endParaRPr lang="sr-Latn-BA" sz="3300" dirty="0" smtClean="0"/>
          </a:p>
          <a:p>
            <a:pPr marL="514350" indent="-514350">
              <a:buAutoNum type="alphaLcParenR"/>
            </a:pPr>
            <a:r>
              <a:rPr lang="sr-Cyrl-RS" sz="3300" dirty="0" smtClean="0"/>
              <a:t>objekta i druge nepokretnosti koje su korišćene za terorističke aktivnosti i </a:t>
            </a:r>
            <a:endParaRPr lang="sr-Latn-BA" sz="3300" dirty="0" smtClean="0"/>
          </a:p>
          <a:p>
            <a:pPr marL="514350" indent="-514350">
              <a:buAutoNum type="alphaLcParenR"/>
            </a:pPr>
            <a:r>
              <a:rPr lang="sr-Cyrl-RS" sz="3300" dirty="0" smtClean="0"/>
              <a:t>predmeta i sredstava koja su nam</a:t>
            </a:r>
            <a:r>
              <a:rPr lang="sr-Latn-BA" sz="3300" dirty="0" err="1" smtClean="0"/>
              <a:t>ij</a:t>
            </a:r>
            <a:r>
              <a:rPr lang="sr-Cyrl-RS" sz="3300" dirty="0" smtClean="0"/>
              <a:t>enjena za pripremanje izvršenja terorističkih d</a:t>
            </a:r>
            <a:r>
              <a:rPr lang="sr-Latn-BA" sz="3300" dirty="0" smtClean="0"/>
              <a:t>j</a:t>
            </a:r>
            <a:r>
              <a:rPr lang="sr-Cyrl-RS" sz="3300" dirty="0" smtClean="0"/>
              <a:t>ela. </a:t>
            </a:r>
            <a:endParaRPr lang="sr-Latn-BA" sz="3300" dirty="0" smtClean="0"/>
          </a:p>
          <a:p>
            <a:endParaRPr lang="sr-Latn-B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sr-Latn-BA" b="1" dirty="0" smtClean="0"/>
              <a:t>D</a:t>
            </a:r>
            <a:r>
              <a:rPr lang="sr-Cyrl-RS" b="1" dirty="0" smtClean="0"/>
              <a:t>va lakša oblika d</a:t>
            </a:r>
            <a:r>
              <a:rPr lang="sr-Latn-BA" b="1" dirty="0" smtClean="0"/>
              <a:t>j</a:t>
            </a:r>
            <a:r>
              <a:rPr lang="sr-Cyrl-RS" b="1" dirty="0" smtClean="0"/>
              <a:t>ela</a:t>
            </a:r>
            <a:endParaRPr lang="sr-Latn-BA" b="1" dirty="0"/>
          </a:p>
        </p:txBody>
      </p:sp>
      <p:sp>
        <p:nvSpPr>
          <p:cNvPr id="3" name="Content Placeholder 2"/>
          <p:cNvSpPr>
            <a:spLocks noGrp="1"/>
          </p:cNvSpPr>
          <p:nvPr>
            <p:ph idx="1"/>
          </p:nvPr>
        </p:nvSpPr>
        <p:spPr>
          <a:xfrm>
            <a:off x="457200" y="1844824"/>
            <a:ext cx="8229600" cy="4392488"/>
          </a:xfrm>
        </p:spPr>
        <p:txBody>
          <a:bodyPr>
            <a:normAutofit fontScale="77500" lnSpcReduction="20000"/>
          </a:bodyPr>
          <a:lstStyle/>
          <a:p>
            <a:pPr marL="514350" indent="-514350">
              <a:buAutoNum type="alphaLcParenR"/>
            </a:pPr>
            <a:r>
              <a:rPr lang="sr-Cyrl-RS" sz="3600" u="sng" dirty="0" smtClean="0"/>
              <a:t>ako pripadnik grupe ili terorističke organizacije spr</a:t>
            </a:r>
            <a:r>
              <a:rPr lang="sr-Latn-BA" sz="3600" u="sng" dirty="0" err="1" smtClean="0"/>
              <a:t>ij</a:t>
            </a:r>
            <a:r>
              <a:rPr lang="sr-Cyrl-RS" sz="3600" u="sng" dirty="0" smtClean="0"/>
              <a:t>eči izvršenje planiranih </a:t>
            </a:r>
            <a:r>
              <a:rPr lang="sr-Latn-BA" sz="3600" u="sng" dirty="0" smtClean="0"/>
              <a:t>KD </a:t>
            </a:r>
            <a:r>
              <a:rPr lang="sr-Cyrl-RS" sz="3600" dirty="0" smtClean="0"/>
              <a:t>– otkrivanjem grupe ili organizacije ili na drugi način</a:t>
            </a:r>
            <a:r>
              <a:rPr lang="sr-Latn-BA" sz="3600" dirty="0" smtClean="0"/>
              <a:t>; z</a:t>
            </a:r>
            <a:r>
              <a:rPr lang="sr-Cyrl-RS" sz="3600" dirty="0" smtClean="0"/>
              <a:t>a ovo d</a:t>
            </a:r>
            <a:r>
              <a:rPr lang="sr-Latn-BA" sz="3600" dirty="0" smtClean="0"/>
              <a:t>j</a:t>
            </a:r>
            <a:r>
              <a:rPr lang="sr-Cyrl-RS" sz="3600" dirty="0" smtClean="0"/>
              <a:t>elo je propisana </a:t>
            </a:r>
            <a:r>
              <a:rPr lang="sr-Latn-BA" sz="3600" dirty="0" smtClean="0"/>
              <a:t>KZ </a:t>
            </a:r>
            <a:r>
              <a:rPr lang="sr-Cyrl-RS" sz="3600" dirty="0" smtClean="0"/>
              <a:t>do tri godine, kao i mogućnost oslobođenja od kazne</a:t>
            </a:r>
            <a:r>
              <a:rPr lang="sr-Latn-BA" sz="3600" dirty="0" smtClean="0"/>
              <a:t> (stav 4)</a:t>
            </a:r>
            <a:r>
              <a:rPr lang="sr-Cyrl-RS" sz="3600" dirty="0" smtClean="0"/>
              <a:t> i </a:t>
            </a:r>
            <a:endParaRPr lang="sr-Latn-BA" sz="3600" dirty="0" smtClean="0"/>
          </a:p>
          <a:p>
            <a:pPr marL="514350" indent="-514350">
              <a:buAutoNum type="alphaLcParenR"/>
            </a:pPr>
            <a:r>
              <a:rPr lang="sr-Cyrl-RS" sz="3600" u="sng" dirty="0" smtClean="0"/>
              <a:t>ako pripadnik grupe ili terorističke organizacije otkrije grupu ili organizaciju </a:t>
            </a:r>
            <a:r>
              <a:rPr lang="sr-Cyrl-RS" sz="3600" dirty="0" smtClean="0"/>
              <a:t>pr</a:t>
            </a:r>
            <a:r>
              <a:rPr lang="sr-Latn-BA" sz="3600" dirty="0" err="1" smtClean="0"/>
              <a:t>ij</a:t>
            </a:r>
            <a:r>
              <a:rPr lang="sr-Cyrl-RS" sz="3600" dirty="0" smtClean="0"/>
              <a:t>e nego što je u njenom sastavu ili za njih izvršio neko od planiranih </a:t>
            </a:r>
            <a:r>
              <a:rPr lang="sr-Latn-BA" sz="3600" dirty="0" smtClean="0"/>
              <a:t>KD;</a:t>
            </a:r>
            <a:r>
              <a:rPr lang="sr-Cyrl-RS" sz="3600" dirty="0" smtClean="0"/>
              <a:t> </a:t>
            </a:r>
            <a:r>
              <a:rPr lang="sr-Latn-BA" sz="3600" dirty="0" smtClean="0"/>
              <a:t>z</a:t>
            </a:r>
            <a:r>
              <a:rPr lang="sr-Cyrl-RS" sz="3600" dirty="0" smtClean="0"/>
              <a:t>a ovo d</a:t>
            </a:r>
            <a:r>
              <a:rPr lang="sr-Latn-BA" sz="3600" dirty="0" smtClean="0"/>
              <a:t>j</a:t>
            </a:r>
            <a:r>
              <a:rPr lang="sr-Cyrl-RS" sz="3600" dirty="0" smtClean="0"/>
              <a:t>elo je propisana </a:t>
            </a:r>
            <a:r>
              <a:rPr lang="sr-Latn-BA" sz="3600" dirty="0" smtClean="0"/>
              <a:t>KZ </a:t>
            </a:r>
            <a:r>
              <a:rPr lang="sr-Cyrl-RS" sz="3600" dirty="0" smtClean="0"/>
              <a:t>do dv</a:t>
            </a:r>
            <a:r>
              <a:rPr lang="sr-Latn-BA" sz="3600" dirty="0" err="1" smtClean="0"/>
              <a:t>ij</a:t>
            </a:r>
            <a:r>
              <a:rPr lang="sr-Cyrl-RS" sz="3600" dirty="0" smtClean="0"/>
              <a:t>e godine, kao i mogućnost oslobođenja od kazne</a:t>
            </a:r>
            <a:r>
              <a:rPr lang="sr-Latn-BA" sz="3600" dirty="0" smtClean="0"/>
              <a:t> (stav 5)</a:t>
            </a:r>
            <a:r>
              <a:rPr lang="sr-Cyrl-RS" sz="3600" dirty="0" smtClean="0"/>
              <a:t>. </a:t>
            </a:r>
            <a:endParaRPr lang="sr-Latn-BA" sz="3600" dirty="0" smtClean="0"/>
          </a:p>
          <a:p>
            <a:endParaRPr lang="sr-Latn-B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507288" cy="1228998"/>
          </a:xfrm>
        </p:spPr>
        <p:txBody>
          <a:bodyPr>
            <a:normAutofit fontScale="90000"/>
          </a:bodyPr>
          <a:lstStyle/>
          <a:p>
            <a:r>
              <a:rPr lang="sr-Latn-BA" b="1" dirty="0" smtClean="0">
                <a:solidFill>
                  <a:srgbClr val="FF0000"/>
                </a:solidFill>
              </a:rPr>
              <a:t>4. </a:t>
            </a:r>
            <a:r>
              <a:rPr lang="sr-Cyrl-RS" b="1" dirty="0" smtClean="0">
                <a:solidFill>
                  <a:srgbClr val="FF0000"/>
                </a:solidFill>
              </a:rPr>
              <a:t>Javno podsticanje na terorističke aktivnosti</a:t>
            </a:r>
            <a:r>
              <a:rPr lang="sr-Latn-BA" b="1" dirty="0" smtClean="0">
                <a:solidFill>
                  <a:srgbClr val="FF0000"/>
                </a:solidFill>
              </a:rPr>
              <a:t> – član 302</a:t>
            </a:r>
            <a:endParaRPr lang="sr-Latn-BA" dirty="0">
              <a:solidFill>
                <a:srgbClr val="FF0000"/>
              </a:solidFill>
            </a:endParaRPr>
          </a:p>
        </p:txBody>
      </p:sp>
      <p:sp>
        <p:nvSpPr>
          <p:cNvPr id="3" name="Content Placeholder 2"/>
          <p:cNvSpPr>
            <a:spLocks noGrp="1"/>
          </p:cNvSpPr>
          <p:nvPr>
            <p:ph idx="1"/>
          </p:nvPr>
        </p:nvSpPr>
        <p:spPr>
          <a:xfrm>
            <a:off x="457200" y="2420888"/>
            <a:ext cx="8435280" cy="3744416"/>
          </a:xfrm>
        </p:spPr>
        <p:txBody>
          <a:bodyPr>
            <a:normAutofit lnSpcReduction="10000"/>
          </a:bodyPr>
          <a:lstStyle/>
          <a:p>
            <a:r>
              <a:rPr lang="sr-Latn-BA" sz="2800" b="1" dirty="0" err="1" smtClean="0"/>
              <a:t>dj</a:t>
            </a:r>
            <a:r>
              <a:rPr lang="sr-Cyrl-RS" sz="2800" b="1" dirty="0" smtClean="0"/>
              <a:t>elo</a:t>
            </a:r>
            <a:r>
              <a:rPr lang="sl-SI" sz="2800" b="1" dirty="0" smtClean="0"/>
              <a:t> </a:t>
            </a:r>
            <a:r>
              <a:rPr lang="sr-Cyrl-RS" sz="2800" b="1" dirty="0" smtClean="0"/>
              <a:t>se sastoji </a:t>
            </a:r>
            <a:r>
              <a:rPr lang="sr-Cyrl-RS" sz="2800" dirty="0" smtClean="0"/>
              <a:t>u </a:t>
            </a:r>
            <a:r>
              <a:rPr lang="sr-Cyrl-RS" sz="2800" b="1" u="sng" dirty="0" smtClean="0"/>
              <a:t>javnom iznošenju ili pronošenju ideja</a:t>
            </a:r>
            <a:r>
              <a:rPr lang="sr-Cyrl-RS" sz="2800" dirty="0" smtClean="0"/>
              <a:t> kojima se neposredno ili posredno podstiče na vršenje </a:t>
            </a:r>
            <a:r>
              <a:rPr lang="sr-Latn-BA" sz="2800" dirty="0" smtClean="0"/>
              <a:t>djela navedenih u Glavi – KD terorizma, kao i </a:t>
            </a:r>
            <a:r>
              <a:rPr lang="sr-Cyrl-RS" sz="2800" dirty="0" smtClean="0"/>
              <a:t>drugog </a:t>
            </a:r>
            <a:r>
              <a:rPr lang="sr-Latn-BA" sz="2800" dirty="0" smtClean="0"/>
              <a:t>KD </a:t>
            </a:r>
            <a:r>
              <a:rPr lang="sr-Cyrl-RS" sz="2800" dirty="0" smtClean="0"/>
              <a:t>koje se preduzima u cilju zastrašivanja građana ili prisiljavanja organa vlasti u </a:t>
            </a:r>
            <a:r>
              <a:rPr lang="sr-Latn-BA" sz="2800" dirty="0" smtClean="0"/>
              <a:t>RS </a:t>
            </a:r>
            <a:r>
              <a:rPr lang="sr-Cyrl-RS" sz="2800" dirty="0" smtClean="0"/>
              <a:t>da nešto izvrši ili ne izvrši. </a:t>
            </a:r>
            <a:endParaRPr lang="sr-Latn-BA" sz="2800" dirty="0" smtClean="0"/>
          </a:p>
          <a:p>
            <a:r>
              <a:rPr lang="sr-Latn-BA" sz="2800" dirty="0" smtClean="0"/>
              <a:t>o</a:t>
            </a:r>
            <a:r>
              <a:rPr lang="sr-Cyrl-RS" sz="2800" dirty="0" smtClean="0"/>
              <a:t>bjekt zaštite</a:t>
            </a:r>
            <a:r>
              <a:rPr lang="sr-Latn-BA" sz="2800" b="1" dirty="0" smtClean="0"/>
              <a:t>:</a:t>
            </a:r>
            <a:r>
              <a:rPr lang="sr-Cyrl-RS" sz="2800" dirty="0" smtClean="0"/>
              <a:t> </a:t>
            </a:r>
            <a:r>
              <a:rPr lang="sr-Cyrl-RS" sz="2800" b="1" u="sng" dirty="0" smtClean="0"/>
              <a:t>ustavno uređenje i bezb</a:t>
            </a:r>
            <a:r>
              <a:rPr lang="sr-Latn-BA" sz="2800" b="1" u="sng" dirty="0" smtClean="0"/>
              <a:t>j</a:t>
            </a:r>
            <a:r>
              <a:rPr lang="sr-Cyrl-RS" sz="2800" b="1" u="sng" dirty="0" smtClean="0"/>
              <a:t>ednost </a:t>
            </a:r>
            <a:r>
              <a:rPr lang="sr-Latn-BA" sz="2800" b="1" u="sng" dirty="0" smtClean="0"/>
              <a:t>RS</a:t>
            </a:r>
            <a:r>
              <a:rPr lang="sr-Cyrl-RS" sz="2800" b="1" u="sng" dirty="0" smtClean="0"/>
              <a:t>.</a:t>
            </a:r>
            <a:endParaRPr lang="sr-Latn-BA" sz="2800" b="1" u="sng"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Radnja izvršenja je alternativno određena kao</a:t>
            </a:r>
            <a:r>
              <a:rPr lang="sr-Latn-BA" b="1" dirty="0" smtClean="0"/>
              <a:t>:</a:t>
            </a:r>
            <a:endParaRPr lang="sr-Latn-BA" b="1" dirty="0"/>
          </a:p>
        </p:txBody>
      </p:sp>
      <p:sp>
        <p:nvSpPr>
          <p:cNvPr id="3" name="Content Placeholder 2"/>
          <p:cNvSpPr>
            <a:spLocks noGrp="1"/>
          </p:cNvSpPr>
          <p:nvPr>
            <p:ph idx="1"/>
          </p:nvPr>
        </p:nvSpPr>
        <p:spPr>
          <a:xfrm>
            <a:off x="457200" y="1700808"/>
            <a:ext cx="8229600" cy="4896544"/>
          </a:xfrm>
        </p:spPr>
        <p:txBody>
          <a:bodyPr>
            <a:noAutofit/>
          </a:bodyPr>
          <a:lstStyle/>
          <a:p>
            <a:pPr marL="514350" indent="-514350">
              <a:buAutoNum type="alphaLcParenR"/>
            </a:pPr>
            <a:r>
              <a:rPr lang="sr-Cyrl-RS" sz="2800" dirty="0" smtClean="0"/>
              <a:t>iznošenje – </a:t>
            </a:r>
            <a:r>
              <a:rPr lang="sr-Cyrl-RS" sz="2800" b="1" dirty="0" smtClean="0"/>
              <a:t>saopštavanje drugom licu </a:t>
            </a:r>
            <a:r>
              <a:rPr lang="sr-Cyrl-RS" sz="2800" u="sng" dirty="0" smtClean="0"/>
              <a:t>određene ideje kao svoje </a:t>
            </a:r>
            <a:r>
              <a:rPr lang="sr-Cyrl-RS" sz="2800" dirty="0" smtClean="0"/>
              <a:t>i </a:t>
            </a:r>
            <a:endParaRPr lang="sr-Latn-BA" sz="2800" dirty="0" smtClean="0"/>
          </a:p>
          <a:p>
            <a:pPr marL="514350" indent="-514350">
              <a:buAutoNum type="alphaLcParenR"/>
            </a:pPr>
            <a:r>
              <a:rPr lang="sr-Cyrl-RS" sz="2800" dirty="0" smtClean="0"/>
              <a:t>pronošenje – </a:t>
            </a:r>
            <a:r>
              <a:rPr lang="sr-Cyrl-RS" sz="2800" b="1" dirty="0" smtClean="0"/>
              <a:t>saopštavanje drugom licu ideja drugog lica</a:t>
            </a:r>
            <a:r>
              <a:rPr lang="sr-Cyrl-RS" sz="2800" dirty="0" smtClean="0"/>
              <a:t>. </a:t>
            </a:r>
            <a:endParaRPr lang="sr-Latn-BA" sz="2800" dirty="0" smtClean="0"/>
          </a:p>
          <a:p>
            <a:pPr marL="514350" indent="-514350"/>
            <a:r>
              <a:rPr lang="sr-Latn-BA" sz="2800" dirty="0" smtClean="0"/>
              <a:t>z</a:t>
            </a:r>
            <a:r>
              <a:rPr lang="sr-Cyrl-RS" sz="2800" dirty="0" smtClean="0"/>
              <a:t>a postojanje d</a:t>
            </a:r>
            <a:r>
              <a:rPr lang="sr-Latn-BA" sz="2800" dirty="0" smtClean="0"/>
              <a:t>j</a:t>
            </a:r>
            <a:r>
              <a:rPr lang="sr-Cyrl-RS" sz="2800" dirty="0" smtClean="0"/>
              <a:t>ela je bitno da se radnja izvršenja preduzima: 1) </a:t>
            </a:r>
            <a:r>
              <a:rPr lang="sr-Cyrl-RS" sz="2800" u="sng" dirty="0" smtClean="0"/>
              <a:t>na određeni način </a:t>
            </a:r>
            <a:r>
              <a:rPr lang="sr-Cyrl-RS" sz="2800" dirty="0" smtClean="0"/>
              <a:t>– javno, na način koji je dostupan individualno neodređenom broju lica i 2) </a:t>
            </a:r>
            <a:r>
              <a:rPr lang="sr-Cyrl-RS" sz="2800" u="sng" dirty="0" smtClean="0"/>
              <a:t>u odnosu na određene idej</a:t>
            </a:r>
            <a:r>
              <a:rPr lang="sr-Latn-BA" sz="2800" u="sng" dirty="0" smtClean="0"/>
              <a:t>e</a:t>
            </a:r>
            <a:r>
              <a:rPr lang="sr-Latn-BA" sz="2800" dirty="0" smtClean="0"/>
              <a:t> – k</a:t>
            </a:r>
            <a:r>
              <a:rPr lang="sr-Cyrl-RS" sz="2800" dirty="0" smtClean="0"/>
              <a:t>ojima se neposredno ili posredno podstiče na vršenje </a:t>
            </a:r>
            <a:r>
              <a:rPr lang="sr-Latn-BA" sz="2800" dirty="0" smtClean="0"/>
              <a:t>KD terorizma.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rmAutofit/>
          </a:bodyPr>
          <a:lstStyle/>
          <a:p>
            <a:r>
              <a:rPr lang="sr-Latn-BA" sz="4000" b="1" dirty="0" smtClean="0"/>
              <a:t>Oblik krivice i izvršilac</a:t>
            </a:r>
            <a:endParaRPr lang="sr-Latn-BA" sz="4000" b="1" dirty="0"/>
          </a:p>
        </p:txBody>
      </p:sp>
      <p:sp>
        <p:nvSpPr>
          <p:cNvPr id="3" name="Content Placeholder 2"/>
          <p:cNvSpPr>
            <a:spLocks noGrp="1"/>
          </p:cNvSpPr>
          <p:nvPr>
            <p:ph idx="1"/>
          </p:nvPr>
        </p:nvSpPr>
        <p:spPr>
          <a:xfrm>
            <a:off x="457200" y="3933056"/>
            <a:ext cx="8229600" cy="2193107"/>
          </a:xfrm>
        </p:spPr>
        <p:txBody>
          <a:bodyPr>
            <a:normAutofit fontScale="92500" lnSpcReduction="10000"/>
          </a:bodyPr>
          <a:lstStyle/>
          <a:p>
            <a:r>
              <a:rPr lang="sr-Latn-BA" sz="3000" dirty="0" smtClean="0"/>
              <a:t>o</a:t>
            </a:r>
            <a:r>
              <a:rPr lang="sr-Cyrl-CS" sz="3000" dirty="0" err="1" smtClean="0"/>
              <a:t>va</a:t>
            </a:r>
            <a:r>
              <a:rPr lang="sr-Cyrl-CS" sz="3000" dirty="0" smtClean="0"/>
              <a:t> krivična d</a:t>
            </a:r>
            <a:r>
              <a:rPr lang="sr-Latn-BA" sz="3000" dirty="0" smtClean="0"/>
              <a:t>j</a:t>
            </a:r>
            <a:r>
              <a:rPr lang="sr-Cyrl-CS" sz="3000" dirty="0" err="1" smtClean="0"/>
              <a:t>ela</a:t>
            </a:r>
            <a:r>
              <a:rPr lang="sr-Cyrl-CS" sz="3000" dirty="0" smtClean="0"/>
              <a:t> </a:t>
            </a:r>
            <a:r>
              <a:rPr lang="sr-Cyrl-CS" sz="3000" u="sng" dirty="0" smtClean="0"/>
              <a:t>mogu biti učinjena</a:t>
            </a:r>
            <a:r>
              <a:rPr lang="sr-Cyrl-CS" sz="3000" dirty="0" smtClean="0"/>
              <a:t> </a:t>
            </a:r>
            <a:r>
              <a:rPr lang="sr-Cyrl-CS" sz="3000" b="1" dirty="0" smtClean="0"/>
              <a:t>samo s umišljajem</a:t>
            </a:r>
            <a:r>
              <a:rPr lang="sr-Cyrl-CS" sz="3000" b="1" i="1" dirty="0" smtClean="0"/>
              <a:t>.</a:t>
            </a:r>
            <a:endParaRPr lang="sr-Latn-BA" sz="3000" b="1" dirty="0" smtClean="0"/>
          </a:p>
          <a:p>
            <a:r>
              <a:rPr lang="hr-BA" sz="3000" dirty="0" smtClean="0"/>
              <a:t>ova krivična djela se </a:t>
            </a:r>
            <a:r>
              <a:rPr lang="hr-BA" sz="3000" u="sng" dirty="0" smtClean="0"/>
              <a:t>mogu izvršiti </a:t>
            </a:r>
            <a:r>
              <a:rPr lang="hr-BA" sz="3000" b="1" dirty="0" smtClean="0"/>
              <a:t>od strane bilo kog lica</a:t>
            </a:r>
            <a:r>
              <a:rPr lang="hr-BA" sz="3000" dirty="0" smtClean="0"/>
              <a:t>, u </a:t>
            </a:r>
            <a:r>
              <a:rPr lang="hr-BA" sz="3000" u="sng" dirty="0" smtClean="0"/>
              <a:t>bilo koje vrijeme</a:t>
            </a:r>
            <a:r>
              <a:rPr lang="hr-BA" sz="3000" dirty="0" smtClean="0"/>
              <a:t>, </a:t>
            </a:r>
            <a:r>
              <a:rPr lang="hr-BA" sz="3000" u="sng" dirty="0" smtClean="0"/>
              <a:t>na bilo kom mjestu</a:t>
            </a:r>
            <a:r>
              <a:rPr lang="hr-BA" sz="3000" dirty="0" smtClean="0"/>
              <a:t> koje zakon izričito predviđa.</a:t>
            </a:r>
            <a:endParaRPr lang="sr-Latn-BA" sz="3000" dirty="0" smtClean="0"/>
          </a:p>
          <a:p>
            <a:endParaRPr lang="sr-Latn-B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sr-Cyrl-RS" sz="4000" b="1" dirty="0" smtClean="0"/>
              <a:t>Izvršilac d</a:t>
            </a:r>
            <a:r>
              <a:rPr lang="sr-Latn-BA" sz="4000" b="1" dirty="0" smtClean="0"/>
              <a:t>j</a:t>
            </a:r>
            <a:r>
              <a:rPr lang="sr-Cyrl-RS" sz="4000" b="1" dirty="0" smtClean="0"/>
              <a:t>ela</a:t>
            </a:r>
            <a:endParaRPr lang="sr-Latn-BA" sz="4000" b="1" dirty="0"/>
          </a:p>
        </p:txBody>
      </p:sp>
      <p:sp>
        <p:nvSpPr>
          <p:cNvPr id="3" name="Content Placeholder 2"/>
          <p:cNvSpPr>
            <a:spLocks noGrp="1"/>
          </p:cNvSpPr>
          <p:nvPr>
            <p:ph idx="1"/>
          </p:nvPr>
        </p:nvSpPr>
        <p:spPr>
          <a:xfrm>
            <a:off x="457200" y="2780928"/>
            <a:ext cx="8229600" cy="3168353"/>
          </a:xfrm>
        </p:spPr>
        <p:txBody>
          <a:bodyPr>
            <a:normAutofit lnSpcReduction="10000"/>
          </a:bodyPr>
          <a:lstStyle/>
          <a:p>
            <a:r>
              <a:rPr lang="sr-Latn-BA" sz="2800" u="sng" dirty="0" smtClean="0"/>
              <a:t>i</a:t>
            </a:r>
            <a:r>
              <a:rPr lang="sr-Cyrl-RS" sz="2800" u="sng" dirty="0" smtClean="0"/>
              <a:t>zvršilac d</a:t>
            </a:r>
            <a:r>
              <a:rPr lang="sr-Latn-BA" sz="2800" u="sng" dirty="0" smtClean="0"/>
              <a:t>j</a:t>
            </a:r>
            <a:r>
              <a:rPr lang="sr-Cyrl-RS" sz="2800" u="sng" dirty="0" smtClean="0"/>
              <a:t>ela</a:t>
            </a:r>
            <a:r>
              <a:rPr lang="sr-Latn-BA" sz="2800" dirty="0" smtClean="0"/>
              <a:t>: </a:t>
            </a:r>
            <a:r>
              <a:rPr lang="sr-Cyrl-RS" sz="2800" b="1" dirty="0" smtClean="0"/>
              <a:t>svako lice</a:t>
            </a:r>
            <a:r>
              <a:rPr lang="sr-Latn-BA" sz="2800" b="1" dirty="0" smtClean="0"/>
              <a:t>.</a:t>
            </a:r>
          </a:p>
          <a:p>
            <a:r>
              <a:rPr lang="sr-Cyrl-RS" sz="2800" u="sng" dirty="0" smtClean="0"/>
              <a:t>u pogledu krivice</a:t>
            </a:r>
            <a:r>
              <a:rPr lang="sr-Latn-BA" sz="2800" dirty="0" smtClean="0"/>
              <a:t>: </a:t>
            </a:r>
            <a:r>
              <a:rPr lang="sr-Cyrl-RS" sz="2800" b="1" dirty="0" smtClean="0"/>
              <a:t>umišljaj.</a:t>
            </a:r>
            <a:endParaRPr lang="sr-Latn-BA" sz="2800" b="1" dirty="0" smtClean="0"/>
          </a:p>
          <a:p>
            <a:r>
              <a:rPr lang="sr-Latn-BA" sz="2800" dirty="0" smtClean="0"/>
              <a:t>z</a:t>
            </a:r>
            <a:r>
              <a:rPr lang="sr-Cyrl-RS" sz="2800" dirty="0" smtClean="0"/>
              <a:t>a ovo je d</a:t>
            </a:r>
            <a:r>
              <a:rPr lang="sr-Latn-BA" sz="2800" dirty="0" smtClean="0"/>
              <a:t>j</a:t>
            </a:r>
            <a:r>
              <a:rPr lang="sr-Cyrl-RS" sz="2800" dirty="0" smtClean="0"/>
              <a:t>elo propisana </a:t>
            </a:r>
            <a:r>
              <a:rPr lang="sr-Latn-BA" sz="2800" dirty="0" smtClean="0"/>
              <a:t>KZ </a:t>
            </a:r>
            <a:r>
              <a:rPr lang="sr-Cyrl-RS" sz="2800" dirty="0" smtClean="0"/>
              <a:t>najmanje tri godine. </a:t>
            </a:r>
            <a:endParaRPr lang="sr-Latn-BA" sz="2800" dirty="0" smtClean="0"/>
          </a:p>
          <a:p>
            <a:r>
              <a:rPr lang="sr-Latn-BA" sz="2800" dirty="0" smtClean="0"/>
              <a:t>o</a:t>
            </a:r>
            <a:r>
              <a:rPr lang="sr-Cyrl-CS" sz="2800" dirty="0" err="1" smtClean="0"/>
              <a:t>snov</a:t>
            </a:r>
            <a:r>
              <a:rPr lang="sr-Cyrl-CS" sz="2800" dirty="0" smtClean="0"/>
              <a:t> za ovu inkriminaciju se nalazi u članu 5. Konvencije Sav</a:t>
            </a:r>
            <a:r>
              <a:rPr lang="sr-Latn-BA" sz="2800" dirty="0" smtClean="0"/>
              <a:t>j</a:t>
            </a:r>
            <a:r>
              <a:rPr lang="sr-Cyrl-CS" sz="2800" dirty="0" smtClean="0"/>
              <a:t>eta Evrope o sprečavanju terorizma.</a:t>
            </a:r>
            <a:endParaRPr lang="sr-Latn-BA" sz="2800" dirty="0" smtClean="0"/>
          </a:p>
          <a:p>
            <a:endParaRPr lang="sr-Latn-B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786210"/>
          </a:xfrm>
        </p:spPr>
        <p:txBody>
          <a:bodyPr>
            <a:normAutofit fontScale="90000"/>
          </a:bodyPr>
          <a:lstStyle/>
          <a:p>
            <a:r>
              <a:rPr lang="sr-Latn-BA" b="1" dirty="0" smtClean="0">
                <a:solidFill>
                  <a:srgbClr val="FF0000"/>
                </a:solidFill>
              </a:rPr>
              <a:t>5. </a:t>
            </a:r>
            <a:r>
              <a:rPr lang="sr-Cyrl-RS" b="1" dirty="0" smtClean="0">
                <a:solidFill>
                  <a:srgbClr val="FF0000"/>
                </a:solidFill>
              </a:rPr>
              <a:t>Vrbovanje i obučavanje za vršenje terorističkih d</a:t>
            </a:r>
            <a:r>
              <a:rPr lang="sr-Latn-BA" b="1" dirty="0" smtClean="0">
                <a:solidFill>
                  <a:srgbClr val="FF0000"/>
                </a:solidFill>
              </a:rPr>
              <a:t>j</a:t>
            </a:r>
            <a:r>
              <a:rPr lang="sr-Cyrl-RS" b="1" dirty="0" smtClean="0">
                <a:solidFill>
                  <a:srgbClr val="FF0000"/>
                </a:solidFill>
              </a:rPr>
              <a:t>ela</a:t>
            </a:r>
            <a:r>
              <a:rPr lang="sr-Latn-BA" b="1" dirty="0" smtClean="0">
                <a:solidFill>
                  <a:srgbClr val="FF0000"/>
                </a:solidFill>
              </a:rPr>
              <a:t> – član 303</a:t>
            </a:r>
            <a:endParaRPr lang="sr-Latn-BA" dirty="0">
              <a:solidFill>
                <a:srgbClr val="FF0000"/>
              </a:solidFill>
            </a:endParaRPr>
          </a:p>
        </p:txBody>
      </p:sp>
      <p:sp>
        <p:nvSpPr>
          <p:cNvPr id="3" name="Content Placeholder 2"/>
          <p:cNvSpPr>
            <a:spLocks noGrp="1"/>
          </p:cNvSpPr>
          <p:nvPr>
            <p:ph idx="1"/>
          </p:nvPr>
        </p:nvSpPr>
        <p:spPr>
          <a:xfrm>
            <a:off x="457200" y="2276872"/>
            <a:ext cx="8507288" cy="4320480"/>
          </a:xfrm>
        </p:spPr>
        <p:txBody>
          <a:bodyPr>
            <a:noAutofit/>
          </a:bodyPr>
          <a:lstStyle/>
          <a:p>
            <a:r>
              <a:rPr lang="sr-Latn-BA" sz="2800" b="1" u="sng" dirty="0" err="1" smtClean="0"/>
              <a:t>dj</a:t>
            </a:r>
            <a:r>
              <a:rPr lang="sr-Cyrl-RS" sz="2800" b="1" u="sng" dirty="0" smtClean="0"/>
              <a:t>elo</a:t>
            </a:r>
            <a:r>
              <a:rPr lang="sl-SI" sz="2800" b="1" u="sng" dirty="0" smtClean="0"/>
              <a:t> </a:t>
            </a:r>
            <a:r>
              <a:rPr lang="sr-Cyrl-RS" sz="2800" b="1" u="sng" dirty="0" smtClean="0"/>
              <a:t>se sastoji u vrbovanju drugog lica </a:t>
            </a:r>
            <a:r>
              <a:rPr lang="sr-Cyrl-RS" sz="2800" dirty="0" smtClean="0"/>
              <a:t>da izvrši, učestvuje ili pomaže u izvršenju, u pridruživanju grupi ili udruženju, u dogovaranju sa drugim ili u pozivanju drugog ili u davanju upu</a:t>
            </a:r>
            <a:r>
              <a:rPr lang="sr-Latn-BA" sz="2800" dirty="0" smtClean="0"/>
              <a:t>t</a:t>
            </a:r>
            <a:r>
              <a:rPr lang="sr-Cyrl-RS" sz="2800" dirty="0" smtClean="0"/>
              <a:t>stava o izradi i koriš</a:t>
            </a:r>
            <a:r>
              <a:rPr lang="sr-Latn-BA" sz="2800" dirty="0" smtClean="0"/>
              <a:t>će</a:t>
            </a:r>
            <a:r>
              <a:rPr lang="sr-Cyrl-RS" sz="2800" dirty="0" smtClean="0"/>
              <a:t>nju eksploziva ili eksplozivnih naprava, vatrenog ili drugog oružja, štetnih ili opasnih materija ili u obučavanju drugog, u davanju sredstava ili u ustupanju prostorija za obuku lica u nam</a:t>
            </a:r>
            <a:r>
              <a:rPr lang="sr-Latn-BA" sz="2800" dirty="0" smtClean="0"/>
              <a:t>j</a:t>
            </a:r>
            <a:r>
              <a:rPr lang="sr-Cyrl-RS" sz="2800" dirty="0" smtClean="0"/>
              <a:t>eri da se izvrši neko od </a:t>
            </a:r>
            <a:r>
              <a:rPr lang="sr-Latn-BA" sz="2800" dirty="0" smtClean="0"/>
              <a:t>terorističkih KD.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b="1" dirty="0" smtClean="0"/>
              <a:t>Pripremne radnje predviđane kao samostalno KD...</a:t>
            </a:r>
            <a:endParaRPr lang="sr-Latn-BA" dirty="0"/>
          </a:p>
        </p:txBody>
      </p:sp>
      <p:sp>
        <p:nvSpPr>
          <p:cNvPr id="3" name="Content Placeholder 2"/>
          <p:cNvSpPr>
            <a:spLocks noGrp="1"/>
          </p:cNvSpPr>
          <p:nvPr>
            <p:ph idx="1"/>
          </p:nvPr>
        </p:nvSpPr>
        <p:spPr>
          <a:xfrm>
            <a:off x="457200" y="3212976"/>
            <a:ext cx="8229600" cy="2913187"/>
          </a:xfrm>
        </p:spPr>
        <p:txBody>
          <a:bodyPr>
            <a:normAutofit lnSpcReduction="10000"/>
          </a:bodyPr>
          <a:lstStyle/>
          <a:p>
            <a:r>
              <a:rPr lang="sr-Latn-BA" sz="2800" dirty="0" smtClean="0"/>
              <a:t>o</a:t>
            </a:r>
            <a:r>
              <a:rPr lang="sr-Cyrl-RS" sz="2800" dirty="0" smtClean="0"/>
              <a:t>vd</a:t>
            </a:r>
            <a:r>
              <a:rPr lang="sr-Latn-BA" sz="2800" dirty="0" smtClean="0"/>
              <a:t>j</a:t>
            </a:r>
            <a:r>
              <a:rPr lang="sr-Cyrl-RS" sz="2800" dirty="0" smtClean="0"/>
              <a:t>e su </a:t>
            </a:r>
            <a:r>
              <a:rPr lang="sr-Cyrl-RS" sz="2800" b="1" u="sng" dirty="0" smtClean="0"/>
              <a:t>pripremne radnje</a:t>
            </a:r>
            <a:r>
              <a:rPr lang="sr-Cyrl-RS" sz="2800" dirty="0" smtClean="0"/>
              <a:t>, kao </a:t>
            </a:r>
            <a:r>
              <a:rPr lang="sr-Cyrl-RS" sz="2800" b="1" u="sng" dirty="0" smtClean="0"/>
              <a:t>i radnje saučesništva</a:t>
            </a:r>
            <a:r>
              <a:rPr lang="sr-Cyrl-RS" sz="2800" dirty="0" smtClean="0"/>
              <a:t> u vidu podstrekavanja ili pomaganja </a:t>
            </a:r>
            <a:r>
              <a:rPr lang="sr-Cyrl-RS" sz="2800" u="sng" dirty="0" smtClean="0"/>
              <a:t>predviđene kao samostalno </a:t>
            </a:r>
            <a:r>
              <a:rPr lang="sr-Latn-BA" sz="2800" dirty="0" smtClean="0"/>
              <a:t>KD </a:t>
            </a:r>
            <a:r>
              <a:rPr lang="sr-Cyrl-RS" sz="2800" dirty="0" smtClean="0"/>
              <a:t>zbog visoko ispoljenog stepena težine i opasnosti.</a:t>
            </a:r>
            <a:endParaRPr lang="sr-Latn-BA" sz="2800" dirty="0" smtClean="0"/>
          </a:p>
          <a:p>
            <a:r>
              <a:rPr lang="sr-Latn-BA" sz="2800" b="1" dirty="0" smtClean="0"/>
              <a:t>o</a:t>
            </a:r>
            <a:r>
              <a:rPr lang="sr-Cyrl-RS" sz="2800" b="1" dirty="0" smtClean="0"/>
              <a:t>bjekt zaštite</a:t>
            </a:r>
            <a:r>
              <a:rPr lang="sr-Latn-BA" sz="2800" b="1" dirty="0" smtClean="0"/>
              <a:t>: </a:t>
            </a:r>
            <a:r>
              <a:rPr lang="sr-Cyrl-RS" sz="2800" u="sng" dirty="0" smtClean="0"/>
              <a:t>ustavno uređenje i bezb</a:t>
            </a:r>
            <a:r>
              <a:rPr lang="sr-Latn-BA" sz="2800" u="sng" dirty="0" smtClean="0"/>
              <a:t>j</a:t>
            </a:r>
            <a:r>
              <a:rPr lang="sr-Cyrl-RS" sz="2800" u="sng" dirty="0" smtClean="0"/>
              <a:t>ednost </a:t>
            </a:r>
            <a:r>
              <a:rPr lang="sr-Latn-BA" sz="2800" u="sng" dirty="0" smtClean="0"/>
              <a:t>RS</a:t>
            </a:r>
            <a:r>
              <a:rPr lang="sr-Cyrl-RS" sz="2800" dirty="0" smtClean="0"/>
              <a:t>.</a:t>
            </a:r>
            <a:endParaRPr lang="sr-Latn-BA"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sr-Latn-BA" b="1" dirty="0" smtClean="0"/>
              <a:t>R</a:t>
            </a:r>
            <a:r>
              <a:rPr lang="sr-Cyrl-RS" b="1" dirty="0" smtClean="0"/>
              <a:t>adnja izvršenja je</a:t>
            </a:r>
            <a:r>
              <a:rPr lang="sr-Latn-BA" b="1" dirty="0" smtClean="0"/>
              <a:t>...</a:t>
            </a:r>
            <a:endParaRPr lang="sr-Latn-BA" b="1" dirty="0"/>
          </a:p>
        </p:txBody>
      </p:sp>
      <p:sp>
        <p:nvSpPr>
          <p:cNvPr id="3" name="Content Placeholder 2"/>
          <p:cNvSpPr>
            <a:spLocks noGrp="1"/>
          </p:cNvSpPr>
          <p:nvPr>
            <p:ph idx="1"/>
          </p:nvPr>
        </p:nvSpPr>
        <p:spPr>
          <a:xfrm>
            <a:off x="457200" y="2132856"/>
            <a:ext cx="8507288" cy="4320480"/>
          </a:xfrm>
        </p:spPr>
        <p:txBody>
          <a:bodyPr>
            <a:normAutofit fontScale="85000" lnSpcReduction="20000"/>
          </a:bodyPr>
          <a:lstStyle/>
          <a:p>
            <a:r>
              <a:rPr lang="sl-SI" sz="3300" b="1" u="sng" dirty="0" smtClean="0"/>
              <a:t>podstrekavanje</a:t>
            </a:r>
            <a:r>
              <a:rPr lang="sl-SI" sz="3300" dirty="0" smtClean="0">
                <a:solidFill>
                  <a:srgbClr val="FF0000"/>
                </a:solidFill>
              </a:rPr>
              <a:t> </a:t>
            </a:r>
            <a:r>
              <a:rPr lang="sl-SI" sz="3300" dirty="0" smtClean="0"/>
              <a:t>– psihološka djelatnost uticanja na volju drugog lica u smislu stvaranja nove ili učvršćivanja postojeće, nedovoljno čvrste i kolebljive odluke koje se javlja kao: a) </a:t>
            </a:r>
            <a:r>
              <a:rPr lang="sr-Cyrl-RS" sz="3300" dirty="0" smtClean="0"/>
              <a:t>vrbovanje drugog lica da izvrši, učestvuje ili pomaže u izvršenju </a:t>
            </a:r>
            <a:r>
              <a:rPr lang="sr-Latn-BA" sz="3300" dirty="0" smtClean="0"/>
              <a:t>KD </a:t>
            </a:r>
            <a:r>
              <a:rPr lang="sr-Cyrl-RS" sz="3300" dirty="0" smtClean="0"/>
              <a:t>terorizma, b) pridruživanje grupi ili udruženju u smislu postajanja pripadnikom takve grupe, </a:t>
            </a:r>
            <a:r>
              <a:rPr lang="sr-Latn-BA" sz="3300" dirty="0" smtClean="0"/>
              <a:t>c</a:t>
            </a:r>
            <a:r>
              <a:rPr lang="sr-Cyrl-RS" sz="3300" dirty="0" smtClean="0"/>
              <a:t>) dogovaranje </a:t>
            </a:r>
            <a:r>
              <a:rPr lang="sr-Latn-BA" sz="3300" dirty="0" smtClean="0"/>
              <a:t>sa drugim izvršenja KD terorizma i d) </a:t>
            </a:r>
            <a:r>
              <a:rPr lang="sr-Cyrl-RS" sz="3300" dirty="0" smtClean="0"/>
              <a:t>pozivanje drugog lica </a:t>
            </a:r>
            <a:r>
              <a:rPr lang="sr-Latn-BA" sz="3300" dirty="0" smtClean="0"/>
              <a:t>da se pridruži grupi ili udruženju koje ima  za cilj vršenje</a:t>
            </a:r>
            <a:r>
              <a:rPr lang="sr-Cyrl-RS" sz="3300" dirty="0" smtClean="0"/>
              <a:t> </a:t>
            </a:r>
            <a:r>
              <a:rPr lang="sr-Latn-BA" sz="3300" dirty="0" smtClean="0"/>
              <a:t>KD </a:t>
            </a:r>
            <a:r>
              <a:rPr lang="sr-Cyrl-RS" sz="3300" dirty="0" smtClean="0"/>
              <a:t>terorizma.</a:t>
            </a:r>
            <a:endParaRPr lang="sr-Latn-BA" sz="3300" dirty="0" smtClean="0"/>
          </a:p>
          <a:p>
            <a:endParaRPr lang="sr-Latn-B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R</a:t>
            </a:r>
            <a:r>
              <a:rPr lang="sr-Cyrl-RS" sz="4000" b="1" dirty="0" smtClean="0"/>
              <a:t>adnja izvršenja je</a:t>
            </a:r>
            <a:r>
              <a:rPr lang="sr-Latn-BA" sz="4000" b="1" dirty="0" smtClean="0"/>
              <a:t> i...</a:t>
            </a:r>
            <a:endParaRPr lang="sr-Latn-BA" sz="4000" dirty="0"/>
          </a:p>
        </p:txBody>
      </p:sp>
      <p:sp>
        <p:nvSpPr>
          <p:cNvPr id="3" name="Content Placeholder 2"/>
          <p:cNvSpPr>
            <a:spLocks noGrp="1"/>
          </p:cNvSpPr>
          <p:nvPr>
            <p:ph idx="1"/>
          </p:nvPr>
        </p:nvSpPr>
        <p:spPr>
          <a:xfrm>
            <a:off x="457200" y="1916832"/>
            <a:ext cx="8229600" cy="4209331"/>
          </a:xfrm>
        </p:spPr>
        <p:txBody>
          <a:bodyPr>
            <a:noAutofit/>
          </a:bodyPr>
          <a:lstStyle/>
          <a:p>
            <a:pPr marL="514350" indent="-514350">
              <a:buAutoNum type="arabicParenR"/>
            </a:pPr>
            <a:r>
              <a:rPr lang="sr-Cyrl-RS" sz="2800" u="sng" dirty="0" smtClean="0"/>
              <a:t>davanje upu</a:t>
            </a:r>
            <a:r>
              <a:rPr lang="sr-Latn-BA" sz="2800" u="sng" dirty="0" smtClean="0"/>
              <a:t>t</a:t>
            </a:r>
            <a:r>
              <a:rPr lang="sr-Cyrl-RS" sz="2800" u="sng" dirty="0" smtClean="0"/>
              <a:t>stava </a:t>
            </a:r>
            <a:r>
              <a:rPr lang="sr-Cyrl-RS" sz="2800" dirty="0" smtClean="0"/>
              <a:t>o izradi i koriš</a:t>
            </a:r>
            <a:r>
              <a:rPr lang="sr-Latn-BA" sz="2800" dirty="0" smtClean="0"/>
              <a:t>će</a:t>
            </a:r>
            <a:r>
              <a:rPr lang="sr-Cyrl-RS" sz="2800" dirty="0" smtClean="0"/>
              <a:t>nju eksploziva ili eksplozivnih naprava, vatrenog ili drugog oružja, štetnih ili opasnih materija, </a:t>
            </a:r>
            <a:endParaRPr lang="sr-Latn-BA" sz="2800" dirty="0" smtClean="0"/>
          </a:p>
          <a:p>
            <a:pPr marL="514350" indent="-514350">
              <a:buAutoNum type="arabicParenR"/>
            </a:pPr>
            <a:r>
              <a:rPr lang="sr-Cyrl-RS" sz="2800" u="sng" dirty="0" smtClean="0"/>
              <a:t>obučavanje</a:t>
            </a:r>
            <a:r>
              <a:rPr lang="sr-Cyrl-RS" sz="2800" dirty="0" smtClean="0"/>
              <a:t> drugog</a:t>
            </a:r>
            <a:r>
              <a:rPr lang="sr-Latn-BA" sz="2800" dirty="0" smtClean="0"/>
              <a:t> za izvršenje KD terorizma</a:t>
            </a:r>
            <a:r>
              <a:rPr lang="sr-Cyrl-RS" sz="2800" dirty="0" smtClean="0"/>
              <a:t>, </a:t>
            </a:r>
            <a:endParaRPr lang="sr-Latn-BA" sz="2800" dirty="0" smtClean="0"/>
          </a:p>
          <a:p>
            <a:pPr marL="514350" indent="-514350">
              <a:buAutoNum type="arabicParenR"/>
            </a:pPr>
            <a:r>
              <a:rPr lang="sr-Latn-BA" sz="2800" u="sng" dirty="0" smtClean="0"/>
              <a:t>učestvovanje</a:t>
            </a:r>
            <a:r>
              <a:rPr lang="sr-Latn-BA" sz="2800" dirty="0" smtClean="0"/>
              <a:t> u izvršenju KD terorizma,</a:t>
            </a:r>
            <a:r>
              <a:rPr lang="sr-Cyrl-RS" sz="2800" dirty="0" smtClean="0"/>
              <a:t> </a:t>
            </a:r>
            <a:endParaRPr lang="sr-Latn-BA" sz="2800" dirty="0" smtClean="0"/>
          </a:p>
          <a:p>
            <a:pPr marL="514350" indent="-514350">
              <a:buAutoNum type="arabicParenR"/>
            </a:pPr>
            <a:r>
              <a:rPr lang="sr-Cyrl-RS" sz="2800" u="sng" dirty="0" smtClean="0"/>
              <a:t>ustupanje prostora za obuku </a:t>
            </a:r>
            <a:r>
              <a:rPr lang="sr-Cyrl-RS" sz="2800" dirty="0" smtClean="0"/>
              <a:t>lica za vršenje </a:t>
            </a:r>
            <a:r>
              <a:rPr lang="sr-Latn-BA" sz="2800" dirty="0" smtClean="0"/>
              <a:t>KD </a:t>
            </a:r>
            <a:r>
              <a:rPr lang="sr-Cyrl-RS" sz="2800" dirty="0" smtClean="0"/>
              <a:t>terorizma.</a:t>
            </a:r>
            <a:endParaRPr lang="sr-Latn-BA"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066130"/>
          </a:xfrm>
        </p:spPr>
        <p:txBody>
          <a:bodyPr>
            <a:noAutofit/>
          </a:bodyPr>
          <a:lstStyle/>
          <a:p>
            <a:r>
              <a:rPr lang="sr-Cyrl-RS" sz="4000" b="1" dirty="0" smtClean="0"/>
              <a:t>Bitno je da se radnja izvršenja preduzima</a:t>
            </a:r>
            <a:r>
              <a:rPr lang="sr-Latn-BA" sz="4000" b="1" dirty="0" smtClean="0"/>
              <a:t>...</a:t>
            </a:r>
            <a:endParaRPr lang="sr-Latn-BA" sz="4000" b="1" dirty="0"/>
          </a:p>
        </p:txBody>
      </p:sp>
      <p:sp>
        <p:nvSpPr>
          <p:cNvPr id="3" name="Content Placeholder 2"/>
          <p:cNvSpPr>
            <a:spLocks noGrp="1"/>
          </p:cNvSpPr>
          <p:nvPr>
            <p:ph idx="1"/>
          </p:nvPr>
        </p:nvSpPr>
        <p:spPr>
          <a:xfrm>
            <a:off x="457200" y="2420888"/>
            <a:ext cx="8363272" cy="3744416"/>
          </a:xfrm>
        </p:spPr>
        <p:txBody>
          <a:bodyPr>
            <a:normAutofit lnSpcReduction="10000"/>
          </a:bodyPr>
          <a:lstStyle/>
          <a:p>
            <a:r>
              <a:rPr lang="sr-Cyrl-RS" sz="2800" b="1" dirty="0" smtClean="0"/>
              <a:t>u određenoj nam</a:t>
            </a:r>
            <a:r>
              <a:rPr lang="sr-Latn-BA" sz="2800" b="1" dirty="0" smtClean="0"/>
              <a:t>j</a:t>
            </a:r>
            <a:r>
              <a:rPr lang="sr-Cyrl-RS" sz="2800" b="1" dirty="0" smtClean="0"/>
              <a:t>eri koja postoji na strani učinioca</a:t>
            </a:r>
            <a:r>
              <a:rPr lang="sr-Cyrl-RS" sz="2800" dirty="0" smtClean="0"/>
              <a:t>, ali </a:t>
            </a:r>
            <a:r>
              <a:rPr lang="sr-Cyrl-RS" sz="2800" u="sng" dirty="0" smtClean="0"/>
              <a:t>ne mora biti ostvarena u konkretnom slučaju</a:t>
            </a:r>
            <a:r>
              <a:rPr lang="sr-Cyrl-RS" sz="2800" dirty="0" smtClean="0"/>
              <a:t>. </a:t>
            </a:r>
            <a:endParaRPr lang="sr-Latn-BA" sz="2800" dirty="0" smtClean="0"/>
          </a:p>
          <a:p>
            <a:r>
              <a:rPr lang="sr-Latn-BA" sz="2800" dirty="0" smtClean="0"/>
              <a:t>t</a:t>
            </a:r>
            <a:r>
              <a:rPr lang="sr-Cyrl-RS" sz="2800" dirty="0" smtClean="0"/>
              <a:t>o je nam</a:t>
            </a:r>
            <a:r>
              <a:rPr lang="sr-Latn-BA" sz="2800" dirty="0" smtClean="0"/>
              <a:t>j</a:t>
            </a:r>
            <a:r>
              <a:rPr lang="sr-Cyrl-RS" sz="2800" dirty="0" smtClean="0"/>
              <a:t>era da se radnj</a:t>
            </a:r>
            <a:r>
              <a:rPr lang="sr-Latn-BA" sz="2800" dirty="0" smtClean="0"/>
              <a:t>ama vrbovanja i obučavanja </a:t>
            </a:r>
            <a:r>
              <a:rPr lang="sr-Cyrl-RS" sz="2800" dirty="0" smtClean="0"/>
              <a:t>omogući izvršenje </a:t>
            </a:r>
            <a:r>
              <a:rPr lang="sr-Latn-BA" sz="2800" dirty="0" smtClean="0"/>
              <a:t>djela navedenih u Glavi – KD terorizma, kao i </a:t>
            </a:r>
            <a:r>
              <a:rPr lang="sr-Cyrl-RS" sz="2800" dirty="0" smtClean="0"/>
              <a:t>drugog d</a:t>
            </a:r>
            <a:r>
              <a:rPr lang="sr-Latn-BA" sz="2800" dirty="0" smtClean="0"/>
              <a:t>j</a:t>
            </a:r>
            <a:r>
              <a:rPr lang="sr-Cyrl-RS" sz="2800" dirty="0" smtClean="0"/>
              <a:t>ela koje se preduzima u cilju zastrašivanja građana ili prisiljavanja organa vlasti u </a:t>
            </a:r>
            <a:r>
              <a:rPr lang="sr-Latn-BA" sz="2800" dirty="0" smtClean="0"/>
              <a:t>RS </a:t>
            </a:r>
            <a:r>
              <a:rPr lang="sr-Cyrl-RS" sz="2800" dirty="0" smtClean="0"/>
              <a:t>da nešto izvrši ili ne izvrši. </a:t>
            </a:r>
            <a:endParaRPr lang="sr-Latn-BA" sz="2800" dirty="0" smtClean="0"/>
          </a:p>
          <a:p>
            <a:endParaRPr lang="sr-Latn-BA" dirty="0" smtClean="0"/>
          </a:p>
          <a:p>
            <a:endParaRPr lang="sr-Latn-B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Cyrl-RS" sz="4000" b="1" dirty="0" smtClean="0"/>
              <a:t>Izvršilac d</a:t>
            </a:r>
            <a:r>
              <a:rPr lang="sr-Latn-BA" sz="4000" b="1" dirty="0" smtClean="0"/>
              <a:t>j</a:t>
            </a:r>
            <a:r>
              <a:rPr lang="sr-Cyrl-RS" sz="4000" b="1" dirty="0" smtClean="0"/>
              <a:t>ela</a:t>
            </a:r>
            <a:endParaRPr lang="sr-Latn-BA" sz="4000" b="1" dirty="0"/>
          </a:p>
        </p:txBody>
      </p:sp>
      <p:sp>
        <p:nvSpPr>
          <p:cNvPr id="3" name="Content Placeholder 2"/>
          <p:cNvSpPr>
            <a:spLocks noGrp="1"/>
          </p:cNvSpPr>
          <p:nvPr>
            <p:ph idx="1"/>
          </p:nvPr>
        </p:nvSpPr>
        <p:spPr>
          <a:xfrm>
            <a:off x="395536" y="1628800"/>
            <a:ext cx="8640960" cy="4680520"/>
          </a:xfrm>
        </p:spPr>
        <p:txBody>
          <a:bodyPr>
            <a:normAutofit fontScale="92500" lnSpcReduction="10000"/>
          </a:bodyPr>
          <a:lstStyle/>
          <a:p>
            <a:r>
              <a:rPr lang="sr-Latn-BA" sz="3000" u="sng" dirty="0" smtClean="0"/>
              <a:t>i</a:t>
            </a:r>
            <a:r>
              <a:rPr lang="sr-Cyrl-RS" sz="3000" u="sng" dirty="0" smtClean="0"/>
              <a:t>zvršilac d</a:t>
            </a:r>
            <a:r>
              <a:rPr lang="sr-Latn-BA" sz="3000" u="sng" dirty="0" smtClean="0"/>
              <a:t>j</a:t>
            </a:r>
            <a:r>
              <a:rPr lang="sr-Cyrl-RS" sz="3000" u="sng" dirty="0" smtClean="0"/>
              <a:t>ela</a:t>
            </a:r>
            <a:r>
              <a:rPr lang="sr-Latn-BA" sz="3000" dirty="0" smtClean="0"/>
              <a:t>: </a:t>
            </a:r>
            <a:r>
              <a:rPr lang="sr-Cyrl-RS" sz="3000" b="1" dirty="0" smtClean="0"/>
              <a:t>svako lice</a:t>
            </a:r>
            <a:r>
              <a:rPr lang="sr-Latn-BA" sz="3000" dirty="0" smtClean="0"/>
              <a:t>.</a:t>
            </a:r>
          </a:p>
          <a:p>
            <a:r>
              <a:rPr lang="sr-Cyrl-RS" sz="3000" u="sng" dirty="0" smtClean="0"/>
              <a:t>u pogledu krivice</a:t>
            </a:r>
            <a:r>
              <a:rPr lang="sr-Latn-BA" sz="3000" dirty="0" smtClean="0"/>
              <a:t>: </a:t>
            </a:r>
            <a:r>
              <a:rPr lang="sr-Cyrl-RS" sz="3000" dirty="0" smtClean="0"/>
              <a:t>direktan umišljaj koji kvalifikuje navedena nam</a:t>
            </a:r>
            <a:r>
              <a:rPr lang="sr-Latn-BA" sz="3000" dirty="0" smtClean="0"/>
              <a:t>j</a:t>
            </a:r>
            <a:r>
              <a:rPr lang="sr-Cyrl-RS" sz="3000" dirty="0" smtClean="0"/>
              <a:t>era. </a:t>
            </a:r>
            <a:endParaRPr lang="sr-Latn-BA" sz="3000" dirty="0" smtClean="0"/>
          </a:p>
          <a:p>
            <a:r>
              <a:rPr lang="sr-Latn-BA" sz="3000" dirty="0" smtClean="0"/>
              <a:t>z</a:t>
            </a:r>
            <a:r>
              <a:rPr lang="sr-Cyrl-RS" sz="3000" dirty="0" smtClean="0"/>
              <a:t>a ovo je d</a:t>
            </a:r>
            <a:r>
              <a:rPr lang="sr-Latn-BA" sz="3000" dirty="0" smtClean="0"/>
              <a:t>j</a:t>
            </a:r>
            <a:r>
              <a:rPr lang="sr-Cyrl-RS" sz="3000" dirty="0" smtClean="0"/>
              <a:t>elo propisana </a:t>
            </a:r>
            <a:r>
              <a:rPr lang="sr-Latn-BA" sz="3000" dirty="0" smtClean="0"/>
              <a:t>KZ </a:t>
            </a:r>
            <a:r>
              <a:rPr lang="sr-Cyrl-RS" sz="3000" dirty="0" smtClean="0"/>
              <a:t>najmanje tri god. </a:t>
            </a:r>
            <a:endParaRPr lang="sr-Latn-BA" sz="3000" dirty="0" smtClean="0"/>
          </a:p>
          <a:p>
            <a:r>
              <a:rPr lang="sr-Latn-BA" sz="3000" dirty="0" smtClean="0"/>
              <a:t>u</a:t>
            </a:r>
            <a:r>
              <a:rPr lang="sr-Cyrl-RS" sz="3000" dirty="0" smtClean="0"/>
              <a:t>z </a:t>
            </a:r>
            <a:r>
              <a:rPr lang="sr-Latn-BA" sz="3000" dirty="0" smtClean="0"/>
              <a:t>KZ</a:t>
            </a:r>
            <a:r>
              <a:rPr lang="sr-Cyrl-RS" sz="3000" dirty="0" smtClean="0"/>
              <a:t> se </a:t>
            </a:r>
            <a:r>
              <a:rPr lang="sr-Cyrl-RS" sz="3000" u="sng" dirty="0" smtClean="0"/>
              <a:t>obavezno izriče m</a:t>
            </a:r>
            <a:r>
              <a:rPr lang="sr-Latn-BA" sz="3000" u="sng" dirty="0" smtClean="0"/>
              <a:t>j</a:t>
            </a:r>
            <a:r>
              <a:rPr lang="sr-Cyrl-RS" sz="3000" u="sng" dirty="0" smtClean="0"/>
              <a:t>era oduzimanja</a:t>
            </a:r>
            <a:r>
              <a:rPr lang="sr-Cyrl-RS" sz="3000" dirty="0" smtClean="0"/>
              <a:t>: a) objekta i druge nepokretnosti i b) predmeta i sredstava koja su korišćena ili su bila nam</a:t>
            </a:r>
            <a:r>
              <a:rPr lang="sr-Latn-BA" sz="3000" dirty="0" err="1" smtClean="0"/>
              <a:t>ij</a:t>
            </a:r>
            <a:r>
              <a:rPr lang="sr-Cyrl-RS" sz="3000" dirty="0" smtClean="0"/>
              <a:t>enjena za terorističku obuku, vrbovanje i vršenje terorističkih d</a:t>
            </a:r>
            <a:r>
              <a:rPr lang="sr-Latn-BA" sz="3000" dirty="0" smtClean="0"/>
              <a:t>j</a:t>
            </a:r>
            <a:r>
              <a:rPr lang="sr-Cyrl-RS" sz="3000" dirty="0" smtClean="0"/>
              <a:t>ela.</a:t>
            </a:r>
            <a:endParaRPr lang="sr-Latn-BA" sz="3000" dirty="0" smtClean="0"/>
          </a:p>
          <a:p>
            <a:r>
              <a:rPr lang="sr-Latn-BA" sz="3000" dirty="0" smtClean="0"/>
              <a:t>o</a:t>
            </a:r>
            <a:r>
              <a:rPr lang="sr-Cyrl-CS" sz="3000" dirty="0" err="1" smtClean="0"/>
              <a:t>snov</a:t>
            </a:r>
            <a:r>
              <a:rPr lang="sr-Cyrl-CS" sz="3000" dirty="0" smtClean="0"/>
              <a:t> za ovu inkriminaciju se nalazi u članu 6. Konvencije </a:t>
            </a:r>
            <a:r>
              <a:rPr lang="sr-Latn-BA" sz="3000" dirty="0" smtClean="0"/>
              <a:t>SE </a:t>
            </a:r>
            <a:r>
              <a:rPr lang="sr-Cyrl-CS" sz="3000" dirty="0" smtClean="0"/>
              <a:t>o sprečavanju terorizma.</a:t>
            </a:r>
            <a:endParaRPr lang="sr-Latn-BA" sz="3000" dirty="0" smtClean="0"/>
          </a:p>
          <a:p>
            <a:endParaRPr lang="sr-Latn-B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2434282"/>
          </a:xfrm>
        </p:spPr>
        <p:txBody>
          <a:bodyPr>
            <a:normAutofit fontScale="90000"/>
          </a:bodyPr>
          <a:lstStyle/>
          <a:p>
            <a:r>
              <a:rPr lang="sr-Latn-BA" dirty="0" smtClean="0">
                <a:solidFill>
                  <a:srgbClr val="FF0000"/>
                </a:solidFill>
              </a:rPr>
              <a:t>6. Formiranje i obučavanje grupa radi pridruživanja stranim terorističkim organizacijama – član 304.</a:t>
            </a:r>
            <a:endParaRPr lang="sr-Latn-BA" dirty="0">
              <a:solidFill>
                <a:srgbClr val="FF0000"/>
              </a:solidFill>
            </a:endParaRPr>
          </a:p>
        </p:txBody>
      </p:sp>
      <p:sp>
        <p:nvSpPr>
          <p:cNvPr id="3" name="Content Placeholder 2"/>
          <p:cNvSpPr>
            <a:spLocks noGrp="1"/>
          </p:cNvSpPr>
          <p:nvPr>
            <p:ph idx="1"/>
          </p:nvPr>
        </p:nvSpPr>
        <p:spPr>
          <a:xfrm>
            <a:off x="457200" y="2996952"/>
            <a:ext cx="8229600" cy="3600400"/>
          </a:xfrm>
        </p:spPr>
        <p:txBody>
          <a:bodyPr>
            <a:normAutofit fontScale="77500" lnSpcReduction="20000"/>
          </a:bodyPr>
          <a:lstStyle/>
          <a:p>
            <a:r>
              <a:rPr lang="sr-Latn-BA" sz="3600" b="1" dirty="0" smtClean="0"/>
              <a:t>d</a:t>
            </a:r>
            <a:r>
              <a:rPr lang="sr-Cyrl-RS" sz="3600" b="1" dirty="0" smtClean="0"/>
              <a:t>jelo se sastoji </a:t>
            </a:r>
            <a:r>
              <a:rPr lang="sr-Cyrl-RS" sz="3600" dirty="0" smtClean="0"/>
              <a:t>u vrbovanju, pozivanju, obučavanju, opremanju, organizovanju ili mobilisanju na drugi način pojedinca ili grupe lica s ciljem pridruživanja stranim paravojnim ili parapolicijskim formacijama koje se bave terorističkim aktivnostima ili u pridruživanju takvim formacijama. </a:t>
            </a:r>
            <a:endParaRPr lang="sr-Latn-BA" sz="3600" dirty="0" smtClean="0"/>
          </a:p>
          <a:p>
            <a:r>
              <a:rPr lang="sr-Latn-BA" sz="3600" b="1" dirty="0" smtClean="0"/>
              <a:t>o</a:t>
            </a:r>
            <a:r>
              <a:rPr lang="sr-Cyrl-RS" sz="3600" b="1" dirty="0" smtClean="0"/>
              <a:t>vdje su radnje podstrekavanja i pomaganja </a:t>
            </a:r>
            <a:r>
              <a:rPr lang="sr-Cyrl-RS" sz="3600" dirty="0" smtClean="0"/>
              <a:t>dobile karakter </a:t>
            </a:r>
            <a:r>
              <a:rPr lang="sr-Cyrl-RS" sz="3600" b="1" dirty="0" smtClean="0"/>
              <a:t>samostalnog </a:t>
            </a:r>
            <a:r>
              <a:rPr lang="sr-Latn-BA" sz="3600" b="1" dirty="0" smtClean="0"/>
              <a:t>KD</a:t>
            </a:r>
            <a:r>
              <a:rPr lang="sr-Cyrl-RS" sz="3600" dirty="0" smtClean="0"/>
              <a:t>, a ne oblika saučesništva.</a:t>
            </a:r>
            <a:endParaRPr lang="sr-Latn-BA" sz="36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sr-Latn-BA" b="1" dirty="0" smtClean="0"/>
              <a:t>O</a:t>
            </a:r>
            <a:r>
              <a:rPr lang="sr-Cyrl-RS" b="1" dirty="0" smtClean="0"/>
              <a:t>bjekt zaštite</a:t>
            </a:r>
            <a:r>
              <a:rPr lang="sr-Latn-BA" b="1" dirty="0" smtClean="0"/>
              <a:t> i objekt napada</a:t>
            </a:r>
            <a:endParaRPr lang="sr-Latn-BA" b="1" dirty="0"/>
          </a:p>
        </p:txBody>
      </p:sp>
      <p:sp>
        <p:nvSpPr>
          <p:cNvPr id="3" name="Content Placeholder 2"/>
          <p:cNvSpPr>
            <a:spLocks noGrp="1"/>
          </p:cNvSpPr>
          <p:nvPr>
            <p:ph idx="1"/>
          </p:nvPr>
        </p:nvSpPr>
        <p:spPr>
          <a:xfrm>
            <a:off x="457200" y="4437112"/>
            <a:ext cx="8229600" cy="1944216"/>
          </a:xfrm>
        </p:spPr>
        <p:txBody>
          <a:bodyPr>
            <a:normAutofit/>
          </a:bodyPr>
          <a:lstStyle/>
          <a:p>
            <a:r>
              <a:rPr lang="sr-Latn-BA" sz="2800" b="1" dirty="0" smtClean="0"/>
              <a:t>o</a:t>
            </a:r>
            <a:r>
              <a:rPr lang="sr-Cyrl-RS" sz="2800" b="1" dirty="0" smtClean="0"/>
              <a:t>bjekt zaštite</a:t>
            </a:r>
            <a:r>
              <a:rPr lang="sr-Latn-BA" sz="2800" dirty="0" smtClean="0"/>
              <a:t>: </a:t>
            </a:r>
            <a:r>
              <a:rPr lang="sr-Cyrl-RS" sz="2800" u="sng" dirty="0" smtClean="0"/>
              <a:t>međunarodna bezbjednost</a:t>
            </a:r>
            <a:r>
              <a:rPr lang="sr-Latn-BA" sz="2800" dirty="0" smtClean="0"/>
              <a:t>.</a:t>
            </a:r>
          </a:p>
          <a:p>
            <a:r>
              <a:rPr lang="sr-Cyrl-RS" sz="2800" b="1" dirty="0" smtClean="0"/>
              <a:t>objekt napada</a:t>
            </a:r>
            <a:r>
              <a:rPr lang="sr-Latn-BA" sz="2800" dirty="0" smtClean="0"/>
              <a:t>: </a:t>
            </a:r>
            <a:r>
              <a:rPr lang="sr-Cyrl-RS" sz="2800" u="sng" dirty="0" smtClean="0"/>
              <a:t>strane paravojne ili parapolicijske formacije koje se bave terorističkim aktivnostima</a:t>
            </a:r>
            <a:r>
              <a:rPr lang="sr-Latn-BA" sz="2800" dirty="0"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R</a:t>
            </a:r>
            <a:r>
              <a:rPr lang="sr-Cyrl-RS" sz="4000" b="1" dirty="0" smtClean="0"/>
              <a:t>adnja izvršenja</a:t>
            </a:r>
            <a:r>
              <a:rPr lang="sr-Latn-BA" sz="4000" b="1" dirty="0" smtClean="0"/>
              <a:t>...</a:t>
            </a:r>
            <a:endParaRPr lang="sr-Latn-BA" sz="4000" b="1" dirty="0"/>
          </a:p>
        </p:txBody>
      </p:sp>
      <p:sp>
        <p:nvSpPr>
          <p:cNvPr id="3" name="Content Placeholder 2"/>
          <p:cNvSpPr>
            <a:spLocks noGrp="1"/>
          </p:cNvSpPr>
          <p:nvPr>
            <p:ph idx="1"/>
          </p:nvPr>
        </p:nvSpPr>
        <p:spPr>
          <a:xfrm>
            <a:off x="323528" y="1268760"/>
            <a:ext cx="8568952" cy="5184576"/>
          </a:xfrm>
        </p:spPr>
        <p:txBody>
          <a:bodyPr>
            <a:normAutofit fontScale="85000" lnSpcReduction="20000"/>
          </a:bodyPr>
          <a:lstStyle/>
          <a:p>
            <a:r>
              <a:rPr lang="sr-Latn-BA" sz="3300" b="1" u="sng" dirty="0" smtClean="0"/>
              <a:t>...</a:t>
            </a:r>
            <a:r>
              <a:rPr lang="sr-Cyrl-RS" sz="3300" b="1" u="sng" dirty="0" smtClean="0"/>
              <a:t>je višestruko alternativno određena kao</a:t>
            </a:r>
            <a:r>
              <a:rPr lang="sr-Cyrl-RS" sz="3300" u="sng" dirty="0" smtClean="0"/>
              <a:t>:</a:t>
            </a:r>
            <a:endParaRPr lang="sr-Latn-BA" sz="3300" u="sng" dirty="0" smtClean="0"/>
          </a:p>
          <a:p>
            <a:pPr marL="514350" indent="-514350">
              <a:buAutoNum type="alphaLcParenR"/>
            </a:pPr>
            <a:r>
              <a:rPr lang="sr-Cyrl-RS" sz="3300" b="1" dirty="0" smtClean="0"/>
              <a:t>organizovanje, podstrekavanje i pomaganje </a:t>
            </a:r>
            <a:r>
              <a:rPr lang="sr-Cyrl-RS" sz="3300" dirty="0" smtClean="0"/>
              <a:t>strane paravojne ili parapolicijske formacije koja se bavi terorističkim aktivnostima gdje se radnja preduzima sljedećim djelatnostima kao što su: vrbovanje, pozivanje, obučavanje, opremanje, organizovanje ili mobilisanje na drugi način pojedinca ili grupe lica s ciljem pridruživanja stranim paravojnim ili parapolicijskim formacijama koje se bave terorističkim aktivnostima i </a:t>
            </a:r>
            <a:endParaRPr lang="sr-Latn-BA" sz="3300" dirty="0" smtClean="0"/>
          </a:p>
          <a:p>
            <a:pPr marL="514350" indent="-514350">
              <a:buAutoNum type="alphaLcParenR"/>
            </a:pPr>
            <a:r>
              <a:rPr lang="sr-Cyrl-RS" sz="3300" b="1" dirty="0" smtClean="0"/>
              <a:t>pridruživanje,</a:t>
            </a:r>
            <a:r>
              <a:rPr lang="sr-Cyrl-RS" sz="3300" dirty="0" smtClean="0"/>
              <a:t> postajanje pripadnikom strane paravojne ili parapolicijske formacije koja se bavi terorističkim aktivnostima.</a:t>
            </a:r>
            <a:endParaRPr lang="sr-Latn-BA" sz="3300" dirty="0" smtClean="0"/>
          </a:p>
          <a:p>
            <a:endParaRPr lang="sr-Latn-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Latn-BA" sz="4000" b="1" dirty="0" smtClean="0">
                <a:solidFill>
                  <a:srgbClr val="FF0000"/>
                </a:solidFill>
              </a:rPr>
              <a:t>1. Terorizam – član 299</a:t>
            </a:r>
            <a:endParaRPr lang="sr-Latn-BA" sz="4000" b="1" dirty="0">
              <a:solidFill>
                <a:srgbClr val="FF0000"/>
              </a:solidFill>
            </a:endParaRPr>
          </a:p>
        </p:txBody>
      </p:sp>
      <p:sp>
        <p:nvSpPr>
          <p:cNvPr id="3" name="Content Placeholder 2"/>
          <p:cNvSpPr>
            <a:spLocks noGrp="1"/>
          </p:cNvSpPr>
          <p:nvPr>
            <p:ph idx="1"/>
          </p:nvPr>
        </p:nvSpPr>
        <p:spPr>
          <a:xfrm>
            <a:off x="457200" y="1844824"/>
            <a:ext cx="8229600" cy="4281339"/>
          </a:xfrm>
        </p:spPr>
        <p:txBody>
          <a:bodyPr>
            <a:normAutofit lnSpcReduction="10000"/>
          </a:bodyPr>
          <a:lstStyle/>
          <a:p>
            <a:r>
              <a:rPr lang="en-US" sz="2800" dirty="0" err="1" smtClean="0"/>
              <a:t>jedno</a:t>
            </a:r>
            <a:r>
              <a:rPr lang="en-US" sz="2800" dirty="0" smtClean="0"/>
              <a:t> </a:t>
            </a:r>
            <a:r>
              <a:rPr lang="en-US" sz="2800" dirty="0" err="1" smtClean="0"/>
              <a:t>od</a:t>
            </a:r>
            <a:r>
              <a:rPr lang="en-US" sz="2800" dirty="0" smtClean="0"/>
              <a:t> </a:t>
            </a:r>
            <a:r>
              <a:rPr lang="en-US" sz="2800" u="sng" dirty="0" err="1" smtClean="0"/>
              <a:t>najpoznatijih</a:t>
            </a:r>
            <a:r>
              <a:rPr lang="en-US" sz="2800" u="sng" dirty="0" smtClean="0"/>
              <a:t> </a:t>
            </a:r>
            <a:r>
              <a:rPr lang="en-US" sz="2800" u="sng" dirty="0" err="1" smtClean="0"/>
              <a:t>političkih</a:t>
            </a:r>
            <a:r>
              <a:rPr lang="en-US" sz="2800" u="sng" dirty="0" smtClean="0"/>
              <a:t> </a:t>
            </a:r>
            <a:r>
              <a:rPr lang="sr-Latn-BA" sz="2800" u="sng" dirty="0" smtClean="0"/>
              <a:t>KD </a:t>
            </a:r>
            <a:r>
              <a:rPr lang="en-US" sz="2800" dirty="0" err="1" smtClean="0"/>
              <a:t>sa</a:t>
            </a:r>
            <a:r>
              <a:rPr lang="en-US" sz="2800" dirty="0" smtClean="0"/>
              <a:t> </a:t>
            </a:r>
            <a:r>
              <a:rPr lang="en-US" sz="2800" dirty="0" err="1" smtClean="0"/>
              <a:t>međunarodnim</a:t>
            </a:r>
            <a:r>
              <a:rPr lang="en-US" sz="2800" dirty="0" smtClean="0"/>
              <a:t> </a:t>
            </a:r>
            <a:r>
              <a:rPr lang="en-US" sz="2800" dirty="0" err="1" smtClean="0"/>
              <a:t>elementom</a:t>
            </a:r>
            <a:r>
              <a:rPr lang="en-US" sz="2800" dirty="0" smtClean="0"/>
              <a:t> </a:t>
            </a:r>
            <a:r>
              <a:rPr lang="en-US" sz="2800" dirty="0" err="1" smtClean="0"/>
              <a:t>jer</a:t>
            </a:r>
            <a:r>
              <a:rPr lang="en-US" sz="2800" dirty="0" smtClean="0"/>
              <a:t> se u </a:t>
            </a:r>
            <a:r>
              <a:rPr lang="en-US" sz="2800" dirty="0" err="1" smtClean="0"/>
              <a:t>osnovi</a:t>
            </a:r>
            <a:r>
              <a:rPr lang="en-US" sz="2800" dirty="0" smtClean="0"/>
              <a:t> </a:t>
            </a:r>
            <a:r>
              <a:rPr lang="en-US" sz="2800" dirty="0" err="1" smtClean="0"/>
              <a:t>njegove</a:t>
            </a:r>
            <a:r>
              <a:rPr lang="en-US" sz="2800" dirty="0" smtClean="0"/>
              <a:t> </a:t>
            </a:r>
            <a:r>
              <a:rPr lang="en-US" sz="2800" dirty="0" err="1" smtClean="0"/>
              <a:t>inkriminacije</a:t>
            </a:r>
            <a:r>
              <a:rPr lang="en-US" sz="2800" dirty="0" smtClean="0"/>
              <a:t> </a:t>
            </a:r>
            <a:r>
              <a:rPr lang="en-US" sz="2800" dirty="0" err="1" smtClean="0"/>
              <a:t>nalaze</a:t>
            </a:r>
            <a:r>
              <a:rPr lang="en-US" sz="2800" dirty="0" smtClean="0"/>
              <a:t> </a:t>
            </a:r>
            <a:r>
              <a:rPr lang="en-US" sz="2800" dirty="0" err="1" smtClean="0"/>
              <a:t>brojni</a:t>
            </a:r>
            <a:r>
              <a:rPr lang="en-US" sz="2800" dirty="0" smtClean="0"/>
              <a:t> </a:t>
            </a:r>
            <a:r>
              <a:rPr lang="en-US" sz="2800" b="1" dirty="0" err="1" smtClean="0"/>
              <a:t>međunarodni</a:t>
            </a:r>
            <a:r>
              <a:rPr lang="en-US" sz="2800" b="1" dirty="0" smtClean="0"/>
              <a:t> </a:t>
            </a:r>
            <a:r>
              <a:rPr lang="en-US" sz="2800" b="1" dirty="0" err="1" smtClean="0"/>
              <a:t>dokumenti</a:t>
            </a:r>
            <a:r>
              <a:rPr lang="en-US" sz="2800" b="1" dirty="0" smtClean="0"/>
              <a:t> </a:t>
            </a:r>
            <a:r>
              <a:rPr lang="en-US" sz="2800" dirty="0" err="1" smtClean="0"/>
              <a:t>kao</a:t>
            </a:r>
            <a:r>
              <a:rPr lang="en-US" sz="2800" dirty="0" smtClean="0"/>
              <a:t> </a:t>
            </a:r>
            <a:r>
              <a:rPr lang="en-US" sz="2800" dirty="0" err="1" smtClean="0"/>
              <a:t>što</a:t>
            </a:r>
            <a:r>
              <a:rPr lang="en-US" sz="2800" dirty="0" smtClean="0"/>
              <a:t> </a:t>
            </a:r>
            <a:r>
              <a:rPr lang="en-US" sz="2800" dirty="0" err="1" smtClean="0"/>
              <a:t>su</a:t>
            </a:r>
            <a:r>
              <a:rPr lang="en-US" sz="2800" dirty="0" smtClean="0"/>
              <a:t>: </a:t>
            </a:r>
            <a:endParaRPr lang="sr-Latn-BA" sz="2800" dirty="0" smtClean="0"/>
          </a:p>
          <a:p>
            <a:pPr marL="514350" indent="-514350">
              <a:buFont typeface="+mj-lt"/>
              <a:buAutoNum type="arabicPeriod"/>
            </a:pPr>
            <a:r>
              <a:rPr lang="en-US" sz="2800" dirty="0" err="1" smtClean="0"/>
              <a:t>Ženevska</a:t>
            </a:r>
            <a:r>
              <a:rPr lang="en-US" sz="2800" dirty="0" smtClean="0"/>
              <a:t> </a:t>
            </a:r>
            <a:r>
              <a:rPr lang="en-US" sz="2800" dirty="0" err="1" smtClean="0"/>
              <a:t>konvencija</a:t>
            </a:r>
            <a:r>
              <a:rPr lang="en-US" sz="2800" dirty="0" smtClean="0"/>
              <a:t> o </a:t>
            </a:r>
            <a:r>
              <a:rPr lang="en-US" sz="2800" dirty="0" err="1" smtClean="0"/>
              <a:t>sprečavanju</a:t>
            </a:r>
            <a:r>
              <a:rPr lang="en-US" sz="2800" dirty="0" smtClean="0"/>
              <a:t> </a:t>
            </a:r>
            <a:r>
              <a:rPr lang="en-US" sz="2800" dirty="0" err="1" smtClean="0"/>
              <a:t>i</a:t>
            </a:r>
            <a:r>
              <a:rPr lang="en-US" sz="2800" dirty="0" smtClean="0"/>
              <a:t> </a:t>
            </a:r>
            <a:r>
              <a:rPr lang="en-US" sz="2800" dirty="0" err="1" smtClean="0"/>
              <a:t>kažnjavanju</a:t>
            </a:r>
            <a:r>
              <a:rPr lang="en-US" sz="2800" dirty="0" smtClean="0"/>
              <a:t> </a:t>
            </a:r>
            <a:r>
              <a:rPr lang="en-US" sz="2800" dirty="0" err="1" smtClean="0"/>
              <a:t>terorizma</a:t>
            </a:r>
            <a:r>
              <a:rPr lang="en-US" sz="2800" dirty="0" smtClean="0"/>
              <a:t> </a:t>
            </a:r>
            <a:r>
              <a:rPr lang="en-US" sz="2800" dirty="0" err="1" smtClean="0"/>
              <a:t>iz</a:t>
            </a:r>
            <a:r>
              <a:rPr lang="en-US" sz="2800" dirty="0" smtClean="0"/>
              <a:t> 1937. </a:t>
            </a:r>
            <a:r>
              <a:rPr lang="en-US" sz="2800" dirty="0" err="1" smtClean="0"/>
              <a:t>godine</a:t>
            </a:r>
            <a:r>
              <a:rPr lang="en-US" sz="2800" dirty="0" smtClean="0"/>
              <a:t>, </a:t>
            </a:r>
            <a:endParaRPr lang="sr-Latn-BA" sz="2800" dirty="0" smtClean="0"/>
          </a:p>
          <a:p>
            <a:pPr marL="514350" indent="-514350">
              <a:buFont typeface="+mj-lt"/>
              <a:buAutoNum type="arabicPeriod"/>
            </a:pPr>
            <a:r>
              <a:rPr lang="en-US" sz="2800" dirty="0" err="1" smtClean="0"/>
              <a:t>Rezolucija</a:t>
            </a:r>
            <a:r>
              <a:rPr lang="en-US" sz="2800" dirty="0" smtClean="0"/>
              <a:t> UN o </a:t>
            </a:r>
            <a:r>
              <a:rPr lang="en-US" sz="2800" dirty="0" err="1" smtClean="0"/>
              <a:t>međunarodnom</a:t>
            </a:r>
            <a:r>
              <a:rPr lang="en-US" sz="2800" dirty="0" smtClean="0"/>
              <a:t> </a:t>
            </a:r>
            <a:r>
              <a:rPr lang="en-US" sz="2800" dirty="0" err="1" smtClean="0"/>
              <a:t>terorizmu</a:t>
            </a:r>
            <a:r>
              <a:rPr lang="en-US" sz="2800" dirty="0" smtClean="0"/>
              <a:t> </a:t>
            </a:r>
            <a:r>
              <a:rPr lang="en-US" sz="2800" dirty="0" err="1" smtClean="0"/>
              <a:t>iz</a:t>
            </a:r>
            <a:r>
              <a:rPr lang="en-US" sz="2800" dirty="0" smtClean="0"/>
              <a:t> 1972. </a:t>
            </a:r>
            <a:r>
              <a:rPr lang="en-US" sz="2800" dirty="0" err="1" smtClean="0"/>
              <a:t>godine</a:t>
            </a:r>
            <a:r>
              <a:rPr lang="en-US" sz="2800" dirty="0" smtClean="0"/>
              <a:t>,</a:t>
            </a:r>
            <a:endParaRPr lang="sr-Latn-BA" sz="2800" dirty="0" smtClean="0"/>
          </a:p>
          <a:p>
            <a:pPr marL="514350" indent="-514350">
              <a:buFont typeface="+mj-lt"/>
              <a:buAutoNum type="arabicPeriod"/>
            </a:pPr>
            <a:r>
              <a:rPr lang="en-US" sz="2800" dirty="0" err="1" smtClean="0"/>
              <a:t>Evropska</a:t>
            </a:r>
            <a:r>
              <a:rPr lang="en-US" sz="2800" dirty="0" smtClean="0"/>
              <a:t> </a:t>
            </a:r>
            <a:r>
              <a:rPr lang="en-US" sz="2800" dirty="0" err="1" smtClean="0"/>
              <a:t>konvencija</a:t>
            </a:r>
            <a:r>
              <a:rPr lang="en-US" sz="2800" dirty="0" smtClean="0"/>
              <a:t> o </a:t>
            </a:r>
            <a:r>
              <a:rPr lang="en-US" sz="2800" dirty="0" err="1" smtClean="0"/>
              <a:t>suzbijanju</a:t>
            </a:r>
            <a:r>
              <a:rPr lang="en-US" sz="2800" dirty="0" smtClean="0"/>
              <a:t> </a:t>
            </a:r>
            <a:r>
              <a:rPr lang="en-US" sz="2800" dirty="0" err="1" smtClean="0"/>
              <a:t>terorizma</a:t>
            </a:r>
            <a:r>
              <a:rPr lang="en-US" sz="2800" dirty="0" smtClean="0"/>
              <a:t> </a:t>
            </a:r>
            <a:r>
              <a:rPr lang="en-US" sz="2800" dirty="0" err="1" smtClean="0"/>
              <a:t>iz</a:t>
            </a:r>
            <a:r>
              <a:rPr lang="en-US" sz="2800" dirty="0" smtClean="0"/>
              <a:t> 1977. </a:t>
            </a:r>
            <a:r>
              <a:rPr lang="en-US" sz="2800" dirty="0" err="1" smtClean="0"/>
              <a:t>godine</a:t>
            </a:r>
            <a:r>
              <a:rPr lang="sr-Latn-BA" sz="2800" dirty="0" smtClean="0"/>
              <a:t>,</a:t>
            </a:r>
            <a:r>
              <a:rPr lang="en-US" sz="2800" dirty="0" smtClean="0"/>
              <a:t> </a:t>
            </a:r>
            <a:r>
              <a:rPr lang="en-US" sz="2800" dirty="0" err="1" smtClean="0"/>
              <a:t>itd</a:t>
            </a:r>
            <a:r>
              <a:rPr lang="en-US" sz="2400" dirty="0" smtClean="0"/>
              <a:t>. </a:t>
            </a:r>
            <a:endParaRPr lang="sr-Latn-BA"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sr-Cyrl-RS" b="1" dirty="0" smtClean="0"/>
              <a:t>Izvršilac djela</a:t>
            </a:r>
            <a:endParaRPr lang="sr-Latn-BA" b="1" dirty="0"/>
          </a:p>
        </p:txBody>
      </p:sp>
      <p:sp>
        <p:nvSpPr>
          <p:cNvPr id="3" name="Content Placeholder 2"/>
          <p:cNvSpPr>
            <a:spLocks noGrp="1"/>
          </p:cNvSpPr>
          <p:nvPr>
            <p:ph idx="1"/>
          </p:nvPr>
        </p:nvSpPr>
        <p:spPr>
          <a:xfrm>
            <a:off x="457200" y="3140968"/>
            <a:ext cx="8229600" cy="2985195"/>
          </a:xfrm>
        </p:spPr>
        <p:txBody>
          <a:bodyPr>
            <a:normAutofit fontScale="92500" lnSpcReduction="10000"/>
          </a:bodyPr>
          <a:lstStyle/>
          <a:p>
            <a:r>
              <a:rPr lang="sr-Latn-BA" sz="3000" b="1" dirty="0" smtClean="0"/>
              <a:t>i</a:t>
            </a:r>
            <a:r>
              <a:rPr lang="sr-Cyrl-RS" sz="3000" b="1" dirty="0" smtClean="0"/>
              <a:t>zvršilac djela</a:t>
            </a:r>
            <a:r>
              <a:rPr lang="sr-Latn-BA" sz="3000" b="1" dirty="0" smtClean="0"/>
              <a:t>: </a:t>
            </a:r>
            <a:r>
              <a:rPr lang="sr-Cyrl-RS" sz="3000" u="sng" dirty="0" smtClean="0"/>
              <a:t>svako lice</a:t>
            </a:r>
            <a:r>
              <a:rPr lang="sr-Latn-BA" sz="3000" dirty="0" smtClean="0"/>
              <a:t>.</a:t>
            </a:r>
          </a:p>
          <a:p>
            <a:r>
              <a:rPr lang="sr-Cyrl-RS" sz="3000" b="1" dirty="0" smtClean="0"/>
              <a:t>u pogledu kriv</a:t>
            </a:r>
            <a:r>
              <a:rPr lang="sr-Latn-BA" sz="3000" b="1" dirty="0" smtClean="0"/>
              <a:t>i</a:t>
            </a:r>
            <a:r>
              <a:rPr lang="sr-Cyrl-RS" sz="3000" b="1" dirty="0" smtClean="0"/>
              <a:t>ce</a:t>
            </a:r>
            <a:r>
              <a:rPr lang="sr-Latn-BA" sz="3000" b="1" dirty="0" smtClean="0"/>
              <a:t>: </a:t>
            </a:r>
            <a:r>
              <a:rPr lang="sr-Cyrl-RS" sz="3000" u="sng" dirty="0" smtClean="0"/>
              <a:t>umišljaj</a:t>
            </a:r>
            <a:r>
              <a:rPr lang="sr-Cyrl-RS" sz="3000" dirty="0" smtClean="0"/>
              <a:t>.</a:t>
            </a:r>
            <a:endParaRPr lang="sr-Latn-BA" sz="3000" dirty="0" smtClean="0"/>
          </a:p>
          <a:p>
            <a:r>
              <a:rPr lang="sr-Latn-BA" sz="3000" dirty="0" smtClean="0"/>
              <a:t>z</a:t>
            </a:r>
            <a:r>
              <a:rPr lang="sr-Cyrl-RS" sz="3000" dirty="0" smtClean="0"/>
              <a:t>a ovo je djelo propisana </a:t>
            </a:r>
            <a:r>
              <a:rPr lang="sr-Latn-BA" sz="3000" dirty="0" smtClean="0"/>
              <a:t>KZ </a:t>
            </a:r>
            <a:r>
              <a:rPr lang="sr-Cyrl-RS" sz="3000" dirty="0" smtClean="0"/>
              <a:t>najmanje tri godine, uz </a:t>
            </a:r>
            <a:r>
              <a:rPr lang="sr-Cyrl-RS" sz="3000" b="1" u="sng" dirty="0" smtClean="0"/>
              <a:t>obavezno oduzimanje </a:t>
            </a:r>
            <a:r>
              <a:rPr lang="sr-Cyrl-RS" sz="3000" dirty="0" smtClean="0"/>
              <a:t>objekata za obučavanje, finansijskih i drugih sredstava koja su korišćena ili su bila namijenjena za izvršenje djela. </a:t>
            </a:r>
            <a:endParaRPr lang="sr-Latn-BA" sz="3000" dirty="0" smtClean="0"/>
          </a:p>
          <a:p>
            <a:endParaRPr lang="sr-Latn-B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Blaže kažnjavanje</a:t>
            </a:r>
            <a:endParaRPr lang="sr-Latn-BA" sz="4000" b="1" dirty="0"/>
          </a:p>
        </p:txBody>
      </p:sp>
      <p:sp>
        <p:nvSpPr>
          <p:cNvPr id="3" name="Content Placeholder 2"/>
          <p:cNvSpPr>
            <a:spLocks noGrp="1"/>
          </p:cNvSpPr>
          <p:nvPr>
            <p:ph idx="1"/>
          </p:nvPr>
        </p:nvSpPr>
        <p:spPr>
          <a:xfrm>
            <a:off x="457200" y="2924944"/>
            <a:ext cx="8229600" cy="3201219"/>
          </a:xfrm>
        </p:spPr>
        <p:txBody>
          <a:bodyPr>
            <a:normAutofit fontScale="85000" lnSpcReduction="10000"/>
          </a:bodyPr>
          <a:lstStyle/>
          <a:p>
            <a:r>
              <a:rPr lang="sr-Latn-BA" dirty="0" smtClean="0"/>
              <a:t>i</a:t>
            </a:r>
            <a:r>
              <a:rPr lang="sr-Cyrl-RS" dirty="0" smtClean="0"/>
              <a:t>z kriminalno-političkih razloga predviđena je </a:t>
            </a:r>
            <a:r>
              <a:rPr lang="sr-Cyrl-RS" b="1" dirty="0" smtClean="0"/>
              <a:t>blaža </a:t>
            </a:r>
            <a:r>
              <a:rPr lang="sr-Latn-BA" b="1" dirty="0" smtClean="0"/>
              <a:t>KZ </a:t>
            </a:r>
            <a:r>
              <a:rPr lang="sr-Cyrl-RS" dirty="0" smtClean="0"/>
              <a:t>od šest mjeseci do dvije godine ili </a:t>
            </a:r>
            <a:r>
              <a:rPr lang="sr-Cyrl-RS" b="1" dirty="0" smtClean="0"/>
              <a:t>mogućnost oslobođenja od kazne </a:t>
            </a:r>
            <a:r>
              <a:rPr lang="sr-Cyrl-RS" dirty="0" smtClean="0"/>
              <a:t>u potpunosti ako izvršilac djela </a:t>
            </a:r>
            <a:r>
              <a:rPr lang="sr-Cyrl-RS" b="1" u="sng" dirty="0" smtClean="0"/>
              <a:t>otkrije grupu ili njene vodeće članove </a:t>
            </a:r>
            <a:r>
              <a:rPr lang="sr-Cyrl-RS" dirty="0" smtClean="0"/>
              <a:t>prije nego što je djelo otkriveno ili ako na taj način spriječi izvršenje </a:t>
            </a:r>
            <a:r>
              <a:rPr lang="sr-Latn-BA" dirty="0" smtClean="0"/>
              <a:t>KD </a:t>
            </a:r>
            <a:r>
              <a:rPr lang="sr-Cyrl-RS" dirty="0" smtClean="0"/>
              <a:t>radi koga je grupa i osnovana</a:t>
            </a:r>
            <a:r>
              <a:rPr lang="sr-Latn-BA" dirty="0" smtClean="0"/>
              <a:t> (stav 5)</a:t>
            </a:r>
            <a:r>
              <a:rPr lang="sr-Cyrl-RS" dirty="0" smtClean="0"/>
              <a:t>. </a:t>
            </a:r>
            <a:endParaRPr lang="sr-Latn-BA" dirty="0" smtClean="0"/>
          </a:p>
          <a:p>
            <a:r>
              <a:rPr lang="sr-Latn-BA" dirty="0" smtClean="0"/>
              <a:t>d</a:t>
            </a:r>
            <a:r>
              <a:rPr lang="sr-Cyrl-RS" dirty="0" smtClean="0"/>
              <a:t>jelo ima tri teža oblika ispoljavanja. </a:t>
            </a:r>
            <a:endParaRPr lang="sr-Latn-BA" dirty="0" smtClean="0"/>
          </a:p>
          <a:p>
            <a:endParaRPr lang="sr-Latn-B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Cyrl-RS" sz="4000" b="1" dirty="0" smtClean="0"/>
              <a:t>Prvi teži oblik djela</a:t>
            </a:r>
            <a:endParaRPr lang="sr-Latn-BA" sz="4000" b="1" dirty="0"/>
          </a:p>
        </p:txBody>
      </p:sp>
      <p:sp>
        <p:nvSpPr>
          <p:cNvPr id="3" name="Content Placeholder 2"/>
          <p:cNvSpPr>
            <a:spLocks noGrp="1"/>
          </p:cNvSpPr>
          <p:nvPr>
            <p:ph idx="1"/>
          </p:nvPr>
        </p:nvSpPr>
        <p:spPr>
          <a:xfrm>
            <a:off x="457200" y="2132856"/>
            <a:ext cx="8229600" cy="3993307"/>
          </a:xfrm>
        </p:spPr>
        <p:txBody>
          <a:bodyPr>
            <a:normAutofit fontScale="92500" lnSpcReduction="10000"/>
          </a:bodyPr>
          <a:lstStyle/>
          <a:p>
            <a:r>
              <a:rPr lang="sr-Latn-BA" sz="3000" u="sng" dirty="0" smtClean="0"/>
              <a:t>p</a:t>
            </a:r>
            <a:r>
              <a:rPr lang="sr-Cyrl-RS" sz="3000" u="sng" dirty="0" smtClean="0"/>
              <a:t>rvi teži oblik djela </a:t>
            </a:r>
            <a:r>
              <a:rPr lang="sr-Cyrl-RS" sz="3000" dirty="0" smtClean="0"/>
              <a:t>za koji je propisana </a:t>
            </a:r>
            <a:r>
              <a:rPr lang="sr-Latn-BA" sz="3000" dirty="0" smtClean="0"/>
              <a:t>KZ </a:t>
            </a:r>
            <a:r>
              <a:rPr lang="sr-Cyrl-RS" sz="3000" dirty="0" smtClean="0"/>
              <a:t>od dvije do </a:t>
            </a:r>
            <a:r>
              <a:rPr lang="sr-Latn-BA" sz="3000" dirty="0" smtClean="0"/>
              <a:t>15</a:t>
            </a:r>
            <a:r>
              <a:rPr lang="sr-Cyrl-RS" sz="3000" dirty="0" smtClean="0"/>
              <a:t> godina se sastoji u </a:t>
            </a:r>
            <a:r>
              <a:rPr lang="sr-Cyrl-RS" sz="3000" b="1" dirty="0" smtClean="0"/>
              <a:t>prikupljanju finansijskih ili </a:t>
            </a:r>
            <a:r>
              <a:rPr lang="sr-Latn-BA" sz="3000" b="1" dirty="0" smtClean="0"/>
              <a:t>nekih </a:t>
            </a:r>
            <a:r>
              <a:rPr lang="sr-Cyrl-RS" sz="3000" b="1" dirty="0" smtClean="0"/>
              <a:t>drugih sredstava</a:t>
            </a:r>
            <a:r>
              <a:rPr lang="sr-Cyrl-RS" sz="3000" dirty="0" smtClean="0"/>
              <a:t>, sačinjavanju planova, dogovaranju sa drugima, vrbovanju drugoga ili preduzimanju druge radnje kojom se stvaraju neposredni uslovi za izvršenje ovog djela, gdje je, zapravo pomaganje, odnosno pripremanje dobilo karakter samostalne radnje izvršenja</a:t>
            </a:r>
            <a:r>
              <a:rPr lang="sr-Latn-BA" sz="3000" dirty="0" smtClean="0"/>
              <a:t> (stav 2)</a:t>
            </a:r>
            <a:r>
              <a:rPr lang="sr-Cyrl-RS" sz="3000" dirty="0" smtClean="0"/>
              <a:t>. </a:t>
            </a:r>
            <a:endParaRPr lang="sr-Latn-BA" sz="3000" dirty="0" smtClean="0"/>
          </a:p>
          <a:p>
            <a:endParaRPr lang="sr-Latn-B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Cyrl-RS" sz="4000" b="1" dirty="0" smtClean="0"/>
              <a:t>Drugi </a:t>
            </a:r>
            <a:r>
              <a:rPr lang="sr-Latn-BA" sz="4000" b="1" dirty="0" smtClean="0"/>
              <a:t>i treći </a:t>
            </a:r>
            <a:r>
              <a:rPr lang="sr-Cyrl-RS" sz="4000" b="1" dirty="0" smtClean="0"/>
              <a:t>teži oblik djela</a:t>
            </a:r>
            <a:endParaRPr lang="sr-Latn-BA" sz="4000" b="1" dirty="0"/>
          </a:p>
        </p:txBody>
      </p:sp>
      <p:sp>
        <p:nvSpPr>
          <p:cNvPr id="3" name="Content Placeholder 2"/>
          <p:cNvSpPr>
            <a:spLocks noGrp="1"/>
          </p:cNvSpPr>
          <p:nvPr>
            <p:ph idx="1"/>
          </p:nvPr>
        </p:nvSpPr>
        <p:spPr>
          <a:xfrm>
            <a:off x="457200" y="1556792"/>
            <a:ext cx="8229600" cy="4752528"/>
          </a:xfrm>
        </p:spPr>
        <p:txBody>
          <a:bodyPr>
            <a:normAutofit fontScale="77500" lnSpcReduction="20000"/>
          </a:bodyPr>
          <a:lstStyle/>
          <a:p>
            <a:r>
              <a:rPr lang="sr-Latn-BA" sz="3600" b="1" dirty="0" smtClean="0"/>
              <a:t>d</a:t>
            </a:r>
            <a:r>
              <a:rPr lang="sr-Cyrl-RS" sz="3600" b="1" dirty="0" smtClean="0"/>
              <a:t>rugi teži oblik djela </a:t>
            </a:r>
            <a:r>
              <a:rPr lang="sr-Cyrl-RS" sz="3600" dirty="0" smtClean="0"/>
              <a:t>za koji je propisana </a:t>
            </a:r>
            <a:r>
              <a:rPr lang="sr-Latn-BA" sz="3600" dirty="0" smtClean="0"/>
              <a:t>KZ </a:t>
            </a:r>
            <a:r>
              <a:rPr lang="sr-Cyrl-RS" sz="3600" dirty="0" smtClean="0"/>
              <a:t>od jedne do </a:t>
            </a:r>
            <a:r>
              <a:rPr lang="sr-Latn-BA" sz="3600" dirty="0" smtClean="0"/>
              <a:t>10</a:t>
            </a:r>
            <a:r>
              <a:rPr lang="sr-Cyrl-RS" sz="3600" dirty="0" smtClean="0"/>
              <a:t> god</a:t>
            </a:r>
            <a:r>
              <a:rPr lang="sr-Latn-BA" sz="3600" dirty="0" smtClean="0"/>
              <a:t>.</a:t>
            </a:r>
            <a:r>
              <a:rPr lang="sr-Cyrl-RS" sz="3600" dirty="0" smtClean="0"/>
              <a:t> se sastoji u </a:t>
            </a:r>
            <a:r>
              <a:rPr lang="sr-Cyrl-RS" sz="3600" b="1" u="sng" dirty="0" smtClean="0"/>
              <a:t>upućivanju poruke javnosti</a:t>
            </a:r>
            <a:r>
              <a:rPr lang="sr-Cyrl-RS" sz="3600" u="sng" dirty="0" smtClean="0"/>
              <a:t> </a:t>
            </a:r>
            <a:r>
              <a:rPr lang="sr-Cyrl-RS" sz="3600" dirty="0" smtClean="0"/>
              <a:t>(dakle, pozivanju javnosti) javno, putem sredstava informisanja ili na drugi način u cilju podsticanja drugog na izvršenje ovog djela, bez obzira da li je neko lice pod ovim uticajem zaista i pristupilo stranim formacijama. </a:t>
            </a:r>
            <a:endParaRPr lang="sr-Latn-BA" sz="3600" dirty="0" smtClean="0"/>
          </a:p>
          <a:p>
            <a:r>
              <a:rPr lang="sr-Latn-BA" sz="3600" b="1" dirty="0" smtClean="0"/>
              <a:t>t</a:t>
            </a:r>
            <a:r>
              <a:rPr lang="sr-Cyrl-RS" sz="3600" b="1" dirty="0" smtClean="0"/>
              <a:t>reći teži oblik djela </a:t>
            </a:r>
            <a:r>
              <a:rPr lang="sr-Cyrl-RS" sz="3600" dirty="0" smtClean="0"/>
              <a:t>za koji je propisana </a:t>
            </a:r>
            <a:r>
              <a:rPr lang="sr-Latn-BA" sz="3600" dirty="0" smtClean="0"/>
              <a:t>KZ </a:t>
            </a:r>
            <a:r>
              <a:rPr lang="sr-Cyrl-RS" sz="3600" dirty="0" smtClean="0"/>
              <a:t>najmanje pet godina postoji ako je </a:t>
            </a:r>
            <a:r>
              <a:rPr lang="sr-Cyrl-RS" sz="3600" b="1" u="sng" dirty="0" smtClean="0"/>
              <a:t>radnja izvršenja osnovnog djela preduzeta od strane više lica</a:t>
            </a:r>
            <a:r>
              <a:rPr lang="sr-Cyrl-RS" sz="3600" dirty="0" smtClean="0"/>
              <a:t> koja su se udružila za njegovo vršenje. </a:t>
            </a:r>
            <a:endParaRPr lang="sr-Latn-BA" sz="3600" dirty="0" smtClean="0"/>
          </a:p>
          <a:p>
            <a:endParaRPr lang="sr-Latn-B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Latn-BA" sz="4000" b="1" dirty="0" smtClean="0">
                <a:solidFill>
                  <a:srgbClr val="FF0000"/>
                </a:solidFill>
              </a:rPr>
              <a:t>7. Uzimanje talaca – član 305</a:t>
            </a:r>
            <a:endParaRPr lang="sr-Latn-BA" sz="4000" b="1" dirty="0">
              <a:solidFill>
                <a:srgbClr val="FF0000"/>
              </a:solidFill>
            </a:endParaRPr>
          </a:p>
        </p:txBody>
      </p:sp>
      <p:sp>
        <p:nvSpPr>
          <p:cNvPr id="3" name="Content Placeholder 2"/>
          <p:cNvSpPr>
            <a:spLocks noGrp="1"/>
          </p:cNvSpPr>
          <p:nvPr>
            <p:ph idx="1"/>
          </p:nvPr>
        </p:nvSpPr>
        <p:spPr>
          <a:xfrm>
            <a:off x="457200" y="2636912"/>
            <a:ext cx="8435280" cy="3456384"/>
          </a:xfrm>
        </p:spPr>
        <p:txBody>
          <a:bodyPr>
            <a:noAutofit/>
          </a:bodyPr>
          <a:lstStyle/>
          <a:p>
            <a:r>
              <a:rPr lang="sr-Latn-BA" sz="2800" b="1" dirty="0" err="1" smtClean="0"/>
              <a:t>dj</a:t>
            </a:r>
            <a:r>
              <a:rPr lang="sr-Cyrl-CS" sz="2800" b="1" dirty="0" err="1" smtClean="0"/>
              <a:t>elo</a:t>
            </a:r>
            <a:r>
              <a:rPr lang="sr-Cyrl-CS" sz="2800" b="1" dirty="0" smtClean="0"/>
              <a:t> se sastoji </a:t>
            </a:r>
            <a:r>
              <a:rPr lang="sr-Cyrl-CS" sz="2800" dirty="0" smtClean="0"/>
              <a:t>u zatvaranju, držanju zatvorenog ili oduzimanju ili ograničenju slobode kretanja drugo</a:t>
            </a:r>
            <a:r>
              <a:rPr lang="sr-Cyrl-RS" sz="2800" dirty="0" smtClean="0"/>
              <a:t>m </a:t>
            </a:r>
            <a:r>
              <a:rPr lang="sr-Cyrl-CS" sz="2800" dirty="0" err="1" smtClean="0"/>
              <a:t>lic</a:t>
            </a:r>
            <a:r>
              <a:rPr lang="sr-Cyrl-RS" sz="2800" dirty="0" smtClean="0"/>
              <a:t>u </a:t>
            </a:r>
            <a:r>
              <a:rPr lang="sr-Cyrl-CS" sz="2800" dirty="0" smtClean="0"/>
              <a:t>na drugi način ili u držanju takvog lica ili u pr</a:t>
            </a:r>
            <a:r>
              <a:rPr lang="sr-Latn-BA" sz="2800" dirty="0" err="1" smtClean="0"/>
              <a:t>ij</a:t>
            </a:r>
            <a:r>
              <a:rPr lang="sr-Cyrl-CS" sz="2800" dirty="0" err="1" smtClean="0"/>
              <a:t>etnji</a:t>
            </a:r>
            <a:r>
              <a:rPr lang="sr-Cyrl-CS" sz="2800" dirty="0" smtClean="0"/>
              <a:t> da će biti ubijen, </a:t>
            </a:r>
            <a:r>
              <a:rPr lang="sr-Cyrl-CS" sz="2800" dirty="0" err="1" smtClean="0"/>
              <a:t>povr</a:t>
            </a:r>
            <a:r>
              <a:rPr lang="sr-Latn-BA" sz="2800" dirty="0" err="1" smtClean="0"/>
              <a:t>ij</a:t>
            </a:r>
            <a:r>
              <a:rPr lang="sr-Cyrl-CS" sz="2800" dirty="0" err="1" smtClean="0"/>
              <a:t>eđen</a:t>
            </a:r>
            <a:r>
              <a:rPr lang="sr-Cyrl-CS" sz="2800" dirty="0" smtClean="0"/>
              <a:t> ili i dalje držan kao talac s ciljem da se primora </a:t>
            </a:r>
            <a:r>
              <a:rPr lang="sr-Latn-BA" sz="2800" dirty="0" smtClean="0"/>
              <a:t>RS </a:t>
            </a:r>
            <a:r>
              <a:rPr lang="sr-Cyrl-CS" sz="2800" dirty="0" smtClean="0"/>
              <a:t>da nešto učini ili ne učini kao izričiti ili prećutni uslov za oslobađanje ta</a:t>
            </a:r>
            <a:r>
              <a:rPr lang="sr-Cyrl-RS" sz="2800" dirty="0" smtClean="0"/>
              <a:t>o</a:t>
            </a:r>
            <a:r>
              <a:rPr lang="sr-Cyrl-CS" sz="2800" dirty="0" err="1" smtClean="0"/>
              <a:t>ca</a:t>
            </a:r>
            <a:r>
              <a:rPr lang="sr-Cyrl-CS" sz="2800" dirty="0" smtClean="0"/>
              <a:t>. </a:t>
            </a:r>
            <a:endParaRPr lang="sr-Latn-BA" sz="28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Objekt zaštite</a:t>
            </a:r>
            <a:endParaRPr lang="sr-Latn-BA" sz="4000" dirty="0"/>
          </a:p>
        </p:txBody>
      </p:sp>
      <p:sp>
        <p:nvSpPr>
          <p:cNvPr id="3" name="Content Placeholder 2"/>
          <p:cNvSpPr>
            <a:spLocks noGrp="1"/>
          </p:cNvSpPr>
          <p:nvPr>
            <p:ph idx="1"/>
          </p:nvPr>
        </p:nvSpPr>
        <p:spPr>
          <a:xfrm>
            <a:off x="457200" y="3212976"/>
            <a:ext cx="8229600" cy="2913187"/>
          </a:xfrm>
        </p:spPr>
        <p:txBody>
          <a:bodyPr>
            <a:normAutofit/>
          </a:bodyPr>
          <a:lstStyle/>
          <a:p>
            <a:r>
              <a:rPr lang="sr-Latn-BA" sz="2800" dirty="0" smtClean="0"/>
              <a:t>o</a:t>
            </a:r>
            <a:r>
              <a:rPr lang="sr-Cyrl-CS" sz="2800" dirty="0" smtClean="0"/>
              <a:t>vo je posebni, </a:t>
            </a:r>
            <a:r>
              <a:rPr lang="sr-Cyrl-CS" sz="2800" b="1" dirty="0" smtClean="0"/>
              <a:t>specijalni oblik </a:t>
            </a:r>
            <a:r>
              <a:rPr lang="sr-Latn-BA" sz="2800" b="1" dirty="0" smtClean="0"/>
              <a:t>KD </a:t>
            </a:r>
            <a:r>
              <a:rPr lang="sr-Cyrl-CS" sz="2800" b="1" dirty="0" smtClean="0"/>
              <a:t>otmice </a:t>
            </a:r>
            <a:r>
              <a:rPr lang="sr-Cyrl-CS" sz="2800" dirty="0" smtClean="0"/>
              <a:t>kao d</a:t>
            </a:r>
            <a:r>
              <a:rPr lang="sr-Latn-BA" sz="2800" dirty="0" smtClean="0"/>
              <a:t>j</a:t>
            </a:r>
            <a:r>
              <a:rPr lang="sr-Cyrl-CS" sz="2800" dirty="0" err="1" smtClean="0"/>
              <a:t>ela</a:t>
            </a:r>
            <a:r>
              <a:rPr lang="sr-Cyrl-CS" sz="2800" dirty="0" smtClean="0"/>
              <a:t> protiv slobode i prava građana.</a:t>
            </a:r>
            <a:endParaRPr lang="sr-Latn-BA" sz="2800" dirty="0" smtClean="0"/>
          </a:p>
          <a:p>
            <a:r>
              <a:rPr lang="sr-Latn-BA" sz="2800" b="1" u="sng" dirty="0" smtClean="0"/>
              <a:t>o</a:t>
            </a:r>
            <a:r>
              <a:rPr lang="sr-Cyrl-CS" sz="2800" b="1" u="sng" dirty="0" err="1" smtClean="0"/>
              <a:t>bjekt</a:t>
            </a:r>
            <a:r>
              <a:rPr lang="sr-Cyrl-CS" sz="2800" b="1" u="sng" dirty="0" smtClean="0"/>
              <a:t> zaštite </a:t>
            </a:r>
            <a:r>
              <a:rPr lang="sr-Cyrl-CS" sz="2800" dirty="0" smtClean="0"/>
              <a:t>je dvojako određen kao:</a:t>
            </a:r>
            <a:endParaRPr lang="sr-Latn-BA" sz="2800" dirty="0" smtClean="0"/>
          </a:p>
          <a:p>
            <a:pPr marL="514350" indent="-514350">
              <a:buAutoNum type="alphaLcParenR"/>
            </a:pPr>
            <a:r>
              <a:rPr lang="sr-Cyrl-CS" sz="2800" b="1" dirty="0" smtClean="0"/>
              <a:t>ustavno uređenje i </a:t>
            </a:r>
            <a:r>
              <a:rPr lang="sr-Cyrl-CS" sz="2800" b="1" dirty="0" err="1" smtClean="0"/>
              <a:t>bezb</a:t>
            </a:r>
            <a:r>
              <a:rPr lang="sr-Latn-BA" sz="2800" b="1" dirty="0" smtClean="0"/>
              <a:t>j</a:t>
            </a:r>
            <a:r>
              <a:rPr lang="sr-Cyrl-CS" sz="2800" b="1" dirty="0" err="1" smtClean="0"/>
              <a:t>ednost</a:t>
            </a:r>
            <a:r>
              <a:rPr lang="sr-Cyrl-CS" sz="2800" b="1" dirty="0" smtClean="0"/>
              <a:t> </a:t>
            </a:r>
            <a:r>
              <a:rPr lang="sr-Latn-BA" sz="2800" b="1" dirty="0" smtClean="0"/>
              <a:t>RS </a:t>
            </a:r>
            <a:r>
              <a:rPr lang="sr-Latn-BA" sz="2800" dirty="0" smtClean="0"/>
              <a:t>i </a:t>
            </a:r>
          </a:p>
          <a:p>
            <a:pPr marL="514350" indent="-514350">
              <a:buAutoNum type="alphaLcParenR"/>
            </a:pPr>
            <a:r>
              <a:rPr lang="sr-Cyrl-CS" sz="2800" u="sng" dirty="0" smtClean="0"/>
              <a:t>sloboda kretanja kao jedna od osnovnih ljudskih sloboda</a:t>
            </a:r>
            <a:r>
              <a:rPr lang="sr-Cyrl-CS" sz="2800" dirty="0" smtClean="0"/>
              <a:t>.</a:t>
            </a:r>
            <a:endParaRPr lang="sr-Latn-BA"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96144"/>
          </a:xfrm>
        </p:spPr>
        <p:txBody>
          <a:bodyPr>
            <a:normAutofit fontScale="90000"/>
          </a:bodyPr>
          <a:lstStyle/>
          <a:p>
            <a:r>
              <a:rPr lang="sr-Cyrl-CS" b="1" dirty="0" smtClean="0"/>
              <a:t>Radnja izvršenja je višestruko alternativno određena</a:t>
            </a:r>
            <a:r>
              <a:rPr lang="sr-Latn-BA" b="1" dirty="0" smtClean="0"/>
              <a:t> kao:</a:t>
            </a:r>
            <a:endParaRPr lang="sr-Latn-BA" b="1" dirty="0"/>
          </a:p>
        </p:txBody>
      </p:sp>
      <p:sp>
        <p:nvSpPr>
          <p:cNvPr id="3" name="Content Placeholder 2"/>
          <p:cNvSpPr>
            <a:spLocks noGrp="1"/>
          </p:cNvSpPr>
          <p:nvPr>
            <p:ph idx="1"/>
          </p:nvPr>
        </p:nvSpPr>
        <p:spPr>
          <a:xfrm>
            <a:off x="457200" y="1988840"/>
            <a:ext cx="8435280" cy="4392488"/>
          </a:xfrm>
        </p:spPr>
        <p:txBody>
          <a:bodyPr>
            <a:normAutofit fontScale="77500" lnSpcReduction="20000"/>
          </a:bodyPr>
          <a:lstStyle/>
          <a:p>
            <a:pPr marL="742950" indent="-742950">
              <a:buAutoNum type="alphaLcParenR"/>
            </a:pPr>
            <a:r>
              <a:rPr lang="sr-Cyrl-CS" sz="3600" b="1" dirty="0" smtClean="0"/>
              <a:t>zatvaranje</a:t>
            </a:r>
            <a:r>
              <a:rPr lang="sr-Cyrl-CS" sz="3600" dirty="0" smtClean="0"/>
              <a:t> – oduzimanje slobode kretanja onemogućavanjem drugoga da se kreće protivno njegovoj slobodnoj volji, </a:t>
            </a:r>
            <a:endParaRPr lang="sr-Latn-BA" sz="3600" dirty="0" smtClean="0"/>
          </a:p>
          <a:p>
            <a:pPr marL="742950" indent="-742950">
              <a:buAutoNum type="alphaLcParenR"/>
            </a:pPr>
            <a:r>
              <a:rPr lang="sr-Cyrl-CS" sz="3600" b="1" dirty="0" smtClean="0"/>
              <a:t>držanje zatvorenog </a:t>
            </a:r>
            <a:r>
              <a:rPr lang="sr-Cyrl-CS" sz="3600" dirty="0" smtClean="0"/>
              <a:t>– produžavanje stanja </a:t>
            </a:r>
            <a:r>
              <a:rPr lang="sr-Cyrl-CS" sz="3600" dirty="0" err="1" smtClean="0"/>
              <a:t>lišenosti</a:t>
            </a:r>
            <a:r>
              <a:rPr lang="sr-Cyrl-CS" sz="3600" dirty="0" smtClean="0"/>
              <a:t> slobode kretanja u kome se drugo lice već nalazi, </a:t>
            </a:r>
            <a:endParaRPr lang="sr-Latn-BA" sz="3600" dirty="0" smtClean="0"/>
          </a:p>
          <a:p>
            <a:pPr marL="742950" indent="-742950">
              <a:buAutoNum type="alphaLcParenR"/>
            </a:pPr>
            <a:r>
              <a:rPr lang="sr-Cyrl-CS" sz="3600" b="1" dirty="0" smtClean="0"/>
              <a:t>oduzimanje ili ograničenje slobode kretanja drugog lica na drugi način </a:t>
            </a:r>
            <a:r>
              <a:rPr lang="sr-Cyrl-CS" sz="3600" dirty="0" smtClean="0"/>
              <a:t>– potpuno onemogućavanje ili privremeno, d</a:t>
            </a:r>
            <a:r>
              <a:rPr lang="sr-Latn-BA" sz="3600" dirty="0" smtClean="0"/>
              <a:t>j</a:t>
            </a:r>
            <a:r>
              <a:rPr lang="sr-Cyrl-CS" sz="3600" dirty="0" err="1" smtClean="0"/>
              <a:t>elimično</a:t>
            </a:r>
            <a:r>
              <a:rPr lang="sr-Cyrl-CS" sz="3600" dirty="0" smtClean="0"/>
              <a:t> ili kratkotrajno ometanje, </a:t>
            </a:r>
            <a:r>
              <a:rPr lang="sr-Cyrl-CS" sz="3600" dirty="0" err="1" smtClean="0"/>
              <a:t>usložavanje</a:t>
            </a:r>
            <a:r>
              <a:rPr lang="sr-Cyrl-RS" sz="3600" dirty="0" smtClean="0"/>
              <a:t>, uslovljavanje </a:t>
            </a:r>
            <a:r>
              <a:rPr lang="sr-Cyrl-CS" sz="3600" dirty="0" smtClean="0"/>
              <a:t>drugoga da se slobodno kreće po svojoj volji, </a:t>
            </a:r>
            <a:endParaRPr lang="sr-Latn-BA" sz="36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Radnja izvršenja je višestruko alternativno određena</a:t>
            </a:r>
            <a:r>
              <a:rPr lang="sr-Latn-BA" b="1" dirty="0" smtClean="0"/>
              <a:t> kao:</a:t>
            </a:r>
            <a:endParaRPr lang="sr-Latn-BA" dirty="0"/>
          </a:p>
        </p:txBody>
      </p:sp>
      <p:sp>
        <p:nvSpPr>
          <p:cNvPr id="3" name="Content Placeholder 2"/>
          <p:cNvSpPr>
            <a:spLocks noGrp="1"/>
          </p:cNvSpPr>
          <p:nvPr>
            <p:ph idx="1"/>
          </p:nvPr>
        </p:nvSpPr>
        <p:spPr>
          <a:xfrm>
            <a:off x="457200" y="3068960"/>
            <a:ext cx="8229600" cy="2952328"/>
          </a:xfrm>
        </p:spPr>
        <p:txBody>
          <a:bodyPr>
            <a:normAutofit lnSpcReduction="10000"/>
          </a:bodyPr>
          <a:lstStyle/>
          <a:p>
            <a:pPr marL="514350" indent="-514350">
              <a:buAutoNum type="alphaLcParenR" startAt="4"/>
            </a:pPr>
            <a:r>
              <a:rPr lang="sr-Cyrl-CS" sz="2800" b="1" dirty="0" smtClean="0"/>
              <a:t>držanje otetog lica </a:t>
            </a:r>
            <a:r>
              <a:rPr lang="sr-Cyrl-CS" sz="2800" dirty="0" smtClean="0"/>
              <a:t>– </a:t>
            </a:r>
            <a:r>
              <a:rPr lang="sr-Cyrl-CS" sz="2800" dirty="0" err="1" smtClean="0"/>
              <a:t>državinska</a:t>
            </a:r>
            <a:r>
              <a:rPr lang="sr-Cyrl-CS" sz="2800" dirty="0" smtClean="0"/>
              <a:t> vlast, neposredno ili posredno nad drugim licem</a:t>
            </a:r>
            <a:r>
              <a:rPr lang="sr-Latn-BA" sz="2800" dirty="0" smtClean="0"/>
              <a:t>,</a:t>
            </a:r>
            <a:r>
              <a:rPr lang="sr-Cyrl-CS" sz="2800" dirty="0" smtClean="0"/>
              <a:t> </a:t>
            </a:r>
            <a:endParaRPr lang="sr-Latn-BA" sz="2800" dirty="0" smtClean="0"/>
          </a:p>
          <a:p>
            <a:pPr marL="514350" indent="-514350">
              <a:buAutoNum type="alphaLcParenR" startAt="4"/>
            </a:pPr>
            <a:r>
              <a:rPr lang="sr-Latn-BA" sz="2800" b="1" dirty="0" smtClean="0"/>
              <a:t>p</a:t>
            </a:r>
            <a:r>
              <a:rPr lang="sr-Cyrl-CS" sz="2800" b="1" dirty="0" smtClean="0"/>
              <a:t>r</a:t>
            </a:r>
            <a:r>
              <a:rPr lang="sr-Latn-BA" sz="2800" b="1" dirty="0" err="1" smtClean="0"/>
              <a:t>ij</a:t>
            </a:r>
            <a:r>
              <a:rPr lang="sr-Cyrl-CS" sz="2800" b="1" dirty="0" err="1" smtClean="0"/>
              <a:t>etnj</a:t>
            </a:r>
            <a:r>
              <a:rPr lang="sr-Latn-BA" sz="2800" b="1" dirty="0" smtClean="0"/>
              <a:t>a otetom licu da će ga ubiti </a:t>
            </a:r>
            <a:r>
              <a:rPr lang="sr-Latn-BA" sz="2800" dirty="0" smtClean="0"/>
              <a:t>– s</a:t>
            </a:r>
            <a:r>
              <a:rPr lang="sr-Cyrl-CS" sz="2800" dirty="0" err="1" smtClean="0"/>
              <a:t>tavljanje</a:t>
            </a:r>
            <a:r>
              <a:rPr lang="sr-Cyrl-CS" sz="2800" dirty="0" smtClean="0"/>
              <a:t> u izgled, izjava volje (usmeno, pismeno ili na simboličan način) da će oteto lice biti ubijeno, </a:t>
            </a:r>
            <a:r>
              <a:rPr lang="sr-Cyrl-CS" sz="2800" dirty="0" err="1" smtClean="0"/>
              <a:t>povr</a:t>
            </a:r>
            <a:r>
              <a:rPr lang="sr-Latn-BA" sz="2800" dirty="0" err="1" smtClean="0"/>
              <a:t>ij</a:t>
            </a:r>
            <a:r>
              <a:rPr lang="sr-Cyrl-CS" sz="2800" dirty="0" err="1" smtClean="0"/>
              <a:t>eđeno</a:t>
            </a:r>
            <a:r>
              <a:rPr lang="sr-Cyrl-CS" sz="2800" dirty="0" smtClean="0"/>
              <a:t> ili i dalje držano kao talac.</a:t>
            </a:r>
            <a:endParaRPr lang="sr-Latn-BA"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Z</a:t>
            </a:r>
            <a:r>
              <a:rPr lang="sr-Cyrl-CS" sz="4000" b="1" dirty="0" smtClean="0"/>
              <a:t>a postojanje d</a:t>
            </a:r>
            <a:r>
              <a:rPr lang="sr-Latn-BA" sz="4000" b="1" dirty="0" smtClean="0"/>
              <a:t>j</a:t>
            </a:r>
            <a:r>
              <a:rPr lang="sr-Cyrl-CS" sz="4000" b="1" dirty="0" err="1" smtClean="0"/>
              <a:t>ela</a:t>
            </a:r>
            <a:r>
              <a:rPr lang="sr-Cyrl-CS" sz="4000" b="1" dirty="0" smtClean="0"/>
              <a:t> je bitno</a:t>
            </a:r>
            <a:r>
              <a:rPr lang="sr-Latn-BA" sz="4000" b="1" dirty="0" smtClean="0"/>
              <a:t>...</a:t>
            </a:r>
            <a:endParaRPr lang="sr-Latn-BA" sz="4000" b="1" dirty="0"/>
          </a:p>
        </p:txBody>
      </p:sp>
      <p:sp>
        <p:nvSpPr>
          <p:cNvPr id="3" name="Content Placeholder 2"/>
          <p:cNvSpPr>
            <a:spLocks noGrp="1"/>
          </p:cNvSpPr>
          <p:nvPr>
            <p:ph idx="1"/>
          </p:nvPr>
        </p:nvSpPr>
        <p:spPr>
          <a:xfrm>
            <a:off x="457200" y="1772816"/>
            <a:ext cx="8363272" cy="4536504"/>
          </a:xfrm>
        </p:spPr>
        <p:txBody>
          <a:bodyPr>
            <a:noAutofit/>
          </a:bodyPr>
          <a:lstStyle/>
          <a:p>
            <a:r>
              <a:rPr lang="sr-Latn-BA" sz="2800" u="sng" dirty="0" smtClean="0"/>
              <a:t>...</a:t>
            </a:r>
            <a:r>
              <a:rPr lang="sr-Cyrl-CS" sz="2800" b="1" u="sng" dirty="0" smtClean="0"/>
              <a:t>da se radnja izvršenja preduzima u određenom cilju</a:t>
            </a:r>
            <a:r>
              <a:rPr lang="sr-Cyrl-CS" sz="2800" dirty="0" smtClean="0"/>
              <a:t>, bez obzira da li je taj cilj u konkretnom slučaju i ostvare</a:t>
            </a:r>
            <a:r>
              <a:rPr lang="sr-Latn-BA" sz="2800" dirty="0" smtClean="0"/>
              <a:t>n: cilj - </a:t>
            </a:r>
            <a:r>
              <a:rPr lang="sr-Cyrl-CS" sz="2800" dirty="0" smtClean="0"/>
              <a:t>da se </a:t>
            </a:r>
            <a:r>
              <a:rPr lang="sr-Latn-BA" sz="2800" dirty="0" smtClean="0"/>
              <a:t>RS </a:t>
            </a:r>
            <a:r>
              <a:rPr lang="sr-Cyrl-CS" sz="2800" dirty="0" smtClean="0"/>
              <a:t>primora da nešto učini ili ne učini kao izričiti ili prećutni uslov za oslobađanje ta</a:t>
            </a:r>
            <a:r>
              <a:rPr lang="sr-Cyrl-RS" sz="2800" dirty="0" smtClean="0"/>
              <a:t>o</a:t>
            </a:r>
            <a:r>
              <a:rPr lang="sr-Cyrl-CS" sz="2800" dirty="0" err="1" smtClean="0"/>
              <a:t>ca</a:t>
            </a:r>
            <a:endParaRPr lang="sr-Latn-BA" sz="2800" dirty="0" smtClean="0"/>
          </a:p>
          <a:p>
            <a:r>
              <a:rPr lang="sr-Latn-BA" sz="2800" b="1" dirty="0" smtClean="0"/>
              <a:t>i</a:t>
            </a:r>
            <a:r>
              <a:rPr lang="sr-Cyrl-CS" sz="2800" b="1" dirty="0" err="1" smtClean="0"/>
              <a:t>zvršilac</a:t>
            </a:r>
            <a:r>
              <a:rPr lang="sr-Cyrl-CS" sz="2800" b="1" dirty="0" smtClean="0"/>
              <a:t> d</a:t>
            </a:r>
            <a:r>
              <a:rPr lang="sr-Latn-BA" sz="2800" b="1" dirty="0" smtClean="0"/>
              <a:t>j</a:t>
            </a:r>
            <a:r>
              <a:rPr lang="sr-Cyrl-CS" sz="2800" b="1" dirty="0" err="1" smtClean="0"/>
              <a:t>ela</a:t>
            </a:r>
            <a:r>
              <a:rPr lang="sr-Latn-BA" sz="2800" b="1" dirty="0" smtClean="0"/>
              <a:t>: </a:t>
            </a:r>
            <a:r>
              <a:rPr lang="sr-Cyrl-CS" sz="2800" u="sng" dirty="0" smtClean="0"/>
              <a:t>svako lice</a:t>
            </a:r>
            <a:r>
              <a:rPr lang="sr-Latn-BA" sz="2800" dirty="0" smtClean="0"/>
              <a:t>.</a:t>
            </a:r>
          </a:p>
          <a:p>
            <a:r>
              <a:rPr lang="sr-Cyrl-CS" sz="2800" b="1" dirty="0" smtClean="0"/>
              <a:t>u pogledu krivice </a:t>
            </a:r>
            <a:r>
              <a:rPr lang="sr-Latn-BA" sz="2800" dirty="0" smtClean="0"/>
              <a:t>- </a:t>
            </a:r>
            <a:r>
              <a:rPr lang="sr-Cyrl-CS" sz="2800" u="sng" dirty="0" smtClean="0"/>
              <a:t>direktan umišljaj koji karakteriše navedeni cilj</a:t>
            </a:r>
            <a:r>
              <a:rPr lang="sr-Latn-BA" sz="2800" u="sng" dirty="0" smtClean="0"/>
              <a:t> </a:t>
            </a:r>
            <a:r>
              <a:rPr lang="sr-Cyrl-CS" sz="2800" u="sng" dirty="0" smtClean="0"/>
              <a:t>učinioca</a:t>
            </a:r>
            <a:r>
              <a:rPr lang="sr-Cyrl-CS" sz="2800" dirty="0" smtClean="0"/>
              <a:t>.</a:t>
            </a:r>
            <a:endParaRPr lang="sr-Latn-BA" sz="2800" dirty="0" smtClean="0"/>
          </a:p>
          <a:p>
            <a:r>
              <a:rPr lang="sr-Latn-BA" sz="2800" dirty="0" smtClean="0"/>
              <a:t>z</a:t>
            </a:r>
            <a:r>
              <a:rPr lang="sr-Cyrl-CS" sz="2800" dirty="0" smtClean="0"/>
              <a:t>a ovo je d</a:t>
            </a:r>
            <a:r>
              <a:rPr lang="sr-Latn-BA" sz="2800" dirty="0" smtClean="0"/>
              <a:t>j</a:t>
            </a:r>
            <a:r>
              <a:rPr lang="sr-Cyrl-CS" sz="2800" dirty="0" err="1" smtClean="0"/>
              <a:t>elo</a:t>
            </a:r>
            <a:r>
              <a:rPr lang="sr-Cyrl-CS" sz="2800" dirty="0" smtClean="0"/>
              <a:t> propisana </a:t>
            </a:r>
            <a:r>
              <a:rPr lang="sr-Latn-BA" sz="2800" dirty="0" smtClean="0"/>
              <a:t>KZ </a:t>
            </a:r>
            <a:r>
              <a:rPr lang="sr-Cyrl-CS" sz="2800" dirty="0" smtClean="0"/>
              <a:t>od jedne do </a:t>
            </a:r>
            <a:r>
              <a:rPr lang="sr-Latn-BA" sz="2800" dirty="0" smtClean="0"/>
              <a:t>10</a:t>
            </a:r>
            <a:r>
              <a:rPr lang="sr-Cyrl-CS" sz="2800" dirty="0" smtClean="0"/>
              <a:t> godina.</a:t>
            </a:r>
            <a:endParaRPr lang="sr-Latn-BA"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rmAutofit fontScale="90000"/>
          </a:bodyPr>
          <a:lstStyle/>
          <a:p>
            <a:r>
              <a:rPr lang="sr-Cyrl-CS" b="1" dirty="0" smtClean="0"/>
              <a:t>D</a:t>
            </a:r>
            <a:r>
              <a:rPr lang="sr-Latn-BA" b="1" dirty="0" smtClean="0"/>
              <a:t>j</a:t>
            </a:r>
            <a:r>
              <a:rPr lang="sr-Cyrl-CS" b="1" dirty="0" err="1" smtClean="0"/>
              <a:t>elo</a:t>
            </a:r>
            <a:r>
              <a:rPr lang="sr-Cyrl-CS" b="1" dirty="0" smtClean="0"/>
              <a:t> ima dva teža oblika </a:t>
            </a:r>
            <a:r>
              <a:rPr lang="sr-Cyrl-RS" b="1" dirty="0" smtClean="0"/>
              <a:t>ispoljavanja</a:t>
            </a:r>
            <a:r>
              <a:rPr lang="sr-Latn-BA" b="1" dirty="0" smtClean="0"/>
              <a:t>:</a:t>
            </a:r>
            <a:endParaRPr lang="sr-Latn-BA" b="1" dirty="0"/>
          </a:p>
        </p:txBody>
      </p:sp>
      <p:sp>
        <p:nvSpPr>
          <p:cNvPr id="3" name="Content Placeholder 2"/>
          <p:cNvSpPr>
            <a:spLocks noGrp="1"/>
          </p:cNvSpPr>
          <p:nvPr>
            <p:ph idx="1"/>
          </p:nvPr>
        </p:nvSpPr>
        <p:spPr>
          <a:xfrm>
            <a:off x="457200" y="2564904"/>
            <a:ext cx="8229600" cy="3672408"/>
          </a:xfrm>
        </p:spPr>
        <p:txBody>
          <a:bodyPr>
            <a:normAutofit fontScale="92500" lnSpcReduction="10000"/>
          </a:bodyPr>
          <a:lstStyle/>
          <a:p>
            <a:pPr marL="742950" indent="-742950">
              <a:buAutoNum type="alphaLcParenR"/>
            </a:pPr>
            <a:r>
              <a:rPr lang="sr-Cyrl-CS" sz="3000" b="1" u="sng" dirty="0" smtClean="0"/>
              <a:t>ako je </a:t>
            </a:r>
            <a:r>
              <a:rPr lang="sr-Cyrl-CS" sz="3000" b="1" u="sng" dirty="0" err="1" smtClean="0"/>
              <a:t>usl</a:t>
            </a:r>
            <a:r>
              <a:rPr lang="sr-Latn-BA" sz="3000" b="1" u="sng" dirty="0" smtClean="0"/>
              <a:t>j</a:t>
            </a:r>
            <a:r>
              <a:rPr lang="sr-Cyrl-CS" sz="3000" b="1" u="sng" dirty="0" err="1" smtClean="0"/>
              <a:t>ed</a:t>
            </a:r>
            <a:r>
              <a:rPr lang="sr-Cyrl-CS" sz="3000" b="1" u="sng" dirty="0" smtClean="0"/>
              <a:t> preduzete radnje izvršenja nastupila </a:t>
            </a:r>
            <a:r>
              <a:rPr lang="sr-Cyrl-RS" sz="3000" b="1" u="sng" dirty="0" smtClean="0"/>
              <a:t>iz nehata </a:t>
            </a:r>
            <a:r>
              <a:rPr lang="sr-Cyrl-CS" sz="3000" b="1" u="sng" dirty="0" smtClean="0"/>
              <a:t>smrt otetog lica</a:t>
            </a:r>
            <a:r>
              <a:rPr lang="sr-Latn-BA" sz="3000" dirty="0" smtClean="0"/>
              <a:t>; o</a:t>
            </a:r>
            <a:r>
              <a:rPr lang="sr-Cyrl-CS" sz="3000" dirty="0" err="1" smtClean="0"/>
              <a:t>vd</a:t>
            </a:r>
            <a:r>
              <a:rPr lang="sr-Latn-BA" sz="3000" dirty="0" smtClean="0"/>
              <a:t>j</a:t>
            </a:r>
            <a:r>
              <a:rPr lang="sr-Cyrl-CS" sz="3000" dirty="0" smtClean="0"/>
              <a:t>e je teža posl</a:t>
            </a:r>
            <a:r>
              <a:rPr lang="sr-Latn-BA" sz="3000" dirty="0" smtClean="0"/>
              <a:t>j</a:t>
            </a:r>
            <a:r>
              <a:rPr lang="sr-Cyrl-CS" sz="3000" dirty="0" err="1" smtClean="0"/>
              <a:t>edica</a:t>
            </a:r>
            <a:r>
              <a:rPr lang="sr-Cyrl-CS" sz="3000" dirty="0" smtClean="0"/>
              <a:t> d</a:t>
            </a:r>
            <a:r>
              <a:rPr lang="sr-Latn-BA" sz="3000" dirty="0" smtClean="0"/>
              <a:t>j</a:t>
            </a:r>
            <a:r>
              <a:rPr lang="sr-Cyrl-CS" sz="3000" dirty="0" err="1" smtClean="0"/>
              <a:t>ela</a:t>
            </a:r>
            <a:r>
              <a:rPr lang="sr-Cyrl-CS" sz="3000" dirty="0" smtClean="0"/>
              <a:t> – smrt otetog </a:t>
            </a:r>
            <a:r>
              <a:rPr lang="sr-Cyrl-CS" sz="3000" dirty="0" err="1" smtClean="0"/>
              <a:t>lic</a:t>
            </a:r>
            <a:r>
              <a:rPr lang="sr-Latn-BA" sz="3000" dirty="0" smtClean="0"/>
              <a:t>a – u </a:t>
            </a:r>
            <a:r>
              <a:rPr lang="sr-Cyrl-CS" sz="3000" dirty="0" smtClean="0"/>
              <a:t>uzročno-posl</a:t>
            </a:r>
            <a:r>
              <a:rPr lang="sr-Latn-BA" sz="3000" dirty="0" smtClean="0"/>
              <a:t>j</a:t>
            </a:r>
            <a:r>
              <a:rPr lang="sr-Cyrl-CS" sz="3000" dirty="0" err="1" smtClean="0"/>
              <a:t>edičnoj</a:t>
            </a:r>
            <a:r>
              <a:rPr lang="sr-Cyrl-CS" sz="3000" dirty="0" smtClean="0"/>
              <a:t> vezi sa radnjom izvršenja osnovnog d</a:t>
            </a:r>
            <a:r>
              <a:rPr lang="sr-Latn-BA" sz="3000" dirty="0" smtClean="0"/>
              <a:t>j</a:t>
            </a:r>
            <a:r>
              <a:rPr lang="sr-Cyrl-CS" sz="3000" dirty="0" err="1" smtClean="0"/>
              <a:t>ela</a:t>
            </a:r>
            <a:r>
              <a:rPr lang="sr-Latn-BA" sz="3000" dirty="0" smtClean="0"/>
              <a:t> (stav 2)</a:t>
            </a:r>
            <a:r>
              <a:rPr lang="sr-Cyrl-CS" sz="3000" dirty="0" smtClean="0"/>
              <a:t>. </a:t>
            </a:r>
            <a:endParaRPr lang="sr-Latn-BA" sz="3000" dirty="0" smtClean="0"/>
          </a:p>
          <a:p>
            <a:pPr marL="742950" indent="-742950">
              <a:buAutoNum type="alphaLcParenR"/>
            </a:pPr>
            <a:r>
              <a:rPr lang="sr-Cyrl-CS" sz="3000" b="1" u="sng" dirty="0" smtClean="0"/>
              <a:t>ako je pri izvršenju osnovnog d</a:t>
            </a:r>
            <a:r>
              <a:rPr lang="sr-Latn-BA" sz="3000" b="1" u="sng" dirty="0" smtClean="0"/>
              <a:t>j</a:t>
            </a:r>
            <a:r>
              <a:rPr lang="sr-Cyrl-CS" sz="3000" b="1" u="sng" dirty="0" err="1" smtClean="0"/>
              <a:t>ela</a:t>
            </a:r>
            <a:r>
              <a:rPr lang="sr-Cyrl-CS" sz="3000" b="1" u="sng" dirty="0" smtClean="0"/>
              <a:t> učinilac oteto lice sa umišljajem lišio života</a:t>
            </a:r>
            <a:r>
              <a:rPr lang="sr-Latn-BA" sz="3000" dirty="0" smtClean="0"/>
              <a:t>; o</a:t>
            </a:r>
            <a:r>
              <a:rPr lang="sr-Cyrl-CS" sz="3000" dirty="0" err="1" smtClean="0"/>
              <a:t>vd</a:t>
            </a:r>
            <a:r>
              <a:rPr lang="sr-Latn-BA" sz="3000" dirty="0" smtClean="0"/>
              <a:t>j</a:t>
            </a:r>
            <a:r>
              <a:rPr lang="sr-Cyrl-CS" sz="3000" dirty="0" smtClean="0"/>
              <a:t>e se teža posl</a:t>
            </a:r>
            <a:r>
              <a:rPr lang="sr-Latn-BA" sz="3000" dirty="0" smtClean="0"/>
              <a:t>j</a:t>
            </a:r>
            <a:r>
              <a:rPr lang="sr-Cyrl-CS" sz="3000" dirty="0" err="1" smtClean="0"/>
              <a:t>edica</a:t>
            </a:r>
            <a:r>
              <a:rPr lang="sr-Cyrl-CS" sz="3000" dirty="0" smtClean="0"/>
              <a:t> javlja u vidu </a:t>
            </a:r>
            <a:r>
              <a:rPr lang="sr-Cyrl-CS" sz="3000" dirty="0" err="1" smtClean="0"/>
              <a:t>umišljajnog</a:t>
            </a:r>
            <a:r>
              <a:rPr lang="sr-Cyrl-CS" sz="3000" dirty="0" smtClean="0"/>
              <a:t> ubistva otetog lica</a:t>
            </a:r>
            <a:r>
              <a:rPr lang="sr-Latn-BA" sz="3000" dirty="0" smtClean="0"/>
              <a:t> (</a:t>
            </a:r>
            <a:r>
              <a:rPr lang="sr-Latn-BA" sz="3000" dirty="0" err="1" smtClean="0"/>
              <a:t>st.3</a:t>
            </a:r>
            <a:r>
              <a:rPr lang="sr-Latn-BA" sz="3000" dirty="0" smtClean="0"/>
              <a:t>)</a:t>
            </a:r>
            <a:r>
              <a:rPr lang="sr-Cyrl-CS" sz="3000" dirty="0" smtClean="0"/>
              <a:t>. </a:t>
            </a:r>
            <a:endParaRPr lang="sr-Latn-BA" sz="3000" dirty="0" smtClean="0"/>
          </a:p>
          <a:p>
            <a:endParaRPr lang="sr-Latn-BA" dirty="0" smtClean="0"/>
          </a:p>
          <a:p>
            <a:endParaRPr lang="sr-Latn-B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U čemu se djelo sastoji?</a:t>
            </a:r>
            <a:endParaRPr lang="sr-Latn-BA" sz="4000" b="1" dirty="0"/>
          </a:p>
        </p:txBody>
      </p:sp>
      <p:sp>
        <p:nvSpPr>
          <p:cNvPr id="3" name="Content Placeholder 2"/>
          <p:cNvSpPr>
            <a:spLocks noGrp="1"/>
          </p:cNvSpPr>
          <p:nvPr>
            <p:ph idx="1"/>
          </p:nvPr>
        </p:nvSpPr>
        <p:spPr>
          <a:xfrm>
            <a:off x="457200" y="2348880"/>
            <a:ext cx="8229600" cy="3777283"/>
          </a:xfrm>
        </p:spPr>
        <p:txBody>
          <a:bodyPr>
            <a:normAutofit fontScale="92500" lnSpcReduction="20000"/>
          </a:bodyPr>
          <a:lstStyle/>
          <a:p>
            <a:r>
              <a:rPr lang="sr-Latn-BA" sz="3000" b="1" dirty="0" smtClean="0"/>
              <a:t>šta je terorizam?</a:t>
            </a:r>
          </a:p>
          <a:p>
            <a:r>
              <a:rPr lang="sr-Latn-BA" sz="3000" u="sng" dirty="0" smtClean="0"/>
              <a:t>teroristički akt??? </a:t>
            </a:r>
          </a:p>
          <a:p>
            <a:r>
              <a:rPr lang="sr-Latn-BA" sz="3000" b="1" u="sng" dirty="0" smtClean="0"/>
              <a:t>RS - djelo se sastoji </a:t>
            </a:r>
            <a:r>
              <a:rPr lang="en-US" sz="3000" b="1" u="sng" dirty="0" smtClean="0"/>
              <a:t>u </a:t>
            </a:r>
            <a:r>
              <a:rPr lang="en-US" sz="3000" b="1" u="sng" dirty="0" err="1" smtClean="0"/>
              <a:t>vršenju</a:t>
            </a:r>
            <a:r>
              <a:rPr lang="en-US" sz="3000" b="1" u="sng" dirty="0" smtClean="0"/>
              <a:t> </a:t>
            </a:r>
            <a:r>
              <a:rPr lang="en-US" sz="3000" b="1" u="sng" dirty="0" err="1" smtClean="0"/>
              <a:t>terorističkog</a:t>
            </a:r>
            <a:r>
              <a:rPr lang="en-US" sz="3000" b="1" u="sng" dirty="0" smtClean="0"/>
              <a:t> </a:t>
            </a:r>
            <a:r>
              <a:rPr lang="en-US" sz="3000" b="1" u="sng" dirty="0" err="1" smtClean="0"/>
              <a:t>akta</a:t>
            </a:r>
            <a:r>
              <a:rPr lang="en-US" sz="3000" b="1" u="sng" dirty="0" smtClean="0"/>
              <a:t> </a:t>
            </a:r>
            <a:r>
              <a:rPr lang="en-US" sz="3000" dirty="0" smtClean="0"/>
              <a:t>u </a:t>
            </a:r>
            <a:r>
              <a:rPr lang="en-US" sz="3000" dirty="0" err="1" smtClean="0"/>
              <a:t>cilju</a:t>
            </a:r>
            <a:r>
              <a:rPr lang="en-US" sz="3000" dirty="0" smtClean="0"/>
              <a:t> </a:t>
            </a:r>
            <a:r>
              <a:rPr lang="en-US" sz="3000" dirty="0" err="1" smtClean="0"/>
              <a:t>ozbiljnog</a:t>
            </a:r>
            <a:r>
              <a:rPr lang="en-US" sz="3000" dirty="0" smtClean="0"/>
              <a:t> </a:t>
            </a:r>
            <a:r>
              <a:rPr lang="en-US" sz="3000" dirty="0" err="1" smtClean="0"/>
              <a:t>zastrašivanja</a:t>
            </a:r>
            <a:r>
              <a:rPr lang="en-US" sz="3000" dirty="0" smtClean="0"/>
              <a:t> </a:t>
            </a:r>
            <a:r>
              <a:rPr lang="en-US" sz="3000" dirty="0" err="1" smtClean="0"/>
              <a:t>građana</a:t>
            </a:r>
            <a:r>
              <a:rPr lang="en-US" sz="3000" dirty="0" smtClean="0"/>
              <a:t> </a:t>
            </a:r>
            <a:r>
              <a:rPr lang="en-US" sz="3000" dirty="0" err="1" smtClean="0"/>
              <a:t>ili</a:t>
            </a:r>
            <a:r>
              <a:rPr lang="en-US" sz="3000" dirty="0" smtClean="0"/>
              <a:t> </a:t>
            </a:r>
            <a:r>
              <a:rPr lang="en-US" sz="3000" dirty="0" err="1" smtClean="0"/>
              <a:t>prisiljavanja</a:t>
            </a:r>
            <a:r>
              <a:rPr lang="en-US" sz="3000" dirty="0" smtClean="0"/>
              <a:t> </a:t>
            </a:r>
            <a:r>
              <a:rPr lang="en-US" sz="3000" dirty="0" err="1" smtClean="0"/>
              <a:t>organa</a:t>
            </a:r>
            <a:r>
              <a:rPr lang="en-US" sz="3000" dirty="0" smtClean="0"/>
              <a:t> </a:t>
            </a:r>
            <a:r>
              <a:rPr lang="en-US" sz="3000" dirty="0" err="1" smtClean="0"/>
              <a:t>vlasti</a:t>
            </a:r>
            <a:r>
              <a:rPr lang="en-US" sz="3000" dirty="0" smtClean="0"/>
              <a:t> </a:t>
            </a:r>
            <a:r>
              <a:rPr lang="en-US" sz="3000" dirty="0" err="1" smtClean="0"/>
              <a:t>Republi</a:t>
            </a:r>
            <a:r>
              <a:rPr lang="sr-Cyrl-RS" sz="3000" dirty="0" smtClean="0"/>
              <a:t>ke </a:t>
            </a:r>
            <a:r>
              <a:rPr lang="en-US" sz="3000" dirty="0" err="1" smtClean="0"/>
              <a:t>Srpsk</a:t>
            </a:r>
            <a:r>
              <a:rPr lang="sr-Cyrl-RS" sz="3000" dirty="0" smtClean="0"/>
              <a:t>e </a:t>
            </a:r>
            <a:r>
              <a:rPr lang="en-US" sz="3000" dirty="0" err="1" smtClean="0"/>
              <a:t>da</a:t>
            </a:r>
            <a:r>
              <a:rPr lang="en-US" sz="3000" dirty="0" smtClean="0"/>
              <a:t> </a:t>
            </a:r>
            <a:r>
              <a:rPr lang="en-US" sz="3000" dirty="0" err="1" smtClean="0"/>
              <a:t>nešto</a:t>
            </a:r>
            <a:r>
              <a:rPr lang="en-US" sz="3000" dirty="0" smtClean="0"/>
              <a:t> </a:t>
            </a:r>
            <a:r>
              <a:rPr lang="sr-Cyrl-RS" sz="3000" dirty="0" smtClean="0"/>
              <a:t>izvrše ili ne izvrše </a:t>
            </a:r>
            <a:r>
              <a:rPr lang="en-US" sz="3000" dirty="0" err="1" smtClean="0"/>
              <a:t>ili</a:t>
            </a:r>
            <a:r>
              <a:rPr lang="en-US" sz="3000" dirty="0" smtClean="0"/>
              <a:t> u </a:t>
            </a:r>
            <a:r>
              <a:rPr lang="en-US" sz="3000" dirty="0" err="1" smtClean="0"/>
              <a:t>cilju</a:t>
            </a:r>
            <a:r>
              <a:rPr lang="en-US" sz="3000" dirty="0" smtClean="0"/>
              <a:t> </a:t>
            </a:r>
            <a:r>
              <a:rPr lang="en-US" sz="3000" dirty="0" err="1" smtClean="0"/>
              <a:t>ozbiljnog</a:t>
            </a:r>
            <a:r>
              <a:rPr lang="en-US" sz="3000" dirty="0" smtClean="0"/>
              <a:t> </a:t>
            </a:r>
            <a:r>
              <a:rPr lang="en-US" sz="3000" dirty="0" err="1" smtClean="0"/>
              <a:t>narušavanja</a:t>
            </a:r>
            <a:r>
              <a:rPr lang="en-US" sz="3000" dirty="0" smtClean="0"/>
              <a:t> </a:t>
            </a:r>
            <a:r>
              <a:rPr lang="en-US" sz="3000" dirty="0" err="1" smtClean="0"/>
              <a:t>ili</a:t>
            </a:r>
            <a:r>
              <a:rPr lang="en-US" sz="3000" dirty="0" smtClean="0"/>
              <a:t> </a:t>
            </a:r>
            <a:r>
              <a:rPr lang="en-US" sz="3000" dirty="0" err="1" smtClean="0"/>
              <a:t>uništ</a:t>
            </a:r>
            <a:r>
              <a:rPr lang="sr-Cyrl-RS" sz="3000" dirty="0" smtClean="0"/>
              <a:t>ava</a:t>
            </a:r>
            <a:r>
              <a:rPr lang="en-US" sz="3000" dirty="0" err="1" smtClean="0"/>
              <a:t>nja</a:t>
            </a:r>
            <a:r>
              <a:rPr lang="en-US" sz="3000" dirty="0" smtClean="0"/>
              <a:t> </a:t>
            </a:r>
            <a:r>
              <a:rPr lang="en-US" sz="3000" dirty="0" err="1" smtClean="0"/>
              <a:t>osnovnih</a:t>
            </a:r>
            <a:r>
              <a:rPr lang="en-US" sz="3000" dirty="0" smtClean="0"/>
              <a:t> </a:t>
            </a:r>
            <a:r>
              <a:rPr lang="en-US" sz="3000" dirty="0" err="1" smtClean="0"/>
              <a:t>ustavnih</a:t>
            </a:r>
            <a:r>
              <a:rPr lang="en-US" sz="3000" dirty="0" smtClean="0"/>
              <a:t>, </a:t>
            </a:r>
            <a:r>
              <a:rPr lang="sr-Cyrl-RS" sz="3000" dirty="0" smtClean="0"/>
              <a:t>političkih, </a:t>
            </a:r>
            <a:r>
              <a:rPr lang="en-US" sz="3000" dirty="0" err="1" smtClean="0"/>
              <a:t>ekonomskih</a:t>
            </a:r>
            <a:r>
              <a:rPr lang="en-US" sz="3000" dirty="0" smtClean="0"/>
              <a:t> </a:t>
            </a:r>
            <a:r>
              <a:rPr lang="en-US" sz="3000" dirty="0" err="1" smtClean="0"/>
              <a:t>ili</a:t>
            </a:r>
            <a:r>
              <a:rPr lang="en-US" sz="3000" dirty="0" smtClean="0"/>
              <a:t> </a:t>
            </a:r>
            <a:r>
              <a:rPr lang="en-US" sz="3000" dirty="0" err="1" smtClean="0"/>
              <a:t>društvenih</a:t>
            </a:r>
            <a:r>
              <a:rPr lang="en-US" sz="3000" dirty="0" smtClean="0"/>
              <a:t> </a:t>
            </a:r>
            <a:r>
              <a:rPr lang="sr-Cyrl-RS" sz="3000" dirty="0" smtClean="0"/>
              <a:t>struktura </a:t>
            </a:r>
            <a:r>
              <a:rPr lang="sr-Latn-BA" sz="3000" dirty="0" smtClean="0"/>
              <a:t>RS </a:t>
            </a:r>
            <a:r>
              <a:rPr lang="sr-Cyrl-RS" sz="3000" dirty="0" smtClean="0"/>
              <a:t>čime se nanese ozbiljna šteta </a:t>
            </a:r>
            <a:r>
              <a:rPr lang="sr-Latn-BA" sz="3000" dirty="0" smtClean="0"/>
              <a:t>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sr-Latn-BA" sz="4000" b="1" dirty="0" smtClean="0"/>
              <a:t>Objekt zaštite i radnja izvršenja</a:t>
            </a:r>
            <a:endParaRPr lang="sr-Latn-BA" sz="4000" b="1" dirty="0"/>
          </a:p>
        </p:txBody>
      </p:sp>
      <p:sp>
        <p:nvSpPr>
          <p:cNvPr id="3" name="Content Placeholder 2"/>
          <p:cNvSpPr>
            <a:spLocks noGrp="1"/>
          </p:cNvSpPr>
          <p:nvPr>
            <p:ph idx="1"/>
          </p:nvPr>
        </p:nvSpPr>
        <p:spPr>
          <a:xfrm>
            <a:off x="457200" y="2780928"/>
            <a:ext cx="8229600" cy="3345235"/>
          </a:xfrm>
        </p:spPr>
        <p:txBody>
          <a:bodyPr>
            <a:normAutofit lnSpcReduction="10000"/>
          </a:bodyPr>
          <a:lstStyle/>
          <a:p>
            <a:r>
              <a:rPr lang="sr-Latn-BA" sz="2800" dirty="0" smtClean="0"/>
              <a:t>o</a:t>
            </a:r>
            <a:r>
              <a:rPr lang="sr-Cyrl-CS" sz="2800" dirty="0" err="1" smtClean="0"/>
              <a:t>bjekt</a:t>
            </a:r>
            <a:r>
              <a:rPr lang="sr-Cyrl-CS" sz="2800" dirty="0" smtClean="0"/>
              <a:t> zaštite</a:t>
            </a:r>
            <a:r>
              <a:rPr lang="sr-Latn-BA" sz="2800" dirty="0" smtClean="0"/>
              <a:t>: </a:t>
            </a:r>
            <a:r>
              <a:rPr lang="sr-Cyrl-CS" sz="2800" b="1" u="sng" dirty="0" smtClean="0"/>
              <a:t>ustavno uređenje i </a:t>
            </a:r>
            <a:r>
              <a:rPr lang="sr-Cyrl-CS" sz="2800" b="1" u="sng" dirty="0" err="1" smtClean="0"/>
              <a:t>bezb</a:t>
            </a:r>
            <a:r>
              <a:rPr lang="sr-Latn-BA" sz="2800" b="1" u="sng" dirty="0" smtClean="0"/>
              <a:t>j</a:t>
            </a:r>
            <a:r>
              <a:rPr lang="sr-Cyrl-CS" sz="2800" b="1" u="sng" dirty="0" err="1" smtClean="0"/>
              <a:t>ednost</a:t>
            </a:r>
            <a:r>
              <a:rPr lang="sr-Cyrl-CS" sz="2800" b="1" u="sng" dirty="0" smtClean="0"/>
              <a:t> Republike Srpske</a:t>
            </a:r>
            <a:r>
              <a:rPr lang="sr-Latn-BA" sz="2800" b="1" dirty="0" smtClean="0"/>
              <a:t>.</a:t>
            </a:r>
          </a:p>
          <a:p>
            <a:r>
              <a:rPr lang="sr-Cyrl-CS" sz="2800" dirty="0" smtClean="0"/>
              <a:t>objekt napada</a:t>
            </a:r>
            <a:r>
              <a:rPr lang="sr-Latn-BA" sz="2800" dirty="0" smtClean="0"/>
              <a:t>: </a:t>
            </a:r>
            <a:r>
              <a:rPr lang="sr-Cyrl-CS" sz="2800" b="1" u="sng" dirty="0" smtClean="0"/>
              <a:t>uređaji i post</a:t>
            </a:r>
            <a:r>
              <a:rPr lang="sr-Latn-BA" sz="2800" b="1" u="sng" dirty="0" smtClean="0"/>
              <a:t>r</a:t>
            </a:r>
            <a:r>
              <a:rPr lang="sr-Cyrl-CS" sz="2800" b="1" u="sng" dirty="0" err="1" smtClean="0"/>
              <a:t>ojenja</a:t>
            </a:r>
            <a:r>
              <a:rPr lang="sr-Cyrl-CS" sz="2800" b="1" u="sng" dirty="0" smtClean="0"/>
              <a:t> </a:t>
            </a:r>
            <a:r>
              <a:rPr lang="sr-Cyrl-CS" sz="2800" dirty="0" smtClean="0"/>
              <a:t>na koja su neposredno </a:t>
            </a:r>
            <a:r>
              <a:rPr lang="sr-Cyrl-CS" sz="2800" dirty="0" err="1" smtClean="0"/>
              <a:t>usm</a:t>
            </a:r>
            <a:r>
              <a:rPr lang="sr-Latn-BA" sz="2800" dirty="0" smtClean="0"/>
              <a:t>j</a:t>
            </a:r>
            <a:r>
              <a:rPr lang="sr-Cyrl-CS" sz="2800" dirty="0" err="1" smtClean="0"/>
              <a:t>erene</a:t>
            </a:r>
            <a:r>
              <a:rPr lang="sr-Cyrl-CS" sz="2800" dirty="0" smtClean="0"/>
              <a:t> pojedine d</a:t>
            </a:r>
            <a:r>
              <a:rPr lang="sr-Latn-BA" sz="2800" dirty="0" smtClean="0"/>
              <a:t>j</a:t>
            </a:r>
            <a:r>
              <a:rPr lang="sr-Cyrl-CS" sz="2800" dirty="0" err="1" smtClean="0"/>
              <a:t>elatnosti</a:t>
            </a:r>
            <a:r>
              <a:rPr lang="sr-Cyrl-CS" sz="2800" dirty="0" smtClean="0"/>
              <a:t> u okviru terorističkog akta.</a:t>
            </a:r>
            <a:endParaRPr lang="sr-Latn-BA" sz="2800" dirty="0" smtClean="0"/>
          </a:p>
          <a:p>
            <a:r>
              <a:rPr lang="sr-Latn-BA" sz="2800" dirty="0" smtClean="0"/>
              <a:t>r</a:t>
            </a:r>
            <a:r>
              <a:rPr lang="sr-Cyrl-CS" sz="2800" dirty="0" smtClean="0"/>
              <a:t>adnja izvršenja</a:t>
            </a:r>
            <a:r>
              <a:rPr lang="sr-Latn-BA" sz="2800" dirty="0" smtClean="0"/>
              <a:t>: </a:t>
            </a:r>
            <a:r>
              <a:rPr lang="sr-Cyrl-CS" sz="2800" b="1" u="sng" dirty="0" smtClean="0"/>
              <a:t>vršenje terorističkog akta</a:t>
            </a:r>
            <a:r>
              <a:rPr lang="sr-Cyrl-CS" sz="2800" b="1" dirty="0" smtClean="0"/>
              <a:t> </a:t>
            </a:r>
            <a:r>
              <a:rPr lang="sr-Cyrl-RS" sz="2800" dirty="0" smtClean="0"/>
              <a:t>koji se preduzima sl</a:t>
            </a:r>
            <a:r>
              <a:rPr lang="sr-Latn-BA" sz="2800" dirty="0" smtClean="0"/>
              <a:t>j</a:t>
            </a:r>
            <a:r>
              <a:rPr lang="sr-Cyrl-RS" sz="2800" dirty="0" smtClean="0"/>
              <a:t>edeći</a:t>
            </a:r>
            <a:r>
              <a:rPr lang="sr-Latn-BA" sz="2800" dirty="0" smtClean="0"/>
              <a:t>m</a:t>
            </a:r>
            <a:r>
              <a:rPr lang="sr-Cyrl-RS" sz="2800" dirty="0" smtClean="0"/>
              <a:t> alternativno predviđenim d</a:t>
            </a:r>
            <a:r>
              <a:rPr lang="sr-Latn-BA" sz="2800" dirty="0" smtClean="0"/>
              <a:t>j</a:t>
            </a:r>
            <a:r>
              <a:rPr lang="sr-Cyrl-RS" sz="2800" dirty="0" smtClean="0"/>
              <a:t>elatnostima</a:t>
            </a:r>
            <a:r>
              <a:rPr lang="sr-Latn-BA" sz="2800" dirty="0" smtClean="0"/>
              <a:t>:</a:t>
            </a:r>
            <a:r>
              <a:rPr lang="sr-Cyrl-CS" sz="2800" dirty="0" smtClean="0"/>
              <a:t> </a:t>
            </a:r>
            <a:endParaRPr lang="sr-Latn-B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Latn-BA" sz="4000" b="1" dirty="0" smtClean="0"/>
              <a:t>Teroristički akti:</a:t>
            </a:r>
            <a:endParaRPr lang="sr-Latn-BA" sz="4000" b="1" dirty="0"/>
          </a:p>
        </p:txBody>
      </p:sp>
      <p:sp>
        <p:nvSpPr>
          <p:cNvPr id="3" name="Content Placeholder 2"/>
          <p:cNvSpPr>
            <a:spLocks noGrp="1"/>
          </p:cNvSpPr>
          <p:nvPr>
            <p:ph idx="1"/>
          </p:nvPr>
        </p:nvSpPr>
        <p:spPr>
          <a:xfrm>
            <a:off x="457200" y="2060848"/>
            <a:ext cx="8229600" cy="4065315"/>
          </a:xfrm>
        </p:spPr>
        <p:txBody>
          <a:bodyPr>
            <a:noAutofit/>
          </a:bodyPr>
          <a:lstStyle/>
          <a:p>
            <a:pPr marL="514350" indent="-514350">
              <a:buAutoNum type="alphaLcParenR"/>
            </a:pPr>
            <a:r>
              <a:rPr lang="sr-Cyrl-CS" sz="2800" b="1" dirty="0" smtClean="0"/>
              <a:t>napad na život lica </a:t>
            </a:r>
            <a:r>
              <a:rPr lang="sr-Cyrl-CS" sz="2800" dirty="0" smtClean="0"/>
              <a:t>koje može prouzrokovati njegovu smrt</a:t>
            </a:r>
            <a:r>
              <a:rPr lang="sr-Latn-BA" sz="2800" dirty="0" smtClean="0"/>
              <a:t>,</a:t>
            </a:r>
          </a:p>
          <a:p>
            <a:pPr marL="514350" indent="-514350">
              <a:buAutoNum type="alphaLcParenR"/>
            </a:pPr>
            <a:r>
              <a:rPr lang="sr-Cyrl-CS" sz="2800" b="1" dirty="0" smtClean="0"/>
              <a:t>napad na t</a:t>
            </a:r>
            <a:r>
              <a:rPr lang="sr-Latn-BA" sz="2800" b="1" dirty="0" smtClean="0"/>
              <a:t>j</a:t>
            </a:r>
            <a:r>
              <a:rPr lang="sr-Cyrl-CS" sz="2800" b="1" dirty="0" err="1" smtClean="0"/>
              <a:t>elesni</a:t>
            </a:r>
            <a:r>
              <a:rPr lang="sr-Cyrl-CS" sz="2800" b="1" dirty="0" smtClean="0"/>
              <a:t> integritet </a:t>
            </a:r>
            <a:r>
              <a:rPr lang="sr-Cyrl-RS" sz="2800" dirty="0" smtClean="0"/>
              <a:t>drugog </a:t>
            </a:r>
            <a:r>
              <a:rPr lang="sr-Cyrl-CS" sz="2800" dirty="0" smtClean="0"/>
              <a:t>lica,</a:t>
            </a:r>
            <a:endParaRPr lang="sr-Latn-BA" sz="2800" dirty="0" smtClean="0"/>
          </a:p>
          <a:p>
            <a:pPr marL="514350" indent="-514350">
              <a:buAutoNum type="alphaLcParenR"/>
            </a:pPr>
            <a:r>
              <a:rPr lang="sr-Cyrl-CS" sz="2800" dirty="0" smtClean="0"/>
              <a:t>protivpravno zatvaranje, držanje zatvorenog ili na drugi način </a:t>
            </a:r>
            <a:r>
              <a:rPr lang="sr-Cyrl-CS" sz="2800" b="1" dirty="0" smtClean="0"/>
              <a:t>oduzimanje ili ograničavanje slobode kretanja drugom licu</a:t>
            </a:r>
            <a:r>
              <a:rPr lang="sr-Cyrl-CS" sz="2800" dirty="0" smtClean="0"/>
              <a:t> s ciljem da se on ili neko drugi prisili da nešto učini, ne učini ili trpi (otmica) ili uz</a:t>
            </a:r>
            <a:r>
              <a:rPr lang="sr-Latn-BA" sz="2800" dirty="0" smtClean="0"/>
              <a:t>i</a:t>
            </a:r>
            <a:r>
              <a:rPr lang="sr-Cyrl-CS" sz="2800" dirty="0" smtClean="0"/>
              <a:t>manje talaca, </a:t>
            </a:r>
            <a:endParaRPr lang="sr-Latn-BA"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sr-Latn-BA" sz="4000" b="1" dirty="0" smtClean="0"/>
              <a:t>Teroristički akti</a:t>
            </a:r>
            <a:endParaRPr lang="sr-Latn-BA" sz="4000" dirty="0"/>
          </a:p>
        </p:txBody>
      </p:sp>
      <p:sp>
        <p:nvSpPr>
          <p:cNvPr id="3" name="Content Placeholder 2"/>
          <p:cNvSpPr>
            <a:spLocks noGrp="1"/>
          </p:cNvSpPr>
          <p:nvPr>
            <p:ph idx="1"/>
          </p:nvPr>
        </p:nvSpPr>
        <p:spPr>
          <a:xfrm>
            <a:off x="457200" y="1844824"/>
            <a:ext cx="8229600" cy="4281339"/>
          </a:xfrm>
        </p:spPr>
        <p:txBody>
          <a:bodyPr>
            <a:normAutofit fontScale="92500" lnSpcReduction="20000"/>
          </a:bodyPr>
          <a:lstStyle/>
          <a:p>
            <a:pPr marL="514350" indent="-514350">
              <a:buAutoNum type="alphaLcParenR" startAt="4"/>
            </a:pPr>
            <a:r>
              <a:rPr lang="sr-Cyrl-CS" sz="3000" b="1" dirty="0" smtClean="0"/>
              <a:t>nanošenje velike štete </a:t>
            </a:r>
            <a:r>
              <a:rPr lang="sr-Cyrl-CS" sz="3000" dirty="0" smtClean="0"/>
              <a:t>objektima </a:t>
            </a:r>
            <a:r>
              <a:rPr lang="sr-Latn-BA" sz="3000" dirty="0" smtClean="0"/>
              <a:t>RS</a:t>
            </a:r>
            <a:r>
              <a:rPr lang="sr-Cyrl-CS" sz="3000" dirty="0" smtClean="0"/>
              <a:t> ili javnim objektima, saobraćajnom sistemu, objektima infrastrukture, uključujući informatički sistem, fiksnoj platformi koja se nalazi u kontinentalnom pojasu, </a:t>
            </a:r>
            <a:r>
              <a:rPr lang="sr-Cyrl-RS" sz="3000" dirty="0" smtClean="0"/>
              <a:t>na </a:t>
            </a:r>
            <a:r>
              <a:rPr lang="sr-Cyrl-CS" sz="3000" dirty="0" smtClean="0"/>
              <a:t>javnom m</a:t>
            </a:r>
            <a:r>
              <a:rPr lang="sr-Latn-BA" sz="3000" dirty="0" smtClean="0"/>
              <a:t>j</a:t>
            </a:r>
            <a:r>
              <a:rPr lang="sr-Cyrl-CS" sz="3000" dirty="0" err="1" smtClean="0"/>
              <a:t>estu</a:t>
            </a:r>
            <a:r>
              <a:rPr lang="sr-Cyrl-CS" sz="3000" dirty="0" smtClean="0"/>
              <a:t> ili </a:t>
            </a:r>
            <a:r>
              <a:rPr lang="sr-Cyrl-RS" sz="3000" dirty="0" smtClean="0"/>
              <a:t>u </a:t>
            </a:r>
            <a:r>
              <a:rPr lang="sr-Cyrl-CS" sz="3000" dirty="0" smtClean="0"/>
              <a:t>privatnoj imovini za koju štetu je v</a:t>
            </a:r>
            <a:r>
              <a:rPr lang="sr-Latn-BA" sz="3000" dirty="0" smtClean="0"/>
              <a:t>j</a:t>
            </a:r>
            <a:r>
              <a:rPr lang="sr-Cyrl-CS" sz="3000" dirty="0" err="1" smtClean="0"/>
              <a:t>erovatno</a:t>
            </a:r>
            <a:r>
              <a:rPr lang="sr-Cyrl-CS" sz="3000" dirty="0" smtClean="0"/>
              <a:t> da će ugroziti ljudski život ili dovesti do </a:t>
            </a:r>
            <a:r>
              <a:rPr lang="sr-Cyrl-CS" sz="3000" u="sng" dirty="0" smtClean="0"/>
              <a:t>znatne materijalne štete</a:t>
            </a:r>
            <a:r>
              <a:rPr lang="sr-Cyrl-CS" sz="3000" dirty="0" smtClean="0"/>
              <a:t>, </a:t>
            </a:r>
            <a:endParaRPr lang="sr-Latn-BA" sz="3000" dirty="0" smtClean="0"/>
          </a:p>
          <a:p>
            <a:pPr marL="514350" indent="-514350">
              <a:buAutoNum type="alphaLcParenR" startAt="4"/>
            </a:pPr>
            <a:r>
              <a:rPr lang="sr-Cyrl-CS" sz="3000" b="1" dirty="0" smtClean="0"/>
              <a:t>otmica</a:t>
            </a:r>
            <a:r>
              <a:rPr lang="sr-Cyrl-CS" sz="3000" dirty="0" smtClean="0"/>
              <a:t> vazduhoplova, broda ili drugog sredstva javnog saobraćaja ili prevoza robe</a:t>
            </a:r>
            <a:r>
              <a:rPr lang="sr-Latn-BA" sz="3000" dirty="0" smtClean="0"/>
              <a:t>,</a:t>
            </a:r>
          </a:p>
          <a:p>
            <a:endParaRPr lang="sr-Latn-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Autofit/>
          </a:bodyPr>
          <a:lstStyle/>
          <a:p>
            <a:r>
              <a:rPr lang="sr-Latn-BA" sz="4000" b="1" dirty="0" smtClean="0"/>
              <a:t>Teroristički akti</a:t>
            </a:r>
            <a:endParaRPr lang="sr-Latn-BA" sz="4000" dirty="0"/>
          </a:p>
        </p:txBody>
      </p:sp>
      <p:sp>
        <p:nvSpPr>
          <p:cNvPr id="3" name="Content Placeholder 2"/>
          <p:cNvSpPr>
            <a:spLocks noGrp="1"/>
          </p:cNvSpPr>
          <p:nvPr>
            <p:ph idx="1"/>
          </p:nvPr>
        </p:nvSpPr>
        <p:spPr>
          <a:xfrm>
            <a:off x="251520" y="836712"/>
            <a:ext cx="8784976" cy="5688632"/>
          </a:xfrm>
        </p:spPr>
        <p:txBody>
          <a:bodyPr>
            <a:noAutofit/>
          </a:bodyPr>
          <a:lstStyle/>
          <a:p>
            <a:pPr marL="514350" indent="-514350">
              <a:buAutoNum type="alphaLcParenR" startAt="6"/>
            </a:pPr>
            <a:r>
              <a:rPr lang="sr-Cyrl-CS" sz="2800" dirty="0" smtClean="0"/>
              <a:t>proizvodnja, </a:t>
            </a:r>
            <a:r>
              <a:rPr lang="sr-Cyrl-CS" sz="2800" dirty="0" err="1" smtClean="0"/>
              <a:t>pos</a:t>
            </a:r>
            <a:r>
              <a:rPr lang="sr-Latn-BA" sz="2800" dirty="0" smtClean="0"/>
              <a:t>j</a:t>
            </a:r>
            <a:r>
              <a:rPr lang="sr-Cyrl-CS" sz="2800" dirty="0" err="1" smtClean="0"/>
              <a:t>edov</a:t>
            </a:r>
            <a:r>
              <a:rPr lang="sr-Latn-BA" sz="2800" dirty="0" err="1" smtClean="0"/>
              <a:t>anje</a:t>
            </a:r>
            <a:r>
              <a:rPr lang="sr-Cyrl-CS" sz="2800" dirty="0" smtClean="0"/>
              <a:t>, sticanje, prevoz, </a:t>
            </a:r>
            <a:r>
              <a:rPr lang="sr-Cyrl-CS" sz="2800" dirty="0" err="1" smtClean="0"/>
              <a:t>snabd</a:t>
            </a:r>
            <a:r>
              <a:rPr lang="sr-Latn-BA" sz="2800" dirty="0" err="1" smtClean="0"/>
              <a:t>ij</a:t>
            </a:r>
            <a:r>
              <a:rPr lang="sr-Cyrl-CS" sz="2800" dirty="0" err="1" smtClean="0"/>
              <a:t>evanje</a:t>
            </a:r>
            <a:r>
              <a:rPr lang="sr-Cyrl-CS" sz="2800" dirty="0" smtClean="0"/>
              <a:t>, korišćenje ili osposobljavanje za korišćenje oružja, eksploziva, nuklearnog, </a:t>
            </a:r>
            <a:r>
              <a:rPr lang="sr-Cyrl-CS" sz="2800" dirty="0" err="1" smtClean="0"/>
              <a:t>biol</a:t>
            </a:r>
            <a:r>
              <a:rPr lang="sr-Latn-BA" sz="2800" dirty="0" smtClean="0"/>
              <a:t>.</a:t>
            </a:r>
            <a:r>
              <a:rPr lang="sr-Cyrl-CS" sz="2800" dirty="0" smtClean="0"/>
              <a:t> ili hem</a:t>
            </a:r>
            <a:r>
              <a:rPr lang="sr-Latn-BA" sz="2800" dirty="0" smtClean="0"/>
              <a:t>.</a:t>
            </a:r>
            <a:r>
              <a:rPr lang="sr-Cyrl-CS" sz="2800" dirty="0" smtClean="0"/>
              <a:t> oružja ili </a:t>
            </a:r>
            <a:r>
              <a:rPr lang="sr-Cyrl-CS" sz="2800" dirty="0" err="1" smtClean="0"/>
              <a:t>radioakt</a:t>
            </a:r>
            <a:r>
              <a:rPr lang="sr-Latn-BA" sz="2800" dirty="0" smtClean="0"/>
              <a:t>.</a:t>
            </a:r>
            <a:r>
              <a:rPr lang="sr-Cyrl-CS" sz="2800" dirty="0" smtClean="0"/>
              <a:t> materijala, te istraživanje i razvoj bio</a:t>
            </a:r>
            <a:r>
              <a:rPr lang="sr-Latn-BA" sz="2800" dirty="0" smtClean="0"/>
              <a:t>l.</a:t>
            </a:r>
            <a:r>
              <a:rPr lang="sr-Cyrl-CS" sz="2800" dirty="0" smtClean="0"/>
              <a:t>, hem</a:t>
            </a:r>
            <a:r>
              <a:rPr lang="sr-Latn-BA" sz="2800" dirty="0" smtClean="0"/>
              <a:t>.</a:t>
            </a:r>
            <a:r>
              <a:rPr lang="sr-Cyrl-CS" sz="2800" dirty="0" smtClean="0"/>
              <a:t> ili </a:t>
            </a:r>
            <a:r>
              <a:rPr lang="sr-Cyrl-CS" sz="2800" dirty="0" err="1" smtClean="0"/>
              <a:t>radioak</a:t>
            </a:r>
            <a:r>
              <a:rPr lang="sr-Latn-BA" sz="2800" dirty="0" smtClean="0"/>
              <a:t>.</a:t>
            </a:r>
            <a:r>
              <a:rPr lang="sr-Cyrl-CS" sz="2800" dirty="0" smtClean="0"/>
              <a:t> mat </a:t>
            </a:r>
            <a:r>
              <a:rPr lang="sr-Cyrl-RS" sz="2800" dirty="0" smtClean="0"/>
              <a:t>kao i pos</a:t>
            </a:r>
            <a:r>
              <a:rPr lang="sr-Latn-BA" sz="2800" dirty="0" smtClean="0"/>
              <a:t>j</a:t>
            </a:r>
            <a:r>
              <a:rPr lang="sr-Cyrl-RS" sz="2800" dirty="0" smtClean="0"/>
              <a:t>edovanje ili korišćenje uređaja za aktiviranje ili emitovanje radioakt</a:t>
            </a:r>
            <a:r>
              <a:rPr lang="sr-Latn-BA" sz="2800" dirty="0" smtClean="0"/>
              <a:t>.</a:t>
            </a:r>
            <a:r>
              <a:rPr lang="sr-Cyrl-RS" sz="2800" dirty="0" smtClean="0"/>
              <a:t> ili joniz</a:t>
            </a:r>
            <a:r>
              <a:rPr lang="sr-Latn-BA" sz="2800" dirty="0" smtClean="0"/>
              <a:t>.</a:t>
            </a:r>
            <a:r>
              <a:rPr lang="sr-Cyrl-RS" sz="2800" dirty="0" smtClean="0"/>
              <a:t> zračenja, korišćenje ili oštećenje nukl objekta tako da bi moglo doći do ispuštanja ili opasnosti od ispuštanja radioak</a:t>
            </a:r>
            <a:r>
              <a:rPr lang="sr-Latn-BA" sz="2800" dirty="0" smtClean="0"/>
              <a:t>.</a:t>
            </a:r>
            <a:r>
              <a:rPr lang="sr-Cyrl-RS" sz="2800" dirty="0" smtClean="0"/>
              <a:t> mat</a:t>
            </a:r>
            <a:r>
              <a:rPr lang="sr-Latn-BA" sz="2800" dirty="0" smtClean="0"/>
              <a:t>.,</a:t>
            </a:r>
            <a:r>
              <a:rPr lang="sr-Cyrl-RS" sz="2800" dirty="0" smtClean="0"/>
              <a:t> ili uz upotrebu sile ili pr</a:t>
            </a:r>
            <a:r>
              <a:rPr lang="sr-Latn-BA" sz="2800" dirty="0" err="1" smtClean="0"/>
              <a:t>ij</a:t>
            </a:r>
            <a:r>
              <a:rPr lang="sr-Cyrl-RS" sz="2800" dirty="0" smtClean="0"/>
              <a:t>etnje zaht</a:t>
            </a:r>
            <a:r>
              <a:rPr lang="sr-Latn-BA" sz="2800" dirty="0" err="1" smtClean="0"/>
              <a:t>ij</a:t>
            </a:r>
            <a:r>
              <a:rPr lang="sr-Cyrl-RS" sz="2800" dirty="0" smtClean="0"/>
              <a:t>evanje radio</a:t>
            </a:r>
            <a:r>
              <a:rPr lang="sr-Latn-BA" sz="2800" dirty="0" smtClean="0"/>
              <a:t>akt</a:t>
            </a:r>
            <a:r>
              <a:rPr lang="sr-Cyrl-RS" sz="2800" dirty="0" smtClean="0"/>
              <a:t> mat</a:t>
            </a:r>
            <a:r>
              <a:rPr lang="sr-Latn-BA" sz="2800" dirty="0" smtClean="0"/>
              <a:t>.,</a:t>
            </a:r>
            <a:r>
              <a:rPr lang="sr-Cyrl-RS" sz="2800" dirty="0" smtClean="0"/>
              <a:t> uređaja za aktiviranje, raspršivanje ili emitovanje radioak</a:t>
            </a:r>
            <a:r>
              <a:rPr lang="sr-Latn-BA" sz="2800" dirty="0" smtClean="0"/>
              <a:t>t.</a:t>
            </a:r>
            <a:r>
              <a:rPr lang="sr-Cyrl-RS" sz="2800" dirty="0" smtClean="0"/>
              <a:t> </a:t>
            </a:r>
            <a:r>
              <a:rPr lang="sr-Latn-BA" sz="2800" dirty="0" smtClean="0"/>
              <a:t>m</a:t>
            </a:r>
            <a:r>
              <a:rPr lang="sr-Cyrl-RS" sz="2800" dirty="0" smtClean="0"/>
              <a:t>at</a:t>
            </a:r>
            <a:r>
              <a:rPr lang="sr-Latn-BA" sz="2800" dirty="0" smtClean="0"/>
              <a:t>.</a:t>
            </a:r>
            <a:r>
              <a:rPr lang="sr-Cyrl-RS" sz="2800" dirty="0" smtClean="0"/>
              <a:t> ili nukl</a:t>
            </a:r>
            <a:r>
              <a:rPr lang="sr-Latn-BA" sz="2800" dirty="0" smtClean="0"/>
              <a:t>.</a:t>
            </a:r>
            <a:r>
              <a:rPr lang="sr-Cyrl-RS" sz="2800" dirty="0" smtClean="0"/>
              <a:t> objekta,</a:t>
            </a:r>
            <a:endParaRPr lang="sr-Latn-BA" sz="2800" dirty="0" smtClean="0"/>
          </a:p>
          <a:p>
            <a:pPr marL="514350" indent="-514350">
              <a:buNone/>
            </a:pPr>
            <a:r>
              <a:rPr lang="sr-Cyrl-CS" sz="2800" dirty="0" smtClean="0"/>
              <a:t> </a:t>
            </a:r>
            <a:endParaRPr lang="sr-Latn-BA"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3598</Words>
  <Application>Microsoft Office PowerPoint</Application>
  <PresentationFormat>On-screen Show (4:3)</PresentationFormat>
  <Paragraphs>188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Glava XXIII - KD TERORIZMA</vt:lpstr>
      <vt:lpstr>Izvor  ovih KD i objekt zaštite</vt:lpstr>
      <vt:lpstr>Oblik krivice i izvršilac</vt:lpstr>
      <vt:lpstr>1. Terorizam – član 299</vt:lpstr>
      <vt:lpstr>U čemu se djelo sastoji?</vt:lpstr>
      <vt:lpstr>Objekt zaštite i radnja izvršenja</vt:lpstr>
      <vt:lpstr>Teroristički akti:</vt:lpstr>
      <vt:lpstr>Teroristički akti</vt:lpstr>
      <vt:lpstr>Teroristički akti</vt:lpstr>
      <vt:lpstr>Teroristički akti</vt:lpstr>
      <vt:lpstr>Za postojanje djela je bitno...</vt:lpstr>
      <vt:lpstr>Izvršilac djela, oblik krivice</vt:lpstr>
      <vt:lpstr>Lakši oblik djela (stav 2)</vt:lpstr>
      <vt:lpstr>Teži oblici djela</vt:lpstr>
      <vt:lpstr>2. Finansiranje terorističkih aktivnosti - član 300</vt:lpstr>
      <vt:lpstr>Finansiranje terorističkih aktivnosti</vt:lpstr>
      <vt:lpstr>Objekt zaštite i objekt napada</vt:lpstr>
      <vt:lpstr>Radnja izvršenja je alternativno određena:</vt:lpstr>
      <vt:lpstr>Za postojanje djela je bitno...</vt:lpstr>
      <vt:lpstr>Izvršilac djela</vt:lpstr>
      <vt:lpstr>Teži oblik djela postoji:</vt:lpstr>
      <vt:lpstr>3. Stvaranje terorističkih grupa ili organizacija – član 301</vt:lpstr>
      <vt:lpstr>Objekt zaštite i radnja izvršenja </vt:lpstr>
      <vt:lpstr>Za postojanje djela je bitno...</vt:lpstr>
      <vt:lpstr>Kažnjavanje za ovo KD</vt:lpstr>
      <vt:lpstr>Kažnjavanje za ovo KD</vt:lpstr>
      <vt:lpstr>Dva lakša oblika djela</vt:lpstr>
      <vt:lpstr>4. Javno podsticanje na terorističke aktivnosti – član 302</vt:lpstr>
      <vt:lpstr>Radnja izvršenja je alternativno određena kao:</vt:lpstr>
      <vt:lpstr>Izvršilac djela</vt:lpstr>
      <vt:lpstr>5. Vrbovanje i obučavanje za vršenje terorističkih djela – član 303</vt:lpstr>
      <vt:lpstr>Pripremne radnje predviđane kao samostalno KD...</vt:lpstr>
      <vt:lpstr>Radnja izvršenja je...</vt:lpstr>
      <vt:lpstr>Radnja izvršenja je i...</vt:lpstr>
      <vt:lpstr>Bitno je da se radnja izvršenja preduzima...</vt:lpstr>
      <vt:lpstr>Izvršilac djela</vt:lpstr>
      <vt:lpstr>6. Formiranje i obučavanje grupa radi pridruživanja stranim terorističkim organizacijama – član 304.</vt:lpstr>
      <vt:lpstr>Objekt zaštite i objekt napada</vt:lpstr>
      <vt:lpstr>Radnja izvršenja...</vt:lpstr>
      <vt:lpstr>Izvršilac djela</vt:lpstr>
      <vt:lpstr>Blaže kažnjavanje</vt:lpstr>
      <vt:lpstr>Prvi teži oblik djela</vt:lpstr>
      <vt:lpstr>Drugi i treći teži oblik djela</vt:lpstr>
      <vt:lpstr>7. Uzimanje talaca – član 305</vt:lpstr>
      <vt:lpstr>Objekt zaštite</vt:lpstr>
      <vt:lpstr>Radnja izvršenja je višestruko alternativno određena kao:</vt:lpstr>
      <vt:lpstr>Radnja izvršenja je višestruko alternativno određena kao:</vt:lpstr>
      <vt:lpstr>Za postojanje djela je bitno...</vt:lpstr>
      <vt:lpstr>Djelo ima dva teža oblika ispoljavanja:</vt:lpstr>
    </vt:vector>
  </TitlesOfParts>
  <Company>Ombudsmen BiH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Glava XV - KD SEKSUALNOG ZLOSTAVLJANJA I ISKORIŠTAVANJA DJETETA</dc:title>
  <dc:creator>Ombudsmen BiH</dc:creator>
  <cp:lastModifiedBy>Ombudsmen BiH</cp:lastModifiedBy>
  <cp:revision>37</cp:revision>
  <dcterms:created xsi:type="dcterms:W3CDTF">2017-11-13T20:32:47Z</dcterms:created>
  <dcterms:modified xsi:type="dcterms:W3CDTF">2018-02-04T09:33:38Z</dcterms:modified>
</cp:coreProperties>
</file>