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7">
  <p:sldMasterIdLst>
    <p:sldMasterId id="2147483660" r:id="rId1"/>
  </p:sldMasterIdLst>
  <p:sldIdLst>
    <p:sldId id="301" r:id="rId2"/>
    <p:sldId id="302" r:id="rId3"/>
    <p:sldId id="303" r:id="rId4"/>
    <p:sldId id="304" r:id="rId5"/>
    <p:sldId id="288" r:id="rId6"/>
    <p:sldId id="289" r:id="rId7"/>
    <p:sldId id="299" r:id="rId8"/>
    <p:sldId id="292" r:id="rId9"/>
    <p:sldId id="293" r:id="rId10"/>
    <p:sldId id="290" r:id="rId11"/>
    <p:sldId id="294" r:id="rId12"/>
    <p:sldId id="295" r:id="rId13"/>
    <p:sldId id="296" r:id="rId14"/>
    <p:sldId id="297" r:id="rId15"/>
    <p:sldId id="298" r:id="rId16"/>
    <p:sldId id="291" r:id="rId17"/>
    <p:sldId id="300" r:id="rId18"/>
    <p:sldId id="305" r:id="rId19"/>
    <p:sldId id="306" r:id="rId20"/>
  </p:sldIdLst>
  <p:sldSz cx="9144000" cy="6858000" type="screen4x3"/>
  <p:notesSz cx="6761163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7E99-CBB1-4A97-87F0-4D1E6BACA46B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AAC2-F051-482C-81F0-ACE20A751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73B8D-AFDF-4F90-B427-339CFE432E42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9A93-4768-40EB-B13D-854E9459F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D764E-8E1D-44C7-865E-5CF476E36CE3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8290-8BBE-4AD3-9949-987EFEA58D3B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66AE-B1C0-44C7-8B97-09705853B172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DBAE-7A07-4179-BD43-C6B05732D2C2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80809-44AB-4020-A45C-ACCE0E3C6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4FC-EC48-4ED5-82C4-F70B22660974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D471C-8F9D-494D-9D73-C3CF77F94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6A5BD-CCDF-42CC-BECB-8CA26B7DEEA1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1624-11FC-422A-B3AE-6E74A82B9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x-none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2771-7FCC-4F40-9B06-CDC02CD03636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97894-862F-4BE0-B5E2-978239529539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2896-64B8-4C60-8505-AE095EFF9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28F4-7253-4166-945B-F8412C68171A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006D5-E149-4DBA-A0B4-2950C4B37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3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5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24614-C14B-4800-8B2C-71DF46AD6E6C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5FAF-C188-4F6F-9D6C-25C29BEE8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0F804-4AAF-4D0F-BA65-BEA225ACAD02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81B1-E0B3-412F-AEA3-D09F8F3B2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1C6F-A1B6-498A-ACAF-6FB02A3D98A5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7720-43BF-4999-AE47-761D8A452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96A95-28C6-47AC-AF2F-54B5C10FCAF1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F585-26D7-4E4C-947A-9A40C6518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C3CE0-BDD0-4976-A38D-DAC1EFE1D9BD}" type="datetimeFigureOut">
              <a:rPr lang="en-US"/>
              <a:pPr>
                <a:defRPr/>
              </a:pPr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B185E2-F7AD-4360-AED7-B5FE880A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6" r:id="rId3"/>
    <p:sldLayoutId id="2147483668" r:id="rId4"/>
    <p:sldLayoutId id="2147483669" r:id="rId5"/>
    <p:sldLayoutId id="2147483677" r:id="rId6"/>
    <p:sldLayoutId id="2147483670" r:id="rId7"/>
    <p:sldLayoutId id="2147483671" r:id="rId8"/>
    <p:sldLayoutId id="2147483672" r:id="rId9"/>
    <p:sldLayoutId id="2147483673" r:id="rId10"/>
    <p:sldLayoutId id="2147483678" r:id="rId11"/>
    <p:sldLayoutId id="2147483679" r:id="rId12"/>
    <p:sldLayoutId id="2147483680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18" charset="2"/>
        <a:buChar char="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0" y="530225"/>
            <a:ext cx="9144000" cy="2587625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/>
            <a:r>
              <a:rPr lang="sr-Latn-CS" sz="3200" b="1" dirty="0"/>
              <a:t>Aktuelna pitanja iz </a:t>
            </a:r>
            <a:r>
              <a:rPr lang="sr-Latn-CS" sz="3200" b="1" dirty="0" err="1"/>
              <a:t>primjene</a:t>
            </a:r>
            <a:r>
              <a:rPr lang="sr-Latn-CS" sz="3200" b="1" dirty="0"/>
              <a:t> </a:t>
            </a:r>
            <a:r>
              <a:rPr lang="sr-Latn-CS" sz="3200" b="1" dirty="0" smtClean="0"/>
              <a:t/>
            </a:r>
            <a:br>
              <a:rPr lang="sr-Latn-CS" sz="3200" b="1" dirty="0" smtClean="0"/>
            </a:br>
            <a:r>
              <a:rPr lang="sr-Latn-CS" sz="3200" b="1" dirty="0" smtClean="0"/>
              <a:t>Zakona </a:t>
            </a:r>
            <a:r>
              <a:rPr lang="sr-Latn-CS" sz="3200" b="1" dirty="0"/>
              <a:t>o prekršajima </a:t>
            </a:r>
            <a:r>
              <a:rPr lang="sr-Latn-CS" sz="3200" b="1" dirty="0" smtClean="0"/>
              <a:t/>
            </a:r>
            <a:br>
              <a:rPr lang="sr-Latn-CS" sz="3200" b="1" dirty="0" smtClean="0"/>
            </a:br>
            <a:r>
              <a:rPr lang="sr-Latn-CS" sz="3200" b="1" dirty="0" smtClean="0"/>
              <a:t>s </a:t>
            </a:r>
            <a:r>
              <a:rPr lang="sr-Latn-CS" sz="3200" b="1" dirty="0"/>
              <a:t>posebnim osvrtom na izricanje </a:t>
            </a:r>
            <a:r>
              <a:rPr lang="sr-Latn-CS" sz="3200" b="1" dirty="0" smtClean="0"/>
              <a:t/>
            </a:r>
            <a:br>
              <a:rPr lang="sr-Latn-CS" sz="3200" b="1" dirty="0" smtClean="0"/>
            </a:br>
            <a:r>
              <a:rPr lang="sr-Latn-CS" sz="3200" b="1" dirty="0" smtClean="0"/>
              <a:t>kazne </a:t>
            </a:r>
            <a:r>
              <a:rPr lang="sr-Latn-CS" sz="3200" b="1" dirty="0"/>
              <a:t>zatvora u prekršajnom postupku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49650"/>
            <a:ext cx="8001000" cy="3308350"/>
          </a:xfrm>
        </p:spPr>
        <p:txBody>
          <a:bodyPr/>
          <a:lstStyle/>
          <a:p>
            <a:pPr algn="r">
              <a:lnSpc>
                <a:spcPct val="80000"/>
              </a:lnSpc>
            </a:pPr>
            <a:endParaRPr lang="sr-Latn-CS" sz="2000" dirty="0" smtClean="0">
              <a:solidFill>
                <a:srgbClr val="595959"/>
              </a:solidFill>
              <a:latin typeface="Arial" charset="0"/>
            </a:endParaRPr>
          </a:p>
          <a:p>
            <a:pPr algn="r">
              <a:lnSpc>
                <a:spcPct val="80000"/>
              </a:lnSpc>
            </a:pPr>
            <a:endParaRPr lang="sr-Latn-CS" sz="2000" dirty="0" smtClean="0">
              <a:solidFill>
                <a:srgbClr val="595959"/>
              </a:solidFill>
              <a:latin typeface="Arial" charset="0"/>
            </a:endParaRPr>
          </a:p>
          <a:p>
            <a:pPr algn="r">
              <a:lnSpc>
                <a:spcPct val="80000"/>
              </a:lnSpc>
            </a:pPr>
            <a:endParaRPr lang="sr-Latn-CS" sz="2000" dirty="0">
              <a:solidFill>
                <a:srgbClr val="595959"/>
              </a:solidFill>
              <a:latin typeface="Arial" charset="0"/>
            </a:endParaRPr>
          </a:p>
          <a:p>
            <a:pPr algn="r">
              <a:lnSpc>
                <a:spcPct val="80000"/>
              </a:lnSpc>
            </a:pPr>
            <a:r>
              <a:rPr lang="sr-Latn-CS" sz="2000" dirty="0" smtClean="0">
                <a:solidFill>
                  <a:srgbClr val="595959"/>
                </a:solidFill>
                <a:latin typeface="Arial" charset="0"/>
              </a:rPr>
              <a:t>Dragoslav </a:t>
            </a:r>
            <a:r>
              <a:rPr lang="sr-Latn-CS" sz="2000" dirty="0" err="1" smtClean="0">
                <a:solidFill>
                  <a:srgbClr val="595959"/>
                </a:solidFill>
                <a:latin typeface="Arial" charset="0"/>
              </a:rPr>
              <a:t>Erdelić</a:t>
            </a:r>
            <a:r>
              <a:rPr lang="sr-Latn-CS" sz="2000" dirty="0" smtClean="0">
                <a:solidFill>
                  <a:srgbClr val="595959"/>
                </a:solidFill>
                <a:latin typeface="Arial" charset="0"/>
              </a:rPr>
              <a:t>, mr</a:t>
            </a:r>
          </a:p>
          <a:p>
            <a:pPr algn="r" eaLnBrk="0" hangingPunct="0">
              <a:lnSpc>
                <a:spcPct val="80000"/>
              </a:lnSpc>
            </a:pPr>
            <a:r>
              <a:rPr lang="pl-PL" sz="2000" dirty="0" smtClean="0">
                <a:solidFill>
                  <a:srgbClr val="595959"/>
                </a:solidFill>
                <a:latin typeface="Arial" charset="0"/>
              </a:rPr>
              <a:t>sudija Osnovnog suda u Bijeljini</a:t>
            </a:r>
          </a:p>
          <a:p>
            <a:pPr algn="r">
              <a:lnSpc>
                <a:spcPct val="80000"/>
              </a:lnSpc>
            </a:pPr>
            <a:r>
              <a:rPr lang="sr-Latn-CS" sz="2000" dirty="0" smtClean="0">
                <a:solidFill>
                  <a:srgbClr val="595959"/>
                </a:solidFill>
                <a:latin typeface="Arial" charset="0"/>
              </a:rPr>
              <a:t>Banja Luka, 25.09.2017</a:t>
            </a:r>
            <a:r>
              <a:rPr lang="en-US" sz="2000" dirty="0" smtClean="0">
                <a:solidFill>
                  <a:srgbClr val="595959"/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rgbClr val="595959"/>
                </a:solidFill>
                <a:latin typeface="Calibri" pitchFamily="34" charset="0"/>
              </a:rPr>
              <a:t>godine</a:t>
            </a:r>
            <a:endParaRPr lang="en-US" sz="2000" dirty="0" smtClean="0">
              <a:solidFill>
                <a:srgbClr val="595959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595959"/>
              </a:solidFill>
              <a:latin typeface="Calibri" pitchFamily="34" charset="0"/>
            </a:endParaRPr>
          </a:p>
        </p:txBody>
      </p:sp>
      <p:pic>
        <p:nvPicPr>
          <p:cNvPr id="17411" name="Picture 3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" y="4759325"/>
            <a:ext cx="2506663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06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4188"/>
            <a:ext cx="9144000" cy="905540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Zamjena novčane kazne u kaznu zatvora </a:t>
            </a:r>
            <a:br>
              <a:rPr lang="pl-PL" sz="2400" b="1" dirty="0" smtClean="0"/>
            </a:br>
            <a:r>
              <a:rPr lang="pl-PL" sz="2400" b="1" dirty="0" smtClean="0"/>
              <a:t>(član 238.)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1159728"/>
            <a:ext cx="8664496" cy="423274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bs-Latn-BA" sz="13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300" b="1" i="1" dirty="0"/>
              <a:t>	</a:t>
            </a:r>
            <a:r>
              <a:rPr lang="sr-Latn-CS" sz="1300" b="1" i="1" dirty="0" smtClean="0"/>
              <a:t>Kažnjenom </a:t>
            </a:r>
            <a:r>
              <a:rPr lang="sr-Latn-CS" sz="1300" b="1" i="1" dirty="0"/>
              <a:t>koji ne plati novčanu kaznu u utvrđenom roku, koja nije naplaćena prinudnim putem u smislu člana 231. ovog zakona, ta novčana kazna se bez odgađanja, a po isteku roka od tri godine, računajući od dana kada su prekršajni nalog ili </a:t>
            </a:r>
            <a:r>
              <a:rPr lang="sr-Latn-CS" sz="1300" b="1" i="1" dirty="0" err="1"/>
              <a:t>rješenje</a:t>
            </a:r>
            <a:r>
              <a:rPr lang="sr-Latn-CS" sz="1300" b="1" i="1" dirty="0"/>
              <a:t> o prekršaju postali konačni, odnosno pravosnažni, </a:t>
            </a:r>
            <a:r>
              <a:rPr lang="sr-Latn-CS" sz="1300" b="1" i="1" dirty="0" err="1"/>
              <a:t>zamjenjuje</a:t>
            </a:r>
            <a:r>
              <a:rPr lang="sr-Latn-CS" sz="1300" b="1" i="1" dirty="0"/>
              <a:t> kaznom </a:t>
            </a:r>
            <a:r>
              <a:rPr lang="sr-Latn-CS" sz="1300" b="1" i="1" dirty="0" smtClean="0"/>
              <a:t>zatvora.</a:t>
            </a:r>
            <a:r>
              <a:rPr lang="sr-Latn-CS" sz="1300" b="1" i="1" dirty="0"/>
              <a:t> </a:t>
            </a:r>
            <a:r>
              <a:rPr lang="sr-Latn-CS" sz="1300" b="1" i="1" dirty="0" smtClean="0"/>
              <a:t>Sud </a:t>
            </a:r>
            <a:r>
              <a:rPr lang="sr-Latn-CS" sz="1300" b="1" i="1" dirty="0"/>
              <a:t>koji je </a:t>
            </a:r>
            <a:r>
              <a:rPr lang="sr-Latn-CS" sz="1300" b="1" i="1" dirty="0" err="1"/>
              <a:t>rješenjem</a:t>
            </a:r>
            <a:r>
              <a:rPr lang="sr-Latn-CS" sz="1300" b="1" i="1" dirty="0"/>
              <a:t> izrekao novčanu kaznu, po službenoj dužnosti donosi </a:t>
            </a:r>
            <a:r>
              <a:rPr lang="sr-Latn-CS" sz="1300" b="1" i="1" dirty="0" err="1"/>
              <a:t>rješenje</a:t>
            </a:r>
            <a:r>
              <a:rPr lang="sr-Latn-CS" sz="1300" b="1" i="1" dirty="0"/>
              <a:t> o </a:t>
            </a:r>
            <a:r>
              <a:rPr lang="sr-Latn-CS" sz="1300" b="1" i="1" dirty="0" err="1"/>
              <a:t>zamjeni</a:t>
            </a:r>
            <a:r>
              <a:rPr lang="sr-Latn-CS" sz="1300" b="1" i="1" dirty="0"/>
              <a:t> novčane kazne kaznom zatvora, a za novčane kazne izrečene prekršajnim nalogom </a:t>
            </a:r>
            <a:r>
              <a:rPr lang="sr-Latn-CS" sz="1300" b="1" i="1" dirty="0" err="1"/>
              <a:t>zamjenu</a:t>
            </a:r>
            <a:r>
              <a:rPr lang="sr-Latn-CS" sz="1300" b="1" i="1" dirty="0"/>
              <a:t> sud izvršava po pismenom </a:t>
            </a:r>
            <a:r>
              <a:rPr lang="sr-Latn-CS" sz="1300" b="1" i="1" dirty="0" err="1"/>
              <a:t>prijedlogu</a:t>
            </a:r>
            <a:r>
              <a:rPr lang="sr-Latn-CS" sz="1300" b="1" i="1" dirty="0"/>
              <a:t> ovlašćenog organa koji je izdao prekršajni nalog, po isteku roka iz stava 1. ovog člana</a:t>
            </a:r>
            <a:r>
              <a:rPr lang="sr-Latn-CS" sz="1300" b="1" i="1" dirty="0" smtClean="0"/>
              <a:t>. </a:t>
            </a:r>
            <a:r>
              <a:rPr lang="sr-Latn-CS" sz="1300" dirty="0" smtClean="0"/>
              <a:t>(</a:t>
            </a:r>
            <a:r>
              <a:rPr lang="bs-Latn-BA" sz="1300" u="sng" dirty="0"/>
              <a:t>Izmjene i dopune Zakona </a:t>
            </a:r>
            <a:r>
              <a:rPr lang="sr-Latn-CS" sz="1300" u="sng" dirty="0"/>
              <a:t>o </a:t>
            </a:r>
            <a:r>
              <a:rPr lang="sr-Latn-CS" sz="1300" u="sng" dirty="0" err="1"/>
              <a:t>prekr</a:t>
            </a:r>
            <a:r>
              <a:rPr lang="bs-Latn-BA" sz="1300" u="sng" dirty="0"/>
              <a:t>š</a:t>
            </a:r>
            <a:r>
              <a:rPr lang="sr-Latn-CS" sz="1300" u="sng" dirty="0" err="1"/>
              <a:t>ajima</a:t>
            </a:r>
            <a:r>
              <a:rPr lang="sr-Latn-CS" sz="1300" u="sng" dirty="0"/>
              <a:t> Republike Srpske </a:t>
            </a:r>
            <a:r>
              <a:rPr lang="bs-Latn-BA" sz="1300" dirty="0" smtClean="0"/>
              <a:t>,“</a:t>
            </a:r>
            <a:r>
              <a:rPr lang="sr-Latn-CS" sz="1300" dirty="0" err="1"/>
              <a:t>Slu</a:t>
            </a:r>
            <a:r>
              <a:rPr lang="bs-Latn-BA" sz="1300" dirty="0"/>
              <a:t>ž</a:t>
            </a:r>
            <a:r>
              <a:rPr lang="sr-Latn-CS" sz="1300" dirty="0"/>
              <a:t>beni glasnik Republike Srpske</a:t>
            </a:r>
            <a:r>
              <a:rPr lang="bs-Latn-BA" sz="1300" dirty="0"/>
              <a:t>”, </a:t>
            </a:r>
            <a:r>
              <a:rPr lang="sr-Latn-CS" sz="1300" dirty="0"/>
              <a:t>broj</a:t>
            </a:r>
            <a:r>
              <a:rPr lang="bs-Latn-BA" sz="1300" dirty="0"/>
              <a:t> </a:t>
            </a:r>
            <a:r>
              <a:rPr lang="bs-Latn-BA" sz="1300" dirty="0" smtClean="0"/>
              <a:t>110/16 </a:t>
            </a:r>
            <a:r>
              <a:rPr lang="bs-Latn-BA" sz="1300" dirty="0"/>
              <a:t>koje su stupile su na snagu dana </a:t>
            </a:r>
            <a:r>
              <a:rPr lang="bs-Latn-BA" sz="1300" dirty="0" smtClean="0"/>
              <a:t>30.12.2016.godine).</a:t>
            </a:r>
            <a:endParaRPr lang="sr-Latn-CS" sz="13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300" dirty="0" smtClean="0"/>
              <a:t>	</a:t>
            </a:r>
            <a:r>
              <a:rPr lang="sr-Latn-CS" sz="1300" dirty="0" err="1" smtClean="0"/>
              <a:t>Zamjena</a:t>
            </a:r>
            <a:r>
              <a:rPr lang="sr-Latn-CS" sz="1300" dirty="0" smtClean="0"/>
              <a:t> </a:t>
            </a:r>
            <a:r>
              <a:rPr lang="sr-Latn-CS" sz="1300" dirty="0"/>
              <a:t>novčane kazne u kaznu zatvora vrši se tako što se za svakih </a:t>
            </a:r>
            <a:r>
              <a:rPr lang="sr-Latn-CS" sz="1300" dirty="0" err="1"/>
              <a:t>početih</a:t>
            </a:r>
            <a:r>
              <a:rPr lang="sr-Latn-CS" sz="1300" dirty="0"/>
              <a:t> 100</a:t>
            </a:r>
            <a:r>
              <a:rPr lang="bs-Cyrl-BA" sz="1300" dirty="0"/>
              <a:t> KM</a:t>
            </a:r>
            <a:r>
              <a:rPr lang="sr-Latn-CS" sz="1300" dirty="0"/>
              <a:t> određuje jedan dan zatvora, s tim što u tom slučaju kazna zatvora ne može biti kraća od jednog</a:t>
            </a:r>
            <a:r>
              <a:rPr lang="bs-Cyrl-BA" sz="1300" dirty="0"/>
              <a:t> dana</a:t>
            </a:r>
            <a:r>
              <a:rPr lang="sr-Latn-CS" sz="1300" dirty="0"/>
              <a:t>, ni duža od </a:t>
            </a:r>
            <a:r>
              <a:rPr lang="sr-Cyrl-BA" sz="1300" dirty="0"/>
              <a:t>60</a:t>
            </a:r>
            <a:r>
              <a:rPr lang="sr-Latn-CS" sz="1300" dirty="0"/>
              <a:t> dana, a ako </a:t>
            </a:r>
            <a:r>
              <a:rPr lang="sr-Latn-CS" sz="1300" dirty="0" err="1"/>
              <a:t>posl</a:t>
            </a:r>
            <a:r>
              <a:rPr lang="sr-Cyrl-BA" sz="1300" dirty="0" err="1"/>
              <a:t>ij</a:t>
            </a:r>
            <a:r>
              <a:rPr lang="sr-Latn-CS" sz="1300" dirty="0"/>
              <a:t>e ove odluke suda kažnjeno lice isplati novčanu kaznu u c</a:t>
            </a:r>
            <a:r>
              <a:rPr lang="bs-Cyrl-BA" sz="1300" dirty="0"/>
              <a:t>i</a:t>
            </a:r>
            <a:r>
              <a:rPr lang="sr-Latn-CS" sz="1300" dirty="0" err="1"/>
              <a:t>jelosti</a:t>
            </a:r>
            <a:r>
              <a:rPr lang="sr-Latn-CS" sz="1300" dirty="0"/>
              <a:t>, kazna zatvora neće se izvršiti, a ako je izvršenje kazne započeto, pa kažnjeno lice isplati preostali </a:t>
            </a:r>
            <a:r>
              <a:rPr lang="sr-Latn-CS" sz="1300" dirty="0" err="1"/>
              <a:t>dio</a:t>
            </a:r>
            <a:r>
              <a:rPr lang="sr-Latn-CS" sz="1300" dirty="0"/>
              <a:t> do punog iznosa izrečene novčane kazne, obustaviće se izdržavanje kazne zatvora. </a:t>
            </a:r>
            <a:r>
              <a:rPr lang="sr-Latn-CS" sz="1300" dirty="0" smtClean="0"/>
              <a:t>Ako </a:t>
            </a:r>
            <a:r>
              <a:rPr lang="sr-Latn-CS" sz="1300" dirty="0"/>
              <a:t>je pored novčane kazne kažnjenom licu bila izrečena i kazna zatvora, zatvor kojim se </a:t>
            </a:r>
            <a:r>
              <a:rPr lang="sr-Latn-CS" sz="1300" dirty="0" err="1"/>
              <a:t>zam</a:t>
            </a:r>
            <a:r>
              <a:rPr lang="bs-Cyrl-BA" sz="1300" dirty="0"/>
              <a:t>j</a:t>
            </a:r>
            <a:r>
              <a:rPr lang="sr-Latn-CS" sz="1300" dirty="0" err="1"/>
              <a:t>enjuje</a:t>
            </a:r>
            <a:r>
              <a:rPr lang="sr-Latn-CS" sz="1300" dirty="0"/>
              <a:t> neplaćena novčana kazna i izrečena kazna zatvora ne mogu trajati duže od </a:t>
            </a:r>
            <a:r>
              <a:rPr lang="sr-Cyrl-BA" sz="1300" dirty="0"/>
              <a:t>90</a:t>
            </a:r>
            <a:r>
              <a:rPr lang="sr-Latn-CS" sz="1300" dirty="0"/>
              <a:t> </a:t>
            </a:r>
            <a:r>
              <a:rPr lang="sr-Latn-CS" sz="1300" dirty="0" smtClean="0"/>
              <a:t>dana. </a:t>
            </a:r>
            <a:r>
              <a:rPr lang="sr-Latn-CS" sz="1300" dirty="0" err="1" smtClean="0"/>
              <a:t>Zam</a:t>
            </a:r>
            <a:r>
              <a:rPr lang="bs-Cyrl-BA" sz="1300" dirty="0"/>
              <a:t>j</a:t>
            </a:r>
            <a:r>
              <a:rPr lang="sr-Latn-CS" sz="1300" dirty="0" err="1"/>
              <a:t>ena</a:t>
            </a:r>
            <a:r>
              <a:rPr lang="sr-Latn-CS" sz="1300" dirty="0"/>
              <a:t> neplaćene novčane kazne u kaznu zatvora određuje se </a:t>
            </a:r>
            <a:r>
              <a:rPr lang="sr-Latn-CS" sz="1300" dirty="0" err="1"/>
              <a:t>rješenjem</a:t>
            </a:r>
            <a:r>
              <a:rPr lang="sr-Latn-CS" sz="1300" dirty="0"/>
              <a:t> suda protiv kojeg je dozvoljena žalba</a:t>
            </a:r>
            <a:r>
              <a:rPr lang="sr-Latn-CS" sz="1300" dirty="0" smtClean="0"/>
              <a:t>. </a:t>
            </a:r>
            <a:r>
              <a:rPr lang="sr-Latn-CS" sz="1300" dirty="0"/>
              <a:t>Žalba se može uložiti u roku od tri dana od dana prijema </a:t>
            </a:r>
            <a:r>
              <a:rPr lang="sr-Latn-CS" sz="1300" dirty="0" err="1"/>
              <a:t>rješenja</a:t>
            </a:r>
            <a:r>
              <a:rPr lang="sr-Latn-CS" sz="1300" dirty="0"/>
              <a:t>. Prvostepeni sud je dužan da žalbu dostavi </a:t>
            </a:r>
            <a:r>
              <a:rPr lang="sr-Latn-CS" sz="1300" dirty="0" err="1"/>
              <a:t>dugostepenom</a:t>
            </a:r>
            <a:r>
              <a:rPr lang="sr-Latn-CS" sz="1300" dirty="0"/>
              <a:t> sudu u roku od tri dana od dana podnošenja </a:t>
            </a:r>
            <a:r>
              <a:rPr lang="sr-Latn-CS" sz="1300" dirty="0" smtClean="0"/>
              <a:t>žalbe.</a:t>
            </a:r>
            <a:endParaRPr lang="en-US" sz="13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300" b="1" i="1" dirty="0" smtClean="0"/>
              <a:t>	Ukoliko </a:t>
            </a:r>
            <a:r>
              <a:rPr lang="sr-Latn-CS" sz="1300" b="1" i="1" dirty="0"/>
              <a:t>počinilac koji nema prebivalište ili stalni boravak u Republici Srpskoj, odnosno Bosni i Hercegovini nije uplatio novčanu kaznu neposredno nakon donošenja </a:t>
            </a:r>
            <a:r>
              <a:rPr lang="sr-Latn-CS" sz="1300" b="1" i="1" dirty="0" err="1"/>
              <a:t>rješenja</a:t>
            </a:r>
            <a:r>
              <a:rPr lang="sr-Latn-CS" sz="1300" b="1" i="1" dirty="0"/>
              <a:t>, novčana kazna se odmah </a:t>
            </a:r>
            <a:r>
              <a:rPr lang="sr-Latn-CS" sz="1300" b="1" i="1" dirty="0" err="1"/>
              <a:t>zamjenjuje</a:t>
            </a:r>
            <a:r>
              <a:rPr lang="sr-Latn-CS" sz="1300" b="1" i="1" dirty="0"/>
              <a:t> kaznom zatvora, po odredbama ovog </a:t>
            </a:r>
            <a:r>
              <a:rPr lang="sr-Latn-CS" sz="1300" b="1" i="1" dirty="0" smtClean="0"/>
              <a:t>člana.</a:t>
            </a:r>
            <a:r>
              <a:rPr lang="bs-Latn-BA" sz="1300" dirty="0"/>
              <a:t> </a:t>
            </a:r>
            <a:r>
              <a:rPr lang="sr-Latn-CS" sz="1300" b="1" i="1" dirty="0" smtClean="0"/>
              <a:t>Nakon </a:t>
            </a:r>
            <a:r>
              <a:rPr lang="sr-Latn-CS" sz="1300" b="1" i="1" dirty="0"/>
              <a:t>izdržane kazne zatvora kojom je </a:t>
            </a:r>
            <a:r>
              <a:rPr lang="sr-Latn-CS" sz="1300" b="1" i="1" dirty="0" err="1"/>
              <a:t>zamijenjena</a:t>
            </a:r>
            <a:r>
              <a:rPr lang="sr-Latn-CS" sz="1300" b="1" i="1" dirty="0"/>
              <a:t> novčana kazna sud koji je u skladu sa Zakonom o izvršenju krivičnih sankcija Republike Srpske nadležan za izvršenje kazne zatvora kažnjenom iz Registra briše </a:t>
            </a:r>
            <a:r>
              <a:rPr lang="sr-Latn-CS" sz="1300" b="1" i="1" dirty="0" err="1"/>
              <a:t>zamijenjenu</a:t>
            </a:r>
            <a:r>
              <a:rPr lang="sr-Latn-CS" sz="1300" b="1" i="1" dirty="0"/>
              <a:t> novčanu kaznu koja je unesena kao dug</a:t>
            </a:r>
            <a:r>
              <a:rPr lang="sr-Latn-CS" sz="1300" b="1" i="1" dirty="0" smtClean="0"/>
              <a:t>.</a:t>
            </a:r>
            <a:r>
              <a:rPr lang="sr-Latn-CS" sz="1300" dirty="0"/>
              <a:t> (</a:t>
            </a:r>
            <a:r>
              <a:rPr lang="bs-Latn-BA" sz="1300" u="sng" dirty="0"/>
              <a:t>Izmjene i dopune Zakona </a:t>
            </a:r>
            <a:r>
              <a:rPr lang="sr-Latn-CS" sz="1300" u="sng" dirty="0"/>
              <a:t>o </a:t>
            </a:r>
            <a:r>
              <a:rPr lang="sr-Latn-CS" sz="1300" u="sng" dirty="0" err="1"/>
              <a:t>prekr</a:t>
            </a:r>
            <a:r>
              <a:rPr lang="bs-Latn-BA" sz="1300" u="sng" dirty="0"/>
              <a:t>š</a:t>
            </a:r>
            <a:r>
              <a:rPr lang="sr-Latn-CS" sz="1300" u="sng" dirty="0" err="1"/>
              <a:t>ajima</a:t>
            </a:r>
            <a:r>
              <a:rPr lang="sr-Latn-CS" sz="1300" u="sng" dirty="0"/>
              <a:t> Republike Srpske </a:t>
            </a:r>
            <a:r>
              <a:rPr lang="bs-Latn-BA" sz="1300" dirty="0"/>
              <a:t>,“</a:t>
            </a:r>
            <a:r>
              <a:rPr lang="sr-Latn-CS" sz="1300" dirty="0" err="1"/>
              <a:t>Slu</a:t>
            </a:r>
            <a:r>
              <a:rPr lang="bs-Latn-BA" sz="1300" dirty="0"/>
              <a:t>ž</a:t>
            </a:r>
            <a:r>
              <a:rPr lang="sr-Latn-CS" sz="1300" dirty="0"/>
              <a:t>beni glasnik Republike Srpske</a:t>
            </a:r>
            <a:r>
              <a:rPr lang="bs-Latn-BA" sz="1300" dirty="0"/>
              <a:t>”, </a:t>
            </a:r>
            <a:r>
              <a:rPr lang="sr-Latn-CS" sz="1300" dirty="0"/>
              <a:t>broj</a:t>
            </a:r>
            <a:r>
              <a:rPr lang="bs-Latn-BA" sz="1300" dirty="0"/>
              <a:t> 110/16 koje su stupile su na snagu dana 30.12.2016.godine</a:t>
            </a:r>
            <a:r>
              <a:rPr lang="bs-Latn-BA" sz="1300" dirty="0" smtClean="0"/>
              <a:t>).</a:t>
            </a:r>
            <a:endParaRPr lang="sr-Latn-CS" sz="1300" dirty="0"/>
          </a:p>
          <a:p>
            <a:pPr marL="0" indent="0" algn="just">
              <a:spcBef>
                <a:spcPts val="0"/>
              </a:spcBef>
              <a:buNone/>
            </a:pPr>
            <a:endParaRPr lang="sr-Latn-CS" sz="1300" dirty="0"/>
          </a:p>
        </p:txBody>
      </p:sp>
    </p:spTree>
    <p:extLst>
      <p:ext uri="{BB962C8B-B14F-4D97-AF65-F5344CB8AC3E}">
        <p14:creationId xmlns:p14="http://schemas.microsoft.com/office/powerpoint/2010/main" val="155140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1101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Primjer izreke Rješenja kojim se izričena neplaćena novčana kazna mijenja u kazna zatvora u prekršajnom postupku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200721" y="2000743"/>
            <a:ext cx="867564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Rješenje</a:t>
            </a:r>
            <a:endParaRPr lang="sr-Latn-CS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sr-Latn-CS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C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Zamjenjuje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se novčana kazna u iznosu od 110,00 KM kojom je kažnjen B.B., sin D. i majke </a:t>
            </a:r>
            <a:r>
              <a:rPr lang="sr-Latn-C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R.rođena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J., rođen dana 22.08.1988. godine u Bijeljini, sa prebivalištem u Bijeljini, državljanin BiH, JMBG ….., </a:t>
            </a:r>
            <a:r>
              <a:rPr lang="sr-Latn-C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Rješenjem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Osnovnog suda u Bijeljini broj …… od 13.04.2014. godine, koje je postalo pravosnažno 28.08.2014. godine, kaznom zatvora u trajanju od 2 (dva) dana, koja kazna zatvora će biti izvršena po pravosnažnosti </a:t>
            </a:r>
            <a:r>
              <a:rPr lang="sr-Latn-C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rješenja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sr-Latn-CS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sr-Latn-CS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Nakon </a:t>
            </a:r>
            <a:r>
              <a:rPr lang="sr-Latn-C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izdržane kazne zatvora kojom je </a:t>
            </a:r>
            <a:r>
              <a:rPr lang="sr-Latn-C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zamijenjena</a:t>
            </a:r>
            <a:r>
              <a:rPr lang="sr-Latn-C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novčana kazna, sud koji je u skladu sa Zakonom o izvršenju krivičnih sankcija Republike Srpske nadležan za izvršenje kazne zatvora, brisaće kažnjenom iz Registra </a:t>
            </a:r>
            <a:r>
              <a:rPr lang="sr-Latn-C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zamijenjenu</a:t>
            </a:r>
            <a:r>
              <a:rPr lang="sr-Latn-C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novčanu kaznu koja je unesena kao dug.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5355"/>
            <a:ext cx="9144000" cy="1117396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/>
              <a:t>Primjer obrazloženja Rješenja kojim se izričena neplaćena novčana kazna mijenja u kazna zatvora u prekršajnom postupku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1233216"/>
            <a:ext cx="8664496" cy="42327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sr-Latn-RS" sz="1200" dirty="0" smtClean="0"/>
              <a:t>	</a:t>
            </a:r>
            <a:endParaRPr lang="en-US" sz="1200" dirty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 smtClean="0"/>
              <a:t>Obrazloženje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200" dirty="0" smtClean="0"/>
              <a:t>		</a:t>
            </a:r>
            <a:endParaRPr lang="sr-Latn-CS" sz="12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/>
              <a:t>	 Kako kažnjeni nije platio novčanu kaznu u ostavljenom roku a ni po isteku roka od godinu dana od dana pravosnažnosti i izvršnosti </a:t>
            </a:r>
            <a:r>
              <a:rPr lang="sr-Latn-CS" sz="1200" dirty="0" err="1"/>
              <a:t>rješenja</a:t>
            </a:r>
            <a:r>
              <a:rPr lang="sr-Latn-CS" sz="1200" dirty="0"/>
              <a:t> suda, ovaj sud je na osnovu člana 231. stav (3) Zakona o prekršajima Republike Srpske (Službeni glasnik Republike Srpske, br.63/14), </a:t>
            </a:r>
            <a:r>
              <a:rPr lang="sr-Latn-CS" sz="1200" dirty="0" smtClean="0"/>
              <a:t>dana 19.08.2015. </a:t>
            </a:r>
            <a:r>
              <a:rPr lang="sr-Latn-CS" sz="1200" dirty="0"/>
              <a:t>godine dostavio izvršno </a:t>
            </a:r>
            <a:r>
              <a:rPr lang="sr-Latn-CS" sz="1200" dirty="0" err="1"/>
              <a:t>rješenje</a:t>
            </a:r>
            <a:r>
              <a:rPr lang="sr-Latn-CS" sz="1200" dirty="0"/>
              <a:t> suda nadležnoj poreskoj upravi da </a:t>
            </a:r>
            <a:r>
              <a:rPr lang="sr-Latn-CS" sz="1200" dirty="0" err="1"/>
              <a:t>primjeni</a:t>
            </a:r>
            <a:r>
              <a:rPr lang="sr-Latn-CS" sz="1200" dirty="0"/>
              <a:t> postupak prinudne naplate, u kom postupku prinudne naplate novčana kazna nije naplaćena do danas</a:t>
            </a:r>
            <a:r>
              <a:rPr lang="sr-Latn-CS" sz="1200" dirty="0" smtClean="0"/>
              <a:t>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 smtClean="0"/>
              <a:t>	Dana </a:t>
            </a:r>
            <a:r>
              <a:rPr lang="sr-Latn-CS" sz="1200" dirty="0"/>
              <a:t>30.12.016.godine stupile su na snagu </a:t>
            </a:r>
            <a:r>
              <a:rPr lang="sr-Latn-CS" sz="1200" dirty="0" err="1"/>
              <a:t>izmjene</a:t>
            </a:r>
            <a:r>
              <a:rPr lang="sr-Latn-CS" sz="1200" dirty="0"/>
              <a:t> i dopune Zakona o prekršajima Republike Srpske (Službeni glasnik RS, br.110/16) kojima je </a:t>
            </a:r>
            <a:r>
              <a:rPr lang="sr-Latn-CS" sz="1200" dirty="0" err="1"/>
              <a:t>promijenjen</a:t>
            </a:r>
            <a:r>
              <a:rPr lang="sr-Latn-CS" sz="1200" dirty="0"/>
              <a:t> član 235. stav (1), (2) i (7) Zakona o </a:t>
            </a:r>
            <a:r>
              <a:rPr lang="sr-Latn-CS" sz="1200" dirty="0" err="1"/>
              <a:t>prekršjima</a:t>
            </a:r>
            <a:r>
              <a:rPr lang="sr-Latn-CS" sz="1200" dirty="0"/>
              <a:t> Republike Srpske (Službeni glasnik RS, br.63/14) na način da se kažnjenom koji ne plati novčanu kaznu u utvrđenom roku, niti ista bude naplaćena prinudnim putem, novčana kazna bez odgađanja po službenoj dužnosti </a:t>
            </a:r>
            <a:r>
              <a:rPr lang="sr-Latn-CS" sz="1200" dirty="0" err="1"/>
              <a:t>zamjenjuje</a:t>
            </a:r>
            <a:r>
              <a:rPr lang="sr-Latn-CS" sz="1200" dirty="0"/>
              <a:t> kaznom zatvora po isteku roka od tri godine, računajući od dana kada je </a:t>
            </a:r>
            <a:r>
              <a:rPr lang="sr-Latn-CS" sz="1200" dirty="0" err="1"/>
              <a:t>rješenje</a:t>
            </a:r>
            <a:r>
              <a:rPr lang="sr-Latn-CS" sz="1200" dirty="0"/>
              <a:t> o prekršaju postalo pravosnažno, a da će novčanu kaznu </a:t>
            </a:r>
            <a:r>
              <a:rPr lang="sr-Latn-CS" sz="1200" dirty="0" err="1"/>
              <a:t>zamijeniti</a:t>
            </a:r>
            <a:r>
              <a:rPr lang="sr-Latn-CS" sz="1200" dirty="0"/>
              <a:t> sud koji je </a:t>
            </a:r>
            <a:r>
              <a:rPr lang="sr-Latn-CS" sz="1200" dirty="0" err="1"/>
              <a:t>rješenjem</a:t>
            </a:r>
            <a:r>
              <a:rPr lang="sr-Latn-CS" sz="1200" dirty="0"/>
              <a:t> izrekao novčanu kaznu, a nakon izdržane kazne zatvora kojom je </a:t>
            </a:r>
            <a:r>
              <a:rPr lang="sr-Latn-CS" sz="1200" dirty="0" err="1"/>
              <a:t>zamijenjena</a:t>
            </a:r>
            <a:r>
              <a:rPr lang="sr-Latn-CS" sz="1200" dirty="0"/>
              <a:t> novčana kazna, sud koji je u skladu sa Zakonom o izvršenju krivičnih sankcija Republike Srpske nadležan za izvršenje kazne zatvora, brisaće kažnjenom iz Registra </a:t>
            </a:r>
            <a:r>
              <a:rPr lang="sr-Latn-CS" sz="1200" dirty="0" err="1"/>
              <a:t>zamijenjenu</a:t>
            </a:r>
            <a:r>
              <a:rPr lang="sr-Latn-CS" sz="1200" dirty="0"/>
              <a:t> novčanu kaznu koja je unesena kao </a:t>
            </a:r>
            <a:r>
              <a:rPr lang="sr-Latn-CS" sz="1200" dirty="0" smtClean="0"/>
              <a:t>dug.</a:t>
            </a:r>
            <a:endParaRPr lang="sr-Latn-CS" sz="12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 smtClean="0"/>
              <a:t>	Kako </a:t>
            </a:r>
            <a:r>
              <a:rPr lang="sr-Latn-CS" sz="1200" dirty="0"/>
              <a:t>je predmetno </a:t>
            </a:r>
            <a:r>
              <a:rPr lang="sr-Latn-CS" sz="1200" dirty="0" err="1"/>
              <a:t>rješenje</a:t>
            </a:r>
            <a:r>
              <a:rPr lang="sr-Latn-CS" sz="1200" dirty="0"/>
              <a:t> ovog suda, kojim je izrečena novčana kazna pravosnažno </a:t>
            </a:r>
            <a:r>
              <a:rPr lang="sr-Latn-CS" sz="1200" dirty="0" smtClean="0"/>
              <a:t>dana 28.08.2014. godine, </a:t>
            </a:r>
            <a:r>
              <a:rPr lang="sr-Latn-CS" sz="1200" dirty="0"/>
              <a:t>i kako je od dana pravosnažnosti </a:t>
            </a:r>
            <a:r>
              <a:rPr lang="sr-Latn-CS" sz="1200" dirty="0" err="1"/>
              <a:t>rješenja</a:t>
            </a:r>
            <a:r>
              <a:rPr lang="sr-Latn-CS" sz="1200" dirty="0"/>
              <a:t> suda proteklo 3 godine a novčana kazna nije naplaćena prinudnim putem, niti je kažnjeni do danas platio izrečenu novčanu kaznu, Osnovni sud u Bijeljini kao sud koji je </a:t>
            </a:r>
            <a:r>
              <a:rPr lang="sr-Latn-CS" sz="1200" dirty="0" err="1"/>
              <a:t>rješenjem</a:t>
            </a:r>
            <a:r>
              <a:rPr lang="sr-Latn-CS" sz="1200" dirty="0"/>
              <a:t> izrekao kaznu kažnjenom, postupajući u skladu sa članom 112. stav (2) Zakona o prekršajima Republike Srpske (Službeni glasnik Republike Srpske, br.63/14), a u vezi sa članom 24. stav (5) Zakona o krivičnom postupku Republike Srpske (Službeni glasnik RS, br.53/12), postupajući u </a:t>
            </a:r>
            <a:r>
              <a:rPr lang="sr-Latn-CS" sz="1200" dirty="0" err="1"/>
              <a:t>vijeću</a:t>
            </a:r>
            <a:r>
              <a:rPr lang="sr-Latn-CS" sz="1200" dirty="0"/>
              <a:t> sastavljenom od troje sudija, izrečenu novčanu kaznu </a:t>
            </a:r>
            <a:r>
              <a:rPr lang="sr-Latn-CS" sz="1200" dirty="0" err="1"/>
              <a:t>zamijenio</a:t>
            </a:r>
            <a:r>
              <a:rPr lang="sr-Latn-CS" sz="1200" dirty="0"/>
              <a:t> je u kaznu zatvora u skladu sa članom 235. stav (3) Zakona o prekršajima Republike Srpske (Službeni glasnik Republike Srpske, br.63/14) na način da se za svakih </a:t>
            </a:r>
            <a:r>
              <a:rPr lang="sr-Latn-CS" sz="1200" dirty="0" err="1"/>
              <a:t>početih</a:t>
            </a:r>
            <a:r>
              <a:rPr lang="sr-Latn-CS" sz="1200" dirty="0"/>
              <a:t> 100 KM određuje jedan dan zatvora, s tim da kazna zatvora ne može biti kraća od jednog dana, ni duža od 60 dana. </a:t>
            </a:r>
            <a:endParaRPr lang="bs-Latn-BA" sz="12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bs-Latn-BA" sz="1200" dirty="0"/>
              <a:t>	</a:t>
            </a:r>
            <a:r>
              <a:rPr lang="en-US" sz="1200" dirty="0" err="1" smtClean="0"/>
              <a:t>Nakon</a:t>
            </a:r>
            <a:r>
              <a:rPr lang="en-US" sz="1200" dirty="0" smtClean="0"/>
              <a:t> </a:t>
            </a:r>
            <a:r>
              <a:rPr lang="en-US" sz="1200" dirty="0" err="1"/>
              <a:t>pravosnažnosti</a:t>
            </a:r>
            <a:r>
              <a:rPr lang="en-US" sz="1200" dirty="0"/>
              <a:t> </a:t>
            </a:r>
            <a:r>
              <a:rPr lang="en-US" sz="1200" dirty="0" err="1"/>
              <a:t>ovog</a:t>
            </a:r>
            <a:r>
              <a:rPr lang="en-US" sz="1200" dirty="0"/>
              <a:t> </a:t>
            </a:r>
            <a:r>
              <a:rPr lang="en-US" sz="1200" dirty="0" err="1"/>
              <a:t>rješenja</a:t>
            </a:r>
            <a:r>
              <a:rPr lang="en-US" sz="1200" dirty="0"/>
              <a:t>, </a:t>
            </a:r>
            <a:r>
              <a:rPr lang="en-US" sz="1200" dirty="0" err="1"/>
              <a:t>zamijenjena</a:t>
            </a:r>
            <a:r>
              <a:rPr lang="en-US" sz="1200" dirty="0"/>
              <a:t> </a:t>
            </a:r>
            <a:r>
              <a:rPr lang="en-US" sz="1200" dirty="0" err="1"/>
              <a:t>kazna</a:t>
            </a:r>
            <a:r>
              <a:rPr lang="en-US" sz="1200" dirty="0"/>
              <a:t> </a:t>
            </a:r>
            <a:r>
              <a:rPr lang="en-US" sz="1200" dirty="0" err="1"/>
              <a:t>zatvora</a:t>
            </a:r>
            <a:r>
              <a:rPr lang="en-US" sz="1200" dirty="0"/>
              <a:t> </a:t>
            </a:r>
            <a:r>
              <a:rPr lang="en-US" sz="1200" dirty="0" err="1"/>
              <a:t>će</a:t>
            </a:r>
            <a:r>
              <a:rPr lang="en-US" sz="1200" dirty="0"/>
              <a:t> </a:t>
            </a:r>
            <a:r>
              <a:rPr lang="en-US" sz="1200" dirty="0" err="1"/>
              <a:t>biti</a:t>
            </a:r>
            <a:r>
              <a:rPr lang="en-US" sz="1200" dirty="0"/>
              <a:t> </a:t>
            </a:r>
            <a:r>
              <a:rPr lang="en-US" sz="1200" dirty="0" err="1"/>
              <a:t>izvršena</a:t>
            </a:r>
            <a:r>
              <a:rPr lang="en-US" sz="1200" dirty="0"/>
              <a:t> u </a:t>
            </a:r>
            <a:r>
              <a:rPr lang="en-US" sz="1200" dirty="0" err="1"/>
              <a:t>postupku</a:t>
            </a:r>
            <a:r>
              <a:rPr lang="en-US" sz="1200" dirty="0"/>
              <a:t> </a:t>
            </a:r>
            <a:r>
              <a:rPr lang="en-US" sz="1200" dirty="0" err="1"/>
              <a:t>izvršenja</a:t>
            </a:r>
            <a:r>
              <a:rPr lang="en-US" sz="1200" dirty="0"/>
              <a:t> </a:t>
            </a:r>
            <a:r>
              <a:rPr lang="en-US" sz="1200" dirty="0" err="1"/>
              <a:t>prekršajne</a:t>
            </a:r>
            <a:r>
              <a:rPr lang="en-US" sz="1200" dirty="0"/>
              <a:t> </a:t>
            </a:r>
            <a:r>
              <a:rPr lang="en-US" sz="1200" dirty="0" err="1"/>
              <a:t>sankcije</a:t>
            </a:r>
            <a:r>
              <a:rPr lang="en-US" sz="1200" dirty="0"/>
              <a:t>,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osnovu</a:t>
            </a:r>
            <a:r>
              <a:rPr lang="en-US" sz="1200" dirty="0"/>
              <a:t> </a:t>
            </a:r>
            <a:r>
              <a:rPr lang="en-US" sz="1200" dirty="0" err="1"/>
              <a:t>člana</a:t>
            </a:r>
            <a:r>
              <a:rPr lang="en-US" sz="1200" dirty="0"/>
              <a:t> 238. </a:t>
            </a:r>
            <a:r>
              <a:rPr lang="en-US" sz="1200" dirty="0" err="1"/>
              <a:t>stav</a:t>
            </a:r>
            <a:r>
              <a:rPr lang="en-US" sz="1200" dirty="0"/>
              <a:t> (1) </a:t>
            </a:r>
            <a:r>
              <a:rPr lang="sr-Latn-CS" sz="1200" dirty="0"/>
              <a:t>Zakona o prekršajima Republike Srpske (Službeni glasnik Republike Srpske, br.63/14 i 110/16) </a:t>
            </a:r>
            <a:r>
              <a:rPr lang="en-US" sz="1200" dirty="0"/>
              <a:t>u </a:t>
            </a:r>
            <a:r>
              <a:rPr lang="en-US" sz="1200" dirty="0" err="1"/>
              <a:t>skladu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Zakonom</a:t>
            </a:r>
            <a:r>
              <a:rPr lang="en-US" sz="1200" dirty="0"/>
              <a:t> o </a:t>
            </a:r>
            <a:r>
              <a:rPr lang="en-US" sz="1200" dirty="0" err="1"/>
              <a:t>izvršenju</a:t>
            </a:r>
            <a:r>
              <a:rPr lang="en-US" sz="1200" dirty="0"/>
              <a:t> </a:t>
            </a:r>
            <a:r>
              <a:rPr lang="en-US" sz="1200" dirty="0" err="1"/>
              <a:t>krivičnih</a:t>
            </a:r>
            <a:r>
              <a:rPr lang="en-US" sz="1200" dirty="0"/>
              <a:t> </a:t>
            </a:r>
            <a:r>
              <a:rPr lang="en-US" sz="1200" dirty="0" err="1"/>
              <a:t>sankcija</a:t>
            </a:r>
            <a:r>
              <a:rPr lang="en-US" sz="1200" dirty="0"/>
              <a:t> </a:t>
            </a:r>
            <a:r>
              <a:rPr lang="en-US" sz="1200" dirty="0" err="1"/>
              <a:t>Republike</a:t>
            </a:r>
            <a:r>
              <a:rPr lang="en-US" sz="1200" dirty="0"/>
              <a:t> </a:t>
            </a:r>
            <a:r>
              <a:rPr lang="en-US" sz="1200" dirty="0" err="1"/>
              <a:t>Srpske</a:t>
            </a:r>
            <a:r>
              <a:rPr lang="en-US" sz="1200" dirty="0"/>
              <a:t> </a:t>
            </a:r>
            <a:r>
              <a:rPr lang="bs-Latn-BA" sz="1200" dirty="0"/>
              <a:t>(Službeni glasnik RS, br.10/12, 117/11, 98/13 i 44/16)</a:t>
            </a:r>
            <a:r>
              <a:rPr lang="en-US" sz="1200" dirty="0"/>
              <a:t>, a </a:t>
            </a:r>
            <a:r>
              <a:rPr lang="en-US" sz="1200" dirty="0" err="1"/>
              <a:t>upućivanje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izvršenje</a:t>
            </a:r>
            <a:r>
              <a:rPr lang="en-US" sz="1200" dirty="0"/>
              <a:t> </a:t>
            </a:r>
            <a:r>
              <a:rPr lang="en-US" sz="1200" dirty="0" err="1"/>
              <a:t>kazne</a:t>
            </a:r>
            <a:r>
              <a:rPr lang="en-US" sz="1200" dirty="0"/>
              <a:t> </a:t>
            </a:r>
            <a:r>
              <a:rPr lang="en-US" sz="1200" dirty="0" err="1"/>
              <a:t>zatvora</a:t>
            </a:r>
            <a:r>
              <a:rPr lang="en-US" sz="1200" dirty="0"/>
              <a:t> </a:t>
            </a:r>
            <a:r>
              <a:rPr lang="en-US" sz="1200" dirty="0" err="1"/>
              <a:t>će</a:t>
            </a:r>
            <a:r>
              <a:rPr lang="en-US" sz="1200" dirty="0"/>
              <a:t> </a:t>
            </a:r>
            <a:r>
              <a:rPr lang="en-US" sz="1200" dirty="0" err="1"/>
              <a:t>biti</a:t>
            </a:r>
            <a:r>
              <a:rPr lang="en-US" sz="1200" dirty="0"/>
              <a:t> </a:t>
            </a:r>
            <a:r>
              <a:rPr lang="en-US" sz="1200" dirty="0" err="1"/>
              <a:t>izvršeno</a:t>
            </a:r>
            <a:r>
              <a:rPr lang="en-US" sz="1200" dirty="0"/>
              <a:t> </a:t>
            </a:r>
            <a:r>
              <a:rPr lang="en-US" sz="1200" dirty="0" err="1"/>
              <a:t>shodno</a:t>
            </a:r>
            <a:r>
              <a:rPr lang="en-US" sz="1200" dirty="0"/>
              <a:t> </a:t>
            </a:r>
            <a:r>
              <a:rPr lang="en-US" sz="1200" dirty="0" err="1"/>
              <a:t>odredbama</a:t>
            </a:r>
            <a:r>
              <a:rPr lang="en-US" sz="1200" dirty="0"/>
              <a:t> </a:t>
            </a:r>
            <a:r>
              <a:rPr lang="en-US" sz="1200" dirty="0" err="1"/>
              <a:t>Pravilnika</a:t>
            </a:r>
            <a:r>
              <a:rPr lang="en-US" sz="1200" dirty="0"/>
              <a:t> o </a:t>
            </a:r>
            <a:r>
              <a:rPr lang="en-US" sz="1200" dirty="0" err="1"/>
              <a:t>kriterijumima</a:t>
            </a:r>
            <a:r>
              <a:rPr lang="en-US" sz="1200" dirty="0"/>
              <a:t> </a:t>
            </a:r>
            <a:r>
              <a:rPr lang="en-US" sz="1200" dirty="0" err="1"/>
              <a:t>za</a:t>
            </a:r>
            <a:r>
              <a:rPr lang="en-US" sz="1200" dirty="0"/>
              <a:t> </a:t>
            </a:r>
            <a:r>
              <a:rPr lang="en-US" sz="1200" dirty="0" err="1"/>
              <a:t>upućivanje</a:t>
            </a:r>
            <a:r>
              <a:rPr lang="en-US" sz="1200" dirty="0"/>
              <a:t> </a:t>
            </a:r>
            <a:r>
              <a:rPr lang="en-US" sz="1200" dirty="0" err="1"/>
              <a:t>osuđenih</a:t>
            </a:r>
            <a:r>
              <a:rPr lang="en-US" sz="1200" dirty="0"/>
              <a:t> </a:t>
            </a:r>
            <a:r>
              <a:rPr lang="en-US" sz="1200" dirty="0" err="1"/>
              <a:t>lica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izdržavanje</a:t>
            </a:r>
            <a:r>
              <a:rPr lang="en-US" sz="1200" dirty="0"/>
              <a:t> </a:t>
            </a:r>
            <a:r>
              <a:rPr lang="en-US" sz="1200" dirty="0" err="1"/>
              <a:t>kazne</a:t>
            </a:r>
            <a:r>
              <a:rPr lang="en-US" sz="1200" dirty="0"/>
              <a:t> </a:t>
            </a:r>
            <a:r>
              <a:rPr lang="en-US" sz="1200" dirty="0" err="1"/>
              <a:t>zatvora</a:t>
            </a:r>
            <a:r>
              <a:rPr lang="en-US" sz="1200" dirty="0"/>
              <a:t> (</a:t>
            </a:r>
            <a:r>
              <a:rPr lang="en-US" sz="1200" dirty="0" err="1"/>
              <a:t>Službeni</a:t>
            </a:r>
            <a:r>
              <a:rPr lang="en-US" sz="1200" dirty="0"/>
              <a:t> </a:t>
            </a:r>
            <a:r>
              <a:rPr lang="en-US" sz="1200" dirty="0" err="1"/>
              <a:t>glasnik</a:t>
            </a:r>
            <a:r>
              <a:rPr lang="en-US" sz="1200" dirty="0"/>
              <a:t> </a:t>
            </a:r>
            <a:r>
              <a:rPr lang="en-US" sz="1200" dirty="0" err="1"/>
              <a:t>Republike</a:t>
            </a:r>
            <a:r>
              <a:rPr lang="en-US" sz="1200" dirty="0"/>
              <a:t> </a:t>
            </a:r>
            <a:r>
              <a:rPr lang="en-US" sz="1200" dirty="0" err="1"/>
              <a:t>Srpske</a:t>
            </a:r>
            <a:r>
              <a:rPr lang="en-US" sz="1200" dirty="0"/>
              <a:t>, </a:t>
            </a:r>
            <a:r>
              <a:rPr lang="en-US" sz="1200" dirty="0" smtClean="0"/>
              <a:t>br.34/11)</a:t>
            </a:r>
            <a:r>
              <a:rPr lang="bs-Latn-BA" sz="1200" dirty="0" smtClean="0"/>
              <a:t>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bs-Latn-BA" sz="1200" dirty="0"/>
              <a:t>	</a:t>
            </a:r>
            <a:r>
              <a:rPr lang="sr-Latn-CS" sz="1200" dirty="0" smtClean="0"/>
              <a:t>Ukoliko </a:t>
            </a:r>
            <a:r>
              <a:rPr lang="sr-Latn-CS" sz="1200" dirty="0"/>
              <a:t>kažnjeni poslije ove odluke suda isplati novčanu kaznu u </a:t>
            </a:r>
            <a:r>
              <a:rPr lang="sr-Latn-CS" sz="1200" dirty="0" err="1"/>
              <a:t>cijelosti</a:t>
            </a:r>
            <a:r>
              <a:rPr lang="sr-Latn-CS" sz="1200" dirty="0"/>
              <a:t>, kazna zatvora neće se izvršiti, a ako je izvršenje kazne započeto, pa kažnjeno lice isplati preostali </a:t>
            </a:r>
            <a:r>
              <a:rPr lang="sr-Latn-CS" sz="1200" dirty="0" err="1"/>
              <a:t>dio</a:t>
            </a:r>
            <a:r>
              <a:rPr lang="sr-Latn-CS" sz="1200" dirty="0"/>
              <a:t> do punog iznosa izrečene novčane kazne, obustaviće se izdržavanje kazne zatvora. </a:t>
            </a:r>
            <a:endParaRPr lang="sr-Latn-CS" sz="12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2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 smtClean="0"/>
              <a:t>	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200" dirty="0"/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en-US" sz="12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4188"/>
            <a:ext cx="9144000" cy="905540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000" b="1" dirty="0" smtClean="0"/>
              <a:t>Procedura otvaranja faze za zamjenu novčane kazne u kaznu zatvora (Pv) i provođenje postupka zamjene</a:t>
            </a:r>
            <a:endParaRPr lang="en-US" sz="20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903249"/>
            <a:ext cx="8664496" cy="583208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/>
              <a:t>	</a:t>
            </a:r>
            <a:r>
              <a:rPr lang="sr-Latn-CS" sz="1400" dirty="0" smtClean="0"/>
              <a:t>Kada je od pravosnažnosti </a:t>
            </a:r>
            <a:r>
              <a:rPr lang="sr-Latn-CS" sz="1400" dirty="0" err="1" smtClean="0"/>
              <a:t>Rješenja</a:t>
            </a:r>
            <a:r>
              <a:rPr lang="sr-Latn-CS" sz="1400" dirty="0" smtClean="0"/>
              <a:t> o prekršaju kojim je izrečena neplaćena novčana kazna (</a:t>
            </a:r>
            <a:r>
              <a:rPr lang="sr-Latn-CS" sz="1400" dirty="0" err="1" smtClean="0"/>
              <a:t>Pr</a:t>
            </a:r>
            <a:r>
              <a:rPr lang="sr-Latn-CS" sz="1400" dirty="0" smtClean="0"/>
              <a:t> faza) proteklo više od 3 godine, od dana pravosnažnosti, ili kada ovlašteni organ podnese konačan </a:t>
            </a:r>
            <a:r>
              <a:rPr lang="sr-Latn-CS" sz="1400" dirty="0" err="1" smtClean="0"/>
              <a:t>Zahtjev</a:t>
            </a:r>
            <a:r>
              <a:rPr lang="sr-Latn-CS" sz="1400" dirty="0" smtClean="0"/>
              <a:t> za </a:t>
            </a:r>
            <a:r>
              <a:rPr lang="sr-Latn-CS" sz="1400" dirty="0" err="1" smtClean="0"/>
              <a:t>zamjenu</a:t>
            </a:r>
            <a:r>
              <a:rPr lang="sr-Latn-CS" sz="1400" dirty="0" smtClean="0"/>
              <a:t> neplaćene novčane kazne izrečene prekršajnim nalogom, postupajući sudija bi trebao postupiti na sledeći način:</a:t>
            </a:r>
          </a:p>
          <a:p>
            <a:pPr algn="just">
              <a:spcBef>
                <a:spcPts val="0"/>
              </a:spcBef>
            </a:pPr>
            <a:r>
              <a:rPr lang="sr-Latn-CS" sz="1400" b="1" dirty="0" smtClean="0"/>
              <a:t>Otvoriti </a:t>
            </a:r>
            <a:r>
              <a:rPr lang="sr-Latn-CS" sz="1400" b="1" dirty="0" err="1" smtClean="0"/>
              <a:t>Pv</a:t>
            </a:r>
            <a:r>
              <a:rPr lang="sr-Latn-CS" sz="1400" b="1" dirty="0" smtClean="0"/>
              <a:t> fazu </a:t>
            </a:r>
            <a:r>
              <a:rPr lang="sr-Latn-CS" sz="1400" dirty="0" smtClean="0"/>
              <a:t>(Prekršajno </a:t>
            </a:r>
            <a:r>
              <a:rPr lang="sr-Latn-CS" sz="1400" dirty="0" err="1" smtClean="0"/>
              <a:t>vijeće</a:t>
            </a:r>
            <a:r>
              <a:rPr lang="sr-Latn-CS" sz="1400" dirty="0" smtClean="0"/>
              <a:t> sastavljeno od 3 sudije, analogno </a:t>
            </a:r>
            <a:r>
              <a:rPr lang="sr-Latn-CS" sz="1400" dirty="0" err="1" smtClean="0"/>
              <a:t>Kv</a:t>
            </a:r>
            <a:r>
              <a:rPr lang="sr-Latn-CS" sz="1400" dirty="0" smtClean="0"/>
              <a:t> - Krivičnom </a:t>
            </a:r>
            <a:r>
              <a:rPr lang="sr-Latn-CS" sz="1400" dirty="0" err="1" smtClean="0"/>
              <a:t>vijeću</a:t>
            </a:r>
            <a:r>
              <a:rPr lang="sr-Latn-CS" sz="1400" dirty="0" smtClean="0"/>
              <a:t>), odnosno kroz CMS izdati Naredbu Otvoriti novu fazu – 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radi </a:t>
            </a:r>
            <a:r>
              <a:rPr lang="sr-Latn-CS" sz="1400" dirty="0" err="1" smtClean="0"/>
              <a:t>zamijenjene</a:t>
            </a:r>
            <a:r>
              <a:rPr lang="sr-Latn-CS" sz="1400" dirty="0" smtClean="0"/>
              <a:t> neplaćene novčane kazne u kaznu zatvora kada se radi o sudskom </a:t>
            </a:r>
            <a:r>
              <a:rPr lang="sr-Latn-CS" sz="1400" dirty="0" err="1" smtClean="0"/>
              <a:t>rješenju</a:t>
            </a:r>
            <a:r>
              <a:rPr lang="sr-Latn-CS" sz="1400" dirty="0" smtClean="0"/>
              <a:t> i postupanju po službenoj dužnosti, a kada sudija postupa po </a:t>
            </a:r>
            <a:r>
              <a:rPr lang="sr-Latn-CS" sz="1400" dirty="0" err="1" smtClean="0"/>
              <a:t>Zahtjevu</a:t>
            </a:r>
            <a:r>
              <a:rPr lang="sr-Latn-CS" sz="1400" dirty="0" smtClean="0"/>
              <a:t> ovlaštenog organa i </a:t>
            </a:r>
            <a:r>
              <a:rPr lang="sr-Latn-CS" sz="1400" dirty="0" err="1" smtClean="0"/>
              <a:t>zamjeni</a:t>
            </a:r>
            <a:r>
              <a:rPr lang="sr-Latn-CS" sz="1400" dirty="0" smtClean="0"/>
              <a:t> neplaćene novčane kazne izrečene prekršajnim nalogom ovlaštenog organa, pisarnica suda će po </a:t>
            </a:r>
            <a:r>
              <a:rPr lang="sr-Latn-CS" sz="1400" dirty="0" err="1" smtClean="0"/>
              <a:t>zaprimanju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zahtjeva</a:t>
            </a:r>
            <a:r>
              <a:rPr lang="sr-Latn-CS" sz="1400" dirty="0" smtClean="0"/>
              <a:t> ovlaštenog organa, otvoriti 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fazu i predmet dostaviti na postupanje sudiji koga CMS odredi kao </a:t>
            </a:r>
            <a:r>
              <a:rPr lang="sr-Latn-CS" sz="1400" dirty="0" err="1" smtClean="0"/>
              <a:t>postupajućeg</a:t>
            </a:r>
            <a:r>
              <a:rPr lang="sr-Latn-CS" sz="1400" dirty="0" smtClean="0"/>
              <a:t> sudiju u toj fazi (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faza);</a:t>
            </a:r>
          </a:p>
          <a:p>
            <a:pPr algn="just">
              <a:spcBef>
                <a:spcPts val="0"/>
              </a:spcBef>
            </a:pPr>
            <a:r>
              <a:rPr lang="sr-Latn-CS" sz="1400" dirty="0" smtClean="0"/>
              <a:t>Nakon otvara 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faze (sudsko </a:t>
            </a:r>
            <a:r>
              <a:rPr lang="sr-Latn-CS" sz="1400" dirty="0" err="1" smtClean="0"/>
              <a:t>rješenje</a:t>
            </a:r>
            <a:r>
              <a:rPr lang="sr-Latn-CS" sz="1400" dirty="0" smtClean="0"/>
              <a:t> po </a:t>
            </a:r>
            <a:r>
              <a:rPr lang="sr-Latn-CS" sz="1400" dirty="0" err="1" smtClean="0"/>
              <a:t>sl.dužnosti</a:t>
            </a:r>
            <a:r>
              <a:rPr lang="sr-Latn-CS" sz="1400" dirty="0" smtClean="0"/>
              <a:t>) ili dostavljanja predmeta u 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fazi (postupanje po </a:t>
            </a:r>
            <a:r>
              <a:rPr lang="sr-Latn-CS" sz="1400" dirty="0" err="1" smtClean="0"/>
              <a:t>zahtjevu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ovl.organa</a:t>
            </a:r>
            <a:r>
              <a:rPr lang="sr-Latn-CS" sz="1400" dirty="0" smtClean="0"/>
              <a:t>) postupajući sudija </a:t>
            </a:r>
            <a:r>
              <a:rPr lang="sr-Latn-CS" sz="1400" dirty="0" err="1" smtClean="0"/>
              <a:t>izvjestilac</a:t>
            </a:r>
            <a:r>
              <a:rPr lang="sr-Latn-CS" sz="1400" dirty="0" smtClean="0"/>
              <a:t> (isti sudija koji je </a:t>
            </a:r>
            <a:r>
              <a:rPr lang="sr-Latn-CS" sz="1400" dirty="0" err="1" smtClean="0"/>
              <a:t>donio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Pr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rješenje</a:t>
            </a:r>
            <a:r>
              <a:rPr lang="sr-Latn-CS" sz="1400" dirty="0" smtClean="0"/>
              <a:t>, koji je ujedno i prvi član </a:t>
            </a:r>
            <a:r>
              <a:rPr lang="sr-Latn-CS" sz="1400" dirty="0" err="1" smtClean="0"/>
              <a:t>vijeća</a:t>
            </a:r>
            <a:r>
              <a:rPr lang="sr-Latn-CS" sz="1400" dirty="0" smtClean="0"/>
              <a:t>) </a:t>
            </a:r>
            <a:r>
              <a:rPr lang="sr-Latn-CS" sz="1400" b="1" dirty="0" smtClean="0"/>
              <a:t>donosi </a:t>
            </a:r>
            <a:r>
              <a:rPr lang="sr-Latn-CS" sz="1400" b="1" dirty="0" err="1" smtClean="0"/>
              <a:t>Rješenje</a:t>
            </a:r>
            <a:r>
              <a:rPr lang="sr-Latn-CS" sz="1400" b="1" dirty="0" smtClean="0"/>
              <a:t> o </a:t>
            </a:r>
            <a:r>
              <a:rPr lang="sr-Latn-CS" sz="1400" b="1" dirty="0" err="1" smtClean="0"/>
              <a:t>zamjeni</a:t>
            </a:r>
            <a:r>
              <a:rPr lang="sr-Latn-CS" sz="1400" b="1" dirty="0" smtClean="0"/>
              <a:t> novčane kazne u kaznu zatvora </a:t>
            </a:r>
            <a:r>
              <a:rPr lang="sr-Latn-CS" sz="1400" dirty="0" smtClean="0"/>
              <a:t>(bez pozivanja kažnjenog) uz sačinjavanje Zapisnika o </a:t>
            </a:r>
            <a:r>
              <a:rPr lang="sr-Latn-CS" sz="1400" dirty="0" err="1" smtClean="0"/>
              <a:t>vijećanju</a:t>
            </a:r>
            <a:r>
              <a:rPr lang="sr-Latn-CS" sz="1400" dirty="0" smtClean="0"/>
              <a:t> i glasanju koji potpisuju </a:t>
            </a:r>
            <a:r>
              <a:rPr lang="sr-Latn-CS" sz="1400" dirty="0" err="1" smtClean="0"/>
              <a:t>predsjednik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vijeća</a:t>
            </a:r>
            <a:r>
              <a:rPr lang="sr-Latn-CS" sz="1400" dirty="0" smtClean="0"/>
              <a:t> (potpisuje i </a:t>
            </a:r>
            <a:r>
              <a:rPr lang="sr-Latn-CS" sz="1400" dirty="0" err="1" smtClean="0"/>
              <a:t>rješenje</a:t>
            </a:r>
            <a:r>
              <a:rPr lang="sr-Latn-CS" sz="1400" dirty="0" smtClean="0"/>
              <a:t>) i drugi član </a:t>
            </a:r>
            <a:r>
              <a:rPr lang="sr-Latn-CS" sz="1400" dirty="0" err="1" smtClean="0"/>
              <a:t>vijeća</a:t>
            </a:r>
            <a:r>
              <a:rPr lang="sr-Latn-CS" sz="1400" dirty="0"/>
              <a:t>;</a:t>
            </a:r>
            <a:endParaRPr lang="sr-Latn-CS" sz="1400" dirty="0" smtClean="0"/>
          </a:p>
          <a:p>
            <a:pPr algn="just">
              <a:spcBef>
                <a:spcPts val="0"/>
              </a:spcBef>
            </a:pPr>
            <a:r>
              <a:rPr lang="sr-Latn-CS" sz="1400" b="1" dirty="0" smtClean="0"/>
              <a:t>Dostaviti </a:t>
            </a:r>
            <a:r>
              <a:rPr lang="sr-Latn-CS" sz="1400" b="1" dirty="0" err="1" smtClean="0"/>
              <a:t>Rješenje</a:t>
            </a:r>
            <a:r>
              <a:rPr lang="sr-Latn-CS" sz="1400" b="1" dirty="0" smtClean="0"/>
              <a:t> samo kažnjenom</a:t>
            </a:r>
            <a:r>
              <a:rPr lang="sr-Latn-CS" sz="1400" dirty="0" smtClean="0"/>
              <a:t> (kada je u pitanju sudsko </a:t>
            </a:r>
            <a:r>
              <a:rPr lang="sr-Latn-CS" sz="1400" dirty="0" err="1" smtClean="0"/>
              <a:t>rješenje</a:t>
            </a:r>
            <a:r>
              <a:rPr lang="sr-Latn-CS" sz="1400" dirty="0" smtClean="0"/>
              <a:t> i postupanje po </a:t>
            </a:r>
            <a:r>
              <a:rPr lang="sr-Latn-CS" sz="1400" dirty="0" err="1" smtClean="0"/>
              <a:t>sl.dužnosti</a:t>
            </a:r>
            <a:r>
              <a:rPr lang="sr-Latn-CS" sz="1400" dirty="0" smtClean="0"/>
              <a:t>) </a:t>
            </a:r>
            <a:r>
              <a:rPr lang="sr-Latn-CS" sz="1400" b="1" dirty="0" smtClean="0"/>
              <a:t>i podnosiocu </a:t>
            </a:r>
            <a:r>
              <a:rPr lang="sr-Latn-CS" sz="1400" b="1" dirty="0" err="1" smtClean="0"/>
              <a:t>zahtjeva</a:t>
            </a:r>
            <a:r>
              <a:rPr lang="sr-Latn-CS" sz="1400" dirty="0" smtClean="0"/>
              <a:t> (kada je u pitanju postupanje po </a:t>
            </a:r>
            <a:r>
              <a:rPr lang="sr-Latn-CS" sz="1400" dirty="0" err="1" smtClean="0"/>
              <a:t>zahtjevu</a:t>
            </a:r>
            <a:r>
              <a:rPr lang="sr-Latn-CS" sz="1400" dirty="0" smtClean="0"/>
              <a:t> za </a:t>
            </a:r>
            <a:r>
              <a:rPr lang="sr-Latn-CS" sz="1400" dirty="0" err="1" smtClean="0"/>
              <a:t>zamjenu</a:t>
            </a:r>
            <a:r>
              <a:rPr lang="sr-Latn-CS" sz="1400" dirty="0" smtClean="0"/>
              <a:t> od ovlaštenog organa) i odrediti kraću evidenciju npr.10-15 dana, (dostava 5+5 dana i 3 dana rok za žalbu);</a:t>
            </a:r>
          </a:p>
          <a:p>
            <a:pPr algn="just">
              <a:spcBef>
                <a:spcPts val="0"/>
              </a:spcBef>
            </a:pPr>
            <a:r>
              <a:rPr lang="sr-Latn-CS" sz="1400" dirty="0" smtClean="0"/>
              <a:t>U slučaju žalbe, predmet i žalbu </a:t>
            </a:r>
            <a:r>
              <a:rPr lang="sr-Latn-CS" sz="1400" dirty="0" err="1" smtClean="0"/>
              <a:t>proslijediti</a:t>
            </a:r>
            <a:r>
              <a:rPr lang="sr-Latn-CS" sz="1400" dirty="0" smtClean="0"/>
              <a:t> Okružnom sudu na postupanje u roku od 3 dana (bez dostavljanja žalbe na odgovor);</a:t>
            </a:r>
          </a:p>
          <a:p>
            <a:pPr algn="just">
              <a:spcBef>
                <a:spcPts val="0"/>
              </a:spcBef>
            </a:pPr>
            <a:r>
              <a:rPr lang="sr-Latn-CS" sz="1400" b="1" dirty="0" smtClean="0"/>
              <a:t>Nakon pravosnažnosti </a:t>
            </a:r>
            <a:r>
              <a:rPr lang="sr-Latn-CS" sz="1400" b="1" dirty="0" err="1" smtClean="0"/>
              <a:t>Rješenja</a:t>
            </a:r>
            <a:r>
              <a:rPr lang="sr-Latn-CS" sz="1400" b="1" dirty="0" smtClean="0"/>
              <a:t> o </a:t>
            </a:r>
            <a:r>
              <a:rPr lang="sr-Latn-CS" sz="1400" b="1" dirty="0" err="1" smtClean="0"/>
              <a:t>zamjeni</a:t>
            </a:r>
            <a:r>
              <a:rPr lang="sr-Latn-CS" sz="1400" b="1" dirty="0" smtClean="0"/>
              <a:t> </a:t>
            </a:r>
            <a:r>
              <a:rPr lang="sr-Latn-CS" sz="1400" dirty="0" smtClean="0"/>
              <a:t>neplaćene novčane kazne u kaznu zatvora, isto </a:t>
            </a:r>
            <a:r>
              <a:rPr lang="sr-Latn-CS" sz="1400" b="1" dirty="0" err="1" smtClean="0"/>
              <a:t>rješenje</a:t>
            </a:r>
            <a:r>
              <a:rPr lang="sr-Latn-CS" sz="1400" b="1" dirty="0" smtClean="0"/>
              <a:t> uputiti na izvršenje prema </a:t>
            </a:r>
            <a:r>
              <a:rPr lang="sr-Latn-CS" sz="1400" b="1" dirty="0" err="1" smtClean="0"/>
              <a:t>mjestu</a:t>
            </a:r>
            <a:r>
              <a:rPr lang="sr-Latn-CS" sz="1400" b="1" dirty="0" smtClean="0"/>
              <a:t> prebivališta kažnjenog</a:t>
            </a:r>
            <a:r>
              <a:rPr lang="sr-Latn-CS" sz="1400" dirty="0" smtClean="0"/>
              <a:t> uz ostavljanje duže evidencije od najmanje 3-6 </a:t>
            </a:r>
            <a:r>
              <a:rPr lang="sr-Latn-CS" sz="1400" dirty="0" err="1" smtClean="0"/>
              <a:t>mjeseci</a:t>
            </a:r>
            <a:r>
              <a:rPr lang="sr-Latn-CS" sz="1400" dirty="0" smtClean="0"/>
              <a:t> (</a:t>
            </a:r>
            <a:r>
              <a:rPr lang="sr-Latn-CS" sz="1400" dirty="0" err="1" smtClean="0"/>
              <a:t>minilano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vrijeme</a:t>
            </a:r>
            <a:r>
              <a:rPr lang="sr-Latn-CS" sz="1400" dirty="0" smtClean="0"/>
              <a:t> potrebno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referentu i </a:t>
            </a:r>
            <a:r>
              <a:rPr lang="sr-Latn-CS" sz="1400" dirty="0" err="1" smtClean="0"/>
              <a:t>predsjednik</a:t>
            </a:r>
            <a:r>
              <a:rPr lang="sr-Latn-CS" sz="1400" dirty="0" smtClean="0"/>
              <a:t> usuda da lice u prekršajnom postupku upute na izvršenje kazne zatvora).</a:t>
            </a:r>
            <a:endParaRPr lang="sr-Latn-CS" sz="1400" dirty="0"/>
          </a:p>
          <a:p>
            <a:pPr marL="0" indent="0" algn="just">
              <a:spcBef>
                <a:spcPts val="0"/>
              </a:spcBef>
              <a:buNone/>
            </a:pPr>
            <a:endParaRPr lang="sr-Latn-CS" sz="1400" dirty="0"/>
          </a:p>
        </p:txBody>
      </p:sp>
    </p:spTree>
    <p:extLst>
      <p:ext uri="{BB962C8B-B14F-4D97-AF65-F5344CB8AC3E}">
        <p14:creationId xmlns:p14="http://schemas.microsoft.com/office/powerpoint/2010/main" val="247158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7282"/>
            <a:ext cx="9144000" cy="626759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000" b="1" dirty="0" smtClean="0"/>
              <a:t>Procedura otvaranja faze za izvršenje i provođenje postupka izvršenja izrečene ili zamijenjene kazne zatvora (Ips)</a:t>
            </a:r>
            <a:endParaRPr lang="en-US" sz="20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635622"/>
            <a:ext cx="8664496" cy="42327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sr-Latn-CS" sz="1400" u="sng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/>
              <a:t>	</a:t>
            </a:r>
            <a:r>
              <a:rPr lang="sr-Latn-CS" sz="1400" dirty="0" smtClean="0"/>
              <a:t>Kada je </a:t>
            </a:r>
            <a:r>
              <a:rPr lang="sr-Latn-CS" sz="1400" dirty="0" err="1" smtClean="0"/>
              <a:t>Rješenje</a:t>
            </a:r>
            <a:r>
              <a:rPr lang="sr-Latn-CS" sz="1400" dirty="0" smtClean="0"/>
              <a:t> kojim je izrečena kazna zatvora ili </a:t>
            </a:r>
            <a:r>
              <a:rPr lang="sr-Latn-CS" sz="1400" dirty="0" err="1" smtClean="0"/>
              <a:t>Zamijenjena</a:t>
            </a:r>
            <a:r>
              <a:rPr lang="sr-Latn-CS" sz="1400" dirty="0" smtClean="0"/>
              <a:t> neplaćena novčana kazna u kaznu zatvora postalo pravosnažno, postupajući sudija bi trebao postupiti na sledeći način:</a:t>
            </a:r>
          </a:p>
          <a:p>
            <a:pPr algn="just">
              <a:spcBef>
                <a:spcPts val="0"/>
              </a:spcBef>
            </a:pPr>
            <a:r>
              <a:rPr lang="sr-Latn-CS" sz="1400" b="1" dirty="0" smtClean="0"/>
              <a:t>Otvoriti </a:t>
            </a:r>
            <a:r>
              <a:rPr lang="sr-Latn-CS" sz="1400" b="1" dirty="0" err="1" smtClean="0"/>
              <a:t>Ips</a:t>
            </a:r>
            <a:r>
              <a:rPr lang="sr-Latn-CS" sz="1400" b="1" dirty="0" smtClean="0"/>
              <a:t> fazu </a:t>
            </a:r>
            <a:r>
              <a:rPr lang="sr-Latn-CS" sz="1400" dirty="0" smtClean="0"/>
              <a:t>(Izvršenje prekršajne sankcije, analogno Iks – Izvršenje krivične sankcije), odnosno kroz CMS izdati Naredbu otvoriti novu fazu –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</a:t>
            </a:r>
            <a:r>
              <a:rPr lang="sr-Latn-CS" sz="1400" b="1" dirty="0" smtClean="0"/>
              <a:t>radi izvršenja </a:t>
            </a:r>
            <a:r>
              <a:rPr lang="sr-Latn-CS" sz="1400" b="1" dirty="0" err="1" smtClean="0"/>
              <a:t>zamijenjene</a:t>
            </a:r>
            <a:r>
              <a:rPr lang="sr-Latn-CS" sz="1400" b="1" dirty="0" smtClean="0"/>
              <a:t> novčane kazne u kaznu zatvora</a:t>
            </a:r>
            <a:r>
              <a:rPr lang="sr-Latn-CS" sz="1400" dirty="0" smtClean="0"/>
              <a:t> kada se radi o kažnjenom koji ima prebivalište na teritoriji opštine iz nadležnosti tog suda, a ukoliko je već otvorena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faza (gotovo </a:t>
            </a:r>
            <a:r>
              <a:rPr lang="sr-Latn-CS" sz="1400" dirty="0" err="1" smtClean="0"/>
              <a:t>uvijek</a:t>
            </a:r>
            <a:r>
              <a:rPr lang="sr-Latn-CS" sz="1400" dirty="0" smtClean="0"/>
              <a:t> kod 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faze </a:t>
            </a:r>
            <a:r>
              <a:rPr lang="sr-Latn-CS" sz="1400" dirty="0" err="1" smtClean="0"/>
              <a:t>gdje</a:t>
            </a:r>
            <a:r>
              <a:rPr lang="sr-Latn-CS" sz="1400" dirty="0" smtClean="0"/>
              <a:t> je sud postupao po službenoj dužnosti i </a:t>
            </a:r>
            <a:r>
              <a:rPr lang="sr-Latn-CS" sz="1400" dirty="0" err="1" smtClean="0"/>
              <a:t>mijenjao</a:t>
            </a:r>
            <a:r>
              <a:rPr lang="sr-Latn-CS" sz="1400" dirty="0" smtClean="0"/>
              <a:t> neplaćenu sudsku novčanu kaznu), sudija će otvoriti novu </a:t>
            </a:r>
            <a:r>
              <a:rPr lang="sr-Latn-CS" sz="1400" b="1" dirty="0" err="1" smtClean="0"/>
              <a:t>Ips</a:t>
            </a:r>
            <a:r>
              <a:rPr lang="sr-Latn-CS" sz="1400" b="1" dirty="0" smtClean="0"/>
              <a:t> 2 fazu</a:t>
            </a:r>
            <a:r>
              <a:rPr lang="sr-Latn-CS" sz="1400" dirty="0" smtClean="0"/>
              <a:t>, odnosno kroz CMS izdati naredbu - Otvori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2 fazu </a:t>
            </a:r>
            <a:r>
              <a:rPr lang="sr-Latn-CS" sz="1400" b="1" dirty="0" smtClean="0"/>
              <a:t>radi upućivanja kažnjenog na izdržavanje kazne zatvora</a:t>
            </a:r>
            <a:r>
              <a:rPr lang="sr-Latn-CS" sz="14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sr-Latn-CS" sz="1400" dirty="0" smtClean="0"/>
              <a:t>Kada </a:t>
            </a:r>
            <a:r>
              <a:rPr lang="sr-Latn-CS" sz="1400" dirty="0"/>
              <a:t>se radi o kažnjenom koji ima prebivalište van </a:t>
            </a:r>
            <a:r>
              <a:rPr lang="sr-Latn-CS" sz="1400" dirty="0" smtClean="0"/>
              <a:t>opštine nadležnosti </a:t>
            </a:r>
            <a:r>
              <a:rPr lang="sr-Latn-CS" sz="1400" dirty="0"/>
              <a:t>tog </a:t>
            </a:r>
            <a:r>
              <a:rPr lang="sr-Latn-CS" sz="1400" dirty="0" smtClean="0"/>
              <a:t>suda, ne otvarati novu </a:t>
            </a:r>
            <a:r>
              <a:rPr lang="sr-Latn-CS" sz="1400" dirty="0" err="1" smtClean="0"/>
              <a:t>faz</a:t>
            </a:r>
            <a:r>
              <a:rPr lang="sr-Latn-CS" sz="1400" dirty="0" smtClean="0"/>
              <a:t> u nego iz </a:t>
            </a:r>
            <a:r>
              <a:rPr lang="sr-Latn-CS" sz="1400" dirty="0" err="1" smtClean="0"/>
              <a:t>Pv</a:t>
            </a:r>
            <a:r>
              <a:rPr lang="sr-Latn-CS" sz="1400" dirty="0" smtClean="0"/>
              <a:t> faze uputiti Naredbu </a:t>
            </a:r>
            <a:r>
              <a:rPr lang="sr-Latn-CS" sz="1400" dirty="0" err="1" smtClean="0"/>
              <a:t>predsjedniku</a:t>
            </a:r>
            <a:r>
              <a:rPr lang="sr-Latn-CS" sz="1400" dirty="0" smtClean="0"/>
              <a:t>  nadležnog suda radi izvršenja </a:t>
            </a:r>
            <a:r>
              <a:rPr lang="sr-Latn-CS" sz="1400" dirty="0" err="1" smtClean="0"/>
              <a:t>rješenja</a:t>
            </a:r>
            <a:r>
              <a:rPr lang="sr-Latn-CS" sz="1400" dirty="0" smtClean="0"/>
              <a:t>, odnosno upućivanja kažnjenog na izvršenje kazne zatvora, a taj sud će po </a:t>
            </a:r>
            <a:r>
              <a:rPr lang="sr-Latn-CS" sz="1400" dirty="0" err="1" smtClean="0"/>
              <a:t>zaprimanju</a:t>
            </a:r>
            <a:r>
              <a:rPr lang="sr-Latn-CS" sz="1400" dirty="0" smtClean="0"/>
              <a:t> takve naredbe predmet </a:t>
            </a:r>
            <a:r>
              <a:rPr lang="sr-Latn-CS" sz="1400" dirty="0" err="1" smtClean="0"/>
              <a:t>zaprimiti</a:t>
            </a:r>
            <a:r>
              <a:rPr lang="sr-Latn-CS" sz="1400" dirty="0" smtClean="0"/>
              <a:t> i u CMS otvoriti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fazu u kojoj će izvršavati to </a:t>
            </a:r>
            <a:r>
              <a:rPr lang="sr-Latn-CS" sz="1400" dirty="0" err="1" smtClean="0"/>
              <a:t>rješenje</a:t>
            </a:r>
            <a:r>
              <a:rPr lang="sr-Latn-CS" sz="1400" dirty="0" smtClean="0"/>
              <a:t>, odnosno uputiti kažnjenog na izdržavanje, </a:t>
            </a:r>
          </a:p>
          <a:p>
            <a:pPr algn="just">
              <a:spcBef>
                <a:spcPts val="0"/>
              </a:spcBef>
            </a:pPr>
            <a:r>
              <a:rPr lang="sr-Latn-CS" sz="1400" b="1" dirty="0" err="1" smtClean="0"/>
              <a:t>Rješenje</a:t>
            </a:r>
            <a:r>
              <a:rPr lang="sr-Latn-CS" sz="1400" b="1" dirty="0" smtClean="0"/>
              <a:t> uputiti na izvršenje prema </a:t>
            </a:r>
            <a:r>
              <a:rPr lang="sr-Latn-CS" sz="1400" b="1" dirty="0" err="1" smtClean="0"/>
              <a:t>mjestu</a:t>
            </a:r>
            <a:r>
              <a:rPr lang="sr-Latn-CS" sz="1400" b="1" dirty="0" smtClean="0"/>
              <a:t> prebivališta kažnjenog</a:t>
            </a:r>
            <a:r>
              <a:rPr lang="sr-Latn-CS" sz="1400" dirty="0" smtClean="0"/>
              <a:t>, pa tako ako je kažnjeni sa prebivalištem na teritoriji opštine iz nadležnosti tog suda, predmet dostaviti </a:t>
            </a:r>
            <a:r>
              <a:rPr lang="sr-Latn-CS" sz="1400" dirty="0" err="1" smtClean="0"/>
              <a:t>predsjedniku</a:t>
            </a:r>
            <a:r>
              <a:rPr lang="sr-Latn-CS" sz="1400" dirty="0" smtClean="0"/>
              <a:t> suda putem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referenta, a ako se radi o kažnjenom koji ima prebivalište van nadležnosti tog suda dostaviti Naredbu nadležnom sudu radi upućivanja kažnjenog na izdržavanje kazne zatvora iz </a:t>
            </a:r>
            <a:r>
              <a:rPr lang="sr-Latn-CS" sz="1400" dirty="0" err="1" smtClean="0"/>
              <a:t>rješenja</a:t>
            </a:r>
            <a:r>
              <a:rPr lang="sr-Latn-CS" sz="14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sr-Latn-CS" sz="1400" dirty="0" smtClean="0"/>
              <a:t>Nakon izvršene kazne zatvora, predmet se vraća </a:t>
            </a:r>
            <a:r>
              <a:rPr lang="sr-Latn-CS" sz="1400" dirty="0" err="1" smtClean="0"/>
              <a:t>postupajućem</a:t>
            </a:r>
            <a:r>
              <a:rPr lang="sr-Latn-CS" sz="1400" dirty="0" smtClean="0"/>
              <a:t> sudiji koji sudija predmet </a:t>
            </a:r>
            <a:r>
              <a:rPr lang="sr-Latn-CS" sz="1400" b="1" dirty="0" smtClean="0"/>
              <a:t>naredbom kroz CMS upućuje </a:t>
            </a:r>
            <a:r>
              <a:rPr lang="sr-Latn-CS" sz="1400" b="1" dirty="0" err="1" smtClean="0"/>
              <a:t>Ips</a:t>
            </a:r>
            <a:r>
              <a:rPr lang="sr-Latn-CS" sz="1400" b="1" dirty="0" smtClean="0"/>
              <a:t> referentu radi brisanja novčane kazne iz Registra novčanih kazni</a:t>
            </a:r>
            <a:r>
              <a:rPr lang="sr-Latn-CS" sz="1400" dirty="0" smtClean="0"/>
              <a:t> (</a:t>
            </a:r>
            <a:r>
              <a:rPr lang="sr-Latn-CS" sz="1400" dirty="0" err="1" smtClean="0"/>
              <a:t>Rof</a:t>
            </a:r>
            <a:r>
              <a:rPr lang="sr-Latn-CS" sz="1400" dirty="0" smtClean="0"/>
              <a:t> baza);</a:t>
            </a:r>
          </a:p>
          <a:p>
            <a:pPr algn="just">
              <a:spcBef>
                <a:spcPts val="0"/>
              </a:spcBef>
            </a:pPr>
            <a:r>
              <a:rPr lang="sr-Latn-CS" sz="1400" b="1" dirty="0" smtClean="0"/>
              <a:t>Nakon Brisanja duga postupajući sudija će kroz CMS fazu </a:t>
            </a:r>
            <a:r>
              <a:rPr lang="sr-Latn-CS" sz="1400" b="1" dirty="0" err="1" smtClean="0"/>
              <a:t>Pv</a:t>
            </a:r>
            <a:r>
              <a:rPr lang="sr-Latn-CS" sz="1400" b="1" dirty="0" smtClean="0"/>
              <a:t> arhivirati</a:t>
            </a:r>
            <a:r>
              <a:rPr lang="sr-Latn-CS" sz="1400" dirty="0" smtClean="0"/>
              <a:t>, a spis vratiti na </a:t>
            </a:r>
            <a:r>
              <a:rPr lang="sr-Latn-CS" sz="1400" dirty="0" err="1" smtClean="0"/>
              <a:t>Ips</a:t>
            </a:r>
            <a:r>
              <a:rPr lang="sr-Latn-CS" sz="1400" dirty="0" smtClean="0"/>
              <a:t> ako je ostao </a:t>
            </a:r>
            <a:r>
              <a:rPr lang="sr-Latn-CS" sz="1400" dirty="0" err="1" smtClean="0"/>
              <a:t>dio</a:t>
            </a:r>
            <a:r>
              <a:rPr lang="sr-Latn-CS" sz="1400" dirty="0" smtClean="0"/>
              <a:t> neizvršenog </a:t>
            </a:r>
            <a:r>
              <a:rPr lang="sr-Latn-CS" sz="1400" dirty="0" err="1" smtClean="0"/>
              <a:t>rješenja</a:t>
            </a:r>
            <a:r>
              <a:rPr lang="sr-Latn-CS" sz="1400" dirty="0" smtClean="0"/>
              <a:t> </a:t>
            </a:r>
            <a:r>
              <a:rPr lang="sr-Latn-CS" sz="1400" dirty="0" err="1" smtClean="0"/>
              <a:t>npr.troškovi</a:t>
            </a:r>
            <a:r>
              <a:rPr lang="sr-Latn-CS" sz="1400" dirty="0" smtClean="0"/>
              <a:t> prekršajnog postupka, zaštitna </a:t>
            </a:r>
            <a:r>
              <a:rPr lang="sr-Latn-CS" sz="1400" dirty="0" err="1" smtClean="0"/>
              <a:t>mjera</a:t>
            </a:r>
            <a:r>
              <a:rPr lang="sr-Latn-CS" sz="1400" dirty="0" smtClean="0"/>
              <a:t>, </a:t>
            </a:r>
            <a:r>
              <a:rPr lang="sr-Latn-CS" sz="1400" dirty="0"/>
              <a:t>kada je u pitanju postupanje po sudskom </a:t>
            </a:r>
            <a:r>
              <a:rPr lang="sr-Latn-CS" sz="1400" dirty="0" err="1"/>
              <a:t>rješenju</a:t>
            </a:r>
            <a:r>
              <a:rPr lang="sr-Latn-CS" sz="1400" dirty="0"/>
              <a:t>, a kada je </a:t>
            </a:r>
            <a:r>
              <a:rPr lang="sr-Latn-CS" sz="1400" dirty="0" smtClean="0"/>
              <a:t>u pitanju postupano </a:t>
            </a:r>
            <a:r>
              <a:rPr lang="sr-Latn-CS" sz="1400" dirty="0"/>
              <a:t>po </a:t>
            </a:r>
            <a:r>
              <a:rPr lang="sr-Latn-CS" sz="1400" dirty="0" err="1"/>
              <a:t>zahtjevu</a:t>
            </a:r>
            <a:r>
              <a:rPr lang="sr-Latn-CS" sz="1400" dirty="0"/>
              <a:t> ovlaštenog organa </a:t>
            </a:r>
            <a:r>
              <a:rPr lang="sr-Latn-CS" sz="1400" dirty="0" smtClean="0"/>
              <a:t>samo kroz CMS arhivirati spis </a:t>
            </a:r>
            <a:r>
              <a:rPr lang="sr-Latn-CS" sz="1400" b="1" dirty="0" smtClean="0"/>
              <a:t>sa rokom čuvanja od 5 godina</a:t>
            </a:r>
            <a:r>
              <a:rPr lang="sr-Latn-CS" sz="1400" dirty="0" smtClean="0"/>
              <a:t>.</a:t>
            </a:r>
          </a:p>
          <a:p>
            <a:pPr algn="just">
              <a:spcBef>
                <a:spcPts val="0"/>
              </a:spcBef>
            </a:pPr>
            <a:endParaRPr lang="sr-Latn-CS" sz="1400" dirty="0"/>
          </a:p>
          <a:p>
            <a:pPr marL="0" indent="0" algn="just">
              <a:spcBef>
                <a:spcPts val="0"/>
              </a:spcBef>
              <a:buNone/>
            </a:pPr>
            <a:endParaRPr lang="sr-Latn-CS" sz="1400" dirty="0"/>
          </a:p>
        </p:txBody>
      </p:sp>
    </p:spTree>
    <p:extLst>
      <p:ext uri="{BB962C8B-B14F-4D97-AF65-F5344CB8AC3E}">
        <p14:creationId xmlns:p14="http://schemas.microsoft.com/office/powerpoint/2010/main" val="41842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1101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Primjer Naredbe kojom se kažnjeni upućuje na izdržavanje kazne zatvora (uputni akt)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200721" y="1510138"/>
            <a:ext cx="8675649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OSNOVNI </a:t>
            </a:r>
            <a:r>
              <a:rPr lang="en-US" sz="1200" dirty="0"/>
              <a:t>SUD U BIJELJINI</a:t>
            </a:r>
          </a:p>
          <a:p>
            <a:r>
              <a:rPr lang="en-US" sz="1200" dirty="0" err="1"/>
              <a:t>Broj</a:t>
            </a:r>
            <a:r>
              <a:rPr lang="en-US" sz="1200" dirty="0"/>
              <a:t> 80 0 </a:t>
            </a:r>
            <a:r>
              <a:rPr lang="en-US" sz="1200" dirty="0" err="1"/>
              <a:t>Pr</a:t>
            </a:r>
            <a:r>
              <a:rPr lang="en-US" sz="1200" dirty="0"/>
              <a:t> </a:t>
            </a:r>
            <a:r>
              <a:rPr lang="en-US" sz="1200" dirty="0" smtClean="0"/>
              <a:t>0</a:t>
            </a:r>
            <a:r>
              <a:rPr lang="bs-Latn-BA" sz="1200" dirty="0" smtClean="0"/>
              <a:t>........</a:t>
            </a:r>
            <a:r>
              <a:rPr lang="en-US" sz="1200" dirty="0" smtClean="0"/>
              <a:t> </a:t>
            </a:r>
            <a:r>
              <a:rPr lang="en-US" sz="1200" dirty="0"/>
              <a:t>17 </a:t>
            </a:r>
            <a:r>
              <a:rPr lang="en-US" sz="1200" dirty="0" err="1"/>
              <a:t>Pv</a:t>
            </a:r>
            <a:r>
              <a:rPr lang="en-US" sz="1200" dirty="0"/>
              <a:t>           </a:t>
            </a:r>
          </a:p>
          <a:p>
            <a:r>
              <a:rPr lang="en-US" sz="1200" dirty="0"/>
              <a:t>Bijeljina, </a:t>
            </a:r>
            <a:r>
              <a:rPr lang="bs-Latn-BA" sz="1200" dirty="0" smtClean="0"/>
              <a:t>......</a:t>
            </a:r>
            <a:r>
              <a:rPr lang="en-US" sz="1200" dirty="0" smtClean="0"/>
              <a:t>.</a:t>
            </a:r>
            <a:r>
              <a:rPr lang="en-US" sz="1200" dirty="0"/>
              <a:t>2017. </a:t>
            </a:r>
            <a:r>
              <a:rPr lang="en-US" sz="1200" dirty="0" err="1"/>
              <a:t>godine</a:t>
            </a:r>
            <a:r>
              <a:rPr lang="en-US" sz="1200" dirty="0"/>
              <a:t>          </a:t>
            </a:r>
          </a:p>
          <a:p>
            <a:r>
              <a:rPr lang="en-US" sz="300" dirty="0"/>
              <a:t> </a:t>
            </a:r>
            <a:endParaRPr lang="bs-Latn-BA" sz="300" dirty="0" smtClean="0"/>
          </a:p>
          <a:p>
            <a:endParaRPr lang="en-US" sz="300" dirty="0"/>
          </a:p>
          <a:p>
            <a:r>
              <a:rPr lang="bs-Latn-BA" sz="1200" u="sng" dirty="0" smtClean="0"/>
              <a:t>OSNOVNOM </a:t>
            </a:r>
            <a:r>
              <a:rPr lang="bs-Latn-BA" sz="1200" u="sng" dirty="0"/>
              <a:t>SUDU </a:t>
            </a:r>
            <a:r>
              <a:rPr lang="bs-Latn-BA" sz="1200" u="sng" dirty="0" smtClean="0"/>
              <a:t>......................</a:t>
            </a:r>
            <a:endParaRPr lang="en-US" sz="1200" dirty="0"/>
          </a:p>
          <a:p>
            <a:r>
              <a:rPr lang="bs-Latn-BA" sz="1200" dirty="0"/>
              <a:t>REFERENTU ZA IZVRŠENJE KRIVIČNIH I PREKRŠAJNIH SANKCIJA</a:t>
            </a:r>
            <a:endParaRPr lang="en-US" sz="1200" dirty="0"/>
          </a:p>
          <a:p>
            <a:r>
              <a:rPr lang="bs-Latn-BA" sz="300" b="1" dirty="0"/>
              <a:t> </a:t>
            </a:r>
            <a:endParaRPr lang="bs-Latn-BA" sz="300" b="1" dirty="0" smtClean="0"/>
          </a:p>
          <a:p>
            <a:endParaRPr lang="en-US" sz="300" dirty="0"/>
          </a:p>
          <a:p>
            <a:r>
              <a:rPr lang="bs-Latn-BA" sz="1200" dirty="0"/>
              <a:t>PREDMET: </a:t>
            </a:r>
            <a:r>
              <a:rPr lang="bs-Latn-BA" sz="1200" dirty="0" err="1"/>
              <a:t>Izvršenje</a:t>
            </a:r>
            <a:r>
              <a:rPr lang="bs-Latn-BA" sz="1200" dirty="0"/>
              <a:t> mjere zamjene novčane kazne u kaznu zatvora za kažnjenog </a:t>
            </a:r>
            <a:r>
              <a:rPr lang="bs-Latn-BA" sz="1200" dirty="0" smtClean="0"/>
              <a:t>.......................</a:t>
            </a:r>
            <a:endParaRPr lang="en-US" sz="1200" dirty="0"/>
          </a:p>
          <a:p>
            <a:r>
              <a:rPr lang="bs-Latn-BA" sz="300" dirty="0"/>
              <a:t> </a:t>
            </a:r>
            <a:endParaRPr lang="bs-Latn-BA" sz="300" dirty="0" smtClean="0"/>
          </a:p>
          <a:p>
            <a:endParaRPr lang="en-US" sz="300" dirty="0"/>
          </a:p>
          <a:p>
            <a:pPr algn="just"/>
            <a:r>
              <a:rPr lang="bs-Latn-BA" sz="1200" dirty="0"/>
              <a:t>	Na osnovu člana 4. i člana 168. stav (1) u vezi člana 64. i 65. </a:t>
            </a:r>
            <a:r>
              <a:rPr lang="en-US" sz="1200" dirty="0" err="1"/>
              <a:t>Zakona</a:t>
            </a:r>
            <a:r>
              <a:rPr lang="en-US" sz="1200" dirty="0"/>
              <a:t> o </a:t>
            </a:r>
            <a:r>
              <a:rPr lang="en-US" sz="1200" dirty="0" err="1"/>
              <a:t>izvršenju</a:t>
            </a:r>
            <a:r>
              <a:rPr lang="en-US" sz="1200" dirty="0"/>
              <a:t> </a:t>
            </a:r>
            <a:r>
              <a:rPr lang="en-US" sz="1200" dirty="0" err="1"/>
              <a:t>krivičnih</a:t>
            </a:r>
            <a:r>
              <a:rPr lang="en-US" sz="1200" dirty="0"/>
              <a:t> </a:t>
            </a:r>
            <a:r>
              <a:rPr lang="en-US" sz="1200" dirty="0" err="1"/>
              <a:t>sankcija</a:t>
            </a:r>
            <a:r>
              <a:rPr lang="en-US" sz="1200" dirty="0"/>
              <a:t> </a:t>
            </a:r>
            <a:r>
              <a:rPr lang="en-US" sz="1200" dirty="0" err="1"/>
              <a:t>Republike</a:t>
            </a:r>
            <a:r>
              <a:rPr lang="en-US" sz="1200" dirty="0"/>
              <a:t> </a:t>
            </a:r>
            <a:r>
              <a:rPr lang="en-US" sz="1200" dirty="0" err="1"/>
              <a:t>Srpske</a:t>
            </a:r>
            <a:r>
              <a:rPr lang="en-US" sz="1200" dirty="0"/>
              <a:t> (</a:t>
            </a:r>
            <a:r>
              <a:rPr lang="en-US" sz="1200" dirty="0" err="1"/>
              <a:t>Službeni</a:t>
            </a:r>
            <a:r>
              <a:rPr lang="en-US" sz="1200" dirty="0"/>
              <a:t> </a:t>
            </a:r>
            <a:r>
              <a:rPr lang="en-US" sz="1200" dirty="0" err="1"/>
              <a:t>glasnik</a:t>
            </a:r>
            <a:r>
              <a:rPr lang="en-US" sz="1200" dirty="0"/>
              <a:t> RS, br.12/10, 117/11, 98/13 </a:t>
            </a:r>
            <a:r>
              <a:rPr lang="en-US" sz="1200" dirty="0" err="1"/>
              <a:t>i</a:t>
            </a:r>
            <a:r>
              <a:rPr lang="en-US" sz="1200" dirty="0"/>
              <a:t> 44/16) </a:t>
            </a:r>
            <a:r>
              <a:rPr lang="en-US" sz="1200" dirty="0" err="1"/>
              <a:t>kao</a:t>
            </a:r>
            <a:r>
              <a:rPr lang="en-US" sz="1200" dirty="0"/>
              <a:t> </a:t>
            </a:r>
            <a:r>
              <a:rPr lang="en-US" sz="1200" dirty="0" err="1"/>
              <a:t>nadležnom</a:t>
            </a:r>
            <a:r>
              <a:rPr lang="en-US" sz="1200" dirty="0"/>
              <a:t> </a:t>
            </a:r>
            <a:r>
              <a:rPr lang="en-US" sz="1200" dirty="0" err="1"/>
              <a:t>sudu</a:t>
            </a:r>
            <a:r>
              <a:rPr lang="en-US" sz="1200" dirty="0"/>
              <a:t> </a:t>
            </a:r>
            <a:r>
              <a:rPr lang="en-US" sz="1200" dirty="0" err="1"/>
              <a:t>po</a:t>
            </a:r>
            <a:r>
              <a:rPr lang="en-US" sz="1200" dirty="0"/>
              <a:t> </a:t>
            </a:r>
            <a:r>
              <a:rPr lang="en-US" sz="1200" dirty="0" err="1"/>
              <a:t>mjestu</a:t>
            </a:r>
            <a:r>
              <a:rPr lang="en-US" sz="1200" dirty="0"/>
              <a:t> </a:t>
            </a:r>
            <a:r>
              <a:rPr lang="en-US" sz="1200" dirty="0" err="1"/>
              <a:t>prebivališta</a:t>
            </a:r>
            <a:r>
              <a:rPr lang="en-US" sz="1200" dirty="0"/>
              <a:t> </a:t>
            </a:r>
            <a:r>
              <a:rPr lang="en-US" sz="1200" dirty="0" err="1"/>
              <a:t>kažnjenog</a:t>
            </a:r>
            <a:r>
              <a:rPr lang="en-US" sz="1200" dirty="0"/>
              <a:t>, </a:t>
            </a:r>
            <a:r>
              <a:rPr lang="en-US" sz="1200" dirty="0" err="1"/>
              <a:t>ovaj</a:t>
            </a:r>
            <a:r>
              <a:rPr lang="en-US" sz="1200" dirty="0"/>
              <a:t> </a:t>
            </a:r>
            <a:r>
              <a:rPr lang="en-US" sz="1200" dirty="0" err="1"/>
              <a:t>sud</a:t>
            </a:r>
            <a:r>
              <a:rPr lang="en-US" sz="1200" dirty="0"/>
              <a:t> </a:t>
            </a:r>
            <a:r>
              <a:rPr lang="en-US" sz="1200" dirty="0" err="1"/>
              <a:t>vam</a:t>
            </a:r>
            <a:r>
              <a:rPr lang="en-US" sz="1200" dirty="0"/>
              <a:t> </a:t>
            </a:r>
            <a:r>
              <a:rPr lang="en-US" sz="1200" dirty="0" err="1"/>
              <a:t>dostavlja</a:t>
            </a:r>
            <a:r>
              <a:rPr lang="en-US" sz="1200" dirty="0"/>
              <a:t> </a:t>
            </a:r>
            <a:r>
              <a:rPr lang="en-US" sz="1200" dirty="0" err="1"/>
              <a:t>pravosnažno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izvršno</a:t>
            </a:r>
            <a:r>
              <a:rPr lang="en-US" sz="1200" dirty="0"/>
              <a:t> </a:t>
            </a:r>
            <a:r>
              <a:rPr lang="en-US" sz="1200" dirty="0" err="1"/>
              <a:t>Rješenje</a:t>
            </a:r>
            <a:r>
              <a:rPr lang="en-US" sz="1200" dirty="0"/>
              <a:t> o </a:t>
            </a:r>
            <a:r>
              <a:rPr lang="en-US" sz="1200" dirty="0" err="1"/>
              <a:t>zamjeni</a:t>
            </a:r>
            <a:r>
              <a:rPr lang="en-US" sz="1200" dirty="0"/>
              <a:t> </a:t>
            </a:r>
            <a:r>
              <a:rPr lang="en-US" sz="1200" dirty="0" err="1"/>
              <a:t>novčane</a:t>
            </a:r>
            <a:r>
              <a:rPr lang="en-US" sz="1200" dirty="0"/>
              <a:t> </a:t>
            </a:r>
            <a:r>
              <a:rPr lang="en-US" sz="1200" dirty="0" err="1"/>
              <a:t>kazne</a:t>
            </a:r>
            <a:r>
              <a:rPr lang="en-US" sz="1200" dirty="0"/>
              <a:t> u </a:t>
            </a:r>
            <a:r>
              <a:rPr lang="en-US" sz="1200" dirty="0" err="1"/>
              <a:t>kaznu</a:t>
            </a:r>
            <a:r>
              <a:rPr lang="en-US" sz="1200" dirty="0"/>
              <a:t> </a:t>
            </a:r>
            <a:r>
              <a:rPr lang="en-US" sz="1200" dirty="0" err="1"/>
              <a:t>zatvora</a:t>
            </a:r>
            <a:r>
              <a:rPr lang="en-US" sz="1200" dirty="0"/>
              <a:t> </a:t>
            </a:r>
            <a:r>
              <a:rPr lang="en-US" sz="1200" dirty="0" err="1"/>
              <a:t>broj</a:t>
            </a:r>
            <a:r>
              <a:rPr lang="en-US" sz="1200" dirty="0"/>
              <a:t> 80 0 </a:t>
            </a:r>
            <a:r>
              <a:rPr lang="en-US" sz="1200" dirty="0" err="1"/>
              <a:t>Pr</a:t>
            </a:r>
            <a:r>
              <a:rPr lang="en-US" sz="1200" dirty="0"/>
              <a:t> </a:t>
            </a:r>
            <a:r>
              <a:rPr lang="en-US" sz="1200" dirty="0" smtClean="0"/>
              <a:t>0</a:t>
            </a:r>
            <a:r>
              <a:rPr lang="bs-Latn-BA" sz="1200" dirty="0" smtClean="0"/>
              <a:t>.........</a:t>
            </a:r>
            <a:r>
              <a:rPr lang="en-US" sz="1200" dirty="0" smtClean="0"/>
              <a:t> </a:t>
            </a:r>
            <a:r>
              <a:rPr lang="en-US" sz="1200" dirty="0"/>
              <a:t>17 </a:t>
            </a:r>
            <a:r>
              <a:rPr lang="en-US" sz="1200" dirty="0" err="1"/>
              <a:t>Pv</a:t>
            </a:r>
            <a:r>
              <a:rPr lang="bs-Latn-BA" sz="1200" dirty="0"/>
              <a:t> od </a:t>
            </a:r>
            <a:r>
              <a:rPr lang="bs-Latn-BA" sz="1200" dirty="0" smtClean="0"/>
              <a:t>.....</a:t>
            </a:r>
            <a:r>
              <a:rPr lang="bs-Latn-BA" sz="1200" dirty="0"/>
              <a:t>2017. godine</a:t>
            </a:r>
            <a:r>
              <a:rPr lang="bs-Latn-BA" sz="1200" b="1" dirty="0"/>
              <a:t> </a:t>
            </a:r>
            <a:r>
              <a:rPr lang="bs-Latn-BA" sz="1200" dirty="0"/>
              <a:t>za kažnjenog </a:t>
            </a:r>
            <a:r>
              <a:rPr lang="bs-Latn-BA" sz="1200" dirty="0" smtClean="0"/>
              <a:t>.........., </a:t>
            </a:r>
            <a:r>
              <a:rPr lang="bs-Latn-BA" sz="1200" dirty="0"/>
              <a:t>na </a:t>
            </a:r>
            <a:r>
              <a:rPr lang="bs-Latn-BA" sz="1200" dirty="0" err="1"/>
              <a:t>izvršenje</a:t>
            </a:r>
            <a:r>
              <a:rPr lang="bs-Latn-BA" sz="1200" dirty="0"/>
              <a:t> mjere zamjene novčane kazne u kaznu zatvora  na vaš dalji postupak i </a:t>
            </a:r>
            <a:r>
              <a:rPr lang="en-US" sz="1200" dirty="0" err="1" smtClean="0"/>
              <a:t>izdaje</a:t>
            </a:r>
            <a:endParaRPr lang="bs-Latn-BA" sz="1200" dirty="0" smtClean="0"/>
          </a:p>
          <a:p>
            <a:endParaRPr lang="bs-Latn-BA" sz="300" dirty="0" smtClean="0"/>
          </a:p>
          <a:p>
            <a:endParaRPr lang="en-US" sz="300" dirty="0"/>
          </a:p>
          <a:p>
            <a:pPr algn="ctr"/>
            <a:r>
              <a:rPr lang="bs-Latn-BA" sz="1200" dirty="0"/>
              <a:t>NAREDBU</a:t>
            </a:r>
            <a:endParaRPr lang="en-US" sz="1200" dirty="0"/>
          </a:p>
          <a:p>
            <a:r>
              <a:rPr lang="bs-Latn-BA" sz="300" b="1" dirty="0"/>
              <a:t> </a:t>
            </a:r>
            <a:endParaRPr lang="en-US" sz="300" dirty="0"/>
          </a:p>
          <a:p>
            <a:r>
              <a:rPr lang="bs-Latn-BA" sz="1200" dirty="0"/>
              <a:t>	Da se nad </a:t>
            </a:r>
            <a:r>
              <a:rPr lang="bs-Latn-BA" sz="1200" dirty="0" smtClean="0"/>
              <a:t>kažnjenim .....................</a:t>
            </a:r>
            <a:endParaRPr lang="en-US" sz="1200" dirty="0"/>
          </a:p>
          <a:p>
            <a:pPr algn="ctr"/>
            <a:r>
              <a:rPr lang="bs-Latn-BA" sz="1200" dirty="0"/>
              <a:t>IZVRŠI MJERA</a:t>
            </a:r>
            <a:endParaRPr lang="en-US" sz="1200" dirty="0"/>
          </a:p>
          <a:p>
            <a:pPr algn="ctr"/>
            <a:r>
              <a:rPr lang="bs-Latn-BA" sz="1200" dirty="0"/>
              <a:t>ZAMJENE NOVČANE KAZNE U KAZNU ZATVORA U TRAJANJU od 1 (jednog) dana.</a:t>
            </a:r>
            <a:endParaRPr lang="en-US" sz="1200" dirty="0"/>
          </a:p>
          <a:p>
            <a:r>
              <a:rPr lang="bs-Latn-BA" sz="300" dirty="0"/>
              <a:t> </a:t>
            </a:r>
            <a:endParaRPr lang="en-US" sz="300" dirty="0"/>
          </a:p>
          <a:p>
            <a:pPr algn="just"/>
            <a:r>
              <a:rPr lang="bs-Latn-BA" sz="1200" dirty="0"/>
              <a:t>	U svrhu prednjeg dostavljamo vam primjerak pravosnažnog i izvršnog rješenja Osnovnog suda  u Bijeljini broj </a:t>
            </a:r>
            <a:r>
              <a:rPr lang="en-US" sz="1200" dirty="0"/>
              <a:t>80 0 </a:t>
            </a:r>
            <a:r>
              <a:rPr lang="en-US" sz="1200" dirty="0" err="1"/>
              <a:t>Pr</a:t>
            </a:r>
            <a:r>
              <a:rPr lang="en-US" sz="1200" dirty="0"/>
              <a:t> </a:t>
            </a:r>
            <a:r>
              <a:rPr lang="en-US" sz="1200" dirty="0" smtClean="0"/>
              <a:t>0</a:t>
            </a:r>
            <a:r>
              <a:rPr lang="bs-Latn-BA" sz="1200" dirty="0" smtClean="0"/>
              <a:t>......</a:t>
            </a:r>
            <a:r>
              <a:rPr lang="en-US" sz="1200" dirty="0" smtClean="0"/>
              <a:t> </a:t>
            </a:r>
            <a:r>
              <a:rPr lang="en-US" sz="1200" dirty="0"/>
              <a:t>17 </a:t>
            </a:r>
            <a:r>
              <a:rPr lang="en-US" sz="1200" dirty="0" err="1"/>
              <a:t>Pv</a:t>
            </a:r>
            <a:r>
              <a:rPr lang="bs-Latn-BA" sz="1200" dirty="0"/>
              <a:t> od </a:t>
            </a:r>
            <a:r>
              <a:rPr lang="bs-Latn-BA" sz="1200" dirty="0" smtClean="0"/>
              <a:t>.......</a:t>
            </a:r>
            <a:r>
              <a:rPr lang="bs-Latn-BA" sz="1200" dirty="0"/>
              <a:t>2017. godine i pregled izrečenih kazni i zaštitnih mjera za okrivljenog uz dostavnicu, s tim da prijem potvrdite na </a:t>
            </a:r>
            <a:r>
              <a:rPr lang="bs-Latn-BA" sz="1200" dirty="0" err="1"/>
              <a:t>priloženoj</a:t>
            </a:r>
            <a:r>
              <a:rPr lang="bs-Latn-BA" sz="1200" dirty="0"/>
              <a:t> dostavnici. </a:t>
            </a:r>
            <a:endParaRPr lang="en-US" sz="1200" dirty="0"/>
          </a:p>
          <a:p>
            <a:pPr algn="just"/>
            <a:r>
              <a:rPr lang="bs-Latn-BA" sz="300" dirty="0"/>
              <a:t> </a:t>
            </a:r>
            <a:endParaRPr lang="bs-Latn-BA" sz="300" dirty="0" smtClean="0"/>
          </a:p>
          <a:p>
            <a:pPr algn="just"/>
            <a:endParaRPr lang="en-US" sz="300" dirty="0"/>
          </a:p>
          <a:p>
            <a:pPr algn="just"/>
            <a:r>
              <a:rPr lang="bs-Latn-BA" sz="1200" dirty="0"/>
              <a:t>	O datumu i mjestu </a:t>
            </a:r>
            <a:r>
              <a:rPr lang="bs-Latn-BA" sz="1200" dirty="0" err="1"/>
              <a:t>izvršenja</a:t>
            </a:r>
            <a:r>
              <a:rPr lang="bs-Latn-BA" sz="1200" dirty="0"/>
              <a:t> mjere nad kažnjenim, kao i o eventualnoj promjeni mjesta </a:t>
            </a:r>
            <a:r>
              <a:rPr lang="bs-Latn-BA" sz="1200" dirty="0" err="1"/>
              <a:t>izvršenja</a:t>
            </a:r>
            <a:r>
              <a:rPr lang="bs-Latn-BA" sz="1200" dirty="0"/>
              <a:t> mjere </a:t>
            </a:r>
            <a:r>
              <a:rPr lang="bs-Latn-BA" sz="1200" dirty="0" err="1"/>
              <a:t>izvjestite</a:t>
            </a:r>
            <a:r>
              <a:rPr lang="bs-Latn-BA" sz="1200" dirty="0"/>
              <a:t> ovaj sud  kao i o tome kada je </a:t>
            </a:r>
            <a:r>
              <a:rPr lang="bs-Latn-BA" sz="1200" dirty="0" err="1"/>
              <a:t>izvršenje</a:t>
            </a:r>
            <a:r>
              <a:rPr lang="bs-Latn-BA" sz="1200" dirty="0"/>
              <a:t> mjere dovršeno. </a:t>
            </a:r>
            <a:endParaRPr lang="en-US" sz="1200" dirty="0"/>
          </a:p>
          <a:p>
            <a:pPr algn="just"/>
            <a:r>
              <a:rPr lang="bs-Latn-BA" sz="300" dirty="0"/>
              <a:t> </a:t>
            </a:r>
            <a:endParaRPr lang="bs-Latn-BA" sz="300" dirty="0" smtClean="0"/>
          </a:p>
          <a:p>
            <a:pPr algn="just"/>
            <a:endParaRPr lang="en-US" sz="300" dirty="0"/>
          </a:p>
          <a:p>
            <a:pPr algn="just"/>
            <a:r>
              <a:rPr lang="bs-Latn-BA" sz="1200" dirty="0"/>
              <a:t>	NAPOMENA: Novčana kazna može se uplatiti na Žiro račun broj: 5620990000055687, primalac: RJP RS, svrha doznake: novčana kazna, vrsta prihoda: 723111, opština: 005, budžetska organizacija: 9999999, poziv na broj: 0014127258</a:t>
            </a:r>
            <a:endParaRPr lang="en-US" sz="1200" dirty="0"/>
          </a:p>
          <a:p>
            <a:pPr algn="just"/>
            <a:r>
              <a:rPr lang="bs-Latn-BA" sz="300" dirty="0"/>
              <a:t> </a:t>
            </a:r>
            <a:endParaRPr lang="bs-Latn-BA" sz="300" dirty="0" smtClean="0"/>
          </a:p>
          <a:p>
            <a:pPr algn="just"/>
            <a:endParaRPr lang="en-US" sz="300" dirty="0"/>
          </a:p>
          <a:p>
            <a:pPr algn="just"/>
            <a:r>
              <a:rPr lang="bs-Latn-BA" sz="1200" dirty="0"/>
              <a:t>	PRILOG: Pravosnažno i izvršno rješenje broj  </a:t>
            </a:r>
            <a:r>
              <a:rPr lang="en-US" sz="1200" dirty="0"/>
              <a:t>80 0 </a:t>
            </a:r>
            <a:r>
              <a:rPr lang="en-US" sz="1200" dirty="0" err="1"/>
              <a:t>Pr</a:t>
            </a:r>
            <a:r>
              <a:rPr lang="en-US" sz="1200" dirty="0"/>
              <a:t> </a:t>
            </a:r>
            <a:r>
              <a:rPr lang="bs-Latn-BA" sz="1200" dirty="0" smtClean="0"/>
              <a:t>........</a:t>
            </a:r>
            <a:r>
              <a:rPr lang="en-US" sz="1200" dirty="0" smtClean="0"/>
              <a:t> </a:t>
            </a:r>
            <a:r>
              <a:rPr lang="en-US" sz="1200" dirty="0"/>
              <a:t>17 </a:t>
            </a:r>
            <a:r>
              <a:rPr lang="en-US" sz="1200" dirty="0" err="1"/>
              <a:t>Pv</a:t>
            </a:r>
            <a:r>
              <a:rPr lang="bs-Latn-BA" sz="1200" dirty="0"/>
              <a:t> od </a:t>
            </a:r>
            <a:r>
              <a:rPr lang="bs-Latn-BA" sz="1200" dirty="0" smtClean="0"/>
              <a:t>.......</a:t>
            </a:r>
            <a:r>
              <a:rPr lang="bs-Latn-BA" sz="1200" dirty="0"/>
              <a:t>2017. godine sa pregledom izrečenih kazni za okrivljenog.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4188"/>
            <a:ext cx="9144000" cy="905540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Izvršenje kazne zatvora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1193181"/>
            <a:ext cx="8664496" cy="546409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bs-Latn-BA" b="1" i="1" dirty="0" smtClean="0"/>
              <a:t>	</a:t>
            </a:r>
            <a:r>
              <a:rPr lang="en-US" sz="1400" b="1" i="1" dirty="0" err="1" smtClean="0"/>
              <a:t>Kazna</a:t>
            </a:r>
            <a:r>
              <a:rPr lang="en-US" sz="1400" b="1" i="1" dirty="0" smtClean="0"/>
              <a:t> </a:t>
            </a:r>
            <a:r>
              <a:rPr lang="en-US" sz="1400" b="1" i="1" dirty="0" err="1"/>
              <a:t>zatvora</a:t>
            </a:r>
            <a:r>
              <a:rPr lang="en-US" sz="1400" b="1" i="1" dirty="0"/>
              <a:t> </a:t>
            </a:r>
            <a:r>
              <a:rPr lang="en-US" sz="1400" b="1" i="1" dirty="0" err="1"/>
              <a:t>izvr</a:t>
            </a:r>
            <a:r>
              <a:rPr lang="bs-Latn-BA" sz="1400" b="1" i="1" dirty="0"/>
              <a:t>š</a:t>
            </a:r>
            <a:r>
              <a:rPr lang="en-US" sz="1400" b="1" i="1" dirty="0"/>
              <a:t>ava se u </a:t>
            </a:r>
            <a:r>
              <a:rPr lang="en-US" sz="1400" b="1" i="1" dirty="0" err="1"/>
              <a:t>skladu</a:t>
            </a:r>
            <a:r>
              <a:rPr lang="en-US" sz="1400" b="1" i="1" dirty="0"/>
              <a:t> </a:t>
            </a:r>
            <a:r>
              <a:rPr lang="en-US" sz="1400" b="1" i="1" dirty="0" err="1"/>
              <a:t>sa</a:t>
            </a:r>
            <a:r>
              <a:rPr lang="en-US" sz="1400" b="1" i="1" dirty="0"/>
              <a:t> </a:t>
            </a:r>
            <a:r>
              <a:rPr lang="en-US" sz="1400" b="1" i="1" dirty="0" err="1"/>
              <a:t>Zakonom</a:t>
            </a:r>
            <a:r>
              <a:rPr lang="en-US" sz="1400" b="1" i="1" dirty="0"/>
              <a:t> o </a:t>
            </a:r>
            <a:r>
              <a:rPr lang="en-US" sz="1400" b="1" i="1" dirty="0" err="1"/>
              <a:t>izvr</a:t>
            </a:r>
            <a:r>
              <a:rPr lang="bs-Latn-BA" sz="1400" b="1" i="1" dirty="0"/>
              <a:t>š</a:t>
            </a:r>
            <a:r>
              <a:rPr lang="en-US" sz="1400" b="1" i="1" dirty="0" err="1"/>
              <a:t>enju</a:t>
            </a:r>
            <a:r>
              <a:rPr lang="en-US" sz="1400" b="1" i="1" dirty="0"/>
              <a:t> </a:t>
            </a:r>
            <a:r>
              <a:rPr lang="en-US" sz="1400" b="1" i="1" dirty="0" err="1"/>
              <a:t>krivi</a:t>
            </a:r>
            <a:r>
              <a:rPr lang="bs-Latn-BA" sz="1400" b="1" i="1" dirty="0"/>
              <a:t>č</a:t>
            </a:r>
            <a:r>
              <a:rPr lang="en-US" sz="1400" b="1" i="1" dirty="0" err="1"/>
              <a:t>nih</a:t>
            </a:r>
            <a:r>
              <a:rPr lang="en-US" sz="1400" b="1" i="1" dirty="0"/>
              <a:t> </a:t>
            </a:r>
            <a:r>
              <a:rPr lang="en-US" sz="1400" b="1" i="1" dirty="0" err="1"/>
              <a:t>sankcija</a:t>
            </a:r>
            <a:r>
              <a:rPr lang="en-US" sz="1400" b="1" i="1" dirty="0"/>
              <a:t> </a:t>
            </a:r>
            <a:r>
              <a:rPr lang="en-US" sz="1400" b="1" i="1" dirty="0" err="1"/>
              <a:t>Republike</a:t>
            </a:r>
            <a:r>
              <a:rPr lang="en-US" sz="1400" b="1" i="1" dirty="0"/>
              <a:t> </a:t>
            </a:r>
            <a:r>
              <a:rPr lang="en-US" sz="1400" b="1" i="1" dirty="0" err="1" smtClean="0"/>
              <a:t>Srpske</a:t>
            </a:r>
            <a:r>
              <a:rPr lang="bs-Latn-BA" sz="1400" i="1" dirty="0" smtClean="0"/>
              <a:t> (čl.238.), tako da upućivanje lica na izdržavanje kazne zatvora izrečene ili zamijenjene u prekršajnom postupku vrši predsjednik </a:t>
            </a:r>
            <a:r>
              <a:rPr lang="bs-Latn-BA" sz="1400" i="1" dirty="0" smtClean="0"/>
              <a:t>suda, dok je obaveza sudije da nakon </a:t>
            </a:r>
            <a:r>
              <a:rPr lang="bs-Latn-BA" sz="1400" i="1" dirty="0" err="1" smtClean="0"/>
              <a:t>pravosnažnosti</a:t>
            </a:r>
            <a:r>
              <a:rPr lang="bs-Latn-BA" sz="1400" i="1" dirty="0" smtClean="0"/>
              <a:t> rješenja o izrečenoj ili zamijenjenoj kazni zatvora:</a:t>
            </a:r>
          </a:p>
          <a:p>
            <a:pPr algn="just">
              <a:spcBef>
                <a:spcPts val="0"/>
              </a:spcBef>
            </a:pPr>
            <a:r>
              <a:rPr lang="bs-Latn-BA" sz="1400" i="1" dirty="0" smtClean="0"/>
              <a:t>Iz Pr ili </a:t>
            </a:r>
            <a:r>
              <a:rPr lang="bs-Latn-BA" sz="1400" i="1" dirty="0" err="1" smtClean="0"/>
              <a:t>Pv</a:t>
            </a:r>
            <a:r>
              <a:rPr lang="bs-Latn-BA" sz="1400" i="1" dirty="0" smtClean="0"/>
              <a:t> faze otvori </a:t>
            </a:r>
            <a:r>
              <a:rPr lang="bs-Latn-BA" sz="1400" i="1" dirty="0" err="1" smtClean="0"/>
              <a:t>Ips</a:t>
            </a:r>
            <a:r>
              <a:rPr lang="bs-Latn-BA" sz="1400" i="1" dirty="0" smtClean="0"/>
              <a:t> fazu radi </a:t>
            </a:r>
            <a:r>
              <a:rPr lang="bs-Latn-BA" sz="1400" i="1" dirty="0" err="1" smtClean="0"/>
              <a:t>izvršenja</a:t>
            </a:r>
            <a:r>
              <a:rPr lang="bs-Latn-BA" sz="1400" i="1" dirty="0" smtClean="0"/>
              <a:t> kazne zatvora i uputi predmet predsjedniku suda putem </a:t>
            </a:r>
            <a:r>
              <a:rPr lang="bs-Latn-BA" sz="1400" i="1" dirty="0" err="1" smtClean="0"/>
              <a:t>Ips</a:t>
            </a:r>
            <a:r>
              <a:rPr lang="bs-Latn-BA" sz="1400" i="1" dirty="0" smtClean="0"/>
              <a:t> </a:t>
            </a:r>
            <a:r>
              <a:rPr lang="bs-Latn-BA" sz="1400" i="1" dirty="0" err="1" smtClean="0"/>
              <a:t>illi</a:t>
            </a:r>
            <a:r>
              <a:rPr lang="bs-Latn-BA" sz="1400" i="1" dirty="0" smtClean="0"/>
              <a:t> Iks referenta koji izvršavaju kaznu zatvora (zavisno od organizacije u sudu);</a:t>
            </a:r>
          </a:p>
          <a:p>
            <a:pPr algn="just">
              <a:spcBef>
                <a:spcPts val="0"/>
              </a:spcBef>
            </a:pPr>
            <a:r>
              <a:rPr lang="bs-Latn-BA" sz="1400" i="1" dirty="0" smtClean="0"/>
              <a:t>Dostavi pravosnažno rješenje nadležnom sudu po mjestu </a:t>
            </a:r>
            <a:r>
              <a:rPr lang="bs-Latn-BA" sz="1400" i="1" dirty="0" err="1" smtClean="0"/>
              <a:t>prebivališta</a:t>
            </a:r>
            <a:r>
              <a:rPr lang="bs-Latn-BA" sz="1400" i="1" dirty="0" smtClean="0"/>
              <a:t> kažnjenog radi </a:t>
            </a:r>
            <a:r>
              <a:rPr lang="bs-Latn-BA" sz="1400" i="1" dirty="0" err="1" smtClean="0"/>
              <a:t>izvršenja</a:t>
            </a:r>
            <a:r>
              <a:rPr lang="bs-Latn-BA" sz="1400" i="1" dirty="0" smtClean="0"/>
              <a:t> izrečene ili zamijenjene kazne zatvora, u kom slučaju sudija ne otvara </a:t>
            </a:r>
            <a:r>
              <a:rPr lang="bs-Latn-BA" sz="1400" i="1" dirty="0" err="1" smtClean="0"/>
              <a:t>Ips</a:t>
            </a:r>
            <a:r>
              <a:rPr lang="bs-Latn-BA" sz="1400" i="1" dirty="0" smtClean="0"/>
              <a:t> fazu nego u Pr ili </a:t>
            </a:r>
            <a:r>
              <a:rPr lang="bs-Latn-BA" sz="1400" i="1" dirty="0" err="1" smtClean="0"/>
              <a:t>Pv</a:t>
            </a:r>
            <a:r>
              <a:rPr lang="bs-Latn-BA" sz="1400" i="1" dirty="0" smtClean="0"/>
              <a:t> fazi predmet upućuje nadležnom sudu i prati </a:t>
            </a:r>
            <a:r>
              <a:rPr lang="bs-Latn-BA" sz="1400" i="1" dirty="0" err="1" smtClean="0"/>
              <a:t>izvršenje</a:t>
            </a:r>
            <a:r>
              <a:rPr lang="bs-Latn-BA" sz="1400" i="1" dirty="0" smtClean="0"/>
              <a:t> rješenja.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6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/>
              <a:t>	</a:t>
            </a:r>
            <a:r>
              <a:rPr lang="sr-Latn-CS" sz="1400" dirty="0" smtClean="0"/>
              <a:t>Upućivanje se vrši uz </a:t>
            </a:r>
            <a:r>
              <a:rPr lang="sr-Latn-CS" sz="1400" dirty="0" err="1" smtClean="0"/>
              <a:t>primjenu</a:t>
            </a:r>
            <a:r>
              <a:rPr lang="sr-Latn-CS" sz="1400" dirty="0" smtClean="0"/>
              <a:t> odredbi Pravilnika </a:t>
            </a:r>
            <a:r>
              <a:rPr lang="sr-Latn-CS" sz="1400" dirty="0"/>
              <a:t>kriterijumima za upućivanje osuđenih lica na izdržavanje kazne zatvora (Službeni glasnik Republike Srpske, br.34/11</a:t>
            </a:r>
            <a:r>
              <a:rPr lang="sr-Latn-CS" sz="14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bs-Latn-BA" sz="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 smtClean="0"/>
              <a:t>	Odredbe </a:t>
            </a:r>
            <a:r>
              <a:rPr lang="sr-Cyrl-BA" sz="1400" i="1" dirty="0" err="1"/>
              <a:t>Zakona</a:t>
            </a:r>
            <a:r>
              <a:rPr lang="sr-Cyrl-BA" sz="1400" i="1" dirty="0"/>
              <a:t> o </a:t>
            </a:r>
            <a:r>
              <a:rPr lang="sr-Cyrl-BA" sz="1400" i="1" dirty="0" err="1"/>
              <a:t>izvršenju</a:t>
            </a:r>
            <a:r>
              <a:rPr lang="sr-Cyrl-BA" sz="1400" i="1" dirty="0"/>
              <a:t> </a:t>
            </a:r>
            <a:r>
              <a:rPr lang="sr-Cyrl-BA" sz="1400" i="1" dirty="0" err="1"/>
              <a:t>krivičnih</a:t>
            </a:r>
            <a:r>
              <a:rPr lang="sr-Cyrl-BA" sz="1400" i="1" dirty="0"/>
              <a:t> </a:t>
            </a:r>
            <a:r>
              <a:rPr lang="sr-Cyrl-BA" sz="1400" i="1" dirty="0" err="1"/>
              <a:t>sankcija</a:t>
            </a:r>
            <a:r>
              <a:rPr lang="sr-Cyrl-BA" sz="1400" i="1" dirty="0"/>
              <a:t> </a:t>
            </a:r>
            <a:r>
              <a:rPr lang="sr-Cyrl-BA" sz="1400" i="1" dirty="0" err="1"/>
              <a:t>Republike</a:t>
            </a:r>
            <a:r>
              <a:rPr lang="sr-Cyrl-BA" sz="1400" i="1" dirty="0"/>
              <a:t> </a:t>
            </a:r>
            <a:r>
              <a:rPr lang="sr-Cyrl-BA" sz="1400" i="1" dirty="0" err="1"/>
              <a:t>Srpske</a:t>
            </a:r>
            <a:r>
              <a:rPr lang="sr-Cyrl-BA" sz="1400" i="1" dirty="0"/>
              <a:t> (</a:t>
            </a:r>
            <a:r>
              <a:rPr lang="sr-Cyrl-BA" sz="1400" i="1" dirty="0" err="1"/>
              <a:t>Službeni</a:t>
            </a:r>
            <a:r>
              <a:rPr lang="sr-Cyrl-BA" sz="1400" i="1" dirty="0"/>
              <a:t> </a:t>
            </a:r>
            <a:r>
              <a:rPr lang="sr-Cyrl-BA" sz="1400" i="1" dirty="0" err="1"/>
              <a:t>glasnik</a:t>
            </a:r>
            <a:r>
              <a:rPr lang="sr-Cyrl-BA" sz="1400" i="1" dirty="0"/>
              <a:t> RS, br.10/12, 117/</a:t>
            </a:r>
            <a:r>
              <a:rPr lang="sr-Latn-CS" sz="1400" i="1" dirty="0"/>
              <a:t>1</a:t>
            </a:r>
            <a:r>
              <a:rPr lang="sr-Cyrl-BA" sz="1400" i="1" dirty="0"/>
              <a:t>1</a:t>
            </a:r>
            <a:r>
              <a:rPr lang="sr-Latn-CS" sz="1400" i="1" dirty="0"/>
              <a:t>,</a:t>
            </a:r>
            <a:r>
              <a:rPr lang="sr-Cyrl-BA" sz="1400" i="1" dirty="0"/>
              <a:t> 98/13</a:t>
            </a:r>
            <a:r>
              <a:rPr lang="sr-Latn-CS" sz="1400" i="1" dirty="0"/>
              <a:t> i 44/16</a:t>
            </a:r>
            <a:r>
              <a:rPr lang="sr-Cyrl-BA" sz="1400" i="1" dirty="0" smtClean="0"/>
              <a:t>)</a:t>
            </a:r>
            <a:r>
              <a:rPr lang="bs-Latn-BA" sz="1400" i="1" dirty="0" smtClean="0"/>
              <a:t> koje se primjenjuju u prekršajnom postupku za </a:t>
            </a:r>
            <a:r>
              <a:rPr lang="bs-Latn-BA" sz="1400" i="1" dirty="0" err="1" smtClean="0"/>
              <a:t>izvršenje</a:t>
            </a:r>
            <a:r>
              <a:rPr lang="bs-Latn-BA" sz="1400" i="1" dirty="0" smtClean="0"/>
              <a:t> kazne zatvora:</a:t>
            </a:r>
          </a:p>
          <a:p>
            <a:pPr algn="just">
              <a:spcBef>
                <a:spcPts val="0"/>
              </a:spcBef>
            </a:pPr>
            <a:r>
              <a:rPr lang="bs-Latn-BA" sz="1400" i="1" dirty="0" smtClean="0"/>
              <a:t>Odredbe o upućivanju osuđenih lica na izdržavanje kazne zatvora (čl.63-68.);</a:t>
            </a:r>
          </a:p>
          <a:p>
            <a:pPr algn="just">
              <a:spcBef>
                <a:spcPts val="0"/>
              </a:spcBef>
            </a:pPr>
            <a:r>
              <a:rPr lang="bs-Latn-BA" sz="1400" i="1" dirty="0" err="1" smtClean="0"/>
              <a:t>Odrebe</a:t>
            </a:r>
            <a:r>
              <a:rPr lang="bs-Latn-BA" sz="1400" i="1" dirty="0" smtClean="0"/>
              <a:t> o odlaganju </a:t>
            </a:r>
            <a:r>
              <a:rPr lang="bs-Latn-BA" sz="1400" i="1" dirty="0" err="1" smtClean="0"/>
              <a:t>izvršenja</a:t>
            </a:r>
            <a:r>
              <a:rPr lang="bs-Latn-BA" sz="1400" i="1" dirty="0" smtClean="0"/>
              <a:t> kazne zatvora (čl.69-71.).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CS" sz="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 smtClean="0"/>
              <a:t>	Izvršenje </a:t>
            </a:r>
            <a:r>
              <a:rPr lang="sr-Latn-CS" sz="1400" dirty="0"/>
              <a:t>sankcija u odnosu na strance i lica koja nemaju stalno prebivalište u </a:t>
            </a:r>
            <a:r>
              <a:rPr lang="sr-Cyrl-BA" sz="1400" dirty="0" err="1"/>
              <a:t>Republici</a:t>
            </a:r>
            <a:r>
              <a:rPr lang="sr-Cyrl-BA" sz="1400" dirty="0"/>
              <a:t> </a:t>
            </a:r>
            <a:r>
              <a:rPr lang="sr-Cyrl-BA" sz="1400" dirty="0" err="1"/>
              <a:t>Srpskoj</a:t>
            </a:r>
            <a:r>
              <a:rPr lang="sr-Cyrl-BA" sz="1400" dirty="0"/>
              <a:t>, </a:t>
            </a:r>
            <a:r>
              <a:rPr lang="sr-Cyrl-RS" sz="1400" dirty="0" err="1"/>
              <a:t>odnosno</a:t>
            </a:r>
            <a:r>
              <a:rPr lang="sr-Cyrl-RS" sz="1400" dirty="0"/>
              <a:t> </a:t>
            </a:r>
            <a:r>
              <a:rPr lang="sr-Latn-CS" sz="1400" dirty="0"/>
              <a:t>B</a:t>
            </a:r>
            <a:r>
              <a:rPr lang="sr-Cyrl-BA" sz="1400" dirty="0" err="1"/>
              <a:t>osni</a:t>
            </a:r>
            <a:r>
              <a:rPr lang="sr-Cyrl-BA" sz="1400" dirty="0"/>
              <a:t> </a:t>
            </a:r>
            <a:r>
              <a:rPr lang="sr-Latn-CS" sz="1400" dirty="0"/>
              <a:t>i H</a:t>
            </a:r>
            <a:r>
              <a:rPr lang="sr-Cyrl-BA" sz="1400" dirty="0" err="1"/>
              <a:t>ercegovini</a:t>
            </a:r>
            <a:r>
              <a:rPr lang="sr-Cyrl-BA" sz="1400" dirty="0"/>
              <a:t> </a:t>
            </a:r>
            <a:r>
              <a:rPr lang="sr-Latn-CS" sz="1400" dirty="0"/>
              <a:t>vrši se na osnovu </a:t>
            </a:r>
            <a:r>
              <a:rPr lang="sr-Latn-CS" sz="1400" dirty="0" err="1"/>
              <a:t>nepravosnažnog</a:t>
            </a:r>
            <a:r>
              <a:rPr lang="sr-Latn-CS" sz="1400" dirty="0"/>
              <a:t> </a:t>
            </a:r>
            <a:r>
              <a:rPr lang="sr-Latn-CS" sz="1400" dirty="0" err="1"/>
              <a:t>rješenja</a:t>
            </a:r>
            <a:r>
              <a:rPr lang="sr-Latn-CS" sz="1400" dirty="0"/>
              <a:t> o prekršaju odmah </a:t>
            </a:r>
            <a:r>
              <a:rPr lang="bs-Cyrl-BA" sz="1400" dirty="0"/>
              <a:t>nakon </a:t>
            </a:r>
            <a:r>
              <a:rPr lang="sr-Latn-CS" sz="1400" dirty="0" err="1"/>
              <a:t>donošenj</a:t>
            </a:r>
            <a:r>
              <a:rPr lang="bs-Cyrl-BA" sz="1400" dirty="0"/>
              <a:t>a </a:t>
            </a:r>
            <a:r>
              <a:rPr lang="sr-Latn-CS" sz="1400" dirty="0" err="1" smtClean="0"/>
              <a:t>rješenja</a:t>
            </a:r>
            <a:r>
              <a:rPr lang="sr-Latn-CS" sz="1400" dirty="0" smtClean="0"/>
              <a:t> (čl.237.).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CS" sz="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1400" dirty="0" smtClean="0"/>
              <a:t>	</a:t>
            </a:r>
            <a:r>
              <a:rPr lang="sr-Cyrl-CS" sz="1400" dirty="0" smtClean="0"/>
              <a:t>P</a:t>
            </a:r>
            <a:r>
              <a:rPr lang="sr-Latn-CS" sz="1400" dirty="0" err="1"/>
              <a:t>ostupak</a:t>
            </a:r>
            <a:r>
              <a:rPr lang="sr-Latn-CS" sz="1400" dirty="0"/>
              <a:t> izvršenja novčane kazne biće obustavljen </a:t>
            </a:r>
            <a:r>
              <a:rPr lang="sr-Latn-CS" sz="1400" dirty="0" err="1"/>
              <a:t>rješenjem</a:t>
            </a:r>
            <a:r>
              <a:rPr lang="sr-Latn-CS" sz="1400" dirty="0"/>
              <a:t> suda </a:t>
            </a:r>
            <a:r>
              <a:rPr lang="sr-Cyrl-CS" sz="1400" dirty="0"/>
              <a:t>n</a:t>
            </a:r>
            <a:r>
              <a:rPr lang="sr-Latn-CS" sz="1400" dirty="0" err="1"/>
              <a:t>akon</a:t>
            </a:r>
            <a:r>
              <a:rPr lang="sr-Latn-CS" sz="1400" dirty="0"/>
              <a:t> izvršenja kazne zatvora iz člana </a:t>
            </a:r>
            <a:r>
              <a:rPr lang="sr-Cyrl-BA" sz="1400" dirty="0"/>
              <a:t>235</a:t>
            </a:r>
            <a:r>
              <a:rPr lang="sr-Latn-CS" sz="1400" dirty="0"/>
              <a:t>. ovog zakona izrečene </a:t>
            </a:r>
            <a:r>
              <a:rPr lang="sr-Latn-CS" sz="1400" dirty="0" err="1"/>
              <a:t>zamjenom</a:t>
            </a:r>
            <a:r>
              <a:rPr lang="sr-Latn-CS" sz="1400" dirty="0"/>
              <a:t> novčane </a:t>
            </a:r>
            <a:r>
              <a:rPr lang="sr-Latn-CS" sz="1400" dirty="0" smtClean="0"/>
              <a:t>kazne ili </a:t>
            </a:r>
            <a:r>
              <a:rPr lang="sr-Latn-CS" sz="1400" dirty="0"/>
              <a:t>kada nastupi </a:t>
            </a:r>
            <a:r>
              <a:rPr lang="sr-Latn-CS" sz="1400" dirty="0" err="1"/>
              <a:t>zastarjelost</a:t>
            </a:r>
            <a:r>
              <a:rPr lang="sr-Latn-CS" sz="1400" dirty="0"/>
              <a:t> izvršenja prekršajne sankcije ili sud utvrdi da je sankcija neizvršiva.</a:t>
            </a:r>
          </a:p>
        </p:txBody>
      </p:sp>
    </p:spTree>
    <p:extLst>
      <p:ext uri="{BB962C8B-B14F-4D97-AF65-F5344CB8AC3E}">
        <p14:creationId xmlns:p14="http://schemas.microsoft.com/office/powerpoint/2010/main" val="3231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1101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Primjer izreke Rješenja kojim se izričena neplaćena novčana kazna strancu mijenja u kazna zatvora u prekršajnom postupku odmah prije pravosnažnosti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200721" y="1548266"/>
            <a:ext cx="867564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/>
              <a:t> </a:t>
            </a:r>
            <a:r>
              <a:rPr lang="sr-Latn-BA" sz="1400" dirty="0"/>
              <a:t>Obzirom da okrivljeni strani državljanin </a:t>
            </a:r>
            <a:r>
              <a:rPr lang="sr-Cyrl-BA" sz="1400" dirty="0" err="1"/>
              <a:t>ni</a:t>
            </a:r>
            <a:r>
              <a:rPr lang="pl-PL" sz="1400" dirty="0"/>
              <a:t>je</a:t>
            </a:r>
            <a:r>
              <a:rPr lang="sr-Cyrl-BA" sz="1400" dirty="0"/>
              <a:t> </a:t>
            </a:r>
            <a:r>
              <a:rPr lang="sr-Cyrl-BA" sz="1400" dirty="0" err="1"/>
              <a:t>upl</a:t>
            </a:r>
            <a:r>
              <a:rPr lang="pl-PL" sz="1400" dirty="0"/>
              <a:t>a</a:t>
            </a:r>
            <a:r>
              <a:rPr lang="sr-Cyrl-BA" sz="1400" dirty="0" err="1"/>
              <a:t>ti</a:t>
            </a:r>
            <a:r>
              <a:rPr lang="pl-PL" sz="1400" dirty="0"/>
              <a:t>o </a:t>
            </a:r>
            <a:r>
              <a:rPr lang="sr-Cyrl-BA" sz="1400" dirty="0"/>
              <a:t>n</a:t>
            </a:r>
            <a:r>
              <a:rPr lang="pl-PL" sz="1400" dirty="0"/>
              <a:t>o</a:t>
            </a:r>
            <a:r>
              <a:rPr lang="sr-Cyrl-BA" sz="1400" dirty="0" err="1"/>
              <a:t>vč</a:t>
            </a:r>
            <a:r>
              <a:rPr lang="pl-PL" sz="1400" dirty="0"/>
              <a:t>a</a:t>
            </a:r>
            <a:r>
              <a:rPr lang="sr-Cyrl-BA" sz="1400" dirty="0" err="1"/>
              <a:t>nu</a:t>
            </a:r>
            <a:r>
              <a:rPr lang="sr-Cyrl-BA" sz="1400" dirty="0"/>
              <a:t> k</a:t>
            </a:r>
            <a:r>
              <a:rPr lang="pl-PL" sz="1400" dirty="0"/>
              <a:t>a</a:t>
            </a:r>
            <a:r>
              <a:rPr lang="sr-Cyrl-BA" sz="1400" dirty="0" err="1"/>
              <a:t>znu</a:t>
            </a:r>
            <a:r>
              <a:rPr lang="sr-Cyrl-BA" sz="1400" dirty="0"/>
              <a:t> n</a:t>
            </a:r>
            <a:r>
              <a:rPr lang="pl-PL" sz="1400" dirty="0"/>
              <a:t>e</a:t>
            </a:r>
            <a:r>
              <a:rPr lang="sr-Cyrl-BA" sz="1400" dirty="0"/>
              <a:t>p</a:t>
            </a:r>
            <a:r>
              <a:rPr lang="pl-PL" sz="1400" dirty="0"/>
              <a:t>o</a:t>
            </a:r>
            <a:r>
              <a:rPr lang="sr-Cyrl-BA" sz="1400" dirty="0" err="1"/>
              <a:t>sr</a:t>
            </a:r>
            <a:r>
              <a:rPr lang="pl-PL" sz="1400" dirty="0"/>
              <a:t>e</a:t>
            </a:r>
            <a:r>
              <a:rPr lang="sr-Cyrl-BA" sz="1400" dirty="0" err="1"/>
              <a:t>dn</a:t>
            </a:r>
            <a:r>
              <a:rPr lang="pl-PL" sz="1400" dirty="0"/>
              <a:t>o </a:t>
            </a:r>
            <a:r>
              <a:rPr lang="bs-Cyrl-BA" sz="1400" dirty="0"/>
              <a:t>nakon</a:t>
            </a:r>
            <a:r>
              <a:rPr lang="sr-Cyrl-BA" sz="1400" dirty="0"/>
              <a:t> d</a:t>
            </a:r>
            <a:r>
              <a:rPr lang="pl-PL" sz="1400" dirty="0"/>
              <a:t>o</a:t>
            </a:r>
            <a:r>
              <a:rPr lang="sr-Cyrl-BA" sz="1400" dirty="0"/>
              <a:t>n</a:t>
            </a:r>
            <a:r>
              <a:rPr lang="pl-PL" sz="1400" dirty="0"/>
              <a:t>o</a:t>
            </a:r>
            <a:r>
              <a:rPr lang="sr-Cyrl-BA" sz="1400" dirty="0"/>
              <a:t>š</a:t>
            </a:r>
            <a:r>
              <a:rPr lang="pl-PL" sz="1400" dirty="0"/>
              <a:t>e</a:t>
            </a:r>
            <a:r>
              <a:rPr lang="sr-Cyrl-BA" sz="1400" dirty="0" err="1"/>
              <a:t>nj</a:t>
            </a:r>
            <a:r>
              <a:rPr lang="bs-Cyrl-BA" sz="1400" dirty="0"/>
              <a:t>a</a:t>
            </a:r>
            <a:r>
              <a:rPr lang="sr-Cyrl-BA" sz="1400" dirty="0"/>
              <a:t> r</a:t>
            </a:r>
            <a:r>
              <a:rPr lang="pl-PL" sz="1400" dirty="0"/>
              <a:t>je</a:t>
            </a:r>
            <a:r>
              <a:rPr lang="sr-Cyrl-BA" sz="1400" dirty="0"/>
              <a:t>š</a:t>
            </a:r>
            <a:r>
              <a:rPr lang="pl-PL" sz="1400" dirty="0"/>
              <a:t>e</a:t>
            </a:r>
            <a:r>
              <a:rPr lang="sr-Cyrl-BA" sz="1400" dirty="0" err="1"/>
              <a:t>nj</a:t>
            </a:r>
            <a:r>
              <a:rPr lang="pl-PL" sz="1400" dirty="0"/>
              <a:t>a</a:t>
            </a:r>
            <a:r>
              <a:rPr lang="sr-Latn-BA" sz="1400" dirty="0"/>
              <a:t> sud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osnovu</a:t>
            </a:r>
            <a:r>
              <a:rPr lang="en-US" sz="1400" dirty="0"/>
              <a:t> </a:t>
            </a:r>
            <a:r>
              <a:rPr lang="en-US" sz="1400" dirty="0" err="1"/>
              <a:t>člana</a:t>
            </a:r>
            <a:r>
              <a:rPr lang="en-US" sz="1400" dirty="0"/>
              <a:t> </a:t>
            </a:r>
            <a:r>
              <a:rPr lang="en-US" sz="1400" dirty="0" smtClean="0"/>
              <a:t>23</a:t>
            </a:r>
            <a:r>
              <a:rPr lang="bs-Latn-BA" sz="1400" dirty="0" smtClean="0"/>
              <a:t>5</a:t>
            </a:r>
            <a:r>
              <a:rPr lang="en-US" sz="1400" dirty="0" smtClean="0"/>
              <a:t>. </a:t>
            </a:r>
            <a:r>
              <a:rPr lang="en-US" sz="1400" dirty="0" err="1"/>
              <a:t>stav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bs-Latn-BA" sz="1400" dirty="0" smtClean="0"/>
              <a:t>6</a:t>
            </a:r>
            <a:r>
              <a:rPr lang="en-US" sz="1400" dirty="0" smtClean="0"/>
              <a:t>), </a:t>
            </a:r>
            <a:r>
              <a:rPr lang="en-US" sz="1400" dirty="0"/>
              <a:t>237. </a:t>
            </a:r>
            <a:r>
              <a:rPr lang="en-US" sz="1400" dirty="0" err="1"/>
              <a:t>i</a:t>
            </a:r>
            <a:r>
              <a:rPr lang="en-US" sz="1400" dirty="0"/>
              <a:t> 238.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prekršajima</a:t>
            </a:r>
            <a:r>
              <a:rPr lang="en-US" sz="1400" dirty="0"/>
              <a:t> </a:t>
            </a:r>
            <a:r>
              <a:rPr lang="en-US" sz="1400" dirty="0" err="1"/>
              <a:t>Republike</a:t>
            </a:r>
            <a:r>
              <a:rPr lang="en-US" sz="1400" dirty="0"/>
              <a:t> </a:t>
            </a:r>
            <a:r>
              <a:rPr lang="en-US" sz="1400" dirty="0" err="1"/>
              <a:t>Srpske</a:t>
            </a:r>
            <a:r>
              <a:rPr lang="en-US" sz="1400" dirty="0"/>
              <a:t> (</a:t>
            </a:r>
            <a:r>
              <a:rPr lang="en-US" sz="1400" dirty="0" err="1"/>
              <a:t>Službeni</a:t>
            </a:r>
            <a:r>
              <a:rPr lang="en-US" sz="1400" dirty="0"/>
              <a:t> </a:t>
            </a:r>
            <a:r>
              <a:rPr lang="en-US" sz="1400" dirty="0" err="1"/>
              <a:t>glasnik</a:t>
            </a:r>
            <a:r>
              <a:rPr lang="en-US" sz="1400" dirty="0"/>
              <a:t> </a:t>
            </a:r>
            <a:r>
              <a:rPr lang="en-US" sz="1400" dirty="0" err="1"/>
              <a:t>Republike</a:t>
            </a:r>
            <a:r>
              <a:rPr lang="en-US" sz="1400" dirty="0"/>
              <a:t> </a:t>
            </a:r>
            <a:r>
              <a:rPr lang="en-US" sz="1400" dirty="0" err="1"/>
              <a:t>Srpske</a:t>
            </a:r>
            <a:r>
              <a:rPr lang="en-US" sz="1400" dirty="0"/>
              <a:t>, </a:t>
            </a:r>
            <a:r>
              <a:rPr lang="en-US" sz="1400" dirty="0" smtClean="0"/>
              <a:t>br.63/14</a:t>
            </a:r>
            <a:r>
              <a:rPr lang="bs-Latn-BA" sz="1400" dirty="0" smtClean="0"/>
              <a:t> i 110</a:t>
            </a:r>
            <a:r>
              <a:rPr lang="en-US" sz="1400" dirty="0" smtClean="0"/>
              <a:t>), </a:t>
            </a:r>
            <a:r>
              <a:rPr lang="en-US" sz="1400" dirty="0"/>
              <a:t>u </a:t>
            </a:r>
            <a:r>
              <a:rPr lang="en-US" sz="1400" dirty="0" err="1"/>
              <a:t>vezi</a:t>
            </a:r>
            <a:r>
              <a:rPr lang="en-US" sz="1400" dirty="0"/>
              <a:t> </a:t>
            </a:r>
            <a:r>
              <a:rPr lang="en-US" sz="1400" dirty="0" err="1"/>
              <a:t>člana</a:t>
            </a:r>
            <a:r>
              <a:rPr lang="en-US" sz="1400" dirty="0"/>
              <a:t> 64. </a:t>
            </a:r>
            <a:r>
              <a:rPr lang="en-US" sz="1400" dirty="0" err="1"/>
              <a:t>i</a:t>
            </a:r>
            <a:r>
              <a:rPr lang="en-US" sz="1400" dirty="0"/>
              <a:t> 66.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izvršenju</a:t>
            </a:r>
            <a:r>
              <a:rPr lang="en-US" sz="1400" dirty="0"/>
              <a:t> </a:t>
            </a:r>
            <a:r>
              <a:rPr lang="en-US" sz="1400" dirty="0" err="1"/>
              <a:t>krivičnih</a:t>
            </a:r>
            <a:r>
              <a:rPr lang="en-US" sz="1400" dirty="0"/>
              <a:t> </a:t>
            </a:r>
            <a:r>
              <a:rPr lang="en-US" sz="1400" dirty="0" err="1"/>
              <a:t>sankcija</a:t>
            </a:r>
            <a:r>
              <a:rPr lang="en-US" sz="1400" dirty="0"/>
              <a:t> (</a:t>
            </a:r>
            <a:r>
              <a:rPr lang="en-US" sz="1400" dirty="0" err="1"/>
              <a:t>Službeni</a:t>
            </a:r>
            <a:r>
              <a:rPr lang="en-US" sz="1400" dirty="0"/>
              <a:t> </a:t>
            </a:r>
            <a:r>
              <a:rPr lang="en-US" sz="1400" dirty="0" err="1"/>
              <a:t>glasnik</a:t>
            </a:r>
            <a:r>
              <a:rPr lang="en-US" sz="1400" dirty="0"/>
              <a:t> RS, br.12/10, </a:t>
            </a:r>
            <a:r>
              <a:rPr lang="en-US" sz="1400" dirty="0" smtClean="0"/>
              <a:t>117/11</a:t>
            </a:r>
            <a:r>
              <a:rPr lang="bs-Latn-BA" sz="1400" dirty="0" smtClean="0"/>
              <a:t>,</a:t>
            </a:r>
            <a:r>
              <a:rPr lang="en-US" sz="1400" dirty="0" smtClean="0"/>
              <a:t> 98/13</a:t>
            </a:r>
            <a:r>
              <a:rPr lang="bs-Latn-BA" sz="1400" dirty="0" smtClean="0"/>
              <a:t> i 44/16</a:t>
            </a:r>
            <a:r>
              <a:rPr lang="en-US" sz="1400" dirty="0" smtClean="0"/>
              <a:t>), </a:t>
            </a:r>
            <a:r>
              <a:rPr lang="en-US" sz="1400" dirty="0" err="1" smtClean="0"/>
              <a:t>donosi</a:t>
            </a:r>
            <a:endParaRPr lang="bs-Latn-BA" sz="1400" dirty="0" smtClean="0"/>
          </a:p>
          <a:p>
            <a:pPr algn="just"/>
            <a:endParaRPr lang="bs-Latn-BA" sz="1400" dirty="0" smtClean="0"/>
          </a:p>
          <a:p>
            <a:pPr algn="just"/>
            <a:endParaRPr lang="en-US" sz="200" dirty="0"/>
          </a:p>
          <a:p>
            <a:pPr algn="ctr"/>
            <a:r>
              <a:rPr lang="en-US" sz="1400" b="1" dirty="0"/>
              <a:t> </a:t>
            </a:r>
            <a:r>
              <a:rPr lang="en-US" sz="1400" b="1" dirty="0" smtClean="0"/>
              <a:t>R </a:t>
            </a:r>
            <a:r>
              <a:rPr lang="en-US" sz="1400" b="1" dirty="0"/>
              <a:t>J E Š E NJ E</a:t>
            </a:r>
            <a:endParaRPr lang="en-US" sz="1400" dirty="0"/>
          </a:p>
          <a:p>
            <a:pPr algn="ctr"/>
            <a:r>
              <a:rPr lang="en-US" sz="1400" b="1" dirty="0"/>
              <a:t>o </a:t>
            </a:r>
            <a:r>
              <a:rPr lang="en-US" sz="1400" b="1" dirty="0" err="1"/>
              <a:t>zamjeni</a:t>
            </a:r>
            <a:r>
              <a:rPr lang="en-US" sz="1400" b="1" dirty="0"/>
              <a:t> </a:t>
            </a:r>
            <a:r>
              <a:rPr lang="en-US" sz="1400" b="1" dirty="0" err="1"/>
              <a:t>novčane</a:t>
            </a:r>
            <a:r>
              <a:rPr lang="en-US" sz="1400" b="1" dirty="0"/>
              <a:t> </a:t>
            </a:r>
            <a:r>
              <a:rPr lang="en-US" sz="1400" b="1" dirty="0" err="1"/>
              <a:t>kazne</a:t>
            </a:r>
            <a:r>
              <a:rPr lang="en-US" sz="1400" b="1" dirty="0"/>
              <a:t> u </a:t>
            </a:r>
            <a:r>
              <a:rPr lang="en-US" sz="1400" b="1" dirty="0" err="1"/>
              <a:t>kaznu</a:t>
            </a:r>
            <a:r>
              <a:rPr lang="en-US" sz="1400" b="1" dirty="0"/>
              <a:t> </a:t>
            </a:r>
            <a:r>
              <a:rPr lang="en-US" sz="1400" b="1" dirty="0" err="1"/>
              <a:t>zatvora</a:t>
            </a:r>
            <a:r>
              <a:rPr lang="en-US" sz="1400" b="1" dirty="0"/>
              <a:t> </a:t>
            </a:r>
            <a:r>
              <a:rPr lang="en-US" sz="1400" b="1" dirty="0" err="1"/>
              <a:t>i</a:t>
            </a:r>
            <a:r>
              <a:rPr lang="en-US" sz="1400" b="1" dirty="0"/>
              <a:t> </a:t>
            </a:r>
            <a:r>
              <a:rPr lang="en-US" sz="1400" b="1" dirty="0" err="1"/>
              <a:t>upućivanju</a:t>
            </a:r>
            <a:r>
              <a:rPr lang="en-US" sz="1400" b="1" dirty="0"/>
              <a:t> </a:t>
            </a:r>
            <a:r>
              <a:rPr lang="en-US" sz="1400" b="1" dirty="0" err="1"/>
              <a:t>na</a:t>
            </a:r>
            <a:r>
              <a:rPr lang="en-US" sz="1400" b="1" dirty="0"/>
              <a:t> </a:t>
            </a:r>
            <a:r>
              <a:rPr lang="en-US" sz="1400" b="1" dirty="0" err="1"/>
              <a:t>izdržavanje</a:t>
            </a:r>
            <a:r>
              <a:rPr lang="en-US" sz="1400" b="1" dirty="0"/>
              <a:t> </a:t>
            </a:r>
            <a:r>
              <a:rPr lang="en-US" sz="1400" b="1" dirty="0" err="1"/>
              <a:t>kazne</a:t>
            </a:r>
            <a:endParaRPr lang="en-US" sz="1400" dirty="0"/>
          </a:p>
          <a:p>
            <a:r>
              <a:rPr lang="en-US" sz="800" dirty="0"/>
              <a:t> </a:t>
            </a:r>
          </a:p>
          <a:p>
            <a:pPr algn="just"/>
            <a:r>
              <a:rPr lang="en-US" sz="1400" b="1" dirty="0"/>
              <a:t>	</a:t>
            </a:r>
            <a:r>
              <a:rPr lang="en-US" sz="1400" b="1" dirty="0" err="1"/>
              <a:t>Okrivljenom</a:t>
            </a:r>
            <a:r>
              <a:rPr lang="en-US" sz="1400" b="1" dirty="0"/>
              <a:t> </a:t>
            </a:r>
            <a:r>
              <a:rPr lang="en-US" sz="1400" b="1" dirty="0" err="1"/>
              <a:t>stranom</a:t>
            </a:r>
            <a:r>
              <a:rPr lang="en-US" sz="1400" b="1" dirty="0"/>
              <a:t> </a:t>
            </a:r>
            <a:r>
              <a:rPr lang="en-US" sz="1400" b="1" dirty="0" err="1" smtClean="0"/>
              <a:t>državljaninu</a:t>
            </a:r>
            <a:r>
              <a:rPr lang="bs-Latn-BA" sz="1400" b="1" dirty="0" smtClean="0"/>
              <a:t> ..... </a:t>
            </a:r>
            <a:r>
              <a:rPr lang="bs-Latn-BA" sz="1400" b="1" dirty="0"/>
              <a:t>s</a:t>
            </a:r>
            <a:r>
              <a:rPr lang="bs-Latn-BA" sz="1400" b="1" dirty="0" smtClean="0"/>
              <a:t>in ...., rođen...., sa </a:t>
            </a:r>
            <a:r>
              <a:rPr lang="bs-Latn-BA" sz="1400" b="1" dirty="0" err="1" smtClean="0"/>
              <a:t>prebivalištem</a:t>
            </a:r>
            <a:r>
              <a:rPr lang="bs-Latn-BA" sz="1400" b="1" dirty="0" smtClean="0"/>
              <a:t>...., JMB....,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osnovu</a:t>
            </a:r>
            <a:r>
              <a:rPr lang="en-US" sz="1400" dirty="0"/>
              <a:t> </a:t>
            </a:r>
            <a:r>
              <a:rPr lang="en-US" sz="1400" dirty="0" err="1"/>
              <a:t>člana</a:t>
            </a:r>
            <a:r>
              <a:rPr lang="en-US" sz="1400" dirty="0"/>
              <a:t> 235. </a:t>
            </a:r>
            <a:r>
              <a:rPr lang="en-US" sz="1400" dirty="0" err="1"/>
              <a:t>stav</a:t>
            </a:r>
            <a:r>
              <a:rPr lang="en-US" sz="1400" dirty="0"/>
              <a:t> (2) </a:t>
            </a:r>
            <a:r>
              <a:rPr lang="en-US" sz="1400" dirty="0" err="1"/>
              <a:t>i</a:t>
            </a:r>
            <a:r>
              <a:rPr lang="en-US" sz="1400" dirty="0"/>
              <a:t> 235. </a:t>
            </a:r>
            <a:r>
              <a:rPr lang="en-US" sz="1400" dirty="0" err="1"/>
              <a:t>stav</a:t>
            </a:r>
            <a:r>
              <a:rPr lang="en-US" sz="1400" dirty="0"/>
              <a:t> (3)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prekršajima</a:t>
            </a:r>
            <a:r>
              <a:rPr lang="en-US" sz="1400" dirty="0"/>
              <a:t> </a:t>
            </a:r>
            <a:r>
              <a:rPr lang="en-US" sz="1400" dirty="0" err="1"/>
              <a:t>Republike</a:t>
            </a:r>
            <a:r>
              <a:rPr lang="en-US" sz="1400" dirty="0"/>
              <a:t> </a:t>
            </a:r>
            <a:r>
              <a:rPr lang="en-US" sz="1400" dirty="0" err="1"/>
              <a:t>Srpske</a:t>
            </a:r>
            <a:r>
              <a:rPr lang="en-US" sz="1400" dirty="0"/>
              <a:t>, </a:t>
            </a:r>
            <a:r>
              <a:rPr lang="en-US" sz="1400" b="1" dirty="0" err="1"/>
              <a:t>novčana</a:t>
            </a:r>
            <a:r>
              <a:rPr lang="en-US" sz="1400" b="1" dirty="0"/>
              <a:t> </a:t>
            </a:r>
            <a:r>
              <a:rPr lang="en-US" sz="1400" b="1" dirty="0" err="1"/>
              <a:t>kazna</a:t>
            </a:r>
            <a:r>
              <a:rPr lang="en-US" sz="1400" b="1" dirty="0"/>
              <a:t> u </a:t>
            </a:r>
            <a:r>
              <a:rPr lang="en-US" sz="1400" b="1" dirty="0" err="1"/>
              <a:t>iznosu</a:t>
            </a:r>
            <a:r>
              <a:rPr lang="en-US" sz="1400" b="1" dirty="0"/>
              <a:t> </a:t>
            </a:r>
            <a:r>
              <a:rPr lang="en-US" sz="1400" b="1" dirty="0" smtClean="0"/>
              <a:t>od</a:t>
            </a:r>
            <a:r>
              <a:rPr lang="bs-Latn-BA" sz="1400" b="1" dirty="0" smtClean="0"/>
              <a:t> 500,00 KM </a:t>
            </a:r>
            <a:r>
              <a:rPr lang="en-US" sz="1400" dirty="0"/>
              <a:t> </a:t>
            </a:r>
            <a:r>
              <a:rPr lang="en-US" sz="1400" dirty="0" err="1"/>
              <a:t>izrečena</a:t>
            </a:r>
            <a:r>
              <a:rPr lang="en-US" sz="1400" dirty="0"/>
              <a:t> </a:t>
            </a:r>
            <a:r>
              <a:rPr lang="en-US" sz="1400" dirty="0" err="1"/>
              <a:t>nepravosnažnim</a:t>
            </a:r>
            <a:r>
              <a:rPr lang="en-US" sz="1400" dirty="0"/>
              <a:t> </a:t>
            </a:r>
            <a:r>
              <a:rPr lang="en-US" sz="1400" dirty="0" err="1"/>
              <a:t>Rješenjem</a:t>
            </a:r>
            <a:r>
              <a:rPr lang="en-US" sz="1400" dirty="0"/>
              <a:t> </a:t>
            </a:r>
            <a:r>
              <a:rPr lang="en-US" sz="1400" dirty="0" err="1"/>
              <a:t>ovog</a:t>
            </a:r>
            <a:r>
              <a:rPr lang="en-US" sz="1400" dirty="0"/>
              <a:t> </a:t>
            </a:r>
            <a:r>
              <a:rPr lang="en-US" sz="1400" dirty="0" err="1"/>
              <a:t>suda</a:t>
            </a:r>
            <a:r>
              <a:rPr lang="en-US" sz="1400" dirty="0"/>
              <a:t> </a:t>
            </a:r>
            <a:r>
              <a:rPr lang="en-US" sz="1400" dirty="0" smtClean="0"/>
              <a:t>bro</a:t>
            </a:r>
            <a:r>
              <a:rPr lang="bs-Latn-BA" sz="1400" dirty="0" err="1" smtClean="0"/>
              <a:t>j.</a:t>
            </a:r>
            <a:r>
              <a:rPr lang="bs-Latn-BA" sz="1400" dirty="0" smtClean="0"/>
              <a:t>..., od dana.... </a:t>
            </a:r>
            <a:r>
              <a:rPr lang="en-US" sz="1400" dirty="0" err="1"/>
              <a:t>zbog</a:t>
            </a:r>
            <a:r>
              <a:rPr lang="en-US" sz="1400" dirty="0"/>
              <a:t> </a:t>
            </a:r>
            <a:r>
              <a:rPr lang="en-US" sz="1400" dirty="0" err="1"/>
              <a:t>neplaćanja</a:t>
            </a:r>
            <a:r>
              <a:rPr lang="en-US" sz="1400" dirty="0"/>
              <a:t> </a:t>
            </a:r>
            <a:r>
              <a:rPr lang="en-US" sz="1400" dirty="0" err="1"/>
              <a:t>neposredno</a:t>
            </a:r>
            <a:r>
              <a:rPr lang="en-US" sz="1400" dirty="0"/>
              <a:t> </a:t>
            </a:r>
            <a:r>
              <a:rPr lang="en-US" sz="1400" dirty="0" err="1"/>
              <a:t>nakon</a:t>
            </a:r>
            <a:r>
              <a:rPr lang="en-US" sz="1400" dirty="0"/>
              <a:t> </a:t>
            </a:r>
            <a:r>
              <a:rPr lang="en-US" sz="1400" dirty="0" err="1"/>
              <a:t>donošenja</a:t>
            </a:r>
            <a:r>
              <a:rPr lang="en-US" sz="1400" dirty="0"/>
              <a:t> </a:t>
            </a:r>
            <a:r>
              <a:rPr lang="en-US" sz="1400" dirty="0" err="1" smtClean="0"/>
              <a:t>rješenja</a:t>
            </a:r>
            <a:endParaRPr lang="en-US" sz="1400" dirty="0"/>
          </a:p>
          <a:p>
            <a:pPr algn="ctr"/>
            <a:r>
              <a:rPr lang="en-US" sz="1400" b="1" dirty="0"/>
              <a:t>MIJENJA SE </a:t>
            </a:r>
            <a:endParaRPr lang="bs-Latn-BA" sz="1400" b="1" dirty="0" smtClean="0"/>
          </a:p>
          <a:p>
            <a:pPr algn="ctr"/>
            <a:r>
              <a:rPr lang="en-US" sz="1400" b="1" dirty="0" err="1" smtClean="0"/>
              <a:t>kaznom</a:t>
            </a:r>
            <a:r>
              <a:rPr lang="en-US" sz="1400" b="1" dirty="0" smtClean="0"/>
              <a:t> </a:t>
            </a:r>
            <a:r>
              <a:rPr lang="en-US" sz="1400" b="1" dirty="0" err="1"/>
              <a:t>zatvora</a:t>
            </a:r>
            <a:r>
              <a:rPr lang="en-US" sz="1400" b="1" dirty="0"/>
              <a:t> u </a:t>
            </a:r>
            <a:r>
              <a:rPr lang="en-US" sz="1400" b="1" dirty="0" err="1"/>
              <a:t>trajanju</a:t>
            </a:r>
            <a:r>
              <a:rPr lang="en-US" sz="1400" b="1" dirty="0"/>
              <a:t> </a:t>
            </a:r>
            <a:r>
              <a:rPr lang="en-US" sz="1400" b="1" dirty="0" smtClean="0"/>
              <a:t>od</a:t>
            </a:r>
            <a:r>
              <a:rPr lang="bs-Latn-BA" sz="1400" b="1" dirty="0" smtClean="0"/>
              <a:t> 5 dana, </a:t>
            </a:r>
            <a:r>
              <a:rPr lang="en-US" sz="1400" dirty="0" err="1"/>
              <a:t>koja</a:t>
            </a:r>
            <a:r>
              <a:rPr lang="en-US" sz="1400" dirty="0"/>
              <a:t> </a:t>
            </a:r>
            <a:r>
              <a:rPr lang="en-US" sz="1400" dirty="0" err="1"/>
              <a:t>će</a:t>
            </a:r>
            <a:r>
              <a:rPr lang="en-US" sz="1400" dirty="0"/>
              <a:t> </a:t>
            </a:r>
            <a:r>
              <a:rPr lang="en-US" sz="1400" dirty="0" err="1"/>
              <a:t>biti</a:t>
            </a:r>
            <a:r>
              <a:rPr lang="en-US" sz="1400" dirty="0"/>
              <a:t> </a:t>
            </a:r>
            <a:r>
              <a:rPr lang="en-US" sz="1400" dirty="0" err="1"/>
              <a:t>izvršena</a:t>
            </a:r>
            <a:r>
              <a:rPr lang="en-US" sz="1400" dirty="0"/>
              <a:t> </a:t>
            </a:r>
            <a:r>
              <a:rPr lang="en-US" sz="1400" dirty="0" err="1"/>
              <a:t>odmah</a:t>
            </a:r>
            <a:r>
              <a:rPr lang="en-US" sz="1400" dirty="0"/>
              <a:t> </a:t>
            </a:r>
            <a:r>
              <a:rPr lang="en-US" sz="1400" dirty="0" err="1"/>
              <a:t>prije</a:t>
            </a:r>
            <a:r>
              <a:rPr lang="en-US" sz="1400" dirty="0"/>
              <a:t> </a:t>
            </a:r>
            <a:r>
              <a:rPr lang="en-US" sz="1400" dirty="0" err="1"/>
              <a:t>pravosnažnosti</a:t>
            </a:r>
            <a:r>
              <a:rPr lang="en-US" sz="1400" dirty="0"/>
              <a:t> </a:t>
            </a:r>
            <a:r>
              <a:rPr lang="en-US" sz="1400" dirty="0" err="1"/>
              <a:t>rješenja</a:t>
            </a:r>
            <a:r>
              <a:rPr lang="en-US" sz="1400" dirty="0"/>
              <a:t>.</a:t>
            </a:r>
          </a:p>
          <a:p>
            <a:pPr algn="just"/>
            <a:r>
              <a:rPr lang="en-US" sz="1400" dirty="0"/>
              <a:t> </a:t>
            </a:r>
          </a:p>
          <a:p>
            <a:pPr algn="just"/>
            <a:r>
              <a:rPr lang="en-US" sz="1400" b="1" dirty="0"/>
              <a:t>	</a:t>
            </a:r>
            <a:r>
              <a:rPr lang="en-US" sz="1400" b="1" dirty="0" err="1"/>
              <a:t>Kažnjeni</a:t>
            </a:r>
            <a:r>
              <a:rPr lang="en-US" sz="1400" dirty="0"/>
              <a:t> </a:t>
            </a:r>
            <a:r>
              <a:rPr lang="en-US" sz="1400" dirty="0" err="1"/>
              <a:t>strani</a:t>
            </a:r>
            <a:r>
              <a:rPr lang="en-US" sz="1400" dirty="0"/>
              <a:t> </a:t>
            </a:r>
            <a:r>
              <a:rPr lang="en-US" sz="1400" dirty="0" err="1"/>
              <a:t>državljanin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osnovu</a:t>
            </a:r>
            <a:r>
              <a:rPr lang="en-US" sz="1400" dirty="0"/>
              <a:t> </a:t>
            </a:r>
            <a:r>
              <a:rPr lang="en-US" sz="1400" dirty="0" err="1"/>
              <a:t>člana</a:t>
            </a:r>
            <a:r>
              <a:rPr lang="en-US" sz="1400" dirty="0"/>
              <a:t> 238.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prekršajima</a:t>
            </a:r>
            <a:r>
              <a:rPr lang="en-US" sz="1400" dirty="0"/>
              <a:t> </a:t>
            </a:r>
            <a:r>
              <a:rPr lang="en-US" sz="1400" dirty="0" err="1"/>
              <a:t>Republike</a:t>
            </a:r>
            <a:r>
              <a:rPr lang="en-US" sz="1400" dirty="0"/>
              <a:t> </a:t>
            </a:r>
            <a:r>
              <a:rPr lang="en-US" sz="1400" dirty="0" err="1"/>
              <a:t>Srpske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člana</a:t>
            </a:r>
            <a:r>
              <a:rPr lang="en-US" sz="1400" dirty="0"/>
              <a:t> 64. </a:t>
            </a:r>
            <a:r>
              <a:rPr lang="en-US" sz="1400" dirty="0" err="1"/>
              <a:t>i</a:t>
            </a:r>
            <a:r>
              <a:rPr lang="en-US" sz="1400" dirty="0"/>
              <a:t> 66.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izvršenju</a:t>
            </a:r>
            <a:r>
              <a:rPr lang="en-US" sz="1400" dirty="0"/>
              <a:t> </a:t>
            </a:r>
            <a:r>
              <a:rPr lang="en-US" sz="1400" dirty="0" err="1"/>
              <a:t>krivičnih</a:t>
            </a:r>
            <a:r>
              <a:rPr lang="en-US" sz="1400" dirty="0"/>
              <a:t> </a:t>
            </a:r>
            <a:r>
              <a:rPr lang="en-US" sz="1400" dirty="0" err="1"/>
              <a:t>sankcija</a:t>
            </a:r>
            <a:r>
              <a:rPr lang="en-US" sz="1400" dirty="0"/>
              <a:t>, </a:t>
            </a:r>
            <a:r>
              <a:rPr lang="en-US" sz="1400" b="1" dirty="0" err="1"/>
              <a:t>upućuje</a:t>
            </a:r>
            <a:r>
              <a:rPr lang="en-US" sz="1400" b="1" dirty="0"/>
              <a:t> se </a:t>
            </a:r>
            <a:r>
              <a:rPr lang="en-US" sz="1400" b="1" dirty="0" err="1"/>
              <a:t>na</a:t>
            </a:r>
            <a:r>
              <a:rPr lang="en-US" sz="1400" b="1" dirty="0"/>
              <a:t> </a:t>
            </a:r>
            <a:r>
              <a:rPr lang="en-US" sz="1400" b="1" dirty="0" err="1"/>
              <a:t>izdržavanje</a:t>
            </a:r>
            <a:r>
              <a:rPr lang="en-US" sz="1400" b="1" dirty="0"/>
              <a:t> </a:t>
            </a:r>
            <a:r>
              <a:rPr lang="en-US" sz="1400" b="1" dirty="0" err="1"/>
              <a:t>kazne</a:t>
            </a:r>
            <a:r>
              <a:rPr lang="en-US" sz="1400" b="1" dirty="0"/>
              <a:t> </a:t>
            </a:r>
            <a:r>
              <a:rPr lang="en-US" sz="1400" b="1" dirty="0" err="1"/>
              <a:t>zatvora</a:t>
            </a:r>
            <a:r>
              <a:rPr lang="en-US" sz="1400" b="1" dirty="0"/>
              <a:t> u </a:t>
            </a:r>
            <a:r>
              <a:rPr lang="en-US" sz="1400" b="1" dirty="0" err="1"/>
              <a:t>Kazneno</a:t>
            </a:r>
            <a:r>
              <a:rPr lang="en-US" sz="1400" b="1" dirty="0"/>
              <a:t> </a:t>
            </a:r>
            <a:r>
              <a:rPr lang="en-US" sz="1400" b="1" dirty="0" err="1"/>
              <a:t>popravni</a:t>
            </a:r>
            <a:r>
              <a:rPr lang="en-US" sz="1400" b="1" dirty="0"/>
              <a:t> </a:t>
            </a:r>
            <a:r>
              <a:rPr lang="en-US" sz="1400" b="1" dirty="0" err="1"/>
              <a:t>zavod</a:t>
            </a:r>
            <a:r>
              <a:rPr lang="en-US" sz="1400" b="1" dirty="0"/>
              <a:t> </a:t>
            </a:r>
            <a:r>
              <a:rPr lang="bs-Latn-BA" sz="1400" b="1" dirty="0" smtClean="0"/>
              <a:t>Banja Luka</a:t>
            </a:r>
            <a:r>
              <a:rPr lang="en-US" sz="1400" dirty="0" smtClean="0"/>
              <a:t>, </a:t>
            </a:r>
            <a:r>
              <a:rPr lang="en-US" sz="1400" dirty="0" err="1"/>
              <a:t>gdje</a:t>
            </a:r>
            <a:r>
              <a:rPr lang="en-US" sz="1400" dirty="0"/>
              <a:t> </a:t>
            </a:r>
            <a:r>
              <a:rPr lang="en-US" sz="1400" dirty="0" err="1"/>
              <a:t>će</a:t>
            </a:r>
            <a:r>
              <a:rPr lang="en-US" sz="1400" dirty="0"/>
              <a:t> </a:t>
            </a:r>
            <a:r>
              <a:rPr lang="en-US" sz="1400" dirty="0" err="1"/>
              <a:t>biti</a:t>
            </a:r>
            <a:r>
              <a:rPr lang="en-US" sz="1400" dirty="0"/>
              <a:t> </a:t>
            </a:r>
            <a:r>
              <a:rPr lang="en-US" sz="1400" dirty="0" err="1"/>
              <a:t>sproveden</a:t>
            </a:r>
            <a:r>
              <a:rPr lang="en-US" sz="1400" dirty="0"/>
              <a:t> od </a:t>
            </a:r>
            <a:r>
              <a:rPr lang="en-US" sz="1400" dirty="0" err="1"/>
              <a:t>strane</a:t>
            </a:r>
            <a:r>
              <a:rPr lang="en-US" sz="1400" dirty="0"/>
              <a:t> </a:t>
            </a:r>
            <a:r>
              <a:rPr lang="en-US" sz="1400" dirty="0" err="1"/>
              <a:t>sudske</a:t>
            </a:r>
            <a:r>
              <a:rPr lang="en-US" sz="1400" dirty="0"/>
              <a:t> policije.</a:t>
            </a:r>
          </a:p>
          <a:p>
            <a:pPr algn="just"/>
            <a:r>
              <a:rPr lang="sr-Latn-BA" sz="1400" dirty="0"/>
              <a:t>	</a:t>
            </a:r>
            <a:endParaRPr lang="en-US" sz="1400" dirty="0"/>
          </a:p>
          <a:p>
            <a:pPr algn="just"/>
            <a:r>
              <a:rPr lang="bs-Latn-BA" sz="1400" dirty="0"/>
              <a:t>	</a:t>
            </a:r>
            <a:r>
              <a:rPr lang="sr-Cyrl-CS" sz="1400" dirty="0" err="1"/>
              <a:t>Protiv</a:t>
            </a:r>
            <a:r>
              <a:rPr lang="sr-Cyrl-CS" sz="1400" dirty="0"/>
              <a:t> </a:t>
            </a:r>
            <a:r>
              <a:rPr lang="bs-Latn-BA" sz="1400" dirty="0"/>
              <a:t>R</a:t>
            </a:r>
            <a:r>
              <a:rPr lang="sr-Cyrl-CS" sz="1400" dirty="0" err="1"/>
              <a:t>ješenja</a:t>
            </a:r>
            <a:r>
              <a:rPr lang="sr-Cyrl-CS" sz="1400" dirty="0"/>
              <a:t> </a:t>
            </a:r>
            <a:r>
              <a:rPr lang="en-US" sz="1400" dirty="0"/>
              <a:t>o </a:t>
            </a:r>
            <a:r>
              <a:rPr lang="en-US" sz="1400" dirty="0" err="1"/>
              <a:t>zamjeni</a:t>
            </a:r>
            <a:r>
              <a:rPr lang="en-US" sz="1400" dirty="0"/>
              <a:t> </a:t>
            </a:r>
            <a:r>
              <a:rPr lang="en-US" sz="1400" dirty="0" err="1"/>
              <a:t>novčane</a:t>
            </a:r>
            <a:r>
              <a:rPr lang="en-US" sz="1400" dirty="0"/>
              <a:t> </a:t>
            </a:r>
            <a:r>
              <a:rPr lang="en-US" sz="1400" dirty="0" err="1"/>
              <a:t>kazne</a:t>
            </a:r>
            <a:r>
              <a:rPr lang="en-US" sz="1400" dirty="0"/>
              <a:t> u </a:t>
            </a:r>
            <a:r>
              <a:rPr lang="en-US" sz="1400" dirty="0" err="1"/>
              <a:t>kaznu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upućivanju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izdržavanje</a:t>
            </a:r>
            <a:r>
              <a:rPr lang="en-US" sz="1400" dirty="0"/>
              <a:t> </a:t>
            </a:r>
            <a:r>
              <a:rPr lang="en-US" sz="1400" dirty="0" err="1"/>
              <a:t>kazne</a:t>
            </a:r>
            <a:r>
              <a:rPr lang="en-US" sz="1400" dirty="0"/>
              <a:t> </a:t>
            </a:r>
            <a:r>
              <a:rPr lang="en-US" sz="1400" dirty="0" err="1"/>
              <a:t>dozvoljena</a:t>
            </a:r>
            <a:r>
              <a:rPr lang="en-US" sz="1400" dirty="0"/>
              <a:t> je </a:t>
            </a:r>
            <a:r>
              <a:rPr lang="en-US" sz="1400" dirty="0" err="1"/>
              <a:t>žalba</a:t>
            </a:r>
            <a:r>
              <a:rPr lang="en-US" sz="1400" dirty="0"/>
              <a:t> </a:t>
            </a:r>
            <a:r>
              <a:rPr lang="sr-Latn-CS" sz="1400" dirty="0"/>
              <a:t>u roku od tri dana od dana prijema </a:t>
            </a:r>
            <a:r>
              <a:rPr lang="sr-Latn-CS" sz="1400" dirty="0" err="1"/>
              <a:t>rješenja</a:t>
            </a:r>
            <a:r>
              <a:rPr lang="sr-Latn-CS" sz="1400" dirty="0"/>
              <a:t>. Žalba se podnosi Okružnom sudu u Bijeljini putem ovog suda</a:t>
            </a:r>
            <a:r>
              <a:rPr lang="en-US" sz="1400" dirty="0"/>
              <a:t>. </a:t>
            </a:r>
            <a:r>
              <a:rPr lang="en-US" sz="1400" dirty="0" err="1"/>
              <a:t>Izjavljena</a:t>
            </a:r>
            <a:r>
              <a:rPr lang="en-US" sz="1400" dirty="0"/>
              <a:t> ž</a:t>
            </a:r>
            <a:r>
              <a:rPr lang="sr-Latn-BA" sz="1400" dirty="0" err="1"/>
              <a:t>alba</a:t>
            </a:r>
            <a:r>
              <a:rPr lang="sr-Latn-BA" sz="1400" dirty="0"/>
              <a:t> na </a:t>
            </a:r>
            <a:r>
              <a:rPr lang="bs-Latn-BA" sz="1400" dirty="0"/>
              <a:t>R</a:t>
            </a:r>
            <a:r>
              <a:rPr lang="sr-Cyrl-CS" sz="1400" dirty="0" err="1"/>
              <a:t>ješenj</a:t>
            </a:r>
            <a:r>
              <a:rPr lang="bs-Latn-BA" sz="1400" dirty="0"/>
              <a:t>e </a:t>
            </a:r>
            <a:r>
              <a:rPr lang="en-US" sz="1400" dirty="0"/>
              <a:t>o </a:t>
            </a:r>
            <a:r>
              <a:rPr lang="en-US" sz="1400" dirty="0" err="1"/>
              <a:t>zamjeni</a:t>
            </a:r>
            <a:r>
              <a:rPr lang="en-US" sz="1400" dirty="0"/>
              <a:t> </a:t>
            </a:r>
            <a:r>
              <a:rPr lang="en-US" sz="1400" dirty="0" err="1"/>
              <a:t>novčane</a:t>
            </a:r>
            <a:r>
              <a:rPr lang="en-US" sz="1400" dirty="0"/>
              <a:t> </a:t>
            </a:r>
            <a:r>
              <a:rPr lang="en-US" sz="1400" dirty="0" err="1"/>
              <a:t>kazne</a:t>
            </a:r>
            <a:r>
              <a:rPr lang="en-US" sz="1400" dirty="0"/>
              <a:t> u </a:t>
            </a:r>
            <a:r>
              <a:rPr lang="en-US" sz="1400" dirty="0" err="1"/>
              <a:t>kaznu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upućivanju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izdržavanje</a:t>
            </a:r>
            <a:r>
              <a:rPr lang="en-US" sz="1400" dirty="0"/>
              <a:t> </a:t>
            </a:r>
            <a:r>
              <a:rPr lang="en-US" sz="1400" dirty="0" err="1"/>
              <a:t>kazne</a:t>
            </a:r>
            <a:r>
              <a:rPr lang="sr-Latn-BA" sz="1400" dirty="0"/>
              <a:t> ne odlaže izvršenje rješenja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9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0" y="366713"/>
            <a:ext cx="7532688" cy="914400"/>
          </a:xfrm>
          <a:solidFill>
            <a:srgbClr val="333399">
              <a:alpha val="79999"/>
            </a:srgbClr>
          </a:solidFill>
        </p:spPr>
        <p:txBody>
          <a:bodyPr/>
          <a:lstStyle/>
          <a:p>
            <a:pPr algn="ctr" eaLnBrk="1" hangingPunct="1"/>
            <a:r>
              <a:rPr lang="hr-BA" sz="4000" dirty="0" smtClean="0">
                <a:latin typeface="Calibri" pitchFamily="34" charset="0"/>
              </a:rPr>
              <a:t>Zaključak </a:t>
            </a:r>
            <a:endParaRPr lang="en-US" sz="4000" dirty="0" smtClean="0">
              <a:latin typeface="Calibri" pitchFamily="34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217488" y="1625600"/>
            <a:ext cx="8507412" cy="4889500"/>
          </a:xfrm>
        </p:spPr>
        <p:txBody>
          <a:bodyPr/>
          <a:lstStyle/>
          <a:p>
            <a:pPr algn="just"/>
            <a:r>
              <a:rPr lang="sr-Latn-CS" sz="1400" dirty="0" smtClean="0"/>
              <a:t>Nema </a:t>
            </a:r>
            <a:r>
              <a:rPr lang="sr-Latn-CS" sz="1400" dirty="0" smtClean="0"/>
              <a:t>smetnji za izricanje kazne zatvora </a:t>
            </a:r>
            <a:r>
              <a:rPr lang="sr-Latn-CS" sz="1400" dirty="0" smtClean="0"/>
              <a:t>u prekršajnom postupku, jer je kazna zatvora propisana kao sankcija koja se može propisati materijalnim propisima i izreći u skladu sa zakonom o prekršajima u prekršajnom postupku, a prateći materijalni zakoni su propisali kaznu zatvora za prekršaje, odnosno usklađeni su sa zakonom o prekršajima.</a:t>
            </a:r>
            <a:endParaRPr lang="sr-Latn-CS" sz="1400" dirty="0" smtClean="0"/>
          </a:p>
          <a:p>
            <a:pPr algn="just"/>
            <a:r>
              <a:rPr lang="sr-Latn-CS" sz="1400" dirty="0"/>
              <a:t>Nakon 26.07.2017. godine stekli su se uslovi </a:t>
            </a:r>
            <a:r>
              <a:rPr lang="sr-Latn-CS" sz="1400" dirty="0" smtClean="0"/>
              <a:t>i za </a:t>
            </a:r>
            <a:r>
              <a:rPr lang="sr-Latn-CS" sz="1400" dirty="0" err="1"/>
              <a:t>zamjenu</a:t>
            </a:r>
            <a:r>
              <a:rPr lang="sr-Latn-CS" sz="1400" dirty="0"/>
              <a:t> neplaćene novčane kazne u kaznu zatvora (proteklo 3 godine od dana pravosnažnosti, za prekršaje koji su počinjeni nakon 26.07.2014. godine </a:t>
            </a:r>
            <a:r>
              <a:rPr lang="sr-Latn-CS" sz="1400" dirty="0" smtClean="0"/>
              <a:t>po prekršajnim nalozima.</a:t>
            </a:r>
          </a:p>
          <a:p>
            <a:pPr algn="just"/>
            <a:r>
              <a:rPr lang="sr-Latn-CS" sz="1400" dirty="0" smtClean="0"/>
              <a:t>Izrečene ili </a:t>
            </a:r>
            <a:r>
              <a:rPr lang="sr-Latn-CS" sz="1400" dirty="0" err="1" smtClean="0"/>
              <a:t>zamijenjene</a:t>
            </a:r>
            <a:r>
              <a:rPr lang="sr-Latn-CS" sz="1400" dirty="0" smtClean="0"/>
              <a:t> kazne zatvora izvršavaju </a:t>
            </a:r>
            <a:r>
              <a:rPr lang="sr-Latn-CS" sz="1400" dirty="0" err="1" smtClean="0"/>
              <a:t>predsjednici</a:t>
            </a:r>
            <a:r>
              <a:rPr lang="sr-Latn-CS" sz="1400" dirty="0" smtClean="0"/>
              <a:t> sudova u skladu sa odredbama ZIKS-a</a:t>
            </a:r>
            <a:r>
              <a:rPr lang="sr-Latn-CS" sz="1400" dirty="0" smtClean="0"/>
              <a:t>.</a:t>
            </a:r>
          </a:p>
          <a:p>
            <a:pPr algn="just"/>
            <a:r>
              <a:rPr lang="sr-Latn-CS" sz="1400" dirty="0" smtClean="0"/>
              <a:t>Uskladiti Pravilnik kriterijumima za upućivanje osuđenih lica na izdržavanje kazne zatvora (Službeni glasnik Republike Srpske, br.34/11) sa potrebama prekršajnog postupka, sa </a:t>
            </a:r>
            <a:r>
              <a:rPr lang="sr-Latn-CS" sz="1400" dirty="0" err="1" smtClean="0"/>
              <a:t>prijedlogom</a:t>
            </a:r>
            <a:r>
              <a:rPr lang="sr-Latn-CS" sz="1400" dirty="0" smtClean="0"/>
              <a:t> da se stranci u prekršajnom postupku upućuju </a:t>
            </a:r>
            <a:r>
              <a:rPr lang="en-US" sz="1400" dirty="0" err="1" smtClean="0"/>
              <a:t>izdržavanje</a:t>
            </a:r>
            <a:r>
              <a:rPr lang="en-US" sz="1400" dirty="0" smtClean="0"/>
              <a:t> </a:t>
            </a:r>
            <a:r>
              <a:rPr lang="en-US" sz="1400" dirty="0" err="1"/>
              <a:t>kazne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 u </a:t>
            </a:r>
            <a:r>
              <a:rPr lang="en-US" sz="1400" dirty="0" err="1"/>
              <a:t>Kazneno-popravni</a:t>
            </a:r>
            <a:r>
              <a:rPr lang="en-US" sz="1400" dirty="0"/>
              <a:t> </a:t>
            </a:r>
            <a:r>
              <a:rPr lang="en-US" sz="1400" dirty="0" err="1"/>
              <a:t>zavod</a:t>
            </a:r>
            <a:r>
              <a:rPr lang="en-US" sz="1400" dirty="0"/>
              <a:t> u </a:t>
            </a:r>
            <a:r>
              <a:rPr lang="en-US" sz="1400" dirty="0" err="1"/>
              <a:t>sjedištu</a:t>
            </a:r>
            <a:r>
              <a:rPr lang="en-US" sz="1400" dirty="0"/>
              <a:t> </a:t>
            </a:r>
            <a:r>
              <a:rPr lang="en-US" sz="1400" dirty="0" err="1"/>
              <a:t>okružnog</a:t>
            </a:r>
            <a:r>
              <a:rPr lang="en-US" sz="1400" dirty="0"/>
              <a:t> </a:t>
            </a:r>
            <a:r>
              <a:rPr lang="en-US" sz="1400" dirty="0" err="1"/>
              <a:t>suda</a:t>
            </a:r>
            <a:r>
              <a:rPr lang="en-US" sz="1400" dirty="0"/>
              <a:t> </a:t>
            </a:r>
            <a:r>
              <a:rPr lang="en-US" sz="1400" dirty="0" err="1"/>
              <a:t>kome</a:t>
            </a:r>
            <a:r>
              <a:rPr lang="en-US" sz="1400" dirty="0"/>
              <a:t> </a:t>
            </a:r>
            <a:r>
              <a:rPr lang="en-US" sz="1400" dirty="0" err="1"/>
              <a:t>pripada</a:t>
            </a:r>
            <a:r>
              <a:rPr lang="en-US" sz="1400" dirty="0"/>
              <a:t> </a:t>
            </a:r>
            <a:r>
              <a:rPr lang="en-US" sz="1400" dirty="0" err="1"/>
              <a:t>sud</a:t>
            </a:r>
            <a:r>
              <a:rPr lang="en-US" sz="1400" dirty="0"/>
              <a:t> </a:t>
            </a:r>
            <a:r>
              <a:rPr lang="en-US" sz="1400" dirty="0" err="1"/>
              <a:t>koji</a:t>
            </a:r>
            <a:r>
              <a:rPr lang="en-US" sz="1400" dirty="0"/>
              <a:t> je </a:t>
            </a:r>
            <a:r>
              <a:rPr lang="en-US" sz="1400" dirty="0" err="1"/>
              <a:t>izrekao</a:t>
            </a:r>
            <a:r>
              <a:rPr lang="en-US" sz="1400" dirty="0"/>
              <a:t> </a:t>
            </a:r>
            <a:r>
              <a:rPr lang="en-US" sz="1400" dirty="0" err="1"/>
              <a:t>kaznu</a:t>
            </a:r>
            <a:r>
              <a:rPr lang="en-US" sz="1400" dirty="0"/>
              <a:t> </a:t>
            </a:r>
            <a:r>
              <a:rPr lang="en-US" sz="1400" dirty="0" err="1" smtClean="0"/>
              <a:t>zatvora</a:t>
            </a:r>
            <a:r>
              <a:rPr lang="bs-Latn-BA" sz="1400" dirty="0"/>
              <a:t> </a:t>
            </a:r>
            <a:r>
              <a:rPr lang="bs-Latn-BA" sz="1400" dirty="0" smtClean="0"/>
              <a:t>ili</a:t>
            </a:r>
            <a:r>
              <a:rPr lang="en-US" sz="1400" dirty="0" smtClean="0"/>
              <a:t> </a:t>
            </a:r>
            <a:r>
              <a:rPr lang="en-US" sz="1400" dirty="0" err="1"/>
              <a:t>zamijenio</a:t>
            </a:r>
            <a:r>
              <a:rPr lang="en-US" sz="1400" dirty="0"/>
              <a:t> </a:t>
            </a:r>
            <a:r>
              <a:rPr lang="en-US" sz="1400" dirty="0" err="1"/>
              <a:t>novčanu</a:t>
            </a:r>
            <a:r>
              <a:rPr lang="en-US" sz="1400" dirty="0"/>
              <a:t> </a:t>
            </a:r>
            <a:r>
              <a:rPr lang="en-US" sz="1400" dirty="0" err="1"/>
              <a:t>kaznu</a:t>
            </a:r>
            <a:r>
              <a:rPr lang="en-US" sz="1400" dirty="0"/>
              <a:t> u </a:t>
            </a:r>
            <a:r>
              <a:rPr lang="en-US" sz="1400" dirty="0" err="1"/>
              <a:t>kaznu</a:t>
            </a:r>
            <a:r>
              <a:rPr lang="en-US" sz="1400" dirty="0"/>
              <a:t> </a:t>
            </a:r>
            <a:r>
              <a:rPr lang="en-US" sz="1400" dirty="0" err="1" smtClean="0"/>
              <a:t>zatvora</a:t>
            </a:r>
            <a:r>
              <a:rPr lang="en-US" sz="1400" dirty="0" smtClean="0"/>
              <a:t>, </a:t>
            </a:r>
            <a:r>
              <a:rPr lang="en-US" sz="1400" dirty="0"/>
              <a:t>bez </a:t>
            </a:r>
            <a:r>
              <a:rPr lang="en-US" sz="1400" dirty="0" err="1"/>
              <a:t>uputnog</a:t>
            </a:r>
            <a:r>
              <a:rPr lang="en-US" sz="1400" dirty="0"/>
              <a:t> </a:t>
            </a:r>
            <a:r>
              <a:rPr lang="en-US" sz="1400" dirty="0" err="1"/>
              <a:t>akata</a:t>
            </a:r>
            <a:r>
              <a:rPr lang="en-US" sz="1400" dirty="0"/>
              <a:t> </a:t>
            </a:r>
            <a:r>
              <a:rPr lang="en-US" sz="1400" dirty="0" err="1"/>
              <a:t>samo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osnovu</a:t>
            </a:r>
            <a:r>
              <a:rPr lang="en-US" sz="1400" dirty="0"/>
              <a:t> </a:t>
            </a:r>
            <a:r>
              <a:rPr lang="en-US" sz="1400" dirty="0" err="1"/>
              <a:t>Rješenja</a:t>
            </a:r>
            <a:r>
              <a:rPr lang="en-US" sz="1400" dirty="0"/>
              <a:t> o </a:t>
            </a:r>
            <a:r>
              <a:rPr lang="en-US" sz="1400" dirty="0" err="1"/>
              <a:t>zamjeni</a:t>
            </a:r>
            <a:r>
              <a:rPr lang="en-US" sz="1400" dirty="0"/>
              <a:t> </a:t>
            </a:r>
            <a:r>
              <a:rPr lang="en-US" sz="1400" dirty="0" err="1"/>
              <a:t>novčane</a:t>
            </a:r>
            <a:r>
              <a:rPr lang="en-US" sz="1400" dirty="0"/>
              <a:t> </a:t>
            </a:r>
            <a:r>
              <a:rPr lang="en-US" sz="1400" dirty="0" err="1"/>
              <a:t>kazne</a:t>
            </a:r>
            <a:r>
              <a:rPr lang="en-US" sz="1400" dirty="0"/>
              <a:t> u </a:t>
            </a:r>
            <a:r>
              <a:rPr lang="en-US" sz="1400" dirty="0" err="1"/>
              <a:t>kaznu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upućivanju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izdržavanje</a:t>
            </a:r>
            <a:r>
              <a:rPr lang="en-US" sz="1400" dirty="0"/>
              <a:t> </a:t>
            </a:r>
            <a:r>
              <a:rPr lang="en-US" sz="1400" dirty="0" err="1"/>
              <a:t>kazne</a:t>
            </a:r>
            <a:r>
              <a:rPr lang="en-US" sz="1400" dirty="0"/>
              <a:t> </a:t>
            </a:r>
            <a:r>
              <a:rPr lang="en-US" sz="1400" dirty="0" err="1"/>
              <a:t>zatvora</a:t>
            </a:r>
            <a:endParaRPr lang="en-US" sz="1400" dirty="0" smtClean="0"/>
          </a:p>
        </p:txBody>
      </p:sp>
      <p:pic>
        <p:nvPicPr>
          <p:cNvPr id="25603" name="Picture 3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0"/>
            <a:ext cx="13366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80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solidFill>
            <a:srgbClr val="333399">
              <a:alpha val="89803"/>
            </a:srgbClr>
          </a:solidFill>
        </p:spPr>
        <p:txBody>
          <a:bodyPr/>
          <a:lstStyle/>
          <a:p>
            <a:pPr algn="ctr" eaLnBrk="1" hangingPunct="1"/>
            <a:r>
              <a:rPr lang="en-US" sz="4000" smtClean="0">
                <a:latin typeface="Calibri" pitchFamily="34" charset="0"/>
              </a:rPr>
              <a:t>Hvala na pažnji!</a:t>
            </a:r>
          </a:p>
        </p:txBody>
      </p:sp>
      <p:pic>
        <p:nvPicPr>
          <p:cNvPr id="26626" name="Picture 3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0088" y="2325688"/>
            <a:ext cx="5332412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90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bs-Latn-BA" sz="2400" b="1" dirty="0" smtClean="0"/>
              <a:t>Kazna zatvora u prekršajnom postupku</a:t>
            </a:r>
            <a:endParaRPr lang="en-US" sz="2400" b="1" dirty="0" smtClean="0"/>
          </a:p>
        </p:txBody>
      </p:sp>
      <p:sp>
        <p:nvSpPr>
          <p:cNvPr id="1843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66763" y="2038350"/>
            <a:ext cx="7610475" cy="471677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sz="1600" dirty="0" smtClean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/>
              <a:t>	</a:t>
            </a:r>
            <a:r>
              <a:rPr lang="sr-Latn-CS" sz="1400" dirty="0" smtClean="0"/>
              <a:t>Kazna zatvora u prekršajnom postupku nije novina i kao sankcija bila je prisutna u svim prekršajnim zakonima kroz </a:t>
            </a:r>
            <a:r>
              <a:rPr lang="sr-Latn-CS" sz="1400" dirty="0"/>
              <a:t>i</a:t>
            </a:r>
            <a:r>
              <a:rPr lang="sr-Latn-CS" sz="1400" dirty="0" smtClean="0"/>
              <a:t>storijat prekršajnog zakonodavstva na ovim prostorima (Republika Srpska), osim Zakonom o prekršajima Republike Srpske (Službeni glasnik RS, br.34/06,</a:t>
            </a:r>
            <a:r>
              <a:rPr lang="nn-NO" sz="1400" dirty="0" smtClean="0"/>
              <a:t> 1</a:t>
            </a:r>
            <a:r>
              <a:rPr lang="bs-Latn-BA" sz="1400" dirty="0" smtClean="0"/>
              <a:t>/</a:t>
            </a:r>
            <a:r>
              <a:rPr lang="nn-NO" sz="1400" dirty="0" smtClean="0"/>
              <a:t>09</a:t>
            </a:r>
            <a:r>
              <a:rPr lang="nn-NO" sz="1400" dirty="0"/>
              <a:t>, </a:t>
            </a:r>
            <a:r>
              <a:rPr lang="nn-NO" sz="1400" dirty="0" smtClean="0"/>
              <a:t>29</a:t>
            </a:r>
            <a:r>
              <a:rPr lang="bs-Latn-BA" sz="1400" dirty="0" smtClean="0"/>
              <a:t>/</a:t>
            </a:r>
            <a:r>
              <a:rPr lang="nn-NO" sz="1400" dirty="0" smtClean="0"/>
              <a:t>10</a:t>
            </a:r>
            <a:r>
              <a:rPr lang="nn-NO" sz="1400" dirty="0"/>
              <a:t>, </a:t>
            </a:r>
            <a:r>
              <a:rPr lang="nn-NO" sz="1400" dirty="0" smtClean="0"/>
              <a:t>104</a:t>
            </a:r>
            <a:r>
              <a:rPr lang="bs-Latn-BA" sz="1400" dirty="0" smtClean="0"/>
              <a:t>/</a:t>
            </a:r>
            <a:r>
              <a:rPr lang="nn-NO" sz="1400" dirty="0" smtClean="0"/>
              <a:t>11 </a:t>
            </a:r>
            <a:r>
              <a:rPr lang="nn-NO" sz="1400" dirty="0"/>
              <a:t>i </a:t>
            </a:r>
            <a:r>
              <a:rPr lang="nn-NO" sz="1400" dirty="0" smtClean="0"/>
              <a:t>109</a:t>
            </a:r>
            <a:r>
              <a:rPr lang="bs-Latn-BA" sz="1400" dirty="0" smtClean="0"/>
              <a:t>/</a:t>
            </a:r>
            <a:r>
              <a:rPr lang="nn-NO" sz="1400" dirty="0" smtClean="0"/>
              <a:t>11</a:t>
            </a:r>
            <a:r>
              <a:rPr lang="sr-Latn-CS" sz="14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400" dirty="0" smtClean="0"/>
              <a:t>	Dakle, kazna zatvora bila je propisana: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CS" sz="1400" dirty="0" smtClean="0"/>
          </a:p>
          <a:p>
            <a:pPr>
              <a:spcBef>
                <a:spcPts val="0"/>
              </a:spcBef>
            </a:pPr>
            <a:r>
              <a:rPr lang="sr-Latn-CS" sz="1400" dirty="0" smtClean="0"/>
              <a:t>Osnovni </a:t>
            </a:r>
            <a:r>
              <a:rPr lang="sr-Latn-CS" sz="1400" dirty="0"/>
              <a:t>Zakon o prekršajima (Službeni list </a:t>
            </a:r>
            <a:r>
              <a:rPr lang="sr-Latn-CS" sz="1400" dirty="0" smtClean="0"/>
              <a:t>FNRJ, 107/47, 49/58 i 2/59),</a:t>
            </a:r>
          </a:p>
          <a:p>
            <a:pPr>
              <a:spcBef>
                <a:spcPts val="0"/>
              </a:spcBef>
            </a:pPr>
            <a:r>
              <a:rPr lang="sr-Latn-CS" sz="1400" dirty="0"/>
              <a:t>Osnovni Zakon o prekršajima (Službeni list SFRJ, 26/65, 57/65 i 15/67</a:t>
            </a:r>
            <a:r>
              <a:rPr lang="sr-Latn-CS" sz="1400" dirty="0" smtClean="0"/>
              <a:t>),</a:t>
            </a:r>
            <a:endParaRPr lang="sr-Latn-CS" sz="1400" dirty="0"/>
          </a:p>
          <a:p>
            <a:pPr>
              <a:spcBef>
                <a:spcPts val="0"/>
              </a:spcBef>
            </a:pPr>
            <a:r>
              <a:rPr lang="sr-Latn-CS" sz="1400" dirty="0" smtClean="0"/>
              <a:t>Zakon </a:t>
            </a:r>
            <a:r>
              <a:rPr lang="sr-Latn-CS" sz="1400" dirty="0"/>
              <a:t>o prekršajima kojima se povređuju savezni propisi (Službeni list SFRJ, 4/77, 35/77, 20/82, 14/85 i 74/87</a:t>
            </a:r>
            <a:r>
              <a:rPr lang="sr-Latn-CS" sz="1400" dirty="0" smtClean="0"/>
              <a:t>),</a:t>
            </a:r>
          </a:p>
          <a:p>
            <a:pPr>
              <a:spcBef>
                <a:spcPts val="0"/>
              </a:spcBef>
            </a:pPr>
            <a:r>
              <a:rPr lang="sr-Latn-CS" sz="1400" dirty="0"/>
              <a:t>Zakon o prekršajima SR BiH (Službeni list SR BiH, br.19/86, 42/87, 33/89, 2/90 i 22/91</a:t>
            </a:r>
            <a:r>
              <a:rPr lang="sr-Latn-CS" sz="1400" dirty="0" smtClean="0"/>
              <a:t>),</a:t>
            </a:r>
            <a:endParaRPr lang="en-US" sz="1400" dirty="0"/>
          </a:p>
          <a:p>
            <a:pPr lvl="0">
              <a:spcBef>
                <a:spcPts val="0"/>
              </a:spcBef>
            </a:pPr>
            <a:r>
              <a:rPr lang="sr-Cyrl-CS" sz="1400" dirty="0" err="1" smtClean="0"/>
              <a:t>Zakona</a:t>
            </a:r>
            <a:r>
              <a:rPr lang="sr-Cyrl-CS" sz="1400" dirty="0" smtClean="0"/>
              <a:t> </a:t>
            </a:r>
            <a:r>
              <a:rPr lang="sr-Cyrl-CS" sz="1400" dirty="0"/>
              <a:t>o </a:t>
            </a:r>
            <a:r>
              <a:rPr lang="sr-Cyrl-CS" sz="1400" dirty="0" err="1"/>
              <a:t>prekršajima</a:t>
            </a:r>
            <a:r>
              <a:rPr lang="sr-Cyrl-CS" sz="1400" dirty="0"/>
              <a:t> ("</a:t>
            </a:r>
            <a:r>
              <a:rPr lang="sr-Cyrl-CS" sz="1400" dirty="0" err="1"/>
              <a:t>Službeni</a:t>
            </a:r>
            <a:r>
              <a:rPr lang="sr-Cyrl-CS" sz="1400" dirty="0"/>
              <a:t> </a:t>
            </a:r>
            <a:r>
              <a:rPr lang="sr-Cyrl-CS" sz="1400" dirty="0" err="1"/>
              <a:t>glasnik</a:t>
            </a:r>
            <a:r>
              <a:rPr lang="sr-Cyrl-CS" sz="1400" dirty="0"/>
              <a:t> </a:t>
            </a:r>
            <a:r>
              <a:rPr lang="sr-Cyrl-CS" sz="1400" dirty="0" err="1"/>
              <a:t>Republike</a:t>
            </a:r>
            <a:r>
              <a:rPr lang="sr-Cyrl-CS" sz="1400" dirty="0"/>
              <a:t> </a:t>
            </a:r>
            <a:r>
              <a:rPr lang="sr-Cyrl-CS" sz="1400" dirty="0" err="1"/>
              <a:t>Srpske</a:t>
            </a:r>
            <a:r>
              <a:rPr lang="sr-Cyrl-CS" sz="1400" dirty="0"/>
              <a:t>", </a:t>
            </a:r>
            <a:r>
              <a:rPr lang="sr-Cyrl-CS" sz="1400" dirty="0" err="1"/>
              <a:t>broj</a:t>
            </a:r>
            <a:r>
              <a:rPr lang="sr-Cyrl-CS" sz="1400" dirty="0"/>
              <a:t> 12/94, 16/95, 21/96</a:t>
            </a:r>
            <a:r>
              <a:rPr lang="sr-Latn-BA" sz="1400" dirty="0"/>
              <a:t>, </a:t>
            </a:r>
            <a:r>
              <a:rPr lang="sr-Cyrl-CS" sz="1400" dirty="0"/>
              <a:t>40/98</a:t>
            </a:r>
            <a:r>
              <a:rPr lang="sr-Latn-BA" sz="1400" dirty="0"/>
              <a:t> i 96/03</a:t>
            </a:r>
            <a:r>
              <a:rPr lang="sr-Cyrl-CS" sz="1400" dirty="0"/>
              <a:t>)</a:t>
            </a:r>
            <a:r>
              <a:rPr lang="bs-Latn-BA" sz="1400" dirty="0"/>
              <a:t>,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sr-Latn-CS" sz="1400" dirty="0" smtClean="0"/>
              <a:t>Zakon </a:t>
            </a:r>
            <a:r>
              <a:rPr lang="sr-Latn-CS" sz="1400" dirty="0"/>
              <a:t>o prekršajima Republike Srpske objavljen je u Službenom glasniku Republike Srpske broj 63/14 i stupio je na snagu dana 26.7.2014. godine, </a:t>
            </a:r>
            <a:r>
              <a:rPr lang="sr-Latn-CS" sz="1400" dirty="0" smtClean="0"/>
              <a:t>i </a:t>
            </a:r>
            <a:r>
              <a:rPr lang="sr-Latn-CS" sz="1400" dirty="0" err="1"/>
              <a:t>Izmjene</a:t>
            </a:r>
            <a:r>
              <a:rPr lang="sr-Latn-CS" sz="1400" dirty="0"/>
              <a:t> i dopune Zakona </a:t>
            </a:r>
            <a:r>
              <a:rPr lang="sr-Latn-CS" sz="1400" dirty="0" smtClean="0"/>
              <a:t>broj </a:t>
            </a:r>
            <a:r>
              <a:rPr lang="sr-Latn-CS" sz="1400" dirty="0"/>
              <a:t>110/16 i stupile su na snagu dana 30.12.2016. godine</a:t>
            </a:r>
          </a:p>
          <a:p>
            <a:pPr lvl="0"/>
            <a:endParaRPr lang="en-US" sz="1400" dirty="0"/>
          </a:p>
          <a:p>
            <a:pPr marL="0" indent="0" algn="just">
              <a:lnSpc>
                <a:spcPct val="80000"/>
              </a:lnSpc>
              <a:buNone/>
            </a:pPr>
            <a:endParaRPr lang="sr-Latn-CS" sz="1400" dirty="0" smtClean="0"/>
          </a:p>
        </p:txBody>
      </p:sp>
      <p:pic>
        <p:nvPicPr>
          <p:cNvPr id="18435" name="Picture 4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0"/>
            <a:ext cx="13366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8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2838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Kazna zatvora u prekršajnom postupku </a:t>
            </a:r>
            <a:br>
              <a:rPr lang="pl-PL" sz="2400" b="1" dirty="0" smtClean="0"/>
            </a:br>
            <a:r>
              <a:rPr lang="pl-PL" sz="2400" b="1" dirty="0" smtClean="0"/>
              <a:t>Republike Srpske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4176" y="2295448"/>
            <a:ext cx="8664496" cy="423274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bs-Latn-BA" sz="1600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sz="1600" dirty="0" smtClean="0">
                <a:latin typeface="Calibri" pitchFamily="34" charset="0"/>
              </a:rPr>
              <a:t>	</a:t>
            </a:r>
            <a:r>
              <a:rPr lang="sr-Latn-CS" sz="1600" dirty="0" smtClean="0"/>
              <a:t>U </a:t>
            </a:r>
            <a:r>
              <a:rPr lang="sr-Latn-CS" sz="1600" dirty="0"/>
              <a:t>većini evropskih zemalja prekršaji kao delikti nisu posebno normirani, pa se isti sankcionišu kroz krivično zakonodavstvo, kao blaža krivična </a:t>
            </a:r>
            <a:r>
              <a:rPr lang="sr-Latn-CS" sz="1600" dirty="0" err="1" smtClean="0"/>
              <a:t>djela</a:t>
            </a:r>
            <a:r>
              <a:rPr lang="sr-Latn-CS" sz="1600" dirty="0" smtClean="0"/>
              <a:t>, tako da se i u tim zemljama blaža krivična </a:t>
            </a:r>
            <a:r>
              <a:rPr lang="sr-Latn-CS" sz="1600" dirty="0" err="1" smtClean="0"/>
              <a:t>djela</a:t>
            </a:r>
            <a:r>
              <a:rPr lang="sr-Latn-CS" sz="1600" dirty="0" smtClean="0"/>
              <a:t>, odnosno prekršaji mogu sankcionisati kaznom zatvora.</a:t>
            </a:r>
            <a:endParaRPr lang="sr-Latn-CS" sz="16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sr-Latn-CS" sz="1600" dirty="0" smtClean="0"/>
              <a:t>	U </a:t>
            </a:r>
            <a:r>
              <a:rPr lang="sr-Latn-CS" sz="1600" dirty="0"/>
              <a:t>Republici Srpskoj </a:t>
            </a:r>
            <a:r>
              <a:rPr lang="sr-Latn-CS" sz="1600" dirty="0" smtClean="0"/>
              <a:t>u periodu od 2006-2014. godine kazna zatvora nije bila propisana kao sankcija tada važećim Zakonom o prekršajima Republike Srpske </a:t>
            </a:r>
            <a:r>
              <a:rPr lang="sr-Latn-CS" sz="1600" dirty="0"/>
              <a:t>(Službeni glasnik RS, br.34/06,</a:t>
            </a:r>
            <a:r>
              <a:rPr lang="nn-NO" sz="1600" dirty="0"/>
              <a:t> 1</a:t>
            </a:r>
            <a:r>
              <a:rPr lang="bs-Latn-BA" sz="1600" dirty="0"/>
              <a:t>/</a:t>
            </a:r>
            <a:r>
              <a:rPr lang="nn-NO" sz="1600" dirty="0"/>
              <a:t>09, 29</a:t>
            </a:r>
            <a:r>
              <a:rPr lang="bs-Latn-BA" sz="1600" dirty="0"/>
              <a:t>/</a:t>
            </a:r>
            <a:r>
              <a:rPr lang="nn-NO" sz="1600" dirty="0"/>
              <a:t>10, 104</a:t>
            </a:r>
            <a:r>
              <a:rPr lang="bs-Latn-BA" sz="1600" dirty="0"/>
              <a:t>/</a:t>
            </a:r>
            <a:r>
              <a:rPr lang="nn-NO" sz="1600" dirty="0"/>
              <a:t>11 i 109</a:t>
            </a:r>
            <a:r>
              <a:rPr lang="bs-Latn-BA" sz="1600" dirty="0"/>
              <a:t>/</a:t>
            </a:r>
            <a:r>
              <a:rPr lang="nn-NO" sz="1600" dirty="0"/>
              <a:t>11</a:t>
            </a:r>
            <a:r>
              <a:rPr lang="sr-Latn-CS" sz="1600" dirty="0" smtClean="0"/>
              <a:t>), ali je isti zakon propisivao lišenje slobode, kao </a:t>
            </a:r>
            <a:r>
              <a:rPr lang="sr-Latn-CS" sz="1600" dirty="0" err="1" smtClean="0"/>
              <a:t>mjeru</a:t>
            </a:r>
            <a:r>
              <a:rPr lang="sr-Latn-CS" sz="1600" dirty="0" smtClean="0"/>
              <a:t> izvršenja kod neplaćene novčane kazne, koja je u Federaciji BiH kao i Brčko Distriktu i dalje u </a:t>
            </a:r>
            <a:r>
              <a:rPr lang="sr-Latn-CS" sz="1600" dirty="0" err="1" smtClean="0"/>
              <a:t>primjeni</a:t>
            </a:r>
            <a:r>
              <a:rPr lang="sr-Latn-CS" sz="1600" dirty="0" smtClean="0"/>
              <a:t>, dok je u Republici Srpskoj lišenje slobode kao </a:t>
            </a:r>
            <a:r>
              <a:rPr lang="sr-Latn-CS" sz="1600" dirty="0" err="1" smtClean="0"/>
              <a:t>mjera</a:t>
            </a:r>
            <a:r>
              <a:rPr lang="sr-Latn-CS" sz="1600" dirty="0" smtClean="0"/>
              <a:t> izvršenja neplaćene novčane kazne proglašena neustavnom Odlukom Ustavnog suda RS, br.36/15.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sr-Latn-CS" sz="1600" dirty="0"/>
              <a:t>	</a:t>
            </a:r>
            <a:r>
              <a:rPr lang="sr-Latn-CS" sz="1600" dirty="0" smtClean="0"/>
              <a:t>Dakle, novi Zakon o prekršajima Republike Srpske ne uvodi kaznu zatvora u prekršajno zakonodavstvo Republike Srpske, već istu vraća kao sankciju i </a:t>
            </a:r>
            <a:r>
              <a:rPr lang="sr-Latn-CS" sz="1600" dirty="0" err="1" smtClean="0"/>
              <a:t>mjeru</a:t>
            </a:r>
            <a:r>
              <a:rPr lang="sr-Latn-CS" sz="1600" dirty="0" smtClean="0"/>
              <a:t> izvršenja neplaćene novčane kazne, tako da se u Republici Srpskoj od 2014. godine za prekršajni delikt može izreći kazna zatvora, a za neplaćena novčana kazna </a:t>
            </a:r>
            <a:r>
              <a:rPr lang="sr-Latn-CS" sz="1600" dirty="0" err="1" smtClean="0"/>
              <a:t>zamijeniti</a:t>
            </a:r>
            <a:r>
              <a:rPr lang="sr-Latn-CS" sz="1600" dirty="0" smtClean="0"/>
              <a:t> u kaznu zatvora pod uslovima propisanim zakonom.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sr-Latn-CS" sz="16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en-US" sz="1600" dirty="0" smtClean="0">
              <a:latin typeface="Calibri" pitchFamily="34" charset="0"/>
            </a:endParaRPr>
          </a:p>
        </p:txBody>
      </p:sp>
      <p:pic>
        <p:nvPicPr>
          <p:cNvPr id="19459" name="Picture 4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0"/>
            <a:ext cx="13366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8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2838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Odredbe o kazni zatvora u prekršajnom postupku </a:t>
            </a:r>
            <a:br>
              <a:rPr lang="pl-PL" sz="2400" b="1" dirty="0" smtClean="0"/>
            </a:br>
            <a:r>
              <a:rPr lang="pl-PL" sz="2400" b="1" dirty="0" smtClean="0"/>
              <a:t>Republike Srpske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2225676"/>
            <a:ext cx="8664496" cy="423274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bs-Latn-BA" dirty="0">
              <a:latin typeface="Calibri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sz="1400" dirty="0" smtClean="0">
                <a:latin typeface="Calibri" pitchFamily="34" charset="0"/>
              </a:rPr>
              <a:t>	</a:t>
            </a:r>
            <a:r>
              <a:rPr lang="bs-Latn-BA" sz="1600" dirty="0" smtClean="0"/>
              <a:t>Zakon o prekršajima Republike Srpske (Službeni glasnik RS, br.63/14 i 110/16)</a:t>
            </a:r>
            <a:r>
              <a:rPr lang="sr-Latn-CS" sz="1600" dirty="0" smtClean="0"/>
              <a:t> kao prekršajne sankcije propisuje kazne, a kao prekršajne kazne kaznu zatvora i novčanu kaznu (čl.38.).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sr-Latn-CS" sz="1600" dirty="0"/>
              <a:t>	</a:t>
            </a:r>
            <a:r>
              <a:rPr lang="sr-Latn-CS" sz="1600" dirty="0" smtClean="0"/>
              <a:t>Kazna zatvora i novčana kazna mogu se propisivati i izricati samostalno ili zajedno, a pravnim licima i odgovornim licima u pravnim licima može se propisati i izreći samo novčana kazna (čl.39.). Odredbe koje izuzimaju pravna lica i odgovorna lica u pravnim licima od kazne zatvora (prekršaji iz oblasti privrede, raniji privredni prestupi), nisu novina i posledica su okolnosti da su privredni prestupi ranije bili izdvojeni kao delikti od prekršaja, što danas i nema pravnog osnova, ali zakonodavac kod uvođenja kazne zatvora nije imao u vidu te činjenice, pa kada imamo u vidu da su privredni prestupi još od 1996. godine </a:t>
            </a:r>
            <a:r>
              <a:rPr lang="sr-Latn-CS" sz="1600" dirty="0" err="1" smtClean="0"/>
              <a:t>izmjenama</a:t>
            </a:r>
            <a:r>
              <a:rPr lang="sr-Latn-CS" sz="1600" dirty="0" smtClean="0"/>
              <a:t> zakona o prekršajima uvršteni u prekršaje, moglo bi se reći da nije bilo smetnje da se kazna zatvora kao sankcija propiše i za odgovorna lica u pravnim licima.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sr-Latn-CS" sz="1600" dirty="0" smtClean="0"/>
              <a:t>	Kazna zatvora za prekršaj može se propisati samo zakonom (čl.40.) i izriče se samo kao glavna kazna (čl.41.).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sr-Latn-CS" sz="14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sr-Latn-CS" sz="1400" dirty="0" smtClean="0"/>
              <a:t>	</a:t>
            </a:r>
          </a:p>
          <a:p>
            <a:pPr marL="0" indent="0" algn="just">
              <a:lnSpc>
                <a:spcPct val="80000"/>
              </a:lnSpc>
              <a:buNone/>
            </a:pPr>
            <a:endParaRPr lang="sr-Latn-CS" sz="1400" dirty="0"/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9459" name="Picture 4" descr="scales-of-justice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0"/>
            <a:ext cx="133667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3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10312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marL="0" indent="0" algn="ctr">
              <a:buNone/>
            </a:pPr>
            <a:r>
              <a:rPr lang="sr-Latn-CS" sz="2400" b="1" dirty="0"/>
              <a:t>Kazna zatvora</a:t>
            </a:r>
            <a:r>
              <a:rPr lang="bs-Latn-BA" sz="2400" b="1" dirty="0"/>
              <a:t> (</a:t>
            </a:r>
            <a:r>
              <a:rPr lang="sr-Latn-CS" sz="2400" b="1" dirty="0"/>
              <a:t>čl.</a:t>
            </a:r>
            <a:r>
              <a:rPr lang="sr-Cyrl-BA" sz="2400" b="1" dirty="0"/>
              <a:t>42</a:t>
            </a:r>
            <a:r>
              <a:rPr lang="sr-Cyrl-RS" sz="2400" b="1" dirty="0"/>
              <a:t>.</a:t>
            </a:r>
            <a:r>
              <a:rPr lang="bs-Latn-BA" sz="2400" b="1" dirty="0"/>
              <a:t>)</a:t>
            </a:r>
            <a:endParaRPr lang="en-US" sz="2400" b="1" dirty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1779627"/>
            <a:ext cx="8664496" cy="42327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bs-Latn-BA" sz="12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1200" dirty="0" smtClean="0"/>
              <a:t>	</a:t>
            </a:r>
            <a:r>
              <a:rPr lang="sr-Cyrl-RS" sz="1600" dirty="0" smtClean="0"/>
              <a:t>K</a:t>
            </a:r>
            <a:r>
              <a:rPr lang="pl-PL" sz="1600" dirty="0"/>
              <a:t>a</a:t>
            </a:r>
            <a:r>
              <a:rPr lang="sr-Cyrl-RS" sz="1600" dirty="0" err="1"/>
              <a:t>zn</a:t>
            </a:r>
            <a:r>
              <a:rPr lang="pl-PL" sz="1600" dirty="0"/>
              <a:t>a </a:t>
            </a:r>
            <a:r>
              <a:rPr lang="sr-Cyrl-RS" sz="1600" dirty="0"/>
              <a:t>z</a:t>
            </a:r>
            <a:r>
              <a:rPr lang="pl-PL" sz="1600" dirty="0"/>
              <a:t>a</a:t>
            </a:r>
            <a:r>
              <a:rPr lang="sr-Cyrl-RS" sz="1600" dirty="0" err="1"/>
              <a:t>tv</a:t>
            </a:r>
            <a:r>
              <a:rPr lang="pl-PL" sz="1600" dirty="0"/>
              <a:t>o</a:t>
            </a:r>
            <a:r>
              <a:rPr lang="sr-Cyrl-RS" sz="1600" dirty="0"/>
              <a:t>r</a:t>
            </a:r>
            <a:r>
              <a:rPr lang="pl-PL" sz="1600" dirty="0"/>
              <a:t>a </a:t>
            </a:r>
            <a:r>
              <a:rPr lang="sr-Cyrl-RS" sz="1600" dirty="0"/>
              <a:t>n</a:t>
            </a:r>
            <a:r>
              <a:rPr lang="pl-PL" sz="1600" dirty="0"/>
              <a:t>e </a:t>
            </a:r>
            <a:r>
              <a:rPr lang="sr-Cyrl-RS" sz="1600" dirty="0"/>
              <a:t>m</a:t>
            </a:r>
            <a:r>
              <a:rPr lang="pl-PL" sz="1600" dirty="0"/>
              <a:t>o</a:t>
            </a:r>
            <a:r>
              <a:rPr lang="sr-Cyrl-RS" sz="1600" dirty="0"/>
              <a:t>ž</a:t>
            </a:r>
            <a:r>
              <a:rPr lang="pl-PL" sz="1600" dirty="0"/>
              <a:t>e </a:t>
            </a:r>
            <a:r>
              <a:rPr lang="sr-Cyrl-RS" sz="1600" dirty="0"/>
              <a:t>s</a:t>
            </a:r>
            <a:r>
              <a:rPr lang="pl-PL" sz="1600" dirty="0"/>
              <a:t>e </a:t>
            </a:r>
            <a:r>
              <a:rPr lang="sr-Cyrl-RS" sz="1600" dirty="0" err="1"/>
              <a:t>pr</a:t>
            </a:r>
            <a:r>
              <a:rPr lang="pl-PL" sz="1600" dirty="0"/>
              <a:t>o</a:t>
            </a:r>
            <a:r>
              <a:rPr lang="sr-Cyrl-RS" sz="1600" dirty="0" err="1"/>
              <a:t>pis</a:t>
            </a:r>
            <a:r>
              <a:rPr lang="pl-PL" sz="1600" dirty="0"/>
              <a:t>a</a:t>
            </a:r>
            <a:r>
              <a:rPr lang="sr-Cyrl-RS" sz="1600" dirty="0" err="1"/>
              <a:t>ti</a:t>
            </a:r>
            <a:r>
              <a:rPr lang="sr-Cyrl-RS" sz="1600" dirty="0"/>
              <a:t> u </a:t>
            </a:r>
            <a:r>
              <a:rPr lang="sr-Cyrl-RS" sz="1600" dirty="0" err="1"/>
              <a:t>tr</a:t>
            </a:r>
            <a:r>
              <a:rPr lang="pl-PL" sz="1600" dirty="0"/>
              <a:t>aja</a:t>
            </a:r>
            <a:r>
              <a:rPr lang="sr-Cyrl-RS" sz="1600" dirty="0" err="1"/>
              <a:t>nju</a:t>
            </a:r>
            <a:r>
              <a:rPr lang="sr-Cyrl-RS" sz="1600" dirty="0"/>
              <a:t> </a:t>
            </a:r>
            <a:r>
              <a:rPr lang="sr-Cyrl-RS" sz="1600" dirty="0" err="1"/>
              <a:t>kr</a:t>
            </a:r>
            <a:r>
              <a:rPr lang="pl-PL" sz="1600" dirty="0"/>
              <a:t>a</a:t>
            </a:r>
            <a:r>
              <a:rPr lang="sr-Cyrl-RS" sz="1600" dirty="0"/>
              <a:t>ć</a:t>
            </a:r>
            <a:r>
              <a:rPr lang="pl-PL" sz="1600" dirty="0"/>
              <a:t>e</a:t>
            </a:r>
            <a:r>
              <a:rPr lang="sr-Cyrl-RS" sz="1600" dirty="0"/>
              <a:t>m </a:t>
            </a:r>
            <a:r>
              <a:rPr lang="pl-PL" sz="1600" dirty="0"/>
              <a:t>o</a:t>
            </a:r>
            <a:r>
              <a:rPr lang="sr-Cyrl-RS" sz="1600" dirty="0"/>
              <a:t>d </a:t>
            </a:r>
            <a:r>
              <a:rPr lang="sr-Cyrl-RS" sz="1600" dirty="0" err="1"/>
              <a:t>d</a:t>
            </a:r>
            <a:r>
              <a:rPr lang="pl-PL" sz="1600" dirty="0"/>
              <a:t>e</a:t>
            </a:r>
            <a:r>
              <a:rPr lang="sr-Cyrl-RS" sz="1600" dirty="0"/>
              <a:t>s</a:t>
            </a:r>
            <a:r>
              <a:rPr lang="pl-PL" sz="1600" dirty="0"/>
              <a:t>e</a:t>
            </a:r>
            <a:r>
              <a:rPr lang="sr-Cyrl-RS" sz="1600" dirty="0"/>
              <a:t>t </a:t>
            </a:r>
            <a:r>
              <a:rPr lang="sr-Cyrl-RS" sz="1600" dirty="0" err="1"/>
              <a:t>ni</a:t>
            </a:r>
            <a:r>
              <a:rPr lang="sr-Cyrl-RS" sz="1600" dirty="0"/>
              <a:t> </a:t>
            </a:r>
            <a:r>
              <a:rPr lang="sr-Cyrl-RS" sz="1600" dirty="0" err="1"/>
              <a:t>duž</a:t>
            </a:r>
            <a:r>
              <a:rPr lang="pl-PL" sz="1600" dirty="0"/>
              <a:t>e</a:t>
            </a:r>
            <a:r>
              <a:rPr lang="sr-Cyrl-RS" sz="1600" dirty="0"/>
              <a:t>m </a:t>
            </a:r>
            <a:r>
              <a:rPr lang="pl-PL" sz="1600" dirty="0"/>
              <a:t>o</a:t>
            </a:r>
            <a:r>
              <a:rPr lang="sr-Cyrl-RS" sz="1600" dirty="0"/>
              <a:t>d 60 </a:t>
            </a:r>
            <a:r>
              <a:rPr lang="sr-Cyrl-BA" sz="1600" dirty="0" err="1" smtClean="0"/>
              <a:t>dana</a:t>
            </a:r>
            <a:r>
              <a:rPr lang="bs-Latn-BA" sz="1600" dirty="0" smtClean="0"/>
              <a:t> (čl.42.), dok u </a:t>
            </a:r>
            <a:r>
              <a:rPr lang="bs-Latn-BA" sz="1600" dirty="0" err="1" smtClean="0"/>
              <a:t>sticaju</a:t>
            </a:r>
            <a:r>
              <a:rPr lang="bs-Latn-BA" sz="1600" dirty="0" smtClean="0"/>
              <a:t> </a:t>
            </a:r>
            <a:r>
              <a:rPr lang="sr-Latn-CS" sz="1600" dirty="0" smtClean="0"/>
              <a:t>ne </a:t>
            </a:r>
            <a:r>
              <a:rPr lang="sr-Latn-CS" sz="1600" dirty="0"/>
              <a:t>smije dostići zbir utvrđenih kazni niti preći </a:t>
            </a:r>
            <a:r>
              <a:rPr lang="sr-Cyrl-BA" sz="1600" dirty="0"/>
              <a:t>90</a:t>
            </a:r>
            <a:r>
              <a:rPr lang="sr-Latn-CS" sz="1600" dirty="0"/>
              <a:t> dana </a:t>
            </a:r>
            <a:r>
              <a:rPr lang="sr-Latn-CS" sz="1600" dirty="0" smtClean="0"/>
              <a:t>zatvora (čl.48.), a zadržavanje koje je trajalo duže od 12 časova, a kraće od 24 časa, računa se kao jedan dan zatvora (čl.50.).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8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600" dirty="0"/>
              <a:t>	</a:t>
            </a:r>
            <a:r>
              <a:rPr lang="sr-Latn-CS" sz="1600" dirty="0" smtClean="0"/>
              <a:t>Kazna </a:t>
            </a:r>
            <a:r>
              <a:rPr lang="sr-Latn-CS" sz="1600" dirty="0"/>
              <a:t>zatvora može se propisati samo za one prekršaje čijim bi izvršenjem mogla nastati opasnost za život i zdravlje ljudi ili bi se teže narušio javni red i mir, kao i za prekršaje nasilja u porodici ili </a:t>
            </a:r>
            <a:r>
              <a:rPr lang="bs-Cyrl-BA" sz="1600" dirty="0"/>
              <a:t>na </a:t>
            </a:r>
            <a:r>
              <a:rPr lang="sr-Latn-CS" sz="1600" dirty="0"/>
              <a:t>sportskim </a:t>
            </a:r>
            <a:r>
              <a:rPr lang="sr-Latn-CS" sz="1600" dirty="0" smtClean="0"/>
              <a:t>priredbama</a:t>
            </a:r>
            <a:r>
              <a:rPr lang="sr-Latn-CS" sz="1600" i="1" dirty="0" smtClean="0"/>
              <a:t>.</a:t>
            </a:r>
            <a:endParaRPr lang="bs-Latn-BA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800" dirty="0"/>
              <a:t>	</a:t>
            </a:r>
            <a:endParaRPr lang="bs-Latn-BA" sz="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1600" dirty="0"/>
              <a:t>	</a:t>
            </a:r>
            <a:r>
              <a:rPr lang="pl-PL" sz="1600" dirty="0" smtClean="0"/>
              <a:t>K</a:t>
            </a:r>
            <a:r>
              <a:rPr lang="sr-Latn-CS" sz="1600" dirty="0"/>
              <a:t>a</a:t>
            </a:r>
            <a:r>
              <a:rPr lang="pl-PL" sz="1600" dirty="0"/>
              <a:t>zn</a:t>
            </a:r>
            <a:r>
              <a:rPr lang="sr-Latn-CS" sz="1600" dirty="0"/>
              <a:t>a </a:t>
            </a:r>
            <a:r>
              <a:rPr lang="pl-PL" sz="1600" dirty="0"/>
              <a:t>z</a:t>
            </a:r>
            <a:r>
              <a:rPr lang="sr-Latn-CS" sz="1600" dirty="0"/>
              <a:t>a</a:t>
            </a:r>
            <a:r>
              <a:rPr lang="pl-PL" sz="1600" dirty="0"/>
              <a:t>tv</a:t>
            </a:r>
            <a:r>
              <a:rPr lang="sr-Latn-CS" sz="1600" dirty="0"/>
              <a:t>o</a:t>
            </a:r>
            <a:r>
              <a:rPr lang="pl-PL" sz="1600" dirty="0"/>
              <a:t>r</a:t>
            </a:r>
            <a:r>
              <a:rPr lang="sr-Latn-CS" sz="1600" dirty="0"/>
              <a:t>a </a:t>
            </a:r>
            <a:r>
              <a:rPr lang="pl-PL" sz="1600" dirty="0"/>
              <a:t>izrič</a:t>
            </a:r>
            <a:r>
              <a:rPr lang="sr-Latn-CS" sz="1600" dirty="0"/>
              <a:t>e </a:t>
            </a:r>
            <a:r>
              <a:rPr lang="pl-PL" sz="1600" dirty="0"/>
              <a:t>s</a:t>
            </a:r>
            <a:r>
              <a:rPr lang="sr-Latn-CS" sz="1600" dirty="0"/>
              <a:t>e </a:t>
            </a:r>
            <a:r>
              <a:rPr lang="pl-PL" sz="1600" dirty="0"/>
              <a:t>n</a:t>
            </a:r>
            <a:r>
              <a:rPr lang="sr-Latn-CS" sz="1600" dirty="0"/>
              <a:t>a </a:t>
            </a:r>
            <a:r>
              <a:rPr lang="pl-PL" sz="1600" dirty="0"/>
              <a:t>pun</a:t>
            </a:r>
            <a:r>
              <a:rPr lang="sr-Latn-CS" sz="1600" dirty="0"/>
              <a:t>e </a:t>
            </a:r>
            <a:r>
              <a:rPr lang="pl-PL" sz="1600" dirty="0"/>
              <a:t>d</a:t>
            </a:r>
            <a:r>
              <a:rPr lang="sr-Latn-CS" sz="1600" dirty="0"/>
              <a:t>a</a:t>
            </a:r>
            <a:r>
              <a:rPr lang="pl-PL" sz="1600" dirty="0"/>
              <a:t>n</a:t>
            </a:r>
            <a:r>
              <a:rPr lang="sr-Latn-CS" sz="1600" dirty="0" smtClean="0"/>
              <a:t>e i kaznu zatvora u prekršajnom postupku može izreći samo sud </a:t>
            </a:r>
            <a:r>
              <a:rPr lang="sr-Latn-CS" sz="1600" dirty="0" err="1" smtClean="0"/>
              <a:t>rješenjem</a:t>
            </a:r>
            <a:r>
              <a:rPr lang="sr-Latn-CS" sz="1600" dirty="0" smtClean="0"/>
              <a:t> (ne može se izreći prekršajnim nalogom).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8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1600" dirty="0"/>
              <a:t>	</a:t>
            </a:r>
            <a:r>
              <a:rPr lang="sr-Latn-CS" sz="1600" dirty="0" smtClean="0"/>
              <a:t>Kazna zatvora ne može se izreći trudnoj ženi, </a:t>
            </a:r>
            <a:r>
              <a:rPr lang="sr-Latn-CS" sz="1600" dirty="0" err="1" smtClean="0"/>
              <a:t>posl</a:t>
            </a:r>
            <a:r>
              <a:rPr lang="sr-Cyrl-RS" sz="1600" dirty="0" err="1" smtClean="0"/>
              <a:t>ij</a:t>
            </a:r>
            <a:r>
              <a:rPr lang="sr-Latn-CS" sz="1600" dirty="0" smtClean="0"/>
              <a:t>e navršena tri m</a:t>
            </a:r>
            <a:r>
              <a:rPr lang="sr-Cyrl-RS" sz="1600" dirty="0" smtClean="0"/>
              <a:t>j</a:t>
            </a:r>
            <a:r>
              <a:rPr lang="sr-Latn-CS" sz="1600" dirty="0" err="1" smtClean="0"/>
              <a:t>eseca</a:t>
            </a:r>
            <a:r>
              <a:rPr lang="sr-Latn-CS" sz="1600" dirty="0" smtClean="0"/>
              <a:t> trudnoće, ni majci dok dijete ne navrši godinu </a:t>
            </a:r>
            <a:r>
              <a:rPr lang="bs-Cyrl-BA" sz="1600" dirty="0" smtClean="0"/>
              <a:t>dana</a:t>
            </a:r>
            <a:r>
              <a:rPr lang="sr-Latn-CS" sz="1600" dirty="0" smtClean="0"/>
              <a:t>, a ako je dijete mrtvo rođeno ili ako je umrlo </a:t>
            </a:r>
            <a:r>
              <a:rPr lang="sr-Latn-CS" sz="1600" dirty="0" err="1" smtClean="0"/>
              <a:t>posl</a:t>
            </a:r>
            <a:r>
              <a:rPr lang="bs-Cyrl-BA" sz="1600" dirty="0" smtClean="0"/>
              <a:t>ij</a:t>
            </a:r>
            <a:r>
              <a:rPr lang="sr-Latn-CS" sz="1600" dirty="0" smtClean="0"/>
              <a:t>e porođaja dok ne prođe šest m</a:t>
            </a:r>
            <a:r>
              <a:rPr lang="sr-Cyrl-BA" sz="1600" dirty="0" smtClean="0"/>
              <a:t>j</a:t>
            </a:r>
            <a:r>
              <a:rPr lang="sr-Latn-CS" sz="1600" dirty="0" err="1" smtClean="0"/>
              <a:t>eseci</a:t>
            </a:r>
            <a:r>
              <a:rPr lang="sr-Latn-CS" sz="1600" dirty="0" smtClean="0"/>
              <a:t> od dana porođaja</a:t>
            </a:r>
            <a:r>
              <a:rPr lang="sr-Latn-CS" sz="1600" b="1" i="1" dirty="0" smtClean="0"/>
              <a:t>, niti se novčana kazna može </a:t>
            </a:r>
            <a:r>
              <a:rPr lang="sr-Latn-CS" sz="1600" b="1" i="1" dirty="0" err="1" smtClean="0"/>
              <a:t>zamijeniti</a:t>
            </a:r>
            <a:r>
              <a:rPr lang="sr-Latn-CS" sz="1600" b="1" i="1" dirty="0" smtClean="0"/>
              <a:t> kaznom zatvora </a:t>
            </a:r>
            <a:r>
              <a:rPr lang="sr-Latn-CS" sz="1600" i="1" dirty="0" smtClean="0"/>
              <a:t>(</a:t>
            </a:r>
            <a:r>
              <a:rPr lang="bs-Latn-BA" sz="1600" u="sng" dirty="0" smtClean="0"/>
              <a:t>Izmjene </a:t>
            </a:r>
            <a:r>
              <a:rPr lang="bs-Latn-BA" sz="1600" u="sng" dirty="0"/>
              <a:t>i dopune Zakona </a:t>
            </a:r>
            <a:r>
              <a:rPr lang="sr-Latn-CS" sz="1600" u="sng" dirty="0"/>
              <a:t>o </a:t>
            </a:r>
            <a:r>
              <a:rPr lang="sr-Latn-CS" sz="1600" u="sng" dirty="0" err="1"/>
              <a:t>prekr</a:t>
            </a:r>
            <a:r>
              <a:rPr lang="bs-Latn-BA" sz="1600" u="sng" dirty="0"/>
              <a:t>š</a:t>
            </a:r>
            <a:r>
              <a:rPr lang="sr-Latn-CS" sz="1600" u="sng" dirty="0" err="1"/>
              <a:t>ajima</a:t>
            </a:r>
            <a:r>
              <a:rPr lang="sr-Latn-CS" sz="1600" u="sng" dirty="0"/>
              <a:t> Republike Srpske </a:t>
            </a:r>
            <a:r>
              <a:rPr lang="sr-Latn-CS" sz="1600" u="sng" dirty="0" smtClean="0"/>
              <a:t>,</a:t>
            </a:r>
            <a:r>
              <a:rPr lang="bs-Latn-BA" sz="1600" dirty="0" smtClean="0"/>
              <a:t>“</a:t>
            </a:r>
            <a:r>
              <a:rPr lang="sr-Latn-CS" sz="1600" dirty="0" err="1"/>
              <a:t>Slu</a:t>
            </a:r>
            <a:r>
              <a:rPr lang="bs-Latn-BA" sz="1600" dirty="0"/>
              <a:t>ž</a:t>
            </a:r>
            <a:r>
              <a:rPr lang="sr-Latn-CS" sz="1600" dirty="0"/>
              <a:t>beni glasnik Republike Srpske</a:t>
            </a:r>
            <a:r>
              <a:rPr lang="bs-Latn-BA" sz="1600" dirty="0"/>
              <a:t>”, </a:t>
            </a:r>
            <a:r>
              <a:rPr lang="sr-Latn-CS" sz="1600" dirty="0"/>
              <a:t>broj</a:t>
            </a:r>
            <a:r>
              <a:rPr lang="bs-Latn-BA" sz="1600" dirty="0"/>
              <a:t> 110/16</a:t>
            </a:r>
            <a:r>
              <a:rPr lang="bs-Latn-BA" sz="1600" dirty="0" smtClean="0"/>
              <a:t>).</a:t>
            </a:r>
            <a:endParaRPr lang="en-US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800" dirty="0"/>
              <a:t>	</a:t>
            </a:r>
            <a:endParaRPr lang="bs-Latn-BA" sz="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1600" dirty="0"/>
              <a:t>	</a:t>
            </a:r>
            <a:r>
              <a:rPr lang="sr-Latn-CS" sz="1600" dirty="0" smtClean="0"/>
              <a:t>Kazna </a:t>
            </a:r>
            <a:r>
              <a:rPr lang="sr-Latn-CS" sz="1600" dirty="0"/>
              <a:t>zatvora ne može se izreći </a:t>
            </a:r>
            <a:r>
              <a:rPr lang="sr-Latn-CS" sz="1600" dirty="0" err="1"/>
              <a:t>maloljetnom</a:t>
            </a:r>
            <a:r>
              <a:rPr lang="sr-Latn-CS" sz="1600" dirty="0"/>
              <a:t> licu.</a:t>
            </a:r>
            <a:r>
              <a:rPr lang="sr-Latn-CS" sz="1200" dirty="0"/>
              <a:t>	</a:t>
            </a:r>
            <a:endParaRPr lang="sr-Latn-CS" sz="12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r-Latn-C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2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CS" sz="1200" dirty="0"/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en-US" sz="12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9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0691"/>
            <a:ext cx="9144000" cy="607954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Pravila izricanja kazne zatvora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820621"/>
            <a:ext cx="8664496" cy="423274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bs-Latn-BA" sz="14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1400" dirty="0" smtClean="0"/>
              <a:t>	</a:t>
            </a:r>
            <a:r>
              <a:rPr lang="sr-Latn-CS" sz="1400" dirty="0" smtClean="0"/>
              <a:t>Ako </a:t>
            </a:r>
            <a:r>
              <a:rPr lang="sr-Latn-CS" sz="1400" dirty="0"/>
              <a:t>su novčana kazna i kazna zatvora propisane alternativno, kazna zatvora se izriče samo za prekršaj</a:t>
            </a:r>
            <a:r>
              <a:rPr lang="sr-Cyrl-RS" sz="1400" dirty="0"/>
              <a:t>e </a:t>
            </a:r>
            <a:r>
              <a:rPr lang="sr-Latn-CS" sz="1400" dirty="0"/>
              <a:t>kojim</a:t>
            </a:r>
            <a:r>
              <a:rPr lang="sr-Cyrl-RS" sz="1400" dirty="0"/>
              <a:t>a </a:t>
            </a:r>
            <a:r>
              <a:rPr lang="sr-Latn-CS" sz="1400" dirty="0"/>
              <a:t>su bile prouzrokovane teže posljedice ili za prekršaje koji ukazuju na veći stepen </a:t>
            </a:r>
            <a:r>
              <a:rPr lang="sr-Cyrl-RS" sz="1400" dirty="0" err="1"/>
              <a:t>odgovornosti</a:t>
            </a:r>
            <a:r>
              <a:rPr lang="sr-Cyrl-RS" sz="1400" dirty="0"/>
              <a:t> </a:t>
            </a:r>
            <a:r>
              <a:rPr lang="sr-Latn-CS" sz="1400" dirty="0"/>
              <a:t>počinioca </a:t>
            </a:r>
            <a:r>
              <a:rPr lang="sr-Cyrl-RS" sz="1400" dirty="0"/>
              <a:t>u </a:t>
            </a:r>
            <a:r>
              <a:rPr lang="sr-Cyrl-RS" sz="1400" dirty="0" err="1"/>
              <a:t>skladu</a:t>
            </a:r>
            <a:r>
              <a:rPr lang="sr-Cyrl-RS" sz="1400" dirty="0"/>
              <a:t> </a:t>
            </a:r>
            <a:r>
              <a:rPr lang="sr-Cyrl-RS" sz="1400" dirty="0" err="1"/>
              <a:t>sa</a:t>
            </a:r>
            <a:r>
              <a:rPr lang="sr-Cyrl-RS" sz="1400" dirty="0"/>
              <a:t> </a:t>
            </a:r>
            <a:r>
              <a:rPr lang="sr-Cyrl-RS" sz="1400" dirty="0" err="1"/>
              <a:t>članom</a:t>
            </a:r>
            <a:r>
              <a:rPr lang="sr-Cyrl-RS" sz="1400" dirty="0"/>
              <a:t> 24. </a:t>
            </a:r>
            <a:r>
              <a:rPr lang="sr-Cyrl-RS" sz="1400" dirty="0" err="1"/>
              <a:t>ovog</a:t>
            </a:r>
            <a:r>
              <a:rPr lang="sr-Cyrl-RS" sz="1400" dirty="0"/>
              <a:t> </a:t>
            </a:r>
            <a:r>
              <a:rPr lang="sr-Cyrl-RS" sz="1400" dirty="0" err="1" smtClean="0"/>
              <a:t>zakona</a:t>
            </a:r>
            <a:r>
              <a:rPr lang="bs-Latn-BA" sz="1400" dirty="0"/>
              <a:t> </a:t>
            </a:r>
            <a:r>
              <a:rPr lang="bs-Latn-BA" sz="1400" dirty="0" smtClean="0"/>
              <a:t>(umišljaj-</a:t>
            </a:r>
            <a:r>
              <a:rPr lang="sr-Latn-CS" sz="1400" dirty="0"/>
              <a:t> Prekršaj je počinjen sa umišljajem kad</a:t>
            </a:r>
            <a:r>
              <a:rPr lang="bs-Cyrl-BA" sz="1400" dirty="0"/>
              <a:t>a</a:t>
            </a:r>
            <a:r>
              <a:rPr lang="sr-Latn-CS" sz="1400" dirty="0"/>
              <a:t> je počinilac bio </a:t>
            </a:r>
            <a:r>
              <a:rPr lang="sr-Latn-CS" sz="1400" dirty="0" err="1"/>
              <a:t>svjestan</a:t>
            </a:r>
            <a:r>
              <a:rPr lang="sr-Latn-CS" sz="1400" dirty="0"/>
              <a:t> svog </a:t>
            </a:r>
            <a:r>
              <a:rPr lang="sr-Latn-CS" sz="1400" dirty="0" err="1"/>
              <a:t>djela</a:t>
            </a:r>
            <a:r>
              <a:rPr lang="sr-Latn-CS" sz="1400" dirty="0"/>
              <a:t> i </a:t>
            </a:r>
            <a:r>
              <a:rPr lang="sr-Latn-CS" sz="1400" dirty="0" err="1"/>
              <a:t>htio</a:t>
            </a:r>
            <a:r>
              <a:rPr lang="sr-Latn-CS" sz="1400" dirty="0"/>
              <a:t> njegovo izvršenje ili kad</a:t>
            </a:r>
            <a:r>
              <a:rPr lang="bs-Cyrl-BA" sz="1400" dirty="0"/>
              <a:t>a</a:t>
            </a:r>
            <a:r>
              <a:rPr lang="sr-Latn-CS" sz="1400" dirty="0"/>
              <a:t> je bio </a:t>
            </a:r>
            <a:r>
              <a:rPr lang="sr-Latn-CS" sz="1400" dirty="0" err="1"/>
              <a:t>svjestan</a:t>
            </a:r>
            <a:r>
              <a:rPr lang="sr-Latn-CS" sz="1400" dirty="0"/>
              <a:t> da </a:t>
            </a:r>
            <a:r>
              <a:rPr lang="sr-Latn-CS" sz="1400" dirty="0" err="1"/>
              <a:t>usljed</a:t>
            </a:r>
            <a:r>
              <a:rPr lang="sr-Latn-CS" sz="1400" dirty="0"/>
              <a:t> njegovog činjenja ili nečinjenja može nastupiti zabranjena posljedica, ali je pristao na njeno </a:t>
            </a:r>
            <a:r>
              <a:rPr lang="sr-Latn-CS" sz="1400" dirty="0" smtClean="0"/>
              <a:t>nastupanje), (čl.41.st.3.)</a:t>
            </a:r>
            <a:endParaRPr lang="en-US" sz="1400" dirty="0"/>
          </a:p>
          <a:p>
            <a:pPr marL="0" indent="0" algn="just">
              <a:spcBef>
                <a:spcPts val="0"/>
              </a:spcBef>
              <a:buNone/>
            </a:pPr>
            <a:endParaRPr lang="sr-Latn-RS" sz="1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1400" dirty="0" smtClean="0"/>
              <a:t>	Za </a:t>
            </a:r>
            <a:r>
              <a:rPr lang="sr-Latn-RS" sz="1400" dirty="0"/>
              <a:t>prekršaje za koje je propisana </a:t>
            </a:r>
            <a:r>
              <a:rPr lang="sr-Latn-RS" sz="1400" dirty="0" smtClean="0"/>
              <a:t>kazna </a:t>
            </a:r>
            <a:r>
              <a:rPr lang="sr-Latn-RS" sz="1400" dirty="0"/>
              <a:t>zatvora u trajanju do 15 dana, </a:t>
            </a:r>
            <a:r>
              <a:rPr lang="sr-Latn-RS" sz="1400" dirty="0" err="1" smtClean="0"/>
              <a:t>zastarijevanje</a:t>
            </a:r>
            <a:r>
              <a:rPr lang="sr-Latn-RS" sz="1400" dirty="0" smtClean="0"/>
              <a:t> pokretanja i vođenja prekršajnog postupka nastupa kad</a:t>
            </a:r>
            <a:r>
              <a:rPr lang="bs-Cyrl-BA" sz="1400" dirty="0"/>
              <a:t>a</a:t>
            </a:r>
            <a:r>
              <a:rPr lang="sr-Latn-RS" sz="1400" dirty="0"/>
              <a:t> protekne </a:t>
            </a:r>
            <a:r>
              <a:rPr lang="sr-Cyrl-BA" sz="1400" dirty="0" err="1"/>
              <a:t>godinu</a:t>
            </a:r>
            <a:r>
              <a:rPr lang="sr-Cyrl-BA" sz="1400" dirty="0"/>
              <a:t> </a:t>
            </a:r>
            <a:r>
              <a:rPr lang="sr-Cyrl-BA" sz="1400" dirty="0" err="1"/>
              <a:t>dana</a:t>
            </a:r>
            <a:r>
              <a:rPr lang="sr-Latn-RS" sz="1400" dirty="0"/>
              <a:t> od dana kada je prekršaj </a:t>
            </a:r>
            <a:r>
              <a:rPr lang="sr-Latn-RS" sz="1400" dirty="0" smtClean="0"/>
              <a:t>izvršen</a:t>
            </a:r>
            <a:r>
              <a:rPr lang="bs-Latn-BA" sz="1400" dirty="0" smtClean="0"/>
              <a:t>, a </a:t>
            </a:r>
            <a:r>
              <a:rPr lang="sr-Latn-RS" sz="1400" dirty="0" smtClean="0"/>
              <a:t>za </a:t>
            </a:r>
            <a:r>
              <a:rPr lang="sr-Latn-RS" sz="1400" dirty="0"/>
              <a:t>prekršaje za koje je propisana </a:t>
            </a:r>
            <a:r>
              <a:rPr lang="sr-Latn-RS" sz="1400" dirty="0" smtClean="0"/>
              <a:t>kazna </a:t>
            </a:r>
            <a:r>
              <a:rPr lang="sr-Latn-RS" sz="1400" dirty="0"/>
              <a:t>zatvora u trajanju dužem od 15 dana, kad</a:t>
            </a:r>
            <a:r>
              <a:rPr lang="bs-Cyrl-BA" sz="1400" dirty="0"/>
              <a:t>a</a:t>
            </a:r>
            <a:r>
              <a:rPr lang="sr-Latn-RS" sz="1400" dirty="0"/>
              <a:t> protekne </a:t>
            </a:r>
            <a:r>
              <a:rPr lang="sr-Latn-RS" sz="1400" dirty="0" err="1"/>
              <a:t>dvije</a:t>
            </a:r>
            <a:r>
              <a:rPr lang="sr-Latn-RS" sz="1400" dirty="0"/>
              <a:t> godine od dana kada je prekršaj </a:t>
            </a:r>
            <a:r>
              <a:rPr lang="sr-Latn-RS" sz="1400" dirty="0" smtClean="0"/>
              <a:t>izvršen (čl.99.).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 smtClean="0"/>
              <a:t>	Izrečena kazna </a:t>
            </a:r>
            <a:r>
              <a:rPr lang="sr-Latn-CS" sz="1400" dirty="0"/>
              <a:t>zatvora ne može se izvršiti ako je od dana pravosnažnosti </a:t>
            </a:r>
            <a:r>
              <a:rPr lang="sr-Latn-CS" sz="1400" dirty="0" err="1"/>
              <a:t>rješenja</a:t>
            </a:r>
            <a:r>
              <a:rPr lang="bs-Cyrl-BA" sz="1400" dirty="0"/>
              <a:t>,</a:t>
            </a:r>
            <a:r>
              <a:rPr lang="sr-Latn-CS" sz="1400" dirty="0"/>
              <a:t> </a:t>
            </a:r>
            <a:r>
              <a:rPr lang="sr-Latn-CS" sz="1400" dirty="0" smtClean="0"/>
              <a:t>proteklo </a:t>
            </a:r>
            <a:r>
              <a:rPr lang="sr-Latn-CS" sz="1400" dirty="0"/>
              <a:t>pet godina, s tim što </a:t>
            </a:r>
            <a:r>
              <a:rPr lang="sr-Latn-CS" sz="1400" dirty="0" err="1"/>
              <a:t>zastarjelost</a:t>
            </a:r>
            <a:r>
              <a:rPr lang="sr-Latn-CS" sz="1400" dirty="0"/>
              <a:t> izvršenja kazne zatvora ne može nastupiti ako je izvršenje kazne u </a:t>
            </a:r>
            <a:r>
              <a:rPr lang="sr-Latn-CS" sz="1400" dirty="0" smtClean="0"/>
              <a:t>toku (čl.100.).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 smtClean="0"/>
              <a:t>	Ako </a:t>
            </a:r>
            <a:r>
              <a:rPr lang="sr-Latn-CS" sz="1400" dirty="0"/>
              <a:t>okrivljenom koji nema branioca treba dostaviti odluku kojom mu je izrečena kazna zatvora, a odluka se ne može na drugi način dostaviti, sud može okrivljenom postaviti branioca po službenoj dužnosti koji će razmotriti spise i po potrebi </a:t>
            </a:r>
            <a:r>
              <a:rPr lang="sr-Latn-CS" sz="1400" dirty="0" err="1"/>
              <a:t>podnijeti</a:t>
            </a:r>
            <a:r>
              <a:rPr lang="sr-Latn-CS" sz="1400" dirty="0"/>
              <a:t> </a:t>
            </a:r>
            <a:r>
              <a:rPr lang="sr-Latn-CS" sz="1400" dirty="0" smtClean="0"/>
              <a:t>žalbu (čl.136.).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/>
              <a:t>	 Ako je izrečena kazna zatvora, jemstvo se ukida kad</a:t>
            </a:r>
            <a:r>
              <a:rPr lang="bs-Cyrl-BA" sz="1400" dirty="0"/>
              <a:t>a</a:t>
            </a:r>
            <a:r>
              <a:rPr lang="sr-Latn-CS" sz="1400" dirty="0"/>
              <a:t> kažnjeni počne da izdržava </a:t>
            </a:r>
            <a:r>
              <a:rPr lang="sr-Latn-CS" sz="1400" dirty="0" smtClean="0"/>
              <a:t>kaznu (čl.179.)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/>
              <a:t>	</a:t>
            </a:r>
            <a:r>
              <a:rPr lang="sr-Latn-CS" sz="1400" dirty="0" smtClean="0"/>
              <a:t>Kada sud donosi odluku u odsustvu okrivljenog tada se ne može izreći kazna zatvora (čl.187.).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bs-Latn-BA" sz="1400" dirty="0" smtClean="0"/>
              <a:t>	</a:t>
            </a:r>
            <a:r>
              <a:rPr lang="sr-Cyrl-BA" sz="1400" dirty="0" smtClean="0"/>
              <a:t>P</a:t>
            </a:r>
            <a:r>
              <a:rPr lang="pl-PL" sz="1400" dirty="0"/>
              <a:t>o</a:t>
            </a:r>
            <a:r>
              <a:rPr lang="sr-Cyrl-BA" sz="1400" dirty="0"/>
              <a:t> ž</a:t>
            </a:r>
            <a:r>
              <a:rPr lang="pl-PL" sz="1400" dirty="0"/>
              <a:t>a</a:t>
            </a:r>
            <a:r>
              <a:rPr lang="sr-Cyrl-BA" sz="1400" dirty="0" err="1"/>
              <a:t>lb</a:t>
            </a:r>
            <a:r>
              <a:rPr lang="pl-PL" sz="1400" dirty="0"/>
              <a:t>a</a:t>
            </a:r>
            <a:r>
              <a:rPr lang="sr-Cyrl-BA" sz="1400" dirty="0"/>
              <a:t>m</a:t>
            </a:r>
            <a:r>
              <a:rPr lang="pl-PL" sz="1400" dirty="0"/>
              <a:t>a</a:t>
            </a:r>
            <a:r>
              <a:rPr lang="sr-Cyrl-BA" sz="1400" dirty="0"/>
              <a:t> n</a:t>
            </a:r>
            <a:r>
              <a:rPr lang="pl-PL" sz="1400" dirty="0"/>
              <a:t>a</a:t>
            </a:r>
            <a:r>
              <a:rPr lang="sr-Cyrl-BA" sz="1400" dirty="0"/>
              <a:t> r</a:t>
            </a:r>
            <a:r>
              <a:rPr lang="pl-PL" sz="1400" dirty="0"/>
              <a:t>je</a:t>
            </a:r>
            <a:r>
              <a:rPr lang="sr-Cyrl-BA" sz="1400" dirty="0"/>
              <a:t>š</a:t>
            </a:r>
            <a:r>
              <a:rPr lang="pl-PL" sz="1400" dirty="0"/>
              <a:t>e</a:t>
            </a:r>
            <a:r>
              <a:rPr lang="sr-Cyrl-BA" sz="1400" dirty="0" err="1"/>
              <a:t>nj</a:t>
            </a:r>
            <a:r>
              <a:rPr lang="pl-PL" sz="1400" dirty="0"/>
              <a:t>a</a:t>
            </a:r>
            <a:r>
              <a:rPr lang="sr-Cyrl-BA" sz="1400" dirty="0"/>
              <a:t> </a:t>
            </a:r>
            <a:r>
              <a:rPr lang="sr-Cyrl-BA" sz="1400" dirty="0" err="1"/>
              <a:t>prv</a:t>
            </a:r>
            <a:r>
              <a:rPr lang="pl-PL" sz="1400" dirty="0"/>
              <a:t>o</a:t>
            </a:r>
            <a:r>
              <a:rPr lang="sr-Cyrl-BA" sz="1400" dirty="0" err="1"/>
              <a:t>st</a:t>
            </a:r>
            <a:r>
              <a:rPr lang="pl-PL" sz="1400" dirty="0"/>
              <a:t>e</a:t>
            </a:r>
            <a:r>
              <a:rPr lang="sr-Cyrl-BA" sz="1400" dirty="0"/>
              <a:t>p</a:t>
            </a:r>
            <a:r>
              <a:rPr lang="pl-PL" sz="1400" dirty="0"/>
              <a:t>e</a:t>
            </a:r>
            <a:r>
              <a:rPr lang="sr-Cyrl-BA" sz="1400" dirty="0"/>
              <a:t>n</a:t>
            </a:r>
            <a:r>
              <a:rPr lang="pl-PL" sz="1400" dirty="0"/>
              <a:t>o</a:t>
            </a:r>
            <a:r>
              <a:rPr lang="sr-Cyrl-BA" sz="1400" dirty="0"/>
              <a:t>g </a:t>
            </a:r>
            <a:r>
              <a:rPr lang="sr-Cyrl-BA" sz="1400" dirty="0" err="1"/>
              <a:t>sud</a:t>
            </a:r>
            <a:r>
              <a:rPr lang="pl-PL" sz="1400" dirty="0"/>
              <a:t>a</a:t>
            </a:r>
            <a:r>
              <a:rPr lang="sr-Cyrl-BA" sz="1400" dirty="0"/>
              <a:t> k</a:t>
            </a:r>
            <a:r>
              <a:rPr lang="pl-PL" sz="1400" dirty="0"/>
              <a:t>oj</a:t>
            </a:r>
            <a:r>
              <a:rPr lang="sr-Cyrl-BA" sz="1400" dirty="0" err="1"/>
              <a:t>im</a:t>
            </a:r>
            <a:r>
              <a:rPr lang="sr-Cyrl-BA" sz="1400" dirty="0"/>
              <a:t> </a:t>
            </a:r>
            <a:r>
              <a:rPr lang="pl-PL" sz="1400" dirty="0"/>
              <a:t>je</a:t>
            </a:r>
            <a:r>
              <a:rPr lang="sr-Cyrl-BA" sz="1400" dirty="0"/>
              <a:t> </a:t>
            </a:r>
            <a:r>
              <a:rPr lang="sr-Cyrl-BA" sz="1400" dirty="0" err="1"/>
              <a:t>izr</a:t>
            </a:r>
            <a:r>
              <a:rPr lang="pl-PL" sz="1400" dirty="0"/>
              <a:t>e</a:t>
            </a:r>
            <a:r>
              <a:rPr lang="sr-Cyrl-BA" sz="1400" dirty="0"/>
              <a:t>č</a:t>
            </a:r>
            <a:r>
              <a:rPr lang="pl-PL" sz="1400" dirty="0"/>
              <a:t>e</a:t>
            </a:r>
            <a:r>
              <a:rPr lang="sr-Cyrl-BA" sz="1400" dirty="0"/>
              <a:t>n</a:t>
            </a:r>
            <a:r>
              <a:rPr lang="pl-PL" sz="1400" dirty="0"/>
              <a:t>a</a:t>
            </a:r>
            <a:r>
              <a:rPr lang="sr-Cyrl-BA" sz="1400" dirty="0"/>
              <a:t> k</a:t>
            </a:r>
            <a:r>
              <a:rPr lang="pl-PL" sz="1400" dirty="0"/>
              <a:t>a</a:t>
            </a:r>
            <a:r>
              <a:rPr lang="sr-Cyrl-BA" sz="1400" dirty="0" err="1"/>
              <a:t>zn</a:t>
            </a:r>
            <a:r>
              <a:rPr lang="pl-PL" sz="1400" dirty="0"/>
              <a:t>a</a:t>
            </a:r>
            <a:r>
              <a:rPr lang="sr-Cyrl-BA" sz="1400" dirty="0"/>
              <a:t> z</a:t>
            </a:r>
            <a:r>
              <a:rPr lang="pl-PL" sz="1400" dirty="0"/>
              <a:t>a</a:t>
            </a:r>
            <a:r>
              <a:rPr lang="sr-Cyrl-BA" sz="1400" dirty="0" err="1"/>
              <a:t>tv</a:t>
            </a:r>
            <a:r>
              <a:rPr lang="pl-PL" sz="1400" dirty="0"/>
              <a:t>o</a:t>
            </a:r>
            <a:r>
              <a:rPr lang="sr-Cyrl-BA" sz="1400" dirty="0"/>
              <a:t>r</a:t>
            </a:r>
            <a:r>
              <a:rPr lang="pl-PL" sz="1400" dirty="0" smtClean="0"/>
              <a:t>a</a:t>
            </a:r>
            <a:r>
              <a:rPr lang="sr-Cyrl-BA" sz="1400" dirty="0" smtClean="0"/>
              <a:t>, </a:t>
            </a:r>
            <a:r>
              <a:rPr lang="sr-Cyrl-BA" sz="1400" dirty="0" err="1"/>
              <a:t>drug</a:t>
            </a:r>
            <a:r>
              <a:rPr lang="pl-PL" sz="1400" dirty="0"/>
              <a:t>o</a:t>
            </a:r>
            <a:r>
              <a:rPr lang="sr-Cyrl-BA" sz="1400" dirty="0" err="1"/>
              <a:t>st</a:t>
            </a:r>
            <a:r>
              <a:rPr lang="pl-PL" sz="1400" dirty="0"/>
              <a:t>e</a:t>
            </a:r>
            <a:r>
              <a:rPr lang="sr-Cyrl-BA" sz="1400" dirty="0"/>
              <a:t>p</a:t>
            </a:r>
            <a:r>
              <a:rPr lang="pl-PL" sz="1400" dirty="0"/>
              <a:t>e</a:t>
            </a:r>
            <a:r>
              <a:rPr lang="sr-Cyrl-BA" sz="1400" dirty="0" err="1"/>
              <a:t>ni</a:t>
            </a:r>
            <a:r>
              <a:rPr lang="sr-Cyrl-BA" sz="1400" dirty="0"/>
              <a:t> </a:t>
            </a:r>
            <a:r>
              <a:rPr lang="sr-Cyrl-BA" sz="1400" dirty="0" err="1"/>
              <a:t>sud</a:t>
            </a:r>
            <a:r>
              <a:rPr lang="sr-Cyrl-BA" sz="1400" dirty="0"/>
              <a:t> </a:t>
            </a:r>
            <a:r>
              <a:rPr lang="pl-PL" sz="1400" dirty="0"/>
              <a:t>o</a:t>
            </a:r>
            <a:r>
              <a:rPr lang="sr-Cyrl-BA" sz="1400" dirty="0" err="1"/>
              <a:t>dluču</a:t>
            </a:r>
            <a:r>
              <a:rPr lang="pl-PL" sz="1400" dirty="0"/>
              <a:t>je</a:t>
            </a:r>
            <a:r>
              <a:rPr lang="sr-Cyrl-BA" sz="1400" dirty="0"/>
              <a:t> u vi</a:t>
            </a:r>
            <a:r>
              <a:rPr lang="pl-PL" sz="1400" dirty="0"/>
              <a:t>je</a:t>
            </a:r>
            <a:r>
              <a:rPr lang="sr-Cyrl-BA" sz="1400" dirty="0" err="1"/>
              <a:t>ću</a:t>
            </a:r>
            <a:r>
              <a:rPr lang="sr-Cyrl-BA" sz="1400" dirty="0"/>
              <a:t> s</a:t>
            </a:r>
            <a:r>
              <a:rPr lang="pl-PL" sz="1400" dirty="0"/>
              <a:t>a</a:t>
            </a:r>
            <a:r>
              <a:rPr lang="sr-Cyrl-BA" sz="1400" dirty="0" err="1"/>
              <a:t>st</a:t>
            </a:r>
            <a:r>
              <a:rPr lang="pl-PL" sz="1400" dirty="0"/>
              <a:t>a</a:t>
            </a:r>
            <a:r>
              <a:rPr lang="sr-Cyrl-BA" sz="1400" dirty="0" err="1"/>
              <a:t>vlj</a:t>
            </a:r>
            <a:r>
              <a:rPr lang="pl-PL" sz="1400" dirty="0"/>
              <a:t>e</a:t>
            </a:r>
            <a:r>
              <a:rPr lang="sr-Cyrl-BA" sz="1400" dirty="0"/>
              <a:t>n</a:t>
            </a:r>
            <a:r>
              <a:rPr lang="pl-PL" sz="1400" dirty="0"/>
              <a:t>o</a:t>
            </a:r>
            <a:r>
              <a:rPr lang="sr-Cyrl-BA" sz="1400" dirty="0"/>
              <a:t>m </a:t>
            </a:r>
            <a:r>
              <a:rPr lang="pl-PL" sz="1400" dirty="0"/>
              <a:t>o</a:t>
            </a:r>
            <a:r>
              <a:rPr lang="sr-Cyrl-BA" sz="1400" dirty="0"/>
              <a:t>d </a:t>
            </a:r>
            <a:r>
              <a:rPr lang="sr-Cyrl-BA" sz="1400" dirty="0" err="1"/>
              <a:t>tr</a:t>
            </a:r>
            <a:r>
              <a:rPr lang="pl-PL" sz="1400" dirty="0"/>
              <a:t>oje</a:t>
            </a:r>
            <a:r>
              <a:rPr lang="sr-Cyrl-BA" sz="1400" dirty="0"/>
              <a:t> </a:t>
            </a:r>
            <a:r>
              <a:rPr lang="sr-Cyrl-BA" sz="1400" dirty="0" err="1"/>
              <a:t>sudi</a:t>
            </a:r>
            <a:r>
              <a:rPr lang="pl-PL" sz="1400" dirty="0"/>
              <a:t>ja o</a:t>
            </a:r>
            <a:r>
              <a:rPr lang="sr-Cyrl-BA" sz="1400" dirty="0"/>
              <a:t>d k</a:t>
            </a:r>
            <a:r>
              <a:rPr lang="pl-PL" sz="1400" dirty="0"/>
              <a:t>oj</a:t>
            </a:r>
            <a:r>
              <a:rPr lang="sr-Cyrl-BA" sz="1400" dirty="0" err="1"/>
              <a:t>ih</a:t>
            </a:r>
            <a:r>
              <a:rPr lang="sr-Cyrl-BA" sz="1400" dirty="0"/>
              <a:t> </a:t>
            </a:r>
            <a:r>
              <a:rPr lang="pl-PL" sz="1400" dirty="0"/>
              <a:t>je je</a:t>
            </a:r>
            <a:r>
              <a:rPr lang="sr-Cyrl-BA" sz="1400" dirty="0"/>
              <a:t>d</a:t>
            </a:r>
            <a:r>
              <a:rPr lang="pl-PL" sz="1400" dirty="0"/>
              <a:t>a</a:t>
            </a:r>
            <a:r>
              <a:rPr lang="sr-Cyrl-BA" sz="1400" dirty="0"/>
              <a:t>n sudija </a:t>
            </a:r>
            <a:r>
              <a:rPr lang="sr-Cyrl-BA" sz="1400" dirty="0" err="1"/>
              <a:t>pr</a:t>
            </a:r>
            <a:r>
              <a:rPr lang="pl-PL" sz="1400" dirty="0"/>
              <a:t>e</a:t>
            </a:r>
            <a:r>
              <a:rPr lang="sr-Cyrl-BA" sz="1400" dirty="0" err="1"/>
              <a:t>ds</a:t>
            </a:r>
            <a:r>
              <a:rPr lang="pl-PL" sz="1400" dirty="0"/>
              <a:t>je</a:t>
            </a:r>
            <a:r>
              <a:rPr lang="sr-Cyrl-BA" sz="1400" dirty="0" err="1"/>
              <a:t>dnik</a:t>
            </a:r>
            <a:r>
              <a:rPr lang="sr-Cyrl-BA" sz="1400" dirty="0"/>
              <a:t> vi</a:t>
            </a:r>
            <a:r>
              <a:rPr lang="pl-PL" sz="1400" dirty="0"/>
              <a:t>je</a:t>
            </a:r>
            <a:r>
              <a:rPr lang="sr-Cyrl-BA" sz="1400" dirty="0"/>
              <a:t>ć</a:t>
            </a:r>
            <a:r>
              <a:rPr lang="pl-PL" sz="1400" dirty="0" smtClean="0"/>
              <a:t>a</a:t>
            </a:r>
            <a:r>
              <a:rPr lang="bs-Latn-BA" sz="1400" dirty="0"/>
              <a:t> </a:t>
            </a:r>
            <a:r>
              <a:rPr lang="bs-Latn-BA" sz="1400" dirty="0" smtClean="0"/>
              <a:t>(čl.213.)</a:t>
            </a:r>
            <a:endParaRPr lang="en-US" sz="14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/>
              <a:t>	</a:t>
            </a: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 smtClean="0"/>
              <a:t>	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/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en-US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2601"/>
            <a:ext cx="9144000" cy="859068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marL="0" indent="0" algn="ctr">
              <a:buNone/>
            </a:pPr>
            <a:r>
              <a:rPr lang="bs-Latn-BA" sz="2400" b="1" dirty="0" smtClean="0"/>
              <a:t>Zakoni u Republici Srpskoj koji propisuju kaznu zatvora za prekršaje</a:t>
            </a:r>
            <a:endParaRPr lang="en-US" sz="2400" b="1" dirty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987891"/>
            <a:ext cx="8664496" cy="423274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bs-Latn-BA" sz="1200" dirty="0">
              <a:latin typeface="Calibri" pitchFamily="34" charset="0"/>
            </a:endParaRPr>
          </a:p>
          <a:p>
            <a:pPr algn="just">
              <a:spcBef>
                <a:spcPts val="0"/>
              </a:spcBef>
            </a:pPr>
            <a:r>
              <a:rPr lang="bs-Latn-B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Članom 11, 12, 16, 23, 24. i 26. Zakon o javnom redu i miru </a:t>
            </a: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(Službeni glasnik, Republike Srpske, br.11/15);</a:t>
            </a:r>
          </a:p>
          <a:p>
            <a:pPr algn="just"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ugrožava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bezbjednost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izaziva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osjećanje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ugroženosti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drugog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prijetnjom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napasti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njegov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tijelo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imovinu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tijelo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imovinu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njemu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bliskog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lica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300 KM do 900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30 dana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narušava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javni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izazivanjem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podstrekavanjem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učestvovanjem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tuči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fizičkim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napadom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drugoga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400 KM do 1.200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40 dana.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bilo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način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organizuje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tuču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fizičkinapad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drugog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bez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obzira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to da li je do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tuče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fizičkog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napada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došlo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800 KM do 1.600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60 dana.</a:t>
            </a:r>
          </a:p>
          <a:p>
            <a:pPr>
              <a:spcBef>
                <a:spcPts val="0"/>
              </a:spcBef>
            </a:pP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neovlašćeno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upotrijebi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oružje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400 KM do 1.200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40 dana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lažno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predstavlja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službeno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lice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državnog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organa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predstavnik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međunarodne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druge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organizacije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odgovorno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lice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privrednog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društva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drugog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pravnog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lica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neovlašćeno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nosi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njihove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službene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oznake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uniforme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službene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legitimacije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upotrijebi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lažne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lične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potvrdi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tuđe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lažne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lične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podatke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tačne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500 KM do 1.500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40 dana.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ometa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sprečava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djelovanje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državnih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organa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privrednih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društava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drugih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pravnih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lica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vrše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javna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ovlašćenja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njihove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službenike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vrše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postupi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licu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mjesta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zakonitom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zahtjevu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naređenju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njihovog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službenog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lica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500 KM do 1.500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60 dana.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prosjačenje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navodi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maloljetnika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duševno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bolesno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lice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lice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zaostalog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duševnog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razvoja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od 400 KM do 1.200 KM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zatvora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40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dana</a:t>
            </a:r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bs-Latn-B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Članom 42. Zakona o zaštito od nasilja u porodici </a:t>
            </a:r>
            <a:r>
              <a:rPr lang="bs-Latn-BA" sz="1200" dirty="0">
                <a:latin typeface="Arial" panose="020B0604020202020204" pitchFamily="34" charset="0"/>
                <a:cs typeface="Arial" panose="020B0604020202020204" pitchFamily="34" charset="0"/>
              </a:rPr>
              <a:t>(Službeni glasnik, Republike Srpske, </a:t>
            </a: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br.102/12</a:t>
            </a:r>
            <a:r>
              <a:rPr lang="bs-Latn-BA" sz="1200" dirty="0">
                <a:latin typeface="Arial" panose="020B0604020202020204" pitchFamily="34" charset="0"/>
                <a:cs typeface="Arial" panose="020B0604020202020204" pitchFamily="34" charset="0"/>
              </a:rPr>
              <a:t>, 108/13 i 82/15</a:t>
            </a: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>
              <a:spcBef>
                <a:spcPts val="0"/>
              </a:spcBef>
            </a:pPr>
            <a:r>
              <a:rPr lang="sr-Cyrl-BA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sr-Cyrl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iznosu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1.000 KM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.000 KM </a:t>
            </a:r>
            <a:r>
              <a:rPr lang="bs-Latn-BA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ili kaznom zatvora do 30 dana</a:t>
            </a:r>
            <a:r>
              <a:rPr lang="bs-Latn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prekršaj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učinilac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nasilja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porodici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ponovi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radnju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nasilja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člana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ovog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sr-Cyrl-BA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sr-Cyrl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2.000 KM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6.0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00 KM </a:t>
            </a:r>
            <a:r>
              <a:rPr lang="bs-Latn-BA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ili kaznom zatvora do 40 dana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prekršaj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punoljetni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član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porodice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ponovi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radnju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nasilja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porodici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člana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ovog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 u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prisustvu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djeteta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Novčanom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kaznom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2.500 KM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.500 KM </a:t>
            </a:r>
            <a:r>
              <a:rPr lang="bs-Latn-BA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ili kaznom zatvora do 60 dana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prekršaj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učinilac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nasilja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porodici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člana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6.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ovog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zakona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izvrši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radnju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nasilja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štetu</a:t>
            </a:r>
            <a:r>
              <a:rPr lang="sr-Cyrl-BA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1200" dirty="0" err="1">
                <a:latin typeface="Arial" panose="020B0604020202020204" pitchFamily="34" charset="0"/>
                <a:cs typeface="Arial" panose="020B0604020202020204" pitchFamily="34" charset="0"/>
              </a:rPr>
              <a:t>djeteta</a:t>
            </a:r>
            <a:r>
              <a:rPr lang="sr-Cyrl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bs-Latn-B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Članovima 23. i 24. Zakona o </a:t>
            </a:r>
            <a:r>
              <a:rPr lang="bs-Latn-B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sprečavanj</a:t>
            </a:r>
            <a:r>
              <a:rPr lang="bs-Latn-B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unasilja</a:t>
            </a:r>
            <a:r>
              <a:rPr lang="bs-Latn-BA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 sportskim priredbama </a:t>
            </a: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(Službeni glasnik Republike Srpske, br.106/15)</a:t>
            </a:r>
          </a:p>
          <a:p>
            <a:pPr lvl="0" algn="just">
              <a:spcBef>
                <a:spcPts val="0"/>
              </a:spcBef>
            </a:pP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Novčanom kaznom od 600 do 1500 KM ili kaznom zatvora od 30 do 60 dana </a:t>
            </a:r>
            <a:r>
              <a:rPr lang="bs-Latn-BA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se za prekršaj fizičko lice ako...</a:t>
            </a:r>
          </a:p>
          <a:p>
            <a:pPr lvl="0" algn="just">
              <a:spcBef>
                <a:spcPts val="0"/>
              </a:spcBef>
            </a:pPr>
            <a:r>
              <a:rPr lang="bs-Latn-BA" sz="1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bs-Latn-B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aznom </a:t>
            </a:r>
            <a:r>
              <a:rPr lang="bs-Latn-BA" sz="1200" dirty="0">
                <a:latin typeface="Arial" panose="020B0604020202020204" pitchFamily="34" charset="0"/>
                <a:cs typeface="Arial" panose="020B0604020202020204" pitchFamily="34" charset="0"/>
              </a:rPr>
              <a:t>zatvora od 30 do 60 dana </a:t>
            </a:r>
            <a:r>
              <a:rPr lang="bs-Latn-BA" sz="1200" dirty="0" err="1">
                <a:latin typeface="Arial" panose="020B0604020202020204" pitchFamily="34" charset="0"/>
                <a:cs typeface="Arial" panose="020B0604020202020204" pitchFamily="34" charset="0"/>
              </a:rPr>
              <a:t>kazniće</a:t>
            </a:r>
            <a:r>
              <a:rPr lang="bs-Latn-BA" sz="1200" dirty="0">
                <a:latin typeface="Arial" panose="020B0604020202020204" pitchFamily="34" charset="0"/>
                <a:cs typeface="Arial" panose="020B0604020202020204" pitchFamily="34" charset="0"/>
              </a:rPr>
              <a:t> se za prekršaj fizičko lice ako...</a:t>
            </a:r>
            <a:endParaRPr lang="bs-Latn-B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</a:pPr>
            <a:endParaRPr lang="bs-Latn-BA" sz="1200" dirty="0" smtClean="0"/>
          </a:p>
          <a:p>
            <a:pPr lvl="0">
              <a:spcBef>
                <a:spcPts val="0"/>
              </a:spcBef>
            </a:pPr>
            <a:endParaRPr lang="en-US" sz="1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sr-Latn-CS" sz="12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Latn-CS" sz="1200" dirty="0"/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en-US" sz="12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18319"/>
            <a:ext cx="9144000" cy="1189037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Primjer izreke Rješenja kojim se izriče kazna zatvora u prekršajnom postupku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1580125"/>
            <a:ext cx="8664496" cy="423274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bs-Latn-BA" sz="1400" dirty="0">
              <a:latin typeface="Calibri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sr-Latn-RS" sz="1400" dirty="0" smtClean="0"/>
              <a:t>	</a:t>
            </a:r>
            <a:endParaRPr lang="en-US" sz="1400" dirty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 smtClean="0"/>
              <a:t>RJEŠENJE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 smtClean="0"/>
              <a:t>…………..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4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400" dirty="0"/>
              <a:t>	</a:t>
            </a:r>
            <a:r>
              <a:rPr lang="sr-Latn-BA" sz="1400" dirty="0" smtClean="0"/>
              <a:t>pa </a:t>
            </a:r>
            <a:r>
              <a:rPr lang="sr-Latn-BA" sz="1400" dirty="0"/>
              <a:t>mu sud na osnovu člana 42. u vezi člana 41. stav (3) i člana 24. stav (3) Zakona o prekršajima Republike Srpske </a:t>
            </a:r>
            <a:endParaRPr lang="sr-Latn-BA" sz="1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bs-Latn-BA" sz="1400" dirty="0" smtClean="0"/>
              <a:t>IZRIČE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sr-Latn-BA" sz="1400" dirty="0"/>
              <a:t>	</a:t>
            </a:r>
            <a:r>
              <a:rPr lang="sr-Latn-BA" sz="1400" dirty="0" smtClean="0"/>
              <a:t>kaznu </a:t>
            </a:r>
            <a:r>
              <a:rPr lang="sr-Latn-BA" sz="1400" dirty="0"/>
              <a:t>zatvora u trajanju od 10 (deset) dana, koja će se izvršiti po pravosnažnosti ovog rješenja</a:t>
            </a:r>
            <a:r>
              <a:rPr lang="sr-Latn-BA" sz="1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sr-Latn-BA" sz="1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400" dirty="0"/>
              <a:t>	Odlučujući o troškovima prekršajnog postupka sud je shodno članu 99. stav (1) u vezi člana 96. stav (2) tačka </a:t>
            </a:r>
            <a:r>
              <a:rPr lang="sr-Latn-BA" sz="1400" dirty="0" err="1"/>
              <a:t>tačka</a:t>
            </a:r>
            <a:r>
              <a:rPr lang="sr-Latn-BA" sz="1400" dirty="0"/>
              <a:t> e) Zakona o krivičnom postupku </a:t>
            </a:r>
            <a:r>
              <a:rPr lang="sr-Latn-CS" sz="1400" dirty="0"/>
              <a:t>(Službeni glasnik Republike </a:t>
            </a:r>
            <a:r>
              <a:rPr lang="sr-Latn-CS" sz="1400" dirty="0" err="1"/>
              <a:t>Srspke</a:t>
            </a:r>
            <a:r>
              <a:rPr lang="sr-Latn-CS" sz="1400" dirty="0"/>
              <a:t> br.53/12)</a:t>
            </a:r>
            <a:r>
              <a:rPr lang="sr-Latn-BA" sz="1400" dirty="0"/>
              <a:t> i člana </a:t>
            </a:r>
            <a:r>
              <a:rPr lang="sr-Latn-CS" sz="1400" dirty="0"/>
              <a:t>32. u vezi člana 40. Uredbe o naknadi troškova u krivičnom postupku (Službeni glasnik Republike </a:t>
            </a:r>
            <a:r>
              <a:rPr lang="sr-Latn-CS" sz="1400" dirty="0" err="1"/>
              <a:t>Srspke</a:t>
            </a:r>
            <a:r>
              <a:rPr lang="sr-Latn-CS" sz="1400" dirty="0"/>
              <a:t> br.17/14)</a:t>
            </a:r>
            <a:r>
              <a:rPr lang="sr-Latn-BA" sz="1400" dirty="0"/>
              <a:t>, a u vezi člana 105. stav (3) Zakona o </a:t>
            </a:r>
            <a:r>
              <a:rPr lang="sr-Latn-BA" sz="1400" dirty="0" err="1"/>
              <a:t>prekršjima</a:t>
            </a:r>
            <a:r>
              <a:rPr lang="sr-Latn-BA" sz="1400" dirty="0"/>
              <a:t> Republike Srpske, utvrdio da isti iznose 150,00 KM na ime paušala, koje je </a:t>
            </a:r>
            <a:r>
              <a:rPr lang="en-US" sz="1400" dirty="0" err="1"/>
              <a:t>okrivljeni</a:t>
            </a:r>
            <a:r>
              <a:rPr lang="en-US" sz="1400" dirty="0"/>
              <a:t> du</a:t>
            </a:r>
            <a:r>
              <a:rPr lang="sr-Latn-BA" sz="1400" dirty="0"/>
              <a:t>ž</a:t>
            </a:r>
            <a:r>
              <a:rPr lang="en-US" sz="1400" dirty="0"/>
              <a:t>an </a:t>
            </a:r>
            <a:r>
              <a:rPr lang="en-US" sz="1400" dirty="0" err="1"/>
              <a:t>platiti</a:t>
            </a:r>
            <a:r>
              <a:rPr lang="en-US" sz="1400" dirty="0"/>
              <a:t> u </a:t>
            </a:r>
            <a:r>
              <a:rPr lang="en-US" sz="1400" dirty="0" err="1"/>
              <a:t>roku</a:t>
            </a:r>
            <a:r>
              <a:rPr lang="en-US" sz="1400" dirty="0"/>
              <a:t> od </a:t>
            </a:r>
            <a:r>
              <a:rPr lang="sr-Latn-BA" sz="1400" dirty="0"/>
              <a:t>1 (jednog) mjeseca </a:t>
            </a:r>
            <a:r>
              <a:rPr lang="en-US" sz="1400" dirty="0"/>
              <a:t>od dana </a:t>
            </a:r>
            <a:r>
              <a:rPr lang="en-US" sz="1400" dirty="0" err="1"/>
              <a:t>pravnosna</a:t>
            </a:r>
            <a:r>
              <a:rPr lang="sr-Latn-BA" sz="1400" dirty="0"/>
              <a:t>ž</a:t>
            </a:r>
            <a:r>
              <a:rPr lang="en-US" sz="1400" dirty="0" err="1"/>
              <a:t>nosti</a:t>
            </a:r>
            <a:r>
              <a:rPr lang="en-US" sz="1400" dirty="0"/>
              <a:t> </a:t>
            </a:r>
            <a:r>
              <a:rPr lang="en-US" sz="1400" dirty="0" err="1"/>
              <a:t>ovog</a:t>
            </a:r>
            <a:r>
              <a:rPr lang="en-US" sz="1400" dirty="0"/>
              <a:t> </a:t>
            </a:r>
            <a:r>
              <a:rPr lang="en-US" sz="1400" dirty="0" err="1"/>
              <a:t>rje</a:t>
            </a:r>
            <a:r>
              <a:rPr lang="sr-Latn-BA" sz="1400" dirty="0"/>
              <a:t>š</a:t>
            </a:r>
            <a:r>
              <a:rPr lang="en-US" sz="1400" dirty="0" err="1"/>
              <a:t>enja</a:t>
            </a:r>
            <a:r>
              <a:rPr lang="sr-Latn-BA" sz="1400" dirty="0"/>
              <a:t>, </a:t>
            </a:r>
            <a:r>
              <a:rPr lang="en-US" sz="1400" dirty="0"/>
              <a:t>a u </a:t>
            </a:r>
            <a:r>
              <a:rPr lang="en-US" sz="1400" dirty="0" err="1"/>
              <a:t>protivnom</a:t>
            </a:r>
            <a:r>
              <a:rPr lang="en-US" sz="1400" dirty="0"/>
              <a:t> </a:t>
            </a:r>
            <a:r>
              <a:rPr lang="en-US" sz="1400" dirty="0" err="1"/>
              <a:t>će</a:t>
            </a:r>
            <a:r>
              <a:rPr lang="en-US" sz="1400" dirty="0"/>
              <a:t> </a:t>
            </a:r>
            <a:r>
              <a:rPr lang="en-US" sz="1400" dirty="0" err="1"/>
              <a:t>trpjeti</a:t>
            </a:r>
            <a:r>
              <a:rPr lang="en-US" sz="1400" dirty="0"/>
              <a:t> </a:t>
            </a:r>
            <a:r>
              <a:rPr lang="en-US" sz="1400" dirty="0" err="1"/>
              <a:t>posledice</a:t>
            </a:r>
            <a:r>
              <a:rPr lang="en-US" sz="1400" dirty="0"/>
              <a:t> </a:t>
            </a:r>
            <a:r>
              <a:rPr lang="en-US" sz="1400" dirty="0" err="1"/>
              <a:t>upisa</a:t>
            </a:r>
            <a:r>
              <a:rPr lang="en-US" sz="1400" dirty="0"/>
              <a:t> u </a:t>
            </a:r>
            <a:r>
              <a:rPr lang="en-US" sz="1400" dirty="0" err="1"/>
              <a:t>Registar</a:t>
            </a:r>
            <a:r>
              <a:rPr lang="en-US" sz="1400" dirty="0"/>
              <a:t> </a:t>
            </a:r>
            <a:r>
              <a:rPr lang="en-US" sz="1400" dirty="0" err="1"/>
              <a:t>novčanih</a:t>
            </a:r>
            <a:r>
              <a:rPr lang="en-US" sz="1400" dirty="0"/>
              <a:t> </a:t>
            </a:r>
            <a:r>
              <a:rPr lang="en-US" sz="1400" dirty="0" err="1"/>
              <a:t>kazni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člana</a:t>
            </a:r>
            <a:r>
              <a:rPr lang="en-US" sz="1400" dirty="0"/>
              <a:t> 230.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prekr</a:t>
            </a:r>
            <a:r>
              <a:rPr lang="sr-Latn-BA" sz="1400" dirty="0"/>
              <a:t>š</a:t>
            </a:r>
            <a:r>
              <a:rPr lang="en-US" sz="1400" dirty="0" err="1"/>
              <a:t>ajima</a:t>
            </a:r>
            <a:r>
              <a:rPr lang="en-US" sz="1400" dirty="0"/>
              <a:t> </a:t>
            </a:r>
            <a:r>
              <a:rPr lang="en-US" sz="1400" dirty="0" err="1"/>
              <a:t>Republike</a:t>
            </a:r>
            <a:r>
              <a:rPr lang="en-US" sz="1400" dirty="0"/>
              <a:t> </a:t>
            </a:r>
            <a:r>
              <a:rPr lang="en-US" sz="1400" dirty="0" err="1"/>
              <a:t>Srpske</a:t>
            </a:r>
            <a:r>
              <a:rPr lang="en-US" sz="1400" dirty="0"/>
              <a:t> </a:t>
            </a:r>
            <a:r>
              <a:rPr lang="sr-Latn-BA" sz="1400" dirty="0"/>
              <a:t>a troškovi će biti naplaćeni u postupku prinudne naplate putem nadležne poreske uprave u skladu sa članom </a:t>
            </a:r>
            <a:r>
              <a:rPr lang="en-US" sz="1400" dirty="0"/>
              <a:t>231. </a:t>
            </a:r>
            <a:r>
              <a:rPr lang="en-US" sz="1400" dirty="0" err="1"/>
              <a:t>Zakona</a:t>
            </a:r>
            <a:r>
              <a:rPr lang="en-US" sz="1400" dirty="0"/>
              <a:t> o </a:t>
            </a:r>
            <a:r>
              <a:rPr lang="en-US" sz="1400" dirty="0" err="1"/>
              <a:t>prekr</a:t>
            </a:r>
            <a:r>
              <a:rPr lang="sr-Latn-BA" sz="1400" dirty="0"/>
              <a:t>š</a:t>
            </a:r>
            <a:r>
              <a:rPr lang="en-US" sz="1400" dirty="0" err="1"/>
              <a:t>ajima</a:t>
            </a:r>
            <a:r>
              <a:rPr lang="en-US" sz="1400" dirty="0"/>
              <a:t> </a:t>
            </a:r>
            <a:r>
              <a:rPr lang="en-US" sz="1400" dirty="0" err="1"/>
              <a:t>Republike</a:t>
            </a:r>
            <a:r>
              <a:rPr lang="en-US" sz="1400" dirty="0"/>
              <a:t> </a:t>
            </a:r>
            <a:r>
              <a:rPr lang="en-US" sz="1400" dirty="0" err="1"/>
              <a:t>Srpske</a:t>
            </a:r>
            <a:r>
              <a:rPr lang="en-US" sz="1400" dirty="0"/>
              <a:t>.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/>
              <a:t>	</a:t>
            </a:r>
            <a:endParaRPr lang="sr-Latn-CS" sz="14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400" dirty="0" smtClean="0"/>
              <a:t>	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400" dirty="0"/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en-US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5355"/>
            <a:ext cx="9144000" cy="845209"/>
          </a:xfrm>
          <a:solidFill>
            <a:srgbClr val="333399">
              <a:alpha val="90979"/>
            </a:srgbClr>
          </a:solidFill>
        </p:spPr>
        <p:txBody>
          <a:bodyPr/>
          <a:lstStyle/>
          <a:p>
            <a:pPr algn="ctr" eaLnBrk="1" hangingPunct="1"/>
            <a:r>
              <a:rPr lang="pl-PL" sz="2400" b="1" dirty="0" smtClean="0"/>
              <a:t>Primjer obrazloženja izriče kazna zatvora u prekršajnom postupku</a:t>
            </a:r>
            <a:endParaRPr lang="en-US" sz="2400" b="1" dirty="0" smtClean="0"/>
          </a:p>
        </p:txBody>
      </p:sp>
      <p:sp>
        <p:nvSpPr>
          <p:cNvPr id="1945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39752" y="820622"/>
            <a:ext cx="8664496" cy="423274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bs-Latn-BA" sz="120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1200" dirty="0" smtClean="0"/>
              <a:t>	</a:t>
            </a:r>
            <a:endParaRPr lang="en-US" sz="1200" dirty="0"/>
          </a:p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 smtClean="0"/>
              <a:t>Obrazloženje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200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200" dirty="0" smtClean="0"/>
              <a:t>	</a:t>
            </a:r>
            <a:r>
              <a:rPr lang="bs-Latn-BA" sz="1200" dirty="0" smtClean="0"/>
              <a:t>Sud </a:t>
            </a:r>
            <a:r>
              <a:rPr lang="bs-Latn-BA" sz="1200" dirty="0"/>
              <a:t>je prilikom </a:t>
            </a:r>
            <a:r>
              <a:rPr lang="bs-Latn-BA" sz="1200" dirty="0" err="1"/>
              <a:t>odlučivanja</a:t>
            </a:r>
            <a:r>
              <a:rPr lang="bs-Latn-BA" sz="1200" dirty="0"/>
              <a:t> o vrsti i visini sankcije a imajući u vidu </a:t>
            </a:r>
            <a:r>
              <a:rPr lang="sr-Latn-BA" sz="1200" dirty="0"/>
              <a:t>da je okrivljeni </a:t>
            </a:r>
            <a:r>
              <a:rPr lang="bs-Latn-BA" sz="1200" dirty="0"/>
              <a:t>ranije kažnjavan za prekršaj iz oblasti </a:t>
            </a:r>
            <a:r>
              <a:rPr lang="bs-Latn-BA" sz="1200" dirty="0" err="1"/>
              <a:t>bezbijednosti</a:t>
            </a:r>
            <a:r>
              <a:rPr lang="bs-Latn-BA" sz="1200" dirty="0"/>
              <a:t> saobraćaja i da ima duga u Registru novčanih kazni na ime neplaćenih novčanih kazni koja okolnost isključuje primjenu mjera upozorenja, </a:t>
            </a:r>
            <a:endParaRPr lang="bs-Latn-BA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bs-Latn-BA" sz="1200" dirty="0"/>
              <a:t>	</a:t>
            </a:r>
            <a:r>
              <a:rPr lang="bs-Latn-BA" sz="1200" dirty="0" smtClean="0"/>
              <a:t>imajući </a:t>
            </a:r>
            <a:r>
              <a:rPr lang="bs-Latn-BA" sz="1200" dirty="0"/>
              <a:t>u vidu odredbe</a:t>
            </a:r>
            <a:r>
              <a:rPr lang="sr-Cyrl-BA" sz="1200" dirty="0"/>
              <a:t> </a:t>
            </a:r>
            <a:r>
              <a:rPr lang="sr-Cyrl-BA" sz="1200" dirty="0" err="1"/>
              <a:t>člana</a:t>
            </a:r>
            <a:r>
              <a:rPr lang="sr-Cyrl-BA" sz="1200" dirty="0"/>
              <a:t> </a:t>
            </a:r>
            <a:r>
              <a:rPr lang="bs-Latn-BA" sz="1200" dirty="0"/>
              <a:t>42.</a:t>
            </a:r>
            <a:r>
              <a:rPr lang="sr-Latn-BA" sz="1200" dirty="0"/>
              <a:t> Zakona  o prekršajima Republike Srpske i člana 11. Zakona o javnom redu i miru koji propisuje alternativno izricanje novčane kazne ili kazne zatvora za predmetni prekršaj, </a:t>
            </a:r>
            <a:r>
              <a:rPr lang="sr-Latn-BA" sz="1200" dirty="0" smtClean="0"/>
              <a:t>okrivljenom </a:t>
            </a:r>
            <a:r>
              <a:rPr lang="sr-Latn-BA" sz="1200" dirty="0"/>
              <a:t>za predmetni prekršaj izrekao kaznu zatvora a ne novčanu kaznu jer </a:t>
            </a:r>
            <a:r>
              <a:rPr lang="sr-Latn-BA" sz="1200" dirty="0" smtClean="0"/>
              <a:t>su:</a:t>
            </a:r>
          </a:p>
          <a:p>
            <a:pPr algn="just">
              <a:spcBef>
                <a:spcPts val="0"/>
              </a:spcBef>
            </a:pPr>
            <a:r>
              <a:rPr lang="sr-Latn-BA" sz="1200" dirty="0" smtClean="0"/>
              <a:t>prekršajem </a:t>
            </a:r>
            <a:r>
              <a:rPr lang="sr-Latn-BA" sz="1200" dirty="0"/>
              <a:t>po ocjeni i uvjerenju suda prouzrokovane teže </a:t>
            </a:r>
            <a:r>
              <a:rPr lang="sr-Latn-BA" sz="1200" dirty="0" err="1"/>
              <a:t>posledice</a:t>
            </a:r>
            <a:r>
              <a:rPr lang="sr-Latn-BA" sz="1200" dirty="0"/>
              <a:t> (po izjavi oštećenog Đukić Ilije isti se plaši okrivljenog i ne smije da ide u svoju njivu zbog prijetnji </a:t>
            </a:r>
            <a:r>
              <a:rPr lang="sr-Latn-BA" sz="1200" dirty="0" err="1"/>
              <a:t>okrivlejnog</a:t>
            </a:r>
            <a:r>
              <a:rPr lang="sr-Latn-BA" sz="1200" dirty="0"/>
              <a:t>, koje prijetnje su izazvale strah i kod Đukić Mare supruge Đukić Ilije)</a:t>
            </a:r>
            <a:r>
              <a:rPr lang="sr-Latn-CS" sz="1200" dirty="0"/>
              <a:t>, </a:t>
            </a:r>
            <a:endParaRPr lang="sr-Latn-CS" sz="1200" dirty="0" smtClean="0"/>
          </a:p>
          <a:p>
            <a:pPr algn="just">
              <a:spcBef>
                <a:spcPts val="0"/>
              </a:spcBef>
            </a:pPr>
            <a:r>
              <a:rPr lang="sr-Latn-CS" sz="1200" dirty="0" smtClean="0"/>
              <a:t>način </a:t>
            </a:r>
            <a:r>
              <a:rPr lang="sr-Latn-CS" sz="1200" dirty="0"/>
              <a:t>izvršenja i upornost okrivljenog ukazuju na veći stepen </a:t>
            </a:r>
            <a:r>
              <a:rPr lang="sr-Cyrl-RS" sz="1200" dirty="0" err="1"/>
              <a:t>odgovornosti</a:t>
            </a:r>
            <a:r>
              <a:rPr lang="sr-Latn-CS" sz="1200" dirty="0"/>
              <a:t> okrivljenog koji je po </a:t>
            </a:r>
            <a:r>
              <a:rPr lang="sr-Latn-CS" sz="1200" dirty="0" err="1"/>
              <a:t>ocjeni</a:t>
            </a:r>
            <a:r>
              <a:rPr lang="sr-Latn-CS" sz="1200" dirty="0"/>
              <a:t> i </a:t>
            </a:r>
            <a:r>
              <a:rPr lang="sr-Latn-CS" sz="1200" dirty="0" err="1"/>
              <a:t>uvjerenju</a:t>
            </a:r>
            <a:r>
              <a:rPr lang="sr-Latn-CS" sz="1200" dirty="0"/>
              <a:t> suda </a:t>
            </a:r>
            <a:r>
              <a:rPr lang="sr-Latn-CS" sz="1200" dirty="0" err="1"/>
              <a:t>svjestan</a:t>
            </a:r>
            <a:r>
              <a:rPr lang="sr-Latn-CS" sz="1200" dirty="0"/>
              <a:t> svog </a:t>
            </a:r>
            <a:r>
              <a:rPr lang="sr-Latn-CS" sz="1200" dirty="0" err="1"/>
              <a:t>djela</a:t>
            </a:r>
            <a:r>
              <a:rPr lang="sr-Latn-CS" sz="1200" dirty="0"/>
              <a:t> kojim je </a:t>
            </a:r>
            <a:r>
              <a:rPr lang="sr-Latn-CS" sz="1200" dirty="0" err="1"/>
              <a:t>htjeo</a:t>
            </a:r>
            <a:r>
              <a:rPr lang="sr-Latn-CS" sz="1200" dirty="0"/>
              <a:t> da izazove </a:t>
            </a:r>
            <a:r>
              <a:rPr lang="sr-Latn-CS" sz="1200" dirty="0" err="1"/>
              <a:t>osjećanje</a:t>
            </a:r>
            <a:r>
              <a:rPr lang="sr-Latn-CS" sz="1200" dirty="0"/>
              <a:t> straha kod oštećenog, odnosno da </a:t>
            </a:r>
            <a:r>
              <a:rPr lang="sr-Latn-CS" sz="1200" dirty="0" err="1"/>
              <a:t>usljed</a:t>
            </a:r>
            <a:r>
              <a:rPr lang="sr-Latn-CS" sz="1200" dirty="0"/>
              <a:t> njegovih </a:t>
            </a:r>
            <a:r>
              <a:rPr lang="sr-Latn-CS" sz="1200" dirty="0" err="1"/>
              <a:t>prijetnji</a:t>
            </a:r>
            <a:r>
              <a:rPr lang="sr-Latn-CS" sz="1200" dirty="0"/>
              <a:t> koje je uputio oštećenom putem trećeg lica može nastupiti strah kod oštećenog (zabranjena posljedica), ali je pristao na njeno nastupanje, </a:t>
            </a:r>
            <a:endParaRPr lang="sr-Latn-CS" sz="1200" dirty="0" smtClean="0"/>
          </a:p>
          <a:p>
            <a:pPr algn="just">
              <a:spcBef>
                <a:spcPts val="0"/>
              </a:spcBef>
            </a:pPr>
            <a:r>
              <a:rPr lang="sr-Cyrl-RS" sz="1200" dirty="0" smtClean="0"/>
              <a:t>i</a:t>
            </a:r>
            <a:r>
              <a:rPr lang="sr-Latn-BA" sz="1200" dirty="0" err="1"/>
              <a:t>majući</a:t>
            </a:r>
            <a:r>
              <a:rPr lang="sr-Latn-BA" sz="1200" dirty="0"/>
              <a:t> u vidu </a:t>
            </a:r>
            <a:r>
              <a:rPr lang="bs-Latn-BA" sz="1200" dirty="0"/>
              <a:t>da nije iskazao kajanje ni u jednom momentu (okrivljeni je i pred sudom pokazao netrpeljivost prema oštećenom, galamio na oštećenog i prekidao ga tokom izlaganja zbog čega ga je sud morao udaljavati okrivljenog sa usmenog pretresa), </a:t>
            </a:r>
            <a:endParaRPr lang="bs-Latn-BA" sz="1200" dirty="0" smtClean="0"/>
          </a:p>
          <a:p>
            <a:pPr algn="just">
              <a:spcBef>
                <a:spcPts val="0"/>
              </a:spcBef>
            </a:pPr>
            <a:r>
              <a:rPr lang="sr-Latn-BA" sz="1200" dirty="0" smtClean="0"/>
              <a:t>cijeneći </a:t>
            </a:r>
            <a:r>
              <a:rPr lang="sr-Latn-BA" sz="1200" dirty="0"/>
              <a:t>sve okolnosti pod kojima je prekršaj počinjen i iskazanom upornošću u činjenu prekršaja (okrivljeni je molio Arsenović Milorada da prenese prijetnje Đukić Iliji), </a:t>
            </a:r>
            <a:endParaRPr lang="sr-Latn-BA" sz="1200" dirty="0" smtClean="0"/>
          </a:p>
          <a:p>
            <a:pPr algn="just">
              <a:spcBef>
                <a:spcPts val="0"/>
              </a:spcBef>
            </a:pPr>
            <a:r>
              <a:rPr lang="sr-Latn-BA" sz="1200" dirty="0" smtClean="0"/>
              <a:t>imajući </a:t>
            </a:r>
            <a:r>
              <a:rPr lang="sr-Latn-BA" sz="1200" dirty="0"/>
              <a:t>u vidu iskazano nepoštovanje okrivljenog prema sudu kao </a:t>
            </a:r>
            <a:r>
              <a:rPr lang="sr-Latn-BA" sz="1200" dirty="0" smtClean="0"/>
              <a:t>i držanje </a:t>
            </a:r>
            <a:r>
              <a:rPr lang="sr-Latn-BA" sz="1200" dirty="0"/>
              <a:t>okrivljenog poslije počinjenog prekršaja (okrivljeni samovoljno napustio usmeni pretres, ometao usmeni pretres konstantno, pokušavajući da on upravlja suđenjem galameći, </a:t>
            </a:r>
            <a:r>
              <a:rPr lang="sr-Latn-BA" sz="1200" dirty="0" err="1"/>
              <a:t>vikajući</a:t>
            </a:r>
            <a:r>
              <a:rPr lang="sr-Latn-BA" sz="1200" dirty="0"/>
              <a:t>, govoreći uopšteno, naređujući sudu šta da radi, zbog čega je tokom usmenog pretresa više puta opominjan usmeno i pismeno na zapisnik suda i </a:t>
            </a:r>
            <a:r>
              <a:rPr lang="sr-Latn-BA" sz="1200" dirty="0" err="1"/>
              <a:t>udaljavn</a:t>
            </a:r>
            <a:r>
              <a:rPr lang="sr-Latn-BA" sz="1200" dirty="0"/>
              <a:t> sa usmenog pretresa). </a:t>
            </a:r>
            <a:endParaRPr lang="sr-Latn-BA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r-Latn-BA" sz="1200" dirty="0" smtClean="0"/>
              <a:t>	Odlučujući </a:t>
            </a:r>
            <a:r>
              <a:rPr lang="sr-Latn-BA" sz="1200" dirty="0"/>
              <a:t>o dužini trajanja izrečene kazne zatvora sud je okrivljenom izrekao minimalnu dužinu trajanja kazne zatvora (zakonski minimum za kaznu zatvora je 10 dana a propisani maksimum za predmetni prekršaj do 30 dana), smatrajući da će samo </a:t>
            </a:r>
            <a:r>
              <a:rPr lang="sr-Latn-BA" sz="1200" dirty="0" err="1"/>
              <a:t>najstrožija</a:t>
            </a:r>
            <a:r>
              <a:rPr lang="sr-Latn-BA" sz="1200" dirty="0"/>
              <a:t> kazna, pa makar i u minimalnom trajanju uticati na okrivljenog da ne ponovi prekršaj čime će biti postignuta opšta svrha kažnjavanja kako u odnosu na okrivljenog tako i u odnosu na druge počinioce prekršaja</a:t>
            </a:r>
            <a:r>
              <a:rPr lang="sr-Latn-BA" sz="1200" dirty="0" smtClean="0"/>
              <a:t>.</a:t>
            </a:r>
            <a:endParaRPr lang="en-US" sz="12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2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/>
              <a:t>	</a:t>
            </a:r>
            <a:endParaRPr lang="sr-Latn-CS" sz="1200" dirty="0" smtClean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200" dirty="0"/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r>
              <a:rPr lang="sr-Latn-CS" sz="1200" dirty="0" smtClean="0"/>
              <a:t>	</a:t>
            </a:r>
          </a:p>
          <a:p>
            <a:pPr marL="0" indent="0" algn="just">
              <a:lnSpc>
                <a:spcPct val="80000"/>
              </a:lnSpc>
              <a:spcBef>
                <a:spcPts val="0"/>
              </a:spcBef>
              <a:buNone/>
            </a:pPr>
            <a:endParaRPr lang="sr-Latn-CS" sz="1200" dirty="0"/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endParaRPr lang="en-US" sz="12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868</TotalTime>
  <Words>921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 2</vt:lpstr>
      <vt:lpstr>Perception</vt:lpstr>
      <vt:lpstr>Aktuelna pitanja iz primjene  Zakona o prekršajima  s posebnim osvrtom na izricanje  kazne zatvora u prekršajnom postupku</vt:lpstr>
      <vt:lpstr>Kazna zatvora u prekršajnom postupku</vt:lpstr>
      <vt:lpstr>Kazna zatvora u prekršajnom postupku  Republike Srpske</vt:lpstr>
      <vt:lpstr>Odredbe o kazni zatvora u prekršajnom postupku  Republike Srpske</vt:lpstr>
      <vt:lpstr>Kazna zatvora (čl.42.)</vt:lpstr>
      <vt:lpstr>Pravila izricanja kazne zatvora</vt:lpstr>
      <vt:lpstr>Zakoni u Republici Srpskoj koji propisuju kaznu zatvora za prekršaje</vt:lpstr>
      <vt:lpstr>Primjer izreke Rješenja kojim se izriče kazna zatvora u prekršajnom postupku</vt:lpstr>
      <vt:lpstr>Primjer obrazloženja izriče kazna zatvora u prekršajnom postupku</vt:lpstr>
      <vt:lpstr>Zamjena novčane kazne u kaznu zatvora  (član 238.)</vt:lpstr>
      <vt:lpstr>Primjer izreke Rješenja kojim se izričena neplaćena novčana kazna mijenja u kazna zatvora u prekršajnom postupku</vt:lpstr>
      <vt:lpstr>Primjer obrazloženja Rješenja kojim se izričena neplaćena novčana kazna mijenja u kazna zatvora u prekršajnom postupku</vt:lpstr>
      <vt:lpstr>Procedura otvaranja faze za zamjenu novčane kazne u kaznu zatvora (Pv) i provođenje postupka zamjene</vt:lpstr>
      <vt:lpstr>Procedura otvaranja faze za izvršenje i provođenje postupka izvršenja izrečene ili zamijenjene kazne zatvora (Ips)</vt:lpstr>
      <vt:lpstr>Primjer Naredbe kojom se kažnjeni upućuje na izdržavanje kazne zatvora (uputni akt)</vt:lpstr>
      <vt:lpstr>Izvršenje kazne zatvora</vt:lpstr>
      <vt:lpstr>Primjer izreke Rješenja kojim se izričena neplaćena novčana kazna strancu mijenja u kazna zatvora u prekršajnom postupku odmah prije pravosnažnosti</vt:lpstr>
      <vt:lpstr>Zaključak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Načini otkrivanja i vođenja istrage za krivična djela organizovanog kriminala i korupcije</dc:title>
  <dc:creator>Lejla Alidzanovic</dc:creator>
  <cp:lastModifiedBy>Dragoslav Erdelic</cp:lastModifiedBy>
  <cp:revision>55</cp:revision>
  <cp:lastPrinted>2017-09-22T16:02:14Z</cp:lastPrinted>
  <dcterms:created xsi:type="dcterms:W3CDTF">2016-05-28T12:35:47Z</dcterms:created>
  <dcterms:modified xsi:type="dcterms:W3CDTF">2017-09-22T16:04:54Z</dcterms:modified>
</cp:coreProperties>
</file>