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theme/themeOverride7.xml" ContentType="application/vnd.openxmlformats-officedocument.themeOverride+xml"/>
  <Override PartName="/ppt/theme/themeOverride12.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heme/themeOverride19.xml" ContentType="application/vnd.openxmlformats-officedocument.themeOverr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heme/themeOverride17.xml" ContentType="application/vnd.openxmlformats-officedocument.themeOverr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theme/themeOverride15.xml" ContentType="application/vnd.openxmlformats-officedocument.themeOverr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heme/themeOverride18.xml" ContentType="application/vnd.openxmlformats-officedocument.themeOverr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theme/themeOverride16.xml" ContentType="application/vnd.openxmlformats-officedocument.themeOverr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theme/themeOverride9.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64" r:id="rId3"/>
    <p:sldId id="332" r:id="rId4"/>
    <p:sldId id="331" r:id="rId5"/>
    <p:sldId id="335" r:id="rId6"/>
    <p:sldId id="337" r:id="rId7"/>
    <p:sldId id="338" r:id="rId8"/>
    <p:sldId id="340" r:id="rId9"/>
    <p:sldId id="339" r:id="rId10"/>
    <p:sldId id="351" r:id="rId11"/>
    <p:sldId id="352" r:id="rId12"/>
    <p:sldId id="341" r:id="rId13"/>
    <p:sldId id="342" r:id="rId14"/>
    <p:sldId id="343" r:id="rId15"/>
    <p:sldId id="344" r:id="rId16"/>
    <p:sldId id="345" r:id="rId17"/>
    <p:sldId id="346" r:id="rId18"/>
    <p:sldId id="347" r:id="rId19"/>
    <p:sldId id="336" r:id="rId20"/>
    <p:sldId id="348" r:id="rId21"/>
    <p:sldId id="349" r:id="rId2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LFEN" initials="HEN"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E1C62"/>
    <a:srgbClr val="4172AD"/>
    <a:srgbClr val="C86F16"/>
    <a:srgbClr val="D6A300"/>
    <a:srgbClr val="5F172D"/>
    <a:srgbClr val="C89800"/>
    <a:srgbClr val="A3193A"/>
    <a:srgbClr val="7B3E0B"/>
    <a:srgbClr val="8B4307"/>
    <a:srgbClr val="67310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3765" autoAdjust="0"/>
  </p:normalViewPr>
  <p:slideViewPr>
    <p:cSldViewPr>
      <p:cViewPr varScale="1">
        <p:scale>
          <a:sx n="85" d="100"/>
          <a:sy n="85" d="100"/>
        </p:scale>
        <p:origin x="-236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667375-88D1-4EAA-8A3B-EE93C4D9F108}" type="doc">
      <dgm:prSet loTypeId="urn:microsoft.com/office/officeart/2005/8/layout/hList1" loCatId="list" qsTypeId="urn:microsoft.com/office/officeart/2005/8/quickstyle/simple5" qsCatId="simple" csTypeId="urn:microsoft.com/office/officeart/2005/8/colors/accent1_1" csCatId="accent1" phldr="1"/>
      <dgm:spPr/>
      <dgm:t>
        <a:bodyPr/>
        <a:lstStyle/>
        <a:p>
          <a:endParaRPr lang="x-none"/>
        </a:p>
      </dgm:t>
    </dgm:pt>
    <dgm:pt modelId="{173CD370-E4A9-4DC9-8A65-D32815E1D842}">
      <dgm:prSet phldrT="[Text]" custT="1"/>
      <dgm:spPr/>
      <dgm:t>
        <a:bodyPr/>
        <a:lstStyle/>
        <a:p>
          <a:pPr algn="l" rtl="0"/>
          <a:r>
            <a:rPr lang="x-none" sz="2400" b="1" i="0" u="none" baseline="0"/>
            <a:t>Spol</a:t>
          </a:r>
          <a:endParaRPr lang="x-none" sz="2400" b="1" dirty="0"/>
        </a:p>
      </dgm:t>
    </dgm:pt>
    <dgm:pt modelId="{4F72891F-B5D9-475F-854A-A0FC61853C04}" type="parTrans" cxnId="{5FEB4A37-D07D-47E8-AD76-1EE847868C73}">
      <dgm:prSet/>
      <dgm:spPr/>
      <dgm:t>
        <a:bodyPr/>
        <a:lstStyle/>
        <a:p>
          <a:endParaRPr lang="x-none"/>
        </a:p>
      </dgm:t>
    </dgm:pt>
    <dgm:pt modelId="{C5CC5FDB-EFB4-45C0-B579-F58BE6B45E9E}" type="sibTrans" cxnId="{5FEB4A37-D07D-47E8-AD76-1EE847868C73}">
      <dgm:prSet/>
      <dgm:spPr/>
      <dgm:t>
        <a:bodyPr/>
        <a:lstStyle/>
        <a:p>
          <a:endParaRPr lang="x-none"/>
        </a:p>
      </dgm:t>
    </dgm:pt>
    <dgm:pt modelId="{469F6EBD-8B55-4C7E-8AB3-E7752B851389}">
      <dgm:prSet phldrT="[Text]" custT="1"/>
      <dgm:spPr/>
      <dgm:t>
        <a:bodyPr/>
        <a:lstStyle/>
        <a:p>
          <a:pPr algn="l" rtl="0"/>
          <a:r>
            <a:rPr lang="x-none" sz="2000" b="1" i="0" u="none" baseline="0"/>
            <a:t>Anatomske/fiziološke razlike </a:t>
          </a:r>
          <a:r>
            <a:rPr lang="x-none" sz="2000" b="0" i="0" u="none" baseline="0"/>
            <a:t>koje se manifestiraju prisustvom specifičnih spolnih i reproduktivnih organa, hormona i muških/ženskih gena (tj. XY/XX) – </a:t>
          </a:r>
          <a:r>
            <a:rPr lang="x-none" sz="2000" b="0" i="1" u="none" baseline="0"/>
            <a:t>one su urođene i stoga nepromjenjive</a:t>
          </a:r>
          <a:r>
            <a:rPr lang="x-none" sz="2000" b="0" i="0" u="none" baseline="0"/>
            <a:t>*.</a:t>
          </a:r>
          <a:endParaRPr lang="x-none" sz="2000" dirty="0">
            <a:latin typeface="Verdana" pitchFamily="34" charset="0"/>
          </a:endParaRPr>
        </a:p>
      </dgm:t>
    </dgm:pt>
    <dgm:pt modelId="{C9C1E69A-50A2-46E2-B50A-B6156F0A8B55}" type="parTrans" cxnId="{9A44FCC4-1718-4E48-93D1-02563C411B3F}">
      <dgm:prSet/>
      <dgm:spPr/>
      <dgm:t>
        <a:bodyPr/>
        <a:lstStyle/>
        <a:p>
          <a:endParaRPr lang="x-none"/>
        </a:p>
      </dgm:t>
    </dgm:pt>
    <dgm:pt modelId="{0A7C6A96-6C86-4CC5-BFCF-D171AB6A1007}" type="sibTrans" cxnId="{9A44FCC4-1718-4E48-93D1-02563C411B3F}">
      <dgm:prSet/>
      <dgm:spPr/>
      <dgm:t>
        <a:bodyPr/>
        <a:lstStyle/>
        <a:p>
          <a:endParaRPr lang="x-none"/>
        </a:p>
      </dgm:t>
    </dgm:pt>
    <dgm:pt modelId="{6F9C3D37-0481-4CDC-9D8A-C2006F333228}">
      <dgm:prSet phldrT="[Text]" custT="1"/>
      <dgm:spPr/>
      <dgm:t>
        <a:bodyPr/>
        <a:lstStyle/>
        <a:p>
          <a:pPr algn="l" rtl="0"/>
          <a:r>
            <a:rPr lang="x-none" sz="2400" b="1" i="0" u="none" baseline="0"/>
            <a:t>Rod</a:t>
          </a:r>
          <a:endParaRPr lang="x-none" sz="2400" b="1" dirty="0"/>
        </a:p>
      </dgm:t>
    </dgm:pt>
    <dgm:pt modelId="{0A3A884A-D1C3-43A7-9F2A-E01D0F78D69C}" type="parTrans" cxnId="{54A13FE1-54A1-406B-A86D-14EAAB2FA3A0}">
      <dgm:prSet/>
      <dgm:spPr/>
      <dgm:t>
        <a:bodyPr/>
        <a:lstStyle/>
        <a:p>
          <a:endParaRPr lang="x-none"/>
        </a:p>
      </dgm:t>
    </dgm:pt>
    <dgm:pt modelId="{48F9CDEC-1617-409F-ABBB-FF7E90BFE3FF}" type="sibTrans" cxnId="{54A13FE1-54A1-406B-A86D-14EAAB2FA3A0}">
      <dgm:prSet/>
      <dgm:spPr/>
      <dgm:t>
        <a:bodyPr/>
        <a:lstStyle/>
        <a:p>
          <a:endParaRPr lang="x-none"/>
        </a:p>
      </dgm:t>
    </dgm:pt>
    <dgm:pt modelId="{8758EA58-8728-4B6B-AD2C-E9077BAB2742}">
      <dgm:prSet phldrT="[Text]" custT="1"/>
      <dgm:spPr/>
      <dgm:t>
        <a:bodyPr/>
        <a:lstStyle/>
        <a:p>
          <a:pPr algn="l" rtl="0"/>
          <a:r>
            <a:rPr lang="x-none" sz="2000" b="1" i="0" u="none" baseline="0"/>
            <a:t>Društvene karakteristike, uloge, ponašanja i aktivnosti</a:t>
          </a:r>
          <a:r>
            <a:rPr lang="x-none" sz="2000" b="0" i="0" u="none" baseline="0"/>
            <a:t> koje se dodjeljuju muškarcima i ženama u određenom društvu – </a:t>
          </a:r>
          <a:r>
            <a:rPr lang="x-none" sz="2000" b="0" i="1" u="none" baseline="0"/>
            <a:t>one su naučene i stoga promjenjive.</a:t>
          </a:r>
          <a:endParaRPr lang="x-none" sz="2000" dirty="0">
            <a:latin typeface="Verdana" pitchFamily="34" charset="0"/>
          </a:endParaRPr>
        </a:p>
      </dgm:t>
    </dgm:pt>
    <dgm:pt modelId="{0228025D-4078-4775-AD1F-09FB54AD7A15}" type="parTrans" cxnId="{2D62E9B5-D4E2-4951-B5AA-B31AA730E5A7}">
      <dgm:prSet/>
      <dgm:spPr/>
      <dgm:t>
        <a:bodyPr/>
        <a:lstStyle/>
        <a:p>
          <a:endParaRPr lang="x-none"/>
        </a:p>
      </dgm:t>
    </dgm:pt>
    <dgm:pt modelId="{9E519AD8-625F-4DCE-A4AA-1D35AB044EB4}" type="sibTrans" cxnId="{2D62E9B5-D4E2-4951-B5AA-B31AA730E5A7}">
      <dgm:prSet/>
      <dgm:spPr/>
      <dgm:t>
        <a:bodyPr/>
        <a:lstStyle/>
        <a:p>
          <a:endParaRPr lang="x-none"/>
        </a:p>
      </dgm:t>
    </dgm:pt>
    <dgm:pt modelId="{A8E9CA2F-2750-4CCA-A023-264AA7BCD506}" type="pres">
      <dgm:prSet presAssocID="{A9667375-88D1-4EAA-8A3B-EE93C4D9F108}" presName="Name0" presStyleCnt="0">
        <dgm:presLayoutVars>
          <dgm:dir/>
          <dgm:animLvl val="lvl"/>
          <dgm:resizeHandles val="exact"/>
        </dgm:presLayoutVars>
      </dgm:prSet>
      <dgm:spPr/>
      <dgm:t>
        <a:bodyPr/>
        <a:lstStyle/>
        <a:p>
          <a:endParaRPr lang="x-none"/>
        </a:p>
      </dgm:t>
    </dgm:pt>
    <dgm:pt modelId="{EF8722F0-D8D9-4BE5-94C0-6857E250160E}" type="pres">
      <dgm:prSet presAssocID="{173CD370-E4A9-4DC9-8A65-D32815E1D842}" presName="composite" presStyleCnt="0"/>
      <dgm:spPr/>
      <dgm:t>
        <a:bodyPr/>
        <a:lstStyle/>
        <a:p>
          <a:endParaRPr lang="x-none"/>
        </a:p>
      </dgm:t>
    </dgm:pt>
    <dgm:pt modelId="{36847C33-4A2C-4E14-86DF-1A0CBC24E6C0}" type="pres">
      <dgm:prSet presAssocID="{173CD370-E4A9-4DC9-8A65-D32815E1D842}" presName="parTx" presStyleLbl="alignNode1" presStyleIdx="0" presStyleCnt="2" custScaleX="114434" custLinFactNeighborX="-1124" custLinFactNeighborY="-15805">
        <dgm:presLayoutVars>
          <dgm:chMax val="0"/>
          <dgm:chPref val="0"/>
          <dgm:bulletEnabled val="1"/>
        </dgm:presLayoutVars>
      </dgm:prSet>
      <dgm:spPr/>
      <dgm:t>
        <a:bodyPr/>
        <a:lstStyle/>
        <a:p>
          <a:endParaRPr lang="x-none"/>
        </a:p>
      </dgm:t>
    </dgm:pt>
    <dgm:pt modelId="{552FCB91-DC95-4EA7-B9AC-6833E9A1B820}" type="pres">
      <dgm:prSet presAssocID="{173CD370-E4A9-4DC9-8A65-D32815E1D842}" presName="desTx" presStyleLbl="alignAccFollowNode1" presStyleIdx="0" presStyleCnt="2" custScaleX="114434" custScaleY="112602">
        <dgm:presLayoutVars>
          <dgm:bulletEnabled val="1"/>
        </dgm:presLayoutVars>
      </dgm:prSet>
      <dgm:spPr/>
      <dgm:t>
        <a:bodyPr/>
        <a:lstStyle/>
        <a:p>
          <a:endParaRPr lang="x-none"/>
        </a:p>
      </dgm:t>
    </dgm:pt>
    <dgm:pt modelId="{364C0733-A540-4642-9252-E274988F8DA0}" type="pres">
      <dgm:prSet presAssocID="{C5CC5FDB-EFB4-45C0-B579-F58BE6B45E9E}" presName="space" presStyleCnt="0"/>
      <dgm:spPr/>
      <dgm:t>
        <a:bodyPr/>
        <a:lstStyle/>
        <a:p>
          <a:endParaRPr lang="x-none"/>
        </a:p>
      </dgm:t>
    </dgm:pt>
    <dgm:pt modelId="{3C6A3628-109B-41F2-B719-032502F9BF15}" type="pres">
      <dgm:prSet presAssocID="{6F9C3D37-0481-4CDC-9D8A-C2006F333228}" presName="composite" presStyleCnt="0"/>
      <dgm:spPr/>
      <dgm:t>
        <a:bodyPr/>
        <a:lstStyle/>
        <a:p>
          <a:endParaRPr lang="x-none"/>
        </a:p>
      </dgm:t>
    </dgm:pt>
    <dgm:pt modelId="{9CB594B1-8ED5-4E7E-8E27-CCFE7BAA4507}" type="pres">
      <dgm:prSet presAssocID="{6F9C3D37-0481-4CDC-9D8A-C2006F333228}" presName="parTx" presStyleLbl="alignNode1" presStyleIdx="1" presStyleCnt="2" custScaleX="114434">
        <dgm:presLayoutVars>
          <dgm:chMax val="0"/>
          <dgm:chPref val="0"/>
          <dgm:bulletEnabled val="1"/>
        </dgm:presLayoutVars>
      </dgm:prSet>
      <dgm:spPr/>
      <dgm:t>
        <a:bodyPr/>
        <a:lstStyle/>
        <a:p>
          <a:endParaRPr lang="x-none"/>
        </a:p>
      </dgm:t>
    </dgm:pt>
    <dgm:pt modelId="{39D0C981-E9C2-4208-80B2-626DF082F76D}" type="pres">
      <dgm:prSet presAssocID="{6F9C3D37-0481-4CDC-9D8A-C2006F333228}" presName="desTx" presStyleLbl="alignAccFollowNode1" presStyleIdx="1" presStyleCnt="2" custScaleX="114434" custScaleY="103469" custLinFactNeighborX="281" custLinFactNeighborY="2627">
        <dgm:presLayoutVars>
          <dgm:bulletEnabled val="1"/>
        </dgm:presLayoutVars>
      </dgm:prSet>
      <dgm:spPr/>
      <dgm:t>
        <a:bodyPr/>
        <a:lstStyle/>
        <a:p>
          <a:endParaRPr lang="x-none"/>
        </a:p>
      </dgm:t>
    </dgm:pt>
  </dgm:ptLst>
  <dgm:cxnLst>
    <dgm:cxn modelId="{D6188D8C-4981-4E88-8DBF-48B396163816}" type="presOf" srcId="{173CD370-E4A9-4DC9-8A65-D32815E1D842}" destId="{36847C33-4A2C-4E14-86DF-1A0CBC24E6C0}" srcOrd="0" destOrd="0" presId="urn:microsoft.com/office/officeart/2005/8/layout/hList1"/>
    <dgm:cxn modelId="{2D62E9B5-D4E2-4951-B5AA-B31AA730E5A7}" srcId="{6F9C3D37-0481-4CDC-9D8A-C2006F333228}" destId="{8758EA58-8728-4B6B-AD2C-E9077BAB2742}" srcOrd="0" destOrd="0" parTransId="{0228025D-4078-4775-AD1F-09FB54AD7A15}" sibTransId="{9E519AD8-625F-4DCE-A4AA-1D35AB044EB4}"/>
    <dgm:cxn modelId="{5FEB4A37-D07D-47E8-AD76-1EE847868C73}" srcId="{A9667375-88D1-4EAA-8A3B-EE93C4D9F108}" destId="{173CD370-E4A9-4DC9-8A65-D32815E1D842}" srcOrd="0" destOrd="0" parTransId="{4F72891F-B5D9-475F-854A-A0FC61853C04}" sibTransId="{C5CC5FDB-EFB4-45C0-B579-F58BE6B45E9E}"/>
    <dgm:cxn modelId="{65D8F74A-D28C-47DD-AE7D-63BBC520DDA9}" type="presOf" srcId="{6F9C3D37-0481-4CDC-9D8A-C2006F333228}" destId="{9CB594B1-8ED5-4E7E-8E27-CCFE7BAA4507}" srcOrd="0" destOrd="0" presId="urn:microsoft.com/office/officeart/2005/8/layout/hList1"/>
    <dgm:cxn modelId="{54A13FE1-54A1-406B-A86D-14EAAB2FA3A0}" srcId="{A9667375-88D1-4EAA-8A3B-EE93C4D9F108}" destId="{6F9C3D37-0481-4CDC-9D8A-C2006F333228}" srcOrd="1" destOrd="0" parTransId="{0A3A884A-D1C3-43A7-9F2A-E01D0F78D69C}" sibTransId="{48F9CDEC-1617-409F-ABBB-FF7E90BFE3FF}"/>
    <dgm:cxn modelId="{02548F85-564A-47D5-8196-0738841E04F1}" type="presOf" srcId="{469F6EBD-8B55-4C7E-8AB3-E7752B851389}" destId="{552FCB91-DC95-4EA7-B9AC-6833E9A1B820}" srcOrd="0" destOrd="0" presId="urn:microsoft.com/office/officeart/2005/8/layout/hList1"/>
    <dgm:cxn modelId="{8D49D1EE-A092-4642-9BA5-5123DFCEF4C2}" type="presOf" srcId="{8758EA58-8728-4B6B-AD2C-E9077BAB2742}" destId="{39D0C981-E9C2-4208-80B2-626DF082F76D}" srcOrd="0" destOrd="0" presId="urn:microsoft.com/office/officeart/2005/8/layout/hList1"/>
    <dgm:cxn modelId="{9A44FCC4-1718-4E48-93D1-02563C411B3F}" srcId="{173CD370-E4A9-4DC9-8A65-D32815E1D842}" destId="{469F6EBD-8B55-4C7E-8AB3-E7752B851389}" srcOrd="0" destOrd="0" parTransId="{C9C1E69A-50A2-46E2-B50A-B6156F0A8B55}" sibTransId="{0A7C6A96-6C86-4CC5-BFCF-D171AB6A1007}"/>
    <dgm:cxn modelId="{8D521AA0-753E-4A74-9712-A418080A4D7A}" type="presOf" srcId="{A9667375-88D1-4EAA-8A3B-EE93C4D9F108}" destId="{A8E9CA2F-2750-4CCA-A023-264AA7BCD506}" srcOrd="0" destOrd="0" presId="urn:microsoft.com/office/officeart/2005/8/layout/hList1"/>
    <dgm:cxn modelId="{0B3203BA-CB80-46AB-A80C-64DB86034BE4}" type="presParOf" srcId="{A8E9CA2F-2750-4CCA-A023-264AA7BCD506}" destId="{EF8722F0-D8D9-4BE5-94C0-6857E250160E}" srcOrd="0" destOrd="0" presId="urn:microsoft.com/office/officeart/2005/8/layout/hList1"/>
    <dgm:cxn modelId="{CAA241ED-3143-4B50-B45C-85BB35C6AE21}" type="presParOf" srcId="{EF8722F0-D8D9-4BE5-94C0-6857E250160E}" destId="{36847C33-4A2C-4E14-86DF-1A0CBC24E6C0}" srcOrd="0" destOrd="0" presId="urn:microsoft.com/office/officeart/2005/8/layout/hList1"/>
    <dgm:cxn modelId="{1F9456B7-ECAE-41AA-9201-4D27E4559D7D}" type="presParOf" srcId="{EF8722F0-D8D9-4BE5-94C0-6857E250160E}" destId="{552FCB91-DC95-4EA7-B9AC-6833E9A1B820}" srcOrd="1" destOrd="0" presId="urn:microsoft.com/office/officeart/2005/8/layout/hList1"/>
    <dgm:cxn modelId="{A20179A7-7FE6-4E4A-9A71-87A58459E48D}" type="presParOf" srcId="{A8E9CA2F-2750-4CCA-A023-264AA7BCD506}" destId="{364C0733-A540-4642-9252-E274988F8DA0}" srcOrd="1" destOrd="0" presId="urn:microsoft.com/office/officeart/2005/8/layout/hList1"/>
    <dgm:cxn modelId="{0D076225-1AA9-4E31-8ECA-AC02BCC7A786}" type="presParOf" srcId="{A8E9CA2F-2750-4CCA-A023-264AA7BCD506}" destId="{3C6A3628-109B-41F2-B719-032502F9BF15}" srcOrd="2" destOrd="0" presId="urn:microsoft.com/office/officeart/2005/8/layout/hList1"/>
    <dgm:cxn modelId="{967EBF95-DF1C-4C23-95A6-615CACFACECD}" type="presParOf" srcId="{3C6A3628-109B-41F2-B719-032502F9BF15}" destId="{9CB594B1-8ED5-4E7E-8E27-CCFE7BAA4507}" srcOrd="0" destOrd="0" presId="urn:microsoft.com/office/officeart/2005/8/layout/hList1"/>
    <dgm:cxn modelId="{05E25460-2EA6-4CE9-89FC-1886C5E5E5EB}" type="presParOf" srcId="{3C6A3628-109B-41F2-B719-032502F9BF15}" destId="{39D0C981-E9C2-4208-80B2-626DF082F76D}" srcOrd="1" destOrd="0" presId="urn:microsoft.com/office/officeart/2005/8/layout/h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847C33-4A2C-4E14-86DF-1A0CBC24E6C0}">
      <dsp:nvSpPr>
        <dsp:cNvPr id="0" name=""/>
        <dsp:cNvSpPr/>
      </dsp:nvSpPr>
      <dsp:spPr>
        <a:xfrm>
          <a:off x="0" y="-506171"/>
          <a:ext cx="3933177" cy="56755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l" defTabSz="1066800" rtl="0">
            <a:lnSpc>
              <a:spcPct val="90000"/>
            </a:lnSpc>
            <a:spcBef>
              <a:spcPct val="0"/>
            </a:spcBef>
            <a:spcAft>
              <a:spcPct val="35000"/>
            </a:spcAft>
          </a:pPr>
          <a:r>
            <a:rPr lang="x-none" sz="2400" b="1" i="0" u="none" kern="1200" baseline="0"/>
            <a:t>Spol</a:t>
          </a:r>
          <a:endParaRPr lang="x-none" sz="2400" b="1" kern="1200" dirty="0"/>
        </a:p>
      </dsp:txBody>
      <dsp:txXfrm>
        <a:off x="0" y="-506171"/>
        <a:ext cx="3933177" cy="567559"/>
      </dsp:txXfrm>
    </dsp:sp>
    <dsp:sp modelId="{552FCB91-DC95-4EA7-B9AC-6833E9A1B820}">
      <dsp:nvSpPr>
        <dsp:cNvPr id="0" name=""/>
        <dsp:cNvSpPr/>
      </dsp:nvSpPr>
      <dsp:spPr>
        <a:xfrm>
          <a:off x="5585" y="-97749"/>
          <a:ext cx="3933177" cy="2843867"/>
        </a:xfrm>
        <a:prstGeom prst="rect">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x-none" sz="2000" b="1" i="0" u="none" kern="1200" baseline="0"/>
            <a:t>Anatomske/fiziološke razlike </a:t>
          </a:r>
          <a:r>
            <a:rPr lang="x-none" sz="2000" b="0" i="0" u="none" kern="1200" baseline="0"/>
            <a:t>koje se manifestiraju prisustvom specifičnih spolnih i reproduktivnih organa, hormona i muških/ženskih gena (tj. XY/XX) – </a:t>
          </a:r>
          <a:r>
            <a:rPr lang="x-none" sz="2000" b="0" i="1" u="none" kern="1200" baseline="0"/>
            <a:t>one su urođene i stoga nepromjenjive</a:t>
          </a:r>
          <a:r>
            <a:rPr lang="x-none" sz="2000" b="0" i="0" u="none" kern="1200" baseline="0"/>
            <a:t>*.</a:t>
          </a:r>
          <a:endParaRPr lang="x-none" sz="2000" kern="1200" dirty="0">
            <a:latin typeface="Verdana" pitchFamily="34" charset="0"/>
          </a:endParaRPr>
        </a:p>
      </dsp:txBody>
      <dsp:txXfrm>
        <a:off x="5585" y="-97749"/>
        <a:ext cx="3933177" cy="2843867"/>
      </dsp:txXfrm>
    </dsp:sp>
    <dsp:sp modelId="{9CB594B1-8ED5-4E7E-8E27-CCFE7BAA4507}">
      <dsp:nvSpPr>
        <dsp:cNvPr id="0" name=""/>
        <dsp:cNvSpPr/>
      </dsp:nvSpPr>
      <dsp:spPr>
        <a:xfrm>
          <a:off x="4419482" y="-586896"/>
          <a:ext cx="3933177" cy="56755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l" defTabSz="1066800" rtl="0">
            <a:lnSpc>
              <a:spcPct val="90000"/>
            </a:lnSpc>
            <a:spcBef>
              <a:spcPct val="0"/>
            </a:spcBef>
            <a:spcAft>
              <a:spcPct val="35000"/>
            </a:spcAft>
          </a:pPr>
          <a:r>
            <a:rPr lang="x-none" sz="2400" b="1" i="0" u="none" kern="1200" baseline="0"/>
            <a:t>Rod</a:t>
          </a:r>
          <a:endParaRPr lang="x-none" sz="2400" b="1" kern="1200" dirty="0"/>
        </a:p>
      </dsp:txBody>
      <dsp:txXfrm>
        <a:off x="4419482" y="-586896"/>
        <a:ext cx="3933177" cy="567559"/>
      </dsp:txXfrm>
    </dsp:sp>
    <dsp:sp modelId="{39D0C981-E9C2-4208-80B2-626DF082F76D}">
      <dsp:nvSpPr>
        <dsp:cNvPr id="0" name=""/>
        <dsp:cNvSpPr/>
      </dsp:nvSpPr>
      <dsp:spPr>
        <a:xfrm>
          <a:off x="4425068" y="-67862"/>
          <a:ext cx="3933177" cy="2894704"/>
        </a:xfrm>
        <a:prstGeom prst="rect">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x-none" sz="2000" b="1" i="0" u="none" kern="1200" baseline="0"/>
            <a:t>Društvene karakteristike, uloge, ponašanja i aktivnosti</a:t>
          </a:r>
          <a:r>
            <a:rPr lang="x-none" sz="2000" b="0" i="0" u="none" kern="1200" baseline="0"/>
            <a:t> koje se dodjeljuju muškarcima i ženama u određenom društvu – </a:t>
          </a:r>
          <a:r>
            <a:rPr lang="x-none" sz="2000" b="0" i="1" u="none" kern="1200" baseline="0"/>
            <a:t>one su naučene i stoga promjenjive.</a:t>
          </a:r>
          <a:endParaRPr lang="x-none" sz="2000" kern="1200" dirty="0">
            <a:latin typeface="Verdana" pitchFamily="34" charset="0"/>
          </a:endParaRPr>
        </a:p>
      </dsp:txBody>
      <dsp:txXfrm>
        <a:off x="4425068" y="-67862"/>
        <a:ext cx="3933177" cy="289470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8433D90-CD76-4B69-9E77-9AE41789E598}" type="datetimeFigureOut">
              <a:rPr lang="en-US" smtClean="0"/>
              <a:pPr/>
              <a:t>3/31/2017</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40E8356-7639-4677-BDE6-CB0528F90FC7}" type="slidenum">
              <a:rPr lang="en-US" smtClean="0"/>
              <a:pPr/>
              <a:t>‹#›</a:t>
            </a:fld>
            <a:endParaRPr lang="en-US"/>
          </a:p>
        </p:txBody>
      </p:sp>
    </p:spTree>
    <p:extLst>
      <p:ext uri="{BB962C8B-B14F-4D97-AF65-F5344CB8AC3E}">
        <p14:creationId xmlns="" xmlns:p14="http://schemas.microsoft.com/office/powerpoint/2010/main" val="1081229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706F3F3-3BEE-4AEE-B4FD-53DFB5D309AD}" type="datetimeFigureOut">
              <a:rPr lang="en-US" smtClean="0"/>
              <a:pPr/>
              <a:t>3/31/2017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1EB8017-C0FB-4F4A-B047-F29B5D39C712}" type="slidenum">
              <a:rPr lang="en-US" smtClean="0"/>
              <a:pPr/>
              <a:t>‹#›</a:t>
            </a:fld>
            <a:endParaRPr lang="en-US"/>
          </a:p>
        </p:txBody>
      </p:sp>
    </p:spTree>
    <p:extLst>
      <p:ext uri="{BB962C8B-B14F-4D97-AF65-F5344CB8AC3E}">
        <p14:creationId xmlns="" xmlns:p14="http://schemas.microsoft.com/office/powerpoint/2010/main" val="4046194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people.fas.harvard.edu/~banaji/"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hudoc.echr.coe.int/sites/eng/pages/search.aspx?i=001-109868"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x-none"/>
          </a:p>
        </p:txBody>
      </p:sp>
      <p:sp>
        <p:nvSpPr>
          <p:cNvPr id="4" name="Slide Number Placeholder 3"/>
          <p:cNvSpPr>
            <a:spLocks noGrp="1"/>
          </p:cNvSpPr>
          <p:nvPr>
            <p:ph type="sldNum" sz="quarter" idx="10"/>
          </p:nvPr>
        </p:nvSpPr>
        <p:spPr/>
        <p:txBody>
          <a:bodyPr/>
          <a:lstStyle/>
          <a:p>
            <a:pPr algn="l" rtl="0"/>
            <a:fld id="{B1EB8017-C0FB-4F4A-B047-F29B5D39C712}" type="slidenum">
              <a:rPr/>
              <a:pPr algn="l" rtl="0"/>
              <a:t>1</a:t>
            </a:fld>
            <a:endParaRPr lang="x-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sz="1200" b="0" i="0" u="none" kern="1200" baseline="0">
                <a:solidFill>
                  <a:schemeClr val="tx1"/>
                </a:solidFill>
                <a:effectLst/>
                <a:latin typeface="+mn-lt"/>
                <a:ea typeface="+mn-ea"/>
                <a:cs typeface="+mn-cs"/>
              </a:rPr>
              <a:t>Na otocima Taquile i Amantani u Peruu je društveno prihvatljivo, ako ne i očekivano, da muškarci pletu. Desna fotografija prikazuje francuskog kralja Luja XIV, koji ponosno pokazuje noge i visoke potpetice – simbol moći i muževnosti u 17. stoljeću.</a:t>
            </a:r>
            <a:endParaRPr lang="x-none" sz="1200" kern="1200" dirty="0" smtClean="0">
              <a:solidFill>
                <a:schemeClr val="tx1"/>
              </a:solidFill>
              <a:effectLst/>
              <a:latin typeface="+mn-lt"/>
              <a:ea typeface="+mn-ea"/>
              <a:cs typeface="+mn-cs"/>
            </a:endParaRPr>
          </a:p>
          <a:p>
            <a:endParaRPr lang="x-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x-none" dirty="0"/>
          </a:p>
        </p:txBody>
      </p:sp>
      <p:sp>
        <p:nvSpPr>
          <p:cNvPr id="4" name="Slide Number Placeholder 3"/>
          <p:cNvSpPr>
            <a:spLocks noGrp="1"/>
          </p:cNvSpPr>
          <p:nvPr>
            <p:ph type="sldNum" sz="quarter" idx="10"/>
          </p:nvPr>
        </p:nvSpPr>
        <p:spPr/>
        <p:txBody>
          <a:bodyPr/>
          <a:lstStyle/>
          <a:p>
            <a:pPr algn="l" rtl="0"/>
            <a:fld id="{55F7280B-260F-464D-BCA4-667E3463A032}" type="slidenum">
              <a:rPr/>
              <a:pPr algn="l" rtl="0"/>
              <a:t>10</a:t>
            </a:fld>
            <a:endParaRPr lang="x-non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l" rtl="0"/>
            <a:r>
              <a:rPr lang="x-none" sz="1200" b="0" i="0" u="none" kern="1200" baseline="0">
                <a:solidFill>
                  <a:schemeClr val="tx1"/>
                </a:solidFill>
                <a:effectLst/>
                <a:latin typeface="+mn-lt"/>
                <a:ea typeface="+mn-ea"/>
                <a:cs typeface="+mn-cs"/>
              </a:rPr>
              <a:t>Ovo je slika Sisae Abu Daooh (Egipat), koja je preuzela muški identitet prije 40 godina, nakon smrti muža. Kao neobrazovana žena, jedina opcija koju je imala da bi osigurala izdržavanje sebi i kćerci bila je da pronađe drugog muža. Umjesto toga, odlučila je da se počne oblačiti kao muškarac. U početku je radila u građevinarstvu, ali kada je postala prestara za to, počela je čistiti cipele – što je također muški posao u Egiptu. </a:t>
            </a:r>
            <a:endParaRPr lang="x-none" sz="1200" kern="1200" dirty="0" smtClean="0">
              <a:solidFill>
                <a:schemeClr val="tx1"/>
              </a:solidFill>
              <a:effectLst/>
              <a:latin typeface="+mn-lt"/>
              <a:ea typeface="+mn-ea"/>
              <a:cs typeface="+mn-cs"/>
            </a:endParaRPr>
          </a:p>
          <a:p>
            <a:pPr lvl="0" algn="l" rtl="0"/>
            <a:r>
              <a:rPr lang="x-none" sz="1200" b="0" i="0" u="none" kern="1200" baseline="0">
                <a:solidFill>
                  <a:schemeClr val="tx1"/>
                </a:solidFill>
                <a:effectLst/>
                <a:latin typeface="+mn-lt"/>
                <a:ea typeface="+mn-ea"/>
                <a:cs typeface="+mn-cs"/>
              </a:rPr>
              <a:t>Ova slika i priča pokazuju da, bez obzira na naš stvarni ‘spol’ – bilo da smo muško ili žensko, ako se oblačimo ili ponašamo (uvjerljivo) kao pripadnici suprotnog roda, </a:t>
            </a:r>
            <a:r>
              <a:rPr lang="x-none" sz="1200" b="0" i="0" u="none" kern="1200" baseline="0" smtClean="0">
                <a:solidFill>
                  <a:schemeClr val="tx1"/>
                </a:solidFill>
                <a:effectLst/>
                <a:latin typeface="+mn-lt"/>
                <a:ea typeface="+mn-ea"/>
                <a:cs typeface="+mn-cs"/>
              </a:rPr>
              <a:t>u svijetu</a:t>
            </a:r>
            <a:r>
              <a:rPr lang="hr-BA" sz="1200" b="0" i="0" u="none" kern="1200" baseline="0" dirty="0" smtClean="0">
                <a:solidFill>
                  <a:schemeClr val="tx1"/>
                </a:solidFill>
                <a:effectLst/>
                <a:latin typeface="+mn-lt"/>
                <a:ea typeface="+mn-ea"/>
                <a:cs typeface="+mn-cs"/>
              </a:rPr>
              <a:t> </a:t>
            </a:r>
            <a:r>
              <a:rPr lang="x-none" sz="1200" b="0" i="0" u="none" kern="1200" baseline="0" smtClean="0">
                <a:solidFill>
                  <a:schemeClr val="tx1"/>
                </a:solidFill>
                <a:effectLst/>
                <a:latin typeface="+mn-lt"/>
                <a:ea typeface="+mn-ea"/>
                <a:cs typeface="+mn-cs"/>
              </a:rPr>
              <a:t>ćemo živjeti </a:t>
            </a:r>
            <a:r>
              <a:rPr lang="hr-BA" sz="1200" b="0" i="0" u="none" kern="1200" baseline="0" dirty="0" smtClean="0">
                <a:solidFill>
                  <a:schemeClr val="tx1"/>
                </a:solidFill>
                <a:effectLst/>
                <a:latin typeface="+mn-lt"/>
                <a:ea typeface="+mn-ea"/>
                <a:cs typeface="+mn-cs"/>
              </a:rPr>
              <a:t>na drugačiji način</a:t>
            </a:r>
            <a:r>
              <a:rPr lang="x-none" sz="1200" b="0" i="0" u="none" kern="1200" baseline="0" smtClean="0">
                <a:solidFill>
                  <a:schemeClr val="tx1"/>
                </a:solidFill>
                <a:effectLst/>
                <a:latin typeface="+mn-lt"/>
                <a:ea typeface="+mn-ea"/>
                <a:cs typeface="+mn-cs"/>
              </a:rPr>
              <a:t>.</a:t>
            </a:r>
            <a:endParaRPr lang="x-non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x-none" dirty="0"/>
          </a:p>
        </p:txBody>
      </p:sp>
      <p:sp>
        <p:nvSpPr>
          <p:cNvPr id="4" name="Slide Number Placeholder 3"/>
          <p:cNvSpPr>
            <a:spLocks noGrp="1"/>
          </p:cNvSpPr>
          <p:nvPr>
            <p:ph type="sldNum" sz="quarter" idx="10"/>
          </p:nvPr>
        </p:nvSpPr>
        <p:spPr/>
        <p:txBody>
          <a:bodyPr/>
          <a:lstStyle/>
          <a:p>
            <a:pPr algn="l" rtl="0"/>
            <a:fld id="{55F7280B-260F-464D-BCA4-667E3463A032}" type="slidenum">
              <a:rPr/>
              <a:pPr algn="l" rtl="0"/>
              <a:t>11</a:t>
            </a:fld>
            <a:endParaRPr lang="x-non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l" rtl="0"/>
            <a:r>
              <a:rPr lang="x-none" sz="1200" b="0" i="0" u="none" kern="1200" baseline="0">
                <a:solidFill>
                  <a:schemeClr val="tx1"/>
                </a:solidFill>
                <a:effectLst/>
                <a:latin typeface="+mn-lt"/>
                <a:ea typeface="+mn-ea"/>
                <a:cs typeface="+mn-cs"/>
              </a:rPr>
              <a:t>Kako se rod povezuje sa radom pravosuđa?  Uzmimo za primjer rodne uloge i činjenje krivičnih djela i viktimizaciju. </a:t>
            </a:r>
          </a:p>
          <a:p>
            <a:pPr lvl="0" algn="l" rtl="0"/>
            <a:r>
              <a:rPr lang="x-none" sz="1200" b="0" i="0" u="none" kern="1200" baseline="0">
                <a:solidFill>
                  <a:schemeClr val="tx1"/>
                </a:solidFill>
                <a:effectLst/>
                <a:latin typeface="+mn-lt"/>
                <a:ea typeface="+mn-ea"/>
                <a:cs typeface="+mn-cs"/>
              </a:rPr>
              <a:t>Prikazat ću vam jedan kratki film – u pitanju je štos da se vidi na koji način bi građani reagovali u određenoj situaciji. Iako akteri govore na engleskom jeziku, trebali biste brzo shvatiti šta se dešava...</a:t>
            </a:r>
          </a:p>
          <a:p>
            <a:pPr marL="0" marR="0" indent="0" algn="l" defTabSz="914400" rtl="0" eaLnBrk="1" fontAlgn="auto" latinLnBrk="0" hangingPunct="1">
              <a:lnSpc>
                <a:spcPct val="100000"/>
              </a:lnSpc>
              <a:spcBef>
                <a:spcPts val="0"/>
              </a:spcBef>
              <a:spcAft>
                <a:spcPts val="0"/>
              </a:spcAft>
              <a:buClrTx/>
              <a:buSzTx/>
              <a:buFontTx/>
              <a:buNone/>
              <a:tabLst/>
              <a:defRPr/>
            </a:pPr>
            <a:endParaRPr lang="x-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x-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x-none" b="0" i="0" u="none" baseline="0"/>
              <a:t>http://9gag.tv/p/aVYL7p/what-happens-when-the-public-sees-a-woman-abusing-a-man-domestic-violence</a:t>
            </a:r>
          </a:p>
          <a:p>
            <a:pPr marL="0" marR="0" indent="0" algn="l" defTabSz="914400" rtl="0" eaLnBrk="1" fontAlgn="auto" latinLnBrk="0" hangingPunct="1">
              <a:lnSpc>
                <a:spcPct val="100000"/>
              </a:lnSpc>
              <a:spcBef>
                <a:spcPts val="0"/>
              </a:spcBef>
              <a:spcAft>
                <a:spcPts val="0"/>
              </a:spcAft>
              <a:buClrTx/>
              <a:buSzTx/>
              <a:buFontTx/>
              <a:buNone/>
              <a:tabLst/>
              <a:defRPr/>
            </a:pPr>
            <a:endParaRPr lang="x-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x-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x-none" dirty="0"/>
          </a:p>
        </p:txBody>
      </p:sp>
      <p:sp>
        <p:nvSpPr>
          <p:cNvPr id="4" name="Slide Number Placeholder 3"/>
          <p:cNvSpPr>
            <a:spLocks noGrp="1"/>
          </p:cNvSpPr>
          <p:nvPr>
            <p:ph type="sldNum" sz="quarter" idx="10"/>
          </p:nvPr>
        </p:nvSpPr>
        <p:spPr/>
        <p:txBody>
          <a:bodyPr/>
          <a:lstStyle/>
          <a:p>
            <a:pPr algn="l" rtl="0"/>
            <a:fld id="{55F7280B-260F-464D-BCA4-667E3463A032}" type="slidenum">
              <a:rPr/>
              <a:pPr algn="l" rtl="0"/>
              <a:t>12</a:t>
            </a:fld>
            <a:endParaRPr lang="x-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l" rtl="0"/>
            <a:r>
              <a:rPr lang="x-none" sz="1200" b="0" i="0" u="none" kern="1200" baseline="0">
                <a:solidFill>
                  <a:schemeClr val="tx1"/>
                </a:solidFill>
                <a:effectLst/>
                <a:latin typeface="+mn-lt"/>
                <a:ea typeface="+mn-ea"/>
                <a:cs typeface="+mn-cs"/>
              </a:rPr>
              <a:t>Sada postoji značajan broj istraživanja koja govore o utjecaju implicitnih predrasuda (pristranosti) -- </a:t>
            </a:r>
            <a:r>
              <a:rPr lang="x-none" sz="1200" b="1" i="0" u="none" kern="1200" baseline="0">
                <a:solidFill>
                  <a:schemeClr val="tx1"/>
                </a:solidFill>
                <a:effectLst/>
                <a:latin typeface="+mn-lt"/>
                <a:ea typeface="+mn-ea"/>
                <a:cs typeface="+mn-cs"/>
              </a:rPr>
              <a:t>Implicitne predrasude</a:t>
            </a:r>
            <a:r>
              <a:rPr lang="x-none" sz="1200" b="0" i="0" u="none" kern="1200" baseline="0">
                <a:solidFill>
                  <a:schemeClr val="tx1"/>
                </a:solidFill>
                <a:effectLst/>
                <a:latin typeface="+mn-lt"/>
                <a:ea typeface="+mn-ea"/>
                <a:cs typeface="+mn-cs"/>
              </a:rPr>
              <a:t> su podsvjesne pretpostavke ili stereotipi o određenim društvenim grupama (rod, rasa, nacionalnost, vjeroispovijest itd.), koje se razviju od malih nogu i s vremenom se sve više ukorijenjuju. Implicitne predrasude mogu postojati čak i ako pojedinac usvoji eksplicitno (svjesno usvojen) nepristran pogled na svijet – drugim riječima, nesvjesni ili implicitni stereotipi mogu i dalje opstati.</a:t>
            </a:r>
          </a:p>
          <a:p>
            <a:pPr lvl="0" algn="l" rtl="0"/>
            <a:endParaRPr lang="x-none" sz="1200" kern="1200" dirty="0" smtClean="0">
              <a:solidFill>
                <a:schemeClr val="tx1"/>
              </a:solidFill>
              <a:effectLst/>
              <a:latin typeface="+mn-lt"/>
              <a:ea typeface="+mn-ea"/>
              <a:cs typeface="+mn-cs"/>
            </a:endParaRPr>
          </a:p>
          <a:p>
            <a:pPr lvl="0" algn="l" rtl="0"/>
            <a:r>
              <a:rPr lang="x-none" sz="1200" b="0" i="0" u="none" kern="1200" baseline="0">
                <a:solidFill>
                  <a:schemeClr val="tx1"/>
                </a:solidFill>
                <a:effectLst/>
                <a:latin typeface="+mn-lt"/>
                <a:ea typeface="+mn-ea"/>
                <a:cs typeface="+mn-cs"/>
              </a:rPr>
              <a:t>Implicitne predrasude dovode do formiranja podsvjesnih stavova, pretpostavki i stereotipa koji utječu na donošenje odluka u svim područjima našeg života - - od biranja predmeta u kupovini do našeg posla.</a:t>
            </a:r>
          </a:p>
          <a:p>
            <a:pPr marL="0" marR="0" indent="0" algn="l" defTabSz="914400" rtl="0" eaLnBrk="1" fontAlgn="auto" latinLnBrk="0" hangingPunct="1">
              <a:lnSpc>
                <a:spcPct val="100000"/>
              </a:lnSpc>
              <a:spcBef>
                <a:spcPts val="0"/>
              </a:spcBef>
              <a:spcAft>
                <a:spcPts val="0"/>
              </a:spcAft>
              <a:buClrTx/>
              <a:buSzTx/>
              <a:buFontTx/>
              <a:buNone/>
              <a:tabLst/>
              <a:defRPr/>
            </a:pPr>
            <a:endParaRPr lang="x-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x-none" dirty="0"/>
          </a:p>
        </p:txBody>
      </p:sp>
      <p:sp>
        <p:nvSpPr>
          <p:cNvPr id="4" name="Slide Number Placeholder 3"/>
          <p:cNvSpPr>
            <a:spLocks noGrp="1"/>
          </p:cNvSpPr>
          <p:nvPr>
            <p:ph type="sldNum" sz="quarter" idx="10"/>
          </p:nvPr>
        </p:nvSpPr>
        <p:spPr/>
        <p:txBody>
          <a:bodyPr/>
          <a:lstStyle/>
          <a:p>
            <a:pPr algn="l" rtl="0"/>
            <a:fld id="{55F7280B-260F-464D-BCA4-667E3463A032}" type="slidenum">
              <a:rPr/>
              <a:pPr algn="l" rtl="0"/>
              <a:t>13</a:t>
            </a:fld>
            <a:endParaRPr lang="x-non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l" rtl="0"/>
            <a:r>
              <a:rPr lang="x-none" sz="1200" b="0" i="0" u="none" kern="1200" baseline="0">
                <a:solidFill>
                  <a:schemeClr val="tx1"/>
                </a:solidFill>
                <a:effectLst/>
                <a:latin typeface="+mn-lt"/>
                <a:ea typeface="+mn-ea"/>
                <a:cs typeface="+mn-cs"/>
              </a:rPr>
              <a:t>Kao i rodne stereotipe, </a:t>
            </a:r>
            <a:r>
              <a:rPr lang="x-none" sz="1200" b="1" i="0" u="sng" kern="1200" baseline="0">
                <a:solidFill>
                  <a:schemeClr val="tx1"/>
                </a:solidFill>
                <a:effectLst/>
                <a:latin typeface="+mn-lt"/>
                <a:ea typeface="+mn-ea"/>
                <a:cs typeface="+mn-cs"/>
              </a:rPr>
              <a:t>implicitne predrasude oblikuje</a:t>
            </a:r>
          </a:p>
          <a:p>
            <a:pPr lvl="1" algn="l" rtl="0"/>
            <a:r>
              <a:rPr lang="x-none" sz="1200" b="0" i="0" u="none" kern="1200" baseline="0">
                <a:solidFill>
                  <a:schemeClr val="tx1"/>
                </a:solidFill>
                <a:effectLst/>
                <a:latin typeface="+mn-lt"/>
                <a:ea typeface="+mn-ea"/>
                <a:cs typeface="+mn-cs"/>
              </a:rPr>
              <a:t>Muzika</a:t>
            </a:r>
            <a:endParaRPr lang="x-none" sz="1200" kern="1200" dirty="0" smtClean="0">
              <a:solidFill>
                <a:schemeClr val="tx1"/>
              </a:solidFill>
              <a:effectLst/>
              <a:latin typeface="+mn-lt"/>
              <a:ea typeface="+mn-ea"/>
              <a:cs typeface="+mn-cs"/>
            </a:endParaRPr>
          </a:p>
          <a:p>
            <a:pPr lvl="1" algn="l" rtl="0"/>
            <a:r>
              <a:rPr lang="x-none" sz="1200" b="0" i="0" u="none" kern="1200" baseline="0">
                <a:solidFill>
                  <a:schemeClr val="tx1"/>
                </a:solidFill>
                <a:effectLst/>
                <a:latin typeface="+mn-lt"/>
                <a:ea typeface="+mn-ea"/>
                <a:cs typeface="+mn-cs"/>
              </a:rPr>
              <a:t>Vjeroispovijest</a:t>
            </a:r>
            <a:endParaRPr lang="x-none" sz="1200" kern="1200" dirty="0" smtClean="0">
              <a:solidFill>
                <a:schemeClr val="tx1"/>
              </a:solidFill>
              <a:effectLst/>
              <a:latin typeface="+mn-lt"/>
              <a:ea typeface="+mn-ea"/>
              <a:cs typeface="+mn-cs"/>
            </a:endParaRPr>
          </a:p>
          <a:p>
            <a:pPr lvl="1" algn="l" rtl="0"/>
            <a:r>
              <a:rPr lang="x-none" sz="1200" b="0" i="0" u="none" kern="1200" baseline="0">
                <a:solidFill>
                  <a:schemeClr val="tx1"/>
                </a:solidFill>
                <a:effectLst/>
                <a:latin typeface="+mn-lt"/>
                <a:ea typeface="+mn-ea"/>
                <a:cs typeface="+mn-cs"/>
              </a:rPr>
              <a:t>Kulturna tradicija/običaji</a:t>
            </a:r>
            <a:endParaRPr lang="x-none" sz="1200" kern="1200" dirty="0" smtClean="0">
              <a:solidFill>
                <a:schemeClr val="tx1"/>
              </a:solidFill>
              <a:effectLst/>
              <a:latin typeface="+mn-lt"/>
              <a:ea typeface="+mn-ea"/>
              <a:cs typeface="+mn-cs"/>
            </a:endParaRPr>
          </a:p>
          <a:p>
            <a:pPr lvl="1" algn="l" rtl="0"/>
            <a:r>
              <a:rPr lang="x-none" sz="1200" b="0" i="0" u="none" kern="1200" baseline="0">
                <a:solidFill>
                  <a:schemeClr val="tx1"/>
                </a:solidFill>
                <a:effectLst/>
                <a:latin typeface="+mn-lt"/>
                <a:ea typeface="+mn-ea"/>
                <a:cs typeface="+mn-cs"/>
              </a:rPr>
              <a:t>Televizija i zabava (pop kultura)</a:t>
            </a:r>
          </a:p>
          <a:p>
            <a:pPr lvl="1" algn="l" rtl="0"/>
            <a:r>
              <a:rPr lang="x-none" sz="1200" b="0" i="0" u="none" kern="1200" baseline="0">
                <a:solidFill>
                  <a:schemeClr val="tx1"/>
                </a:solidFill>
                <a:effectLst/>
                <a:latin typeface="+mn-lt"/>
                <a:ea typeface="+mn-ea"/>
                <a:cs typeface="+mn-cs"/>
              </a:rPr>
              <a:t>Obrazovanje</a:t>
            </a:r>
            <a:endParaRPr lang="x-none" sz="1200" kern="1200" dirty="0" smtClean="0">
              <a:solidFill>
                <a:schemeClr val="tx1"/>
              </a:solidFill>
              <a:effectLst/>
              <a:latin typeface="+mn-lt"/>
              <a:ea typeface="+mn-ea"/>
              <a:cs typeface="+mn-cs"/>
            </a:endParaRPr>
          </a:p>
          <a:p>
            <a:pPr lvl="1" algn="l" rtl="0"/>
            <a:r>
              <a:rPr lang="x-none" sz="1200" b="0" i="0" u="none" kern="1200" baseline="0">
                <a:solidFill>
                  <a:schemeClr val="tx1"/>
                </a:solidFill>
                <a:effectLst/>
                <a:latin typeface="+mn-lt"/>
                <a:ea typeface="+mn-ea"/>
                <a:cs typeface="+mn-cs"/>
              </a:rPr>
              <a:t>Porodica-prijatelji-društvo</a:t>
            </a:r>
            <a:endParaRPr lang="x-non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x-none" dirty="0"/>
          </a:p>
        </p:txBody>
      </p:sp>
      <p:sp>
        <p:nvSpPr>
          <p:cNvPr id="4" name="Slide Number Placeholder 3"/>
          <p:cNvSpPr>
            <a:spLocks noGrp="1"/>
          </p:cNvSpPr>
          <p:nvPr>
            <p:ph type="sldNum" sz="quarter" idx="10"/>
          </p:nvPr>
        </p:nvSpPr>
        <p:spPr/>
        <p:txBody>
          <a:bodyPr/>
          <a:lstStyle/>
          <a:p>
            <a:pPr algn="l" rtl="0"/>
            <a:fld id="{55F7280B-260F-464D-BCA4-667E3463A032}" type="slidenum">
              <a:rPr/>
              <a:pPr algn="l" rtl="0"/>
              <a:t>14</a:t>
            </a:fld>
            <a:endParaRPr lang="x-non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l" rtl="0"/>
            <a:r>
              <a:rPr lang="x-none" sz="1200" b="0" i="0" u="none" kern="1200" baseline="0">
                <a:solidFill>
                  <a:schemeClr val="tx1"/>
                </a:solidFill>
                <a:effectLst/>
                <a:latin typeface="+mn-lt"/>
                <a:ea typeface="+mn-ea"/>
                <a:cs typeface="+mn-cs"/>
              </a:rPr>
              <a:t>Istraživači sa tri univerziteta u SAD osmislili su tzv. Test implicitnih asocijacija (IAT), kako bi izmjerili stavove i uvjerenja koja ljudi inače </a:t>
            </a:r>
            <a:r>
              <a:rPr lang="x-none" sz="1200" b="0" i="0" u="sng" kern="1200" baseline="0">
                <a:solidFill>
                  <a:schemeClr val="tx1"/>
                </a:solidFill>
                <a:effectLst/>
                <a:latin typeface="+mn-lt"/>
                <a:ea typeface="+mn-ea"/>
                <a:cs typeface="+mn-cs"/>
              </a:rPr>
              <a:t>ne žele ili nisu u stanju</a:t>
            </a:r>
            <a:r>
              <a:rPr lang="x-none" sz="1200" b="0" i="0" u="none" kern="1200" baseline="0">
                <a:solidFill>
                  <a:schemeClr val="tx1"/>
                </a:solidFill>
                <a:effectLst/>
                <a:latin typeface="+mn-lt"/>
                <a:ea typeface="+mn-ea"/>
                <a:cs typeface="+mn-cs"/>
              </a:rPr>
              <a:t> otkriti. </a:t>
            </a:r>
          </a:p>
          <a:p>
            <a:pPr lvl="0" algn="l" rtl="0"/>
            <a:endParaRPr lang="x-none" sz="1200" kern="1200" dirty="0" smtClean="0">
              <a:solidFill>
                <a:schemeClr val="tx1"/>
              </a:solidFill>
              <a:effectLst/>
              <a:latin typeface="+mn-lt"/>
              <a:ea typeface="+mn-ea"/>
              <a:cs typeface="+mn-cs"/>
            </a:endParaRPr>
          </a:p>
          <a:p>
            <a:pPr lvl="0" algn="l" rtl="0"/>
            <a:r>
              <a:rPr lang="x-none" sz="1200" b="0" i="0" u="none" kern="1200" baseline="0">
                <a:solidFill>
                  <a:schemeClr val="tx1"/>
                </a:solidFill>
                <a:effectLst/>
                <a:latin typeface="+mn-lt"/>
                <a:ea typeface="+mn-ea"/>
                <a:cs typeface="+mn-cs"/>
              </a:rPr>
              <a:t>IAT je komputerski test koji mjeri vrijeme koje vam je potrebno da odgovorite korištenjem uobičajenih asocijacija u prvom slučaju, i netipičnih asocijacija u drugom. Na taj način, osoba koja radi test ne može svjesno kontrolirati njegov ishod – čak i ako ispravno odgovara na pitanja. U osnovi, testom se ne mjeri da li eksplicitno povezujete tipične asocijacije – kao npr. žene i porodicu, nego koliko vremena vam treba da povežete žene i porodicu u poređenju sa asocijacijom žene i karijera. Dakle, test funkcionira tako što pokaže sljedeće:</a:t>
            </a:r>
          </a:p>
          <a:p>
            <a:pPr lvl="1" algn="l" rtl="0"/>
            <a:r>
              <a:rPr lang="x-none" sz="1200" b="0" i="0" u="none" kern="1200" baseline="0">
                <a:solidFill>
                  <a:schemeClr val="tx1"/>
                </a:solidFill>
                <a:effectLst/>
                <a:latin typeface="+mn-lt"/>
                <a:ea typeface="+mn-ea"/>
                <a:cs typeface="+mn-cs"/>
              </a:rPr>
              <a:t>Brzi odgovori = jednostavan odgovor, u skladu sa vašim sklonostima.</a:t>
            </a:r>
          </a:p>
          <a:p>
            <a:pPr lvl="1" algn="l" rtl="0"/>
            <a:r>
              <a:rPr lang="x-none" sz="1200" b="0" i="0" u="none" kern="1200" baseline="0">
                <a:solidFill>
                  <a:schemeClr val="tx1"/>
                </a:solidFill>
                <a:effectLst/>
                <a:latin typeface="+mn-lt"/>
                <a:ea typeface="+mn-ea"/>
                <a:cs typeface="+mn-cs"/>
              </a:rPr>
              <a:t>Spori odgovor = teže za odgovoriti, nije u skladu sa vašim sklonostima </a:t>
            </a:r>
          </a:p>
          <a:p>
            <a:pPr lvl="0" algn="l" rtl="0"/>
            <a:r>
              <a:rPr lang="x-none" sz="1200" b="0" i="0" u="none" kern="1200" baseline="0">
                <a:solidFill>
                  <a:schemeClr val="tx1"/>
                </a:solidFill>
                <a:effectLst/>
                <a:latin typeface="+mn-lt"/>
                <a:ea typeface="+mn-ea"/>
                <a:cs typeface="+mn-cs"/>
              </a:rPr>
              <a:t>“Decenija istraživanja uz primjenu IAT testa otkriva prožimajuće implicitne predrasude u svakoj državu u kojoj je test proveden, u skladu sa općim društvenim hijerarhijama – Nijemaca prema Turcima u Njemačkoj, Japanaca prema Koreancima u Japanu, bijelaca prema crncima u SAD, muškaraca prema ženama (stereotip koji se odnosi na karijeru i porodicu), osoba svijetle kože prema osobama tamnije kože, mladih prema starijima, heteroseksualnih osoba prema homoseksualnima itd.”  </a:t>
            </a:r>
          </a:p>
          <a:p>
            <a:pPr lvl="0" algn="l" rtl="0"/>
            <a:endParaRPr lang="x-none" sz="1200" kern="1200" dirty="0" smtClean="0">
              <a:solidFill>
                <a:schemeClr val="tx1"/>
              </a:solidFill>
              <a:effectLst/>
              <a:latin typeface="+mn-lt"/>
              <a:ea typeface="+mn-ea"/>
              <a:cs typeface="+mn-cs"/>
            </a:endParaRPr>
          </a:p>
          <a:p>
            <a:pPr algn="l" rtl="0"/>
            <a:r>
              <a:rPr lang="x-none" sz="1200" b="0" i="0" u="none" kern="1200" baseline="0">
                <a:solidFill>
                  <a:schemeClr val="tx1"/>
                </a:solidFill>
                <a:effectLst/>
                <a:latin typeface="+mn-lt"/>
                <a:ea typeface="+mn-ea"/>
                <a:cs typeface="+mn-cs"/>
              </a:rPr>
              <a:t>Jerry Kang Implicit Bias: A Primer for Courts,”  pripremljeno za Nacionalnu kampanju za osiguravanje rasne i etničke pravičnosti na državnim sudovima u Americi (2009.), s. 3.</a:t>
            </a:r>
          </a:p>
          <a:p>
            <a:pPr algn="l" rtl="0"/>
            <a:r>
              <a:rPr lang="x-none" sz="1200" b="0" i="0" u="none" kern="1200" baseline="0">
                <a:solidFill>
                  <a:schemeClr val="tx1"/>
                </a:solidFill>
                <a:effectLst/>
                <a:latin typeface="+mn-lt"/>
                <a:ea typeface="+mn-ea"/>
                <a:cs typeface="+mn-cs"/>
              </a:rPr>
              <a:t>Project Implicit, koji provodi IAT testove u SAD, 1998. godine su formirala tri naučnika – Tony Greenwald (</a:t>
            </a:r>
            <a:r>
              <a:rPr lang="x-none" sz="1200" b="0" i="1" u="none" kern="1200" baseline="0">
                <a:solidFill>
                  <a:schemeClr val="tx1"/>
                </a:solidFill>
                <a:effectLst/>
                <a:latin typeface="+mn-lt"/>
                <a:ea typeface="+mn-ea"/>
                <a:cs typeface="+mn-cs"/>
              </a:rPr>
              <a:t>Univerzitet u Washingtonu</a:t>
            </a:r>
            <a:r>
              <a:rPr lang="x-none" sz="1200" b="0" i="0" u="none" kern="1200" baseline="0">
                <a:solidFill>
                  <a:schemeClr val="tx1"/>
                </a:solidFill>
                <a:effectLst/>
                <a:latin typeface="+mn-lt"/>
                <a:ea typeface="+mn-ea"/>
                <a:cs typeface="+mn-cs"/>
              </a:rPr>
              <a:t>), Mahzarin</a:t>
            </a:r>
            <a:r>
              <a:rPr lang="x-none" sz="1200" b="0" i="0" u="sng" kern="1200" baseline="0">
                <a:solidFill>
                  <a:schemeClr val="tx1"/>
                </a:solidFill>
                <a:effectLst/>
                <a:latin typeface="+mn-lt"/>
                <a:ea typeface="+mn-ea"/>
                <a:cs typeface="+mn-cs"/>
                <a:hlinkClick r:id="rId3"/>
              </a:rPr>
              <a:t> </a:t>
            </a:r>
            <a:r>
              <a:rPr lang="x-none" sz="1200" b="0" i="0" u="none" kern="1200" baseline="0">
                <a:solidFill>
                  <a:schemeClr val="tx1"/>
                </a:solidFill>
                <a:effectLst/>
                <a:latin typeface="+mn-lt"/>
                <a:ea typeface="+mn-ea"/>
                <a:cs typeface="+mn-cs"/>
              </a:rPr>
              <a:t>Banaji (</a:t>
            </a:r>
            <a:r>
              <a:rPr lang="x-none" sz="1200" b="0" i="1" u="none" kern="1200" baseline="0">
                <a:solidFill>
                  <a:schemeClr val="tx1"/>
                </a:solidFill>
                <a:effectLst/>
                <a:latin typeface="+mn-lt"/>
                <a:ea typeface="+mn-ea"/>
                <a:cs typeface="+mn-cs"/>
              </a:rPr>
              <a:t>Univerzitet Harvard</a:t>
            </a:r>
            <a:r>
              <a:rPr lang="x-none" sz="1200" b="0" i="0" u="none" kern="1200" baseline="0">
                <a:solidFill>
                  <a:schemeClr val="tx1"/>
                </a:solidFill>
                <a:effectLst/>
                <a:latin typeface="+mn-lt"/>
                <a:ea typeface="+mn-ea"/>
                <a:cs typeface="+mn-cs"/>
              </a:rPr>
              <a:t>) i Brian Nosek (</a:t>
            </a:r>
            <a:r>
              <a:rPr lang="x-none" sz="1200" b="0" i="1" u="none" kern="1200" baseline="0">
                <a:solidFill>
                  <a:schemeClr val="tx1"/>
                </a:solidFill>
                <a:effectLst/>
                <a:latin typeface="+mn-lt"/>
                <a:ea typeface="+mn-ea"/>
                <a:cs typeface="+mn-cs"/>
              </a:rPr>
              <a:t>Univerzitet Virginia</a:t>
            </a:r>
            <a:r>
              <a:rPr lang="x-none" sz="1200" b="0" i="0" u="none" kern="1200" baseline="0">
                <a:solidFill>
                  <a:schemeClr val="tx1"/>
                </a:solidFill>
                <a:effectLst/>
                <a:latin typeface="+mn-lt"/>
                <a:ea typeface="+mn-ea"/>
                <a:cs typeface="+mn-cs"/>
              </a:rPr>
              <a:t>). Cilj ove organizacije je da educira javnost o implicitnim društvenim spoznajama i obezbijedi “virtualnu laboratoriju” – novi način prikupljanja podataka na Internetu za istraživače. Project Implicit pruža i konsultantske, te usluge edukacije i obuke na teme implicitnih predrasuda, različitosti i inkluzije, liderstva, primjene nauke u praksi i inovacija. </a:t>
            </a:r>
            <a:endParaRPr lang="x-none" sz="1600" kern="1200" dirty="0" smtClean="0">
              <a:solidFill>
                <a:schemeClr val="tx1"/>
              </a:solidFill>
              <a:effectLst/>
              <a:latin typeface="+mn-lt"/>
              <a:ea typeface="+mn-ea"/>
              <a:cs typeface="+mn-cs"/>
            </a:endParaRPr>
          </a:p>
          <a:p>
            <a:pPr algn="l" rtl="0"/>
            <a:r>
              <a:rPr lang="x-none" sz="1200" b="0" i="0" u="none" kern="1200" baseline="0">
                <a:solidFill>
                  <a:schemeClr val="tx1"/>
                </a:solidFill>
                <a:effectLst/>
                <a:latin typeface="+mn-lt"/>
                <a:ea typeface="+mn-ea"/>
                <a:cs typeface="+mn-cs"/>
              </a:rPr>
              <a:t> </a:t>
            </a:r>
            <a:endParaRPr lang="x-non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55F7280B-260F-464D-BCA4-667E3463A032}" type="slidenum">
              <a:rPr/>
              <a:pPr algn="l" rtl="0"/>
              <a:t>15</a:t>
            </a:fld>
            <a:endParaRPr lang="x-non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l" rtl="0"/>
            <a:r>
              <a:rPr lang="x-none" sz="1200" b="0" i="0" u="none" kern="1200" baseline="0">
                <a:solidFill>
                  <a:schemeClr val="tx1"/>
                </a:solidFill>
                <a:effectLst/>
                <a:latin typeface="+mn-lt"/>
                <a:ea typeface="+mn-ea"/>
                <a:cs typeface="+mn-cs"/>
              </a:rPr>
              <a:t>Pokažite kako test funkcionira korištenjem naziva boja u kombinaciji sa bojom riječi. </a:t>
            </a:r>
          </a:p>
          <a:p>
            <a:pPr lvl="0" algn="l" rtl="0"/>
            <a:endParaRPr lang="x-none" sz="1200" kern="1200" dirty="0" smtClean="0">
              <a:solidFill>
                <a:schemeClr val="tx1"/>
              </a:solidFill>
              <a:effectLst/>
              <a:latin typeface="+mn-lt"/>
              <a:ea typeface="+mn-ea"/>
              <a:cs typeface="+mn-cs"/>
            </a:endParaRPr>
          </a:p>
          <a:p>
            <a:pPr lvl="0" algn="l" rtl="0"/>
            <a:r>
              <a:rPr lang="x-none" sz="1200" b="0" i="0" u="none" kern="1200" baseline="0">
                <a:solidFill>
                  <a:schemeClr val="tx1"/>
                </a:solidFill>
                <a:effectLst/>
                <a:latin typeface="+mn-lt"/>
                <a:ea typeface="+mn-ea"/>
                <a:cs typeface="+mn-cs"/>
              </a:rPr>
              <a:t>Zamolite učesnike da izgovore BOJU kojom je napisana riječ (ne da pročitaju riječ) na prvom slajdu:</a:t>
            </a:r>
          </a:p>
          <a:p>
            <a:pPr marL="0" marR="0" indent="0" algn="l" defTabSz="914400" rtl="0" eaLnBrk="1" fontAlgn="auto" latinLnBrk="0" hangingPunct="1">
              <a:lnSpc>
                <a:spcPct val="100000"/>
              </a:lnSpc>
              <a:spcBef>
                <a:spcPts val="0"/>
              </a:spcBef>
              <a:spcAft>
                <a:spcPts val="0"/>
              </a:spcAft>
              <a:buClrTx/>
              <a:buSzTx/>
              <a:buFontTx/>
              <a:buNone/>
              <a:tabLst/>
              <a:defRPr/>
            </a:pPr>
            <a:endParaRPr lang="x-none" dirty="0"/>
          </a:p>
        </p:txBody>
      </p:sp>
      <p:sp>
        <p:nvSpPr>
          <p:cNvPr id="4" name="Slide Number Placeholder 3"/>
          <p:cNvSpPr>
            <a:spLocks noGrp="1"/>
          </p:cNvSpPr>
          <p:nvPr>
            <p:ph type="sldNum" sz="quarter" idx="10"/>
          </p:nvPr>
        </p:nvSpPr>
        <p:spPr/>
        <p:txBody>
          <a:bodyPr/>
          <a:lstStyle/>
          <a:p>
            <a:pPr algn="l" rtl="0"/>
            <a:fld id="{55F7280B-260F-464D-BCA4-667E3463A032}" type="slidenum">
              <a:rPr/>
              <a:pPr algn="l" rtl="0"/>
              <a:t>16</a:t>
            </a:fld>
            <a:endParaRPr lang="x-non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sz="1200" b="0" i="0" u="none" kern="1200" baseline="0">
                <a:solidFill>
                  <a:schemeClr val="tx1"/>
                </a:solidFill>
                <a:effectLst/>
                <a:latin typeface="+mn-lt"/>
                <a:ea typeface="+mn-ea"/>
                <a:cs typeface="+mn-cs"/>
              </a:rPr>
              <a:t>Sada zamolite učesnike da izgovore BOJU kojom je napisana riječ (ne da pročitaju riječ) na drugom slajdu:</a:t>
            </a:r>
          </a:p>
          <a:p>
            <a:pPr marL="0" marR="0" lvl="0" indent="0" algn="l" defTabSz="914400" rtl="0" eaLnBrk="1" fontAlgn="auto" latinLnBrk="0" hangingPunct="1">
              <a:lnSpc>
                <a:spcPct val="100000"/>
              </a:lnSpc>
              <a:spcBef>
                <a:spcPts val="0"/>
              </a:spcBef>
              <a:spcAft>
                <a:spcPts val="0"/>
              </a:spcAft>
              <a:buClrTx/>
              <a:buSzTx/>
              <a:buFontTx/>
              <a:buNone/>
              <a:tabLst/>
              <a:defRPr/>
            </a:pPr>
            <a:endParaRPr lang="x-non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x-none" sz="1200" b="0" i="0" u="none" kern="1200" baseline="0">
                <a:solidFill>
                  <a:schemeClr val="tx1"/>
                </a:solidFill>
                <a:effectLst/>
                <a:latin typeface="+mn-lt"/>
                <a:ea typeface="+mn-ea"/>
                <a:cs typeface="+mn-cs"/>
              </a:rPr>
              <a:t>Ovaj primjer pokazuje koliko je teško našem umu da zanemari (ili prevaziđe) automatske (podsvjesne) asocijacije. Iako MOŽEMO izgovoriti boju kojom je riječ napisana, usprkos tome o kojoj se riječi radi, to nam je teže i stoga nam treba više vremena - naročito kada uporedite brzinu dva testa.</a:t>
            </a:r>
          </a:p>
          <a:p>
            <a:pPr marL="0" marR="0" indent="0" algn="l" defTabSz="914400" rtl="0" eaLnBrk="1" fontAlgn="auto" latinLnBrk="0" hangingPunct="1">
              <a:lnSpc>
                <a:spcPct val="100000"/>
              </a:lnSpc>
              <a:spcBef>
                <a:spcPts val="0"/>
              </a:spcBef>
              <a:spcAft>
                <a:spcPts val="0"/>
              </a:spcAft>
              <a:buClrTx/>
              <a:buSzTx/>
              <a:buFontTx/>
              <a:buNone/>
              <a:tabLst/>
              <a:defRPr/>
            </a:pPr>
            <a:endParaRPr lang="x-none" dirty="0"/>
          </a:p>
        </p:txBody>
      </p:sp>
      <p:sp>
        <p:nvSpPr>
          <p:cNvPr id="4" name="Slide Number Placeholder 3"/>
          <p:cNvSpPr>
            <a:spLocks noGrp="1"/>
          </p:cNvSpPr>
          <p:nvPr>
            <p:ph type="sldNum" sz="quarter" idx="10"/>
          </p:nvPr>
        </p:nvSpPr>
        <p:spPr/>
        <p:txBody>
          <a:bodyPr/>
          <a:lstStyle/>
          <a:p>
            <a:pPr algn="l" rtl="0"/>
            <a:fld id="{55F7280B-260F-464D-BCA4-667E3463A032}" type="slidenum">
              <a:rPr/>
              <a:pPr algn="l" rtl="0"/>
              <a:t>17</a:t>
            </a:fld>
            <a:endParaRPr lang="x-non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1200" b="0" i="0" u="none" kern="1200" baseline="0">
                <a:solidFill>
                  <a:schemeClr val="tx1"/>
                </a:solidFill>
                <a:effectLst/>
                <a:latin typeface="+mn-lt"/>
                <a:ea typeface="+mn-ea"/>
                <a:cs typeface="+mn-cs"/>
              </a:rPr>
              <a:t>Pogledajmo film u kojem se govori o nekim istraživanjima na temu implicitnih predrasuda, te kako se one mogu i povezuju s pravosuđem.</a:t>
            </a:r>
            <a:endParaRPr lang="x-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x-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x-none" b="0" i="0" u="none" baseline="0"/>
              <a:t>http://youtu.be/kzz5Ae-Jq0s</a:t>
            </a:r>
          </a:p>
          <a:p>
            <a:pPr marL="0" marR="0" indent="0" algn="l" defTabSz="914400" rtl="0" eaLnBrk="1" fontAlgn="auto" latinLnBrk="0" hangingPunct="1">
              <a:lnSpc>
                <a:spcPct val="100000"/>
              </a:lnSpc>
              <a:spcBef>
                <a:spcPts val="0"/>
              </a:spcBef>
              <a:spcAft>
                <a:spcPts val="0"/>
              </a:spcAft>
              <a:buClrTx/>
              <a:buSzTx/>
              <a:buFontTx/>
              <a:buNone/>
              <a:tabLst/>
              <a:defRPr/>
            </a:pPr>
            <a:endParaRPr lang="x-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x-none" dirty="0"/>
          </a:p>
        </p:txBody>
      </p:sp>
      <p:sp>
        <p:nvSpPr>
          <p:cNvPr id="4" name="Slide Number Placeholder 3"/>
          <p:cNvSpPr>
            <a:spLocks noGrp="1"/>
          </p:cNvSpPr>
          <p:nvPr>
            <p:ph type="sldNum" sz="quarter" idx="10"/>
          </p:nvPr>
        </p:nvSpPr>
        <p:spPr/>
        <p:txBody>
          <a:bodyPr/>
          <a:lstStyle/>
          <a:p>
            <a:pPr algn="l" rtl="0"/>
            <a:fld id="{55F7280B-260F-464D-BCA4-667E3463A032}" type="slidenum">
              <a:rPr/>
              <a:pPr algn="l" rtl="0"/>
              <a:t>18</a:t>
            </a:fld>
            <a:endParaRPr lang="x-non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l" rtl="0"/>
            <a:r>
              <a:rPr lang="x-none" sz="1200" b="0" i="0" u="none" kern="1200" baseline="0">
                <a:solidFill>
                  <a:schemeClr val="tx1"/>
                </a:solidFill>
                <a:effectLst/>
                <a:latin typeface="+mn-lt"/>
                <a:ea typeface="+mn-ea"/>
                <a:cs typeface="+mn-cs"/>
              </a:rPr>
              <a:t>Pravosuđe je odgovorno za provedbu i tumačenje zakona – provedbom zakona se mogu umnožiti i ojačati rodni stereotipi i ograničiti pristup i mogućnosti za muškarce i žene; ili se može promovirati rodna ravnopravnost, svjesnim nastojanjem da se prevaziđu rodni stereotipi i asocijacije. </a:t>
            </a:r>
          </a:p>
          <a:p>
            <a:pPr lvl="0" algn="l" rtl="0"/>
            <a:endParaRPr lang="x-none" sz="1200" kern="1200" dirty="0" smtClean="0">
              <a:solidFill>
                <a:schemeClr val="tx1"/>
              </a:solidFill>
              <a:effectLst/>
              <a:latin typeface="+mn-lt"/>
              <a:ea typeface="+mn-ea"/>
              <a:cs typeface="+mn-cs"/>
            </a:endParaRPr>
          </a:p>
          <a:p>
            <a:pPr lvl="0" algn="l" rtl="0"/>
            <a:r>
              <a:rPr lang="x-none" sz="1200" b="0" i="0" u="none" kern="1200" baseline="0">
                <a:solidFill>
                  <a:schemeClr val="tx1"/>
                </a:solidFill>
                <a:effectLst/>
                <a:latin typeface="+mn-lt"/>
                <a:ea typeface="+mn-ea"/>
                <a:cs typeface="+mn-cs"/>
              </a:rPr>
              <a:t>Iako pripadnici pravosudne zajednice, kao i svi ljudi, neizbježno imaju vlastita iskustva, perpsektive, mišljenja i implicitne pretpostavke - to ne mora biti problematično. Problematično je kada toga nisu svjesni. Ovo su pitanje razmatrale sudije L’Heureux-Dubé i McLachlin na Vrhovnom sudu Kanade, te su primijetili:</a:t>
            </a:r>
          </a:p>
          <a:p>
            <a:pPr lvl="0" algn="l" rtl="0"/>
            <a:endParaRPr lang="x-none" sz="1200" kern="1200" dirty="0" smtClean="0">
              <a:solidFill>
                <a:schemeClr val="tx1"/>
              </a:solidFill>
              <a:effectLst/>
              <a:latin typeface="+mn-lt"/>
              <a:ea typeface="+mn-ea"/>
              <a:cs typeface="+mn-cs"/>
            </a:endParaRPr>
          </a:p>
          <a:p>
            <a:pPr algn="l" rtl="0"/>
            <a:r>
              <a:rPr lang="x-none" sz="1200" b="0" i="1" u="none" kern="1200" baseline="0">
                <a:solidFill>
                  <a:schemeClr val="tx1"/>
                </a:solidFill>
                <a:effectLst/>
                <a:latin typeface="+mn-lt"/>
                <a:ea typeface="+mn-ea"/>
                <a:cs typeface="+mn-cs"/>
              </a:rPr>
              <a:t>…Iako sudije nikada ne mogu biti neutralne, u smislu čiste objektivnosti, mogu i moraju težiti ka nepristranosti. Stoga je prihvaćeno kao neizbježno i primjereno da različita iskustva sudijama pomažu u procesu donošenja odluka i da će se odraziti na njihove presude, sve dok su takva iskustva relevantna za predmete, nisu bazirana na neprimjerenim stereotipima i ne sprječavaju pravično i pošteno odlučivanje u predmetima na osnovu činjeničnih dokaza…</a:t>
            </a:r>
            <a:endParaRPr lang="x-none" sz="1200" kern="1200" dirty="0" smtClean="0">
              <a:solidFill>
                <a:schemeClr val="tx1"/>
              </a:solidFill>
              <a:effectLst/>
              <a:latin typeface="+mn-lt"/>
              <a:ea typeface="+mn-ea"/>
              <a:cs typeface="+mn-cs"/>
            </a:endParaRPr>
          </a:p>
          <a:p>
            <a:pPr algn="l" rtl="0"/>
            <a:r>
              <a:rPr lang="x-none" sz="1200" b="0" i="0" u="none" kern="1200" baseline="0">
                <a:solidFill>
                  <a:schemeClr val="tx1"/>
                </a:solidFill>
                <a:effectLst/>
                <a:latin typeface="+mn-lt"/>
                <a:ea typeface="+mn-ea"/>
                <a:cs typeface="+mn-cs"/>
              </a:rPr>
              <a:t> </a:t>
            </a:r>
            <a:endParaRPr lang="x-none" sz="1200" kern="1200" dirty="0" smtClean="0">
              <a:solidFill>
                <a:schemeClr val="tx1"/>
              </a:solidFill>
              <a:effectLst/>
              <a:latin typeface="+mn-lt"/>
              <a:ea typeface="+mn-ea"/>
              <a:cs typeface="+mn-cs"/>
            </a:endParaRPr>
          </a:p>
          <a:p>
            <a:pPr algn="l" rtl="0"/>
            <a:r>
              <a:rPr lang="x-none" sz="1200" b="0" i="1" u="none" kern="1200" baseline="0">
                <a:solidFill>
                  <a:schemeClr val="tx1"/>
                </a:solidFill>
                <a:effectLst/>
                <a:latin typeface="+mn-lt"/>
                <a:ea typeface="+mn-ea"/>
                <a:cs typeface="+mn-cs"/>
              </a:rPr>
              <a:t>Istinska nepristranost ne znači da sudija ne smije imati nikakve simpatije ili mišljenja; ona nalaže da sudija, usprkos tome, otvorenog uma i slobodno razmatra i reaguje na različita stanovišta</a:t>
            </a:r>
            <a:endParaRPr lang="x-none" sz="1200" kern="1200" dirty="0" smtClean="0">
              <a:solidFill>
                <a:schemeClr val="tx1"/>
              </a:solidFill>
              <a:effectLst/>
              <a:latin typeface="+mn-lt"/>
              <a:ea typeface="+mn-ea"/>
              <a:cs typeface="+mn-cs"/>
            </a:endParaRPr>
          </a:p>
          <a:p>
            <a:endParaRPr lang="x-none" baseline="0" dirty="0" smtClean="0"/>
          </a:p>
        </p:txBody>
      </p:sp>
      <p:sp>
        <p:nvSpPr>
          <p:cNvPr id="4" name="Slide Number Placeholder 3"/>
          <p:cNvSpPr>
            <a:spLocks noGrp="1"/>
          </p:cNvSpPr>
          <p:nvPr>
            <p:ph type="sldNum" sz="quarter" idx="10"/>
          </p:nvPr>
        </p:nvSpPr>
        <p:spPr/>
        <p:txBody>
          <a:bodyPr/>
          <a:lstStyle/>
          <a:p>
            <a:pPr algn="l" rtl="0"/>
            <a:fld id="{55F7280B-260F-464D-BCA4-667E3463A032}" type="slidenum">
              <a:rPr/>
              <a:pPr algn="l" rtl="0"/>
              <a:t>19</a:t>
            </a:fld>
            <a:endParaRPr lang="x-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l" rtl="0"/>
            <a:r>
              <a:rPr lang="x-none" sz="1200" b="0" i="0" u="none" kern="1200" baseline="0">
                <a:solidFill>
                  <a:schemeClr val="tx1"/>
                </a:solidFill>
                <a:effectLst/>
                <a:latin typeface="+mn-lt"/>
                <a:ea typeface="+mn-ea"/>
                <a:cs typeface="+mn-cs"/>
              </a:rPr>
              <a:t>Pitajte učesnike da li vjeruju da je uloga pravosuđa da:</a:t>
            </a:r>
            <a:endParaRPr lang="x-none" sz="1200" kern="1200" dirty="0" smtClean="0">
              <a:solidFill>
                <a:schemeClr val="tx1"/>
              </a:solidFill>
              <a:effectLst/>
              <a:latin typeface="+mn-lt"/>
              <a:ea typeface="+mn-ea"/>
              <a:cs typeface="+mn-cs"/>
            </a:endParaRPr>
          </a:p>
          <a:p>
            <a:pPr lvl="1" algn="l" rtl="0"/>
            <a:r>
              <a:rPr lang="x-none" sz="1200" b="0" i="0" u="none" kern="1200" baseline="0">
                <a:solidFill>
                  <a:schemeClr val="tx1"/>
                </a:solidFill>
                <a:effectLst/>
                <a:latin typeface="+mn-lt"/>
                <a:ea typeface="+mn-ea"/>
                <a:cs typeface="+mn-cs"/>
              </a:rPr>
              <a:t>Podržava vladavinu zakona </a:t>
            </a:r>
            <a:endParaRPr lang="x-none" sz="1200" kern="1200" dirty="0" smtClean="0">
              <a:solidFill>
                <a:schemeClr val="tx1"/>
              </a:solidFill>
              <a:effectLst/>
              <a:latin typeface="+mn-lt"/>
              <a:ea typeface="+mn-ea"/>
              <a:cs typeface="+mn-cs"/>
            </a:endParaRPr>
          </a:p>
          <a:p>
            <a:pPr lvl="1" algn="l" rtl="0"/>
            <a:r>
              <a:rPr lang="x-none" sz="1200" b="0" i="0" u="none" kern="1200" baseline="0">
                <a:solidFill>
                  <a:schemeClr val="tx1"/>
                </a:solidFill>
                <a:effectLst/>
                <a:latin typeface="+mn-lt"/>
                <a:ea typeface="+mn-ea"/>
                <a:cs typeface="+mn-cs"/>
              </a:rPr>
              <a:t>Primjenjuje zakone na pravičan i nepristran način</a:t>
            </a:r>
          </a:p>
          <a:p>
            <a:pPr lvl="1" algn="l" rtl="0"/>
            <a:r>
              <a:rPr lang="x-none" sz="1200" b="0" i="0" u="none" kern="1200" baseline="0">
                <a:solidFill>
                  <a:schemeClr val="tx1"/>
                </a:solidFill>
                <a:effectLst/>
                <a:latin typeface="+mn-lt"/>
                <a:ea typeface="+mn-ea"/>
                <a:cs typeface="+mn-cs"/>
              </a:rPr>
              <a:t>Dijeli pravdu jednako i objektivno</a:t>
            </a:r>
          </a:p>
          <a:p>
            <a:endParaRPr lang="x-none" dirty="0"/>
          </a:p>
        </p:txBody>
      </p:sp>
      <p:sp>
        <p:nvSpPr>
          <p:cNvPr id="4" name="Slide Number Placeholder 3"/>
          <p:cNvSpPr>
            <a:spLocks noGrp="1"/>
          </p:cNvSpPr>
          <p:nvPr>
            <p:ph type="sldNum" sz="quarter" idx="10"/>
          </p:nvPr>
        </p:nvSpPr>
        <p:spPr/>
        <p:txBody>
          <a:bodyPr/>
          <a:lstStyle/>
          <a:p>
            <a:pPr algn="l" rtl="0"/>
            <a:fld id="{55F7280B-260F-464D-BCA4-667E3463A032}" type="slidenum">
              <a:rPr/>
              <a:pPr algn="l" rtl="0"/>
              <a:t>2</a:t>
            </a:fld>
            <a:endParaRPr lang="x-non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l" rtl="0"/>
            <a:r>
              <a:rPr lang="x-none" sz="1200" b="0" i="0" u="none" kern="1200" baseline="0">
                <a:solidFill>
                  <a:schemeClr val="tx1"/>
                </a:solidFill>
                <a:effectLst/>
                <a:latin typeface="+mn-lt"/>
                <a:ea typeface="+mn-ea"/>
                <a:cs typeface="+mn-cs"/>
              </a:rPr>
              <a:t>Doista, kao što i sudije tvrde - mi smo gospodari svog uma! Možemo:</a:t>
            </a:r>
          </a:p>
          <a:p>
            <a:pPr lvl="1" algn="l" rtl="0"/>
            <a:r>
              <a:rPr lang="x-none" sz="1200" b="0" i="0" u="none" kern="1200" baseline="0">
                <a:solidFill>
                  <a:schemeClr val="tx1"/>
                </a:solidFill>
                <a:effectLst/>
                <a:latin typeface="+mn-lt"/>
                <a:ea typeface="+mn-ea"/>
                <a:cs typeface="+mn-cs"/>
              </a:rPr>
              <a:t>biti na oprezu i potisnuti automatsku predrasudu;</a:t>
            </a:r>
          </a:p>
          <a:p>
            <a:pPr lvl="1" algn="l" rtl="0"/>
            <a:r>
              <a:rPr lang="x-none" sz="1200" b="0" i="0" u="none" kern="1200" baseline="0">
                <a:solidFill>
                  <a:schemeClr val="tx1"/>
                </a:solidFill>
                <a:effectLst/>
                <a:latin typeface="+mn-lt"/>
                <a:ea typeface="+mn-ea"/>
                <a:cs typeface="+mn-cs"/>
              </a:rPr>
              <a:t>poduzeti korake kako bismo promijenili kulturu i prakse koje doprinose postojanju predrasuda; i</a:t>
            </a:r>
          </a:p>
          <a:p>
            <a:pPr lvl="1" algn="l" rtl="0"/>
            <a:r>
              <a:rPr lang="x-none" sz="1200" b="0" i="0" u="none" kern="1200" baseline="0">
                <a:solidFill>
                  <a:schemeClr val="tx1"/>
                </a:solidFill>
                <a:effectLst/>
                <a:latin typeface="+mn-lt"/>
                <a:ea typeface="+mn-ea"/>
                <a:cs typeface="+mn-cs"/>
              </a:rPr>
              <a:t>održati obećanje o održavanju Pravde u životu.</a:t>
            </a:r>
          </a:p>
          <a:p>
            <a:pPr marL="0" marR="0" indent="0" algn="l" defTabSz="914400" rtl="0" eaLnBrk="1" fontAlgn="auto" latinLnBrk="0" hangingPunct="1">
              <a:lnSpc>
                <a:spcPct val="100000"/>
              </a:lnSpc>
              <a:spcBef>
                <a:spcPts val="0"/>
              </a:spcBef>
              <a:spcAft>
                <a:spcPts val="0"/>
              </a:spcAft>
              <a:buClrTx/>
              <a:buSzTx/>
              <a:buFontTx/>
              <a:buNone/>
              <a:tabLst/>
              <a:defRPr/>
            </a:pPr>
            <a:endParaRPr lang="x-none" dirty="0" smtClean="0"/>
          </a:p>
          <a:p>
            <a:pPr lvl="0" algn="l" rtl="0"/>
            <a:r>
              <a:rPr lang="x-none" sz="1200" b="0" i="0" u="none" kern="1200" baseline="0">
                <a:solidFill>
                  <a:schemeClr val="tx1"/>
                </a:solidFill>
                <a:effectLst/>
                <a:latin typeface="+mn-lt"/>
                <a:ea typeface="+mn-ea"/>
                <a:cs typeface="+mn-cs"/>
              </a:rPr>
              <a:t>Edukacija i svijest su ključ za ublažavanje efekata rodnih stereotipa i implicitnih rodnih predrasuda (kao i drugih oblika implicitnih predrasuda) u pravosuđu. To uključuje:</a:t>
            </a:r>
          </a:p>
          <a:p>
            <a:pPr lvl="1" algn="l" rtl="0"/>
            <a:r>
              <a:rPr lang="x-none" sz="1200" b="0" i="0" u="none" kern="1200" baseline="0">
                <a:solidFill>
                  <a:schemeClr val="tx1"/>
                </a:solidFill>
                <a:effectLst/>
                <a:latin typeface="+mn-lt"/>
                <a:ea typeface="+mn-ea"/>
                <a:cs typeface="+mn-cs"/>
              </a:rPr>
              <a:t>Uvrštavanje tema implicitnih i eksplicitnih predrasuda u pravnu edukaciju i profesionalne obuke – uključujući i načine na koje predrasude mogu utjecati na pravno rezonovanje; te</a:t>
            </a:r>
          </a:p>
          <a:p>
            <a:pPr lvl="1" algn="l" rtl="0"/>
            <a:r>
              <a:rPr lang="x-none" sz="1200" b="0" i="0" u="none" kern="1200" baseline="0">
                <a:solidFill>
                  <a:schemeClr val="tx1"/>
                </a:solidFill>
                <a:effectLst/>
                <a:latin typeface="+mn-lt"/>
                <a:ea typeface="+mn-ea"/>
                <a:cs typeface="+mn-cs"/>
              </a:rPr>
              <a:t>Dovođenje u pitanje uvjerenosti članova pravosuđa u vlastitu objektivnost – jer su oni koji sebe smatraju objektivnim vjerovatnije skloni rodno pristranom razmišljanju i djelovanju.</a:t>
            </a:r>
          </a:p>
          <a:p>
            <a:pPr algn="l" rtl="0"/>
            <a:r>
              <a:rPr lang="x-none" sz="1200" b="0" i="0" u="none" kern="1200" baseline="0">
                <a:solidFill>
                  <a:schemeClr val="tx1"/>
                </a:solidFill>
                <a:effectLst/>
                <a:latin typeface="+mn-lt"/>
                <a:ea typeface="+mn-ea"/>
                <a:cs typeface="+mn-cs"/>
              </a:rPr>
              <a:t>Kang, et al. “Implicit Bias in the Courtroom,” 1124.-1186.</a:t>
            </a:r>
          </a:p>
          <a:p>
            <a:pPr marL="0" marR="0" indent="0" algn="l" defTabSz="914400" rtl="0" eaLnBrk="1" fontAlgn="auto" latinLnBrk="0" hangingPunct="1">
              <a:lnSpc>
                <a:spcPct val="100000"/>
              </a:lnSpc>
              <a:spcBef>
                <a:spcPts val="0"/>
              </a:spcBef>
              <a:spcAft>
                <a:spcPts val="0"/>
              </a:spcAft>
              <a:buClrTx/>
              <a:buSzTx/>
              <a:buFontTx/>
              <a:buNone/>
              <a:tabLst/>
              <a:defRPr/>
            </a:pPr>
            <a:endParaRPr lang="x-none" dirty="0"/>
          </a:p>
        </p:txBody>
      </p:sp>
      <p:sp>
        <p:nvSpPr>
          <p:cNvPr id="4" name="Slide Number Placeholder 3"/>
          <p:cNvSpPr>
            <a:spLocks noGrp="1"/>
          </p:cNvSpPr>
          <p:nvPr>
            <p:ph type="sldNum" sz="quarter" idx="10"/>
          </p:nvPr>
        </p:nvSpPr>
        <p:spPr/>
        <p:txBody>
          <a:bodyPr/>
          <a:lstStyle/>
          <a:p>
            <a:pPr algn="l" rtl="0"/>
            <a:fld id="{55F7280B-260F-464D-BCA4-667E3463A032}" type="slidenum">
              <a:rPr/>
              <a:pPr algn="l" rtl="0"/>
              <a:t>20</a:t>
            </a:fld>
            <a:endParaRPr lang="x-non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l" rtl="0"/>
            <a:r>
              <a:rPr lang="x-none" sz="1200" b="0" i="0" u="none" kern="1200" baseline="0">
                <a:solidFill>
                  <a:schemeClr val="tx1"/>
                </a:solidFill>
                <a:effectLst/>
                <a:latin typeface="+mn-lt"/>
                <a:ea typeface="+mn-ea"/>
                <a:cs typeface="+mn-cs"/>
              </a:rPr>
              <a:t>Ovaj slajd je dodatni ili alternativni sadržaj za razmatranje...</a:t>
            </a:r>
            <a:endParaRPr lang="x-none" sz="1200" kern="1200" dirty="0" smtClean="0">
              <a:solidFill>
                <a:schemeClr val="tx1"/>
              </a:solidFill>
              <a:effectLst/>
              <a:latin typeface="+mn-lt"/>
              <a:ea typeface="+mn-ea"/>
              <a:cs typeface="+mn-cs"/>
            </a:endParaRPr>
          </a:p>
          <a:p>
            <a:pPr lvl="0" algn="l" rtl="0"/>
            <a:endParaRPr lang="x-none" sz="1200" kern="1200" dirty="0" smtClean="0">
              <a:solidFill>
                <a:schemeClr val="tx1"/>
              </a:solidFill>
              <a:effectLst/>
              <a:latin typeface="+mn-lt"/>
              <a:ea typeface="+mn-ea"/>
              <a:cs typeface="+mn-cs"/>
            </a:endParaRPr>
          </a:p>
          <a:p>
            <a:pPr lvl="0" algn="l" rtl="0"/>
            <a:r>
              <a:rPr lang="x-none" sz="1200" b="0" i="0" u="none" kern="1200" baseline="0">
                <a:solidFill>
                  <a:schemeClr val="tx1"/>
                </a:solidFill>
                <a:effectLst/>
                <a:latin typeface="+mn-lt"/>
                <a:ea typeface="+mn-ea"/>
                <a:cs typeface="+mn-cs"/>
              </a:rPr>
              <a:t>U martu 2012. godine, ESLJP je objavio odluku u predmetu Konstantin Markin protiv Rusije – ESLJP je utvrdio da omogućavanje roditeljskog odsustva vojnikinjama, ali ne i vojnicima, predstavlja kršenje člana 14. Evropske konvencije o ljudskim pravima. Sud je utvrdio sljedeće:</a:t>
            </a:r>
          </a:p>
          <a:p>
            <a:pPr lvl="1" algn="l" rtl="0"/>
            <a:r>
              <a:rPr lang="x-none" sz="1200" b="0" i="1" u="none" kern="1200" baseline="0">
                <a:solidFill>
                  <a:schemeClr val="tx1"/>
                </a:solidFill>
                <a:effectLst/>
                <a:latin typeface="+mn-lt"/>
                <a:ea typeface="+mn-ea"/>
                <a:cs typeface="+mn-cs"/>
              </a:rPr>
              <a:t>Pozivanja na tradicije, opće pretpostavke ili preovladavajuće društvene stavove u određenoj državi ne predstavljaju dovoljno opravdanje za različito postupanje po osnovu spola. Na primjer, državama nije dozvoljeno da nameću tradicije koje proizilaze iz iskonske uloge muškarca i ženine sekundarne uloge u porodici…</a:t>
            </a:r>
            <a:endParaRPr lang="x-none" sz="1200" kern="1200" dirty="0" smtClean="0">
              <a:solidFill>
                <a:schemeClr val="tx1"/>
              </a:solidFill>
              <a:effectLst/>
              <a:latin typeface="+mn-lt"/>
              <a:ea typeface="+mn-ea"/>
              <a:cs typeface="+mn-cs"/>
            </a:endParaRPr>
          </a:p>
          <a:p>
            <a:pPr lvl="1" algn="l" rtl="0"/>
            <a:r>
              <a:rPr lang="x-none" sz="1200" b="0" i="1" u="none" kern="1200" baseline="0">
                <a:solidFill>
                  <a:schemeClr val="tx1"/>
                </a:solidFill>
                <a:effectLst/>
                <a:latin typeface="+mn-lt"/>
                <a:ea typeface="+mn-ea"/>
                <a:cs typeface="+mn-cs"/>
              </a:rPr>
              <a:t>Svrha različitog postupanja prema vojnicima i vojnikinjama kada se radi o pravu na roditeljsko odsustvo nije da se ispravi nepovoljan položaj žena u društvu ili </a:t>
            </a:r>
            <a:r>
              <a:rPr lang="x-none" sz="1200" b="1" i="1" u="none" kern="1200" baseline="0">
                <a:solidFill>
                  <a:schemeClr val="tx1"/>
                </a:solidFill>
                <a:effectLst/>
                <a:latin typeface="+mn-lt"/>
                <a:ea typeface="+mn-ea"/>
                <a:cs typeface="+mn-cs"/>
              </a:rPr>
              <a:t>činjenične neravnopravnosti </a:t>
            </a:r>
            <a:r>
              <a:rPr lang="x-none" sz="1200" b="0" i="1" u="none" kern="1200" baseline="0">
                <a:solidFill>
                  <a:schemeClr val="tx1"/>
                </a:solidFill>
                <a:effectLst/>
                <a:latin typeface="+mn-lt"/>
                <a:ea typeface="+mn-ea"/>
                <a:cs typeface="+mn-cs"/>
              </a:rPr>
              <a:t>muškaraca i žena…</a:t>
            </a:r>
            <a:endParaRPr lang="x-none" sz="1200" kern="1200" dirty="0" smtClean="0">
              <a:solidFill>
                <a:schemeClr val="tx1"/>
              </a:solidFill>
              <a:effectLst/>
              <a:latin typeface="+mn-lt"/>
              <a:ea typeface="+mn-ea"/>
              <a:cs typeface="+mn-cs"/>
            </a:endParaRPr>
          </a:p>
          <a:p>
            <a:pPr lvl="1" algn="l" rtl="0"/>
            <a:r>
              <a:rPr lang="x-none" sz="1200" b="0" i="0" u="none" kern="1200" baseline="0">
                <a:solidFill>
                  <a:schemeClr val="tx1"/>
                </a:solidFill>
                <a:effectLst/>
                <a:latin typeface="+mn-lt"/>
                <a:ea typeface="+mn-ea"/>
                <a:cs typeface="+mn-cs"/>
              </a:rPr>
              <a:t>Sud se složio sa podnosiocem predstavke i utvrdio da se</a:t>
            </a:r>
            <a:r>
              <a:rPr lang="x-none" sz="1200" b="0" i="1" u="none" kern="1200" baseline="0">
                <a:solidFill>
                  <a:schemeClr val="tx1"/>
                </a:solidFill>
                <a:effectLst/>
                <a:latin typeface="+mn-lt"/>
                <a:ea typeface="+mn-ea"/>
                <a:cs typeface="+mn-cs"/>
              </a:rPr>
              <a:t> razlika u postupanju ne može opravdati pozivanjem na tradicije koje preovladavaju u određenoj državi.</a:t>
            </a:r>
            <a:endParaRPr lang="x-none" sz="1200" kern="1200" dirty="0" smtClean="0">
              <a:solidFill>
                <a:schemeClr val="tx1"/>
              </a:solidFill>
              <a:effectLst/>
              <a:latin typeface="+mn-lt"/>
              <a:ea typeface="+mn-ea"/>
              <a:cs typeface="+mn-cs"/>
            </a:endParaRPr>
          </a:p>
          <a:p>
            <a:pPr lvl="1" algn="l" rtl="0"/>
            <a:r>
              <a:rPr lang="x-none" sz="1200" b="0" i="0" u="none" kern="1200" baseline="0">
                <a:solidFill>
                  <a:schemeClr val="tx1"/>
                </a:solidFill>
                <a:effectLst/>
                <a:latin typeface="+mn-lt"/>
                <a:ea typeface="+mn-ea"/>
                <a:cs typeface="+mn-cs"/>
              </a:rPr>
              <a:t>Sud je zaključio da se</a:t>
            </a:r>
            <a:r>
              <a:rPr lang="x-none" sz="1200" b="0" i="1" u="none" kern="1200" baseline="0">
                <a:solidFill>
                  <a:schemeClr val="tx1"/>
                </a:solidFill>
                <a:effectLst/>
                <a:latin typeface="+mn-lt"/>
                <a:ea typeface="+mn-ea"/>
                <a:cs typeface="+mn-cs"/>
              </a:rPr>
              <a:t> pozivanjem na tradicionalnu podjelu rodnih uloga u društvu ne može opravdati isključivanje muškaraca, uključujući vojnike, iz prava na roditeljsko odsustvo, i da se rodni stereotipi o ženi kao osobi koja primarno vodi brigu o djeci i o muškarcima kao primarnim hraniteljima porodice ne mogu sami po sebi smatrati dovoljnim opravdanjem za različito postupanje, jednako kao ni drugi slični stereotipi po osnovu rase, porijekla, boje kože ili seksualne orijentacije.</a:t>
            </a:r>
          </a:p>
          <a:p>
            <a:pPr lvl="1" algn="l" rtl="0"/>
            <a:endParaRPr lang="x-none" sz="1200" kern="1200" dirty="0" smtClean="0">
              <a:solidFill>
                <a:schemeClr val="tx1"/>
              </a:solidFill>
              <a:effectLst/>
              <a:latin typeface="+mn-lt"/>
              <a:ea typeface="+mn-ea"/>
              <a:cs typeface="+mn-cs"/>
            </a:endParaRPr>
          </a:p>
          <a:p>
            <a:pPr algn="l" rtl="0"/>
            <a:r>
              <a:rPr lang="x-none" sz="1200" b="0" i="0" u="none" kern="1200" baseline="0">
                <a:solidFill>
                  <a:schemeClr val="tx1"/>
                </a:solidFill>
                <a:effectLst/>
                <a:latin typeface="+mn-lt"/>
                <a:ea typeface="+mn-ea"/>
                <a:cs typeface="+mn-cs"/>
              </a:rPr>
              <a:t> Odluka ESLJP, mart 2013.: Konstatin Markin protiv Rusije</a:t>
            </a:r>
            <a:r>
              <a:rPr lang="x-none" sz="1200" kern="1200">
                <a:solidFill>
                  <a:schemeClr val="tx1"/>
                </a:solidFill>
                <a:effectLst/>
                <a:latin typeface="+mn-lt"/>
                <a:ea typeface="+mn-ea"/>
                <a:cs typeface="+mn-cs"/>
              </a:rPr>
              <a:t/>
            </a:r>
            <a:br>
              <a:rPr lang="x-none" sz="1200" kern="1200">
                <a:solidFill>
                  <a:schemeClr val="tx1"/>
                </a:solidFill>
                <a:effectLst/>
                <a:latin typeface="+mn-lt"/>
                <a:ea typeface="+mn-ea"/>
                <a:cs typeface="+mn-cs"/>
              </a:rPr>
            </a:br>
            <a:r>
              <a:rPr lang="x-none" sz="1200" b="0" i="0" u="sng" kern="1200" baseline="0">
                <a:solidFill>
                  <a:schemeClr val="tx1"/>
                </a:solidFill>
                <a:effectLst/>
                <a:latin typeface="+mn-lt"/>
                <a:ea typeface="+mn-ea"/>
                <a:cs typeface="+mn-cs"/>
                <a:hlinkClick r:id="rId3"/>
              </a:rPr>
              <a:t>http://hudoc.echr.coe.int/sites/eng/pages/search.aspx?i=001-109868#{%22itemid%22:[%22001-109868%22]}</a:t>
            </a:r>
            <a:endParaRPr lang="x-none" sz="1200" kern="1200" dirty="0" smtClean="0">
              <a:solidFill>
                <a:schemeClr val="tx1"/>
              </a:solidFill>
              <a:effectLst/>
              <a:latin typeface="+mn-lt"/>
              <a:ea typeface="+mn-ea"/>
              <a:cs typeface="+mn-cs"/>
            </a:endParaRPr>
          </a:p>
          <a:p>
            <a:pPr algn="l" rtl="0"/>
            <a:r>
              <a:rPr lang="x-none" sz="1200" b="0" i="0" u="none" kern="1200" baseline="0">
                <a:solidFill>
                  <a:schemeClr val="tx1"/>
                </a:solidFill>
                <a:effectLst/>
                <a:latin typeface="+mn-lt"/>
                <a:ea typeface="+mn-ea"/>
                <a:cs typeface="+mn-cs"/>
              </a:rPr>
              <a:t> </a:t>
            </a:r>
          </a:p>
          <a:p>
            <a:pPr algn="l" rtl="0"/>
            <a:r>
              <a:rPr lang="x-none" sz="1200" b="0" i="0" u="none" kern="1200" baseline="0">
                <a:solidFill>
                  <a:schemeClr val="tx1"/>
                </a:solidFill>
                <a:latin typeface="+mn-lt"/>
                <a:ea typeface="+mn-ea"/>
                <a:cs typeface="+mn-cs"/>
              </a:rPr>
              <a:t> </a:t>
            </a:r>
          </a:p>
          <a:p>
            <a:endParaRPr lang="x-none" baseline="0" dirty="0" smtClean="0"/>
          </a:p>
          <a:p>
            <a:endParaRPr lang="x-none" baseline="0" dirty="0" smtClean="0"/>
          </a:p>
        </p:txBody>
      </p:sp>
      <p:sp>
        <p:nvSpPr>
          <p:cNvPr id="4" name="Slide Number Placeholder 3"/>
          <p:cNvSpPr>
            <a:spLocks noGrp="1"/>
          </p:cNvSpPr>
          <p:nvPr>
            <p:ph type="sldNum" sz="quarter" idx="10"/>
          </p:nvPr>
        </p:nvSpPr>
        <p:spPr/>
        <p:txBody>
          <a:bodyPr/>
          <a:lstStyle/>
          <a:p>
            <a:pPr algn="l" rtl="0"/>
            <a:fld id="{55F7280B-260F-464D-BCA4-667E3463A032}" type="slidenum">
              <a:rPr/>
              <a:pPr algn="l" rtl="0"/>
              <a:t>21</a:t>
            </a:fld>
            <a:endParaRPr lang="x-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l" rtl="0"/>
            <a:r>
              <a:rPr lang="x-none" sz="1200" b="0" i="0" u="none" kern="1200" baseline="0">
                <a:solidFill>
                  <a:schemeClr val="tx1"/>
                </a:solidFill>
                <a:effectLst/>
                <a:latin typeface="+mn-lt"/>
                <a:ea typeface="+mn-ea"/>
                <a:cs typeface="+mn-cs"/>
              </a:rPr>
              <a:t>Pitajte učesnike da li: činjenice + zakon = pravna odluka.  Ima li tu još nečega? </a:t>
            </a:r>
            <a:endParaRPr lang="x-none" sz="1200" kern="1200" dirty="0" smtClean="0">
              <a:solidFill>
                <a:schemeClr val="tx1"/>
              </a:solidFill>
              <a:effectLst/>
              <a:latin typeface="+mn-lt"/>
              <a:ea typeface="+mn-ea"/>
              <a:cs typeface="+mn-cs"/>
            </a:endParaRPr>
          </a:p>
          <a:p>
            <a:pPr lvl="0" algn="l" rtl="0"/>
            <a:r>
              <a:rPr lang="x-none" sz="1200" b="0" i="0" u="none" kern="1200" baseline="0">
                <a:solidFill>
                  <a:schemeClr val="tx1"/>
                </a:solidFill>
                <a:effectLst/>
                <a:latin typeface="+mn-lt"/>
                <a:ea typeface="+mn-ea"/>
                <a:cs typeface="+mn-cs"/>
              </a:rPr>
              <a:t>Kad bi sve bilo tako jednostavno, tj. činjenice + zakon, zar ne bi onda sve sudije i svi sudovi donosili iste zaključke?</a:t>
            </a:r>
            <a:endParaRPr lang="x-none" sz="1200" kern="1200" dirty="0" smtClean="0">
              <a:solidFill>
                <a:schemeClr val="tx1"/>
              </a:solidFill>
              <a:effectLst/>
              <a:latin typeface="+mn-lt"/>
              <a:ea typeface="+mn-ea"/>
              <a:cs typeface="+mn-cs"/>
            </a:endParaRPr>
          </a:p>
          <a:p>
            <a:pPr lvl="0" algn="l" rtl="0"/>
            <a:r>
              <a:rPr lang="x-none" sz="1200" b="0" i="0" u="none" kern="1200" baseline="0">
                <a:solidFill>
                  <a:schemeClr val="tx1"/>
                </a:solidFill>
                <a:effectLst/>
                <a:latin typeface="+mn-lt"/>
                <a:ea typeface="+mn-ea"/>
                <a:cs typeface="+mn-cs"/>
              </a:rPr>
              <a:t>Ali, nije tako. Iako su nosioci pravosudnih funkcija posvećeni, pravični djelitelji pravde, postoje dobre šanse da svi oni neće donijeti istu odluku u istom predmetu, usprkos:</a:t>
            </a:r>
          </a:p>
          <a:p>
            <a:pPr lvl="1" algn="l" rtl="0"/>
            <a:r>
              <a:rPr lang="x-none" sz="1200" b="0" i="0" u="none" kern="1200" baseline="0">
                <a:solidFill>
                  <a:schemeClr val="tx1"/>
                </a:solidFill>
                <a:effectLst/>
                <a:latin typeface="+mn-lt"/>
                <a:ea typeface="+mn-ea"/>
                <a:cs typeface="+mn-cs"/>
              </a:rPr>
              <a:t>Istom zakonu </a:t>
            </a:r>
          </a:p>
          <a:p>
            <a:pPr lvl="1" algn="l" rtl="0"/>
            <a:r>
              <a:rPr lang="x-none" sz="1200" b="0" i="0" u="none" kern="1200" baseline="0">
                <a:solidFill>
                  <a:schemeClr val="tx1"/>
                </a:solidFill>
                <a:effectLst/>
                <a:latin typeface="+mn-lt"/>
                <a:ea typeface="+mn-ea"/>
                <a:cs typeface="+mn-cs"/>
              </a:rPr>
              <a:t>Istim činjenicama</a:t>
            </a:r>
          </a:p>
          <a:p>
            <a:pPr lvl="1" algn="l" rtl="0"/>
            <a:r>
              <a:rPr lang="x-none" sz="1200" b="0" i="0" u="none" kern="1200" baseline="0">
                <a:solidFill>
                  <a:schemeClr val="tx1"/>
                </a:solidFill>
                <a:effectLst/>
                <a:latin typeface="+mn-lt"/>
                <a:ea typeface="+mn-ea"/>
                <a:cs typeface="+mn-cs"/>
              </a:rPr>
              <a:t>Postoje razlike u perspektivi - Zašto? (To pokazuje i sama struktura pravosuđa – prvostepeni i drugostepeni sudovi, žalbeni sudovi, vrhovni sudovi itd.)</a:t>
            </a:r>
          </a:p>
          <a:p>
            <a:endParaRPr lang="x-none" dirty="0"/>
          </a:p>
        </p:txBody>
      </p:sp>
      <p:sp>
        <p:nvSpPr>
          <p:cNvPr id="4" name="Slide Number Placeholder 3"/>
          <p:cNvSpPr>
            <a:spLocks noGrp="1"/>
          </p:cNvSpPr>
          <p:nvPr>
            <p:ph type="sldNum" sz="quarter" idx="10"/>
          </p:nvPr>
        </p:nvSpPr>
        <p:spPr/>
        <p:txBody>
          <a:bodyPr/>
          <a:lstStyle/>
          <a:p>
            <a:pPr algn="l" rtl="0"/>
            <a:fld id="{55F7280B-260F-464D-BCA4-667E3463A032}" type="slidenum">
              <a:rPr/>
              <a:pPr algn="l" rtl="0"/>
              <a:t>3</a:t>
            </a:fld>
            <a:endParaRPr lang="x-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l" rtl="0"/>
            <a:r>
              <a:rPr lang="x-none" sz="1200" b="0" i="0" u="none" kern="1200" baseline="0">
                <a:solidFill>
                  <a:schemeClr val="tx1"/>
                </a:solidFill>
                <a:effectLst/>
                <a:latin typeface="+mn-lt"/>
                <a:ea typeface="+mn-ea"/>
                <a:cs typeface="+mn-cs"/>
              </a:rPr>
              <a:t>Na kraju, nosioci pravosudnih funkcija su mnogo VIŠE od svoje pravne struke– oni su zbir svih svojih iskustava, znanja, mišljenja i uvjerenja. Oni su jedinstvene osobe sa različitim djetinjstvima, vjerskim pripadnostima, stručnošću, društveno-političkim vrijednostima/uvjerenjima, kulturnim miljeom, životnim iskustvima, obrazovanjem..itd.</a:t>
            </a:r>
            <a:endParaRPr lang="x-non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55F7280B-260F-464D-BCA4-667E3463A032}" type="slidenum">
              <a:rPr/>
              <a:pPr algn="l" rtl="0"/>
              <a:t>4</a:t>
            </a:fld>
            <a:endParaRPr lang="x-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l" rtl="0"/>
            <a:r>
              <a:rPr lang="x-none" sz="1200" b="0" i="0" u="none" kern="1200" baseline="0">
                <a:solidFill>
                  <a:schemeClr val="tx1"/>
                </a:solidFill>
                <a:effectLst/>
                <a:latin typeface="+mn-lt"/>
                <a:ea typeface="+mn-ea"/>
                <a:cs typeface="+mn-cs"/>
              </a:rPr>
              <a:t>Pređimo sada na drugu profesiju kako bismo pokazali na koji način i presude koje se donose na osnovu vještine, merituma ili kvalifikacija mogu biti subjektivne. </a:t>
            </a:r>
            <a:endParaRPr lang="x-none" sz="1200" kern="1200" dirty="0" smtClean="0">
              <a:solidFill>
                <a:schemeClr val="tx1"/>
              </a:solidFill>
              <a:effectLst/>
              <a:latin typeface="+mn-lt"/>
              <a:ea typeface="+mn-ea"/>
              <a:cs typeface="+mn-cs"/>
            </a:endParaRPr>
          </a:p>
          <a:p>
            <a:pPr lvl="0" algn="l" rtl="0"/>
            <a:r>
              <a:rPr lang="x-none" sz="1200" b="0" i="0" u="none" kern="1200" baseline="0">
                <a:solidFill>
                  <a:schemeClr val="tx1"/>
                </a:solidFill>
                <a:effectLst/>
                <a:latin typeface="+mn-lt"/>
                <a:ea typeface="+mn-ea"/>
                <a:cs typeface="+mn-cs"/>
              </a:rPr>
              <a:t>U pet najboljih simfonijskih orkestara u Sjedinjenim Državama, muzičarke su tokom sedamdesetih godina činile manje od 5% ukupnog broja izvođača. Krajem devedesetih su činile 25-45% svih izvođača u simfonijskim orkestrima. U nastojanju da shvate zašto žene nisu dovoljno zastupljene u simfonijskim orkestrima, usprkos tome što čine skoro polovinu ukupnog broja prijava za taj posao, istraživači su pitali da li bi žene imale veće šanse za napredovanje i/ili zapošljavanje ako bi se provodile </a:t>
            </a:r>
            <a:r>
              <a:rPr lang="x-none" sz="1200" b="1" i="0" u="none" kern="1200" baseline="0">
                <a:solidFill>
                  <a:schemeClr val="tx1"/>
                </a:solidFill>
                <a:effectLst/>
                <a:latin typeface="+mn-lt"/>
                <a:ea typeface="+mn-ea"/>
                <a:cs typeface="+mn-cs"/>
              </a:rPr>
              <a:t>slijepe audicije</a:t>
            </a:r>
            <a:r>
              <a:rPr lang="x-none" sz="1200" b="0" i="0" u="none" kern="1200" baseline="0">
                <a:solidFill>
                  <a:schemeClr val="tx1"/>
                </a:solidFill>
                <a:effectLst/>
                <a:latin typeface="+mn-lt"/>
                <a:ea typeface="+mn-ea"/>
                <a:cs typeface="+mn-cs"/>
              </a:rPr>
              <a:t> sa zastorom. Istraživači su na kraju utvrdili da, kada je korišten zastor kako komisija ne bi mogla VIDJETI aplikanta, za 50% se povećala šansa da žene prođu prvi krug. Također, zastor je višestruko povećao vjerovatnoću da će muzičarka biti najbolji kandidat u zadnjem krugu. Ovo istraživanje pokazuje kako nečiji izgled – bilo da se radi o muškarcu ili ženi - može imati značajan uticaj na način na koji se njihove vještine procjenjuju (u ovom slučaju, njihova stručnost kao muzičara.)</a:t>
            </a:r>
            <a:endParaRPr lang="x-none" sz="1200" kern="1200" dirty="0" smtClean="0">
              <a:solidFill>
                <a:schemeClr val="tx1"/>
              </a:solidFill>
              <a:effectLst/>
              <a:latin typeface="+mn-lt"/>
              <a:ea typeface="+mn-ea"/>
              <a:cs typeface="+mn-cs"/>
            </a:endParaRPr>
          </a:p>
          <a:p>
            <a:pPr algn="l" rtl="0"/>
            <a:r>
              <a:rPr lang="x-none" sz="1200" b="0" i="0" u="none" kern="1200" baseline="0">
                <a:solidFill>
                  <a:schemeClr val="tx1"/>
                </a:solidFill>
                <a:effectLst/>
                <a:latin typeface="+mn-lt"/>
                <a:ea typeface="+mn-ea"/>
                <a:cs typeface="+mn-cs"/>
              </a:rPr>
              <a:t> Claudia Goldin, Cecilia Rouse, Orchestrating Impartiality: The Impact of "Blind" Auditions on Female Musicians, NBER Working Paper No. 5903, objavljeno u januaru 1997.</a:t>
            </a:r>
            <a:endParaRPr lang="x-none" sz="1200" kern="1200" dirty="0" smtClean="0">
              <a:solidFill>
                <a:schemeClr val="tx1"/>
              </a:solidFill>
              <a:effectLst/>
              <a:latin typeface="+mn-lt"/>
              <a:ea typeface="+mn-ea"/>
              <a:cs typeface="+mn-cs"/>
            </a:endParaRPr>
          </a:p>
          <a:p>
            <a:pPr algn="l" rtl="0"/>
            <a:r>
              <a:rPr lang="x-none" sz="1200" b="0" i="0" u="none" kern="1200" baseline="0">
                <a:solidFill>
                  <a:schemeClr val="tx1"/>
                </a:solidFill>
                <a:effectLst/>
                <a:latin typeface="+mn-lt"/>
                <a:ea typeface="+mn-ea"/>
                <a:cs typeface="+mn-cs"/>
              </a:rPr>
              <a:t> </a:t>
            </a:r>
            <a:endParaRPr lang="x-none" sz="1200" kern="1200" dirty="0" smtClean="0">
              <a:solidFill>
                <a:schemeClr val="tx1"/>
              </a:solidFill>
              <a:effectLst/>
              <a:latin typeface="+mn-lt"/>
              <a:ea typeface="+mn-ea"/>
              <a:cs typeface="+mn-cs"/>
            </a:endParaRPr>
          </a:p>
          <a:p>
            <a:endParaRPr lang="x-none"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x-none" sz="1200" dirty="0" smtClean="0"/>
          </a:p>
          <a:p>
            <a:endParaRPr lang="x-none" dirty="0"/>
          </a:p>
        </p:txBody>
      </p:sp>
      <p:sp>
        <p:nvSpPr>
          <p:cNvPr id="4" name="Slide Number Placeholder 3"/>
          <p:cNvSpPr>
            <a:spLocks noGrp="1"/>
          </p:cNvSpPr>
          <p:nvPr>
            <p:ph type="sldNum" sz="quarter" idx="10"/>
          </p:nvPr>
        </p:nvSpPr>
        <p:spPr/>
        <p:txBody>
          <a:bodyPr/>
          <a:lstStyle/>
          <a:p>
            <a:pPr algn="l" rtl="0"/>
            <a:fld id="{55F7280B-260F-464D-BCA4-667E3463A032}" type="slidenum">
              <a:rPr/>
              <a:pPr algn="l" rtl="0"/>
              <a:t>5</a:t>
            </a:fld>
            <a:endParaRPr lang="x-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l" rtl="0"/>
            <a:r>
              <a:rPr lang="x-none" sz="1200" b="0" i="0" u="none" kern="1200" baseline="0">
                <a:solidFill>
                  <a:schemeClr val="tx1"/>
                </a:solidFill>
                <a:effectLst/>
                <a:latin typeface="+mn-lt"/>
                <a:ea typeface="+mn-ea"/>
                <a:cs typeface="+mn-cs"/>
              </a:rPr>
              <a:t>Pitanje je da li su žene malobrojnije u određenim oblastima zato što su manje kvalifikovane? Manje zainteresovane? Ili manje sposobne? </a:t>
            </a:r>
          </a:p>
          <a:p>
            <a:pPr lvl="0" algn="l" rtl="0"/>
            <a:r>
              <a:rPr lang="x-none" sz="1200" b="0" i="0" u="none" kern="1200" baseline="0">
                <a:solidFill>
                  <a:schemeClr val="tx1"/>
                </a:solidFill>
                <a:effectLst/>
                <a:latin typeface="+mn-lt"/>
                <a:ea typeface="+mn-ea"/>
                <a:cs typeface="+mn-cs"/>
              </a:rPr>
              <a:t>Da bismo odgovorili na ova pitanja, pogledajmo uloge koje rod igra - - prvo ćemo pogledati kratki film u kom su prikazane stereotipne uloge muškaraca i žena.</a:t>
            </a:r>
          </a:p>
          <a:p>
            <a:pPr marL="0" marR="0" indent="0" algn="l" defTabSz="914400" rtl="0" eaLnBrk="1" fontAlgn="auto" latinLnBrk="0" hangingPunct="1">
              <a:lnSpc>
                <a:spcPct val="100000"/>
              </a:lnSpc>
              <a:spcBef>
                <a:spcPts val="0"/>
              </a:spcBef>
              <a:spcAft>
                <a:spcPts val="0"/>
              </a:spcAft>
              <a:buClrTx/>
              <a:buSzTx/>
              <a:buFontTx/>
              <a:buNone/>
              <a:tabLst/>
              <a:defRPr/>
            </a:pPr>
            <a:endParaRPr lang="x-none" dirty="0"/>
          </a:p>
        </p:txBody>
      </p:sp>
      <p:sp>
        <p:nvSpPr>
          <p:cNvPr id="4" name="Slide Number Placeholder 3"/>
          <p:cNvSpPr>
            <a:spLocks noGrp="1"/>
          </p:cNvSpPr>
          <p:nvPr>
            <p:ph type="sldNum" sz="quarter" idx="10"/>
          </p:nvPr>
        </p:nvSpPr>
        <p:spPr/>
        <p:txBody>
          <a:bodyPr/>
          <a:lstStyle/>
          <a:p>
            <a:pPr algn="l" rtl="0"/>
            <a:fld id="{55F7280B-260F-464D-BCA4-667E3463A032}" type="slidenum">
              <a:rPr/>
              <a:pPr algn="l" rtl="0"/>
              <a:t>6</a:t>
            </a:fld>
            <a:endParaRPr lang="x-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x-none" sz="1200" b="0" i="1" u="none" kern="1200" baseline="0">
                <a:solidFill>
                  <a:schemeClr val="tx1"/>
                </a:solidFill>
                <a:effectLst/>
                <a:latin typeface="+mn-lt"/>
                <a:ea typeface="+mn-ea"/>
                <a:cs typeface="+mn-cs"/>
              </a:rPr>
              <a:t>Prije prikazivanja filma, zamolite učesnike da, dok budu gledali film, na papiriću zapišu 1-2 načina na koje njihovo ponašanje odgovara rodnim stereotipima predstavljenim u filmu (na osnovu njihovog spola i/ili roda) i 1-2 načina na koje njihovo ponašanje ne odgovara rodnim stereotipima predstavljenim u filmu.  </a:t>
            </a:r>
            <a:endParaRPr lang="x-none" sz="1200" kern="1200" dirty="0" smtClean="0">
              <a:solidFill>
                <a:schemeClr val="tx1"/>
              </a:solidFill>
              <a:effectLst/>
              <a:latin typeface="+mn-lt"/>
              <a:ea typeface="+mn-ea"/>
              <a:cs typeface="+mn-cs"/>
            </a:endParaRPr>
          </a:p>
          <a:p>
            <a:pPr algn="l" rtl="0"/>
            <a:r>
              <a:rPr lang="x-none" sz="1200" b="0" i="0" u="none" kern="1200" baseline="0">
                <a:solidFill>
                  <a:schemeClr val="tx1"/>
                </a:solidFill>
                <a:effectLst/>
                <a:latin typeface="+mn-lt"/>
                <a:ea typeface="+mn-ea"/>
                <a:cs typeface="+mn-cs"/>
              </a:rPr>
              <a:t> </a:t>
            </a:r>
            <a:endParaRPr lang="x-none" sz="1200" kern="1200" dirty="0" smtClean="0">
              <a:solidFill>
                <a:schemeClr val="tx1"/>
              </a:solidFill>
              <a:effectLst/>
              <a:latin typeface="+mn-lt"/>
              <a:ea typeface="+mn-ea"/>
              <a:cs typeface="+mn-cs"/>
            </a:endParaRPr>
          </a:p>
          <a:p>
            <a:pPr algn="l" rtl="0"/>
            <a:r>
              <a:rPr lang="x-none" sz="1200" b="0" i="1" u="none" kern="1200" baseline="0">
                <a:solidFill>
                  <a:schemeClr val="tx1"/>
                </a:solidFill>
                <a:effectLst/>
                <a:latin typeface="+mn-lt"/>
                <a:ea typeface="+mn-ea"/>
                <a:cs typeface="+mn-cs"/>
              </a:rPr>
              <a:t>Nakon filma, zamolite učesnike da podignu ruku ako su u filmu pronašli bar jedan primjer u kojem se njihovo ponašanje poklapa sa rodnim stereotipom prikazanim u filmu (teoretski, sve ili skoro sve ruke bi trebale biti podignute). Ohrabrite učesnike da podignu ruke – ako to ne učine, to znači da nisu mogli pronaći nijedan rodni stereotip koji se na njih odnosi.  Potom zamolite učesnike da podignu ruku ako su u filmu pronašli bar jedan primjer u kojem se njihovo ponašanje ne poklapa sa rodnim stereotipima prikazanim u filmu (teoretski, sve ili skoro sve ruke bi trebale biti podignute).  </a:t>
            </a:r>
            <a:endParaRPr lang="x-none" sz="1200" kern="1200" dirty="0" smtClean="0">
              <a:solidFill>
                <a:schemeClr val="tx1"/>
              </a:solidFill>
              <a:effectLst/>
              <a:latin typeface="+mn-lt"/>
              <a:ea typeface="+mn-ea"/>
              <a:cs typeface="+mn-cs"/>
            </a:endParaRPr>
          </a:p>
          <a:p>
            <a:pPr algn="l" rtl="0"/>
            <a:r>
              <a:rPr lang="x-none" sz="1200" b="0" i="0" u="none" kern="1200" baseline="0">
                <a:solidFill>
                  <a:schemeClr val="tx1"/>
                </a:solidFill>
                <a:effectLst/>
                <a:latin typeface="+mn-lt"/>
                <a:ea typeface="+mn-ea"/>
                <a:cs typeface="+mn-cs"/>
              </a:rPr>
              <a:t> </a:t>
            </a:r>
            <a:endParaRPr lang="x-none" sz="1200" kern="1200" dirty="0" smtClean="0">
              <a:solidFill>
                <a:schemeClr val="tx1"/>
              </a:solidFill>
              <a:effectLst/>
              <a:latin typeface="+mn-lt"/>
              <a:ea typeface="+mn-ea"/>
              <a:cs typeface="+mn-cs"/>
            </a:endParaRPr>
          </a:p>
          <a:p>
            <a:pPr algn="l" rtl="0"/>
            <a:r>
              <a:rPr lang="x-none" sz="1200" b="0" i="1" u="none" kern="1200" baseline="0">
                <a:solidFill>
                  <a:schemeClr val="tx1"/>
                </a:solidFill>
                <a:effectLst/>
                <a:latin typeface="+mn-lt"/>
                <a:ea typeface="+mn-ea"/>
                <a:cs typeface="+mn-cs"/>
              </a:rPr>
              <a:t>Zaključite uz napomenu da, iako su u filmu prikazani neki uobičajeni rodni stereotipi koji se povezuju sa ženama i muškarcima, oni ne predstavljaju sve, pa čak niti većinu muškaraca i žena – kao što smo i vidjeli po broju podignutih ruku.  Napomenite da su to rodni stereotipi i - iako možda u njima ima istine, postoji i veliki broj izuzetaka. Drugim riječima, karakteristike i ponašanja povezana s rodom nisu fiksna za žene i muškarce - nego su jedinstvena za svaku osobu, promjenjiva su i fleksibilna. Ove promjene se odnose na pojedince, ali i na specifične društveno-kulturološke kontekste.</a:t>
            </a:r>
            <a:endParaRPr lang="x-none" sz="1200" kern="1200" dirty="0" smtClean="0">
              <a:solidFill>
                <a:schemeClr val="tx1"/>
              </a:solidFill>
              <a:effectLst/>
              <a:latin typeface="+mn-lt"/>
              <a:ea typeface="+mn-ea"/>
              <a:cs typeface="+mn-cs"/>
            </a:endParaRPr>
          </a:p>
          <a:p>
            <a:endParaRPr lang="x-none" baseline="0" dirty="0" smtClean="0"/>
          </a:p>
          <a:p>
            <a:endParaRPr lang="x-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x-none" dirty="0"/>
          </a:p>
        </p:txBody>
      </p:sp>
      <p:sp>
        <p:nvSpPr>
          <p:cNvPr id="4" name="Slide Number Placeholder 3"/>
          <p:cNvSpPr>
            <a:spLocks noGrp="1"/>
          </p:cNvSpPr>
          <p:nvPr>
            <p:ph type="sldNum" sz="quarter" idx="10"/>
          </p:nvPr>
        </p:nvSpPr>
        <p:spPr/>
        <p:txBody>
          <a:bodyPr/>
          <a:lstStyle/>
          <a:p>
            <a:pPr algn="l" rtl="0"/>
            <a:fld id="{55F7280B-260F-464D-BCA4-667E3463A032}" type="slidenum">
              <a:rPr/>
              <a:pPr algn="l" rtl="0"/>
              <a:t>7</a:t>
            </a:fld>
            <a:endParaRPr lang="x-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lgn="l" rtl="0"/>
            <a:r>
              <a:rPr lang="x-none" sz="1200" b="1" i="0" u="none" kern="1200" baseline="0">
                <a:solidFill>
                  <a:schemeClr val="tx1"/>
                </a:solidFill>
                <a:effectLst/>
                <a:latin typeface="+mn-lt"/>
                <a:ea typeface="+mn-ea"/>
                <a:cs typeface="+mn-cs"/>
              </a:rPr>
              <a:t>Spol</a:t>
            </a:r>
            <a:r>
              <a:rPr lang="x-none" sz="1200" b="0" i="0" u="none" kern="1200" baseline="0">
                <a:solidFill>
                  <a:schemeClr val="tx1"/>
                </a:solidFill>
                <a:effectLst/>
                <a:latin typeface="+mn-lt"/>
                <a:ea typeface="+mn-ea"/>
                <a:cs typeface="+mn-cs"/>
              </a:rPr>
              <a:t> se odnosi na biološko ili fizičko prisustvo spolnih i reproduktivnih organa, specifičnih hormona i hromozoma (tj. XY/XX) prema kojima se razlikuju muški i ženski spol.  To uključuje i tzv. </a:t>
            </a:r>
            <a:r>
              <a:rPr lang="x-none" sz="1200" b="0" i="1" u="none" kern="1200" baseline="0">
                <a:solidFill>
                  <a:schemeClr val="tx1"/>
                </a:solidFill>
                <a:effectLst/>
                <a:latin typeface="+mn-lt"/>
                <a:ea typeface="+mn-ea"/>
                <a:cs typeface="+mn-cs"/>
              </a:rPr>
              <a:t>sekundarne spolne karakteristike, </a:t>
            </a:r>
            <a:r>
              <a:rPr lang="x-none" sz="1200" b="0" i="0" u="none" kern="1200" baseline="0">
                <a:solidFill>
                  <a:schemeClr val="tx1"/>
                </a:solidFill>
                <a:effectLst/>
                <a:latin typeface="+mn-lt"/>
                <a:ea typeface="+mn-ea"/>
                <a:cs typeface="+mn-cs"/>
              </a:rPr>
              <a:t>koje su specifične</a:t>
            </a:r>
            <a:r>
              <a:rPr lang="x-none" sz="1200" b="0" i="1" u="none" kern="1200" baseline="0">
                <a:solidFill>
                  <a:schemeClr val="tx1"/>
                </a:solidFill>
                <a:effectLst/>
                <a:latin typeface="+mn-lt"/>
                <a:ea typeface="+mn-ea"/>
                <a:cs typeface="+mn-cs"/>
              </a:rPr>
              <a:t> za </a:t>
            </a:r>
            <a:r>
              <a:rPr lang="x-none" sz="1200" b="0" i="0" u="none" kern="1200" baseline="0">
                <a:solidFill>
                  <a:schemeClr val="tx1"/>
                </a:solidFill>
                <a:effectLst/>
                <a:latin typeface="+mn-lt"/>
                <a:ea typeface="+mn-ea"/>
                <a:cs typeface="+mn-cs"/>
              </a:rPr>
              <a:t>svaki spol tokom puberteta, ali nisu presudne za reprodukciju. Sekundarne spolne karakteristike uključuju rast brade, mišiće, raspodjelu masnog tkiva i promjenu visine glasa. Iako to nije uobičajeno, moguće je roditi se sa biološkim ili fiziološkim karakteristikama oba spola.  Iako to nije uobičajeno, sa napretkom medicine (hormonska terapija i operacije), dana se i spol može manje-više promijeniti.  Ipak, to nije prirodan proces - spol se ne mijenja bez medicinske intervencije.  Ako se rodite kao muško, umrijet ćete kao muško.</a:t>
            </a:r>
            <a:endParaRPr lang="x-none" sz="1200" kern="1200" dirty="0" smtClean="0">
              <a:solidFill>
                <a:schemeClr val="tx1"/>
              </a:solidFill>
              <a:effectLst/>
              <a:latin typeface="+mn-lt"/>
              <a:ea typeface="+mn-ea"/>
              <a:cs typeface="+mn-cs"/>
            </a:endParaRPr>
          </a:p>
          <a:p>
            <a:pPr lvl="0" algn="l" rtl="0"/>
            <a:r>
              <a:rPr lang="x-none" sz="1200" b="1" i="0" u="none" kern="1200" baseline="0">
                <a:solidFill>
                  <a:schemeClr val="tx1"/>
                </a:solidFill>
                <a:effectLst/>
                <a:latin typeface="+mn-lt"/>
                <a:ea typeface="+mn-ea"/>
                <a:cs typeface="+mn-cs"/>
              </a:rPr>
              <a:t>Rod</a:t>
            </a:r>
            <a:r>
              <a:rPr lang="x-none" sz="1200" b="0" i="0" u="none" kern="1200" baseline="0">
                <a:solidFill>
                  <a:schemeClr val="tx1"/>
                </a:solidFill>
                <a:effectLst/>
                <a:latin typeface="+mn-lt"/>
                <a:ea typeface="+mn-ea"/>
                <a:cs typeface="+mn-cs"/>
              </a:rPr>
              <a:t> se odnosi na društvene karakteristike, ponašanja i atribute koji oblikuju naše shvatanje muškaraca i žena u datom društveno-kulturnom kontekstu.  Rod se odnosi i na odnos među muškarcima i ženama. </a:t>
            </a:r>
            <a:endParaRPr lang="x-none" sz="1200" kern="1200" dirty="0" smtClean="0">
              <a:solidFill>
                <a:schemeClr val="tx1"/>
              </a:solidFill>
              <a:effectLst/>
              <a:latin typeface="+mn-lt"/>
              <a:ea typeface="+mn-ea"/>
              <a:cs typeface="+mn-cs"/>
            </a:endParaRPr>
          </a:p>
          <a:p>
            <a:pPr lvl="0" algn="l" rtl="0"/>
            <a:r>
              <a:rPr lang="x-none" sz="1200" b="0" i="0" u="none" kern="1200" baseline="0">
                <a:solidFill>
                  <a:schemeClr val="tx1"/>
                </a:solidFill>
                <a:effectLst/>
                <a:latin typeface="+mn-lt"/>
                <a:ea typeface="+mn-ea"/>
                <a:cs typeface="+mn-cs"/>
              </a:rPr>
              <a:t>Praktično rečeno, osobe muškog spola se obično definiraju kao one koje imaju muške spolne i reproduktivne organe, a osobne ženskog spola kao one koje imaju ženske reproduktivne organe.  Na primjer, žena može zatrudniti i dojiti, ali muškarci ne. To su urođene i nepromjenjive razlike između muškaraca i žena (bar u slučajevima gdje nije urađena nikakva hirurška intervencija).</a:t>
            </a:r>
          </a:p>
          <a:p>
            <a:pPr lvl="0" algn="l" rtl="0"/>
            <a:r>
              <a:rPr lang="x-none" sz="1200" b="0" i="0" u="none" kern="1200" baseline="0">
                <a:solidFill>
                  <a:schemeClr val="tx1"/>
                </a:solidFill>
                <a:effectLst/>
                <a:latin typeface="+mn-lt"/>
                <a:ea typeface="+mn-ea"/>
                <a:cs typeface="+mn-cs"/>
              </a:rPr>
              <a:t>Nasuprot tome, stečene ili naučene razlike mogu obuhvatati bihejvioralne stereotipe koji su ilustrovani u filmu, uključujući različite pristupe komunikaciji, kupovini, putovanju, romansi, ishrani itd.  Iako su mnoge od ovih razlika možda već poznate ili u njima ima nešto istine, važno je imati na umu da su one stečene i da nisu povezane sa "prirodom žena" ili "prirodom muškaraca".   </a:t>
            </a:r>
            <a:endParaRPr lang="x-none" sz="1200" kern="1200" dirty="0" smtClean="0">
              <a:solidFill>
                <a:schemeClr val="tx1"/>
              </a:solidFill>
              <a:effectLst/>
              <a:latin typeface="+mn-lt"/>
              <a:ea typeface="+mn-ea"/>
              <a:cs typeface="+mn-cs"/>
            </a:endParaRPr>
          </a:p>
          <a:p>
            <a:pPr lvl="0" algn="l" rtl="0"/>
            <a:r>
              <a:rPr lang="x-none" sz="1200" b="0" i="0" u="none" kern="1200" baseline="0">
                <a:solidFill>
                  <a:schemeClr val="tx1"/>
                </a:solidFill>
                <a:effectLst/>
                <a:latin typeface="+mn-lt"/>
                <a:ea typeface="+mn-ea"/>
                <a:cs typeface="+mn-cs"/>
              </a:rPr>
              <a:t>Rod utiče i na uloge ili poslove koji se povezuju sa muškarcima i ženama.  Na primjer, žene se skoro uvijek povezuju sa brigom o porodici - sa rađanjem i brigom o djeci, mužu ili starim roditeljima, o kući, pripremi obroka itd.  S druge strane, muškarci se rutinski povezuju sa hraniteljima porodice ili "glavom domaćinstva".  Ovom asocijacijom se često muškarcu (mužu, ocu) pripisuje i ekonomska i društvena/politička moć.  Međutim, ove su uloge promjenjive i fleksibilne, a u mnogim društvima se sve više muškaraca brine o porodici, a žene preuzimaju primarnu odgovornost za izdržavanje porodice. Dakle, ove uloge nisu urođene, niti vezane za spol, nego predstavljaju implikaciju roda – bilo da se radi o rodnim ulogama, ponašanjima, atributima ili društvenim karakteristikama.</a:t>
            </a:r>
            <a:endParaRPr lang="x-none" sz="1200" kern="1200" dirty="0" smtClean="0">
              <a:solidFill>
                <a:schemeClr val="tx1"/>
              </a:solidFill>
              <a:effectLst/>
              <a:latin typeface="+mn-lt"/>
              <a:ea typeface="+mn-ea"/>
              <a:cs typeface="+mn-cs"/>
            </a:endParaRPr>
          </a:p>
          <a:p>
            <a:pPr lvl="0" algn="l" rtl="0"/>
            <a:endParaRPr lang="x-non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defRPr/>
            </a:pPr>
            <a:fld id="{949C3C03-2670-4F54-9CDF-3267EA2741F6}" type="slidenum">
              <a:rPr/>
              <a:pPr algn="l" rtl="0">
                <a:defRPr/>
              </a:pPr>
              <a:t>8</a:t>
            </a:fld>
            <a:endParaRPr lang="x-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l" rtl="0"/>
            <a:r>
              <a:rPr lang="x-none" sz="1200" b="0" i="0" u="none" kern="1200" baseline="0">
                <a:solidFill>
                  <a:schemeClr val="tx1"/>
                </a:solidFill>
                <a:effectLst/>
                <a:latin typeface="+mn-lt"/>
                <a:ea typeface="+mn-ea"/>
                <a:cs typeface="+mn-cs"/>
              </a:rPr>
              <a:t>Na sljedećim slikama je prikazano kako se mijenjaju rodne uloge i stereotipi - i kako su se mijenjali - s vremenom i u različitim kulturama:</a:t>
            </a:r>
            <a:endParaRPr lang="x-none" sz="1200" kern="1200" dirty="0" smtClean="0">
              <a:solidFill>
                <a:schemeClr val="tx1"/>
              </a:solidFill>
              <a:effectLst/>
              <a:latin typeface="+mn-lt"/>
              <a:ea typeface="+mn-ea"/>
              <a:cs typeface="+mn-cs"/>
            </a:endParaRPr>
          </a:p>
          <a:p>
            <a:pPr algn="l" rtl="0"/>
            <a:r>
              <a:rPr lang="x-none" sz="1200" b="0" i="0" u="none" kern="1200" baseline="0">
                <a:solidFill>
                  <a:schemeClr val="tx1"/>
                </a:solidFill>
                <a:effectLst/>
                <a:latin typeface="+mn-lt"/>
                <a:ea typeface="+mn-ea"/>
                <a:cs typeface="+mn-cs"/>
              </a:rPr>
              <a:t>Kao što pokazuju ove čuvene slike, roza boja se nije uvijek smatrala bojom za djevojčice i žene - ženskom bojom. Umjesto toga, crvena boja je simbolizirala strast i snagu i smatrana je muškom bojom, a roza boja se posmatrala kao "mala crvena".  Roza boja se nije povezivala sa djevojčicama (i ženama) sve do pojave testova na trudnoću u drugoj polovini 20. stoljeća. Danas može biti teško pronaći odjeću za dječake koja nije u plavoj boji, ili za djevojčice koja nije roza boje…</a:t>
            </a:r>
            <a:endParaRPr lang="x-none" sz="1200" kern="1200" dirty="0" smtClean="0">
              <a:solidFill>
                <a:schemeClr val="tx1"/>
              </a:solidFill>
              <a:effectLst/>
              <a:latin typeface="+mn-lt"/>
              <a:ea typeface="+mn-ea"/>
              <a:cs typeface="+mn-cs"/>
            </a:endParaRPr>
          </a:p>
          <a:p>
            <a:endParaRPr lang="x-none" sz="1200" kern="1200" dirty="0" smtClean="0">
              <a:solidFill>
                <a:schemeClr val="tx1"/>
              </a:solidFill>
              <a:latin typeface="+mn-lt"/>
              <a:ea typeface="+mn-ea"/>
              <a:cs typeface="+mn-cs"/>
            </a:endParaRPr>
          </a:p>
          <a:p>
            <a:pPr algn="l" rtl="0"/>
            <a:r>
              <a:rPr lang="x-none" sz="1200" b="0" i="0" u="none" kern="1200" baseline="0">
                <a:solidFill>
                  <a:schemeClr val="tx1"/>
                </a:solidFill>
                <a:latin typeface="+mn-lt"/>
                <a:ea typeface="+mn-ea"/>
                <a:cs typeface="+mn-cs"/>
              </a:rPr>
              <a:t>Maglaty, Jeanne, “When Did Girls Start Wearing Pink?”, </a:t>
            </a:r>
            <a:r>
              <a:rPr lang="x-none" sz="1200" b="0" i="1" u="none" kern="1200" baseline="0">
                <a:solidFill>
                  <a:schemeClr val="tx1"/>
                </a:solidFill>
                <a:latin typeface="+mn-lt"/>
                <a:ea typeface="+mn-ea"/>
                <a:cs typeface="+mn-cs"/>
              </a:rPr>
              <a:t>Smithosonian</a:t>
            </a:r>
            <a:r>
              <a:rPr lang="x-none" sz="1200" b="0" i="0" u="none" kern="1200" baseline="0">
                <a:solidFill>
                  <a:schemeClr val="tx1"/>
                </a:solidFill>
                <a:latin typeface="+mn-lt"/>
                <a:ea typeface="+mn-ea"/>
                <a:cs typeface="+mn-cs"/>
              </a:rPr>
              <a:t> (08. april 2011.), posjećeno 27.08.2013. na: http://www.smithsonianmag.com/arts-culture/When-Did-Girls-Start-Wearing-Pink.html.</a:t>
            </a:r>
          </a:p>
          <a:p>
            <a:endParaRPr lang="x-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x-none" dirty="0"/>
          </a:p>
        </p:txBody>
      </p:sp>
      <p:sp>
        <p:nvSpPr>
          <p:cNvPr id="4" name="Slide Number Placeholder 3"/>
          <p:cNvSpPr>
            <a:spLocks noGrp="1"/>
          </p:cNvSpPr>
          <p:nvPr>
            <p:ph type="sldNum" sz="quarter" idx="10"/>
          </p:nvPr>
        </p:nvSpPr>
        <p:spPr/>
        <p:txBody>
          <a:bodyPr/>
          <a:lstStyle/>
          <a:p>
            <a:pPr algn="l" rtl="0"/>
            <a:fld id="{55F7280B-260F-464D-BCA4-667E3463A032}" type="slidenum">
              <a:rPr/>
              <a:pPr algn="l" rtl="0"/>
              <a:t>9</a:t>
            </a:fld>
            <a:endParaRPr lang="x-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AB0D4D-4CB0-418B-8D69-B458382D9E77}" type="datetimeFigureOut">
              <a:rPr lang="en-US" smtClean="0"/>
              <a:pPr/>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E44E6-E121-4539-8B93-CCA2C765D37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AB0D4D-4CB0-418B-8D69-B458382D9E77}" type="datetimeFigureOut">
              <a:rPr lang="en-US" smtClean="0"/>
              <a:pPr/>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E44E6-E121-4539-8B93-CCA2C765D37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AB0D4D-4CB0-418B-8D69-B458382D9E77}" type="datetimeFigureOut">
              <a:rPr lang="en-US" smtClean="0"/>
              <a:pPr/>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E44E6-E121-4539-8B93-CCA2C765D37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AB0D4D-4CB0-418B-8D69-B458382D9E77}" type="datetimeFigureOut">
              <a:rPr lang="en-US" smtClean="0"/>
              <a:pPr/>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E44E6-E121-4539-8B93-CCA2C765D37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AB0D4D-4CB0-418B-8D69-B458382D9E77}" type="datetimeFigureOut">
              <a:rPr lang="en-US" smtClean="0"/>
              <a:pPr/>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E44E6-E121-4539-8B93-CCA2C765D37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AB0D4D-4CB0-418B-8D69-B458382D9E77}" type="datetimeFigureOut">
              <a:rPr lang="en-US" smtClean="0"/>
              <a:pPr/>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0E44E6-E121-4539-8B93-CCA2C765D37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AB0D4D-4CB0-418B-8D69-B458382D9E77}" type="datetimeFigureOut">
              <a:rPr lang="en-US" smtClean="0"/>
              <a:pPr/>
              <a:t>3/31/2017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0E44E6-E121-4539-8B93-CCA2C765D37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AB0D4D-4CB0-418B-8D69-B458382D9E77}" type="datetimeFigureOut">
              <a:rPr lang="en-US" smtClean="0"/>
              <a:pPr/>
              <a:t>3/31/2017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0E44E6-E121-4539-8B93-CCA2C765D37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B0D4D-4CB0-418B-8D69-B458382D9E77}" type="datetimeFigureOut">
              <a:rPr lang="en-US" smtClean="0"/>
              <a:pPr/>
              <a:t>3/31/2017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0E44E6-E121-4539-8B93-CCA2C765D37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B0D4D-4CB0-418B-8D69-B458382D9E77}" type="datetimeFigureOut">
              <a:rPr lang="en-US" smtClean="0"/>
              <a:pPr/>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0E44E6-E121-4539-8B93-CCA2C765D37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B0D4D-4CB0-418B-8D69-B458382D9E77}" type="datetimeFigureOut">
              <a:rPr lang="en-US" smtClean="0"/>
              <a:pPr/>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0E44E6-E121-4539-8B93-CCA2C765D37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B0D4D-4CB0-418B-8D69-B458382D9E77}" type="datetimeFigureOut">
              <a:rPr lang="en-US" smtClean="0"/>
              <a:pPr/>
              <a:t>3/31/2017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0E44E6-E121-4539-8B93-CCA2C765D37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hemeOverride" Target="../theme/themeOverride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hemeOverride" Target="../theme/themeOverride9.xml"/><Relationship Id="rId5" Type="http://schemas.openxmlformats.org/officeDocument/2006/relationships/image" Target="../media/image22.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hemeOverride" Target="../theme/themeOverride10.xml"/><Relationship Id="rId5" Type="http://schemas.openxmlformats.org/officeDocument/2006/relationships/image" Target="../media/image2.png"/><Relationship Id="rId4" Type="http://schemas.openxmlformats.org/officeDocument/2006/relationships/hyperlink" Target="http://9gag.tv/p/aVYL7p/what-happens-when-the-public-sees-a-woman-abusing-a-man-domestic-violence"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hemeOverride" Target="../theme/themeOverride1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hemeOverride" Target="../theme/themeOverride1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hemeOverride" Target="../theme/themeOverride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hemeOverride" Target="../theme/themeOverride14.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hemeOverride" Target="../theme/themeOverride15.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hemeOverride" Target="../theme/themeOverride16.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hemeOverride" Target="../theme/themeOverride18.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19.xml"/><Relationship Id="rId5" Type="http://schemas.openxmlformats.org/officeDocument/2006/relationships/image" Target="../media/image2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hemeOverride" Target="../theme/themeOverride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4.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5.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5.xml"/><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hemeOverride" Target="../theme/themeOverride6.xml"/><Relationship Id="rId5" Type="http://schemas.openxmlformats.org/officeDocument/2006/relationships/image" Target="../media/image2.png"/><Relationship Id="rId4" Type="http://schemas.openxmlformats.org/officeDocument/2006/relationships/hyperlink" Target="http://youtu.be/YIwWS2atEmc" TargetMode="Externa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7.jpeg"/><Relationship Id="rId7" Type="http://schemas.openxmlformats.org/officeDocument/2006/relationships/diagramData" Target="../diagrams/data1.xml"/><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8.xml"/><Relationship Id="rId16"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10.jpeg"/><Relationship Id="rId11" Type="http://schemas.openxmlformats.org/officeDocument/2006/relationships/image" Target="../media/image11.png"/><Relationship Id="rId5" Type="http://schemas.openxmlformats.org/officeDocument/2006/relationships/image" Target="../media/image9.jpeg"/><Relationship Id="rId15" Type="http://schemas.openxmlformats.org/officeDocument/2006/relationships/image" Target="../media/image15.png"/><Relationship Id="rId10" Type="http://schemas.openxmlformats.org/officeDocument/2006/relationships/diagramColors" Target="../diagrams/colors1.xml"/><Relationship Id="rId19" Type="http://schemas.microsoft.com/office/2007/relationships/diagramDrawing" Target="../diagrams/drawing1.xml"/><Relationship Id="rId4" Type="http://schemas.openxmlformats.org/officeDocument/2006/relationships/image" Target="../media/image8.jpeg"/><Relationship Id="rId9" Type="http://schemas.openxmlformats.org/officeDocument/2006/relationships/diagramQuickStyle" Target="../diagrams/quickStyle1.xml"/><Relationship Id="rId1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hemeOverride" Target="../theme/themeOverride7.xml"/><Relationship Id="rId5" Type="http://schemas.openxmlformats.org/officeDocument/2006/relationships/image" Target="../media/image19.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E1C6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988840"/>
            <a:ext cx="8568952" cy="2376264"/>
          </a:xfrm>
        </p:spPr>
        <p:txBody>
          <a:bodyPr>
            <a:normAutofit fontScale="90000"/>
          </a:bodyPr>
          <a:lstStyle/>
          <a:p>
            <a:pPr rtl="0"/>
            <a:r>
              <a:rPr lang="x-none" sz="6700" b="0" i="0" u="none" baseline="0">
                <a:solidFill>
                  <a:srgbClr val="FFC000"/>
                </a:solidFill>
                <a:latin typeface="Bookman Old Style" pitchFamily="18" charset="0"/>
                <a:cs typeface="Arabic Transparent" pitchFamily="2" charset="-78"/>
              </a:rPr>
              <a:t>Uticaj roda u pravosuđu</a:t>
            </a:r>
            <a:r>
              <a:rPr lang="x-none" sz="5400">
                <a:solidFill>
                  <a:schemeClr val="bg1">
                    <a:lumMod val="95000"/>
                  </a:schemeClr>
                </a:solidFill>
              </a:rPr>
              <a:t/>
            </a:r>
            <a:br>
              <a:rPr lang="x-none" sz="5400">
                <a:solidFill>
                  <a:schemeClr val="bg1">
                    <a:lumMod val="95000"/>
                  </a:schemeClr>
                </a:solidFill>
              </a:rPr>
            </a:br>
            <a:endParaRPr lang="x-none" sz="5400" dirty="0">
              <a:solidFill>
                <a:schemeClr val="bg1">
                  <a:lumMod val="95000"/>
                </a:schemeClr>
              </a:solidFill>
            </a:endParaRPr>
          </a:p>
        </p:txBody>
      </p:sp>
      <p:pic>
        <p:nvPicPr>
          <p:cNvPr id="1028" name="Picture 4" descr="G:\DCAF Key Documents\graphics\transparent logo.png"/>
          <p:cNvPicPr>
            <a:picLocks noChangeAspect="1" noChangeArrowheads="1"/>
          </p:cNvPicPr>
          <p:nvPr/>
        </p:nvPicPr>
        <p:blipFill>
          <a:blip r:embed="rId3" cstate="print"/>
          <a:srcRect/>
          <a:stretch>
            <a:fillRect/>
          </a:stretch>
        </p:blipFill>
        <p:spPr bwMode="auto">
          <a:xfrm>
            <a:off x="7524328" y="5661248"/>
            <a:ext cx="1498799" cy="101047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E1C6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rtl="0"/>
            <a:r>
              <a:rPr lang="x-none" sz="7300">
                <a:sym typeface="Webdings"/>
              </a:rPr>
              <a:t/>
            </a:r>
            <a:br>
              <a:rPr lang="x-none" sz="7300">
                <a:sym typeface="Webdings"/>
              </a:rPr>
            </a:br>
            <a:r>
              <a:rPr lang="x-none" sz="2700" b="0" i="0" u="none" baseline="0">
                <a:sym typeface="Webdings"/>
              </a:rPr>
              <a:t> </a:t>
            </a:r>
            <a:r>
              <a:rPr lang="x-none" sz="7300">
                <a:sym typeface="Webdings"/>
              </a:rPr>
              <a:t/>
            </a:r>
            <a:br>
              <a:rPr lang="x-none" sz="7300">
                <a:sym typeface="Webdings"/>
              </a:rPr>
            </a:br>
            <a:r>
              <a:rPr lang="x-none" sz="5300" b="0" i="0" u="none" baseline="0">
                <a:solidFill>
                  <a:srgbClr val="FFC000"/>
                </a:solidFill>
                <a:sym typeface="Webdings"/>
              </a:rPr>
              <a:t>Rod…dinamičan i promjenjiv</a:t>
            </a:r>
            <a:r>
              <a:rPr lang="x-none" sz="5300">
                <a:solidFill>
                  <a:srgbClr val="FFC000"/>
                </a:solidFill>
              </a:rPr>
              <a:t/>
            </a:r>
            <a:br>
              <a:rPr lang="x-none" sz="5300">
                <a:solidFill>
                  <a:srgbClr val="FFC000"/>
                </a:solidFill>
              </a:rPr>
            </a:br>
            <a:r>
              <a:rPr lang="x-none"/>
              <a:t/>
            </a:r>
            <a:br>
              <a:rPr lang="x-none"/>
            </a:br>
            <a:endParaRPr lang="x-none" dirty="0"/>
          </a:p>
        </p:txBody>
      </p:sp>
      <p:pic>
        <p:nvPicPr>
          <p:cNvPr id="4" name="Picture 3" descr="Logo_DCAF (english).png"/>
          <p:cNvPicPr>
            <a:picLocks noChangeAspect="1"/>
          </p:cNvPicPr>
          <p:nvPr/>
        </p:nvPicPr>
        <p:blipFill>
          <a:blip r:embed="rId4" cstate="print"/>
          <a:stretch>
            <a:fillRect/>
          </a:stretch>
        </p:blipFill>
        <p:spPr>
          <a:xfrm>
            <a:off x="7884368" y="6093296"/>
            <a:ext cx="1134158" cy="764704"/>
          </a:xfrm>
          <a:prstGeom prst="rect">
            <a:avLst/>
          </a:prstGeom>
        </p:spPr>
      </p:pic>
      <p:pic>
        <p:nvPicPr>
          <p:cNvPr id="6" name="irc_mi" descr="http://www.pervan.de/reiseberichte/u/p20699.jpg"/>
          <p:cNvPicPr/>
          <p:nvPr/>
        </p:nvPicPr>
        <p:blipFill>
          <a:blip r:embed="rId5" cstate="print"/>
          <a:srcRect l="7307" t="350" r="3523" b="3934"/>
          <a:stretch>
            <a:fillRect/>
          </a:stretch>
        </p:blipFill>
        <p:spPr bwMode="auto">
          <a:xfrm>
            <a:off x="827584" y="1628800"/>
            <a:ext cx="3809807" cy="3909698"/>
          </a:xfrm>
          <a:prstGeom prst="rect">
            <a:avLst/>
          </a:prstGeom>
          <a:noFill/>
          <a:ln w="9525">
            <a:noFill/>
            <a:miter lim="800000"/>
            <a:headEnd/>
            <a:tailEnd/>
          </a:ln>
        </p:spPr>
      </p:pic>
      <p:pic>
        <p:nvPicPr>
          <p:cNvPr id="7" name="Picture 6" descr="File:Louis XIV of France.jpg"/>
          <p:cNvPicPr/>
          <p:nvPr/>
        </p:nvPicPr>
        <p:blipFill>
          <a:blip r:embed="rId6" cstate="print"/>
          <a:srcRect l="2811" t="16965" b="6089"/>
          <a:stretch>
            <a:fillRect/>
          </a:stretch>
        </p:blipFill>
        <p:spPr bwMode="auto">
          <a:xfrm>
            <a:off x="4932040" y="1628800"/>
            <a:ext cx="3519407" cy="3888432"/>
          </a:xfrm>
          <a:prstGeom prst="rect">
            <a:avLst/>
          </a:prstGeom>
          <a:noFill/>
        </p:spPr>
      </p:pic>
    </p:spTree>
    <p:extLst>
      <p:ext uri="{BB962C8B-B14F-4D97-AF65-F5344CB8AC3E}">
        <p14:creationId xmlns="" xmlns:p14="http://schemas.microsoft.com/office/powerpoint/2010/main" val="34239174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E1C6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rtl="0"/>
            <a:r>
              <a:rPr lang="x-none" sz="7300">
                <a:sym typeface="Webdings"/>
              </a:rPr>
              <a:t/>
            </a:r>
            <a:br>
              <a:rPr lang="x-none" sz="7300">
                <a:sym typeface="Webdings"/>
              </a:rPr>
            </a:br>
            <a:r>
              <a:rPr lang="x-none" sz="2700" b="0" i="0" u="none" baseline="0">
                <a:sym typeface="Webdings"/>
              </a:rPr>
              <a:t> </a:t>
            </a:r>
            <a:r>
              <a:rPr lang="x-none" sz="7300">
                <a:sym typeface="Webdings"/>
              </a:rPr>
              <a:t/>
            </a:r>
            <a:br>
              <a:rPr lang="x-none" sz="7300">
                <a:sym typeface="Webdings"/>
              </a:rPr>
            </a:br>
            <a:r>
              <a:rPr lang="x-none" sz="5300" b="0" i="0" u="none" baseline="0">
                <a:solidFill>
                  <a:srgbClr val="FFC000"/>
                </a:solidFill>
                <a:sym typeface="Webdings"/>
              </a:rPr>
              <a:t>Rod…dinamičan i promjenjiv</a:t>
            </a:r>
            <a:r>
              <a:rPr lang="x-none" sz="5300">
                <a:solidFill>
                  <a:srgbClr val="FFC000"/>
                </a:solidFill>
              </a:rPr>
              <a:t/>
            </a:r>
            <a:br>
              <a:rPr lang="x-none" sz="5300">
                <a:solidFill>
                  <a:srgbClr val="FFC000"/>
                </a:solidFill>
              </a:rPr>
            </a:br>
            <a:r>
              <a:rPr lang="x-none"/>
              <a:t/>
            </a:r>
            <a:br>
              <a:rPr lang="x-none"/>
            </a:br>
            <a:endParaRPr lang="x-none" dirty="0"/>
          </a:p>
        </p:txBody>
      </p:sp>
      <p:pic>
        <p:nvPicPr>
          <p:cNvPr id="4" name="Picture 3" descr="Logo_DCAF (english).png"/>
          <p:cNvPicPr>
            <a:picLocks noChangeAspect="1"/>
          </p:cNvPicPr>
          <p:nvPr/>
        </p:nvPicPr>
        <p:blipFill>
          <a:blip r:embed="rId4" cstate="print"/>
          <a:stretch>
            <a:fillRect/>
          </a:stretch>
        </p:blipFill>
        <p:spPr>
          <a:xfrm>
            <a:off x="7884368" y="6093296"/>
            <a:ext cx="1134158" cy="764704"/>
          </a:xfrm>
          <a:prstGeom prst="rect">
            <a:avLst/>
          </a:prstGeom>
        </p:spPr>
      </p:pic>
      <p:pic>
        <p:nvPicPr>
          <p:cNvPr id="1026"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51344" y="1844823"/>
            <a:ext cx="8225112" cy="39882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349404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E1C6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rtl="0"/>
            <a:r>
              <a:rPr lang="x-none" sz="7300">
                <a:sym typeface="Webdings"/>
              </a:rPr>
              <a:t/>
            </a:r>
            <a:br>
              <a:rPr lang="x-none" sz="7300">
                <a:sym typeface="Webdings"/>
              </a:rPr>
            </a:br>
            <a:r>
              <a:rPr lang="x-none" sz="2700" b="0" i="0" u="none" baseline="0">
                <a:sym typeface="Webdings"/>
              </a:rPr>
              <a:t> </a:t>
            </a:r>
            <a:r>
              <a:rPr lang="x-none" sz="7300">
                <a:sym typeface="Webdings"/>
              </a:rPr>
              <a:t/>
            </a:r>
            <a:br>
              <a:rPr lang="x-none" sz="7300">
                <a:sym typeface="Webdings"/>
              </a:rPr>
            </a:br>
            <a:r>
              <a:rPr lang="x-none" sz="5300" b="0" i="0" u="none" baseline="0">
                <a:solidFill>
                  <a:srgbClr val="FFC000"/>
                </a:solidFill>
                <a:sym typeface="Webdings"/>
              </a:rPr>
              <a:t>Rodne uloge i krivična djela</a:t>
            </a:r>
            <a:r>
              <a:rPr lang="x-none" sz="5300">
                <a:solidFill>
                  <a:srgbClr val="FFC000"/>
                </a:solidFill>
              </a:rPr>
              <a:t/>
            </a:r>
            <a:br>
              <a:rPr lang="x-none" sz="5300">
                <a:solidFill>
                  <a:srgbClr val="FFC000"/>
                </a:solidFill>
              </a:rPr>
            </a:br>
            <a:r>
              <a:rPr lang="x-none"/>
              <a:t/>
            </a:r>
            <a:br>
              <a:rPr lang="x-none"/>
            </a:br>
            <a:endParaRPr lang="x-none" dirty="0"/>
          </a:p>
        </p:txBody>
      </p:sp>
      <p:sp>
        <p:nvSpPr>
          <p:cNvPr id="6" name="Content Placeholder 5"/>
          <p:cNvSpPr>
            <a:spLocks noGrp="1"/>
          </p:cNvSpPr>
          <p:nvPr>
            <p:ph sz="half" idx="1"/>
          </p:nvPr>
        </p:nvSpPr>
        <p:spPr>
          <a:xfrm>
            <a:off x="457200" y="1600200"/>
            <a:ext cx="8075240" cy="4525963"/>
          </a:xfrm>
        </p:spPr>
        <p:txBody>
          <a:bodyPr/>
          <a:lstStyle/>
          <a:p>
            <a:pPr algn="l" rtl="0"/>
            <a:r>
              <a:rPr lang="x-none" b="0" i="0" u="none" baseline="0">
                <a:solidFill>
                  <a:schemeClr val="bg1"/>
                </a:solidFill>
              </a:rPr>
              <a:t>Na primjer, kako shvatamo nasilje u porodici?</a:t>
            </a:r>
          </a:p>
          <a:p>
            <a:endParaRPr lang="x-none" dirty="0" smtClean="0">
              <a:solidFill>
                <a:schemeClr val="bg1"/>
              </a:solidFill>
            </a:endParaRPr>
          </a:p>
          <a:p>
            <a:pPr algn="l" rtl="0"/>
            <a:r>
              <a:rPr lang="x-none" b="0" i="0" u="none" baseline="0">
                <a:solidFill>
                  <a:schemeClr val="bg1"/>
                </a:solidFill>
              </a:rPr>
              <a:t>Video – </a:t>
            </a:r>
            <a:r>
              <a:rPr lang="x-none" b="0" i="0" u="none" baseline="0">
                <a:solidFill>
                  <a:schemeClr val="bg1"/>
                </a:solidFill>
                <a:hlinkClick r:id="rId4"/>
              </a:rPr>
              <a:t>Nasilje u porodici</a:t>
            </a:r>
            <a:endParaRPr lang="x-none" dirty="0">
              <a:solidFill>
                <a:schemeClr val="bg1"/>
              </a:solidFill>
            </a:endParaRPr>
          </a:p>
        </p:txBody>
      </p:sp>
      <p:pic>
        <p:nvPicPr>
          <p:cNvPr id="4" name="Picture 3" descr="Logo_DCAF (english).png"/>
          <p:cNvPicPr>
            <a:picLocks noChangeAspect="1"/>
          </p:cNvPicPr>
          <p:nvPr/>
        </p:nvPicPr>
        <p:blipFill>
          <a:blip r:embed="rId5" cstate="print"/>
          <a:stretch>
            <a:fillRect/>
          </a:stretch>
        </p:blipFill>
        <p:spPr>
          <a:xfrm>
            <a:off x="7884368" y="6093296"/>
            <a:ext cx="1134158" cy="764704"/>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E1C6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rtl="0"/>
            <a:r>
              <a:rPr lang="x-none" sz="7300">
                <a:sym typeface="Webdings"/>
              </a:rPr>
              <a:t/>
            </a:r>
            <a:br>
              <a:rPr lang="x-none" sz="7300">
                <a:sym typeface="Webdings"/>
              </a:rPr>
            </a:br>
            <a:r>
              <a:rPr lang="x-none" sz="2700" b="0" i="0" u="none" baseline="0">
                <a:sym typeface="Webdings"/>
              </a:rPr>
              <a:t> </a:t>
            </a:r>
            <a:r>
              <a:rPr lang="x-none" sz="7300">
                <a:sym typeface="Webdings"/>
              </a:rPr>
              <a:t/>
            </a:r>
            <a:br>
              <a:rPr lang="x-none" sz="7300">
                <a:sym typeface="Webdings"/>
              </a:rPr>
            </a:br>
            <a:r>
              <a:rPr lang="x-none" sz="5300" b="0" i="0" u="none" baseline="0">
                <a:solidFill>
                  <a:srgbClr val="FFC000"/>
                </a:solidFill>
                <a:sym typeface="Webdings"/>
              </a:rPr>
              <a:t>Implicitne predrasude</a:t>
            </a:r>
            <a:r>
              <a:rPr lang="x-none" sz="5300">
                <a:solidFill>
                  <a:srgbClr val="FFC000"/>
                </a:solidFill>
              </a:rPr>
              <a:t/>
            </a:r>
            <a:br>
              <a:rPr lang="x-none" sz="5300">
                <a:solidFill>
                  <a:srgbClr val="FFC000"/>
                </a:solidFill>
              </a:rPr>
            </a:br>
            <a:r>
              <a:rPr lang="x-none"/>
              <a:t/>
            </a:r>
            <a:br>
              <a:rPr lang="x-none"/>
            </a:br>
            <a:endParaRPr lang="x-none" dirty="0"/>
          </a:p>
        </p:txBody>
      </p:sp>
      <p:sp>
        <p:nvSpPr>
          <p:cNvPr id="6" name="Content Placeholder 5"/>
          <p:cNvSpPr>
            <a:spLocks noGrp="1"/>
          </p:cNvSpPr>
          <p:nvPr>
            <p:ph sz="half" idx="1"/>
          </p:nvPr>
        </p:nvSpPr>
        <p:spPr>
          <a:xfrm>
            <a:off x="457200" y="1600200"/>
            <a:ext cx="8075240" cy="4525963"/>
          </a:xfrm>
        </p:spPr>
        <p:txBody>
          <a:bodyPr>
            <a:normAutofit/>
          </a:bodyPr>
          <a:lstStyle/>
          <a:p>
            <a:pPr algn="l" rtl="0"/>
            <a:r>
              <a:rPr lang="x-none" b="0" i="0" u="none" baseline="0">
                <a:solidFill>
                  <a:schemeClr val="bg1"/>
                </a:solidFill>
              </a:rPr>
              <a:t>Nesvjesno - podsvjesno </a:t>
            </a:r>
          </a:p>
          <a:p>
            <a:pPr lvl="1" algn="l" rtl="0"/>
            <a:r>
              <a:rPr lang="x-none" sz="2800" b="0" i="0" u="none" baseline="0">
                <a:solidFill>
                  <a:schemeClr val="bg1"/>
                </a:solidFill>
              </a:rPr>
              <a:t>Stavovi</a:t>
            </a:r>
          </a:p>
          <a:p>
            <a:pPr lvl="1" algn="l" rtl="0"/>
            <a:r>
              <a:rPr lang="x-none" sz="2800" b="0" i="0" u="none" baseline="0">
                <a:solidFill>
                  <a:schemeClr val="bg1"/>
                </a:solidFill>
              </a:rPr>
              <a:t>Pretpostavke</a:t>
            </a:r>
            <a:endParaRPr lang="x-none" sz="2800" dirty="0" smtClean="0">
              <a:solidFill>
                <a:schemeClr val="bg1"/>
              </a:solidFill>
            </a:endParaRPr>
          </a:p>
          <a:p>
            <a:pPr lvl="1" algn="l" rtl="0"/>
            <a:r>
              <a:rPr lang="x-none" sz="2800" b="0" i="0" u="none" baseline="0">
                <a:solidFill>
                  <a:schemeClr val="bg1"/>
                </a:solidFill>
              </a:rPr>
              <a:t>Stereotipi</a:t>
            </a:r>
            <a:endParaRPr lang="x-none" sz="2800" dirty="0" smtClean="0">
              <a:solidFill>
                <a:schemeClr val="bg1"/>
              </a:solidFill>
            </a:endParaRPr>
          </a:p>
          <a:p>
            <a:pPr lvl="1" algn="l" rtl="0">
              <a:buNone/>
            </a:pPr>
            <a:endParaRPr lang="x-none" sz="2800" dirty="0" smtClean="0">
              <a:solidFill>
                <a:schemeClr val="bg1"/>
              </a:solidFill>
            </a:endParaRPr>
          </a:p>
          <a:p>
            <a:pPr lvl="1" algn="ctr" rtl="0">
              <a:buNone/>
            </a:pPr>
            <a:r>
              <a:rPr lang="x-none" sz="2800" b="0" i="0" u="none" baseline="0">
                <a:solidFill>
                  <a:schemeClr val="bg1"/>
                </a:solidFill>
              </a:rPr>
              <a:t>Koji utječu na donošenje odluka </a:t>
            </a:r>
          </a:p>
          <a:p>
            <a:pPr lvl="1" algn="ctr" rtl="0">
              <a:buNone/>
            </a:pPr>
            <a:r>
              <a:rPr lang="x-none" sz="2800" b="0" i="0" u="none" baseline="0">
                <a:solidFill>
                  <a:schemeClr val="bg1"/>
                </a:solidFill>
              </a:rPr>
              <a:t>na svim nivoima i u svim oblastima</a:t>
            </a:r>
          </a:p>
        </p:txBody>
      </p:sp>
      <p:pic>
        <p:nvPicPr>
          <p:cNvPr id="4" name="Picture 3" descr="Logo_DCAF (english).png"/>
          <p:cNvPicPr>
            <a:picLocks noChangeAspect="1"/>
          </p:cNvPicPr>
          <p:nvPr/>
        </p:nvPicPr>
        <p:blipFill>
          <a:blip r:embed="rId4" cstate="print"/>
          <a:stretch>
            <a:fillRect/>
          </a:stretch>
        </p:blipFill>
        <p:spPr>
          <a:xfrm>
            <a:off x="7884368" y="6093296"/>
            <a:ext cx="1134158" cy="764704"/>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E1C6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rtl="0"/>
            <a:r>
              <a:rPr lang="x-none" sz="7300">
                <a:sym typeface="Webdings"/>
              </a:rPr>
              <a:t/>
            </a:r>
            <a:br>
              <a:rPr lang="x-none" sz="7300">
                <a:sym typeface="Webdings"/>
              </a:rPr>
            </a:br>
            <a:r>
              <a:rPr lang="x-none" sz="2700" b="0" i="0" u="none" baseline="0">
                <a:sym typeface="Webdings"/>
              </a:rPr>
              <a:t> </a:t>
            </a:r>
            <a:r>
              <a:rPr lang="x-none" sz="7300">
                <a:sym typeface="Webdings"/>
              </a:rPr>
              <a:t/>
            </a:r>
            <a:br>
              <a:rPr lang="x-none" sz="7300">
                <a:sym typeface="Webdings"/>
              </a:rPr>
            </a:br>
            <a:r>
              <a:rPr lang="x-none" sz="5300" b="0" i="0" u="none" baseline="0">
                <a:solidFill>
                  <a:srgbClr val="FFC000"/>
                </a:solidFill>
                <a:sym typeface="Webdings"/>
              </a:rPr>
              <a:t>Implicitne predrasude</a:t>
            </a:r>
            <a:r>
              <a:rPr lang="x-none" sz="5300">
                <a:solidFill>
                  <a:srgbClr val="FFC000"/>
                </a:solidFill>
              </a:rPr>
              <a:t/>
            </a:r>
            <a:br>
              <a:rPr lang="x-none" sz="5300">
                <a:solidFill>
                  <a:srgbClr val="FFC000"/>
                </a:solidFill>
              </a:rPr>
            </a:br>
            <a:r>
              <a:rPr lang="x-none"/>
              <a:t/>
            </a:r>
            <a:br>
              <a:rPr lang="x-none"/>
            </a:br>
            <a:endParaRPr lang="x-none" dirty="0"/>
          </a:p>
        </p:txBody>
      </p:sp>
      <p:sp>
        <p:nvSpPr>
          <p:cNvPr id="6" name="Content Placeholder 5"/>
          <p:cNvSpPr>
            <a:spLocks noGrp="1"/>
          </p:cNvSpPr>
          <p:nvPr>
            <p:ph sz="half" idx="1"/>
          </p:nvPr>
        </p:nvSpPr>
        <p:spPr>
          <a:xfrm>
            <a:off x="457200" y="1600200"/>
            <a:ext cx="8075240" cy="4525963"/>
          </a:xfrm>
        </p:spPr>
        <p:txBody>
          <a:bodyPr>
            <a:normAutofit/>
          </a:bodyPr>
          <a:lstStyle/>
          <a:p>
            <a:pPr algn="l" rtl="0"/>
            <a:r>
              <a:rPr lang="x-none" b="0" i="0" u="none" baseline="0">
                <a:solidFill>
                  <a:schemeClr val="bg1"/>
                </a:solidFill>
              </a:rPr>
              <a:t>Kao i rodne stereotipe, </a:t>
            </a:r>
            <a:r>
              <a:rPr lang="x-none" b="1" i="0" u="sng" baseline="0">
                <a:solidFill>
                  <a:schemeClr val="bg1"/>
                </a:solidFill>
              </a:rPr>
              <a:t>implicitne predrasude oblikuje</a:t>
            </a:r>
          </a:p>
          <a:p>
            <a:pPr lvl="1" algn="l" rtl="0">
              <a:buFontTx/>
              <a:buChar char="-"/>
            </a:pPr>
            <a:r>
              <a:rPr lang="x-none" sz="2800" b="0" i="0" u="none" baseline="0">
                <a:solidFill>
                  <a:schemeClr val="bg1"/>
                </a:solidFill>
              </a:rPr>
              <a:t>Muzika</a:t>
            </a:r>
          </a:p>
          <a:p>
            <a:pPr lvl="1" algn="l" rtl="0">
              <a:buFontTx/>
              <a:buChar char="-"/>
            </a:pPr>
            <a:r>
              <a:rPr lang="x-none" sz="2800" b="0" i="0" u="none" baseline="0">
                <a:solidFill>
                  <a:schemeClr val="bg1"/>
                </a:solidFill>
              </a:rPr>
              <a:t>Vjeroispovijest</a:t>
            </a:r>
          </a:p>
          <a:p>
            <a:pPr lvl="1" algn="l" rtl="0">
              <a:buFontTx/>
              <a:buChar char="-"/>
            </a:pPr>
            <a:r>
              <a:rPr lang="x-none" sz="2800" b="0" i="0" u="none" baseline="0">
                <a:solidFill>
                  <a:schemeClr val="bg1"/>
                </a:solidFill>
              </a:rPr>
              <a:t>Kulturna tradicija/običaji</a:t>
            </a:r>
          </a:p>
          <a:p>
            <a:pPr lvl="1" algn="l" rtl="0">
              <a:buFontTx/>
              <a:buChar char="-"/>
            </a:pPr>
            <a:r>
              <a:rPr lang="x-none" sz="2800" b="0" i="0" u="none" baseline="0">
                <a:solidFill>
                  <a:schemeClr val="bg1"/>
                </a:solidFill>
              </a:rPr>
              <a:t>Televizija i zabava (pop kultura)</a:t>
            </a:r>
          </a:p>
          <a:p>
            <a:pPr lvl="1" algn="l" rtl="0">
              <a:buFontTx/>
              <a:buChar char="-"/>
            </a:pPr>
            <a:r>
              <a:rPr lang="x-none" sz="2800" b="0" i="0" u="none" baseline="0">
                <a:solidFill>
                  <a:schemeClr val="bg1"/>
                </a:solidFill>
              </a:rPr>
              <a:t>Obrazovanje</a:t>
            </a:r>
          </a:p>
          <a:p>
            <a:pPr lvl="1" algn="l" rtl="0">
              <a:buFontTx/>
              <a:buChar char="-"/>
            </a:pPr>
            <a:r>
              <a:rPr lang="x-none" sz="2800" b="0" i="0" u="none" baseline="0">
                <a:solidFill>
                  <a:schemeClr val="bg1"/>
                </a:solidFill>
              </a:rPr>
              <a:t>Porodica-prijatelji-društvo</a:t>
            </a:r>
          </a:p>
        </p:txBody>
      </p:sp>
      <p:pic>
        <p:nvPicPr>
          <p:cNvPr id="4" name="Picture 3" descr="Logo_DCAF (english).png"/>
          <p:cNvPicPr>
            <a:picLocks noChangeAspect="1"/>
          </p:cNvPicPr>
          <p:nvPr/>
        </p:nvPicPr>
        <p:blipFill>
          <a:blip r:embed="rId4" cstate="print"/>
          <a:stretch>
            <a:fillRect/>
          </a:stretch>
        </p:blipFill>
        <p:spPr>
          <a:xfrm>
            <a:off x="7884368" y="6093296"/>
            <a:ext cx="1134158" cy="764704"/>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E1C6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rtl="0"/>
            <a:r>
              <a:rPr lang="x-none" sz="7300">
                <a:sym typeface="Webdings"/>
              </a:rPr>
              <a:t/>
            </a:r>
            <a:br>
              <a:rPr lang="x-none" sz="7300">
                <a:sym typeface="Webdings"/>
              </a:rPr>
            </a:br>
            <a:r>
              <a:rPr lang="x-none" sz="2700" b="0" i="0" u="none" baseline="0">
                <a:sym typeface="Webdings"/>
              </a:rPr>
              <a:t> </a:t>
            </a:r>
            <a:r>
              <a:rPr lang="x-none" sz="7300">
                <a:sym typeface="Webdings"/>
              </a:rPr>
              <a:t/>
            </a:r>
            <a:br>
              <a:rPr lang="x-none" sz="7300">
                <a:sym typeface="Webdings"/>
              </a:rPr>
            </a:br>
            <a:r>
              <a:rPr lang="x-none" sz="5300" b="0" i="0" u="none" baseline="0">
                <a:solidFill>
                  <a:srgbClr val="FFC000"/>
                </a:solidFill>
                <a:sym typeface="Webdings"/>
              </a:rPr>
              <a:t>Test implicitnih asocijacija (IAT)</a:t>
            </a:r>
            <a:r>
              <a:rPr lang="x-none" sz="5300">
                <a:solidFill>
                  <a:srgbClr val="FFC000"/>
                </a:solidFill>
              </a:rPr>
              <a:t/>
            </a:r>
            <a:br>
              <a:rPr lang="x-none" sz="5300">
                <a:solidFill>
                  <a:srgbClr val="FFC000"/>
                </a:solidFill>
              </a:rPr>
            </a:br>
            <a:r>
              <a:rPr lang="x-none"/>
              <a:t/>
            </a:r>
            <a:br>
              <a:rPr lang="x-none"/>
            </a:br>
            <a:endParaRPr lang="x-none" dirty="0"/>
          </a:p>
        </p:txBody>
      </p:sp>
      <p:sp>
        <p:nvSpPr>
          <p:cNvPr id="6" name="Content Placeholder 5"/>
          <p:cNvSpPr>
            <a:spLocks noGrp="1"/>
          </p:cNvSpPr>
          <p:nvPr>
            <p:ph sz="half" idx="1"/>
          </p:nvPr>
        </p:nvSpPr>
        <p:spPr>
          <a:xfrm>
            <a:off x="457200" y="1600200"/>
            <a:ext cx="8075240" cy="4525963"/>
          </a:xfrm>
        </p:spPr>
        <p:txBody>
          <a:bodyPr>
            <a:normAutofit lnSpcReduction="10000"/>
          </a:bodyPr>
          <a:lstStyle/>
          <a:p>
            <a:pPr algn="l" rtl="0">
              <a:buNone/>
            </a:pPr>
            <a:r>
              <a:rPr lang="x-none" b="0" i="0" u="none" baseline="0">
                <a:solidFill>
                  <a:schemeClr val="bg1"/>
                </a:solidFill>
              </a:rPr>
              <a:t> Komputerski test o predrasudama (pristranosti) koji mjeri vrijeme koje vam je potrebno da odgovorite.</a:t>
            </a:r>
          </a:p>
          <a:p>
            <a:pPr algn="l" rtl="0">
              <a:buNone/>
            </a:pPr>
            <a:endParaRPr lang="x-none" dirty="0" smtClean="0">
              <a:solidFill>
                <a:schemeClr val="bg1"/>
              </a:solidFill>
            </a:endParaRPr>
          </a:p>
          <a:p>
            <a:pPr algn="l" rtl="0">
              <a:buNone/>
            </a:pPr>
            <a:r>
              <a:rPr lang="x-none" b="0" i="0" u="none" baseline="0">
                <a:solidFill>
                  <a:schemeClr val="bg1"/>
                </a:solidFill>
              </a:rPr>
              <a:t>Brzo = jednostavan odgovor, u skladu sa</a:t>
            </a:r>
          </a:p>
          <a:p>
            <a:pPr marL="0" indent="0" algn="l" rtl="0">
              <a:buNone/>
            </a:pPr>
            <a:r>
              <a:rPr lang="x-none" b="0" i="0" u="none" baseline="0">
                <a:solidFill>
                  <a:schemeClr val="bg1"/>
                </a:solidFill>
              </a:rPr>
              <a:t>           vašim sklonostima.</a:t>
            </a:r>
          </a:p>
          <a:p>
            <a:pPr algn="l" rtl="0">
              <a:buNone/>
            </a:pPr>
            <a:r>
              <a:rPr lang="x-none" b="0" i="0" u="none" baseline="0">
                <a:solidFill>
                  <a:schemeClr val="bg1"/>
                </a:solidFill>
              </a:rPr>
              <a:t>Sporo = izvan vašeg "poznatog terena",</a:t>
            </a:r>
          </a:p>
          <a:p>
            <a:pPr marL="0" indent="0" algn="l" rtl="0">
              <a:buNone/>
            </a:pPr>
            <a:r>
              <a:rPr lang="x-none" b="0" i="0" u="none" baseline="0">
                <a:solidFill>
                  <a:schemeClr val="bg1"/>
                </a:solidFill>
              </a:rPr>
              <a:t>           nije u skladu sa vašim sklonostima </a:t>
            </a:r>
          </a:p>
          <a:p>
            <a:endParaRPr lang="x-none" sz="2800" dirty="0" smtClean="0">
              <a:solidFill>
                <a:schemeClr val="bg1"/>
              </a:solidFill>
            </a:endParaRPr>
          </a:p>
          <a:p>
            <a:pPr algn="l" rtl="0">
              <a:buNone/>
            </a:pPr>
            <a:r>
              <a:rPr lang="x-none" sz="2000" b="0" i="0" u="none" baseline="0">
                <a:solidFill>
                  <a:schemeClr val="bg1"/>
                </a:solidFill>
              </a:rPr>
              <a:t>IAT je proizvod projekta "Implicit Bias", kojeg su 1998. godine pokrenuli naučnici sa Harvarda, Univerziteta Washington i Univerziteta Virginia. </a:t>
            </a:r>
          </a:p>
        </p:txBody>
      </p:sp>
      <p:pic>
        <p:nvPicPr>
          <p:cNvPr id="4" name="Picture 3" descr="Logo_DCAF (english).png"/>
          <p:cNvPicPr>
            <a:picLocks noChangeAspect="1"/>
          </p:cNvPicPr>
          <p:nvPr/>
        </p:nvPicPr>
        <p:blipFill>
          <a:blip r:embed="rId4" cstate="print"/>
          <a:stretch>
            <a:fillRect/>
          </a:stretch>
        </p:blipFill>
        <p:spPr>
          <a:xfrm>
            <a:off x="7884368" y="6093296"/>
            <a:ext cx="1134158" cy="764704"/>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E1C6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rtl="0"/>
            <a:r>
              <a:rPr lang="x-none" sz="7300">
                <a:sym typeface="Webdings"/>
              </a:rPr>
              <a:t/>
            </a:r>
            <a:br>
              <a:rPr lang="x-none" sz="7300">
                <a:sym typeface="Webdings"/>
              </a:rPr>
            </a:br>
            <a:r>
              <a:rPr lang="x-none" sz="2700" b="0" i="0" u="none" baseline="0">
                <a:sym typeface="Webdings"/>
              </a:rPr>
              <a:t> </a:t>
            </a:r>
            <a:r>
              <a:rPr lang="x-none" sz="7300">
                <a:sym typeface="Webdings"/>
              </a:rPr>
              <a:t/>
            </a:r>
            <a:br>
              <a:rPr lang="x-none" sz="7300">
                <a:sym typeface="Webdings"/>
              </a:rPr>
            </a:br>
            <a:r>
              <a:rPr lang="x-none" sz="5300" b="0" i="0" u="none" baseline="0">
                <a:solidFill>
                  <a:srgbClr val="FFC000"/>
                </a:solidFill>
                <a:sym typeface="Webdings"/>
              </a:rPr>
              <a:t>Test implicitnih asocijacija - primjer</a:t>
            </a:r>
            <a:r>
              <a:rPr lang="x-none" sz="5300">
                <a:solidFill>
                  <a:srgbClr val="FFC000"/>
                </a:solidFill>
              </a:rPr>
              <a:t/>
            </a:r>
            <a:br>
              <a:rPr lang="x-none" sz="5300">
                <a:solidFill>
                  <a:srgbClr val="FFC000"/>
                </a:solidFill>
              </a:rPr>
            </a:br>
            <a:r>
              <a:rPr lang="x-none"/>
              <a:t/>
            </a:r>
            <a:br>
              <a:rPr lang="x-none"/>
            </a:br>
            <a:endParaRPr lang="x-none" dirty="0"/>
          </a:p>
        </p:txBody>
      </p:sp>
      <p:pic>
        <p:nvPicPr>
          <p:cNvPr id="4" name="Picture 3" descr="Logo_DCAF (english).png"/>
          <p:cNvPicPr>
            <a:picLocks noChangeAspect="1"/>
          </p:cNvPicPr>
          <p:nvPr/>
        </p:nvPicPr>
        <p:blipFill>
          <a:blip r:embed="rId4" cstate="print"/>
          <a:stretch>
            <a:fillRect/>
          </a:stretch>
        </p:blipFill>
        <p:spPr>
          <a:xfrm>
            <a:off x="7884368" y="6093296"/>
            <a:ext cx="1134158" cy="764704"/>
          </a:xfrm>
          <a:prstGeom prst="rect">
            <a:avLst/>
          </a:prstGeom>
        </p:spPr>
      </p:pic>
      <p:graphicFrame>
        <p:nvGraphicFramePr>
          <p:cNvPr id="8" name="Table 7"/>
          <p:cNvGraphicFramePr>
            <a:graphicFrameLocks noGrp="1"/>
          </p:cNvGraphicFramePr>
          <p:nvPr>
            <p:extLst>
              <p:ext uri="{D42A27DB-BD31-4B8C-83A1-F6EECF244321}">
                <p14:modId xmlns="" xmlns:p14="http://schemas.microsoft.com/office/powerpoint/2010/main" val="3632795362"/>
              </p:ext>
            </p:extLst>
          </p:nvPr>
        </p:nvGraphicFramePr>
        <p:xfrm>
          <a:off x="1619672" y="2060848"/>
          <a:ext cx="5969700" cy="3505200"/>
        </p:xfrm>
        <a:graphic>
          <a:graphicData uri="http://schemas.openxmlformats.org/drawingml/2006/table">
            <a:tbl>
              <a:tblPr firstRow="1" firstCol="1" bandRow="1"/>
              <a:tblGrid>
                <a:gridCol w="1989900"/>
                <a:gridCol w="1989900"/>
                <a:gridCol w="1989900"/>
              </a:tblGrid>
              <a:tr h="510114">
                <a:tc>
                  <a:txBody>
                    <a:bodyPr/>
                    <a:lstStyle/>
                    <a:p>
                      <a:pPr marL="0" marR="0" algn="ctr" rtl="0">
                        <a:lnSpc>
                          <a:spcPct val="115000"/>
                        </a:lnSpc>
                        <a:spcBef>
                          <a:spcPts val="0"/>
                        </a:spcBef>
                        <a:spcAft>
                          <a:spcPts val="0"/>
                        </a:spcAft>
                        <a:tabLst>
                          <a:tab pos="229235" algn="ctr"/>
                        </a:tabLst>
                      </a:pPr>
                      <a:r>
                        <a:rPr lang="x-none" sz="4000" b="1" i="0" u="none" baseline="0">
                          <a:solidFill>
                            <a:srgbClr val="EEECE1"/>
                          </a:solidFill>
                          <a:effectLst/>
                          <a:latin typeface="Calibri"/>
                          <a:ea typeface="Calibri"/>
                          <a:cs typeface="Times New Roman"/>
                        </a:rPr>
                        <a:t>1</a:t>
                      </a:r>
                      <a:endParaRPr lang="x-none" sz="4000" dirty="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gn="ctr" rtl="0">
                        <a:lnSpc>
                          <a:spcPct val="115000"/>
                        </a:lnSpc>
                        <a:spcBef>
                          <a:spcPts val="0"/>
                        </a:spcBef>
                        <a:spcAft>
                          <a:spcPts val="0"/>
                        </a:spcAft>
                      </a:pPr>
                      <a:r>
                        <a:rPr lang="x-none" sz="4000" b="1" i="0" u="none" baseline="0">
                          <a:solidFill>
                            <a:srgbClr val="EEECE1"/>
                          </a:solidFill>
                          <a:effectLst/>
                          <a:latin typeface="Calibri"/>
                          <a:ea typeface="Calibri"/>
                          <a:cs typeface="Times New Roman"/>
                        </a:rPr>
                        <a:t>2</a:t>
                      </a:r>
                      <a:endParaRPr lang="x-none" sz="4000" dirty="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gn="ctr" rtl="0">
                        <a:lnSpc>
                          <a:spcPct val="115000"/>
                        </a:lnSpc>
                        <a:spcBef>
                          <a:spcPts val="0"/>
                        </a:spcBef>
                        <a:spcAft>
                          <a:spcPts val="0"/>
                        </a:spcAft>
                      </a:pPr>
                      <a:r>
                        <a:rPr lang="x-none" sz="4000" b="1" i="0" u="none" baseline="0">
                          <a:solidFill>
                            <a:srgbClr val="EEECE1"/>
                          </a:solidFill>
                          <a:effectLst/>
                          <a:latin typeface="Calibri"/>
                          <a:ea typeface="Calibri"/>
                          <a:cs typeface="Times New Roman"/>
                        </a:rPr>
                        <a:t>3</a:t>
                      </a:r>
                      <a:endParaRPr lang="x-none" sz="4000" dirty="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r>
              <a:tr h="480206">
                <a:tc>
                  <a:txBody>
                    <a:bodyPr/>
                    <a:lstStyle/>
                    <a:p>
                      <a:pPr marL="0" marR="0" algn="ctr" rtl="0">
                        <a:lnSpc>
                          <a:spcPct val="115000"/>
                        </a:lnSpc>
                        <a:spcBef>
                          <a:spcPts val="0"/>
                        </a:spcBef>
                        <a:spcAft>
                          <a:spcPts val="0"/>
                        </a:spcAft>
                        <a:tabLst>
                          <a:tab pos="229235" algn="ctr"/>
                        </a:tabLst>
                      </a:pPr>
                      <a:r>
                        <a:rPr lang="x-none" sz="4000" b="1" i="0" u="none" baseline="0">
                          <a:solidFill>
                            <a:schemeClr val="bg1"/>
                          </a:solidFill>
                          <a:effectLst/>
                          <a:latin typeface="Calibri"/>
                          <a:ea typeface="Calibri"/>
                          <a:cs typeface="Times New Roman"/>
                        </a:rPr>
                        <a:t>BIJELA</a:t>
                      </a:r>
                      <a:endParaRPr lang="x-none" sz="4000" dirty="0">
                        <a:solidFill>
                          <a:schemeClr val="bg1"/>
                        </a:solidFill>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gn="ctr" rtl="0">
                        <a:lnSpc>
                          <a:spcPct val="115000"/>
                        </a:lnSpc>
                        <a:spcBef>
                          <a:spcPts val="0"/>
                        </a:spcBef>
                        <a:spcAft>
                          <a:spcPts val="0"/>
                        </a:spcAft>
                      </a:pPr>
                      <a:r>
                        <a:rPr lang="x-none" sz="4000" b="1" i="0" u="none" baseline="0">
                          <a:solidFill>
                            <a:srgbClr val="00B050"/>
                          </a:solidFill>
                          <a:effectLst/>
                          <a:latin typeface="Calibri"/>
                          <a:ea typeface="Calibri"/>
                          <a:cs typeface="Times New Roman"/>
                        </a:rPr>
                        <a:t>ZELENA</a:t>
                      </a:r>
                      <a:endParaRPr lang="x-none" sz="4000" dirty="0">
                        <a:solidFill>
                          <a:srgbClr val="00B050"/>
                        </a:solidFill>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gn="ctr" rtl="0">
                        <a:lnSpc>
                          <a:spcPct val="115000"/>
                        </a:lnSpc>
                        <a:spcBef>
                          <a:spcPts val="0"/>
                        </a:spcBef>
                        <a:spcAft>
                          <a:spcPts val="0"/>
                        </a:spcAft>
                      </a:pPr>
                      <a:r>
                        <a:rPr lang="x-none" sz="4000" b="1" i="0" u="none" baseline="0">
                          <a:solidFill>
                            <a:schemeClr val="bg1"/>
                          </a:solidFill>
                          <a:effectLst/>
                          <a:latin typeface="Calibri"/>
                          <a:ea typeface="Calibri"/>
                          <a:cs typeface="Times New Roman"/>
                        </a:rPr>
                        <a:t>BIJELA</a:t>
                      </a:r>
                      <a:endParaRPr lang="x-none" sz="4000" dirty="0">
                        <a:solidFill>
                          <a:schemeClr val="bg1"/>
                        </a:solidFill>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r>
              <a:tr h="510114">
                <a:tc>
                  <a:txBody>
                    <a:bodyPr/>
                    <a:lstStyle/>
                    <a:p>
                      <a:pPr marL="0" marR="0" algn="ctr" rtl="0">
                        <a:lnSpc>
                          <a:spcPct val="115000"/>
                        </a:lnSpc>
                        <a:spcBef>
                          <a:spcPts val="0"/>
                        </a:spcBef>
                        <a:spcAft>
                          <a:spcPts val="0"/>
                        </a:spcAft>
                      </a:pPr>
                      <a:r>
                        <a:rPr lang="x-none" sz="4000" b="1" i="0" u="none" baseline="0">
                          <a:solidFill>
                            <a:srgbClr val="FF0000"/>
                          </a:solidFill>
                          <a:effectLst/>
                          <a:latin typeface="Calibri"/>
                          <a:ea typeface="Calibri"/>
                          <a:cs typeface="Times New Roman"/>
                        </a:rPr>
                        <a:t>CRVENA</a:t>
                      </a:r>
                      <a:endParaRPr lang="x-none" sz="4000" dirty="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gn="ctr" rtl="0">
                        <a:lnSpc>
                          <a:spcPct val="115000"/>
                        </a:lnSpc>
                        <a:spcBef>
                          <a:spcPts val="0"/>
                        </a:spcBef>
                        <a:spcAft>
                          <a:spcPts val="0"/>
                        </a:spcAft>
                      </a:pPr>
                      <a:r>
                        <a:rPr lang="x-none" sz="4000" b="1" i="0" u="none" baseline="0">
                          <a:solidFill>
                            <a:srgbClr val="FF33CC"/>
                          </a:solidFill>
                          <a:effectLst/>
                          <a:latin typeface="Calibri"/>
                          <a:ea typeface="Calibri"/>
                          <a:cs typeface="Times New Roman"/>
                        </a:rPr>
                        <a:t>ROZA</a:t>
                      </a:r>
                      <a:endParaRPr lang="x-none" sz="4000" dirty="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gn="ctr" rtl="0">
                        <a:lnSpc>
                          <a:spcPct val="115000"/>
                        </a:lnSpc>
                        <a:spcBef>
                          <a:spcPts val="0"/>
                        </a:spcBef>
                        <a:spcAft>
                          <a:spcPts val="0"/>
                        </a:spcAft>
                      </a:pPr>
                      <a:r>
                        <a:rPr lang="x-none" sz="4000" b="1" i="0" u="none" baseline="0">
                          <a:solidFill>
                            <a:srgbClr val="FF33CC"/>
                          </a:solidFill>
                          <a:effectLst/>
                          <a:latin typeface="Calibri"/>
                          <a:ea typeface="Calibri"/>
                          <a:cs typeface="Times New Roman"/>
                        </a:rPr>
                        <a:t>ROZA</a:t>
                      </a:r>
                      <a:endParaRPr lang="x-none" sz="4000" dirty="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r>
              <a:tr h="510114">
                <a:tc>
                  <a:txBody>
                    <a:bodyPr/>
                    <a:lstStyle/>
                    <a:p>
                      <a:pPr marL="0" marR="0" algn="ctr" rtl="0">
                        <a:lnSpc>
                          <a:spcPct val="115000"/>
                        </a:lnSpc>
                        <a:spcBef>
                          <a:spcPts val="0"/>
                        </a:spcBef>
                        <a:spcAft>
                          <a:spcPts val="0"/>
                        </a:spcAft>
                      </a:pPr>
                      <a:r>
                        <a:rPr lang="x-none" sz="4000" b="1" i="0" u="none" baseline="0">
                          <a:solidFill>
                            <a:srgbClr val="0070C0"/>
                          </a:solidFill>
                          <a:effectLst/>
                          <a:latin typeface="Calibri"/>
                          <a:ea typeface="Calibri"/>
                          <a:cs typeface="Times New Roman"/>
                        </a:rPr>
                        <a:t>PLAVA</a:t>
                      </a:r>
                      <a:endParaRPr lang="x-none" sz="4000" dirty="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gn="ctr" rtl="0">
                        <a:lnSpc>
                          <a:spcPct val="115000"/>
                        </a:lnSpc>
                        <a:spcBef>
                          <a:spcPts val="0"/>
                        </a:spcBef>
                        <a:spcAft>
                          <a:spcPts val="0"/>
                        </a:spcAft>
                      </a:pPr>
                      <a:r>
                        <a:rPr lang="x-none" sz="4000" b="1" i="0" u="none" baseline="0">
                          <a:solidFill>
                            <a:srgbClr val="00B050"/>
                          </a:solidFill>
                          <a:effectLst/>
                          <a:latin typeface="Calibri"/>
                          <a:ea typeface="Calibri"/>
                          <a:cs typeface="Times New Roman"/>
                        </a:rPr>
                        <a:t>ZELENA</a:t>
                      </a:r>
                      <a:endParaRPr lang="x-none" sz="4000" dirty="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gn="ctr" rtl="0">
                        <a:lnSpc>
                          <a:spcPct val="115000"/>
                        </a:lnSpc>
                        <a:spcBef>
                          <a:spcPts val="0"/>
                        </a:spcBef>
                        <a:spcAft>
                          <a:spcPts val="0"/>
                        </a:spcAft>
                      </a:pPr>
                      <a:r>
                        <a:rPr lang="x-none" sz="4000" b="1" i="0" u="none" baseline="0">
                          <a:solidFill>
                            <a:srgbClr val="FF0000"/>
                          </a:solidFill>
                          <a:effectLst/>
                          <a:latin typeface="Calibri"/>
                          <a:ea typeface="Calibri"/>
                          <a:cs typeface="Times New Roman"/>
                        </a:rPr>
                        <a:t>CRVENA</a:t>
                      </a:r>
                      <a:endParaRPr lang="x-none" sz="4000" dirty="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r>
              <a:tr h="510114">
                <a:tc>
                  <a:txBody>
                    <a:bodyPr/>
                    <a:lstStyle/>
                    <a:p>
                      <a:pPr marL="0" marR="0" algn="ctr" rtl="0">
                        <a:lnSpc>
                          <a:spcPct val="115000"/>
                        </a:lnSpc>
                        <a:spcBef>
                          <a:spcPts val="0"/>
                        </a:spcBef>
                        <a:spcAft>
                          <a:spcPts val="0"/>
                        </a:spcAft>
                      </a:pPr>
                      <a:r>
                        <a:rPr lang="x-none" sz="4000" b="1" i="0" u="none" baseline="0">
                          <a:solidFill>
                            <a:srgbClr val="FFFFFF"/>
                          </a:solidFill>
                          <a:effectLst/>
                          <a:latin typeface="Calibri"/>
                          <a:ea typeface="Calibri"/>
                          <a:cs typeface="Times New Roman"/>
                        </a:rPr>
                        <a:t>BIJELA</a:t>
                      </a:r>
                      <a:endParaRPr lang="x-none" sz="4000" dirty="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gn="ctr" rtl="0">
                        <a:lnSpc>
                          <a:spcPct val="115000"/>
                        </a:lnSpc>
                        <a:spcBef>
                          <a:spcPts val="0"/>
                        </a:spcBef>
                        <a:spcAft>
                          <a:spcPts val="0"/>
                        </a:spcAft>
                      </a:pPr>
                      <a:r>
                        <a:rPr lang="x-none" sz="4000" b="1" i="0" u="none" baseline="0">
                          <a:solidFill>
                            <a:srgbClr val="FF0000"/>
                          </a:solidFill>
                          <a:effectLst/>
                          <a:latin typeface="Calibri"/>
                          <a:ea typeface="Calibri"/>
                          <a:cs typeface="Times New Roman"/>
                        </a:rPr>
                        <a:t>CRVENA</a:t>
                      </a:r>
                      <a:endParaRPr lang="x-none" sz="4000" dirty="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gn="ctr" rtl="0">
                        <a:lnSpc>
                          <a:spcPct val="115000"/>
                        </a:lnSpc>
                        <a:spcBef>
                          <a:spcPts val="0"/>
                        </a:spcBef>
                        <a:spcAft>
                          <a:spcPts val="0"/>
                        </a:spcAft>
                      </a:pPr>
                      <a:r>
                        <a:rPr lang="x-none" sz="4000" b="1" i="0" u="none" baseline="0">
                          <a:solidFill>
                            <a:srgbClr val="0070C0"/>
                          </a:solidFill>
                          <a:effectLst/>
                          <a:latin typeface="Calibri"/>
                          <a:ea typeface="Calibri"/>
                          <a:cs typeface="Times New Roman"/>
                        </a:rPr>
                        <a:t>PLAVA</a:t>
                      </a:r>
                      <a:endParaRPr lang="x-none" sz="4000" dirty="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E1C6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rtl="0"/>
            <a:r>
              <a:rPr lang="x-none" sz="7300">
                <a:sym typeface="Webdings"/>
              </a:rPr>
              <a:t/>
            </a:r>
            <a:br>
              <a:rPr lang="x-none" sz="7300">
                <a:sym typeface="Webdings"/>
              </a:rPr>
            </a:br>
            <a:r>
              <a:rPr lang="x-none" sz="2700" b="0" i="0" u="none" baseline="0">
                <a:sym typeface="Webdings"/>
              </a:rPr>
              <a:t> </a:t>
            </a:r>
            <a:r>
              <a:rPr lang="x-none" sz="7300">
                <a:sym typeface="Webdings"/>
              </a:rPr>
              <a:t/>
            </a:r>
            <a:br>
              <a:rPr lang="x-none" sz="7300">
                <a:sym typeface="Webdings"/>
              </a:rPr>
            </a:br>
            <a:r>
              <a:rPr lang="x-none" sz="5300" b="0" i="0" u="none" baseline="0">
                <a:solidFill>
                  <a:srgbClr val="FFC000"/>
                </a:solidFill>
                <a:sym typeface="Webdings"/>
              </a:rPr>
              <a:t>Test implicitnih asocijacija - primjer</a:t>
            </a:r>
            <a:r>
              <a:rPr lang="x-none" sz="5300">
                <a:solidFill>
                  <a:srgbClr val="FFC000"/>
                </a:solidFill>
              </a:rPr>
              <a:t/>
            </a:r>
            <a:br>
              <a:rPr lang="x-none" sz="5300">
                <a:solidFill>
                  <a:srgbClr val="FFC000"/>
                </a:solidFill>
              </a:rPr>
            </a:br>
            <a:r>
              <a:rPr lang="x-none"/>
              <a:t/>
            </a:r>
            <a:br>
              <a:rPr lang="x-none"/>
            </a:br>
            <a:endParaRPr lang="x-none" dirty="0"/>
          </a:p>
        </p:txBody>
      </p:sp>
      <p:pic>
        <p:nvPicPr>
          <p:cNvPr id="4" name="Picture 3" descr="Logo_DCAF (english).png"/>
          <p:cNvPicPr>
            <a:picLocks noChangeAspect="1"/>
          </p:cNvPicPr>
          <p:nvPr/>
        </p:nvPicPr>
        <p:blipFill>
          <a:blip r:embed="rId4" cstate="print"/>
          <a:stretch>
            <a:fillRect/>
          </a:stretch>
        </p:blipFill>
        <p:spPr>
          <a:xfrm>
            <a:off x="7884368" y="6093296"/>
            <a:ext cx="1134158" cy="764704"/>
          </a:xfrm>
          <a:prstGeom prst="rect">
            <a:avLst/>
          </a:prstGeom>
        </p:spPr>
      </p:pic>
      <p:graphicFrame>
        <p:nvGraphicFramePr>
          <p:cNvPr id="6" name="Table 5"/>
          <p:cNvGraphicFramePr>
            <a:graphicFrameLocks noGrp="1"/>
          </p:cNvGraphicFramePr>
          <p:nvPr>
            <p:extLst>
              <p:ext uri="{D42A27DB-BD31-4B8C-83A1-F6EECF244321}">
                <p14:modId xmlns="" xmlns:p14="http://schemas.microsoft.com/office/powerpoint/2010/main" val="578846286"/>
              </p:ext>
            </p:extLst>
          </p:nvPr>
        </p:nvGraphicFramePr>
        <p:xfrm>
          <a:off x="1619672" y="1988840"/>
          <a:ext cx="5943600" cy="3505200"/>
        </p:xfrm>
        <a:graphic>
          <a:graphicData uri="http://schemas.openxmlformats.org/drawingml/2006/table">
            <a:tbl>
              <a:tblPr firstRow="1" firstCol="1" bandRow="1"/>
              <a:tblGrid>
                <a:gridCol w="1989900"/>
                <a:gridCol w="2048700"/>
                <a:gridCol w="1905000"/>
              </a:tblGrid>
              <a:tr h="661416">
                <a:tc>
                  <a:txBody>
                    <a:bodyPr/>
                    <a:lstStyle/>
                    <a:p>
                      <a:pPr marL="0" marR="0" algn="ctr" rtl="0">
                        <a:lnSpc>
                          <a:spcPct val="115000"/>
                        </a:lnSpc>
                        <a:spcBef>
                          <a:spcPts val="0"/>
                        </a:spcBef>
                        <a:spcAft>
                          <a:spcPts val="0"/>
                        </a:spcAft>
                        <a:tabLst>
                          <a:tab pos="229235" algn="ctr"/>
                        </a:tabLst>
                      </a:pPr>
                      <a:r>
                        <a:rPr lang="x-none" sz="4000" b="1" i="0" u="none" baseline="0">
                          <a:solidFill>
                            <a:srgbClr val="EEECE1"/>
                          </a:solidFill>
                          <a:effectLst/>
                          <a:latin typeface="Calibri"/>
                          <a:ea typeface="Calibri"/>
                          <a:cs typeface="Times New Roman"/>
                        </a:rPr>
                        <a:t>1</a:t>
                      </a:r>
                      <a:endParaRPr lang="x-none" sz="4000" dirty="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gn="ctr" rtl="0">
                        <a:lnSpc>
                          <a:spcPct val="115000"/>
                        </a:lnSpc>
                        <a:spcBef>
                          <a:spcPts val="0"/>
                        </a:spcBef>
                        <a:spcAft>
                          <a:spcPts val="0"/>
                        </a:spcAft>
                      </a:pPr>
                      <a:r>
                        <a:rPr lang="x-none" sz="4000" b="1" i="0" u="none" baseline="0">
                          <a:solidFill>
                            <a:srgbClr val="EEECE1"/>
                          </a:solidFill>
                          <a:effectLst/>
                          <a:latin typeface="Calibri"/>
                          <a:ea typeface="Calibri"/>
                          <a:cs typeface="Times New Roman"/>
                        </a:rPr>
                        <a:t>2</a:t>
                      </a:r>
                      <a:endParaRPr lang="x-none" sz="4000" dirty="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gn="ctr" rtl="0">
                        <a:lnSpc>
                          <a:spcPct val="115000"/>
                        </a:lnSpc>
                        <a:spcBef>
                          <a:spcPts val="0"/>
                        </a:spcBef>
                        <a:spcAft>
                          <a:spcPts val="0"/>
                        </a:spcAft>
                      </a:pPr>
                      <a:r>
                        <a:rPr lang="x-none" sz="4000" b="1" i="0" u="none" baseline="0">
                          <a:solidFill>
                            <a:srgbClr val="EEECE1"/>
                          </a:solidFill>
                          <a:effectLst/>
                          <a:latin typeface="Calibri"/>
                          <a:ea typeface="Calibri"/>
                          <a:cs typeface="Times New Roman"/>
                        </a:rPr>
                        <a:t>3</a:t>
                      </a:r>
                      <a:endParaRPr lang="x-none" sz="4000" dirty="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r>
              <a:tr h="661416">
                <a:tc>
                  <a:txBody>
                    <a:bodyPr/>
                    <a:lstStyle/>
                    <a:p>
                      <a:pPr marL="0" marR="0" algn="ctr" rtl="0">
                        <a:lnSpc>
                          <a:spcPct val="115000"/>
                        </a:lnSpc>
                        <a:spcBef>
                          <a:spcPts val="0"/>
                        </a:spcBef>
                        <a:spcAft>
                          <a:spcPts val="0"/>
                        </a:spcAft>
                        <a:tabLst>
                          <a:tab pos="229235" algn="ctr"/>
                        </a:tabLst>
                      </a:pPr>
                      <a:r>
                        <a:rPr lang="x-none" sz="4000" b="1" i="0" u="none" baseline="0">
                          <a:solidFill>
                            <a:schemeClr val="bg1"/>
                          </a:solidFill>
                          <a:effectLst/>
                          <a:latin typeface="Calibri"/>
                          <a:ea typeface="Calibri"/>
                          <a:cs typeface="Times New Roman"/>
                        </a:rPr>
                        <a:t>ROZA</a:t>
                      </a:r>
                      <a:endParaRPr lang="x-none" sz="4000" dirty="0">
                        <a:solidFill>
                          <a:schemeClr val="bg1"/>
                        </a:solidFill>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gn="ctr" rtl="0">
                        <a:lnSpc>
                          <a:spcPct val="115000"/>
                        </a:lnSpc>
                        <a:spcBef>
                          <a:spcPts val="0"/>
                        </a:spcBef>
                        <a:spcAft>
                          <a:spcPts val="0"/>
                        </a:spcAft>
                      </a:pPr>
                      <a:r>
                        <a:rPr lang="x-none" sz="4000" b="1" i="0" u="none" baseline="0">
                          <a:solidFill>
                            <a:srgbClr val="00B050"/>
                          </a:solidFill>
                          <a:effectLst/>
                          <a:latin typeface="Calibri"/>
                          <a:ea typeface="Calibri"/>
                          <a:cs typeface="Times New Roman"/>
                        </a:rPr>
                        <a:t>PLAVA</a:t>
                      </a:r>
                      <a:endParaRPr lang="x-none" sz="4000" dirty="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gn="ctr" rtl="0">
                        <a:lnSpc>
                          <a:spcPct val="115000"/>
                        </a:lnSpc>
                        <a:spcBef>
                          <a:spcPts val="0"/>
                        </a:spcBef>
                        <a:spcAft>
                          <a:spcPts val="0"/>
                        </a:spcAft>
                      </a:pPr>
                      <a:r>
                        <a:rPr lang="x-none" sz="4000" b="1" i="0" u="none" baseline="0">
                          <a:solidFill>
                            <a:schemeClr val="bg1"/>
                          </a:solidFill>
                          <a:effectLst/>
                          <a:latin typeface="Calibri"/>
                          <a:ea typeface="Calibri"/>
                          <a:cs typeface="Times New Roman"/>
                        </a:rPr>
                        <a:t>ZELENA</a:t>
                      </a:r>
                      <a:endParaRPr lang="x-none" sz="4000" dirty="0">
                        <a:solidFill>
                          <a:schemeClr val="bg1"/>
                        </a:solidFill>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r>
              <a:tr h="661416">
                <a:tc>
                  <a:txBody>
                    <a:bodyPr/>
                    <a:lstStyle/>
                    <a:p>
                      <a:pPr marL="0" marR="0" algn="ctr" rtl="0">
                        <a:lnSpc>
                          <a:spcPct val="115000"/>
                        </a:lnSpc>
                        <a:spcBef>
                          <a:spcPts val="0"/>
                        </a:spcBef>
                        <a:spcAft>
                          <a:spcPts val="0"/>
                        </a:spcAft>
                      </a:pPr>
                      <a:r>
                        <a:rPr lang="x-none" sz="4000" b="1" i="0" u="none" baseline="0">
                          <a:solidFill>
                            <a:srgbClr val="FF0000"/>
                          </a:solidFill>
                          <a:effectLst/>
                          <a:latin typeface="Calibri"/>
                          <a:ea typeface="Calibri"/>
                          <a:cs typeface="Times New Roman"/>
                        </a:rPr>
                        <a:t>ZELENA</a:t>
                      </a:r>
                      <a:endParaRPr lang="x-none" sz="4000" dirty="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gn="ctr" rtl="0">
                        <a:lnSpc>
                          <a:spcPct val="115000"/>
                        </a:lnSpc>
                        <a:spcBef>
                          <a:spcPts val="0"/>
                        </a:spcBef>
                        <a:spcAft>
                          <a:spcPts val="0"/>
                        </a:spcAft>
                      </a:pPr>
                      <a:r>
                        <a:rPr lang="x-none" sz="4000" b="1" i="0" u="none" baseline="0">
                          <a:solidFill>
                            <a:srgbClr val="FF33CC"/>
                          </a:solidFill>
                          <a:effectLst/>
                          <a:latin typeface="Calibri"/>
                          <a:ea typeface="Calibri"/>
                          <a:cs typeface="Times New Roman"/>
                        </a:rPr>
                        <a:t>CRVENA</a:t>
                      </a:r>
                      <a:endParaRPr lang="x-none" sz="4000" dirty="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gn="ctr" rtl="0">
                        <a:lnSpc>
                          <a:spcPct val="115000"/>
                        </a:lnSpc>
                        <a:spcBef>
                          <a:spcPts val="0"/>
                        </a:spcBef>
                        <a:spcAft>
                          <a:spcPts val="0"/>
                        </a:spcAft>
                      </a:pPr>
                      <a:r>
                        <a:rPr lang="x-none" sz="4000" b="1" i="0" u="none" baseline="0">
                          <a:solidFill>
                            <a:srgbClr val="FF33CC"/>
                          </a:solidFill>
                          <a:effectLst/>
                          <a:latin typeface="Calibri"/>
                          <a:ea typeface="Calibri"/>
                          <a:cs typeface="Times New Roman"/>
                        </a:rPr>
                        <a:t>PLAVA</a:t>
                      </a:r>
                      <a:endParaRPr lang="x-none" sz="4000" dirty="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r>
              <a:tr h="661416">
                <a:tc>
                  <a:txBody>
                    <a:bodyPr/>
                    <a:lstStyle/>
                    <a:p>
                      <a:pPr marL="0" marR="0" algn="ctr" rtl="0">
                        <a:lnSpc>
                          <a:spcPct val="115000"/>
                        </a:lnSpc>
                        <a:spcBef>
                          <a:spcPts val="0"/>
                        </a:spcBef>
                        <a:spcAft>
                          <a:spcPts val="0"/>
                        </a:spcAft>
                      </a:pPr>
                      <a:r>
                        <a:rPr lang="x-none" sz="4000" b="1" i="0" u="none" baseline="0">
                          <a:solidFill>
                            <a:srgbClr val="0070C0"/>
                          </a:solidFill>
                          <a:effectLst/>
                          <a:latin typeface="Calibri"/>
                          <a:ea typeface="Calibri"/>
                          <a:cs typeface="Times New Roman"/>
                        </a:rPr>
                        <a:t>BIJELA</a:t>
                      </a:r>
                      <a:endParaRPr lang="x-none" sz="4000" dirty="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gn="ctr" rtl="0">
                        <a:lnSpc>
                          <a:spcPct val="115000"/>
                        </a:lnSpc>
                        <a:spcBef>
                          <a:spcPts val="0"/>
                        </a:spcBef>
                        <a:spcAft>
                          <a:spcPts val="0"/>
                        </a:spcAft>
                      </a:pPr>
                      <a:r>
                        <a:rPr lang="x-none" sz="4000" b="1" i="0" u="none" baseline="0">
                          <a:solidFill>
                            <a:srgbClr val="00B050"/>
                          </a:solidFill>
                          <a:effectLst/>
                          <a:latin typeface="Calibri"/>
                          <a:ea typeface="Calibri"/>
                          <a:cs typeface="Times New Roman"/>
                        </a:rPr>
                        <a:t>PLAVA</a:t>
                      </a:r>
                      <a:endParaRPr lang="x-none" sz="4000" dirty="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gn="ctr" rtl="0">
                        <a:lnSpc>
                          <a:spcPct val="115000"/>
                        </a:lnSpc>
                        <a:spcBef>
                          <a:spcPts val="0"/>
                        </a:spcBef>
                        <a:spcAft>
                          <a:spcPts val="0"/>
                        </a:spcAft>
                      </a:pPr>
                      <a:r>
                        <a:rPr lang="x-none" sz="4000" b="1" i="0" u="none" baseline="0">
                          <a:solidFill>
                            <a:srgbClr val="FF0000"/>
                          </a:solidFill>
                          <a:effectLst/>
                          <a:latin typeface="Calibri"/>
                          <a:ea typeface="Calibri"/>
                          <a:cs typeface="Times New Roman"/>
                        </a:rPr>
                        <a:t>BIJELA</a:t>
                      </a:r>
                      <a:endParaRPr lang="x-none" sz="4000" dirty="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r>
              <a:tr h="661416">
                <a:tc>
                  <a:txBody>
                    <a:bodyPr/>
                    <a:lstStyle/>
                    <a:p>
                      <a:pPr marL="0" marR="0" algn="ctr" rtl="0">
                        <a:lnSpc>
                          <a:spcPct val="115000"/>
                        </a:lnSpc>
                        <a:spcBef>
                          <a:spcPts val="0"/>
                        </a:spcBef>
                        <a:spcAft>
                          <a:spcPts val="0"/>
                        </a:spcAft>
                      </a:pPr>
                      <a:r>
                        <a:rPr lang="x-none" sz="4000" b="1" i="0" u="none" baseline="0">
                          <a:solidFill>
                            <a:srgbClr val="FFFFFF"/>
                          </a:solidFill>
                          <a:effectLst/>
                          <a:latin typeface="Calibri"/>
                          <a:ea typeface="Calibri"/>
                          <a:cs typeface="Times New Roman"/>
                        </a:rPr>
                        <a:t>CRVENA</a:t>
                      </a:r>
                      <a:endParaRPr lang="x-none" sz="4000" dirty="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gn="ctr" rtl="0">
                        <a:lnSpc>
                          <a:spcPct val="115000"/>
                        </a:lnSpc>
                        <a:spcBef>
                          <a:spcPts val="0"/>
                        </a:spcBef>
                        <a:spcAft>
                          <a:spcPts val="0"/>
                        </a:spcAft>
                      </a:pPr>
                      <a:r>
                        <a:rPr lang="x-none" sz="4000" b="1" i="0" u="none" baseline="0">
                          <a:solidFill>
                            <a:srgbClr val="FF0000"/>
                          </a:solidFill>
                          <a:effectLst/>
                          <a:latin typeface="Calibri"/>
                          <a:ea typeface="Calibri"/>
                          <a:cs typeface="Times New Roman"/>
                        </a:rPr>
                        <a:t>BIJELA</a:t>
                      </a:r>
                      <a:endParaRPr lang="x-none" sz="4000" dirty="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gn="ctr" rtl="0">
                        <a:lnSpc>
                          <a:spcPct val="115000"/>
                        </a:lnSpc>
                        <a:spcBef>
                          <a:spcPts val="0"/>
                        </a:spcBef>
                        <a:spcAft>
                          <a:spcPts val="0"/>
                        </a:spcAft>
                      </a:pPr>
                      <a:r>
                        <a:rPr lang="x-none" sz="4000" b="1" i="0" u="none" baseline="0">
                          <a:solidFill>
                            <a:srgbClr val="0070C0"/>
                          </a:solidFill>
                          <a:effectLst/>
                          <a:latin typeface="Calibri"/>
                          <a:ea typeface="Calibri"/>
                          <a:cs typeface="Times New Roman"/>
                        </a:rPr>
                        <a:t>ROZA</a:t>
                      </a:r>
                      <a:endParaRPr lang="x-none" sz="4000" dirty="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E1C6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rtl="0"/>
            <a:r>
              <a:rPr lang="x-none" sz="7300">
                <a:sym typeface="Webdings"/>
              </a:rPr>
              <a:t/>
            </a:r>
            <a:br>
              <a:rPr lang="x-none" sz="7300">
                <a:sym typeface="Webdings"/>
              </a:rPr>
            </a:br>
            <a:r>
              <a:rPr lang="x-none" sz="2700" b="0" i="0" u="none" baseline="0">
                <a:sym typeface="Webdings"/>
              </a:rPr>
              <a:t> </a:t>
            </a:r>
            <a:r>
              <a:rPr lang="x-none" sz="7300">
                <a:sym typeface="Webdings"/>
              </a:rPr>
              <a:t/>
            </a:r>
            <a:br>
              <a:rPr lang="x-none" sz="7300">
                <a:sym typeface="Webdings"/>
              </a:rPr>
            </a:br>
            <a:r>
              <a:rPr lang="x-none" sz="5300" b="0" i="0" u="none" baseline="0">
                <a:solidFill>
                  <a:srgbClr val="FFC000"/>
                </a:solidFill>
                <a:sym typeface="Webdings"/>
              </a:rPr>
              <a:t>Implicitne predrasude</a:t>
            </a:r>
            <a:r>
              <a:rPr lang="x-none" sz="5300">
                <a:solidFill>
                  <a:srgbClr val="FFC000"/>
                </a:solidFill>
              </a:rPr>
              <a:t/>
            </a:r>
            <a:br>
              <a:rPr lang="x-none" sz="5300">
                <a:solidFill>
                  <a:srgbClr val="FFC000"/>
                </a:solidFill>
              </a:rPr>
            </a:br>
            <a:r>
              <a:rPr lang="x-none"/>
              <a:t/>
            </a:r>
            <a:br>
              <a:rPr lang="x-none"/>
            </a:br>
            <a:endParaRPr lang="x-none" dirty="0"/>
          </a:p>
        </p:txBody>
      </p:sp>
      <p:sp>
        <p:nvSpPr>
          <p:cNvPr id="7" name="Content Placeholder 6"/>
          <p:cNvSpPr>
            <a:spLocks noGrp="1"/>
          </p:cNvSpPr>
          <p:nvPr>
            <p:ph sz="half" idx="1"/>
          </p:nvPr>
        </p:nvSpPr>
        <p:spPr>
          <a:xfrm>
            <a:off x="457200" y="1600200"/>
            <a:ext cx="8291264" cy="4525963"/>
          </a:xfrm>
        </p:spPr>
        <p:txBody>
          <a:bodyPr/>
          <a:lstStyle/>
          <a:p>
            <a:pPr algn="l" rtl="0"/>
            <a:r>
              <a:rPr lang="x-none" b="0" i="0" u="none" baseline="0">
                <a:solidFill>
                  <a:schemeClr val="bg1"/>
                </a:solidFill>
              </a:rPr>
              <a:t>Video - </a:t>
            </a:r>
            <a:r>
              <a:rPr lang="x-none" b="1" i="1" u="none" baseline="0">
                <a:solidFill>
                  <a:srgbClr val="FFC000"/>
                </a:solidFill>
              </a:rPr>
              <a:t>Neuronauka o implicitnoj pristranosti </a:t>
            </a:r>
            <a:r>
              <a:rPr lang="x-none" b="0" i="0" u="none" baseline="0">
                <a:solidFill>
                  <a:schemeClr val="bg1"/>
                </a:solidFill>
              </a:rPr>
              <a:t>pripremila Američka advokatska komora</a:t>
            </a:r>
            <a:endParaRPr lang="x-none" dirty="0">
              <a:solidFill>
                <a:schemeClr val="bg1"/>
              </a:solidFill>
            </a:endParaRPr>
          </a:p>
        </p:txBody>
      </p:sp>
      <p:pic>
        <p:nvPicPr>
          <p:cNvPr id="4" name="Picture 3" descr="Logo_DCAF (english).png"/>
          <p:cNvPicPr>
            <a:picLocks noChangeAspect="1"/>
          </p:cNvPicPr>
          <p:nvPr/>
        </p:nvPicPr>
        <p:blipFill>
          <a:blip r:embed="rId4" cstate="print"/>
          <a:stretch>
            <a:fillRect/>
          </a:stretch>
        </p:blipFill>
        <p:spPr>
          <a:xfrm>
            <a:off x="7884368" y="6093296"/>
            <a:ext cx="1134158" cy="764704"/>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E1C6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79512" y="260648"/>
            <a:ext cx="8640960" cy="1143000"/>
          </a:xfrm>
        </p:spPr>
        <p:txBody>
          <a:bodyPr>
            <a:normAutofit fontScale="90000"/>
          </a:bodyPr>
          <a:lstStyle/>
          <a:p>
            <a:pPr rtl="0"/>
            <a:r>
              <a:rPr lang="x-none" sz="7300">
                <a:sym typeface="Webdings"/>
              </a:rPr>
              <a:t/>
            </a:r>
            <a:br>
              <a:rPr lang="x-none" sz="7300">
                <a:sym typeface="Webdings"/>
              </a:rPr>
            </a:br>
            <a:r>
              <a:rPr lang="x-none" sz="2700" b="0" i="0" u="none" baseline="0">
                <a:sym typeface="Webdings"/>
              </a:rPr>
              <a:t> </a:t>
            </a:r>
            <a:r>
              <a:rPr lang="x-none" sz="7300">
                <a:sym typeface="Webdings"/>
              </a:rPr>
              <a:t/>
            </a:r>
            <a:br>
              <a:rPr lang="x-none" sz="7300">
                <a:sym typeface="Webdings"/>
              </a:rPr>
            </a:br>
            <a:r>
              <a:rPr lang="x-none" sz="5300" b="0" i="0" u="none" baseline="0">
                <a:solidFill>
                  <a:srgbClr val="FFC000"/>
                </a:solidFill>
                <a:sym typeface="Webdings"/>
              </a:rPr>
              <a:t>Implikacije na pravosuđe</a:t>
            </a:r>
            <a:r>
              <a:rPr lang="x-none" sz="5300">
                <a:solidFill>
                  <a:srgbClr val="FFC000"/>
                </a:solidFill>
              </a:rPr>
              <a:t/>
            </a:r>
            <a:br>
              <a:rPr lang="x-none" sz="5300">
                <a:solidFill>
                  <a:srgbClr val="FFC000"/>
                </a:solidFill>
              </a:rPr>
            </a:br>
            <a:r>
              <a:rPr lang="x-none"/>
              <a:t/>
            </a:r>
            <a:br>
              <a:rPr lang="x-none"/>
            </a:br>
            <a:endParaRPr lang="x-none" dirty="0"/>
          </a:p>
        </p:txBody>
      </p:sp>
      <p:pic>
        <p:nvPicPr>
          <p:cNvPr id="4" name="Picture 3" descr="Logo_DCAF (english).png"/>
          <p:cNvPicPr>
            <a:picLocks noChangeAspect="1"/>
          </p:cNvPicPr>
          <p:nvPr/>
        </p:nvPicPr>
        <p:blipFill>
          <a:blip r:embed="rId4" cstate="print"/>
          <a:stretch>
            <a:fillRect/>
          </a:stretch>
        </p:blipFill>
        <p:spPr>
          <a:xfrm>
            <a:off x="7884368" y="6093296"/>
            <a:ext cx="1134158" cy="764704"/>
          </a:xfrm>
          <a:prstGeom prst="rect">
            <a:avLst/>
          </a:prstGeom>
        </p:spPr>
      </p:pic>
      <p:sp>
        <p:nvSpPr>
          <p:cNvPr id="6" name="Content Placeholder 5"/>
          <p:cNvSpPr>
            <a:spLocks noGrp="1"/>
          </p:cNvSpPr>
          <p:nvPr>
            <p:ph idx="1"/>
          </p:nvPr>
        </p:nvSpPr>
        <p:spPr>
          <a:xfrm>
            <a:off x="395536" y="1412776"/>
            <a:ext cx="8424936" cy="4896544"/>
          </a:xfrm>
        </p:spPr>
        <p:txBody>
          <a:bodyPr>
            <a:normAutofit fontScale="85000" lnSpcReduction="20000"/>
          </a:bodyPr>
          <a:lstStyle/>
          <a:p>
            <a:pPr marL="0" indent="0" algn="l" rtl="0">
              <a:buNone/>
            </a:pPr>
            <a:r>
              <a:rPr lang="x-none" b="0" i="1" u="none" baseline="0">
                <a:solidFill>
                  <a:schemeClr val="bg1"/>
                </a:solidFill>
              </a:rPr>
              <a:t>…Iako sudije nikada ne mogu biti neutralne, u smislu čiste objektivnosti, mogu i moraju težiti ka nepristranosti. Stoga je prihvaćeno kao neizbježno i primjereno da različita iskustva sudijama pomažu u procesu donošenja odluka i da će se odraziti na njihove presude, sve dok su takva iskustva relevantna za predmete, nisu bazirana na neprimjerenim stereotipima i ne sprječavaju pravično i pošteno odlučivanje u predmetima na osnovu činjeničnih dokaza…</a:t>
            </a:r>
            <a:endParaRPr lang="x-none" dirty="0">
              <a:solidFill>
                <a:schemeClr val="bg1"/>
              </a:solidFill>
            </a:endParaRPr>
          </a:p>
          <a:p>
            <a:pPr marL="0" indent="0" algn="l" rtl="0">
              <a:buNone/>
            </a:pPr>
            <a:r>
              <a:rPr lang="x-none" b="0" i="0" u="none" baseline="0">
                <a:solidFill>
                  <a:schemeClr val="bg1"/>
                </a:solidFill>
              </a:rPr>
              <a:t> </a:t>
            </a:r>
            <a:endParaRPr lang="x-none" dirty="0">
              <a:solidFill>
                <a:schemeClr val="bg1"/>
              </a:solidFill>
            </a:endParaRPr>
          </a:p>
          <a:p>
            <a:pPr marL="0" indent="0" algn="l" rtl="0">
              <a:buNone/>
            </a:pPr>
            <a:r>
              <a:rPr lang="x-none" b="0" i="1" u="none" baseline="0">
                <a:solidFill>
                  <a:schemeClr val="bg1"/>
                </a:solidFill>
              </a:rPr>
              <a:t>Istinska nepristranost ne znači da sudija ne smije imati nikakve simpatije ili mišljenja; ona nalaže da sudija, usprkos tome, otvorenog uma i slobodno razmatra i reaguje na različita stanovišta</a:t>
            </a:r>
            <a:endParaRPr lang="x-none" dirty="0" smtClean="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E1C6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79512" y="260648"/>
            <a:ext cx="8640960" cy="1143000"/>
          </a:xfrm>
        </p:spPr>
        <p:txBody>
          <a:bodyPr>
            <a:normAutofit fontScale="90000"/>
          </a:bodyPr>
          <a:lstStyle/>
          <a:p>
            <a:pPr rtl="0"/>
            <a:r>
              <a:rPr lang="x-none" sz="7300">
                <a:sym typeface="Webdings"/>
              </a:rPr>
              <a:t/>
            </a:r>
            <a:br>
              <a:rPr lang="x-none" sz="7300">
                <a:sym typeface="Webdings"/>
              </a:rPr>
            </a:br>
            <a:r>
              <a:rPr lang="x-none" sz="2700" b="0" i="0" u="none" baseline="0">
                <a:sym typeface="Webdings"/>
              </a:rPr>
              <a:t> </a:t>
            </a:r>
            <a:r>
              <a:rPr lang="x-none" sz="7300">
                <a:sym typeface="Webdings"/>
              </a:rPr>
              <a:t/>
            </a:r>
            <a:br>
              <a:rPr lang="x-none" sz="7300">
                <a:sym typeface="Webdings"/>
              </a:rPr>
            </a:br>
            <a:r>
              <a:rPr lang="x-none" sz="5300" b="0" i="0" u="none" baseline="0">
                <a:solidFill>
                  <a:srgbClr val="FFC000"/>
                </a:solidFill>
                <a:sym typeface="Webdings"/>
              </a:rPr>
              <a:t>Pravosuđe</a:t>
            </a:r>
            <a:r>
              <a:rPr lang="x-none" sz="5300">
                <a:solidFill>
                  <a:srgbClr val="FFC000"/>
                </a:solidFill>
              </a:rPr>
              <a:t/>
            </a:r>
            <a:br>
              <a:rPr lang="x-none" sz="5300">
                <a:solidFill>
                  <a:srgbClr val="FFC000"/>
                </a:solidFill>
              </a:rPr>
            </a:br>
            <a:r>
              <a:rPr lang="x-none"/>
              <a:t/>
            </a:r>
            <a:br>
              <a:rPr lang="x-none"/>
            </a:br>
            <a:endParaRPr lang="x-none" dirty="0"/>
          </a:p>
        </p:txBody>
      </p:sp>
      <p:pic>
        <p:nvPicPr>
          <p:cNvPr id="4" name="Picture 3" descr="Logo_DCAF (english).png"/>
          <p:cNvPicPr>
            <a:picLocks noChangeAspect="1"/>
          </p:cNvPicPr>
          <p:nvPr/>
        </p:nvPicPr>
        <p:blipFill>
          <a:blip r:embed="rId4" cstate="print"/>
          <a:stretch>
            <a:fillRect/>
          </a:stretch>
        </p:blipFill>
        <p:spPr>
          <a:xfrm>
            <a:off x="7884368" y="6093296"/>
            <a:ext cx="1134158" cy="764704"/>
          </a:xfrm>
          <a:prstGeom prst="rect">
            <a:avLst/>
          </a:prstGeom>
        </p:spPr>
      </p:pic>
      <p:sp>
        <p:nvSpPr>
          <p:cNvPr id="6" name="Content Placeholder 5"/>
          <p:cNvSpPr>
            <a:spLocks noGrp="1"/>
          </p:cNvSpPr>
          <p:nvPr>
            <p:ph idx="1"/>
          </p:nvPr>
        </p:nvSpPr>
        <p:spPr>
          <a:xfrm>
            <a:off x="3779912" y="1600200"/>
            <a:ext cx="4906888" cy="3340967"/>
          </a:xfrm>
        </p:spPr>
        <p:txBody>
          <a:bodyPr>
            <a:normAutofit/>
          </a:bodyPr>
          <a:lstStyle/>
          <a:p>
            <a:pPr algn="l" rtl="0"/>
            <a:r>
              <a:rPr lang="x-none" b="0" i="0" u="none" baseline="0">
                <a:solidFill>
                  <a:schemeClr val="bg1"/>
                </a:solidFill>
              </a:rPr>
              <a:t>Podržava vladavinu zakona </a:t>
            </a:r>
          </a:p>
          <a:p>
            <a:pPr algn="l" rtl="0"/>
            <a:r>
              <a:rPr lang="x-none" b="0" i="0" u="none" baseline="0">
                <a:solidFill>
                  <a:schemeClr val="bg1"/>
                </a:solidFill>
              </a:rPr>
              <a:t>Primjenjuje zakone na pravičan i nepristran način</a:t>
            </a:r>
            <a:endParaRPr lang="x-none" dirty="0" smtClean="0">
              <a:solidFill>
                <a:schemeClr val="bg1"/>
              </a:solidFill>
            </a:endParaRPr>
          </a:p>
          <a:p>
            <a:pPr algn="l" rtl="0"/>
            <a:r>
              <a:rPr lang="x-none" b="0" i="0" u="none" baseline="0">
                <a:solidFill>
                  <a:schemeClr val="bg1"/>
                </a:solidFill>
              </a:rPr>
              <a:t>Dijeli pravdu jednako i objektivno</a:t>
            </a:r>
            <a:endParaRPr lang="x-none" dirty="0" smtClean="0">
              <a:solidFill>
                <a:schemeClr val="bg1"/>
              </a:solidFill>
            </a:endParaRPr>
          </a:p>
          <a:p>
            <a:endParaRPr lang="x-none" dirty="0">
              <a:solidFill>
                <a:schemeClr val="bg1"/>
              </a:solidFill>
            </a:endParaRPr>
          </a:p>
        </p:txBody>
      </p:sp>
      <p:pic>
        <p:nvPicPr>
          <p:cNvPr id="77826" name="Picture 2" descr="http://omgn.com/images/upload/lady_justice.jpg"/>
          <p:cNvPicPr>
            <a:picLocks noChangeAspect="1" noChangeArrowheads="1"/>
          </p:cNvPicPr>
          <p:nvPr/>
        </p:nvPicPr>
        <p:blipFill>
          <a:blip r:embed="rId5" cstate="print"/>
          <a:srcRect/>
          <a:stretch>
            <a:fillRect/>
          </a:stretch>
        </p:blipFill>
        <p:spPr bwMode="auto">
          <a:xfrm>
            <a:off x="395536" y="1628800"/>
            <a:ext cx="3168352" cy="3413250"/>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E1C6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rtl="0"/>
            <a:r>
              <a:rPr lang="x-none" sz="7300">
                <a:sym typeface="Webdings"/>
              </a:rPr>
              <a:t/>
            </a:r>
            <a:br>
              <a:rPr lang="x-none" sz="7300">
                <a:sym typeface="Webdings"/>
              </a:rPr>
            </a:br>
            <a:r>
              <a:rPr lang="x-none" sz="2700" b="0" i="0" u="none" baseline="0">
                <a:sym typeface="Webdings"/>
              </a:rPr>
              <a:t> </a:t>
            </a:r>
            <a:r>
              <a:rPr lang="x-none" sz="7300">
                <a:sym typeface="Webdings"/>
              </a:rPr>
              <a:t/>
            </a:r>
            <a:br>
              <a:rPr lang="x-none" sz="7300">
                <a:sym typeface="Webdings"/>
              </a:rPr>
            </a:br>
            <a:r>
              <a:rPr lang="x-none" sz="5300" b="0" i="0" u="none" baseline="0">
                <a:solidFill>
                  <a:srgbClr val="FFC000"/>
                </a:solidFill>
                <a:sym typeface="Webdings"/>
              </a:rPr>
              <a:t>Implicitne predrasude</a:t>
            </a:r>
            <a:r>
              <a:rPr lang="x-none" sz="5300">
                <a:solidFill>
                  <a:srgbClr val="FFC000"/>
                </a:solidFill>
              </a:rPr>
              <a:t/>
            </a:r>
            <a:br>
              <a:rPr lang="x-none" sz="5300">
                <a:solidFill>
                  <a:srgbClr val="FFC000"/>
                </a:solidFill>
              </a:rPr>
            </a:br>
            <a:r>
              <a:rPr lang="x-none"/>
              <a:t/>
            </a:r>
            <a:br>
              <a:rPr lang="x-none"/>
            </a:br>
            <a:endParaRPr lang="x-none" dirty="0"/>
          </a:p>
        </p:txBody>
      </p:sp>
      <p:sp>
        <p:nvSpPr>
          <p:cNvPr id="7" name="Content Placeholder 6"/>
          <p:cNvSpPr>
            <a:spLocks noGrp="1"/>
          </p:cNvSpPr>
          <p:nvPr>
            <p:ph sz="half" idx="1"/>
          </p:nvPr>
        </p:nvSpPr>
        <p:spPr>
          <a:xfrm>
            <a:off x="457200" y="1600200"/>
            <a:ext cx="8291264" cy="4525963"/>
          </a:xfrm>
        </p:spPr>
        <p:txBody>
          <a:bodyPr>
            <a:normAutofit/>
          </a:bodyPr>
          <a:lstStyle/>
          <a:p>
            <a:pPr algn="l" rtl="0"/>
            <a:r>
              <a:rPr lang="x-none" sz="3200" b="0" i="0" u="none" baseline="0">
                <a:solidFill>
                  <a:schemeClr val="bg1"/>
                </a:solidFill>
              </a:rPr>
              <a:t>Mi smo gospodari svog mozga!</a:t>
            </a:r>
          </a:p>
          <a:p>
            <a:pPr algn="l" rtl="0"/>
            <a:r>
              <a:rPr lang="x-none" sz="3200" b="0" i="0" u="none" baseline="0">
                <a:solidFill>
                  <a:schemeClr val="bg1"/>
                </a:solidFill>
              </a:rPr>
              <a:t>Možemo:</a:t>
            </a:r>
          </a:p>
          <a:p>
            <a:pPr lvl="1" algn="l" rtl="0"/>
            <a:r>
              <a:rPr lang="x-none" sz="2800" b="0" i="0" u="none" baseline="0">
                <a:solidFill>
                  <a:schemeClr val="bg1"/>
                </a:solidFill>
              </a:rPr>
              <a:t>biti na oprezu i potisnuti automatsku predrasudu;</a:t>
            </a:r>
          </a:p>
          <a:p>
            <a:pPr lvl="1" algn="l" rtl="0"/>
            <a:r>
              <a:rPr lang="x-none" sz="2800" b="0" i="0" u="none" baseline="0">
                <a:solidFill>
                  <a:schemeClr val="bg1"/>
                </a:solidFill>
              </a:rPr>
              <a:t>poduzeti korake kako bismo promijenili kulturu i prakse koje doprinose postojanju predrasuda; i</a:t>
            </a:r>
          </a:p>
          <a:p>
            <a:pPr lvl="1" algn="l" rtl="0"/>
            <a:r>
              <a:rPr lang="x-none" sz="2800" b="0" i="0" u="none" baseline="0">
                <a:solidFill>
                  <a:schemeClr val="bg1"/>
                </a:solidFill>
              </a:rPr>
              <a:t>održati obećanje o održavanju Pravde u životu.</a:t>
            </a:r>
          </a:p>
          <a:p>
            <a:pPr marL="457200" lvl="1" indent="0" algn="l" rtl="0">
              <a:buNone/>
            </a:pPr>
            <a:endParaRPr lang="x-none" sz="2800" dirty="0" smtClean="0">
              <a:solidFill>
                <a:srgbClr val="FFC000"/>
              </a:solidFill>
            </a:endParaRPr>
          </a:p>
          <a:p>
            <a:pPr marL="457200" lvl="1" indent="0" algn="l" rtl="0">
              <a:buNone/>
            </a:pPr>
            <a:r>
              <a:rPr lang="x-none" sz="3000" b="1" i="0" u="none" baseline="0">
                <a:solidFill>
                  <a:srgbClr val="FFC000"/>
                </a:solidFill>
              </a:rPr>
              <a:t>Obrazovanje – svijest – obrazovanje - svijest</a:t>
            </a:r>
          </a:p>
          <a:p>
            <a:pPr lvl="1" algn="l" rtl="0"/>
            <a:endParaRPr lang="x-none" dirty="0">
              <a:solidFill>
                <a:schemeClr val="bg1"/>
              </a:solidFill>
            </a:endParaRPr>
          </a:p>
        </p:txBody>
      </p:sp>
      <p:pic>
        <p:nvPicPr>
          <p:cNvPr id="4" name="Picture 3" descr="Logo_DCAF (english).png"/>
          <p:cNvPicPr>
            <a:picLocks noChangeAspect="1"/>
          </p:cNvPicPr>
          <p:nvPr/>
        </p:nvPicPr>
        <p:blipFill>
          <a:blip r:embed="rId4" cstate="print"/>
          <a:stretch>
            <a:fillRect/>
          </a:stretch>
        </p:blipFill>
        <p:spPr>
          <a:xfrm>
            <a:off x="7884368" y="6093296"/>
            <a:ext cx="1134158" cy="764704"/>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E1C6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79512" y="260648"/>
            <a:ext cx="8640960" cy="1143000"/>
          </a:xfrm>
        </p:spPr>
        <p:txBody>
          <a:bodyPr>
            <a:normAutofit fontScale="90000"/>
          </a:bodyPr>
          <a:lstStyle/>
          <a:p>
            <a:pPr rtl="0"/>
            <a:r>
              <a:rPr lang="x-none" sz="7300">
                <a:sym typeface="Webdings"/>
              </a:rPr>
              <a:t/>
            </a:r>
            <a:br>
              <a:rPr lang="x-none" sz="7300">
                <a:sym typeface="Webdings"/>
              </a:rPr>
            </a:br>
            <a:r>
              <a:rPr lang="x-none" sz="2700" b="0" i="0" u="none" baseline="0">
                <a:sym typeface="Webdings"/>
              </a:rPr>
              <a:t> </a:t>
            </a:r>
            <a:r>
              <a:rPr lang="x-none" sz="7300">
                <a:sym typeface="Webdings"/>
              </a:rPr>
              <a:t/>
            </a:r>
            <a:br>
              <a:rPr lang="x-none" sz="7300">
                <a:sym typeface="Webdings"/>
              </a:rPr>
            </a:br>
            <a:r>
              <a:rPr lang="x-none" sz="5300" b="0" i="0" u="none" baseline="0">
                <a:solidFill>
                  <a:srgbClr val="FFC000"/>
                </a:solidFill>
                <a:sym typeface="Webdings"/>
              </a:rPr>
              <a:t>Pravni primjer – rodne predrasude</a:t>
            </a:r>
            <a:r>
              <a:rPr lang="x-none" sz="5300">
                <a:solidFill>
                  <a:srgbClr val="FFC000"/>
                </a:solidFill>
              </a:rPr>
              <a:t/>
            </a:r>
            <a:br>
              <a:rPr lang="x-none" sz="5300">
                <a:solidFill>
                  <a:srgbClr val="FFC000"/>
                </a:solidFill>
              </a:rPr>
            </a:br>
            <a:r>
              <a:rPr lang="x-none"/>
              <a:t/>
            </a:r>
            <a:br>
              <a:rPr lang="x-none"/>
            </a:br>
            <a:endParaRPr lang="x-none" dirty="0"/>
          </a:p>
        </p:txBody>
      </p:sp>
      <p:pic>
        <p:nvPicPr>
          <p:cNvPr id="4" name="Picture 3" descr="Logo_DCAF (english).png"/>
          <p:cNvPicPr>
            <a:picLocks noChangeAspect="1"/>
          </p:cNvPicPr>
          <p:nvPr/>
        </p:nvPicPr>
        <p:blipFill>
          <a:blip r:embed="rId4" cstate="print"/>
          <a:stretch>
            <a:fillRect/>
          </a:stretch>
        </p:blipFill>
        <p:spPr>
          <a:xfrm>
            <a:off x="7884368" y="6093296"/>
            <a:ext cx="1134158" cy="764704"/>
          </a:xfrm>
          <a:prstGeom prst="rect">
            <a:avLst/>
          </a:prstGeom>
        </p:spPr>
      </p:pic>
      <p:sp>
        <p:nvSpPr>
          <p:cNvPr id="6" name="Content Placeholder 5"/>
          <p:cNvSpPr>
            <a:spLocks noGrp="1"/>
          </p:cNvSpPr>
          <p:nvPr>
            <p:ph idx="1"/>
          </p:nvPr>
        </p:nvSpPr>
        <p:spPr>
          <a:xfrm>
            <a:off x="827584" y="1556792"/>
            <a:ext cx="7715200" cy="1224136"/>
          </a:xfrm>
        </p:spPr>
        <p:txBody>
          <a:bodyPr>
            <a:normAutofit/>
          </a:bodyPr>
          <a:lstStyle/>
          <a:p>
            <a:pPr algn="ctr" rtl="0">
              <a:buNone/>
            </a:pPr>
            <a:r>
              <a:rPr lang="x-none" b="0" i="0" u="none" baseline="0">
                <a:solidFill>
                  <a:schemeClr val="bg1"/>
                </a:solidFill>
              </a:rPr>
              <a:t>Konstatin Markin protiv Rusije, 2012.</a:t>
            </a:r>
            <a:endParaRPr lang="x-none" dirty="0" smtClean="0">
              <a:solidFill>
                <a:schemeClr val="bg1"/>
              </a:solidFill>
            </a:endParaRPr>
          </a:p>
        </p:txBody>
      </p:sp>
      <p:pic>
        <p:nvPicPr>
          <p:cNvPr id="107522" name="Picture 2" descr="http://combatsdroitshomme.blog.lemonde.fr/files/2011/06/Cour-europeenne-des-droits-de-l-homme-CEDH.jpg"/>
          <p:cNvPicPr>
            <a:picLocks noChangeAspect="1" noChangeArrowheads="1"/>
          </p:cNvPicPr>
          <p:nvPr/>
        </p:nvPicPr>
        <p:blipFill>
          <a:blip r:embed="rId5" cstate="print"/>
          <a:srcRect/>
          <a:stretch>
            <a:fillRect/>
          </a:stretch>
        </p:blipFill>
        <p:spPr bwMode="auto">
          <a:xfrm>
            <a:off x="1475656" y="2564904"/>
            <a:ext cx="6362700" cy="3695701"/>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E1C6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rtl="0"/>
            <a:r>
              <a:rPr lang="x-none" sz="7300">
                <a:sym typeface="Webdings"/>
              </a:rPr>
              <a:t/>
            </a:r>
            <a:br>
              <a:rPr lang="x-none" sz="7300">
                <a:sym typeface="Webdings"/>
              </a:rPr>
            </a:br>
            <a:r>
              <a:rPr lang="x-none" sz="2700" b="0" i="0" u="none" baseline="0">
                <a:sym typeface="Webdings"/>
              </a:rPr>
              <a:t> </a:t>
            </a:r>
            <a:r>
              <a:rPr lang="x-none" sz="7300">
                <a:sym typeface="Webdings"/>
              </a:rPr>
              <a:t/>
            </a:r>
            <a:br>
              <a:rPr lang="x-none" sz="7300">
                <a:sym typeface="Webdings"/>
              </a:rPr>
            </a:br>
            <a:r>
              <a:rPr lang="x-none" sz="5300" b="0" i="0" u="none" baseline="0">
                <a:solidFill>
                  <a:srgbClr val="FFC000"/>
                </a:solidFill>
                <a:sym typeface="Webdings"/>
              </a:rPr>
              <a:t>Činjenice + zakon = pravna odluka</a:t>
            </a:r>
            <a:r>
              <a:rPr lang="x-none" b="0" i="0" u="none" baseline="0"/>
              <a:t> </a:t>
            </a:r>
            <a:r>
              <a:rPr lang="x-none" sz="5300">
                <a:solidFill>
                  <a:srgbClr val="FFC000"/>
                </a:solidFill>
              </a:rPr>
              <a:t/>
            </a:r>
            <a:br>
              <a:rPr lang="x-none" sz="5300">
                <a:solidFill>
                  <a:srgbClr val="FFC000"/>
                </a:solidFill>
              </a:rPr>
            </a:br>
            <a:r>
              <a:rPr lang="x-none"/>
              <a:t/>
            </a:r>
            <a:br>
              <a:rPr lang="x-none"/>
            </a:br>
            <a:endParaRPr lang="x-none" dirty="0"/>
          </a:p>
        </p:txBody>
      </p:sp>
      <p:sp>
        <p:nvSpPr>
          <p:cNvPr id="7" name="Content Placeholder 6"/>
          <p:cNvSpPr>
            <a:spLocks noGrp="1"/>
          </p:cNvSpPr>
          <p:nvPr>
            <p:ph sz="half" idx="1"/>
          </p:nvPr>
        </p:nvSpPr>
        <p:spPr/>
        <p:txBody>
          <a:bodyPr/>
          <a:lstStyle/>
          <a:p>
            <a:pPr algn="ctr" rtl="0"/>
            <a:endParaRPr lang="x-none" dirty="0" smtClean="0"/>
          </a:p>
          <a:p>
            <a:pPr algn="ctr" rtl="0">
              <a:buNone/>
            </a:pPr>
            <a:endParaRPr lang="x-none" dirty="0" smtClean="0"/>
          </a:p>
          <a:p>
            <a:pPr algn="ctr" rtl="0">
              <a:buNone/>
            </a:pPr>
            <a:r>
              <a:rPr lang="x-none" sz="8000" b="0" i="0" u="none" baseline="0">
                <a:solidFill>
                  <a:schemeClr val="bg1"/>
                </a:solidFill>
              </a:rPr>
              <a:t>Tačno</a:t>
            </a:r>
            <a:endParaRPr lang="x-none" sz="8000" dirty="0">
              <a:solidFill>
                <a:schemeClr val="bg1"/>
              </a:solidFill>
            </a:endParaRPr>
          </a:p>
        </p:txBody>
      </p:sp>
      <p:sp>
        <p:nvSpPr>
          <p:cNvPr id="8" name="Content Placeholder 7"/>
          <p:cNvSpPr>
            <a:spLocks noGrp="1"/>
          </p:cNvSpPr>
          <p:nvPr>
            <p:ph sz="half" idx="2"/>
          </p:nvPr>
        </p:nvSpPr>
        <p:spPr/>
        <p:txBody>
          <a:bodyPr/>
          <a:lstStyle/>
          <a:p>
            <a:pPr algn="ctr" rtl="0"/>
            <a:endParaRPr lang="x-none" dirty="0" smtClean="0"/>
          </a:p>
          <a:p>
            <a:pPr algn="ctr" rtl="0"/>
            <a:endParaRPr lang="x-none" dirty="0" smtClean="0"/>
          </a:p>
          <a:p>
            <a:pPr algn="ctr" rtl="0">
              <a:buNone/>
            </a:pPr>
            <a:r>
              <a:rPr lang="x-none" sz="8000" b="0" i="0" u="none" baseline="0">
                <a:solidFill>
                  <a:schemeClr val="bg1"/>
                </a:solidFill>
              </a:rPr>
              <a:t>Netačno</a:t>
            </a:r>
            <a:endParaRPr lang="x-none" sz="8000" dirty="0">
              <a:solidFill>
                <a:schemeClr val="bg1"/>
              </a:solidFill>
            </a:endParaRPr>
          </a:p>
        </p:txBody>
      </p:sp>
      <p:pic>
        <p:nvPicPr>
          <p:cNvPr id="4" name="Picture 3" descr="Logo_DCAF (english).png"/>
          <p:cNvPicPr>
            <a:picLocks noChangeAspect="1"/>
          </p:cNvPicPr>
          <p:nvPr/>
        </p:nvPicPr>
        <p:blipFill>
          <a:blip r:embed="rId4" cstate="print"/>
          <a:stretch>
            <a:fillRect/>
          </a:stretch>
        </p:blipFill>
        <p:spPr>
          <a:xfrm>
            <a:off x="7884368" y="6093296"/>
            <a:ext cx="1134158" cy="764704"/>
          </a:xfrm>
          <a:prstGeom prst="rect">
            <a:avLst/>
          </a:prstGeom>
        </p:spPr>
      </p:pic>
      <p:cxnSp>
        <p:nvCxnSpPr>
          <p:cNvPr id="10" name="Straight Connector 9"/>
          <p:cNvCxnSpPr/>
          <p:nvPr/>
        </p:nvCxnSpPr>
        <p:spPr>
          <a:xfrm>
            <a:off x="4499992" y="1628800"/>
            <a:ext cx="0" cy="4536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E1C6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79512" y="260648"/>
            <a:ext cx="8640960" cy="1143000"/>
          </a:xfrm>
        </p:spPr>
        <p:txBody>
          <a:bodyPr>
            <a:normAutofit fontScale="90000"/>
          </a:bodyPr>
          <a:lstStyle/>
          <a:p>
            <a:pPr rtl="0"/>
            <a:r>
              <a:rPr lang="x-none" sz="7300">
                <a:sym typeface="Webdings"/>
              </a:rPr>
              <a:t/>
            </a:r>
            <a:br>
              <a:rPr lang="x-none" sz="7300">
                <a:sym typeface="Webdings"/>
              </a:rPr>
            </a:br>
            <a:r>
              <a:rPr lang="x-none" sz="2700" b="0" i="0" u="none" baseline="0">
                <a:sym typeface="Webdings"/>
              </a:rPr>
              <a:t> </a:t>
            </a:r>
            <a:r>
              <a:rPr lang="x-none" sz="7300">
                <a:sym typeface="Webdings"/>
              </a:rPr>
              <a:t/>
            </a:r>
            <a:br>
              <a:rPr lang="x-none" sz="7300">
                <a:sym typeface="Webdings"/>
              </a:rPr>
            </a:br>
            <a:r>
              <a:rPr lang="x-none" sz="5300" b="0" i="0" u="none" baseline="0">
                <a:solidFill>
                  <a:srgbClr val="FFC000"/>
                </a:solidFill>
                <a:sym typeface="Webdings"/>
              </a:rPr>
              <a:t>Nosioci pravosudnih funkcija su…</a:t>
            </a:r>
            <a:r>
              <a:rPr lang="x-none" sz="5300">
                <a:solidFill>
                  <a:srgbClr val="FFC000"/>
                </a:solidFill>
              </a:rPr>
              <a:t/>
            </a:r>
            <a:br>
              <a:rPr lang="x-none" sz="5300">
                <a:solidFill>
                  <a:srgbClr val="FFC000"/>
                </a:solidFill>
              </a:rPr>
            </a:br>
            <a:r>
              <a:rPr lang="x-none"/>
              <a:t/>
            </a:r>
            <a:br>
              <a:rPr lang="x-none"/>
            </a:br>
            <a:endParaRPr lang="x-none" dirty="0"/>
          </a:p>
        </p:txBody>
      </p:sp>
      <p:pic>
        <p:nvPicPr>
          <p:cNvPr id="4" name="Picture 3" descr="Logo_DCAF (english).png"/>
          <p:cNvPicPr>
            <a:picLocks noChangeAspect="1"/>
          </p:cNvPicPr>
          <p:nvPr/>
        </p:nvPicPr>
        <p:blipFill>
          <a:blip r:embed="rId4" cstate="print"/>
          <a:stretch>
            <a:fillRect/>
          </a:stretch>
        </p:blipFill>
        <p:spPr>
          <a:xfrm>
            <a:off x="7884368" y="6093296"/>
            <a:ext cx="1134158" cy="764704"/>
          </a:xfrm>
          <a:prstGeom prst="rect">
            <a:avLst/>
          </a:prstGeom>
        </p:spPr>
      </p:pic>
      <p:sp>
        <p:nvSpPr>
          <p:cNvPr id="6" name="Content Placeholder 5"/>
          <p:cNvSpPr>
            <a:spLocks noGrp="1"/>
          </p:cNvSpPr>
          <p:nvPr>
            <p:ph idx="1"/>
          </p:nvPr>
        </p:nvSpPr>
        <p:spPr>
          <a:xfrm>
            <a:off x="683568" y="1600201"/>
            <a:ext cx="8003232" cy="2404864"/>
          </a:xfrm>
        </p:spPr>
        <p:txBody>
          <a:bodyPr>
            <a:normAutofit/>
          </a:bodyPr>
          <a:lstStyle/>
          <a:p>
            <a:pPr algn="l" rtl="0"/>
            <a:r>
              <a:rPr lang="x-none" b="0" i="0" u="none" baseline="0">
                <a:solidFill>
                  <a:schemeClr val="bg1"/>
                </a:solidFill>
              </a:rPr>
              <a:t>Jedinstveni pojedinci sa različitim:</a:t>
            </a:r>
          </a:p>
          <a:p>
            <a:pPr lvl="1" algn="l" rtl="0"/>
            <a:r>
              <a:rPr lang="x-none" b="0" i="0" u="none" baseline="0">
                <a:solidFill>
                  <a:schemeClr val="bg1"/>
                </a:solidFill>
              </a:rPr>
              <a:t>Djetinjstva, vjeroispovijest, stručnost, socio-političke vrijednosti/uvjerenja, kultura, životno iskustvo, obrazovanje…itd.</a:t>
            </a:r>
          </a:p>
          <a:p>
            <a:endParaRPr lang="x-none" dirty="0">
              <a:solidFill>
                <a:schemeClr val="bg1"/>
              </a:solidFill>
            </a:endParaRPr>
          </a:p>
        </p:txBody>
      </p:sp>
      <p:pic>
        <p:nvPicPr>
          <p:cNvPr id="95234" name="Picture 2" descr="http://www.internationallawbureau.com/blog/wp-content/uploads/2012/03/Press090312Web2-new-judges-icc.jpg"/>
          <p:cNvPicPr>
            <a:picLocks noChangeAspect="1" noChangeArrowheads="1"/>
          </p:cNvPicPr>
          <p:nvPr/>
        </p:nvPicPr>
        <p:blipFill>
          <a:blip r:embed="rId5" cstate="print"/>
          <a:srcRect/>
          <a:stretch>
            <a:fillRect/>
          </a:stretch>
        </p:blipFill>
        <p:spPr bwMode="auto">
          <a:xfrm>
            <a:off x="1403648" y="3716051"/>
            <a:ext cx="6120680" cy="3141949"/>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E1C6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79512" y="260648"/>
            <a:ext cx="8640960" cy="1143000"/>
          </a:xfrm>
        </p:spPr>
        <p:txBody>
          <a:bodyPr>
            <a:normAutofit fontScale="90000"/>
          </a:bodyPr>
          <a:lstStyle/>
          <a:p>
            <a:pPr rtl="0"/>
            <a:r>
              <a:rPr lang="x-none" sz="7300">
                <a:sym typeface="Webdings"/>
              </a:rPr>
              <a:t/>
            </a:r>
            <a:br>
              <a:rPr lang="x-none" sz="7300">
                <a:sym typeface="Webdings"/>
              </a:rPr>
            </a:br>
            <a:r>
              <a:rPr lang="x-none" sz="2700" b="0" i="0" u="none" baseline="0">
                <a:sym typeface="Webdings"/>
              </a:rPr>
              <a:t> </a:t>
            </a:r>
            <a:r>
              <a:rPr lang="x-none" sz="7300">
                <a:sym typeface="Webdings"/>
              </a:rPr>
              <a:t/>
            </a:r>
            <a:br>
              <a:rPr lang="x-none" sz="7300">
                <a:sym typeface="Webdings"/>
              </a:rPr>
            </a:br>
            <a:r>
              <a:rPr lang="x-none" sz="5300" b="0" i="0" u="none" baseline="0">
                <a:solidFill>
                  <a:srgbClr val="FFC000"/>
                </a:solidFill>
                <a:sym typeface="Webdings"/>
              </a:rPr>
              <a:t>Discriminacija ili praktična realnost?</a:t>
            </a:r>
            <a:r>
              <a:rPr lang="x-none" sz="5300">
                <a:solidFill>
                  <a:srgbClr val="FFC000"/>
                </a:solidFill>
              </a:rPr>
              <a:t/>
            </a:r>
            <a:br>
              <a:rPr lang="x-none" sz="5300">
                <a:solidFill>
                  <a:srgbClr val="FFC000"/>
                </a:solidFill>
              </a:rPr>
            </a:br>
            <a:r>
              <a:rPr lang="x-none"/>
              <a:t/>
            </a:r>
            <a:br>
              <a:rPr lang="x-none"/>
            </a:br>
            <a:endParaRPr lang="x-none" dirty="0"/>
          </a:p>
        </p:txBody>
      </p:sp>
      <p:pic>
        <p:nvPicPr>
          <p:cNvPr id="4" name="Picture 3" descr="Logo_DCAF (english).png"/>
          <p:cNvPicPr>
            <a:picLocks noChangeAspect="1"/>
          </p:cNvPicPr>
          <p:nvPr/>
        </p:nvPicPr>
        <p:blipFill>
          <a:blip r:embed="rId4" cstate="print"/>
          <a:stretch>
            <a:fillRect/>
          </a:stretch>
        </p:blipFill>
        <p:spPr>
          <a:xfrm>
            <a:off x="7884368" y="6093296"/>
            <a:ext cx="1134158" cy="764704"/>
          </a:xfrm>
          <a:prstGeom prst="rect">
            <a:avLst/>
          </a:prstGeom>
        </p:spPr>
      </p:pic>
      <p:sp>
        <p:nvSpPr>
          <p:cNvPr id="6" name="Content Placeholder 5"/>
          <p:cNvSpPr>
            <a:spLocks noGrp="1"/>
          </p:cNvSpPr>
          <p:nvPr>
            <p:ph idx="1"/>
          </p:nvPr>
        </p:nvSpPr>
        <p:spPr>
          <a:xfrm>
            <a:off x="539552" y="1772816"/>
            <a:ext cx="8147248" cy="1728192"/>
          </a:xfrm>
        </p:spPr>
        <p:txBody>
          <a:bodyPr>
            <a:normAutofit/>
          </a:bodyPr>
          <a:lstStyle/>
          <a:p>
            <a:pPr algn="l" rtl="0"/>
            <a:r>
              <a:rPr lang="x-none" b="1" i="0" u="none" baseline="0">
                <a:solidFill>
                  <a:schemeClr val="bg1"/>
                </a:solidFill>
              </a:rPr>
              <a:t>Simfonijski orkestri</a:t>
            </a:r>
            <a:r>
              <a:rPr lang="x-none" b="0" i="0" u="none" baseline="0">
                <a:solidFill>
                  <a:schemeClr val="bg1"/>
                </a:solidFill>
              </a:rPr>
              <a:t>: </a:t>
            </a:r>
            <a:r>
              <a:rPr lang="x-none" b="0" i="1" u="none" baseline="0">
                <a:solidFill>
                  <a:schemeClr val="bg1"/>
                </a:solidFill>
              </a:rPr>
              <a:t>Muzičarke su dugo činile manjinu u evropskim i američkim orkestrima.</a:t>
            </a:r>
          </a:p>
          <a:p>
            <a:endParaRPr lang="x-none" dirty="0">
              <a:solidFill>
                <a:schemeClr val="bg1"/>
              </a:solidFill>
            </a:endParaRPr>
          </a:p>
        </p:txBody>
      </p:sp>
      <p:pic>
        <p:nvPicPr>
          <p:cNvPr id="97282" name="Picture 2" descr="http://cola.unh.edu/sites/cola.unh.edu/files/departments/Music/ensembles/1-SOwithUpham2010trajan.jpg"/>
          <p:cNvPicPr>
            <a:picLocks noChangeAspect="1" noChangeArrowheads="1"/>
          </p:cNvPicPr>
          <p:nvPr/>
        </p:nvPicPr>
        <p:blipFill>
          <a:blip r:embed="rId5" cstate="print"/>
          <a:srcRect/>
          <a:stretch>
            <a:fillRect/>
          </a:stretch>
        </p:blipFill>
        <p:spPr bwMode="auto">
          <a:xfrm>
            <a:off x="1475656" y="3429000"/>
            <a:ext cx="6191250" cy="3028950"/>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E1C6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79512" y="260648"/>
            <a:ext cx="8640960" cy="1143000"/>
          </a:xfrm>
        </p:spPr>
        <p:txBody>
          <a:bodyPr>
            <a:normAutofit fontScale="90000"/>
          </a:bodyPr>
          <a:lstStyle/>
          <a:p>
            <a:pPr rtl="0"/>
            <a:r>
              <a:rPr lang="x-none" sz="7300">
                <a:sym typeface="Webdings"/>
              </a:rPr>
              <a:t/>
            </a:r>
            <a:br>
              <a:rPr lang="x-none" sz="7300">
                <a:sym typeface="Webdings"/>
              </a:rPr>
            </a:br>
            <a:r>
              <a:rPr lang="x-none" sz="2700" b="0" i="0" u="none" baseline="0">
                <a:sym typeface="Webdings"/>
              </a:rPr>
              <a:t> </a:t>
            </a:r>
            <a:r>
              <a:rPr lang="x-none" sz="7300">
                <a:sym typeface="Webdings"/>
              </a:rPr>
              <a:t/>
            </a:r>
            <a:br>
              <a:rPr lang="x-none" sz="7300">
                <a:sym typeface="Webdings"/>
              </a:rPr>
            </a:br>
            <a:r>
              <a:rPr lang="x-none" sz="5300" b="0" i="0" u="none" baseline="0">
                <a:solidFill>
                  <a:srgbClr val="FFC000"/>
                </a:solidFill>
                <a:sym typeface="Webdings"/>
              </a:rPr>
              <a:t>Rod i pravosuđe </a:t>
            </a:r>
            <a:r>
              <a:rPr lang="x-none" sz="5300">
                <a:solidFill>
                  <a:srgbClr val="FFC000"/>
                </a:solidFill>
                <a:sym typeface="Webdings"/>
              </a:rPr>
              <a:t/>
            </a:r>
            <a:br>
              <a:rPr lang="x-none" sz="5300">
                <a:solidFill>
                  <a:srgbClr val="FFC000"/>
                </a:solidFill>
                <a:sym typeface="Webdings"/>
              </a:rPr>
            </a:br>
            <a:r>
              <a:rPr lang="x-none" sz="5300" b="0" i="1" u="none" baseline="0">
                <a:solidFill>
                  <a:srgbClr val="FFC000"/>
                </a:solidFill>
                <a:sym typeface="Webdings"/>
              </a:rPr>
              <a:t>Šta je ROD?</a:t>
            </a:r>
            <a:r>
              <a:rPr lang="x-none" sz="5300">
                <a:solidFill>
                  <a:srgbClr val="FFC000"/>
                </a:solidFill>
              </a:rPr>
              <a:t/>
            </a:r>
            <a:br>
              <a:rPr lang="x-none" sz="5300">
                <a:solidFill>
                  <a:srgbClr val="FFC000"/>
                </a:solidFill>
              </a:rPr>
            </a:br>
            <a:r>
              <a:rPr lang="x-none"/>
              <a:t/>
            </a:r>
            <a:br>
              <a:rPr lang="x-none"/>
            </a:br>
            <a:endParaRPr lang="x-none" dirty="0"/>
          </a:p>
        </p:txBody>
      </p:sp>
      <p:pic>
        <p:nvPicPr>
          <p:cNvPr id="4" name="Picture 3" descr="Logo_DCAF (english).png"/>
          <p:cNvPicPr>
            <a:picLocks noChangeAspect="1"/>
          </p:cNvPicPr>
          <p:nvPr/>
        </p:nvPicPr>
        <p:blipFill>
          <a:blip r:embed="rId4" cstate="print"/>
          <a:stretch>
            <a:fillRect/>
          </a:stretch>
        </p:blipFill>
        <p:spPr>
          <a:xfrm>
            <a:off x="7884368" y="6093296"/>
            <a:ext cx="1134158" cy="764704"/>
          </a:xfrm>
          <a:prstGeom prst="rect">
            <a:avLst/>
          </a:prstGeom>
        </p:spPr>
      </p:pic>
      <p:pic>
        <p:nvPicPr>
          <p:cNvPr id="7"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763688" y="2132856"/>
            <a:ext cx="5400600" cy="36003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E1C6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rtl="0"/>
            <a:r>
              <a:rPr lang="x-none" sz="7300">
                <a:sym typeface="Webdings"/>
              </a:rPr>
              <a:t/>
            </a:r>
            <a:br>
              <a:rPr lang="x-none" sz="7300">
                <a:sym typeface="Webdings"/>
              </a:rPr>
            </a:br>
            <a:r>
              <a:rPr lang="x-none" sz="2700" b="0" i="0" u="none" baseline="0">
                <a:sym typeface="Webdings"/>
              </a:rPr>
              <a:t> </a:t>
            </a:r>
            <a:r>
              <a:rPr lang="x-none" sz="7300">
                <a:sym typeface="Webdings"/>
              </a:rPr>
              <a:t/>
            </a:r>
            <a:br>
              <a:rPr lang="x-none" sz="7300">
                <a:sym typeface="Webdings"/>
              </a:rPr>
            </a:br>
            <a:r>
              <a:rPr lang="x-none" sz="5300" b="0" i="0" u="none" baseline="0">
                <a:solidFill>
                  <a:srgbClr val="FFC000"/>
                </a:solidFill>
                <a:sym typeface="Webdings"/>
              </a:rPr>
              <a:t>Razumijevanje roda</a:t>
            </a:r>
            <a:r>
              <a:rPr lang="x-none" sz="5300">
                <a:solidFill>
                  <a:srgbClr val="FFC000"/>
                </a:solidFill>
              </a:rPr>
              <a:t/>
            </a:r>
            <a:br>
              <a:rPr lang="x-none" sz="5300">
                <a:solidFill>
                  <a:srgbClr val="FFC000"/>
                </a:solidFill>
              </a:rPr>
            </a:br>
            <a:r>
              <a:rPr lang="x-none"/>
              <a:t/>
            </a:r>
            <a:br>
              <a:rPr lang="x-none"/>
            </a:br>
            <a:endParaRPr lang="x-none" dirty="0"/>
          </a:p>
        </p:txBody>
      </p:sp>
      <p:sp>
        <p:nvSpPr>
          <p:cNvPr id="6" name="Content Placeholder 5"/>
          <p:cNvSpPr>
            <a:spLocks noGrp="1"/>
          </p:cNvSpPr>
          <p:nvPr>
            <p:ph sz="half" idx="1"/>
          </p:nvPr>
        </p:nvSpPr>
        <p:spPr>
          <a:xfrm>
            <a:off x="457200" y="1600200"/>
            <a:ext cx="8147248" cy="4525963"/>
          </a:xfrm>
        </p:spPr>
        <p:txBody>
          <a:bodyPr/>
          <a:lstStyle/>
          <a:p>
            <a:pPr algn="l" rtl="0"/>
            <a:r>
              <a:rPr lang="x-none" b="0" i="0" u="none" baseline="0">
                <a:solidFill>
                  <a:schemeClr val="bg1"/>
                </a:solidFill>
              </a:rPr>
              <a:t>YouTube video – </a:t>
            </a:r>
            <a:r>
              <a:rPr lang="x-none" b="0" i="0" u="none" baseline="0">
                <a:solidFill>
                  <a:schemeClr val="bg1"/>
                </a:solidFill>
                <a:hlinkClick r:id="rId4"/>
              </a:rPr>
              <a:t>Rodni stereotipi</a:t>
            </a:r>
            <a:endParaRPr lang="x-none" dirty="0" smtClean="0">
              <a:solidFill>
                <a:schemeClr val="bg1"/>
              </a:solidFill>
            </a:endParaRPr>
          </a:p>
          <a:p>
            <a:pPr algn="l" rtl="0">
              <a:buNone/>
            </a:pPr>
            <a:endParaRPr lang="x-none" dirty="0" smtClean="0">
              <a:solidFill>
                <a:schemeClr val="bg1"/>
              </a:solidFill>
            </a:endParaRPr>
          </a:p>
          <a:p>
            <a:pPr algn="l" rtl="0">
              <a:buNone/>
            </a:pPr>
            <a:r>
              <a:rPr lang="x-none" b="0" i="0" u="none" baseline="0">
                <a:solidFill>
                  <a:schemeClr val="bg1"/>
                </a:solidFill>
              </a:rPr>
              <a:t>Zapišite:</a:t>
            </a:r>
          </a:p>
          <a:p>
            <a:pPr algn="l" rtl="0"/>
            <a:r>
              <a:rPr lang="x-none" b="0" i="0" u="none" baseline="0">
                <a:solidFill>
                  <a:schemeClr val="bg1"/>
                </a:solidFill>
              </a:rPr>
              <a:t>2-3 načina vašeg ponašanja koji su u skladu sa navedenim</a:t>
            </a:r>
            <a:endParaRPr lang="x-none" dirty="0" smtClean="0">
              <a:solidFill>
                <a:schemeClr val="bg1"/>
              </a:solidFill>
            </a:endParaRPr>
          </a:p>
          <a:p>
            <a:pPr algn="l" rtl="0"/>
            <a:r>
              <a:rPr lang="x-none" b="0" i="0" u="none" baseline="0">
                <a:solidFill>
                  <a:schemeClr val="bg1"/>
                </a:solidFill>
              </a:rPr>
              <a:t>2-3 načina vašeg ponašanja koji nisu u skladu sa navedenim</a:t>
            </a:r>
            <a:endParaRPr lang="x-none" dirty="0">
              <a:solidFill>
                <a:schemeClr val="bg1"/>
              </a:solidFill>
            </a:endParaRPr>
          </a:p>
        </p:txBody>
      </p:sp>
      <p:pic>
        <p:nvPicPr>
          <p:cNvPr id="4" name="Picture 3" descr="Logo_DCAF (english).png"/>
          <p:cNvPicPr>
            <a:picLocks noChangeAspect="1"/>
          </p:cNvPicPr>
          <p:nvPr/>
        </p:nvPicPr>
        <p:blipFill>
          <a:blip r:embed="rId5" cstate="print"/>
          <a:stretch>
            <a:fillRect/>
          </a:stretch>
        </p:blipFill>
        <p:spPr>
          <a:xfrm>
            <a:off x="7884368" y="6093296"/>
            <a:ext cx="1134158" cy="764704"/>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E1C62"/>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6000760" y="4000504"/>
            <a:ext cx="1800827" cy="2695578"/>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5572132" y="4000504"/>
            <a:ext cx="2428892" cy="2725757"/>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5643570" y="4000504"/>
            <a:ext cx="2220578" cy="2714644"/>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a:stretch>
            <a:fillRect/>
          </a:stretch>
        </p:blipFill>
        <p:spPr bwMode="auto">
          <a:xfrm>
            <a:off x="5786446" y="4000503"/>
            <a:ext cx="1967704" cy="2757389"/>
          </a:xfrm>
          <a:prstGeom prst="rect">
            <a:avLst/>
          </a:prstGeom>
          <a:noFill/>
          <a:ln w="9525">
            <a:noFill/>
            <a:miter lim="800000"/>
            <a:headEnd/>
            <a:tailEnd/>
          </a:ln>
        </p:spPr>
      </p:pic>
      <p:sp>
        <p:nvSpPr>
          <p:cNvPr id="2" name="Title 1"/>
          <p:cNvSpPr>
            <a:spLocks noGrp="1"/>
          </p:cNvSpPr>
          <p:nvPr>
            <p:ph type="title"/>
          </p:nvPr>
        </p:nvSpPr>
        <p:spPr>
          <a:xfrm>
            <a:off x="428596" y="0"/>
            <a:ext cx="8229600" cy="1124744"/>
          </a:xfrm>
        </p:spPr>
        <p:txBody>
          <a:bodyPr/>
          <a:lstStyle/>
          <a:p>
            <a:pPr rtl="0"/>
            <a:r>
              <a:rPr lang="x-none" b="0" i="0" u="none" baseline="0">
                <a:solidFill>
                  <a:srgbClr val="FFC000"/>
                </a:solidFill>
              </a:rPr>
              <a:t>Rod v. spol</a:t>
            </a:r>
            <a:endParaRPr lang="x-none" dirty="0">
              <a:solidFill>
                <a:srgbClr val="FFC000"/>
              </a:solidFill>
            </a:endParaRPr>
          </a:p>
        </p:txBody>
      </p:sp>
      <p:graphicFrame>
        <p:nvGraphicFramePr>
          <p:cNvPr id="5" name="Content Placeholder 4"/>
          <p:cNvGraphicFramePr>
            <a:graphicFrameLocks noGrp="1"/>
          </p:cNvGraphicFramePr>
          <p:nvPr>
            <p:ph sz="half" idx="1"/>
          </p:nvPr>
        </p:nvGraphicFramePr>
        <p:xfrm>
          <a:off x="428596" y="1500174"/>
          <a:ext cx="8358246" cy="22399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Rectangle 11"/>
          <p:cNvSpPr/>
          <p:nvPr/>
        </p:nvSpPr>
        <p:spPr>
          <a:xfrm>
            <a:off x="428596" y="4000504"/>
            <a:ext cx="3929090" cy="26432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pic>
        <p:nvPicPr>
          <p:cNvPr id="1029" name="Picture 5"/>
          <p:cNvPicPr>
            <a:picLocks noChangeAspect="1" noChangeArrowheads="1"/>
          </p:cNvPicPr>
          <p:nvPr/>
        </p:nvPicPr>
        <p:blipFill>
          <a:blip r:embed="rId11" cstate="print"/>
          <a:srcRect/>
          <a:stretch>
            <a:fillRect/>
          </a:stretch>
        </p:blipFill>
        <p:spPr bwMode="auto">
          <a:xfrm>
            <a:off x="642910" y="4000504"/>
            <a:ext cx="1485904" cy="2646767"/>
          </a:xfrm>
          <a:prstGeom prst="rect">
            <a:avLst/>
          </a:prstGeom>
          <a:noFill/>
          <a:ln w="9525">
            <a:noFill/>
            <a:miter lim="800000"/>
            <a:headEnd/>
            <a:tailEnd/>
          </a:ln>
        </p:spPr>
      </p:pic>
      <p:pic>
        <p:nvPicPr>
          <p:cNvPr id="1028" name="Picture 4"/>
          <p:cNvPicPr>
            <a:picLocks noChangeAspect="1" noChangeArrowheads="1"/>
          </p:cNvPicPr>
          <p:nvPr/>
        </p:nvPicPr>
        <p:blipFill>
          <a:blip r:embed="rId12" cstate="print"/>
          <a:srcRect l="6522"/>
          <a:stretch>
            <a:fillRect/>
          </a:stretch>
        </p:blipFill>
        <p:spPr bwMode="auto">
          <a:xfrm>
            <a:off x="2483768" y="4005064"/>
            <a:ext cx="1643074" cy="2613635"/>
          </a:xfrm>
          <a:prstGeom prst="rect">
            <a:avLst/>
          </a:prstGeom>
          <a:noFill/>
          <a:ln w="9525">
            <a:noFill/>
            <a:miter lim="800000"/>
            <a:headEnd/>
            <a:tailEnd/>
          </a:ln>
        </p:spPr>
      </p:pic>
      <p:pic>
        <p:nvPicPr>
          <p:cNvPr id="2057" name="Picture 9"/>
          <p:cNvPicPr>
            <a:picLocks noChangeAspect="1" noChangeArrowheads="1"/>
          </p:cNvPicPr>
          <p:nvPr/>
        </p:nvPicPr>
        <p:blipFill>
          <a:blip r:embed="rId13" cstate="print"/>
          <a:srcRect t="6500" b="2397"/>
          <a:stretch>
            <a:fillRect/>
          </a:stretch>
        </p:blipFill>
        <p:spPr bwMode="auto">
          <a:xfrm>
            <a:off x="5857884" y="4000504"/>
            <a:ext cx="1857388" cy="2714644"/>
          </a:xfrm>
          <a:prstGeom prst="rect">
            <a:avLst/>
          </a:prstGeom>
          <a:noFill/>
          <a:ln w="9525">
            <a:noFill/>
            <a:miter lim="800000"/>
            <a:headEnd/>
            <a:tailEnd/>
          </a:ln>
        </p:spPr>
      </p:pic>
      <p:pic>
        <p:nvPicPr>
          <p:cNvPr id="2050" name="Picture 2"/>
          <p:cNvPicPr>
            <a:picLocks noChangeAspect="1" noChangeArrowheads="1"/>
          </p:cNvPicPr>
          <p:nvPr/>
        </p:nvPicPr>
        <p:blipFill>
          <a:blip r:embed="rId14" cstate="print"/>
          <a:srcRect/>
          <a:stretch>
            <a:fillRect/>
          </a:stretch>
        </p:blipFill>
        <p:spPr bwMode="auto">
          <a:xfrm>
            <a:off x="5715008" y="4000504"/>
            <a:ext cx="2179102" cy="2714644"/>
          </a:xfrm>
          <a:prstGeom prst="rect">
            <a:avLst/>
          </a:prstGeom>
          <a:noFill/>
          <a:ln w="9525">
            <a:noFill/>
            <a:miter lim="800000"/>
            <a:headEnd/>
            <a:tailEnd/>
          </a:ln>
        </p:spPr>
      </p:pic>
      <p:pic>
        <p:nvPicPr>
          <p:cNvPr id="2055" name="Picture 7"/>
          <p:cNvPicPr>
            <a:picLocks noChangeAspect="1" noChangeArrowheads="1"/>
          </p:cNvPicPr>
          <p:nvPr/>
        </p:nvPicPr>
        <p:blipFill>
          <a:blip r:embed="rId15" cstate="print"/>
          <a:srcRect/>
          <a:stretch>
            <a:fillRect/>
          </a:stretch>
        </p:blipFill>
        <p:spPr bwMode="auto">
          <a:xfrm>
            <a:off x="4857751" y="4000504"/>
            <a:ext cx="3950489" cy="2286016"/>
          </a:xfrm>
          <a:prstGeom prst="rect">
            <a:avLst/>
          </a:prstGeom>
          <a:noFill/>
          <a:ln w="9525">
            <a:noFill/>
            <a:miter lim="800000"/>
            <a:headEnd/>
            <a:tailEnd/>
          </a:ln>
        </p:spPr>
      </p:pic>
      <p:pic>
        <p:nvPicPr>
          <p:cNvPr id="2056" name="Picture 8"/>
          <p:cNvPicPr>
            <a:picLocks noChangeAspect="1" noChangeArrowheads="1"/>
          </p:cNvPicPr>
          <p:nvPr/>
        </p:nvPicPr>
        <p:blipFill>
          <a:blip r:embed="rId16" cstate="print"/>
          <a:srcRect/>
          <a:stretch>
            <a:fillRect/>
          </a:stretch>
        </p:blipFill>
        <p:spPr bwMode="auto">
          <a:xfrm>
            <a:off x="5436096" y="3933056"/>
            <a:ext cx="2714644" cy="2714644"/>
          </a:xfrm>
          <a:prstGeom prst="rect">
            <a:avLst/>
          </a:prstGeom>
          <a:noFill/>
          <a:ln w="9525">
            <a:noFill/>
            <a:miter lim="800000"/>
            <a:headEnd/>
            <a:tailEnd/>
          </a:ln>
        </p:spPr>
      </p:pic>
      <p:pic>
        <p:nvPicPr>
          <p:cNvPr id="3" name="Picture 9"/>
          <p:cNvPicPr>
            <a:picLocks noChangeAspect="1" noChangeArrowheads="1"/>
          </p:cNvPicPr>
          <p:nvPr/>
        </p:nvPicPr>
        <p:blipFill>
          <a:blip r:embed="rId17" cstate="print"/>
          <a:srcRect/>
          <a:stretch>
            <a:fillRect/>
          </a:stretch>
        </p:blipFill>
        <p:spPr bwMode="auto">
          <a:xfrm>
            <a:off x="4860032" y="3789040"/>
            <a:ext cx="3807746" cy="2855809"/>
          </a:xfrm>
          <a:prstGeom prst="rect">
            <a:avLst/>
          </a:prstGeom>
          <a:noFill/>
          <a:ln w="9525">
            <a:noFill/>
            <a:miter lim="800000"/>
            <a:headEnd/>
            <a:tailEnd/>
          </a:ln>
        </p:spPr>
      </p:pic>
      <p:pic>
        <p:nvPicPr>
          <p:cNvPr id="2058" name="Picture 10"/>
          <p:cNvPicPr>
            <a:picLocks noChangeAspect="1" noChangeArrowheads="1"/>
          </p:cNvPicPr>
          <p:nvPr/>
        </p:nvPicPr>
        <p:blipFill>
          <a:blip r:embed="rId18" cstate="print"/>
          <a:srcRect/>
          <a:stretch>
            <a:fillRect/>
          </a:stretch>
        </p:blipFill>
        <p:spPr bwMode="auto">
          <a:xfrm>
            <a:off x="5724128" y="3933057"/>
            <a:ext cx="1886638" cy="2924944"/>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graphicEl>
                                              <a:dgm id="{36847C33-4A2C-4E14-86DF-1A0CBC24E6C0}"/>
                                            </p:graphicEl>
                                          </p:spTgt>
                                        </p:tgtEl>
                                        <p:attrNameLst>
                                          <p:attrName>style.visibility</p:attrName>
                                        </p:attrNameLst>
                                      </p:cBhvr>
                                      <p:to>
                                        <p:strVal val="visible"/>
                                      </p:to>
                                    </p:set>
                                    <p:animEffect transition="in" filter="fade">
                                      <p:cBhvr>
                                        <p:cTn id="7" dur="1000"/>
                                        <p:tgtEl>
                                          <p:spTgt spid="5">
                                            <p:graphicEl>
                                              <a:dgm id="{36847C33-4A2C-4E14-86DF-1A0CBC24E6C0}"/>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graphicEl>
                                              <a:dgm id="{552FCB91-DC95-4EA7-B9AC-6833E9A1B820}"/>
                                            </p:graphicEl>
                                          </p:spTgt>
                                        </p:tgtEl>
                                        <p:attrNameLst>
                                          <p:attrName>style.visibility</p:attrName>
                                        </p:attrNameLst>
                                      </p:cBhvr>
                                      <p:to>
                                        <p:strVal val="visible"/>
                                      </p:to>
                                    </p:set>
                                    <p:animEffect transition="in" filter="fade">
                                      <p:cBhvr>
                                        <p:cTn id="11" dur="1000"/>
                                        <p:tgtEl>
                                          <p:spTgt spid="5">
                                            <p:graphicEl>
                                              <a:dgm id="{552FCB91-DC95-4EA7-B9AC-6833E9A1B820}"/>
                                            </p:graphic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1000"/>
                                        <p:tgtEl>
                                          <p:spTgt spid="1028"/>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029"/>
                                        </p:tgtEl>
                                        <p:attrNameLst>
                                          <p:attrName>style.visibility</p:attrName>
                                        </p:attrNameLst>
                                      </p:cBhvr>
                                      <p:to>
                                        <p:strVal val="visible"/>
                                      </p:to>
                                    </p:set>
                                    <p:animEffect transition="in" filter="fade">
                                      <p:cBhvr>
                                        <p:cTn id="19" dur="1000"/>
                                        <p:tgtEl>
                                          <p:spTgt spid="1029"/>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5">
                                            <p:graphicEl>
                                              <a:dgm id="{9CB594B1-8ED5-4E7E-8E27-CCFE7BAA4507}"/>
                                            </p:graphicEl>
                                          </p:spTgt>
                                        </p:tgtEl>
                                        <p:attrNameLst>
                                          <p:attrName>style.visibility</p:attrName>
                                        </p:attrNameLst>
                                      </p:cBhvr>
                                      <p:to>
                                        <p:strVal val="visible"/>
                                      </p:to>
                                    </p:set>
                                    <p:animEffect transition="in" filter="fade">
                                      <p:cBhvr>
                                        <p:cTn id="27" dur="1000"/>
                                        <p:tgtEl>
                                          <p:spTgt spid="5">
                                            <p:graphicEl>
                                              <a:dgm id="{9CB594B1-8ED5-4E7E-8E27-CCFE7BAA4507}"/>
                                            </p:graphic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5">
                                            <p:graphicEl>
                                              <a:dgm id="{39D0C981-E9C2-4208-80B2-626DF082F76D}"/>
                                            </p:graphicEl>
                                          </p:spTgt>
                                        </p:tgtEl>
                                        <p:attrNameLst>
                                          <p:attrName>style.visibility</p:attrName>
                                        </p:attrNameLst>
                                      </p:cBhvr>
                                      <p:to>
                                        <p:strVal val="visible"/>
                                      </p:to>
                                    </p:set>
                                    <p:animEffect transition="in" filter="fade">
                                      <p:cBhvr>
                                        <p:cTn id="31" dur="1000"/>
                                        <p:tgtEl>
                                          <p:spTgt spid="5">
                                            <p:graphicEl>
                                              <a:dgm id="{39D0C981-E9C2-4208-80B2-626DF082F76D}"/>
                                            </p:graphicEl>
                                          </p:spTgt>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2054"/>
                                        </p:tgtEl>
                                        <p:attrNameLst>
                                          <p:attrName>style.visibility</p:attrName>
                                        </p:attrNameLst>
                                      </p:cBhvr>
                                      <p:to>
                                        <p:strVal val="visible"/>
                                      </p:to>
                                    </p:set>
                                    <p:animEffect transition="in" filter="fade">
                                      <p:cBhvr>
                                        <p:cTn id="35" dur="1000"/>
                                        <p:tgtEl>
                                          <p:spTgt spid="2054"/>
                                        </p:tgtEl>
                                      </p:cBhvr>
                                    </p:animEffect>
                                  </p:childTnLst>
                                </p:cTn>
                              </p:par>
                            </p:childTnLst>
                          </p:cTn>
                        </p:par>
                        <p:par>
                          <p:cTn id="36" fill="hold">
                            <p:stCondLst>
                              <p:cond delay="8000"/>
                            </p:stCondLst>
                            <p:childTnLst>
                              <p:par>
                                <p:cTn id="37" presetID="10" presetClass="exit" presetSubtype="0" fill="hold" nodeType="afterEffect">
                                  <p:stCondLst>
                                    <p:cond delay="0"/>
                                  </p:stCondLst>
                                  <p:childTnLst>
                                    <p:animEffect transition="out" filter="fade">
                                      <p:cBhvr>
                                        <p:cTn id="38" dur="1000"/>
                                        <p:tgtEl>
                                          <p:spTgt spid="2054"/>
                                        </p:tgtEl>
                                      </p:cBhvr>
                                    </p:animEffect>
                                    <p:set>
                                      <p:cBhvr>
                                        <p:cTn id="39" dur="1" fill="hold">
                                          <p:stCondLst>
                                            <p:cond delay="999"/>
                                          </p:stCondLst>
                                        </p:cTn>
                                        <p:tgtEl>
                                          <p:spTgt spid="2054"/>
                                        </p:tgtEl>
                                        <p:attrNameLst>
                                          <p:attrName>style.visibility</p:attrName>
                                        </p:attrNameLst>
                                      </p:cBhvr>
                                      <p:to>
                                        <p:strVal val="hidden"/>
                                      </p:to>
                                    </p:set>
                                  </p:childTnLst>
                                </p:cTn>
                              </p:par>
                            </p:childTnLst>
                          </p:cTn>
                        </p:par>
                        <p:par>
                          <p:cTn id="40" fill="hold">
                            <p:stCondLst>
                              <p:cond delay="9000"/>
                            </p:stCondLst>
                            <p:childTnLst>
                              <p:par>
                                <p:cTn id="41" presetID="10" presetClass="entr" presetSubtype="0" fill="hold" nodeType="afterEffect">
                                  <p:stCondLst>
                                    <p:cond delay="0"/>
                                  </p:stCondLst>
                                  <p:childTnLst>
                                    <p:set>
                                      <p:cBhvr>
                                        <p:cTn id="42" dur="1" fill="hold">
                                          <p:stCondLst>
                                            <p:cond delay="0"/>
                                          </p:stCondLst>
                                        </p:cTn>
                                        <p:tgtEl>
                                          <p:spTgt spid="2053"/>
                                        </p:tgtEl>
                                        <p:attrNameLst>
                                          <p:attrName>style.visibility</p:attrName>
                                        </p:attrNameLst>
                                      </p:cBhvr>
                                      <p:to>
                                        <p:strVal val="visible"/>
                                      </p:to>
                                    </p:set>
                                    <p:animEffect transition="in" filter="fade">
                                      <p:cBhvr>
                                        <p:cTn id="43" dur="1000"/>
                                        <p:tgtEl>
                                          <p:spTgt spid="2053"/>
                                        </p:tgtEl>
                                      </p:cBhvr>
                                    </p:animEffect>
                                  </p:childTnLst>
                                </p:cTn>
                              </p:par>
                            </p:childTnLst>
                          </p:cTn>
                        </p:par>
                        <p:par>
                          <p:cTn id="44" fill="hold">
                            <p:stCondLst>
                              <p:cond delay="10000"/>
                            </p:stCondLst>
                            <p:childTnLst>
                              <p:par>
                                <p:cTn id="45" presetID="10" presetClass="exit" presetSubtype="0" fill="hold" nodeType="afterEffect">
                                  <p:stCondLst>
                                    <p:cond delay="0"/>
                                  </p:stCondLst>
                                  <p:childTnLst>
                                    <p:animEffect transition="out" filter="fade">
                                      <p:cBhvr>
                                        <p:cTn id="46" dur="1000"/>
                                        <p:tgtEl>
                                          <p:spTgt spid="2053"/>
                                        </p:tgtEl>
                                      </p:cBhvr>
                                    </p:animEffect>
                                    <p:set>
                                      <p:cBhvr>
                                        <p:cTn id="47" dur="1" fill="hold">
                                          <p:stCondLst>
                                            <p:cond delay="999"/>
                                          </p:stCondLst>
                                        </p:cTn>
                                        <p:tgtEl>
                                          <p:spTgt spid="2053"/>
                                        </p:tgtEl>
                                        <p:attrNameLst>
                                          <p:attrName>style.visibility</p:attrName>
                                        </p:attrNameLst>
                                      </p:cBhvr>
                                      <p:to>
                                        <p:strVal val="hidden"/>
                                      </p:to>
                                    </p:set>
                                  </p:childTnLst>
                                </p:cTn>
                              </p:par>
                            </p:childTnLst>
                          </p:cTn>
                        </p:par>
                        <p:par>
                          <p:cTn id="48" fill="hold">
                            <p:stCondLst>
                              <p:cond delay="11000"/>
                            </p:stCondLst>
                            <p:childTnLst>
                              <p:par>
                                <p:cTn id="49" presetID="10" presetClass="entr" presetSubtype="0" fill="hold" nodeType="afterEffect">
                                  <p:stCondLst>
                                    <p:cond delay="0"/>
                                  </p:stCondLst>
                                  <p:childTnLst>
                                    <p:set>
                                      <p:cBhvr>
                                        <p:cTn id="50" dur="1" fill="hold">
                                          <p:stCondLst>
                                            <p:cond delay="0"/>
                                          </p:stCondLst>
                                        </p:cTn>
                                        <p:tgtEl>
                                          <p:spTgt spid="2052"/>
                                        </p:tgtEl>
                                        <p:attrNameLst>
                                          <p:attrName>style.visibility</p:attrName>
                                        </p:attrNameLst>
                                      </p:cBhvr>
                                      <p:to>
                                        <p:strVal val="visible"/>
                                      </p:to>
                                    </p:set>
                                    <p:animEffect transition="in" filter="fade">
                                      <p:cBhvr>
                                        <p:cTn id="51" dur="1000"/>
                                        <p:tgtEl>
                                          <p:spTgt spid="2052"/>
                                        </p:tgtEl>
                                      </p:cBhvr>
                                    </p:animEffect>
                                  </p:childTnLst>
                                </p:cTn>
                              </p:par>
                            </p:childTnLst>
                          </p:cTn>
                        </p:par>
                        <p:par>
                          <p:cTn id="52" fill="hold">
                            <p:stCondLst>
                              <p:cond delay="12000"/>
                            </p:stCondLst>
                            <p:childTnLst>
                              <p:par>
                                <p:cTn id="53" presetID="10" presetClass="exit" presetSubtype="0" fill="hold" nodeType="afterEffect">
                                  <p:stCondLst>
                                    <p:cond delay="0"/>
                                  </p:stCondLst>
                                  <p:childTnLst>
                                    <p:animEffect transition="out" filter="fade">
                                      <p:cBhvr>
                                        <p:cTn id="54" dur="1000"/>
                                        <p:tgtEl>
                                          <p:spTgt spid="2052"/>
                                        </p:tgtEl>
                                      </p:cBhvr>
                                    </p:animEffect>
                                    <p:set>
                                      <p:cBhvr>
                                        <p:cTn id="55" dur="1" fill="hold">
                                          <p:stCondLst>
                                            <p:cond delay="999"/>
                                          </p:stCondLst>
                                        </p:cTn>
                                        <p:tgtEl>
                                          <p:spTgt spid="2052"/>
                                        </p:tgtEl>
                                        <p:attrNameLst>
                                          <p:attrName>style.visibility</p:attrName>
                                        </p:attrNameLst>
                                      </p:cBhvr>
                                      <p:to>
                                        <p:strVal val="hidden"/>
                                      </p:to>
                                    </p:set>
                                  </p:childTnLst>
                                </p:cTn>
                              </p:par>
                            </p:childTnLst>
                          </p:cTn>
                        </p:par>
                        <p:par>
                          <p:cTn id="56" fill="hold">
                            <p:stCondLst>
                              <p:cond delay="13000"/>
                            </p:stCondLst>
                            <p:childTnLst>
                              <p:par>
                                <p:cTn id="57" presetID="10" presetClass="entr" presetSubtype="0" fill="hold" nodeType="afterEffect">
                                  <p:stCondLst>
                                    <p:cond delay="0"/>
                                  </p:stCondLst>
                                  <p:childTnLst>
                                    <p:set>
                                      <p:cBhvr>
                                        <p:cTn id="58" dur="1" fill="hold">
                                          <p:stCondLst>
                                            <p:cond delay="0"/>
                                          </p:stCondLst>
                                        </p:cTn>
                                        <p:tgtEl>
                                          <p:spTgt spid="2051"/>
                                        </p:tgtEl>
                                        <p:attrNameLst>
                                          <p:attrName>style.visibility</p:attrName>
                                        </p:attrNameLst>
                                      </p:cBhvr>
                                      <p:to>
                                        <p:strVal val="visible"/>
                                      </p:to>
                                    </p:set>
                                    <p:animEffect transition="in" filter="fade">
                                      <p:cBhvr>
                                        <p:cTn id="59" dur="1000"/>
                                        <p:tgtEl>
                                          <p:spTgt spid="2051"/>
                                        </p:tgtEl>
                                      </p:cBhvr>
                                    </p:animEffect>
                                  </p:childTnLst>
                                </p:cTn>
                              </p:par>
                            </p:childTnLst>
                          </p:cTn>
                        </p:par>
                        <p:par>
                          <p:cTn id="60" fill="hold">
                            <p:stCondLst>
                              <p:cond delay="14000"/>
                            </p:stCondLst>
                            <p:childTnLst>
                              <p:par>
                                <p:cTn id="61" presetID="10" presetClass="exit" presetSubtype="0" fill="hold" nodeType="afterEffect">
                                  <p:stCondLst>
                                    <p:cond delay="0"/>
                                  </p:stCondLst>
                                  <p:childTnLst>
                                    <p:animEffect transition="out" filter="fade">
                                      <p:cBhvr>
                                        <p:cTn id="62" dur="1000"/>
                                        <p:tgtEl>
                                          <p:spTgt spid="2051"/>
                                        </p:tgtEl>
                                      </p:cBhvr>
                                    </p:animEffect>
                                    <p:set>
                                      <p:cBhvr>
                                        <p:cTn id="63" dur="1" fill="hold">
                                          <p:stCondLst>
                                            <p:cond delay="999"/>
                                          </p:stCondLst>
                                        </p:cTn>
                                        <p:tgtEl>
                                          <p:spTgt spid="2051"/>
                                        </p:tgtEl>
                                        <p:attrNameLst>
                                          <p:attrName>style.visibility</p:attrName>
                                        </p:attrNameLst>
                                      </p:cBhvr>
                                      <p:to>
                                        <p:strVal val="hidden"/>
                                      </p:to>
                                    </p:set>
                                  </p:childTnLst>
                                </p:cTn>
                              </p:par>
                            </p:childTnLst>
                          </p:cTn>
                        </p:par>
                        <p:par>
                          <p:cTn id="64" fill="hold">
                            <p:stCondLst>
                              <p:cond delay="15000"/>
                            </p:stCondLst>
                            <p:childTnLst>
                              <p:par>
                                <p:cTn id="65" presetID="10" presetClass="entr" presetSubtype="0" fill="hold" nodeType="afterEffect">
                                  <p:stCondLst>
                                    <p:cond delay="0"/>
                                  </p:stCondLst>
                                  <p:childTnLst>
                                    <p:set>
                                      <p:cBhvr>
                                        <p:cTn id="66" dur="1" fill="hold">
                                          <p:stCondLst>
                                            <p:cond delay="0"/>
                                          </p:stCondLst>
                                        </p:cTn>
                                        <p:tgtEl>
                                          <p:spTgt spid="2050"/>
                                        </p:tgtEl>
                                        <p:attrNameLst>
                                          <p:attrName>style.visibility</p:attrName>
                                        </p:attrNameLst>
                                      </p:cBhvr>
                                      <p:to>
                                        <p:strVal val="visible"/>
                                      </p:to>
                                    </p:set>
                                    <p:animEffect transition="in" filter="fade">
                                      <p:cBhvr>
                                        <p:cTn id="67" dur="1000"/>
                                        <p:tgtEl>
                                          <p:spTgt spid="2050"/>
                                        </p:tgtEl>
                                      </p:cBhvr>
                                    </p:animEffect>
                                  </p:childTnLst>
                                </p:cTn>
                              </p:par>
                            </p:childTnLst>
                          </p:cTn>
                        </p:par>
                        <p:par>
                          <p:cTn id="68" fill="hold">
                            <p:stCondLst>
                              <p:cond delay="16000"/>
                            </p:stCondLst>
                            <p:childTnLst>
                              <p:par>
                                <p:cTn id="69" presetID="10" presetClass="exit" presetSubtype="0" fill="hold" nodeType="afterEffect">
                                  <p:stCondLst>
                                    <p:cond delay="0"/>
                                  </p:stCondLst>
                                  <p:childTnLst>
                                    <p:animEffect transition="out" filter="fade">
                                      <p:cBhvr>
                                        <p:cTn id="70" dur="1000"/>
                                        <p:tgtEl>
                                          <p:spTgt spid="2050"/>
                                        </p:tgtEl>
                                      </p:cBhvr>
                                    </p:animEffect>
                                    <p:set>
                                      <p:cBhvr>
                                        <p:cTn id="71" dur="1" fill="hold">
                                          <p:stCondLst>
                                            <p:cond delay="999"/>
                                          </p:stCondLst>
                                        </p:cTn>
                                        <p:tgtEl>
                                          <p:spTgt spid="2050"/>
                                        </p:tgtEl>
                                        <p:attrNameLst>
                                          <p:attrName>style.visibility</p:attrName>
                                        </p:attrNameLst>
                                      </p:cBhvr>
                                      <p:to>
                                        <p:strVal val="hidden"/>
                                      </p:to>
                                    </p:set>
                                  </p:childTnLst>
                                </p:cTn>
                              </p:par>
                            </p:childTnLst>
                          </p:cTn>
                        </p:par>
                        <p:par>
                          <p:cTn id="72" fill="hold">
                            <p:stCondLst>
                              <p:cond delay="17000"/>
                            </p:stCondLst>
                            <p:childTnLst>
                              <p:par>
                                <p:cTn id="73" presetID="10" presetClass="entr" presetSubtype="0" fill="hold" nodeType="afterEffect">
                                  <p:stCondLst>
                                    <p:cond delay="0"/>
                                  </p:stCondLst>
                                  <p:childTnLst>
                                    <p:set>
                                      <p:cBhvr>
                                        <p:cTn id="74" dur="1" fill="hold">
                                          <p:stCondLst>
                                            <p:cond delay="0"/>
                                          </p:stCondLst>
                                        </p:cTn>
                                        <p:tgtEl>
                                          <p:spTgt spid="2055"/>
                                        </p:tgtEl>
                                        <p:attrNameLst>
                                          <p:attrName>style.visibility</p:attrName>
                                        </p:attrNameLst>
                                      </p:cBhvr>
                                      <p:to>
                                        <p:strVal val="visible"/>
                                      </p:to>
                                    </p:set>
                                    <p:animEffect transition="in" filter="fade">
                                      <p:cBhvr>
                                        <p:cTn id="75" dur="1000"/>
                                        <p:tgtEl>
                                          <p:spTgt spid="2055"/>
                                        </p:tgtEl>
                                      </p:cBhvr>
                                    </p:animEffect>
                                  </p:childTnLst>
                                </p:cTn>
                              </p:par>
                            </p:childTnLst>
                          </p:cTn>
                        </p:par>
                        <p:par>
                          <p:cTn id="76" fill="hold">
                            <p:stCondLst>
                              <p:cond delay="18000"/>
                            </p:stCondLst>
                            <p:childTnLst>
                              <p:par>
                                <p:cTn id="77" presetID="10" presetClass="exit" presetSubtype="0" fill="hold" nodeType="afterEffect">
                                  <p:stCondLst>
                                    <p:cond delay="0"/>
                                  </p:stCondLst>
                                  <p:childTnLst>
                                    <p:animEffect transition="out" filter="fade">
                                      <p:cBhvr>
                                        <p:cTn id="78" dur="1000"/>
                                        <p:tgtEl>
                                          <p:spTgt spid="2055"/>
                                        </p:tgtEl>
                                      </p:cBhvr>
                                    </p:animEffect>
                                    <p:set>
                                      <p:cBhvr>
                                        <p:cTn id="79" dur="1" fill="hold">
                                          <p:stCondLst>
                                            <p:cond delay="999"/>
                                          </p:stCondLst>
                                        </p:cTn>
                                        <p:tgtEl>
                                          <p:spTgt spid="2055"/>
                                        </p:tgtEl>
                                        <p:attrNameLst>
                                          <p:attrName>style.visibility</p:attrName>
                                        </p:attrNameLst>
                                      </p:cBhvr>
                                      <p:to>
                                        <p:strVal val="hidden"/>
                                      </p:to>
                                    </p:set>
                                  </p:childTnLst>
                                </p:cTn>
                              </p:par>
                            </p:childTnLst>
                          </p:cTn>
                        </p:par>
                        <p:par>
                          <p:cTn id="80" fill="hold">
                            <p:stCondLst>
                              <p:cond delay="19000"/>
                            </p:stCondLst>
                            <p:childTnLst>
                              <p:par>
                                <p:cTn id="81" presetID="10" presetClass="entr" presetSubtype="0" fill="hold" nodeType="afterEffect">
                                  <p:stCondLst>
                                    <p:cond delay="0"/>
                                  </p:stCondLst>
                                  <p:childTnLst>
                                    <p:set>
                                      <p:cBhvr>
                                        <p:cTn id="82" dur="1" fill="hold">
                                          <p:stCondLst>
                                            <p:cond delay="0"/>
                                          </p:stCondLst>
                                        </p:cTn>
                                        <p:tgtEl>
                                          <p:spTgt spid="2056"/>
                                        </p:tgtEl>
                                        <p:attrNameLst>
                                          <p:attrName>style.visibility</p:attrName>
                                        </p:attrNameLst>
                                      </p:cBhvr>
                                      <p:to>
                                        <p:strVal val="visible"/>
                                      </p:to>
                                    </p:set>
                                    <p:animEffect transition="in" filter="fade">
                                      <p:cBhvr>
                                        <p:cTn id="83" dur="1000"/>
                                        <p:tgtEl>
                                          <p:spTgt spid="2056"/>
                                        </p:tgtEl>
                                      </p:cBhvr>
                                    </p:animEffect>
                                  </p:childTnLst>
                                </p:cTn>
                              </p:par>
                            </p:childTnLst>
                          </p:cTn>
                        </p:par>
                        <p:par>
                          <p:cTn id="84" fill="hold">
                            <p:stCondLst>
                              <p:cond delay="20000"/>
                            </p:stCondLst>
                            <p:childTnLst>
                              <p:par>
                                <p:cTn id="85" presetID="10" presetClass="exit" presetSubtype="0" fill="hold" nodeType="afterEffect">
                                  <p:stCondLst>
                                    <p:cond delay="0"/>
                                  </p:stCondLst>
                                  <p:childTnLst>
                                    <p:animEffect transition="out" filter="fade">
                                      <p:cBhvr>
                                        <p:cTn id="86" dur="1000"/>
                                        <p:tgtEl>
                                          <p:spTgt spid="2056"/>
                                        </p:tgtEl>
                                      </p:cBhvr>
                                    </p:animEffect>
                                    <p:set>
                                      <p:cBhvr>
                                        <p:cTn id="87" dur="1" fill="hold">
                                          <p:stCondLst>
                                            <p:cond delay="999"/>
                                          </p:stCondLst>
                                        </p:cTn>
                                        <p:tgtEl>
                                          <p:spTgt spid="2056"/>
                                        </p:tgtEl>
                                        <p:attrNameLst>
                                          <p:attrName>style.visibility</p:attrName>
                                        </p:attrNameLst>
                                      </p:cBhvr>
                                      <p:to>
                                        <p:strVal val="hidden"/>
                                      </p:to>
                                    </p:set>
                                  </p:childTnLst>
                                </p:cTn>
                              </p:par>
                            </p:childTnLst>
                          </p:cTn>
                        </p:par>
                        <p:par>
                          <p:cTn id="88" fill="hold">
                            <p:stCondLst>
                              <p:cond delay="21000"/>
                            </p:stCondLst>
                            <p:childTnLst>
                              <p:par>
                                <p:cTn id="89" presetID="10" presetClass="entr" presetSubtype="0" fill="hold" nodeType="afterEffect">
                                  <p:stCondLst>
                                    <p:cond delay="0"/>
                                  </p:stCondLst>
                                  <p:childTnLst>
                                    <p:set>
                                      <p:cBhvr>
                                        <p:cTn id="90" dur="1" fill="hold">
                                          <p:stCondLst>
                                            <p:cond delay="0"/>
                                          </p:stCondLst>
                                        </p:cTn>
                                        <p:tgtEl>
                                          <p:spTgt spid="3"/>
                                        </p:tgtEl>
                                        <p:attrNameLst>
                                          <p:attrName>style.visibility</p:attrName>
                                        </p:attrNameLst>
                                      </p:cBhvr>
                                      <p:to>
                                        <p:strVal val="visible"/>
                                      </p:to>
                                    </p:set>
                                    <p:animEffect transition="in" filter="fade">
                                      <p:cBhvr>
                                        <p:cTn id="91" dur="1000"/>
                                        <p:tgtEl>
                                          <p:spTgt spid="3"/>
                                        </p:tgtEl>
                                      </p:cBhvr>
                                    </p:animEffect>
                                  </p:childTnLst>
                                </p:cTn>
                              </p:par>
                            </p:childTnLst>
                          </p:cTn>
                        </p:par>
                        <p:par>
                          <p:cTn id="92" fill="hold">
                            <p:stCondLst>
                              <p:cond delay="22000"/>
                            </p:stCondLst>
                            <p:childTnLst>
                              <p:par>
                                <p:cTn id="93" presetID="10" presetClass="exit" presetSubtype="0" fill="hold" nodeType="afterEffect">
                                  <p:stCondLst>
                                    <p:cond delay="0"/>
                                  </p:stCondLst>
                                  <p:childTnLst>
                                    <p:animEffect transition="out" filter="fade">
                                      <p:cBhvr>
                                        <p:cTn id="94" dur="1000"/>
                                        <p:tgtEl>
                                          <p:spTgt spid="3"/>
                                        </p:tgtEl>
                                      </p:cBhvr>
                                    </p:animEffect>
                                    <p:set>
                                      <p:cBhvr>
                                        <p:cTn id="95" dur="1" fill="hold">
                                          <p:stCondLst>
                                            <p:cond delay="999"/>
                                          </p:stCondLst>
                                        </p:cTn>
                                        <p:tgtEl>
                                          <p:spTgt spid="3"/>
                                        </p:tgtEl>
                                        <p:attrNameLst>
                                          <p:attrName>style.visibility</p:attrName>
                                        </p:attrNameLst>
                                      </p:cBhvr>
                                      <p:to>
                                        <p:strVal val="hidden"/>
                                      </p:to>
                                    </p:set>
                                  </p:childTnLst>
                                </p:cTn>
                              </p:par>
                            </p:childTnLst>
                          </p:cTn>
                        </p:par>
                        <p:par>
                          <p:cTn id="96" fill="hold">
                            <p:stCondLst>
                              <p:cond delay="23000"/>
                            </p:stCondLst>
                            <p:childTnLst>
                              <p:par>
                                <p:cTn id="97" presetID="10" presetClass="entr" presetSubtype="0" fill="hold" nodeType="afterEffect">
                                  <p:stCondLst>
                                    <p:cond delay="0"/>
                                  </p:stCondLst>
                                  <p:childTnLst>
                                    <p:set>
                                      <p:cBhvr>
                                        <p:cTn id="98" dur="1" fill="hold">
                                          <p:stCondLst>
                                            <p:cond delay="0"/>
                                          </p:stCondLst>
                                        </p:cTn>
                                        <p:tgtEl>
                                          <p:spTgt spid="2058"/>
                                        </p:tgtEl>
                                        <p:attrNameLst>
                                          <p:attrName>style.visibility</p:attrName>
                                        </p:attrNameLst>
                                      </p:cBhvr>
                                      <p:to>
                                        <p:strVal val="visible"/>
                                      </p:to>
                                    </p:set>
                                    <p:animEffect transition="in" filter="fade">
                                      <p:cBhvr>
                                        <p:cTn id="99" dur="1000"/>
                                        <p:tgtEl>
                                          <p:spTgt spid="2058"/>
                                        </p:tgtEl>
                                      </p:cBhvr>
                                    </p:animEffect>
                                  </p:childTnLst>
                                </p:cTn>
                              </p:par>
                            </p:childTnLst>
                          </p:cTn>
                        </p:par>
                        <p:par>
                          <p:cTn id="100" fill="hold">
                            <p:stCondLst>
                              <p:cond delay="24000"/>
                            </p:stCondLst>
                            <p:childTnLst>
                              <p:par>
                                <p:cTn id="101" presetID="10" presetClass="exit" presetSubtype="0" fill="hold" nodeType="afterEffect">
                                  <p:stCondLst>
                                    <p:cond delay="0"/>
                                  </p:stCondLst>
                                  <p:childTnLst>
                                    <p:animEffect transition="out" filter="fade">
                                      <p:cBhvr>
                                        <p:cTn id="102" dur="1000"/>
                                        <p:tgtEl>
                                          <p:spTgt spid="2058"/>
                                        </p:tgtEl>
                                      </p:cBhvr>
                                    </p:animEffect>
                                    <p:set>
                                      <p:cBhvr>
                                        <p:cTn id="103" dur="1" fill="hold">
                                          <p:stCondLst>
                                            <p:cond delay="999"/>
                                          </p:stCondLst>
                                        </p:cTn>
                                        <p:tgtEl>
                                          <p:spTgt spid="2058"/>
                                        </p:tgtEl>
                                        <p:attrNameLst>
                                          <p:attrName>style.visibility</p:attrName>
                                        </p:attrNameLst>
                                      </p:cBhvr>
                                      <p:to>
                                        <p:strVal val="hidden"/>
                                      </p:to>
                                    </p:set>
                                  </p:childTnLst>
                                </p:cTn>
                              </p:par>
                            </p:childTnLst>
                          </p:cTn>
                        </p:par>
                        <p:par>
                          <p:cTn id="104" fill="hold">
                            <p:stCondLst>
                              <p:cond delay="25000"/>
                            </p:stCondLst>
                            <p:childTnLst>
                              <p:par>
                                <p:cTn id="105" presetID="4" presetClass="entr" presetSubtype="16" fill="hold" nodeType="afterEffect">
                                  <p:stCondLst>
                                    <p:cond delay="0"/>
                                  </p:stCondLst>
                                  <p:childTnLst>
                                    <p:set>
                                      <p:cBhvr>
                                        <p:cTn id="106" dur="1" fill="hold">
                                          <p:stCondLst>
                                            <p:cond delay="0"/>
                                          </p:stCondLst>
                                        </p:cTn>
                                        <p:tgtEl>
                                          <p:spTgt spid="2057"/>
                                        </p:tgtEl>
                                        <p:attrNameLst>
                                          <p:attrName>style.visibility</p:attrName>
                                        </p:attrNameLst>
                                      </p:cBhvr>
                                      <p:to>
                                        <p:strVal val="visible"/>
                                      </p:to>
                                    </p:set>
                                    <p:animEffect transition="in" filter="box(in)">
                                      <p:cBhvr>
                                        <p:cTn id="107" dur="10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E1C6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rtl="0"/>
            <a:r>
              <a:rPr lang="x-none" sz="7300">
                <a:sym typeface="Webdings"/>
              </a:rPr>
              <a:t/>
            </a:r>
            <a:br>
              <a:rPr lang="x-none" sz="7300">
                <a:sym typeface="Webdings"/>
              </a:rPr>
            </a:br>
            <a:r>
              <a:rPr lang="x-none" sz="2700" b="0" i="0" u="none" baseline="0">
                <a:sym typeface="Webdings"/>
              </a:rPr>
              <a:t> </a:t>
            </a:r>
            <a:r>
              <a:rPr lang="x-none" sz="7300">
                <a:sym typeface="Webdings"/>
              </a:rPr>
              <a:t/>
            </a:r>
            <a:br>
              <a:rPr lang="x-none" sz="7300">
                <a:sym typeface="Webdings"/>
              </a:rPr>
            </a:br>
            <a:r>
              <a:rPr lang="x-none" sz="5300" b="0" i="0" u="none" baseline="0">
                <a:solidFill>
                  <a:srgbClr val="FFC000"/>
                </a:solidFill>
                <a:sym typeface="Webdings"/>
              </a:rPr>
              <a:t>Rod…dinamičan i promjenjiv</a:t>
            </a:r>
            <a:r>
              <a:rPr lang="x-none" sz="5300">
                <a:solidFill>
                  <a:srgbClr val="FFC000"/>
                </a:solidFill>
              </a:rPr>
              <a:t/>
            </a:r>
            <a:br>
              <a:rPr lang="x-none" sz="5300">
                <a:solidFill>
                  <a:srgbClr val="FFC000"/>
                </a:solidFill>
              </a:rPr>
            </a:br>
            <a:r>
              <a:rPr lang="x-none"/>
              <a:t/>
            </a:r>
            <a:br>
              <a:rPr lang="x-none"/>
            </a:br>
            <a:endParaRPr lang="x-none" dirty="0"/>
          </a:p>
        </p:txBody>
      </p:sp>
      <p:pic>
        <p:nvPicPr>
          <p:cNvPr id="4" name="Picture 3" descr="Logo_DCAF (english).png"/>
          <p:cNvPicPr>
            <a:picLocks noChangeAspect="1"/>
          </p:cNvPicPr>
          <p:nvPr/>
        </p:nvPicPr>
        <p:blipFill>
          <a:blip r:embed="rId4" cstate="print"/>
          <a:stretch>
            <a:fillRect/>
          </a:stretch>
        </p:blipFill>
        <p:spPr>
          <a:xfrm>
            <a:off x="7884368" y="6093296"/>
            <a:ext cx="1134158" cy="764704"/>
          </a:xfrm>
          <a:prstGeom prst="rect">
            <a:avLst/>
          </a:prstGeom>
        </p:spPr>
      </p:pic>
      <p:pic>
        <p:nvPicPr>
          <p:cNvPr id="12" name="irc_mi" descr="http://4.bp.blogspot.com/-sjFzO2RMh94/TxBvsfSbptI/AAAAAAAAAMs/R_nMpv4Gw6c/s1600/Boys+in+Pink2.jpg"/>
          <p:cNvPicPr/>
          <p:nvPr/>
        </p:nvPicPr>
        <p:blipFill>
          <a:blip r:embed="rId5" cstate="print"/>
          <a:srcRect t="1824"/>
          <a:stretch>
            <a:fillRect/>
          </a:stretch>
        </p:blipFill>
        <p:spPr bwMode="auto">
          <a:xfrm>
            <a:off x="0" y="1988840"/>
            <a:ext cx="9144000" cy="36004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936</TotalTime>
  <Words>2989</Words>
  <Application>Microsoft Office PowerPoint</Application>
  <PresentationFormat>On-screen Show (4:3)</PresentationFormat>
  <Paragraphs>228</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Uticaj roda u pravosuđu </vt:lpstr>
      <vt:lpstr>   Pravosuđe  </vt:lpstr>
      <vt:lpstr>   Činjenice + zakon = pravna odluka   </vt:lpstr>
      <vt:lpstr>   Nosioci pravosudnih funkcija su…  </vt:lpstr>
      <vt:lpstr>   Discriminacija ili praktična realnost?  </vt:lpstr>
      <vt:lpstr>   Rod i pravosuđe  Šta je ROD?  </vt:lpstr>
      <vt:lpstr>   Razumijevanje roda  </vt:lpstr>
      <vt:lpstr>Rod v. spol</vt:lpstr>
      <vt:lpstr>   Rod…dinamičan i promjenjiv  </vt:lpstr>
      <vt:lpstr>   Rod…dinamičan i promjenjiv  </vt:lpstr>
      <vt:lpstr>   Rod…dinamičan i promjenjiv  </vt:lpstr>
      <vt:lpstr>   Rodne uloge i krivična djela  </vt:lpstr>
      <vt:lpstr>   Implicitne predrasude  </vt:lpstr>
      <vt:lpstr>   Implicitne predrasude  </vt:lpstr>
      <vt:lpstr>   Test implicitnih asocijacija (IAT)  </vt:lpstr>
      <vt:lpstr>   Test implicitnih asocijacija - primjer  </vt:lpstr>
      <vt:lpstr>   Test implicitnih asocijacija - primjer  </vt:lpstr>
      <vt:lpstr>   Implicitne predrasude  </vt:lpstr>
      <vt:lpstr>   Implikacije na pravosuđe  </vt:lpstr>
      <vt:lpstr>   Implicitne predrasude  </vt:lpstr>
      <vt:lpstr>   Pravni primjer – rodne predrasude  </vt:lpstr>
    </vt:vector>
  </TitlesOfParts>
  <Company>GCSP IT Dept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Domestic Violence Judicial Resource</dc:title>
  <dc:creator>HELFEN</dc:creator>
  <cp:lastModifiedBy>korisnik</cp:lastModifiedBy>
  <cp:revision>102</cp:revision>
  <dcterms:created xsi:type="dcterms:W3CDTF">2013-11-25T14:36:47Z</dcterms:created>
  <dcterms:modified xsi:type="dcterms:W3CDTF">2017-03-31T10:29:38Z</dcterms:modified>
</cp:coreProperties>
</file>