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91" r:id="rId9"/>
    <p:sldId id="292" r:id="rId10"/>
    <p:sldId id="264" r:id="rId11"/>
    <p:sldId id="268" r:id="rId12"/>
    <p:sldId id="272" r:id="rId13"/>
    <p:sldId id="273" r:id="rId14"/>
    <p:sldId id="274" r:id="rId15"/>
    <p:sldId id="275" r:id="rId16"/>
    <p:sldId id="293" r:id="rId17"/>
    <p:sldId id="276" r:id="rId18"/>
    <p:sldId id="279" r:id="rId19"/>
    <p:sldId id="281" r:id="rId20"/>
    <p:sldId id="287" r:id="rId21"/>
    <p:sldId id="278" r:id="rId22"/>
    <p:sldId id="277" r:id="rId23"/>
    <p:sldId id="282" r:id="rId24"/>
    <p:sldId id="283" r:id="rId25"/>
    <p:sldId id="288" r:id="rId26"/>
    <p:sldId id="284" r:id="rId27"/>
    <p:sldId id="285" r:id="rId28"/>
    <p:sldId id="286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86" d="100"/>
          <a:sy n="86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7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3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7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6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5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9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5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8B11-C112-4832-A572-CA624F8AFB2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E79C-1FB9-4081-89D2-B517DDECD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59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-10910"/>
            <a:ext cx="7772400" cy="5400600"/>
          </a:xfrm>
        </p:spPr>
        <p:txBody>
          <a:bodyPr>
            <a:normAutofit/>
          </a:bodyPr>
          <a:lstStyle/>
          <a:p>
            <a:r>
              <a:rPr lang="sr-Latn-RS" sz="2800" i="1" dirty="0" smtClean="0"/>
              <a:t>Seminar: Edukacija iz oblasti finansijskog tržišta</a:t>
            </a:r>
            <a:r>
              <a:rPr lang="sr-Latn-RS" i="1" dirty="0"/>
              <a:t/>
            </a:r>
            <a:br>
              <a:rPr lang="sr-Latn-RS" i="1" dirty="0"/>
            </a:br>
            <a:r>
              <a:rPr lang="sr-Latn-RS" i="1" dirty="0" smtClean="0"/>
              <a:t/>
            </a:r>
            <a:br>
              <a:rPr lang="sr-Latn-RS" i="1" dirty="0" smtClean="0"/>
            </a:br>
            <a:r>
              <a:rPr lang="sr-Latn-RS" dirty="0" smtClean="0"/>
              <a:t>Iskustva Specijalnog tužilaštva u procesuiranju krivičnih djela u oblasti zloupotreba na tržištu kapitala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- studija slučaja-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864096"/>
          </a:xfrm>
        </p:spPr>
        <p:txBody>
          <a:bodyPr>
            <a:normAutofit/>
          </a:bodyPr>
          <a:lstStyle/>
          <a:p>
            <a:r>
              <a:rPr lang="sr-Latn-RS" sz="2800" i="1" dirty="0" smtClean="0"/>
              <a:t>CEST RS, Banja Luka, 21.03.2016.godine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853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Optužnice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r-Latn-RS" dirty="0" smtClean="0"/>
          </a:p>
          <a:p>
            <a:r>
              <a:rPr lang="sr-Latn-RS" dirty="0"/>
              <a:t>O</a:t>
            </a:r>
            <a:r>
              <a:rPr lang="sr-Latn-RS" dirty="0" smtClean="0"/>
              <a:t>ptužnica br.KT-ST-11/10 od 23.07.2010.godine </a:t>
            </a:r>
            <a:r>
              <a:rPr lang="sr-Latn-RS" dirty="0"/>
              <a:t>podignuta </a:t>
            </a:r>
            <a:r>
              <a:rPr lang="sr-Latn-RS" dirty="0" smtClean="0"/>
              <a:t>protiv </a:t>
            </a:r>
            <a:r>
              <a:rPr lang="sr-Latn-RS" dirty="0"/>
              <a:t>4 osumnjičena lica M.R, C.D. K.Ž. I B.N. za krivično djelo Organizovani kriminal iz člana 383 a. stav 3. KZ RS u vezi sa krivičnim djelom Zloupotreba službenog položaja ili ovlašćenja iz člana 347. stav 4. u vezi stava 3. KZ RS i Krivičnim djelom iz Manipulacija cijenama i širenje lažnih vijesti iz člana 292.stav 2.u vezi sa stavom 1. tačka a) i b) Zakona o tržištu HOV (M.R.), a za ostale krivično djelo Organizovani kriminal iz člana 383 a. stav 2. KZ RS u vezi sa krivičnim djelom Zloupotreba službenog položaja ili ovlašćenja iz člana 347. stav 4. u vezi stava 3. KZ RS i Krivičnim djelom iz Manipulacija cijenama i širenje lažnih vijesti iz člana 292.stav 2.u vezi sa stavom 1. tačka a) i b) Zakona o tržištu HOV </a:t>
            </a:r>
          </a:p>
          <a:p>
            <a:endParaRPr lang="sr-Latn-RS" dirty="0" smtClean="0"/>
          </a:p>
          <a:p>
            <a:r>
              <a:rPr lang="sr-Latn-RS" dirty="0" smtClean="0"/>
              <a:t>Optužnica </a:t>
            </a:r>
            <a:r>
              <a:rPr lang="sr-Latn-RS" dirty="0"/>
              <a:t>br. </a:t>
            </a:r>
            <a:r>
              <a:rPr lang="sr-Latn-RS" dirty="0" smtClean="0"/>
              <a:t>KT-ST-17/10 od 25.08.2010.godine podignuta  </a:t>
            </a:r>
            <a:r>
              <a:rPr lang="sr-Latn-RS" dirty="0"/>
              <a:t>protiv G.B. zbog krivičnog djela Nesavjestan rad u službi iz člana 354.stav 2. u vezi stava 1. KZ </a:t>
            </a:r>
            <a:r>
              <a:rPr lang="sr-Latn-RS" dirty="0" smtClean="0"/>
              <a:t>RS</a:t>
            </a:r>
          </a:p>
          <a:p>
            <a:r>
              <a:rPr lang="sr-Latn-RS" dirty="0"/>
              <a:t>Osumnjičeni G.B. priznao krivicu za krivično djelo Nesavjestan rad u službi iz člana354.stav 2. u vezi stava 1. KZ RS </a:t>
            </a:r>
            <a:r>
              <a:rPr lang="sr-Latn-RS" dirty="0" smtClean="0"/>
              <a:t>i </a:t>
            </a:r>
            <a:r>
              <a:rPr lang="sr-Latn-RS" dirty="0"/>
              <a:t>zaključio sporazum o priznanju krivice sa ST , </a:t>
            </a:r>
            <a:endParaRPr lang="sr-Latn-RS" dirty="0" smtClean="0"/>
          </a:p>
          <a:p>
            <a:r>
              <a:rPr lang="sr-Latn-RS" dirty="0" smtClean="0"/>
              <a:t>Presuda 11 0 K 004696 10 K-p od 14.10.2010. godine (ogl.krivim i osuđen na 4 mjeseca zatvora)</a:t>
            </a:r>
          </a:p>
        </p:txBody>
      </p:sp>
    </p:spTree>
    <p:extLst>
      <p:ext uri="{BB962C8B-B14F-4D97-AF65-F5344CB8AC3E}">
        <p14:creationId xmlns:p14="http://schemas.microsoft.com/office/powerpoint/2010/main" val="931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Realizacija „plana“</a:t>
            </a:r>
            <a:endParaRPr lang="sr-Latn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552"/>
            <a:ext cx="8229600" cy="52006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RS" dirty="0" smtClean="0"/>
              <a:t>Prvi dio plana: Manipulacija cijenama akcije emitenta „Medicinska elektronika“ a.d. Banja Luka na Berzi u cilju snižavanja cijene:</a:t>
            </a:r>
          </a:p>
          <a:p>
            <a:pPr>
              <a:buFontTx/>
              <a:buChar char="-"/>
            </a:pPr>
            <a:r>
              <a:rPr lang="sr-Latn-RS" dirty="0" smtClean="0"/>
              <a:t>U periodu od 02.04.2009.godine do 05.06.2009.godine „dogovoreno“ trgovanje između optuženih lica B.N., C.D. I M.R., </a:t>
            </a:r>
            <a:r>
              <a:rPr lang="sr-Latn-RS" dirty="0"/>
              <a:t>a</a:t>
            </a:r>
            <a:r>
              <a:rPr lang="sr-Latn-RS" dirty="0" smtClean="0"/>
              <a:t> K.Ž. i C.D. izvršili uticaj na veći broj malih akcionara (46) da prodaju svoje akcije na Berzi po cijeni  od 0,05 KM/akc. a za uzvrat im je, van Berze, isplaćivana razlika, do 0,045 KM/akc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10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Modus operandi I: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r-Latn-RS" dirty="0" smtClean="0"/>
              <a:t>02.04.2009.godine – N.B. </a:t>
            </a:r>
            <a:r>
              <a:rPr lang="sr-Latn-RS" dirty="0"/>
              <a:t>o</a:t>
            </a:r>
            <a:r>
              <a:rPr lang="sr-Latn-RS" dirty="0" smtClean="0"/>
              <a:t>tvara nalog (putem berzanskog posrednika) za kupovinu 550 akcija lokalne oznake MDEL-R-A po cijeni od 0,36 KM/akc i realizuje nalog  (kupuje 550 akcija za 200,57 KM od T.M. za cijenu koja je niža za 20% od prethodno trgovane)</a:t>
            </a:r>
          </a:p>
          <a:p>
            <a:pPr>
              <a:buFontTx/>
              <a:buChar char="-"/>
            </a:pPr>
            <a:r>
              <a:rPr lang="sr-Latn-RS" dirty="0" smtClean="0"/>
              <a:t>03.04.2009.godine- N.B. </a:t>
            </a:r>
            <a:r>
              <a:rPr lang="sr-Latn-RS" dirty="0"/>
              <a:t>o</a:t>
            </a:r>
            <a:r>
              <a:rPr lang="sr-Latn-RS" dirty="0" smtClean="0"/>
              <a:t>tvara nalog za kupovinu 690 akcija po cijeni od 0,288 KM/akc. I realizuje nalog (kupovinom 690 akcija za 201,30 KM čime je za još 20% snižena cijena akcije)...</a:t>
            </a:r>
          </a:p>
        </p:txBody>
      </p:sp>
    </p:spTree>
    <p:extLst>
      <p:ext uri="{BB962C8B-B14F-4D97-AF65-F5344CB8AC3E}">
        <p14:creationId xmlns:p14="http://schemas.microsoft.com/office/powerpoint/2010/main" val="9995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 smtClean="0"/>
              <a:t>Dana 06.04.2009. u 11,27 sati - N.B. otvara nalog za prodaju 400 akcija po cijeni od 0,231 KM/akc. znajući da će C.D. otvoriti nalog za kupovinu istog broja akcija što je C.D. i učinio i u 11,54 sati (putem berzanskog posrednika) otvorio nalog za kupovinu 400 akcija  koji je i realizovan za iznos od 92,40, KM čime su snizili cijenu akcije za  19,79%,</a:t>
            </a:r>
          </a:p>
          <a:p>
            <a:r>
              <a:rPr lang="sr-Latn-RS" dirty="0" smtClean="0"/>
              <a:t>Dana 08.04.2009.  u 10,45sati-  M.R u ime svog preduzeća „G.T.“ doo BL otvara nalog za prodaju 320 akcija emitenta  MDEL-R-A po cijeni od 0,185 KM/akc., </a:t>
            </a:r>
            <a:r>
              <a:rPr lang="sr-Latn-RS" dirty="0"/>
              <a:t>z</a:t>
            </a:r>
            <a:r>
              <a:rPr lang="sr-Latn-RS" dirty="0" smtClean="0"/>
              <a:t>najući da će C.D.otvoriti nalog za kupovinu, što je i učinio u 11,09 sati  i dao kupovni nalog za isti broj akcija i po istoj cijeni  koja transakcija je realizovana za iznos od 59,20 KM čime su M.R. I C.D. Snizili cijenu akcije za još 19,91%...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141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sr-Latn-RS" dirty="0" smtClean="0"/>
              <a:t>Modus operandi II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Ž.K.</a:t>
            </a:r>
            <a:r>
              <a:rPr lang="sr-Latn-RS" dirty="0"/>
              <a:t> </a:t>
            </a:r>
            <a:r>
              <a:rPr lang="sr-Latn-RS" dirty="0" smtClean="0"/>
              <a:t>(i </a:t>
            </a:r>
            <a:r>
              <a:rPr lang="sr-Latn-RS" dirty="0"/>
              <a:t>C.D</a:t>
            </a:r>
            <a:r>
              <a:rPr lang="sr-Latn-RS" dirty="0" smtClean="0"/>
              <a:t>.),u vremenskom periodu od 22.05. do 02.06.2009.,ostvarili uticaj na male akcionare (radnike emitenta i članove njihovih porodica) da putem Berze prodaju svoje akcije MDEl-R-A po cijeni od 0,05 KM/akc. </a:t>
            </a:r>
            <a:r>
              <a:rPr lang="sr-Latn-RS" dirty="0"/>
              <a:t>u</a:t>
            </a:r>
            <a:r>
              <a:rPr lang="sr-Latn-RS" dirty="0" smtClean="0"/>
              <a:t>z obećanje da će im razlika do 0,45 KM/akc.posebno biti isplaćena mimo Berze  u gotovini uvjeravajući ih da akcije neće ništa vrijediti ukoliko ih ne prodaju,</a:t>
            </a:r>
          </a:p>
          <a:p>
            <a:r>
              <a:rPr lang="sr-Latn-RS" dirty="0" smtClean="0"/>
              <a:t>46 akcionara prodalo akcije po cijeni od 0,05 KM/akc, a od njih 26 izjavilo da su dobili obećanu razliku mimo Berze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069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sr-Latn-RS" dirty="0" smtClean="0"/>
              <a:t>Nastavak: Modus operandi 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- 05.06.2009. u 10,45 sati, B.N. otvara nalog za kupovinu 55.000 akcija  po cijeni od 0,051 KM/akc. </a:t>
            </a:r>
            <a:r>
              <a:rPr lang="sr-Latn-RS" dirty="0"/>
              <a:t>k</a:t>
            </a:r>
            <a:r>
              <a:rPr lang="sr-Latn-RS" dirty="0" smtClean="0"/>
              <a:t>oju transakciju realizuje kupovinom 27.610 akcija, a lice T.M. realizuje kupovinu 20.000 akcija po istoj cijeni da bi C.D. </a:t>
            </a:r>
            <a:r>
              <a:rPr lang="sr-Latn-RS" dirty="0"/>
              <a:t>i</a:t>
            </a:r>
            <a:r>
              <a:rPr lang="sr-Latn-RS" dirty="0" smtClean="0"/>
              <a:t>zvršio uticaj i pritisak na istog da kupljene akcije iznese na Berzu što je ovaj i učinio i dana 08.06.2009. otvorio nalog za prodaju svih 20.000 akcija , te i B. N. otvorio nalog  za prodaju svojih prethodno kupljenih 27.610 akcija koje je sve (47.610) istog dana kupio M.R. kupovnim nalogom koji je otvorio još 21.04.2009.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89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M.R. je, znajući da će cijena akcije emitenta „pasti“ na 0,05 KM/akc., na osnovu ranije otvorenog naloga od 21.04.2009. za kupovinu 3.500.000 akcija emitenta po cijeni od 0,05 KM/akc., kupio 47.610 akcija emitenta koje su prethodno „istrgovali“ B. N., C.D. M.R. i dr.</a:t>
            </a:r>
          </a:p>
          <a:p>
            <a:r>
              <a:rPr lang="sr-Latn-RS" dirty="0" smtClean="0"/>
              <a:t>Obavljenim „trgovanjem“ od strane optuženih snižena je cijena akcije emitenta „Medicinska elektronika“ sa 0,45 Km/akc.na prihvatljivu cijenu za budućeg ponudioca M.R. i ostvaren obim prometa ovom akcijom od 1% (od ukupnog broja emitovanih akcija)  - što je propisan uslov za iz člana 6. Pravila o prihvatanju j.ponude za preuzimanje i čl.9. Uredbe o metodologiji...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369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r-Latn-RS" dirty="0" smtClean="0"/>
              <a:t>Cilj manipulacije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Prikazati da akcija MDEL-R-A ne vrijedi više od 0,05 KM, stvoriti privid aktivnog trgovanja,</a:t>
            </a:r>
          </a:p>
          <a:p>
            <a:r>
              <a:rPr lang="sr-Latn-RS" dirty="0" smtClean="0"/>
              <a:t>Opisano snižavanje cijene akcije emitenta MDEL-R-A na Berzi koje su dogovorili i realizovali optuženi bila je samo jedna etapa ka  ostvarenju krajnjeg cilja: kupovina akcija emitenta iz porfelja državnih Fondova (Akcijskog fonda 29,95% i Fonda za restituciju 4,99%) putem IRB RS, PO CIJENI KOJA JE POSTIGNUTA MANIPULACIJOM,</a:t>
            </a:r>
          </a:p>
          <a:p>
            <a:r>
              <a:rPr lang="sr-Latn-RS" dirty="0" smtClean="0"/>
              <a:t>Metod: Javna ponuda M.R. za preuzimanje akcionarskog društva „Medicinska elektronika i prodaja akcija ovog emitenta od strane IRB RS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1351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Javna ponuda za preuzimanje</a:t>
            </a:r>
            <a:endParaRPr lang="sr-Latn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Procedura prihvatanja javne ponude </a:t>
            </a:r>
            <a:r>
              <a:rPr lang="sr-Latn-RS" dirty="0"/>
              <a:t>za </a:t>
            </a:r>
            <a:r>
              <a:rPr lang="sr-Latn-RS" dirty="0" smtClean="0"/>
              <a:t>preuzimanje (</a:t>
            </a:r>
            <a:r>
              <a:rPr lang="sr-Latn-RS" dirty="0"/>
              <a:t>mišljenje emitenta, rješenje </a:t>
            </a:r>
            <a:r>
              <a:rPr lang="sr-Latn-RS" dirty="0" smtClean="0"/>
              <a:t>KHOV RS, </a:t>
            </a:r>
            <a:r>
              <a:rPr lang="sr-Latn-RS" dirty="0"/>
              <a:t>objava ponude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Javna </a:t>
            </a:r>
            <a:r>
              <a:rPr lang="sr-Latn-RS" dirty="0"/>
              <a:t>ponuda za preuzimanje </a:t>
            </a:r>
            <a:r>
              <a:rPr lang="sr-Latn-RS" dirty="0" smtClean="0"/>
              <a:t>akcionarskog društva „Medicinska elektronika“ a.d. Banja Luka 15.07.2009</a:t>
            </a:r>
            <a:r>
              <a:rPr lang="sr-Latn-RS" dirty="0"/>
              <a:t>. </a:t>
            </a:r>
            <a:r>
              <a:rPr lang="sr-Latn-RS" dirty="0" smtClean="0"/>
              <a:t>upućena od ponudioca M. R. iz Banje Luke</a:t>
            </a:r>
            <a:r>
              <a:rPr lang="sr-Latn-RS" dirty="0"/>
              <a:t> </a:t>
            </a:r>
            <a:r>
              <a:rPr lang="sr-Latn-RS" dirty="0" smtClean="0"/>
              <a:t>(sadržaj ponude),</a:t>
            </a:r>
          </a:p>
          <a:p>
            <a:r>
              <a:rPr lang="sr-Latn-RS" u="sng" dirty="0" smtClean="0"/>
              <a:t>Samo je IRB RS prihvatila javnu ponudu</a:t>
            </a:r>
          </a:p>
          <a:p>
            <a:r>
              <a:rPr lang="sr-Latn-RS" dirty="0" smtClean="0"/>
              <a:t>Drugi akcionari emitenta „Medicinska elektronika“ a.d. Banja Luka kao što su na pr. IF nisu smatrali ovu ponudu prihvatljivom OSIM IRB RS</a:t>
            </a:r>
          </a:p>
          <a:p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0229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sr-Latn-RS" dirty="0" smtClean="0"/>
              <a:t>IRB RS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/>
              <a:t>IRB RS </a:t>
            </a:r>
            <a:r>
              <a:rPr lang="sr-Latn-RS" dirty="0" smtClean="0"/>
              <a:t>je ovlašćeni </a:t>
            </a:r>
            <a:r>
              <a:rPr lang="sr-Latn-RS" dirty="0"/>
              <a:t>prodavac </a:t>
            </a:r>
            <a:r>
              <a:rPr lang="sr-Latn-RS" dirty="0" smtClean="0"/>
              <a:t>u ime državnih fondova: Akcijski fond i Fond za restituciju</a:t>
            </a:r>
          </a:p>
          <a:p>
            <a:r>
              <a:rPr lang="sr-Latn-RS" dirty="0" smtClean="0"/>
              <a:t>C.D., rukovodilac Odjeljenja za upravljanje porfeljom HOV, u ime Fonda za restituciju (4,99%) daje Prijedlog za prihvatanje javne ponude, a za Akcijski fond (34,95%)  data je Informacija o javnoj ponudi sa ocjenom njene prihvatljivosti,</a:t>
            </a:r>
          </a:p>
          <a:p>
            <a:r>
              <a:rPr lang="sr-Latn-RS" dirty="0" smtClean="0"/>
              <a:t>Uprava IRB RS, dana 21.08.2009</a:t>
            </a:r>
            <a:r>
              <a:rPr lang="sr-Latn-RS" dirty="0"/>
              <a:t>. prihvata javnu ponudu za preuzimanje akcija  i prodaje preostali paket akcija državnog kapitala </a:t>
            </a:r>
            <a:r>
              <a:rPr lang="sr-Latn-RS" dirty="0" smtClean="0"/>
              <a:t>2 832541 akcija ili 29,95</a:t>
            </a:r>
            <a:r>
              <a:rPr lang="sr-Latn-RS" dirty="0"/>
              <a:t>% (Akcijskog fonda) i </a:t>
            </a:r>
            <a:r>
              <a:rPr lang="sr-Latn-RS" dirty="0" smtClean="0"/>
              <a:t>472032 akcije ili 4,99</a:t>
            </a:r>
            <a:r>
              <a:rPr lang="sr-Latn-RS" dirty="0"/>
              <a:t>% (Fonda za restituciju) osnovnog kapitala emitenta,</a:t>
            </a:r>
          </a:p>
          <a:p>
            <a:r>
              <a:rPr lang="sr-Latn-RS" dirty="0"/>
              <a:t>Prodajna cijena za deponovane akcije </a:t>
            </a:r>
            <a:r>
              <a:rPr lang="sr-Latn-RS" dirty="0" smtClean="0"/>
              <a:t>po cijeni od </a:t>
            </a:r>
            <a:r>
              <a:rPr lang="sr-Latn-RS" dirty="0"/>
              <a:t>0,0554 KM po akciji ili </a:t>
            </a:r>
            <a:r>
              <a:rPr lang="sr-Latn-RS" dirty="0" smtClean="0"/>
              <a:t>u ukupnom iznosu 183.073,34 </a:t>
            </a:r>
            <a:r>
              <a:rPr lang="sr-Latn-RS" dirty="0"/>
              <a:t>KM za cjelokupni paket  (uplaćeno </a:t>
            </a:r>
            <a:r>
              <a:rPr lang="sr-Latn-RS" dirty="0" smtClean="0"/>
              <a:t>dana 19.08.2009.)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88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Krivična djela i prekršaji u oblasti finansijskog tržišta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Zakon o tržištu hartija od vrijednosti</a:t>
            </a:r>
          </a:p>
          <a:p>
            <a:pPr marL="0" indent="0">
              <a:buNone/>
            </a:pPr>
            <a:r>
              <a:rPr lang="sr-Latn-RS" dirty="0" smtClean="0"/>
              <a:t>Zakon o investicionim fondovima u RS</a:t>
            </a:r>
          </a:p>
          <a:p>
            <a:pPr marL="0" indent="0">
              <a:buNone/>
            </a:pPr>
            <a:r>
              <a:rPr lang="sr-Latn-RS" dirty="0" smtClean="0"/>
              <a:t>Zakon o preuzimanju akcionarskih društava</a:t>
            </a:r>
          </a:p>
          <a:p>
            <a:pPr marL="0" indent="0">
              <a:buNone/>
            </a:pPr>
            <a:r>
              <a:rPr lang="sr-Latn-RS" dirty="0" smtClean="0"/>
              <a:t>Zkon o sprečavanju pranja novca i finansiranja terorističkih aktivnosti</a:t>
            </a:r>
          </a:p>
          <a:p>
            <a:pPr marL="0" indent="0">
              <a:buNone/>
            </a:pPr>
            <a:r>
              <a:rPr lang="sr-Latn-RS" dirty="0" smtClean="0"/>
              <a:t>Zakon o privrednim društvima</a:t>
            </a:r>
          </a:p>
          <a:p>
            <a:pPr marL="0" indent="0">
              <a:buNone/>
            </a:pPr>
            <a:r>
              <a:rPr lang="sr-Latn-RS" dirty="0" smtClean="0"/>
              <a:t>Zakon o društvima za osiguranje</a:t>
            </a:r>
          </a:p>
          <a:p>
            <a:pPr marL="0" indent="0">
              <a:buNone/>
            </a:pPr>
            <a:r>
              <a:rPr lang="sr-Latn-RS" dirty="0" smtClean="0"/>
              <a:t>Zakon o bankama Republike Srpske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r-Latn-RS" dirty="0" smtClean="0"/>
              <a:t>Optužnica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3674"/>
            <a:ext cx="8229600" cy="5874326"/>
          </a:xfrm>
        </p:spPr>
        <p:txBody>
          <a:bodyPr/>
          <a:lstStyle/>
          <a:p>
            <a:r>
              <a:rPr lang="sr-Latn-RS" dirty="0" smtClean="0"/>
              <a:t>23.07.2010. podignuta optužnica protiv M.R, C.D., K.Ž. I B.N. (predloženo saslušanje 32 svjedoka, 3 vještaka i 298 materijalnih dokaza)</a:t>
            </a:r>
          </a:p>
          <a:p>
            <a:r>
              <a:rPr lang="sr-Latn-RS" dirty="0" smtClean="0"/>
              <a:t>Zaključen sporazum sa B.N.</a:t>
            </a:r>
          </a:p>
          <a:p>
            <a:r>
              <a:rPr lang="sr-Latn-RS" dirty="0" smtClean="0"/>
              <a:t>Izmjena optužnice 29.06.2011.godine</a:t>
            </a:r>
          </a:p>
          <a:p>
            <a:r>
              <a:rPr lang="sr-Latn-RS" dirty="0" smtClean="0"/>
              <a:t>Dokazi odbrane optuženi: veliki broj materijalnih dokaza, veći broj svjedoka i 4 vještaka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Postupak pred sudom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sz="3600" dirty="0" smtClean="0"/>
              <a:t>             Osnovna teza odbrane</a:t>
            </a:r>
            <a:r>
              <a:rPr lang="sr-Latn-RS" sz="3600" dirty="0"/>
              <a:t>: </a:t>
            </a:r>
            <a:endParaRPr lang="sr-Latn-RS" sz="3600" dirty="0" smtClean="0"/>
          </a:p>
          <a:p>
            <a:pPr marL="0" indent="0" algn="ctr">
              <a:buNone/>
            </a:pPr>
            <a:r>
              <a:rPr lang="sr-Latn-RS" sz="3600" dirty="0" smtClean="0"/>
              <a:t>nije </a:t>
            </a:r>
            <a:r>
              <a:rPr lang="sr-Latn-RS" sz="3600" dirty="0"/>
              <a:t>bilo manipulacije </a:t>
            </a:r>
            <a:r>
              <a:rPr lang="sr-Latn-RS" sz="3600" dirty="0" smtClean="0"/>
              <a:t>cijenama akcija </a:t>
            </a:r>
          </a:p>
          <a:p>
            <a:pPr marL="0" indent="0" algn="ctr">
              <a:buNone/>
            </a:pPr>
            <a:r>
              <a:rPr lang="sr-Latn-RS" sz="3600" dirty="0" smtClean="0"/>
              <a:t>i akcije emitenta nisu vrijedile više od cijene po kojoj su plaćene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82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052736"/>
          </a:xfrm>
        </p:spPr>
        <p:txBody>
          <a:bodyPr>
            <a:noAutofit/>
          </a:bodyPr>
          <a:lstStyle/>
          <a:p>
            <a:r>
              <a:rPr lang="sr-Latn-RS" sz="3600" dirty="0"/>
              <a:t>Dokazivanje </a:t>
            </a:r>
            <a:r>
              <a:rPr lang="sr-Latn-RS" sz="3600" dirty="0" smtClean="0"/>
              <a:t>krivičnog </a:t>
            </a:r>
            <a:r>
              <a:rPr lang="sr-Latn-RS" sz="3600" dirty="0"/>
              <a:t>djela Manipulacija cijenama i širenje lažnih informacija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Osnovno pitanje: 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Kolika je bila vrijednost akcije emitenta  „Medicinska elektronika“ a.d. Banja Luka u vrijeme izvršenja krivičnog djela ???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Kako doći do vrijednosti akcije ovog emitenta ako se ovom akcijom ne trguje aktivno na Berzi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r-Latn-RS" dirty="0" smtClean="0"/>
              <a:t>Procjena vrijednosti emitenta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/>
          <a:lstStyle/>
          <a:p>
            <a:r>
              <a:rPr lang="sr-Latn-RS" dirty="0"/>
              <a:t>V</a:t>
            </a:r>
            <a:r>
              <a:rPr lang="sr-Latn-RS" dirty="0" smtClean="0"/>
              <a:t>ještačenje po vještaku geodetske struke</a:t>
            </a:r>
          </a:p>
          <a:p>
            <a:pPr marL="0" indent="0">
              <a:buNone/>
            </a:pPr>
            <a:endParaRPr lang="sr-Latn-RS" dirty="0" smtClean="0"/>
          </a:p>
          <a:p>
            <a:r>
              <a:rPr lang="sr-Latn-RS" dirty="0" smtClean="0"/>
              <a:t>Vještačenje po vještaku građecinske struke</a:t>
            </a:r>
          </a:p>
          <a:p>
            <a:pPr marL="0" indent="0">
              <a:buNone/>
            </a:pPr>
            <a:endParaRPr lang="sr-Latn-RS" dirty="0" smtClean="0"/>
          </a:p>
          <a:p>
            <a:r>
              <a:rPr lang="sr-Latn-RS" dirty="0" smtClean="0"/>
              <a:t>Vještačenja po vještaku ekonomske struke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70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Izvještaj vještaka o procjeni 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r-Latn-RS" dirty="0" smtClean="0"/>
              <a:t>Fer tržišna vrijednost kapitala emitenta utvrđena imovinskom metodom</a:t>
            </a:r>
            <a:r>
              <a:rPr lang="sr-Latn-RS" dirty="0"/>
              <a:t> na </a:t>
            </a:r>
            <a:r>
              <a:rPr lang="sr-Latn-RS" dirty="0" smtClean="0"/>
              <a:t>dan 31.12.2008.god.      5.631,731 KM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Procjenjena vrijednost jedne akcije na osnovu procijenjene vrijednosti kapitala emitenta  je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0,5957 KM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S obzirom na vlasničku strukturu akcijskog kapitala emitenta, procjenjeni kapital Akcijskog fonda (29,96%) iznosi 1.687.267 KM a Fonda za restituciju (4,99%) iznosi 281.023 KM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481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Nalazi vještaka odbrane optuženih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9"/>
            <a:ext cx="8229600" cy="4764004"/>
          </a:xfrm>
        </p:spPr>
        <p:txBody>
          <a:bodyPr/>
          <a:lstStyle/>
          <a:p>
            <a:r>
              <a:rPr lang="sr-Latn-RS" dirty="0" smtClean="0"/>
              <a:t>Nalaz vještaka građevinske struke</a:t>
            </a:r>
          </a:p>
          <a:p>
            <a:r>
              <a:rPr lang="sr-Latn-RS" dirty="0" smtClean="0"/>
              <a:t>Nalaz vještaka ekonomske struke o procjeni kapitala „Medicinska elektronika“</a:t>
            </a:r>
          </a:p>
          <a:p>
            <a:r>
              <a:rPr lang="sr-Latn-RS" dirty="0" smtClean="0"/>
              <a:t>Nalaz vještaka ekonomske struke o trgovanju akcijama emitenta na Berzi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Odluke suda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sr-Latn-RS" dirty="0" smtClean="0"/>
              <a:t>Prvostepena oslobađajuća presuda Okružnog suda Banja Luka POONOPK (11.10.2011.)</a:t>
            </a:r>
          </a:p>
          <a:p>
            <a:r>
              <a:rPr lang="sr-Latn-RS" dirty="0" smtClean="0"/>
              <a:t>Drugostepeno rješenje Vrhovnog suda RS kojim je uvažena žalba ST, ukinuta prvostepena presuda  i predmet vraćen istom sudu na ponovno suđenje(18.09.2012.)</a:t>
            </a:r>
          </a:p>
          <a:p>
            <a:r>
              <a:rPr lang="sr-Latn-RS" dirty="0" smtClean="0"/>
              <a:t>U ponovljenom suđenju: prvostepena osuđujuća presuda (18.11.2013.)</a:t>
            </a:r>
          </a:p>
          <a:p>
            <a:r>
              <a:rPr lang="sr-Latn-RS" dirty="0" smtClean="0"/>
              <a:t>Žalbeni postupak: odbijene žalbe i Vrhovni sud RS potvrdio prostepenu presudu (22.05.2014.)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Epilog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M.R. Pravosnažno osuđen na jedinstvenu kaznu zatvora u trajanju od 3 godine</a:t>
            </a:r>
          </a:p>
          <a:p>
            <a:r>
              <a:rPr lang="sr-Latn-RS" dirty="0" smtClean="0"/>
              <a:t>C.D. Pravosnažno osuđen na kaznu zatvora u trajanju od 3 godine i 6 mjeseci</a:t>
            </a:r>
          </a:p>
          <a:p>
            <a:r>
              <a:rPr lang="sr-Latn-RS" dirty="0" smtClean="0"/>
              <a:t>Ž.K. Pravosnažno osuđen na jedinstvenu kaznu zatvora u trajanju od tri godine</a:t>
            </a:r>
          </a:p>
          <a:p>
            <a:r>
              <a:rPr lang="sr-Latn-RS" dirty="0" smtClean="0"/>
              <a:t>B.N.Pravosnažno osuđen na kaznu zatvora u trajanju od 6 mjeseci </a:t>
            </a:r>
          </a:p>
          <a:p>
            <a:r>
              <a:rPr lang="sr-Latn-RS" dirty="0" smtClean="0"/>
              <a:t>B.G.pravosnažno osuđen na kaznu zatvora u trajanju od </a:t>
            </a:r>
          </a:p>
          <a:p>
            <a:r>
              <a:rPr lang="sr-Latn-RS" dirty="0" smtClean="0"/>
              <a:t>Poništen ugovor o kupoprodaji akcija „Medicinska elektronika“ a.d. Banja Luka iz porfelja Akcijskog fonda i Fonda za restituciju</a:t>
            </a:r>
          </a:p>
          <a:p>
            <a:r>
              <a:rPr lang="sr-Latn-RS" dirty="0" smtClean="0"/>
              <a:t>(183.073,34 KM -1.303.984,51 KM)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r-Latn-RS" dirty="0" smtClean="0"/>
              <a:t>Zaključna razmatranja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dirty="0" smtClean="0"/>
              <a:t>- Jedan od najsloženijih predmeta iz oblasti privrednog (finansijskog kriminala),</a:t>
            </a:r>
          </a:p>
          <a:p>
            <a:pPr>
              <a:buFontTx/>
              <a:buChar char="-"/>
            </a:pPr>
            <a:r>
              <a:rPr lang="sr-Latn-RS" dirty="0" smtClean="0"/>
              <a:t>Zaštitni objekt: državna imovina (državni kapital)</a:t>
            </a:r>
          </a:p>
          <a:p>
            <a:pPr>
              <a:buFontTx/>
              <a:buChar char="-"/>
            </a:pPr>
            <a:r>
              <a:rPr lang="sr-Latn-RS" dirty="0" smtClean="0"/>
              <a:t>Tržište kapitala – tržište HOV</a:t>
            </a:r>
          </a:p>
          <a:p>
            <a:pPr>
              <a:buFontTx/>
              <a:buChar char="-"/>
            </a:pPr>
            <a:r>
              <a:rPr lang="sr-Latn-RS" dirty="0" smtClean="0"/>
              <a:t>Novo krivično djelo: Manipulacija cijenama</a:t>
            </a:r>
          </a:p>
          <a:p>
            <a:pPr marL="0" indent="0">
              <a:buNone/>
            </a:pPr>
            <a:r>
              <a:rPr lang="sr-Latn-RS" dirty="0"/>
              <a:t>i</a:t>
            </a:r>
            <a:r>
              <a:rPr lang="sr-Latn-RS" dirty="0" smtClean="0"/>
              <a:t>  širenje lažnih informacija iz Zakona o tržištu HOV</a:t>
            </a:r>
          </a:p>
          <a:p>
            <a:pPr marL="0" indent="0">
              <a:buNone/>
            </a:pPr>
            <a:r>
              <a:rPr lang="sr-Latn-RS" dirty="0" smtClean="0"/>
              <a:t>-   Veliki broj propisa i veliki broj učesnika na tržištu</a:t>
            </a:r>
          </a:p>
          <a:p>
            <a:pPr>
              <a:buFontTx/>
              <a:buChar char="-"/>
            </a:pPr>
            <a:r>
              <a:rPr lang="sr-Latn-RS" dirty="0" smtClean="0"/>
              <a:t>Uloga KHOV RS kao regulatora i nadzornog tijela na tržištu HOV</a:t>
            </a:r>
          </a:p>
          <a:p>
            <a:pPr>
              <a:buFontTx/>
              <a:buChar char="-"/>
            </a:pPr>
            <a:r>
              <a:rPr lang="sr-Latn-RS" dirty="0" smtClean="0"/>
              <a:t>Saradnja i edukacija</a:t>
            </a:r>
          </a:p>
          <a:p>
            <a:pPr>
              <a:buFontTx/>
              <a:buChar char="-"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pPr marL="0" indent="0" algn="ctr">
              <a:buNone/>
            </a:pPr>
            <a:r>
              <a:rPr lang="sr-Latn-RS" sz="4000" dirty="0" smtClean="0"/>
              <a:t>  Diskusija, pitanja, mišljenja...</a:t>
            </a:r>
          </a:p>
          <a:p>
            <a:pPr marL="0" indent="0" algn="ctr">
              <a:buNone/>
            </a:pPr>
            <a:endParaRPr lang="sr-Latn-RS" sz="4000" dirty="0"/>
          </a:p>
          <a:p>
            <a:pPr marL="0" indent="0" algn="ctr">
              <a:buNone/>
            </a:pPr>
            <a:endParaRPr lang="sr-Latn-RS" sz="4000" dirty="0" smtClean="0"/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r>
              <a:rPr lang="sr-Latn-RS" sz="2800" i="1" smtClean="0"/>
              <a:t>Pripremila </a:t>
            </a:r>
            <a:r>
              <a:rPr lang="sr-Latn-RS" sz="2800" i="1" dirty="0" smtClean="0"/>
              <a:t>: Svetlanka Bijelić, specijalni tužilac, Specijalno tužilaštvo Banja Luka </a:t>
            </a:r>
          </a:p>
          <a:p>
            <a:pPr marL="0" indent="0">
              <a:buNone/>
            </a:pPr>
            <a:r>
              <a:rPr lang="sr-Latn-RS" sz="2800" i="1" dirty="0"/>
              <a:t> </a:t>
            </a:r>
            <a:r>
              <a:rPr lang="sr-Latn-RS" sz="2800" i="1" dirty="0" smtClean="0"/>
              <a:t>                        </a:t>
            </a:r>
          </a:p>
          <a:p>
            <a:pPr algn="ctr"/>
            <a:endParaRPr lang="sr-Latn-RS" sz="4000" dirty="0" smtClean="0"/>
          </a:p>
          <a:p>
            <a:endParaRPr lang="sr-Latn-RS" sz="4000" dirty="0" smtClean="0"/>
          </a:p>
        </p:txBody>
      </p:sp>
    </p:spTree>
    <p:extLst>
      <p:ext uri="{BB962C8B-B14F-4D97-AF65-F5344CB8AC3E}">
        <p14:creationId xmlns:p14="http://schemas.microsoft.com/office/powerpoint/2010/main" val="7224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Zakon o tržištu hartija od vrijednosti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r-Latn-RS" dirty="0" smtClean="0"/>
              <a:t>Krivična djela: član 291, član 292, član 293, član 294 (brisan), član 295</a:t>
            </a:r>
          </a:p>
          <a:p>
            <a:pPr>
              <a:buFontTx/>
              <a:buChar char="-"/>
            </a:pPr>
            <a:endParaRPr lang="sr-Latn-RS" dirty="0"/>
          </a:p>
          <a:p>
            <a:pPr>
              <a:buFontTx/>
              <a:buChar char="-"/>
            </a:pPr>
            <a:r>
              <a:rPr lang="sr-Latn-RS" dirty="0" smtClean="0"/>
              <a:t>Prekršaji (član 296, član 297)</a:t>
            </a:r>
          </a:p>
          <a:p>
            <a:pPr>
              <a:buFontTx/>
              <a:buChar char="-"/>
            </a:pPr>
            <a:endParaRPr lang="sr-Latn-RS" dirty="0" smtClean="0"/>
          </a:p>
          <a:p>
            <a:pPr>
              <a:buFontTx/>
              <a:buChar char="-"/>
            </a:pPr>
            <a:r>
              <a:rPr lang="sr-Latn-RS" dirty="0" smtClean="0"/>
              <a:t>Zastarjelost</a:t>
            </a:r>
          </a:p>
          <a:p>
            <a:pPr>
              <a:buFontTx/>
              <a:buChar char="-"/>
            </a:pPr>
            <a:r>
              <a:rPr lang="sr-Latn-RS" dirty="0" smtClean="0"/>
              <a:t>Mjere bezbijednosti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Krivična djela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Neovlašćeno korišćenje i odavanje povlašćenih informacija</a:t>
            </a:r>
          </a:p>
          <a:p>
            <a:r>
              <a:rPr lang="sr-Latn-RS" dirty="0" smtClean="0"/>
              <a:t>Manipulacija cijenama i širenje lažnih informacija</a:t>
            </a:r>
          </a:p>
          <a:p>
            <a:r>
              <a:rPr lang="sr-Latn-RS" dirty="0" smtClean="0"/>
              <a:t>Navođenje neistinitih podataka u prospektu ili javnom pozivu</a:t>
            </a:r>
          </a:p>
          <a:p>
            <a:r>
              <a:rPr lang="sr-Latn-RS" dirty="0" smtClean="0"/>
              <a:t>Nedozvoljeno trgovanje hartijama od vrijednosti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Studija slučaja</a:t>
            </a:r>
            <a:br>
              <a:rPr lang="sr-Latn-RS" dirty="0" smtClean="0"/>
            </a:br>
            <a:r>
              <a:rPr lang="sr-Latn-RS" dirty="0" smtClean="0"/>
              <a:t>„Medicinska elektronika“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Medicinska elektronika a.d. Banja Luka - akcionarsko društvo sa sjedištem u ul.Vuka Karadžića br.6 (uže gradsko područje Banje Luke),</a:t>
            </a:r>
          </a:p>
          <a:p>
            <a:r>
              <a:rPr lang="sr-Latn-RS" dirty="0" smtClean="0"/>
              <a:t>Najveći akcionari  (do 13.08.2009.) : Akcijski fond a.d. Banja Luka 29,95%, Zepter fond a.d. Banja Luka  14,94%, ZIF VB Fond a.d. Banja Luka 10,46 %, PREF a.d. Banja Luka 9,9%...Fond za restit. 4,99</a:t>
            </a:r>
          </a:p>
          <a:p>
            <a:r>
              <a:rPr lang="sr-Latn-RS" dirty="0" smtClean="0"/>
              <a:t>Imovina društva: tri objekta u centru grada...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(objekat A, objekat B i objekat C i pripadajuće zemljište)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sr-Latn-RS" dirty="0" smtClean="0"/>
              <a:t>Prijava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Medijski napisi o „izbacivanju“ radnika Medicinske elektronike (zdravstvenog dijela) iz objekta „C“ radi preselenja od strane većinskog vlasnika koji je kupio paket akcija dijela državnog kapitala preko IRB RS, januar-februar 2010.godine,</a:t>
            </a:r>
          </a:p>
          <a:p>
            <a:endParaRPr lang="sr-Latn-RS" dirty="0" smtClean="0"/>
          </a:p>
          <a:p>
            <a:r>
              <a:rPr lang="sr-Latn-RS" dirty="0" smtClean="0"/>
              <a:t> Operativna saznanja o kupovini akcija emitenta „Medicinska elektronika“ navodnom manipulacijom cijenama na Berzi,</a:t>
            </a:r>
          </a:p>
          <a:p>
            <a:pPr marL="0" indent="0">
              <a:buNone/>
            </a:pPr>
            <a:endParaRPr lang="sr-Latn-RS" dirty="0" smtClean="0"/>
          </a:p>
          <a:p>
            <a:r>
              <a:rPr lang="sr-Latn-RS" dirty="0" smtClean="0"/>
              <a:t>Izvještaj OIB </a:t>
            </a:r>
            <a:r>
              <a:rPr lang="sr-Latn-RS" dirty="0"/>
              <a:t>od </a:t>
            </a:r>
            <a:r>
              <a:rPr lang="sr-Latn-RS" dirty="0" smtClean="0"/>
              <a:t>15.03.2010.godine protiv 5 lica o postojanju sumnje o počinjenom krivičnom djelu Organizovani kriminal iz člana 383. a KZ RS u vezi sa krivičnim djelom Zloupotreba položaja ili ovlašćenja iz člana 347.stav 4. KZ RS i krivičnim djelom podstrekavanje na izvršenje krivičnog djela </a:t>
            </a:r>
            <a:r>
              <a:rPr lang="sr-Latn-RS" dirty="0"/>
              <a:t>Zloupotreba položaja ili ovlašćenja iz člana 347.stav 4. KZ RS </a:t>
            </a:r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sr-Latn-RS" dirty="0" smtClean="0"/>
              <a:t>Istraga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endParaRPr lang="sr-Latn-RS" dirty="0" smtClean="0"/>
          </a:p>
          <a:p>
            <a:r>
              <a:rPr lang="sr-Latn-RS" dirty="0" smtClean="0"/>
              <a:t>Naredba o sprovođenju istrage</a:t>
            </a:r>
            <a:endParaRPr lang="sr-Latn-RS" dirty="0"/>
          </a:p>
          <a:p>
            <a:r>
              <a:rPr lang="sr-Latn-RS" dirty="0" smtClean="0"/>
              <a:t>5 lica uhapšeno i predloženo određivanje pritvora</a:t>
            </a:r>
          </a:p>
          <a:p>
            <a:r>
              <a:rPr lang="sr-Latn-RS" dirty="0" smtClean="0"/>
              <a:t>Određen pritvor prema osumnjičenima</a:t>
            </a:r>
          </a:p>
          <a:p>
            <a:r>
              <a:rPr lang="sr-Latn-RS" dirty="0" smtClean="0"/>
              <a:t>Upućen prijedlog  sudu za određivanje mjere obezbjeđenja-zabrane raspolaganja M.R. akcijama emitenta</a:t>
            </a:r>
          </a:p>
          <a:p>
            <a:r>
              <a:rPr lang="sr-Latn-RS" dirty="0" smtClean="0"/>
              <a:t>Osumnjičeni G.B.pristao da pregovara o priznanju krivice</a:t>
            </a:r>
          </a:p>
          <a:p>
            <a:r>
              <a:rPr lang="sr-Latn-RS" dirty="0" smtClean="0"/>
              <a:t>Osumnjičeni B.N. pristao da pregovara o priznanju krivice uz uslov da svjedoči ,</a:t>
            </a:r>
          </a:p>
          <a:p>
            <a:r>
              <a:rPr lang="sr-Latn-RS" dirty="0" smtClean="0"/>
              <a:t>Ispitano 46 „malih“ akcionara-prodavaca za koje se sumnjalo da su primali dio novca mimo Berze za prodaju svojih akcija,</a:t>
            </a:r>
          </a:p>
          <a:p>
            <a:r>
              <a:rPr lang="sr-Latn-RS" dirty="0" smtClean="0"/>
              <a:t>Ispitani drugi svjedoci (zaposleni u Med.el), predstavnici IF, KHOV RS, BL Berze , brokerskih kuća i dr.</a:t>
            </a:r>
          </a:p>
          <a:p>
            <a:r>
              <a:rPr lang="sr-Latn-RS" dirty="0" smtClean="0"/>
              <a:t>Određena vještačenja po vještacima geodetske, građevinske i finansijske struke (i stručnjaku za trgovanje akcijama)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Otvoren stečajni </a:t>
            </a:r>
            <a:r>
              <a:rPr lang="sr-Latn-RS" dirty="0" smtClean="0"/>
              <a:t>postupak nad emitentom  </a:t>
            </a:r>
            <a:r>
              <a:rPr lang="sr-Latn-RS" dirty="0"/>
              <a:t>12.07.2010.godine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Kratak sadržaj slučaja</a:t>
            </a:r>
            <a:endParaRPr lang="sr-Latn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U prvoj polovini 2009.godine, R.M. vlasnik privatne firme G.T., u dogovoru sa  C.D.i B.N., zaposlenima u IRB RS, te K.Ž. zaposlenim u „Medicinskoj elektronici“, osmislili su plan kako bi R.M.</a:t>
            </a:r>
            <a:r>
              <a:rPr lang="sr-Latn-RS" dirty="0"/>
              <a:t> </a:t>
            </a:r>
            <a:r>
              <a:rPr lang="sr-Latn-RS" dirty="0" smtClean="0"/>
              <a:t>kupio paket akcija ovog emitenta u vlasništvu državnih Fondova emitenta (29,9% i 4,9%) po što nižoj cijeni,</a:t>
            </a:r>
          </a:p>
          <a:p>
            <a:r>
              <a:rPr lang="sr-Latn-RS" dirty="0" smtClean="0"/>
              <a:t>U cilju kupovine akcija emitenta po što nižoj cijeni, bilo je potrebno tadašnju cijenu akcije  koja je prema poslednjem trgovanju bila 0,45 KM/akc. „oboriti“ na cijenu koju je M.R. bio spreman da plati (0,0554 KM)...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24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lnSpcReduction="10000"/>
          </a:bodyPr>
          <a:lstStyle/>
          <a:p>
            <a:r>
              <a:rPr lang="sr-Latn-RS" u="sng" dirty="0" smtClean="0"/>
              <a:t>...u periodu od 02.4.2009. do 05.06.2009. godine osumnjičeni su izvšili manipulaciju, snižavanje cijene akcije MDEL-R-A na 0,051</a:t>
            </a:r>
          </a:p>
          <a:p>
            <a:r>
              <a:rPr lang="sr-Latn-RS" dirty="0" smtClean="0"/>
              <a:t>Nakon što je cijena akcije snižena, M.R. objavljuje javnu ponudu za preuzimanje akcionarskog društva „Medicinska alektronika“ po cijeni od 0,0554 KM/akciji </a:t>
            </a:r>
          </a:p>
          <a:p>
            <a:r>
              <a:rPr lang="sr-Latn-RS" dirty="0" smtClean="0"/>
              <a:t>Uprava IRB RS, 13.08.2009.godine, nakon razmatranja Prijedloga za prihvatanje ponude koji je pripremio osumnjičeni C.D. kao rukovodilac Odjeljenja i Informacije o javnoj ponudi, prihvata ponudu i prodaje akcije emitenta MDEL-R-A iz porfelja Akcijskog fonda i Fonda za restituciju  za 183.073,34 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2312</Words>
  <Application>Microsoft Office PowerPoint</Application>
  <PresentationFormat>On-screen Show (4:3)</PresentationFormat>
  <Paragraphs>159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Seminar: Edukacija iz oblasti finansijskog tržišta  Iskustva Specijalnog tužilaštva u procesuiranju krivičnih djela u oblasti zloupotreba na tržištu kapitala  - studija slučaja-</vt:lpstr>
      <vt:lpstr>Krivična djela i prekršaji u oblasti finansijskog tržišta</vt:lpstr>
      <vt:lpstr>Zakon o tržištu hartija od vrijednosti</vt:lpstr>
      <vt:lpstr>Krivična djela</vt:lpstr>
      <vt:lpstr>Studija slučaja „Medicinska elektronika“</vt:lpstr>
      <vt:lpstr>Prijava</vt:lpstr>
      <vt:lpstr>Istraga</vt:lpstr>
      <vt:lpstr>Kratak sadržaj slučaja</vt:lpstr>
      <vt:lpstr>PowerPoint Presentation</vt:lpstr>
      <vt:lpstr>Optužnice</vt:lpstr>
      <vt:lpstr>Realizacija „plana“</vt:lpstr>
      <vt:lpstr>Modus operandi I:</vt:lpstr>
      <vt:lpstr>PowerPoint Presentation</vt:lpstr>
      <vt:lpstr>Modus operandi II</vt:lpstr>
      <vt:lpstr>Nastavak: Modus operandi I</vt:lpstr>
      <vt:lpstr>PowerPoint Presentation</vt:lpstr>
      <vt:lpstr>Cilj manipulacije</vt:lpstr>
      <vt:lpstr>Javna ponuda za preuzimanje</vt:lpstr>
      <vt:lpstr>IRB RS</vt:lpstr>
      <vt:lpstr>Optužnica</vt:lpstr>
      <vt:lpstr>Postupak pred sudom</vt:lpstr>
      <vt:lpstr>Dokazivanje krivičnog djela Manipulacija cijenama i širenje lažnih informacija</vt:lpstr>
      <vt:lpstr>Procjena vrijednosti emitenta</vt:lpstr>
      <vt:lpstr> Izvještaj vještaka o procjeni kapitala</vt:lpstr>
      <vt:lpstr>Nalazi vještaka odbrane optuženih</vt:lpstr>
      <vt:lpstr>Odluke suda</vt:lpstr>
      <vt:lpstr>Epilog</vt:lpstr>
      <vt:lpstr>Zaključna razmatranja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Seminar: Edukacija iz oblasti finansijskog tržišta  Iskustva Specijalnog tužilaštva u procesuiranju krivičnih djela u oblasti zloupotrebe na tržištu kapitala</dc:title>
  <dc:creator>Korisnik</dc:creator>
  <cp:lastModifiedBy>Svetlanka Bijelic</cp:lastModifiedBy>
  <cp:revision>59</cp:revision>
  <dcterms:created xsi:type="dcterms:W3CDTF">2016-03-06T13:23:27Z</dcterms:created>
  <dcterms:modified xsi:type="dcterms:W3CDTF">2016-03-21T08:07:47Z</dcterms:modified>
</cp:coreProperties>
</file>