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34"/>
  </p:notesMasterIdLst>
  <p:sldIdLst>
    <p:sldId id="257" r:id="rId2"/>
    <p:sldId id="358" r:id="rId3"/>
    <p:sldId id="350" r:id="rId4"/>
    <p:sldId id="357" r:id="rId5"/>
    <p:sldId id="359" r:id="rId6"/>
    <p:sldId id="312" r:id="rId7"/>
    <p:sldId id="393" r:id="rId8"/>
    <p:sldId id="397" r:id="rId9"/>
    <p:sldId id="361" r:id="rId10"/>
    <p:sldId id="366" r:id="rId11"/>
    <p:sldId id="391" r:id="rId12"/>
    <p:sldId id="377" r:id="rId13"/>
    <p:sldId id="376" r:id="rId14"/>
    <p:sldId id="395" r:id="rId15"/>
    <p:sldId id="387" r:id="rId16"/>
    <p:sldId id="388" r:id="rId17"/>
    <p:sldId id="396" r:id="rId18"/>
    <p:sldId id="360" r:id="rId19"/>
    <p:sldId id="394" r:id="rId20"/>
    <p:sldId id="362" r:id="rId21"/>
    <p:sldId id="390" r:id="rId22"/>
    <p:sldId id="392" r:id="rId23"/>
    <p:sldId id="365" r:id="rId24"/>
    <p:sldId id="368" r:id="rId25"/>
    <p:sldId id="371" r:id="rId26"/>
    <p:sldId id="363" r:id="rId27"/>
    <p:sldId id="370" r:id="rId28"/>
    <p:sldId id="364" r:id="rId29"/>
    <p:sldId id="373" r:id="rId30"/>
    <p:sldId id="347" r:id="rId31"/>
    <p:sldId id="344" r:id="rId32"/>
    <p:sldId id="382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0000"/>
    <a:srgbClr val="18E81D"/>
    <a:srgbClr val="00CCFF"/>
    <a:srgbClr val="00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6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EF5E86-40A1-431C-9DCA-7D0FA513DBED}" type="datetimeFigureOut">
              <a:rPr lang="hr-HR"/>
              <a:pPr>
                <a:defRPr/>
              </a:pPr>
              <a:t>14.3.2016.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DA00C1-28A9-48ED-A019-8D9F6BB9F108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DA00C1-28A9-48ED-A019-8D9F6BB9F108}" type="slidenum">
              <a:rPr lang="hr-HR" smtClean="0"/>
              <a:pPr>
                <a:defRPr/>
              </a:pPr>
              <a:t>27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9816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učno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5" name="Prostoru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D0E51-9FBD-424F-95B8-307699FB6E30}" type="datetime1">
              <a:rPr lang="hr-HR"/>
              <a:pPr>
                <a:defRPr/>
              </a:pPr>
              <a:t>14.3.2016.</a:t>
            </a:fld>
            <a:endParaRPr lang="hr-HR" dirty="0"/>
          </a:p>
        </p:txBody>
      </p:sp>
      <p:sp>
        <p:nvSpPr>
          <p:cNvPr id="7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C0B8-88CB-4D86-8321-9EF988D1EF61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FBA2C-C7D0-4ED9-A499-B77F7F961D5B}" type="datetime1">
              <a:rPr lang="hr-HR"/>
              <a:pPr>
                <a:defRPr/>
              </a:pPr>
              <a:t>14.3.2016.</a:t>
            </a:fld>
            <a:endParaRPr lang="hr-HR" dirty="0"/>
          </a:p>
        </p:txBody>
      </p:sp>
      <p:sp>
        <p:nvSpPr>
          <p:cNvPr id="8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C365B-F88A-4D35-B28B-A45B8A62F35B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ručno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6" name="Prostoru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891A-A129-4623-BA15-E4648663CAC9}" type="datetime1">
              <a:rPr lang="hr-HR"/>
              <a:pPr>
                <a:defRPr/>
              </a:pPr>
              <a:t>14.3.2016.</a:t>
            </a:fld>
            <a:endParaRPr lang="hr-HR" dirty="0"/>
          </a:p>
        </p:txBody>
      </p:sp>
      <p:sp>
        <p:nvSpPr>
          <p:cNvPr id="8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EB312-19FB-460A-8DC5-E6509FA94E9B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r-HR" noProof="0" dirty="0" smtClean="0"/>
              <a:t>Kliknite ikonu da biste dodali  sliku</a:t>
            </a:r>
            <a:endParaRPr lang="en-US" noProof="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9629-72CA-42B4-8096-17854D854323}" type="datetime1">
              <a:rPr lang="hr-HR"/>
              <a:pPr>
                <a:defRPr/>
              </a:pPr>
              <a:t>14.3.2016.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B8CBD-36B9-47C7-A120-C6E3C974828D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  <a:endParaRPr lang="en-US" smtClean="0"/>
          </a:p>
        </p:txBody>
      </p:sp>
      <p:sp>
        <p:nvSpPr>
          <p:cNvPr id="1027" name="Rezervirano mjesto teksta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9" name="Rezervirano mjesto datuma 4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53FAE8-7AF3-47AE-B3F1-CBE4D36CE95C}" type="datetime1">
              <a:rPr lang="hr-HR"/>
              <a:pPr>
                <a:defRPr/>
              </a:pPr>
              <a:t>14.3.2016.</a:t>
            </a:fld>
            <a:endParaRPr lang="hr-HR" dirty="0"/>
          </a:p>
        </p:txBody>
      </p:sp>
      <p:sp>
        <p:nvSpPr>
          <p:cNvPr id="11" name="Rezervirano mjesto podnožja 5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9B9A98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" name="Rezervirano mjesto broja slajda 6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23F7E4-6E00-472E-848B-CE0899CDD7C7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1" r:id="rId1"/>
    <p:sldLayoutId id="2147483790" r:id="rId2"/>
    <p:sldLayoutId id="2147483792" r:id="rId3"/>
    <p:sldLayoutId id="2147483789" r:id="rId4"/>
  </p:sldLayoutIdLst>
  <p:transition spd="slow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DC987-D045-4455-85B9-CBEC4B3B2DB2}" type="slidenum">
              <a:rPr lang="hr-HR"/>
              <a:pPr>
                <a:defRPr/>
              </a:pPr>
              <a:t>1</a:t>
            </a:fld>
            <a:endParaRPr lang="hr-HR" dirty="0"/>
          </a:p>
        </p:txBody>
      </p:sp>
      <p:sp>
        <p:nvSpPr>
          <p:cNvPr id="7170" name="Naslov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362950" cy="2001838"/>
          </a:xfrm>
        </p:spPr>
        <p:txBody>
          <a:bodyPr/>
          <a:lstStyle/>
          <a:p>
            <a:pPr algn="r" eaLnBrk="1" hangingPunct="1"/>
            <a:r>
              <a:rPr lang="hr-HR" sz="2000" b="1" dirty="0" smtClean="0">
                <a:solidFill>
                  <a:srgbClr val="FFC000"/>
                </a:solidFill>
                <a:latin typeface="Franklin Gothic Book" pitchFamily="34" charset="0"/>
              </a:rPr>
              <a:t>Projekt </a:t>
            </a:r>
            <a:r>
              <a:rPr lang="hr-HR" sz="2000" b="1" dirty="0" smtClean="0">
                <a:solidFill>
                  <a:srgbClr val="FFC000"/>
                </a:solidFill>
                <a:latin typeface="Franklin Gothic Book" pitchFamily="34" charset="0"/>
              </a:rPr>
              <a:t>unapređenja </a:t>
            </a:r>
            <a:r>
              <a:rPr lang="hr-HR" sz="2000" b="1" dirty="0" smtClean="0">
                <a:solidFill>
                  <a:srgbClr val="FFC000"/>
                </a:solidFill>
                <a:latin typeface="Franklin Gothic Book" pitchFamily="34" charset="0"/>
              </a:rPr>
              <a:t>efikasnosti pravosuđa BiH</a:t>
            </a:r>
          </a:p>
        </p:txBody>
      </p:sp>
      <p:sp>
        <p:nvSpPr>
          <p:cNvPr id="7171" name="Rezervirano mjesto sadržaja 2"/>
          <p:cNvSpPr>
            <a:spLocks noGrp="1"/>
          </p:cNvSpPr>
          <p:nvPr>
            <p:ph idx="4294967295"/>
          </p:nvPr>
        </p:nvSpPr>
        <p:spPr>
          <a:xfrm>
            <a:off x="468313" y="2420938"/>
            <a:ext cx="7467600" cy="4032250"/>
          </a:xfrm>
        </p:spPr>
        <p:txBody>
          <a:bodyPr/>
          <a:lstStyle/>
          <a:p>
            <a:pPr marL="17463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hr-HR" sz="1000" b="1" dirty="0" smtClean="0">
              <a:solidFill>
                <a:srgbClr val="FFC000"/>
              </a:solidFill>
              <a:cs typeface="Arial" charset="0"/>
            </a:endParaRPr>
          </a:p>
          <a:p>
            <a:pPr marL="17463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hr-HR" sz="1000" b="1" dirty="0" smtClean="0">
              <a:solidFill>
                <a:srgbClr val="FFC000"/>
              </a:solidFill>
            </a:endParaRPr>
          </a:p>
          <a:p>
            <a:pPr marL="17463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r-HR" sz="3600" b="1" dirty="0" smtClean="0">
                <a:solidFill>
                  <a:srgbClr val="FFC000"/>
                </a:solidFill>
                <a:latin typeface="Franklin Gothic Book" pitchFamily="34" charset="0"/>
              </a:rPr>
              <a:t>Sudsko poravnanje – novi pristup </a:t>
            </a:r>
            <a:r>
              <a:rPr lang="hr-HR" sz="3600" b="1" dirty="0" err="1" smtClean="0">
                <a:solidFill>
                  <a:srgbClr val="FFC000"/>
                </a:solidFill>
                <a:latin typeface="Franklin Gothic Book" pitchFamily="34" charset="0"/>
              </a:rPr>
              <a:t>sudije</a:t>
            </a:r>
            <a:r>
              <a:rPr lang="hr-HR" sz="3600" b="1" dirty="0" smtClean="0">
                <a:solidFill>
                  <a:srgbClr val="FFC000"/>
                </a:solidFill>
                <a:latin typeface="Franklin Gothic Book" pitchFamily="34" charset="0"/>
              </a:rPr>
              <a:t> u rješavanju sporova</a:t>
            </a:r>
          </a:p>
          <a:p>
            <a:pPr marL="17463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hr-HR" sz="3200" b="1" u="sng" dirty="0" smtClean="0">
              <a:solidFill>
                <a:srgbClr val="FFC000"/>
              </a:solidFill>
            </a:endParaRPr>
          </a:p>
          <a:p>
            <a:pPr marL="17463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r-HR" sz="600" b="1" dirty="0" smtClean="0">
                <a:solidFill>
                  <a:srgbClr val="FFC000"/>
                </a:solidFill>
                <a:cs typeface="Arial" charset="0"/>
              </a:rPr>
              <a:t>		</a:t>
            </a:r>
            <a:endParaRPr lang="hr-HR" sz="1200" dirty="0" smtClean="0">
              <a:solidFill>
                <a:srgbClr val="FFC000"/>
              </a:solidFill>
              <a:cs typeface="Arial" charset="0"/>
            </a:endParaRPr>
          </a:p>
          <a:p>
            <a:pPr marL="17463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hr-HR" sz="1200" dirty="0" smtClean="0">
              <a:solidFill>
                <a:srgbClr val="FFC000"/>
              </a:solidFill>
              <a:cs typeface="Arial" charset="0"/>
            </a:endParaRPr>
          </a:p>
          <a:p>
            <a:pPr marL="17463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r-HR" sz="1800" dirty="0" smtClean="0">
                <a:solidFill>
                  <a:srgbClr val="FFC000"/>
                </a:solidFill>
              </a:rPr>
              <a:t>RADIONICA  “Sudsko poravnanje” </a:t>
            </a:r>
          </a:p>
          <a:p>
            <a:pPr marL="17463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r-HR" sz="1800" dirty="0" smtClean="0">
                <a:solidFill>
                  <a:srgbClr val="FFC000"/>
                </a:solidFill>
                <a:cs typeface="Arial" charset="0"/>
              </a:rPr>
              <a:t>Banja Luka, 17. i 18. mart 2016. godine</a:t>
            </a:r>
          </a:p>
        </p:txBody>
      </p:sp>
      <p:pic>
        <p:nvPicPr>
          <p:cNvPr id="7172" name="Picture 3" descr="C:\Users\Srdan\Desktop\shaking-hands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549275"/>
            <a:ext cx="266382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172450" y="6492875"/>
            <a:ext cx="762000" cy="365125"/>
          </a:xfrm>
        </p:spPr>
        <p:txBody>
          <a:bodyPr/>
          <a:lstStyle/>
          <a:p>
            <a:pPr>
              <a:defRPr/>
            </a:pPr>
            <a:fld id="{C1D63B2F-DED5-452A-AA4F-49514224D827}" type="slidenum">
              <a:rPr lang="hr-HR"/>
              <a:pPr>
                <a:defRPr/>
              </a:pPr>
              <a:t>10</a:t>
            </a:fld>
            <a:endParaRPr lang="hr-HR" dirty="0"/>
          </a:p>
        </p:txBody>
      </p:sp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7467600" cy="1143000"/>
          </a:xfrm>
        </p:spPr>
        <p:txBody>
          <a:bodyPr/>
          <a:lstStyle/>
          <a:p>
            <a:r>
              <a:rPr lang="bs-Latn-BA" sz="3200" b="1" smtClean="0">
                <a:solidFill>
                  <a:srgbClr val="FFCC00"/>
                </a:solidFill>
                <a:latin typeface="Franklin Gothic Book" pitchFamily="34" charset="0"/>
              </a:rPr>
              <a:t>Rezultati pilot projekta u ciljanim sudovima</a:t>
            </a:r>
            <a:endParaRPr lang="en-US" sz="3200" b="1" smtClean="0">
              <a:solidFill>
                <a:srgbClr val="FFCC00"/>
              </a:solidFill>
              <a:latin typeface="Franklin Gothic Book" pitchFamily="34" charset="0"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74676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bs-Latn-BA" sz="2800" smtClean="0">
                <a:solidFill>
                  <a:srgbClr val="00CCFF"/>
                </a:solidFill>
              </a:rPr>
              <a:t>     </a:t>
            </a:r>
            <a:endParaRPr lang="en-US" sz="2800" smtClean="0">
              <a:solidFill>
                <a:srgbClr val="00CCFF"/>
              </a:solidFill>
            </a:endParaRPr>
          </a:p>
        </p:txBody>
      </p:sp>
      <p:graphicFrame>
        <p:nvGraphicFramePr>
          <p:cNvPr id="16426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820146"/>
              </p:ext>
            </p:extLst>
          </p:nvPr>
        </p:nvGraphicFramePr>
        <p:xfrm>
          <a:off x="250825" y="1628775"/>
          <a:ext cx="8351838" cy="3767139"/>
        </p:xfrm>
        <a:graphic>
          <a:graphicData uri="http://schemas.openxmlformats.org/drawingml/2006/table">
            <a:tbl>
              <a:tblPr/>
              <a:tblGrid>
                <a:gridCol w="208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5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9650"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Period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Broj sudskih poravnanja u sudovima U BiH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Broj sudskih poravnanja u ciljanim sudovima (6 sudova)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Procentualni udio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4.384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784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17,88%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3.993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817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20,46%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4.374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955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21,83%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5.413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1.266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23,39%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5.568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1.378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24,71%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FCAF8-856E-4A51-8CDA-4EDAB7E55117}" type="slidenum">
              <a:rPr lang="hr-HR"/>
              <a:pPr>
                <a:defRPr/>
              </a:pPr>
              <a:t>11</a:t>
            </a:fld>
            <a:endParaRPr lang="hr-HR" dirty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888"/>
            <a:ext cx="9144000" cy="1430337"/>
          </a:xfrm>
        </p:spPr>
        <p:txBody>
          <a:bodyPr/>
          <a:lstStyle/>
          <a:p>
            <a:pPr algn="ctr"/>
            <a:r>
              <a:rPr lang="hr-HR" sz="3400" b="1" smtClean="0">
                <a:solidFill>
                  <a:srgbClr val="000066"/>
                </a:solidFill>
                <a:latin typeface="Franklin Gothic Book" pitchFamily="34" charset="0"/>
              </a:rPr>
              <a:t/>
            </a:r>
            <a:br>
              <a:rPr lang="hr-HR" sz="3400" b="1" smtClean="0">
                <a:solidFill>
                  <a:srgbClr val="000066"/>
                </a:solidFill>
                <a:latin typeface="Franklin Gothic Book" pitchFamily="34" charset="0"/>
              </a:rPr>
            </a:br>
            <a:r>
              <a:rPr lang="hr-HR" sz="3400" b="1" smtClean="0">
                <a:solidFill>
                  <a:srgbClr val="000066"/>
                </a:solidFill>
                <a:latin typeface="Franklin Gothic Book" pitchFamily="34" charset="0"/>
              </a:rPr>
              <a:t/>
            </a:r>
            <a:br>
              <a:rPr lang="hr-HR" sz="3400" b="1" smtClean="0">
                <a:solidFill>
                  <a:srgbClr val="000066"/>
                </a:solidFill>
                <a:latin typeface="Franklin Gothic Book" pitchFamily="34" charset="0"/>
              </a:rPr>
            </a:br>
            <a:r>
              <a:rPr lang="hr-HR" sz="3400" b="1" smtClean="0">
                <a:solidFill>
                  <a:srgbClr val="000066"/>
                </a:solidFill>
                <a:latin typeface="Franklin Gothic Book" pitchFamily="34" charset="0"/>
              </a:rPr>
              <a:t/>
            </a:r>
            <a:br>
              <a:rPr lang="hr-HR" sz="3400" b="1" smtClean="0">
                <a:solidFill>
                  <a:srgbClr val="000066"/>
                </a:solidFill>
                <a:latin typeface="Franklin Gothic Book" pitchFamily="34" charset="0"/>
              </a:rPr>
            </a:br>
            <a:r>
              <a:rPr lang="hr-HR" sz="3600" b="1" smtClean="0">
                <a:solidFill>
                  <a:srgbClr val="FFC000"/>
                </a:solidFill>
                <a:latin typeface="Franklin Gothic Book" pitchFamily="34" charset="0"/>
              </a:rPr>
              <a:t>Zašto postoji jaz između </a:t>
            </a:r>
            <a:br>
              <a:rPr lang="hr-HR" sz="3600" b="1" smtClean="0">
                <a:solidFill>
                  <a:srgbClr val="FFC000"/>
                </a:solidFill>
                <a:latin typeface="Franklin Gothic Book" pitchFamily="34" charset="0"/>
              </a:rPr>
            </a:br>
            <a:r>
              <a:rPr lang="hr-HR" sz="3600" b="1" smtClean="0">
                <a:solidFill>
                  <a:srgbClr val="FFC000"/>
                </a:solidFill>
                <a:latin typeface="Franklin Gothic Book" pitchFamily="34" charset="0"/>
              </a:rPr>
              <a:t>sudova i javnosti</a:t>
            </a:r>
            <a:r>
              <a:rPr lang="en-GB" sz="3600" b="1" smtClean="0">
                <a:solidFill>
                  <a:srgbClr val="FFC000"/>
                </a:solidFill>
                <a:latin typeface="Franklin Gothic Book" pitchFamily="34" charset="0"/>
              </a:rPr>
              <a:t>?</a:t>
            </a:r>
            <a:r>
              <a:rPr lang="hr-HR" sz="3600" b="1" smtClean="0">
                <a:solidFill>
                  <a:srgbClr val="FFC000"/>
                </a:solidFill>
                <a:latin typeface="Franklin Gothic Book" pitchFamily="34" charset="0"/>
              </a:rPr>
              <a:t/>
            </a:r>
            <a:br>
              <a:rPr lang="hr-HR" sz="3600" b="1" smtClean="0">
                <a:solidFill>
                  <a:srgbClr val="FFC000"/>
                </a:solidFill>
                <a:latin typeface="Franklin Gothic Book" pitchFamily="34" charset="0"/>
              </a:rPr>
            </a:br>
            <a:endParaRPr lang="en-GB" sz="3600" b="1" smtClean="0">
              <a:solidFill>
                <a:srgbClr val="FFC000"/>
              </a:solidFill>
              <a:latin typeface="Franklin Gothic Book" pitchFamily="34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23850" y="2492375"/>
            <a:ext cx="36004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hr-HR" sz="2600">
                <a:solidFill>
                  <a:srgbClr val="FFFF00"/>
                </a:solidFill>
              </a:rPr>
              <a:t>Stranke u sporu           u parnici očekuju riješenje njihovog životnog ili poslovnog problema</a:t>
            </a:r>
            <a:endParaRPr lang="en-GB" sz="2600">
              <a:solidFill>
                <a:srgbClr val="FFFF00"/>
              </a:solidFill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543550" y="2492375"/>
            <a:ext cx="3492500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hr-HR" sz="2600">
                <a:solidFill>
                  <a:srgbClr val="FFFF00"/>
                </a:solidFill>
              </a:rPr>
              <a:t>Sudovi u parnici riješavaju samo </a:t>
            </a:r>
          </a:p>
          <a:p>
            <a:pPr algn="ctr">
              <a:spcBef>
                <a:spcPct val="20000"/>
              </a:spcBef>
            </a:pPr>
            <a:r>
              <a:rPr lang="hr-HR" sz="2600">
                <a:solidFill>
                  <a:srgbClr val="FFFF00"/>
                </a:solidFill>
              </a:rPr>
              <a:t>pravni problem stranaka</a:t>
            </a:r>
            <a:endParaRPr lang="en-GB" sz="2600">
              <a:solidFill>
                <a:srgbClr val="FFFF00"/>
              </a:solidFill>
            </a:endParaRPr>
          </a:p>
        </p:txBody>
      </p:sp>
      <p:grpSp>
        <p:nvGrpSpPr>
          <p:cNvPr id="38918" name="Group 6"/>
          <p:cNvGrpSpPr>
            <a:grpSpLocks/>
          </p:cNvGrpSpPr>
          <p:nvPr/>
        </p:nvGrpSpPr>
        <p:grpSpPr bwMode="auto">
          <a:xfrm>
            <a:off x="3924300" y="2565400"/>
            <a:ext cx="1800225" cy="1152525"/>
            <a:chOff x="2472" y="1207"/>
            <a:chExt cx="1134" cy="726"/>
          </a:xfrm>
        </p:grpSpPr>
        <p:sp>
          <p:nvSpPr>
            <p:cNvPr id="18438" name="AutoShape 7"/>
            <p:cNvSpPr>
              <a:spLocks noChangeArrowheads="1"/>
            </p:cNvSpPr>
            <p:nvPr/>
          </p:nvSpPr>
          <p:spPr bwMode="auto">
            <a:xfrm>
              <a:off x="2472" y="1208"/>
              <a:ext cx="227" cy="680"/>
            </a:xfrm>
            <a:prstGeom prst="chevron">
              <a:avLst>
                <a:gd name="adj" fmla="val 9258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 sz="1800"/>
            </a:p>
          </p:txBody>
        </p:sp>
        <p:sp>
          <p:nvSpPr>
            <p:cNvPr id="18439" name="AutoShape 8"/>
            <p:cNvSpPr>
              <a:spLocks noChangeArrowheads="1"/>
            </p:cNvSpPr>
            <p:nvPr/>
          </p:nvSpPr>
          <p:spPr bwMode="auto">
            <a:xfrm flipH="1">
              <a:off x="3379" y="1207"/>
              <a:ext cx="227" cy="726"/>
            </a:xfrm>
            <a:prstGeom prst="chevron">
              <a:avLst>
                <a:gd name="adj" fmla="val 9258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 sz="1800"/>
            </a:p>
          </p:txBody>
        </p:sp>
        <p:sp>
          <p:nvSpPr>
            <p:cNvPr id="18440" name="Text Box 9"/>
            <p:cNvSpPr txBox="1">
              <a:spLocks noChangeArrowheads="1"/>
            </p:cNvSpPr>
            <p:nvPr/>
          </p:nvSpPr>
          <p:spPr bwMode="auto">
            <a:xfrm>
              <a:off x="2790" y="1398"/>
              <a:ext cx="634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sz="2600" b="1">
                  <a:solidFill>
                    <a:srgbClr val="000066"/>
                  </a:solidFill>
                </a:rPr>
                <a:t> </a:t>
              </a:r>
              <a:r>
                <a:rPr lang="sl-SI" sz="2600" b="1">
                  <a:solidFill>
                    <a:srgbClr val="FF0000"/>
                  </a:solidFill>
                </a:rPr>
                <a:t> </a:t>
              </a:r>
              <a:r>
                <a:rPr lang="sl-SI" sz="4800" b="1">
                  <a:solidFill>
                    <a:srgbClr val="FF0000"/>
                  </a:solidFill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6F828-1527-4ABD-AB4D-89BBB029BE81}" type="slidenum">
              <a:rPr lang="hr-HR"/>
              <a:pPr>
                <a:defRPr/>
              </a:pPr>
              <a:t>12</a:t>
            </a:fld>
            <a:endParaRPr lang="hr-HR" dirty="0"/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684213" y="836613"/>
            <a:ext cx="7467600" cy="602138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bs-Latn-BA" sz="3200" smtClean="0">
                <a:solidFill>
                  <a:srgbClr val="FFCC00"/>
                </a:solidFill>
              </a:rPr>
              <a:t>Negativna javna percepcija</a:t>
            </a:r>
          </a:p>
          <a:p>
            <a:endParaRPr lang="bs-Latn-BA" sz="3200" smtClean="0"/>
          </a:p>
          <a:p>
            <a:pPr algn="ctr">
              <a:buFont typeface="Wingdings 2" pitchFamily="18" charset="2"/>
              <a:buNone/>
            </a:pPr>
            <a:r>
              <a:rPr lang="bs-Latn-BA" sz="3200" smtClean="0">
                <a:solidFill>
                  <a:srgbClr val="FFCC00"/>
                </a:solidFill>
              </a:rPr>
              <a:t>Nije duh koji će nestati sam od sebe!</a:t>
            </a:r>
          </a:p>
          <a:p>
            <a:pPr algn="ctr">
              <a:buFont typeface="Wingdings 2" pitchFamily="18" charset="2"/>
              <a:buNone/>
            </a:pPr>
            <a:endParaRPr lang="bs-Latn-BA" sz="3200" smtClean="0">
              <a:solidFill>
                <a:srgbClr val="FFCC00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bs-Latn-BA" sz="3200" smtClean="0">
                <a:solidFill>
                  <a:srgbClr val="00CCFF"/>
                </a:solidFill>
              </a:rPr>
              <a:t>Šta se da učiniti?</a:t>
            </a:r>
          </a:p>
          <a:p>
            <a:pPr algn="ctr">
              <a:buFont typeface="Wingdings 2" pitchFamily="18" charset="2"/>
              <a:buNone/>
            </a:pPr>
            <a:endParaRPr lang="bs-Latn-BA" sz="3200" smtClean="0">
              <a:solidFill>
                <a:srgbClr val="00CCFF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bs-Latn-BA" sz="3200" smtClean="0">
                <a:solidFill>
                  <a:srgbClr val="00CCFF"/>
                </a:solidFill>
              </a:rPr>
              <a:t>Šta mi možemo učiniti? </a:t>
            </a:r>
            <a:endParaRPr lang="en-US" sz="3200" smtClean="0">
              <a:solidFill>
                <a:srgbClr val="00CC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2ADDF-0DA0-4A9E-8410-86DA78AA22CF}" type="slidenum">
              <a:rPr lang="hr-HR"/>
              <a:pPr>
                <a:defRPr/>
              </a:pPr>
              <a:t>13</a:t>
            </a:fld>
            <a:endParaRPr lang="hr-HR" dirty="0"/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755650" y="404813"/>
            <a:ext cx="7467600" cy="5102225"/>
          </a:xfrm>
        </p:spPr>
        <p:txBody>
          <a:bodyPr/>
          <a:lstStyle/>
          <a:p>
            <a:pPr algn="ctr"/>
            <a:endParaRPr lang="bs-Latn-BA" sz="3200" dirty="0" smtClean="0">
              <a:solidFill>
                <a:srgbClr val="FFCC00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bs-Latn-BA" sz="3200" dirty="0" smtClean="0">
                <a:solidFill>
                  <a:srgbClr val="FFCC00"/>
                </a:solidFill>
              </a:rPr>
              <a:t>  Možemo li više koristiti vještine i</a:t>
            </a:r>
          </a:p>
          <a:p>
            <a:pPr algn="ctr">
              <a:buFont typeface="Wingdings 2" pitchFamily="18" charset="2"/>
              <a:buNone/>
            </a:pPr>
            <a:r>
              <a:rPr lang="bs-Latn-BA" sz="3200" dirty="0" smtClean="0">
                <a:solidFill>
                  <a:srgbClr val="FFCC00"/>
                </a:solidFill>
              </a:rPr>
              <a:t>  tehnike mirnog rješavanja sporova? </a:t>
            </a:r>
          </a:p>
          <a:p>
            <a:pPr algn="ctr">
              <a:buFont typeface="Wingdings 2" pitchFamily="18" charset="2"/>
              <a:buNone/>
            </a:pPr>
            <a:endParaRPr lang="bs-Latn-BA" sz="3200" dirty="0" smtClean="0">
              <a:solidFill>
                <a:srgbClr val="FFCC00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bs-Latn-BA" sz="3200" dirty="0" smtClean="0">
                <a:solidFill>
                  <a:srgbClr val="FFCC00"/>
                </a:solidFill>
              </a:rPr>
              <a:t>   Možemo li uvećati zadovoljstvo</a:t>
            </a:r>
          </a:p>
          <a:p>
            <a:pPr algn="ctr">
              <a:buFont typeface="Wingdings 2" pitchFamily="18" charset="2"/>
              <a:buNone/>
            </a:pPr>
            <a:r>
              <a:rPr lang="bs-Latn-BA" sz="3200" dirty="0" smtClean="0">
                <a:solidFill>
                  <a:srgbClr val="FFCC00"/>
                </a:solidFill>
              </a:rPr>
              <a:t>   stranaka i cjelokupne javnosti s našim radom i na naše lično zadovoljstvo?</a:t>
            </a:r>
          </a:p>
          <a:p>
            <a:pPr algn="ctr"/>
            <a:endParaRPr lang="bs-Latn-BA" sz="3200" dirty="0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5D23C-4607-4115-A763-BB3BFD17FAF4}" type="slidenum">
              <a:rPr lang="hr-HR"/>
              <a:pPr>
                <a:defRPr/>
              </a:pPr>
              <a:t>14</a:t>
            </a:fld>
            <a:endParaRPr lang="hr-HR" dirty="0"/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684213" y="836613"/>
            <a:ext cx="7467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s-Latn-BA" sz="2800" dirty="0" smtClean="0">
                <a:solidFill>
                  <a:srgbClr val="FFCC00"/>
                </a:solidFill>
              </a:rPr>
              <a:t>Sudije imaju priliku pomiriti tradicionalni i novi / alternativni način rješavanja sporova!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bs-Latn-BA" sz="2800" dirty="0" smtClean="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</a:pPr>
            <a:r>
              <a:rPr lang="bs-Latn-BA" sz="2800" dirty="0" smtClean="0">
                <a:solidFill>
                  <a:srgbClr val="FFCC00"/>
                </a:solidFill>
              </a:rPr>
              <a:t>Sudije moraju pokazati entuzijazam!</a:t>
            </a:r>
          </a:p>
          <a:p>
            <a:pPr>
              <a:lnSpc>
                <a:spcPct val="90000"/>
              </a:lnSpc>
            </a:pPr>
            <a:endParaRPr lang="bs-Latn-BA" sz="2800" dirty="0" smtClean="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</a:pPr>
            <a:r>
              <a:rPr lang="bs-Latn-BA" sz="2800" dirty="0" smtClean="0">
                <a:solidFill>
                  <a:srgbClr val="FFCC00"/>
                </a:solidFill>
              </a:rPr>
              <a:t>Sudije moraju postati aktivni učesnici  i kreatori pozitivnih promjena, koje zahtjeva duh modernog vremena!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bs-Latn-BA" sz="2800" dirty="0" smtClean="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</a:pPr>
            <a:r>
              <a:rPr lang="bs-Latn-BA" sz="2800" dirty="0" smtClean="0">
                <a:solidFill>
                  <a:srgbClr val="FFCC00"/>
                </a:solidFill>
              </a:rPr>
              <a:t>Ugled ne možemo dobiti zajedno sa našim položajem, moramo ga </a:t>
            </a:r>
            <a:r>
              <a:rPr lang="bs-Latn-BA" sz="2800" dirty="0" err="1" smtClean="0">
                <a:solidFill>
                  <a:srgbClr val="FFCC00"/>
                </a:solidFill>
              </a:rPr>
              <a:t>zaslužiti</a:t>
            </a:r>
            <a:r>
              <a:rPr lang="bs-Latn-BA" sz="2800" dirty="0" smtClean="0">
                <a:solidFill>
                  <a:srgbClr val="FFCC00"/>
                </a:solidFill>
              </a:rPr>
              <a:t>!</a:t>
            </a: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71B16-9EEE-44C9-90E3-CCEF50ADB155}" type="slidenum">
              <a:rPr lang="hr-HR"/>
              <a:pPr>
                <a:defRPr/>
              </a:pPr>
              <a:t>15</a:t>
            </a:fld>
            <a:endParaRPr lang="hr-HR" dirty="0"/>
          </a:p>
        </p:txBody>
      </p:sp>
      <p:sp>
        <p:nvSpPr>
          <p:cNvPr id="22530" name="Rectangle 2"/>
          <p:cNvSpPr>
            <a:spLocks noGrp="1"/>
          </p:cNvSpPr>
          <p:nvPr>
            <p:ph type="body" idx="4294967295"/>
          </p:nvPr>
        </p:nvSpPr>
        <p:spPr>
          <a:xfrm>
            <a:off x="827584" y="1124744"/>
            <a:ext cx="7467600" cy="45259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bs-Latn-BA" b="1" dirty="0" smtClean="0">
              <a:solidFill>
                <a:srgbClr val="FFCC00"/>
              </a:solidFill>
            </a:endParaRPr>
          </a:p>
          <a:p>
            <a:pPr algn="ctr">
              <a:buFont typeface="Wingdings 2" pitchFamily="18" charset="2"/>
              <a:buNone/>
            </a:pPr>
            <a:endParaRPr lang="bs-Latn-BA" b="1" dirty="0">
              <a:solidFill>
                <a:srgbClr val="FFCC00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bs-Latn-BA" b="1" dirty="0" smtClean="0">
                <a:solidFill>
                  <a:srgbClr val="FFCC00"/>
                </a:solidFill>
              </a:rPr>
              <a:t>JAZ JE PREMOSTIV AKO BUDEMO</a:t>
            </a:r>
            <a:endParaRPr lang="bs-Latn-BA" b="1" dirty="0">
              <a:solidFill>
                <a:srgbClr val="FFCC00"/>
              </a:solidFill>
            </a:endParaRPr>
          </a:p>
          <a:p>
            <a:pPr algn="ctr">
              <a:buFont typeface="Wingdings 2" pitchFamily="18" charset="2"/>
              <a:buNone/>
            </a:pPr>
            <a:endParaRPr lang="bs-Latn-BA" b="1" dirty="0" smtClean="0">
              <a:solidFill>
                <a:srgbClr val="FFCC00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bs-Latn-BA" b="1" dirty="0" smtClean="0">
                <a:solidFill>
                  <a:srgbClr val="FFCC00"/>
                </a:solidFill>
              </a:rPr>
              <a:t>SVI AKTIVO SUDJELOVALI</a:t>
            </a:r>
            <a:r>
              <a:rPr lang="bs-Latn-BA" dirty="0" smtClean="0">
                <a:solidFill>
                  <a:srgbClr val="FFCC00"/>
                </a:solidFill>
              </a:rPr>
              <a:t> </a:t>
            </a:r>
            <a:endParaRPr lang="en-US" dirty="0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BE352-A600-4D3A-8216-62D7112EED74}" type="slidenum">
              <a:rPr lang="hr-HR"/>
              <a:pPr>
                <a:defRPr/>
              </a:pPr>
              <a:t>16</a:t>
            </a:fld>
            <a:endParaRPr lang="hr-HR" dirty="0"/>
          </a:p>
        </p:txBody>
      </p:sp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>
              <a:latin typeface="Franklin Gothic Book" pitchFamily="34" charset="0"/>
            </a:endParaRPr>
          </a:p>
        </p:txBody>
      </p:sp>
      <p:pic>
        <p:nvPicPr>
          <p:cNvPr id="23555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333375"/>
            <a:ext cx="8713788" cy="6335713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 txBox="1">
            <a:spLocks noGrp="1"/>
          </p:cNvSpPr>
          <p:nvPr/>
        </p:nvSpPr>
        <p:spPr>
          <a:xfrm>
            <a:off x="8156575" y="6421438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1ADCA40-A0F2-41CD-970B-2A9AB038EAA0}" type="slidenum">
              <a:rPr lang="hr-HR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hr-HR" sz="1000" dirty="0">
              <a:solidFill>
                <a:schemeClr val="tx2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578" name="Naslov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sz="3200" smtClean="0">
                <a:solidFill>
                  <a:srgbClr val="FFCC00"/>
                </a:solidFill>
                <a:latin typeface="Franklin Gothic Book" pitchFamily="34" charset="0"/>
              </a:rPr>
              <a:t>Pojam i pravna priroda sudskog poravnanja</a:t>
            </a:r>
          </a:p>
        </p:txBody>
      </p:sp>
      <p:sp>
        <p:nvSpPr>
          <p:cNvPr id="24579" name="Rezervirano mjesto sadržaja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7467600" cy="4525963"/>
          </a:xfrm>
        </p:spPr>
        <p:txBody>
          <a:bodyPr/>
          <a:lstStyle/>
          <a:p>
            <a:pPr eaLnBrk="1" hangingPunct="1"/>
            <a:r>
              <a:rPr lang="bs-Latn-BA" sz="2400" b="1" smtClean="0">
                <a:solidFill>
                  <a:srgbClr val="00CCFF"/>
                </a:solidFill>
              </a:rPr>
              <a:t>U materijalnopravnom smislu </a:t>
            </a:r>
          </a:p>
          <a:p>
            <a:pPr eaLnBrk="1" hangingPunct="1">
              <a:buFont typeface="Wingdings 2" pitchFamily="18" charset="2"/>
              <a:buNone/>
            </a:pPr>
            <a:r>
              <a:rPr lang="bs-Latn-BA" sz="2400" smtClean="0">
                <a:solidFill>
                  <a:srgbClr val="00CCFF"/>
                </a:solidFill>
              </a:rPr>
              <a:t>	- g</a:t>
            </a:r>
            <a:r>
              <a:rPr lang="en-US" sz="2400" smtClean="0">
                <a:solidFill>
                  <a:srgbClr val="00CCFF"/>
                </a:solidFill>
              </a:rPr>
              <a:t>rađanskopravni ugovor </a:t>
            </a:r>
            <a:r>
              <a:rPr lang="bs-Latn-BA" sz="2400" smtClean="0">
                <a:solidFill>
                  <a:srgbClr val="00CCFF"/>
                </a:solidFill>
              </a:rPr>
              <a:t>zaključen u pismenom obliku pred nadležnim sudom</a:t>
            </a:r>
          </a:p>
          <a:p>
            <a:pPr eaLnBrk="1" hangingPunct="1"/>
            <a:endParaRPr lang="bs-Latn-BA" sz="2400" b="1" smtClean="0">
              <a:solidFill>
                <a:srgbClr val="00CCFF"/>
              </a:solidFill>
            </a:endParaRPr>
          </a:p>
          <a:p>
            <a:pPr eaLnBrk="1" hangingPunct="1"/>
            <a:r>
              <a:rPr lang="bs-Latn-BA" sz="2400" b="1" smtClean="0">
                <a:solidFill>
                  <a:srgbClr val="00CCFF"/>
                </a:solidFill>
              </a:rPr>
              <a:t>U </a:t>
            </a:r>
            <a:r>
              <a:rPr lang="en-US" sz="2400" b="1" smtClean="0">
                <a:solidFill>
                  <a:srgbClr val="00CCFF"/>
                </a:solidFill>
              </a:rPr>
              <a:t>procesnopravnom smislu</a:t>
            </a:r>
            <a:r>
              <a:rPr lang="bs-Latn-BA" sz="2400" b="1" smtClean="0">
                <a:solidFill>
                  <a:srgbClr val="00CCFF"/>
                </a:solidFill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bs-Latn-BA" sz="2400" b="1" smtClean="0">
                <a:solidFill>
                  <a:srgbClr val="00CCFF"/>
                </a:solidFill>
              </a:rPr>
              <a:t>	</a:t>
            </a:r>
            <a:r>
              <a:rPr lang="bs-Latn-BA" sz="2400" smtClean="0">
                <a:solidFill>
                  <a:srgbClr val="00CCFF"/>
                </a:solidFill>
              </a:rPr>
              <a:t>-</a:t>
            </a:r>
            <a:r>
              <a:rPr lang="en-US" sz="2400" smtClean="0">
                <a:solidFill>
                  <a:srgbClr val="00CCFF"/>
                </a:solidFill>
              </a:rPr>
              <a:t> </a:t>
            </a:r>
            <a:r>
              <a:rPr lang="bs-Latn-BA" sz="2400" smtClean="0">
                <a:solidFill>
                  <a:srgbClr val="00CCFF"/>
                </a:solidFill>
              </a:rPr>
              <a:t>dispozitivna</a:t>
            </a:r>
            <a:r>
              <a:rPr lang="bs-Latn-BA" sz="2400" b="1" smtClean="0">
                <a:solidFill>
                  <a:srgbClr val="00CCFF"/>
                </a:solidFill>
              </a:rPr>
              <a:t> </a:t>
            </a:r>
            <a:r>
              <a:rPr lang="en-US" sz="2400" smtClean="0">
                <a:solidFill>
                  <a:srgbClr val="00CCFF"/>
                </a:solidFill>
              </a:rPr>
              <a:t>parničn</a:t>
            </a:r>
            <a:r>
              <a:rPr lang="bs-Latn-BA" sz="2400" smtClean="0">
                <a:solidFill>
                  <a:srgbClr val="00CCFF"/>
                </a:solidFill>
              </a:rPr>
              <a:t>a</a:t>
            </a:r>
            <a:r>
              <a:rPr lang="en-US" sz="2400" smtClean="0">
                <a:solidFill>
                  <a:srgbClr val="00CCFF"/>
                </a:solidFill>
              </a:rPr>
              <a:t> radnj</a:t>
            </a:r>
            <a:r>
              <a:rPr lang="bs-Latn-BA" sz="2400" smtClean="0">
                <a:solidFill>
                  <a:srgbClr val="00CCFF"/>
                </a:solidFill>
              </a:rPr>
              <a:t>a</a:t>
            </a:r>
            <a:r>
              <a:rPr lang="en-US" sz="2400" smtClean="0">
                <a:solidFill>
                  <a:srgbClr val="00CCFF"/>
                </a:solidFill>
              </a:rPr>
              <a:t> stranaka</a:t>
            </a:r>
            <a:endParaRPr lang="bs-Latn-BA" sz="2400" smtClean="0">
              <a:solidFill>
                <a:srgbClr val="00CCFF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bs-Latn-BA" sz="2400" smtClean="0">
                <a:solidFill>
                  <a:srgbClr val="00CCFF"/>
                </a:solidFill>
              </a:rPr>
              <a:t>     - dejstvo </a:t>
            </a:r>
            <a:r>
              <a:rPr lang="en-US" sz="2400" smtClean="0">
                <a:solidFill>
                  <a:srgbClr val="00CCFF"/>
                </a:solidFill>
              </a:rPr>
              <a:t>pravosnažn</a:t>
            </a:r>
            <a:r>
              <a:rPr lang="bs-Latn-BA" sz="2400" smtClean="0">
                <a:solidFill>
                  <a:srgbClr val="00CCFF"/>
                </a:solidFill>
              </a:rPr>
              <a:t>e</a:t>
            </a:r>
            <a:r>
              <a:rPr lang="en-US" sz="2400" smtClean="0">
                <a:solidFill>
                  <a:srgbClr val="00CCFF"/>
                </a:solidFill>
              </a:rPr>
              <a:t>  presud</a:t>
            </a:r>
            <a:r>
              <a:rPr lang="bs-Latn-BA" sz="2400" smtClean="0">
                <a:solidFill>
                  <a:srgbClr val="00CCFF"/>
                </a:solidFill>
              </a:rPr>
              <a:t>e</a:t>
            </a:r>
            <a:r>
              <a:rPr lang="en-US" sz="2400" smtClean="0">
                <a:solidFill>
                  <a:srgbClr val="00CCFF"/>
                </a:solidFill>
              </a:rPr>
              <a:t> </a:t>
            </a:r>
            <a:endParaRPr lang="bs-Latn-BA" sz="2400" smtClean="0">
              <a:solidFill>
                <a:srgbClr val="00CCFF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bs-Latn-BA" sz="2400" smtClean="0">
                <a:solidFill>
                  <a:srgbClr val="00CCFF"/>
                </a:solidFill>
              </a:rPr>
              <a:t>	- dejstvo izvršne isprave</a:t>
            </a:r>
          </a:p>
          <a:p>
            <a:pPr eaLnBrk="1" hangingPunct="1"/>
            <a:endParaRPr lang="hr-HR" sz="2400" smtClean="0">
              <a:solidFill>
                <a:srgbClr val="00CC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CBEFC-235A-4502-AE97-372B5A358876}" type="slidenum">
              <a:rPr lang="hr-HR"/>
              <a:pPr>
                <a:defRPr/>
              </a:pPr>
              <a:t>18</a:t>
            </a:fld>
            <a:endParaRPr lang="hr-HR" dirty="0"/>
          </a:p>
        </p:txBody>
      </p:sp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7467600" cy="1143000"/>
          </a:xfrm>
        </p:spPr>
        <p:txBody>
          <a:bodyPr/>
          <a:lstStyle/>
          <a:p>
            <a:r>
              <a:rPr lang="bs-Latn-BA" sz="3200" b="1" smtClean="0">
                <a:solidFill>
                  <a:srgbClr val="FFCC00"/>
                </a:solidFill>
                <a:latin typeface="Franklin Gothic Book" pitchFamily="34" charset="0"/>
              </a:rPr>
              <a:t>Pravni okvir za zaključenje sudskog poravnanja</a:t>
            </a:r>
            <a:endParaRPr lang="en-US" sz="3200" b="1" smtClean="0">
              <a:solidFill>
                <a:srgbClr val="FFCC00"/>
              </a:solidFill>
              <a:latin typeface="Franklin Gothic Book" pitchFamily="34" charset="0"/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7467600" cy="45259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bs-Latn-BA" sz="2400" smtClean="0">
                <a:solidFill>
                  <a:srgbClr val="00CCFF"/>
                </a:solidFill>
              </a:rPr>
              <a:t>Član 88. ZPP-a</a:t>
            </a:r>
          </a:p>
          <a:p>
            <a:endParaRPr lang="bs-Latn-BA" sz="2400" smtClean="0">
              <a:solidFill>
                <a:srgbClr val="00CCFF"/>
              </a:solidFill>
            </a:endParaRPr>
          </a:p>
          <a:p>
            <a:r>
              <a:rPr lang="bs-Latn-BA" sz="2400" smtClean="0">
                <a:solidFill>
                  <a:srgbClr val="00CCFF"/>
                </a:solidFill>
              </a:rPr>
              <a:t>Sud </a:t>
            </a:r>
            <a:r>
              <a:rPr lang="bs-Latn-BA" sz="2400" b="1" smtClean="0">
                <a:solidFill>
                  <a:srgbClr val="FFCC00"/>
                </a:solidFill>
              </a:rPr>
              <a:t>će,</a:t>
            </a:r>
            <a:r>
              <a:rPr lang="bs-Latn-BA" sz="2400" smtClean="0">
                <a:solidFill>
                  <a:srgbClr val="00CCFF"/>
                </a:solidFill>
              </a:rPr>
              <a:t> na način koji ne ugrožava  njegovu nepristrasnost, na pripremnom ročištu, kao i u toku cijelog postupka, nastojati da stranke zaključe sudsko poravnanje</a:t>
            </a:r>
          </a:p>
          <a:p>
            <a:pPr>
              <a:buFont typeface="Wingdings 2" pitchFamily="18" charset="2"/>
              <a:buNone/>
            </a:pPr>
            <a:endParaRPr lang="bs-Latn-BA" sz="2400" smtClean="0">
              <a:solidFill>
                <a:srgbClr val="00CCFF"/>
              </a:solidFill>
            </a:endParaRPr>
          </a:p>
          <a:p>
            <a:r>
              <a:rPr lang="bs-Latn-BA" sz="2400" smtClean="0">
                <a:solidFill>
                  <a:srgbClr val="00CCFF"/>
                </a:solidFill>
              </a:rPr>
              <a:t>Sud </a:t>
            </a:r>
            <a:r>
              <a:rPr lang="bs-Latn-BA" sz="2400" b="1" smtClean="0">
                <a:solidFill>
                  <a:srgbClr val="FFCC00"/>
                </a:solidFill>
              </a:rPr>
              <a:t>može,</a:t>
            </a:r>
            <a:r>
              <a:rPr lang="bs-Latn-BA" sz="2400" smtClean="0">
                <a:solidFill>
                  <a:srgbClr val="00CCFF"/>
                </a:solidFill>
              </a:rPr>
              <a:t> kada ocjeni da je to osnovano, strankama predložiti kako da se poravnaju, vodeći računa o željama stranaka, prirodi spora, odnosima među strankama i drugim okolnostima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024F8-49FC-4540-9013-24F032F709D1}" type="slidenum">
              <a:rPr lang="hr-HR"/>
              <a:pPr>
                <a:defRPr/>
              </a:pPr>
              <a:t>19</a:t>
            </a:fld>
            <a:endParaRPr lang="hr-HR" dirty="0"/>
          </a:p>
        </p:txBody>
      </p:sp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7467600" cy="1143000"/>
          </a:xfrm>
        </p:spPr>
        <p:txBody>
          <a:bodyPr/>
          <a:lstStyle/>
          <a:p>
            <a:r>
              <a:rPr lang="bs-Latn-BA" sz="3200" b="1" smtClean="0">
                <a:solidFill>
                  <a:srgbClr val="FFCC00"/>
                </a:solidFill>
                <a:latin typeface="Franklin Gothic Book" pitchFamily="34" charset="0"/>
              </a:rPr>
              <a:t>Kako nastojati da stranke zaključe poravnanje</a:t>
            </a:r>
            <a:endParaRPr lang="en-US" sz="3200" b="1" smtClean="0">
              <a:solidFill>
                <a:srgbClr val="FFCC00"/>
              </a:solidFill>
              <a:latin typeface="Franklin Gothic Book" pitchFamily="34" charset="0"/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bs-Latn-BA" sz="2400" smtClean="0">
                <a:solidFill>
                  <a:srgbClr val="00CCFF"/>
                </a:solidFill>
              </a:rPr>
              <a:t>ispitivati volju i spremnost stranaka za mirno rješenje spora</a:t>
            </a:r>
          </a:p>
          <a:p>
            <a:endParaRPr lang="bs-Latn-BA" sz="2400" smtClean="0">
              <a:solidFill>
                <a:srgbClr val="00CCFF"/>
              </a:solidFill>
            </a:endParaRPr>
          </a:p>
          <a:p>
            <a:r>
              <a:rPr lang="bs-Latn-BA" sz="2400" smtClean="0">
                <a:solidFill>
                  <a:srgbClr val="00CCFF"/>
                </a:solidFill>
              </a:rPr>
              <a:t>ukazati strankama na mogućnost zaključenja sudskog poravnajna i prednosti</a:t>
            </a:r>
          </a:p>
          <a:p>
            <a:pPr>
              <a:buFont typeface="Wingdings 2" pitchFamily="18" charset="2"/>
              <a:buNone/>
            </a:pPr>
            <a:endParaRPr lang="bs-Latn-BA" sz="2400" smtClean="0">
              <a:solidFill>
                <a:srgbClr val="00CCFF"/>
              </a:solidFill>
            </a:endParaRPr>
          </a:p>
          <a:p>
            <a:r>
              <a:rPr lang="bs-Latn-BA" sz="2400" smtClean="0">
                <a:solidFill>
                  <a:srgbClr val="00CCFF"/>
                </a:solidFill>
              </a:rPr>
              <a:t>postavljati pitanja strankama radi razjašnjenja obima  i sadržaja njihovih prijedloga</a:t>
            </a:r>
          </a:p>
          <a:p>
            <a:endParaRPr lang="bs-Latn-BA" sz="2400" smtClean="0">
              <a:solidFill>
                <a:srgbClr val="00CCFF"/>
              </a:solidFill>
            </a:endParaRPr>
          </a:p>
          <a:p>
            <a:r>
              <a:rPr lang="bs-Latn-BA" sz="2400" smtClean="0">
                <a:solidFill>
                  <a:srgbClr val="00CCFF"/>
                </a:solidFill>
              </a:rPr>
              <a:t>Predložiti strankama kako da se poravnaju</a:t>
            </a:r>
          </a:p>
          <a:p>
            <a:endParaRPr lang="bs-Latn-BA" sz="2400" smtClean="0">
              <a:solidFill>
                <a:srgbClr val="00CCFF"/>
              </a:solidFill>
            </a:endParaRPr>
          </a:p>
          <a:p>
            <a:endParaRPr lang="bs-Latn-BA" sz="2400" smtClean="0">
              <a:solidFill>
                <a:srgbClr val="00CCFF"/>
              </a:solidFill>
            </a:endParaRPr>
          </a:p>
          <a:p>
            <a:endParaRPr lang="en-US" sz="2400" smtClean="0">
              <a:solidFill>
                <a:srgbClr val="00CC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2F023-DF5D-42A8-BB76-AF1BDFF1F13A}" type="slidenum">
              <a:rPr lang="hr-HR"/>
              <a:pPr>
                <a:defRPr/>
              </a:pPr>
              <a:t>2</a:t>
            </a:fld>
            <a:endParaRPr lang="hr-HR" dirty="0"/>
          </a:p>
        </p:txBody>
      </p:sp>
      <p:sp>
        <p:nvSpPr>
          <p:cNvPr id="9218" name="Rectangle 3"/>
          <p:cNvSpPr>
            <a:spLocks noGrp="1"/>
          </p:cNvSpPr>
          <p:nvPr>
            <p:ph type="body" idx="4294967295"/>
          </p:nvPr>
        </p:nvSpPr>
        <p:spPr>
          <a:xfrm>
            <a:off x="684213" y="1412875"/>
            <a:ext cx="7467600" cy="43211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hr-HR" sz="280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hr-HR" sz="320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Sudska nagodba je stvorena da riješi konflikt, a ne samo predmet.” </a:t>
            </a:r>
          </a:p>
          <a:p>
            <a:pPr algn="ctr" eaLnBrk="1" hangingPunct="1">
              <a:buFont typeface="Wingdings 2" pitchFamily="18" charset="2"/>
              <a:buNone/>
            </a:pPr>
            <a:endParaRPr lang="hr-HR" sz="3200" b="1" i="1" smtClean="0">
              <a:solidFill>
                <a:srgbClr val="FFC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hr-HR" sz="3200" b="1" i="1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Srđan Šimac, sudija trgovačkog suda RH</a:t>
            </a:r>
          </a:p>
          <a:p>
            <a:pPr eaLnBrk="1" hangingPunct="1">
              <a:buFont typeface="Wingdings 2" pitchFamily="18" charset="2"/>
              <a:buNone/>
            </a:pPr>
            <a:endParaRPr lang="hr-HR" sz="3200" smtClean="0">
              <a:solidFill>
                <a:srgbClr val="FFC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hr-HR" sz="3200" b="1" i="1" u="sng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 KONFLIKT ?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hr-HR" sz="320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r-HR" sz="3200" i="1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interesi + emocije</a:t>
            </a:r>
            <a:r>
              <a:rPr lang="hr-HR" sz="320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endParaRPr lang="en-US" sz="3200" smtClean="0">
              <a:solidFill>
                <a:srgbClr val="FFCC00"/>
              </a:solidFill>
            </a:endParaRPr>
          </a:p>
          <a:p>
            <a:pPr eaLnBrk="1" hangingPunct="1"/>
            <a:endParaRPr lang="en-US" sz="3200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B74AC-F9B0-4B38-967F-118BE9ACB210}" type="slidenum">
              <a:rPr lang="hr-HR"/>
              <a:pPr>
                <a:defRPr/>
              </a:pPr>
              <a:t>20</a:t>
            </a:fld>
            <a:endParaRPr lang="hr-HR" dirty="0"/>
          </a:p>
        </p:txBody>
      </p:sp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7467600" cy="1143000"/>
          </a:xfrm>
        </p:spPr>
        <p:txBody>
          <a:bodyPr/>
          <a:lstStyle/>
          <a:p>
            <a:r>
              <a:rPr lang="en-US" sz="3200" b="1" smtClean="0">
                <a:solidFill>
                  <a:srgbClr val="FFCC00"/>
                </a:solidFill>
                <a:latin typeface="Franklin Gothic Book" pitchFamily="34" charset="0"/>
              </a:rPr>
              <a:t>Ograničenja suda za zaključenje poravnanja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7467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s-Latn-BA" sz="2400" smtClean="0">
                <a:solidFill>
                  <a:srgbClr val="00CCFF"/>
                </a:solidFill>
              </a:rPr>
              <a:t>Sud će voditi računa da ne naruši princip nepristrasnosti</a:t>
            </a:r>
          </a:p>
          <a:p>
            <a:pPr>
              <a:lnSpc>
                <a:spcPct val="90000"/>
              </a:lnSpc>
            </a:pPr>
            <a:endParaRPr lang="bs-Latn-BA" sz="2400" smtClean="0">
              <a:solidFill>
                <a:srgbClr val="00CCFF"/>
              </a:solidFill>
            </a:endParaRPr>
          </a:p>
          <a:p>
            <a:pPr>
              <a:lnSpc>
                <a:spcPct val="90000"/>
              </a:lnSpc>
            </a:pPr>
            <a:r>
              <a:rPr lang="bs-Latn-BA" sz="2400" smtClean="0">
                <a:solidFill>
                  <a:srgbClr val="00CCFF"/>
                </a:solidFill>
              </a:rPr>
              <a:t>Sud će voditi računa da ne smije direktno uticati na volju stranaka, poravnanje mora biti rezultat njihove slobodne volje</a:t>
            </a:r>
          </a:p>
          <a:p>
            <a:pPr>
              <a:lnSpc>
                <a:spcPct val="90000"/>
              </a:lnSpc>
            </a:pPr>
            <a:endParaRPr lang="bs-Latn-BA" sz="2400" smtClean="0">
              <a:solidFill>
                <a:srgbClr val="00CCFF"/>
              </a:solidFill>
            </a:endParaRPr>
          </a:p>
          <a:p>
            <a:pPr>
              <a:lnSpc>
                <a:spcPct val="90000"/>
              </a:lnSpc>
            </a:pPr>
            <a:r>
              <a:rPr lang="bs-Latn-BA" sz="2400" smtClean="0">
                <a:solidFill>
                  <a:srgbClr val="00CCFF"/>
                </a:solidFill>
              </a:rPr>
              <a:t>Sud će voditi računa da ne prejudicira ishod spora</a:t>
            </a:r>
          </a:p>
          <a:p>
            <a:pPr>
              <a:lnSpc>
                <a:spcPct val="90000"/>
              </a:lnSpc>
            </a:pPr>
            <a:endParaRPr lang="bs-Latn-BA" sz="2400" smtClean="0">
              <a:solidFill>
                <a:srgbClr val="00CCFF"/>
              </a:solidFill>
            </a:endParaRPr>
          </a:p>
          <a:p>
            <a:pPr>
              <a:lnSpc>
                <a:spcPct val="90000"/>
              </a:lnSpc>
            </a:pPr>
            <a:r>
              <a:rPr lang="bs-Latn-BA" sz="2400" smtClean="0">
                <a:solidFill>
                  <a:srgbClr val="00CCFF"/>
                </a:solidFill>
              </a:rPr>
              <a:t>Procesne pretpostavke – da je predmet dozvoljen i da je podoban za izvršenje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bs-Latn-BA" sz="2400" smtClean="0">
              <a:solidFill>
                <a:srgbClr val="00CCFF"/>
              </a:solidFill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bs-Latn-BA" sz="2400" smtClean="0">
              <a:solidFill>
                <a:srgbClr val="00CCFF"/>
              </a:solidFill>
            </a:endParaRPr>
          </a:p>
          <a:p>
            <a:pPr>
              <a:lnSpc>
                <a:spcPct val="90000"/>
              </a:lnSpc>
            </a:pPr>
            <a:endParaRPr lang="en-US" sz="2400" smtClean="0">
              <a:solidFill>
                <a:srgbClr val="00CC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1A181-8528-4050-B7AA-0CE4581B87AA}" type="slidenum">
              <a:rPr lang="hr-HR"/>
              <a:pPr>
                <a:defRPr/>
              </a:pPr>
              <a:t>21</a:t>
            </a:fld>
            <a:endParaRPr lang="hr-HR" dirty="0"/>
          </a:p>
        </p:txBody>
      </p:sp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7467600" cy="1143000"/>
          </a:xfrm>
        </p:spPr>
        <p:txBody>
          <a:bodyPr/>
          <a:lstStyle/>
          <a:p>
            <a:r>
              <a:rPr lang="hr-HR" sz="3200" b="1" smtClean="0">
                <a:solidFill>
                  <a:srgbClr val="FFCC00"/>
                </a:solidFill>
                <a:latin typeface="Franklin Gothic Book" pitchFamily="34" charset="0"/>
              </a:rPr>
              <a:t>Unutrašnji konflikt sudija</a:t>
            </a:r>
            <a:r>
              <a:rPr lang="hr-HR" sz="3600" b="1" smtClean="0">
                <a:solidFill>
                  <a:srgbClr val="FFCC00"/>
                </a:solidFill>
                <a:latin typeface="Franklin Gothic Book" pitchFamily="34" charset="0"/>
              </a:rPr>
              <a:t> </a:t>
            </a:r>
            <a:endParaRPr lang="en-US" sz="3600" b="1" smtClean="0">
              <a:solidFill>
                <a:srgbClr val="FFCC00"/>
              </a:solidFill>
              <a:latin typeface="Franklin Gothic Book" pitchFamily="34" charset="0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r-HR" sz="2400" smtClean="0">
                <a:solidFill>
                  <a:srgbClr val="FFCC00"/>
                </a:solidFill>
              </a:rPr>
              <a:t>Teško, traži puno vremena…</a:t>
            </a:r>
          </a:p>
          <a:p>
            <a:pPr eaLnBrk="1" hangingPunct="1">
              <a:buFont typeface="Wingdings 2" pitchFamily="18" charset="2"/>
              <a:buNone/>
            </a:pPr>
            <a:endParaRPr lang="hr-HR" sz="2400" smtClean="0">
              <a:solidFill>
                <a:srgbClr val="FFCC00"/>
              </a:solidFill>
            </a:endParaRPr>
          </a:p>
          <a:p>
            <a:pPr eaLnBrk="1" hangingPunct="1"/>
            <a:r>
              <a:rPr lang="hr-HR" sz="2400" smtClean="0">
                <a:solidFill>
                  <a:srgbClr val="FFCC00"/>
                </a:solidFill>
              </a:rPr>
              <a:t>Dopustiti emocije? </a:t>
            </a:r>
          </a:p>
          <a:p>
            <a:pPr eaLnBrk="1" hangingPunct="1"/>
            <a:r>
              <a:rPr lang="hr-HR" sz="2400" smtClean="0">
                <a:solidFill>
                  <a:srgbClr val="FFCC00"/>
                </a:solidFill>
              </a:rPr>
              <a:t>Slušati?</a:t>
            </a:r>
          </a:p>
          <a:p>
            <a:pPr eaLnBrk="1" hangingPunct="1"/>
            <a:r>
              <a:rPr lang="hr-HR" sz="2400" smtClean="0">
                <a:solidFill>
                  <a:srgbClr val="FFCC00"/>
                </a:solidFill>
              </a:rPr>
              <a:t>Razgovarati o pravno ne-relevantnom?</a:t>
            </a:r>
          </a:p>
          <a:p>
            <a:pPr eaLnBrk="1" hangingPunct="1">
              <a:buFont typeface="Wingdings 2" pitchFamily="18" charset="2"/>
              <a:buNone/>
            </a:pPr>
            <a:endParaRPr lang="hr-HR" sz="2400" smtClean="0">
              <a:solidFill>
                <a:srgbClr val="FFCC00"/>
              </a:solidFill>
            </a:endParaRPr>
          </a:p>
          <a:p>
            <a:pPr eaLnBrk="1" hangingPunct="1"/>
            <a:r>
              <a:rPr lang="hr-HR" sz="2400" smtClean="0">
                <a:solidFill>
                  <a:srgbClr val="FFCC00"/>
                </a:solidFill>
              </a:rPr>
              <a:t>Mnoge sudije nagađanje osjećaju kao teret.</a:t>
            </a:r>
          </a:p>
          <a:p>
            <a:pPr eaLnBrk="1" hangingPunct="1">
              <a:buFont typeface="Wingdings 2" pitchFamily="18" charset="2"/>
              <a:buNone/>
            </a:pPr>
            <a:endParaRPr lang="hr-HR" sz="2400" smtClean="0">
              <a:solidFill>
                <a:srgbClr val="FFCC00"/>
              </a:solidFill>
            </a:endParaRPr>
          </a:p>
          <a:p>
            <a:pPr eaLnBrk="1" hangingPunct="1"/>
            <a:r>
              <a:rPr lang="hr-HR" sz="2400" smtClean="0">
                <a:solidFill>
                  <a:srgbClr val="FFCC00"/>
                </a:solidFill>
              </a:rPr>
              <a:t>Druge sudije na poravnanje gledaju kao na kreativno rješenje spora.</a:t>
            </a:r>
          </a:p>
          <a:p>
            <a:pPr eaLnBrk="1" hangingPunct="1"/>
            <a:endParaRPr lang="hr-HR" sz="2400" smtClean="0">
              <a:solidFill>
                <a:srgbClr val="FFCC00"/>
              </a:solidFill>
            </a:endParaRPr>
          </a:p>
          <a:p>
            <a:pPr>
              <a:buFont typeface="Wingdings 2" pitchFamily="18" charset="2"/>
              <a:buNone/>
            </a:pPr>
            <a:endParaRPr lang="en-US" sz="2600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EAE1D-136D-405A-8380-FDEF2536AF4F}" type="slidenum">
              <a:rPr lang="hr-HR"/>
              <a:pPr>
                <a:defRPr/>
              </a:pPr>
              <a:t>22</a:t>
            </a:fld>
            <a:endParaRPr lang="hr-HR" dirty="0"/>
          </a:p>
        </p:txBody>
      </p:sp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7467600" cy="1143000"/>
          </a:xfrm>
        </p:spPr>
        <p:txBody>
          <a:bodyPr/>
          <a:lstStyle/>
          <a:p>
            <a:r>
              <a:rPr lang="bs-Latn-BA" sz="3200" smtClean="0">
                <a:solidFill>
                  <a:srgbClr val="FFCC00"/>
                </a:solidFill>
                <a:latin typeface="Franklin Gothic Book" pitchFamily="34" charset="0"/>
              </a:rPr>
              <a:t>Novi pristup sudija u rješavanju predmeta</a:t>
            </a:r>
            <a:endParaRPr lang="en-US" sz="3200" smtClean="0">
              <a:solidFill>
                <a:srgbClr val="FFCC00"/>
              </a:solidFill>
              <a:latin typeface="Franklin Gothic Book" pitchFamily="34" charset="0"/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bs-Latn-BA" i="1" dirty="0" smtClean="0"/>
          </a:p>
          <a:p>
            <a:pPr>
              <a:buFont typeface="Wingdings 2" pitchFamily="18" charset="2"/>
              <a:buNone/>
            </a:pPr>
            <a:r>
              <a:rPr lang="bs-Latn-BA" i="1" dirty="0" smtClean="0">
                <a:solidFill>
                  <a:srgbClr val="00CCFF"/>
                </a:solidFill>
              </a:rPr>
              <a:t>“</a:t>
            </a:r>
            <a:r>
              <a:rPr lang="bs-Latn-BA" i="1" dirty="0" err="1" smtClean="0">
                <a:solidFill>
                  <a:srgbClr val="00CCFF"/>
                </a:solidFill>
              </a:rPr>
              <a:t>Change</a:t>
            </a:r>
            <a:r>
              <a:rPr lang="bs-Latn-BA" i="1" dirty="0" smtClean="0">
                <a:solidFill>
                  <a:srgbClr val="00CCFF"/>
                </a:solidFill>
              </a:rPr>
              <a:t> </a:t>
            </a:r>
            <a:r>
              <a:rPr lang="bs-Latn-BA" i="1" dirty="0" err="1" smtClean="0">
                <a:solidFill>
                  <a:srgbClr val="00CCFF"/>
                </a:solidFill>
              </a:rPr>
              <a:t>you</a:t>
            </a:r>
            <a:r>
              <a:rPr lang="bs-Latn-BA" i="1" dirty="0" smtClean="0">
                <a:solidFill>
                  <a:srgbClr val="00CCFF"/>
                </a:solidFill>
              </a:rPr>
              <a:t> </a:t>
            </a:r>
            <a:r>
              <a:rPr lang="bs-Latn-BA" i="1" dirty="0" err="1" smtClean="0">
                <a:solidFill>
                  <a:srgbClr val="00CCFF"/>
                </a:solidFill>
              </a:rPr>
              <a:t>words</a:t>
            </a:r>
            <a:r>
              <a:rPr lang="bs-Latn-BA" i="1" dirty="0" smtClean="0">
                <a:solidFill>
                  <a:srgbClr val="00CCFF"/>
                </a:solidFill>
              </a:rPr>
              <a:t>, </a:t>
            </a:r>
            <a:r>
              <a:rPr lang="bs-Latn-BA" i="1" dirty="0" err="1" smtClean="0">
                <a:solidFill>
                  <a:srgbClr val="00CCFF"/>
                </a:solidFill>
              </a:rPr>
              <a:t>change</a:t>
            </a:r>
            <a:r>
              <a:rPr lang="bs-Latn-BA" i="1" dirty="0" smtClean="0">
                <a:solidFill>
                  <a:srgbClr val="00CCFF"/>
                </a:solidFill>
              </a:rPr>
              <a:t> </a:t>
            </a:r>
            <a:r>
              <a:rPr lang="bs-Latn-BA" i="1" dirty="0" err="1" smtClean="0">
                <a:solidFill>
                  <a:srgbClr val="00CCFF"/>
                </a:solidFill>
              </a:rPr>
              <a:t>you</a:t>
            </a:r>
            <a:r>
              <a:rPr lang="bs-Latn-BA" i="1" dirty="0" smtClean="0">
                <a:solidFill>
                  <a:srgbClr val="00CCFF"/>
                </a:solidFill>
              </a:rPr>
              <a:t> </a:t>
            </a:r>
            <a:r>
              <a:rPr lang="bs-Latn-BA" i="1" dirty="0" err="1" smtClean="0">
                <a:solidFill>
                  <a:srgbClr val="00CCFF"/>
                </a:solidFill>
              </a:rPr>
              <a:t>world</a:t>
            </a:r>
            <a:r>
              <a:rPr lang="bs-Latn-BA" i="1" dirty="0" smtClean="0">
                <a:solidFill>
                  <a:srgbClr val="00CCFF"/>
                </a:solidFill>
              </a:rPr>
              <a:t> ...”</a:t>
            </a:r>
          </a:p>
          <a:p>
            <a:pPr>
              <a:buFont typeface="Wingdings 2" pitchFamily="18" charset="2"/>
              <a:buNone/>
            </a:pPr>
            <a:endParaRPr lang="bs-Latn-BA" i="1" dirty="0" smtClean="0">
              <a:solidFill>
                <a:srgbClr val="00CCFF"/>
              </a:solidFill>
            </a:endParaRPr>
          </a:p>
          <a:p>
            <a:pPr>
              <a:buFont typeface="Wingdings 2" pitchFamily="18" charset="2"/>
              <a:buNone/>
            </a:pPr>
            <a:endParaRPr lang="bs-Latn-BA" i="1" dirty="0" smtClean="0">
              <a:solidFill>
                <a:srgbClr val="00CCFF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bs-Latn-BA" i="1" dirty="0" smtClean="0">
                <a:solidFill>
                  <a:srgbClr val="00CCFF"/>
                </a:solidFill>
              </a:rPr>
              <a:t>“ Ja svima dajem na znanje da najbolje je poravnanje pa im kažem...”</a:t>
            </a:r>
            <a:endParaRPr lang="en-US" i="1" dirty="0" smtClean="0">
              <a:solidFill>
                <a:srgbClr val="00CC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8B68A-ECA5-4117-B2FA-3294440212AD}" type="slidenum">
              <a:rPr lang="hr-HR"/>
              <a:pPr>
                <a:defRPr/>
              </a:pPr>
              <a:t>23</a:t>
            </a:fld>
            <a:endParaRPr lang="hr-HR" dirty="0"/>
          </a:p>
        </p:txBody>
      </p:sp>
      <p:sp>
        <p:nvSpPr>
          <p:cNvPr id="30722" name="Naslov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7467600" cy="1143000"/>
          </a:xfrm>
        </p:spPr>
        <p:txBody>
          <a:bodyPr/>
          <a:lstStyle/>
          <a:p>
            <a:pPr eaLnBrk="1" hangingPunct="1"/>
            <a:r>
              <a:rPr lang="hr-HR" sz="3200" b="1" smtClean="0">
                <a:solidFill>
                  <a:srgbClr val="FFC000"/>
                </a:solidFill>
                <a:latin typeface="Franklin Gothic Book" pitchFamily="34" charset="0"/>
              </a:rPr>
              <a:t>Smjernice za postupanje sudije</a:t>
            </a:r>
          </a:p>
        </p:txBody>
      </p:sp>
      <p:sp>
        <p:nvSpPr>
          <p:cNvPr id="30723" name="Rezervirano mjesto sadržaja 2"/>
          <p:cNvSpPr>
            <a:spLocks noGrp="1"/>
          </p:cNvSpPr>
          <p:nvPr>
            <p:ph idx="4294967295"/>
          </p:nvPr>
        </p:nvSpPr>
        <p:spPr>
          <a:xfrm>
            <a:off x="468313" y="1196975"/>
            <a:ext cx="7467600" cy="4957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400" smtClean="0">
                <a:solidFill>
                  <a:srgbClr val="00CCFF"/>
                </a:solidFill>
              </a:rPr>
              <a:t>Nije dovoljno samo upitati ili preporučiti poravnanje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>
                <a:solidFill>
                  <a:srgbClr val="00CCFF"/>
                </a:solidFill>
              </a:rPr>
              <a:t>Sliči neuvjerljivom reklamnom sloganu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hr-HR" sz="2400" smtClean="0">
              <a:solidFill>
                <a:srgbClr val="00CCFF"/>
              </a:solidFill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r-HR" sz="2300" smtClean="0">
                <a:solidFill>
                  <a:srgbClr val="FFC000"/>
                </a:solidFill>
              </a:rPr>
              <a:t>Kako suprotstavljanje pretvoriti u saradnju: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r-HR" sz="2400" smtClean="0">
                <a:solidFill>
                  <a:srgbClr val="00CCFF"/>
                </a:solidFill>
              </a:rPr>
              <a:t>- promjena načina gledanja na spor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smtClean="0">
                <a:solidFill>
                  <a:srgbClr val="00CCFF"/>
                </a:solidFill>
              </a:rPr>
              <a:t>- transparentnost u postupanju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smtClean="0">
                <a:solidFill>
                  <a:srgbClr val="00CCFF"/>
                </a:solidFill>
              </a:rPr>
              <a:t>- pružiti osjećaj sigurnosti i povjerenja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r-HR" sz="2400" smtClean="0">
                <a:solidFill>
                  <a:srgbClr val="00CCFF"/>
                </a:solidFill>
              </a:rPr>
              <a:t>- fleksibilnost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r-HR" sz="2400" smtClean="0">
                <a:solidFill>
                  <a:srgbClr val="00CCFF"/>
                </a:solidFill>
              </a:rPr>
              <a:t>- poštovanje i ljudski odnos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smtClean="0">
                <a:solidFill>
                  <a:srgbClr val="00CCFF"/>
                </a:solidFill>
              </a:rPr>
              <a:t>- iskazati razumjevanje za položaj i teškoće stranaka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smtClean="0">
                <a:solidFill>
                  <a:srgbClr val="00CCFF"/>
                </a:solidFill>
              </a:rPr>
              <a:t>- ukazati strankama na sve strane njihovog spora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r-HR" sz="2400" smtClean="0">
                <a:solidFill>
                  <a:srgbClr val="00CCFF"/>
                </a:solidFill>
              </a:rPr>
              <a:t>- kreativnost sudije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hr-HR" sz="2400" smtClean="0">
              <a:solidFill>
                <a:srgbClr val="00CC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F2C96-D426-4ED4-9CC6-8B86A286C35A}" type="slidenum">
              <a:rPr lang="hr-HR"/>
              <a:pPr>
                <a:defRPr/>
              </a:pPr>
              <a:t>24</a:t>
            </a:fld>
            <a:endParaRPr lang="hr-HR" dirty="0"/>
          </a:p>
        </p:txBody>
      </p:sp>
      <p:sp>
        <p:nvSpPr>
          <p:cNvPr id="31746" name="Naslov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7467600" cy="1143000"/>
          </a:xfrm>
        </p:spPr>
        <p:txBody>
          <a:bodyPr/>
          <a:lstStyle/>
          <a:p>
            <a:pPr eaLnBrk="1" hangingPunct="1"/>
            <a:r>
              <a:rPr lang="hr-HR" sz="3200" b="1" smtClean="0">
                <a:solidFill>
                  <a:srgbClr val="FFC000"/>
                </a:solidFill>
                <a:latin typeface="Franklin Gothic Book" pitchFamily="34" charset="0"/>
              </a:rPr>
              <a:t>Kako postupati prema strankama u nastojanju  zaključenja poravnanja</a:t>
            </a:r>
          </a:p>
        </p:txBody>
      </p:sp>
      <p:sp>
        <p:nvSpPr>
          <p:cNvPr id="31747" name="Rezervirano mjesto sadržaja 2"/>
          <p:cNvSpPr>
            <a:spLocks noGrp="1"/>
          </p:cNvSpPr>
          <p:nvPr>
            <p:ph idx="4294967295"/>
          </p:nvPr>
        </p:nvSpPr>
        <p:spPr>
          <a:xfrm>
            <a:off x="468313" y="1268413"/>
            <a:ext cx="7467600" cy="4741862"/>
          </a:xfrm>
        </p:spPr>
        <p:txBody>
          <a:bodyPr/>
          <a:lstStyle/>
          <a:p>
            <a:pPr eaLnBrk="1" hangingPunct="1"/>
            <a:r>
              <a:rPr lang="hr-HR" sz="2400" smtClean="0">
                <a:solidFill>
                  <a:srgbClr val="00CCFF"/>
                </a:solidFill>
              </a:rPr>
              <a:t>Prihvatiti njihova rješenja</a:t>
            </a:r>
          </a:p>
          <a:p>
            <a:pPr eaLnBrk="1" hangingPunct="1"/>
            <a:r>
              <a:rPr lang="hr-HR" sz="2400" smtClean="0">
                <a:solidFill>
                  <a:srgbClr val="00CCFF"/>
                </a:solidFill>
              </a:rPr>
              <a:t>Odvojiti za stranke mnogo više vremena</a:t>
            </a:r>
          </a:p>
          <a:p>
            <a:pPr eaLnBrk="1" hangingPunct="1"/>
            <a:r>
              <a:rPr lang="hr-HR" sz="2400" smtClean="0">
                <a:solidFill>
                  <a:srgbClr val="00CCFF"/>
                </a:solidFill>
              </a:rPr>
              <a:t>Slušati - konflikt traži mjesto da se “ispuše”</a:t>
            </a:r>
          </a:p>
          <a:p>
            <a:pPr eaLnBrk="1" hangingPunct="1"/>
            <a:r>
              <a:rPr lang="hr-HR" sz="2400" smtClean="0">
                <a:solidFill>
                  <a:srgbClr val="00CCFF"/>
                </a:solidFill>
              </a:rPr>
              <a:t>Biti strpljiv i izražavati puno poštovanje</a:t>
            </a:r>
          </a:p>
          <a:p>
            <a:pPr eaLnBrk="1" hangingPunct="1"/>
            <a:r>
              <a:rPr lang="hr-HR" sz="2400" smtClean="0">
                <a:solidFill>
                  <a:srgbClr val="00CCFF"/>
                </a:solidFill>
              </a:rPr>
              <a:t>Razgovarati o pravno ne-relevantnom</a:t>
            </a:r>
          </a:p>
          <a:p>
            <a:pPr eaLnBrk="1" hangingPunct="1"/>
            <a:r>
              <a:rPr lang="hr-HR" sz="2400" smtClean="0">
                <a:solidFill>
                  <a:srgbClr val="00CCFF"/>
                </a:solidFill>
              </a:rPr>
              <a:t>Dopustiti emocije, ne sputavati ih</a:t>
            </a:r>
          </a:p>
          <a:p>
            <a:pPr eaLnBrk="1" hangingPunct="1"/>
            <a:r>
              <a:rPr lang="hr-HR" sz="2400" smtClean="0">
                <a:solidFill>
                  <a:srgbClr val="00CCFF"/>
                </a:solidFill>
              </a:rPr>
              <a:t>Izbjegavati vraćanje na konflikt</a:t>
            </a:r>
          </a:p>
          <a:p>
            <a:pPr eaLnBrk="1" hangingPunct="1"/>
            <a:r>
              <a:rPr lang="hr-HR" sz="2400" smtClean="0">
                <a:solidFill>
                  <a:srgbClr val="00CCFF"/>
                </a:solidFill>
              </a:rPr>
              <a:t>Ne dozvoliti pričanje o prošlosti, fokusirati se na interese stranaka u sporu </a:t>
            </a:r>
          </a:p>
          <a:p>
            <a:pPr eaLnBrk="1" hangingPunct="1"/>
            <a:r>
              <a:rPr lang="hr-HR" sz="2400" smtClean="0">
                <a:solidFill>
                  <a:srgbClr val="00CCFF"/>
                </a:solidFill>
              </a:rPr>
              <a:t>Opustiti stranke adekvatnim humorom</a:t>
            </a:r>
          </a:p>
          <a:p>
            <a:pPr eaLnBrk="1" hangingPunct="1"/>
            <a:r>
              <a:rPr lang="hr-HR" sz="2400" smtClean="0">
                <a:solidFill>
                  <a:srgbClr val="00CCFF"/>
                </a:solidFill>
              </a:rPr>
              <a:t>Promjeniti svoje držanje u sudnici ka manje strogom i formalnom</a:t>
            </a:r>
          </a:p>
          <a:p>
            <a:pPr eaLnBrk="1" hangingPunct="1">
              <a:buFont typeface="Wingdings 2" pitchFamily="18" charset="2"/>
              <a:buNone/>
            </a:pPr>
            <a:endParaRPr lang="hr-HR" sz="2400" smtClean="0">
              <a:solidFill>
                <a:srgbClr val="00CCFF"/>
              </a:solidFill>
            </a:endParaRPr>
          </a:p>
          <a:p>
            <a:pPr eaLnBrk="1" hangingPunct="1"/>
            <a:endParaRPr lang="hr-HR" smtClean="0">
              <a:solidFill>
                <a:srgbClr val="00CC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BD92A-2FB1-4918-9628-11051126AEB5}" type="slidenum">
              <a:rPr lang="hr-HR"/>
              <a:pPr>
                <a:defRPr/>
              </a:pPr>
              <a:t>25</a:t>
            </a:fld>
            <a:endParaRPr lang="hr-HR" dirty="0"/>
          </a:p>
        </p:txBody>
      </p:sp>
      <p:sp>
        <p:nvSpPr>
          <p:cNvPr id="32770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981075"/>
            <a:ext cx="7467600" cy="51450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400" smtClean="0">
                <a:solidFill>
                  <a:srgbClr val="00CCFF"/>
                </a:solidFill>
              </a:rPr>
              <a:t>U mirenju u prvom planu je</a:t>
            </a:r>
            <a:r>
              <a:rPr lang="hr-HR" sz="2400" smtClean="0">
                <a:solidFill>
                  <a:srgbClr val="00B0F0"/>
                </a:solidFill>
              </a:rPr>
              <a:t> </a:t>
            </a:r>
            <a:r>
              <a:rPr lang="hr-HR" sz="2400" smtClean="0">
                <a:solidFill>
                  <a:srgbClr val="FFC000"/>
                </a:solidFill>
              </a:rPr>
              <a:t>saradnja </a:t>
            </a:r>
            <a:r>
              <a:rPr lang="hr-HR" sz="2400" smtClean="0">
                <a:solidFill>
                  <a:srgbClr val="00CCFF"/>
                </a:solidFill>
              </a:rPr>
              <a:t>(stranke čine tim).</a:t>
            </a:r>
          </a:p>
          <a:p>
            <a:pPr eaLnBrk="1" hangingPunct="1">
              <a:lnSpc>
                <a:spcPct val="90000"/>
              </a:lnSpc>
            </a:pPr>
            <a:endParaRPr lang="hr-HR" sz="2400" smtClean="0">
              <a:solidFill>
                <a:srgbClr val="00CC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hr-HR" sz="2400" smtClean="0">
                <a:solidFill>
                  <a:srgbClr val="00CCFF"/>
                </a:solidFill>
              </a:rPr>
              <a:t>U parnici,</a:t>
            </a:r>
            <a:r>
              <a:rPr lang="hr-HR" sz="2400" smtClean="0">
                <a:solidFill>
                  <a:srgbClr val="00B0F0"/>
                </a:solidFill>
              </a:rPr>
              <a:t> </a:t>
            </a:r>
            <a:r>
              <a:rPr lang="hr-HR" sz="2400" smtClean="0">
                <a:solidFill>
                  <a:srgbClr val="FFC000"/>
                </a:solidFill>
              </a:rPr>
              <a:t>suprotstavljanje kao strategija </a:t>
            </a:r>
            <a:r>
              <a:rPr lang="hr-HR" sz="2400" smtClean="0">
                <a:solidFill>
                  <a:srgbClr val="00CCFF"/>
                </a:solidFill>
              </a:rPr>
              <a:t>(stranke su protivnici).</a:t>
            </a:r>
          </a:p>
          <a:p>
            <a:pPr eaLnBrk="1" hangingPunct="1">
              <a:lnSpc>
                <a:spcPct val="90000"/>
              </a:lnSpc>
            </a:pPr>
            <a:endParaRPr lang="hr-HR" sz="2400" smtClean="0">
              <a:solidFill>
                <a:srgbClr val="00CC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hr-HR" sz="2400" smtClean="0">
                <a:solidFill>
                  <a:srgbClr val="00CCFF"/>
                </a:solidFill>
              </a:rPr>
              <a:t>Svaka stranka vjeruje da će suprotna stranka ispuniti njene zahtjeve samo ako na to bude</a:t>
            </a:r>
            <a:r>
              <a:rPr lang="hr-HR" sz="2400" smtClean="0">
                <a:solidFill>
                  <a:srgbClr val="00B0F0"/>
                </a:solidFill>
              </a:rPr>
              <a:t> </a:t>
            </a:r>
            <a:r>
              <a:rPr lang="hr-HR" sz="2400" smtClean="0">
                <a:solidFill>
                  <a:srgbClr val="FFC000"/>
                </a:solidFill>
              </a:rPr>
              <a:t>prisiljena.</a:t>
            </a:r>
          </a:p>
          <a:p>
            <a:pPr eaLnBrk="1" hangingPunct="1">
              <a:lnSpc>
                <a:spcPct val="90000"/>
              </a:lnSpc>
            </a:pPr>
            <a:endParaRPr lang="hr-HR" sz="2400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hr-HR" sz="2400" smtClean="0">
                <a:solidFill>
                  <a:srgbClr val="00CCFF"/>
                </a:solidFill>
              </a:rPr>
              <a:t>Promjenom uloga -</a:t>
            </a:r>
            <a:r>
              <a:rPr lang="hr-HR" sz="2400" smtClean="0">
                <a:solidFill>
                  <a:srgbClr val="00B0F0"/>
                </a:solidFill>
              </a:rPr>
              <a:t> </a:t>
            </a:r>
            <a:r>
              <a:rPr lang="hr-HR" sz="2400" b="1" smtClean="0">
                <a:solidFill>
                  <a:srgbClr val="FFC000"/>
                </a:solidFill>
              </a:rPr>
              <a:t>konfrontacija se zamjenjuje saradnjom</a:t>
            </a:r>
            <a:r>
              <a:rPr lang="hr-HR" sz="2400" b="1" smtClean="0">
                <a:solidFill>
                  <a:srgbClr val="00B0F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hr-HR" sz="2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4D2F9-873F-4404-9698-C22CBFD43091}" type="slidenum">
              <a:rPr lang="hr-HR"/>
              <a:pPr>
                <a:defRPr/>
              </a:pPr>
              <a:t>26</a:t>
            </a:fld>
            <a:endParaRPr lang="hr-HR" dirty="0"/>
          </a:p>
        </p:txBody>
      </p:sp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b="1" dirty="0" err="1" smtClean="0">
                <a:solidFill>
                  <a:srgbClr val="FFCC00"/>
                </a:solidFill>
                <a:latin typeface="Franklin Gothic Book" pitchFamily="34" charset="0"/>
              </a:rPr>
              <a:t>Prepreke</a:t>
            </a:r>
            <a:r>
              <a:rPr lang="en-US" sz="3200" b="1" dirty="0" smtClean="0">
                <a:solidFill>
                  <a:srgbClr val="FFCC00"/>
                </a:solidFill>
                <a:latin typeface="Franklin Gothic Book" pitchFamily="34" charset="0"/>
              </a:rPr>
              <a:t> </a:t>
            </a:r>
            <a:r>
              <a:rPr lang="en-US" sz="3200" b="1" dirty="0" err="1" smtClean="0">
                <a:solidFill>
                  <a:srgbClr val="FFCC00"/>
                </a:solidFill>
                <a:latin typeface="Franklin Gothic Book" pitchFamily="34" charset="0"/>
              </a:rPr>
              <a:t>za</a:t>
            </a:r>
            <a:r>
              <a:rPr lang="en-US" sz="3200" b="1" dirty="0" smtClean="0">
                <a:solidFill>
                  <a:srgbClr val="FFCC00"/>
                </a:solidFill>
                <a:latin typeface="Franklin Gothic Book" pitchFamily="34" charset="0"/>
              </a:rPr>
              <a:t> </a:t>
            </a:r>
            <a:r>
              <a:rPr lang="en-US" sz="3200" b="1" dirty="0" err="1" smtClean="0">
                <a:solidFill>
                  <a:srgbClr val="FFCC00"/>
                </a:solidFill>
                <a:latin typeface="Franklin Gothic Book" pitchFamily="34" charset="0"/>
              </a:rPr>
              <a:t>intenzivnije</a:t>
            </a:r>
            <a:r>
              <a:rPr lang="en-US" sz="3200" b="1" dirty="0" smtClean="0">
                <a:solidFill>
                  <a:srgbClr val="FFCC00"/>
                </a:solidFill>
                <a:latin typeface="Franklin Gothic Book" pitchFamily="34" charset="0"/>
              </a:rPr>
              <a:t> </a:t>
            </a:r>
            <a:r>
              <a:rPr lang="en-US" sz="3200" b="1" dirty="0" err="1" smtClean="0">
                <a:solidFill>
                  <a:srgbClr val="FFCC00"/>
                </a:solidFill>
                <a:latin typeface="Franklin Gothic Book" pitchFamily="34" charset="0"/>
              </a:rPr>
              <a:t>koriš</a:t>
            </a:r>
            <a:r>
              <a:rPr lang="sr-Latn-RS" sz="3200" b="1" dirty="0" smtClean="0">
                <a:solidFill>
                  <a:srgbClr val="FFCC00"/>
                </a:solidFill>
                <a:latin typeface="Franklin Gothic Book" pitchFamily="34" charset="0"/>
              </a:rPr>
              <a:t>ć</a:t>
            </a:r>
            <a:r>
              <a:rPr lang="en-US" sz="3200" b="1" dirty="0" err="1" smtClean="0">
                <a:solidFill>
                  <a:srgbClr val="FFCC00"/>
                </a:solidFill>
                <a:latin typeface="Franklin Gothic Book" pitchFamily="34" charset="0"/>
              </a:rPr>
              <a:t>enje</a:t>
            </a:r>
            <a:r>
              <a:rPr lang="en-US" sz="3200" b="1" dirty="0" smtClean="0">
                <a:solidFill>
                  <a:srgbClr val="FFCC00"/>
                </a:solidFill>
                <a:latin typeface="Franklin Gothic Book" pitchFamily="34" charset="0"/>
              </a:rPr>
              <a:t> </a:t>
            </a:r>
            <a:r>
              <a:rPr lang="en-US" sz="3200" b="1" dirty="0" err="1" smtClean="0">
                <a:solidFill>
                  <a:srgbClr val="FFCC00"/>
                </a:solidFill>
                <a:latin typeface="Franklin Gothic Book" pitchFamily="34" charset="0"/>
              </a:rPr>
              <a:t>sudskog</a:t>
            </a:r>
            <a:r>
              <a:rPr lang="en-US" sz="3200" b="1" dirty="0" smtClean="0">
                <a:solidFill>
                  <a:srgbClr val="FFCC00"/>
                </a:solidFill>
                <a:latin typeface="Franklin Gothic Book" pitchFamily="34" charset="0"/>
              </a:rPr>
              <a:t> </a:t>
            </a:r>
            <a:r>
              <a:rPr lang="en-US" sz="3200" b="1" dirty="0" err="1" smtClean="0">
                <a:solidFill>
                  <a:srgbClr val="FFCC00"/>
                </a:solidFill>
                <a:latin typeface="Franklin Gothic Book" pitchFamily="34" charset="0"/>
              </a:rPr>
              <a:t>poravnanja</a:t>
            </a:r>
            <a:r>
              <a:rPr lang="en-US" sz="4200" dirty="0" smtClean="0">
                <a:latin typeface="Franklin Gothic Book" pitchFamily="34" charset="0"/>
              </a:rPr>
              <a:t> 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7467600" cy="4525963"/>
          </a:xfrm>
        </p:spPr>
        <p:txBody>
          <a:bodyPr/>
          <a:lstStyle/>
          <a:p>
            <a:r>
              <a:rPr lang="bs-Latn-BA" sz="2600" smtClean="0">
                <a:solidFill>
                  <a:srgbClr val="00CCFF"/>
                </a:solidFill>
              </a:rPr>
              <a:t>ekonomski interesi punomoćnika stranaka </a:t>
            </a:r>
          </a:p>
          <a:p>
            <a:r>
              <a:rPr lang="bs-Latn-BA" sz="2600" smtClean="0">
                <a:solidFill>
                  <a:srgbClr val="00CCFF"/>
                </a:solidFill>
              </a:rPr>
              <a:t>zakonski zastupnici parničnih stranaka nemaju potrebno ovlašćenje </a:t>
            </a:r>
          </a:p>
          <a:p>
            <a:r>
              <a:rPr lang="bs-Latn-BA" sz="2600" smtClean="0">
                <a:solidFill>
                  <a:srgbClr val="00CCFF"/>
                </a:solidFill>
              </a:rPr>
              <a:t>stranke se suzdržavaju u iznošenju onog što stvarno misle</a:t>
            </a:r>
          </a:p>
          <a:p>
            <a:r>
              <a:rPr lang="bs-Latn-BA" sz="2600" smtClean="0">
                <a:solidFill>
                  <a:srgbClr val="00CCFF"/>
                </a:solidFill>
              </a:rPr>
              <a:t>mentalitet stranaka, prekinuta komunikacija zbog nastalog spora, žele dobiti presudu</a:t>
            </a:r>
          </a:p>
          <a:p>
            <a:r>
              <a:rPr lang="bs-Latn-BA" sz="2600" smtClean="0">
                <a:solidFill>
                  <a:srgbClr val="00CCFF"/>
                </a:solidFill>
              </a:rPr>
              <a:t>stranke nisu upoznate sa mogućnosti rješenja spora poravnanjem</a:t>
            </a:r>
          </a:p>
          <a:p>
            <a:endParaRPr lang="bs-Latn-BA" sz="2600" smtClean="0">
              <a:solidFill>
                <a:srgbClr val="00CCFF"/>
              </a:solidFill>
            </a:endParaRPr>
          </a:p>
          <a:p>
            <a:endParaRPr lang="bs-Latn-BA" sz="2600" smtClean="0">
              <a:solidFill>
                <a:srgbClr val="00CCFF"/>
              </a:solidFill>
            </a:endParaRPr>
          </a:p>
          <a:p>
            <a:endParaRPr lang="en-US" sz="26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3FCD8-B041-4C14-A9AD-18F6349B85C5}" type="slidenum">
              <a:rPr lang="hr-HR"/>
              <a:pPr>
                <a:defRPr/>
              </a:pPr>
              <a:t>27</a:t>
            </a:fld>
            <a:endParaRPr lang="hr-HR" dirty="0"/>
          </a:p>
        </p:txBody>
      </p:sp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bs-Latn-BA" sz="3200" b="1" smtClean="0">
                <a:solidFill>
                  <a:srgbClr val="FFCC00"/>
                </a:solidFill>
                <a:latin typeface="Franklin Gothic Book" pitchFamily="34" charset="0"/>
              </a:rPr>
              <a:t>Kako otkloniti smetnje na putu za  zaključenje sudskog poravnanja</a:t>
            </a:r>
            <a:r>
              <a:rPr lang="bs-Latn-BA" sz="4200" smtClean="0">
                <a:latin typeface="Franklin Gothic Book" pitchFamily="34" charset="0"/>
              </a:rPr>
              <a:t> </a:t>
            </a:r>
            <a:endParaRPr lang="en-US" sz="4200" smtClean="0">
              <a:latin typeface="Franklin Gothic Book" pitchFamily="34" charset="0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bs-Latn-BA" sz="2400" dirty="0" smtClean="0">
                <a:solidFill>
                  <a:srgbClr val="00CCFF"/>
                </a:solidFill>
              </a:rPr>
              <a:t>Kako riješiti problem ako punomoćnik nema </a:t>
            </a:r>
            <a:r>
              <a:rPr lang="bs-Latn-BA" sz="2400" dirty="0" err="1" smtClean="0">
                <a:solidFill>
                  <a:srgbClr val="00CCFF"/>
                </a:solidFill>
              </a:rPr>
              <a:t>ovlašćenje</a:t>
            </a:r>
            <a:r>
              <a:rPr lang="bs-Latn-BA" sz="2400" dirty="0" smtClean="0">
                <a:solidFill>
                  <a:srgbClr val="00CCFF"/>
                </a:solidFill>
              </a:rPr>
              <a:t> za </a:t>
            </a:r>
            <a:r>
              <a:rPr lang="bs-Latn-BA" sz="2400" dirty="0" err="1" smtClean="0">
                <a:solidFill>
                  <a:srgbClr val="00CCFF"/>
                </a:solidFill>
              </a:rPr>
              <a:t>zaključenje</a:t>
            </a:r>
            <a:r>
              <a:rPr lang="bs-Latn-BA" sz="2400" dirty="0" smtClean="0">
                <a:solidFill>
                  <a:srgbClr val="00CCFF"/>
                </a:solidFill>
              </a:rPr>
              <a:t> poravnanja</a:t>
            </a:r>
          </a:p>
          <a:p>
            <a:r>
              <a:rPr lang="bs-Latn-BA" sz="2400" dirty="0" smtClean="0">
                <a:solidFill>
                  <a:srgbClr val="00CCFF"/>
                </a:solidFill>
              </a:rPr>
              <a:t>Ako zakonski zastupnik ( pravobranilac i dr.) stranke nema potrebna </a:t>
            </a:r>
            <a:r>
              <a:rPr lang="bs-Latn-BA" sz="2400" dirty="0" err="1" smtClean="0">
                <a:solidFill>
                  <a:srgbClr val="00CCFF"/>
                </a:solidFill>
              </a:rPr>
              <a:t>ovlašćenja</a:t>
            </a:r>
            <a:r>
              <a:rPr lang="bs-Latn-BA" sz="2400" dirty="0" smtClean="0">
                <a:solidFill>
                  <a:srgbClr val="00CCFF"/>
                </a:solidFill>
              </a:rPr>
              <a:t> za </a:t>
            </a:r>
            <a:r>
              <a:rPr lang="bs-Latn-BA" sz="2400" dirty="0" err="1" smtClean="0">
                <a:solidFill>
                  <a:srgbClr val="00CCFF"/>
                </a:solidFill>
              </a:rPr>
              <a:t>zaključenje</a:t>
            </a:r>
            <a:r>
              <a:rPr lang="bs-Latn-BA" sz="2400" dirty="0" smtClean="0">
                <a:solidFill>
                  <a:srgbClr val="00CCFF"/>
                </a:solidFill>
              </a:rPr>
              <a:t> poravnanja</a:t>
            </a:r>
          </a:p>
          <a:p>
            <a:r>
              <a:rPr lang="bs-Latn-BA" sz="2400" dirty="0" smtClean="0">
                <a:solidFill>
                  <a:srgbClr val="00CCFF"/>
                </a:solidFill>
              </a:rPr>
              <a:t>Ako na ročištu nisu prisutni svi nužni </a:t>
            </a:r>
            <a:r>
              <a:rPr lang="bs-Latn-BA" sz="2400" dirty="0" err="1" smtClean="0">
                <a:solidFill>
                  <a:srgbClr val="00CCFF"/>
                </a:solidFill>
              </a:rPr>
              <a:t>suparničari</a:t>
            </a:r>
            <a:endParaRPr lang="bs-Latn-BA" sz="2400" dirty="0" smtClean="0">
              <a:solidFill>
                <a:srgbClr val="00CCFF"/>
              </a:solidFill>
            </a:endParaRPr>
          </a:p>
          <a:p>
            <a:r>
              <a:rPr lang="bs-Latn-BA" sz="2400" dirty="0" smtClean="0">
                <a:solidFill>
                  <a:srgbClr val="00CCFF"/>
                </a:solidFill>
              </a:rPr>
              <a:t>Ako su nedozvoljeni zahtjevi stranaka</a:t>
            </a:r>
          </a:p>
          <a:p>
            <a:r>
              <a:rPr lang="bs-Latn-BA" sz="2400" dirty="0" smtClean="0">
                <a:solidFill>
                  <a:srgbClr val="00CCFF"/>
                </a:solidFill>
              </a:rPr>
              <a:t>Ako punomoćnici zbog svojih ek. </a:t>
            </a:r>
            <a:r>
              <a:rPr lang="bs-Latn-BA" sz="2400" dirty="0" err="1" smtClean="0">
                <a:solidFill>
                  <a:srgbClr val="00CCFF"/>
                </a:solidFill>
              </a:rPr>
              <a:t>interesa</a:t>
            </a:r>
            <a:r>
              <a:rPr lang="bs-Latn-BA" sz="2400" dirty="0" smtClean="0">
                <a:solidFill>
                  <a:srgbClr val="00CCFF"/>
                </a:solidFill>
              </a:rPr>
              <a:t> stranaka </a:t>
            </a:r>
            <a:r>
              <a:rPr lang="bs-Latn-BA" sz="2400" dirty="0" err="1" smtClean="0">
                <a:solidFill>
                  <a:srgbClr val="00CCFF"/>
                </a:solidFill>
              </a:rPr>
              <a:t>opstruišu</a:t>
            </a:r>
            <a:r>
              <a:rPr lang="bs-Latn-BA" sz="2400" dirty="0" smtClean="0">
                <a:solidFill>
                  <a:srgbClr val="00CCFF"/>
                </a:solidFill>
              </a:rPr>
              <a:t> poravnanje</a:t>
            </a:r>
          </a:p>
          <a:p>
            <a:endParaRPr lang="en-US" sz="2400" dirty="0" smtClean="0">
              <a:solidFill>
                <a:srgbClr val="00CC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88DC8-42D0-4B69-8EBF-622BD54511B4}" type="slidenum">
              <a:rPr lang="hr-HR"/>
              <a:pPr>
                <a:defRPr/>
              </a:pPr>
              <a:t>28</a:t>
            </a:fld>
            <a:endParaRPr lang="hr-HR" dirty="0"/>
          </a:p>
        </p:txBody>
      </p:sp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7467600" cy="1143000"/>
          </a:xfrm>
        </p:spPr>
        <p:txBody>
          <a:bodyPr/>
          <a:lstStyle/>
          <a:p>
            <a:r>
              <a:rPr lang="bs-Latn-BA" sz="3200" b="1" dirty="0" smtClean="0">
                <a:solidFill>
                  <a:srgbClr val="FFCC00"/>
                </a:solidFill>
                <a:latin typeface="Franklin Gothic Book" pitchFamily="34" charset="0"/>
              </a:rPr>
              <a:t>Predmeti pogodni za </a:t>
            </a:r>
            <a:r>
              <a:rPr lang="bs-Latn-BA" sz="3200" b="1" dirty="0" err="1" smtClean="0">
                <a:solidFill>
                  <a:srgbClr val="FFCC00"/>
                </a:solidFill>
                <a:latin typeface="Franklin Gothic Book" pitchFamily="34" charset="0"/>
              </a:rPr>
              <a:t>zaključenje</a:t>
            </a:r>
            <a:r>
              <a:rPr lang="bs-Latn-BA" sz="3200" b="1" dirty="0" smtClean="0">
                <a:solidFill>
                  <a:srgbClr val="FFCC00"/>
                </a:solidFill>
                <a:latin typeface="Franklin Gothic Book" pitchFamily="34" charset="0"/>
              </a:rPr>
              <a:t> sudskog poravnanja</a:t>
            </a:r>
            <a:endParaRPr lang="en-US" sz="3200" b="1" dirty="0" smtClean="0">
              <a:solidFill>
                <a:srgbClr val="FFCC00"/>
              </a:solidFill>
              <a:latin typeface="Franklin Gothic Book" pitchFamily="34" charset="0"/>
            </a:endParaRP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7467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s-Latn-BA" sz="2400" dirty="0" smtClean="0">
                <a:solidFill>
                  <a:srgbClr val="00CCFF"/>
                </a:solidFill>
              </a:rPr>
              <a:t>P</a:t>
            </a:r>
            <a:r>
              <a:rPr lang="en-US" sz="2400" dirty="0" err="1" smtClean="0">
                <a:solidFill>
                  <a:srgbClr val="00CCFF"/>
                </a:solidFill>
              </a:rPr>
              <a:t>rije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svega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predmeti</a:t>
            </a:r>
            <a:r>
              <a:rPr lang="en-US" sz="2400" dirty="0" smtClean="0">
                <a:solidFill>
                  <a:srgbClr val="00CCFF"/>
                </a:solidFill>
              </a:rPr>
              <a:t> u </a:t>
            </a:r>
            <a:r>
              <a:rPr lang="en-US" sz="2400" dirty="0" err="1" smtClean="0">
                <a:solidFill>
                  <a:srgbClr val="00CCFF"/>
                </a:solidFill>
              </a:rPr>
              <a:t>kojima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sudija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može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zaključiti</a:t>
            </a:r>
            <a:r>
              <a:rPr lang="en-US" sz="2400" dirty="0" smtClean="0">
                <a:solidFill>
                  <a:srgbClr val="00CCFF"/>
                </a:solidFill>
              </a:rPr>
              <a:t>, </a:t>
            </a:r>
            <a:r>
              <a:rPr lang="en-US" sz="2400" dirty="0" err="1" smtClean="0">
                <a:solidFill>
                  <a:srgbClr val="00CCFF"/>
                </a:solidFill>
              </a:rPr>
              <a:t>na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osnovu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navoda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tužbe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i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odgovora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na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tužbu</a:t>
            </a:r>
            <a:r>
              <a:rPr lang="en-US" sz="2400" dirty="0" smtClean="0">
                <a:solidFill>
                  <a:srgbClr val="00CCFF"/>
                </a:solidFill>
              </a:rPr>
              <a:t> da </a:t>
            </a:r>
            <a:r>
              <a:rPr lang="en-US" sz="2400" dirty="0" err="1" smtClean="0">
                <a:solidFill>
                  <a:srgbClr val="00CCFF"/>
                </a:solidFill>
              </a:rPr>
              <a:t>ni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pravni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osnov</a:t>
            </a:r>
            <a:r>
              <a:rPr lang="en-US" sz="2400" dirty="0" smtClean="0">
                <a:solidFill>
                  <a:srgbClr val="00CCFF"/>
                </a:solidFill>
              </a:rPr>
              <a:t>, </a:t>
            </a:r>
            <a:r>
              <a:rPr lang="en-US" sz="2400" dirty="0" err="1" smtClean="0">
                <a:solidFill>
                  <a:srgbClr val="00CCFF"/>
                </a:solidFill>
              </a:rPr>
              <a:t>ni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činjenični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osnov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nisu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sporni</a:t>
            </a:r>
            <a:endParaRPr lang="en-US" sz="2400" dirty="0" smtClean="0">
              <a:solidFill>
                <a:srgbClr val="00CCFF"/>
              </a:solidFill>
            </a:endParaRPr>
          </a:p>
          <a:p>
            <a:pPr>
              <a:lnSpc>
                <a:spcPct val="90000"/>
              </a:lnSpc>
            </a:pPr>
            <a:r>
              <a:rPr lang="bs-Latn-BA" sz="2400" dirty="0" smtClean="0">
                <a:solidFill>
                  <a:srgbClr val="00CCFF"/>
                </a:solidFill>
              </a:rPr>
              <a:t>Kada pravni </a:t>
            </a:r>
            <a:r>
              <a:rPr lang="bs-Latn-BA" sz="2400" dirty="0" err="1" smtClean="0">
                <a:solidFill>
                  <a:srgbClr val="00CCFF"/>
                </a:solidFill>
              </a:rPr>
              <a:t>osnov</a:t>
            </a:r>
            <a:r>
              <a:rPr lang="bs-Latn-BA" sz="2400" dirty="0" smtClean="0">
                <a:solidFill>
                  <a:srgbClr val="00CCFF"/>
                </a:solidFill>
              </a:rPr>
              <a:t> nije sporan,</a:t>
            </a:r>
            <a:r>
              <a:rPr lang="en-US" sz="2400" dirty="0" err="1" smtClean="0">
                <a:solidFill>
                  <a:srgbClr val="00CCFF"/>
                </a:solidFill>
              </a:rPr>
              <a:t>već</a:t>
            </a:r>
            <a:r>
              <a:rPr lang="en-US" sz="2400" dirty="0" smtClean="0">
                <a:solidFill>
                  <a:srgbClr val="00CCFF"/>
                </a:solidFill>
              </a:rPr>
              <a:t> je </a:t>
            </a:r>
            <a:r>
              <a:rPr lang="en-US" sz="2400" dirty="0" err="1" smtClean="0">
                <a:solidFill>
                  <a:srgbClr val="00CCFF"/>
                </a:solidFill>
              </a:rPr>
              <a:t>samo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sporna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visina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iznosa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ili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kada</a:t>
            </a:r>
            <a:r>
              <a:rPr lang="en-US" sz="2400" dirty="0" smtClean="0">
                <a:solidFill>
                  <a:srgbClr val="00CCFF"/>
                </a:solidFill>
              </a:rPr>
              <a:t> je </a:t>
            </a:r>
            <a:r>
              <a:rPr lang="en-US" sz="2400" dirty="0" err="1" smtClean="0">
                <a:solidFill>
                  <a:srgbClr val="00CCFF"/>
                </a:solidFill>
              </a:rPr>
              <a:t>tuženi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platio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dio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duga</a:t>
            </a:r>
            <a:endParaRPr lang="bs-Latn-BA" sz="2400" dirty="0" smtClean="0">
              <a:solidFill>
                <a:srgbClr val="00CCFF"/>
              </a:solidFill>
            </a:endParaRPr>
          </a:p>
          <a:p>
            <a:pPr>
              <a:lnSpc>
                <a:spcPct val="90000"/>
              </a:lnSpc>
            </a:pPr>
            <a:r>
              <a:rPr lang="bs-Latn-BA" sz="2400" dirty="0" smtClean="0">
                <a:solidFill>
                  <a:srgbClr val="00CCFF"/>
                </a:solidFill>
              </a:rPr>
              <a:t>N</a:t>
            </a:r>
            <a:r>
              <a:rPr lang="en-US" sz="2400" dirty="0" err="1" smtClean="0">
                <a:solidFill>
                  <a:srgbClr val="00CCFF"/>
                </a:solidFill>
              </a:rPr>
              <a:t>ovčana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potraživanja</a:t>
            </a:r>
            <a:r>
              <a:rPr lang="en-US" sz="2400" dirty="0" smtClean="0">
                <a:solidFill>
                  <a:srgbClr val="00CCFF"/>
                </a:solidFill>
              </a:rPr>
              <a:t>, </a:t>
            </a:r>
            <a:r>
              <a:rPr lang="en-US" sz="2400" dirty="0" err="1" smtClean="0">
                <a:solidFill>
                  <a:srgbClr val="00CCFF"/>
                </a:solidFill>
              </a:rPr>
              <a:t>potraživanja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iz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ugovora</a:t>
            </a:r>
            <a:r>
              <a:rPr lang="en-US" sz="2400" dirty="0" smtClean="0">
                <a:solidFill>
                  <a:srgbClr val="00CCFF"/>
                </a:solidFill>
              </a:rPr>
              <a:t> u </a:t>
            </a:r>
            <a:r>
              <a:rPr lang="en-US" sz="2400" dirty="0" err="1" smtClean="0">
                <a:solidFill>
                  <a:srgbClr val="00CCFF"/>
                </a:solidFill>
              </a:rPr>
              <a:t>privredi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endParaRPr lang="bs-Latn-BA" sz="2400" dirty="0" smtClean="0">
              <a:solidFill>
                <a:srgbClr val="00CCFF"/>
              </a:solidFill>
            </a:endParaRPr>
          </a:p>
          <a:p>
            <a:pPr>
              <a:lnSpc>
                <a:spcPct val="90000"/>
              </a:lnSpc>
            </a:pPr>
            <a:r>
              <a:rPr lang="bs-Latn-BA" sz="2400" dirty="0" smtClean="0">
                <a:solidFill>
                  <a:srgbClr val="00CCFF"/>
                </a:solidFill>
              </a:rPr>
              <a:t>R</a:t>
            </a:r>
            <a:r>
              <a:rPr lang="en-US" sz="2400" dirty="0" err="1" smtClean="0">
                <a:solidFill>
                  <a:srgbClr val="00CCFF"/>
                </a:solidFill>
              </a:rPr>
              <a:t>adni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sporovi</a:t>
            </a:r>
            <a:endParaRPr lang="bs-Latn-BA" sz="2400" dirty="0" smtClean="0">
              <a:solidFill>
                <a:srgbClr val="00CCFF"/>
              </a:solidFill>
            </a:endParaRPr>
          </a:p>
          <a:p>
            <a:pPr>
              <a:lnSpc>
                <a:spcPct val="90000"/>
              </a:lnSpc>
            </a:pPr>
            <a:r>
              <a:rPr lang="bs-Latn-BA" sz="2400" dirty="0" smtClean="0">
                <a:solidFill>
                  <a:srgbClr val="00CCFF"/>
                </a:solidFill>
              </a:rPr>
              <a:t>P</a:t>
            </a:r>
            <a:r>
              <a:rPr lang="en-US" sz="2400" dirty="0" err="1" smtClean="0">
                <a:solidFill>
                  <a:srgbClr val="00CCFF"/>
                </a:solidFill>
              </a:rPr>
              <a:t>orodični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sporovi</a:t>
            </a:r>
            <a:endParaRPr lang="bs-Latn-BA" sz="2400" dirty="0" smtClean="0">
              <a:solidFill>
                <a:srgbClr val="00CCFF"/>
              </a:solidFill>
            </a:endParaRPr>
          </a:p>
          <a:p>
            <a:pPr>
              <a:lnSpc>
                <a:spcPct val="90000"/>
              </a:lnSpc>
            </a:pPr>
            <a:r>
              <a:rPr lang="bs-Latn-BA" sz="2400" dirty="0" smtClean="0">
                <a:solidFill>
                  <a:srgbClr val="00CCFF"/>
                </a:solidFill>
              </a:rPr>
              <a:t>Stariji predmeti 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CC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869B6-C369-406E-9AD8-41B331FBCEE7}" type="slidenum">
              <a:rPr lang="hr-HR"/>
              <a:pPr>
                <a:defRPr/>
              </a:pPr>
              <a:t>29</a:t>
            </a:fld>
            <a:endParaRPr lang="hr-HR" dirty="0"/>
          </a:p>
        </p:txBody>
      </p:sp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bs-Latn-BA" sz="3600" b="1" dirty="0" smtClean="0">
                <a:solidFill>
                  <a:srgbClr val="FFCC00"/>
                </a:solidFill>
                <a:latin typeface="Franklin Gothic Book" pitchFamily="34" charset="0"/>
              </a:rPr>
              <a:t>Zaključak</a:t>
            </a:r>
            <a:endParaRPr lang="en-US" sz="3600" b="1" dirty="0" smtClean="0">
              <a:solidFill>
                <a:srgbClr val="FFCC00"/>
              </a:solidFill>
              <a:latin typeface="Franklin Gothic Book" pitchFamily="34" charset="0"/>
            </a:endParaRP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s-Latn-BA" sz="2400" dirty="0" smtClean="0">
                <a:solidFill>
                  <a:srgbClr val="00CCFF"/>
                </a:solidFill>
              </a:rPr>
              <a:t>Poravnanje je akt stranaka koji je podvrgnut odgovarajućoj kontroli  </a:t>
            </a:r>
            <a:r>
              <a:rPr lang="bs-Latn-BA" sz="2400" dirty="0" err="1" smtClean="0">
                <a:solidFill>
                  <a:srgbClr val="00CCFF"/>
                </a:solidFill>
              </a:rPr>
              <a:t>postupajućeg</a:t>
            </a:r>
            <a:r>
              <a:rPr lang="bs-Latn-BA" sz="2400" dirty="0" smtClean="0">
                <a:solidFill>
                  <a:srgbClr val="00CCFF"/>
                </a:solidFill>
              </a:rPr>
              <a:t> suda</a:t>
            </a:r>
          </a:p>
          <a:p>
            <a:pPr>
              <a:lnSpc>
                <a:spcPct val="80000"/>
              </a:lnSpc>
            </a:pPr>
            <a:r>
              <a:rPr lang="bs-Latn-BA" sz="2400" dirty="0" err="1" smtClean="0">
                <a:solidFill>
                  <a:srgbClr val="00CCFF"/>
                </a:solidFill>
              </a:rPr>
              <a:t>Savremeni</a:t>
            </a:r>
            <a:r>
              <a:rPr lang="bs-Latn-BA" sz="2400" dirty="0" smtClean="0">
                <a:solidFill>
                  <a:srgbClr val="00CCFF"/>
                </a:solidFill>
              </a:rPr>
              <a:t> pravni sistemi su prepoznali prednosti sudskog poravnanja - brže, efikasnije i kvalitetnije sudske zaštite za građane i rasterećenje pravosuđa</a:t>
            </a:r>
          </a:p>
          <a:p>
            <a:pPr>
              <a:lnSpc>
                <a:spcPct val="80000"/>
              </a:lnSpc>
            </a:pPr>
            <a:r>
              <a:rPr lang="sr-Latn-RS" sz="2400" dirty="0" smtClean="0">
                <a:solidFill>
                  <a:srgbClr val="FFCC00"/>
                </a:solidFill>
              </a:rPr>
              <a:t>Cilj reforme pravosuđa u BiH - </a:t>
            </a:r>
            <a:r>
              <a:rPr lang="sr-Latn-RS" sz="2400" dirty="0" smtClean="0">
                <a:solidFill>
                  <a:srgbClr val="00CCFF"/>
                </a:solidFill>
              </a:rPr>
              <a:t>razvoj alternativnih načina </a:t>
            </a:r>
            <a:r>
              <a:rPr lang="sr-Latn-RS" sz="2400" dirty="0" err="1" smtClean="0">
                <a:solidFill>
                  <a:srgbClr val="00CCFF"/>
                </a:solidFill>
              </a:rPr>
              <a:t>rješavanja</a:t>
            </a:r>
            <a:r>
              <a:rPr lang="sr-Latn-RS" sz="2400" dirty="0" smtClean="0">
                <a:solidFill>
                  <a:srgbClr val="00CCFF"/>
                </a:solidFill>
              </a:rPr>
              <a:t> sporova i povećanje sudskih poravnjanja u praksi sudova kroz edukaciju sudija</a:t>
            </a:r>
            <a:endParaRPr lang="bs-Latn-BA" sz="2400" dirty="0" smtClean="0">
              <a:solidFill>
                <a:srgbClr val="00CCFF"/>
              </a:solidFill>
            </a:endParaRPr>
          </a:p>
          <a:p>
            <a:pPr>
              <a:lnSpc>
                <a:spcPct val="80000"/>
              </a:lnSpc>
            </a:pPr>
            <a:r>
              <a:rPr lang="bs-Latn-BA" sz="2400" dirty="0" smtClean="0">
                <a:solidFill>
                  <a:srgbClr val="00CCFF"/>
                </a:solidFill>
              </a:rPr>
              <a:t>Sudije moraju preuzeti odgovornost za provođenje odredbi </a:t>
            </a:r>
            <a:r>
              <a:rPr lang="bs-Latn-BA" sz="2400" dirty="0" err="1" smtClean="0">
                <a:solidFill>
                  <a:srgbClr val="00CCFF"/>
                </a:solidFill>
              </a:rPr>
              <a:t>ZPP</a:t>
            </a:r>
            <a:r>
              <a:rPr lang="bs-Latn-BA" sz="2400" dirty="0" smtClean="0">
                <a:solidFill>
                  <a:srgbClr val="00CCFF"/>
                </a:solidFill>
              </a:rPr>
              <a:t>-a o sudskom poravnanju i aktivnu ulogu u postupku </a:t>
            </a:r>
            <a:r>
              <a:rPr lang="bs-Latn-BA" sz="2400" dirty="0" err="1" smtClean="0">
                <a:solidFill>
                  <a:srgbClr val="00CCFF"/>
                </a:solidFill>
              </a:rPr>
              <a:t>zaključenja</a:t>
            </a:r>
            <a:r>
              <a:rPr lang="bs-Latn-BA" sz="2400" dirty="0" smtClean="0">
                <a:solidFill>
                  <a:srgbClr val="00CCFF"/>
                </a:solidFill>
              </a:rPr>
              <a:t> poravnanja </a:t>
            </a:r>
          </a:p>
          <a:p>
            <a:pPr>
              <a:lnSpc>
                <a:spcPct val="80000"/>
              </a:lnSpc>
            </a:pPr>
            <a:r>
              <a:rPr lang="bs-Latn-BA" sz="2400" dirty="0" smtClean="0">
                <a:solidFill>
                  <a:srgbClr val="00CCFF"/>
                </a:solidFill>
              </a:rPr>
              <a:t>Sudije moraju uvećati zadovoljstvo stranaka i cjelokupne javnosti svojim radom</a:t>
            </a:r>
          </a:p>
          <a:p>
            <a:pPr>
              <a:lnSpc>
                <a:spcPct val="80000"/>
              </a:lnSpc>
            </a:pPr>
            <a:endParaRPr lang="bs-Latn-BA" sz="2400" dirty="0" smtClean="0">
              <a:solidFill>
                <a:srgbClr val="00CCFF"/>
              </a:solidFill>
            </a:endParaRPr>
          </a:p>
          <a:p>
            <a:pPr>
              <a:lnSpc>
                <a:spcPct val="80000"/>
              </a:lnSpc>
            </a:pPr>
            <a:endParaRPr lang="en-US" sz="26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C9DAF-DCAB-451C-9463-1186D9ACB85D}" type="slidenum">
              <a:rPr lang="hr-HR"/>
              <a:pPr>
                <a:defRPr/>
              </a:pPr>
              <a:t>3</a:t>
            </a:fld>
            <a:endParaRPr lang="hr-HR" dirty="0"/>
          </a:p>
        </p:txBody>
      </p:sp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7467600" cy="1143000"/>
          </a:xfrm>
        </p:spPr>
        <p:txBody>
          <a:bodyPr/>
          <a:lstStyle/>
          <a:p>
            <a:pPr eaLnBrk="1" hangingPunct="1"/>
            <a:r>
              <a:rPr lang="bs-Latn-BA" sz="3200" b="1" smtClean="0">
                <a:solidFill>
                  <a:srgbClr val="FFCC00"/>
                </a:solidFill>
                <a:latin typeface="Franklin Gothic Book" pitchFamily="34" charset="0"/>
              </a:rPr>
              <a:t>Sa čime se suočava tradicionalni sistem riješavanja sporova</a:t>
            </a:r>
            <a:endParaRPr lang="en-US" sz="3200" b="1" smtClean="0">
              <a:solidFill>
                <a:srgbClr val="FFCC00"/>
              </a:solidFill>
              <a:latin typeface="Franklin Gothic Book" pitchFamily="34" charset="0"/>
            </a:endParaRP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7467600" cy="4525963"/>
          </a:xfrm>
        </p:spPr>
        <p:txBody>
          <a:bodyPr/>
          <a:lstStyle/>
          <a:p>
            <a:pPr eaLnBrk="1" hangingPunct="1"/>
            <a:r>
              <a:rPr lang="bs-Latn-BA" sz="2400" dirty="0" err="1" smtClean="0">
                <a:solidFill>
                  <a:srgbClr val="00CCFF"/>
                </a:solidFill>
              </a:rPr>
              <a:t>Riješava</a:t>
            </a:r>
            <a:r>
              <a:rPr lang="bs-Latn-BA" sz="2400" dirty="0" smtClean="0">
                <a:solidFill>
                  <a:srgbClr val="00CCFF"/>
                </a:solidFill>
              </a:rPr>
              <a:t> pravni slučaj, konflikt se produbljuje</a:t>
            </a:r>
          </a:p>
          <a:p>
            <a:pPr eaLnBrk="1" hangingPunct="1"/>
            <a:r>
              <a:rPr lang="bs-Latn-BA" sz="2400" dirty="0" smtClean="0">
                <a:solidFill>
                  <a:srgbClr val="00CCFF"/>
                </a:solidFill>
              </a:rPr>
              <a:t>Uništava odnos</a:t>
            </a:r>
          </a:p>
          <a:p>
            <a:pPr eaLnBrk="1" hangingPunct="1"/>
            <a:r>
              <a:rPr lang="bs-Latn-BA" sz="2400" dirty="0" smtClean="0">
                <a:solidFill>
                  <a:srgbClr val="00CCFF"/>
                </a:solidFill>
              </a:rPr>
              <a:t>Frustracija</a:t>
            </a:r>
          </a:p>
          <a:p>
            <a:pPr eaLnBrk="1" hangingPunct="1"/>
            <a:r>
              <a:rPr lang="bs-Latn-BA" sz="2400" dirty="0" smtClean="0">
                <a:solidFill>
                  <a:srgbClr val="00CCFF"/>
                </a:solidFill>
              </a:rPr>
              <a:t>Uvijek stvara pobjednika i poraženog</a:t>
            </a:r>
          </a:p>
          <a:p>
            <a:pPr eaLnBrk="1" hangingPunct="1"/>
            <a:r>
              <a:rPr lang="bs-Latn-BA" sz="2400" dirty="0" smtClean="0">
                <a:solidFill>
                  <a:srgbClr val="00CCFF"/>
                </a:solidFill>
              </a:rPr>
              <a:t>Dugotrajan i skup</a:t>
            </a:r>
          </a:p>
          <a:p>
            <a:pPr eaLnBrk="1" hangingPunct="1"/>
            <a:r>
              <a:rPr lang="bs-Latn-BA" sz="2400" dirty="0" smtClean="0">
                <a:solidFill>
                  <a:srgbClr val="00CCFF"/>
                </a:solidFill>
              </a:rPr>
              <a:t>Negativna percepcija javnosti</a:t>
            </a:r>
          </a:p>
          <a:p>
            <a:pPr eaLnBrk="1" hangingPunct="1"/>
            <a:r>
              <a:rPr lang="bs-Latn-BA" sz="2400" dirty="0" smtClean="0">
                <a:solidFill>
                  <a:srgbClr val="00CCFF"/>
                </a:solidFill>
              </a:rPr>
              <a:t>Nepovjerenje</a:t>
            </a:r>
          </a:p>
          <a:p>
            <a:pPr eaLnBrk="1" hangingPunct="1"/>
            <a:r>
              <a:rPr lang="bs-Latn-BA" sz="2400" dirty="0" smtClean="0">
                <a:solidFill>
                  <a:srgbClr val="00CCFF"/>
                </a:solidFill>
              </a:rPr>
              <a:t>Sudovi su pretrpani predmetima</a:t>
            </a:r>
          </a:p>
          <a:p>
            <a:pPr eaLnBrk="1" hangingPunct="1"/>
            <a:r>
              <a:rPr lang="bs-Latn-BA" sz="2400" dirty="0" smtClean="0">
                <a:solidFill>
                  <a:srgbClr val="00CCFF"/>
                </a:solidFill>
              </a:rPr>
              <a:t>Odgovornost države zbog povrede prava na suđenje u razumnom roku</a:t>
            </a:r>
          </a:p>
          <a:p>
            <a:pPr eaLnBrk="1" hangingPunct="1"/>
            <a:endParaRPr lang="bs-Latn-BA" sz="2400" dirty="0" smtClean="0">
              <a:solidFill>
                <a:srgbClr val="00CC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AEADF-461A-42B6-997B-3B6976F3294C}" type="slidenum">
              <a:rPr lang="hr-HR"/>
              <a:pPr>
                <a:defRPr/>
              </a:pPr>
              <a:t>30</a:t>
            </a:fld>
            <a:endParaRPr lang="hr-HR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smtClean="0">
                <a:solidFill>
                  <a:srgbClr val="FF9900"/>
                </a:solidFill>
                <a:latin typeface="+mj-lt"/>
              </a:rPr>
              <a:t/>
            </a:r>
            <a:br>
              <a:rPr lang="hr-HR" sz="3200" b="1" smtClean="0">
                <a:solidFill>
                  <a:srgbClr val="FF9900"/>
                </a:solidFill>
                <a:latin typeface="+mj-lt"/>
              </a:rPr>
            </a:br>
            <a:endParaRPr lang="hr-HR" sz="3200" b="1" smtClean="0">
              <a:solidFill>
                <a:srgbClr val="FF9900"/>
              </a:solidFill>
              <a:latin typeface="+mj-lt"/>
            </a:endParaRPr>
          </a:p>
        </p:txBody>
      </p:sp>
      <p:pic>
        <p:nvPicPr>
          <p:cNvPr id="37891" name="Picture 4" descr="left-right turning dancer0,,5693171,0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5263" y="620713"/>
            <a:ext cx="421322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3" descr="http://www.dadalos.org/frieden_int/images/eisberg-mode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908050"/>
            <a:ext cx="33845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Slide Number Placeholder 4"/>
          <p:cNvSpPr txBox="1">
            <a:spLocks noGrp="1"/>
          </p:cNvSpPr>
          <p:nvPr/>
        </p:nvSpPr>
        <p:spPr bwMode="auto">
          <a:xfrm>
            <a:off x="7380288" y="6308725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fld id="{A0B7C83A-4FED-45F4-A24F-7D8E5C0D3C2A}" type="slidenum">
              <a:rPr lang="hr-HR" sz="1000">
                <a:latin typeface="+mn-lt"/>
              </a:rPr>
              <a:pPr algn="ctr">
                <a:defRPr/>
              </a:pPr>
              <a:t>31</a:t>
            </a:fld>
            <a:endParaRPr lang="hr-HR" sz="1000"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B891E-0CB0-4B4F-8299-D6991D690F2C}" type="slidenum">
              <a:rPr lang="hr-HR"/>
              <a:pPr>
                <a:defRPr/>
              </a:pPr>
              <a:t>32</a:t>
            </a:fld>
            <a:endParaRPr lang="hr-HR" dirty="0"/>
          </a:p>
        </p:txBody>
      </p:sp>
      <p:sp>
        <p:nvSpPr>
          <p:cNvPr id="39938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981075"/>
            <a:ext cx="7705725" cy="514508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bs-Latn-BA" smtClean="0"/>
          </a:p>
          <a:p>
            <a:pPr algn="ctr">
              <a:buFont typeface="Wingdings 2" pitchFamily="18" charset="2"/>
              <a:buNone/>
            </a:pPr>
            <a:endParaRPr lang="bs-Latn-BA" smtClean="0"/>
          </a:p>
          <a:p>
            <a:pPr algn="ctr">
              <a:buFont typeface="Wingdings 2" pitchFamily="18" charset="2"/>
              <a:buNone/>
            </a:pPr>
            <a:endParaRPr lang="bs-Latn-BA" smtClean="0"/>
          </a:p>
          <a:p>
            <a:pPr algn="ctr">
              <a:buFont typeface="Wingdings 2" pitchFamily="18" charset="2"/>
              <a:buNone/>
            </a:pPr>
            <a:r>
              <a:rPr lang="bs-Latn-BA" sz="4000" b="1" smtClean="0">
                <a:solidFill>
                  <a:srgbClr val="FFCC00"/>
                </a:solidFill>
              </a:rPr>
              <a:t>Hvala vam na pažnji !</a:t>
            </a:r>
            <a:endParaRPr lang="en-US" sz="4000" b="1" smtClean="0">
              <a:solidFill>
                <a:srgbClr val="FFCC00"/>
              </a:solidFill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3357563"/>
            <a:ext cx="91440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hr-HR" sz="240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hr-HR" sz="2400">
              <a:solidFill>
                <a:srgbClr val="FFC000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hr-HR" sz="2400">
                <a:solidFill>
                  <a:srgbClr val="FFC000"/>
                </a:solidFill>
              </a:rPr>
              <a:t>Slavica Slavnić, sudija Osnovnog suda u Banja Luci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hr-HR" sz="2400">
                <a:solidFill>
                  <a:srgbClr val="FFC000"/>
                </a:solidFill>
              </a:rPr>
              <a:t>Dijana Mazalić Nović, sudija Osnovnog suda u Prijedoru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398D7-EA69-4813-9AC4-54D806491477}" type="slidenum">
              <a:rPr lang="hr-HR"/>
              <a:pPr>
                <a:defRPr/>
              </a:pPr>
              <a:t>4</a:t>
            </a:fld>
            <a:endParaRPr lang="hr-HR" dirty="0"/>
          </a:p>
        </p:txBody>
      </p:sp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7467600" cy="1143000"/>
          </a:xfrm>
        </p:spPr>
        <p:txBody>
          <a:bodyPr/>
          <a:lstStyle/>
          <a:p>
            <a:pPr eaLnBrk="1" hangingPunct="1"/>
            <a:r>
              <a:rPr lang="hr-HR" sz="3200" dirty="0" smtClean="0">
                <a:solidFill>
                  <a:srgbClr val="FFC000"/>
                </a:solidFill>
                <a:latin typeface="Franklin Gothic Book" pitchFamily="34" charset="0"/>
              </a:rPr>
              <a:t/>
            </a:r>
            <a:br>
              <a:rPr lang="hr-HR" sz="3200" dirty="0" smtClean="0">
                <a:solidFill>
                  <a:srgbClr val="FFC000"/>
                </a:solidFill>
                <a:latin typeface="Franklin Gothic Book" pitchFamily="34" charset="0"/>
              </a:rPr>
            </a:br>
            <a:r>
              <a:rPr lang="hr-HR" sz="3200" b="1" dirty="0" smtClean="0">
                <a:solidFill>
                  <a:srgbClr val="FFC000"/>
                </a:solidFill>
                <a:latin typeface="Franklin Gothic Book" pitchFamily="34" charset="0"/>
              </a:rPr>
              <a:t>Prednosti alternativnih načina rješavanja sporova/sudskog poravnanja :</a:t>
            </a:r>
            <a:br>
              <a:rPr lang="hr-HR" sz="3200" b="1" dirty="0" smtClean="0">
                <a:solidFill>
                  <a:srgbClr val="FFC000"/>
                </a:solidFill>
                <a:latin typeface="Franklin Gothic Book" pitchFamily="34" charset="0"/>
              </a:rPr>
            </a:br>
            <a:endParaRPr lang="en-US" sz="3200" b="1" dirty="0" smtClean="0">
              <a:solidFill>
                <a:srgbClr val="FFC000"/>
              </a:solidFill>
              <a:latin typeface="Franklin Gothic Book" pitchFamily="34" charset="0"/>
            </a:endParaRP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557338"/>
            <a:ext cx="7467600" cy="45259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hr-HR" dirty="0" smtClean="0"/>
          </a:p>
          <a:p>
            <a:pPr eaLnBrk="1" hangingPunct="1"/>
            <a:r>
              <a:rPr lang="hr-HR" sz="2800" dirty="0" smtClean="0">
                <a:solidFill>
                  <a:srgbClr val="00CCFF"/>
                </a:solidFill>
              </a:rPr>
              <a:t>Za stranke</a:t>
            </a:r>
          </a:p>
          <a:p>
            <a:pPr eaLnBrk="1" hangingPunct="1"/>
            <a:endParaRPr lang="hr-HR" sz="2800" dirty="0" smtClean="0">
              <a:solidFill>
                <a:srgbClr val="00CCFF"/>
              </a:solidFill>
            </a:endParaRPr>
          </a:p>
          <a:p>
            <a:pPr eaLnBrk="1" hangingPunct="1"/>
            <a:r>
              <a:rPr lang="hr-HR" sz="2800" dirty="0" smtClean="0">
                <a:solidFill>
                  <a:srgbClr val="00CCFF"/>
                </a:solidFill>
              </a:rPr>
              <a:t>Za </a:t>
            </a:r>
            <a:r>
              <a:rPr lang="hr-HR" sz="2800" dirty="0" err="1" smtClean="0">
                <a:solidFill>
                  <a:srgbClr val="00CCFF"/>
                </a:solidFill>
              </a:rPr>
              <a:t>sudiju</a:t>
            </a:r>
            <a:endParaRPr lang="hr-HR" sz="2800" dirty="0" smtClean="0">
              <a:solidFill>
                <a:srgbClr val="00CCFF"/>
              </a:solidFill>
            </a:endParaRPr>
          </a:p>
          <a:p>
            <a:pPr eaLnBrk="1" hangingPunct="1"/>
            <a:endParaRPr lang="hr-HR" sz="2800" dirty="0" smtClean="0">
              <a:solidFill>
                <a:srgbClr val="00CCFF"/>
              </a:solidFill>
            </a:endParaRPr>
          </a:p>
          <a:p>
            <a:pPr eaLnBrk="1" hangingPunct="1"/>
            <a:r>
              <a:rPr lang="hr-HR" sz="2800" dirty="0" smtClean="0">
                <a:solidFill>
                  <a:srgbClr val="00CCFF"/>
                </a:solidFill>
              </a:rPr>
              <a:t>Za pravosuđe</a:t>
            </a:r>
          </a:p>
          <a:p>
            <a:pPr eaLnBrk="1" hangingPunct="1">
              <a:buFont typeface="Wingdings 2" pitchFamily="18" charset="2"/>
              <a:buNone/>
            </a:pPr>
            <a:endParaRPr lang="hr-HR" sz="2800" dirty="0" smtClean="0">
              <a:solidFill>
                <a:srgbClr val="00CCFF"/>
              </a:solidFill>
            </a:endParaRPr>
          </a:p>
          <a:p>
            <a:pPr eaLnBrk="1" hangingPunct="1"/>
            <a:r>
              <a:rPr lang="hr-HR" sz="2800" dirty="0" smtClean="0">
                <a:solidFill>
                  <a:srgbClr val="00CCFF"/>
                </a:solidFill>
              </a:rPr>
              <a:t>Za društvo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dirty="0" smtClean="0">
              <a:solidFill>
                <a:srgbClr val="00CC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995D5-A72C-4B19-83EA-D92ED19AF8A8}" type="slidenum">
              <a:rPr lang="hr-HR"/>
              <a:pPr>
                <a:defRPr/>
              </a:pPr>
              <a:t>5</a:t>
            </a:fld>
            <a:endParaRPr lang="hr-HR" dirty="0"/>
          </a:p>
        </p:txBody>
      </p:sp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7467600" cy="1143000"/>
          </a:xfrm>
        </p:spPr>
        <p:txBody>
          <a:bodyPr/>
          <a:lstStyle/>
          <a:p>
            <a:pPr eaLnBrk="1" hangingPunct="1"/>
            <a:r>
              <a:rPr lang="bs-Latn-BA" sz="3200" b="1" smtClean="0">
                <a:solidFill>
                  <a:srgbClr val="FFCC00"/>
                </a:solidFill>
                <a:latin typeface="Franklin Gothic Book" pitchFamily="34" charset="0"/>
              </a:rPr>
              <a:t>Prednosti koje ima sudsko poravnanje u odnosu na presudu</a:t>
            </a:r>
            <a:endParaRPr lang="en-US" sz="3200" b="1" smtClean="0">
              <a:solidFill>
                <a:srgbClr val="FFCC00"/>
              </a:solidFill>
              <a:latin typeface="Franklin Gothic Book" pitchFamily="34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7467600" cy="4525963"/>
          </a:xfrm>
        </p:spPr>
        <p:txBody>
          <a:bodyPr/>
          <a:lstStyle/>
          <a:p>
            <a:pPr eaLnBrk="1" hangingPunct="1"/>
            <a:r>
              <a:rPr lang="bs-Latn-BA" sz="2400" dirty="0" smtClean="0">
                <a:solidFill>
                  <a:srgbClr val="00CCFF"/>
                </a:solidFill>
              </a:rPr>
              <a:t>E</a:t>
            </a:r>
            <a:r>
              <a:rPr lang="en-US" sz="2400" dirty="0" err="1" smtClean="0">
                <a:solidFill>
                  <a:srgbClr val="00CCFF"/>
                </a:solidFill>
              </a:rPr>
              <a:t>fikasnije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sredstvo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zaštite</a:t>
            </a:r>
            <a:endParaRPr lang="bs-Latn-BA" sz="2400" dirty="0" smtClean="0">
              <a:solidFill>
                <a:srgbClr val="00CCFF"/>
              </a:solidFill>
            </a:endParaRPr>
          </a:p>
          <a:p>
            <a:pPr eaLnBrk="1" hangingPunct="1"/>
            <a:r>
              <a:rPr lang="bs-Latn-BA" sz="2400" dirty="0" smtClean="0">
                <a:solidFill>
                  <a:srgbClr val="00CCFF"/>
                </a:solidFill>
              </a:rPr>
              <a:t>S</a:t>
            </a:r>
            <a:r>
              <a:rPr lang="en-US" sz="2400" dirty="0" err="1" smtClean="0">
                <a:solidFill>
                  <a:srgbClr val="00CCFF"/>
                </a:solidFill>
              </a:rPr>
              <a:t>tranke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mogu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svoje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odnose</a:t>
            </a:r>
            <a:r>
              <a:rPr lang="en-US" sz="2400" dirty="0" smtClean="0">
                <a:solidFill>
                  <a:srgbClr val="00CCFF"/>
                </a:solidFill>
              </a:rPr>
              <a:t> da </a:t>
            </a:r>
            <a:r>
              <a:rPr lang="en-US" sz="2400" dirty="0" err="1" smtClean="0">
                <a:solidFill>
                  <a:srgbClr val="00CCFF"/>
                </a:solidFill>
              </a:rPr>
              <a:t>urede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i</a:t>
            </a:r>
            <a:r>
              <a:rPr lang="en-US" sz="2400" dirty="0" smtClean="0">
                <a:solidFill>
                  <a:srgbClr val="00CCFF"/>
                </a:solidFill>
              </a:rPr>
              <a:t> van </a:t>
            </a:r>
            <a:r>
              <a:rPr lang="en-US" sz="2400" dirty="0" err="1" smtClean="0">
                <a:solidFill>
                  <a:srgbClr val="00CCFF"/>
                </a:solidFill>
              </a:rPr>
              <a:t>granica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predmeta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spor</a:t>
            </a:r>
            <a:r>
              <a:rPr lang="bs-Latn-BA" sz="2400" dirty="0" smtClean="0">
                <a:solidFill>
                  <a:srgbClr val="00CCFF"/>
                </a:solidFill>
              </a:rPr>
              <a:t>a</a:t>
            </a:r>
            <a:endParaRPr lang="en-US" sz="2400" dirty="0" smtClean="0">
              <a:solidFill>
                <a:srgbClr val="00CCFF"/>
              </a:solidFill>
            </a:endParaRPr>
          </a:p>
          <a:p>
            <a:pPr eaLnBrk="1" hangingPunct="1"/>
            <a:r>
              <a:rPr lang="bs-Latn-BA" sz="2400" dirty="0" smtClean="0">
                <a:solidFill>
                  <a:srgbClr val="00CCFF"/>
                </a:solidFill>
              </a:rPr>
              <a:t>M</a:t>
            </a:r>
            <a:r>
              <a:rPr lang="en-US" sz="2400" dirty="0" err="1" smtClean="0">
                <a:solidFill>
                  <a:srgbClr val="00CCFF"/>
                </a:solidFill>
              </a:rPr>
              <a:t>anji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troškovi</a:t>
            </a:r>
            <a:r>
              <a:rPr lang="en-US" sz="2400" dirty="0" smtClean="0">
                <a:solidFill>
                  <a:srgbClr val="00CCFF"/>
                </a:solidFill>
              </a:rPr>
              <a:t> </a:t>
            </a:r>
            <a:r>
              <a:rPr lang="en-US" sz="2400" dirty="0" err="1" smtClean="0">
                <a:solidFill>
                  <a:srgbClr val="00CCFF"/>
                </a:solidFill>
              </a:rPr>
              <a:t>postupk</a:t>
            </a:r>
            <a:r>
              <a:rPr lang="bs-Latn-BA" sz="2400" dirty="0" smtClean="0">
                <a:solidFill>
                  <a:srgbClr val="00CCFF"/>
                </a:solidFill>
              </a:rPr>
              <a:t>a</a:t>
            </a:r>
          </a:p>
          <a:p>
            <a:pPr eaLnBrk="1" hangingPunct="1"/>
            <a:r>
              <a:rPr lang="bs-Latn-BA" sz="2400" dirty="0" smtClean="0">
                <a:solidFill>
                  <a:srgbClr val="00CCFF"/>
                </a:solidFill>
              </a:rPr>
              <a:t>P</a:t>
            </a:r>
            <a:r>
              <a:rPr lang="en-US" sz="2400" dirty="0" err="1" smtClean="0">
                <a:solidFill>
                  <a:srgbClr val="00CCFF"/>
                </a:solidFill>
              </a:rPr>
              <a:t>sihološk</a:t>
            </a:r>
            <a:r>
              <a:rPr lang="bs-Latn-BA" sz="2400" dirty="0" smtClean="0">
                <a:solidFill>
                  <a:srgbClr val="00CCFF"/>
                </a:solidFill>
              </a:rPr>
              <a:t>e – nema pobjednika i </a:t>
            </a:r>
            <a:r>
              <a:rPr lang="bs-Latn-BA" sz="2400" dirty="0" err="1" smtClean="0">
                <a:solidFill>
                  <a:srgbClr val="00CCFF"/>
                </a:solidFill>
              </a:rPr>
              <a:t>pobjeđenih</a:t>
            </a:r>
            <a:endParaRPr lang="bs-Latn-BA" sz="2400" dirty="0" smtClean="0">
              <a:solidFill>
                <a:srgbClr val="00CCFF"/>
              </a:solidFill>
            </a:endParaRPr>
          </a:p>
          <a:p>
            <a:pPr eaLnBrk="1" hangingPunct="1"/>
            <a:r>
              <a:rPr lang="bs-Latn-BA" sz="2400" dirty="0" smtClean="0">
                <a:solidFill>
                  <a:srgbClr val="00CCFF"/>
                </a:solidFill>
              </a:rPr>
              <a:t>Rasterećenje pravosuđa – smanjenje neriješenih predmeta, nema žalbenog postupka i postupka </a:t>
            </a:r>
            <a:r>
              <a:rPr lang="bs-Latn-BA" sz="2400" dirty="0" err="1" smtClean="0">
                <a:solidFill>
                  <a:srgbClr val="00CCFF"/>
                </a:solidFill>
              </a:rPr>
              <a:t>izvršenja</a:t>
            </a:r>
            <a:endParaRPr lang="bs-Latn-BA" sz="2400" dirty="0" smtClean="0">
              <a:solidFill>
                <a:srgbClr val="00CCFF"/>
              </a:solidFill>
            </a:endParaRPr>
          </a:p>
          <a:p>
            <a:pPr eaLnBrk="1" hangingPunct="1"/>
            <a:r>
              <a:rPr lang="sr-Latn-RS" sz="2400" dirty="0" smtClean="0">
                <a:solidFill>
                  <a:srgbClr val="00CCFF"/>
                </a:solidFill>
              </a:rPr>
              <a:t>Za </a:t>
            </a:r>
            <a:r>
              <a:rPr lang="sr-Latn-RS" sz="2400" dirty="0" err="1" smtClean="0">
                <a:solidFill>
                  <a:srgbClr val="00CCFF"/>
                </a:solidFill>
              </a:rPr>
              <a:t>društ</a:t>
            </a:r>
            <a:r>
              <a:rPr lang="sr-Latn-RS" sz="2400" dirty="0" smtClean="0">
                <a:solidFill>
                  <a:srgbClr val="00CCFF"/>
                </a:solidFill>
              </a:rPr>
              <a:t>. </a:t>
            </a:r>
            <a:r>
              <a:rPr lang="sr-Latn-RS" sz="2400" dirty="0" err="1" smtClean="0">
                <a:solidFill>
                  <a:srgbClr val="00CCFF"/>
                </a:solidFill>
              </a:rPr>
              <a:t>zaj</a:t>
            </a:r>
            <a:r>
              <a:rPr lang="sr-Latn-RS" sz="2400" dirty="0" smtClean="0">
                <a:solidFill>
                  <a:srgbClr val="00CCFF"/>
                </a:solidFill>
              </a:rPr>
              <a:t>.- stvaranje tolerantnog okruženja</a:t>
            </a:r>
            <a:endParaRPr lang="bs-Latn-BA" sz="2400" dirty="0" smtClean="0">
              <a:solidFill>
                <a:srgbClr val="00CCFF"/>
              </a:solidFill>
            </a:endParaRPr>
          </a:p>
          <a:p>
            <a:pPr eaLnBrk="1" hangingPunct="1"/>
            <a:endParaRPr lang="en-US" sz="2400" dirty="0" smtClean="0">
              <a:solidFill>
                <a:srgbClr val="00CC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0E79C-2AC0-426A-A551-A3DA00C81D67}" type="slidenum">
              <a:rPr lang="hr-HR"/>
              <a:pPr>
                <a:defRPr/>
              </a:pPr>
              <a:t>6</a:t>
            </a:fld>
            <a:endParaRPr lang="hr-HR" dirty="0"/>
          </a:p>
        </p:txBody>
      </p:sp>
      <p:sp>
        <p:nvSpPr>
          <p:cNvPr id="13314" name="Naslov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075612" cy="1143000"/>
          </a:xfrm>
        </p:spPr>
        <p:txBody>
          <a:bodyPr/>
          <a:lstStyle/>
          <a:p>
            <a:pPr eaLnBrk="1" hangingPunct="1"/>
            <a:r>
              <a:rPr lang="hr-HR" sz="3200" b="1" smtClean="0">
                <a:solidFill>
                  <a:srgbClr val="FFC000"/>
                </a:solidFill>
                <a:latin typeface="Franklin Gothic Book" pitchFamily="34" charset="0"/>
              </a:rPr>
              <a:t>Sudsko poravnanje kao način okončanja postupka u razvijenim zemljama</a:t>
            </a:r>
          </a:p>
        </p:txBody>
      </p:sp>
      <p:sp>
        <p:nvSpPr>
          <p:cNvPr id="13315" name="Rezervirano mjesto sadržaja 1"/>
          <p:cNvSpPr>
            <a:spLocks noGrp="1"/>
          </p:cNvSpPr>
          <p:nvPr>
            <p:ph idx="4294967295"/>
          </p:nvPr>
        </p:nvSpPr>
        <p:spPr>
          <a:xfrm>
            <a:off x="468313" y="1700213"/>
            <a:ext cx="8064500" cy="4525962"/>
          </a:xfrm>
        </p:spPr>
        <p:txBody>
          <a:bodyPr/>
          <a:lstStyle/>
          <a:p>
            <a:pPr eaLnBrk="1" hangingPunct="1"/>
            <a:r>
              <a:rPr lang="hr-HR" sz="2400" smtClean="0">
                <a:solidFill>
                  <a:srgbClr val="00CCFF"/>
                </a:solidFill>
              </a:rPr>
              <a:t>Sudsko poravnanje je sastavni dio sudijskih aktivnosti</a:t>
            </a:r>
          </a:p>
          <a:p>
            <a:pPr eaLnBrk="1" hangingPunct="1"/>
            <a:endParaRPr lang="hr-HR" sz="2400" smtClean="0">
              <a:solidFill>
                <a:srgbClr val="00CCFF"/>
              </a:solidFill>
            </a:endParaRPr>
          </a:p>
          <a:p>
            <a:pPr eaLnBrk="1" hangingPunct="1"/>
            <a:r>
              <a:rPr lang="hr-HR" sz="2400" smtClean="0">
                <a:solidFill>
                  <a:srgbClr val="00CCFF"/>
                </a:solidFill>
              </a:rPr>
              <a:t>U SAD-u - </a:t>
            </a:r>
            <a:r>
              <a:rPr lang="hr-HR" sz="2400" smtClean="0">
                <a:solidFill>
                  <a:srgbClr val="FFCC00"/>
                </a:solidFill>
              </a:rPr>
              <a:t>98%</a:t>
            </a:r>
            <a:r>
              <a:rPr lang="hr-HR" sz="2400" smtClean="0">
                <a:solidFill>
                  <a:srgbClr val="00CCFF"/>
                </a:solidFill>
              </a:rPr>
              <a:t> gradjanskih sporova</a:t>
            </a:r>
          </a:p>
          <a:p>
            <a:pPr eaLnBrk="1" hangingPunct="1"/>
            <a:endParaRPr lang="hr-HR" sz="2400" smtClean="0">
              <a:solidFill>
                <a:srgbClr val="00CCFF"/>
              </a:solidFill>
            </a:endParaRPr>
          </a:p>
          <a:p>
            <a:pPr eaLnBrk="1" hangingPunct="1"/>
            <a:r>
              <a:rPr lang="hr-HR" sz="2400" smtClean="0">
                <a:solidFill>
                  <a:srgbClr val="00CCFF"/>
                </a:solidFill>
              </a:rPr>
              <a:t>2007. u Njemačkoj - </a:t>
            </a:r>
            <a:r>
              <a:rPr lang="hr-HR" sz="2400" smtClean="0">
                <a:solidFill>
                  <a:srgbClr val="FFCC00"/>
                </a:solidFill>
              </a:rPr>
              <a:t>14,24 %</a:t>
            </a:r>
          </a:p>
          <a:p>
            <a:pPr eaLnBrk="1" hangingPunct="1">
              <a:buFont typeface="Wingdings 2" pitchFamily="18" charset="2"/>
              <a:buNone/>
            </a:pPr>
            <a:endParaRPr lang="hr-HR" sz="2400" smtClean="0">
              <a:solidFill>
                <a:srgbClr val="FFCC00"/>
              </a:solidFill>
            </a:endParaRPr>
          </a:p>
          <a:p>
            <a:pPr eaLnBrk="1" hangingPunct="1"/>
            <a:r>
              <a:rPr lang="hr-HR" sz="2400" smtClean="0">
                <a:solidFill>
                  <a:srgbClr val="00CCFF"/>
                </a:solidFill>
              </a:rPr>
              <a:t>U Finskoj - oko </a:t>
            </a:r>
            <a:r>
              <a:rPr lang="hr-HR" sz="2400" smtClean="0">
                <a:solidFill>
                  <a:srgbClr val="FFCC00"/>
                </a:solidFill>
              </a:rPr>
              <a:t>25 %</a:t>
            </a:r>
          </a:p>
          <a:p>
            <a:pPr eaLnBrk="1" hangingPunct="1">
              <a:buFont typeface="Wingdings 2" pitchFamily="18" charset="2"/>
              <a:buNone/>
            </a:pPr>
            <a:endParaRPr lang="hr-HR" sz="2400" smtClean="0">
              <a:solidFill>
                <a:srgbClr val="FFCC00"/>
              </a:solidFill>
            </a:endParaRPr>
          </a:p>
          <a:p>
            <a:pPr eaLnBrk="1" hangingPunct="1"/>
            <a:r>
              <a:rPr lang="hr-HR" sz="2400" smtClean="0">
                <a:solidFill>
                  <a:srgbClr val="00CCFF"/>
                </a:solidFill>
              </a:rPr>
              <a:t>U Hrvatskoj  - manje od  </a:t>
            </a:r>
            <a:r>
              <a:rPr lang="hr-HR" sz="2400" smtClean="0">
                <a:solidFill>
                  <a:srgbClr val="FFCC00"/>
                </a:solidFill>
              </a:rPr>
              <a:t>3 %</a:t>
            </a:r>
          </a:p>
          <a:p>
            <a:pPr eaLnBrk="1" hangingPunct="1">
              <a:buFont typeface="Wingdings 2" pitchFamily="18" charset="2"/>
              <a:buNone/>
            </a:pPr>
            <a:endParaRPr lang="hr-HR" sz="2400" smtClean="0">
              <a:solidFill>
                <a:srgbClr val="FFCC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hr-HR" sz="240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3351B-5620-437F-AEFC-E8DC0A620969}" type="slidenum">
              <a:rPr lang="hr-HR"/>
              <a:pPr>
                <a:defRPr/>
              </a:pPr>
              <a:t>7</a:t>
            </a:fld>
            <a:endParaRPr lang="hr-HR" dirty="0"/>
          </a:p>
        </p:txBody>
      </p:sp>
      <p:sp>
        <p:nvSpPr>
          <p:cNvPr id="14338" name="Rectangle 5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715250" cy="1143000"/>
          </a:xfrm>
        </p:spPr>
        <p:txBody>
          <a:bodyPr/>
          <a:lstStyle/>
          <a:p>
            <a:pPr algn="ctr"/>
            <a:r>
              <a:rPr lang="bs-Latn-BA" sz="3200" b="1" smtClean="0">
                <a:solidFill>
                  <a:srgbClr val="FFCC00"/>
                </a:solidFill>
                <a:latin typeface="Franklin Gothic Book" pitchFamily="34" charset="0"/>
              </a:rPr>
              <a:t>Procent sudskih poravnanja u BIH</a:t>
            </a:r>
            <a:r>
              <a:rPr lang="bs-Latn-BA" smtClean="0"/>
              <a:t> </a:t>
            </a:r>
            <a:endParaRPr lang="en-US" smtClean="0"/>
          </a:p>
        </p:txBody>
      </p:sp>
      <p:graphicFrame>
        <p:nvGraphicFramePr>
          <p:cNvPr id="40025" name="Group 8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71577129"/>
              </p:ext>
            </p:extLst>
          </p:nvPr>
        </p:nvGraphicFramePr>
        <p:xfrm>
          <a:off x="395288" y="1484313"/>
          <a:ext cx="8280400" cy="3941765"/>
        </p:xfrm>
        <a:graphic>
          <a:graphicData uri="http://schemas.openxmlformats.org/drawingml/2006/table">
            <a:tbl>
              <a:tblPr/>
              <a:tblGrid>
                <a:gridCol w="1236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3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1663"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GODINA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UKUPNO riješeni građ. predmeti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MERITORNO riješeni građ. predmeti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SUDSKIM PORAVNANJEM riješeni građ. predmeti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Procent sudskih poravnanja u ukupnom broju predmeta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238.698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72.395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4.346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1,82%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253.765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73.682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3.975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1,57%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255.314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77.079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4.322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1,69%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262.845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78.855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5.396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2,05%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251.978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75.049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5.554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bs-Latn-B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2,20%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F50FB-F7B8-439A-8A63-A2144AFEF8FA}" type="slidenum">
              <a:rPr lang="hr-HR"/>
              <a:pPr>
                <a:defRPr/>
              </a:pPr>
              <a:t>8</a:t>
            </a:fld>
            <a:endParaRPr lang="hr-HR" dirty="0"/>
          </a:p>
        </p:txBody>
      </p:sp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7467600" cy="1143000"/>
          </a:xfrm>
        </p:spPr>
        <p:txBody>
          <a:bodyPr/>
          <a:lstStyle/>
          <a:p>
            <a:pPr eaLnBrk="1" hangingPunct="1"/>
            <a:r>
              <a:rPr lang="bs-Latn-BA" sz="3200" b="1" dirty="0" smtClean="0">
                <a:solidFill>
                  <a:srgbClr val="FFCC00"/>
                </a:solidFill>
                <a:latin typeface="Franklin Gothic Book" pitchFamily="34" charset="0"/>
              </a:rPr>
              <a:t/>
            </a:r>
            <a:br>
              <a:rPr lang="bs-Latn-BA" sz="3200" b="1" dirty="0" smtClean="0">
                <a:solidFill>
                  <a:srgbClr val="FFCC00"/>
                </a:solidFill>
                <a:latin typeface="Franklin Gothic Book" pitchFamily="34" charset="0"/>
              </a:rPr>
            </a:br>
            <a:r>
              <a:rPr lang="bs-Latn-BA" sz="3200" b="1" dirty="0" smtClean="0">
                <a:solidFill>
                  <a:srgbClr val="FFCC00"/>
                </a:solidFill>
                <a:latin typeface="Franklin Gothic Book" pitchFamily="34" charset="0"/>
              </a:rPr>
              <a:t>Ciljevi reforme pravosuđa u BiH </a:t>
            </a:r>
            <a:br>
              <a:rPr lang="bs-Latn-BA" sz="3200" b="1" dirty="0" smtClean="0">
                <a:solidFill>
                  <a:srgbClr val="FFCC00"/>
                </a:solidFill>
                <a:latin typeface="Franklin Gothic Book" pitchFamily="34" charset="0"/>
              </a:rPr>
            </a:br>
            <a:r>
              <a:rPr lang="sr-Latn-RS" sz="2400" dirty="0" smtClean="0">
                <a:solidFill>
                  <a:srgbClr val="00CCFF"/>
                </a:solidFill>
              </a:rPr>
              <a:t>Preporuke </a:t>
            </a:r>
            <a:r>
              <a:rPr lang="sr-Latn-RS" sz="2400" dirty="0">
                <a:solidFill>
                  <a:srgbClr val="00CCFF"/>
                </a:solidFill>
              </a:rPr>
              <a:t>Evropske </a:t>
            </a:r>
            <a:r>
              <a:rPr lang="sr-Latn-RS" sz="2400" dirty="0" smtClean="0">
                <a:solidFill>
                  <a:srgbClr val="00CCFF"/>
                </a:solidFill>
              </a:rPr>
              <a:t>komisije za provođenje Strategije za reformu sektora pravde u BiH</a:t>
            </a:r>
            <a:r>
              <a:rPr lang="bs-Latn-BA" sz="3200" dirty="0">
                <a:solidFill>
                  <a:srgbClr val="00CCFF"/>
                </a:solidFill>
              </a:rPr>
              <a:t/>
            </a:r>
            <a:br>
              <a:rPr lang="bs-Latn-BA" sz="3200" dirty="0">
                <a:solidFill>
                  <a:srgbClr val="00CCFF"/>
                </a:solidFill>
              </a:rPr>
            </a:br>
            <a:endParaRPr lang="en-US" sz="3200" b="1" dirty="0" smtClean="0">
              <a:solidFill>
                <a:srgbClr val="FFCC00"/>
              </a:solidFill>
              <a:latin typeface="Franklin Gothic Book" pitchFamily="34" charset="0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7467600" cy="4525963"/>
          </a:xfrm>
        </p:spPr>
        <p:txBody>
          <a:bodyPr/>
          <a:lstStyle/>
          <a:p>
            <a:pPr eaLnBrk="1" hangingPunct="1"/>
            <a:r>
              <a:rPr lang="bs-Latn-BA" sz="2800" dirty="0" smtClean="0">
                <a:solidFill>
                  <a:srgbClr val="00CCFF"/>
                </a:solidFill>
              </a:rPr>
              <a:t>Razvoj alternativnih načina rješavanja sporova</a:t>
            </a:r>
          </a:p>
          <a:p>
            <a:pPr eaLnBrk="1" hangingPunct="1"/>
            <a:endParaRPr lang="bs-Latn-BA" sz="2800" dirty="0" smtClean="0">
              <a:solidFill>
                <a:srgbClr val="00CCFF"/>
              </a:solidFill>
            </a:endParaRPr>
          </a:p>
          <a:p>
            <a:pPr eaLnBrk="1" hangingPunct="1"/>
            <a:r>
              <a:rPr lang="bs-Latn-BA" sz="2800" dirty="0" smtClean="0">
                <a:solidFill>
                  <a:srgbClr val="00CCFF"/>
                </a:solidFill>
              </a:rPr>
              <a:t>Edukacije sudija u cilju razvijanja vještina i tehnika mirnog rješavanja sporova</a:t>
            </a:r>
          </a:p>
          <a:p>
            <a:pPr eaLnBrk="1" hangingPunct="1">
              <a:buFont typeface="Wingdings 2" pitchFamily="18" charset="2"/>
              <a:buNone/>
            </a:pPr>
            <a:endParaRPr lang="bs-Latn-BA" sz="2800" dirty="0" smtClean="0">
              <a:solidFill>
                <a:srgbClr val="00CCFF"/>
              </a:solidFill>
            </a:endParaRPr>
          </a:p>
          <a:p>
            <a:pPr eaLnBrk="1" hangingPunct="1"/>
            <a:r>
              <a:rPr lang="bs-Latn-BA" sz="2800" dirty="0" smtClean="0">
                <a:solidFill>
                  <a:srgbClr val="00CCFF"/>
                </a:solidFill>
              </a:rPr>
              <a:t>Povećanje primjene instituta sudskog poravnanja u praksu sudova</a:t>
            </a:r>
          </a:p>
          <a:p>
            <a:pPr eaLnBrk="1" hangingPunct="1"/>
            <a:endParaRPr lang="bs-Latn-BA" sz="2800" dirty="0" smtClean="0">
              <a:solidFill>
                <a:srgbClr val="00CCFF"/>
              </a:solidFill>
            </a:endParaRPr>
          </a:p>
          <a:p>
            <a:pPr eaLnBrk="1" hangingPunct="1"/>
            <a:endParaRPr lang="bs-Latn-BA" sz="2800" dirty="0" smtClean="0">
              <a:solidFill>
                <a:srgbClr val="00CCFF"/>
              </a:solidFill>
            </a:endParaRPr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033548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703D8-CC9D-4027-A52F-CF80FFF5E069}" type="slidenum">
              <a:rPr lang="hr-HR"/>
              <a:pPr>
                <a:defRPr/>
              </a:pPr>
              <a:t>9</a:t>
            </a:fld>
            <a:endParaRPr lang="hr-HR" dirty="0"/>
          </a:p>
        </p:txBody>
      </p:sp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bs-Latn-BA" sz="3200" b="1" dirty="0" smtClean="0">
                <a:solidFill>
                  <a:srgbClr val="FFCC00"/>
                </a:solidFill>
                <a:latin typeface="Franklin Gothic Book" pitchFamily="34" charset="0"/>
              </a:rPr>
              <a:t>Pilot </a:t>
            </a:r>
            <a:r>
              <a:rPr lang="bs-Latn-BA" sz="3200" b="1" dirty="0" err="1" smtClean="0">
                <a:solidFill>
                  <a:srgbClr val="FFCC00"/>
                </a:solidFill>
                <a:latin typeface="Franklin Gothic Book" pitchFamily="34" charset="0"/>
              </a:rPr>
              <a:t>prijekat</a:t>
            </a:r>
            <a:r>
              <a:rPr lang="bs-Latn-BA" sz="3200" b="1" dirty="0" smtClean="0">
                <a:solidFill>
                  <a:srgbClr val="FFCC00"/>
                </a:solidFill>
                <a:latin typeface="Franklin Gothic Book" pitchFamily="34" charset="0"/>
              </a:rPr>
              <a:t> –promovisanje sudskog poravnanja u BiH (2012. godina)-</a:t>
            </a:r>
            <a:r>
              <a:rPr lang="bs-Latn-BA" sz="3200" b="1" dirty="0" err="1" smtClean="0">
                <a:solidFill>
                  <a:srgbClr val="FFCC00"/>
                </a:solidFill>
                <a:latin typeface="Franklin Gothic Book" pitchFamily="34" charset="0"/>
              </a:rPr>
              <a:t>VSTS</a:t>
            </a:r>
            <a:r>
              <a:rPr lang="bs-Latn-BA" sz="3200" b="1" dirty="0" smtClean="0">
                <a:solidFill>
                  <a:srgbClr val="FFCC00"/>
                </a:solidFill>
                <a:latin typeface="Franklin Gothic Book" pitchFamily="34" charset="0"/>
              </a:rPr>
              <a:t> BiH</a:t>
            </a:r>
            <a:endParaRPr lang="en-US" sz="3200" b="1" dirty="0" smtClean="0">
              <a:solidFill>
                <a:srgbClr val="FFCC00"/>
              </a:solidFill>
              <a:latin typeface="Franklin Gothic Book" pitchFamily="34" charset="0"/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7467600" cy="4525963"/>
          </a:xfrm>
        </p:spPr>
        <p:txBody>
          <a:bodyPr/>
          <a:lstStyle/>
          <a:p>
            <a:r>
              <a:rPr lang="bs-Latn-BA" sz="2400" dirty="0" smtClean="0">
                <a:solidFill>
                  <a:srgbClr val="00CCFF"/>
                </a:solidFill>
              </a:rPr>
              <a:t>Održane su obuke/radionice u pilot sudovima </a:t>
            </a:r>
          </a:p>
          <a:p>
            <a:r>
              <a:rPr lang="bs-Latn-BA" sz="2400" dirty="0" smtClean="0">
                <a:solidFill>
                  <a:srgbClr val="00CCFF"/>
                </a:solidFill>
              </a:rPr>
              <a:t>Obrazac poziva za pripremno ročište je dopunjen </a:t>
            </a:r>
          </a:p>
          <a:p>
            <a:r>
              <a:rPr lang="bs-Latn-BA" sz="2400" dirty="0" smtClean="0">
                <a:solidFill>
                  <a:srgbClr val="00CCFF"/>
                </a:solidFill>
              </a:rPr>
              <a:t>Promotivna brošura sa ciljem upoznavanja javnosti sa sudskim poravnanjem na info-</a:t>
            </a:r>
            <a:r>
              <a:rPr lang="bs-Latn-BA" sz="2400" dirty="0" err="1" smtClean="0">
                <a:solidFill>
                  <a:srgbClr val="00CCFF"/>
                </a:solidFill>
              </a:rPr>
              <a:t>pu</a:t>
            </a:r>
            <a:r>
              <a:rPr lang="bs-Latn-BA" sz="2400" dirty="0" smtClean="0">
                <a:solidFill>
                  <a:srgbClr val="00CCFF"/>
                </a:solidFill>
              </a:rPr>
              <a:t>.</a:t>
            </a:r>
          </a:p>
          <a:p>
            <a:r>
              <a:rPr lang="bs-Latn-BA" sz="2400" dirty="0" smtClean="0">
                <a:solidFill>
                  <a:srgbClr val="00CCFF"/>
                </a:solidFill>
              </a:rPr>
              <a:t>Slanje promotivnog dopisa metodom slučajnog uzorka</a:t>
            </a:r>
          </a:p>
          <a:p>
            <a:r>
              <a:rPr lang="bs-Latn-BA" sz="2400" dirty="0" smtClean="0">
                <a:solidFill>
                  <a:srgbClr val="00CCFF"/>
                </a:solidFill>
              </a:rPr>
              <a:t>Izmjene Pravilnika o orijentacionom mjerilima za rad sudija</a:t>
            </a:r>
          </a:p>
          <a:p>
            <a:r>
              <a:rPr lang="bs-Latn-BA" sz="2400" dirty="0" smtClean="0">
                <a:solidFill>
                  <a:srgbClr val="00CCFF"/>
                </a:solidFill>
              </a:rPr>
              <a:t>Zakon o izmjenama i dopunama </a:t>
            </a:r>
            <a:r>
              <a:rPr lang="bs-Latn-BA" sz="2400" dirty="0" err="1" smtClean="0">
                <a:solidFill>
                  <a:srgbClr val="00CCFF"/>
                </a:solidFill>
              </a:rPr>
              <a:t>ZPP</a:t>
            </a:r>
            <a:r>
              <a:rPr lang="bs-Latn-BA" sz="2400" dirty="0" smtClean="0">
                <a:solidFill>
                  <a:srgbClr val="00CCFF"/>
                </a:solidFill>
              </a:rPr>
              <a:t>-a  </a:t>
            </a:r>
            <a:endParaRPr lang="en-US" sz="2400" dirty="0" smtClean="0">
              <a:solidFill>
                <a:srgbClr val="00CC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hnički">
  <a:themeElements>
    <a:clrScheme name="Tehnički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čki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Tehnič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1272</Words>
  <Application>Microsoft Office PowerPoint</Application>
  <PresentationFormat>On-screen Show (4:3)</PresentationFormat>
  <Paragraphs>299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Franklin Gothic Book</vt:lpstr>
      <vt:lpstr>Times New Roman</vt:lpstr>
      <vt:lpstr>Wingdings 2</vt:lpstr>
      <vt:lpstr>Tehnički</vt:lpstr>
      <vt:lpstr>Projekt unapređenja efikasnosti pravosuđa BiH</vt:lpstr>
      <vt:lpstr>PowerPoint Presentation</vt:lpstr>
      <vt:lpstr>Sa čime se suočava tradicionalni sistem riješavanja sporova</vt:lpstr>
      <vt:lpstr> Prednosti alternativnih načina rješavanja sporova/sudskog poravnanja : </vt:lpstr>
      <vt:lpstr>Prednosti koje ima sudsko poravnanje u odnosu na presudu</vt:lpstr>
      <vt:lpstr>Sudsko poravnanje kao način okončanja postupka u razvijenim zemljama</vt:lpstr>
      <vt:lpstr>Procent sudskih poravnanja u BIH </vt:lpstr>
      <vt:lpstr> Ciljevi reforme pravosuđa u BiH  Preporuke Evropske komisije za provođenje Strategije za reformu sektora pravde u BiH </vt:lpstr>
      <vt:lpstr>Pilot prijekat –promovisanje sudskog poravnanja u BiH (2012. godina)-VSTS BiH</vt:lpstr>
      <vt:lpstr>Rezultati pilot projekta u ciljanim sudovima</vt:lpstr>
      <vt:lpstr>   Zašto postoji jaz između  sudova i javnosti?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Pojam i pravna priroda sudskog poravnanja</vt:lpstr>
      <vt:lpstr>Pravni okvir za zaključenje sudskog poravnanja</vt:lpstr>
      <vt:lpstr>Kako nastojati da stranke zaključe poravnanje</vt:lpstr>
      <vt:lpstr>Ograničenja suda za zaključenje poravnanja</vt:lpstr>
      <vt:lpstr>Unutrašnji konflikt sudija </vt:lpstr>
      <vt:lpstr>Novi pristup sudija u rješavanju predmeta</vt:lpstr>
      <vt:lpstr>Smjernice za postupanje sudije</vt:lpstr>
      <vt:lpstr>Kako postupati prema strankama u nastojanju  zaključenja poravnanja</vt:lpstr>
      <vt:lpstr>PowerPoint Presentation</vt:lpstr>
      <vt:lpstr>Prepreke za intenzivnije korišćenje sudskog poravnanja </vt:lpstr>
      <vt:lpstr>Kako otkloniti smetnje na putu za  zaključenje sudskog poravnanja </vt:lpstr>
      <vt:lpstr>Predmeti pogodni za zaključenje sudskog poravnanja</vt:lpstr>
      <vt:lpstr>Zaključak</vt:lpstr>
      <vt:lpstr>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Medijacija i sudska nagodba</dc:title>
  <dc:creator>Ivana Jankovic</dc:creator>
  <cp:lastModifiedBy>Dijana Mazalic Novic</cp:lastModifiedBy>
  <cp:revision>45</cp:revision>
  <dcterms:modified xsi:type="dcterms:W3CDTF">2016-03-14T10:00:50Z</dcterms:modified>
</cp:coreProperties>
</file>