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0504A-E7E8-4F71-8E59-09EBB754FA7F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8613E-299F-4B5B-975F-47BCC5B34C0C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8613E-299F-4B5B-975F-47BCC5B34C0C}" type="slidenum">
              <a:rPr lang="bs-Latn-BA" smtClean="0"/>
              <a:t>19</a:t>
            </a:fld>
            <a:endParaRPr lang="bs-Latn-B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8613E-299F-4B5B-975F-47BCC5B34C0C}" type="slidenum">
              <a:rPr lang="bs-Latn-BA" smtClean="0"/>
              <a:t>36</a:t>
            </a:fld>
            <a:endParaRPr lang="bs-Latn-B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8613E-299F-4B5B-975F-47BCC5B34C0C}" type="slidenum">
              <a:rPr lang="bs-Latn-BA" smtClean="0"/>
              <a:t>43</a:t>
            </a:fld>
            <a:endParaRPr lang="bs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8DDE769-4222-4244-A68B-67612D187AB1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893AF88-DA91-48D1-A1E5-9717861BCA1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769-4222-4244-A68B-67612D187AB1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AF88-DA91-48D1-A1E5-9717861BCA19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769-4222-4244-A68B-67612D187AB1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AF88-DA91-48D1-A1E5-9717861BCA1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769-4222-4244-A68B-67612D187AB1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AF88-DA91-48D1-A1E5-9717861BCA1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8DDE769-4222-4244-A68B-67612D187AB1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893AF88-DA91-48D1-A1E5-9717861BCA1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769-4222-4244-A68B-67612D187AB1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AF88-DA91-48D1-A1E5-9717861BCA1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769-4222-4244-A68B-67612D187AB1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AF88-DA91-48D1-A1E5-9717861BCA1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769-4222-4244-A68B-67612D187AB1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AF88-DA91-48D1-A1E5-9717861BCA1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769-4222-4244-A68B-67612D187AB1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AF88-DA91-48D1-A1E5-9717861BCA1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769-4222-4244-A68B-67612D187AB1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AF88-DA91-48D1-A1E5-9717861BCA1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E769-4222-4244-A68B-67612D187AB1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AF88-DA91-48D1-A1E5-9717861BCA1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DDE769-4222-4244-A68B-67612D187AB1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93AF88-DA91-48D1-A1E5-9717861BCA1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BiH i Vijeće Evrope 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Jasna Bakšić Muftić </a:t>
            </a:r>
            <a:endParaRPr lang="bs-Latn-B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Rezolucije VE o BiH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Rezolucija 1701 iz 2010. godine pod nazivom „Funkcioniranje demokratskih institucija u BiH“, </a:t>
            </a:r>
            <a:endParaRPr lang="bs-Latn-BA" dirty="0" smtClean="0"/>
          </a:p>
          <a:p>
            <a:r>
              <a:rPr lang="bs-Latn-BA" dirty="0" smtClean="0"/>
              <a:t>Rezolucija </a:t>
            </a:r>
            <a:r>
              <a:rPr lang="bs-Latn-BA" dirty="0" smtClean="0"/>
              <a:t>1725 iz 2010. godine pod nazivom „Urgentna potreba </a:t>
            </a:r>
            <a:r>
              <a:rPr lang="bs-Latn-BA" dirty="0" smtClean="0"/>
              <a:t>za</a:t>
            </a:r>
            <a:r>
              <a:rPr lang="bs-Latn-BA" dirty="0" smtClean="0"/>
              <a:t>ustavnom reformom u BiH“, </a:t>
            </a:r>
            <a:r>
              <a:rPr lang="bs-Latn-BA" dirty="0" smtClean="0"/>
              <a:t> </a:t>
            </a:r>
          </a:p>
          <a:p>
            <a:r>
              <a:rPr lang="bs-Latn-BA" dirty="0" smtClean="0"/>
              <a:t>Rezolucija </a:t>
            </a:r>
            <a:r>
              <a:rPr lang="bs-Latn-BA" dirty="0" smtClean="0"/>
              <a:t>1855 iz 2012. godine pod </a:t>
            </a:r>
            <a:r>
              <a:rPr lang="bs-Latn-BA" dirty="0" smtClean="0"/>
              <a:t>nazivom „Funkcioniranje </a:t>
            </a:r>
            <a:r>
              <a:rPr lang="bs-Latn-BA" dirty="0" smtClean="0"/>
              <a:t>demokratskih institucija u Bosni i Hercegovini“.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konvencija ima veliki značaj za BiH zato </a:t>
            </a:r>
          </a:p>
          <a:p>
            <a:r>
              <a:rPr lang="bs-Latn-BA" dirty="0" smtClean="0"/>
              <a:t>predstavlja demokratski ideal organizacije i djelovanja države u </a:t>
            </a:r>
            <a:r>
              <a:rPr lang="bs-Latn-BA" dirty="0" smtClean="0"/>
              <a:t>uvjetima evropske </a:t>
            </a:r>
            <a:r>
              <a:rPr lang="bs-Latn-BA" dirty="0" smtClean="0"/>
              <a:t>političke integracije i zajedničke zaštite ljudskih prava i </a:t>
            </a:r>
            <a:r>
              <a:rPr lang="bs-Latn-BA" dirty="0" smtClean="0"/>
              <a:t>sloboda koji </a:t>
            </a:r>
            <a:r>
              <a:rPr lang="bs-Latn-BA" dirty="0" smtClean="0"/>
              <a:t>su sadržani u Evropskoj konvenciji za zaštitu ljudskih prava </a:t>
            </a:r>
            <a:r>
              <a:rPr lang="bs-Latn-BA" dirty="0" smtClean="0"/>
              <a:t>i osnovnih </a:t>
            </a:r>
            <a:r>
              <a:rPr lang="bs-Latn-BA" dirty="0" smtClean="0"/>
              <a:t>sloboda. Drugo, </a:t>
            </a:r>
            <a:endParaRPr lang="bs-Latn-BA" dirty="0" smtClean="0"/>
          </a:p>
          <a:p>
            <a:r>
              <a:rPr lang="bs-Latn-BA" dirty="0" smtClean="0"/>
              <a:t>Evropska </a:t>
            </a:r>
            <a:r>
              <a:rPr lang="bs-Latn-BA" dirty="0" smtClean="0"/>
              <a:t>konvencija za zaštitu ljudskih </a:t>
            </a:r>
            <a:r>
              <a:rPr lang="bs-Latn-BA" dirty="0" smtClean="0"/>
              <a:t>prava je </a:t>
            </a:r>
            <a:r>
              <a:rPr lang="bs-Latn-BA" dirty="0" smtClean="0"/>
              <a:t>direktno uključena u politički sistem BiH kao </a:t>
            </a:r>
            <a:r>
              <a:rPr lang="bs-Latn-BA" dirty="0" smtClean="0"/>
              <a:t>ustavana/ nadustavna </a:t>
            </a:r>
            <a:r>
              <a:rPr lang="bs-Latn-BA" dirty="0" smtClean="0"/>
              <a:t>kategorija i,</a:t>
            </a:r>
          </a:p>
          <a:p>
            <a:r>
              <a:rPr lang="pl-PL" dirty="0" smtClean="0"/>
              <a:t> </a:t>
            </a:r>
            <a:r>
              <a:rPr lang="pl-PL" dirty="0" smtClean="0"/>
              <a:t>„referentni dokument“ za pristupanje svake države, pa i</a:t>
            </a:r>
          </a:p>
          <a:p>
            <a:r>
              <a:rPr lang="bs-Latn-BA" dirty="0" smtClean="0"/>
              <a:t>BiH, Evropskoj uniji </a:t>
            </a:r>
            <a:r>
              <a:rPr lang="bs-Latn-BA" dirty="0" smtClean="0"/>
              <a:t>kao obliku  evropske integracije.</a:t>
            </a:r>
            <a:endParaRPr lang="bs-Latn-B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VE oglasiti zahtjevom da </a:t>
            </a:r>
            <a:r>
              <a:rPr lang="bs-Latn-BA" dirty="0" smtClean="0"/>
              <a:t>se izvrši </a:t>
            </a:r>
            <a:r>
              <a:rPr lang="bs-Latn-BA" dirty="0" smtClean="0"/>
              <a:t>ustavna reforma. </a:t>
            </a:r>
            <a:endParaRPr lang="bs-Latn-BA" dirty="0" smtClean="0"/>
          </a:p>
          <a:p>
            <a:r>
              <a:rPr lang="bs-Latn-BA" dirty="0" smtClean="0"/>
              <a:t>To </a:t>
            </a:r>
            <a:r>
              <a:rPr lang="bs-Latn-BA" dirty="0" smtClean="0"/>
              <a:t>je učinjeno putem Mišljenja o Zahtjevu BiH za</a:t>
            </a:r>
          </a:p>
          <a:p>
            <a:r>
              <a:rPr lang="bs-Latn-BA" dirty="0" smtClean="0"/>
              <a:t>članstvo u Vijeću Evrope iz 2002. godine. </a:t>
            </a:r>
            <a:endParaRPr lang="bs-Latn-BA" dirty="0" smtClean="0"/>
          </a:p>
          <a:p>
            <a:r>
              <a:rPr lang="bs-Latn-BA" dirty="0" smtClean="0"/>
              <a:t>Zahtjev </a:t>
            </a:r>
            <a:r>
              <a:rPr lang="bs-Latn-BA" dirty="0" smtClean="0"/>
              <a:t>za izvršenjem </a:t>
            </a:r>
            <a:r>
              <a:rPr lang="bs-Latn-BA" dirty="0" smtClean="0"/>
              <a:t>ustavnih </a:t>
            </a:r>
            <a:r>
              <a:rPr lang="vi-VN" dirty="0" smtClean="0"/>
              <a:t>promjena </a:t>
            </a:r>
            <a:r>
              <a:rPr lang="vi-VN" dirty="0" smtClean="0"/>
              <a:t>u cilju usklađivanja ustavne definicije države članice VE iz</a:t>
            </a:r>
          </a:p>
          <a:p>
            <a:r>
              <a:rPr lang="bs-Latn-BA" dirty="0" smtClean="0"/>
              <a:t>člana 3. Statuta VE sa stvarnim stanjem države, demokracije i </a:t>
            </a:r>
            <a:r>
              <a:rPr lang="bs-Latn-BA" dirty="0" smtClean="0"/>
              <a:t>ljudskih prava </a:t>
            </a:r>
            <a:r>
              <a:rPr lang="bs-Latn-BA" dirty="0" smtClean="0"/>
              <a:t>prisutan je u svim daljnjim razmatranjima </a:t>
            </a:r>
            <a:r>
              <a:rPr lang="bs-Latn-BA" dirty="0" smtClean="0"/>
              <a:t>bosanskohercegovačke situacije </a:t>
            </a:r>
            <a:r>
              <a:rPr lang="bs-Latn-BA" dirty="0" smtClean="0"/>
              <a:t>od PSVE.</a:t>
            </a:r>
            <a:endParaRPr lang="bs-Latn-B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PSVE je prvi put u svom mišljenju o Zahtjevu BiH za članstvo </a:t>
            </a:r>
            <a:r>
              <a:rPr lang="bs-Latn-BA" dirty="0" smtClean="0"/>
              <a:t>u Vijeću </a:t>
            </a:r>
            <a:r>
              <a:rPr lang="bs-Latn-BA" dirty="0" smtClean="0"/>
              <a:t>Evrope još 2002. godine jasno zauzela stav da bi </a:t>
            </a:r>
            <a:r>
              <a:rPr lang="bs-Latn-BA" dirty="0" smtClean="0"/>
              <a:t>„</a:t>
            </a:r>
          </a:p>
          <a:p>
            <a:r>
              <a:rPr lang="bs-Latn-BA" dirty="0" smtClean="0"/>
              <a:t>Državne institucije </a:t>
            </a:r>
            <a:r>
              <a:rPr lang="bs-Latn-BA" dirty="0" smtClean="0"/>
              <a:t>trebalo ojačati na račun institucija na entitetskom </a:t>
            </a:r>
            <a:r>
              <a:rPr lang="bs-Latn-BA" dirty="0" smtClean="0"/>
              <a:t>nivou, </a:t>
            </a:r>
            <a:r>
              <a:rPr lang="pl-PL" dirty="0" smtClean="0"/>
              <a:t>ukoliko </a:t>
            </a:r>
            <a:r>
              <a:rPr lang="pl-PL" dirty="0" smtClean="0"/>
              <a:t>bude potrebno i revizijom Ustava u tom cilju</a:t>
            </a:r>
            <a:r>
              <a:rPr lang="pl-PL" dirty="0" smtClean="0"/>
              <a:t>“,</a:t>
            </a:r>
          </a:p>
          <a:p>
            <a:r>
              <a:rPr lang="bs-Latn-BA" dirty="0" smtClean="0"/>
              <a:t>Mišljenje br. 234 iz 2002. godine o Zahtjevu BiH za članstvo u Vijeću Evrope, par. 4.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prema</a:t>
            </a:r>
            <a:endParaRPr lang="pl-PL" dirty="0" smtClean="0"/>
          </a:p>
          <a:p>
            <a:r>
              <a:rPr lang="bs-Latn-BA" dirty="0" smtClean="0"/>
              <a:t>Aneksu 10. Općeg okvirnog sporazuma za mir u BiH (</a:t>
            </a:r>
            <a:r>
              <a:rPr lang="bs-Latn-BA" dirty="0" smtClean="0"/>
              <a:t>Dejtonski sporazum</a:t>
            </a:r>
            <a:r>
              <a:rPr lang="bs-Latn-BA" dirty="0" smtClean="0"/>
              <a:t>) „visoki predstavnik odgovoran za nadgledanje </a:t>
            </a:r>
            <a:r>
              <a:rPr lang="bs-Latn-BA" dirty="0" smtClean="0"/>
              <a:t>primjene civilnih </a:t>
            </a:r>
            <a:r>
              <a:rPr lang="bs-Latn-BA" dirty="0" smtClean="0"/>
              <a:t>aspekata mirovnog sporazuma</a:t>
            </a:r>
            <a:r>
              <a:rPr lang="bs-Latn-BA" dirty="0" smtClean="0"/>
              <a:t>“.</a:t>
            </a:r>
          </a:p>
          <a:p>
            <a:endParaRPr lang="bs-Latn-BA" dirty="0" smtClean="0"/>
          </a:p>
          <a:p>
            <a:r>
              <a:rPr lang="bs-Latn-BA" dirty="0" smtClean="0"/>
              <a:t>Mišljenje br. 234 iz 2002. godine, par. 5.</a:t>
            </a:r>
            <a:endParaRPr lang="bs-Latn-B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Rezolucije VE o BiH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Ovdje je vidljivo da se i u trenutku prijema BiH u članstvo VE kao ključni uvjet spominje reforma Ustava BiH Aneksa 4 Dejtonskog sporazuma. </a:t>
            </a:r>
            <a:endParaRPr lang="bs-Latn-BA" dirty="0" smtClean="0"/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BiH </a:t>
            </a:r>
            <a:r>
              <a:rPr lang="bs-Latn-BA" dirty="0" smtClean="0"/>
              <a:t>se ovdje nalaže </a:t>
            </a:r>
            <a:r>
              <a:rPr lang="bs-Latn-BA" dirty="0" smtClean="0"/>
              <a:t>da </a:t>
            </a:r>
            <a:r>
              <a:rPr lang="pl-PL" dirty="0" smtClean="0"/>
              <a:t>razmotri </a:t>
            </a:r>
            <a:r>
              <a:rPr lang="pl-PL" dirty="0" smtClean="0"/>
              <a:t>u „roku od godinu dana, uz pomoć Evropske komisije </a:t>
            </a:r>
            <a:r>
              <a:rPr lang="pl-PL" dirty="0" smtClean="0"/>
              <a:t>za </a:t>
            </a:r>
            <a:r>
              <a:rPr lang="bs-Latn-BA" dirty="0" smtClean="0"/>
              <a:t>demokraciju </a:t>
            </a:r>
            <a:r>
              <a:rPr lang="bs-Latn-BA" dirty="0" smtClean="0"/>
              <a:t>putem prava (Venecijanske komisije) legislativu o </a:t>
            </a:r>
            <a:r>
              <a:rPr lang="bs-Latn-BA" dirty="0" smtClean="0"/>
              <a:t>izborima </a:t>
            </a:r>
            <a:r>
              <a:rPr lang="pl-PL" dirty="0" smtClean="0"/>
              <a:t>u </a:t>
            </a:r>
            <a:r>
              <a:rPr lang="pl-PL" dirty="0" smtClean="0"/>
              <a:t>svjetlu standarda Vijeća Evrope, te je revidira gdje je to potrebno</a:t>
            </a:r>
            <a:endParaRPr lang="bs-Latn-BA" dirty="0" smtClean="0"/>
          </a:p>
          <a:p>
            <a:endParaRPr lang="bs-Latn-BA" dirty="0" smtClean="0"/>
          </a:p>
          <a:p>
            <a:r>
              <a:rPr lang="bs-Latn-BA" dirty="0" smtClean="0"/>
              <a:t>Mišljenje PSVE 234 iz 2002. godine, par. IV.b.</a:t>
            </a:r>
            <a:endParaRPr lang="bs-Latn-B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Rezolucije VE o BiH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Rezolucija PSVE 1383 iz 2004. godine pod nazivom „</a:t>
            </a:r>
            <a:r>
              <a:rPr lang="bs-Latn-BA" dirty="0" smtClean="0"/>
              <a:t>Podsjećanje BiH </a:t>
            </a:r>
            <a:r>
              <a:rPr lang="bs-Latn-BA" dirty="0" smtClean="0"/>
              <a:t>na preuzete obaveze“ još jednom izražava žaljenje zbog </a:t>
            </a:r>
            <a:r>
              <a:rPr lang="bs-Latn-BA" dirty="0" smtClean="0"/>
              <a:t>nedostatka progresa </a:t>
            </a:r>
            <a:r>
              <a:rPr lang="bs-Latn-BA" dirty="0" smtClean="0"/>
              <a:t>u pogledu revizije izbornog zakonodavstva kako bi </a:t>
            </a:r>
            <a:r>
              <a:rPr lang="bs-Latn-BA" dirty="0" smtClean="0"/>
              <a:t>se diskriminacija </a:t>
            </a:r>
            <a:r>
              <a:rPr lang="bs-Latn-BA" dirty="0" smtClean="0"/>
              <a:t>svih onih koji ne pripadaju konstitutivnim </a:t>
            </a:r>
            <a:r>
              <a:rPr lang="bs-Latn-BA" dirty="0" smtClean="0"/>
              <a:t>narodima zaustavila</a:t>
            </a:r>
            <a:r>
              <a:rPr lang="bs-Latn-BA" dirty="0" smtClean="0"/>
              <a:t>.</a:t>
            </a:r>
            <a:endParaRPr lang="bs-Latn-B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Rezolucije VE o BiH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Postupanje VE prema BiH nastavlja se u skladu sa Rezolucijom</a:t>
            </a:r>
          </a:p>
          <a:p>
            <a:r>
              <a:rPr lang="da-DK" dirty="0" smtClean="0"/>
              <a:t>1384 PSVE iz 2004. godine pod nazivom „Jačanje demokratskih</a:t>
            </a:r>
          </a:p>
          <a:p>
            <a:r>
              <a:rPr lang="bs-Latn-BA" dirty="0" smtClean="0"/>
              <a:t>institucija u Bosni i Hercegovini“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 smtClean="0"/>
              <a:t>pravcu ponovnog </a:t>
            </a:r>
            <a:r>
              <a:rPr lang="bs-Latn-BA" dirty="0" smtClean="0"/>
              <a:t>naglašavanja neophodnosti </a:t>
            </a:r>
            <a:r>
              <a:rPr lang="bs-Latn-BA" dirty="0" smtClean="0"/>
              <a:t>jačanja državnih institucija na račun entitetskih </a:t>
            </a:r>
            <a:r>
              <a:rPr lang="bs-Latn-BA" dirty="0" smtClean="0"/>
              <a:t>institucija, </a:t>
            </a:r>
            <a:r>
              <a:rPr lang="vi-VN" dirty="0" smtClean="0"/>
              <a:t>ukoliko </a:t>
            </a:r>
            <a:r>
              <a:rPr lang="vi-VN" dirty="0" smtClean="0"/>
              <a:t>je potrebno revizijom Ustava</a:t>
            </a:r>
            <a:r>
              <a:rPr lang="vi-VN" dirty="0" smtClean="0"/>
              <a:t>. </a:t>
            </a:r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Rezolucije VE o BiH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VE kritički naglašava da</a:t>
            </a:r>
          </a:p>
          <a:p>
            <a:r>
              <a:rPr lang="bs-Latn-BA" dirty="0" smtClean="0"/>
              <a:t>„jačanje institucija na državnom nivou protječe veoma sporo i u biti pod </a:t>
            </a:r>
            <a:r>
              <a:rPr lang="pl-PL" dirty="0" smtClean="0"/>
              <a:t>pritiskom međunarodne zajednice, posebno kroz akcije Ureda Visokog </a:t>
            </a:r>
            <a:r>
              <a:rPr lang="bs-Latn-BA" dirty="0" smtClean="0"/>
              <a:t>predstavnika (OHR)</a:t>
            </a:r>
          </a:p>
          <a:p>
            <a:r>
              <a:rPr lang="bs-Latn-BA" dirty="0" smtClean="0"/>
              <a:t>Rezolucija 1384 (2004), „Jačanje demokratskih institucija </a:t>
            </a:r>
            <a:r>
              <a:rPr lang="bs-Latn-BA" dirty="0" smtClean="0"/>
              <a:t>Bosne </a:t>
            </a:r>
            <a:r>
              <a:rPr lang="bs-Latn-BA" dirty="0" smtClean="0"/>
              <a:t>i Hercegovine“, par</a:t>
            </a:r>
            <a:r>
              <a:rPr lang="bs-Latn-BA" dirty="0" smtClean="0"/>
              <a:t>. 2</a:t>
            </a:r>
            <a:endParaRPr lang="bs-Latn-B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Rezolucije VE o BiH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analiza </a:t>
            </a:r>
            <a:r>
              <a:rPr lang="pl-PL" dirty="0" smtClean="0"/>
              <a:t>tadašnjeg stanja u BiH iskazana </a:t>
            </a:r>
            <a:r>
              <a:rPr lang="pl-PL" dirty="0" smtClean="0"/>
              <a:t>je </a:t>
            </a:r>
            <a:r>
              <a:rPr lang="bs-Latn-BA" dirty="0" smtClean="0"/>
              <a:t>tvrdnjom </a:t>
            </a:r>
            <a:r>
              <a:rPr lang="bs-Latn-BA" dirty="0" smtClean="0"/>
              <a:t>da je „ustavni poredak, koji je ustanovljen </a:t>
            </a:r>
            <a:r>
              <a:rPr lang="bs-Latn-BA" dirty="0" smtClean="0"/>
              <a:t>Dejtonskim mirovnim </a:t>
            </a:r>
            <a:r>
              <a:rPr lang="bs-Latn-BA" dirty="0" smtClean="0"/>
              <a:t>sporazumom i na kojem su utemeljene državne </a:t>
            </a:r>
            <a:r>
              <a:rPr lang="bs-Latn-BA" dirty="0" smtClean="0"/>
              <a:t>institucije izuzetno </a:t>
            </a:r>
            <a:r>
              <a:rPr lang="bs-Latn-BA" dirty="0" smtClean="0"/>
              <a:t>kompliciran i kontradiktoran. Kao rezultat </a:t>
            </a:r>
            <a:r>
              <a:rPr lang="bs-Latn-BA" dirty="0" smtClean="0"/>
              <a:t>političkog kompromisa </a:t>
            </a:r>
            <a:r>
              <a:rPr lang="bs-Latn-BA" dirty="0" smtClean="0"/>
              <a:t>postignutog u cilju zaustavljanja rata, ne može </a:t>
            </a:r>
            <a:r>
              <a:rPr lang="bs-Latn-BA" dirty="0" smtClean="0"/>
              <a:t>osigurati dugoročno </a:t>
            </a:r>
            <a:r>
              <a:rPr lang="bs-Latn-BA" dirty="0" smtClean="0"/>
              <a:t>efektivno funkcioniranje države i treba biti </a:t>
            </a:r>
            <a:r>
              <a:rPr lang="bs-Latn-BA" dirty="0" smtClean="0"/>
              <a:t>reformirano.</a:t>
            </a:r>
          </a:p>
          <a:p>
            <a:r>
              <a:rPr lang="es-ES" dirty="0" err="1" smtClean="0"/>
              <a:t>Rezolucija</a:t>
            </a:r>
            <a:r>
              <a:rPr lang="es-ES" dirty="0" smtClean="0"/>
              <a:t> 1384 (2004), par. 3.</a:t>
            </a:r>
            <a:endParaRPr lang="bs-Latn-B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Rezolucije PSVE o BiH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Od 2002 – 2013 sedam rezolucija </a:t>
            </a:r>
          </a:p>
          <a:p>
            <a:r>
              <a:rPr lang="bs-Latn-BA" dirty="0" smtClean="0"/>
              <a:t>Ispunjavanje postprijemnih uslova</a:t>
            </a:r>
          </a:p>
          <a:p>
            <a:r>
              <a:rPr lang="bs-Latn-BA" dirty="0" smtClean="0"/>
              <a:t>Reforma ustava</a:t>
            </a:r>
          </a:p>
          <a:p>
            <a:r>
              <a:rPr lang="bs-Latn-BA" dirty="0" smtClean="0"/>
              <a:t>Jačanje demokratskih institucija vlasti</a:t>
            </a:r>
          </a:p>
          <a:p>
            <a:r>
              <a:rPr lang="bs-Latn-BA" dirty="0" smtClean="0"/>
              <a:t>Formiranje Vrhovnog suda BiH – vladavina prava </a:t>
            </a:r>
          </a:p>
          <a:p>
            <a:r>
              <a:rPr lang="bs-Latn-BA" dirty="0" smtClean="0"/>
              <a:t>Jačanje </a:t>
            </a:r>
            <a:r>
              <a:rPr lang="bs-Latn-BA" dirty="0" smtClean="0"/>
              <a:t>državnih na račun entitetskih institucija </a:t>
            </a:r>
            <a:endParaRPr lang="bs-Latn-BA" dirty="0" smtClean="0"/>
          </a:p>
          <a:p>
            <a:r>
              <a:rPr lang="bs-Latn-BA" dirty="0" smtClean="0"/>
              <a:t>Uklanjanje diskriminacije građana </a:t>
            </a:r>
          </a:p>
          <a:p>
            <a:r>
              <a:rPr lang="bs-Latn-BA" dirty="0" smtClean="0"/>
              <a:t>Revizija izbornog zakonodavstva </a:t>
            </a:r>
          </a:p>
          <a:p>
            <a:r>
              <a:rPr lang="bs-Latn-BA" dirty="0" smtClean="0"/>
              <a:t>Jačanje države i njenih kapaciteta kako bi mogla ispuniti obaveze za prijem u euroatlanske integracije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Rezolucija 1384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PSVE posebno naglašava da „ustavna reforma mora biti </a:t>
            </a:r>
            <a:r>
              <a:rPr lang="bs-Latn-BA" dirty="0" smtClean="0"/>
              <a:t>predmet nepristrasne </a:t>
            </a:r>
            <a:r>
              <a:rPr lang="bs-Latn-BA" dirty="0" smtClean="0"/>
              <a:t>političke debate i pozdravlja činjenicu da je debata </a:t>
            </a:r>
            <a:r>
              <a:rPr lang="bs-Latn-BA" dirty="0" smtClean="0"/>
              <a:t>već počela </a:t>
            </a:r>
            <a:r>
              <a:rPr lang="bs-Latn-BA" dirty="0" smtClean="0"/>
              <a:t>unutar civilnog društva. Na BiH ostaje obaveza da </a:t>
            </a:r>
            <a:r>
              <a:rPr lang="bs-Latn-BA" dirty="0" smtClean="0"/>
              <a:t>ustanovi raspored</a:t>
            </a:r>
            <a:r>
              <a:rPr lang="bs-Latn-BA" dirty="0" smtClean="0"/>
              <a:t>, rokove i parametre ustavne reforme. </a:t>
            </a:r>
            <a:endParaRPr lang="bs-Latn-BA" dirty="0" smtClean="0"/>
          </a:p>
          <a:p>
            <a:r>
              <a:rPr lang="bs-Latn-BA" dirty="0" smtClean="0"/>
              <a:t>PSVE </a:t>
            </a:r>
            <a:r>
              <a:rPr lang="bs-Latn-BA" dirty="0" smtClean="0"/>
              <a:t>stoji na </a:t>
            </a:r>
            <a:r>
              <a:rPr lang="bs-Latn-BA" dirty="0" smtClean="0"/>
              <a:t>raspolaganju </a:t>
            </a:r>
            <a:r>
              <a:rPr lang="pt-BR" dirty="0" smtClean="0"/>
              <a:t>BiH </a:t>
            </a:r>
            <a:r>
              <a:rPr lang="pt-BR" dirty="0" smtClean="0"/>
              <a:t>i naglašava da je BiH, kao država članica VE, obavezana da </a:t>
            </a:r>
            <a:r>
              <a:rPr lang="pt-BR" dirty="0" smtClean="0"/>
              <a:t>se</a:t>
            </a:r>
            <a:r>
              <a:rPr lang="bs-Latn-BA" dirty="0" smtClean="0"/>
              <a:t> </a:t>
            </a:r>
            <a:r>
              <a:rPr lang="it-IT" dirty="0" smtClean="0"/>
              <a:t>uskladi </a:t>
            </a:r>
            <a:r>
              <a:rPr lang="it-IT" dirty="0" smtClean="0"/>
              <a:t>sa osnovnim principima </a:t>
            </a:r>
            <a:r>
              <a:rPr lang="it-IT" dirty="0" smtClean="0"/>
              <a:t>VE</a:t>
            </a:r>
            <a:endParaRPr lang="bs-Latn-BA" dirty="0" smtClean="0"/>
          </a:p>
          <a:p>
            <a:r>
              <a:rPr lang="pl-PL" dirty="0" smtClean="0"/>
              <a:t>Rezolucija 1384 (2004), par. 5. i 6.</a:t>
            </a:r>
            <a:endParaRPr lang="bs-Latn-B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Rezolucija 1384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PSVE u preporukama </a:t>
            </a:r>
            <a:r>
              <a:rPr lang="bs-Latn-BA" dirty="0" smtClean="0"/>
              <a:t>Rezolucije VE </a:t>
            </a:r>
            <a:r>
              <a:rPr lang="bs-Latn-BA" dirty="0" smtClean="0"/>
              <a:t>1384 posebno ističe da se BiH mora u potpunosti i </a:t>
            </a:r>
            <a:r>
              <a:rPr lang="bs-Latn-BA" dirty="0" smtClean="0"/>
              <a:t>konstruktivno uključiti </a:t>
            </a:r>
            <a:r>
              <a:rPr lang="bs-Latn-BA" dirty="0" smtClean="0"/>
              <a:t>u debatu o potrebi ustavne reforme i njenom rasporedu i</a:t>
            </a:r>
          </a:p>
          <a:p>
            <a:r>
              <a:rPr lang="pt-BR" dirty="0" smtClean="0"/>
              <a:t>parametrima, te još jednom naglašava da se posebna pažnja u </a:t>
            </a:r>
            <a:r>
              <a:rPr lang="pt-BR" dirty="0" smtClean="0"/>
              <a:t>svakom</a:t>
            </a:r>
            <a:r>
              <a:rPr lang="bs-Latn-BA" dirty="0" smtClean="0"/>
              <a:t> </a:t>
            </a:r>
            <a:r>
              <a:rPr lang="vi-VN" dirty="0" smtClean="0"/>
              <a:t>budućem </a:t>
            </a:r>
            <a:r>
              <a:rPr lang="vi-VN" dirty="0" smtClean="0"/>
              <a:t>ustavu posveti dovođenju u sklad koncepta „</a:t>
            </a:r>
            <a:r>
              <a:rPr lang="vi-VN" dirty="0" smtClean="0"/>
              <a:t>konstitutivnih</a:t>
            </a:r>
            <a:r>
              <a:rPr lang="bs-Latn-BA" dirty="0" smtClean="0"/>
              <a:t> naroda</a:t>
            </a:r>
            <a:r>
              <a:rPr lang="bs-Latn-BA" dirty="0" smtClean="0"/>
              <a:t>“ i njihovih specifičnih prava sa principom primata </a:t>
            </a:r>
            <a:r>
              <a:rPr lang="bs-Latn-BA" dirty="0" smtClean="0"/>
              <a:t>pojedinačnih prava</a:t>
            </a:r>
            <a:endParaRPr lang="bs-Latn-BA" dirty="0" smtClean="0"/>
          </a:p>
          <a:p>
            <a:r>
              <a:rPr lang="pl-PL" dirty="0" smtClean="0"/>
              <a:t>Rezolucija 1384 (2004), par. 12.1. (c) i (d).</a:t>
            </a:r>
            <a:endParaRPr lang="bs-Latn-B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Rezolucija 1384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ovom rezolucijom </a:t>
            </a:r>
            <a:r>
              <a:rPr lang="bs-Latn-BA" dirty="0" smtClean="0"/>
              <a:t>poziva se Venecijanska </a:t>
            </a:r>
            <a:r>
              <a:rPr lang="bs-Latn-BA" dirty="0" smtClean="0"/>
              <a:t>komisija da napravi sveobuhvatnu procjenu </a:t>
            </a:r>
            <a:r>
              <a:rPr lang="bs-Latn-BA" dirty="0" smtClean="0"/>
              <a:t>saglasnosti Ustava </a:t>
            </a:r>
            <a:r>
              <a:rPr lang="bs-Latn-BA" dirty="0" smtClean="0"/>
              <a:t>BiH sa Evropskom konvencijom za zaštitu ljudskih prava </a:t>
            </a:r>
            <a:r>
              <a:rPr lang="bs-Latn-BA" dirty="0" smtClean="0"/>
              <a:t>i osnovnih </a:t>
            </a:r>
            <a:r>
              <a:rPr lang="bs-Latn-BA" dirty="0" smtClean="0"/>
              <a:t>sloboda i Evropskom poveljom o lokalnoj samoupravi (ETS </a:t>
            </a:r>
            <a:r>
              <a:rPr lang="bs-Latn-BA" dirty="0" smtClean="0"/>
              <a:t>No.122</a:t>
            </a:r>
            <a:r>
              <a:rPr lang="bs-Latn-BA" dirty="0" smtClean="0"/>
              <a:t>) kao i za analizu efikasnosti i racionalnosti sadašnjih ustavnih </a:t>
            </a:r>
            <a:r>
              <a:rPr lang="bs-Latn-BA" dirty="0" smtClean="0"/>
              <a:t>i pravnih </a:t>
            </a:r>
            <a:r>
              <a:rPr lang="bs-Latn-BA" dirty="0" smtClean="0"/>
              <a:t>aranžmana u </a:t>
            </a:r>
            <a:r>
              <a:rPr lang="bs-Latn-BA" dirty="0" smtClean="0"/>
              <a:t>BiH</a:t>
            </a:r>
          </a:p>
          <a:p>
            <a:r>
              <a:rPr lang="bs-Latn-BA" dirty="0" smtClean="0"/>
              <a:t>Rezolucija 1384 (2004), „Jačanje demokratskih institucija </a:t>
            </a:r>
            <a:r>
              <a:rPr lang="bs-Latn-BA" dirty="0" smtClean="0"/>
              <a:t>Bosne </a:t>
            </a:r>
            <a:r>
              <a:rPr lang="bs-Latn-BA" dirty="0" smtClean="0"/>
              <a:t>i Hercegovine“, par</a:t>
            </a:r>
            <a:r>
              <a:rPr lang="bs-Latn-BA" dirty="0" smtClean="0"/>
              <a:t>. 13 </a:t>
            </a:r>
            <a:endParaRPr lang="bs-Latn-B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Rezolucija 1513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2006 </a:t>
            </a:r>
            <a:r>
              <a:rPr lang="pl-PL" dirty="0" smtClean="0"/>
              <a:t>PSVE donosi Rezoluciju 1513 </a:t>
            </a:r>
            <a:r>
              <a:rPr lang="pl-PL" dirty="0" smtClean="0"/>
              <a:t>pod </a:t>
            </a:r>
            <a:r>
              <a:rPr lang="bs-Latn-BA" dirty="0" smtClean="0"/>
              <a:t>nazivom </a:t>
            </a:r>
            <a:r>
              <a:rPr lang="bs-Latn-BA" dirty="0" smtClean="0"/>
              <a:t>„Ustavna reforma u BiH“, </a:t>
            </a:r>
          </a:p>
          <a:p>
            <a:r>
              <a:rPr lang="bs-Latn-BA" dirty="0" smtClean="0"/>
              <a:t>Evropska </a:t>
            </a:r>
            <a:r>
              <a:rPr lang="pl-PL" dirty="0" smtClean="0"/>
              <a:t>komisija </a:t>
            </a:r>
            <a:r>
              <a:rPr lang="pl-PL" dirty="0" smtClean="0"/>
              <a:t>za demokraciju putem prava (Venecijanska komisija) je u </a:t>
            </a:r>
            <a:r>
              <a:rPr lang="pl-PL" dirty="0" smtClean="0"/>
              <a:t>skladu </a:t>
            </a:r>
            <a:r>
              <a:rPr lang="bs-Latn-BA" dirty="0" smtClean="0"/>
              <a:t>sa </a:t>
            </a:r>
            <a:r>
              <a:rPr lang="bs-Latn-BA" dirty="0" smtClean="0"/>
              <a:t>Zahtjevom PSVE 2005. godine dostavila svoje mišljenje o </a:t>
            </a:r>
            <a:r>
              <a:rPr lang="bs-Latn-BA" dirty="0" smtClean="0"/>
              <a:t>ustavnoj situaciji </a:t>
            </a:r>
            <a:r>
              <a:rPr lang="bs-Latn-BA" dirty="0" smtClean="0"/>
              <a:t>i ovlaštenjima visokog predstavnika u </a:t>
            </a:r>
            <a:r>
              <a:rPr lang="bs-Latn-BA" dirty="0" smtClean="0"/>
              <a:t>BiH</a:t>
            </a:r>
          </a:p>
          <a:p>
            <a:r>
              <a:rPr lang="bs-Latn-BA" dirty="0" smtClean="0"/>
              <a:t>Mišljenje Evropske komisije za demokraciju putem prava o ustavnoj situaciji </a:t>
            </a:r>
            <a:r>
              <a:rPr lang="bs-Latn-BA" dirty="0" smtClean="0"/>
              <a:t>i ovlaštenjima </a:t>
            </a:r>
            <a:r>
              <a:rPr lang="bs-Latn-BA" dirty="0" smtClean="0"/>
              <a:t>visokog predstavnika u BiH CDL-AD (2005) 004.</a:t>
            </a:r>
            <a:endParaRPr lang="bs-Latn-B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Rezolucija 1513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Konsultacije </a:t>
            </a:r>
            <a:r>
              <a:rPr lang="vi-VN" dirty="0" smtClean="0"/>
              <a:t>između </a:t>
            </a:r>
            <a:r>
              <a:rPr lang="vi-VN" dirty="0" smtClean="0"/>
              <a:t>glavnih političkih partija u BiH, pod koordinacijom </a:t>
            </a:r>
            <a:r>
              <a:rPr lang="vi-VN" dirty="0" smtClean="0"/>
              <a:t>Sjedinjenih</a:t>
            </a:r>
            <a:r>
              <a:rPr lang="bs-Latn-BA" dirty="0" smtClean="0"/>
              <a:t> Država </a:t>
            </a:r>
            <a:r>
              <a:rPr lang="bs-Latn-BA" dirty="0" smtClean="0"/>
              <a:t>i konstantnim savjetima Venecijanske komisije, </a:t>
            </a:r>
            <a:r>
              <a:rPr lang="bs-Latn-BA" dirty="0" smtClean="0"/>
              <a:t>rezultirali političkim </a:t>
            </a:r>
            <a:r>
              <a:rPr lang="bs-Latn-BA" dirty="0" smtClean="0"/>
              <a:t>dogovorom o ustavnoj reformi koji je uslijedio 18. marta </a:t>
            </a:r>
            <a:r>
              <a:rPr lang="bs-Latn-BA" dirty="0" smtClean="0"/>
              <a:t>2006. </a:t>
            </a:r>
            <a:r>
              <a:rPr lang="vi-VN" dirty="0" smtClean="0"/>
              <a:t>godine</a:t>
            </a:r>
            <a:r>
              <a:rPr lang="vi-VN" dirty="0" smtClean="0"/>
              <a:t>, nakon čega je proslijeđen Parlamentu BiH na usvajanje gdje </a:t>
            </a:r>
            <a:r>
              <a:rPr lang="vi-VN" dirty="0" smtClean="0"/>
              <a:t>ipak</a:t>
            </a:r>
            <a:r>
              <a:rPr lang="bs-Latn-BA" dirty="0" smtClean="0"/>
              <a:t> nije </a:t>
            </a:r>
            <a:r>
              <a:rPr lang="bs-Latn-BA" dirty="0" smtClean="0"/>
              <a:t>usvojen zbog nedostatka dva </a:t>
            </a:r>
            <a:r>
              <a:rPr lang="bs-Latn-BA" dirty="0" smtClean="0"/>
              <a:t>glasa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Rezolucija 1513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Tadašnji prijedlog je sadržavao veći broj članova Parlamenta u Predstavničkom domu </a:t>
            </a:r>
            <a:r>
              <a:rPr lang="pl-PL" dirty="0" smtClean="0"/>
              <a:t>i Domu naroda, kao i indirektno biranje predsjednika na državnom nivou i dva</a:t>
            </a:r>
            <a:r>
              <a:rPr lang="bs-Latn-BA" dirty="0" smtClean="0"/>
              <a:t>potpredsjednika, čije bi se ovlasti smanjile, rotacijom članova svakih 16 mjeseci </a:t>
            </a:r>
            <a:r>
              <a:rPr lang="bs-Latn-BA" dirty="0" smtClean="0"/>
              <a:t>umjesto osam </a:t>
            </a:r>
            <a:r>
              <a:rPr lang="bs-Latn-BA" dirty="0" smtClean="0"/>
              <a:t>mjeseci, dodavanjem dva ministarstva na državnom nivou i jačanjem </a:t>
            </a:r>
            <a:r>
              <a:rPr lang="bs-Latn-BA" dirty="0" smtClean="0"/>
              <a:t>kompetencija Vijeća </a:t>
            </a:r>
            <a:r>
              <a:rPr lang="bs-Latn-BA" dirty="0" smtClean="0"/>
              <a:t>ministara. Par. 6 Rezolucije PSVE 1513 iz 2006. godine.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PSVE ponovo naglašava da </a:t>
            </a:r>
            <a:r>
              <a:rPr lang="bs-Latn-BA" dirty="0" smtClean="0"/>
              <a:t>bi ustavnoj </a:t>
            </a:r>
            <a:r>
              <a:rPr lang="bs-Latn-BA" dirty="0" smtClean="0"/>
              <a:t>reformi trebalo ponovno pristupiti odmah nakon izbora </a:t>
            </a:r>
            <a:r>
              <a:rPr lang="bs-Latn-BA" dirty="0" smtClean="0"/>
              <a:t>2010. </a:t>
            </a:r>
            <a:r>
              <a:rPr lang="fi-FI" dirty="0" smtClean="0"/>
              <a:t>godine </a:t>
            </a:r>
            <a:r>
              <a:rPr lang="fi-FI" dirty="0" smtClean="0"/>
              <a:t>koja bi u, najmanju ruku, riješila pitanje entitetskog glasanja </a:t>
            </a:r>
            <a:r>
              <a:rPr lang="fi-FI" dirty="0" smtClean="0"/>
              <a:t>u</a:t>
            </a:r>
            <a:r>
              <a:rPr lang="bs-Latn-BA" dirty="0" smtClean="0"/>
              <a:t> Predstavničkom </a:t>
            </a:r>
            <a:r>
              <a:rPr lang="bs-Latn-BA" dirty="0" smtClean="0"/>
              <a:t>domu i kako bi se precizno definirao vitalni </a:t>
            </a:r>
            <a:r>
              <a:rPr lang="bs-Latn-BA" dirty="0" smtClean="0"/>
              <a:t>nacionalni </a:t>
            </a:r>
            <a:r>
              <a:rPr lang="vi-VN" dirty="0" smtClean="0"/>
              <a:t>interes </a:t>
            </a:r>
            <a:r>
              <a:rPr lang="vi-VN" dirty="0" smtClean="0"/>
              <a:t>i mehanizam veta. </a:t>
            </a:r>
            <a:endParaRPr lang="bs-Latn-BA" dirty="0" smtClean="0"/>
          </a:p>
          <a:p>
            <a:r>
              <a:rPr lang="vi-VN" dirty="0" smtClean="0"/>
              <a:t>PSVE </a:t>
            </a:r>
            <a:r>
              <a:rPr lang="vi-VN" dirty="0" smtClean="0"/>
              <a:t>stoga, između ostalog, u preporukama</a:t>
            </a:r>
          </a:p>
          <a:p>
            <a:r>
              <a:rPr lang="it-IT" dirty="0" smtClean="0"/>
              <a:t>predlaže da se pripremi i usvoji novi ustav kako bi se </a:t>
            </a:r>
            <a:r>
              <a:rPr lang="it-IT" dirty="0" smtClean="0"/>
              <a:t>mehanizam</a:t>
            </a:r>
            <a:r>
              <a:rPr lang="bs-Latn-BA" dirty="0" smtClean="0"/>
              <a:t> </a:t>
            </a:r>
            <a:r>
              <a:rPr lang="vi-VN" dirty="0" smtClean="0"/>
              <a:t>etničkog </a:t>
            </a:r>
            <a:r>
              <a:rPr lang="vi-VN" dirty="0" smtClean="0"/>
              <a:t>predstavljanja zamijenio građanskim predstavljanjem, čime bi se</a:t>
            </a:r>
          </a:p>
          <a:p>
            <a:pPr>
              <a:buNone/>
            </a:pPr>
            <a:r>
              <a:rPr lang="bs-Latn-BA" dirty="0" smtClean="0"/>
              <a:t>  </a:t>
            </a:r>
            <a:r>
              <a:rPr lang="vi-VN" dirty="0" smtClean="0"/>
              <a:t>okončala </a:t>
            </a:r>
            <a:r>
              <a:rPr lang="vi-VN" dirty="0" smtClean="0"/>
              <a:t>ustavna diskriminacija protiv „ostalih“, </a:t>
            </a:r>
            <a:endParaRPr lang="bs-Latn-B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Rezolucija 1513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da se nađu efikasne </a:t>
            </a:r>
            <a:r>
              <a:rPr lang="vi-VN" dirty="0" smtClean="0"/>
              <a:t>i</a:t>
            </a:r>
            <a:r>
              <a:rPr lang="bs-Latn-BA" dirty="0" smtClean="0"/>
              <a:t> racionalne </a:t>
            </a:r>
            <a:r>
              <a:rPr lang="bs-Latn-BA" dirty="0" smtClean="0"/>
              <a:t>procedure donošenja političkih odluka, te da se </a:t>
            </a:r>
            <a:r>
              <a:rPr lang="bs-Latn-BA" dirty="0" smtClean="0"/>
              <a:t>preispita teritorijalna </a:t>
            </a:r>
            <a:r>
              <a:rPr lang="bs-Latn-BA" dirty="0" smtClean="0"/>
              <a:t>organizacija države i njena podjela na entitete, kantone,</a:t>
            </a:r>
          </a:p>
          <a:p>
            <a:pPr>
              <a:buNone/>
            </a:pPr>
            <a:r>
              <a:rPr lang="bs-Latn-BA" dirty="0" smtClean="0"/>
              <a:t>   </a:t>
            </a:r>
            <a:r>
              <a:rPr lang="vi-VN" dirty="0" smtClean="0"/>
              <a:t>općine </a:t>
            </a:r>
            <a:r>
              <a:rPr lang="vi-VN" dirty="0" smtClean="0"/>
              <a:t>i podjela nadležnosti između države i nižih nivoa vlasti s </a:t>
            </a:r>
            <a:r>
              <a:rPr lang="vi-VN" dirty="0" smtClean="0"/>
              <a:t>ciljem</a:t>
            </a:r>
            <a:r>
              <a:rPr lang="bs-Latn-BA" dirty="0" smtClean="0"/>
              <a:t> jačanja </a:t>
            </a:r>
            <a:r>
              <a:rPr lang="bs-Latn-BA" dirty="0" smtClean="0"/>
              <a:t>efikasnosti i </a:t>
            </a:r>
            <a:r>
              <a:rPr lang="bs-Latn-BA" dirty="0" smtClean="0"/>
              <a:t>samoodrživost</a:t>
            </a:r>
          </a:p>
          <a:p>
            <a:r>
              <a:rPr lang="bs-Latn-BA" dirty="0" smtClean="0"/>
              <a:t>Rezolucija PSVE 1513 iz 2006. godine, par. 20.1–20.3</a:t>
            </a:r>
            <a:r>
              <a:rPr lang="bs-Latn-BA" dirty="0" smtClean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Rezolucija 1513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stav PSVE o potrebi uspostavljanja vrhovnog suda na</a:t>
            </a:r>
          </a:p>
          <a:p>
            <a:r>
              <a:rPr lang="vi-VN" dirty="0" smtClean="0"/>
              <a:t>državnom nivou u cilju unapređenja reforme pravosuđa, koji će u</a:t>
            </a:r>
            <a:r>
              <a:rPr lang="bs-Latn-BA" dirty="0" smtClean="0"/>
              <a:t> daljnjem periodu biti znatno izmijenjen</a:t>
            </a:r>
          </a:p>
          <a:p>
            <a:r>
              <a:rPr lang="bs-Latn-BA" dirty="0" smtClean="0"/>
              <a:t>Rezolucija PSVE 1513 iz 2006. godine, par. 21.7.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Rezolucija 1626 -2008 </a:t>
            </a:r>
            <a:br>
              <a:rPr lang="bs-Latn-BA" dirty="0" smtClean="0"/>
            </a:br>
            <a:r>
              <a:rPr lang="bs-Latn-BA" dirty="0" smtClean="0"/>
              <a:t>Podsjećanje BiH na preuzete obaveze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donijeta je nakon potpisivanja Sporazuma </a:t>
            </a:r>
            <a:r>
              <a:rPr lang="pl-PL" dirty="0" smtClean="0"/>
              <a:t>o </a:t>
            </a:r>
            <a:r>
              <a:rPr lang="bs-Latn-BA" dirty="0" smtClean="0"/>
              <a:t>stabilizaciji </a:t>
            </a:r>
            <a:r>
              <a:rPr lang="bs-Latn-BA" dirty="0" smtClean="0"/>
              <a:t>i pridruživanju (SSP), 16. juna 2008. godine. </a:t>
            </a:r>
            <a:endParaRPr lang="bs-Latn-BA" dirty="0" smtClean="0"/>
          </a:p>
          <a:p>
            <a:r>
              <a:rPr lang="bs-Latn-BA" dirty="0" smtClean="0"/>
              <a:t>VE </a:t>
            </a:r>
            <a:r>
              <a:rPr lang="bs-Latn-BA" dirty="0" smtClean="0"/>
              <a:t>je ovdje </a:t>
            </a:r>
            <a:r>
              <a:rPr lang="bs-Latn-BA" dirty="0" smtClean="0"/>
              <a:t>vrlo jasno </a:t>
            </a:r>
            <a:r>
              <a:rPr lang="bs-Latn-BA" dirty="0" smtClean="0"/>
              <a:t>i precizno naznačilo da BiH sa sadašnjom veoma </a:t>
            </a:r>
            <a:r>
              <a:rPr lang="bs-Latn-BA" dirty="0" smtClean="0"/>
              <a:t>kompleksnom  političkom </a:t>
            </a:r>
            <a:r>
              <a:rPr lang="bs-Latn-BA" dirty="0" smtClean="0"/>
              <a:t>i ustavnom strukturom, bez odgovarajućih reformi, neće </a:t>
            </a:r>
            <a:r>
              <a:rPr lang="bs-Latn-BA" dirty="0" smtClean="0"/>
              <a:t>biti sposobna </a:t>
            </a:r>
            <a:r>
              <a:rPr lang="bs-Latn-BA" dirty="0" smtClean="0"/>
              <a:t>da u potpunosti iskoristi sve prednosti koje evropske </a:t>
            </a:r>
            <a:r>
              <a:rPr lang="bs-Latn-BA" dirty="0" smtClean="0"/>
              <a:t>integracije mogu </a:t>
            </a:r>
            <a:r>
              <a:rPr lang="bs-Latn-BA" dirty="0" smtClean="0"/>
              <a:t>donijeti</a:t>
            </a:r>
            <a:r>
              <a:rPr lang="bs-Latn-BA" dirty="0" smtClean="0"/>
              <a:t>.</a:t>
            </a:r>
            <a:endParaRPr lang="bs-Latn-BA" dirty="0" smtClean="0"/>
          </a:p>
          <a:p>
            <a:r>
              <a:rPr lang="bs-Latn-BA" dirty="0" smtClean="0"/>
              <a:t> </a:t>
            </a:r>
            <a:r>
              <a:rPr lang="bs-Latn-BA" dirty="0" smtClean="0"/>
              <a:t>PSVE nastavlja insistirati na ustavnoj </a:t>
            </a:r>
            <a:r>
              <a:rPr lang="bs-Latn-BA" dirty="0" smtClean="0"/>
              <a:t>reformi, </a:t>
            </a:r>
            <a:r>
              <a:rPr lang="pl-PL" dirty="0" smtClean="0"/>
              <a:t>konstatirajući </a:t>
            </a:r>
            <a:r>
              <a:rPr lang="pl-PL" dirty="0" smtClean="0"/>
              <a:t>da od 2006. godine nije ništa urađeno u tom pogledu.</a:t>
            </a:r>
          </a:p>
          <a:p>
            <a:r>
              <a:rPr lang="bs-Latn-BA" dirty="0" smtClean="0"/>
              <a:t>Ustavna revizija je neophodna posebno u pogledu distribucije </a:t>
            </a:r>
            <a:r>
              <a:rPr lang="bs-Latn-BA" dirty="0" smtClean="0"/>
              <a:t>ovlaštenja </a:t>
            </a:r>
            <a:r>
              <a:rPr lang="vi-VN" dirty="0" smtClean="0"/>
              <a:t>između </a:t>
            </a:r>
            <a:r>
              <a:rPr lang="vi-VN" dirty="0" smtClean="0"/>
              <a:t>entiteta i </a:t>
            </a:r>
            <a:r>
              <a:rPr lang="vi-VN" dirty="0" smtClean="0"/>
              <a:t>države</a:t>
            </a:r>
            <a:endParaRPr lang="bs-Latn-BA" dirty="0" smtClean="0"/>
          </a:p>
          <a:p>
            <a:r>
              <a:rPr lang="bs-Latn-BA" dirty="0" smtClean="0"/>
              <a:t>Rezolucija PSVE 1626 iz 2008. godine pod nazivom </a:t>
            </a:r>
            <a:r>
              <a:rPr lang="bs-Latn-BA" dirty="0" smtClean="0"/>
              <a:t>par</a:t>
            </a:r>
            <a:r>
              <a:rPr lang="bs-Latn-BA" dirty="0" smtClean="0"/>
              <a:t>. 4.</a:t>
            </a:r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 Historijat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5. </a:t>
            </a:r>
            <a:r>
              <a:rPr lang="bs-Latn-BA" dirty="0" smtClean="0"/>
              <a:t>maja</a:t>
            </a:r>
            <a:r>
              <a:rPr lang="pl-PL" dirty="0" smtClean="0"/>
              <a:t>1992</a:t>
            </a:r>
            <a:r>
              <a:rPr lang="pl-PL" dirty="0" smtClean="0"/>
              <a:t>. godine </a:t>
            </a:r>
            <a:r>
              <a:rPr lang="pl-PL" dirty="0" smtClean="0"/>
              <a:t> </a:t>
            </a:r>
            <a:r>
              <a:rPr lang="pl-PL" dirty="0" smtClean="0"/>
              <a:t>Parlament BiH podnio Zahtjev za status </a:t>
            </a:r>
            <a:r>
              <a:rPr lang="pl-PL" dirty="0" smtClean="0"/>
              <a:t>specijalnog </a:t>
            </a:r>
            <a:r>
              <a:rPr lang="bs-Latn-BA" dirty="0" smtClean="0"/>
              <a:t>gosta </a:t>
            </a:r>
            <a:r>
              <a:rPr lang="bs-Latn-BA" dirty="0" smtClean="0"/>
              <a:t>Parlamentarne skupštine Vijeća Evrope (u daljnjem tekstu: PSVE</a:t>
            </a:r>
            <a:r>
              <a:rPr lang="bs-Latn-BA" dirty="0" smtClean="0"/>
              <a:t>)</a:t>
            </a:r>
          </a:p>
          <a:p>
            <a:pPr>
              <a:buNone/>
            </a:pPr>
            <a:endParaRPr lang="bs-Latn-BA" dirty="0" smtClean="0"/>
          </a:p>
          <a:p>
            <a:r>
              <a:rPr lang="pl-PL" dirty="0" smtClean="0"/>
              <a:t>koji je odobren 28. januara 1994. godine i od tada njegova delegacija </a:t>
            </a:r>
            <a:r>
              <a:rPr lang="pl-PL" dirty="0" smtClean="0"/>
              <a:t>u </a:t>
            </a:r>
            <a:r>
              <a:rPr lang="bs-Latn-BA" dirty="0" smtClean="0"/>
              <a:t>statusu </a:t>
            </a:r>
            <a:r>
              <a:rPr lang="bs-Latn-BA" dirty="0" smtClean="0"/>
              <a:t>specijalnog gosta učestvuje u radu PSVE i njenih komiteta</a:t>
            </a:r>
            <a:r>
              <a:rPr lang="bs-Latn-BA" dirty="0" smtClean="0"/>
              <a:t>.</a:t>
            </a:r>
          </a:p>
          <a:p>
            <a:endParaRPr lang="bs-Latn-BA" dirty="0" smtClean="0"/>
          </a:p>
          <a:p>
            <a:r>
              <a:rPr lang="it-IT" dirty="0" smtClean="0"/>
              <a:t>Država BiH je pristupila VE 24. aprila 2002. godine. Iste </a:t>
            </a:r>
            <a:r>
              <a:rPr lang="it-IT" dirty="0" smtClean="0"/>
              <a:t>godine</a:t>
            </a:r>
            <a:r>
              <a:rPr lang="bs-Latn-BA" dirty="0" smtClean="0"/>
              <a:t> Parlamentarna </a:t>
            </a:r>
            <a:r>
              <a:rPr lang="bs-Latn-BA" dirty="0" smtClean="0"/>
              <a:t>skupština BiH je ratificirala i Evropsku konvenciju </a:t>
            </a:r>
            <a:r>
              <a:rPr lang="bs-Latn-BA" dirty="0" smtClean="0"/>
              <a:t>za  zaštitu </a:t>
            </a:r>
            <a:r>
              <a:rPr lang="bs-Latn-BA" dirty="0" smtClean="0"/>
              <a:t>ljudskih prava</a:t>
            </a:r>
            <a:endParaRPr lang="bs-Latn-B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Rezolucija 1626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PSVE ovdje ponovno poziva na </a:t>
            </a:r>
            <a:r>
              <a:rPr lang="pl-PL" dirty="0" smtClean="0"/>
              <a:t>ustavnu reformu </a:t>
            </a:r>
            <a:r>
              <a:rPr lang="pl-PL" dirty="0" smtClean="0"/>
              <a:t>i to prije održavanja lokalnih izbora u oktobru 2008. godine </a:t>
            </a:r>
            <a:r>
              <a:rPr lang="pl-PL" dirty="0" smtClean="0"/>
              <a:t>u bliskoj </a:t>
            </a:r>
            <a:r>
              <a:rPr lang="pl-PL" dirty="0" smtClean="0"/>
              <a:t>saradnji sa Evropskom komisijom za demokraciju putem </a:t>
            </a:r>
            <a:r>
              <a:rPr lang="pl-PL" dirty="0" smtClean="0"/>
              <a:t>prava</a:t>
            </a:r>
            <a:r>
              <a:rPr lang="bs-Latn-BA" dirty="0" smtClean="0"/>
              <a:t>(Venecijanska komisija</a:t>
            </a:r>
            <a:r>
              <a:rPr lang="bs-Latn-BA" dirty="0" smtClean="0"/>
              <a:t>).</a:t>
            </a:r>
          </a:p>
          <a:p>
            <a:r>
              <a:rPr lang="bs-Latn-BA" dirty="0" smtClean="0"/>
              <a:t>Rezolucija </a:t>
            </a:r>
            <a:r>
              <a:rPr lang="bs-Latn-BA" dirty="0" smtClean="0"/>
              <a:t>PSVE 1626 iz 2008, par. 8</a:t>
            </a:r>
            <a:r>
              <a:rPr lang="bs-Latn-BA" dirty="0" smtClean="0"/>
              <a:t>.</a:t>
            </a:r>
          </a:p>
          <a:p>
            <a:r>
              <a:rPr lang="pl-PL" dirty="0" smtClean="0"/>
              <a:t>Ovdje se, kao i u Rezoluciji 1513 iz 2006.</a:t>
            </a:r>
          </a:p>
          <a:p>
            <a:r>
              <a:rPr lang="vi-VN" dirty="0" smtClean="0"/>
              <a:t>godine, ponovno spominje potreba uvođenja vrhovnog suda </a:t>
            </a:r>
            <a:r>
              <a:rPr lang="vi-VN" dirty="0" smtClean="0"/>
              <a:t>BiH</a:t>
            </a:r>
            <a:endParaRPr lang="bs-Latn-BA" dirty="0" smtClean="0"/>
          </a:p>
          <a:p>
            <a:r>
              <a:rPr lang="bs-Latn-BA" dirty="0" smtClean="0"/>
              <a:t>Rezolucija PSVE 1626 iz 2008, par. 10.4.1.</a:t>
            </a:r>
            <a:endParaRPr lang="bs-Latn-B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Rezolucija 1701 –Funkcioniranje demokratskih institucija BiH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bs-Latn-BA" dirty="0" smtClean="0"/>
              <a:t>Naglašava značaja </a:t>
            </a:r>
            <a:r>
              <a:rPr lang="bs-Latn-BA" dirty="0" smtClean="0"/>
              <a:t>ustavne reforme i ponovnog poziva na istu s ciljem </a:t>
            </a:r>
            <a:r>
              <a:rPr lang="bs-Latn-BA" dirty="0" smtClean="0"/>
              <a:t>poboljšavanja funkcioniranja </a:t>
            </a:r>
            <a:r>
              <a:rPr lang="bs-Latn-BA" dirty="0" smtClean="0"/>
              <a:t>državnih demokratskih institucija, osiguranja </a:t>
            </a:r>
            <a:r>
              <a:rPr lang="bs-Latn-BA" dirty="0" smtClean="0"/>
              <a:t>saglasnosti sa </a:t>
            </a:r>
            <a:r>
              <a:rPr lang="bs-Latn-BA" dirty="0" smtClean="0"/>
              <a:t>Evropskom konvencijom o ljudskim pravima i ubrzavanja </a:t>
            </a:r>
            <a:r>
              <a:rPr lang="bs-Latn-BA" dirty="0" smtClean="0"/>
              <a:t>neophodnih reformi </a:t>
            </a:r>
            <a:r>
              <a:rPr lang="bs-Latn-BA" dirty="0" smtClean="0"/>
              <a:t>kako bi se kompletirala realizacija preostalih preuzetih </a:t>
            </a:r>
            <a:r>
              <a:rPr lang="bs-Latn-BA" dirty="0" smtClean="0"/>
              <a:t>obaveza</a:t>
            </a:r>
            <a:endParaRPr lang="bs-Latn-BA" dirty="0" smtClean="0"/>
          </a:p>
          <a:p>
            <a:r>
              <a:rPr lang="bs-Latn-BA" dirty="0" smtClean="0"/>
              <a:t>PSVE se u ovoj rezoluciji ponovno poziva na potrebu otvaranja dijaloga </a:t>
            </a:r>
            <a:r>
              <a:rPr lang="bs-Latn-BA" dirty="0" smtClean="0"/>
              <a:t>o </a:t>
            </a:r>
            <a:r>
              <a:rPr lang="pl-PL" dirty="0" smtClean="0"/>
              <a:t>različitim </a:t>
            </a:r>
            <a:r>
              <a:rPr lang="pl-PL" dirty="0" smtClean="0"/>
              <a:t>prijedlozima reformi odmah nakon lokalnih izbora u </a:t>
            </a:r>
            <a:r>
              <a:rPr lang="pl-PL" dirty="0" smtClean="0"/>
              <a:t>2008. </a:t>
            </a:r>
            <a:r>
              <a:rPr lang="bs-Latn-BA" dirty="0" smtClean="0"/>
              <a:t>godini</a:t>
            </a:r>
            <a:r>
              <a:rPr lang="bs-Latn-BA" dirty="0" smtClean="0"/>
              <a:t>, upućujući BiH na blisku saradnju sa Evropskom komisijom </a:t>
            </a:r>
            <a:r>
              <a:rPr lang="bs-Latn-BA" dirty="0" smtClean="0"/>
              <a:t>za demokraciju </a:t>
            </a:r>
            <a:r>
              <a:rPr lang="bs-Latn-BA" dirty="0" smtClean="0"/>
              <a:t>putem prava (Venecijanskom komisijom) u cilju priprema i</a:t>
            </a:r>
          </a:p>
          <a:p>
            <a:pPr>
              <a:buNone/>
            </a:pPr>
            <a:r>
              <a:rPr lang="bs-Latn-BA" dirty="0" smtClean="0"/>
              <a:t>  usvajanja </a:t>
            </a:r>
            <a:r>
              <a:rPr lang="bs-Latn-BA" dirty="0" smtClean="0"/>
              <a:t>novog ustava prije oktobra 2010. </a:t>
            </a:r>
            <a:r>
              <a:rPr lang="bs-Latn-BA" dirty="0" smtClean="0"/>
              <a:t>godine</a:t>
            </a:r>
            <a:endParaRPr lang="bs-Latn-BA" dirty="0" smtClean="0"/>
          </a:p>
          <a:p>
            <a:r>
              <a:rPr lang="bs-Latn-BA" dirty="0" smtClean="0"/>
              <a:t>Rezolucija PSVE 1701 iz 2010. </a:t>
            </a:r>
            <a:r>
              <a:rPr lang="bs-Latn-BA" dirty="0" smtClean="0"/>
              <a:t>,par</a:t>
            </a:r>
            <a:r>
              <a:rPr lang="bs-Latn-BA" dirty="0" smtClean="0"/>
              <a:t>. 1.</a:t>
            </a:r>
            <a:endParaRPr lang="bs-Latn-B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Rezolucija 1701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PSVE je još jednom izrazila veliku zabrinutost u pogledu izjava </a:t>
            </a:r>
            <a:r>
              <a:rPr lang="bs-Latn-BA" dirty="0" smtClean="0"/>
              <a:t>i </a:t>
            </a:r>
            <a:r>
              <a:rPr lang="nn-NO" dirty="0" smtClean="0"/>
              <a:t>mogućeg </a:t>
            </a:r>
            <a:r>
              <a:rPr lang="nn-NO" dirty="0" smtClean="0"/>
              <a:t>djelovanja političara sa najvišeg nivoa Republike Srpske </a:t>
            </a:r>
            <a:r>
              <a:rPr lang="nn-NO" dirty="0" smtClean="0"/>
              <a:t>koji</a:t>
            </a:r>
            <a:r>
              <a:rPr lang="bs-Latn-BA" dirty="0" smtClean="0"/>
              <a:t> potkopavaju </a:t>
            </a:r>
            <a:r>
              <a:rPr lang="bs-Latn-BA" dirty="0" smtClean="0"/>
              <a:t>državne institucije i izazivaju vlast i moć </a:t>
            </a:r>
            <a:r>
              <a:rPr lang="bs-Latn-BA" dirty="0" smtClean="0"/>
              <a:t>visokog</a:t>
            </a:r>
            <a:r>
              <a:rPr lang="vi-VN" dirty="0" smtClean="0"/>
              <a:t>predstavnika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 smtClean="0"/>
              <a:t>PSVE podsjeća da će visoki predstavnik ostati</a:t>
            </a:r>
          </a:p>
          <a:p>
            <a:r>
              <a:rPr lang="vi-VN" dirty="0" smtClean="0"/>
              <a:t>vrhovna vlast u provođenju Dejtonskog mirovnog sporazuma </a:t>
            </a:r>
            <a:r>
              <a:rPr lang="vi-VN" dirty="0" smtClean="0"/>
              <a:t>pod</a:t>
            </a:r>
            <a:r>
              <a:rPr lang="bs-Latn-BA" dirty="0" smtClean="0"/>
              <a:t> </a:t>
            </a:r>
            <a:r>
              <a:rPr lang="vi-VN" dirty="0" smtClean="0"/>
              <a:t>političkim </a:t>
            </a:r>
            <a:r>
              <a:rPr lang="vi-VN" dirty="0" smtClean="0"/>
              <a:t>vođstvom uz podršku Vijeća za implementaciju mira sve </a:t>
            </a:r>
            <a:r>
              <a:rPr lang="vi-VN" dirty="0" smtClean="0"/>
              <a:t>dok</a:t>
            </a:r>
            <a:r>
              <a:rPr lang="bs-Latn-BA" dirty="0" smtClean="0"/>
              <a:t> se </a:t>
            </a:r>
            <a:r>
              <a:rPr lang="bs-Latn-BA" dirty="0" smtClean="0"/>
              <a:t>opstrukcije nastavljaju i dok traje blokada važnih reformi usljed</a:t>
            </a:r>
          </a:p>
          <a:p>
            <a:r>
              <a:rPr lang="bs-Latn-BA" dirty="0" smtClean="0"/>
              <a:t>entitetskih i etničkih </a:t>
            </a:r>
            <a:r>
              <a:rPr lang="bs-Latn-BA" dirty="0" smtClean="0"/>
              <a:t>razloga</a:t>
            </a:r>
          </a:p>
          <a:p>
            <a:r>
              <a:rPr lang="bs-Latn-BA" dirty="0" smtClean="0"/>
              <a:t>Rezolucija PSVE 1701 iz 2010, par. 7.</a:t>
            </a:r>
            <a:endParaRPr lang="bs-Latn-B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Rezolucija 1725 - Urgentna potreba za ustavnom reformom u BiH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poziva vlasti BiH da ojačaju </a:t>
            </a:r>
            <a:r>
              <a:rPr lang="bs-Latn-BA" dirty="0" smtClean="0"/>
              <a:t>države </a:t>
            </a:r>
            <a:r>
              <a:rPr lang="pt-BR" dirty="0" smtClean="0"/>
              <a:t>institucije </a:t>
            </a:r>
            <a:r>
              <a:rPr lang="pt-BR" dirty="0" smtClean="0"/>
              <a:t>i pristupe reviziji izbornog zakona, uklanjanju </a:t>
            </a:r>
            <a:r>
              <a:rPr lang="pt-BR" dirty="0" smtClean="0"/>
              <a:t>ustavne</a:t>
            </a:r>
            <a:r>
              <a:rPr lang="bs-Latn-BA" dirty="0" smtClean="0"/>
              <a:t> diskriminacije </a:t>
            </a:r>
            <a:r>
              <a:rPr lang="bs-Latn-BA" dirty="0" smtClean="0"/>
              <a:t>tzv. „ostalih“ i, što je izuzetno važno, </a:t>
            </a:r>
            <a:r>
              <a:rPr lang="bs-Latn-BA" dirty="0" smtClean="0"/>
              <a:t>predstavnika konstitutivnih </a:t>
            </a:r>
            <a:r>
              <a:rPr lang="bs-Latn-BA" dirty="0" smtClean="0"/>
              <a:t>naroda koji nisu rezidentni u entitetu gdje je </a:t>
            </a:r>
            <a:r>
              <a:rPr lang="bs-Latn-BA" dirty="0" smtClean="0"/>
              <a:t>njihova etnička </a:t>
            </a:r>
            <a:r>
              <a:rPr lang="bs-Latn-BA" dirty="0" smtClean="0"/>
              <a:t>grupa u većini, čime se oni sprečavaju u kandidaturi za </a:t>
            </a:r>
            <a:r>
              <a:rPr lang="bs-Latn-BA" dirty="0" smtClean="0"/>
              <a:t>člana </a:t>
            </a:r>
            <a:r>
              <a:rPr lang="pl-PL" dirty="0" smtClean="0"/>
              <a:t>Predsjedništva </a:t>
            </a:r>
            <a:r>
              <a:rPr lang="pl-PL" dirty="0" smtClean="0"/>
              <a:t>BiH i Doma naroda </a:t>
            </a:r>
            <a:r>
              <a:rPr lang="pl-PL" dirty="0" smtClean="0"/>
              <a:t>BiH.</a:t>
            </a:r>
          </a:p>
          <a:p>
            <a:r>
              <a:rPr lang="bs-Latn-BA" dirty="0" smtClean="0"/>
              <a:t>Rezolucija PSVE 1725 iz 2010, par. 3.</a:t>
            </a:r>
            <a:endParaRPr lang="bs-Latn-B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Rezolucija 1725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neprovođenje ustavne reforme </a:t>
            </a:r>
            <a:r>
              <a:rPr lang="vi-VN" dirty="0" smtClean="0"/>
              <a:t>ugrožava </a:t>
            </a:r>
            <a:r>
              <a:rPr lang="vi-VN" dirty="0" smtClean="0"/>
              <a:t>provođenje neophodnih reformi u </a:t>
            </a:r>
            <a:r>
              <a:rPr lang="vi-VN" dirty="0" smtClean="0"/>
              <a:t>ključnim</a:t>
            </a:r>
            <a:r>
              <a:rPr lang="bs-Latn-BA" dirty="0" smtClean="0"/>
              <a:t> sektorima </a:t>
            </a:r>
            <a:r>
              <a:rPr lang="bs-Latn-BA" dirty="0" smtClean="0"/>
              <a:t>kao što su demokratske institucije, vladavina prava i ljudska</a:t>
            </a:r>
          </a:p>
          <a:p>
            <a:r>
              <a:rPr lang="bs-Latn-BA" dirty="0" smtClean="0"/>
              <a:t>prava, te usporava napredak države prema euroatlantskim integracijama.</a:t>
            </a:r>
          </a:p>
          <a:p>
            <a:r>
              <a:rPr lang="bs-Latn-BA" dirty="0" smtClean="0"/>
              <a:t>Vlasti BiH moraju pristupiti ustavnoj reformi te ispuniti, što je </a:t>
            </a:r>
            <a:r>
              <a:rPr lang="bs-Latn-BA" dirty="0" smtClean="0"/>
              <a:t>moguće prije</a:t>
            </a:r>
            <a:r>
              <a:rPr lang="bs-Latn-BA" dirty="0" smtClean="0"/>
              <a:t>, postprijemne </a:t>
            </a:r>
            <a:r>
              <a:rPr lang="bs-Latn-BA" dirty="0" smtClean="0"/>
              <a:t>uvjete.</a:t>
            </a:r>
          </a:p>
          <a:p>
            <a:r>
              <a:rPr lang="bs-Latn-BA" dirty="0" smtClean="0"/>
              <a:t>Rezolucija PSVE 1725 iz 2010, par. 4.</a:t>
            </a:r>
            <a:endParaRPr lang="bs-Latn-B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Rezolucija 1725 paragraf 6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BiH nema vremena za gubljenje, ponovno direktno BiH nalaže </a:t>
            </a:r>
            <a:r>
              <a:rPr lang="bs-Latn-BA" dirty="0" smtClean="0"/>
              <a:t>da započne </a:t>
            </a:r>
            <a:r>
              <a:rPr lang="bs-Latn-BA" dirty="0" smtClean="0"/>
              <a:t>ozbiljan institucionalizirani proces za pripremu obimnog</a:t>
            </a:r>
          </a:p>
          <a:p>
            <a:r>
              <a:rPr lang="bs-Latn-BA" dirty="0" smtClean="0"/>
              <a:t>„paketa“ ustavnih amandmana u skladu sa postprijemnim obavezama </a:t>
            </a:r>
            <a:r>
              <a:rPr lang="bs-Latn-BA" dirty="0" smtClean="0"/>
              <a:t>uz asistenciju </a:t>
            </a:r>
            <a:r>
              <a:rPr lang="bs-Latn-BA" dirty="0" smtClean="0"/>
              <a:t>Evropske komisije za demokraciju putem prava (</a:t>
            </a:r>
            <a:r>
              <a:rPr lang="bs-Latn-BA" dirty="0" smtClean="0"/>
              <a:t>Venecijanske </a:t>
            </a:r>
            <a:r>
              <a:rPr lang="pl-PL" dirty="0" smtClean="0"/>
              <a:t>komisije</a:t>
            </a:r>
            <a:r>
              <a:rPr lang="pl-PL" dirty="0" smtClean="0"/>
              <a:t>). </a:t>
            </a:r>
            <a:endParaRPr lang="pl-PL" dirty="0" smtClean="0"/>
          </a:p>
          <a:p>
            <a:r>
              <a:rPr lang="pl-PL" dirty="0" smtClean="0"/>
              <a:t>Taj </a:t>
            </a:r>
            <a:r>
              <a:rPr lang="pl-PL" dirty="0" smtClean="0"/>
              <a:t>proces bi bio baziran na jasnom političkom mandatu </a:t>
            </a:r>
            <a:r>
              <a:rPr lang="pl-PL" dirty="0" smtClean="0"/>
              <a:t>i </a:t>
            </a:r>
            <a:r>
              <a:rPr lang="bs-Latn-BA" dirty="0" smtClean="0"/>
              <a:t>uključivao </a:t>
            </a:r>
            <a:r>
              <a:rPr lang="bs-Latn-BA" dirty="0" smtClean="0"/>
              <a:t>bi veliki broj domaćih pravnih eksperata kako bi se, </a:t>
            </a:r>
            <a:r>
              <a:rPr lang="bs-Latn-BA" dirty="0" smtClean="0"/>
              <a:t>uz odgovarajuće </a:t>
            </a:r>
            <a:r>
              <a:rPr lang="bs-Latn-BA" dirty="0" smtClean="0"/>
              <a:t>učešće civilnog društva, na temelju adekvatne </a:t>
            </a:r>
            <a:r>
              <a:rPr lang="bs-Latn-BA" dirty="0" smtClean="0"/>
              <a:t>analize postojećih </a:t>
            </a:r>
            <a:r>
              <a:rPr lang="bs-Latn-BA" dirty="0" smtClean="0"/>
              <a:t>odredbi napravio paket konkretnih amandmana koji bi </a:t>
            </a:r>
            <a:r>
              <a:rPr lang="bs-Latn-BA" dirty="0" smtClean="0"/>
              <a:t>u konačnici </a:t>
            </a:r>
            <a:r>
              <a:rPr lang="bs-Latn-BA" dirty="0" smtClean="0"/>
              <a:t>proizveo opći konsenzus unutar ključnih političkih </a:t>
            </a:r>
            <a:r>
              <a:rPr lang="bs-Latn-BA" dirty="0" smtClean="0"/>
              <a:t>nosioca vlasti</a:t>
            </a:r>
            <a:r>
              <a:rPr lang="bs-Latn-BA" dirty="0" smtClean="0"/>
              <a:t>.</a:t>
            </a:r>
            <a:endParaRPr lang="bs-Latn-B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Rezolucija PSVE 1725 iz 2010, par. 8. i 9.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Ovaj bi se proces nastavio poslije izbora 2010. godine, a </a:t>
            </a:r>
            <a:r>
              <a:rPr lang="bs-Latn-BA" dirty="0" smtClean="0"/>
              <a:t>formiranje nove </a:t>
            </a:r>
            <a:r>
              <a:rPr lang="bs-Latn-BA" dirty="0" smtClean="0"/>
              <a:t>vlasti koja bi radila na implementaciji preostalih </a:t>
            </a:r>
            <a:r>
              <a:rPr lang="bs-Latn-BA" dirty="0" smtClean="0"/>
              <a:t>postprijemnih uvjeta</a:t>
            </a:r>
            <a:r>
              <a:rPr lang="bs-Latn-BA" dirty="0" smtClean="0"/>
              <a:t>, uključujući ustavnu reformu, bio bi ključni politički </a:t>
            </a:r>
            <a:r>
              <a:rPr lang="bs-Latn-BA" dirty="0" smtClean="0"/>
              <a:t>prioritet.</a:t>
            </a:r>
          </a:p>
          <a:p>
            <a:endParaRPr lang="bs-Latn-BA" dirty="0" smtClean="0"/>
          </a:p>
          <a:p>
            <a:r>
              <a:rPr lang="vi-VN" dirty="0" smtClean="0"/>
              <a:t>PSVE poziva sve međunarodne partnere, a posebno Evropsku uniju, da </a:t>
            </a:r>
            <a:r>
              <a:rPr lang="vi-VN" dirty="0" smtClean="0"/>
              <a:t>u</a:t>
            </a:r>
            <a:r>
              <a:rPr lang="bs-Latn-BA" dirty="0" smtClean="0"/>
              <a:t> potpunosti </a:t>
            </a:r>
            <a:r>
              <a:rPr lang="bs-Latn-BA" dirty="0" smtClean="0"/>
              <a:t>podrže institucionalizirani proces za pripremu </a:t>
            </a:r>
            <a:r>
              <a:rPr lang="bs-Latn-BA" dirty="0" smtClean="0"/>
              <a:t>ustavnih amandmana </a:t>
            </a:r>
            <a:r>
              <a:rPr lang="bs-Latn-BA" dirty="0" smtClean="0"/>
              <a:t>u cilju ubrzavanja napretka države prema </a:t>
            </a:r>
            <a:r>
              <a:rPr lang="bs-Latn-BA" dirty="0" smtClean="0"/>
              <a:t>euroatlantskim integracijama</a:t>
            </a:r>
            <a:r>
              <a:rPr lang="bs-Latn-BA" dirty="0" smtClean="0"/>
              <a:t>. PSVE će pratiti proces ustavnih reformi u BiH, a pri </a:t>
            </a:r>
            <a:r>
              <a:rPr lang="bs-Latn-BA" dirty="0" smtClean="0"/>
              <a:t>tome poziva </a:t>
            </a:r>
            <a:r>
              <a:rPr lang="bs-Latn-BA" dirty="0" smtClean="0"/>
              <a:t>Komitet za nadgledanje koji će evidentirati svaki pozitivan </a:t>
            </a:r>
            <a:r>
              <a:rPr lang="bs-Latn-BA" dirty="0" smtClean="0"/>
              <a:t>korak bh</a:t>
            </a:r>
            <a:r>
              <a:rPr lang="bs-Latn-BA" dirty="0" smtClean="0"/>
              <a:t>. </a:t>
            </a:r>
            <a:r>
              <a:rPr lang="bs-Latn-BA" dirty="0" smtClean="0"/>
              <a:t>vlasti.</a:t>
            </a:r>
            <a:endParaRPr lang="bs-Latn-B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Rezolucija 1855 2012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pored već </a:t>
            </a:r>
            <a:r>
              <a:rPr lang="bs-Latn-BA" dirty="0" smtClean="0"/>
              <a:t>navedene presude </a:t>
            </a:r>
            <a:r>
              <a:rPr lang="bs-Latn-BA" dirty="0" smtClean="0"/>
              <a:t>„Sejdić-Finci“ i obaveza BiH prema njoj, u ovoj rezoluciji više </a:t>
            </a:r>
            <a:r>
              <a:rPr lang="bs-Latn-BA" dirty="0" smtClean="0"/>
              <a:t>se ne </a:t>
            </a:r>
            <a:r>
              <a:rPr lang="bs-Latn-BA" dirty="0" smtClean="0"/>
              <a:t>spominje diskriminacija „konstitutivnih naroda“ kao u </a:t>
            </a:r>
            <a:r>
              <a:rPr lang="bs-Latn-BA" dirty="0" smtClean="0"/>
              <a:t>Rezoluciji </a:t>
            </a:r>
            <a:r>
              <a:rPr lang="nn-NO" dirty="0" smtClean="0"/>
              <a:t>PSVE </a:t>
            </a:r>
            <a:r>
              <a:rPr lang="nn-NO" dirty="0" smtClean="0"/>
              <a:t>1725 iz 2010. godine</a:t>
            </a:r>
            <a:r>
              <a:rPr lang="nn-NO" dirty="0" smtClean="0"/>
              <a:t>.</a:t>
            </a:r>
            <a:endParaRPr lang="bs-Latn-BA" dirty="0" smtClean="0"/>
          </a:p>
          <a:p>
            <a:r>
              <a:rPr lang="pl-PL" dirty="0" smtClean="0"/>
              <a:t>Prvi korak u obimnoj ustavnoj reformi bi </a:t>
            </a:r>
            <a:r>
              <a:rPr lang="pl-PL" dirty="0" smtClean="0"/>
              <a:t>bio </a:t>
            </a:r>
            <a:r>
              <a:rPr lang="bs-Latn-BA" dirty="0" smtClean="0"/>
              <a:t>implementacija </a:t>
            </a:r>
            <a:r>
              <a:rPr lang="bs-Latn-BA" dirty="0" smtClean="0"/>
              <a:t>presude „Sejidć-Finci“ u cilju izlaska iz „</a:t>
            </a:r>
            <a:r>
              <a:rPr lang="bs-Latn-BA" dirty="0" smtClean="0"/>
              <a:t>institucionalne slijepe </a:t>
            </a:r>
            <a:r>
              <a:rPr lang="bs-Latn-BA" dirty="0" smtClean="0"/>
              <a:t>ulice“ koju je kreirao dejtonski Ustav. </a:t>
            </a:r>
            <a:endParaRPr lang="bs-Latn-BA" dirty="0" smtClean="0"/>
          </a:p>
          <a:p>
            <a:r>
              <a:rPr lang="bs-Latn-BA" dirty="0" smtClean="0"/>
              <a:t>PSVE </a:t>
            </a:r>
            <a:r>
              <a:rPr lang="bs-Latn-BA" dirty="0" smtClean="0"/>
              <a:t>ističe da </a:t>
            </a:r>
            <a:r>
              <a:rPr lang="bs-Latn-BA" dirty="0" smtClean="0"/>
              <a:t>proces političkog </a:t>
            </a:r>
            <a:r>
              <a:rPr lang="bs-Latn-BA" dirty="0" smtClean="0"/>
              <a:t>odlučivanja najviše usporavaju restriktivne odredbe </a:t>
            </a:r>
            <a:r>
              <a:rPr lang="bs-Latn-BA" dirty="0" smtClean="0"/>
              <a:t>o kvorumu</a:t>
            </a:r>
            <a:r>
              <a:rPr lang="bs-Latn-BA" dirty="0" smtClean="0"/>
              <a:t>, česta upotreba „entitetskog glasanja“ (duplo </a:t>
            </a:r>
            <a:r>
              <a:rPr lang="bs-Latn-BA" dirty="0" smtClean="0"/>
              <a:t>kvalificirana </a:t>
            </a:r>
            <a:r>
              <a:rPr lang="pl-PL" dirty="0" smtClean="0"/>
              <a:t>većina </a:t>
            </a:r>
            <a:r>
              <a:rPr lang="pl-PL" dirty="0" smtClean="0"/>
              <a:t>za donošenje odluka u Parlamentu) i široka definicija tzv</a:t>
            </a:r>
            <a:r>
              <a:rPr lang="pl-PL" dirty="0" smtClean="0"/>
              <a:t>. </a:t>
            </a:r>
            <a:r>
              <a:rPr lang="bs-Latn-BA" dirty="0" smtClean="0"/>
              <a:t>„</a:t>
            </a:r>
            <a:r>
              <a:rPr lang="bs-Latn-BA" dirty="0" smtClean="0"/>
              <a:t>vitalnog nacionalnog interesa“</a:t>
            </a:r>
            <a:endParaRPr lang="bs-Latn-B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Rezolucija PSVE 1855 </a:t>
            </a:r>
            <a:r>
              <a:rPr lang="pl-PL" dirty="0" smtClean="0"/>
              <a:t>par</a:t>
            </a:r>
            <a:r>
              <a:rPr lang="pl-PL" dirty="0" smtClean="0"/>
              <a:t>. 6.1. i 6.2.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PSVE ipak poziva vlasti BiH da uvaže prijedloge </a:t>
            </a:r>
            <a:r>
              <a:rPr lang="bs-Latn-BA" dirty="0" smtClean="0"/>
              <a:t>za </a:t>
            </a:r>
            <a:r>
              <a:rPr lang="pl-PL" dirty="0" smtClean="0"/>
              <a:t>reformu </a:t>
            </a:r>
            <a:r>
              <a:rPr lang="pl-PL" dirty="0" smtClean="0"/>
              <a:t>koje je usvojila Evropska komisija za demokraciju</a:t>
            </a:r>
          </a:p>
          <a:p>
            <a:r>
              <a:rPr lang="bs-Latn-BA" dirty="0" smtClean="0"/>
              <a:t>putem prava 2005. godine, iz čega se može zaključiti da PSVE stoji </a:t>
            </a:r>
            <a:r>
              <a:rPr lang="bs-Latn-BA" dirty="0" smtClean="0"/>
              <a:t>iza tog prijedloga.</a:t>
            </a:r>
            <a:endParaRPr lang="bs-Latn-BA" dirty="0" smtClean="0"/>
          </a:p>
          <a:p>
            <a:r>
              <a:rPr lang="bs-Latn-BA" dirty="0" smtClean="0"/>
              <a:t>mišljenje PSVE da </a:t>
            </a:r>
            <a:r>
              <a:rPr lang="bs-Latn-BA" dirty="0" smtClean="0"/>
              <a:t>su izbori </a:t>
            </a:r>
            <a:r>
              <a:rPr lang="bs-Latn-BA" dirty="0" smtClean="0"/>
              <a:t>iz 2010. godine, koji bi generalno trebali biti slobodni i </a:t>
            </a:r>
            <a:r>
              <a:rPr lang="bs-Latn-BA" dirty="0" smtClean="0"/>
              <a:t>pravični, održani </a:t>
            </a:r>
            <a:r>
              <a:rPr lang="bs-Latn-BA" dirty="0" smtClean="0"/>
              <a:t>na osnovu ustavnog i pravnog okvira koji krši odredbe </a:t>
            </a:r>
            <a:r>
              <a:rPr lang="bs-Latn-BA" dirty="0" smtClean="0"/>
              <a:t>Evropske konvencije </a:t>
            </a:r>
            <a:r>
              <a:rPr lang="bs-Latn-BA" dirty="0" smtClean="0"/>
              <a:t>za zaštitu ljudskih prava (ETS No. 5) i njenih </a:t>
            </a:r>
            <a:r>
              <a:rPr lang="bs-Latn-BA" dirty="0" smtClean="0"/>
              <a:t>protokola.</a:t>
            </a:r>
          </a:p>
          <a:p>
            <a:r>
              <a:rPr lang="fr-FR" dirty="0" smtClean="0"/>
              <a:t>1855 </a:t>
            </a:r>
            <a:r>
              <a:rPr lang="fr-FR" dirty="0" err="1" smtClean="0"/>
              <a:t>iz</a:t>
            </a:r>
            <a:r>
              <a:rPr lang="fr-FR" dirty="0" smtClean="0"/>
              <a:t> 2012. </a:t>
            </a:r>
            <a:r>
              <a:rPr lang="fr-FR" dirty="0" err="1" smtClean="0"/>
              <a:t>godine</a:t>
            </a:r>
            <a:r>
              <a:rPr lang="fr-FR" dirty="0" smtClean="0"/>
              <a:t>, par. 2</a:t>
            </a:r>
            <a:endParaRPr lang="bs-Latn-BA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Druge rezolucije i BiH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Rezolucija</a:t>
            </a:r>
            <a:r>
              <a:rPr lang="es-ES" dirty="0" smtClean="0"/>
              <a:t> PSVE 1548 </a:t>
            </a:r>
            <a:r>
              <a:rPr lang="es-ES" dirty="0" err="1" smtClean="0"/>
              <a:t>iz</a:t>
            </a:r>
            <a:r>
              <a:rPr lang="es-ES" dirty="0" smtClean="0"/>
              <a:t> 2007. </a:t>
            </a:r>
            <a:r>
              <a:rPr lang="es-ES" dirty="0" err="1" smtClean="0"/>
              <a:t>godine</a:t>
            </a:r>
            <a:r>
              <a:rPr lang="bs-Latn-BA" dirty="0" smtClean="0"/>
              <a:t> </a:t>
            </a:r>
            <a:r>
              <a:rPr lang="pl-PL" dirty="0" smtClean="0"/>
              <a:t>pod </a:t>
            </a:r>
            <a:r>
              <a:rPr lang="pl-PL" dirty="0" smtClean="0"/>
              <a:t>nazivom „Stanje demokracije u Evropi i napredak </a:t>
            </a:r>
            <a:r>
              <a:rPr lang="pl-PL" dirty="0" smtClean="0"/>
              <a:t>skupštinske </a:t>
            </a:r>
            <a:r>
              <a:rPr lang="bs-Latn-BA" dirty="0" smtClean="0"/>
              <a:t>procedure </a:t>
            </a:r>
            <a:r>
              <a:rPr lang="bs-Latn-BA" dirty="0" smtClean="0"/>
              <a:t>monitoringa“ navodi da je u BiH „ustavna reforma još </a:t>
            </a:r>
            <a:r>
              <a:rPr lang="bs-Latn-BA" dirty="0" smtClean="0"/>
              <a:t>uvijek jako </a:t>
            </a:r>
            <a:r>
              <a:rPr lang="bs-Latn-BA" dirty="0" smtClean="0"/>
              <a:t>potrebna kako bi se osiguralo adekvatno funkcioniranje </a:t>
            </a:r>
            <a:r>
              <a:rPr lang="bs-Latn-BA" dirty="0" smtClean="0"/>
              <a:t>sistema'</a:t>
            </a:r>
            <a:r>
              <a:rPr lang="bs-Latn-BA" i="1" dirty="0" smtClean="0"/>
              <a:t>checks </a:t>
            </a:r>
            <a:r>
              <a:rPr lang="bs-Latn-BA" i="1" dirty="0" smtClean="0"/>
              <a:t>and </a:t>
            </a:r>
            <a:r>
              <a:rPr lang="bs-Latn-BA" i="1" dirty="0" smtClean="0"/>
              <a:t>balances</a:t>
            </a:r>
          </a:p>
          <a:p>
            <a:r>
              <a:rPr lang="pl-PL" dirty="0" smtClean="0"/>
              <a:t>Rezolucija 1619 iz 2008. godine pod </a:t>
            </a:r>
            <a:r>
              <a:rPr lang="pl-PL" dirty="0" smtClean="0"/>
              <a:t>nazivom„Stanje </a:t>
            </a:r>
            <a:r>
              <a:rPr lang="pl-PL" dirty="0" smtClean="0"/>
              <a:t>demokracije u Evropi i napredak skupštinske </a:t>
            </a:r>
            <a:r>
              <a:rPr lang="pl-PL" dirty="0" smtClean="0"/>
              <a:t>procedure </a:t>
            </a:r>
            <a:r>
              <a:rPr lang="bs-Latn-BA" dirty="0" smtClean="0"/>
              <a:t>monitoringa</a:t>
            </a:r>
            <a:r>
              <a:rPr lang="bs-Latn-BA" dirty="0" smtClean="0"/>
              <a:t>“ ponovno ukazuje da je ustavna reforma strogo </a:t>
            </a:r>
            <a:r>
              <a:rPr lang="bs-Latn-BA" dirty="0" smtClean="0"/>
              <a:t>preporučena kako </a:t>
            </a:r>
            <a:r>
              <a:rPr lang="bs-Latn-BA" dirty="0" smtClean="0"/>
              <a:t>bi se osigurala efektivna podjela vlasti i </a:t>
            </a:r>
            <a:r>
              <a:rPr lang="bs-Latn-BA" dirty="0" smtClean="0"/>
              <a:t>odgovarajuće funkcioniranje </a:t>
            </a:r>
            <a:r>
              <a:rPr lang="bs-Latn-BA" dirty="0" smtClean="0"/>
              <a:t>demokratskih institucija u BiH</a:t>
            </a:r>
            <a:endParaRPr lang="bs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Status Evropske konvencije za ljudska prava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oficijelno </a:t>
            </a:r>
            <a:r>
              <a:rPr lang="bs-Latn-BA" dirty="0" smtClean="0"/>
              <a:t> se </a:t>
            </a:r>
            <a:r>
              <a:rPr lang="pt-BR" dirty="0" smtClean="0"/>
              <a:t>tretira </a:t>
            </a:r>
            <a:r>
              <a:rPr lang="pt-BR" dirty="0" smtClean="0"/>
              <a:t>kao „ustavni </a:t>
            </a:r>
            <a:r>
              <a:rPr lang="pt-BR" dirty="0" smtClean="0"/>
              <a:t>instrument</a:t>
            </a:r>
            <a:r>
              <a:rPr lang="bs-Latn-BA" dirty="0" smtClean="0"/>
              <a:t> evropskog </a:t>
            </a:r>
            <a:r>
              <a:rPr lang="bs-Latn-BA" dirty="0" smtClean="0"/>
              <a:t>javnog </a:t>
            </a:r>
            <a:r>
              <a:rPr lang="bs-Latn-BA" dirty="0" smtClean="0"/>
              <a:t>poretka“ - </a:t>
            </a:r>
            <a:r>
              <a:rPr lang="en-US" dirty="0" err="1" smtClean="0"/>
              <a:t>Loizidou</a:t>
            </a:r>
            <a:r>
              <a:rPr lang="en-US" dirty="0" smtClean="0"/>
              <a:t> v. </a:t>
            </a:r>
            <a:r>
              <a:rPr lang="en-US" dirty="0" err="1" smtClean="0"/>
              <a:t>Tourkey</a:t>
            </a:r>
            <a:r>
              <a:rPr lang="en-US" dirty="0" smtClean="0"/>
              <a:t> Case, 23 March 1995, A 310, 75</a:t>
            </a:r>
            <a:r>
              <a:rPr lang="en-US" dirty="0" smtClean="0"/>
              <a:t>.</a:t>
            </a:r>
            <a:endParaRPr lang="bs-Latn-BA" dirty="0" smtClean="0"/>
          </a:p>
          <a:p>
            <a:r>
              <a:rPr lang="pl-PL" dirty="0" smtClean="0"/>
              <a:t>Osnov za pristupanje VE je formalno postojao u Ustavu BiH.</a:t>
            </a:r>
          </a:p>
          <a:p>
            <a:r>
              <a:rPr lang="bs-Latn-BA" dirty="0" smtClean="0"/>
              <a:t>Naime, u definiciji države BiH, član 1.2, navodi se da je BiH</a:t>
            </a:r>
          </a:p>
          <a:p>
            <a:r>
              <a:rPr lang="bs-Latn-BA" dirty="0" smtClean="0"/>
              <a:t>demokratska država koja djeluje na osnovu vladavine prava i koja </a:t>
            </a:r>
            <a:r>
              <a:rPr lang="bs-Latn-BA" dirty="0" smtClean="0"/>
              <a:t>ima, slobodne </a:t>
            </a:r>
            <a:r>
              <a:rPr lang="bs-Latn-BA" dirty="0" smtClean="0"/>
              <a:t>i demokratske izbore. </a:t>
            </a:r>
            <a:endParaRPr lang="bs-Latn-BA" dirty="0" smtClean="0"/>
          </a:p>
          <a:p>
            <a:r>
              <a:rPr lang="bs-Latn-BA" dirty="0" smtClean="0"/>
              <a:t>Ova </a:t>
            </a:r>
            <a:r>
              <a:rPr lang="bs-Latn-BA" dirty="0" smtClean="0"/>
              <a:t>definicija uglavnom je saglasna </a:t>
            </a:r>
            <a:r>
              <a:rPr lang="bs-Latn-BA" dirty="0" smtClean="0"/>
              <a:t>sa zahtjevima </a:t>
            </a:r>
            <a:r>
              <a:rPr lang="bs-Latn-BA" dirty="0" smtClean="0"/>
              <a:t>Statuta VE, članom 3. koji kao uvjet navodi da država </a:t>
            </a:r>
            <a:r>
              <a:rPr lang="bs-Latn-BA" dirty="0" smtClean="0"/>
              <a:t>mora biti </a:t>
            </a:r>
            <a:r>
              <a:rPr lang="bs-Latn-BA" dirty="0" smtClean="0"/>
              <a:t>demokratska država, pravna država i država koja poštuje </a:t>
            </a:r>
            <a:r>
              <a:rPr lang="bs-Latn-BA" dirty="0" smtClean="0"/>
              <a:t>ljudska prava </a:t>
            </a:r>
            <a:r>
              <a:rPr lang="bs-Latn-BA" dirty="0" smtClean="0"/>
              <a:t>i slobode.</a:t>
            </a:r>
            <a:endParaRPr lang="bs-Latn-B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Druge rezolucije PSVE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Rezolucija 1676 iz </a:t>
            </a:r>
            <a:r>
              <a:rPr lang="bs-Latn-BA" dirty="0" smtClean="0"/>
              <a:t>2009. </a:t>
            </a:r>
            <a:r>
              <a:rPr lang="pl-PL" dirty="0" smtClean="0"/>
              <a:t>godine </a:t>
            </a:r>
            <a:r>
              <a:rPr lang="pl-PL" dirty="0" smtClean="0"/>
              <a:t>pod nazivom „Stanje demokracije u Evropi i napredak </a:t>
            </a:r>
            <a:r>
              <a:rPr lang="pl-PL" dirty="0" smtClean="0"/>
              <a:t>skupštinske </a:t>
            </a:r>
            <a:r>
              <a:rPr lang="bs-Latn-BA" dirty="0" smtClean="0"/>
              <a:t>procedure </a:t>
            </a:r>
            <a:r>
              <a:rPr lang="bs-Latn-BA" dirty="0" smtClean="0"/>
              <a:t>monitoringa“ ponovno poziva BiH da ustavnom </a:t>
            </a:r>
            <a:r>
              <a:rPr lang="bs-Latn-BA" dirty="0" smtClean="0"/>
              <a:t>reformom </a:t>
            </a:r>
            <a:r>
              <a:rPr lang="pl-PL" dirty="0" smtClean="0"/>
              <a:t>abolira </a:t>
            </a:r>
            <a:r>
              <a:rPr lang="pl-PL" dirty="0" smtClean="0"/>
              <a:t>nejednakost građana u pogledu tzv. „ostalih</a:t>
            </a:r>
            <a:r>
              <a:rPr lang="pl-PL" dirty="0" smtClean="0"/>
              <a:t>“</a:t>
            </a:r>
          </a:p>
          <a:p>
            <a:r>
              <a:rPr lang="bs-Latn-BA" dirty="0" smtClean="0"/>
              <a:t>Rezolucija </a:t>
            </a:r>
            <a:r>
              <a:rPr lang="bs-Latn-BA" dirty="0" smtClean="0"/>
              <a:t> </a:t>
            </a:r>
            <a:r>
              <a:rPr lang="pl-PL" dirty="0" smtClean="0"/>
              <a:t>1747 </a:t>
            </a:r>
            <a:r>
              <a:rPr lang="pl-PL" dirty="0" smtClean="0"/>
              <a:t>iz 2010. godine pod nazivom „Stanje demokracije u Evropi </a:t>
            </a:r>
            <a:r>
              <a:rPr lang="pl-PL" dirty="0" smtClean="0"/>
              <a:t>i </a:t>
            </a:r>
            <a:r>
              <a:rPr lang="bs-Latn-BA" dirty="0" smtClean="0"/>
              <a:t>napredak </a:t>
            </a:r>
            <a:r>
              <a:rPr lang="bs-Latn-BA" dirty="0" smtClean="0"/>
              <a:t>skupštinske procedure monitoringa“ urgira na vlasti BiH </a:t>
            </a:r>
            <a:r>
              <a:rPr lang="bs-Latn-BA" dirty="0" smtClean="0"/>
              <a:t>da ustanove </a:t>
            </a:r>
            <a:r>
              <a:rPr lang="bs-Latn-BA" dirty="0" smtClean="0"/>
              <a:t>ozbiljan institucionalizirani proces za pripremu </a:t>
            </a:r>
            <a:r>
              <a:rPr lang="bs-Latn-BA" dirty="0" smtClean="0"/>
              <a:t>sveobuhvatnog paketa </a:t>
            </a:r>
            <a:r>
              <a:rPr lang="bs-Latn-BA" dirty="0" smtClean="0"/>
              <a:t>ustavnih amandmana u skladu sa postprijemnim uvjetima, </a:t>
            </a:r>
            <a:r>
              <a:rPr lang="bs-Latn-BA" dirty="0" smtClean="0"/>
              <a:t>uz obimnu </a:t>
            </a:r>
            <a:r>
              <a:rPr lang="bs-Latn-BA" dirty="0" smtClean="0"/>
              <a:t>upotrebu ekspertize i preporuka Venecijanske komisije</a:t>
            </a:r>
            <a:endParaRPr lang="bs-Latn-B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Druge rezolucije PSVE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Rezolucija PSVE 1895 iz 2012. godine pod nazivom „</a:t>
            </a:r>
            <a:r>
              <a:rPr lang="bs-Latn-BA" dirty="0" smtClean="0"/>
              <a:t>Napredak procedure </a:t>
            </a:r>
            <a:r>
              <a:rPr lang="bs-Latn-BA" dirty="0" smtClean="0"/>
              <a:t>monitoringa“ urgira na Parlament BiH da </a:t>
            </a:r>
            <a:r>
              <a:rPr lang="bs-Latn-BA" dirty="0" smtClean="0"/>
              <a:t>izvrši reviziju </a:t>
            </a:r>
            <a:r>
              <a:rPr lang="bs-Latn-BA" dirty="0" smtClean="0"/>
              <a:t>Ustava i izbornog zakonodavstva kako bi se </a:t>
            </a:r>
            <a:r>
              <a:rPr lang="bs-Latn-BA" dirty="0" smtClean="0"/>
              <a:t>eliminirala </a:t>
            </a:r>
            <a:r>
              <a:rPr lang="pl-PL" dirty="0" smtClean="0"/>
              <a:t>ograničenja </a:t>
            </a:r>
            <a:r>
              <a:rPr lang="pl-PL" dirty="0" smtClean="0"/>
              <a:t>na pravo kandidiranja za Predsjedništvo i Dom naroda </a:t>
            </a:r>
            <a:r>
              <a:rPr lang="pl-PL" dirty="0" smtClean="0"/>
              <a:t>i </a:t>
            </a:r>
            <a:r>
              <a:rPr lang="bs-Latn-BA" dirty="0" smtClean="0"/>
              <a:t>dovela </a:t>
            </a:r>
            <a:r>
              <a:rPr lang="bs-Latn-BA" dirty="0" smtClean="0"/>
              <a:t>u sklad sa Evropskom konvencijom za zaštitu ljudskih prava</a:t>
            </a:r>
            <a:endParaRPr lang="bs-Latn-B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Ustav i Evropska konvencija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Neophodnost dosljedne primjene </a:t>
            </a:r>
            <a:r>
              <a:rPr lang="bs-Latn-BA" dirty="0" smtClean="0"/>
              <a:t>Evropske za </a:t>
            </a:r>
            <a:r>
              <a:rPr lang="bs-Latn-BA" dirty="0" smtClean="0"/>
              <a:t>zaštitu ljudskih prava i temeljnih sloboda u BiH </a:t>
            </a:r>
            <a:r>
              <a:rPr lang="bs-Latn-BA" dirty="0" smtClean="0"/>
              <a:t>naglašena </a:t>
            </a:r>
            <a:r>
              <a:rPr lang="pl-PL" dirty="0" smtClean="0"/>
              <a:t>je </a:t>
            </a:r>
            <a:r>
              <a:rPr lang="pl-PL" dirty="0" smtClean="0"/>
              <a:t>od prvog Mišljenja PSVE o prijemu BiH u VE do brojnih </a:t>
            </a:r>
            <a:r>
              <a:rPr lang="pl-PL" dirty="0" smtClean="0"/>
              <a:t>rezolucija </a:t>
            </a:r>
            <a:r>
              <a:rPr lang="bs-Latn-BA" dirty="0" smtClean="0"/>
              <a:t>kao </a:t>
            </a:r>
            <a:r>
              <a:rPr lang="bs-Latn-BA" dirty="0" smtClean="0"/>
              <a:t>što su to rezolucije 1383, 1384, 1513, 1626, 1701, 1725, 1855, </a:t>
            </a:r>
            <a:r>
              <a:rPr lang="bs-Latn-BA" dirty="0" smtClean="0"/>
              <a:t>1548, </a:t>
            </a:r>
            <a:r>
              <a:rPr lang="pt-BR" dirty="0" smtClean="0"/>
              <a:t>1619</a:t>
            </a:r>
            <a:r>
              <a:rPr lang="pt-BR" dirty="0" smtClean="0"/>
              <a:t>, 1676, 1747 i 1895, gdje se direktno urgira na BiH da Ustav </a:t>
            </a:r>
            <a:r>
              <a:rPr lang="pt-BR" dirty="0" smtClean="0"/>
              <a:t>uskladi</a:t>
            </a:r>
            <a:r>
              <a:rPr lang="bs-Latn-BA" dirty="0" smtClean="0"/>
              <a:t> </a:t>
            </a:r>
            <a:r>
              <a:rPr lang="sv-SE" dirty="0" smtClean="0"/>
              <a:t>sa </a:t>
            </a:r>
            <a:r>
              <a:rPr lang="sv-SE" dirty="0" smtClean="0"/>
              <a:t>Evropskom konvencijom za zaštitu ljudskih prava i osnovnih sloboda</a:t>
            </a:r>
            <a:r>
              <a:rPr lang="sv-SE" dirty="0" smtClean="0"/>
              <a:t>.</a:t>
            </a:r>
            <a:endParaRPr lang="bs-Latn-BA" dirty="0" smtClean="0"/>
          </a:p>
          <a:p>
            <a:r>
              <a:rPr lang="bs-Latn-BA" dirty="0" smtClean="0"/>
              <a:t>Evropska konvencija za zaštitu ljudskih </a:t>
            </a:r>
            <a:r>
              <a:rPr lang="bs-Latn-BA" dirty="0" smtClean="0"/>
              <a:t>prava </a:t>
            </a:r>
            <a:r>
              <a:rPr lang="bs-Latn-BA" i="1" dirty="0" smtClean="0"/>
              <a:t>sine </a:t>
            </a:r>
            <a:r>
              <a:rPr lang="bs-Latn-BA" i="1" dirty="0" smtClean="0"/>
              <a:t>qua non bilo kakvog napretka u smislu pristupanja Evropskoj uniji</a:t>
            </a:r>
            <a:r>
              <a:rPr lang="bs-Latn-BA" i="1" dirty="0" smtClean="0"/>
              <a:t>.</a:t>
            </a:r>
            <a:endParaRPr lang="bs-Latn-BA" i="1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Literatura 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Podaci o rezolucijama vijeća Evrope o BiH preuzeti iz istraživanja : Lada Sadiković </a:t>
            </a:r>
            <a:endParaRPr lang="bs-Latn-BA" b="1" dirty="0" smtClean="0"/>
          </a:p>
          <a:p>
            <a:r>
              <a:rPr lang="bs-Latn-BA" b="1" dirty="0" smtClean="0"/>
              <a:t>USTAV </a:t>
            </a:r>
            <a:r>
              <a:rPr lang="bs-Latn-BA" b="1" dirty="0" smtClean="0"/>
              <a:t>BOSNE I HERCEGOVINE</a:t>
            </a:r>
          </a:p>
          <a:p>
            <a:r>
              <a:rPr lang="es-ES" b="1" dirty="0" smtClean="0"/>
              <a:t>U SVJETLU REZOLUCIJA VIJEĆA EVROPE</a:t>
            </a:r>
          </a:p>
          <a:p>
            <a:r>
              <a:rPr lang="bs-Latn-BA" b="1" dirty="0" smtClean="0"/>
              <a:t>U PERIODU 2002–2013. </a:t>
            </a:r>
            <a:r>
              <a:rPr lang="bs-Latn-BA" b="1" dirty="0" smtClean="0"/>
              <a:t>GODINE</a:t>
            </a:r>
          </a:p>
          <a:p>
            <a:r>
              <a:rPr lang="bs-Latn-BA" b="1" dirty="0" smtClean="0"/>
              <a:t>Pregled br. 2 , 2013</a:t>
            </a:r>
            <a:endParaRPr lang="bs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BiH kao demokratska država?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nije zasnovana </a:t>
            </a:r>
            <a:r>
              <a:rPr lang="bs-Latn-BA" dirty="0" smtClean="0"/>
              <a:t>na političkom predstavljanju </a:t>
            </a:r>
            <a:r>
              <a:rPr lang="vi-VN" dirty="0" smtClean="0"/>
              <a:t>građana </a:t>
            </a:r>
            <a:r>
              <a:rPr lang="vi-VN" dirty="0" smtClean="0"/>
              <a:t>ili naroda, nego na isključivo </a:t>
            </a:r>
            <a:r>
              <a:rPr lang="vi-VN" dirty="0" smtClean="0"/>
              <a:t>političkom</a:t>
            </a:r>
            <a:r>
              <a:rPr lang="bs-Latn-BA" dirty="0" smtClean="0"/>
              <a:t> predstavljanju </a:t>
            </a:r>
            <a:r>
              <a:rPr lang="bs-Latn-BA" dirty="0" smtClean="0"/>
              <a:t>etničkih grupa Srba, Bošnjaka i Hrvata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bez </a:t>
            </a:r>
            <a:r>
              <a:rPr lang="bs-Latn-BA" dirty="0" smtClean="0"/>
              <a:t>Vrhovnog </a:t>
            </a:r>
            <a:r>
              <a:rPr lang="bs-Latn-BA" dirty="0" smtClean="0"/>
              <a:t>suda BiH </a:t>
            </a:r>
            <a:r>
              <a:rPr lang="bs-Latn-BA" dirty="0" smtClean="0"/>
              <a:t>pitanje ostvarivanje vladavine prava. </a:t>
            </a:r>
          </a:p>
          <a:p>
            <a:r>
              <a:rPr lang="pl-PL" dirty="0" smtClean="0"/>
              <a:t>Ustav BiH od početka do kraja sadržava diskriminacijske</a:t>
            </a:r>
          </a:p>
          <a:p>
            <a:r>
              <a:rPr lang="bs-Latn-BA" dirty="0" smtClean="0"/>
              <a:t>odredbe te na taj način je u izravnoj suprotnosti sa </a:t>
            </a:r>
            <a:r>
              <a:rPr lang="bs-Latn-BA" dirty="0" smtClean="0"/>
              <a:t>Evropskom konvencijom </a:t>
            </a:r>
            <a:r>
              <a:rPr lang="bs-Latn-BA" dirty="0" smtClean="0"/>
              <a:t>za zaštitu ljudskih </a:t>
            </a:r>
            <a:r>
              <a:rPr lang="bs-Latn-BA" dirty="0" smtClean="0"/>
              <a:t>prava</a:t>
            </a:r>
          </a:p>
          <a:p>
            <a:r>
              <a:rPr lang="bs-Latn-BA" dirty="0" smtClean="0"/>
              <a:t>korektivna mjera, naveo </a:t>
            </a:r>
            <a:r>
              <a:rPr lang="bs-Latn-BA" dirty="0" smtClean="0"/>
              <a:t>član 2.2 Ustava BiH kojim se navode izravna primjena </a:t>
            </a:r>
            <a:r>
              <a:rPr lang="bs-Latn-BA" dirty="0" smtClean="0"/>
              <a:t>Evropske konvencije </a:t>
            </a:r>
            <a:r>
              <a:rPr lang="bs-Latn-BA" dirty="0" smtClean="0"/>
              <a:t>za zaštitu ljudskih prava u BiH i njen </a:t>
            </a:r>
            <a:r>
              <a:rPr lang="bs-Latn-BA" dirty="0" smtClean="0"/>
              <a:t>prioritet u odnosu na svako drugo pravo . </a:t>
            </a:r>
            <a:endParaRPr lang="bs-Latn-B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s-Latn-BA" dirty="0" smtClean="0"/>
              <a:t>Jezički sukob se pojavio u predmetu USBiH broj U 4/05.</a:t>
            </a:r>
          </a:p>
          <a:p>
            <a:r>
              <a:rPr lang="bs-Latn-BA" dirty="0" smtClean="0"/>
              <a:t>Osnovni problem jeste prevod odredbi člana II/2. Ustava BiH sa </a:t>
            </a:r>
            <a:r>
              <a:rPr lang="bs-Latn-BA" dirty="0" smtClean="0"/>
              <a:t>engleskog jezika </a:t>
            </a:r>
            <a:r>
              <a:rPr lang="bs-Latn-BA" dirty="0" smtClean="0"/>
              <a:t>na domaće jezike, a koja reguliše normativno-hijerarhijski </a:t>
            </a:r>
            <a:r>
              <a:rPr lang="bs-Latn-BA" dirty="0" smtClean="0"/>
              <a:t>položaj </a:t>
            </a:r>
            <a:r>
              <a:rPr lang="pl-PL" dirty="0" smtClean="0"/>
              <a:t>EKLJP </a:t>
            </a:r>
            <a:r>
              <a:rPr lang="pl-PL" dirty="0" smtClean="0"/>
              <a:t>u pravnom sistemu BiH</a:t>
            </a:r>
            <a:r>
              <a:rPr lang="pl-PL" dirty="0" smtClean="0"/>
              <a:t>.</a:t>
            </a:r>
            <a:endParaRPr lang="bs-Latn-BA" dirty="0" smtClean="0"/>
          </a:p>
          <a:p>
            <a:r>
              <a:rPr lang="bs-Latn-BA" dirty="0" smtClean="0"/>
              <a:t>kvalifikovana mišljenja koja </a:t>
            </a:r>
            <a:r>
              <a:rPr lang="bs-Latn-BA" dirty="0" smtClean="0"/>
              <a:t>su zagovarali prevod u smislu da je EKLJP, kao dio Ustava </a:t>
            </a:r>
            <a:r>
              <a:rPr lang="bs-Latn-BA" dirty="0" smtClean="0"/>
              <a:t>BiH, </a:t>
            </a:r>
            <a:r>
              <a:rPr lang="vi-VN" dirty="0" smtClean="0"/>
              <a:t>nadređena </a:t>
            </a:r>
            <a:r>
              <a:rPr lang="vi-VN" dirty="0" smtClean="0"/>
              <a:t>svom drugom pravu, uključujući i ostatak Ustava BiH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bs-Latn-BA" dirty="0" smtClean="0"/>
              <a:t>Time se</a:t>
            </a:r>
          </a:p>
          <a:p>
            <a:r>
              <a:rPr lang="bs-Latn-BA" dirty="0" smtClean="0"/>
              <a:t>željelo ukazati na različit normativno-hijerarhijski položaj pojedinih normi</a:t>
            </a:r>
          </a:p>
          <a:p>
            <a:r>
              <a:rPr lang="bs-Latn-BA" dirty="0" smtClean="0"/>
              <a:t>unutar samog Ustava BiH. Suprotno tim mišljenjima, USBiH je zauzeo stav</a:t>
            </a:r>
          </a:p>
          <a:p>
            <a:r>
              <a:rPr lang="bs-Latn-BA" dirty="0" smtClean="0"/>
              <a:t>da EKLJP ima isti položaj kao i sve druge ustavne norme, bez obzira na</a:t>
            </a:r>
          </a:p>
          <a:p>
            <a:r>
              <a:rPr lang="bs-Latn-BA" dirty="0" smtClean="0"/>
              <a:t>englesku konstrukciju „over all other </a:t>
            </a:r>
            <a:r>
              <a:rPr lang="bs-Latn-BA" b="1" dirty="0" smtClean="0"/>
              <a:t>law“ (naglasak </a:t>
            </a:r>
            <a:r>
              <a:rPr lang="bs-Latn-BA" b="1" dirty="0" smtClean="0"/>
              <a:t>autora</a:t>
            </a:r>
            <a:endParaRPr lang="bs-Latn-B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Pozicija Konvencije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b="1" dirty="0" smtClean="0"/>
              <a:t> </a:t>
            </a:r>
            <a:r>
              <a:rPr lang="bs-Latn-BA" b="1" dirty="0" smtClean="0"/>
              <a:t>Da je </a:t>
            </a:r>
            <a:r>
              <a:rPr lang="bs-Latn-BA" b="1" dirty="0" smtClean="0"/>
              <a:t>zauzet </a:t>
            </a:r>
            <a:r>
              <a:rPr lang="bs-Latn-BA" dirty="0" smtClean="0"/>
              <a:t> </a:t>
            </a:r>
            <a:r>
              <a:rPr lang="bs-Latn-BA" dirty="0" smtClean="0"/>
              <a:t>stav </a:t>
            </a:r>
            <a:r>
              <a:rPr lang="bs-Latn-BA" dirty="0" smtClean="0"/>
              <a:t>iznad svakog prava ne </a:t>
            </a:r>
            <a:r>
              <a:rPr lang="bs-Latn-BA" dirty="0" smtClean="0"/>
              <a:t>bi došlo do presude pred Evropskim sudom za </a:t>
            </a:r>
            <a:r>
              <a:rPr lang="bs-Latn-BA" dirty="0" smtClean="0"/>
              <a:t>ljudska </a:t>
            </a:r>
            <a:r>
              <a:rPr lang="pl-PL" dirty="0" smtClean="0"/>
              <a:t>prava </a:t>
            </a:r>
            <a:r>
              <a:rPr lang="pl-PL" dirty="0" smtClean="0"/>
              <a:t>u Strazburu u predmetu „Sejdić i Finci protiv BiH“, jer bi </a:t>
            </a:r>
            <a:r>
              <a:rPr lang="pl-PL" dirty="0" smtClean="0"/>
              <a:t>sam </a:t>
            </a:r>
            <a:r>
              <a:rPr lang="bs-Latn-BA" dirty="0" smtClean="0"/>
              <a:t>USBiH </a:t>
            </a:r>
            <a:r>
              <a:rPr lang="bs-Latn-BA" dirty="0" smtClean="0"/>
              <a:t>proglasio ustavne odredbe člana IV i V protivustavne, tj. </a:t>
            </a:r>
            <a:r>
              <a:rPr lang="bs-Latn-BA" dirty="0" smtClean="0"/>
              <a:t>Protivne </a:t>
            </a:r>
            <a:r>
              <a:rPr lang="vi-VN" dirty="0" smtClean="0"/>
              <a:t>EKLJP</a:t>
            </a:r>
            <a:r>
              <a:rPr lang="vi-VN" dirty="0" smtClean="0"/>
              <a:t>, kao nadređenom ustavnom pravu, te morao narediti </a:t>
            </a:r>
            <a:r>
              <a:rPr lang="vi-VN" dirty="0" smtClean="0"/>
              <a:t>usaglašavanje</a:t>
            </a:r>
            <a:r>
              <a:rPr lang="bs-Latn-BA" dirty="0" smtClean="0"/>
              <a:t> i </a:t>
            </a:r>
            <a:r>
              <a:rPr lang="bs-Latn-BA" dirty="0" smtClean="0"/>
              <a:t>harmoniziranje samog teksta Ustava BiH. </a:t>
            </a:r>
            <a:endParaRPr lang="bs-Latn-BA" dirty="0" smtClean="0"/>
          </a:p>
          <a:p>
            <a:r>
              <a:rPr lang="bs-Latn-BA" dirty="0" smtClean="0"/>
              <a:t>Time </a:t>
            </a:r>
            <a:r>
              <a:rPr lang="bs-Latn-BA" dirty="0" smtClean="0"/>
              <a:t>bi se očigledno </a:t>
            </a:r>
            <a:r>
              <a:rPr lang="bs-Latn-BA" dirty="0" smtClean="0"/>
              <a:t>ispravile unutrašnje </a:t>
            </a:r>
            <a:r>
              <a:rPr lang="bs-Latn-BA" dirty="0" smtClean="0"/>
              <a:t>normativne kolizije, tzv. antinomije.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Rezolucije VE o BiH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PSVE je u skladu sa članom 23. </a:t>
            </a:r>
            <a:r>
              <a:rPr lang="pl-PL" dirty="0" smtClean="0"/>
              <a:t>Statuta </a:t>
            </a:r>
            <a:r>
              <a:rPr lang="bs-Latn-BA" dirty="0" smtClean="0"/>
              <a:t>VE </a:t>
            </a:r>
            <a:r>
              <a:rPr lang="bs-Latn-BA" dirty="0" smtClean="0"/>
              <a:t>donijela niz rezolucija koje direktno tretiraju državu BiH2, </a:t>
            </a:r>
            <a:r>
              <a:rPr lang="bs-Latn-BA" dirty="0" smtClean="0"/>
              <a:t> čime je naglasila </a:t>
            </a:r>
            <a:r>
              <a:rPr lang="bs-Latn-BA" dirty="0" smtClean="0"/>
              <a:t>svoju ulogu u nadgledanju funkcije država u </a:t>
            </a:r>
            <a:r>
              <a:rPr lang="bs-Latn-BA" dirty="0" smtClean="0"/>
              <a:t>ostvarivanju Evropske </a:t>
            </a:r>
            <a:r>
              <a:rPr lang="bs-Latn-BA" dirty="0" smtClean="0"/>
              <a:t>konvencije za zaštitu ljudskih </a:t>
            </a:r>
            <a:r>
              <a:rPr lang="bs-Latn-BA" dirty="0" smtClean="0"/>
              <a:t>prava</a:t>
            </a:r>
          </a:p>
          <a:p>
            <a:r>
              <a:rPr lang="bs-Latn-BA" dirty="0" smtClean="0"/>
              <a:t>PSVE je 2002. godine donijela Mišljenje br. 234 o zahtjevu BiH za članstvo u </a:t>
            </a:r>
            <a:r>
              <a:rPr lang="bs-Latn-BA" dirty="0" smtClean="0"/>
              <a:t>Vijeću Evrope</a:t>
            </a:r>
            <a:r>
              <a:rPr lang="bs-Latn-BA" dirty="0" smtClean="0"/>
              <a:t>. </a:t>
            </a:r>
            <a:endParaRPr lang="bs-Latn-BA" dirty="0" smtClean="0"/>
          </a:p>
          <a:p>
            <a:r>
              <a:rPr lang="bs-Latn-BA" dirty="0" smtClean="0"/>
              <a:t>Pored </a:t>
            </a:r>
            <a:r>
              <a:rPr lang="bs-Latn-BA" dirty="0" smtClean="0"/>
              <a:t>tog mišljenja, PSVE je donijela i slijedeće rezolucije koje </a:t>
            </a:r>
            <a:r>
              <a:rPr lang="bs-Latn-BA" dirty="0" smtClean="0"/>
              <a:t>direktno tretiraju </a:t>
            </a:r>
            <a:r>
              <a:rPr lang="bs-Latn-BA" dirty="0" smtClean="0"/>
              <a:t>državu BiH</a:t>
            </a:r>
            <a:r>
              <a:rPr lang="bs-Latn-BA" dirty="0" smtClean="0"/>
              <a:t>:</a:t>
            </a:r>
            <a:endParaRPr lang="bs-Latn-B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Rezolucije VE o BIH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Rezolucija 1383 iz 2004. godine pod nazivom „Podsjećanje BiH </a:t>
            </a:r>
            <a:r>
              <a:rPr lang="bs-Latn-BA" dirty="0" smtClean="0"/>
              <a:t>na preuzete </a:t>
            </a:r>
            <a:r>
              <a:rPr lang="bs-Latn-BA" dirty="0" smtClean="0"/>
              <a:t>obaveze“, </a:t>
            </a:r>
            <a:endParaRPr lang="bs-Latn-BA" dirty="0" smtClean="0"/>
          </a:p>
          <a:p>
            <a:r>
              <a:rPr lang="bs-Latn-BA" dirty="0" smtClean="0"/>
              <a:t>Rezolucija </a:t>
            </a:r>
            <a:r>
              <a:rPr lang="bs-Latn-BA" dirty="0" smtClean="0"/>
              <a:t>1384 iz 2004. godine pod nazivom „Jačanje </a:t>
            </a:r>
            <a:r>
              <a:rPr lang="bs-Latn-BA" dirty="0" smtClean="0"/>
              <a:t>demokratskih institucija </a:t>
            </a:r>
            <a:r>
              <a:rPr lang="bs-Latn-BA" dirty="0" smtClean="0"/>
              <a:t>u BiH“, </a:t>
            </a:r>
            <a:endParaRPr lang="bs-Latn-BA" dirty="0" smtClean="0"/>
          </a:p>
          <a:p>
            <a:r>
              <a:rPr lang="bs-Latn-BA" dirty="0" smtClean="0"/>
              <a:t>Rezolucija </a:t>
            </a:r>
            <a:r>
              <a:rPr lang="bs-Latn-BA" dirty="0" smtClean="0"/>
              <a:t>1513 iz 2006. godine pod nazivom „Ustavna reforma </a:t>
            </a:r>
            <a:r>
              <a:rPr lang="bs-Latn-BA" dirty="0" smtClean="0"/>
              <a:t>u BiH</a:t>
            </a:r>
            <a:r>
              <a:rPr lang="bs-Latn-BA" dirty="0" smtClean="0"/>
              <a:t>“, </a:t>
            </a:r>
            <a:endParaRPr lang="bs-Latn-BA" dirty="0" smtClean="0"/>
          </a:p>
          <a:p>
            <a:r>
              <a:rPr lang="bs-Latn-BA" dirty="0" smtClean="0"/>
              <a:t>Rezolucija 1626 iz 2008. godine pod nazivom „Podsjećanje BiH na preuzete obaveze“, 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273</TotalTime>
  <Words>3125</Words>
  <Application>Microsoft Office PowerPoint</Application>
  <PresentationFormat>On-screen Show (4:3)</PresentationFormat>
  <Paragraphs>191</Paragraphs>
  <Slides>43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Origin</vt:lpstr>
      <vt:lpstr>BiH i Vijeće Evrope </vt:lpstr>
      <vt:lpstr>Rezolucije PSVE o BiH </vt:lpstr>
      <vt:lpstr> Historijat </vt:lpstr>
      <vt:lpstr>Status Evropske konvencije za ljudska prava </vt:lpstr>
      <vt:lpstr>BiH kao demokratska država? </vt:lpstr>
      <vt:lpstr>Slide 6</vt:lpstr>
      <vt:lpstr>Pozicija Konvencije </vt:lpstr>
      <vt:lpstr>Rezolucije VE o BiH </vt:lpstr>
      <vt:lpstr>Rezolucije VE o BIH</vt:lpstr>
      <vt:lpstr>Rezolucije VE o BiH </vt:lpstr>
      <vt:lpstr>Slide 11</vt:lpstr>
      <vt:lpstr>Slide 12</vt:lpstr>
      <vt:lpstr>Slide 13</vt:lpstr>
      <vt:lpstr>Slide 14</vt:lpstr>
      <vt:lpstr>Rezolucije VE o BiH </vt:lpstr>
      <vt:lpstr>Rezolucije VE o BiH</vt:lpstr>
      <vt:lpstr>Rezolucije VE o BiH </vt:lpstr>
      <vt:lpstr>Rezolucije VE o BiH </vt:lpstr>
      <vt:lpstr>Rezolucije VE o BiH </vt:lpstr>
      <vt:lpstr>Rezolucija 1384</vt:lpstr>
      <vt:lpstr>Rezolucija 1384</vt:lpstr>
      <vt:lpstr>Rezolucija 1384</vt:lpstr>
      <vt:lpstr>Rezolucija 1513 </vt:lpstr>
      <vt:lpstr>Rezolucija 1513 </vt:lpstr>
      <vt:lpstr>Rezolucija 1513 </vt:lpstr>
      <vt:lpstr>Slide 26</vt:lpstr>
      <vt:lpstr>Rezolucija 1513 </vt:lpstr>
      <vt:lpstr>Rezolucija 1513 </vt:lpstr>
      <vt:lpstr>Rezolucija 1626 -2008  Podsjećanje BiH na preuzete obaveze </vt:lpstr>
      <vt:lpstr>Rezolucija 1626</vt:lpstr>
      <vt:lpstr>Rezolucija 1701 –Funkcioniranje demokratskih institucija BiH </vt:lpstr>
      <vt:lpstr>Rezolucija 1701 </vt:lpstr>
      <vt:lpstr>Rezolucija 1725 - Urgentna potreba za ustavnom reformom u BiH</vt:lpstr>
      <vt:lpstr>Rezolucija 1725 </vt:lpstr>
      <vt:lpstr>Rezolucija 1725 paragraf 6 </vt:lpstr>
      <vt:lpstr>Rezolucija PSVE 1725 iz 2010, par. 8. i 9.</vt:lpstr>
      <vt:lpstr>Rezolucija 1855 2012</vt:lpstr>
      <vt:lpstr>Rezolucija PSVE 1855 par. 6.1. i 6.2. </vt:lpstr>
      <vt:lpstr>Druge rezolucije i BiH </vt:lpstr>
      <vt:lpstr>Druge rezolucije PSVE </vt:lpstr>
      <vt:lpstr>Druge rezolucije PSVE </vt:lpstr>
      <vt:lpstr>Ustav i Evropska konvencija </vt:lpstr>
      <vt:lpstr>Literatura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BiH i Vijeće Evrope </dc:title>
  <dc:creator>Jasna Baksic  Muftic</dc:creator>
  <cp:lastModifiedBy>Jasna Baksic  Muftic</cp:lastModifiedBy>
  <cp:revision>67</cp:revision>
  <dcterms:created xsi:type="dcterms:W3CDTF">2014-06-21T18:03:30Z</dcterms:created>
  <dcterms:modified xsi:type="dcterms:W3CDTF">2014-06-21T22:37:21Z</dcterms:modified>
</cp:coreProperties>
</file>