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95" r:id="rId4"/>
    <p:sldId id="297" r:id="rId5"/>
    <p:sldId id="285" r:id="rId6"/>
    <p:sldId id="28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20" r:id="rId28"/>
    <p:sldId id="318" r:id="rId29"/>
    <p:sldId id="319" r:id="rId30"/>
    <p:sldId id="329" r:id="rId31"/>
    <p:sldId id="321" r:id="rId32"/>
    <p:sldId id="322" r:id="rId33"/>
    <p:sldId id="324" r:id="rId34"/>
    <p:sldId id="325" r:id="rId35"/>
    <p:sldId id="326" r:id="rId36"/>
    <p:sldId id="323" r:id="rId37"/>
    <p:sldId id="327" r:id="rId38"/>
    <p:sldId id="328" r:id="rId39"/>
    <p:sldId id="260" r:id="rId4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00"/>
    <a:srgbClr val="588E00"/>
    <a:srgbClr val="003635"/>
    <a:srgbClr val="5DD5FF"/>
    <a:srgbClr val="00217E"/>
    <a:srgbClr val="FF8225"/>
    <a:srgbClr val="FF2549"/>
    <a:srgbClr val="FF0D97"/>
    <a:srgbClr val="0000CC"/>
    <a:srgbClr val="9E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 snapToGrid="0">
      <p:cViewPr varScale="1">
        <p:scale>
          <a:sx n="90" d="100"/>
          <a:sy n="90" d="100"/>
        </p:scale>
        <p:origin x="810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8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0550" y="287589"/>
            <a:ext cx="7860888" cy="148221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928" y="3904635"/>
            <a:ext cx="7846143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415845"/>
            <a:ext cx="8244349" cy="333313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233" y="436035"/>
            <a:ext cx="6751111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543" y="1209368"/>
            <a:ext cx="6776884" cy="350862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14628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1127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367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1127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367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777" y="374805"/>
            <a:ext cx="7728155" cy="1464627"/>
          </a:xfrm>
        </p:spPr>
        <p:txBody>
          <a:bodyPr>
            <a:noAutofit/>
          </a:bodyPr>
          <a:lstStyle/>
          <a:p>
            <a:pPr algn="ctr"/>
            <a:r>
              <a:rPr lang="bs-Latn-BA" sz="2800" b="1" dirty="0">
                <a:effectLst>
                  <a:outerShdw blurRad="50800" dist="38100" dir="18900000" algn="bl" rotWithShape="0">
                    <a:srgbClr val="FFFF00">
                      <a:alpha val="40000"/>
                    </a:srgbClr>
                  </a:outerShdw>
                </a:effectLst>
              </a:rPr>
              <a:t>„PISANJE PRESUDE KAO MISAONI / STVARALAČKI PROCES – KAZNENA OBLAST“</a:t>
            </a:r>
            <a:br>
              <a:rPr lang="en-US" sz="2800" dirty="0"/>
            </a:br>
            <a:r>
              <a:rPr lang="bs-Latn-BA" sz="2800" dirty="0"/>
              <a:t>13. i 14. lipanj / juni 2022. godine</a:t>
            </a:r>
            <a:br>
              <a:rPr lang="en-US" sz="2800" dirty="0"/>
            </a:br>
            <a:r>
              <a:rPr lang="bs-Latn-BA" sz="2800" dirty="0"/>
              <a:t>Banjaluka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8513" y="3561786"/>
            <a:ext cx="4061981" cy="12069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sz="2400" b="1" dirty="0">
                <a:solidFill>
                  <a:srgbClr val="FFC000"/>
                </a:solidFill>
              </a:rPr>
              <a:t>dr. sc. Robert Jović</a:t>
            </a:r>
          </a:p>
          <a:p>
            <a:r>
              <a:rPr lang="hr-BA" sz="1900" dirty="0">
                <a:solidFill>
                  <a:srgbClr val="FFC000"/>
                </a:solidFill>
              </a:rPr>
              <a:t>sudac Apelacijskog suda Brčko distrikta </a:t>
            </a:r>
          </a:p>
          <a:p>
            <a:r>
              <a:rPr lang="hr-BA" sz="1900" dirty="0">
                <a:solidFill>
                  <a:srgbClr val="FFC000"/>
                </a:solidFill>
              </a:rPr>
              <a:t>Bosne i Hercegovine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360966"/>
            <a:ext cx="8773886" cy="37825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1.2. </a:t>
            </a:r>
            <a:r>
              <a:rPr lang="en-US" sz="2000" b="1" dirty="0" err="1">
                <a:solidFill>
                  <a:srgbClr val="600000"/>
                </a:solidFill>
              </a:rPr>
              <a:t>Obra</a:t>
            </a:r>
            <a:r>
              <a:rPr lang="hr-HR" sz="2000" b="1" dirty="0">
                <a:solidFill>
                  <a:srgbClr val="600000"/>
                </a:solidFill>
              </a:rPr>
              <a:t>zloženje kao konvencijski, ustavni i zakonski standard</a:t>
            </a:r>
            <a:endParaRPr lang="pl-PL" sz="2000" b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1400" b="1" dirty="0">
              <a:solidFill>
                <a:srgbClr val="600000"/>
              </a:solidFill>
            </a:endParaRPr>
          </a:p>
          <a:p>
            <a:pPr algn="just"/>
            <a:r>
              <a:rPr lang="pl-PL" sz="2000" dirty="0">
                <a:solidFill>
                  <a:srgbClr val="600000"/>
                </a:solidFill>
              </a:rPr>
              <a:t>Obrazloženje kao </a:t>
            </a:r>
            <a:r>
              <a:rPr lang="pl-PL" sz="2000" b="1" dirty="0">
                <a:solidFill>
                  <a:srgbClr val="600000"/>
                </a:solidFill>
              </a:rPr>
              <a:t>zakonski standard </a:t>
            </a:r>
            <a:r>
              <a:rPr lang="pl-PL" sz="2000" dirty="0">
                <a:solidFill>
                  <a:srgbClr val="600000"/>
                </a:solidFill>
              </a:rPr>
              <a:t>– standard obrazložene sudske odluke iz članka 290. stavak 7. ZKP BiH, članka 290. stavak 7. ZKP BD BiH, članka 304. stavak 7. ZKP RS i članka 305. stavak 7. ZKP F BiH;</a:t>
            </a:r>
          </a:p>
          <a:p>
            <a:pPr marL="0" indent="0" algn="just">
              <a:buNone/>
            </a:pPr>
            <a:endParaRPr lang="pl-PL" sz="2000" dirty="0">
              <a:solidFill>
                <a:srgbClr val="600000"/>
              </a:solidFill>
            </a:endParaRPr>
          </a:p>
          <a:p>
            <a:pPr algn="just"/>
            <a:r>
              <a:rPr lang="pl-PL" sz="2000" dirty="0">
                <a:solidFill>
                  <a:srgbClr val="600000"/>
                </a:solidFill>
              </a:rPr>
              <a:t> </a:t>
            </a:r>
            <a:r>
              <a:rPr lang="pl-PL" sz="2000" b="1" dirty="0">
                <a:solidFill>
                  <a:srgbClr val="600000"/>
                </a:solidFill>
              </a:rPr>
              <a:t>Elementi</a:t>
            </a:r>
            <a:r>
              <a:rPr lang="pl-PL" sz="2000" dirty="0">
                <a:solidFill>
                  <a:srgbClr val="600000"/>
                </a:solidFill>
              </a:rPr>
              <a:t> (zakonskog) standarda obrazložene sudske odluke:</a:t>
            </a:r>
          </a:p>
          <a:p>
            <a:pPr algn="just">
              <a:buFontTx/>
              <a:buChar char="-"/>
            </a:pPr>
            <a:r>
              <a:rPr lang="hr-HR" sz="2000" dirty="0">
                <a:solidFill>
                  <a:srgbClr val="600000"/>
                </a:solidFill>
              </a:rPr>
              <a:t>„</a:t>
            </a:r>
            <a:r>
              <a:rPr lang="en-US" sz="2000" dirty="0">
                <a:solidFill>
                  <a:srgbClr val="600000"/>
                </a:solidFill>
              </a:rPr>
              <a:t>Sud će</a:t>
            </a:r>
            <a:r>
              <a:rPr lang="hr-HR" sz="2000" dirty="0">
                <a:solidFill>
                  <a:srgbClr val="600000"/>
                </a:solidFill>
              </a:rPr>
              <a:t> </a:t>
            </a:r>
            <a:r>
              <a:rPr lang="en-US" sz="2000" dirty="0">
                <a:solidFill>
                  <a:srgbClr val="600000"/>
                </a:solidFill>
              </a:rPr>
              <a:t>određeno i potpuno iznijeti </a:t>
            </a:r>
            <a:r>
              <a:rPr lang="en-US" sz="2000" b="1" dirty="0">
                <a:solidFill>
                  <a:srgbClr val="600000"/>
                </a:solidFill>
              </a:rPr>
              <a:t>koje činjenice </a:t>
            </a:r>
            <a:r>
              <a:rPr lang="en-US" sz="2000" dirty="0">
                <a:solidFill>
                  <a:srgbClr val="600000"/>
                </a:solidFill>
              </a:rPr>
              <a:t>i iz </a:t>
            </a:r>
            <a:r>
              <a:rPr lang="en-US" sz="2000" b="1" dirty="0">
                <a:solidFill>
                  <a:srgbClr val="600000"/>
                </a:solidFill>
              </a:rPr>
              <a:t>kojih razloga </a:t>
            </a:r>
            <a:r>
              <a:rPr lang="en-US" sz="2000" dirty="0">
                <a:solidFill>
                  <a:srgbClr val="600000"/>
                </a:solidFill>
              </a:rPr>
              <a:t>uzima kao </a:t>
            </a:r>
            <a:r>
              <a:rPr lang="en-US" sz="2000" b="1" dirty="0">
                <a:solidFill>
                  <a:srgbClr val="600000"/>
                </a:solidFill>
              </a:rPr>
              <a:t>dokazane ili </a:t>
            </a:r>
            <a:r>
              <a:rPr lang="hr-HR" sz="2000" b="1" dirty="0">
                <a:solidFill>
                  <a:srgbClr val="600000"/>
                </a:solidFill>
              </a:rPr>
              <a:t>nedokazane</a:t>
            </a:r>
            <a:r>
              <a:rPr lang="en-US" sz="2000" dirty="0">
                <a:solidFill>
                  <a:srgbClr val="600000"/>
                </a:solidFill>
              </a:rPr>
              <a:t>, </a:t>
            </a: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r>
              <a:rPr lang="en-US" sz="2000" dirty="0">
                <a:solidFill>
                  <a:srgbClr val="600000"/>
                </a:solidFill>
              </a:rPr>
              <a:t>dajući naročito </a:t>
            </a:r>
            <a:r>
              <a:rPr lang="en-US" sz="2000" b="1" dirty="0">
                <a:solidFill>
                  <a:srgbClr val="600000"/>
                </a:solidFill>
              </a:rPr>
              <a:t>ocjenu</a:t>
            </a:r>
            <a:r>
              <a:rPr lang="en-US" sz="2000" dirty="0">
                <a:solidFill>
                  <a:srgbClr val="600000"/>
                </a:solidFill>
              </a:rPr>
              <a:t> vjerodostojnosti </a:t>
            </a:r>
            <a:r>
              <a:rPr lang="hr-HR" sz="2000" b="1" dirty="0">
                <a:solidFill>
                  <a:srgbClr val="600000"/>
                </a:solidFill>
              </a:rPr>
              <a:t>proturječnih</a:t>
            </a:r>
            <a:r>
              <a:rPr lang="en-US" sz="2000" dirty="0">
                <a:solidFill>
                  <a:srgbClr val="600000"/>
                </a:solidFill>
              </a:rPr>
              <a:t> dokaza, </a:t>
            </a:r>
            <a:endParaRPr lang="hr-HR" sz="20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1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360966"/>
            <a:ext cx="8773886" cy="37825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1.2. </a:t>
            </a:r>
            <a:r>
              <a:rPr lang="hr-HR" sz="2000" b="1" dirty="0">
                <a:solidFill>
                  <a:srgbClr val="600000"/>
                </a:solidFill>
              </a:rPr>
              <a:t>Obrazloženje kao konvencijski, ustavni i zakonski standard</a:t>
            </a:r>
          </a:p>
          <a:p>
            <a:pPr marL="0" indent="0" algn="just">
              <a:buNone/>
            </a:pPr>
            <a:endParaRPr lang="hr-HR" sz="2000" b="1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r>
              <a:rPr lang="en-US" sz="2000" dirty="0">
                <a:solidFill>
                  <a:srgbClr val="600000"/>
                </a:solidFill>
              </a:rPr>
              <a:t>iz kojih razloga </a:t>
            </a:r>
            <a:r>
              <a:rPr lang="en-US" sz="2000" b="1" dirty="0">
                <a:solidFill>
                  <a:srgbClr val="600000"/>
                </a:solidFill>
              </a:rPr>
              <a:t>nije uvažio </a:t>
            </a:r>
            <a:r>
              <a:rPr lang="en-US" sz="2000" dirty="0">
                <a:solidFill>
                  <a:srgbClr val="600000"/>
                </a:solidFill>
              </a:rPr>
              <a:t>pojedine </a:t>
            </a:r>
            <a:r>
              <a:rPr lang="en-US" sz="2000" b="1" dirty="0">
                <a:solidFill>
                  <a:srgbClr val="600000"/>
                </a:solidFill>
              </a:rPr>
              <a:t>prijedloge</a:t>
            </a:r>
            <a:r>
              <a:rPr lang="en-US" sz="2000" dirty="0">
                <a:solidFill>
                  <a:srgbClr val="600000"/>
                </a:solidFill>
              </a:rPr>
              <a:t> stranaka, </a:t>
            </a: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r>
              <a:rPr lang="en-US" sz="2000" dirty="0">
                <a:solidFill>
                  <a:srgbClr val="600000"/>
                </a:solidFill>
              </a:rPr>
              <a:t>iz kojih razloga je odlučio da se </a:t>
            </a:r>
            <a:r>
              <a:rPr lang="en-US" sz="2000" b="1" dirty="0">
                <a:solidFill>
                  <a:srgbClr val="600000"/>
                </a:solidFill>
              </a:rPr>
              <a:t>ne sasluša neposredno </a:t>
            </a:r>
            <a:r>
              <a:rPr lang="en-US" sz="2000" dirty="0">
                <a:solidFill>
                  <a:srgbClr val="600000"/>
                </a:solidFill>
              </a:rPr>
              <a:t>svjedok ili vještak čiji je iskaz pročitan, </a:t>
            </a: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r>
              <a:rPr lang="en-US" sz="2000" dirty="0">
                <a:solidFill>
                  <a:srgbClr val="600000"/>
                </a:solidFill>
              </a:rPr>
              <a:t>kojim razlozima se rukovodio </a:t>
            </a:r>
            <a:r>
              <a:rPr lang="en-US" sz="2000" b="1" dirty="0">
                <a:solidFill>
                  <a:srgbClr val="600000"/>
                </a:solidFill>
              </a:rPr>
              <a:t>pri rješavanju pravnih pitanja</a:t>
            </a:r>
            <a:r>
              <a:rPr lang="en-US" sz="2000" dirty="0">
                <a:solidFill>
                  <a:srgbClr val="600000"/>
                </a:solidFill>
              </a:rPr>
              <a:t>, </a:t>
            </a: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r>
              <a:rPr lang="en-US" sz="2000" dirty="0">
                <a:solidFill>
                  <a:srgbClr val="600000"/>
                </a:solidFill>
              </a:rPr>
              <a:t>a naročito pri utvrđivanju </a:t>
            </a:r>
            <a:r>
              <a:rPr lang="en-US" sz="2000" b="1" dirty="0">
                <a:solidFill>
                  <a:srgbClr val="600000"/>
                </a:solidFill>
              </a:rPr>
              <a:t>da li postoji </a:t>
            </a:r>
            <a:r>
              <a:rPr lang="hr-HR" sz="2000" dirty="0">
                <a:solidFill>
                  <a:srgbClr val="600000"/>
                </a:solidFill>
              </a:rPr>
              <a:t>kazneno</a:t>
            </a:r>
            <a:r>
              <a:rPr lang="en-US" sz="2000" dirty="0">
                <a:solidFill>
                  <a:srgbClr val="600000"/>
                </a:solidFill>
              </a:rPr>
              <a:t> djelo i </a:t>
            </a:r>
            <a:r>
              <a:rPr lang="hr-HR" sz="2000" dirty="0">
                <a:solidFill>
                  <a:srgbClr val="600000"/>
                </a:solidFill>
              </a:rPr>
              <a:t>kaznena</a:t>
            </a:r>
            <a:r>
              <a:rPr lang="en-US" sz="2000" dirty="0">
                <a:solidFill>
                  <a:srgbClr val="600000"/>
                </a:solidFill>
              </a:rPr>
              <a:t> odgovornost optuženog i pri </a:t>
            </a:r>
            <a:r>
              <a:rPr lang="en-US" sz="2000" b="1" dirty="0">
                <a:solidFill>
                  <a:srgbClr val="600000"/>
                </a:solidFill>
              </a:rPr>
              <a:t>primjenjivanju određenih odredaba </a:t>
            </a:r>
            <a:r>
              <a:rPr lang="hr-HR" sz="2000" dirty="0">
                <a:solidFill>
                  <a:srgbClr val="600000"/>
                </a:solidFill>
              </a:rPr>
              <a:t>Kaznenog</a:t>
            </a:r>
            <a:r>
              <a:rPr lang="en-US" sz="2000" dirty="0">
                <a:solidFill>
                  <a:srgbClr val="600000"/>
                </a:solidFill>
              </a:rPr>
              <a:t> zakona na optuženog i njegovo djelo</a:t>
            </a:r>
            <a:r>
              <a:rPr lang="hr-HR" sz="2000" dirty="0">
                <a:solidFill>
                  <a:srgbClr val="600000"/>
                </a:solidFill>
              </a:rPr>
              <a:t>.”</a:t>
            </a:r>
            <a:endParaRPr lang="pl-PL" sz="20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70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360966"/>
            <a:ext cx="8773886" cy="37825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1.3. </a:t>
            </a:r>
            <a:r>
              <a:rPr lang="hr-HR" sz="2000" b="1" dirty="0">
                <a:solidFill>
                  <a:srgbClr val="600000"/>
                </a:solidFill>
              </a:rPr>
              <a:t>Obrazloženje kao uvijet korištenja prava na djelotvoran pravni lijek</a:t>
            </a:r>
          </a:p>
          <a:p>
            <a:pPr marL="0" indent="0" algn="just">
              <a:buNone/>
            </a:pPr>
            <a:endParaRPr lang="hr-HR" sz="2000" b="1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r>
              <a:rPr lang="hr-HR" sz="2000" dirty="0">
                <a:solidFill>
                  <a:srgbClr val="600000"/>
                </a:solidFill>
              </a:rPr>
              <a:t>zadatak obrazloženja je da strankama pruži obavijest o subjektivnim i objektivnim elementima predmeta, da objasni razloge zbog kojih je sud donio odluku sadržanu u izreci presude, te tako pruži nužnu podlogu za kontrolu rada sudu koju vrši instancioni sud glede uloženog pravnog lijeka (članak 13. u vezi sa člankom 6. EKLJP);</a:t>
            </a:r>
          </a:p>
          <a:p>
            <a:pPr algn="just">
              <a:buFontTx/>
              <a:buChar char="-"/>
            </a:pPr>
            <a:r>
              <a:rPr lang="hr-HR" sz="2000" dirty="0">
                <a:solidFill>
                  <a:srgbClr val="600000"/>
                </a:solidFill>
              </a:rPr>
              <a:t>bez adekvatnog (potpunog, jasnog i argumentiranog) obrazloženja apsolutno se derogira pravo na djelotvoran pravni lijek iz članka 13. EKLJP (vidi predmet </a:t>
            </a:r>
            <a:r>
              <a:rPr lang="hr-HR" sz="2000" i="1" dirty="0">
                <a:solidFill>
                  <a:srgbClr val="600000"/>
                </a:solidFill>
              </a:rPr>
              <a:t>Hadjianastassio v. Greece</a:t>
            </a:r>
            <a:r>
              <a:rPr lang="hr-HR" sz="2000" dirty="0">
                <a:solidFill>
                  <a:srgbClr val="600000"/>
                </a:solidFill>
              </a:rPr>
              <a:t>, presuda od 16.12.1992. godine, predstavka broj 12686/03);</a:t>
            </a:r>
            <a:endParaRPr lang="pl-PL" sz="20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1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350335"/>
            <a:ext cx="8773886" cy="37931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1.4. </a:t>
            </a:r>
            <a:r>
              <a:rPr lang="hr-HR" sz="2000" b="1" dirty="0">
                <a:solidFill>
                  <a:srgbClr val="600000"/>
                </a:solidFill>
              </a:rPr>
              <a:t>Obrazloženje presude kao rezultat aktivnosti suca tijekom dokaznog postupka</a:t>
            </a:r>
          </a:p>
          <a:p>
            <a:pPr marL="0" indent="0" algn="just">
              <a:buNone/>
            </a:pPr>
            <a:endParaRPr lang="hr-HR" sz="2000" b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hr-HR" sz="2000" b="1" dirty="0">
              <a:solidFill>
                <a:srgbClr val="60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hr-HR" sz="2000" b="1" dirty="0">
              <a:solidFill>
                <a:srgbClr val="6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CB1ADE-A8DE-4C41-8002-EAD9FF104DDD}"/>
              </a:ext>
            </a:extLst>
          </p:cNvPr>
          <p:cNvSpPr/>
          <p:nvPr/>
        </p:nvSpPr>
        <p:spPr>
          <a:xfrm>
            <a:off x="241384" y="2125445"/>
            <a:ext cx="866123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Tx/>
              <a:buChar char="-"/>
            </a:pPr>
            <a:r>
              <a:rPr lang="pl-PL" dirty="0">
                <a:solidFill>
                  <a:srgbClr val="600000"/>
                </a:solidFill>
              </a:rPr>
              <a:t> uloga suda je primarno pasivna (sukladno načelu akuzatornosti i kontradiktornosti postupka) a po potrebi </a:t>
            </a:r>
            <a:r>
              <a:rPr lang="pl-PL" b="1" dirty="0">
                <a:solidFill>
                  <a:srgbClr val="600000"/>
                </a:solidFill>
              </a:rPr>
              <a:t>aktivna</a:t>
            </a:r>
            <a:r>
              <a:rPr lang="pl-PL" dirty="0">
                <a:solidFill>
                  <a:srgbClr val="600000"/>
                </a:solidFill>
              </a:rPr>
              <a:t> (sukladno načelu zakonitosti);</a:t>
            </a:r>
          </a:p>
          <a:p>
            <a:pPr algn="just">
              <a:spcAft>
                <a:spcPts val="600"/>
              </a:spcAft>
            </a:pPr>
            <a:endParaRPr lang="pl-PL" sz="600" dirty="0">
              <a:solidFill>
                <a:srgbClr val="600000"/>
              </a:solidFill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pl-PL" dirty="0">
                <a:solidFill>
                  <a:srgbClr val="600000"/>
                </a:solidFill>
              </a:rPr>
              <a:t> uloga suca se aktivira onog trenutka kada se na glavnom pretresu otvore činjenična ili pravna pitanja od kojih ovisi pravilno i potpuno utvrđenje činjenjičnog stanja </a:t>
            </a:r>
            <a:r>
              <a:rPr lang="pl-PL" b="1" dirty="0">
                <a:solidFill>
                  <a:srgbClr val="600000"/>
                </a:solidFill>
              </a:rPr>
              <a:t>a stranke iste ne rasprave u dovoljnoj mjeri </a:t>
            </a:r>
            <a:r>
              <a:rPr lang="pl-PL" dirty="0">
                <a:solidFill>
                  <a:srgbClr val="600000"/>
                </a:solidFill>
              </a:rPr>
              <a:t>(npr. pojavi se prethodno pitanje, ospori se autentičnost dokumenta, istakne se prigovor zakonitosti, ostane nerazjašnjeno vrijeme i mjesto izvršenja djela itd) pa tek ukoliko i pored dostatne raspravljenosti odlučnih činjenica od strane suca ostane sumnja u svezi postojanja odlučnih činjenica ili činjenica od kojih ovisi primjena neke odredbe kaznenog zakonodavstva, primijeniće se princip </a:t>
            </a:r>
            <a:r>
              <a:rPr lang="pl-PL" i="1" dirty="0">
                <a:solidFill>
                  <a:srgbClr val="600000"/>
                </a:solidFill>
              </a:rPr>
              <a:t>in dubio pro reo;</a:t>
            </a:r>
            <a:endParaRPr lang="pl-PL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6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24763"/>
            <a:ext cx="8773886" cy="37187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1.5. </a:t>
            </a:r>
            <a:r>
              <a:rPr lang="hr-HR" sz="2000" b="1" dirty="0">
                <a:solidFill>
                  <a:srgbClr val="600000"/>
                </a:solidFill>
              </a:rPr>
              <a:t>Obrazloženje presude kao rezultat aktivnosti suca tijekom dokaznog postupka</a:t>
            </a:r>
          </a:p>
          <a:p>
            <a:pPr marL="0" indent="0" algn="just">
              <a:buFontTx/>
              <a:buNone/>
              <a:defRPr/>
            </a:pPr>
            <a:endParaRPr lang="hr-HR" sz="2000" b="1" dirty="0">
              <a:solidFill>
                <a:srgbClr val="60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hr-HR" sz="2000" b="1" dirty="0">
              <a:solidFill>
                <a:srgbClr val="6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CB1ADE-A8DE-4C41-8002-EAD9FF104DDD}"/>
              </a:ext>
            </a:extLst>
          </p:cNvPr>
          <p:cNvSpPr/>
          <p:nvPr/>
        </p:nvSpPr>
        <p:spPr>
          <a:xfrm>
            <a:off x="241384" y="2345412"/>
            <a:ext cx="866123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2000" dirty="0">
                <a:solidFill>
                  <a:srgbClr val="600000"/>
                </a:solidFill>
              </a:rPr>
              <a:t>- aktivnost suca se naročito ogleda u mogućnosti da </a:t>
            </a:r>
            <a:r>
              <a:rPr lang="pl-PL" sz="2000" b="1" dirty="0">
                <a:solidFill>
                  <a:srgbClr val="600000"/>
                </a:solidFill>
              </a:rPr>
              <a:t>postavlja pitanja </a:t>
            </a:r>
            <a:r>
              <a:rPr lang="pl-PL" sz="2000" dirty="0">
                <a:solidFill>
                  <a:srgbClr val="600000"/>
                </a:solidFill>
              </a:rPr>
              <a:t>svjedocima i vještacima pa i optuženom ukoliko odluči da dâ obranu (npr. kada stranke propuste da postave pitanja na odlučne činjenice) kao i da </a:t>
            </a:r>
            <a:r>
              <a:rPr lang="pl-PL" sz="2000" b="1" dirty="0">
                <a:solidFill>
                  <a:srgbClr val="600000"/>
                </a:solidFill>
              </a:rPr>
              <a:t>predlaže dokaze suda </a:t>
            </a:r>
            <a:r>
              <a:rPr lang="pl-PL" sz="2000" dirty="0">
                <a:solidFill>
                  <a:srgbClr val="600000"/>
                </a:solidFill>
              </a:rPr>
              <a:t>(npr. kada odbrana istakne prigovor nezakonitosti a tužiteljstvo adekvatno ne reagira pa ostane sumnja u zakonitost dokaza);</a:t>
            </a:r>
            <a:endParaRPr lang="en-US" sz="2000" dirty="0">
              <a:solidFill>
                <a:srgbClr val="600000"/>
              </a:solidFill>
            </a:endParaRPr>
          </a:p>
          <a:p>
            <a:pPr algn="just">
              <a:spcAft>
                <a:spcPts val="600"/>
              </a:spcAft>
            </a:pPr>
            <a:endParaRPr lang="pl-PL" sz="16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0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541721"/>
            <a:ext cx="8773886" cy="34439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2) Ocjena dokaza: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/>
            <a:r>
              <a:rPr lang="pl-PL" sz="2000" dirty="0">
                <a:solidFill>
                  <a:srgbClr val="600000"/>
                </a:solidFill>
              </a:rPr>
              <a:t>Uvod u ocjenu dokaza (zakonski imperativ i problemi);</a:t>
            </a:r>
            <a:endParaRPr lang="en-US" sz="2000" dirty="0">
              <a:solidFill>
                <a:srgbClr val="600000"/>
              </a:solidFill>
            </a:endParaRP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Načini ocjene dokaza – kvalitet ocjene (školski i napredni model);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Obim ocjene dokaza – kvantitet ocjene (ovisno o vrsti presude);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Najčešće greške pri izradi obrazloženja i ocjeni dokaza (loša praksa);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Korisni savjeti pri izradi obrazloženja i ocjeni dokaza (dobra praksa);</a:t>
            </a:r>
          </a:p>
          <a:p>
            <a:pPr algn="just"/>
            <a:endParaRPr lang="pl-PL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297865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67293"/>
            <a:ext cx="8773886" cy="34130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2.1. Uvod u ocjenu dokaza: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/>
            <a:r>
              <a:rPr lang="hr-HR" sz="2000" b="1" dirty="0">
                <a:solidFill>
                  <a:srgbClr val="600000"/>
                </a:solidFill>
              </a:rPr>
              <a:t>Zakonski imperativ </a:t>
            </a:r>
            <a:r>
              <a:rPr lang="hr-HR" sz="2000" dirty="0">
                <a:solidFill>
                  <a:srgbClr val="600000"/>
                </a:solidFill>
              </a:rPr>
              <a:t>iz članka 281. stavak 2. ZKP BF BiH, članka 281. stavak 2. ZKP BiH, članka članka 295. stavak 2. ZKP RS i članka 296. stavak 2. ZKP F BiH:</a:t>
            </a:r>
          </a:p>
          <a:p>
            <a:pPr marL="0" indent="0" algn="just">
              <a:buNone/>
            </a:pPr>
            <a:endParaRPr lang="hr-HR" sz="6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hr-HR" sz="2000" i="1" dirty="0">
                <a:solidFill>
                  <a:srgbClr val="600000"/>
                </a:solidFill>
              </a:rPr>
              <a:t>„</a:t>
            </a:r>
            <a:r>
              <a:rPr lang="en-US" sz="2000" i="1" dirty="0">
                <a:solidFill>
                  <a:srgbClr val="600000"/>
                </a:solidFill>
              </a:rPr>
              <a:t> Sud je dužan da savjesno ocijeni svaki dokaz pojedinačno i u vezi sa ostalim dokazima i na osnovu takve ocjene izvede zaključak da li je neka činjenica dokazana</a:t>
            </a:r>
            <a:r>
              <a:rPr lang="hr-HR" sz="2000" i="1" dirty="0">
                <a:solidFill>
                  <a:srgbClr val="600000"/>
                </a:solidFill>
              </a:rPr>
              <a:t>”</a:t>
            </a:r>
          </a:p>
          <a:p>
            <a:pPr marL="0" indent="0" algn="just">
              <a:buNone/>
            </a:pPr>
            <a:endParaRPr lang="hr-HR" sz="2000" i="1" dirty="0">
              <a:solidFill>
                <a:srgbClr val="600000"/>
              </a:solidFill>
            </a:endParaRPr>
          </a:p>
          <a:p>
            <a:pPr algn="just"/>
            <a:r>
              <a:rPr lang="hr-HR" sz="2000" b="1" dirty="0">
                <a:solidFill>
                  <a:srgbClr val="600000"/>
                </a:solidFill>
              </a:rPr>
              <a:t>Problemi</a:t>
            </a:r>
            <a:r>
              <a:rPr lang="hr-HR" sz="2000" dirty="0">
                <a:solidFill>
                  <a:srgbClr val="600000"/>
                </a:solidFill>
              </a:rPr>
              <a:t> (nedostatak početne i praktične obuke);</a:t>
            </a:r>
          </a:p>
          <a:p>
            <a:pPr marL="0" indent="0" algn="just">
              <a:buNone/>
            </a:pPr>
            <a:endParaRPr lang="hr-HR" sz="2000" i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02937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360501"/>
            <a:ext cx="8773886" cy="34130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2.2. </a:t>
            </a:r>
            <a:r>
              <a:rPr lang="hr-HR" sz="2000" b="1" dirty="0">
                <a:solidFill>
                  <a:srgbClr val="600000"/>
                </a:solidFill>
              </a:rPr>
              <a:t>Načini ocjene dokaza – kvalitet ocjene (školski i napredni model)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1800" b="1" dirty="0">
              <a:solidFill>
                <a:srgbClr val="600000"/>
              </a:solidFill>
            </a:endParaRPr>
          </a:p>
          <a:p>
            <a:pPr algn="just"/>
            <a:r>
              <a:rPr lang="hr-HR" sz="2000" b="1" dirty="0">
                <a:solidFill>
                  <a:srgbClr val="600000"/>
                </a:solidFill>
              </a:rPr>
              <a:t>Školski model ocjene dokaza:</a:t>
            </a:r>
            <a:endParaRPr lang="hr-HR" sz="2000" i="1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r>
              <a:rPr lang="hr-BA" sz="1900" dirty="0">
                <a:solidFill>
                  <a:srgbClr val="600000"/>
                </a:solidFill>
              </a:rPr>
              <a:t>prvo se navodi pojedinačna ocjena svih izvedenih subjektivnih i objektivnih dokaza (što su izjavili svjedoci i vještaci te što proizilazi iz svakog materijalnog dokaza pojedinačno) – „prepisivanje zapisnika sa glavnog pretresa”;</a:t>
            </a:r>
          </a:p>
          <a:p>
            <a:pPr algn="just">
              <a:buFontTx/>
              <a:buChar char="-"/>
            </a:pPr>
            <a:r>
              <a:rPr lang="hr-BA" sz="1900" dirty="0">
                <a:solidFill>
                  <a:srgbClr val="600000"/>
                </a:solidFill>
              </a:rPr>
              <a:t>potom se izvode određeni činjenični zaključci kroz dovođenje u međusobnu vezu izvedenih dokaza (često bez kritične i suštinske analize);</a:t>
            </a:r>
          </a:p>
          <a:p>
            <a:pPr algn="just">
              <a:buFontTx/>
              <a:buChar char="-"/>
            </a:pPr>
            <a:r>
              <a:rPr lang="hr-BA" sz="1900" dirty="0">
                <a:solidFill>
                  <a:srgbClr val="600000"/>
                </a:solidFill>
              </a:rPr>
              <a:t>na kraju se izvode određeni pravni zaključci (opasnost za izostanak razloga za (ne)postojanje odlučnih i drugih pravno-relevantnih činjenica što dovodi do ukidanja presude zbog bitne povrede)</a:t>
            </a:r>
            <a:endParaRPr lang="pl-PL" sz="19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84395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67293"/>
            <a:ext cx="8773886" cy="34130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2.2. </a:t>
            </a:r>
            <a:r>
              <a:rPr lang="hr-HR" sz="2000" b="1" dirty="0">
                <a:solidFill>
                  <a:srgbClr val="600000"/>
                </a:solidFill>
              </a:rPr>
              <a:t>Načini ocjene dokaza – kvalitet ocjene (školski i napredni model)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/>
            <a:r>
              <a:rPr lang="hr-HR" sz="2000" b="1" dirty="0">
                <a:solidFill>
                  <a:srgbClr val="600000"/>
                </a:solidFill>
              </a:rPr>
              <a:t>Napredni model ocjene dokaza:</a:t>
            </a:r>
            <a:endParaRPr lang="hr-HR" sz="1900" i="1" dirty="0">
              <a:solidFill>
                <a:srgbClr val="600000"/>
              </a:solidFill>
            </a:endParaRPr>
          </a:p>
          <a:p>
            <a:pPr algn="just">
              <a:spcAft>
                <a:spcPts val="600"/>
              </a:spcAft>
              <a:buFontTx/>
              <a:buChar char="-"/>
              <a:defRPr/>
            </a:pPr>
            <a:r>
              <a:rPr lang="hr-BA" sz="1900" dirty="0">
                <a:solidFill>
                  <a:srgbClr val="600000"/>
                </a:solidFill>
              </a:rPr>
              <a:t>prvo, navesti koje činjenice i okolnosti sud nalazi dokazanim (npr. „Sud nalazi dokazanim vrijeme i mjesto izvršenja kaznenog djela...”);</a:t>
            </a:r>
          </a:p>
          <a:p>
            <a:pPr algn="just">
              <a:spcAft>
                <a:spcPts val="600"/>
              </a:spcAft>
              <a:buFontTx/>
              <a:buChar char="-"/>
              <a:defRPr/>
            </a:pPr>
            <a:r>
              <a:rPr lang="hr-BA" sz="1900" dirty="0">
                <a:solidFill>
                  <a:srgbClr val="600000"/>
                </a:solidFill>
              </a:rPr>
              <a:t>drugo, navesti na temelju kojih dokaza Sud izvodi zaključak o dokazanosti određenih činjenica i okolnosti (npr. „Sud nalazi dokazanim vrijeme i mjesto izvršenja kaznenog djela na temelju iskaza svjedoka A.A. i B.B. i Zapisnika o uviđaju sa fotodokumentacijom”);</a:t>
            </a:r>
            <a:endParaRPr lang="pl-PL" sz="14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009499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67293"/>
            <a:ext cx="8773886" cy="34130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2.2. </a:t>
            </a:r>
            <a:r>
              <a:rPr lang="hr-HR" sz="2000" b="1" dirty="0">
                <a:solidFill>
                  <a:srgbClr val="600000"/>
                </a:solidFill>
              </a:rPr>
              <a:t>Načini ocjene dokaza – kvalitet ocjene (školski i napredni model)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hr-BA" sz="1800" dirty="0">
                <a:solidFill>
                  <a:srgbClr val="600000"/>
                </a:solidFill>
              </a:rPr>
              <a:t>- treće, nakon što sud navede koje okolnosti i činjenice nalazi dokazane te na temelju kojih dokaza, </a:t>
            </a:r>
            <a:r>
              <a:rPr lang="hr-BA" sz="1800" b="1" dirty="0">
                <a:solidFill>
                  <a:srgbClr val="600000"/>
                </a:solidFill>
              </a:rPr>
              <a:t>počinje ocjena dokaza </a:t>
            </a:r>
            <a:r>
              <a:rPr lang="hr-BA" sz="1800" dirty="0">
                <a:solidFill>
                  <a:srgbClr val="600000"/>
                </a:solidFill>
              </a:rPr>
              <a:t>(pojedinačna i međusobna), kao npr. „Sud nalazi dokazanim </a:t>
            </a:r>
            <a:r>
              <a:rPr lang="hr-BA" sz="1800" b="1" u="sng" dirty="0">
                <a:solidFill>
                  <a:srgbClr val="600000"/>
                </a:solidFill>
              </a:rPr>
              <a:t>vrijeme i mjesto </a:t>
            </a:r>
            <a:r>
              <a:rPr lang="hr-BA" sz="1800" dirty="0">
                <a:solidFill>
                  <a:srgbClr val="600000"/>
                </a:solidFill>
              </a:rPr>
              <a:t>izvršenja kaznenog djela </a:t>
            </a:r>
            <a:r>
              <a:rPr lang="hr-BA" sz="1800" b="1" u="sng" dirty="0">
                <a:solidFill>
                  <a:srgbClr val="600000"/>
                </a:solidFill>
              </a:rPr>
              <a:t>na temelju </a:t>
            </a:r>
            <a:r>
              <a:rPr lang="hr-BA" sz="1800" dirty="0">
                <a:solidFill>
                  <a:srgbClr val="600000"/>
                </a:solidFill>
              </a:rPr>
              <a:t>iskaza </a:t>
            </a:r>
            <a:r>
              <a:rPr lang="hr-BA" sz="1800" b="1" dirty="0">
                <a:solidFill>
                  <a:srgbClr val="600000"/>
                </a:solidFill>
              </a:rPr>
              <a:t>svjedoka</a:t>
            </a:r>
            <a:r>
              <a:rPr lang="hr-BA" sz="1800" dirty="0">
                <a:solidFill>
                  <a:srgbClr val="600000"/>
                </a:solidFill>
              </a:rPr>
              <a:t> A.A. i B.B. i </a:t>
            </a:r>
            <a:r>
              <a:rPr lang="hr-BA" sz="1800" b="1" dirty="0">
                <a:solidFill>
                  <a:srgbClr val="600000"/>
                </a:solidFill>
              </a:rPr>
              <a:t>Zapisnika</a:t>
            </a:r>
            <a:r>
              <a:rPr lang="hr-BA" sz="1800" dirty="0">
                <a:solidFill>
                  <a:srgbClr val="600000"/>
                </a:solidFill>
              </a:rPr>
              <a:t> o uviđaju sa fotodokumentacijom, </a:t>
            </a:r>
            <a:r>
              <a:rPr lang="hr-BA" sz="1800" b="1" u="sng" dirty="0">
                <a:solidFill>
                  <a:srgbClr val="600000"/>
                </a:solidFill>
              </a:rPr>
              <a:t>pa</a:t>
            </a:r>
            <a:r>
              <a:rPr lang="hr-BA" sz="1800" dirty="0">
                <a:solidFill>
                  <a:srgbClr val="600000"/>
                </a:solidFill>
              </a:rPr>
              <a:t> tako </a:t>
            </a:r>
            <a:r>
              <a:rPr lang="hr-BA" sz="1800" b="1" dirty="0">
                <a:solidFill>
                  <a:srgbClr val="600000"/>
                </a:solidFill>
              </a:rPr>
              <a:t>svjedok</a:t>
            </a:r>
            <a:r>
              <a:rPr lang="hr-BA" sz="1800" dirty="0">
                <a:solidFill>
                  <a:srgbClr val="600000"/>
                </a:solidFill>
              </a:rPr>
              <a:t> A.A. u svom iskazu na glavnom pretresu, </a:t>
            </a:r>
            <a:r>
              <a:rPr lang="hr-BA" sz="1800" i="1" dirty="0">
                <a:solidFill>
                  <a:srgbClr val="600000"/>
                </a:solidFill>
              </a:rPr>
              <a:t>između ostalog </a:t>
            </a:r>
            <a:r>
              <a:rPr lang="hr-BA" sz="1800" dirty="0">
                <a:solidFill>
                  <a:srgbClr val="600000"/>
                </a:solidFill>
              </a:rPr>
              <a:t>navodi ................., dok </a:t>
            </a:r>
            <a:r>
              <a:rPr lang="hr-BA" sz="1800" b="1" dirty="0">
                <a:solidFill>
                  <a:srgbClr val="600000"/>
                </a:solidFill>
              </a:rPr>
              <a:t>svjedok</a:t>
            </a:r>
            <a:r>
              <a:rPr lang="hr-BA" sz="1800" dirty="0">
                <a:solidFill>
                  <a:srgbClr val="600000"/>
                </a:solidFill>
              </a:rPr>
              <a:t> B.B. u svom iskazu na glavnom pretresu </a:t>
            </a:r>
            <a:r>
              <a:rPr lang="hr-BA" sz="1800" i="1" dirty="0">
                <a:solidFill>
                  <a:srgbClr val="600000"/>
                </a:solidFill>
              </a:rPr>
              <a:t>između ostalog </a:t>
            </a:r>
            <a:r>
              <a:rPr lang="hr-BA" sz="1800" dirty="0">
                <a:solidFill>
                  <a:srgbClr val="600000"/>
                </a:solidFill>
              </a:rPr>
              <a:t>navodi ............., a koje iskaze </a:t>
            </a:r>
            <a:r>
              <a:rPr lang="hr-BA" sz="1800" b="1" dirty="0">
                <a:solidFill>
                  <a:srgbClr val="600000"/>
                </a:solidFill>
              </a:rPr>
              <a:t>ovaj Sud </a:t>
            </a:r>
            <a:r>
              <a:rPr lang="hr-BA" sz="1800" b="1" u="sng" dirty="0">
                <a:solidFill>
                  <a:srgbClr val="600000"/>
                </a:solidFill>
              </a:rPr>
              <a:t>prihvata</a:t>
            </a:r>
            <a:r>
              <a:rPr lang="hr-BA" sz="1800" b="1" dirty="0">
                <a:solidFill>
                  <a:srgbClr val="600000"/>
                </a:solidFill>
              </a:rPr>
              <a:t> </a:t>
            </a:r>
            <a:r>
              <a:rPr lang="hr-BA" sz="1800" dirty="0">
                <a:solidFill>
                  <a:srgbClr val="600000"/>
                </a:solidFill>
              </a:rPr>
              <a:t>kao objektivne, točne i potpune, kako iz razloga što su isti međusobno suglasni u svezi okolnosti vremena i mjesta izvršenja, tako i iz razloga što su </a:t>
            </a:r>
            <a:r>
              <a:rPr lang="hr-BA" sz="1800" b="1" u="sng" dirty="0">
                <a:solidFill>
                  <a:srgbClr val="600000"/>
                </a:solidFill>
              </a:rPr>
              <a:t>objektivizirani </a:t>
            </a:r>
            <a:r>
              <a:rPr lang="hr-BA" sz="1800" dirty="0">
                <a:solidFill>
                  <a:srgbClr val="600000"/>
                </a:solidFill>
              </a:rPr>
              <a:t>Zapisnik o uviđaju sa Fotodokumentacijom iz kojih proizilazi, između ostalog ...”</a:t>
            </a: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23685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51" y="130873"/>
            <a:ext cx="8259098" cy="1167850"/>
          </a:xfrm>
        </p:spPr>
        <p:txBody>
          <a:bodyPr>
            <a:normAutofit/>
          </a:bodyPr>
          <a:lstStyle/>
          <a:p>
            <a:pPr algn="ctr"/>
            <a:r>
              <a:rPr lang="hr-BA" b="1" dirty="0">
                <a:ln>
                  <a:solidFill>
                    <a:schemeClr val="accent6"/>
                  </a:solidFill>
                </a:ln>
              </a:rPr>
              <a:t>TEMATSKE CJELINE SEMINARA</a:t>
            </a:r>
            <a:endParaRPr lang="en-US" b="1" dirty="0">
              <a:ln>
                <a:solidFill>
                  <a:schemeClr val="accent6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734819"/>
            <a:ext cx="8244349" cy="2507569"/>
          </a:xfrm>
        </p:spPr>
        <p:txBody>
          <a:bodyPr>
            <a:normAutofit/>
          </a:bodyPr>
          <a:lstStyle/>
          <a:p>
            <a:pPr algn="just"/>
            <a:r>
              <a:rPr lang="bs-Latn-BA" b="1" dirty="0">
                <a:solidFill>
                  <a:srgbClr val="600000"/>
                </a:solidFill>
              </a:rPr>
              <a:t>Ocjena dokaza i njihovo dovođenje u vezu prilikom izrade obrazloženja </a:t>
            </a:r>
            <a:r>
              <a:rPr lang="bs-Latn-BA" dirty="0">
                <a:solidFill>
                  <a:srgbClr val="600000"/>
                </a:solidFill>
              </a:rPr>
              <a:t>- kako razviti vlastiti stil pisanja;</a:t>
            </a:r>
            <a:endParaRPr lang="en-US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hr-BA" dirty="0">
              <a:solidFill>
                <a:srgbClr val="600000"/>
              </a:solidFill>
            </a:endParaRPr>
          </a:p>
          <a:p>
            <a:pPr algn="just"/>
            <a:r>
              <a:rPr lang="bs-Latn-BA" b="1" dirty="0">
                <a:solidFill>
                  <a:srgbClr val="600000"/>
                </a:solidFill>
              </a:rPr>
              <a:t>Učenje iz primjera drugih, konsultacije stavova sudske prakse </a:t>
            </a:r>
            <a:r>
              <a:rPr lang="hr-BA" dirty="0">
                <a:solidFill>
                  <a:srgbClr val="600000"/>
                </a:solidFill>
              </a:rPr>
              <a:t>- </a:t>
            </a:r>
            <a:r>
              <a:rPr lang="bs-Latn-BA" dirty="0">
                <a:solidFill>
                  <a:srgbClr val="600000"/>
                </a:solidFill>
              </a:rPr>
              <a:t>kome je presuda namijenjena</a:t>
            </a:r>
            <a:r>
              <a:rPr lang="hr-BA" dirty="0">
                <a:solidFill>
                  <a:srgbClr val="600000"/>
                </a:solidFill>
              </a:rPr>
              <a:t>;</a:t>
            </a:r>
          </a:p>
          <a:p>
            <a:endParaRPr lang="hr-BA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67293"/>
            <a:ext cx="8773886" cy="34130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2.3. </a:t>
            </a:r>
            <a:r>
              <a:rPr lang="hr-HR" sz="2000" b="1" dirty="0">
                <a:solidFill>
                  <a:srgbClr val="600000"/>
                </a:solidFill>
              </a:rPr>
              <a:t>Obim ocjene dokaza – kvantitet ocjene (ovisno o vrsti presude)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/>
            <a:r>
              <a:rPr lang="hr-HR" sz="2000" b="1" dirty="0">
                <a:solidFill>
                  <a:srgbClr val="600000"/>
                </a:solidFill>
              </a:rPr>
              <a:t>Nedokazne presude </a:t>
            </a:r>
            <a:r>
              <a:rPr lang="hr-HR" sz="2000" dirty="0">
                <a:solidFill>
                  <a:srgbClr val="600000"/>
                </a:solidFill>
              </a:rPr>
              <a:t>(presuda na osnovu kaznenog naloga, presuda na osnovu priznanja i presuda na osnovu sporazuma o priznanju;</a:t>
            </a:r>
          </a:p>
          <a:p>
            <a:pPr algn="just">
              <a:buFontTx/>
              <a:buChar char="-"/>
            </a:pPr>
            <a:r>
              <a:rPr lang="hr-HR" sz="2000" dirty="0">
                <a:solidFill>
                  <a:srgbClr val="600000"/>
                </a:solidFill>
              </a:rPr>
              <a:t>glavna karakteristika: ocjena dokaza manjeg obima ali ne i BEZ ocjene!</a:t>
            </a:r>
          </a:p>
          <a:p>
            <a:pPr algn="just">
              <a:buFontTx/>
              <a:buChar char="-"/>
            </a:pPr>
            <a:endParaRPr lang="hr-HR" sz="2000" dirty="0">
              <a:solidFill>
                <a:srgbClr val="600000"/>
              </a:solidFill>
            </a:endParaRPr>
          </a:p>
          <a:p>
            <a:pPr algn="just"/>
            <a:r>
              <a:rPr lang="hr-HR" sz="2000" b="1" dirty="0">
                <a:solidFill>
                  <a:srgbClr val="600000"/>
                </a:solidFill>
              </a:rPr>
              <a:t>Dokazne presude </a:t>
            </a:r>
            <a:r>
              <a:rPr lang="hr-HR" sz="2000" dirty="0">
                <a:solidFill>
                  <a:srgbClr val="600000"/>
                </a:solidFill>
              </a:rPr>
              <a:t>(osuđujuća i oslobođajuća presuda);</a:t>
            </a:r>
          </a:p>
          <a:p>
            <a:pPr algn="just">
              <a:buFontTx/>
              <a:buChar char="-"/>
            </a:pPr>
            <a:r>
              <a:rPr lang="hr-HR" sz="2000" dirty="0">
                <a:solidFill>
                  <a:srgbClr val="600000"/>
                </a:solidFill>
              </a:rPr>
              <a:t>glavna karakteristika: ocjena SAMO relevantnih dokaza i u obimu koji je dostatan za izvođenje činjeničnih i pravnih zaključaka BEZ arbitrarnosti!</a:t>
            </a:r>
          </a:p>
          <a:p>
            <a:pPr marL="0" indent="0" algn="just">
              <a:buNone/>
            </a:pPr>
            <a:endParaRPr lang="hr-HR" sz="2000" dirty="0">
              <a:solidFill>
                <a:srgbClr val="600000"/>
              </a:solidFill>
            </a:endParaRPr>
          </a:p>
          <a:p>
            <a:pPr algn="just"/>
            <a:endParaRPr lang="hr-HR" sz="20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07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67293"/>
            <a:ext cx="8773886" cy="3577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2.4. </a:t>
            </a:r>
            <a:r>
              <a:rPr lang="hr-HR" sz="2000" b="1" dirty="0">
                <a:solidFill>
                  <a:srgbClr val="600000"/>
                </a:solidFill>
              </a:rPr>
              <a:t>Najčešće greške pri izradi obrazloženja i ocjeni dokaza (loša praksa)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1600" b="1" dirty="0">
              <a:solidFill>
                <a:srgbClr val="600000"/>
              </a:solidFill>
            </a:endParaRP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Zaboravi se u obrazloženju dati razloge zbog kojih se određeni procesni ili dokazni prijedlog stranaka odbije;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Zaboravi se u obrazloženju navesti koji su sve dokazi izvedeni;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Zaboravi se u obrazloženju ocijeniti svaki dokaz (relevantni* i irelevantni dokazi);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Iscrpno interpretiranje dokaza (navođenje nerelevantnih dijelova iskaza ili materijalnih dokaza;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Ponavljanje sadržaja dokaza (naročito kod međusobne analize dokaza);</a:t>
            </a:r>
          </a:p>
          <a:p>
            <a:pPr marL="0" indent="0" algn="just">
              <a:buNone/>
            </a:pP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91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67293"/>
            <a:ext cx="8773886" cy="34130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2.4. </a:t>
            </a:r>
            <a:r>
              <a:rPr lang="hr-HR" sz="2000" b="1" dirty="0">
                <a:solidFill>
                  <a:srgbClr val="600000"/>
                </a:solidFill>
              </a:rPr>
              <a:t>Najčešće greške pri izradi obrazloženja i ocjeni dokaza (loša praksa)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600" b="1" dirty="0">
              <a:solidFill>
                <a:srgbClr val="600000"/>
              </a:solidFill>
            </a:endParaRPr>
          </a:p>
          <a:p>
            <a:pPr algn="just"/>
            <a:r>
              <a:rPr lang="hr-HR" sz="1800" dirty="0">
                <a:solidFill>
                  <a:srgbClr val="600000"/>
                </a:solidFill>
              </a:rPr>
              <a:t>Izostanak razloga o prigovoru zakonitosti, relevantnosti i autentičnosti dokaza;</a:t>
            </a:r>
          </a:p>
          <a:p>
            <a:pPr algn="just"/>
            <a:r>
              <a:rPr lang="hr-HR" sz="1800" dirty="0">
                <a:solidFill>
                  <a:srgbClr val="600000"/>
                </a:solidFill>
              </a:rPr>
              <a:t>Kasno davanje razloga o prigovoru zakonitosti dokaza (potrebno prije ocjene dokaza a ne tijekom ocjene);</a:t>
            </a:r>
          </a:p>
          <a:p>
            <a:pPr algn="just"/>
            <a:r>
              <a:rPr lang="hr-HR" sz="1800" dirty="0">
                <a:solidFill>
                  <a:srgbClr val="600000"/>
                </a:solidFill>
              </a:rPr>
              <a:t>Zaborave se dati razlozi o (ne)prihvatanju iskaza svjedoka ili vještaka (situacija bez proturječnosti);</a:t>
            </a:r>
          </a:p>
          <a:p>
            <a:pPr algn="just"/>
            <a:r>
              <a:rPr lang="hr-HR" sz="1800" dirty="0">
                <a:solidFill>
                  <a:srgbClr val="600000"/>
                </a:solidFill>
              </a:rPr>
              <a:t>Zaborave se dati razlozi o prihvatanju jednih a neprihvatanju drugih dokaza (situacija sa proturječnosti u dokazima);</a:t>
            </a:r>
          </a:p>
          <a:p>
            <a:pPr algn="just"/>
            <a:r>
              <a:rPr lang="hr-HR" sz="1800" dirty="0">
                <a:solidFill>
                  <a:srgbClr val="600000"/>
                </a:solidFill>
              </a:rPr>
              <a:t>Zaborave se dati razlozi o (ne)prihvatanju izmjena optužbe;</a:t>
            </a:r>
          </a:p>
          <a:p>
            <a:pPr algn="just"/>
            <a:r>
              <a:rPr lang="hr-HR" sz="1800" dirty="0">
                <a:solidFill>
                  <a:srgbClr val="600000"/>
                </a:solidFill>
              </a:rPr>
              <a:t>Zaborave se dati razlozi o razlozima opravdanosti intervencija u činjeničnom opisu kaznenog djela (izmjene ex offo);</a:t>
            </a:r>
          </a:p>
          <a:p>
            <a:pPr algn="just"/>
            <a:endParaRPr lang="hr-HR" sz="2000" dirty="0">
              <a:solidFill>
                <a:srgbClr val="600000"/>
              </a:solidFill>
            </a:endParaRPr>
          </a:p>
          <a:p>
            <a:pPr algn="just"/>
            <a:endParaRPr lang="hr-HR" sz="2000" dirty="0">
              <a:solidFill>
                <a:srgbClr val="600000"/>
              </a:solidFill>
            </a:endParaRPr>
          </a:p>
          <a:p>
            <a:pPr algn="just"/>
            <a:endParaRPr lang="hr-HR" sz="2000" dirty="0">
              <a:solidFill>
                <a:srgbClr val="600000"/>
              </a:solidFill>
            </a:endParaRPr>
          </a:p>
          <a:p>
            <a:pPr algn="just"/>
            <a:endParaRPr lang="hr-HR" sz="20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51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24761"/>
            <a:ext cx="8773886" cy="3577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2.5. </a:t>
            </a:r>
            <a:r>
              <a:rPr lang="hr-HR" sz="2000" b="1" dirty="0">
                <a:solidFill>
                  <a:srgbClr val="600000"/>
                </a:solidFill>
              </a:rPr>
              <a:t>Korisni savjeti pri izradi obrazloženja i ocjeni dokaza (dobra praksa)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600" b="1" dirty="0">
              <a:solidFill>
                <a:srgbClr val="600000"/>
              </a:solidFill>
            </a:endParaRPr>
          </a:p>
          <a:p>
            <a:pPr algn="just"/>
            <a:r>
              <a:rPr lang="pl-PL" sz="1800" dirty="0">
                <a:solidFill>
                  <a:srgbClr val="600000"/>
                </a:solidFill>
              </a:rPr>
              <a:t>Dostatno </a:t>
            </a:r>
            <a:r>
              <a:rPr lang="pl-PL" sz="1800" b="1" dirty="0">
                <a:solidFill>
                  <a:srgbClr val="600000"/>
                </a:solidFill>
              </a:rPr>
              <a:t>proanalizirati</a:t>
            </a:r>
            <a:r>
              <a:rPr lang="pl-PL" sz="1800" dirty="0">
                <a:solidFill>
                  <a:srgbClr val="600000"/>
                </a:solidFill>
              </a:rPr>
              <a:t> činjenični opis kaznenog djela (odvojiti odlučne činjenice i druge pravno-relevantne činjenice od nebitnih opisnih činjeničnih navoda);</a:t>
            </a:r>
          </a:p>
          <a:p>
            <a:pPr algn="just"/>
            <a:r>
              <a:rPr lang="pl-PL" sz="1800" dirty="0">
                <a:solidFill>
                  <a:srgbClr val="600000"/>
                </a:solidFill>
              </a:rPr>
              <a:t>Svaki činjenični navod iz opisa kaznenog djela navedenog u dispozitivu optužnice koji sud prihvati (inkorporira) u svoju izreku presude </a:t>
            </a:r>
            <a:r>
              <a:rPr lang="pl-PL" sz="1800" b="1" dirty="0">
                <a:solidFill>
                  <a:srgbClr val="600000"/>
                </a:solidFill>
              </a:rPr>
              <a:t>MORA (!) biti obrazložen i dokazan </a:t>
            </a:r>
            <a:r>
              <a:rPr lang="pl-PL" sz="1800" dirty="0">
                <a:solidFill>
                  <a:srgbClr val="600000"/>
                </a:solidFill>
              </a:rPr>
              <a:t>kroz ocjenu dokazne građe u obrazloženju presude (u suprotnom, obrazloženje presude ne sadrži razloge zbog kojih sud nalazi da je tužiteljstvo dokazalo van razumne sumnje činjenične navoda a što dovodi do ukidanja presude);</a:t>
            </a:r>
          </a:p>
          <a:p>
            <a:pPr algn="just"/>
            <a:r>
              <a:rPr lang="pl-PL" sz="1800" dirty="0">
                <a:solidFill>
                  <a:srgbClr val="600000"/>
                </a:solidFill>
              </a:rPr>
              <a:t>Činjenični navodi iz opisa kaznenog djela, ukoliko su nebitni za postojanje općeg pojma kaznenog djela i/ili bića predmetnog kaznenog djela, </a:t>
            </a:r>
            <a:r>
              <a:rPr lang="pl-PL" sz="1800" b="1" dirty="0">
                <a:solidFill>
                  <a:srgbClr val="600000"/>
                </a:solidFill>
              </a:rPr>
              <a:t>NE MORAJU </a:t>
            </a:r>
            <a:r>
              <a:rPr lang="pl-PL" sz="1800" dirty="0">
                <a:solidFill>
                  <a:srgbClr val="600000"/>
                </a:solidFill>
              </a:rPr>
              <a:t>biti nužno prihvaćeni od strane Suda (tzv. irelevantni činjenični navodi) i kao takvi se mogu izostaviti od strane Suda (uz nužno davanje razloga u obrazloženju presude za takvu odluku Suda)</a:t>
            </a:r>
          </a:p>
          <a:p>
            <a:pPr marL="0" indent="0" algn="just">
              <a:buNone/>
            </a:pP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25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24761"/>
            <a:ext cx="8773886" cy="3577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2.5. </a:t>
            </a:r>
            <a:r>
              <a:rPr lang="hr-HR" sz="2000" b="1" dirty="0">
                <a:solidFill>
                  <a:srgbClr val="600000"/>
                </a:solidFill>
              </a:rPr>
              <a:t>Korisni savjeti pri izradi obrazloženja i ocjeni dokaza (dobra praksa)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600" b="1" dirty="0">
              <a:solidFill>
                <a:srgbClr val="600000"/>
              </a:solidFill>
            </a:endParaRPr>
          </a:p>
          <a:p>
            <a:pPr algn="just"/>
            <a:r>
              <a:rPr lang="pl-PL" sz="1600" dirty="0">
                <a:solidFill>
                  <a:srgbClr val="600000"/>
                </a:solidFill>
              </a:rPr>
              <a:t>Voditi računa da se obrazloženju presude daju dostatno obrazloženi razlozi zbog čega su primijenjene određene odredbe KZ (</a:t>
            </a:r>
            <a:r>
              <a:rPr lang="pl-PL" sz="1600" b="1" dirty="0">
                <a:solidFill>
                  <a:srgbClr val="600000"/>
                </a:solidFill>
              </a:rPr>
              <a:t>odredba</a:t>
            </a:r>
            <a:r>
              <a:rPr lang="pl-PL" sz="1600" dirty="0">
                <a:solidFill>
                  <a:srgbClr val="600000"/>
                </a:solidFill>
              </a:rPr>
              <a:t> za konkretno kazneno djelo + </a:t>
            </a:r>
            <a:r>
              <a:rPr lang="pl-PL" sz="1600" b="1" dirty="0">
                <a:solidFill>
                  <a:srgbClr val="600000"/>
                </a:solidFill>
              </a:rPr>
              <a:t>odredbe</a:t>
            </a:r>
            <a:r>
              <a:rPr lang="pl-PL" sz="1600" dirty="0">
                <a:solidFill>
                  <a:srgbClr val="600000"/>
                </a:solidFill>
              </a:rPr>
              <a:t> za vrstu i visinu kaznenopravne sankcije + </a:t>
            </a:r>
            <a:r>
              <a:rPr lang="pl-PL" sz="1600" b="1" dirty="0">
                <a:solidFill>
                  <a:srgbClr val="600000"/>
                </a:solidFill>
              </a:rPr>
              <a:t>dodatne odredbe</a:t>
            </a:r>
            <a:r>
              <a:rPr lang="pl-PL" sz="1600" dirty="0">
                <a:solidFill>
                  <a:srgbClr val="600000"/>
                </a:solidFill>
              </a:rPr>
              <a:t>: za nužnu obranu, za krajnju nuždu, za saizvršiteljstvo u užem ili širem smislu, za stjecaj kaznenih djela, za ublažavanje kazne, za produženo kazneno djelo itd);</a:t>
            </a:r>
          </a:p>
          <a:p>
            <a:pPr algn="just"/>
            <a:r>
              <a:rPr lang="pl-PL" sz="1600" dirty="0">
                <a:solidFill>
                  <a:srgbClr val="600000"/>
                </a:solidFill>
              </a:rPr>
              <a:t>Prilikom izrade obrazloženja </a:t>
            </a:r>
            <a:r>
              <a:rPr lang="pl-PL" sz="1600" b="1" dirty="0">
                <a:solidFill>
                  <a:srgbClr val="600000"/>
                </a:solidFill>
              </a:rPr>
              <a:t>SVE</a:t>
            </a:r>
            <a:r>
              <a:rPr lang="pl-PL" sz="1600" dirty="0">
                <a:solidFill>
                  <a:srgbClr val="600000"/>
                </a:solidFill>
              </a:rPr>
              <a:t> vrijeme pratiti zahtjeve zakonodavca iz </a:t>
            </a:r>
            <a:r>
              <a:rPr lang="pl-PL" sz="1600" b="1" dirty="0">
                <a:solidFill>
                  <a:srgbClr val="600000"/>
                </a:solidFill>
              </a:rPr>
              <a:t>stava 7) člana 305. ZKP F BiH</a:t>
            </a:r>
            <a:r>
              <a:rPr lang="pl-PL" sz="1600" dirty="0">
                <a:solidFill>
                  <a:srgbClr val="600000"/>
                </a:solidFill>
              </a:rPr>
              <a:t> („sud će određeno i potpuno iznijeti koje činjenice i iz kojih razloga uzima kao </a:t>
            </a:r>
            <a:r>
              <a:rPr lang="pl-PL" sz="1600" b="1" dirty="0">
                <a:solidFill>
                  <a:srgbClr val="600000"/>
                </a:solidFill>
              </a:rPr>
              <a:t>dokazane ili nedokazane</a:t>
            </a:r>
            <a:r>
              <a:rPr lang="pl-PL" sz="1600" dirty="0">
                <a:solidFill>
                  <a:srgbClr val="600000"/>
                </a:solidFill>
              </a:rPr>
              <a:t>, dajući naročito </a:t>
            </a:r>
            <a:r>
              <a:rPr lang="pl-PL" sz="1600" b="1" dirty="0">
                <a:solidFill>
                  <a:srgbClr val="600000"/>
                </a:solidFill>
              </a:rPr>
              <a:t>ocjenu vjerodostojnosti proturječnih dokaza</a:t>
            </a:r>
            <a:r>
              <a:rPr lang="pl-PL" sz="1600" dirty="0">
                <a:solidFill>
                  <a:srgbClr val="600000"/>
                </a:solidFill>
              </a:rPr>
              <a:t>, iz kojih razloga </a:t>
            </a:r>
            <a:r>
              <a:rPr lang="pl-PL" sz="1600" b="1" dirty="0">
                <a:solidFill>
                  <a:srgbClr val="600000"/>
                </a:solidFill>
              </a:rPr>
              <a:t>nije uvažio </a:t>
            </a:r>
            <a:r>
              <a:rPr lang="pl-PL" sz="1600" dirty="0">
                <a:solidFill>
                  <a:srgbClr val="600000"/>
                </a:solidFill>
              </a:rPr>
              <a:t>pojedine prijedloge stranaka, iz kojih razloga je odlučio da se </a:t>
            </a:r>
            <a:r>
              <a:rPr lang="pl-PL" sz="1600" b="1" dirty="0">
                <a:solidFill>
                  <a:srgbClr val="600000"/>
                </a:solidFill>
              </a:rPr>
              <a:t>ne sasluša neposredno </a:t>
            </a:r>
            <a:r>
              <a:rPr lang="pl-PL" sz="1600" dirty="0">
                <a:solidFill>
                  <a:srgbClr val="600000"/>
                </a:solidFill>
              </a:rPr>
              <a:t>svjedok ili vještak čiji je iskaz pročitan, kojim razlozima se rukovodio </a:t>
            </a:r>
            <a:r>
              <a:rPr lang="pl-PL" sz="1600" b="1" dirty="0">
                <a:solidFill>
                  <a:srgbClr val="600000"/>
                </a:solidFill>
              </a:rPr>
              <a:t>pri rješavanju pravnih pitanja </a:t>
            </a:r>
            <a:r>
              <a:rPr lang="pl-PL" sz="1600" dirty="0">
                <a:solidFill>
                  <a:srgbClr val="600000"/>
                </a:solidFill>
              </a:rPr>
              <a:t>a naročito pri utvrđivanju </a:t>
            </a:r>
            <a:r>
              <a:rPr lang="pl-PL" sz="1600" b="1" dirty="0">
                <a:solidFill>
                  <a:srgbClr val="600000"/>
                </a:solidFill>
              </a:rPr>
              <a:t>da li postoji kazneno djelo i kaznena odgovornost optuženog </a:t>
            </a:r>
            <a:r>
              <a:rPr lang="pl-PL" sz="1600" dirty="0">
                <a:solidFill>
                  <a:srgbClr val="600000"/>
                </a:solidFill>
              </a:rPr>
              <a:t>i pri </a:t>
            </a:r>
            <a:r>
              <a:rPr lang="pl-PL" sz="1600" b="1" dirty="0">
                <a:solidFill>
                  <a:srgbClr val="600000"/>
                </a:solidFill>
              </a:rPr>
              <a:t>primjenjivanju određenih odredaba </a:t>
            </a:r>
            <a:r>
              <a:rPr lang="pl-PL" sz="1600" dirty="0">
                <a:solidFill>
                  <a:srgbClr val="600000"/>
                </a:solidFill>
              </a:rPr>
              <a:t>Kaznenog zakona na optuženog i njegovo djelo”);</a:t>
            </a:r>
          </a:p>
          <a:p>
            <a:pPr algn="just"/>
            <a:endParaRPr lang="pl-PL" sz="18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99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24761"/>
            <a:ext cx="8773886" cy="3577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2.5. </a:t>
            </a:r>
            <a:r>
              <a:rPr lang="hr-HR" sz="2000" b="1" dirty="0">
                <a:solidFill>
                  <a:srgbClr val="600000"/>
                </a:solidFill>
              </a:rPr>
              <a:t>Korisni savjeti pri izradi obrazloženja i ocjeni dokaza (dobra praksa)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600" b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600" b="1" dirty="0">
              <a:solidFill>
                <a:srgbClr val="600000"/>
              </a:solidFill>
            </a:endParaRPr>
          </a:p>
          <a:p>
            <a:pPr algn="just"/>
            <a:r>
              <a:rPr lang="hr-BA" sz="1600" dirty="0">
                <a:solidFill>
                  <a:srgbClr val="600000"/>
                </a:solidFill>
              </a:rPr>
              <a:t>U obrazloženju presude </a:t>
            </a:r>
            <a:r>
              <a:rPr lang="hr-BA" sz="1600" b="1" u="sng" dirty="0">
                <a:solidFill>
                  <a:srgbClr val="600000"/>
                </a:solidFill>
              </a:rPr>
              <a:t>ne unositi</a:t>
            </a:r>
            <a:r>
              <a:rPr lang="hr-BA" sz="1600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hr-BA" sz="1600" dirty="0">
              <a:solidFill>
                <a:srgbClr val="600000"/>
              </a:solidFill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r-BA" sz="1600" dirty="0">
                <a:solidFill>
                  <a:srgbClr val="600000"/>
                </a:solidFill>
              </a:rPr>
              <a:t>Uvodna izlaganja;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r-BA" sz="1600" dirty="0">
                <a:solidFill>
                  <a:srgbClr val="600000"/>
                </a:solidFill>
              </a:rPr>
              <a:t>Završna izlaganja smo kratko i najvažnije (ali to ne umanjuje obvezu da se sud izjasni o navodima iz završnih riječi);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r-BA" sz="1600" dirty="0">
                <a:solidFill>
                  <a:srgbClr val="600000"/>
                </a:solidFill>
              </a:rPr>
              <a:t>Ne navoditi cijelu povijest postupka (samo kad je podignuta i potvrđena optužnica, da li je optužnica mijenjana, da li je došlo do razdvajana ili spajanja postupaka i kada je počeo glavni pretres);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r-BA" sz="1600" dirty="0">
                <a:solidFill>
                  <a:srgbClr val="600000"/>
                </a:solidFill>
              </a:rPr>
              <a:t>Ne unositi sadržaj svih iskaza svjedoka, vještaka i izvedenih materijalnih dokaza (za takve stvari postoje zapisnici sa glavnih pretresa);</a:t>
            </a:r>
          </a:p>
          <a:p>
            <a:pPr marL="0" indent="0" algn="just">
              <a:buNone/>
            </a:pPr>
            <a:endParaRPr lang="hr-HR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59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424761"/>
            <a:ext cx="8773886" cy="3577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2.5. </a:t>
            </a:r>
            <a:r>
              <a:rPr lang="hr-HR" sz="2000" b="1" dirty="0">
                <a:solidFill>
                  <a:srgbClr val="600000"/>
                </a:solidFill>
              </a:rPr>
              <a:t>Korisni savjeti pri izradi obrazloženja i ocjeni dokaza (dobra praksa)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600" b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600" b="1" dirty="0">
              <a:solidFill>
                <a:srgbClr val="6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hr-BA" sz="1500" dirty="0">
                <a:solidFill>
                  <a:srgbClr val="600000"/>
                </a:solidFill>
              </a:rPr>
              <a:t>U obrazloženju presude </a:t>
            </a:r>
            <a:r>
              <a:rPr lang="hr-BA" sz="1500" b="1" u="sng" dirty="0">
                <a:solidFill>
                  <a:srgbClr val="600000"/>
                </a:solidFill>
              </a:rPr>
              <a:t>treba</a:t>
            </a:r>
            <a:r>
              <a:rPr lang="hr-BA" sz="1500" dirty="0">
                <a:solidFill>
                  <a:srgbClr val="600000"/>
                </a:solidFill>
              </a:rPr>
              <a:t>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r-BA" sz="1500" dirty="0">
                <a:solidFill>
                  <a:srgbClr val="600000"/>
                </a:solidFill>
              </a:rPr>
              <a:t>Prije ocjene izvedenih dokaza u cilju potpunog i pravilnog utvrđivanja činjeničnog stanja, potrebno je </a:t>
            </a:r>
            <a:r>
              <a:rPr lang="hr-BA" sz="1500" b="1" dirty="0">
                <a:solidFill>
                  <a:srgbClr val="600000"/>
                </a:solidFill>
              </a:rPr>
              <a:t>izjasniti se o svim donesenim procesnim odlukama </a:t>
            </a:r>
            <a:r>
              <a:rPr lang="hr-BA" sz="1500" dirty="0">
                <a:solidFill>
                  <a:srgbClr val="600000"/>
                </a:solidFill>
              </a:rPr>
              <a:t>od kojih ovisi opstojnost dokaza, odluka o krivnji itd. (npr. zbog čega nije prihvaćen prijedlog za razdvajanje ili spajanje postupaka, odluka o prigovoru zakonitosti, da li je izmjenom činjeničnog i pravnog opisa i pravne kvalifikacije djela od strane tužiteljstva došlo do povrede subjektivnog i objektivnog identiteta između potvrđene i izmijenjene optužnice;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r-BA" sz="1500" dirty="0">
                <a:solidFill>
                  <a:srgbClr val="600000"/>
                </a:solidFill>
              </a:rPr>
              <a:t>Razdvojiti </a:t>
            </a:r>
            <a:r>
              <a:rPr lang="hr-BA" sz="1500" b="1" dirty="0">
                <a:solidFill>
                  <a:srgbClr val="600000"/>
                </a:solidFill>
              </a:rPr>
              <a:t>nesporne od spornih </a:t>
            </a:r>
            <a:r>
              <a:rPr lang="hr-BA" sz="1500" dirty="0">
                <a:solidFill>
                  <a:srgbClr val="600000"/>
                </a:solidFill>
              </a:rPr>
              <a:t>okolnosti i činjenica (prvo obrazlagati nesporne pa sporne okolnosti i činjenice);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r-BA" sz="1500" dirty="0">
                <a:solidFill>
                  <a:srgbClr val="600000"/>
                </a:solidFill>
              </a:rPr>
              <a:t>Prilikom ocjene dokaza, potrebno je vršiti </a:t>
            </a:r>
            <a:r>
              <a:rPr lang="hr-BA" sz="1500" b="1" dirty="0">
                <a:solidFill>
                  <a:srgbClr val="600000"/>
                </a:solidFill>
              </a:rPr>
              <a:t>ocjenu samo </a:t>
            </a:r>
            <a:r>
              <a:rPr lang="hr-BA" sz="1500" b="1" u="sng" dirty="0">
                <a:solidFill>
                  <a:srgbClr val="600000"/>
                </a:solidFill>
              </a:rPr>
              <a:t>relevantnih</a:t>
            </a:r>
            <a:r>
              <a:rPr lang="hr-BA" sz="1500" b="1" dirty="0">
                <a:solidFill>
                  <a:srgbClr val="600000"/>
                </a:solidFill>
              </a:rPr>
              <a:t> subjektivnih i objektivnih dokaza</a:t>
            </a:r>
            <a:r>
              <a:rPr lang="hr-BA" sz="1500" dirty="0">
                <a:solidFill>
                  <a:srgbClr val="600000"/>
                </a:solidFill>
              </a:rPr>
              <a:t>, a preostali izvedeni dokazi se mogu grupisati i ocijeniti kao irelevantni sa navođenjem razloga za takav zaključak suda (važno je navesti da ih je sud cijenio ali da iste nalazi irelevantnim zbog toga i toga);</a:t>
            </a:r>
          </a:p>
          <a:p>
            <a:pPr marL="0" indent="0" algn="just">
              <a:buNone/>
            </a:pPr>
            <a:endParaRPr lang="hr-HR" sz="16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6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2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Ocjena dokaza kao vještina-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3" y="1424761"/>
            <a:ext cx="8130025" cy="20459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3200" b="1" dirty="0">
                <a:solidFill>
                  <a:srgbClr val="600000"/>
                </a:solidFill>
              </a:rPr>
              <a:t>Prikaz metodologije izrade obrazloženja:</a:t>
            </a:r>
          </a:p>
          <a:p>
            <a:pPr marL="0" indent="0" algn="just">
              <a:buNone/>
            </a:pPr>
            <a:endParaRPr lang="hr-HR" sz="600" b="1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r>
              <a:rPr lang="hr-HR" sz="3200" dirty="0">
                <a:solidFill>
                  <a:srgbClr val="600000"/>
                </a:solidFill>
              </a:rPr>
              <a:t>dokazne osuđujuće presude;</a:t>
            </a:r>
          </a:p>
          <a:p>
            <a:pPr algn="just">
              <a:buFontTx/>
              <a:buChar char="-"/>
            </a:pPr>
            <a:r>
              <a:rPr lang="hr-HR" sz="3200" dirty="0">
                <a:solidFill>
                  <a:srgbClr val="600000"/>
                </a:solidFill>
              </a:rPr>
              <a:t>dokazne oslobađajuće presude;</a:t>
            </a:r>
            <a:endParaRPr lang="hr-BA" sz="32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hr-HR" sz="16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6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18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584252"/>
            <a:ext cx="8244349" cy="24242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s-Latn-BA" sz="4000" b="1" dirty="0">
                <a:solidFill>
                  <a:srgbClr val="600000"/>
                </a:solidFill>
              </a:rPr>
              <a:t>II</a:t>
            </a:r>
          </a:p>
          <a:p>
            <a:pPr marL="0" indent="0" algn="ctr">
              <a:buNone/>
            </a:pPr>
            <a:r>
              <a:rPr lang="bs-Latn-BA" sz="4000" b="1" dirty="0">
                <a:solidFill>
                  <a:srgbClr val="600000"/>
                </a:solidFill>
              </a:rPr>
              <a:t>Učenje iz primjera drugih - konsultacije stavova sudske prakse - kome je presuda namijenjena</a:t>
            </a:r>
          </a:p>
        </p:txBody>
      </p:sp>
    </p:spTree>
    <p:extLst>
      <p:ext uri="{BB962C8B-B14F-4D97-AF65-F5344CB8AC3E}">
        <p14:creationId xmlns:p14="http://schemas.microsoft.com/office/powerpoint/2010/main" val="1537770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3" y="1541721"/>
            <a:ext cx="7289044" cy="23540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3) Načini razvijanja vlastitog stila pisanja obrazloženja presuda: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/>
            <a:r>
              <a:rPr lang="pl-PL" sz="2000" dirty="0">
                <a:solidFill>
                  <a:srgbClr val="600000"/>
                </a:solidFill>
              </a:rPr>
              <a:t>Učenje iz primjera drugih;</a:t>
            </a:r>
            <a:endParaRPr lang="en-US" sz="2000" dirty="0">
              <a:solidFill>
                <a:srgbClr val="600000"/>
              </a:solidFill>
            </a:endParaRP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Konsultacije stavova sudske prakse;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Sudjelovanje na (specijalizovanim) seminarima;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Pravilno rezoniranje adresata presude;</a:t>
            </a:r>
          </a:p>
          <a:p>
            <a:pPr algn="just"/>
            <a:endParaRPr lang="pl-PL" sz="20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64220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167850"/>
          </a:xfrm>
        </p:spPr>
        <p:txBody>
          <a:bodyPr>
            <a:normAutofit/>
          </a:bodyPr>
          <a:lstStyle/>
          <a:p>
            <a:pPr algn="ctr"/>
            <a:r>
              <a:rPr lang="hr-BA" b="1" dirty="0">
                <a:ln>
                  <a:solidFill>
                    <a:schemeClr val="accent6"/>
                  </a:solidFill>
                </a:ln>
              </a:rPr>
              <a:t>METODOLOGIJA SEMINARA</a:t>
            </a:r>
            <a:endParaRPr lang="en-US" b="1" dirty="0">
              <a:ln>
                <a:solidFill>
                  <a:schemeClr val="accent6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594884"/>
            <a:ext cx="8244349" cy="3157869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hr-HR" dirty="0">
                <a:solidFill>
                  <a:srgbClr val="600000"/>
                </a:solidFill>
              </a:rPr>
              <a:t>Upoznavanje sa tematikom</a:t>
            </a:r>
            <a:r>
              <a:rPr lang="hr-HR" b="1" dirty="0">
                <a:solidFill>
                  <a:srgbClr val="600000"/>
                </a:solidFill>
              </a:rPr>
              <a:t> obrazloženja presude</a:t>
            </a:r>
            <a:r>
              <a:rPr lang="hr-HR" dirty="0">
                <a:solidFill>
                  <a:srgbClr val="600000"/>
                </a:solidFill>
              </a:rPr>
              <a:t>;</a:t>
            </a:r>
          </a:p>
          <a:p>
            <a:pPr algn="just">
              <a:spcAft>
                <a:spcPts val="600"/>
              </a:spcAft>
            </a:pPr>
            <a:r>
              <a:rPr lang="hr-HR" dirty="0">
                <a:solidFill>
                  <a:srgbClr val="600000"/>
                </a:solidFill>
              </a:rPr>
              <a:t>Upoznavanje sa </a:t>
            </a:r>
            <a:r>
              <a:rPr lang="hr-HR" b="1" dirty="0">
                <a:solidFill>
                  <a:srgbClr val="600000"/>
                </a:solidFill>
              </a:rPr>
              <a:t>načinom i obimom ocjene dokaza – </a:t>
            </a:r>
            <a:r>
              <a:rPr lang="hr-HR" dirty="0">
                <a:solidFill>
                  <a:srgbClr val="600000"/>
                </a:solidFill>
              </a:rPr>
              <a:t>vještine izrade obrazloženja (sa praktičnim primjerima);</a:t>
            </a:r>
          </a:p>
          <a:p>
            <a:pPr algn="just">
              <a:spcAft>
                <a:spcPts val="600"/>
              </a:spcAft>
            </a:pPr>
            <a:r>
              <a:rPr lang="hr-HR" dirty="0">
                <a:solidFill>
                  <a:srgbClr val="600000"/>
                </a:solidFill>
              </a:rPr>
              <a:t>Analiza </a:t>
            </a:r>
            <a:r>
              <a:rPr lang="hr-HR" b="1" dirty="0">
                <a:solidFill>
                  <a:srgbClr val="600000"/>
                </a:solidFill>
              </a:rPr>
              <a:t>loše i dobre prakse </a:t>
            </a:r>
            <a:r>
              <a:rPr lang="hr-HR" dirty="0">
                <a:solidFill>
                  <a:srgbClr val="600000"/>
                </a:solidFill>
              </a:rPr>
              <a:t>pri</a:t>
            </a:r>
            <a:r>
              <a:rPr lang="hr-HR" b="1" dirty="0">
                <a:solidFill>
                  <a:srgbClr val="600000"/>
                </a:solidFill>
              </a:rPr>
              <a:t> </a:t>
            </a:r>
            <a:r>
              <a:rPr lang="hr-HR" dirty="0">
                <a:solidFill>
                  <a:srgbClr val="600000"/>
                </a:solidFill>
              </a:rPr>
              <a:t>izradi obrazloženja i ocjeni dokaza;</a:t>
            </a:r>
          </a:p>
          <a:p>
            <a:pPr algn="just">
              <a:spcAft>
                <a:spcPts val="600"/>
              </a:spcAft>
            </a:pPr>
            <a:r>
              <a:rPr lang="hr-HR" dirty="0">
                <a:solidFill>
                  <a:srgbClr val="600000"/>
                </a:solidFill>
              </a:rPr>
              <a:t>Proučavanje sudske prakse kao </a:t>
            </a:r>
            <a:r>
              <a:rPr lang="hr-HR" b="1" dirty="0">
                <a:solidFill>
                  <a:srgbClr val="600000"/>
                </a:solidFill>
              </a:rPr>
              <a:t>oblik vlastitog usavršavanja</a:t>
            </a:r>
            <a:r>
              <a:rPr lang="hr-HR" dirty="0">
                <a:solidFill>
                  <a:srgbClr val="600000"/>
                </a:solidFill>
              </a:rPr>
              <a:t>;</a:t>
            </a:r>
          </a:p>
          <a:p>
            <a:pPr algn="just">
              <a:spcAft>
                <a:spcPts val="600"/>
              </a:spcAft>
            </a:pPr>
            <a:endParaRPr lang="hr-HR" dirty="0">
              <a:solidFill>
                <a:srgbClr val="600000"/>
              </a:solidFill>
            </a:endParaRPr>
          </a:p>
          <a:p>
            <a:pPr algn="just">
              <a:spcAft>
                <a:spcPts val="600"/>
              </a:spcAft>
            </a:pPr>
            <a:endParaRPr lang="hr-HR" dirty="0">
              <a:solidFill>
                <a:srgbClr val="600000"/>
              </a:solidFill>
            </a:endParaRPr>
          </a:p>
          <a:p>
            <a:pPr algn="just">
              <a:spcAft>
                <a:spcPts val="600"/>
              </a:spcAft>
            </a:pPr>
            <a:endParaRPr lang="en-US" dirty="0">
              <a:solidFill>
                <a:srgbClr val="600000"/>
              </a:solidFill>
            </a:endParaRPr>
          </a:p>
          <a:p>
            <a:endParaRPr lang="hr-BA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37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78" y="1541721"/>
            <a:ext cx="8478811" cy="33106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3.1. Učenje iz primjera drugih kolega: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>
              <a:defRPr/>
            </a:pPr>
            <a:r>
              <a:rPr lang="pl-PL" sz="2000" b="1" dirty="0">
                <a:solidFill>
                  <a:srgbClr val="600000"/>
                </a:solidFill>
              </a:rPr>
              <a:t>Kakav je značaj obrazaca/urneka sudskih akata?</a:t>
            </a:r>
          </a:p>
          <a:p>
            <a:pPr marL="0" indent="0" algn="just">
              <a:buNone/>
              <a:defRPr/>
            </a:pPr>
            <a:r>
              <a:rPr lang="pl-PL" sz="2000" dirty="0">
                <a:solidFill>
                  <a:srgbClr val="600000"/>
                </a:solidFill>
              </a:rPr>
              <a:t>- potrebno preuzeti od kolega ali sa oprezom (zašto oprez?);</a:t>
            </a:r>
          </a:p>
          <a:p>
            <a:pPr marL="0" indent="0">
              <a:buNone/>
              <a:defRPr/>
            </a:pPr>
            <a:endParaRPr lang="pl-PL" sz="2000" dirty="0">
              <a:solidFill>
                <a:srgbClr val="600000"/>
              </a:solidFill>
            </a:endParaRPr>
          </a:p>
          <a:p>
            <a:pPr marL="457200" indent="-457200">
              <a:buAutoNum type="arabicParenR"/>
              <a:defRPr/>
            </a:pPr>
            <a:r>
              <a:rPr lang="pl-PL" sz="2000" dirty="0">
                <a:solidFill>
                  <a:srgbClr val="600000"/>
                </a:solidFill>
              </a:rPr>
              <a:t>urneci često sadrže pogrešne članove ZKP-a i KZ-a (prepisivačka škola); </a:t>
            </a:r>
          </a:p>
          <a:p>
            <a:pPr marL="457200" indent="-457200">
              <a:buAutoNum type="arabicParenR"/>
              <a:defRPr/>
            </a:pPr>
            <a:r>
              <a:rPr lang="hr-BA" sz="2000" dirty="0">
                <a:solidFill>
                  <a:srgbClr val="600000"/>
                </a:solidFill>
              </a:rPr>
              <a:t>urneci često sadrže pogrešne ili nedostatne formulacije glede određenih pravnih pitanja u obrazloženju (npr. kod obrazlaganja oblika vinosti, sankcije, ublažavanja, mjera sigurnosti itd);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726973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3" y="1541721"/>
            <a:ext cx="7289044" cy="33106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3.1. Učenje iz primjera drugih kolega: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marL="0" indent="0" algn="just">
              <a:buNone/>
              <a:defRPr/>
            </a:pPr>
            <a:r>
              <a:rPr lang="pl-PL" sz="2000" dirty="0">
                <a:solidFill>
                  <a:srgbClr val="600000"/>
                </a:solidFill>
              </a:rPr>
              <a:t>3) </a:t>
            </a:r>
            <a:r>
              <a:rPr lang="hr-BA" sz="2000" dirty="0">
                <a:solidFill>
                  <a:srgbClr val="600000"/>
                </a:solidFill>
              </a:rPr>
              <a:t>urneci nedokaznih presuda </a:t>
            </a:r>
            <a:r>
              <a:rPr lang="hr-HR" sz="2000" dirty="0">
                <a:solidFill>
                  <a:srgbClr val="600000"/>
                </a:solidFill>
              </a:rPr>
              <a:t>(kazneni nalog, priznanje itd) </a:t>
            </a:r>
            <a:r>
              <a:rPr lang="hr-BA" sz="2000" dirty="0">
                <a:solidFill>
                  <a:srgbClr val="600000"/>
                </a:solidFill>
              </a:rPr>
              <a:t>obično imaju neadekvatno obrazloženje obveznih elemenata u obrazloženju;</a:t>
            </a:r>
          </a:p>
          <a:p>
            <a:pPr marL="0" indent="0" algn="just">
              <a:buNone/>
              <a:defRPr/>
            </a:pPr>
            <a:r>
              <a:rPr lang="hr-HR" sz="2000" dirty="0">
                <a:solidFill>
                  <a:srgbClr val="600000"/>
                </a:solidFill>
              </a:rPr>
              <a:t>4) urneci nedokaznih presuda obično ne sadrže ocjenu dokaza (potpuno pogrešno!)</a:t>
            </a:r>
            <a:r>
              <a:rPr lang="hr-BA" sz="2000" dirty="0">
                <a:solidFill>
                  <a:srgbClr val="600000"/>
                </a:solidFill>
              </a:rPr>
              <a:t>;</a:t>
            </a:r>
          </a:p>
          <a:p>
            <a:pPr marL="0" indent="0" algn="just">
              <a:buFontTx/>
              <a:buNone/>
              <a:defRPr/>
            </a:pPr>
            <a:r>
              <a:rPr lang="hr-BA" sz="2000" dirty="0">
                <a:solidFill>
                  <a:srgbClr val="600000"/>
                </a:solidFill>
              </a:rPr>
              <a:t>5) urneci dokaznih presuda mogu imaju značaj samo u svezi forme i metodologije izrade obrazloženja (poseban oprez kod načina ocjene dokaza);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02033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9" y="1285874"/>
            <a:ext cx="8876382" cy="36919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3.2. </a:t>
            </a:r>
            <a:r>
              <a:rPr lang="hr-HR" sz="2000" b="1" dirty="0">
                <a:solidFill>
                  <a:srgbClr val="600000"/>
                </a:solidFill>
              </a:rPr>
              <a:t>Konsultacije stavova sudske prakse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l-PL" altLang="sr-Latn-RS" sz="1900" b="1" dirty="0">
                <a:solidFill>
                  <a:srgbClr val="600000"/>
                </a:solidFill>
              </a:rPr>
              <a:t>Kakav je značaj proučavanja sudske prakse (gubitak vremena ili odličan izvor odgovora na svakodnevne pravničke dileme)?</a:t>
            </a:r>
          </a:p>
          <a:p>
            <a:pPr algn="just">
              <a:lnSpc>
                <a:spcPct val="80000"/>
              </a:lnSpc>
            </a:pPr>
            <a:endParaRPr lang="pl-PL" altLang="sr-Latn-RS" sz="19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pl-PL" altLang="sr-Latn-RS" sz="1900" dirty="0">
                <a:solidFill>
                  <a:srgbClr val="600000"/>
                </a:solidFill>
              </a:rPr>
              <a:t>proučavanjem sudske prakse pronalaze se odgovori (stavovi) na sva pravna pitanja ili dileme sa kojima se susrećemo u </a:t>
            </a:r>
            <a:r>
              <a:rPr lang="pl-PL" altLang="sr-Latn-RS" sz="1900" b="1" dirty="0">
                <a:solidFill>
                  <a:srgbClr val="600000"/>
                </a:solidFill>
              </a:rPr>
              <a:t>konkretnom</a:t>
            </a:r>
            <a:r>
              <a:rPr lang="pl-PL" altLang="sr-Latn-RS" sz="1900" dirty="0">
                <a:solidFill>
                  <a:srgbClr val="600000"/>
                </a:solidFill>
              </a:rPr>
              <a:t> predmetu (manje eksperimentisanja – manje rizika);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pl-PL" altLang="sr-Latn-RS" sz="1900" dirty="0">
                <a:solidFill>
                  <a:srgbClr val="600000"/>
                </a:solidFill>
              </a:rPr>
              <a:t>proučavanjem sudske prakse upoznajemo se sa pravnim pitanjima, dilemama i stavovima sa kojima su se </a:t>
            </a:r>
            <a:r>
              <a:rPr lang="pl-PL" altLang="sr-Latn-RS" sz="1900" b="1" dirty="0">
                <a:solidFill>
                  <a:srgbClr val="600000"/>
                </a:solidFill>
              </a:rPr>
              <a:t>susretale kolege </a:t>
            </a:r>
            <a:r>
              <a:rPr lang="pl-PL" altLang="sr-Latn-RS" sz="1900" dirty="0">
                <a:solidFill>
                  <a:srgbClr val="600000"/>
                </a:solidFill>
              </a:rPr>
              <a:t>u svojim predmetima (mogući problemi i u vlastitom radu);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015703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8" y="1381125"/>
            <a:ext cx="8743032" cy="35312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3.2. </a:t>
            </a:r>
            <a:r>
              <a:rPr lang="hr-HR" sz="2000" b="1" dirty="0">
                <a:solidFill>
                  <a:srgbClr val="600000"/>
                </a:solidFill>
              </a:rPr>
              <a:t>Konsultacije stavova sudske prakse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pl-PL" altLang="sr-Latn-RS" sz="2000" dirty="0">
                <a:solidFill>
                  <a:srgbClr val="600000"/>
                </a:solidFill>
              </a:rPr>
              <a:t>proučavanjem sudske prakse viših sudskih instanci upoznajemo se sa </a:t>
            </a:r>
            <a:r>
              <a:rPr lang="pl-PL" altLang="sr-Latn-RS" sz="2000" b="1" dirty="0">
                <a:solidFill>
                  <a:srgbClr val="600000"/>
                </a:solidFill>
              </a:rPr>
              <a:t>najčešćim pogreškama </a:t>
            </a:r>
            <a:r>
              <a:rPr lang="pl-PL" altLang="sr-Latn-RS" sz="2000" dirty="0">
                <a:solidFill>
                  <a:srgbClr val="600000"/>
                </a:solidFill>
              </a:rPr>
              <a:t>nižih sudova zbog kojih su odluke ukinute (učenje na tuđim greškama);</a:t>
            </a:r>
            <a:endParaRPr lang="pl-PL" altLang="sr-Latn-RS" sz="1800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pl-PL" altLang="sr-Latn-RS" sz="2000" dirty="0">
                <a:solidFill>
                  <a:srgbClr val="600000"/>
                </a:solidFill>
              </a:rPr>
              <a:t>proučavanjem sudske prakse upoznajemo se </a:t>
            </a:r>
            <a:r>
              <a:rPr lang="pl-PL" altLang="sr-Latn-RS" sz="2000" b="1" dirty="0">
                <a:solidFill>
                  <a:srgbClr val="600000"/>
                </a:solidFill>
              </a:rPr>
              <a:t>različitim modelima</a:t>
            </a:r>
            <a:r>
              <a:rPr lang="pl-PL" altLang="sr-Latn-RS" sz="2000" dirty="0">
                <a:solidFill>
                  <a:srgbClr val="600000"/>
                </a:solidFill>
              </a:rPr>
              <a:t> obrazloženja i ocjene dokaza;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pl-PL" altLang="sr-Latn-RS" sz="2000" dirty="0">
                <a:solidFill>
                  <a:srgbClr val="600000"/>
                </a:solidFill>
              </a:rPr>
              <a:t>proučavanjem sudske prakse upoznajemo se sa </a:t>
            </a:r>
            <a:r>
              <a:rPr lang="pl-PL" altLang="sr-Latn-RS" sz="2000" b="1" dirty="0">
                <a:solidFill>
                  <a:srgbClr val="600000"/>
                </a:solidFill>
              </a:rPr>
              <a:t>različitim tehnikama </a:t>
            </a:r>
            <a:r>
              <a:rPr lang="pl-PL" altLang="sr-Latn-RS" sz="2000" dirty="0">
                <a:solidFill>
                  <a:srgbClr val="600000"/>
                </a:solidFill>
              </a:rPr>
              <a:t>– vještina pisanja obrazloženja (gradimo vlastiti stil pisanja);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pl-PL" altLang="sr-Latn-RS" sz="2000" dirty="0">
                <a:solidFill>
                  <a:srgbClr val="600000"/>
                </a:solidFill>
              </a:rPr>
              <a:t>proučavanjem sudske prakse razvijamo </a:t>
            </a:r>
            <a:r>
              <a:rPr lang="pl-PL" altLang="sr-Latn-RS" sz="2000" b="1" dirty="0">
                <a:solidFill>
                  <a:srgbClr val="600000"/>
                </a:solidFill>
              </a:rPr>
              <a:t>vlastito pravno logiciranje </a:t>
            </a:r>
            <a:r>
              <a:rPr lang="pl-PL" altLang="sr-Latn-RS" sz="2000" dirty="0">
                <a:solidFill>
                  <a:srgbClr val="600000"/>
                </a:solidFill>
              </a:rPr>
              <a:t>(analiziramo određeni institut iz drugog ugla i njegovu primjenu na drugačiji način);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sr-Latn-RS" sz="16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7437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8" y="1381125"/>
            <a:ext cx="8743032" cy="33718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3.3. </a:t>
            </a:r>
            <a:r>
              <a:rPr lang="hr-HR" sz="2000" b="1" dirty="0">
                <a:solidFill>
                  <a:srgbClr val="600000"/>
                </a:solidFill>
              </a:rPr>
              <a:t>Sudjelovanje na seminarima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>
              <a:lnSpc>
                <a:spcPct val="80000"/>
              </a:lnSpc>
            </a:pPr>
            <a:r>
              <a:rPr lang="pl-PL" altLang="sr-Latn-RS" sz="2200" b="1" dirty="0">
                <a:solidFill>
                  <a:srgbClr val="600000"/>
                </a:solidFill>
              </a:rPr>
              <a:t>Kakav je značaj sudjelovanja na seminarima (sudjelovanje radi reda i dobijanja „dana edukacije” ili način nadgradnje znanja)?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sr-Latn-RS" sz="22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altLang="sr-Latn-RS" sz="2200" dirty="0">
                <a:solidFill>
                  <a:srgbClr val="600000"/>
                </a:solidFill>
              </a:rPr>
              <a:t>Sudjelovanje na seminarima kao mogućnost upoznavanja sa problemtikom </a:t>
            </a:r>
            <a:r>
              <a:rPr lang="pl-PL" altLang="sr-Latn-RS" sz="2200" b="1" dirty="0">
                <a:solidFill>
                  <a:srgbClr val="600000"/>
                </a:solidFill>
              </a:rPr>
              <a:t>novousvojenih zakona i njihovim izmjenama i dopunama</a:t>
            </a:r>
            <a:r>
              <a:rPr lang="pl-PL" altLang="sr-Latn-RS" sz="2200" dirty="0">
                <a:solidFill>
                  <a:srgbClr val="600000"/>
                </a:solidFill>
              </a:rPr>
              <a:t>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altLang="sr-Latn-RS" sz="2200" dirty="0">
                <a:solidFill>
                  <a:srgbClr val="600000"/>
                </a:solidFill>
              </a:rPr>
              <a:t>Sudjelovanje na seminaru kao mogućnost upoznavanja sa </a:t>
            </a:r>
            <a:r>
              <a:rPr lang="pl-PL" altLang="sr-Latn-RS" sz="2200" b="1" dirty="0">
                <a:solidFill>
                  <a:srgbClr val="600000"/>
                </a:solidFill>
              </a:rPr>
              <a:t>aktualnom sudskom praksom</a:t>
            </a:r>
            <a:r>
              <a:rPr lang="pl-PL" altLang="sr-Latn-RS" sz="2200" dirty="0">
                <a:solidFill>
                  <a:srgbClr val="600000"/>
                </a:solidFill>
              </a:rPr>
              <a:t> ESLJP, Ustavnog suda BiH i najviših sudskih instanci u BiH;</a:t>
            </a:r>
            <a:endParaRPr lang="pl-PL" altLang="sr-Latn-RS" sz="16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868499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8" y="1381125"/>
            <a:ext cx="8743032" cy="33718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3.2. </a:t>
            </a:r>
            <a:r>
              <a:rPr lang="hr-HR" sz="2000" b="1" dirty="0">
                <a:solidFill>
                  <a:srgbClr val="600000"/>
                </a:solidFill>
              </a:rPr>
              <a:t>Sudjelovanje na seminarima</a:t>
            </a:r>
            <a:r>
              <a:rPr lang="pl-PL" sz="2000" b="1" dirty="0">
                <a:solidFill>
                  <a:srgbClr val="600000"/>
                </a:solidFill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sr-Latn-RS" sz="22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altLang="sr-Latn-RS" sz="2200" dirty="0">
                <a:solidFill>
                  <a:srgbClr val="600000"/>
                </a:solidFill>
              </a:rPr>
              <a:t>Sudjelovanje na seminarima kao mogućnost upoznavanja sa </a:t>
            </a:r>
            <a:r>
              <a:rPr lang="pl-PL" altLang="sr-Latn-RS" sz="2200" b="1" dirty="0">
                <a:solidFill>
                  <a:srgbClr val="600000"/>
                </a:solidFill>
              </a:rPr>
              <a:t>najčešćim razlozima </a:t>
            </a:r>
            <a:r>
              <a:rPr lang="pl-PL" altLang="sr-Latn-RS" sz="2200" dirty="0">
                <a:solidFill>
                  <a:srgbClr val="600000"/>
                </a:solidFill>
              </a:rPr>
              <a:t>zbog kojih se odluke ukidaju;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altLang="sr-Latn-RS" sz="2200" dirty="0">
                <a:solidFill>
                  <a:srgbClr val="600000"/>
                </a:solidFill>
              </a:rPr>
              <a:t>Sudjelovanje na seminarima kao mogućnost </a:t>
            </a:r>
            <a:r>
              <a:rPr lang="pl-PL" altLang="sr-Latn-RS" sz="2200" b="1" dirty="0">
                <a:solidFill>
                  <a:srgbClr val="600000"/>
                </a:solidFill>
              </a:rPr>
              <a:t>delegiranja spornih pravnih pitanja</a:t>
            </a:r>
            <a:r>
              <a:rPr lang="pl-PL" altLang="sr-Latn-RS" sz="2200" dirty="0">
                <a:solidFill>
                  <a:srgbClr val="600000"/>
                </a:solidFill>
              </a:rPr>
              <a:t> za diskusiju;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altLang="sr-Latn-RS" sz="2200" dirty="0">
                <a:solidFill>
                  <a:srgbClr val="600000"/>
                </a:solidFill>
              </a:rPr>
              <a:t>Sudjelovanje na seminarima kao mogućnost upoznavanja sa </a:t>
            </a:r>
            <a:r>
              <a:rPr lang="pl-PL" altLang="sr-Latn-RS" sz="2000" b="1" dirty="0">
                <a:solidFill>
                  <a:srgbClr val="600000"/>
                </a:solidFill>
              </a:rPr>
              <a:t>tehnikama vođenja postupka i vještinama pisanja odluka</a:t>
            </a:r>
            <a:r>
              <a:rPr lang="pl-PL" altLang="sr-Latn-RS" sz="2000" dirty="0">
                <a:solidFill>
                  <a:srgbClr val="600000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sr-Latn-RS" sz="16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1353169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3" y="1541721"/>
            <a:ext cx="7289044" cy="2849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3.4. </a:t>
            </a:r>
            <a:r>
              <a:rPr lang="hr-HR" sz="2000" b="1" dirty="0">
                <a:solidFill>
                  <a:srgbClr val="600000"/>
                </a:solidFill>
              </a:rPr>
              <a:t>Pravilno rezoniranje adresata presude </a:t>
            </a:r>
            <a:endParaRPr lang="pl-PL" sz="2000" b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l-PL" altLang="sr-Latn-RS" sz="2000" b="1" dirty="0">
                <a:solidFill>
                  <a:srgbClr val="600000"/>
                </a:solidFill>
              </a:rPr>
              <a:t>Kome je presuda namijenjena?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l-PL" altLang="sr-Latn-RS" sz="20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pl-PL" altLang="sr-Latn-RS" sz="2000" dirty="0">
                <a:solidFill>
                  <a:srgbClr val="600000"/>
                </a:solidFill>
              </a:rPr>
              <a:t>strankama,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pl-PL" altLang="sr-Latn-RS" sz="2000" dirty="0">
                <a:solidFill>
                  <a:srgbClr val="600000"/>
                </a:solidFill>
              </a:rPr>
              <a:t>višem sudu i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pl-PL" altLang="sr-Latn-RS" sz="2000" dirty="0">
                <a:solidFill>
                  <a:srgbClr val="600000"/>
                </a:solidFill>
              </a:rPr>
              <a:t>javnosti;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sr-Latn-RS" sz="2000" dirty="0">
              <a:solidFill>
                <a:srgbClr val="6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altLang="sr-Latn-RS" sz="16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746839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81125"/>
            <a:ext cx="8705850" cy="36633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3.4. </a:t>
            </a:r>
            <a:r>
              <a:rPr lang="hr-HR" sz="2000" b="1" dirty="0">
                <a:solidFill>
                  <a:srgbClr val="600000"/>
                </a:solidFill>
              </a:rPr>
              <a:t>Pravilno rezoniranje adresata presude </a:t>
            </a:r>
            <a:endParaRPr lang="pl-PL" sz="2000" b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l-PL" altLang="sr-Latn-RS" sz="2000" b="1" dirty="0">
                <a:solidFill>
                  <a:srgbClr val="600000"/>
                </a:solidFill>
              </a:rPr>
              <a:t>Zbog čega je važno pravilno rezoniranje adresata presude?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l-PL" altLang="sr-Latn-RS" sz="20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pl-PL" altLang="sr-Latn-RS" sz="2000" dirty="0">
                <a:solidFill>
                  <a:srgbClr val="600000"/>
                </a:solidFill>
              </a:rPr>
              <a:t>adresat presude usmjerava i određuje obim i kvalitet obrazloženja odluke (kako?),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sr-Latn-RS" sz="1200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pl-PL" altLang="sr-Latn-RS" sz="2000" dirty="0">
                <a:solidFill>
                  <a:srgbClr val="600000"/>
                </a:solidFill>
              </a:rPr>
              <a:t>	1) Obrazloženje odluke mora biti napisano na način da </a:t>
            </a:r>
            <a:r>
              <a:rPr lang="pl-PL" altLang="sr-Latn-RS" sz="2000" b="1" dirty="0">
                <a:solidFill>
                  <a:srgbClr val="600000"/>
                </a:solidFill>
              </a:rPr>
              <a:t>stranke</a:t>
            </a:r>
            <a:r>
              <a:rPr lang="pl-PL" altLang="sr-Latn-RS" sz="2000" dirty="0">
                <a:solidFill>
                  <a:srgbClr val="600000"/>
                </a:solidFill>
              </a:rPr>
              <a:t> mogu </a:t>
            </a:r>
            <a:r>
              <a:rPr lang="pl-PL" altLang="sr-Latn-RS" sz="2000" b="1" dirty="0">
                <a:solidFill>
                  <a:srgbClr val="600000"/>
                </a:solidFill>
              </a:rPr>
              <a:t>razumjeti</a:t>
            </a:r>
            <a:r>
              <a:rPr lang="pl-PL" altLang="sr-Latn-RS" sz="2000" dirty="0">
                <a:solidFill>
                  <a:srgbClr val="600000"/>
                </a:solidFill>
              </a:rPr>
              <a:t> razloge zbog čega je sud presudio na određeni način (stil pisanja mora biti jasan a činjenični i pravni zaključci moraju biti argumentirani);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pl-PL" altLang="sr-Latn-RS" sz="2000" dirty="0">
                <a:solidFill>
                  <a:srgbClr val="600000"/>
                </a:solidFill>
              </a:rPr>
              <a:t>	2) Obrazloženje odluke mora biti napisano na način da </a:t>
            </a:r>
            <a:r>
              <a:rPr lang="pl-PL" altLang="sr-Latn-RS" sz="2000" b="1" dirty="0">
                <a:solidFill>
                  <a:srgbClr val="600000"/>
                </a:solidFill>
              </a:rPr>
              <a:t>stranke</a:t>
            </a:r>
            <a:r>
              <a:rPr lang="pl-PL" altLang="sr-Latn-RS" sz="2000" dirty="0">
                <a:solidFill>
                  <a:srgbClr val="600000"/>
                </a:solidFill>
              </a:rPr>
              <a:t> mogu efektivno ostvariti pravo na ulaganje pravnog lijeka (da dovedu u pitanje razloge suda);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sr-Latn-RS" sz="16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9248935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Učenje iz primjera drugih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81125"/>
            <a:ext cx="8705850" cy="36633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3.4. </a:t>
            </a:r>
            <a:r>
              <a:rPr lang="hr-HR" sz="2000" b="1" dirty="0">
                <a:solidFill>
                  <a:srgbClr val="600000"/>
                </a:solidFill>
              </a:rPr>
              <a:t>Pravilno rezoniranje adresata presude </a:t>
            </a:r>
            <a:endParaRPr lang="pl-PL" sz="2000" b="1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sr-Latn-RS" sz="800" dirty="0">
              <a:solidFill>
                <a:srgbClr val="600000"/>
              </a:solidFill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pl-PL" altLang="sr-Latn-RS" sz="2000" dirty="0">
                <a:solidFill>
                  <a:srgbClr val="600000"/>
                </a:solidFill>
              </a:rPr>
              <a:t>	3) Obrazloženje odluke mora biti napisano na način da se višem sudu da omogući da efektivno vrši </a:t>
            </a:r>
            <a:r>
              <a:rPr lang="pl-PL" altLang="sr-Latn-RS" sz="2000" b="1" dirty="0">
                <a:solidFill>
                  <a:srgbClr val="600000"/>
                </a:solidFill>
              </a:rPr>
              <a:t>instancionu kontrolu </a:t>
            </a:r>
            <a:r>
              <a:rPr lang="pl-PL" altLang="sr-Latn-RS" sz="2000" dirty="0">
                <a:solidFill>
                  <a:srgbClr val="600000"/>
                </a:solidFill>
              </a:rPr>
              <a:t>(da provjere ispravnost razloga suda);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pl-PL" altLang="sr-Latn-RS" sz="2000" dirty="0">
                <a:solidFill>
                  <a:srgbClr val="600000"/>
                </a:solidFill>
              </a:rPr>
              <a:t>	4) Obrazloženje odluke mora biti napisano na način da </a:t>
            </a:r>
            <a:r>
              <a:rPr lang="pl-PL" altLang="sr-Latn-RS" sz="2000" b="1" dirty="0">
                <a:solidFill>
                  <a:srgbClr val="600000"/>
                </a:solidFill>
              </a:rPr>
              <a:t>javnost </a:t>
            </a:r>
            <a:r>
              <a:rPr lang="pl-PL" altLang="sr-Latn-RS" sz="2000" dirty="0">
                <a:solidFill>
                  <a:srgbClr val="600000"/>
                </a:solidFill>
              </a:rPr>
              <a:t>uvjeri da prilikom odlučivanja nije bilo arbitrarnosti i samovolje suda (ostvarenje principa vladavine prava);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pl-PL" altLang="sr-Latn-RS" sz="2000" dirty="0">
                <a:solidFill>
                  <a:srgbClr val="600000"/>
                </a:solidFill>
              </a:rPr>
              <a:t>	5) Obrazloženje odluke mora biti napisano na način da </a:t>
            </a:r>
            <a:r>
              <a:rPr lang="pl-PL" altLang="sr-Latn-RS" sz="2000" b="1" dirty="0">
                <a:solidFill>
                  <a:srgbClr val="600000"/>
                </a:solidFill>
              </a:rPr>
              <a:t>javnosti</a:t>
            </a:r>
            <a:r>
              <a:rPr lang="pl-PL" altLang="sr-Latn-RS" sz="2000" dirty="0">
                <a:solidFill>
                  <a:srgbClr val="600000"/>
                </a:solidFill>
              </a:rPr>
              <a:t> pruži mogućnost spoznaje načina na koji će se urediti isti ili slično odnosi u budućnosti (ostvarenje principa pravne sigurnosti);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pl-PL" altLang="sr-Latn-RS" sz="2000" dirty="0">
                <a:solidFill>
                  <a:srgbClr val="600000"/>
                </a:solidFill>
              </a:rPr>
              <a:t>	6) Obrazloženje odluke mora biti napisano na način da (stručnoj) </a:t>
            </a:r>
            <a:r>
              <a:rPr lang="pl-PL" altLang="sr-Latn-RS" sz="2000" b="1" dirty="0">
                <a:solidFill>
                  <a:srgbClr val="600000"/>
                </a:solidFill>
              </a:rPr>
              <a:t>javnosti</a:t>
            </a:r>
            <a:r>
              <a:rPr lang="pl-PL" altLang="sr-Latn-RS" sz="2000" dirty="0">
                <a:solidFill>
                  <a:srgbClr val="600000"/>
                </a:solidFill>
              </a:rPr>
              <a:t> pruži mogućnost ostvarivanja edukativne funkcije;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Tx/>
              <a:buNone/>
            </a:pPr>
            <a:endParaRPr lang="pl-PL" altLang="sr-Latn-RS" sz="2000" dirty="0">
              <a:solidFill>
                <a:srgbClr val="6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altLang="sr-Latn-RS" sz="16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5658237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05543" y="1948546"/>
            <a:ext cx="7554686" cy="158931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>
                <a:solidFill>
                  <a:srgbClr val="600000"/>
                </a:solidFill>
              </a:rPr>
              <a:t>Hvala na pažnji!</a:t>
            </a:r>
          </a:p>
          <a:p>
            <a:r>
              <a:rPr lang="hr-BA" dirty="0">
                <a:solidFill>
                  <a:srgbClr val="600000"/>
                </a:solidFill>
              </a:rPr>
              <a:t>r.jovic@asbd.ba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42" y="322259"/>
            <a:ext cx="8259098" cy="1167850"/>
          </a:xfrm>
        </p:spPr>
        <p:txBody>
          <a:bodyPr>
            <a:normAutofit/>
          </a:bodyPr>
          <a:lstStyle/>
          <a:p>
            <a:pPr algn="ctr"/>
            <a:r>
              <a:rPr lang="hr-BA" b="1" dirty="0">
                <a:ln>
                  <a:solidFill>
                    <a:schemeClr val="accent6"/>
                  </a:solidFill>
                </a:ln>
              </a:rPr>
              <a:t>OSNOVNE PORUKE SEMINARA</a:t>
            </a:r>
            <a:endParaRPr lang="en-US" b="1" dirty="0">
              <a:ln>
                <a:solidFill>
                  <a:schemeClr val="accent6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839433"/>
            <a:ext cx="8244349" cy="2615609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hr-HR" sz="3200" dirty="0">
                <a:solidFill>
                  <a:srgbClr val="600000"/>
                </a:solidFill>
              </a:rPr>
              <a:t>Sudački poziv </a:t>
            </a:r>
            <a:r>
              <a:rPr lang="hr-HR" sz="3200" b="1" dirty="0">
                <a:solidFill>
                  <a:srgbClr val="600000"/>
                </a:solidFill>
              </a:rPr>
              <a:t>nije</a:t>
            </a:r>
            <a:r>
              <a:rPr lang="hr-HR" sz="3200" dirty="0">
                <a:solidFill>
                  <a:srgbClr val="600000"/>
                </a:solidFill>
              </a:rPr>
              <a:t> samo profesija nego i </a:t>
            </a:r>
            <a:r>
              <a:rPr lang="hr-HR" sz="3200" b="1" dirty="0">
                <a:solidFill>
                  <a:srgbClr val="600000"/>
                </a:solidFill>
              </a:rPr>
              <a:t>umjetnost</a:t>
            </a:r>
            <a:r>
              <a:rPr lang="hr-HR" sz="3200" dirty="0">
                <a:solidFill>
                  <a:srgbClr val="600000"/>
                </a:solidFill>
              </a:rPr>
              <a:t>!</a:t>
            </a:r>
          </a:p>
          <a:p>
            <a:pPr algn="just">
              <a:spcAft>
                <a:spcPts val="600"/>
              </a:spcAft>
            </a:pPr>
            <a:r>
              <a:rPr lang="hr-HR" sz="3200" dirty="0">
                <a:solidFill>
                  <a:srgbClr val="600000"/>
                </a:solidFill>
              </a:rPr>
              <a:t>Obrazloženje presude </a:t>
            </a:r>
            <a:r>
              <a:rPr lang="hr-HR" sz="3200" b="1" dirty="0">
                <a:solidFill>
                  <a:srgbClr val="600000"/>
                </a:solidFill>
              </a:rPr>
              <a:t>nije</a:t>
            </a:r>
            <a:r>
              <a:rPr lang="hr-HR" sz="3200" dirty="0">
                <a:solidFill>
                  <a:srgbClr val="600000"/>
                </a:solidFill>
              </a:rPr>
              <a:t> kodifikacija spisa predmeta nego </a:t>
            </a:r>
            <a:r>
              <a:rPr lang="hr-HR" sz="3200" b="1" dirty="0">
                <a:solidFill>
                  <a:srgbClr val="600000"/>
                </a:solidFill>
              </a:rPr>
              <a:t>umjetničko (autorsko) djelo</a:t>
            </a:r>
            <a:r>
              <a:rPr lang="hr-HR" sz="3200" dirty="0">
                <a:solidFill>
                  <a:srgbClr val="600000"/>
                </a:solidFill>
              </a:rPr>
              <a:t>!</a:t>
            </a:r>
          </a:p>
          <a:p>
            <a:pPr algn="just">
              <a:spcAft>
                <a:spcPts val="600"/>
              </a:spcAft>
            </a:pPr>
            <a:endParaRPr lang="en-US" dirty="0">
              <a:solidFill>
                <a:srgbClr val="600000"/>
              </a:solidFill>
            </a:endParaRPr>
          </a:p>
          <a:p>
            <a:endParaRPr lang="hr-BA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2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584252"/>
            <a:ext cx="8244349" cy="2424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sz="4000" b="1" dirty="0">
                <a:solidFill>
                  <a:srgbClr val="600000"/>
                </a:solidFill>
              </a:rPr>
              <a:t>I </a:t>
            </a:r>
          </a:p>
          <a:p>
            <a:pPr marL="0" indent="0" algn="ctr">
              <a:buNone/>
            </a:pPr>
            <a:r>
              <a:rPr lang="bs-Latn-BA" sz="4000" b="1" dirty="0">
                <a:solidFill>
                  <a:srgbClr val="600000"/>
                </a:solidFill>
              </a:rPr>
              <a:t>Ocjena dokaza i njihovo dovođenje u vezu prilikom izrade obrazloženja </a:t>
            </a:r>
          </a:p>
        </p:txBody>
      </p:sp>
    </p:spTree>
    <p:extLst>
      <p:ext uri="{BB962C8B-B14F-4D97-AF65-F5344CB8AC3E}">
        <p14:creationId xmlns:p14="http://schemas.microsoft.com/office/powerpoint/2010/main" val="65788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541721"/>
            <a:ext cx="8773886" cy="3443936"/>
          </a:xfrm>
        </p:spPr>
        <p:txBody>
          <a:bodyPr>
            <a:noAutofit/>
          </a:bodyPr>
          <a:lstStyle/>
          <a:p>
            <a:pPr marL="457200" indent="-457200" algn="just">
              <a:buAutoNum type="arabicParenR"/>
            </a:pPr>
            <a:r>
              <a:rPr lang="pl-PL" sz="2000" b="1" dirty="0">
                <a:solidFill>
                  <a:srgbClr val="600000"/>
                </a:solidFill>
              </a:rPr>
              <a:t>Pojmovno određenje obrazloženja presude*: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/>
            <a:r>
              <a:rPr lang="pl-PL" sz="2000" dirty="0">
                <a:solidFill>
                  <a:srgbClr val="600000"/>
                </a:solidFill>
              </a:rPr>
              <a:t>Obrazloženje u formalnom i materijalnom smislu;</a:t>
            </a:r>
            <a:endParaRPr lang="en-US" sz="2000" dirty="0">
              <a:solidFill>
                <a:srgbClr val="600000"/>
              </a:solidFill>
            </a:endParaRPr>
          </a:p>
          <a:p>
            <a:pPr algn="just"/>
            <a:r>
              <a:rPr lang="en-US" sz="2000" dirty="0" err="1">
                <a:solidFill>
                  <a:srgbClr val="600000"/>
                </a:solidFill>
              </a:rPr>
              <a:t>Obra</a:t>
            </a:r>
            <a:r>
              <a:rPr lang="hr-HR" sz="2000" dirty="0">
                <a:solidFill>
                  <a:srgbClr val="600000"/>
                </a:solidFill>
              </a:rPr>
              <a:t>zloženje kao konvencijski, ustavni i zakonski standard;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Obrazloženje kao uvijet korištenja prava na djelotvoran pravni lijek;</a:t>
            </a: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Obrazloženje presude kao rezultat aktivnosti suca tijekom dokaznog postupka;</a:t>
            </a:r>
            <a:endParaRPr lang="pl-PL" sz="2000" dirty="0">
              <a:solidFill>
                <a:srgbClr val="600000"/>
              </a:solidFill>
            </a:endParaRPr>
          </a:p>
          <a:p>
            <a:pPr algn="just">
              <a:buFontTx/>
              <a:buChar char="-"/>
            </a:pPr>
            <a:endParaRPr lang="pl-PL" sz="14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22488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541721"/>
            <a:ext cx="8773886" cy="34439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1.1. Obrazloženje u formalnom i materijalnom smislu</a:t>
            </a: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/>
            <a:r>
              <a:rPr lang="pl-PL" sz="2000" dirty="0">
                <a:solidFill>
                  <a:srgbClr val="600000"/>
                </a:solidFill>
              </a:rPr>
              <a:t>Obrazloženje u formalnom smislu – zakonski element presude (članak 290. stavak 1. ZKP BiH, članak 290. stavak 1. ZKP BD BiH, članak 304. stavak 1. ZKP RS i članak 305. stavak 1. ZKP F BiH);</a:t>
            </a:r>
          </a:p>
          <a:p>
            <a:pPr marL="0" indent="0" algn="just">
              <a:buNone/>
            </a:pPr>
            <a:endParaRPr lang="en-US" sz="2000" dirty="0">
              <a:solidFill>
                <a:srgbClr val="600000"/>
              </a:solidFill>
            </a:endParaRPr>
          </a:p>
          <a:p>
            <a:pPr algn="just"/>
            <a:r>
              <a:rPr lang="hr-HR" sz="2000" dirty="0">
                <a:solidFill>
                  <a:srgbClr val="600000"/>
                </a:solidFill>
              </a:rPr>
              <a:t>Obrazloženje u materijalnom smislu – analiza činjeničnih, procesnih i materijalnih razloga;</a:t>
            </a:r>
            <a:endParaRPr lang="pl-PL" sz="14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80998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541721"/>
            <a:ext cx="8773886" cy="34439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1.2. </a:t>
            </a:r>
            <a:r>
              <a:rPr lang="en-US" sz="2000" b="1" dirty="0" err="1">
                <a:solidFill>
                  <a:srgbClr val="600000"/>
                </a:solidFill>
              </a:rPr>
              <a:t>Obra</a:t>
            </a:r>
            <a:r>
              <a:rPr lang="hr-HR" sz="2000" b="1" dirty="0">
                <a:solidFill>
                  <a:srgbClr val="600000"/>
                </a:solidFill>
              </a:rPr>
              <a:t>zloženje kao konvencijski, ustavni i zakonski standard</a:t>
            </a:r>
            <a:endParaRPr lang="pl-PL" sz="2000" b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600" b="1" dirty="0">
              <a:solidFill>
                <a:srgbClr val="600000"/>
              </a:solidFill>
            </a:endParaRPr>
          </a:p>
          <a:p>
            <a:pPr algn="just"/>
            <a:r>
              <a:rPr lang="pl-PL" sz="1800" dirty="0">
                <a:solidFill>
                  <a:srgbClr val="600000"/>
                </a:solidFill>
              </a:rPr>
              <a:t>Obrazloženje kao </a:t>
            </a:r>
            <a:r>
              <a:rPr lang="pl-PL" sz="1800" b="1" dirty="0">
                <a:solidFill>
                  <a:srgbClr val="600000"/>
                </a:solidFill>
              </a:rPr>
              <a:t>konvencijski standard </a:t>
            </a:r>
            <a:r>
              <a:rPr lang="pl-PL" sz="1800" dirty="0">
                <a:solidFill>
                  <a:srgbClr val="600000"/>
                </a:solidFill>
              </a:rPr>
              <a:t>– pravo na obrazloženu sudsku odluku kao element prava na pravično suđenje iz članka 6. Europske konvencije o ljudskim pravima i temeljenim slobodama;</a:t>
            </a:r>
          </a:p>
          <a:p>
            <a:pPr algn="just"/>
            <a:r>
              <a:rPr lang="pl-PL" sz="1800" dirty="0">
                <a:solidFill>
                  <a:srgbClr val="600000"/>
                </a:solidFill>
              </a:rPr>
              <a:t>ESLJP je konzistentan u stajalištu da obrazloženje odluke mora biti one kvalitete kod koje stranke u sporu i javnost mogu jasno vidjeti iz same odluke da su svi relevantni argumenti uzeti u obzir;</a:t>
            </a:r>
          </a:p>
          <a:p>
            <a:pPr algn="just"/>
            <a:r>
              <a:rPr lang="pl-PL" sz="1800" dirty="0">
                <a:solidFill>
                  <a:srgbClr val="600000"/>
                </a:solidFill>
              </a:rPr>
              <a:t>Npr. u predmetu </a:t>
            </a:r>
            <a:r>
              <a:rPr lang="pl-PL" sz="1800" i="1" dirty="0">
                <a:solidFill>
                  <a:srgbClr val="600000"/>
                </a:solidFill>
              </a:rPr>
              <a:t>Vidaković protiv Crne Gore </a:t>
            </a:r>
            <a:r>
              <a:rPr lang="pl-PL" sz="1800" dirty="0">
                <a:solidFill>
                  <a:srgbClr val="600000"/>
                </a:solidFill>
              </a:rPr>
              <a:t>(predstavka broj 27524/06 od 24.5.2016. godine) ESLJP je ponovio svoje principe da presuda sudova treba sadržavati </a:t>
            </a:r>
            <a:r>
              <a:rPr lang="pl-PL" sz="1800" b="1" u="sng" dirty="0">
                <a:solidFill>
                  <a:srgbClr val="600000"/>
                </a:solidFill>
              </a:rPr>
              <a:t>adekvatne</a:t>
            </a:r>
            <a:r>
              <a:rPr lang="pl-PL" sz="1800" dirty="0">
                <a:solidFill>
                  <a:srgbClr val="600000"/>
                </a:solidFill>
              </a:rPr>
              <a:t> </a:t>
            </a:r>
            <a:r>
              <a:rPr lang="pl-PL" sz="1800" b="1" u="sng" dirty="0">
                <a:solidFill>
                  <a:srgbClr val="600000"/>
                </a:solidFill>
              </a:rPr>
              <a:t>razloge</a:t>
            </a:r>
            <a:r>
              <a:rPr lang="pl-PL" sz="1800" dirty="0">
                <a:solidFill>
                  <a:srgbClr val="600000"/>
                </a:solidFill>
              </a:rPr>
              <a:t> na kojima se temelji i da </a:t>
            </a:r>
            <a:r>
              <a:rPr lang="pl-PL" sz="1800" b="1" u="sng" dirty="0">
                <a:solidFill>
                  <a:srgbClr val="600000"/>
                </a:solidFill>
              </a:rPr>
              <a:t>obim</a:t>
            </a:r>
            <a:r>
              <a:rPr lang="pl-PL" sz="1800" dirty="0">
                <a:solidFill>
                  <a:srgbClr val="600000"/>
                </a:solidFill>
              </a:rPr>
              <a:t> ove obveze može varirati u skladu sa </a:t>
            </a:r>
            <a:r>
              <a:rPr lang="pl-PL" sz="1800" b="1" i="1" dirty="0">
                <a:solidFill>
                  <a:srgbClr val="600000"/>
                </a:solidFill>
              </a:rPr>
              <a:t>prirodom</a:t>
            </a:r>
            <a:r>
              <a:rPr lang="pl-PL" sz="1800" dirty="0">
                <a:solidFill>
                  <a:srgbClr val="600000"/>
                </a:solidFill>
              </a:rPr>
              <a:t> odluke i </a:t>
            </a:r>
            <a:r>
              <a:rPr lang="pl-PL" sz="1800" b="1" i="1" dirty="0">
                <a:solidFill>
                  <a:srgbClr val="600000"/>
                </a:solidFill>
              </a:rPr>
              <a:t>okolnostima</a:t>
            </a:r>
            <a:r>
              <a:rPr lang="pl-PL" sz="1800" dirty="0">
                <a:solidFill>
                  <a:srgbClr val="600000"/>
                </a:solidFill>
              </a:rPr>
              <a:t> slučaja.</a:t>
            </a:r>
          </a:p>
          <a:p>
            <a:pPr algn="just"/>
            <a:endParaRPr lang="pl-PL" sz="2000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r>
              <a:rPr lang="pl-PL" sz="14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25859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1034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OCJENA DOKAZA</a:t>
            </a:r>
            <a:b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</a:br>
            <a:r>
              <a:rPr lang="pl-PL" b="1" dirty="0"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a:rPr>
              <a:t>- Obrazloženje presude -</a:t>
            </a: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541721"/>
            <a:ext cx="8773886" cy="34439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600000"/>
                </a:solidFill>
              </a:rPr>
              <a:t>1.2. </a:t>
            </a:r>
            <a:r>
              <a:rPr lang="hr-HR" sz="2000" b="1" dirty="0">
                <a:solidFill>
                  <a:srgbClr val="600000"/>
                </a:solidFill>
              </a:rPr>
              <a:t>Obrazloženje kao konvencijski, ustavni i zakonski standard</a:t>
            </a:r>
            <a:endParaRPr lang="pl-PL" sz="2000" b="1" dirty="0">
              <a:solidFill>
                <a:srgbClr val="600000"/>
              </a:solidFill>
            </a:endParaRPr>
          </a:p>
          <a:p>
            <a:pPr marL="0" indent="0" algn="just">
              <a:buNone/>
            </a:pPr>
            <a:endParaRPr lang="pl-PL" sz="2000" b="1" dirty="0">
              <a:solidFill>
                <a:srgbClr val="600000"/>
              </a:solidFill>
            </a:endParaRPr>
          </a:p>
          <a:p>
            <a:pPr algn="just"/>
            <a:r>
              <a:rPr lang="pl-PL" sz="2000" dirty="0">
                <a:solidFill>
                  <a:srgbClr val="600000"/>
                </a:solidFill>
              </a:rPr>
              <a:t>Obrazloženje kao </a:t>
            </a:r>
            <a:r>
              <a:rPr lang="pl-PL" sz="2000" b="1" dirty="0">
                <a:solidFill>
                  <a:srgbClr val="600000"/>
                </a:solidFill>
              </a:rPr>
              <a:t>ustavni standard </a:t>
            </a:r>
            <a:r>
              <a:rPr lang="pl-PL" sz="2000" dirty="0">
                <a:solidFill>
                  <a:srgbClr val="600000"/>
                </a:solidFill>
              </a:rPr>
              <a:t>– pravo na pravično suđenje iz članka </a:t>
            </a:r>
            <a:r>
              <a:rPr lang="hr-HR" sz="2000" dirty="0">
                <a:solidFill>
                  <a:srgbClr val="600000"/>
                </a:solidFill>
              </a:rPr>
              <a:t>II stavak (3) točke e) Ustava Bosne i Hercegovine</a:t>
            </a:r>
            <a:r>
              <a:rPr lang="pl-PL" sz="2000" dirty="0">
                <a:solidFill>
                  <a:srgbClr val="600000"/>
                </a:solidFill>
              </a:rPr>
              <a:t>;</a:t>
            </a:r>
          </a:p>
          <a:p>
            <a:pPr marL="0" indent="0" algn="just">
              <a:buNone/>
            </a:pPr>
            <a:endParaRPr lang="pl-PL" sz="600" dirty="0">
              <a:solidFill>
                <a:srgbClr val="600000"/>
              </a:solidFill>
            </a:endParaRPr>
          </a:p>
          <a:p>
            <a:pPr lvl="0" algn="just">
              <a:spcAft>
                <a:spcPts val="600"/>
              </a:spcAft>
              <a:buFontTx/>
              <a:buChar char="-"/>
            </a:pPr>
            <a:r>
              <a:rPr lang="hr-HR" sz="1600" dirty="0">
                <a:solidFill>
                  <a:srgbClr val="600000"/>
                </a:solidFill>
              </a:rPr>
              <a:t>Odluka AP-1603/05 od 21.12.2006. godine: </a:t>
            </a:r>
            <a:r>
              <a:rPr lang="hr-HR" sz="1600" i="1" dirty="0">
                <a:solidFill>
                  <a:srgbClr val="600000"/>
                </a:solidFill>
              </a:rPr>
              <a:t>“Subjektivno ubjeđenje suda da je apelant počinio kazneno djelo koje mu se stavlja na teret nije dovoljno, već mora postojati stvarna, na objektivnim činjenicama zasnovana i obrazložena istinitost zaključka suda …„</a:t>
            </a:r>
          </a:p>
          <a:p>
            <a:pPr lvl="0" algn="just">
              <a:spcAft>
                <a:spcPts val="600"/>
              </a:spcAft>
              <a:buFontTx/>
              <a:buChar char="-"/>
            </a:pPr>
            <a:r>
              <a:rPr lang="hr-HR" sz="1600" dirty="0">
                <a:solidFill>
                  <a:srgbClr val="600000"/>
                </a:solidFill>
              </a:rPr>
              <a:t>Odluka AP-1103/05 od 9.5.2006. godine: </a:t>
            </a:r>
            <a:r>
              <a:rPr lang="hr-HR" sz="1600" i="1" dirty="0">
                <a:solidFill>
                  <a:srgbClr val="600000"/>
                </a:solidFill>
              </a:rPr>
              <a:t>“Element pravičnog suđenja je i zahtjev da sudska odluka mora navesti razloge na kojima je utemeljena. Međutim, kolika je ta dužnost ovisi o prirodi odluke i može je procijeniti samo sud u odnosu na okolnosti svakog pojedinačnog slučaja.”</a:t>
            </a:r>
            <a:endParaRPr lang="en-US" sz="1600" dirty="0">
              <a:solidFill>
                <a:srgbClr val="60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pl-PL" sz="2000" dirty="0">
                <a:solidFill>
                  <a:srgbClr val="6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3102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3377</Words>
  <Application>Microsoft Office PowerPoint</Application>
  <PresentationFormat>On-screen Show (16:9)</PresentationFormat>
  <Paragraphs>303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„PISANJE PRESUDE KAO MISAONI / STVARALAČKI PROCES – KAZNENA OBLAST“ 13. i 14. lipanj / juni 2022. godine Banjaluka</vt:lpstr>
      <vt:lpstr>TEMATSKE CJELINE SEMINARA</vt:lpstr>
      <vt:lpstr>METODOLOGIJA SEMINARA</vt:lpstr>
      <vt:lpstr>OSNOVNE PORUKE SEMINARA</vt:lpstr>
      <vt:lpstr>PowerPoint Presentation</vt:lpstr>
      <vt:lpstr>OCJENA DOKAZA - Obrazloženje presude -</vt:lpstr>
      <vt:lpstr>OCJENA DOKAZA - Obrazloženje presude -</vt:lpstr>
      <vt:lpstr>OCJENA DOKAZA - Obrazloženje presude -</vt:lpstr>
      <vt:lpstr>OCJENA DOKAZA - Obrazloženje presude -</vt:lpstr>
      <vt:lpstr>OCJENA DOKAZA - Obrazloženje presude -</vt:lpstr>
      <vt:lpstr>OCJENA DOKAZA - Obrazloženje presude -</vt:lpstr>
      <vt:lpstr>OCJENA DOKAZA - Obrazloženje presude -</vt:lpstr>
      <vt:lpstr>OCJENA DOKAZA - Obrazloženje presude -</vt:lpstr>
      <vt:lpstr>OCJENA DOKAZA - Obrazloženje presude 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OCJENA DOKAZA - Ocjena dokaza kao vještina-</vt:lpstr>
      <vt:lpstr>PowerPoint Presentation</vt:lpstr>
      <vt:lpstr>OCJENA DOKAZA - Učenje iz primjera drugih -</vt:lpstr>
      <vt:lpstr>OCJENA DOKAZA - Učenje iz primjera drugih -</vt:lpstr>
      <vt:lpstr>OCJENA DOKAZA - Učenje iz primjera drugih -</vt:lpstr>
      <vt:lpstr>OCJENA DOKAZA - Učenje iz primjera drugih -</vt:lpstr>
      <vt:lpstr>OCJENA DOKAZA - Učenje iz primjera drugih -</vt:lpstr>
      <vt:lpstr>OCJENA DOKAZA - Učenje iz primjera drugih -</vt:lpstr>
      <vt:lpstr>OCJENA DOKAZA - Učenje iz primjera drugih -</vt:lpstr>
      <vt:lpstr>OCJENA DOKAZA - Učenje iz primjera drugih -</vt:lpstr>
      <vt:lpstr>OCJENA DOKAZA - Učenje iz primjera drugih -</vt:lpstr>
      <vt:lpstr>OCJENA DOKAZA - Učenje iz primjera drugih 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„PISANJE PRESUDE KAO MISAONI / STVARALAČKI PROCES – KAZNENA OBLAST“ 13. i 14. lipanj / juni 2022. godine Banjaluka</dc:title>
  <dc:creator/>
  <cp:lastModifiedBy/>
  <cp:revision>3</cp:revision>
  <dcterms:created xsi:type="dcterms:W3CDTF">2017-08-01T15:40:51Z</dcterms:created>
  <dcterms:modified xsi:type="dcterms:W3CDTF">2022-06-14T08:13:09Z</dcterms:modified>
</cp:coreProperties>
</file>