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20" r:id="rId4"/>
    <p:sldId id="258" r:id="rId5"/>
    <p:sldId id="261" r:id="rId6"/>
    <p:sldId id="259" r:id="rId7"/>
    <p:sldId id="263" r:id="rId8"/>
    <p:sldId id="266" r:id="rId9"/>
    <p:sldId id="339" r:id="rId10"/>
    <p:sldId id="305" r:id="rId11"/>
    <p:sldId id="306" r:id="rId12"/>
    <p:sldId id="312" r:id="rId13"/>
    <p:sldId id="313" r:id="rId14"/>
    <p:sldId id="322" r:id="rId15"/>
    <p:sldId id="323" r:id="rId16"/>
    <p:sldId id="324" r:id="rId17"/>
    <p:sldId id="325" r:id="rId18"/>
    <p:sldId id="332" r:id="rId19"/>
    <p:sldId id="333" r:id="rId20"/>
    <p:sldId id="334" r:id="rId21"/>
    <p:sldId id="326" r:id="rId22"/>
    <p:sldId id="327" r:id="rId23"/>
    <p:sldId id="329" r:id="rId24"/>
    <p:sldId id="328" r:id="rId25"/>
    <p:sldId id="330" r:id="rId26"/>
    <p:sldId id="331" r:id="rId2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-Lola Ninkovic" initials="ON" lastIdx="1" clrIdx="0">
    <p:extLst>
      <p:ext uri="{19B8F6BF-5375-455C-9EA6-DF929625EA0E}">
        <p15:presenceInfo xmlns:p15="http://schemas.microsoft.com/office/powerpoint/2012/main" userId="S::olga.lola.ninkovic@rsonpravosudjebih.onmicrosoft.com::1326a672-43fb-4746-8cf0-cec1ce942fa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 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ZABAVA(IGRA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60-41C5-80B2-7AAC323443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 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ZABAVA(IGRA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5F60-41C5-80B2-7AAC323443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 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ZABAVA(IGRA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5F60-41C5-80B2-7AAC32344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334600"/>
        <c:axId val="405338208"/>
      </c:barChart>
      <c:catAx>
        <c:axId val="40533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5338208"/>
        <c:crosses val="autoZero"/>
        <c:auto val="1"/>
        <c:lblAlgn val="ctr"/>
        <c:lblOffset val="100"/>
        <c:noMultiLvlLbl val="0"/>
      </c:catAx>
      <c:valAx>
        <c:axId val="40533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5334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ZABAVA/IGRA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4A-4255-B1F3-3BC134E7AE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ZABAVA/IGRA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D74A-4255-B1F3-3BC134E7AE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SAN</c:v>
                </c:pt>
                <c:pt idx="1">
                  <c:v>RAD</c:v>
                </c:pt>
                <c:pt idx="2">
                  <c:v>RITUALI</c:v>
                </c:pt>
                <c:pt idx="3">
                  <c:v>OPUŠTANJE</c:v>
                </c:pt>
                <c:pt idx="4">
                  <c:v>ZABAVA/IGRA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D74A-4255-B1F3-3BC134E7A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972880"/>
        <c:axId val="406974192"/>
      </c:barChart>
      <c:catAx>
        <c:axId val="40697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6974192"/>
        <c:crosses val="autoZero"/>
        <c:auto val="1"/>
        <c:lblAlgn val="ctr"/>
        <c:lblOffset val="100"/>
        <c:noMultiLvlLbl val="0"/>
      </c:catAx>
      <c:valAx>
        <c:axId val="40697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0697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732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02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926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5593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38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8095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2594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8677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7765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7840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488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B0CDB4-35C6-4D87-85FE-DD89F52E667B}" type="datetimeFigureOut">
              <a:rPr lang="bs-Latn-BA" smtClean="0"/>
              <a:t>31.3.2022.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0513C3E-C7E9-427A-BC7A-86B603702CFF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63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sz="6700"/>
              <a:t>	Proaktivna uloga šefova odjeljenja u rukovođenju odjeljenjem - Upravljanje stresom, konfliktima i motivacijom</a:t>
            </a:r>
            <a:r>
              <a:rPr lang="bs-Latn-BA"/>
              <a:t> 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/>
              <a:t>Olga Lola Ninković, dipl.psihol.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1500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VJEŠTINE SUOČAVANJA- </a:t>
            </a:r>
            <a:r>
              <a:rPr lang="hr-HR" dirty="0"/>
              <a:t>SAMOZAŠTITA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sr-Latn-RS" b="1" i="1" dirty="0"/>
              <a:t>Prilagođavanje stava u odnosu na problem i promjeni percepcije samog problema</a:t>
            </a:r>
            <a:r>
              <a:rPr lang="hr-HR" altLang="sr-Latn-RS" i="1" dirty="0"/>
              <a:t> - </a:t>
            </a:r>
            <a:r>
              <a:rPr lang="hr-HR" altLang="sr-Latn-RS" i="1" u="sng" dirty="0">
                <a:solidFill>
                  <a:srgbClr val="326064"/>
                </a:solidFill>
              </a:rPr>
              <a:t>mijenjati one stvari koje se mogu mijenjati</a:t>
            </a:r>
            <a:r>
              <a:rPr lang="hr-HR" altLang="sr-Latn-RS" dirty="0"/>
              <a:t>: </a:t>
            </a:r>
          </a:p>
          <a:p>
            <a:pPr>
              <a:buFont typeface="Wingdings" panose="05000000000000000000" pitchFamily="2" charset="2"/>
              <a:buNone/>
            </a:pPr>
            <a:endParaRPr lang="hr-HR" altLang="sr-Latn-RS" dirty="0"/>
          </a:p>
          <a:p>
            <a:r>
              <a:rPr lang="hr-HR" altLang="sr-Latn-RS" dirty="0"/>
              <a:t>Zadržati osjećaj za humor u situacijama koje mogu izazvati stres. </a:t>
            </a:r>
          </a:p>
          <a:p>
            <a:r>
              <a:rPr lang="hr-HR" altLang="sr-Latn-RS" dirty="0"/>
              <a:t>Održavati ravnotežu između rada i zabave.</a:t>
            </a:r>
          </a:p>
          <a:p>
            <a:r>
              <a:rPr lang="hr-HR" altLang="sr-Latn-RS" dirty="0"/>
              <a:t>Podijeliti probleme s prijateljima</a:t>
            </a:r>
          </a:p>
          <a:p>
            <a:r>
              <a:rPr lang="hr-HR" altLang="sr-Latn-RS" dirty="0"/>
              <a:t>Razvijati, održavati i koristiti mrežu socijalne podrške. </a:t>
            </a:r>
          </a:p>
          <a:p>
            <a:r>
              <a:rPr lang="hr-HR" altLang="sr-Latn-RS" dirty="0"/>
              <a:t>Poznavanje sebe i svoje granice tolerancije na stres. </a:t>
            </a:r>
          </a:p>
          <a:p>
            <a:r>
              <a:rPr lang="hr-HR" altLang="sr-Latn-RS" dirty="0"/>
              <a:t>Posjeta stručnom savjetniku.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55890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Samozaštita</a:t>
            </a:r>
            <a:r>
              <a:rPr lang="hr-HR" b="1"/>
              <a:t>: šta </a:t>
            </a:r>
            <a:r>
              <a:rPr lang="hr-HR" b="1" dirty="0"/>
              <a:t>možemo sami?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altLang="sr-Latn-RS" b="1" i="1" dirty="0"/>
              <a:t>Izbjeći ili ukloniti stresor </a:t>
            </a:r>
            <a:r>
              <a:rPr lang="hr-HR" altLang="sr-Latn-RS" dirty="0"/>
              <a:t>– npr. učenjem i primjenom znanja o ublažavanju stresa.</a:t>
            </a:r>
          </a:p>
          <a:p>
            <a:pPr>
              <a:buFont typeface="Wingdings" panose="05000000000000000000" pitchFamily="2" charset="2"/>
              <a:buNone/>
            </a:pPr>
            <a:endParaRPr lang="hr-HR" altLang="sr-Latn-RS" sz="1100" b="1" i="1" dirty="0"/>
          </a:p>
          <a:p>
            <a:r>
              <a:rPr lang="hr-HR" altLang="sr-Latn-RS" b="1" i="1" dirty="0" err="1"/>
              <a:t>Kontrolisati</a:t>
            </a:r>
            <a:r>
              <a:rPr lang="hr-HR" altLang="sr-Latn-RS" b="1" i="1" dirty="0"/>
              <a:t> način mišljenja </a:t>
            </a:r>
            <a:r>
              <a:rPr lang="hr-HR" altLang="sr-Latn-RS" dirty="0"/>
              <a:t>- npr. pomoću tehnike pozitivnog </a:t>
            </a:r>
            <a:r>
              <a:rPr lang="hr-HR" altLang="sr-Latn-RS"/>
              <a:t>mišljenja</a:t>
            </a:r>
            <a:r>
              <a:rPr lang="hr-HR" altLang="sr-Latn-RS" b="1" i="1"/>
              <a:t>.</a:t>
            </a:r>
          </a:p>
          <a:p>
            <a:r>
              <a:rPr lang="hr-HR" altLang="sr-Latn-RS"/>
              <a:t>(reinpretacija negativnih misli npr. Moram biti savršen! RE: Ne moram biti savršen ili Imam pravo na grešku)</a:t>
            </a:r>
            <a:endParaRPr lang="hr-HR" altLang="sr-Latn-RS" dirty="0"/>
          </a:p>
          <a:p>
            <a:pPr>
              <a:buFont typeface="Wingdings" panose="05000000000000000000" pitchFamily="2" charset="2"/>
              <a:buNone/>
            </a:pPr>
            <a:endParaRPr lang="hr-HR" altLang="sr-Latn-RS" sz="1100" b="1" i="1" dirty="0"/>
          </a:p>
          <a:p>
            <a:r>
              <a:rPr lang="hr-HR" altLang="sr-Latn-RS" b="1" i="1" dirty="0" err="1"/>
              <a:t>Kontrolisati</a:t>
            </a:r>
            <a:r>
              <a:rPr lang="hr-HR" altLang="sr-Latn-RS" b="1" i="1" dirty="0"/>
              <a:t> tjelesne reakcije</a:t>
            </a:r>
            <a:r>
              <a:rPr lang="hr-HR" altLang="sr-Latn-RS" dirty="0"/>
              <a:t> – npr. pomoću neke od brojnih tehnika </a:t>
            </a:r>
            <a:r>
              <a:rPr lang="hr-HR" altLang="sr-Latn-RS"/>
              <a:t>relaksacije.</a:t>
            </a:r>
          </a:p>
          <a:p>
            <a:r>
              <a:rPr lang="hr-HR" altLang="sr-Latn-RS"/>
              <a:t>(tehnike disanja, joga, masaža  isl)</a:t>
            </a:r>
            <a:endParaRPr lang="hr-HR" altLang="sr-Latn-RS" dirty="0"/>
          </a:p>
          <a:p>
            <a:pPr>
              <a:buFont typeface="Wingdings" panose="05000000000000000000" pitchFamily="2" charset="2"/>
              <a:buNone/>
            </a:pPr>
            <a:endParaRPr lang="hr-HR" altLang="sr-Latn-RS" sz="1100" dirty="0"/>
          </a:p>
          <a:p>
            <a:r>
              <a:rPr lang="hr-HR" altLang="sr-Latn-RS" b="1" i="1" dirty="0" err="1"/>
              <a:t>Kontrolisati</a:t>
            </a:r>
            <a:r>
              <a:rPr lang="hr-HR" altLang="sr-Latn-RS" b="1" i="1" dirty="0"/>
              <a:t> ponašanje</a:t>
            </a:r>
            <a:r>
              <a:rPr lang="hr-HR" altLang="sr-Latn-RS" dirty="0"/>
              <a:t> – npr. pomoću tehnike upravljanja </a:t>
            </a:r>
            <a:r>
              <a:rPr lang="hr-HR" altLang="sr-Latn-RS"/>
              <a:t>vremenom.</a:t>
            </a:r>
          </a:p>
          <a:p>
            <a:r>
              <a:rPr lang="hr-HR" altLang="sr-Latn-RS"/>
              <a:t>(redovno praviti raspored aktivnosti po prioritetima, razdvojiti posao i privatni život)</a:t>
            </a:r>
            <a:endParaRPr lang="hr-HR" altLang="sr-Latn-R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41734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/>
              <a:t>Tempogram</a:t>
            </a:r>
            <a:r>
              <a:rPr lang="bs-Latn-BA" dirty="0"/>
              <a:t> 1.Radni dani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1037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err="1"/>
              <a:t>Tempogram:Vikend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25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7630-D3EA-4CD0-9694-CF67EEBA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Šta je asertivnost?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4424F-6091-49B5-AE36-DA6C79173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/>
              <a:t>Asertivnost je način reagovanja kojim izražavamo svoje misli, osjećanja i stavove na otvoren, direktan i iskren način, a da pritom uvažavamo prava drugih.</a:t>
            </a:r>
          </a:p>
          <a:p>
            <a:r>
              <a:rPr lang="bs-Latn-BA"/>
              <a:t>U našem jeziku za takve ljude kažemo da su taktični. </a:t>
            </a:r>
          </a:p>
          <a:p>
            <a:r>
              <a:rPr lang="bs-Latn-BA"/>
              <a:t>Asertivan je suprotno od pasivan (slab, povučen, stidljiv) i suprotno od agresivan (nepristojan, drzak, arogantan, zahtijevan). </a:t>
            </a:r>
          </a:p>
          <a:p>
            <a:r>
              <a:rPr lang="bs-Latn-BA"/>
              <a:t>Zašto je neophodno da rukovodioci budu asertivni?</a:t>
            </a:r>
          </a:p>
          <a:p>
            <a:r>
              <a:rPr lang="bs-Latn-BA"/>
              <a:t>Izbjegava se konflikt.</a:t>
            </a:r>
          </a:p>
          <a:p>
            <a:r>
              <a:rPr lang="bs-Latn-BA"/>
              <a:t>Podiže efikasnost rada. </a:t>
            </a:r>
          </a:p>
          <a:p>
            <a:r>
              <a:rPr lang="bs-Latn-BA"/>
              <a:t>Štiti se od profesionalnog sagorijevanja.</a:t>
            </a:r>
          </a:p>
          <a:p>
            <a:r>
              <a:rPr lang="bs-Latn-BA"/>
              <a:t>Aseritivnost ne garantuje konstruktivan nastavak komunikacije, ali omogućava da zadržite profesionalni stav i redukujete stres.</a:t>
            </a:r>
          </a:p>
        </p:txBody>
      </p:sp>
    </p:spTree>
    <p:extLst>
      <p:ext uri="{BB962C8B-B14F-4D97-AF65-F5344CB8AC3E}">
        <p14:creationId xmlns:p14="http://schemas.microsoft.com/office/powerpoint/2010/main" val="2360155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26EA-446D-4192-9032-EA90591A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Asertivna prava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E485-01B3-40B9-9EE1-B69EDE8C1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2944"/>
          </a:xfrm>
        </p:spPr>
        <p:txBody>
          <a:bodyPr>
            <a:normAutofit fontScale="85000" lnSpcReduction="20000"/>
          </a:bodyPr>
          <a:lstStyle/>
          <a:p>
            <a:r>
              <a:rPr lang="bs-Latn-BA" b="1" u="sng"/>
              <a:t>Imate pravo da:</a:t>
            </a:r>
          </a:p>
          <a:p>
            <a:r>
              <a:rPr lang="bs-Latn-BA"/>
              <a:t>-zahtijevate poštovanje</a:t>
            </a:r>
          </a:p>
          <a:p>
            <a:r>
              <a:rPr lang="bs-Latn-BA"/>
              <a:t>-postavljate drugima granice</a:t>
            </a:r>
          </a:p>
          <a:p>
            <a:r>
              <a:rPr lang="bs-Latn-BA"/>
              <a:t>-kažete NE</a:t>
            </a:r>
          </a:p>
          <a:p>
            <a:r>
              <a:rPr lang="bs-Latn-BA"/>
              <a:t>-kažete da ne razumijete, ne znate </a:t>
            </a:r>
          </a:p>
          <a:p>
            <a:r>
              <a:rPr lang="bs-Latn-BA"/>
              <a:t>-da se predlomislite</a:t>
            </a:r>
          </a:p>
          <a:p>
            <a:r>
              <a:rPr lang="bs-Latn-BA"/>
              <a:t>-da pravite greške i snosite posljedice</a:t>
            </a:r>
          </a:p>
          <a:p>
            <a:r>
              <a:rPr lang="bs-Latn-BA"/>
              <a:t>-da ne odgovorite na pitanja ako su lične, uvredljiva isl.</a:t>
            </a:r>
          </a:p>
          <a:p>
            <a:r>
              <a:rPr lang="bs-Latn-BA"/>
              <a:t>-da odbijete zahtijev, pomoć, uslugu  a da pri tome ne osjećate krivicu (argumentujte)</a:t>
            </a:r>
          </a:p>
          <a:p>
            <a:r>
              <a:rPr lang="bs-Latn-BA"/>
              <a:t>-da tražite pomoć i informacije</a:t>
            </a:r>
          </a:p>
          <a:p>
            <a:r>
              <a:rPr lang="bs-Latn-BA"/>
              <a:t>-da se ne pravdate </a:t>
            </a:r>
          </a:p>
          <a:p>
            <a:r>
              <a:rPr lang="bs-Latn-BA"/>
              <a:t>-da delegirate problem</a:t>
            </a:r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4115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D94D-233A-48B2-9E4C-0D3C01045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Kada se koristi asertivna komunikacija, Schimmel(1976) </a:t>
            </a:r>
            <a:br>
              <a:rPr lang="bs-Latn-BA" sz="2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s-Latn-BA" sz="2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C57EE-7090-4606-964D-196597362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Kada prigovarate, pravite zahtjeve, tražite usluge i insistirate da se Vaša prava poštuju kao prava važnog, ravnopravnog ljudskog bića.</a:t>
            </a:r>
            <a:br>
              <a:rPr lang="en-US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-Kada izražavate negativne emocije (žalbe,nepristajanje,neslaganje) ili odbijate zahtjeve.</a:t>
            </a:r>
            <a:br>
              <a:rPr lang="en-US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-Kada pitate za razloge, dovodite u pitanje autoritet ili tradiciju, ne zato što ste buntovni, već da biste preuzeli odgovornost za vaš dio kontrole, kao i poboljšanje neke situacije.</a:t>
            </a:r>
            <a:br>
              <a:rPr lang="en-US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-Kada dajete inicijativu,nastavljate, mijenjate i završavate razgovor.</a:t>
            </a:r>
            <a:br>
              <a:rPr lang="en-US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-Kada želite pravilno postupiti sa manjim uzbuđenjima, da ne bi prerasla u intenzivnu ljutnju i eksplozivnu agresiju.</a:t>
            </a:r>
            <a:br>
              <a:rPr lang="en-US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-Kada pokazujete pozitivne emocije (radost,ponos,privlačnost) i upućuj</a:t>
            </a:r>
            <a:r>
              <a:rPr lang="bs-Latn-BA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komplimente</a:t>
            </a:r>
            <a:r>
              <a:rPr lang="bs-Latn-BA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s-Latn-BA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95918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23567-E2EC-487D-9449-D02761707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Asertivno postupite kada druga osoba/e:</a:t>
            </a:r>
            <a:br>
              <a:rPr lang="bs-Latn-BA" sz="2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s-Latn-BA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3D54B-E68E-408A-8A41-68B5F9DA6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-ismijava vas ili  nečiju ličnost,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-optužuje (ili prebaciju odgovornost) vas ili druge za problem, 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-direktno vas uvrijedi kao ličnost, 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-pasivno se ponaša, 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-stupa u raspravu/debate/svađu, 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-prijeti, 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-poriče, negira,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-samosažaljeva se</a:t>
            </a:r>
            <a:r>
              <a:rPr lang="bs-Latn-BA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b="0" i="0">
                <a:solidFill>
                  <a:srgbClr val="2420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bs-Latn-BA" sz="180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86167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C162-D516-410B-B139-6582B75E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/>
              <a:t>Vježba: Zamijenite navedne rečenice, asertivnim.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4CA73-C0D5-4F8A-A11D-41243C74D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/>
              <a:t>1. Da mi se više nikada niste tako obratili!</a:t>
            </a:r>
          </a:p>
          <a:p>
            <a:r>
              <a:rPr lang="bs-Latn-BA"/>
              <a:t>2. Niste u pravu!</a:t>
            </a:r>
          </a:p>
          <a:p>
            <a:r>
              <a:rPr lang="bs-Latn-BA"/>
              <a:t>3. To mene ne zanima./Preopširni ste./Skratite!</a:t>
            </a:r>
          </a:p>
          <a:p>
            <a:r>
              <a:rPr lang="bs-Latn-BA"/>
              <a:t>4.Prestanite da se derete!  /Smanjite ton!</a:t>
            </a:r>
          </a:p>
          <a:p>
            <a:r>
              <a:rPr lang="bs-Latn-BA"/>
              <a:t>5.Što se nervirate!</a:t>
            </a:r>
          </a:p>
          <a:p>
            <a:r>
              <a:rPr lang="bs-Latn-BA"/>
              <a:t>6.Ne prekidajte me!</a:t>
            </a:r>
          </a:p>
          <a:p>
            <a:r>
              <a:rPr lang="bs-Latn-BA"/>
              <a:t>7.Kako ne razumijete!?</a:t>
            </a:r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52207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3C162-D516-410B-B139-6582B75E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/>
          </a:bodyPr>
          <a:lstStyle/>
          <a:p>
            <a:r>
              <a:rPr lang="bs-Latn-BA" sz="3200"/>
              <a:t>Vježba: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4CA73-C0D5-4F8A-A11D-41243C74D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28339"/>
            <a:ext cx="10058400" cy="5486400"/>
          </a:xfrm>
        </p:spPr>
        <p:txBody>
          <a:bodyPr>
            <a:normAutofit fontScale="92500" lnSpcReduction="20000"/>
          </a:bodyPr>
          <a:lstStyle/>
          <a:p>
            <a:r>
              <a:rPr lang="bs-Latn-BA"/>
              <a:t>1. Da mi se više nikada niste tako obratili!</a:t>
            </a:r>
          </a:p>
          <a:p>
            <a:r>
              <a:rPr lang="bs-Latn-BA">
                <a:solidFill>
                  <a:srgbClr val="92D050"/>
                </a:solidFill>
              </a:rPr>
              <a:t>AS: Ne dozvoljavam da mi se tako obraćate. </a:t>
            </a:r>
          </a:p>
          <a:p>
            <a:r>
              <a:rPr lang="bs-Latn-BA"/>
              <a:t>2. Niste u pravu!</a:t>
            </a:r>
          </a:p>
          <a:p>
            <a:r>
              <a:rPr lang="bs-Latn-BA">
                <a:solidFill>
                  <a:srgbClr val="92D050"/>
                </a:solidFill>
              </a:rPr>
              <a:t>AS:Ja ne mislim tako./Ja to vidim drugačije.</a:t>
            </a:r>
          </a:p>
          <a:p>
            <a:r>
              <a:rPr lang="bs-Latn-BA"/>
              <a:t>3. To mene ne zanima./Preopširni ste./Skratite!</a:t>
            </a:r>
          </a:p>
          <a:p>
            <a:r>
              <a:rPr lang="bs-Latn-BA">
                <a:solidFill>
                  <a:srgbClr val="92D050"/>
                </a:solidFill>
              </a:rPr>
              <a:t>AS:O tome možemo kasnije. Cijenio/la bi ako se istaknete na najvažnije.</a:t>
            </a:r>
          </a:p>
          <a:p>
            <a:r>
              <a:rPr lang="bs-Latn-BA"/>
              <a:t>4.Prestanite da se derete!  /Smanjite ton!</a:t>
            </a:r>
          </a:p>
          <a:p>
            <a:r>
              <a:rPr lang="bs-Latn-BA">
                <a:solidFill>
                  <a:srgbClr val="92D050"/>
                </a:solidFill>
              </a:rPr>
              <a:t>AS:Ne dopada mi se ton vašeg glasa./Dobro vas čujem možete tiše govorite.</a:t>
            </a:r>
          </a:p>
          <a:p>
            <a:r>
              <a:rPr lang="bs-Latn-BA"/>
              <a:t>5.Što se nervirate!</a:t>
            </a:r>
          </a:p>
          <a:p>
            <a:r>
              <a:rPr lang="bs-Latn-BA">
                <a:solidFill>
                  <a:srgbClr val="92D050"/>
                </a:solidFill>
              </a:rPr>
              <a:t>AS:Vidim da ste se uznemireni, možemo nastaviti razgovor  kada se smirite.</a:t>
            </a:r>
          </a:p>
          <a:p>
            <a:r>
              <a:rPr lang="bs-Latn-BA"/>
              <a:t>6.Ne prekidajte me!</a:t>
            </a:r>
          </a:p>
          <a:p>
            <a:r>
              <a:rPr lang="bs-Latn-BA">
                <a:solidFill>
                  <a:srgbClr val="92D050"/>
                </a:solidFill>
              </a:rPr>
              <a:t>AS: Cijenio/la  bih da me ne prekidate dok govorim./ Cijenio/la bih da mi omogućite da završim.</a:t>
            </a:r>
          </a:p>
          <a:p>
            <a:r>
              <a:rPr lang="bs-Latn-BA"/>
              <a:t>7.Kako ne razumijete!?</a:t>
            </a:r>
          </a:p>
          <a:p>
            <a:r>
              <a:rPr lang="bs-Latn-BA">
                <a:solidFill>
                  <a:srgbClr val="92D050"/>
                </a:solidFill>
              </a:rPr>
              <a:t>AS:Tačnoi mi recite šta ne razumijete, objasniću vam. </a:t>
            </a:r>
          </a:p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6461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914"/>
          </a:xfrm>
        </p:spPr>
        <p:txBody>
          <a:bodyPr>
            <a:normAutofit fontScale="90000"/>
          </a:bodyPr>
          <a:lstStyle/>
          <a:p>
            <a:r>
              <a:rPr lang="bs-Latn-BA" dirty="0"/>
              <a:t>	</a:t>
            </a:r>
            <a:r>
              <a:rPr lang="bs-Latn-BA"/>
              <a:t>	</a:t>
            </a:r>
            <a:endParaRPr lang="en-US" dirty="0"/>
          </a:p>
        </p:txBody>
      </p:sp>
      <p:pic>
        <p:nvPicPr>
          <p:cNvPr id="4" name="Content Placeholder 3" descr="A person's hand holding a light bulb above water&#10;&#10;Description automatically generated with low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8" y="129092"/>
            <a:ext cx="11392348" cy="6260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5EC6AE-C203-4E1A-B464-29DD5B25AD80}"/>
              </a:ext>
            </a:extLst>
          </p:cNvPr>
          <p:cNvSpPr txBox="1"/>
          <p:nvPr/>
        </p:nvSpPr>
        <p:spPr>
          <a:xfrm>
            <a:off x="4001845" y="1312433"/>
            <a:ext cx="147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/>
              <a:t>Homeostaza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C97060-651C-401B-B942-869238E715CF}"/>
              </a:ext>
            </a:extLst>
          </p:cNvPr>
          <p:cNvSpPr txBox="1"/>
          <p:nvPr/>
        </p:nvSpPr>
        <p:spPr>
          <a:xfrm>
            <a:off x="7444292" y="882127"/>
            <a:ext cx="1086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/>
              <a:t>Stres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0E1FF5-6E74-475C-816F-F8EF3DB0E86A}"/>
              </a:ext>
            </a:extLst>
          </p:cNvPr>
          <p:cNvSpPr txBox="1"/>
          <p:nvPr/>
        </p:nvSpPr>
        <p:spPr>
          <a:xfrm>
            <a:off x="7444292" y="3012141"/>
            <a:ext cx="92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/>
              <a:t>Eustres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DA855-BFE9-4592-8D4E-BEF3DC383E01}"/>
              </a:ext>
            </a:extLst>
          </p:cNvPr>
          <p:cNvSpPr txBox="1"/>
          <p:nvPr/>
        </p:nvSpPr>
        <p:spPr>
          <a:xfrm>
            <a:off x="8272631" y="2130014"/>
            <a:ext cx="925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/>
              <a:t>Distres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CADFDC-FD07-4689-BADC-80290A3879EB}"/>
              </a:ext>
            </a:extLst>
          </p:cNvPr>
          <p:cNvSpPr txBox="1"/>
          <p:nvPr/>
        </p:nvSpPr>
        <p:spPr>
          <a:xfrm>
            <a:off x="2259106" y="2700169"/>
            <a:ext cx="78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/>
              <a:t>Izazov</a:t>
            </a:r>
          </a:p>
        </p:txBody>
      </p:sp>
    </p:spTree>
    <p:extLst>
      <p:ext uri="{BB962C8B-B14F-4D97-AF65-F5344CB8AC3E}">
        <p14:creationId xmlns:p14="http://schemas.microsoft.com/office/powerpoint/2010/main" val="202535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9B3CF-7A7F-4FDB-BD91-3EABDFA6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Kanali komunikacije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5FE4-CB9B-48B3-8562-46C95B08E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1.Sadržaj izrečenog </a:t>
            </a:r>
          </a:p>
          <a:p>
            <a:r>
              <a:rPr lang="bs-Latn-BA"/>
              <a:t>2.Ton glasa </a:t>
            </a:r>
          </a:p>
          <a:p>
            <a:r>
              <a:rPr lang="bs-Latn-BA"/>
              <a:t>3.Izraz lica (mimika)</a:t>
            </a:r>
          </a:p>
          <a:p>
            <a:r>
              <a:rPr lang="bs-Latn-BA"/>
              <a:t>4. Stav tijela (položaj)</a:t>
            </a:r>
          </a:p>
          <a:p>
            <a:r>
              <a:rPr lang="bs-Latn-BA"/>
              <a:t>5.Pokreti tijela (neverbalno ponašanje) </a:t>
            </a:r>
          </a:p>
        </p:txBody>
      </p:sp>
    </p:spTree>
    <p:extLst>
      <p:ext uri="{BB962C8B-B14F-4D97-AF65-F5344CB8AC3E}">
        <p14:creationId xmlns:p14="http://schemas.microsoft.com/office/powerpoint/2010/main" val="2031942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6C498-410B-46BA-BFD6-C710ED84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Motivacija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5FDF-5AF8-4220-AAFC-E7E56F355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Intrinzička motivacija (unutrašnja potreba za radom,učenjem, znanjem, kreitivnosti, stvaranjem isl)</a:t>
            </a:r>
          </a:p>
          <a:p>
            <a:r>
              <a:rPr lang="bs-Latn-BA"/>
              <a:t>Ekstrinzička motivacija (spoljašnje novčane nagrade, plata, bonusi, stimulacije, popularnost, pozicija moći i odlučivanja isl)</a:t>
            </a:r>
          </a:p>
          <a:p>
            <a:r>
              <a:rPr lang="bs-Latn-BA"/>
              <a:t>U radnom procesu obe su važne. Ekstrinzičkom motivacijom može se uticati na intrizičku motivaciju i obratno, nedostatak ekstrinizičke motivacije gasi intrinzičku.</a:t>
            </a:r>
          </a:p>
        </p:txBody>
      </p:sp>
    </p:spTree>
    <p:extLst>
      <p:ext uri="{BB962C8B-B14F-4D97-AF65-F5344CB8AC3E}">
        <p14:creationId xmlns:p14="http://schemas.microsoft.com/office/powerpoint/2010/main" val="2089703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22AA-0D89-4814-88D1-C5DFE66D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Preporuke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683DE-B07D-486F-9508-5F5A4ACDE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/>
              <a:t>1.Postavljanje jasnih očekivanja-rezultata rada </a:t>
            </a:r>
          </a:p>
          <a:p>
            <a:r>
              <a:rPr lang="bs-Latn-BA"/>
              <a:t>2.Prepuštanje odgovornosti </a:t>
            </a:r>
          </a:p>
          <a:p>
            <a:r>
              <a:rPr lang="bs-Latn-BA"/>
              <a:t>3.Odavanje priznanje (priznanja i pohvale javno za razliku od kritike) </a:t>
            </a:r>
          </a:p>
          <a:p>
            <a:r>
              <a:rPr lang="bs-Latn-BA"/>
              <a:t>4.Njegovati osjećaj pripadnosti kolektivu</a:t>
            </a:r>
          </a:p>
          <a:p>
            <a:r>
              <a:rPr lang="bs-Latn-BA"/>
              <a:t>5.Nagraditi rezultate </a:t>
            </a:r>
          </a:p>
          <a:p>
            <a:r>
              <a:rPr lang="bs-Latn-BA"/>
              <a:t>6.Podsticati lični razvoj uposlenih</a:t>
            </a:r>
          </a:p>
          <a:p>
            <a:r>
              <a:rPr lang="bs-Latn-BA"/>
              <a:t>7.Uvijek voditi računa o jednakosti</a:t>
            </a:r>
          </a:p>
          <a:p>
            <a:r>
              <a:rPr lang="bs-Latn-BA"/>
              <a:t>8.Njegovati dobru atmosferu</a:t>
            </a:r>
          </a:p>
          <a:p>
            <a:r>
              <a:rPr lang="bs-Latn-BA"/>
              <a:t>9.Dati lični primjer</a:t>
            </a:r>
          </a:p>
          <a:p>
            <a:r>
              <a:rPr lang="bs-Latn-BA"/>
              <a:t>10.Uključivati u važne odluke i pitati za mišljenje </a:t>
            </a:r>
          </a:p>
        </p:txBody>
      </p:sp>
    </p:spTree>
    <p:extLst>
      <p:ext uri="{BB962C8B-B14F-4D97-AF65-F5344CB8AC3E}">
        <p14:creationId xmlns:p14="http://schemas.microsoft.com/office/powerpoint/2010/main" val="1036243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1EC6-BC94-4653-9E95-212CA92A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Samoprocjena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6F315-18E6-4C3B-AF32-6B5306BEC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Upitnik </a:t>
            </a:r>
          </a:p>
        </p:txBody>
      </p:sp>
    </p:spTree>
    <p:extLst>
      <p:ext uri="{BB962C8B-B14F-4D97-AF65-F5344CB8AC3E}">
        <p14:creationId xmlns:p14="http://schemas.microsoft.com/office/powerpoint/2010/main" val="2987224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1A87-0CA8-4D86-A181-81D5C2DD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25911"/>
            <a:ext cx="10058400" cy="1420009"/>
          </a:xfrm>
        </p:spPr>
        <p:txBody>
          <a:bodyPr>
            <a:normAutofit fontScale="90000"/>
          </a:bodyPr>
          <a:lstStyle/>
          <a:p>
            <a:r>
              <a:rPr lang="bs-Latn-BA" sz="4000"/>
              <a:t>Rang lista osobina dobrih rukovodilaca</a:t>
            </a:r>
            <a:br>
              <a:rPr lang="bs-Latn-BA"/>
            </a:br>
            <a:r>
              <a:rPr lang="bs-Latn-BA" sz="180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Bojić, M. (2016). Poželjne osobine uspešnog rukovodioca. </a:t>
            </a:r>
            <a:r>
              <a:rPr lang="bs-Latn-BA" sz="1800" i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Pravo-teorija i praksa</a:t>
            </a:r>
            <a:r>
              <a:rPr lang="bs-Latn-BA" sz="180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 </a:t>
            </a:r>
            <a:r>
              <a:rPr lang="bs-Latn-BA" sz="1800" i="1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33</a:t>
            </a:r>
            <a:r>
              <a:rPr lang="bs-Latn-BA" sz="180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(4-6), 17-31.</a:t>
            </a:r>
            <a:br>
              <a:rPr lang="bs-Latn-B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bs-Latn-BA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ACACD1-B6D9-4326-853F-CE6F3BDCA3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695277"/>
              </p:ext>
            </p:extLst>
          </p:nvPr>
        </p:nvGraphicFramePr>
        <p:xfrm>
          <a:off x="731520" y="1183341"/>
          <a:ext cx="10423843" cy="58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3680">
                  <a:extLst>
                    <a:ext uri="{9D8B030D-6E8A-4147-A177-3AD203B41FA5}">
                      <a16:colId xmlns:a16="http://schemas.microsoft.com/office/drawing/2014/main" val="3703255162"/>
                    </a:ext>
                  </a:extLst>
                </a:gridCol>
                <a:gridCol w="2670824">
                  <a:extLst>
                    <a:ext uri="{9D8B030D-6E8A-4147-A177-3AD203B41FA5}">
                      <a16:colId xmlns:a16="http://schemas.microsoft.com/office/drawing/2014/main" val="2783698194"/>
                    </a:ext>
                  </a:extLst>
                </a:gridCol>
                <a:gridCol w="2569285">
                  <a:extLst>
                    <a:ext uri="{9D8B030D-6E8A-4147-A177-3AD203B41FA5}">
                      <a16:colId xmlns:a16="http://schemas.microsoft.com/office/drawing/2014/main" val="3504294076"/>
                    </a:ext>
                  </a:extLst>
                </a:gridCol>
                <a:gridCol w="2620054">
                  <a:extLst>
                    <a:ext uri="{9D8B030D-6E8A-4147-A177-3AD203B41FA5}">
                      <a16:colId xmlns:a16="http://schemas.microsoft.com/office/drawing/2014/main" val="1662797921"/>
                    </a:ext>
                  </a:extLst>
                </a:gridCol>
              </a:tblGrid>
              <a:tr h="721491">
                <a:tc>
                  <a:txBody>
                    <a:bodyPr/>
                    <a:lstStyle/>
                    <a:p>
                      <a:r>
                        <a:rPr lang="bs-Latn-BA" b="0">
                          <a:solidFill>
                            <a:schemeClr val="tx1"/>
                          </a:solidFill>
                        </a:rPr>
                        <a:t>1.Pravednost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b="0">
                          <a:solidFill>
                            <a:schemeClr val="tx1"/>
                          </a:solidFill>
                        </a:rPr>
                        <a:t>7.Odlučnost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 b="0">
                          <a:solidFill>
                            <a:schemeClr val="tx1"/>
                          </a:solidFill>
                        </a:rPr>
                        <a:t>13.Moralne osobine </a:t>
                      </a:r>
                    </a:p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b="0">
                          <a:solidFill>
                            <a:schemeClr val="tx1"/>
                          </a:solidFill>
                        </a:rPr>
                        <a:t>19.Upornost i dosljednost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00960"/>
                  </a:ext>
                </a:extLst>
              </a:tr>
              <a:tr h="1649123">
                <a:tc>
                  <a:txBody>
                    <a:bodyPr/>
                    <a:lstStyle/>
                    <a:p>
                      <a:r>
                        <a:rPr lang="bs-Latn-BA"/>
                        <a:t>2.Opšta i stručna obrazovanost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8.Sposobnost za organizaciju rada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/>
                        <a:t> 14. Sposobnost za razvijanje i njegovanje dobrih međusovnih odnosa </a:t>
                      </a:r>
                    </a:p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20.Profesionalni odnos prema poslu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72447"/>
                  </a:ext>
                </a:extLst>
              </a:tr>
              <a:tr h="1339913">
                <a:tc>
                  <a:txBody>
                    <a:bodyPr/>
                    <a:lstStyle/>
                    <a:p>
                      <a:r>
                        <a:rPr lang="bs-Latn-BA"/>
                        <a:t>3.Pouzdanost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/>
                        <a:t>9.Sposobnost za razumijevanje potreba i problema zaposlenih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s-Latn-BA"/>
                        <a:t>15. Motivisanost za obavljanje rukovodećih dužnosti </a:t>
                      </a:r>
                    </a:p>
                    <a:p>
                      <a:endParaRPr lang="bs-Latn-BA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/>
                        <a:t>21.Prinicipijelnost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50369"/>
                  </a:ext>
                </a:extLst>
              </a:tr>
              <a:tr h="721491">
                <a:tc>
                  <a:txBody>
                    <a:bodyPr/>
                    <a:lstStyle/>
                    <a:p>
                      <a:r>
                        <a:rPr lang="bs-Latn-BA"/>
                        <a:t>4.Spremnost da se pomogne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10.Samokontrola u ponašanju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16. Komunikativnost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22.Drugarski odnos prema podređenima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55488"/>
                  </a:ext>
                </a:extLst>
              </a:tr>
              <a:tr h="721491">
                <a:tc>
                  <a:txBody>
                    <a:bodyPr/>
                    <a:lstStyle/>
                    <a:p>
                      <a:r>
                        <a:rPr lang="bs-Latn-BA"/>
                        <a:t>5.Poštovanje ličnosti podređenih i kolektiva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11.Poznavanje ličnosti podređenih i kolektiva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17.Urednost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23.Elastičnost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370529"/>
                  </a:ext>
                </a:extLst>
              </a:tr>
              <a:tr h="721491">
                <a:tc>
                  <a:txBody>
                    <a:bodyPr/>
                    <a:lstStyle/>
                    <a:p>
                      <a:r>
                        <a:rPr lang="bs-Latn-BA"/>
                        <a:t>6.Objektivnost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/>
                        <a:t>12.Sposobnost za rukovođenje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/>
                        <a:t>18.Autoritativnost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/>
                        <a:t>24.Skromnost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1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678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A41F0-1283-4FC9-814B-B18F643A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Loše osobine rukovodilaca</a:t>
            </a:r>
            <a:br>
              <a:rPr lang="bs-Latn-BA"/>
            </a:br>
            <a:endParaRPr lang="bs-Latn-BA" sz="2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03C88-68EC-4867-99A0-F85BE680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1. Loši lideri nemaju ideju da imaju problem. Osim vještina i znanja, osobine ličnosti su presudne za dobro rukovođenje.</a:t>
            </a:r>
          </a:p>
          <a:p>
            <a:r>
              <a:rPr lang="bs-Latn-BA"/>
              <a:t>2.Rukovodioci koji se osjećaju frustrirano kada moraju da obučavaju zaposlene (ili novo zaposlene) ili da upute na nove vještine, od tima će biti ocijenjeni kao loši, nepouzdani i nezainteresovani, jer zaposleni visoko cijene pretpostavljene koji posjeduju vještine obučavanja i spremnost da pomognu.</a:t>
            </a:r>
          </a:p>
          <a:p>
            <a:r>
              <a:rPr lang="bs-Latn-BA"/>
              <a:t>3.Loši rukovodioci provjeravaju i po više puta rad svoji zaposlenih. Nedostatak povjerenje u radnike i saradnike ukazuje na  manjak samopouzdanja.</a:t>
            </a:r>
          </a:p>
          <a:p>
            <a:r>
              <a:rPr lang="bs-Latn-BA"/>
              <a:t>4.Ako šef nema želju da upozna svoje radnike neće steći  njihovo povjerenje i poštovanje. Emocionalna inteligencija smatra se jednom od najznačajnijih  indikatora uspješnog rukovodioca jer je briga za druge vitalni preduslov za sticanje povjerenja i poštovanja.</a:t>
            </a:r>
          </a:p>
        </p:txBody>
      </p:sp>
    </p:spTree>
    <p:extLst>
      <p:ext uri="{BB962C8B-B14F-4D97-AF65-F5344CB8AC3E}">
        <p14:creationId xmlns:p14="http://schemas.microsoft.com/office/powerpoint/2010/main" val="3529046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3BD1-EA09-46C0-8621-945DE5D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Loše osobine rukovodilaca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59E31-7184-429D-A40C-299453562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/>
              <a:t>5. Rukovodilac koji osjeća i priča da je rastrgnut na previše strana, da radi prekovremeno, da je uvijek tijesno sa rokovima isl. loše upravlja  i sobom i timom. Ako ne može da upravlja svojom efektivnošću i produktivnošću, ne može ni od drugih očekivati bolje.</a:t>
            </a:r>
          </a:p>
          <a:p>
            <a:r>
              <a:rPr lang="bs-Latn-BA"/>
              <a:t>6.Rukovodilac koji je nedostupan za zaposlene, koji ne preferira timski rad i koji se često zatvara u konacelariju pod izgovorom da mu treba koncentracija za rad pokazuje asocijalne tendencije koje nisu poželjna osobina dobrih rukovodilaca.</a:t>
            </a:r>
          </a:p>
          <a:p>
            <a:r>
              <a:rPr lang="bs-Latn-BA"/>
              <a:t>7.Za razliku od lošeg rukovodioca, dobar rukovodilac se interesuje i ulaže u napredak svojih zaposlenih  jer tako gradi lojalan odnos.</a:t>
            </a:r>
          </a:p>
          <a:p>
            <a:r>
              <a:rPr lang="bs-Latn-BA"/>
              <a:t>8. Rukovodioci koji insistiraju na formi, strogoj diciplini često imaju loše učinke rada svojih uposlenih</a:t>
            </a:r>
          </a:p>
          <a:p>
            <a:r>
              <a:rPr lang="bs-Latn-BA"/>
              <a:t>9.Ako rukovodilac ne vjeruje u sposobnost svojih zaposlenih to znači da  nema osobine kojima je moguće motivisati  uposlenike na rad. </a:t>
            </a:r>
          </a:p>
          <a:p>
            <a:r>
              <a:rPr lang="bs-Latn-BA"/>
              <a:t>10.Ako rukovodilac nije po volji  da neki zaposleni imaju vještine od kojih zavisi (npr. IKT služba) i zbog toga se osjeća ugroženo praviće greške koje će  drugima ukazati na njegovu nesigurnost.</a:t>
            </a:r>
          </a:p>
        </p:txBody>
      </p:sp>
    </p:spTree>
    <p:extLst>
      <p:ext uri="{BB962C8B-B14F-4D97-AF65-F5344CB8AC3E}">
        <p14:creationId xmlns:p14="http://schemas.microsoft.com/office/powerpoint/2010/main" val="333070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dirty="0"/>
              <a:t>State Bar Florida, 2005, prema Jonson,2005)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756321"/>
              </p:ext>
            </p:extLst>
          </p:nvPr>
        </p:nvGraphicFramePr>
        <p:xfrm>
          <a:off x="1097280" y="1846263"/>
          <a:ext cx="10058083" cy="42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019">
                  <a:extLst>
                    <a:ext uri="{9D8B030D-6E8A-4147-A177-3AD203B41FA5}">
                      <a16:colId xmlns:a16="http://schemas.microsoft.com/office/drawing/2014/main" val="2951190539"/>
                    </a:ext>
                  </a:extLst>
                </a:gridCol>
                <a:gridCol w="1731981">
                  <a:extLst>
                    <a:ext uri="{9D8B030D-6E8A-4147-A177-3AD203B41FA5}">
                      <a16:colId xmlns:a16="http://schemas.microsoft.com/office/drawing/2014/main" val="1319871396"/>
                    </a:ext>
                  </a:extLst>
                </a:gridCol>
                <a:gridCol w="3765176">
                  <a:extLst>
                    <a:ext uri="{9D8B030D-6E8A-4147-A177-3AD203B41FA5}">
                      <a16:colId xmlns:a16="http://schemas.microsoft.com/office/drawing/2014/main" val="2336243037"/>
                    </a:ext>
                  </a:extLst>
                </a:gridCol>
                <a:gridCol w="1720907">
                  <a:extLst>
                    <a:ext uri="{9D8B030D-6E8A-4147-A177-3AD203B41FA5}">
                      <a16:colId xmlns:a16="http://schemas.microsoft.com/office/drawing/2014/main" val="3994290438"/>
                    </a:ext>
                  </a:extLst>
                </a:gridCol>
              </a:tblGrid>
              <a:tr h="710680">
                <a:tc>
                  <a:txBody>
                    <a:bodyPr/>
                    <a:lstStyle/>
                    <a:p>
                      <a:r>
                        <a:rPr lang="bs-Latn-BA" dirty="0"/>
                        <a:t>DOGAĐAJ</a:t>
                      </a:r>
                      <a:r>
                        <a:rPr lang="bs-Latn-BA" baseline="0" dirty="0"/>
                        <a:t> 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VELIČINA STRESA</a:t>
                      </a:r>
                      <a:r>
                        <a:rPr lang="bs-Latn-BA" baseline="0" dirty="0"/>
                        <a:t> 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DOGAĐAJ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VELIČINA STRESA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2302"/>
                  </a:ext>
                </a:extLst>
              </a:tr>
              <a:tr h="710680">
                <a:tc>
                  <a:txBody>
                    <a:bodyPr/>
                    <a:lstStyle/>
                    <a:p>
                      <a:r>
                        <a:rPr lang="bs-Latn-BA" dirty="0"/>
                        <a:t>Smrt</a:t>
                      </a:r>
                      <a:r>
                        <a:rPr lang="bs-Latn-BA" baseline="0" dirty="0"/>
                        <a:t> bračnog partnera </a:t>
                      </a:r>
                      <a:endParaRPr lang="bs-Latn-BA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100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Krediti veći od</a:t>
                      </a:r>
                      <a:r>
                        <a:rPr lang="bs-Latn-BA" baseline="0" dirty="0"/>
                        <a:t> polovine plate </a:t>
                      </a:r>
                      <a:endParaRPr lang="bs-Latn-BA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31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964343"/>
                  </a:ext>
                </a:extLst>
              </a:tr>
              <a:tr h="710680">
                <a:tc>
                  <a:txBody>
                    <a:bodyPr/>
                    <a:lstStyle/>
                    <a:p>
                      <a:r>
                        <a:rPr lang="bs-Latn-BA" dirty="0"/>
                        <a:t>Razvod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73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Djeca napuštaju dom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29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215650"/>
                  </a:ext>
                </a:extLst>
              </a:tr>
              <a:tr h="710680">
                <a:tc>
                  <a:txBody>
                    <a:bodyPr/>
                    <a:lstStyle/>
                    <a:p>
                      <a:r>
                        <a:rPr lang="bs-Latn-BA"/>
                        <a:t>Smrt bliskog člana porodice</a:t>
                      </a:r>
                      <a:endParaRPr lang="bs-Latn-BA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63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Lični uspjeh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28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17029"/>
                  </a:ext>
                </a:extLst>
              </a:tr>
              <a:tr h="710680">
                <a:tc>
                  <a:txBody>
                    <a:bodyPr/>
                    <a:lstStyle/>
                    <a:p>
                      <a:r>
                        <a:rPr lang="bs-Latn-BA" dirty="0"/>
                        <a:t>Otkaz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50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Promjena mjesta</a:t>
                      </a:r>
                      <a:r>
                        <a:rPr lang="bs-Latn-BA" baseline="0" dirty="0"/>
                        <a:t> stanovanja, škole</a:t>
                      </a:r>
                      <a:endParaRPr lang="bs-Latn-B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20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66073"/>
                  </a:ext>
                </a:extLst>
              </a:tr>
              <a:tr h="710680">
                <a:tc>
                  <a:txBody>
                    <a:bodyPr/>
                    <a:lstStyle/>
                    <a:p>
                      <a:r>
                        <a:rPr lang="bs-Latn-BA" dirty="0"/>
                        <a:t>Penzija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45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Praznici</a:t>
                      </a:r>
                      <a:r>
                        <a:rPr lang="bs-Latn-BA" baseline="0" dirty="0"/>
                        <a:t> </a:t>
                      </a:r>
                      <a:endParaRPr lang="bs-Latn-BA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7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6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Rukovodeća pozicija kao izvor stresa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u="sng" dirty="0"/>
              <a:t>Dnevni mikrostresori</a:t>
            </a:r>
            <a:r>
              <a:rPr lang="bs-Latn-BA" dirty="0"/>
              <a:t>: gužva, čekanje, </a:t>
            </a:r>
            <a:r>
              <a:rPr lang="bs-Latn-BA"/>
              <a:t>gubitak stvari/ predmeta, </a:t>
            </a:r>
            <a:r>
              <a:rPr lang="bs-Latn-BA" dirty="0"/>
              <a:t>nedostatak odmora na dnevnom nivou...</a:t>
            </a:r>
          </a:p>
          <a:p>
            <a:r>
              <a:rPr lang="bs-Latn-BA" b="1" u="sng" dirty="0"/>
              <a:t>Hronična opterećenja</a:t>
            </a:r>
            <a:r>
              <a:rPr lang="bs-Latn-BA" dirty="0"/>
              <a:t>: usklađivanje većeg </a:t>
            </a:r>
            <a:r>
              <a:rPr lang="bs-Latn-BA"/>
              <a:t>broja socijalnih uloga, zaduženja, </a:t>
            </a:r>
            <a:r>
              <a:rPr lang="bs-Latn-BA" dirty="0"/>
              <a:t>bolest u porodici</a:t>
            </a:r>
            <a:r>
              <a:rPr lang="bs-Latn-BA"/>
              <a:t>,  </a:t>
            </a:r>
            <a:r>
              <a:rPr lang="bs-Latn-BA" dirty="0"/>
              <a:t>sterilitet...</a:t>
            </a:r>
          </a:p>
          <a:p>
            <a:r>
              <a:rPr lang="bs-Latn-BA" b="1" u="sng" dirty="0"/>
              <a:t>Veliki životni stresovi</a:t>
            </a:r>
            <a:r>
              <a:rPr lang="bs-Latn-BA" dirty="0"/>
              <a:t>: razvod, iznenadna smrt bliskog člana porodice</a:t>
            </a:r>
            <a:r>
              <a:rPr lang="bs-Latn-BA"/>
              <a:t>,  preseljenje</a:t>
            </a:r>
            <a:r>
              <a:rPr lang="bs-Latn-BA" dirty="0"/>
              <a:t>... </a:t>
            </a:r>
          </a:p>
          <a:p>
            <a:r>
              <a:rPr lang="bs-Latn-BA" b="1" u="sng" dirty="0"/>
              <a:t>Traumatski životni stresovi</a:t>
            </a:r>
            <a:r>
              <a:rPr lang="bs-Latn-BA" dirty="0"/>
              <a:t>: rat, saobraćajana nesreća</a:t>
            </a:r>
            <a:r>
              <a:rPr lang="bs-Latn-BA"/>
              <a:t>, ranjavanje...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5031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Kako ljudi reaguju na stres?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      </a:t>
            </a:r>
            <a:endParaRPr lang="bs-Latn-BA" dirty="0"/>
          </a:p>
        </p:txBody>
      </p:sp>
      <p:sp>
        <p:nvSpPr>
          <p:cNvPr id="9" name="Action Button: Sound 8">
            <a:hlinkClick r:id="" action="ppaction://noaction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B33BF9CE-C4AE-47DF-A17B-165333235944}"/>
              </a:ext>
            </a:extLst>
          </p:cNvPr>
          <p:cNvSpPr/>
          <p:nvPr/>
        </p:nvSpPr>
        <p:spPr>
          <a:xfrm>
            <a:off x="666974" y="2226833"/>
            <a:ext cx="1634081" cy="251621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/>
              <a:t>uzbuna</a:t>
            </a:r>
          </a:p>
        </p:txBody>
      </p:sp>
      <p:sp>
        <p:nvSpPr>
          <p:cNvPr id="13" name="Heart 12">
            <a:extLst>
              <a:ext uri="{FF2B5EF4-FFF2-40B4-BE49-F238E27FC236}">
                <a16:creationId xmlns:a16="http://schemas.microsoft.com/office/drawing/2014/main" id="{5D320A8B-B3EA-4A4B-A393-9D3DACDBB852}"/>
              </a:ext>
            </a:extLst>
          </p:cNvPr>
          <p:cNvSpPr/>
          <p:nvPr/>
        </p:nvSpPr>
        <p:spPr>
          <a:xfrm>
            <a:off x="3614568" y="3076678"/>
            <a:ext cx="1333950" cy="135277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/>
              <a:t>bijeg</a:t>
            </a:r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C6E42AC0-98F9-4C87-854A-6C254B6135CF}"/>
              </a:ext>
            </a:extLst>
          </p:cNvPr>
          <p:cNvSpPr/>
          <p:nvPr/>
        </p:nvSpPr>
        <p:spPr>
          <a:xfrm>
            <a:off x="3420931" y="4485945"/>
            <a:ext cx="1634081" cy="135277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/>
              <a:t>adaptacija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90943993-12F8-4207-8BA5-835D51D093A2}"/>
              </a:ext>
            </a:extLst>
          </p:cNvPr>
          <p:cNvSpPr/>
          <p:nvPr/>
        </p:nvSpPr>
        <p:spPr>
          <a:xfrm>
            <a:off x="2398954" y="239894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158E26A6-E674-4561-BD00-BDCC2EB9A31A}"/>
              </a:ext>
            </a:extLst>
          </p:cNvPr>
          <p:cNvSpPr/>
          <p:nvPr/>
        </p:nvSpPr>
        <p:spPr>
          <a:xfrm>
            <a:off x="2517288" y="347471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E338479-47C1-43E2-970B-19081A8DA8C8}"/>
              </a:ext>
            </a:extLst>
          </p:cNvPr>
          <p:cNvSpPr/>
          <p:nvPr/>
        </p:nvSpPr>
        <p:spPr>
          <a:xfrm>
            <a:off x="2506527" y="455048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EF895BCC-F7B5-4360-9304-843A58DEC9DD}"/>
              </a:ext>
            </a:extLst>
          </p:cNvPr>
          <p:cNvSpPr/>
          <p:nvPr/>
        </p:nvSpPr>
        <p:spPr>
          <a:xfrm>
            <a:off x="3550020" y="1900612"/>
            <a:ext cx="1527585" cy="11241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/>
              <a:t>borba</a:t>
            </a:r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6131073A-5DB2-4C03-B89C-000ADE8477E2}"/>
              </a:ext>
            </a:extLst>
          </p:cNvPr>
          <p:cNvSpPr/>
          <p:nvPr/>
        </p:nvSpPr>
        <p:spPr>
          <a:xfrm>
            <a:off x="7304443" y="2000910"/>
            <a:ext cx="1775010" cy="1288205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/>
              <a:t>iscrpljenje</a:t>
            </a:r>
          </a:p>
        </p:txBody>
      </p:sp>
      <p:sp>
        <p:nvSpPr>
          <p:cNvPr id="26" name="Smiley Face 25">
            <a:extLst>
              <a:ext uri="{FF2B5EF4-FFF2-40B4-BE49-F238E27FC236}">
                <a16:creationId xmlns:a16="http://schemas.microsoft.com/office/drawing/2014/main" id="{6AC8DEA2-6CEC-4C88-8740-6CDB2C97A55B}"/>
              </a:ext>
            </a:extLst>
          </p:cNvPr>
          <p:cNvSpPr/>
          <p:nvPr/>
        </p:nvSpPr>
        <p:spPr>
          <a:xfrm>
            <a:off x="7433530" y="3326789"/>
            <a:ext cx="1645923" cy="126402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/>
              <a:t>adaptacija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F2FDB48D-D34E-4FFD-8EFF-01BC35E5D49F}"/>
              </a:ext>
            </a:extLst>
          </p:cNvPr>
          <p:cNvSpPr/>
          <p:nvPr/>
        </p:nvSpPr>
        <p:spPr>
          <a:xfrm rot="1931810">
            <a:off x="5407012" y="2289904"/>
            <a:ext cx="12739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2823DD73-6182-4A32-AFF4-C0BF2E631699}"/>
              </a:ext>
            </a:extLst>
          </p:cNvPr>
          <p:cNvSpPr/>
          <p:nvPr/>
        </p:nvSpPr>
        <p:spPr>
          <a:xfrm rot="20374598">
            <a:off x="5336432" y="3491070"/>
            <a:ext cx="124478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1391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Elementi stresa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Novije psihološke teorije osim vrste stresora (njegove jačine ili intenziteta) i reakcija organizma naglašavaju i individualne kapacitete pojedinca, odnosno subjektivnu procjenu događaja.</a:t>
            </a:r>
          </a:p>
          <a:p>
            <a:r>
              <a:rPr lang="bs-Latn-BA" dirty="0"/>
              <a:t>1.DOGAĐAJ</a:t>
            </a:r>
          </a:p>
          <a:p>
            <a:r>
              <a:rPr lang="bs-Latn-BA" dirty="0"/>
              <a:t>2.SUBJEKTIVNA </a:t>
            </a:r>
            <a:r>
              <a:rPr lang="bs-Latn-BA"/>
              <a:t>PROCJENA DOGAĐAJA (pol,godine,osobine ličnosti,posljedice,predhodno iskustvo,karakteristike okruženja isl.)</a:t>
            </a:r>
            <a:endParaRPr lang="bs-Latn-BA" dirty="0"/>
          </a:p>
          <a:p>
            <a:r>
              <a:rPr lang="bs-Latn-BA" dirty="0"/>
              <a:t>3.PROMJENE NA PSIHOLOŠKOM, FIZIOLOŠKOM, TJELESNOM PLANU </a:t>
            </a:r>
          </a:p>
        </p:txBody>
      </p:sp>
    </p:spTree>
    <p:extLst>
      <p:ext uri="{BB962C8B-B14F-4D97-AF65-F5344CB8AC3E}">
        <p14:creationId xmlns:p14="http://schemas.microsoft.com/office/powerpoint/2010/main" val="111491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Važnost i emocije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/>
              <a:t> </a:t>
            </a:r>
            <a:endParaRPr lang="bs-Latn-BA" dirty="0"/>
          </a:p>
          <a:p>
            <a:r>
              <a:rPr lang="bs-Latn-BA" b="1" dirty="0"/>
              <a:t>Pripisivanje važnosti (valorizacija) </a:t>
            </a:r>
            <a:r>
              <a:rPr lang="bs-Latn-BA" dirty="0"/>
              <a:t>je proces koji je kod čovjeka povezan sa sistemom vrijednosti koji je u najvećoj mjeri produkt socijalizacije i personalizacije. Kada se u skladu sa tim neko značenje stimulusa procjeni kao važno ili značajno  nastaje emocija. </a:t>
            </a:r>
          </a:p>
          <a:p>
            <a:endParaRPr lang="bs-Latn-BA" dirty="0"/>
          </a:p>
        </p:txBody>
      </p:sp>
      <p:sp>
        <p:nvSpPr>
          <p:cNvPr id="4" name="Oval 3"/>
          <p:cNvSpPr/>
          <p:nvPr/>
        </p:nvSpPr>
        <p:spPr>
          <a:xfrm>
            <a:off x="1538344" y="4179335"/>
            <a:ext cx="142000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događaj</a:t>
            </a:r>
          </a:p>
        </p:txBody>
      </p:sp>
      <p:sp>
        <p:nvSpPr>
          <p:cNvPr id="5" name="Rectangle 4"/>
          <p:cNvSpPr/>
          <p:nvPr/>
        </p:nvSpPr>
        <p:spPr>
          <a:xfrm>
            <a:off x="4367605" y="3636079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Shvati!</a:t>
            </a:r>
          </a:p>
        </p:txBody>
      </p:sp>
      <p:sp>
        <p:nvSpPr>
          <p:cNvPr id="6" name="Rectangle 5"/>
          <p:cNvSpPr/>
          <p:nvPr/>
        </p:nvSpPr>
        <p:spPr>
          <a:xfrm>
            <a:off x="4378362" y="49592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Ocijeni!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6228678" y="3926541"/>
            <a:ext cx="1824497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dirty="0"/>
              <a:t>Reaguj!</a:t>
            </a:r>
          </a:p>
        </p:txBody>
      </p:sp>
      <p:cxnSp>
        <p:nvCxnSpPr>
          <p:cNvPr id="9" name="Straight Arrow Connector 8"/>
          <p:cNvCxnSpPr>
            <a:stCxn id="4" idx="6"/>
          </p:cNvCxnSpPr>
          <p:nvPr/>
        </p:nvCxnSpPr>
        <p:spPr>
          <a:xfrm flipV="1">
            <a:off x="2958353" y="4082516"/>
            <a:ext cx="1301675" cy="554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58353" y="4840941"/>
            <a:ext cx="1301675" cy="720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>
            <a:off x="4824805" y="4550479"/>
            <a:ext cx="10757" cy="40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</p:cNvCxnSpPr>
          <p:nvPr/>
        </p:nvCxnSpPr>
        <p:spPr>
          <a:xfrm>
            <a:off x="5282005" y="4093279"/>
            <a:ext cx="1204856" cy="199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368066" y="4959271"/>
            <a:ext cx="1420009" cy="602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6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Šta je sagorijevanje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BA" altLang="sr-Latn-RS" dirty="0"/>
              <a:t>Sagorijevanjem označavamo hronični radni stres visokog intenziteta koji mentalno i fizički iscrpljuje.</a:t>
            </a:r>
          </a:p>
          <a:p>
            <a:pPr algn="just"/>
            <a:r>
              <a:rPr lang="sr-Latn-BA" altLang="sr-Latn-RS" dirty="0"/>
              <a:t>Javlja se kod visoko motivisanih pojedinaca kada su njegova očekivanja i mogućnosti (zahtjevi) poslovnog okruženje neusklađeni.</a:t>
            </a:r>
          </a:p>
          <a:p>
            <a:pPr algn="just"/>
            <a:endParaRPr lang="sr-Latn-BA" altLang="sr-Latn-RS" dirty="0"/>
          </a:p>
          <a:p>
            <a:pPr algn="just"/>
            <a:endParaRPr lang="sr-Latn-BA" altLang="sr-Latn-RS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35950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0BC60-524B-4A96-8CBE-06BB5479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Razlika između stresa i sagorijevanja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65BE378-E3BD-45A9-AE61-A824D8420A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4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61186201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391326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STRES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SAGORIJEVANJE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027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Osjećamo ga kao kao tenziju, nemir, umor, česte su glavobolje, bol u želucu isl.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Osjećaju se ozbilje  zdravstvene tegobe,često u cijelom tijelu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663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Svjesni smo ga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Često nismo svjesni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22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Borimo se (planiramo,pravimo strategije, maštamo o pozitivnim ishodima,trudimo se vratiti kontrolu...)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Predali smo se (osjećamo se prazno, bez motivacije,potrošeno, nemamo nade...)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24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Pribjegavamo ljudima, gomilamo obaveze,užurbani 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Izbegavamo ljude, obaveze, sve postaje nevažno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28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s-Latn-BA"/>
                        <a:t>Povremeni emocionalni ispadi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/>
                        <a:t>Sve češći ispadi bijesa, ljutnje, agresivnosti, cinizma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33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1420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</TotalTime>
  <Words>1866</Words>
  <Application>Microsoft Office PowerPoint</Application>
  <PresentationFormat>Widescreen</PresentationFormat>
  <Paragraphs>215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Retrospect</vt:lpstr>
      <vt:lpstr> Proaktivna uloga šefova odjeljenja u rukovođenju odjeljenjem - Upravljanje stresom, konfliktima i motivacijom </vt:lpstr>
      <vt:lpstr>  </vt:lpstr>
      <vt:lpstr>State Bar Florida, 2005, prema Jonson,2005)</vt:lpstr>
      <vt:lpstr>Rukovodeća pozicija kao izvor stresa</vt:lpstr>
      <vt:lpstr>Kako ljudi reaguju na stres?</vt:lpstr>
      <vt:lpstr>Elementi stresa </vt:lpstr>
      <vt:lpstr>Važnost i emocije </vt:lpstr>
      <vt:lpstr>Šta je sagorijevanje ?</vt:lpstr>
      <vt:lpstr>Razlika između stresa i sagorijevanja </vt:lpstr>
      <vt:lpstr>VJEŠTINE SUOČAVANJA- SAMOZAŠTITA </vt:lpstr>
      <vt:lpstr>Samozaštita: šta možemo sami?</vt:lpstr>
      <vt:lpstr>Tempogram 1.Radni dani </vt:lpstr>
      <vt:lpstr>Tempogram:Vikend</vt:lpstr>
      <vt:lpstr>Šta je asertivnost?</vt:lpstr>
      <vt:lpstr>Asertivna prava </vt:lpstr>
      <vt:lpstr>Kada se koristi asertivna komunikacija, Schimmel(1976)  </vt:lpstr>
      <vt:lpstr>Asertivno postupite kada druga osoba/e: </vt:lpstr>
      <vt:lpstr>Vježba: Zamijenite navedne rečenice, asertivnim.</vt:lpstr>
      <vt:lpstr>Vježba:</vt:lpstr>
      <vt:lpstr>Kanali komunikacije </vt:lpstr>
      <vt:lpstr>Motivacija</vt:lpstr>
      <vt:lpstr>Preporuke </vt:lpstr>
      <vt:lpstr>Samoprocjena </vt:lpstr>
      <vt:lpstr>Rang lista osobina dobrih rukovodilaca Bojić, M. (2016). Poželjne osobine uspešnog rukovodioca. Pravo-teorija i praksa, 33(4-6), 17-31. </vt:lpstr>
      <vt:lpstr>Loše osobine rukovodilaca </vt:lpstr>
      <vt:lpstr>Loše osobine rukovodilaca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STRES </dc:title>
  <dc:creator>Olga-Lola Ninkovic</dc:creator>
  <cp:lastModifiedBy>Olga-Lola Ninkovic</cp:lastModifiedBy>
  <cp:revision>89</cp:revision>
  <dcterms:created xsi:type="dcterms:W3CDTF">2021-04-16T06:58:50Z</dcterms:created>
  <dcterms:modified xsi:type="dcterms:W3CDTF">2022-03-31T08:47:16Z</dcterms:modified>
</cp:coreProperties>
</file>