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300" r:id="rId3"/>
    <p:sldId id="310" r:id="rId4"/>
    <p:sldId id="312" r:id="rId5"/>
    <p:sldId id="281" r:id="rId6"/>
    <p:sldId id="283" r:id="rId7"/>
    <p:sldId id="282" r:id="rId8"/>
    <p:sldId id="267" r:id="rId9"/>
    <p:sldId id="286" r:id="rId10"/>
    <p:sldId id="301" r:id="rId11"/>
    <p:sldId id="302" r:id="rId12"/>
    <p:sldId id="303" r:id="rId13"/>
    <p:sldId id="311" r:id="rId14"/>
    <p:sldId id="304" r:id="rId15"/>
    <p:sldId id="305" r:id="rId16"/>
    <p:sldId id="306" r:id="rId17"/>
    <p:sldId id="307" r:id="rId18"/>
    <p:sldId id="308" r:id="rId19"/>
    <p:sldId id="309" r:id="rId20"/>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7647" autoAdjust="0"/>
  </p:normalViewPr>
  <p:slideViewPr>
    <p:cSldViewPr snapToGrid="0">
      <p:cViewPr varScale="1">
        <p:scale>
          <a:sx n="90" d="100"/>
          <a:sy n="90" d="100"/>
        </p:scale>
        <p:origin x="114"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024B722D-F3A9-4618-9354-FEC3FA8D95B7}" type="datetimeFigureOut">
              <a:rPr lang="en-US" smtClean="0"/>
              <a:pPr/>
              <a:t>11/26/2021</a:t>
            </a:fld>
            <a:endParaRPr lang="en-US"/>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BEA85A87-C79A-4507-AC55-BE1AF77BF9E0}" type="slidenum">
              <a:rPr lang="en-US" smtClean="0"/>
              <a:pPr/>
              <a:t>‹#›</a:t>
            </a:fld>
            <a:endParaRPr lang="en-US"/>
          </a:p>
        </p:txBody>
      </p:sp>
    </p:spTree>
    <p:extLst>
      <p:ext uri="{BB962C8B-B14F-4D97-AF65-F5344CB8AC3E}">
        <p14:creationId xmlns:p14="http://schemas.microsoft.com/office/powerpoint/2010/main" val="165465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85A87-C79A-4507-AC55-BE1AF77BF9E0}" type="slidenum">
              <a:rPr lang="en-US" smtClean="0"/>
              <a:pPr/>
              <a:t>7</a:t>
            </a:fld>
            <a:endParaRPr lang="en-US"/>
          </a:p>
        </p:txBody>
      </p:sp>
    </p:spTree>
    <p:extLst>
      <p:ext uri="{BB962C8B-B14F-4D97-AF65-F5344CB8AC3E}">
        <p14:creationId xmlns:p14="http://schemas.microsoft.com/office/powerpoint/2010/main" val="3957386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363179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06418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48617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64422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78432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1903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31869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69333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29027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74603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pPr/>
              <a:t>26. 11. 2021.</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11550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4C64F-4DA1-40CB-9236-A8D7A181C228}" type="datetimeFigureOut">
              <a:rPr lang="bs-Latn-BA" smtClean="0"/>
              <a:pPr/>
              <a:t>26. 11. 2021.</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351141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807" y="269059"/>
            <a:ext cx="10531366" cy="5940088"/>
          </a:xfrm>
          <a:prstGeom prst="rect">
            <a:avLst/>
          </a:prstGeom>
        </p:spPr>
        <p:txBody>
          <a:bodyPr wrap="square">
            <a:spAutoFit/>
          </a:bodyPr>
          <a:lstStyle/>
          <a:p>
            <a:pPr algn="just">
              <a:spcAft>
                <a:spcPts val="0"/>
              </a:spcAft>
            </a:pPr>
            <a:endParaRPr lang="sr-Cyrl-BA" sz="3200" b="1" dirty="0">
              <a:ea typeface="Times New Roman" panose="02020603050405020304" pitchFamily="18" charset="0"/>
            </a:endParaRPr>
          </a:p>
          <a:p>
            <a:pPr algn="just">
              <a:spcAft>
                <a:spcPts val="0"/>
              </a:spcAft>
            </a:pPr>
            <a:r>
              <a:rPr lang="bs-Latn-BA" sz="3200" b="1" dirty="0">
                <a:ea typeface="Times New Roman" panose="02020603050405020304" pitchFamily="18" charset="0"/>
              </a:rPr>
              <a:t>Aktuelna sudska praksa Vrhovnog suda Republike Srpske u upravnom sporu u primjeni odredaba članova </a:t>
            </a:r>
            <a:r>
              <a:rPr lang="sr-Cyrl-BA" sz="3200" b="1" dirty="0">
                <a:ea typeface="Times New Roman" panose="02020603050405020304" pitchFamily="18" charset="0"/>
              </a:rPr>
              <a:t>71</a:t>
            </a:r>
            <a:r>
              <a:rPr lang="bs-Latn-BA" sz="3200" b="1" dirty="0">
                <a:ea typeface="Times New Roman" panose="02020603050405020304" pitchFamily="18" charset="0"/>
              </a:rPr>
              <a:t>.</a:t>
            </a:r>
            <a:r>
              <a:rPr lang="sr-Cyrl-BA" sz="3200" b="1" dirty="0">
                <a:ea typeface="Times New Roman" panose="02020603050405020304" pitchFamily="18" charset="0"/>
              </a:rPr>
              <a:t>, 123., 124. став 1., 156 и 162. </a:t>
            </a:r>
            <a:r>
              <a:rPr lang="bs-Latn-BA" sz="3200" b="1" dirty="0">
                <a:ea typeface="Times New Roman" panose="02020603050405020304" pitchFamily="18" charset="0"/>
              </a:rPr>
              <a:t>Zakona o penzijskom i invalidskom osiguranju („Službeni glasnik Republike Srpske“ broj 134/11, 82/13 i 103/15, dalje: Zakon o PIO)</a:t>
            </a:r>
            <a:r>
              <a:rPr lang="sr-Cyrl-BA" sz="3200" b="1" dirty="0">
                <a:ea typeface="Times New Roman" panose="02020603050405020304" pitchFamily="18" charset="0"/>
              </a:rPr>
              <a:t>.</a:t>
            </a:r>
            <a:endParaRPr lang="bs-Latn-BA" sz="3200" b="1" dirty="0">
              <a:ea typeface="Times New Roman" panose="02020603050405020304" pitchFamily="18" charset="0"/>
            </a:endParaRPr>
          </a:p>
          <a:p>
            <a:pPr algn="ctr">
              <a:spcAft>
                <a:spcPts val="0"/>
              </a:spcAft>
            </a:pPr>
            <a:r>
              <a:rPr lang="bs-Latn-BA" sz="2800" b="1" dirty="0">
                <a:ea typeface="Times New Roman" panose="02020603050405020304" pitchFamily="18" charset="0"/>
              </a:rPr>
              <a:t> </a:t>
            </a:r>
          </a:p>
          <a:p>
            <a:pPr algn="ctr">
              <a:tabLst>
                <a:tab pos="676275" algn="l"/>
              </a:tabLst>
            </a:pPr>
            <a:r>
              <a:rPr lang="bs-Latn-BA" sz="3200" b="1" i="1" dirty="0">
                <a:ea typeface="Times New Roman" panose="02020603050405020304" pitchFamily="18" charset="0"/>
              </a:rPr>
              <a:t>Edukator: sudija Smiljana Mrša</a:t>
            </a:r>
            <a:br>
              <a:rPr lang="bs-Latn-BA" sz="3200" b="1" i="1" dirty="0">
                <a:ea typeface="Times New Roman" panose="02020603050405020304" pitchFamily="18" charset="0"/>
              </a:rPr>
            </a:br>
            <a:br>
              <a:rPr lang="bs-Latn-BA" sz="3200" b="1" i="1" dirty="0">
                <a:ea typeface="Times New Roman" panose="02020603050405020304" pitchFamily="18" charset="0"/>
              </a:rPr>
            </a:br>
            <a:r>
              <a:rPr lang="bs-Latn-BA" sz="3200" b="1" i="1" dirty="0">
                <a:ea typeface="Times New Roman" panose="02020603050405020304" pitchFamily="18" charset="0"/>
              </a:rPr>
              <a:t>Dana 26.11.20</a:t>
            </a:r>
            <a:r>
              <a:rPr lang="sr-Cyrl-BA" sz="3200" b="1" i="1" dirty="0">
                <a:ea typeface="Times New Roman" panose="02020603050405020304" pitchFamily="18" charset="0"/>
              </a:rPr>
              <a:t>21</a:t>
            </a:r>
            <a:r>
              <a:rPr lang="bs-Latn-BA" sz="3200" b="1" i="1" dirty="0">
                <a:ea typeface="Times New Roman" panose="02020603050405020304" pitchFamily="18" charset="0"/>
              </a:rPr>
              <a:t>. godine </a:t>
            </a:r>
          </a:p>
          <a:p>
            <a:pPr algn="ctr">
              <a:spcAft>
                <a:spcPts val="0"/>
              </a:spcAft>
              <a:tabLst>
                <a:tab pos="676275" algn="l"/>
              </a:tabLst>
            </a:pPr>
            <a:endParaRPr lang="bs-Latn-BA" sz="3200" b="1" dirty="0">
              <a:ea typeface="Times New Roman" panose="02020603050405020304" pitchFamily="18" charset="0"/>
            </a:endParaRPr>
          </a:p>
          <a:p>
            <a:pPr algn="ctr">
              <a:spcAft>
                <a:spcPts val="0"/>
              </a:spcAft>
              <a:tabLst>
                <a:tab pos="676275" algn="l"/>
              </a:tabLst>
            </a:pPr>
            <a:endParaRPr lang="bs-Latn-BA" sz="3200" b="1" dirty="0">
              <a:ea typeface="Times New Roman" panose="02020603050405020304" pitchFamily="18" charset="0"/>
            </a:endParaRPr>
          </a:p>
        </p:txBody>
      </p:sp>
    </p:spTree>
    <p:extLst>
      <p:ext uri="{BB962C8B-B14F-4D97-AF65-F5344CB8AC3E}">
        <p14:creationId xmlns:p14="http://schemas.microsoft.com/office/powerpoint/2010/main" val="312082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55665"/>
          </a:xfrm>
        </p:spPr>
        <p:txBody>
          <a:bodyPr>
            <a:normAutofit fontScale="90000"/>
          </a:bodyPr>
          <a:lstStyle/>
          <a:p>
            <a:r>
              <a:rPr lang="bs-Latn-BA" sz="2800" b="1" dirty="0"/>
              <a:t>Presuda</a:t>
            </a:r>
            <a:r>
              <a:rPr lang="bs-Latn-BA" b="1" dirty="0"/>
              <a:t> </a:t>
            </a:r>
            <a:r>
              <a:rPr lang="bs-Latn-BA" sz="2800" b="1" dirty="0"/>
              <a:t>Okružnog suda u Bijeljini broj 12 0 U 008519 21 U od 7.9.2021. godine. </a:t>
            </a:r>
            <a:br>
              <a:rPr lang="bs-Latn-BA" sz="2800" b="1" dirty="0"/>
            </a:br>
            <a:r>
              <a:rPr lang="bs-Latn-BA" sz="2800" b="1" dirty="0"/>
              <a:t>„Prema stanovištu ovog suda odredba člana 156. stav 2. važećeg Zakona o PIO se ne može restriktivno primjenjivati, jer tužiteljica ima nesumnjivo pravni </a:t>
            </a:r>
            <a:r>
              <a:rPr lang="bs-Latn-BA" sz="2800" b="1" dirty="0" err="1"/>
              <a:t>interes</a:t>
            </a:r>
            <a:r>
              <a:rPr lang="bs-Latn-BA" sz="2800" b="1" dirty="0"/>
              <a:t> da joj se doprinosi za sporni period uplate pojedinačnom uplatom, budući da ona ne treba da snosi štetne posljedice poslodavčevog neurednog plaćanja doprinosa za PIO, što je poslodavčeva zakonska obaveza, a sve imajući u vidu da se u staž osiguranja osiguraniku računa samo ono vrijeme za koje je uplaćen doprinos za PIO. Stoga, ukoliko se u konkretnom slučaju ne bi odobrila uplata doprinosa, za koju tuženi svakako ima i </a:t>
            </a:r>
            <a:r>
              <a:rPr lang="bs-Latn-BA" sz="2800" b="1" dirty="0" err="1"/>
              <a:t>mogućnost</a:t>
            </a:r>
            <a:r>
              <a:rPr lang="bs-Latn-BA" sz="2800" b="1" dirty="0"/>
              <a:t> </a:t>
            </a:r>
            <a:r>
              <a:rPr lang="bs-Latn-BA" sz="2800" b="1" dirty="0" err="1"/>
              <a:t>obračunavanja</a:t>
            </a:r>
            <a:r>
              <a:rPr lang="bs-Latn-BA" sz="2800" b="1" dirty="0"/>
              <a:t> zatezne kamate zbog </a:t>
            </a:r>
            <a:r>
              <a:rPr lang="bs-Latn-BA" sz="2800" b="1" dirty="0" err="1"/>
              <a:t>kašnjenja</a:t>
            </a:r>
            <a:r>
              <a:rPr lang="bs-Latn-BA" sz="2800" b="1" dirty="0"/>
              <a:t> sa uplatom, tužiteljica bi nesumnjivo bila dovedena u situaciju da trpi štetne posljedice poslodavčevog neurednog </a:t>
            </a:r>
            <a:r>
              <a:rPr lang="bs-Latn-BA" sz="2800" b="1" dirty="0" err="1"/>
              <a:t>izvršavanja</a:t>
            </a:r>
            <a:r>
              <a:rPr lang="bs-Latn-BA" sz="2800" b="1" dirty="0"/>
              <a:t> zakonskih obaveza, čime bi joj bilo povrijeđeno pravo na imovinu u smislu člana 1. stav 1. Protokola broj 1. Evropske konvencije“. </a:t>
            </a:r>
            <a:br>
              <a:rPr lang="bs-Latn-BA" sz="2800" b="1" dirty="0"/>
            </a:br>
            <a:endParaRPr lang="en-US" b="1" dirty="0"/>
          </a:p>
        </p:txBody>
      </p:sp>
    </p:spTree>
    <p:extLst>
      <p:ext uri="{BB962C8B-B14F-4D97-AF65-F5344CB8AC3E}">
        <p14:creationId xmlns:p14="http://schemas.microsoft.com/office/powerpoint/2010/main" val="3309739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1405"/>
          </a:xfrm>
        </p:spPr>
        <p:txBody>
          <a:bodyPr>
            <a:normAutofit/>
          </a:bodyPr>
          <a:lstStyle/>
          <a:p>
            <a:r>
              <a:rPr lang="bs-Latn-BA" sz="2800" b="1" dirty="0">
                <a:latin typeface="+mn-lt"/>
              </a:rPr>
              <a:t>Član 124. stav 1. Zakona o PIO</a:t>
            </a:r>
            <a:br>
              <a:rPr lang="bs-Latn-BA" sz="2800" b="1" dirty="0">
                <a:latin typeface="+mn-lt"/>
              </a:rPr>
            </a:br>
            <a:r>
              <a:rPr lang="bs-Latn-BA" sz="2800" b="1" dirty="0">
                <a:latin typeface="+mn-lt"/>
              </a:rPr>
              <a:t>Utvrđivanje invalidnosti osiguranika i nesposobnosti člana porodice kao uslova za ostvarivanje prava iz penzijskog i invalidskog osiguranja, vrše organi vještačenja Fonda</a:t>
            </a:r>
            <a:br>
              <a:rPr lang="bs-Latn-BA" sz="2800" b="1" dirty="0">
                <a:latin typeface="+mn-lt"/>
              </a:rPr>
            </a:br>
            <a:r>
              <a:rPr lang="bs-Latn-BA" sz="2800" b="1" dirty="0">
                <a:latin typeface="+mn-lt"/>
              </a:rPr>
              <a:t>Član 5. Uredbe o medicinskom vještačenju u penzijskom i invalidskom osiguranju („Službeni glasnik RS“ broj 2/13)</a:t>
            </a:r>
            <a:br>
              <a:rPr lang="bs-Latn-BA" sz="2800" b="1" dirty="0">
                <a:latin typeface="+mn-lt"/>
              </a:rPr>
            </a:br>
            <a:r>
              <a:rPr lang="bs-Latn-BA" sz="2800" b="1" dirty="0">
                <a:latin typeface="+mn-lt"/>
              </a:rPr>
              <a:t>Vještaci u organima vještačenja u prvom i drugom stepenu i vještaci u organima za reviziju su: doktori medicine, specijalisti medicine rada, porodične medicine, interne medicine, psihijatrije, neurologije, hirurgije, fizikalne medicine i rehabilitacije i druge specijalnosti kliničke medicine sa najmanje pet godina radnog iskustva u svojoj specijalnosti i licencom Komore doktora medicine Republike Srpske. </a:t>
            </a:r>
            <a:br>
              <a:rPr lang="bs-Latn-BA" sz="2800" dirty="0">
                <a:latin typeface="+mn-lt"/>
              </a:rPr>
            </a:br>
            <a:br>
              <a:rPr lang="bs-Latn-BA" sz="2800" dirty="0">
                <a:latin typeface="+mn-lt"/>
              </a:rPr>
            </a:br>
            <a:endParaRPr lang="en-US" sz="2800" dirty="0">
              <a:latin typeface="+mn-lt"/>
            </a:endParaRPr>
          </a:p>
        </p:txBody>
      </p:sp>
    </p:spTree>
    <p:extLst>
      <p:ext uri="{BB962C8B-B14F-4D97-AF65-F5344CB8AC3E}">
        <p14:creationId xmlns:p14="http://schemas.microsoft.com/office/powerpoint/2010/main" val="101101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15685"/>
          </a:xfrm>
        </p:spPr>
        <p:txBody>
          <a:bodyPr>
            <a:normAutofit/>
          </a:bodyPr>
          <a:lstStyle/>
          <a:p>
            <a:r>
              <a:rPr lang="bs-Latn-BA" sz="2800" b="1" dirty="0">
                <a:latin typeface="+mn-lt"/>
              </a:rPr>
              <a:t>Presuda Okružnog suda u Trebinju broj 15 0 U 004234 21 U 2 od 20.9.2021. godine. </a:t>
            </a:r>
            <a:br>
              <a:rPr lang="bs-Latn-BA" sz="2800" b="1" dirty="0">
                <a:latin typeface="+mn-lt"/>
              </a:rPr>
            </a:br>
            <a:r>
              <a:rPr lang="bs-Latn-BA" sz="2800" b="1" dirty="0">
                <a:latin typeface="+mn-lt"/>
              </a:rPr>
              <a:t>„Imajući u vidu da je u ovoj upravnoj stvari odlučna činjenica to da li je kod tužilje postojala invalidnost-gubitak radne sposobnosti, ovo pitanje je zahtijevalo posebno pojačanu potrebu razjašnjenja u toku upravnog postupka. Takvo razjašnjenje ni u kom slučaju ne može dati vještak koji je po specijalizaciji fizijatar, odnosno na ovakva pitanja detaljno i tačno može odgovoriti samo vještak psihijatar koji može nakon pregleda medicinske dokumentacije kompetentno i detaljno, koristeći postojeću medicinsku dokumentaciju utvrditi sve relevantne činjenice i dati jasan i dovoljno obrazložen nalaz i mišljenje o ovoj važnoj, pravno relevantnoj činjenici“. </a:t>
            </a:r>
            <a:br>
              <a:rPr lang="bs-Latn-BA" sz="2800" dirty="0">
                <a:latin typeface="+mn-lt"/>
              </a:rPr>
            </a:br>
            <a:endParaRPr lang="en-US" sz="2800" dirty="0">
              <a:latin typeface="+mn-lt"/>
            </a:endParaRPr>
          </a:p>
        </p:txBody>
      </p:sp>
    </p:spTree>
    <p:extLst>
      <p:ext uri="{BB962C8B-B14F-4D97-AF65-F5344CB8AC3E}">
        <p14:creationId xmlns:p14="http://schemas.microsoft.com/office/powerpoint/2010/main" val="1984727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16149"/>
          </a:xfrm>
        </p:spPr>
        <p:txBody>
          <a:bodyPr>
            <a:normAutofit/>
          </a:bodyPr>
          <a:lstStyle/>
          <a:p>
            <a:r>
              <a:rPr lang="bs-Latn-BA" sz="2400" b="1" dirty="0"/>
              <a:t>Presuda Vrhovnog suda Republike Srpske broj 12 0 U 006347 18 </a:t>
            </a:r>
            <a:r>
              <a:rPr lang="bs-Latn-BA" sz="2400" b="1" dirty="0" err="1"/>
              <a:t>Uvp</a:t>
            </a:r>
            <a:r>
              <a:rPr lang="bs-Latn-BA" sz="2400" b="1" dirty="0"/>
              <a:t> od 3.6.2020. godine. </a:t>
            </a:r>
            <a:br>
              <a:rPr lang="bs-Latn-BA" sz="2400" b="1" dirty="0"/>
            </a:br>
            <a:r>
              <a:rPr lang="bs-Latn-BA" sz="2400" b="1" dirty="0"/>
              <a:t>„Osnovani su prigovori zahtjeva tuženog, jer prema odredbi člana 5. Uredbe vještaci u organima vještačenja u prvom i drugom stepenu i vještaci u organu za reviziju su doktori medicine i specijalisti medicine rada, porodične medicine, interne medicine, psihijatrije, neurologije, hirurgije, fizikalne medicine i rehabilitacije i drugih specijalnosti kliničke medicine, sa najmanje pet godina radnog iskustva u svojoj specijalnosti i sa licencom Komore doktora medicine Republike Srpske, a date nalaze u upravnom predmetu su dali specijalista medicine rada (Ors-102/17) i specijalista fizikalne medicine i rehabilitacije (Dov-399/17), što je u saglasnosti sa navedenim članom Uredbe. </a:t>
            </a:r>
            <a:br>
              <a:rPr lang="bs-Latn-BA" sz="2400" b="1" dirty="0"/>
            </a:br>
            <a:r>
              <a:rPr lang="bs-Latn-BA" sz="2400" b="1" dirty="0"/>
              <a:t>Za tužioca je bio sporan nalaz Ors-102/17 od 16.3.2017. godine iz razloga što psihičko oboljenje (depresivni poremećaj, posttraumatski stresni poremećaj i pasivno-zavisni poremećaj ličnosti), nije dovedeno u vezu sa ratnim događajima, zbog čega je i izjavio žalbu, koju je tuženi osporenim aktom odbio, a nakon pribavljanja nalaza, ocjene i mišljenja broj: Dov-399/17 od 31.5.2017. godine, za koji je </a:t>
            </a:r>
            <a:r>
              <a:rPr lang="bs-Latn-BA" sz="2400" b="1" dirty="0" err="1"/>
              <a:t>nižestepeni</a:t>
            </a:r>
            <a:r>
              <a:rPr lang="bs-Latn-BA" sz="2400" b="1" dirty="0"/>
              <a:t> sud pogrešno </a:t>
            </a:r>
            <a:r>
              <a:rPr lang="bs-Latn-BA" sz="2400" b="1" dirty="0" err="1"/>
              <a:t>zaključio</a:t>
            </a:r>
            <a:r>
              <a:rPr lang="bs-Latn-BA" sz="2400" b="1" dirty="0"/>
              <a:t> da je dat suprotno članu 5. Uredbe“. </a:t>
            </a:r>
            <a:endParaRPr lang="en-US" sz="2400" b="1" dirty="0"/>
          </a:p>
        </p:txBody>
      </p:sp>
    </p:spTree>
    <p:extLst>
      <p:ext uri="{BB962C8B-B14F-4D97-AF65-F5344CB8AC3E}">
        <p14:creationId xmlns:p14="http://schemas.microsoft.com/office/powerpoint/2010/main" val="128326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9945"/>
          </a:xfrm>
        </p:spPr>
        <p:txBody>
          <a:bodyPr>
            <a:normAutofit/>
          </a:bodyPr>
          <a:lstStyle/>
          <a:p>
            <a:r>
              <a:rPr lang="bs-Latn-BA" sz="2800" b="1" dirty="0"/>
              <a:t>Član 123. Zakona o PIO</a:t>
            </a:r>
            <a:br>
              <a:rPr lang="bs-Latn-BA" sz="2800" b="1" dirty="0"/>
            </a:br>
            <a:br>
              <a:rPr lang="bs-Latn-BA" sz="2800" b="1" dirty="0"/>
            </a:br>
            <a:r>
              <a:rPr lang="bs-Latn-BA" sz="2800" b="1" dirty="0"/>
              <a:t>Stav 1. </a:t>
            </a:r>
            <a:br>
              <a:rPr lang="bs-Latn-BA" sz="2800" b="1" dirty="0"/>
            </a:br>
            <a:r>
              <a:rPr lang="bs-Latn-BA" sz="2800" b="1" dirty="0"/>
              <a:t>O pravima iz penzijskog i invalidskog osiguranja Fond rješava na osnovu podataka unesenih u matičnu evidenciju.</a:t>
            </a:r>
            <a:br>
              <a:rPr lang="bs-Latn-BA" sz="2800" b="1" dirty="0"/>
            </a:br>
            <a:r>
              <a:rPr lang="bs-Latn-BA" sz="2800" b="1" dirty="0"/>
              <a:t>Stav 2. </a:t>
            </a:r>
            <a:br>
              <a:rPr lang="bs-Latn-BA" sz="2800" b="1" dirty="0"/>
            </a:br>
            <a:r>
              <a:rPr lang="bs-Latn-BA" sz="2800" b="1" dirty="0"/>
              <a:t>Činjenice koje se ne mogu utvrditi na osnovu podataka iz matične evidencije, a koje su od značaja za ostvarivanje prava, utvrđuju se u postupku rješavanja o tim pravima. </a:t>
            </a:r>
            <a:endParaRPr lang="en-US" sz="2800" b="1" dirty="0"/>
          </a:p>
        </p:txBody>
      </p:sp>
    </p:spTree>
    <p:extLst>
      <p:ext uri="{BB962C8B-B14F-4D97-AF65-F5344CB8AC3E}">
        <p14:creationId xmlns:p14="http://schemas.microsoft.com/office/powerpoint/2010/main" val="627449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1405"/>
          </a:xfrm>
        </p:spPr>
        <p:txBody>
          <a:bodyPr>
            <a:normAutofit/>
          </a:bodyPr>
          <a:lstStyle/>
          <a:p>
            <a:r>
              <a:rPr lang="bs-Latn-BA" sz="2700" b="1" dirty="0"/>
              <a:t>Presuda Vrhovnog suda Republike Srpske broj 14 0 U 003858 19 </a:t>
            </a:r>
            <a:r>
              <a:rPr lang="bs-Latn-BA" sz="2700" b="1" dirty="0" err="1"/>
              <a:t>Uvp</a:t>
            </a:r>
            <a:r>
              <a:rPr lang="bs-Latn-BA" sz="2700" b="1" dirty="0"/>
              <a:t> od 9.9.2021. godine</a:t>
            </a:r>
            <a:br>
              <a:rPr lang="bs-Latn-BA" sz="2700" b="1" dirty="0"/>
            </a:br>
            <a:br>
              <a:rPr lang="bs-Latn-BA" sz="2700" b="1" dirty="0"/>
            </a:br>
            <a:r>
              <a:rPr lang="bs-Latn-BA" sz="2700" b="1" dirty="0"/>
              <a:t>„Pravilno </a:t>
            </a:r>
            <a:r>
              <a:rPr lang="bs-Latn-BA" sz="2700" b="1" dirty="0" err="1"/>
              <a:t>nižestepeni</a:t>
            </a:r>
            <a:r>
              <a:rPr lang="bs-Latn-BA" sz="2700" b="1" dirty="0"/>
              <a:t> sud u pobijanoj presudi ukazuje na odredbe člana 123. stav 1. i 2. Zakona o PIO, prema kojima činjenice koje se ne mogu utvrditi na osnovu podataka iz matične evidencije, a koje su od značaja za ostvarivanje prava se utvrđuju u postupku rješavanja o tim pravima. Tuženi nije proveo postupak radi utvrđivanja ovih činjenica, iako je tužiteljica dana 28.6.2018. godine podnijela dva zahtjeva, zahtjev za ostvarivanje prava na starosnu penziju i zahtjev za priznavanje isplaćenih novčanih naknada po ugovorima o povremenim ili privremenim poslovima, u osnovicu osiguranja, već je tužiteljicu samo obavijestio o propisima koji su važili do stupanja na snagu Zakona o PIO, te da ti podaci nisu registrovani u matičnoj evidenciji osiguranika.“ </a:t>
            </a:r>
            <a:br>
              <a:rPr lang="bs-Latn-BA" sz="2800" dirty="0"/>
            </a:br>
            <a:br>
              <a:rPr lang="bs-Latn-BA" sz="2800" dirty="0"/>
            </a:br>
            <a:endParaRPr lang="en-US" sz="2800" dirty="0"/>
          </a:p>
        </p:txBody>
      </p:sp>
    </p:spTree>
    <p:extLst>
      <p:ext uri="{BB962C8B-B14F-4D97-AF65-F5344CB8AC3E}">
        <p14:creationId xmlns:p14="http://schemas.microsoft.com/office/powerpoint/2010/main" val="84498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64175"/>
          </a:xfrm>
        </p:spPr>
        <p:txBody>
          <a:bodyPr>
            <a:normAutofit/>
          </a:bodyPr>
          <a:lstStyle/>
          <a:p>
            <a:r>
              <a:rPr lang="bs-Latn-BA" sz="2400" b="1" dirty="0"/>
              <a:t>Član 161. Zakona o PIO </a:t>
            </a:r>
            <a:br>
              <a:rPr lang="bs-Latn-BA" sz="2400" b="1" dirty="0"/>
            </a:br>
            <a:br>
              <a:rPr lang="bs-Latn-BA" sz="2400" b="1" dirty="0"/>
            </a:br>
            <a:r>
              <a:rPr lang="bs-Latn-BA" sz="2400" b="1" dirty="0"/>
              <a:t>Lice kome je na teret Fonda izvršena isplata, na koju nije imao pravo po ovom zakonu, obavezno je da vrati Fondu primljeni iznos ako je:</a:t>
            </a:r>
            <a:br>
              <a:rPr lang="bs-Latn-BA" sz="2400" b="1" dirty="0"/>
            </a:br>
            <a:br>
              <a:rPr lang="bs-Latn-BA" sz="2400" b="1" dirty="0"/>
            </a:br>
            <a:r>
              <a:rPr lang="bs-Latn-BA" sz="2400" b="1" dirty="0"/>
              <a:t> a) </a:t>
            </a:r>
            <a:r>
              <a:rPr lang="bs-Latn-BA" sz="2400" b="1" dirty="0">
                <a:latin typeface="+mn-lt"/>
              </a:rPr>
              <a:t>na osnovu neistinitih ili netačnih podataka koje je znalo ili je moralo znati da su neistiniti, odnosno netačni, ili na drugi </a:t>
            </a:r>
            <a:r>
              <a:rPr lang="bs-Latn-BA" sz="2400" b="1" dirty="0" err="1">
                <a:latin typeface="+mn-lt"/>
              </a:rPr>
              <a:t>protivpravan</a:t>
            </a:r>
            <a:r>
              <a:rPr lang="bs-Latn-BA" sz="2400" b="1" dirty="0">
                <a:latin typeface="+mn-lt"/>
              </a:rPr>
              <a:t> način ostvarilo pravo iz penzijskog i invalidskog osiguranja, ili je ostvarilo pravo  </a:t>
            </a:r>
            <a:r>
              <a:rPr lang="bs-Latn-BA" sz="2400" b="1" dirty="0"/>
              <a:t>u vežem obimu nego što mu po ovom zakonu pripada, </a:t>
            </a:r>
            <a:br>
              <a:rPr lang="bs-Latn-BA" sz="2400" b="1" dirty="0"/>
            </a:br>
            <a:br>
              <a:rPr lang="bs-Latn-BA" sz="2400" b="1" dirty="0"/>
            </a:br>
            <a:r>
              <a:rPr lang="bs-Latn-BA" sz="2400" b="1" dirty="0"/>
              <a:t>b) koristilo pravo zbog toga što nije prijavilo promjene koje utiču na </a:t>
            </a:r>
            <a:r>
              <a:rPr lang="bs-Latn-BA" sz="2400" b="1" dirty="0" err="1"/>
              <a:t>korišćenje</a:t>
            </a:r>
            <a:r>
              <a:rPr lang="bs-Latn-BA" sz="2400" b="1" dirty="0"/>
              <a:t>, gubitak ili obim prava, a znalo je ili je moralo znati za te promjene i </a:t>
            </a:r>
            <a:br>
              <a:rPr lang="bs-Latn-BA" sz="2400" b="1" dirty="0"/>
            </a:br>
            <a:br>
              <a:rPr lang="bs-Latn-BA" sz="2400" b="1" dirty="0"/>
            </a:br>
            <a:r>
              <a:rPr lang="bs-Latn-BA" sz="2400" b="1" dirty="0"/>
              <a:t>v) primilo novčani iznos veći od iznosa koji mu pripada po ovom zakonu. </a:t>
            </a:r>
            <a:endParaRPr lang="en-US" sz="2400" b="1" dirty="0"/>
          </a:p>
        </p:txBody>
      </p:sp>
    </p:spTree>
    <p:extLst>
      <p:ext uri="{BB962C8B-B14F-4D97-AF65-F5344CB8AC3E}">
        <p14:creationId xmlns:p14="http://schemas.microsoft.com/office/powerpoint/2010/main" val="999940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55665"/>
          </a:xfrm>
        </p:spPr>
        <p:txBody>
          <a:bodyPr>
            <a:normAutofit/>
          </a:bodyPr>
          <a:lstStyle/>
          <a:p>
            <a:r>
              <a:rPr lang="bs-Latn-BA" sz="2400" b="1" dirty="0"/>
              <a:t>Presuda Vrhovnog suda Republike Srpske broj 14 0 U 004034 19 </a:t>
            </a:r>
            <a:r>
              <a:rPr lang="bs-Latn-BA" sz="2400" b="1" dirty="0" err="1"/>
              <a:t>Uvp</a:t>
            </a:r>
            <a:r>
              <a:rPr lang="bs-Latn-BA" sz="2400" b="1" dirty="0"/>
              <a:t> od 16.9.2021. godine </a:t>
            </a:r>
            <a:br>
              <a:rPr lang="bs-Latn-BA" sz="2400" b="1" dirty="0"/>
            </a:br>
            <a:br>
              <a:rPr lang="bs-Latn-BA" sz="2400" b="1" dirty="0"/>
            </a:br>
            <a:r>
              <a:rPr lang="bs-Latn-BA" sz="2400" b="1" dirty="0"/>
              <a:t>„Odbijanje tužbe obrazloženo je stavom suda da su osporeni i prvostepeni akt zakonito doneseni u skladu sa odredbama člana 161. stav 1. tačka b) i člana 162. Zakona o PIO, s obzirom na to da je u postupku koji je prethodio donošenju osporenog akta utvrđeno da je konačnim i pravosnažnim rješenjem prvostepenog organa od 25.4.2018. godine izmijenjeno privremeno rješenje od 25.2.2015. godine. </a:t>
            </a:r>
            <a:br>
              <a:rPr lang="bs-Latn-BA" sz="2400" b="1" dirty="0"/>
            </a:br>
            <a:r>
              <a:rPr lang="bs-Latn-BA" sz="2400" b="1" dirty="0"/>
              <a:t>Rješenje o preplati doneseno je na osnovu rješenja od 25.4.2018. godine, kojim je zamijenjeno privremeno rješenje od 25.2.2015. godine, a koje je rješenje tužilac primio i koje nije osporavao, iz kojeg razloga je rješenje od 25.4.2018. godine konačno i pravosnažno. Na osnovu ovog pravosnažnog rješenja sačinjen je obračunski list primanja iz PIO i utvrđena preplata u iznosu od 305,19 KM“. </a:t>
            </a:r>
            <a:br>
              <a:rPr lang="bs-Latn-BA" sz="2400" dirty="0"/>
            </a:br>
            <a:endParaRPr lang="en-US" sz="2400" dirty="0"/>
          </a:p>
        </p:txBody>
      </p:sp>
    </p:spTree>
    <p:extLst>
      <p:ext uri="{BB962C8B-B14F-4D97-AF65-F5344CB8AC3E}">
        <p14:creationId xmlns:p14="http://schemas.microsoft.com/office/powerpoint/2010/main" val="369416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18555"/>
          </a:xfrm>
        </p:spPr>
        <p:txBody>
          <a:bodyPr>
            <a:normAutofit/>
          </a:bodyPr>
          <a:lstStyle/>
          <a:p>
            <a:r>
              <a:rPr lang="bs-Latn-BA" sz="2400" b="1" dirty="0"/>
              <a:t>Presuda Vrhovnog suda Republike Srpske broj 11 0 U 021397 18 </a:t>
            </a:r>
            <a:r>
              <a:rPr lang="bs-Latn-BA" sz="2400" b="1" dirty="0" err="1"/>
              <a:t>Uvp</a:t>
            </a:r>
            <a:r>
              <a:rPr lang="bs-Latn-BA" sz="2400" b="1" dirty="0"/>
              <a:t> </a:t>
            </a:r>
            <a:r>
              <a:rPr lang="bs-Latn-BA" sz="2400" b="1"/>
              <a:t>od 10.9.2020</a:t>
            </a:r>
            <a:r>
              <a:rPr lang="bs-Latn-BA" sz="2400" b="1" dirty="0"/>
              <a:t>. godine</a:t>
            </a:r>
            <a:br>
              <a:rPr lang="bs-Latn-BA" sz="2400" b="1" dirty="0"/>
            </a:br>
            <a:br>
              <a:rPr lang="bs-Latn-BA" sz="2400" b="1" dirty="0"/>
            </a:br>
            <a:r>
              <a:rPr lang="bs-Latn-BA" sz="2400" b="1" dirty="0"/>
              <a:t>„U konkretnom slučaju do utvrđivanja prava na starosnu penziju počev od 31.12.2015. godine i isplate penzije u spornom periodu je došlo zbog greške nastale nepravilnim radom tuženog. Tuženi i ne tvrdi da je obaveza vraćanja posljedica </a:t>
            </a:r>
            <a:r>
              <a:rPr lang="bs-Latn-BA" sz="2400" b="1" dirty="0" err="1"/>
              <a:t>ponašanja</a:t>
            </a:r>
            <a:r>
              <a:rPr lang="bs-Latn-BA" sz="2400" b="1" dirty="0"/>
              <a:t> tužiteljice, nego proizlazi da je posljedica propusta organa tuženog prilikom </a:t>
            </a:r>
            <a:r>
              <a:rPr lang="bs-Latn-BA" sz="2400" b="1" dirty="0" err="1"/>
              <a:t>odlučivanja</a:t>
            </a:r>
            <a:r>
              <a:rPr lang="bs-Latn-BA" sz="2400" b="1" dirty="0"/>
              <a:t> o pravu tužiteljice na penziju i isplatu penzije, kako je to i navedeno u obrazloženju pobijane presude. Pored toga, propust u radu organa se ogleda i u tom što poslije donošenja rješenja od 22.3.2016. godine, nije odmah ponovo odlučeno o zahtjevu tužiteljice, nego je nastavljena isplata penzija i tek nakon godinu dana doneseno rješenje od 30.3.2017. godine, kojim je odbijen zahtjev za ostvarivanje prava na penziju za sporni period i priznato pravo počev od 1.9.2016. godine, pa je takvo </a:t>
            </a:r>
            <a:r>
              <a:rPr lang="bs-Latn-BA" sz="2400" b="1" dirty="0" err="1"/>
              <a:t>odlučivanje</a:t>
            </a:r>
            <a:r>
              <a:rPr lang="bs-Latn-BA" sz="2400" b="1" dirty="0"/>
              <a:t> na štetu tužiteljice“. </a:t>
            </a:r>
            <a:br>
              <a:rPr lang="bs-Latn-BA" sz="2400" b="1" dirty="0"/>
            </a:br>
            <a:endParaRPr lang="en-US" sz="2400" b="1" dirty="0"/>
          </a:p>
        </p:txBody>
      </p:sp>
    </p:spTree>
    <p:extLst>
      <p:ext uri="{BB962C8B-B14F-4D97-AF65-F5344CB8AC3E}">
        <p14:creationId xmlns:p14="http://schemas.microsoft.com/office/powerpoint/2010/main" val="248618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1385"/>
          </a:xfrm>
        </p:spPr>
        <p:txBody>
          <a:bodyPr>
            <a:normAutofit/>
          </a:bodyPr>
          <a:lstStyle/>
          <a:p>
            <a:r>
              <a:rPr lang="bs-Latn-BA" sz="2400" b="1" dirty="0"/>
              <a:t>Presuda Vrhovnog suda Republike Srpske broj 11 0 U 024196 20 </a:t>
            </a:r>
            <a:r>
              <a:rPr lang="bs-Latn-BA" sz="2400" b="1" dirty="0" err="1"/>
              <a:t>Uvp</a:t>
            </a:r>
            <a:r>
              <a:rPr lang="bs-Latn-BA" sz="2400" b="1" dirty="0"/>
              <a:t> od 11.8.2021. godine</a:t>
            </a:r>
            <a:br>
              <a:rPr lang="bs-Latn-BA" sz="2400" b="1" dirty="0"/>
            </a:br>
            <a:br>
              <a:rPr lang="bs-Latn-BA" sz="2400" b="1" dirty="0"/>
            </a:br>
            <a:r>
              <a:rPr lang="bs-Latn-BA" sz="2400" b="1" dirty="0"/>
              <a:t>„Nije sporno da tužilac nije izjavio žalbu na rješenje od 28.12.2017. godine, kojim je zamijenjeno privremeno rješenje od 9.4.2013. godine, kojim mu je određena starosna penzija u manjem iznosu unazad, počev od 16.2.2013. godine. Da je tužilac to rješenje žalbom osporio, žalba bi bila osnovana i rješenje poništeno, na osnovu člana 205. stav 3. Zakona o </a:t>
            </a:r>
            <a:r>
              <a:rPr lang="bs-Latn-BA" sz="2400" b="1" dirty="0" err="1"/>
              <a:t>opštem</a:t>
            </a:r>
            <a:r>
              <a:rPr lang="bs-Latn-BA" sz="2400" b="1" dirty="0"/>
              <a:t> upravnom postupku („Službeni glasnik RS broj 13/02, 87/07 i 50/10, u daljem tekstu: ZOUP), koji propisuje da se rješenjem o glavnoj stvari koje se donosi poslije </a:t>
            </a:r>
            <a:r>
              <a:rPr lang="bs-Latn-BA" sz="2400" b="1" dirty="0" err="1"/>
              <a:t>okončanja</a:t>
            </a:r>
            <a:r>
              <a:rPr lang="bs-Latn-BA" sz="2400" b="1" dirty="0"/>
              <a:t> postupka ukida privremeno rješenje doneseno u toku postupka. U skladu s tom odredbom, te članom 254. stav 2. ZOUP,  koje reguliše pitanje pravnih posljedica ukidanja, rješenjem od 28.12.2017. godine se mogao utvrditi manji iznos penzije samo ubuduće, a ne unazad tri godine. Međutim, zakonitost tog rješenja se mogla osporavati žalbom samo u tom postupku u kojem je doneseno. U situaciji kada je postalo konačno i pravosnažno, predstavlja pravni </a:t>
            </a:r>
            <a:r>
              <a:rPr lang="bs-Latn-BA" sz="2400" b="1" dirty="0" err="1"/>
              <a:t>osnov</a:t>
            </a:r>
            <a:r>
              <a:rPr lang="bs-Latn-BA" sz="2400" b="1" dirty="0"/>
              <a:t> za utvrđivanje preplate, a to je propustio da uoči sud donoseći pobijanu presudu“. </a:t>
            </a:r>
            <a:endParaRPr lang="en-US" sz="2400" b="1" dirty="0"/>
          </a:p>
        </p:txBody>
      </p:sp>
    </p:spTree>
    <p:extLst>
      <p:ext uri="{BB962C8B-B14F-4D97-AF65-F5344CB8AC3E}">
        <p14:creationId xmlns:p14="http://schemas.microsoft.com/office/powerpoint/2010/main" val="55540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35" y="232778"/>
            <a:ext cx="10523483" cy="5920061"/>
          </a:xfrm>
        </p:spPr>
        <p:txBody>
          <a:bodyPr>
            <a:noAutofit/>
          </a:bodyPr>
          <a:lstStyle/>
          <a:p>
            <a:r>
              <a:rPr lang="sr-Latn-BA" sz="2000" b="1" dirty="0"/>
              <a:t>Član 71. Zakona o PIO</a:t>
            </a:r>
            <a:br>
              <a:rPr lang="sr-Latn-BA" sz="2000" b="1" dirty="0"/>
            </a:br>
            <a:br>
              <a:rPr lang="sr-Latn-BA" sz="2000" b="1" dirty="0"/>
            </a:br>
            <a:r>
              <a:rPr lang="sr-Latn-BA" sz="2000" b="1" dirty="0"/>
              <a:t> stav 1.</a:t>
            </a:r>
            <a:br>
              <a:rPr lang="sr-Latn-BA" sz="2000" b="1" dirty="0"/>
            </a:br>
            <a:r>
              <a:rPr lang="sr-Latn-BA" sz="2000" b="1" dirty="0"/>
              <a:t>Udovica ima pravo na porodičnu penziju:</a:t>
            </a:r>
            <a:br>
              <a:rPr lang="sr-Latn-BA" sz="2000" b="1" dirty="0"/>
            </a:br>
            <a:r>
              <a:rPr lang="sr-Latn-BA" sz="2000" b="1" dirty="0"/>
              <a:t>v) ako je poslije smrti supruga ostalo jedno ili više djece, koja imaju pravo na porodičnu penziju, a ona obavlja roditeljske dužnosti prema toj djeci,</a:t>
            </a:r>
            <a:br>
              <a:rPr lang="sr-Latn-BA" sz="2000" b="1"/>
            </a:br>
            <a:r>
              <a:rPr lang="sr-Latn-BA" sz="2000" b="1"/>
              <a:t>stav </a:t>
            </a:r>
            <a:r>
              <a:rPr lang="sr-Latn-BA" sz="2000" b="1" dirty="0"/>
              <a:t>2. </a:t>
            </a:r>
            <a:br>
              <a:rPr lang="sr-Latn-BA" sz="2000" b="1" dirty="0"/>
            </a:br>
            <a:r>
              <a:rPr lang="sr-Latn-BA" sz="2000" b="1" dirty="0"/>
              <a:t>Udovica koja u toku korišćenja prava na porodičnu penziju ostvarenu u skladu sa stavom 1. tačka b) i v) ovog člana navrši 50 godina života zadržava pravo na porodičnu penziju. </a:t>
            </a:r>
            <a:br>
              <a:rPr lang="sr-Latn-BA" sz="2000" b="1" dirty="0"/>
            </a:br>
            <a:r>
              <a:rPr lang="sr-Latn-BA" sz="2000" b="1" dirty="0"/>
              <a:t>Stav 3. </a:t>
            </a:r>
            <a:br>
              <a:rPr lang="sr-Latn-BA" sz="2000" b="1" dirty="0"/>
            </a:br>
            <a:r>
              <a:rPr lang="sr-Latn-BA" sz="2000" b="1" dirty="0"/>
              <a:t>Udovica kojoj pravo na porodičnu penziju ostvarenu u skladu sa stavom 1. tačka v) ovog člana prestane prije navršenih 50, ali poslije navršenih 45 godina života, može ponovo ostvariti pravo na porodičnu penziju kada navrši 50 godina života. </a:t>
            </a:r>
            <a:br>
              <a:rPr lang="sr-Latn-BA" sz="2000" b="1" dirty="0"/>
            </a:br>
            <a:r>
              <a:rPr lang="sr-Latn-BA" sz="2000" b="1" dirty="0"/>
              <a:t>Stav 4. </a:t>
            </a:r>
            <a:br>
              <a:rPr lang="sr-Latn-BA" sz="2000" b="1" dirty="0"/>
            </a:br>
            <a:r>
              <a:rPr lang="sr-Latn-BA" sz="2000" b="1" dirty="0"/>
              <a:t>Udovica koja nije ostvarila pravo na porodičnu penziju u skladu sa stavom 1. tačka v) ovog člana, iako je ispunjavala uslove, može ostvariti pravo na porodičnu penziju i nakon prestanka prava na porodičnu penziju djece, pod uslovima utvrđenim ovim zakonom. </a:t>
            </a:r>
            <a:endParaRPr lang="en-US" sz="2000" b="1" dirty="0"/>
          </a:p>
        </p:txBody>
      </p:sp>
    </p:spTree>
    <p:extLst>
      <p:ext uri="{BB962C8B-B14F-4D97-AF65-F5344CB8AC3E}">
        <p14:creationId xmlns:p14="http://schemas.microsoft.com/office/powerpoint/2010/main" val="364735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4570"/>
          </a:xfrm>
        </p:spPr>
        <p:txBody>
          <a:bodyPr>
            <a:normAutofit/>
          </a:bodyPr>
          <a:lstStyle/>
          <a:p>
            <a:r>
              <a:rPr lang="bs-Latn-BA" sz="2400" b="1" dirty="0"/>
              <a:t>Član 146. Zakona o PIO</a:t>
            </a:r>
            <a:br>
              <a:rPr lang="bs-Latn-BA" sz="2400" b="1" dirty="0"/>
            </a:br>
            <a:br>
              <a:rPr lang="bs-Latn-BA" sz="2400" b="1" dirty="0"/>
            </a:br>
            <a:r>
              <a:rPr lang="bs-Latn-BA" sz="2400" b="1" dirty="0"/>
              <a:t>(1.) Prava iz penzijskog i invalidskog osiguranja prestaju kada u toku </a:t>
            </a:r>
            <a:r>
              <a:rPr lang="bs-Latn-BA" sz="2400" b="1" dirty="0" err="1"/>
              <a:t>korišćenja</a:t>
            </a:r>
            <a:r>
              <a:rPr lang="bs-Latn-BA" sz="2400" b="1" dirty="0"/>
              <a:t> prestanu da postoje uslovi za ostvarivanje tih prava.</a:t>
            </a:r>
            <a:br>
              <a:rPr lang="bs-Latn-BA" sz="2400" b="1" dirty="0"/>
            </a:br>
            <a:br>
              <a:rPr lang="bs-Latn-BA" sz="2400" b="1" dirty="0"/>
            </a:br>
            <a:r>
              <a:rPr lang="bs-Latn-BA" sz="2400" b="1" dirty="0"/>
              <a:t>(2.) Prava u skladu sa stavom 1. ovog člana prestaju od dana prestanka postojanja uslova za ostvarivanje prava.  </a:t>
            </a:r>
            <a:br>
              <a:rPr lang="bs-Latn-BA" sz="2400" b="1" dirty="0"/>
            </a:br>
            <a:r>
              <a:rPr lang="bs-Latn-BA" sz="2400" b="1" dirty="0"/>
              <a:t> </a:t>
            </a:r>
            <a:br>
              <a:rPr lang="bs-Latn-BA" sz="2400" b="1" dirty="0"/>
            </a:br>
            <a:r>
              <a:rPr lang="bs-Latn-BA" sz="2400" b="1" dirty="0"/>
              <a:t>(3) Ukoliko korisnik porodične penzije kome je pravo prestalo u skladu sa stavom 1. ovog člana ponovo podnese zahtjev za ostvarivanje prava na penziju, pravo se priznaje prema uslovima za ostvarivanje prava koji su primjenjivani na dan prvog priznavanja prava i pripada od dana </a:t>
            </a:r>
            <a:r>
              <a:rPr lang="bs-Latn-BA" sz="2400" b="1" dirty="0" err="1"/>
              <a:t>podnošenja</a:t>
            </a:r>
            <a:r>
              <a:rPr lang="bs-Latn-BA" sz="2400" b="1" dirty="0"/>
              <a:t> zahtjeva, a visina penzije će se odrediti u skladu sa članom 144. ovog zakona. </a:t>
            </a:r>
            <a:endParaRPr lang="en-US" sz="2400" b="1" dirty="0"/>
          </a:p>
        </p:txBody>
      </p:sp>
    </p:spTree>
    <p:extLst>
      <p:ext uri="{BB962C8B-B14F-4D97-AF65-F5344CB8AC3E}">
        <p14:creationId xmlns:p14="http://schemas.microsoft.com/office/powerpoint/2010/main" val="3815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43170"/>
          </a:xfrm>
        </p:spPr>
        <p:txBody>
          <a:bodyPr>
            <a:normAutofit fontScale="90000"/>
          </a:bodyPr>
          <a:lstStyle/>
          <a:p>
            <a:r>
              <a:rPr lang="bs-Latn-BA" sz="2800" b="1" dirty="0"/>
              <a:t>Član 105. Zakona o penzijskom i invalidskom osiguranju („Službeni glasnik RS“ broj 27/93, 14/94, 10/95 i 22/96). </a:t>
            </a:r>
            <a:br>
              <a:rPr lang="bs-Latn-BA" sz="2800" dirty="0"/>
            </a:br>
            <a:br>
              <a:rPr lang="bs-Latn-BA" sz="2800" b="1" dirty="0"/>
            </a:br>
            <a:r>
              <a:rPr lang="bs-Latn-BA" sz="2800" b="1" dirty="0"/>
              <a:t>Stav 1. </a:t>
            </a:r>
            <a:br>
              <a:rPr lang="bs-Latn-BA" sz="2800" b="1" dirty="0"/>
            </a:br>
            <a:r>
              <a:rPr lang="bs-Latn-BA" sz="2800" b="1" dirty="0"/>
              <a:t>Udova </a:t>
            </a:r>
            <a:r>
              <a:rPr lang="bs-Latn-BA" sz="2800" b="1" dirty="0" err="1"/>
              <a:t>stiče</a:t>
            </a:r>
            <a:r>
              <a:rPr lang="bs-Latn-BA" sz="2800" b="1" dirty="0"/>
              <a:t> pravo na porodičnu penziju:</a:t>
            </a:r>
            <a:br>
              <a:rPr lang="bs-Latn-BA" sz="2800" b="1" dirty="0"/>
            </a:br>
            <a:br>
              <a:rPr lang="bs-Latn-BA" sz="2800" b="1" dirty="0"/>
            </a:br>
            <a:r>
              <a:rPr lang="bs-Latn-BA" sz="2800" b="1" dirty="0"/>
              <a:t>3) ako je poslije smrti bračnog druga ostalo jedno ili više djece koja ispunjavaju uslove za sticanje prava na porodičnu penziju po tom bračnom drugu, a udova obavlja roditeljske dužnosti prema toj djeci. </a:t>
            </a:r>
            <a:br>
              <a:rPr lang="bs-Latn-BA" sz="2800" b="1" dirty="0"/>
            </a:br>
            <a:br>
              <a:rPr lang="bs-Latn-BA" sz="2800" b="1" dirty="0"/>
            </a:br>
            <a:r>
              <a:rPr lang="bs-Latn-BA" sz="2800" b="1" dirty="0"/>
              <a:t>Stav 4. </a:t>
            </a:r>
            <a:br>
              <a:rPr lang="bs-Latn-BA" sz="2800" b="1" dirty="0"/>
            </a:br>
            <a:r>
              <a:rPr lang="bs-Latn-BA" sz="2800" b="1" dirty="0"/>
              <a:t>Udova koja u toku </a:t>
            </a:r>
            <a:r>
              <a:rPr lang="bs-Latn-BA" sz="2800" b="1" dirty="0" err="1"/>
              <a:t>korišćenja</a:t>
            </a:r>
            <a:r>
              <a:rPr lang="bs-Latn-BA" sz="2800" b="1" dirty="0"/>
              <a:t> prava na porodičnu penziju, a </a:t>
            </a:r>
            <a:r>
              <a:rPr lang="bs-Latn-BA" sz="2800" b="1" dirty="0" err="1"/>
              <a:t>stečenu</a:t>
            </a:r>
            <a:r>
              <a:rPr lang="bs-Latn-BA" sz="2800" b="1" dirty="0"/>
              <a:t> po stavu 1. tačka 2. i 3. ovog člana, </a:t>
            </a:r>
            <a:r>
              <a:rPr lang="bs-Latn-BA" sz="2800" b="1" dirty="0" err="1"/>
              <a:t>navrši</a:t>
            </a:r>
            <a:r>
              <a:rPr lang="bs-Latn-BA" sz="2800" b="1" dirty="0"/>
              <a:t> 45 godina života, </a:t>
            </a:r>
            <a:r>
              <a:rPr lang="bs-Latn-BA" sz="2800" b="1" dirty="0" err="1"/>
              <a:t>zadržava</a:t>
            </a:r>
            <a:r>
              <a:rPr lang="bs-Latn-BA" sz="2800" b="1" dirty="0"/>
              <a:t> pravo na porodičnu penziju trajno. Ako udovi pravo na porodičnu penziju prestane prije navršene 45-te godine života, ali poslije navršene 40-te godine života, može ponovo ostvariti pravo kad </a:t>
            </a:r>
            <a:r>
              <a:rPr lang="bs-Latn-BA" sz="2800" b="1" dirty="0" err="1"/>
              <a:t>navrši</a:t>
            </a:r>
            <a:r>
              <a:rPr lang="bs-Latn-BA" sz="2800" b="1" dirty="0"/>
              <a:t> 45 godina života.</a:t>
            </a:r>
            <a:br>
              <a:rPr lang="bs-Latn-BA" sz="2400" b="1" dirty="0"/>
            </a:br>
            <a:endParaRPr lang="en-US" sz="2400" b="1" dirty="0"/>
          </a:p>
        </p:txBody>
      </p:sp>
    </p:spTree>
    <p:extLst>
      <p:ext uri="{BB962C8B-B14F-4D97-AF65-F5344CB8AC3E}">
        <p14:creationId xmlns:p14="http://schemas.microsoft.com/office/powerpoint/2010/main" val="134964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5821" y="220717"/>
            <a:ext cx="10836166" cy="6647974"/>
          </a:xfrm>
          <a:prstGeom prst="rect">
            <a:avLst/>
          </a:prstGeom>
          <a:noFill/>
        </p:spPr>
        <p:txBody>
          <a:bodyPr wrap="square" rtlCol="0">
            <a:spAutoFit/>
          </a:bodyPr>
          <a:lstStyle/>
          <a:p>
            <a:endParaRPr lang="bs-Latn-BA" sz="2000" dirty="0"/>
          </a:p>
          <a:p>
            <a:r>
              <a:rPr lang="bs-Latn-BA" sz="2400" b="1" dirty="0"/>
              <a:t>Presuda Vrhovnog suda Republike Srpske broj 12 0 U 007126 19 </a:t>
            </a:r>
            <a:r>
              <a:rPr lang="bs-Latn-BA" sz="2400" b="1" dirty="0" err="1"/>
              <a:t>Uvp</a:t>
            </a:r>
            <a:r>
              <a:rPr lang="bs-Latn-BA" sz="2400" b="1" dirty="0"/>
              <a:t> od 17.3.2021. godine</a:t>
            </a:r>
          </a:p>
          <a:p>
            <a:pPr algn="just"/>
            <a:r>
              <a:rPr lang="bs-Latn-BA" sz="2400" b="1" dirty="0"/>
              <a:t>„Tužiteljica koja je rođena 15.4.1973. godine, ostvarila je pravo na porodičnu penziju iza umrlog osiguranika R. B., njenog supruga, a poginulog borca Vojske Republike Srpske, koje pravo joj je prestalo sa danom 31.8.2012. godine zbog toga što je i njenoj kćerki Ž. G., prestalo pravo na porodičnu penziju zbog završetka redovnog školovanja. Odlučujući o zahtjevu tužiteljice od 23.4.2018. godine za ponovno ostvarivanje prava na porodičnu penziju, Filijala Bijeljina je odbila taj zahtjev, uz obrazloženje da na dan, na koji joj je utvrđen prestanak prava, nije imala navršenih 40 godina života, shodno čemu ne ispunjava uslove za ponovno ostvarivanje prava na porodičnu penziju. </a:t>
            </a:r>
          </a:p>
          <a:p>
            <a:pPr algn="just"/>
            <a:r>
              <a:rPr lang="bs-Latn-BA" sz="2400" b="1" dirty="0"/>
              <a:t>Međutim, kako je tužiteljica rođena 15.4.1973. godine, a pravo na porodičnu penziju je ostvarila od 8.1.1998. godine, što znači da tada nije imala 40 godina života, koje pravo joj je prestalo počev od 31.8.2012. godine, zbog prestanka prava </a:t>
            </a:r>
            <a:r>
              <a:rPr lang="bs-Latn-BA" sz="2400" b="1"/>
              <a:t>mlađoj kćerki.</a:t>
            </a:r>
            <a:endParaRPr lang="bs-Latn-BA" sz="2400" b="1" dirty="0"/>
          </a:p>
          <a:p>
            <a:endParaRPr lang="bs-Latn-BA" sz="2800" b="1" dirty="0"/>
          </a:p>
          <a:p>
            <a:endParaRPr lang="en-US" dirty="0"/>
          </a:p>
        </p:txBody>
      </p:sp>
    </p:spTree>
    <p:extLst>
      <p:ext uri="{BB962C8B-B14F-4D97-AF65-F5344CB8AC3E}">
        <p14:creationId xmlns:p14="http://schemas.microsoft.com/office/powerpoint/2010/main" val="132730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2960" y="982980"/>
            <a:ext cx="10641329" cy="3262432"/>
          </a:xfrm>
          <a:prstGeom prst="rect">
            <a:avLst/>
          </a:prstGeom>
          <a:noFill/>
        </p:spPr>
        <p:txBody>
          <a:bodyPr wrap="square" rtlCol="0">
            <a:spAutoFit/>
          </a:bodyPr>
          <a:lstStyle/>
          <a:p>
            <a:endParaRPr lang="bs-Latn-BA" dirty="0"/>
          </a:p>
          <a:p>
            <a:pPr algn="just"/>
            <a:r>
              <a:rPr lang="bs-Latn-BA" sz="2800" b="1" dirty="0" err="1">
                <a:latin typeface="+mj-lt"/>
              </a:rPr>
              <a:t>Odlučivanje</a:t>
            </a:r>
            <a:r>
              <a:rPr lang="bs-Latn-BA" sz="2800" b="1" dirty="0">
                <a:latin typeface="+mj-lt"/>
              </a:rPr>
              <a:t> da se tužiteljici, samo zbog nedostajuća nepuna 4 mjeseca do navršenih 40 godina života, uskrati pravo na ponovno ostvarivanje porodične penzije, ne bi bilo pravično, jer bi bilo na njenu štetu. Time se nesumnjivo uspostavlja pravična ravnoteža između zahtjeva od </a:t>
            </a:r>
            <a:r>
              <a:rPr lang="bs-Latn-BA" sz="2800" b="1" dirty="0" err="1">
                <a:latin typeface="+mj-lt"/>
              </a:rPr>
              <a:t>opšteg</a:t>
            </a:r>
            <a:r>
              <a:rPr lang="bs-Latn-BA" sz="2800" b="1" dirty="0">
                <a:latin typeface="+mj-lt"/>
              </a:rPr>
              <a:t> ili javnog </a:t>
            </a:r>
            <a:r>
              <a:rPr lang="bs-Latn-BA" sz="2800" b="1" dirty="0" err="1">
                <a:latin typeface="+mj-lt"/>
              </a:rPr>
              <a:t>interesa</a:t>
            </a:r>
            <a:r>
              <a:rPr lang="bs-Latn-BA" sz="2800" b="1" dirty="0">
                <a:latin typeface="+mj-lt"/>
              </a:rPr>
              <a:t> ili prava pojedinca na imovinu, a istovremeno obezbjeđuje pravna sigurnost za korisnike prava iz PIO“. </a:t>
            </a:r>
          </a:p>
          <a:p>
            <a:pPr algn="just"/>
            <a:endParaRPr lang="en-US" sz="2000" b="1" dirty="0"/>
          </a:p>
        </p:txBody>
      </p:sp>
    </p:spTree>
    <p:extLst>
      <p:ext uri="{BB962C8B-B14F-4D97-AF65-F5344CB8AC3E}">
        <p14:creationId xmlns:p14="http://schemas.microsoft.com/office/powerpoint/2010/main" val="15613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10343626" cy="9325630"/>
          </a:xfrm>
          <a:prstGeom prst="rect">
            <a:avLst/>
          </a:prstGeom>
          <a:noFill/>
        </p:spPr>
        <p:txBody>
          <a:bodyPr wrap="square" rtlCol="0">
            <a:spAutoFit/>
          </a:bodyPr>
          <a:lstStyle/>
          <a:p>
            <a:endParaRPr lang="bs-Latn-BA" sz="2400" dirty="0"/>
          </a:p>
          <a:p>
            <a:pPr algn="just"/>
            <a:r>
              <a:rPr lang="bs-Latn-BA" sz="2400" b="1" dirty="0"/>
              <a:t>Presuda Vrhovnog suda Republike Srpske broj 12 0 U 006914 20 </a:t>
            </a:r>
            <a:r>
              <a:rPr lang="bs-Latn-BA" sz="2400" b="1" dirty="0" err="1"/>
              <a:t>Uvp</a:t>
            </a:r>
            <a:r>
              <a:rPr lang="bs-Latn-BA" sz="2400" b="1" dirty="0"/>
              <a:t> od 20.1.2021. godine</a:t>
            </a:r>
          </a:p>
          <a:p>
            <a:pPr algn="just"/>
            <a:r>
              <a:rPr lang="bs-Latn-BA" sz="2400" b="1" dirty="0"/>
              <a:t> „Tužilja, koja je rođena 21.9.1966. godine ostvarila je počev od 5.1.1993. godine pravo na porodičnu penziju iza umrlog Ž. S., njenog supruga poginulog borca Vojske Republike Srpske, koje pravo joj je prestalo sa danom 1.5.2006. godine, zbog toga što je zasnovala radni odnos, od kojeg datuma se nalazila u obaveznom osiguranju, dok je njenoj kćerki D. to pravo prestalo sa danom 28.10.2013. godine zbog navršene 26 godine života, a sinu P. to pravo je prestalo dana 30.9.2015. godine zbog završetka redovnog školovanja. Odlučujući o zahtjevu tužilje od 18.5.2018. godine za ponovno ostvarivanje prava na porodičnu penziju, Filijala Bijeljina je odbila taj zahtjev uz konstataciju da na dan sa kojim joj je utvrđen prestanak prava nije imala navršenih 40 godina života, shodno čemu ne ispunjava uslove za ponovno ostvarivanje prava na porodičnu penziju propisane odredbama člana 146. stav 3. važećeg Zakona o PIO u vezi sa članom 105. Zakona o PIO iz 1993. godine koji je (kako je to navedeno) bio na snazi u vrijeme kada joj je prvi put priznato pravo na porodičnu penziju. </a:t>
            </a:r>
          </a:p>
          <a:p>
            <a:endParaRPr lang="bs-Latn-BA" sz="2400" b="1" dirty="0"/>
          </a:p>
          <a:p>
            <a:endParaRPr lang="bs-Latn-BA" sz="2400" b="1" dirty="0"/>
          </a:p>
          <a:p>
            <a:endParaRPr lang="bs-Latn-BA" sz="2400" b="1" dirty="0"/>
          </a:p>
          <a:p>
            <a:endParaRPr lang="bs-Latn-BA" sz="2400" dirty="0"/>
          </a:p>
          <a:p>
            <a:r>
              <a:rPr lang="bs-Latn-BA" sz="2400" b="1" dirty="0"/>
              <a:t> </a:t>
            </a:r>
          </a:p>
          <a:p>
            <a:endParaRPr lang="bs-Latn-BA" sz="2400" b="1" dirty="0"/>
          </a:p>
          <a:p>
            <a:endParaRPr lang="bs-Latn-BA" sz="2400" dirty="0"/>
          </a:p>
          <a:p>
            <a:endParaRPr lang="en-US" sz="2400" dirty="0"/>
          </a:p>
        </p:txBody>
      </p:sp>
    </p:spTree>
    <p:extLst>
      <p:ext uri="{BB962C8B-B14F-4D97-AF65-F5344CB8AC3E}">
        <p14:creationId xmlns:p14="http://schemas.microsoft.com/office/powerpoint/2010/main" val="363719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531" y="949873"/>
            <a:ext cx="10362279" cy="5201424"/>
          </a:xfrm>
          <a:prstGeom prst="rect">
            <a:avLst/>
          </a:prstGeom>
        </p:spPr>
        <p:txBody>
          <a:bodyPr wrap="square">
            <a:spAutoFit/>
          </a:bodyPr>
          <a:lstStyle/>
          <a:p>
            <a:pPr indent="449580" algn="just"/>
            <a:r>
              <a:rPr lang="bs-Latn-BA" sz="2400" b="1" dirty="0"/>
              <a:t>Međutim, kako je tužilji pravo na porodičnu penziju prestalo sa danom 1.5.2006. godine, kada joj je nedostajalo svega nepunih 4 mjeseca do navršene 40-te godine života, pa imajući u vidu da je ona pravo na porodičnu penziju ostvarila u smislu odredba člana 30. stav 1. tačka 3) Zakona o PIO iz 1990. godine po osnovu obavljanja roditeljske dužnosti prema djeci (što je identično odredbi člana 105. stav 1. tačka 3) Zakona o PIO iz 1993. godine), ne može se prihvatiti kao opravdano </a:t>
            </a:r>
            <a:r>
              <a:rPr lang="bs-Latn-BA" sz="2400" b="1" dirty="0" err="1"/>
              <a:t>zaključivanje</a:t>
            </a:r>
            <a:r>
              <a:rPr lang="bs-Latn-BA" sz="2400" b="1" dirty="0"/>
              <a:t> tuženog u osporenom aktu i suda u pobijanoj presudi, da joj ne treba priznati pravo na ponovno ostvarivanje porodične penzije, kod činjenice da je ona bila u osiguranju od 1.5.2006. godine pa sve do 30.4.2018. godine (tj. 12 godina), a da je zahtjev za ponovno ostvarivanje prava na porodičnu penziju podnijela dana 18.5.2018. godine kada je već imala navršenih 52 godine života, što znači više od 45 godina života u smislu odredbe člana 30. stav 3) Zakona o PIO iz 1990. godine“. </a:t>
            </a:r>
            <a:r>
              <a:rPr lang="bs-Latn-BA" sz="2400" dirty="0"/>
              <a:t> </a:t>
            </a:r>
          </a:p>
          <a:p>
            <a:pPr indent="449580" algn="just">
              <a:spcAft>
                <a:spcPts val="0"/>
              </a:spcAft>
            </a:pPr>
            <a:r>
              <a:rPr lang="sr-Latn-BA" sz="2000" b="1" dirty="0">
                <a:ea typeface="Times New Roman" panose="02020603050405020304" pitchFamily="18" charset="0"/>
              </a:rPr>
              <a:t> </a:t>
            </a:r>
            <a:endParaRPr lang="bs-Latn-BA" sz="2000" b="1" dirty="0">
              <a:effectLst/>
              <a:ea typeface="Times New Roman" panose="02020603050405020304" pitchFamily="18" charset="0"/>
            </a:endParaRPr>
          </a:p>
        </p:txBody>
      </p:sp>
    </p:spTree>
    <p:extLst>
      <p:ext uri="{BB962C8B-B14F-4D97-AF65-F5344CB8AC3E}">
        <p14:creationId xmlns:p14="http://schemas.microsoft.com/office/powerpoint/2010/main" val="2500202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02462" cy="5625772"/>
          </a:xfrm>
        </p:spPr>
        <p:txBody>
          <a:bodyPr>
            <a:normAutofit fontScale="90000"/>
          </a:bodyPr>
          <a:lstStyle/>
          <a:p>
            <a:br>
              <a:rPr lang="sr-Latn-BA" sz="3100" dirty="0"/>
            </a:br>
            <a:br>
              <a:rPr lang="sr-Latn-BA" sz="3100" dirty="0"/>
            </a:br>
            <a:br>
              <a:rPr lang="sr-Latn-BA" sz="3100" dirty="0"/>
            </a:br>
            <a:r>
              <a:rPr lang="sr-Latn-BA" sz="3100" b="1" dirty="0">
                <a:latin typeface="+mn-lt"/>
              </a:rPr>
              <a:t>Član 156. Zakona o PIO</a:t>
            </a:r>
            <a:br>
              <a:rPr lang="sr-Latn-BA" sz="3100" b="1" dirty="0">
                <a:latin typeface="+mn-lt"/>
              </a:rPr>
            </a:br>
            <a:br>
              <a:rPr lang="sr-Latn-BA" sz="3100" b="1" dirty="0">
                <a:latin typeface="+mn-lt"/>
              </a:rPr>
            </a:br>
            <a:r>
              <a:rPr lang="sr-Latn-BA" sz="3100" b="1" dirty="0"/>
              <a:t>Stav 1.</a:t>
            </a:r>
            <a:br>
              <a:rPr lang="sr-Latn-BA" sz="3100" b="1" dirty="0"/>
            </a:br>
            <a:br>
              <a:rPr lang="sr-Latn-BA" sz="3100" b="1" dirty="0">
                <a:latin typeface="+mn-lt"/>
              </a:rPr>
            </a:br>
            <a:r>
              <a:rPr lang="sr-Latn-BA" sz="3100" b="1" dirty="0" err="1">
                <a:latin typeface="+mn-lt"/>
              </a:rPr>
              <a:t>Uplatilac</a:t>
            </a:r>
            <a:r>
              <a:rPr lang="sr-Latn-BA" sz="3100" b="1" dirty="0">
                <a:latin typeface="+mn-lt"/>
              </a:rPr>
              <a:t> doprinosa je obavezan da uplati doprinose za sve obveznike doprinosa, u skladu sa posebnim zakonom. </a:t>
            </a:r>
            <a:br>
              <a:rPr lang="sr-Latn-BA" sz="3100" b="1" dirty="0">
                <a:latin typeface="+mn-lt"/>
              </a:rPr>
            </a:br>
            <a:br>
              <a:rPr lang="sr-Latn-BA" sz="3100" b="1" dirty="0">
                <a:latin typeface="+mn-lt"/>
              </a:rPr>
            </a:br>
            <a:r>
              <a:rPr lang="sr-Latn-BA" sz="3100" b="1" dirty="0">
                <a:latin typeface="+mn-lt"/>
              </a:rPr>
              <a:t>Stav 2. </a:t>
            </a:r>
            <a:br>
              <a:rPr lang="sr-Latn-BA" sz="3100" b="1" dirty="0">
                <a:latin typeface="+mn-lt"/>
              </a:rPr>
            </a:br>
            <a:r>
              <a:rPr lang="sr-Latn-BA" sz="3100" b="1" dirty="0">
                <a:latin typeface="+mn-lt"/>
              </a:rPr>
              <a:t>Izuzetno od stava 1. ovog člana poslodavac koji nije uplatio doprinose u skladu sa stavom 1. ovog člana može </a:t>
            </a:r>
            <a:r>
              <a:rPr lang="sr-Latn-BA" sz="3100" b="1">
                <a:latin typeface="+mn-lt"/>
              </a:rPr>
              <a:t>uplatiti doprinose </a:t>
            </a:r>
            <a:r>
              <a:rPr lang="sr-Latn-BA" sz="3100" b="1" dirty="0">
                <a:latin typeface="+mn-lt"/>
              </a:rPr>
              <a:t>za radnika za određeni period unazad, ako radnik sa tom uplatom navršava staž osiguranja za ispunjavanje uslova za ostvarivanje prava na penziju.  </a:t>
            </a:r>
            <a:br>
              <a:rPr lang="sr-Latn-BA" sz="3200" b="1" dirty="0">
                <a:latin typeface="+mn-lt"/>
              </a:rPr>
            </a:br>
            <a:br>
              <a:rPr lang="sr-Latn-BA" sz="3100" dirty="0"/>
            </a:br>
            <a:br>
              <a:rPr lang="sr-Latn-BA" sz="3100" dirty="0"/>
            </a:br>
            <a:br>
              <a:rPr lang="sr-Latn-BA" sz="3100" dirty="0"/>
            </a:br>
            <a:endParaRPr lang="en-US" b="1" dirty="0"/>
          </a:p>
        </p:txBody>
      </p:sp>
    </p:spTree>
    <p:extLst>
      <p:ext uri="{BB962C8B-B14F-4D97-AF65-F5344CB8AC3E}">
        <p14:creationId xmlns:p14="http://schemas.microsoft.com/office/powerpoint/2010/main" val="17761743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622</TotalTime>
  <Words>2794</Words>
  <Application>Microsoft Office PowerPoint</Application>
  <PresentationFormat>Widescreen</PresentationFormat>
  <Paragraphs>36</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Član 71. Zakona o PIO   stav 1. Udovica ima pravo na porodičnu penziju: v) ako je poslije smrti supruga ostalo jedno ili više djece, koja imaju pravo na porodičnu penziju, a ona obavlja roditeljske dužnosti prema toj djeci, stav 2.  Udovica koja u toku korišćenja prava na porodičnu penziju ostvarenu u skladu sa stavom 1. tačka b) i v) ovog člana navrši 50 godina života zadržava pravo na porodičnu penziju.  Stav 3.  Udovica kojoj pravo na porodičnu penziju ostvarenu u skladu sa stavom 1. tačka v) ovog člana prestane prije navršenih 50, ali poslije navršenih 45 godina života, može ponovo ostvariti pravo na porodičnu penziju kada navrši 50 godina života.  Stav 4.  Udovica koja nije ostvarila pravo na porodičnu penziju u skladu sa stavom 1. tačka v) ovog člana, iako je ispunjavala uslove, može ostvariti pravo na porodičnu penziju i nakon prestanka prava na porodičnu penziju djece, pod uslovima utvrđenim ovim zakonom. </vt:lpstr>
      <vt:lpstr>Član 146. Zakona o PIO  (1.) Prava iz penzijskog i invalidskog osiguranja prestaju kada u toku korišćenja prestanu da postoje uslovi za ostvarivanje tih prava.  (2.) Prava u skladu sa stavom 1. ovog člana prestaju od dana prestanka postojanja uslova za ostvarivanje prava.     (3) Ukoliko korisnik porodične penzije kome je pravo prestalo u skladu sa stavom 1. ovog člana ponovo podnese zahtjev za ostvarivanje prava na penziju, pravo se priznaje prema uslovima za ostvarivanje prava koji su primjenjivani na dan prvog priznavanja prava i pripada od dana podnošenja zahtjeva, a visina penzije će se odrediti u skladu sa članom 144. ovog zakona. </vt:lpstr>
      <vt:lpstr>Član 105. Zakona o penzijskom i invalidskom osiguranju („Službeni glasnik RS“ broj 27/93, 14/94, 10/95 i 22/96).   Stav 1.  Udova stiče pravo na porodičnu penziju:  3) ako je poslije smrti bračnog druga ostalo jedno ili više djece koja ispunjavaju uslove za sticanje prava na porodičnu penziju po tom bračnom drugu, a udova obavlja roditeljske dužnosti prema toj djeci.   Stav 4.  Udova koja u toku korišćenja prava na porodičnu penziju, a stečenu po stavu 1. tačka 2. i 3. ovog člana, navrši 45 godina života, zadržava pravo na porodičnu penziju trajno. Ako udovi pravo na porodičnu penziju prestane prije navršene 45-te godine života, ali poslije navršene 40-te godine života, može ponovo ostvariti pravo kad navrši 45 godina života. </vt:lpstr>
      <vt:lpstr>PowerPoint Presentation</vt:lpstr>
      <vt:lpstr>PowerPoint Presentation</vt:lpstr>
      <vt:lpstr>PowerPoint Presentation</vt:lpstr>
      <vt:lpstr>PowerPoint Presentation</vt:lpstr>
      <vt:lpstr>   Član 156. Zakona o PIO  Stav 1.  Uplatilac doprinosa je obavezan da uplati doprinose za sve obveznike doprinosa, u skladu sa posebnim zakonom.   Stav 2.  Izuzetno od stava 1. ovog člana poslodavac koji nije uplatio doprinose u skladu sa stavom 1. ovog člana može uplatiti doprinose za radnika za određeni period unazad, ako radnik sa tom uplatom navršava staž osiguranja za ispunjavanje uslova za ostvarivanje prava na penziju.      </vt:lpstr>
      <vt:lpstr>Presuda Okružnog suda u Bijeljini broj 12 0 U 008519 21 U od 7.9.2021. godine.  „Prema stanovištu ovog suda odredba člana 156. stav 2. važećeg Zakona o PIO se ne može restriktivno primjenjivati, jer tužiteljica ima nesumnjivo pravni interes da joj se doprinosi za sporni period uplate pojedinačnom uplatom, budući da ona ne treba da snosi štetne posljedice poslodavčevog neurednog plaćanja doprinosa za PIO, što je poslodavčeva zakonska obaveza, a sve imajući u vidu da se u staž osiguranja osiguraniku računa samo ono vrijeme za koje je uplaćen doprinos za PIO. Stoga, ukoliko se u konkretnom slučaju ne bi odobrila uplata doprinosa, za koju tuženi svakako ima i mogućnost obračunavanja zatezne kamate zbog kašnjenja sa uplatom, tužiteljica bi nesumnjivo bila dovedena u situaciju da trpi štetne posljedice poslodavčevog neurednog izvršavanja zakonskih obaveza, čime bi joj bilo povrijeđeno pravo na imovinu u smislu člana 1. stav 1. Protokola broj 1. Evropske konvencije“.  </vt:lpstr>
      <vt:lpstr>Član 124. stav 1. Zakona o PIO Utvrđivanje invalidnosti osiguranika i nesposobnosti člana porodice kao uslova za ostvarivanje prava iz penzijskog i invalidskog osiguranja, vrše organi vještačenja Fonda Član 5. Uredbe o medicinskom vještačenju u penzijskom i invalidskom osiguranju („Službeni glasnik RS“ broj 2/13) Vještaci u organima vještačenja u prvom i drugom stepenu i vještaci u organima za reviziju su: doktori medicine, specijalisti medicine rada, porodične medicine, interne medicine, psihijatrije, neurologije, hirurgije, fizikalne medicine i rehabilitacije i druge specijalnosti kliničke medicine sa najmanje pet godina radnog iskustva u svojoj specijalnosti i licencom Komore doktora medicine Republike Srpske.   </vt:lpstr>
      <vt:lpstr>Presuda Okružnog suda u Trebinju broj 15 0 U 004234 21 U 2 od 20.9.2021. godine.  „Imajući u vidu da je u ovoj upravnoj stvari odlučna činjenica to da li je kod tužilje postojala invalidnost-gubitak radne sposobnosti, ovo pitanje je zahtijevalo posebno pojačanu potrebu razjašnjenja u toku upravnog postupka. Takvo razjašnjenje ni u kom slučaju ne može dati vještak koji je po specijalizaciji fizijatar, odnosno na ovakva pitanja detaljno i tačno može odgovoriti samo vještak psihijatar koji može nakon pregleda medicinske dokumentacije kompetentno i detaljno, koristeći postojeću medicinsku dokumentaciju utvrditi sve relevantne činjenice i dati jasan i dovoljno obrazložen nalaz i mišljenje o ovoj važnoj, pravno relevantnoj činjenici“.  </vt:lpstr>
      <vt:lpstr>Presuda Vrhovnog suda Republike Srpske broj 12 0 U 006347 18 Uvp od 3.6.2020. godine.  „Osnovani su prigovori zahtjeva tuženog, jer prema odredbi člana 5. Uredbe vještaci u organima vještačenja u prvom i drugom stepenu i vještaci u organu za reviziju su doktori medicine i specijalisti medicine rada, porodične medicine, interne medicine, psihijatrije, neurologije, hirurgije, fizikalne medicine i rehabilitacije i drugih specijalnosti kliničke medicine, sa najmanje pet godina radnog iskustva u svojoj specijalnosti i sa licencom Komore doktora medicine Republike Srpske, a date nalaze u upravnom predmetu su dali specijalista medicine rada (Ors-102/17) i specijalista fizikalne medicine i rehabilitacije (Dov-399/17), što je u saglasnosti sa navedenim članom Uredbe.  Za tužioca je bio sporan nalaz Ors-102/17 od 16.3.2017. godine iz razloga što psihičko oboljenje (depresivni poremećaj, posttraumatski stresni poremećaj i pasivno-zavisni poremećaj ličnosti), nije dovedeno u vezu sa ratnim događajima, zbog čega je i izjavio žalbu, koju je tuženi osporenim aktom odbio, a nakon pribavljanja nalaza, ocjene i mišljenja broj: Dov-399/17 od 31.5.2017. godine, za koji je nižestepeni sud pogrešno zaključio da je dat suprotno članu 5. Uredbe“. </vt:lpstr>
      <vt:lpstr>Član 123. Zakona o PIO  Stav 1.  O pravima iz penzijskog i invalidskog osiguranja Fond rješava na osnovu podataka unesenih u matičnu evidenciju. Stav 2.  Činjenice koje se ne mogu utvrditi na osnovu podataka iz matične evidencije, a koje su od značaja za ostvarivanje prava, utvrđuju se u postupku rješavanja o tim pravima. </vt:lpstr>
      <vt:lpstr>Presuda Vrhovnog suda Republike Srpske broj 14 0 U 003858 19 Uvp od 9.9.2021. godine  „Pravilno nižestepeni sud u pobijanoj presudi ukazuje na odredbe člana 123. stav 1. i 2. Zakona o PIO, prema kojima činjenice koje se ne mogu utvrditi na osnovu podataka iz matične evidencije, a koje su od značaja za ostvarivanje prava se utvrđuju u postupku rješavanja o tim pravima. Tuženi nije proveo postupak radi utvrđivanja ovih činjenica, iako je tužiteljica dana 28.6.2018. godine podnijela dva zahtjeva, zahtjev za ostvarivanje prava na starosnu penziju i zahtjev za priznavanje isplaćenih novčanih naknada po ugovorima o povremenim ili privremenim poslovima, u osnovicu osiguranja, već je tužiteljicu samo obavijestio o propisima koji su važili do stupanja na snagu Zakona o PIO, te da ti podaci nisu registrovani u matičnoj evidenciji osiguranika.“   </vt:lpstr>
      <vt:lpstr>Član 161. Zakona o PIO   Lice kome je na teret Fonda izvršena isplata, na koju nije imao pravo po ovom zakonu, obavezno je da vrati Fondu primljeni iznos ako je:   a) na osnovu neistinitih ili netačnih podataka koje je znalo ili je moralo znati da su neistiniti, odnosno netačni, ili na drugi protivpravan način ostvarilo pravo iz penzijskog i invalidskog osiguranja, ili je ostvarilo pravo  u vežem obimu nego što mu po ovom zakonu pripada,   b) koristilo pravo zbog toga što nije prijavilo promjene koje utiču na korišćenje, gubitak ili obim prava, a znalo je ili je moralo znati za te promjene i   v) primilo novčani iznos veći od iznosa koji mu pripada po ovom zakonu. </vt:lpstr>
      <vt:lpstr>Presuda Vrhovnog suda Republike Srpske broj 14 0 U 004034 19 Uvp od 16.9.2021. godine   „Odbijanje tužbe obrazloženo je stavom suda da su osporeni i prvostepeni akt zakonito doneseni u skladu sa odredbama člana 161. stav 1. tačka b) i člana 162. Zakona o PIO, s obzirom na to da je u postupku koji je prethodio donošenju osporenog akta utvrđeno da je konačnim i pravosnažnim rješenjem prvostepenog organa od 25.4.2018. godine izmijenjeno privremeno rješenje od 25.2.2015. godine.  Rješenje o preplati doneseno je na osnovu rješenja od 25.4.2018. godine, kojim je zamijenjeno privremeno rješenje od 25.2.2015. godine, a koje je rješenje tužilac primio i koje nije osporavao, iz kojeg razloga je rješenje od 25.4.2018. godine konačno i pravosnažno. Na osnovu ovog pravosnažnog rješenja sačinjen je obračunski list primanja iz PIO i utvrđena preplata u iznosu od 305,19 KM“.  </vt:lpstr>
      <vt:lpstr>Presuda Vrhovnog suda Republike Srpske broj 11 0 U 021397 18 Uvp od 10.9.2020. godine  „U konkretnom slučaju do utvrđivanja prava na starosnu penziju počev od 31.12.2015. godine i isplate penzije u spornom periodu je došlo zbog greške nastale nepravilnim radom tuženog. Tuženi i ne tvrdi da je obaveza vraćanja posljedica ponašanja tužiteljice, nego proizlazi da je posljedica propusta organa tuženog prilikom odlučivanja o pravu tužiteljice na penziju i isplatu penzije, kako je to i navedeno u obrazloženju pobijane presude. Pored toga, propust u radu organa se ogleda i u tom što poslije donošenja rješenja od 22.3.2016. godine, nije odmah ponovo odlučeno o zahtjevu tužiteljice, nego je nastavljena isplata penzija i tek nakon godinu dana doneseno rješenje od 30.3.2017. godine, kojim je odbijen zahtjev za ostvarivanje prava na penziju za sporni period i priznato pravo počev od 1.9.2016. godine, pa je takvo odlučivanje na štetu tužiteljice“.  </vt:lpstr>
      <vt:lpstr>Presuda Vrhovnog suda Republike Srpske broj 11 0 U 024196 20 Uvp od 11.8.2021. godine  „Nije sporno da tužilac nije izjavio žalbu na rješenje od 28.12.2017. godine, kojim je zamijenjeno privremeno rješenje od 9.4.2013. godine, kojim mu je određena starosna penzija u manjem iznosu unazad, počev od 16.2.2013. godine. Da je tužilac to rješenje žalbom osporio, žalba bi bila osnovana i rješenje poništeno, na osnovu člana 205. stav 3. Zakona o opštem upravnom postupku („Službeni glasnik RS broj 13/02, 87/07 i 50/10, u daljem tekstu: ZOUP), koji propisuje da se rješenjem o glavnoj stvari koje se donosi poslije okončanja postupka ukida privremeno rješenje doneseno u toku postupka. U skladu s tom odredbom, te članom 254. stav 2. ZOUP,  koje reguliše pitanje pravnih posljedica ukidanja, rješenjem od 28.12.2017. godine se mogao utvrditi manji iznos penzije samo ubuduće, a ne unazad tri godine. Međutim, zakonitost tog rješenja se mogla osporavati žalbom samo u tom postupku u kojem je doneseno. U situaciji kada je postalo konačno i pravosnažno, predstavlja pravni osnov za utvrđivanje preplate, a to je propustio da uoči sud donoseći pobijanu presudu“. </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Smiljana Mrsa</dc:creator>
  <cp:lastModifiedBy>Nikola MItrović</cp:lastModifiedBy>
  <cp:revision>412</cp:revision>
  <cp:lastPrinted>2019-10-22T11:01:13Z</cp:lastPrinted>
  <dcterms:created xsi:type="dcterms:W3CDTF">2016-06-06T09:08:18Z</dcterms:created>
  <dcterms:modified xsi:type="dcterms:W3CDTF">2021-11-26T08:06:12Z</dcterms:modified>
</cp:coreProperties>
</file>