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72" r:id="rId3"/>
    <p:sldId id="259" r:id="rId4"/>
    <p:sldId id="260" r:id="rId5"/>
    <p:sldId id="261" r:id="rId6"/>
    <p:sldId id="292" r:id="rId7"/>
    <p:sldId id="262" r:id="rId8"/>
    <p:sldId id="263" r:id="rId9"/>
    <p:sldId id="264" r:id="rId10"/>
    <p:sldId id="268" r:id="rId11"/>
    <p:sldId id="265" r:id="rId12"/>
    <p:sldId id="266" r:id="rId13"/>
    <p:sldId id="267" r:id="rId14"/>
    <p:sldId id="269" r:id="rId15"/>
    <p:sldId id="270" r:id="rId16"/>
    <p:sldId id="271" r:id="rId17"/>
    <p:sldId id="275" r:id="rId18"/>
    <p:sldId id="277" r:id="rId19"/>
    <p:sldId id="276" r:id="rId20"/>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DDBEBD-9038-42FD-95F4-0713948916B6}" type="datetimeFigureOut">
              <a:rPr lang="bs-Latn-BA" smtClean="0"/>
              <a:t>20.10.2021.</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8EF1237E-8F58-43EB-9777-A2CF2BECDB57}" type="slidenum">
              <a:rPr lang="bs-Latn-BA" smtClean="0"/>
              <a:t>‹#›</a:t>
            </a:fld>
            <a:endParaRPr lang="bs-Latn-B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FDDBEBD-9038-42FD-95F4-0713948916B6}" type="datetimeFigureOut">
              <a:rPr lang="bs-Latn-BA" smtClean="0"/>
              <a:t>20.10.2021.</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8EF1237E-8F58-43EB-9777-A2CF2BECDB57}" type="slidenum">
              <a:rPr lang="bs-Latn-BA" smtClean="0"/>
              <a:t>‹#›</a:t>
            </a:fld>
            <a:endParaRPr lang="bs-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FDDBEBD-9038-42FD-95F4-0713948916B6}" type="datetimeFigureOut">
              <a:rPr lang="bs-Latn-BA" smtClean="0"/>
              <a:t>20.10.2021.</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8EF1237E-8F58-43EB-9777-A2CF2BECDB57}" type="slidenum">
              <a:rPr lang="bs-Latn-BA" smtClean="0"/>
              <a:t>‹#›</a:t>
            </a:fld>
            <a:endParaRPr lang="bs-Latn-B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FDDBEBD-9038-42FD-95F4-0713948916B6}" type="datetimeFigureOut">
              <a:rPr lang="bs-Latn-BA" smtClean="0"/>
              <a:t>20.10.2021.</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8EF1237E-8F58-43EB-9777-A2CF2BECDB57}" type="slidenum">
              <a:rPr lang="bs-Latn-BA" smtClean="0"/>
              <a:t>‹#›</a:t>
            </a:fld>
            <a:endParaRPr lang="bs-Latn-BA"/>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panose="020B0604020202020204"/>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panose="020B0604020202020204"/>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DDBEBD-9038-42FD-95F4-0713948916B6}" type="datetimeFigureOut">
              <a:rPr lang="bs-Latn-BA" smtClean="0"/>
              <a:t>20.10.2021.</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8EF1237E-8F58-43EB-9777-A2CF2BECDB57}" type="slidenum">
              <a:rPr lang="bs-Latn-BA" smtClean="0"/>
              <a:t>‹#›</a:t>
            </a:fld>
            <a:endParaRPr lang="bs-Latn-B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FDDBEBD-9038-42FD-95F4-0713948916B6}" type="datetimeFigureOut">
              <a:rPr lang="bs-Latn-BA" smtClean="0"/>
              <a:t>20.10.2021.</a:t>
            </a:fld>
            <a:endParaRPr lang="bs-Latn-BA"/>
          </a:p>
        </p:txBody>
      </p:sp>
      <p:sp>
        <p:nvSpPr>
          <p:cNvPr id="4"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8EF1237E-8F58-43EB-9777-A2CF2BECDB57}" type="slidenum">
              <a:rPr lang="bs-Latn-BA" smtClean="0"/>
              <a:t>‹#›</a:t>
            </a:fld>
            <a:endParaRPr lang="bs-Latn-B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FDDBEBD-9038-42FD-95F4-0713948916B6}" type="datetimeFigureOut">
              <a:rPr lang="bs-Latn-BA" smtClean="0"/>
              <a:t>20.10.2021.</a:t>
            </a:fld>
            <a:endParaRPr lang="bs-Latn-BA"/>
          </a:p>
        </p:txBody>
      </p:sp>
      <p:sp>
        <p:nvSpPr>
          <p:cNvPr id="4"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8EF1237E-8F58-43EB-9777-A2CF2BECDB57}" type="slidenum">
              <a:rPr lang="bs-Latn-BA" smtClean="0"/>
              <a:t>‹#›</a:t>
            </a:fld>
            <a:endParaRPr lang="bs-Latn-B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DDBEBD-9038-42FD-95F4-0713948916B6}" type="datetimeFigureOut">
              <a:rPr lang="bs-Latn-BA" smtClean="0"/>
              <a:t>20.10.2021.</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8EF1237E-8F58-43EB-9777-A2CF2BECDB57}" type="slidenum">
              <a:rPr lang="bs-Latn-BA" smtClean="0"/>
              <a:t>‹#›</a:t>
            </a:fld>
            <a:endParaRPr lang="bs-Latn-B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DDBEBD-9038-42FD-95F4-0713948916B6}" type="datetimeFigureOut">
              <a:rPr lang="bs-Latn-BA" smtClean="0"/>
              <a:t>20.10.2021.</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8EF1237E-8F58-43EB-9777-A2CF2BECDB57}" type="slidenum">
              <a:rPr lang="bs-Latn-BA" smtClean="0"/>
              <a:t>‹#›</a:t>
            </a:fld>
            <a:endParaRPr lang="bs-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DDBEBD-9038-42FD-95F4-0713948916B6}" type="datetimeFigureOut">
              <a:rPr lang="bs-Latn-BA" smtClean="0"/>
              <a:t>20.10.2021.</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8EF1237E-8F58-43EB-9777-A2CF2BECDB57}" type="slidenum">
              <a:rPr lang="bs-Latn-BA" smtClean="0"/>
              <a:t>‹#›</a:t>
            </a:fld>
            <a:endParaRPr lang="bs-Latn-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DDBEBD-9038-42FD-95F4-0713948916B6}" type="datetimeFigureOut">
              <a:rPr lang="bs-Latn-BA" smtClean="0"/>
              <a:t>20.10.2021.</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8EF1237E-8F58-43EB-9777-A2CF2BECDB57}" type="slidenum">
              <a:rPr lang="bs-Latn-BA" smtClean="0"/>
              <a:t>‹#›</a:t>
            </a:fld>
            <a:endParaRPr lang="bs-Latn-B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DDBEBD-9038-42FD-95F4-0713948916B6}" type="datetimeFigureOut">
              <a:rPr lang="bs-Latn-BA" smtClean="0"/>
              <a:t>20.10.2021.</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8EF1237E-8F58-43EB-9777-A2CF2BECDB57}" type="slidenum">
              <a:rPr lang="bs-Latn-BA" smtClean="0"/>
              <a:t>‹#›</a:t>
            </a:fld>
            <a:endParaRPr lang="bs-Latn-B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BEBD-9038-42FD-95F4-0713948916B6}" type="datetimeFigureOut">
              <a:rPr lang="bs-Latn-BA" smtClean="0"/>
              <a:t>20.10.2021.</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8EF1237E-8F58-43EB-9777-A2CF2BECDB57}" type="slidenum">
              <a:rPr lang="bs-Latn-BA" smtClean="0"/>
              <a:t>‹#›</a:t>
            </a:fld>
            <a:endParaRPr lang="bs-Latn-B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FDDBEBD-9038-42FD-95F4-0713948916B6}" type="datetimeFigureOut">
              <a:rPr lang="bs-Latn-BA" smtClean="0"/>
              <a:t>20.10.2021.</a:t>
            </a:fld>
            <a:endParaRPr lang="bs-Latn-BA"/>
          </a:p>
        </p:txBody>
      </p:sp>
      <p:sp>
        <p:nvSpPr>
          <p:cNvPr id="5" name="Footer Placeholder 3"/>
          <p:cNvSpPr>
            <a:spLocks noGrp="1"/>
          </p:cNvSpPr>
          <p:nvPr>
            <p:ph type="ftr" sz="quarter" idx="11"/>
          </p:nvPr>
        </p:nvSpPr>
        <p:spPr/>
        <p:txBody>
          <a:bodyPr/>
          <a:lstStyle/>
          <a:p>
            <a:endParaRPr lang="bs-Latn-BA"/>
          </a:p>
        </p:txBody>
      </p:sp>
      <p:sp>
        <p:nvSpPr>
          <p:cNvPr id="6" name="Slide Number Placeholder 4"/>
          <p:cNvSpPr>
            <a:spLocks noGrp="1"/>
          </p:cNvSpPr>
          <p:nvPr>
            <p:ph type="sldNum" sz="quarter" idx="12"/>
          </p:nvPr>
        </p:nvSpPr>
        <p:spPr/>
        <p:txBody>
          <a:bodyPr/>
          <a:lstStyle/>
          <a:p>
            <a:fld id="{8EF1237E-8F58-43EB-9777-A2CF2BECDB57}" type="slidenum">
              <a:rPr lang="bs-Latn-BA" smtClean="0"/>
              <a:t>‹#›</a:t>
            </a:fld>
            <a:endParaRPr lang="bs-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FDDBEBD-9038-42FD-95F4-0713948916B6}" type="datetimeFigureOut">
              <a:rPr lang="bs-Latn-BA" smtClean="0"/>
              <a:t>20.10.2021.</a:t>
            </a:fld>
            <a:endParaRPr lang="bs-Latn-BA"/>
          </a:p>
        </p:txBody>
      </p:sp>
      <p:sp>
        <p:nvSpPr>
          <p:cNvPr id="5" name="Footer Placeholder 2"/>
          <p:cNvSpPr>
            <a:spLocks noGrp="1"/>
          </p:cNvSpPr>
          <p:nvPr>
            <p:ph type="ftr" sz="quarter" idx="11"/>
          </p:nvPr>
        </p:nvSpPr>
        <p:spPr/>
        <p:txBody>
          <a:bodyPr/>
          <a:lstStyle/>
          <a:p>
            <a:endParaRPr lang="bs-Latn-BA"/>
          </a:p>
        </p:txBody>
      </p:sp>
      <p:sp>
        <p:nvSpPr>
          <p:cNvPr id="6" name="Slide Number Placeholder 3"/>
          <p:cNvSpPr>
            <a:spLocks noGrp="1"/>
          </p:cNvSpPr>
          <p:nvPr>
            <p:ph type="sldNum" sz="quarter" idx="12"/>
          </p:nvPr>
        </p:nvSpPr>
        <p:spPr/>
        <p:txBody>
          <a:bodyPr/>
          <a:lstStyle/>
          <a:p>
            <a:fld id="{8EF1237E-8F58-43EB-9777-A2CF2BECDB57}" type="slidenum">
              <a:rPr lang="bs-Latn-BA" smtClean="0"/>
              <a:t>‹#›</a:t>
            </a:fld>
            <a:endParaRPr lang="bs-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5FDDBEBD-9038-42FD-95F4-0713948916B6}" type="datetimeFigureOut">
              <a:rPr lang="bs-Latn-BA" smtClean="0"/>
              <a:t>20.10.2021.</a:t>
            </a:fld>
            <a:endParaRPr lang="bs-Latn-BA"/>
          </a:p>
        </p:txBody>
      </p:sp>
      <p:sp>
        <p:nvSpPr>
          <p:cNvPr id="5" name="Footer Placeholder 5"/>
          <p:cNvSpPr>
            <a:spLocks noGrp="1"/>
          </p:cNvSpPr>
          <p:nvPr>
            <p:ph type="ftr" sz="quarter" idx="11"/>
          </p:nvPr>
        </p:nvSpPr>
        <p:spPr/>
        <p:txBody>
          <a:bodyPr/>
          <a:lstStyle/>
          <a:p>
            <a:endParaRPr lang="bs-Latn-BA"/>
          </a:p>
        </p:txBody>
      </p:sp>
      <p:sp>
        <p:nvSpPr>
          <p:cNvPr id="6" name="Slide Number Placeholder 6"/>
          <p:cNvSpPr>
            <a:spLocks noGrp="1"/>
          </p:cNvSpPr>
          <p:nvPr>
            <p:ph type="sldNum" sz="quarter" idx="12"/>
          </p:nvPr>
        </p:nvSpPr>
        <p:spPr/>
        <p:txBody>
          <a:bodyPr/>
          <a:lstStyle/>
          <a:p>
            <a:fld id="{8EF1237E-8F58-43EB-9777-A2CF2BECDB57}" type="slidenum">
              <a:rPr lang="bs-Latn-BA" smtClean="0"/>
              <a:t>‹#›</a:t>
            </a:fld>
            <a:endParaRPr lang="bs-Latn-B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FDDBEBD-9038-42FD-95F4-0713948916B6}" type="datetimeFigureOut">
              <a:rPr lang="bs-Latn-BA" smtClean="0"/>
              <a:t>20.10.2021.</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8EF1237E-8F58-43EB-9777-A2CF2BECDB57}" type="slidenum">
              <a:rPr lang="bs-Latn-BA" smtClean="0"/>
              <a:t>‹#›</a:t>
            </a:fld>
            <a:endParaRPr lang="bs-Latn-B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a:fillRect/>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a:fillRect/>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a:fillRect/>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a:fillRect/>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FDDBEBD-9038-42FD-95F4-0713948916B6}" type="datetimeFigureOut">
              <a:rPr lang="bs-Latn-BA" smtClean="0"/>
              <a:t>20.10.2021.</a:t>
            </a:fld>
            <a:endParaRPr lang="bs-Latn-BA"/>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bs-Latn-BA"/>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EF1237E-8F58-43EB-9777-A2CF2BECDB57}" type="slidenum">
              <a:rPr lang="bs-Latn-BA" smtClean="0"/>
              <a:t>‹#›</a:t>
            </a:fld>
            <a:endParaRPr lang="bs-Latn-BA"/>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5pPr>
      <a:lvl6pPr marL="250571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66000">
              <a:srgbClr val="0070C0"/>
            </a:gs>
            <a:gs pos="15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1366344"/>
            <a:ext cx="8911687" cy="3636579"/>
          </a:xfrm>
        </p:spPr>
        <p:txBody>
          <a:bodyPr>
            <a:normAutofit/>
          </a:bodyPr>
          <a:lstStyle/>
          <a:p>
            <a:pPr algn="ctr"/>
            <a:r>
              <a:rPr lang="bs-Latn-BA" dirty="0"/>
              <a:t/>
            </a:r>
            <a:br>
              <a:rPr lang="bs-Latn-BA" dirty="0"/>
            </a:br>
            <a:r>
              <a:rPr lang="bs-Latn-BA" dirty="0">
                <a:solidFill>
                  <a:srgbClr val="FFFF00"/>
                </a:solidFill>
              </a:rPr>
              <a:t>„</a:t>
            </a:r>
            <a:r>
              <a:rPr lang="bs-Latn-BA" dirty="0">
                <a:solidFill>
                  <a:srgbClr val="FFFF00"/>
                </a:solidFill>
                <a:latin typeface="Arial Black" panose="020B0A04020102020204" pitchFamily="34" charset="0"/>
              </a:rPr>
              <a:t>Mržnja kao zasebno krivično djelo i mržnja kao otežavajuća okolnost iz iskustva i prakse“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66000">
              <a:srgbClr val="0070C0"/>
            </a:gs>
            <a:gs pos="15000">
              <a:schemeClr val="bg2">
                <a:shade val="96000"/>
                <a:satMod val="120000"/>
                <a:lumMod val="90000"/>
              </a:schemeClr>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3200" b="1" dirty="0">
                <a:solidFill>
                  <a:srgbClr val="FF0000"/>
                </a:solidFill>
              </a:rPr>
              <a:t>MRŽNJA KAO OTEŽAVAJUĆA OKOLNOST I ISKUSTVA IZ PRAKSE</a:t>
            </a:r>
            <a:endParaRPr lang="bs-Latn-BA" sz="3200" dirty="0"/>
          </a:p>
        </p:txBody>
      </p:sp>
      <p:sp>
        <p:nvSpPr>
          <p:cNvPr id="3" name="Content Placeholder 2"/>
          <p:cNvSpPr>
            <a:spLocks noGrp="1"/>
          </p:cNvSpPr>
          <p:nvPr>
            <p:ph idx="1"/>
          </p:nvPr>
        </p:nvSpPr>
        <p:spPr>
          <a:xfrm>
            <a:off x="1103312" y="2052919"/>
            <a:ext cx="8946541" cy="4016412"/>
          </a:xfrm>
        </p:spPr>
        <p:txBody>
          <a:bodyPr/>
          <a:lstStyle/>
          <a:p>
            <a:pPr marL="0" indent="0" algn="just">
              <a:buNone/>
            </a:pPr>
            <a:r>
              <a:rPr lang="bs-Latn-BA" b="1" dirty="0">
                <a:solidFill>
                  <a:srgbClr val="FFFF00"/>
                </a:solidFill>
              </a:rPr>
              <a:t>Krivični zakon Brčko distrikta BiH u osnovnim pojmovima propisuje značenje „mržnje“ kao pobude pri izvršenju krivičnih djela. Tako je „mržnja“ definirana na sljedeći način:</a:t>
            </a:r>
          </a:p>
          <a:p>
            <a:pPr marL="0" indent="0" algn="ctr">
              <a:buNone/>
            </a:pPr>
            <a:r>
              <a:rPr lang="bs-Latn-BA" b="1" u="sng" dirty="0"/>
              <a:t>Član 2, tačka 42.</a:t>
            </a:r>
          </a:p>
          <a:p>
            <a:pPr marL="0" indent="0" algn="just">
              <a:buNone/>
            </a:pPr>
            <a:r>
              <a:rPr lang="bs-Latn-BA" b="1" dirty="0"/>
              <a:t>„Mržnja predstavlja pobudu za činjenje krivičnog djela, propisanog ovim Zakonom, koja je u cjelini ili djelimično zasnovana na razlikama po osnovu stvarnog ili pretpostavljenog etničkog ili nacionalnog porijekla, jezika ili pisma, vjerskih uvjerenja, rase, boje kože, spola, spolne orijentacije, političkog ili drugog uvjerenja, socijalnog porijekla, društvenog položaja, dobi, zdravstvenog statusa ili drugih osobina ili zbog dovođenja u vezu sa osobama koje imaju neku od navedenih različitih osobina.“</a:t>
            </a:r>
          </a:p>
          <a:p>
            <a:endParaRPr lang="bs-Latn-B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66000">
              <a:srgbClr val="0070C0"/>
            </a:gs>
            <a:gs pos="15000">
              <a:schemeClr val="bg2">
                <a:shade val="96000"/>
                <a:satMod val="120000"/>
                <a:lumMod val="90000"/>
              </a:schemeClr>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3200" b="1" dirty="0">
                <a:solidFill>
                  <a:srgbClr val="FF0000"/>
                </a:solidFill>
              </a:rPr>
              <a:t>MRŽNJA KAO OTEŽAVAJUĆA OKOLNOST I ISKUSTVA IZ PRAKSE</a:t>
            </a:r>
            <a:endParaRPr lang="bs-Latn-BA" sz="3200" dirty="0">
              <a:solidFill>
                <a:srgbClr val="FF0000"/>
              </a:solidFill>
            </a:endParaRPr>
          </a:p>
        </p:txBody>
      </p:sp>
      <p:sp>
        <p:nvSpPr>
          <p:cNvPr id="3" name="Content Placeholder 2"/>
          <p:cNvSpPr>
            <a:spLocks noGrp="1"/>
          </p:cNvSpPr>
          <p:nvPr>
            <p:ph idx="1"/>
          </p:nvPr>
        </p:nvSpPr>
        <p:spPr/>
        <p:txBody>
          <a:bodyPr/>
          <a:lstStyle/>
          <a:p>
            <a:endParaRPr lang="bs-Latn-BA" b="1" dirty="0"/>
          </a:p>
          <a:p>
            <a:pPr marL="0" indent="0" algn="just">
              <a:buNone/>
            </a:pPr>
            <a:r>
              <a:rPr lang="bs-Latn-BA" sz="2200" b="1" dirty="0">
                <a:solidFill>
                  <a:srgbClr val="FFFF00"/>
                </a:solidFill>
              </a:rPr>
              <a:t>Krivični zakonik RS (</a:t>
            </a:r>
            <a:r>
              <a:rPr lang="bs-Latn-BA" sz="2200" dirty="0">
                <a:solidFill>
                  <a:srgbClr val="FFFF00"/>
                </a:solidFill>
              </a:rPr>
              <a:t>Službeni glasnik Republike Srpske, broj 64/17)</a:t>
            </a:r>
            <a:r>
              <a:rPr lang="bs-Latn-BA" sz="2200" b="1" dirty="0">
                <a:solidFill>
                  <a:srgbClr val="FFFF00"/>
                </a:solidFill>
              </a:rPr>
              <a:t> u osnovnim pojmovima propisuje značenje „krivičnog djela iz mržnje“ definirane na sljedeći način:</a:t>
            </a:r>
          </a:p>
          <a:p>
            <a:pPr marL="0" indent="0" algn="ctr">
              <a:buNone/>
            </a:pPr>
            <a:r>
              <a:rPr lang="bs-Latn-BA" b="1" u="sng" dirty="0"/>
              <a:t>Član 123. tačka 21.</a:t>
            </a:r>
          </a:p>
          <a:p>
            <a:pPr marL="0" indent="0" algn="just">
              <a:buNone/>
            </a:pPr>
            <a:r>
              <a:rPr lang="bs-Latn-BA" b="1" dirty="0"/>
              <a:t> „Krivično djelo iz mržnje je djelo izvršeno u potpunosti ili djelimično zbog rasne, nacionalne ili etničke pripadnosti, jezika, vjerskog uvjerenja, boje kože, spola ili seksualne orijentacije, zdravstvenog statusa ili rodnog identiteta nekog lica.”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66000">
              <a:srgbClr val="0070C0"/>
            </a:gs>
            <a:gs pos="15000">
              <a:schemeClr val="bg2">
                <a:shade val="96000"/>
                <a:satMod val="120000"/>
                <a:lumMod val="90000"/>
              </a:schemeClr>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227492"/>
          </a:xfrm>
        </p:spPr>
        <p:txBody>
          <a:bodyPr/>
          <a:lstStyle/>
          <a:p>
            <a:pPr algn="ctr"/>
            <a:r>
              <a:rPr lang="bs-Latn-BA" sz="3200" b="1" dirty="0">
                <a:solidFill>
                  <a:srgbClr val="FF0000"/>
                </a:solidFill>
              </a:rPr>
              <a:t>MRŽNJA KAO OTEŽAVAJUĆA OKOLNOST I ISKUSTVA IZ PRAKSE</a:t>
            </a:r>
            <a:endParaRPr lang="bs-Latn-BA" sz="3200" dirty="0">
              <a:solidFill>
                <a:srgbClr val="FF0000"/>
              </a:solidFill>
            </a:endParaRPr>
          </a:p>
        </p:txBody>
      </p:sp>
      <p:sp>
        <p:nvSpPr>
          <p:cNvPr id="3" name="Content Placeholder 2"/>
          <p:cNvSpPr>
            <a:spLocks noGrp="1"/>
          </p:cNvSpPr>
          <p:nvPr>
            <p:ph idx="1"/>
          </p:nvPr>
        </p:nvSpPr>
        <p:spPr>
          <a:xfrm>
            <a:off x="1103312" y="1680210"/>
            <a:ext cx="8946541" cy="4568189"/>
          </a:xfrm>
        </p:spPr>
        <p:txBody>
          <a:bodyPr>
            <a:normAutofit fontScale="92500"/>
          </a:bodyPr>
          <a:lstStyle/>
          <a:p>
            <a:pPr marL="0" indent="0" algn="just">
              <a:buNone/>
            </a:pPr>
            <a:r>
              <a:rPr lang="bs-Latn-BA" b="1" dirty="0">
                <a:solidFill>
                  <a:srgbClr val="FFFF00"/>
                </a:solidFill>
              </a:rPr>
              <a:t>Dakle, iz navedenih definicija je bitno pojasniti sljedeće: </a:t>
            </a:r>
          </a:p>
          <a:p>
            <a:pPr algn="just"/>
            <a:r>
              <a:rPr lang="bs-Latn-BA" b="1" dirty="0"/>
              <a:t>Mržnja (predrasuda kao motiv) se mora uzeti u obzir </a:t>
            </a:r>
            <a:r>
              <a:rPr lang="sr-Latn-BA" altLang="bs-Latn-BA" b="1" dirty="0"/>
              <a:t>nezavisno od toga </a:t>
            </a:r>
            <a:r>
              <a:rPr lang="bs-Latn-BA" b="1" dirty="0"/>
              <a:t>da li je ona jedini motiv za činjenje djela ili je samo jedan od više različitih motiva. </a:t>
            </a:r>
          </a:p>
          <a:p>
            <a:pPr algn="just"/>
            <a:r>
              <a:rPr lang="bs-Latn-BA" b="1" dirty="0"/>
              <a:t>Djelo se ima posmatrati kao krivično djelo iz mržnje (predrasude kao motiva) čak i kada je počinitelj pogrešno pretpostavljao pripadnost oštećenog grupi koja dijeli zaštićene karakteristike (npr. osoba je počinila krivično djelo, jer je pogrešno mislila da je oštećeni Pakistanac iako je oštećeni Indijac).</a:t>
            </a:r>
          </a:p>
          <a:p>
            <a:pPr algn="just"/>
            <a:r>
              <a:rPr lang="bs-Latn-BA" b="1" dirty="0"/>
              <a:t>Djelo se ima posmatrati kao krivično djelo iz mržnje (predrasude kao motiva) čak i kada je usmjereno spram osoba/imovine zbog njihove veze sa osobama koje dijele zaštićene karakteristike (npr. počinitelj je teško tjelesno ozlijedio/ pretukao oštećenog jer je isti borac za ljudska prava LGBTI osoba iako sam nije homoseksualne orijentacije).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66000">
              <a:srgbClr val="0070C0"/>
            </a:gs>
            <a:gs pos="15000">
              <a:schemeClr val="bg2">
                <a:shade val="96000"/>
                <a:satMod val="120000"/>
                <a:lumMod val="90000"/>
              </a:schemeClr>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3200" b="1" dirty="0">
                <a:solidFill>
                  <a:srgbClr val="FF0000"/>
                </a:solidFill>
              </a:rPr>
              <a:t>MRŽNJA KAO OTEŽAVAJUĆA OKOLNOST I ISKUSTVA IZ PRAKSE</a:t>
            </a:r>
            <a:endParaRPr lang="bs-Latn-BA" sz="3200" dirty="0">
              <a:solidFill>
                <a:srgbClr val="FF0000"/>
              </a:solidFill>
            </a:endParaRPr>
          </a:p>
        </p:txBody>
      </p:sp>
      <p:sp>
        <p:nvSpPr>
          <p:cNvPr id="3" name="Content Placeholder 2"/>
          <p:cNvSpPr>
            <a:spLocks noGrp="1"/>
          </p:cNvSpPr>
          <p:nvPr>
            <p:ph idx="1"/>
          </p:nvPr>
        </p:nvSpPr>
        <p:spPr/>
        <p:txBody>
          <a:bodyPr/>
          <a:lstStyle/>
          <a:p>
            <a:endParaRPr lang="bs-Latn-BA" dirty="0"/>
          </a:p>
          <a:p>
            <a:pPr marL="0" indent="0" algn="just">
              <a:buNone/>
            </a:pPr>
            <a:r>
              <a:rPr lang="sr-Latn-BA" altLang="bs-Latn-BA" sz="2400" b="1" dirty="0"/>
              <a:t>Na kraju </a:t>
            </a:r>
            <a:r>
              <a:rPr lang="bs-Latn-BA" sz="2400" b="1" dirty="0"/>
              <a:t>možemo zaključiti da je navedenim rješenjima imperativno naloženo sudu da se mržnja (predrasuda kao motiv) </a:t>
            </a:r>
            <a:r>
              <a:rPr lang="bs-Latn-BA" sz="2400" b="1" u="sng" dirty="0">
                <a:solidFill>
                  <a:srgbClr val="FFFF00"/>
                </a:solidFill>
              </a:rPr>
              <a:t>ima uzeti kao otežavajuća okolnost u svim krivičnim djelima i da se ima odmjeriti veća kazna,</a:t>
            </a:r>
            <a:r>
              <a:rPr lang="bs-Latn-BA" sz="2400" b="1" dirty="0"/>
              <a:t> osim u slučajevima kada zakon već propisuje teže kažnjavanje za </a:t>
            </a:r>
            <a:r>
              <a:rPr lang="sr-Latn-BA" altLang="bs-Latn-BA" sz="2400" b="1" dirty="0"/>
              <a:t>kvalifikovani </a:t>
            </a:r>
            <a:r>
              <a:rPr lang="bs-Latn-BA" sz="2400" b="1" dirty="0"/>
              <a:t>oblik krivičnog djela.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66000">
              <a:srgbClr val="0070C0"/>
            </a:gs>
            <a:gs pos="15000">
              <a:schemeClr val="bg2">
                <a:shade val="96000"/>
                <a:satMod val="120000"/>
                <a:lumMod val="90000"/>
              </a:schemeClr>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47432"/>
          </a:xfrm>
        </p:spPr>
        <p:txBody>
          <a:bodyPr/>
          <a:lstStyle/>
          <a:p>
            <a:pPr algn="ctr"/>
            <a:r>
              <a:rPr lang="bs-Latn-BA" b="1" dirty="0">
                <a:solidFill>
                  <a:srgbClr val="FF0000"/>
                </a:solidFill>
              </a:rPr>
              <a:t>PRIMJERI ODLUKA</a:t>
            </a:r>
          </a:p>
        </p:txBody>
      </p:sp>
      <p:sp>
        <p:nvSpPr>
          <p:cNvPr id="3" name="Content Placeholder 2"/>
          <p:cNvSpPr>
            <a:spLocks noGrp="1"/>
          </p:cNvSpPr>
          <p:nvPr>
            <p:ph idx="1"/>
          </p:nvPr>
        </p:nvSpPr>
        <p:spPr>
          <a:xfrm>
            <a:off x="1103312" y="1451610"/>
            <a:ext cx="8946541" cy="4796789"/>
          </a:xfrm>
        </p:spPr>
        <p:txBody>
          <a:bodyPr>
            <a:normAutofit/>
          </a:bodyPr>
          <a:lstStyle/>
          <a:p>
            <a:pPr algn="just"/>
            <a:r>
              <a:rPr lang="bs-Latn-BA" b="1" dirty="0">
                <a:solidFill>
                  <a:srgbClr val="FFFF00"/>
                </a:solidFill>
              </a:rPr>
              <a:t>Presuda Osnovnog suda u Zvorniku</a:t>
            </a:r>
            <a:r>
              <a:rPr lang="bs-Latn-BA" b="1" dirty="0"/>
              <a:t> broj 83 0 K 002918 09 K od 14.04.2011. godine, kojom je optuženi D.S. oglašen krivim za krivično djelo –  izazivanje nacionalne, rasne i vjerske mržnje i netrpeljivosti iz člana 294a.  stav 2. a u vezi sa stavom 1. Krivičnog zakona Republike Srpske, te mu je sud izrekao USLOVNU OSUDU, kojom se izriče kazna zatvora u trajanju od 6 (šest) mjeseci, a koja se neće izvršiti ukoliko optuženi u roku od 3 (tri) godine od pravosnažnosti ove presude ne učini novo krivično djelo.</a:t>
            </a:r>
          </a:p>
          <a:p>
            <a:pPr algn="just"/>
            <a:r>
              <a:rPr lang="bs-Latn-BA" b="1" dirty="0">
                <a:solidFill>
                  <a:srgbClr val="FFFF00"/>
                </a:solidFill>
              </a:rPr>
              <a:t>Presuda Osnovnog suda u Bijeljini</a:t>
            </a:r>
            <a:r>
              <a:rPr lang="bs-Latn-BA" b="1" dirty="0"/>
              <a:t> broj </a:t>
            </a:r>
            <a:r>
              <a:rPr lang="hr-HR" b="1" dirty="0"/>
              <a:t>80 0 K 050259  13 K od 24.10.2013. godine, kojom je optuženi A.A.  oglašen krivim za </a:t>
            </a:r>
            <a:r>
              <a:rPr lang="sr-Latn-CS" b="1" dirty="0"/>
              <a:t>krivično djelo - izazivanje nacionalne, rasne i vjerske mržnje i netrpeljivosti - iz člana 294a. stav 1. KZ RS. i osuđen na </a:t>
            </a:r>
            <a:r>
              <a:rPr lang="bs-Latn-BA" b="1" dirty="0"/>
              <a:t>KAZNU ZATVORA u trajanju od 30 (trideset) dana.</a:t>
            </a:r>
          </a:p>
          <a:p>
            <a:pPr algn="just"/>
            <a:endParaRPr lang="bs-Latn-BA" dirty="0"/>
          </a:p>
          <a:p>
            <a:pPr algn="just"/>
            <a:endParaRPr lang="bs-Latn-BA" dirty="0"/>
          </a:p>
          <a:p>
            <a:pPr algn="just"/>
            <a:endParaRPr lang="bs-Latn-BA" b="1" dirty="0"/>
          </a:p>
          <a:p>
            <a:endParaRPr lang="bs-Latn-B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66000">
              <a:srgbClr val="0070C0"/>
            </a:gs>
            <a:gs pos="15000">
              <a:schemeClr val="bg2">
                <a:shade val="96000"/>
                <a:satMod val="120000"/>
                <a:lumMod val="90000"/>
              </a:schemeClr>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16012"/>
          </a:xfrm>
        </p:spPr>
        <p:txBody>
          <a:bodyPr/>
          <a:lstStyle/>
          <a:p>
            <a:pPr algn="ctr"/>
            <a:r>
              <a:rPr lang="bs-Latn-BA" b="1" dirty="0">
                <a:solidFill>
                  <a:srgbClr val="FF0000"/>
                </a:solidFill>
              </a:rPr>
              <a:t>PRIMJERI ODLUKA</a:t>
            </a:r>
          </a:p>
        </p:txBody>
      </p:sp>
      <p:sp>
        <p:nvSpPr>
          <p:cNvPr id="3" name="Content Placeholder 2"/>
          <p:cNvSpPr>
            <a:spLocks noGrp="1"/>
          </p:cNvSpPr>
          <p:nvPr>
            <p:ph idx="1"/>
          </p:nvPr>
        </p:nvSpPr>
        <p:spPr>
          <a:xfrm>
            <a:off x="1103312" y="1451610"/>
            <a:ext cx="8946541" cy="4796789"/>
          </a:xfrm>
        </p:spPr>
        <p:txBody>
          <a:bodyPr>
            <a:normAutofit/>
          </a:bodyPr>
          <a:lstStyle/>
          <a:p>
            <a:pPr algn="just"/>
            <a:r>
              <a:rPr lang="bs-Latn-BA" b="1" dirty="0">
                <a:solidFill>
                  <a:srgbClr val="FFFF00"/>
                </a:solidFill>
              </a:rPr>
              <a:t>Presuda Osnovnog suda u Bijeljini</a:t>
            </a:r>
            <a:r>
              <a:rPr lang="bs-Latn-BA" b="1" dirty="0"/>
              <a:t> broj </a:t>
            </a:r>
            <a:r>
              <a:rPr lang="hr-HR" b="1" dirty="0"/>
              <a:t>80 0 K 046609  14 K3 od 19.11.2014. godine, kojom je optuženi D.M.  oglašen krivim za </a:t>
            </a:r>
            <a:r>
              <a:rPr lang="sr-Latn-CS" b="1" dirty="0"/>
              <a:t>krivično djelo - izazivanje nacionalne, rasne i vjerske mržnje i netrpeljivosti iz čl. 294a st.1. Krivičnog Zakona Republike Srpske i osuđen na </a:t>
            </a:r>
            <a:r>
              <a:rPr lang="bs-Latn-BA" b="1" dirty="0"/>
              <a:t>KAZNU ZATVORAu trajanju od 2 (dva) mjeseca, koja je presudom Okružnog suda preinačena na kaznu zatvora u trajanju od 30 (trideset dana).</a:t>
            </a:r>
          </a:p>
          <a:p>
            <a:pPr algn="just"/>
            <a:r>
              <a:rPr lang="bs-Latn-BA" b="1" dirty="0">
                <a:solidFill>
                  <a:srgbClr val="FFFF00"/>
                </a:solidFill>
              </a:rPr>
              <a:t> Presuda Osnovnog suda u Bijeljini</a:t>
            </a:r>
            <a:r>
              <a:rPr lang="bs-Latn-BA" b="1" dirty="0"/>
              <a:t> broj </a:t>
            </a:r>
            <a:r>
              <a:rPr lang="hr-HR" b="1" dirty="0"/>
              <a:t>80 0 K 001888  13 K2 od 10.03.2015. godine, kojom je optuženi S.Đ.  oglašen krivim za </a:t>
            </a:r>
            <a:r>
              <a:rPr lang="sr-Latn-CS" b="1" dirty="0"/>
              <a:t>krivično djelo - izazivanje rasne, nacionalne i vjerske mržnje i netrpeljivosti,  iz člana 294. a stav 1. KZ RS. i osuđen na NOVČANU KAZNU u iznosu od 1.000,00(hiljadu) KM, koja je presudom Okružnog suda preinačena , tako što je optuženi S.Đ. OSLOBAĐEN OD OPTUŽBE.</a:t>
            </a:r>
            <a:endParaRPr lang="bs-Latn-BA" b="1" dirty="0"/>
          </a:p>
          <a:p>
            <a:pPr algn="just"/>
            <a:endParaRPr lang="bs-Latn-BA" b="1" dirty="0"/>
          </a:p>
          <a:p>
            <a:pPr algn="just"/>
            <a:endParaRPr lang="bs-Latn-BA" dirty="0"/>
          </a:p>
          <a:p>
            <a:pPr algn="just"/>
            <a:endParaRPr lang="bs-Latn-BA" dirty="0"/>
          </a:p>
          <a:p>
            <a:pPr algn="just"/>
            <a:endParaRPr lang="bs-Latn-BA" b="1" dirty="0"/>
          </a:p>
          <a:p>
            <a:endParaRPr lang="bs-Latn-B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66000">
              <a:srgbClr val="0070C0"/>
            </a:gs>
            <a:gs pos="15000">
              <a:schemeClr val="bg2">
                <a:shade val="96000"/>
                <a:satMod val="120000"/>
                <a:lumMod val="90000"/>
              </a:schemeClr>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16012"/>
          </a:xfrm>
        </p:spPr>
        <p:txBody>
          <a:bodyPr/>
          <a:lstStyle/>
          <a:p>
            <a:pPr algn="ctr"/>
            <a:r>
              <a:rPr lang="bs-Latn-BA" b="1" dirty="0">
                <a:solidFill>
                  <a:srgbClr val="FF0000"/>
                </a:solidFill>
              </a:rPr>
              <a:t>PRIMJERI ODLUKA</a:t>
            </a:r>
          </a:p>
        </p:txBody>
      </p:sp>
      <p:sp>
        <p:nvSpPr>
          <p:cNvPr id="3" name="Content Placeholder 2"/>
          <p:cNvSpPr>
            <a:spLocks noGrp="1"/>
          </p:cNvSpPr>
          <p:nvPr>
            <p:ph idx="1"/>
          </p:nvPr>
        </p:nvSpPr>
        <p:spPr>
          <a:xfrm>
            <a:off x="1103312" y="1451610"/>
            <a:ext cx="8946541" cy="4796789"/>
          </a:xfrm>
        </p:spPr>
        <p:txBody>
          <a:bodyPr>
            <a:normAutofit lnSpcReduction="10000"/>
          </a:bodyPr>
          <a:lstStyle/>
          <a:p>
            <a:pPr algn="just"/>
            <a:endParaRPr lang="bs-Latn-BA" b="1" dirty="0">
              <a:solidFill>
                <a:srgbClr val="FFFF00"/>
              </a:solidFill>
            </a:endParaRPr>
          </a:p>
          <a:p>
            <a:pPr algn="just"/>
            <a:r>
              <a:rPr lang="bs-Latn-BA" b="1" dirty="0">
                <a:solidFill>
                  <a:srgbClr val="FFFF00"/>
                </a:solidFill>
              </a:rPr>
              <a:t>Presuda Osnovnog suda u Bijeljini</a:t>
            </a:r>
            <a:r>
              <a:rPr lang="bs-Latn-BA" b="1" dirty="0"/>
              <a:t> broj 80 0 K 068215 15 Kps </a:t>
            </a:r>
            <a:r>
              <a:rPr lang="hr-HR" b="1" dirty="0"/>
              <a:t> od 20.11.2015. godine, kojom je optuženi R.R.  oglašen krivim za </a:t>
            </a:r>
            <a:r>
              <a:rPr lang="sr-Latn-CS" b="1" dirty="0"/>
              <a:t>krivično djelo - izazivanje nacionalne, rasne i vjerske mržnje i netrpeljivosti – iz člana 294a stav 1.  Krivičnog zakona Republike Srpske i osuđen na uslovnu kaznu, k</a:t>
            </a:r>
            <a:r>
              <a:rPr lang="en-US" b="1" dirty="0" err="1"/>
              <a:t>ojom</a:t>
            </a:r>
            <a:r>
              <a:rPr lang="en-US" b="1" dirty="0"/>
              <a:t> se </a:t>
            </a:r>
            <a:r>
              <a:rPr lang="en-US" b="1" dirty="0" err="1"/>
              <a:t>utvr</a:t>
            </a:r>
            <a:r>
              <a:rPr lang="sr-Latn-CS" b="1" dirty="0"/>
              <a:t>đ</a:t>
            </a:r>
            <a:r>
              <a:rPr lang="en-US" b="1" dirty="0" err="1"/>
              <a:t>uje</a:t>
            </a:r>
            <a:r>
              <a:rPr lang="en-US" b="1" dirty="0"/>
              <a:t> </a:t>
            </a:r>
            <a:r>
              <a:rPr lang="en-US" b="1" dirty="0" err="1"/>
              <a:t>kazna</a:t>
            </a:r>
            <a:r>
              <a:rPr lang="en-US" b="1" dirty="0"/>
              <a:t> </a:t>
            </a:r>
            <a:r>
              <a:rPr lang="en-US" b="1" dirty="0" err="1"/>
              <a:t>zatvora</a:t>
            </a:r>
            <a:r>
              <a:rPr lang="en-US" b="1" dirty="0"/>
              <a:t> u </a:t>
            </a:r>
            <a:r>
              <a:rPr lang="en-US" b="1" dirty="0" err="1"/>
              <a:t>trajanju</a:t>
            </a:r>
            <a:r>
              <a:rPr lang="en-US" b="1" dirty="0"/>
              <a:t> od</a:t>
            </a:r>
            <a:r>
              <a:rPr lang="sr-Latn-CS" b="1" dirty="0"/>
              <a:t> 3 (</a:t>
            </a:r>
            <a:r>
              <a:rPr lang="en-US" b="1" dirty="0"/>
              <a:t>tri</a:t>
            </a:r>
            <a:r>
              <a:rPr lang="sr-Latn-CS" b="1" dirty="0"/>
              <a:t>) </a:t>
            </a:r>
            <a:r>
              <a:rPr lang="en-US" b="1" dirty="0" err="1"/>
              <a:t>mjeseca</a:t>
            </a:r>
            <a:r>
              <a:rPr lang="sr-Latn-CS" b="1" dirty="0"/>
              <a:t>, </a:t>
            </a:r>
            <a:r>
              <a:rPr lang="en-US" b="1" dirty="0" err="1"/>
              <a:t>koja</a:t>
            </a:r>
            <a:r>
              <a:rPr lang="en-US" b="1" dirty="0"/>
              <a:t> se ne</a:t>
            </a:r>
            <a:r>
              <a:rPr lang="sr-Latn-CS" b="1" dirty="0"/>
              <a:t>ć</a:t>
            </a:r>
            <a:r>
              <a:rPr lang="en-US" b="1" dirty="0"/>
              <a:t>e </a:t>
            </a:r>
            <a:r>
              <a:rPr lang="en-US" b="1" dirty="0" err="1"/>
              <a:t>izvr</a:t>
            </a:r>
            <a:r>
              <a:rPr lang="sr-Latn-CS" b="1" dirty="0"/>
              <a:t>š</a:t>
            </a:r>
            <a:r>
              <a:rPr lang="en-US" b="1" dirty="0" err="1"/>
              <a:t>iti</a:t>
            </a:r>
            <a:r>
              <a:rPr lang="en-US" b="1" dirty="0"/>
              <a:t> </a:t>
            </a:r>
            <a:r>
              <a:rPr lang="en-US" b="1" dirty="0" err="1"/>
              <a:t>ukoliko</a:t>
            </a:r>
            <a:r>
              <a:rPr lang="en-US" b="1" dirty="0"/>
              <a:t> </a:t>
            </a:r>
            <a:r>
              <a:rPr lang="en-US" b="1" dirty="0" err="1"/>
              <a:t>optu</a:t>
            </a:r>
            <a:r>
              <a:rPr lang="sr-Latn-CS" b="1" dirty="0"/>
              <a:t>ž</a:t>
            </a:r>
            <a:r>
              <a:rPr lang="en-US" b="1" dirty="0" err="1"/>
              <a:t>eni</a:t>
            </a:r>
            <a:r>
              <a:rPr lang="en-US" b="1" dirty="0"/>
              <a:t> u </a:t>
            </a:r>
            <a:r>
              <a:rPr lang="en-US" b="1" dirty="0" err="1"/>
              <a:t>roku</a:t>
            </a:r>
            <a:r>
              <a:rPr lang="en-US" b="1" dirty="0"/>
              <a:t> od</a:t>
            </a:r>
            <a:r>
              <a:rPr lang="sr-Latn-CS" b="1" dirty="0"/>
              <a:t> 1 </a:t>
            </a:r>
            <a:r>
              <a:rPr lang="en-US" b="1" dirty="0" err="1"/>
              <a:t>jedne</a:t>
            </a:r>
            <a:r>
              <a:rPr lang="en-US" b="1" dirty="0"/>
              <a:t> </a:t>
            </a:r>
            <a:r>
              <a:rPr lang="en-US" b="1" dirty="0" err="1"/>
              <a:t>godine</a:t>
            </a:r>
            <a:r>
              <a:rPr lang="sr-Latn-CS" b="1" dirty="0"/>
              <a:t>, </a:t>
            </a:r>
            <a:r>
              <a:rPr lang="en-US" b="1" dirty="0"/>
              <a:t>od dana </a:t>
            </a:r>
            <a:r>
              <a:rPr lang="en-US" b="1" dirty="0" err="1"/>
              <a:t>pravosna</a:t>
            </a:r>
            <a:r>
              <a:rPr lang="sr-Latn-CS" b="1" dirty="0"/>
              <a:t>ž</a:t>
            </a:r>
            <a:r>
              <a:rPr lang="en-US" b="1" dirty="0" err="1"/>
              <a:t>nosti</a:t>
            </a:r>
            <a:r>
              <a:rPr lang="en-US" b="1" dirty="0"/>
              <a:t> </a:t>
            </a:r>
            <a:r>
              <a:rPr lang="en-US" b="1" dirty="0" err="1"/>
              <a:t>ove</a:t>
            </a:r>
            <a:r>
              <a:rPr lang="en-US" b="1" dirty="0"/>
              <a:t> </a:t>
            </a:r>
            <a:r>
              <a:rPr lang="en-US" b="1" dirty="0" err="1"/>
              <a:t>odluke</a:t>
            </a:r>
            <a:r>
              <a:rPr lang="en-US" b="1" dirty="0"/>
              <a:t> ne u</a:t>
            </a:r>
            <a:r>
              <a:rPr lang="sr-Latn-CS" b="1" dirty="0"/>
              <a:t>č</a:t>
            </a:r>
            <a:r>
              <a:rPr lang="en-US" b="1" dirty="0" err="1"/>
              <a:t>ini</a:t>
            </a:r>
            <a:r>
              <a:rPr lang="en-US" b="1" dirty="0"/>
              <a:t> </a:t>
            </a:r>
            <a:r>
              <a:rPr lang="en-US" b="1" dirty="0" err="1"/>
              <a:t>krivi</a:t>
            </a:r>
            <a:r>
              <a:rPr lang="sr-Latn-CS" b="1" dirty="0"/>
              <a:t>č</a:t>
            </a:r>
            <a:r>
              <a:rPr lang="en-US" b="1" dirty="0"/>
              <a:t>no </a:t>
            </a:r>
            <a:r>
              <a:rPr lang="en-US" b="1" dirty="0" err="1"/>
              <a:t>djelo</a:t>
            </a:r>
            <a:r>
              <a:rPr lang="sr-Latn-CS" b="1" dirty="0" smtClean="0"/>
              <a:t>.</a:t>
            </a:r>
          </a:p>
          <a:p>
            <a:pPr algn="just"/>
            <a:r>
              <a:rPr lang="bs-Latn-BA" b="1" dirty="0">
                <a:solidFill>
                  <a:srgbClr val="FFFF00"/>
                </a:solidFill>
              </a:rPr>
              <a:t>Presuda Osnovnog suda u Bijeljini</a:t>
            </a:r>
            <a:r>
              <a:rPr lang="bs-Latn-BA" b="1" dirty="0"/>
              <a:t> broj 80 0 K 124301 21 K </a:t>
            </a:r>
            <a:r>
              <a:rPr lang="hr-HR" b="1" dirty="0"/>
              <a:t> od 21.05.2021. godine, kojom je optuženi L.M.  oglašen krivim za </a:t>
            </a:r>
            <a:r>
              <a:rPr lang="sr-Latn-CS" b="1" dirty="0"/>
              <a:t>krivično djelo – javno izazivanje i podsticanje nasilja i mržnje – iz člana 359. stav 1.  Krivičnog zakonika Republike Srpske i osuđen na novčanu kaznu u iznosu od 1.000,00 (hiljadu) KM, koja je postala pravosnažna dana 13.07.2021. godine</a:t>
            </a:r>
            <a:endParaRPr lang="bs-Latn-BA" b="1"/>
          </a:p>
          <a:p>
            <a:pPr algn="just"/>
            <a:endParaRPr lang="bs-Latn-BA" b="1" dirty="0"/>
          </a:p>
          <a:p>
            <a:pPr marL="0" indent="0" algn="just">
              <a:buNone/>
            </a:pPr>
            <a:endParaRPr lang="bs-Latn-BA" b="1" dirty="0"/>
          </a:p>
          <a:p>
            <a:pPr algn="just"/>
            <a:endParaRPr lang="bs-Latn-BA" b="1" dirty="0"/>
          </a:p>
          <a:p>
            <a:pPr algn="just"/>
            <a:endParaRPr lang="bs-Latn-BA" dirty="0"/>
          </a:p>
          <a:p>
            <a:pPr algn="just"/>
            <a:endParaRPr lang="bs-Latn-BA" dirty="0"/>
          </a:p>
          <a:p>
            <a:pPr algn="just"/>
            <a:endParaRPr lang="bs-Latn-BA" b="1" dirty="0"/>
          </a:p>
          <a:p>
            <a:endParaRPr lang="bs-Latn-B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66000">
              <a:srgbClr val="0070C0"/>
            </a:gs>
            <a:gs pos="15000">
              <a:schemeClr val="bg2">
                <a:shade val="96000"/>
                <a:satMod val="120000"/>
                <a:lumMod val="90000"/>
              </a:schemeClr>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01316"/>
          </a:xfrm>
        </p:spPr>
        <p:txBody>
          <a:bodyPr/>
          <a:lstStyle/>
          <a:p>
            <a:pPr algn="ctr"/>
            <a:r>
              <a:rPr lang="bs-Latn-BA" b="1" dirty="0">
                <a:solidFill>
                  <a:srgbClr val="FF0000"/>
                </a:solidFill>
              </a:rPr>
              <a:t>PRIMJERI ODLUKA</a:t>
            </a:r>
            <a:endParaRPr lang="bs-Latn-BA" dirty="0"/>
          </a:p>
        </p:txBody>
      </p:sp>
      <p:sp>
        <p:nvSpPr>
          <p:cNvPr id="3" name="Content Placeholder 2"/>
          <p:cNvSpPr>
            <a:spLocks noGrp="1"/>
          </p:cNvSpPr>
          <p:nvPr>
            <p:ph idx="1"/>
          </p:nvPr>
        </p:nvSpPr>
        <p:spPr>
          <a:xfrm>
            <a:off x="1103312" y="1463040"/>
            <a:ext cx="9255534" cy="4785359"/>
          </a:xfrm>
        </p:spPr>
        <p:txBody>
          <a:bodyPr>
            <a:normAutofit/>
          </a:bodyPr>
          <a:lstStyle/>
          <a:p>
            <a:pPr algn="just"/>
            <a:r>
              <a:rPr lang="bs-Latn-BA" b="1" dirty="0">
                <a:solidFill>
                  <a:srgbClr val="FFFF00"/>
                </a:solidFill>
              </a:rPr>
              <a:t>Rješenjem Osnovnog suda u Bijeljini, broj </a:t>
            </a:r>
            <a:r>
              <a:rPr lang="hr-HR" b="1" dirty="0">
                <a:solidFill>
                  <a:srgbClr val="FFFF00"/>
                </a:solidFill>
              </a:rPr>
              <a:t>80 0 Pr 092159  17 Pr</a:t>
            </a:r>
            <a:r>
              <a:rPr lang="hr-HR" b="1" dirty="0"/>
              <a:t>  od 23.11.2018. godine, okrivljeni Z.B., kažnjen je novčanom kaznom u iznosu od 300,00 (tristo) KM, </a:t>
            </a:r>
            <a:r>
              <a:rPr lang="hr-HR" b="1" dirty="0">
                <a:solidFill>
                  <a:srgbClr val="FFFF00"/>
                </a:solidFill>
              </a:rPr>
              <a:t>(zaprijećena kazna od 100-300 KM)</a:t>
            </a:r>
            <a:r>
              <a:rPr lang="hr-HR" b="1" dirty="0"/>
              <a:t> zbog toga </a:t>
            </a:r>
            <a:r>
              <a:rPr lang="sr-Latn-BA" b="1" dirty="0"/>
              <a:t>što je  dana 07.11.2017. godine na internetu na javnom blogu...narušio javni red i mir isticanjem-objavljivanjem simbola, lika i crteža kao i tekstova nepristojnog, uvredljivog ili uznimirujućeg sadržaja na taj način što je objavio sliku na kojoj je prikazao.......</a:t>
            </a:r>
          </a:p>
          <a:p>
            <a:pPr algn="just"/>
            <a:r>
              <a:rPr lang="sr-Latn-BA" b="1" dirty="0"/>
              <a:t>Navedeno rješenje je potvrđeno rješenjem Okružnog suda od 30.01.2019. godine (odbijene žalbe podnosioca zahtjeva i okrivljenog kao neosnovane).</a:t>
            </a:r>
          </a:p>
          <a:p>
            <a:pPr algn="just"/>
            <a:r>
              <a:rPr lang="sr-Latn-BA" b="1" dirty="0"/>
              <a:t>Okrivljeni Z.B. je uložio apelaciju Ustavnom sudu BiH, gdje Ustavni sud BiH dana 10.11.2020. godine pod brojem AP-1031/19, USVOJIO apelaciju Z.B. i naložio Okružnom sudu da po hitnom postupku donese novu odluku.</a:t>
            </a:r>
            <a:endParaRPr lang="bs-Latn-BA"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66000">
              <a:srgbClr val="0070C0"/>
            </a:gs>
            <a:gs pos="15000">
              <a:schemeClr val="bg2">
                <a:shade val="96000"/>
                <a:satMod val="120000"/>
                <a:lumMod val="90000"/>
              </a:schemeClr>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01316"/>
          </a:xfrm>
        </p:spPr>
        <p:txBody>
          <a:bodyPr/>
          <a:lstStyle/>
          <a:p>
            <a:pPr algn="ctr"/>
            <a:r>
              <a:rPr lang="bs-Latn-BA" b="1" dirty="0">
                <a:solidFill>
                  <a:srgbClr val="FF0000"/>
                </a:solidFill>
              </a:rPr>
              <a:t>PRIMJERI ODLUKA</a:t>
            </a:r>
            <a:endParaRPr lang="bs-Latn-BA" dirty="0"/>
          </a:p>
        </p:txBody>
      </p:sp>
      <p:sp>
        <p:nvSpPr>
          <p:cNvPr id="3" name="Content Placeholder 2"/>
          <p:cNvSpPr>
            <a:spLocks noGrp="1"/>
          </p:cNvSpPr>
          <p:nvPr>
            <p:ph idx="1"/>
          </p:nvPr>
        </p:nvSpPr>
        <p:spPr>
          <a:xfrm>
            <a:off x="1103312" y="1463040"/>
            <a:ext cx="9255534" cy="4785359"/>
          </a:xfrm>
        </p:spPr>
        <p:txBody>
          <a:bodyPr>
            <a:normAutofit/>
          </a:bodyPr>
          <a:lstStyle/>
          <a:p>
            <a:pPr algn="just"/>
            <a:r>
              <a:rPr lang="bs-Latn-BA" b="1" dirty="0"/>
              <a:t>Presuda Osnovnog suda Brčko distrikta BiH broj </a:t>
            </a:r>
            <a:r>
              <a:rPr lang="hr-HR" b="1" dirty="0"/>
              <a:t>96 0 K 006861 10 K, od 30.01.2012. godine, kojom je A.S, oglašen krivim za krivično djelo </a:t>
            </a:r>
            <a:r>
              <a:rPr lang="bs-Latn-BA" b="1" dirty="0"/>
              <a:t>Izazivanje nacionalne, rasne i vjerske mržnje, razdora ili netrpeljivosti iz čl.160. st.1. Krivičnog zakona Brčko distrikta BiH, kojem je sud izrekao </a:t>
            </a:r>
            <a:r>
              <a:rPr lang="bs-Latn-BA" b="1" dirty="0">
                <a:solidFill>
                  <a:srgbClr val="FFFF00"/>
                </a:solidFill>
              </a:rPr>
              <a:t>USLOVNU OSUDU i to KAZNU ZATVORA U TRAJANJU OD 1 (JEDNE) GODINE,</a:t>
            </a:r>
            <a:r>
              <a:rPr lang="bs-Latn-BA" b="1" dirty="0"/>
              <a:t> koja se neće izvršiti ukoliko optuženi u roku od 3 (tri) godine ne počini novo krivično djelo.  </a:t>
            </a:r>
          </a:p>
          <a:p>
            <a:pPr algn="just"/>
            <a:r>
              <a:rPr lang="bs-Latn-BA" b="1" dirty="0"/>
              <a:t>Presudom Apelacionog suda Brčko distrikta, odbijene su žalbe tužitelja i branitelja optuženog i </a:t>
            </a:r>
            <a:r>
              <a:rPr lang="bs-Latn-BA" b="1" dirty="0">
                <a:solidFill>
                  <a:srgbClr val="FFFF00"/>
                </a:solidFill>
              </a:rPr>
              <a:t>POTVRĐENA presuda Osnovnog suda BD</a:t>
            </a:r>
            <a:r>
              <a:rPr lang="bs-Latn-BA" b="1" dirty="0"/>
              <a:t>.</a:t>
            </a:r>
          </a:p>
          <a:p>
            <a:pPr algn="just"/>
            <a:r>
              <a:rPr lang="bs-Latn-BA" b="1" dirty="0"/>
              <a:t>Ustavni sud BiH, svojom odlukom broj AP-454/13, na sjednici održanoj 20. aprila 2016. godine, donio je </a:t>
            </a:r>
            <a:r>
              <a:rPr lang="bs-Latn-BA" b="1" dirty="0">
                <a:solidFill>
                  <a:srgbClr val="FFFF00"/>
                </a:solidFill>
              </a:rPr>
              <a:t>odluku kojom je ODBI</a:t>
            </a:r>
            <a:r>
              <a:rPr lang="sr-Latn-BA" altLang="bs-Latn-BA" b="1" dirty="0">
                <a:solidFill>
                  <a:srgbClr val="FFFF00"/>
                </a:solidFill>
              </a:rPr>
              <a:t>O</a:t>
            </a:r>
            <a:r>
              <a:rPr lang="bs-Latn-BA" b="1" dirty="0">
                <a:solidFill>
                  <a:srgbClr val="FFFF00"/>
                </a:solidFill>
              </a:rPr>
              <a:t> kao neosnovanu apelaciju A.S.  </a:t>
            </a:r>
          </a:p>
          <a:p>
            <a:pPr algn="just"/>
            <a:endParaRPr lang="bs-Latn-BA" dirty="0">
              <a:solidFill>
                <a:srgbClr val="FFFF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66000">
              <a:srgbClr val="0070C0"/>
            </a:gs>
            <a:gs pos="15000">
              <a:schemeClr val="bg2">
                <a:shade val="96000"/>
                <a:satMod val="120000"/>
                <a:lumMod val="90000"/>
              </a:schemeClr>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01316"/>
          </a:xfrm>
        </p:spPr>
        <p:txBody>
          <a:bodyPr/>
          <a:lstStyle/>
          <a:p>
            <a:pPr algn="ctr"/>
            <a:r>
              <a:rPr lang="bs-Latn-BA" b="1" dirty="0">
                <a:solidFill>
                  <a:srgbClr val="FF0000"/>
                </a:solidFill>
              </a:rPr>
              <a:t>PRIMJERI ODLUKA</a:t>
            </a:r>
            <a:endParaRPr lang="bs-Latn-BA" dirty="0"/>
          </a:p>
        </p:txBody>
      </p:sp>
      <p:sp>
        <p:nvSpPr>
          <p:cNvPr id="3" name="Content Placeholder 2"/>
          <p:cNvSpPr>
            <a:spLocks noGrp="1"/>
          </p:cNvSpPr>
          <p:nvPr>
            <p:ph idx="1"/>
          </p:nvPr>
        </p:nvSpPr>
        <p:spPr>
          <a:xfrm>
            <a:off x="1103312" y="1463040"/>
            <a:ext cx="9255534" cy="4785359"/>
          </a:xfrm>
        </p:spPr>
        <p:txBody>
          <a:bodyPr>
            <a:normAutofit fontScale="92500" lnSpcReduction="10000"/>
          </a:bodyPr>
          <a:lstStyle/>
          <a:p>
            <a:pPr algn="just"/>
            <a:r>
              <a:rPr lang="bs-Latn-BA" b="1" dirty="0"/>
              <a:t>Presuda Osnovnog suda u Bijeljini broj </a:t>
            </a:r>
            <a:r>
              <a:rPr lang="hr-HR" b="1" dirty="0"/>
              <a:t>80 0 P  0 55980 14 P </a:t>
            </a:r>
            <a:r>
              <a:rPr lang="bs-Latn-BA" b="1" dirty="0"/>
              <a:t>od 24.04.2015. godine, kojom je odbijen tužbeni zahtjev tužilaca V.T i </a:t>
            </a:r>
            <a:r>
              <a:rPr lang="sr-Latn-CS" b="1" dirty="0"/>
              <a:t>RTV „BN“, D.O.O protiv M.D </a:t>
            </a:r>
            <a:r>
              <a:rPr lang="bs-Latn-BA" b="1" dirty="0"/>
              <a:t>u cjelosti  a radi klevete i naknade štete.</a:t>
            </a:r>
          </a:p>
          <a:p>
            <a:pPr algn="just"/>
            <a:r>
              <a:rPr lang="bs-Latn-BA" b="1" dirty="0"/>
              <a:t>Presudom Okružnog suda u Bijeljini od 07.12.2015. godine, usvojena je djelimično žalba tužilaca i </a:t>
            </a:r>
            <a:r>
              <a:rPr lang="bs-Latn-BA" b="1" dirty="0">
                <a:solidFill>
                  <a:srgbClr val="FFFF00"/>
                </a:solidFill>
              </a:rPr>
              <a:t>preinačeno</a:t>
            </a:r>
            <a:r>
              <a:rPr lang="bs-Latn-BA" b="1" dirty="0"/>
              <a:t> rješenje u pogledu troškova postupka.</a:t>
            </a:r>
          </a:p>
          <a:p>
            <a:pPr algn="just"/>
            <a:r>
              <a:rPr lang="bs-Latn-BA" b="1" dirty="0"/>
              <a:t>Rješenjem Vrhovnog suda RS od 15.03.2016. godine, </a:t>
            </a:r>
            <a:r>
              <a:rPr lang="bs-Latn-BA" b="1" dirty="0">
                <a:solidFill>
                  <a:srgbClr val="FFFF00"/>
                </a:solidFill>
              </a:rPr>
              <a:t>revizija</a:t>
            </a:r>
            <a:r>
              <a:rPr lang="bs-Latn-BA" b="1" dirty="0"/>
              <a:t> tužilaca protiv presude Okružnog suda je </a:t>
            </a:r>
            <a:r>
              <a:rPr lang="bs-Latn-BA" b="1" dirty="0">
                <a:solidFill>
                  <a:srgbClr val="FFFF00"/>
                </a:solidFill>
              </a:rPr>
              <a:t>odbačena.</a:t>
            </a:r>
          </a:p>
          <a:p>
            <a:pPr algn="just"/>
            <a:r>
              <a:rPr lang="bs-Latn-BA" b="1" dirty="0"/>
              <a:t>Odlukom Ustavnog suda BiH broj AP-768/16 od 06.06.2018. godine, </a:t>
            </a:r>
            <a:r>
              <a:rPr lang="bs-Latn-BA" b="1" dirty="0">
                <a:solidFill>
                  <a:srgbClr val="FFFF00"/>
                </a:solidFill>
              </a:rPr>
              <a:t>usvojena je apelacija</a:t>
            </a:r>
            <a:r>
              <a:rPr lang="bs-Latn-BA" b="1" dirty="0"/>
              <a:t> tužilaca, kojom je ukinuta presuda Okružnog suda i naloženo Okružnom sudu da po hitnom postupku donese novu odluku.</a:t>
            </a:r>
          </a:p>
          <a:p>
            <a:pPr algn="just"/>
            <a:r>
              <a:rPr lang="bs-Latn-BA" b="1" dirty="0"/>
              <a:t>Rješenjem Okružnog suda  od 11.07.2018. godine, </a:t>
            </a:r>
            <a:r>
              <a:rPr lang="bs-Latn-BA" b="1" dirty="0">
                <a:solidFill>
                  <a:srgbClr val="FFFF00"/>
                </a:solidFill>
              </a:rPr>
              <a:t>usvojena je žalba i ukinuta  presuda</a:t>
            </a:r>
            <a:r>
              <a:rPr lang="bs-Latn-BA" b="1" dirty="0"/>
              <a:t> Osnovnog suda od 24.04.2015. godine.</a:t>
            </a:r>
          </a:p>
          <a:p>
            <a:pPr algn="just"/>
            <a:r>
              <a:rPr lang="bs-Latn-BA" b="1" dirty="0"/>
              <a:t>Podneskom od 22.01.2019. godine, </a:t>
            </a:r>
            <a:r>
              <a:rPr lang="bs-Latn-BA" b="1" u="sng" dirty="0">
                <a:solidFill>
                  <a:srgbClr val="FFFF00"/>
                </a:solidFill>
              </a:rPr>
              <a:t>tužilac je povukao tužbu u cjelosti,</a:t>
            </a:r>
            <a:r>
              <a:rPr lang="bs-Latn-BA" b="1" dirty="0"/>
              <a:t> gdje je Osnovni sud donio </a:t>
            </a:r>
            <a:r>
              <a:rPr lang="bs-Latn-BA" b="1" dirty="0">
                <a:solidFill>
                  <a:srgbClr val="FFFF00"/>
                </a:solidFill>
              </a:rPr>
              <a:t>rješenje 04.03.2019. godine o povlačenju tužbe.</a:t>
            </a:r>
            <a:endParaRPr lang="bs-Latn-BA"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66000">
              <a:srgbClr val="0070C0"/>
            </a:gs>
            <a:gs pos="15000">
              <a:schemeClr val="bg2">
                <a:shade val="96000"/>
                <a:satMod val="120000"/>
                <a:lumMod val="90000"/>
              </a:schemeClr>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b="1" dirty="0">
                <a:solidFill>
                  <a:srgbClr val="FF0000"/>
                </a:solidFill>
              </a:rPr>
              <a:t>Mržnja kao zasebno krivično djelo</a:t>
            </a:r>
            <a:r>
              <a:rPr lang="bs-Latn-BA" dirty="0">
                <a:solidFill>
                  <a:srgbClr val="FF0000"/>
                </a:solidFill>
              </a:rPr>
              <a:t/>
            </a:r>
            <a:br>
              <a:rPr lang="bs-Latn-BA" dirty="0">
                <a:solidFill>
                  <a:srgbClr val="FF0000"/>
                </a:solidFill>
              </a:rPr>
            </a:br>
            <a:endParaRPr lang="bs-Latn-BA" dirty="0">
              <a:solidFill>
                <a:srgbClr val="FF0000"/>
              </a:solidFill>
            </a:endParaRPr>
          </a:p>
        </p:txBody>
      </p:sp>
      <p:sp>
        <p:nvSpPr>
          <p:cNvPr id="3" name="Content Placeholder 2"/>
          <p:cNvSpPr>
            <a:spLocks noGrp="1"/>
          </p:cNvSpPr>
          <p:nvPr>
            <p:ph idx="1"/>
          </p:nvPr>
        </p:nvSpPr>
        <p:spPr>
          <a:xfrm>
            <a:off x="1103312" y="1668780"/>
            <a:ext cx="8946541" cy="4579619"/>
          </a:xfrm>
        </p:spPr>
        <p:txBody>
          <a:bodyPr>
            <a:normAutofit/>
          </a:bodyPr>
          <a:lstStyle/>
          <a:p>
            <a:pPr algn="just"/>
            <a:r>
              <a:rPr lang="bs-Latn-BA" sz="2000" b="1" dirty="0"/>
              <a:t>Propisivanje krivičnih djela iz mržnje, kao zasebnih krivičnih djela u krivičnom zakonu, naročito je opravdano u onim zemljama u kojima su ovakve pojave specifičan i osjetljiv problem,  a može se reći da su u Bosni i Hercegovini krivična djela iz mržnje upravo takav problem.</a:t>
            </a:r>
          </a:p>
          <a:p>
            <a:pPr algn="just"/>
            <a:endParaRPr lang="bs-Latn-BA" sz="2000" b="1" dirty="0"/>
          </a:p>
          <a:p>
            <a:pPr algn="just"/>
            <a:r>
              <a:rPr lang="en-US" sz="2000" b="1" dirty="0" err="1"/>
              <a:t>Samostalno</a:t>
            </a:r>
            <a:r>
              <a:rPr lang="en-US" sz="2000" b="1" dirty="0"/>
              <a:t> </a:t>
            </a:r>
            <a:r>
              <a:rPr lang="en-US" sz="2000" b="1" dirty="0" err="1"/>
              <a:t>krivično</a:t>
            </a:r>
            <a:r>
              <a:rPr lang="en-US" sz="2000" b="1" dirty="0"/>
              <a:t> </a:t>
            </a:r>
            <a:r>
              <a:rPr lang="en-US" sz="2000" b="1" dirty="0" err="1"/>
              <a:t>djelo</a:t>
            </a:r>
            <a:r>
              <a:rPr lang="en-US" sz="2000" b="1" dirty="0"/>
              <a:t> u </a:t>
            </a:r>
            <a:r>
              <a:rPr lang="en-US" sz="2000" b="1" dirty="0" err="1"/>
              <a:t>domenu</a:t>
            </a:r>
            <a:r>
              <a:rPr lang="en-US" sz="2000" b="1" dirty="0"/>
              <a:t> </a:t>
            </a:r>
            <a:r>
              <a:rPr lang="en-US" sz="2000" b="1" dirty="0" err="1"/>
              <a:t>mržnje</a:t>
            </a:r>
            <a:r>
              <a:rPr lang="en-US" sz="2000" b="1" dirty="0"/>
              <a:t> i </a:t>
            </a:r>
            <a:r>
              <a:rPr lang="en-US" sz="2000" b="1" dirty="0" err="1"/>
              <a:t>predrasuda</a:t>
            </a:r>
            <a:r>
              <a:rPr lang="en-US" sz="2000" b="1" dirty="0"/>
              <a:t> u </a:t>
            </a:r>
            <a:r>
              <a:rPr lang="en-US" sz="2000" b="1" dirty="0" err="1"/>
              <a:t>svim</a:t>
            </a:r>
            <a:r>
              <a:rPr lang="en-US" sz="2000" b="1" dirty="0"/>
              <a:t> </a:t>
            </a:r>
            <a:r>
              <a:rPr lang="en-US" sz="2000" b="1" dirty="0" err="1"/>
              <a:t>krivičnim</a:t>
            </a:r>
            <a:r>
              <a:rPr lang="en-US" sz="2000" b="1" dirty="0"/>
              <a:t> </a:t>
            </a:r>
            <a:r>
              <a:rPr lang="en-US" sz="2000" b="1" dirty="0" err="1"/>
              <a:t>zakonima</a:t>
            </a:r>
            <a:r>
              <a:rPr lang="en-US" sz="2000" b="1" dirty="0"/>
              <a:t> u BiH je </a:t>
            </a:r>
            <a:r>
              <a:rPr lang="en-US" sz="2000" b="1" dirty="0" err="1"/>
              <a:t>definisano</a:t>
            </a:r>
            <a:r>
              <a:rPr lang="en-US" sz="2000" b="1" dirty="0"/>
              <a:t> </a:t>
            </a:r>
            <a:r>
              <a:rPr lang="en-US" sz="2000" b="1" dirty="0" err="1"/>
              <a:t>na</a:t>
            </a:r>
            <a:r>
              <a:rPr lang="en-US" sz="2000" b="1" dirty="0"/>
              <a:t> </a:t>
            </a:r>
            <a:r>
              <a:rPr lang="en-US" sz="2000" b="1" dirty="0" err="1"/>
              <a:t>sličan</a:t>
            </a:r>
            <a:r>
              <a:rPr lang="en-US" sz="2000" b="1" dirty="0"/>
              <a:t> </a:t>
            </a:r>
            <a:r>
              <a:rPr lang="en-US" sz="2000" b="1" dirty="0" err="1"/>
              <a:t>način</a:t>
            </a:r>
            <a:r>
              <a:rPr lang="en-US" sz="2000" b="1" dirty="0"/>
              <a:t>, </a:t>
            </a:r>
            <a:r>
              <a:rPr lang="en-US" sz="2000" b="1" dirty="0" err="1"/>
              <a:t>kao</a:t>
            </a:r>
            <a:r>
              <a:rPr lang="en-US" sz="2000" b="1" dirty="0"/>
              <a:t> „</a:t>
            </a:r>
            <a:r>
              <a:rPr lang="en-US" sz="2000" b="1" dirty="0" err="1"/>
              <a:t>izazivanje</a:t>
            </a:r>
            <a:r>
              <a:rPr lang="en-US" sz="2000" b="1" dirty="0"/>
              <a:t> </a:t>
            </a:r>
            <a:r>
              <a:rPr lang="en-US" sz="2000" b="1" dirty="0" err="1"/>
              <a:t>nacionalne</a:t>
            </a:r>
            <a:r>
              <a:rPr lang="en-US" sz="2000" b="1" dirty="0"/>
              <a:t>, </a:t>
            </a:r>
            <a:r>
              <a:rPr lang="en-US" sz="2000" b="1" dirty="0" err="1"/>
              <a:t>rasne</a:t>
            </a:r>
            <a:r>
              <a:rPr lang="en-US" sz="2000" b="1" dirty="0"/>
              <a:t> i </a:t>
            </a:r>
            <a:r>
              <a:rPr lang="en-US" sz="2000" b="1" dirty="0" err="1"/>
              <a:t>vjerske</a:t>
            </a:r>
            <a:r>
              <a:rPr lang="en-US" sz="2000" b="1" dirty="0"/>
              <a:t> </a:t>
            </a:r>
            <a:r>
              <a:rPr lang="en-US" sz="2000" b="1" dirty="0" err="1"/>
              <a:t>mržnje</a:t>
            </a:r>
            <a:r>
              <a:rPr lang="en-US" sz="2000" b="1" dirty="0"/>
              <a:t>, </a:t>
            </a:r>
            <a:r>
              <a:rPr lang="en-US" sz="2000" b="1" dirty="0" err="1"/>
              <a:t>razdora</a:t>
            </a:r>
            <a:r>
              <a:rPr lang="en-US" sz="2000" b="1" dirty="0"/>
              <a:t> i </a:t>
            </a:r>
            <a:r>
              <a:rPr lang="en-US" sz="2000" b="1" dirty="0" err="1"/>
              <a:t>netrpeljivosti</a:t>
            </a:r>
            <a:r>
              <a:rPr lang="bs-Latn-BA" sz="2000" b="1" dirty="0"/>
              <a:t>“- (KZ BiH), </a:t>
            </a:r>
            <a:r>
              <a:rPr lang="en-US" b="1" dirty="0"/>
              <a:t>„</a:t>
            </a:r>
            <a:r>
              <a:rPr lang="en-US" b="1" dirty="0" err="1"/>
              <a:t>izazivanje</a:t>
            </a:r>
            <a:r>
              <a:rPr lang="en-US" b="1" dirty="0"/>
              <a:t> </a:t>
            </a:r>
            <a:r>
              <a:rPr lang="en-US" b="1" dirty="0" err="1"/>
              <a:t>nacionalne</a:t>
            </a:r>
            <a:r>
              <a:rPr lang="en-US" b="1" dirty="0"/>
              <a:t>, </a:t>
            </a:r>
            <a:r>
              <a:rPr lang="en-US" b="1" dirty="0" err="1"/>
              <a:t>rasne</a:t>
            </a:r>
            <a:r>
              <a:rPr lang="en-US" b="1" dirty="0"/>
              <a:t> i </a:t>
            </a:r>
            <a:r>
              <a:rPr lang="en-US" b="1" dirty="0" err="1"/>
              <a:t>vjerske</a:t>
            </a:r>
            <a:r>
              <a:rPr lang="en-US" b="1" dirty="0"/>
              <a:t> </a:t>
            </a:r>
            <a:r>
              <a:rPr lang="en-US" b="1" dirty="0" err="1"/>
              <a:t>mržnje</a:t>
            </a:r>
            <a:r>
              <a:rPr lang="en-US" b="1" dirty="0"/>
              <a:t>, </a:t>
            </a:r>
            <a:r>
              <a:rPr lang="en-US" b="1" dirty="0" err="1"/>
              <a:t>razdora</a:t>
            </a:r>
            <a:r>
              <a:rPr lang="en-US" b="1" dirty="0"/>
              <a:t> i</a:t>
            </a:r>
            <a:r>
              <a:rPr lang="bs-Latn-BA" b="1" dirty="0"/>
              <a:t>li</a:t>
            </a:r>
            <a:r>
              <a:rPr lang="en-US" b="1" dirty="0"/>
              <a:t> </a:t>
            </a:r>
            <a:r>
              <a:rPr lang="en-US" b="1" dirty="0" err="1"/>
              <a:t>netrpeljivosti</a:t>
            </a:r>
            <a:r>
              <a:rPr lang="bs-Latn-BA" b="1" dirty="0"/>
              <a:t>“-(KZ FBIH i KZ BD)</a:t>
            </a:r>
            <a:r>
              <a:rPr lang="en-US" sz="2000" b="1" dirty="0"/>
              <a:t> </a:t>
            </a:r>
            <a:r>
              <a:rPr lang="bs-Latn-BA" sz="2000" b="1" dirty="0"/>
              <a:t>i kao krivično djelo „Javno izazivanje i podsticanje nasilja i mržnje</a:t>
            </a:r>
            <a:r>
              <a:rPr lang="en-US" sz="2000" b="1" dirty="0"/>
              <a:t>“</a:t>
            </a:r>
            <a:r>
              <a:rPr lang="bs-Latn-BA" b="1" dirty="0"/>
              <a:t>-(Kriv. zakonik RS).</a:t>
            </a:r>
            <a:endParaRPr lang="bs-Latn-BA" sz="2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6000">
              <a:srgbClr val="0070C0"/>
            </a:gs>
            <a:gs pos="15000">
              <a:schemeClr val="bg2">
                <a:shade val="96000"/>
                <a:satMod val="120000"/>
                <a:lumMod val="90000"/>
              </a:schemeClr>
            </a:gs>
          </a:gsLs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b="1" dirty="0">
                <a:solidFill>
                  <a:srgbClr val="FF0000"/>
                </a:solidFill>
              </a:rPr>
              <a:t>Mržnja kao zasebno krivično djelo</a:t>
            </a:r>
            <a:r>
              <a:rPr lang="bs-Latn-BA" dirty="0">
                <a:solidFill>
                  <a:srgbClr val="FF0000"/>
                </a:solidFill>
              </a:rPr>
              <a:t/>
            </a:r>
            <a:br>
              <a:rPr lang="bs-Latn-BA" dirty="0">
                <a:solidFill>
                  <a:srgbClr val="FF0000"/>
                </a:solidFill>
              </a:rPr>
            </a:br>
            <a:endParaRPr lang="bs-Latn-BA" dirty="0">
              <a:solidFill>
                <a:srgbClr val="FF0000"/>
              </a:solidFill>
            </a:endParaRPr>
          </a:p>
        </p:txBody>
      </p:sp>
      <p:sp>
        <p:nvSpPr>
          <p:cNvPr id="3" name="Content Placeholder 2"/>
          <p:cNvSpPr>
            <a:spLocks noGrp="1"/>
          </p:cNvSpPr>
          <p:nvPr>
            <p:ph idx="1"/>
          </p:nvPr>
        </p:nvSpPr>
        <p:spPr/>
        <p:txBody>
          <a:bodyPr/>
          <a:lstStyle/>
          <a:p>
            <a:pPr algn="just"/>
            <a:r>
              <a:rPr lang="en-US" b="1" dirty="0" err="1"/>
              <a:t>Iz</a:t>
            </a:r>
            <a:r>
              <a:rPr lang="en-US" b="1" dirty="0"/>
              <a:t> </a:t>
            </a:r>
            <a:r>
              <a:rPr lang="en-US" b="1" dirty="0" err="1"/>
              <a:t>navedenih</a:t>
            </a:r>
            <a:r>
              <a:rPr lang="en-US" b="1" dirty="0"/>
              <a:t> </a:t>
            </a:r>
            <a:r>
              <a:rPr lang="en-US" b="1" dirty="0" err="1"/>
              <a:t>definicija</a:t>
            </a:r>
            <a:r>
              <a:rPr lang="en-US" b="1" dirty="0"/>
              <a:t> </a:t>
            </a:r>
            <a:r>
              <a:rPr lang="en-US" b="1" dirty="0" err="1"/>
              <a:t>jasno</a:t>
            </a:r>
            <a:r>
              <a:rPr lang="en-US" b="1" dirty="0"/>
              <a:t> je </a:t>
            </a:r>
            <a:r>
              <a:rPr lang="en-US" b="1" dirty="0" err="1"/>
              <a:t>vidljiv</a:t>
            </a:r>
            <a:r>
              <a:rPr lang="en-US" b="1" dirty="0"/>
              <a:t> (</a:t>
            </a:r>
            <a:r>
              <a:rPr lang="en-US" b="1" dirty="0" err="1"/>
              <a:t>bilo</a:t>
            </a:r>
            <a:r>
              <a:rPr lang="en-US" b="1" dirty="0"/>
              <a:t> </a:t>
            </a:r>
            <a:r>
              <a:rPr lang="en-US" b="1" dirty="0" err="1"/>
              <a:t>eksplicitno</a:t>
            </a:r>
            <a:r>
              <a:rPr lang="en-US" b="1" dirty="0"/>
              <a:t> </a:t>
            </a:r>
            <a:r>
              <a:rPr lang="en-US" b="1" dirty="0" err="1"/>
              <a:t>ili</a:t>
            </a:r>
            <a:r>
              <a:rPr lang="en-US" b="1" dirty="0"/>
              <a:t> </a:t>
            </a:r>
            <a:r>
              <a:rPr lang="en-US" b="1" dirty="0" err="1"/>
              <a:t>implicitno</a:t>
            </a:r>
            <a:r>
              <a:rPr lang="en-US" b="1" dirty="0"/>
              <a:t>) element </a:t>
            </a:r>
            <a:r>
              <a:rPr lang="en-US" b="1" dirty="0" err="1"/>
              <a:t>javnosti</a:t>
            </a:r>
            <a:r>
              <a:rPr lang="en-US" b="1" dirty="0"/>
              <a:t>, </a:t>
            </a:r>
            <a:r>
              <a:rPr lang="en-US" b="1" dirty="0" err="1"/>
              <a:t>odnosno</a:t>
            </a:r>
            <a:r>
              <a:rPr lang="en-US" b="1" dirty="0"/>
              <a:t> </a:t>
            </a:r>
            <a:r>
              <a:rPr lang="en-US" b="1" dirty="0" err="1"/>
              <a:t>činjenica</a:t>
            </a:r>
            <a:r>
              <a:rPr lang="en-US" b="1" dirty="0"/>
              <a:t> da je </a:t>
            </a:r>
            <a:r>
              <a:rPr lang="en-US" b="1" dirty="0" err="1"/>
              <a:t>za</a:t>
            </a:r>
            <a:r>
              <a:rPr lang="en-US" b="1" dirty="0"/>
              <a:t> </a:t>
            </a:r>
            <a:r>
              <a:rPr lang="en-US" b="1" dirty="0" err="1"/>
              <a:t>postojanje</a:t>
            </a:r>
            <a:r>
              <a:rPr lang="en-US" b="1" dirty="0"/>
              <a:t> </a:t>
            </a:r>
            <a:r>
              <a:rPr lang="en-US" b="1" dirty="0" err="1"/>
              <a:t>ovog</a:t>
            </a:r>
            <a:r>
              <a:rPr lang="en-US" b="1" dirty="0"/>
              <a:t> </a:t>
            </a:r>
            <a:r>
              <a:rPr lang="en-US" b="1" dirty="0" err="1"/>
              <a:t>krivičnog</a:t>
            </a:r>
            <a:r>
              <a:rPr lang="en-US" b="1" dirty="0"/>
              <a:t> </a:t>
            </a:r>
            <a:r>
              <a:rPr lang="en-US" b="1" dirty="0" err="1"/>
              <a:t>djela</a:t>
            </a:r>
            <a:r>
              <a:rPr lang="en-US" b="1" dirty="0"/>
              <a:t> </a:t>
            </a:r>
            <a:r>
              <a:rPr lang="en-US" b="1" dirty="0" err="1"/>
              <a:t>potrebno</a:t>
            </a:r>
            <a:r>
              <a:rPr lang="en-US" b="1" dirty="0"/>
              <a:t> da je </a:t>
            </a:r>
            <a:r>
              <a:rPr lang="en-US" b="1" dirty="0" err="1"/>
              <a:t>učinjeno</a:t>
            </a:r>
            <a:r>
              <a:rPr lang="en-US" b="1" dirty="0"/>
              <a:t> u </a:t>
            </a:r>
            <a:r>
              <a:rPr lang="en-US" b="1" dirty="0" err="1"/>
              <a:t>javnoj</a:t>
            </a:r>
            <a:r>
              <a:rPr lang="en-US" b="1" dirty="0"/>
              <a:t> </a:t>
            </a:r>
            <a:r>
              <a:rPr lang="en-US" b="1" dirty="0" err="1"/>
              <a:t>sferi</a:t>
            </a:r>
            <a:r>
              <a:rPr lang="en-US" b="1" dirty="0"/>
              <a:t>.</a:t>
            </a:r>
            <a:endParaRPr lang="bs-Latn-BA" b="1" dirty="0"/>
          </a:p>
          <a:p>
            <a:pPr algn="just"/>
            <a:endParaRPr lang="bs-Latn-BA" b="1" dirty="0"/>
          </a:p>
          <a:p>
            <a:pPr algn="just"/>
            <a:r>
              <a:rPr lang="en-US" b="1" dirty="0"/>
              <a:t> Po </a:t>
            </a:r>
            <a:r>
              <a:rPr lang="en-US" b="1" dirty="0" err="1"/>
              <a:t>logici</a:t>
            </a:r>
            <a:r>
              <a:rPr lang="en-US" b="1" dirty="0"/>
              <a:t> </a:t>
            </a:r>
            <a:r>
              <a:rPr lang="en-US" b="1" dirty="0" err="1"/>
              <a:t>stvari</a:t>
            </a:r>
            <a:r>
              <a:rPr lang="en-US" b="1" dirty="0"/>
              <a:t>, </a:t>
            </a:r>
            <a:r>
              <a:rPr lang="en-US" b="1" dirty="0" err="1"/>
              <a:t>izazivanje</a:t>
            </a:r>
            <a:r>
              <a:rPr lang="en-US" b="1" dirty="0"/>
              <a:t> </a:t>
            </a:r>
            <a:r>
              <a:rPr lang="en-US" b="1" dirty="0" err="1"/>
              <a:t>netrpeljivosti</a:t>
            </a:r>
            <a:r>
              <a:rPr lang="en-US" b="1" dirty="0"/>
              <a:t> </a:t>
            </a:r>
            <a:r>
              <a:rPr lang="en-US" b="1" dirty="0" err="1"/>
              <a:t>jedino</a:t>
            </a:r>
            <a:r>
              <a:rPr lang="en-US" b="1" dirty="0"/>
              <a:t> </a:t>
            </a:r>
            <a:r>
              <a:rPr lang="en-US" b="1" dirty="0" err="1"/>
              <a:t>može</a:t>
            </a:r>
            <a:r>
              <a:rPr lang="en-US" b="1" dirty="0"/>
              <a:t> da se desi </a:t>
            </a:r>
            <a:r>
              <a:rPr lang="en-US" b="1" dirty="0" err="1"/>
              <a:t>na</a:t>
            </a:r>
            <a:r>
              <a:rPr lang="en-US" b="1" dirty="0"/>
              <a:t> taj </a:t>
            </a:r>
            <a:r>
              <a:rPr lang="en-US" b="1" dirty="0" err="1"/>
              <a:t>način</a:t>
            </a:r>
            <a:r>
              <a:rPr lang="en-US" b="1" dirty="0"/>
              <a:t> </a:t>
            </a:r>
            <a:r>
              <a:rPr lang="en-US" b="1" dirty="0" err="1"/>
              <a:t>i</a:t>
            </a:r>
            <a:r>
              <a:rPr lang="en-US" b="1" dirty="0"/>
              <a:t> to je </a:t>
            </a:r>
            <a:r>
              <a:rPr lang="en-US" b="1" dirty="0" err="1"/>
              <a:t>jedna</a:t>
            </a:r>
            <a:r>
              <a:rPr lang="en-US" b="1" dirty="0"/>
              <a:t> od </a:t>
            </a:r>
            <a:r>
              <a:rPr lang="en-US" b="1" dirty="0" err="1"/>
              <a:t>bitnih</a:t>
            </a:r>
            <a:r>
              <a:rPr lang="en-US" b="1" dirty="0"/>
              <a:t> </a:t>
            </a:r>
            <a:r>
              <a:rPr lang="en-US" b="1" dirty="0" err="1"/>
              <a:t>distinktivnih</a:t>
            </a:r>
            <a:r>
              <a:rPr lang="en-US" b="1" dirty="0"/>
              <a:t> </a:t>
            </a:r>
            <a:r>
              <a:rPr lang="en-US" b="1" dirty="0" err="1"/>
              <a:t>karakteristika</a:t>
            </a:r>
            <a:r>
              <a:rPr lang="en-US" b="1" dirty="0"/>
              <a:t> </a:t>
            </a:r>
            <a:r>
              <a:rPr lang="en-US" b="1" dirty="0" err="1"/>
              <a:t>ovog</a:t>
            </a:r>
            <a:r>
              <a:rPr lang="en-US" b="1" dirty="0"/>
              <a:t> </a:t>
            </a:r>
            <a:r>
              <a:rPr lang="en-US" b="1" dirty="0" err="1"/>
              <a:t>djela</a:t>
            </a:r>
            <a:r>
              <a:rPr lang="en-US" b="1" dirty="0"/>
              <a:t> u </a:t>
            </a:r>
            <a:r>
              <a:rPr lang="en-US" b="1" dirty="0" err="1"/>
              <a:t>odnosu</a:t>
            </a:r>
            <a:r>
              <a:rPr lang="sr-Latn-BA" b="1"/>
              <a:t> na</a:t>
            </a:r>
            <a:r>
              <a:rPr lang="en-US" b="1"/>
              <a:t> </a:t>
            </a:r>
            <a:r>
              <a:rPr lang="en-US" b="1" dirty="0" err="1"/>
              <a:t>druga</a:t>
            </a:r>
            <a:r>
              <a:rPr lang="en-US" b="1" dirty="0"/>
              <a:t> </a:t>
            </a:r>
            <a:r>
              <a:rPr lang="en-US" b="1" dirty="0" err="1"/>
              <a:t>krivična</a:t>
            </a:r>
            <a:r>
              <a:rPr lang="en-US" b="1" dirty="0"/>
              <a:t> </a:t>
            </a:r>
            <a:r>
              <a:rPr lang="en-US" b="1" dirty="0" err="1"/>
              <a:t>djela</a:t>
            </a:r>
            <a:r>
              <a:rPr lang="en-US" b="1" dirty="0"/>
              <a:t> </a:t>
            </a:r>
            <a:r>
              <a:rPr lang="en-US" b="1" dirty="0" err="1"/>
              <a:t>počinjena</a:t>
            </a:r>
            <a:r>
              <a:rPr lang="en-US" b="1" dirty="0"/>
              <a:t> </a:t>
            </a:r>
            <a:r>
              <a:rPr lang="en-US" b="1" dirty="0" err="1"/>
              <a:t>iz</a:t>
            </a:r>
            <a:r>
              <a:rPr lang="en-US" b="1" dirty="0"/>
              <a:t> </a:t>
            </a:r>
            <a:r>
              <a:rPr lang="en-US" b="1" dirty="0" err="1"/>
              <a:t>mržnje</a:t>
            </a:r>
            <a:r>
              <a:rPr lang="en-US" b="1" dirty="0"/>
              <a:t>.</a:t>
            </a:r>
            <a:endParaRPr lang="bs-Latn-BA" b="1" dirty="0"/>
          </a:p>
          <a:p>
            <a:endParaRPr lang="bs-Latn-B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66000">
              <a:srgbClr val="0070C0"/>
            </a:gs>
            <a:gs pos="15000">
              <a:schemeClr val="bg2">
                <a:shade val="96000"/>
                <a:satMod val="120000"/>
                <a:lumMod val="90000"/>
              </a:schemeClr>
            </a:gs>
          </a:gsLs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b="1" dirty="0">
                <a:solidFill>
                  <a:srgbClr val="FF0000"/>
                </a:solidFill>
              </a:rPr>
              <a:t>Mržnja kao zasebno krivično djelo</a:t>
            </a:r>
            <a:r>
              <a:rPr lang="bs-Latn-BA" dirty="0">
                <a:solidFill>
                  <a:srgbClr val="FF0000"/>
                </a:solidFill>
              </a:rPr>
              <a:t/>
            </a:r>
            <a:br>
              <a:rPr lang="bs-Latn-BA" dirty="0">
                <a:solidFill>
                  <a:srgbClr val="FF0000"/>
                </a:solidFill>
              </a:rPr>
            </a:br>
            <a:endParaRPr lang="bs-Latn-BA" dirty="0">
              <a:solidFill>
                <a:srgbClr val="FF0000"/>
              </a:solidFill>
            </a:endParaRPr>
          </a:p>
        </p:txBody>
      </p:sp>
      <p:sp>
        <p:nvSpPr>
          <p:cNvPr id="3" name="Content Placeholder 2"/>
          <p:cNvSpPr>
            <a:spLocks noGrp="1"/>
          </p:cNvSpPr>
          <p:nvPr>
            <p:ph idx="1"/>
          </p:nvPr>
        </p:nvSpPr>
        <p:spPr/>
        <p:txBody>
          <a:bodyPr/>
          <a:lstStyle/>
          <a:p>
            <a:pPr algn="just"/>
            <a:r>
              <a:rPr lang="en-US" b="1" dirty="0" err="1"/>
              <a:t>Sljedeći</a:t>
            </a:r>
            <a:r>
              <a:rPr lang="en-US" b="1" dirty="0"/>
              <a:t> </a:t>
            </a:r>
            <a:r>
              <a:rPr lang="en-US" b="1" dirty="0" err="1"/>
              <a:t>potencijalni</a:t>
            </a:r>
            <a:r>
              <a:rPr lang="en-US" b="1" dirty="0"/>
              <a:t> problem je </a:t>
            </a:r>
            <a:r>
              <a:rPr lang="en-US" b="1" dirty="0" err="1"/>
              <a:t>dosta</a:t>
            </a:r>
            <a:r>
              <a:rPr lang="en-US" b="1" dirty="0"/>
              <a:t> </a:t>
            </a:r>
            <a:r>
              <a:rPr lang="en-US" b="1" dirty="0" err="1"/>
              <a:t>široka</a:t>
            </a:r>
            <a:r>
              <a:rPr lang="en-US" b="1" dirty="0"/>
              <a:t> </a:t>
            </a:r>
            <a:r>
              <a:rPr lang="en-US" b="1" dirty="0" err="1"/>
              <a:t>definicija</a:t>
            </a:r>
            <a:r>
              <a:rPr lang="en-US" b="1" dirty="0"/>
              <a:t> </a:t>
            </a:r>
            <a:r>
              <a:rPr lang="en-US" b="1" dirty="0" err="1"/>
              <a:t>ovog</a:t>
            </a:r>
            <a:r>
              <a:rPr lang="en-US" b="1" dirty="0"/>
              <a:t> </a:t>
            </a:r>
            <a:r>
              <a:rPr lang="en-US" b="1" dirty="0" err="1"/>
              <a:t>krivičnog</a:t>
            </a:r>
            <a:r>
              <a:rPr lang="en-US" b="1" dirty="0"/>
              <a:t> </a:t>
            </a:r>
            <a:r>
              <a:rPr lang="en-US" b="1" dirty="0" err="1"/>
              <a:t>djela</a:t>
            </a:r>
            <a:r>
              <a:rPr lang="en-US" b="1" dirty="0"/>
              <a:t>, </a:t>
            </a:r>
            <a:r>
              <a:rPr lang="en-US" b="1" dirty="0" err="1"/>
              <a:t>iz</a:t>
            </a:r>
            <a:r>
              <a:rPr lang="en-US" b="1" dirty="0"/>
              <a:t> </a:t>
            </a:r>
            <a:r>
              <a:rPr lang="en-US" b="1" dirty="0" err="1"/>
              <a:t>koje</a:t>
            </a:r>
            <a:r>
              <a:rPr lang="en-US" b="1" dirty="0"/>
              <a:t> se </a:t>
            </a:r>
            <a:r>
              <a:rPr lang="en-US" b="1" dirty="0" err="1"/>
              <a:t>može</a:t>
            </a:r>
            <a:r>
              <a:rPr lang="en-US" b="1" dirty="0"/>
              <a:t> </a:t>
            </a:r>
            <a:r>
              <a:rPr lang="en-US" b="1" dirty="0" err="1"/>
              <a:t>zaključiti</a:t>
            </a:r>
            <a:r>
              <a:rPr lang="en-US" b="1" dirty="0"/>
              <a:t> da ono </a:t>
            </a:r>
            <a:r>
              <a:rPr lang="en-US" b="1" dirty="0" err="1"/>
              <a:t>može</a:t>
            </a:r>
            <a:r>
              <a:rPr lang="en-US" b="1" dirty="0"/>
              <a:t> </a:t>
            </a:r>
            <a:r>
              <a:rPr lang="en-US" b="1" dirty="0" err="1"/>
              <a:t>obuhvatati</a:t>
            </a:r>
            <a:r>
              <a:rPr lang="en-US" b="1" dirty="0"/>
              <a:t> </a:t>
            </a:r>
            <a:r>
              <a:rPr lang="en-US" b="1" dirty="0" err="1"/>
              <a:t>najrazličitije</a:t>
            </a:r>
            <a:r>
              <a:rPr lang="en-US" b="1" dirty="0"/>
              <a:t> </a:t>
            </a:r>
            <a:r>
              <a:rPr lang="en-US" b="1" dirty="0" err="1"/>
              <a:t>radnje</a:t>
            </a:r>
            <a:r>
              <a:rPr lang="en-US" b="1" dirty="0"/>
              <a:t> </a:t>
            </a:r>
            <a:r>
              <a:rPr lang="en-US" b="1" dirty="0" err="1"/>
              <a:t>izvršenja</a:t>
            </a:r>
            <a:r>
              <a:rPr lang="en-US" b="1" dirty="0"/>
              <a:t>, </a:t>
            </a:r>
            <a:r>
              <a:rPr lang="en-US" b="1" dirty="0" err="1"/>
              <a:t>uključujući</a:t>
            </a:r>
            <a:r>
              <a:rPr lang="en-US" b="1" dirty="0"/>
              <a:t> </a:t>
            </a:r>
            <a:r>
              <a:rPr lang="en-US" b="1" dirty="0" err="1"/>
              <a:t>i</a:t>
            </a:r>
            <a:r>
              <a:rPr lang="en-US" b="1" dirty="0"/>
              <a:t> </a:t>
            </a:r>
            <a:r>
              <a:rPr lang="en-US" b="1" dirty="0" err="1"/>
              <a:t>određene</a:t>
            </a:r>
            <a:r>
              <a:rPr lang="en-US" b="1" dirty="0"/>
              <a:t> </a:t>
            </a:r>
            <a:r>
              <a:rPr lang="en-US" b="1" dirty="0" err="1"/>
              <a:t>oblike</a:t>
            </a:r>
            <a:r>
              <a:rPr lang="en-US" b="1" dirty="0"/>
              <a:t> </a:t>
            </a:r>
            <a:r>
              <a:rPr lang="en-US" b="1" dirty="0" err="1"/>
              <a:t>uvredljivog</a:t>
            </a:r>
            <a:r>
              <a:rPr lang="en-US" b="1" dirty="0"/>
              <a:t> </a:t>
            </a:r>
            <a:r>
              <a:rPr lang="en-US" b="1" dirty="0" err="1"/>
              <a:t>govora</a:t>
            </a:r>
            <a:r>
              <a:rPr lang="bs-Latn-BA" b="1" dirty="0"/>
              <a:t>.</a:t>
            </a:r>
          </a:p>
          <a:p>
            <a:pPr algn="just"/>
            <a:endParaRPr lang="bs-Latn-BA" b="1" dirty="0"/>
          </a:p>
          <a:p>
            <a:pPr algn="just"/>
            <a:r>
              <a:rPr lang="bs-Latn-BA" b="1" dirty="0"/>
              <a:t>Ovako</a:t>
            </a:r>
            <a:r>
              <a:rPr lang="en-US" b="1" dirty="0"/>
              <a:t> </a:t>
            </a:r>
            <a:r>
              <a:rPr lang="en-US" b="1" dirty="0" err="1"/>
              <a:t>široka</a:t>
            </a:r>
            <a:r>
              <a:rPr lang="en-US" b="1" dirty="0"/>
              <a:t> </a:t>
            </a:r>
            <a:r>
              <a:rPr lang="en-US" b="1" dirty="0" err="1"/>
              <a:t>formulacija</a:t>
            </a:r>
            <a:r>
              <a:rPr lang="en-US" b="1" dirty="0"/>
              <a:t> </a:t>
            </a:r>
            <a:r>
              <a:rPr lang="en-US" b="1" dirty="0" err="1"/>
              <a:t>ovog</a:t>
            </a:r>
            <a:r>
              <a:rPr lang="en-US" b="1" dirty="0"/>
              <a:t> </a:t>
            </a:r>
            <a:r>
              <a:rPr lang="en-US" b="1" dirty="0" err="1"/>
              <a:t>krivičnog</a:t>
            </a:r>
            <a:r>
              <a:rPr lang="en-US" b="1" dirty="0"/>
              <a:t> </a:t>
            </a:r>
            <a:r>
              <a:rPr lang="en-US" b="1" dirty="0" err="1"/>
              <a:t>djela</a:t>
            </a:r>
            <a:r>
              <a:rPr lang="en-US" b="1" dirty="0"/>
              <a:t> (</a:t>
            </a:r>
            <a:r>
              <a:rPr lang="en-US" b="1" dirty="0" err="1"/>
              <a:t>izazivanje</a:t>
            </a:r>
            <a:r>
              <a:rPr lang="en-US" b="1" dirty="0"/>
              <a:t> </a:t>
            </a:r>
            <a:r>
              <a:rPr lang="en-US" b="1" dirty="0" err="1"/>
              <a:t>mržnje</a:t>
            </a:r>
            <a:r>
              <a:rPr lang="en-US" b="1" dirty="0"/>
              <a:t> </a:t>
            </a:r>
            <a:r>
              <a:rPr lang="en-US" b="1" dirty="0" err="1"/>
              <a:t>i</a:t>
            </a:r>
            <a:r>
              <a:rPr lang="en-US" b="1" dirty="0"/>
              <a:t> </a:t>
            </a:r>
            <a:r>
              <a:rPr lang="en-US" b="1" dirty="0" err="1"/>
              <a:t>netrpeljivost</a:t>
            </a:r>
            <a:r>
              <a:rPr lang="en-US" b="1" dirty="0"/>
              <a:t>) u </a:t>
            </a:r>
            <a:r>
              <a:rPr lang="en-US" b="1" dirty="0" err="1"/>
              <a:t>svim</a:t>
            </a:r>
            <a:r>
              <a:rPr lang="en-US" b="1" dirty="0"/>
              <a:t> </a:t>
            </a:r>
            <a:r>
              <a:rPr lang="en-US" b="1" dirty="0" err="1"/>
              <a:t>krivičnim</a:t>
            </a:r>
            <a:r>
              <a:rPr lang="en-US" b="1" dirty="0"/>
              <a:t> </a:t>
            </a:r>
            <a:r>
              <a:rPr lang="en-US" b="1" dirty="0" err="1"/>
              <a:t>zakonima</a:t>
            </a:r>
            <a:r>
              <a:rPr lang="en-US" b="1" dirty="0"/>
              <a:t> u </a:t>
            </a:r>
            <a:r>
              <a:rPr lang="en-US" b="1" dirty="0" err="1"/>
              <a:t>BiH</a:t>
            </a:r>
            <a:r>
              <a:rPr lang="en-US" b="1" dirty="0"/>
              <a:t> </a:t>
            </a:r>
            <a:r>
              <a:rPr lang="en-US" b="1" dirty="0" err="1"/>
              <a:t>dovela</a:t>
            </a:r>
            <a:r>
              <a:rPr lang="en-US" b="1" dirty="0"/>
              <a:t> je do toga da </a:t>
            </a:r>
            <a:r>
              <a:rPr lang="en-US" b="1" dirty="0" err="1"/>
              <a:t>tužilaštva</a:t>
            </a:r>
            <a:r>
              <a:rPr lang="en-US" b="1" dirty="0"/>
              <a:t> </a:t>
            </a:r>
            <a:r>
              <a:rPr lang="en-US" b="1" dirty="0" err="1"/>
              <a:t>i</a:t>
            </a:r>
            <a:r>
              <a:rPr lang="en-US" b="1" dirty="0"/>
              <a:t> </a:t>
            </a:r>
            <a:r>
              <a:rPr lang="en-US" b="1" dirty="0" err="1"/>
              <a:t>sudovi</a:t>
            </a:r>
            <a:r>
              <a:rPr lang="en-US" b="1" dirty="0"/>
              <a:t> </a:t>
            </a:r>
            <a:r>
              <a:rPr lang="en-US" b="1" dirty="0" err="1"/>
              <a:t>imaju</a:t>
            </a:r>
            <a:r>
              <a:rPr lang="en-US" b="1" dirty="0"/>
              <a:t> </a:t>
            </a:r>
            <a:r>
              <a:rPr lang="en-US" b="1" dirty="0" err="1"/>
              <a:t>veoma</a:t>
            </a:r>
            <a:r>
              <a:rPr lang="en-US" b="1" dirty="0"/>
              <a:t> </a:t>
            </a:r>
            <a:r>
              <a:rPr lang="en-US" b="1" dirty="0" err="1"/>
              <a:t>različitu</a:t>
            </a:r>
            <a:r>
              <a:rPr lang="en-US" b="1" dirty="0"/>
              <a:t> </a:t>
            </a:r>
            <a:r>
              <a:rPr lang="en-US" b="1" dirty="0" err="1"/>
              <a:t>praksu</a:t>
            </a:r>
            <a:r>
              <a:rPr lang="en-US" b="1" dirty="0"/>
              <a:t> u </a:t>
            </a:r>
            <a:r>
              <a:rPr lang="en-US" b="1" dirty="0" err="1"/>
              <a:t>primjeni</a:t>
            </a:r>
            <a:r>
              <a:rPr lang="en-US" b="1" dirty="0"/>
              <a:t> </a:t>
            </a:r>
            <a:r>
              <a:rPr lang="en-US" b="1" dirty="0" err="1"/>
              <a:t>ove</a:t>
            </a:r>
            <a:r>
              <a:rPr lang="en-US" b="1" dirty="0"/>
              <a:t> </a:t>
            </a:r>
            <a:r>
              <a:rPr lang="en-US" b="1" dirty="0" err="1"/>
              <a:t>odredbe</a:t>
            </a:r>
            <a:r>
              <a:rPr lang="bs-Latn-BA" b="1"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66000">
              <a:srgbClr val="0070C0"/>
            </a:gs>
            <a:gs pos="15000">
              <a:schemeClr val="bg2">
                <a:shade val="96000"/>
                <a:satMod val="120000"/>
                <a:lumMod val="90000"/>
              </a:schemeClr>
            </a:gs>
          </a:gsLs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b="1" dirty="0">
                <a:solidFill>
                  <a:srgbClr val="FF0000"/>
                </a:solidFill>
              </a:rPr>
              <a:t>Mržnja kao zasebno krivično djelo</a:t>
            </a:r>
            <a:r>
              <a:rPr lang="bs-Latn-BA" dirty="0">
                <a:solidFill>
                  <a:schemeClr val="accent1">
                    <a:lumMod val="60000"/>
                    <a:lumOff val="40000"/>
                  </a:schemeClr>
                </a:solidFill>
              </a:rPr>
              <a:t/>
            </a:r>
            <a:br>
              <a:rPr lang="bs-Latn-BA" dirty="0">
                <a:solidFill>
                  <a:schemeClr val="accent1">
                    <a:lumMod val="60000"/>
                    <a:lumOff val="40000"/>
                  </a:schemeClr>
                </a:solidFill>
              </a:rPr>
            </a:br>
            <a:endParaRPr lang="bs-Latn-BA" dirty="0">
              <a:solidFill>
                <a:schemeClr val="accent1">
                  <a:lumMod val="60000"/>
                  <a:lumOff val="40000"/>
                </a:schemeClr>
              </a:solidFill>
            </a:endParaRPr>
          </a:p>
        </p:txBody>
      </p:sp>
      <p:sp>
        <p:nvSpPr>
          <p:cNvPr id="3" name="Content Placeholder 2"/>
          <p:cNvSpPr>
            <a:spLocks noGrp="1"/>
          </p:cNvSpPr>
          <p:nvPr>
            <p:ph idx="1"/>
          </p:nvPr>
        </p:nvSpPr>
        <p:spPr/>
        <p:txBody>
          <a:bodyPr/>
          <a:lstStyle/>
          <a:p>
            <a:pPr marL="0" indent="0" algn="just">
              <a:buNone/>
            </a:pPr>
            <a:r>
              <a:rPr lang="bs-Latn-BA" b="1" dirty="0" err="1">
                <a:solidFill>
                  <a:srgbClr val="FFFF00"/>
                </a:solidFill>
              </a:rPr>
              <a:t>P</a:t>
            </a:r>
            <a:r>
              <a:rPr lang="en-US" b="1" dirty="0" err="1">
                <a:solidFill>
                  <a:srgbClr val="FFFF00"/>
                </a:solidFill>
              </a:rPr>
              <a:t>olitika</a:t>
            </a:r>
            <a:r>
              <a:rPr lang="en-US" b="1" dirty="0">
                <a:solidFill>
                  <a:srgbClr val="FFFF00"/>
                </a:solidFill>
              </a:rPr>
              <a:t> </a:t>
            </a:r>
            <a:r>
              <a:rPr lang="en-US" b="1" dirty="0" err="1">
                <a:solidFill>
                  <a:srgbClr val="FFFF00"/>
                </a:solidFill>
              </a:rPr>
              <a:t>kažnjavanja</a:t>
            </a:r>
            <a:r>
              <a:rPr lang="en-US" b="1" dirty="0">
                <a:solidFill>
                  <a:srgbClr val="FFFF00"/>
                </a:solidFill>
              </a:rPr>
              <a:t> </a:t>
            </a:r>
            <a:r>
              <a:rPr lang="en-US" b="1" dirty="0" err="1">
                <a:solidFill>
                  <a:srgbClr val="FFFF00"/>
                </a:solidFill>
              </a:rPr>
              <a:t>za</a:t>
            </a:r>
            <a:r>
              <a:rPr lang="en-US" b="1" dirty="0">
                <a:solidFill>
                  <a:srgbClr val="FFFF00"/>
                </a:solidFill>
              </a:rPr>
              <a:t> </a:t>
            </a:r>
            <a:r>
              <a:rPr lang="en-US" b="1" dirty="0" err="1">
                <a:solidFill>
                  <a:srgbClr val="FFFF00"/>
                </a:solidFill>
              </a:rPr>
              <a:t>krivično</a:t>
            </a:r>
            <a:r>
              <a:rPr lang="en-US" b="1" dirty="0">
                <a:solidFill>
                  <a:srgbClr val="FFFF00"/>
                </a:solidFill>
              </a:rPr>
              <a:t> </a:t>
            </a:r>
            <a:r>
              <a:rPr lang="en-US" b="1" dirty="0" err="1">
                <a:solidFill>
                  <a:srgbClr val="FFFF00"/>
                </a:solidFill>
              </a:rPr>
              <a:t>djelo</a:t>
            </a:r>
            <a:r>
              <a:rPr lang="en-US" b="1" dirty="0">
                <a:solidFill>
                  <a:srgbClr val="FFFF00"/>
                </a:solidFill>
              </a:rPr>
              <a:t> </a:t>
            </a:r>
            <a:r>
              <a:rPr lang="en-US" b="1" dirty="0" err="1">
                <a:solidFill>
                  <a:srgbClr val="FFFF00"/>
                </a:solidFill>
              </a:rPr>
              <a:t>izazivanja</a:t>
            </a:r>
            <a:r>
              <a:rPr lang="en-US" b="1" dirty="0">
                <a:solidFill>
                  <a:srgbClr val="FFFF00"/>
                </a:solidFill>
              </a:rPr>
              <a:t> </a:t>
            </a:r>
            <a:r>
              <a:rPr lang="en-US" b="1" dirty="0" err="1">
                <a:solidFill>
                  <a:srgbClr val="FFFF00"/>
                </a:solidFill>
              </a:rPr>
              <a:t>mržnje</a:t>
            </a:r>
            <a:r>
              <a:rPr lang="en-US" b="1" dirty="0">
                <a:solidFill>
                  <a:srgbClr val="FFFF00"/>
                </a:solidFill>
              </a:rPr>
              <a:t> </a:t>
            </a:r>
            <a:r>
              <a:rPr lang="en-US" b="1" dirty="0" err="1">
                <a:solidFill>
                  <a:srgbClr val="FFFF00"/>
                </a:solidFill>
              </a:rPr>
              <a:t>i</a:t>
            </a:r>
            <a:r>
              <a:rPr lang="en-US" b="1" dirty="0">
                <a:solidFill>
                  <a:srgbClr val="FFFF00"/>
                </a:solidFill>
              </a:rPr>
              <a:t> </a:t>
            </a:r>
            <a:r>
              <a:rPr lang="en-US" b="1" dirty="0" err="1">
                <a:solidFill>
                  <a:srgbClr val="FFFF00"/>
                </a:solidFill>
              </a:rPr>
              <a:t>netrpeljivosti</a:t>
            </a:r>
            <a:r>
              <a:rPr lang="en-US" b="1" dirty="0">
                <a:solidFill>
                  <a:srgbClr val="FFFF00"/>
                </a:solidFill>
              </a:rPr>
              <a:t> je </a:t>
            </a:r>
            <a:r>
              <a:rPr lang="en-US" b="1" dirty="0" err="1">
                <a:solidFill>
                  <a:srgbClr val="FFFF00"/>
                </a:solidFill>
              </a:rPr>
              <a:t>neujednačena</a:t>
            </a:r>
            <a:r>
              <a:rPr lang="en-US" b="1" dirty="0">
                <a:solidFill>
                  <a:srgbClr val="FFFF00"/>
                </a:solidFill>
              </a:rPr>
              <a:t> u </a:t>
            </a:r>
            <a:r>
              <a:rPr lang="en-US" b="1" dirty="0" err="1">
                <a:solidFill>
                  <a:srgbClr val="FFFF00"/>
                </a:solidFill>
              </a:rPr>
              <a:t>različitim</a:t>
            </a:r>
            <a:r>
              <a:rPr lang="en-US" b="1" dirty="0">
                <a:solidFill>
                  <a:srgbClr val="FFFF00"/>
                </a:solidFill>
              </a:rPr>
              <a:t> </a:t>
            </a:r>
            <a:r>
              <a:rPr lang="en-US" b="1" dirty="0" err="1">
                <a:solidFill>
                  <a:srgbClr val="FFFF00"/>
                </a:solidFill>
              </a:rPr>
              <a:t>krivičnim</a:t>
            </a:r>
            <a:r>
              <a:rPr lang="en-US" b="1" dirty="0">
                <a:solidFill>
                  <a:srgbClr val="FFFF00"/>
                </a:solidFill>
              </a:rPr>
              <a:t> </a:t>
            </a:r>
            <a:r>
              <a:rPr lang="en-US" b="1" dirty="0" err="1">
                <a:solidFill>
                  <a:srgbClr val="FFFF00"/>
                </a:solidFill>
              </a:rPr>
              <a:t>zakonima</a:t>
            </a:r>
            <a:r>
              <a:rPr lang="en-US" b="1" dirty="0">
                <a:solidFill>
                  <a:srgbClr val="FFFF00"/>
                </a:solidFill>
              </a:rPr>
              <a:t> u </a:t>
            </a:r>
            <a:r>
              <a:rPr lang="en-US" b="1" dirty="0" err="1">
                <a:solidFill>
                  <a:srgbClr val="FFFF00"/>
                </a:solidFill>
              </a:rPr>
              <a:t>BiH</a:t>
            </a:r>
            <a:r>
              <a:rPr lang="en-US" b="1" dirty="0">
                <a:solidFill>
                  <a:srgbClr val="FFFF00"/>
                </a:solidFill>
              </a:rPr>
              <a:t>.</a:t>
            </a:r>
            <a:endParaRPr lang="bs-Latn-BA" b="1" dirty="0">
              <a:solidFill>
                <a:srgbClr val="FFFF00"/>
              </a:solidFill>
            </a:endParaRPr>
          </a:p>
          <a:p>
            <a:pPr marL="0" indent="0" algn="just">
              <a:buNone/>
            </a:pPr>
            <a:endParaRPr lang="bs-Latn-BA" dirty="0"/>
          </a:p>
          <a:p>
            <a:pPr algn="just"/>
            <a:r>
              <a:rPr lang="en-US" b="1" dirty="0" err="1"/>
              <a:t>Prema</a:t>
            </a:r>
            <a:r>
              <a:rPr lang="en-US" b="1" dirty="0"/>
              <a:t> KZ </a:t>
            </a:r>
            <a:r>
              <a:rPr lang="en-US" b="1" dirty="0" err="1"/>
              <a:t>Brčko</a:t>
            </a:r>
            <a:r>
              <a:rPr lang="en-US" b="1" dirty="0"/>
              <a:t> </a:t>
            </a:r>
            <a:r>
              <a:rPr lang="en-US" b="1" dirty="0" err="1"/>
              <a:t>Distrikta</a:t>
            </a:r>
            <a:r>
              <a:rPr lang="bs-Latn-BA" b="1" dirty="0"/>
              <a:t> (član 160. stav 1.)</a:t>
            </a:r>
            <a:r>
              <a:rPr lang="en-US" b="1" dirty="0"/>
              <a:t>, </a:t>
            </a:r>
            <a:r>
              <a:rPr lang="en-US" b="1" dirty="0" err="1"/>
              <a:t>zakonski</a:t>
            </a:r>
            <a:r>
              <a:rPr lang="en-US" b="1" dirty="0"/>
              <a:t> </a:t>
            </a:r>
            <a:r>
              <a:rPr lang="en-US" b="1" dirty="0" err="1"/>
              <a:t>opseg</a:t>
            </a:r>
            <a:r>
              <a:rPr lang="en-US" b="1" dirty="0"/>
              <a:t> </a:t>
            </a:r>
            <a:r>
              <a:rPr lang="en-US" b="1" dirty="0" err="1"/>
              <a:t>kazni</a:t>
            </a:r>
            <a:r>
              <a:rPr lang="en-US" b="1" dirty="0"/>
              <a:t> za </a:t>
            </a:r>
            <a:r>
              <a:rPr lang="en-US" b="1" dirty="0" err="1"/>
              <a:t>ovo</a:t>
            </a:r>
            <a:r>
              <a:rPr lang="en-US" b="1" dirty="0"/>
              <a:t> </a:t>
            </a:r>
            <a:r>
              <a:rPr lang="en-US" b="1" dirty="0" err="1"/>
              <a:t>krivično</a:t>
            </a:r>
            <a:r>
              <a:rPr lang="en-US" b="1" dirty="0"/>
              <a:t> </a:t>
            </a:r>
            <a:r>
              <a:rPr lang="en-US" b="1" dirty="0" err="1"/>
              <a:t>djelo</a:t>
            </a:r>
            <a:r>
              <a:rPr lang="en-US" b="1" dirty="0"/>
              <a:t> je </a:t>
            </a:r>
            <a:r>
              <a:rPr lang="en-US" b="1" dirty="0">
                <a:solidFill>
                  <a:srgbClr val="FFFF00"/>
                </a:solidFill>
              </a:rPr>
              <a:t>od </a:t>
            </a:r>
            <a:r>
              <a:rPr lang="en-US" b="1" dirty="0" err="1">
                <a:solidFill>
                  <a:srgbClr val="FFFF00"/>
                </a:solidFill>
              </a:rPr>
              <a:t>jedne</a:t>
            </a:r>
            <a:r>
              <a:rPr lang="en-US" b="1" dirty="0">
                <a:solidFill>
                  <a:srgbClr val="FFFF00"/>
                </a:solidFill>
              </a:rPr>
              <a:t> do pet </a:t>
            </a:r>
            <a:r>
              <a:rPr lang="en-US" b="1" dirty="0" err="1">
                <a:solidFill>
                  <a:srgbClr val="FFFF00"/>
                </a:solidFill>
              </a:rPr>
              <a:t>godina</a:t>
            </a:r>
            <a:r>
              <a:rPr lang="en-US" b="1" dirty="0"/>
              <a:t>, </a:t>
            </a:r>
            <a:endParaRPr lang="bs-Latn-BA" b="1" dirty="0"/>
          </a:p>
          <a:p>
            <a:pPr algn="just"/>
            <a:r>
              <a:rPr lang="en-US" b="1" dirty="0"/>
              <a:t>KZ BiH</a:t>
            </a:r>
            <a:r>
              <a:rPr lang="bs-Latn-BA" b="1" dirty="0"/>
              <a:t> (član 145a. stav 1.)</a:t>
            </a:r>
            <a:r>
              <a:rPr lang="en-US" b="1" dirty="0"/>
              <a:t> i KZ </a:t>
            </a:r>
            <a:r>
              <a:rPr lang="en-US" b="1" dirty="0" err="1"/>
              <a:t>Federacije</a:t>
            </a:r>
            <a:r>
              <a:rPr lang="en-US" b="1" dirty="0"/>
              <a:t> BiH</a:t>
            </a:r>
            <a:r>
              <a:rPr lang="bs-Latn-BA" b="1" dirty="0"/>
              <a:t> (član 163. stav 1)</a:t>
            </a:r>
            <a:r>
              <a:rPr lang="en-US" b="1" dirty="0"/>
              <a:t> </a:t>
            </a:r>
            <a:r>
              <a:rPr lang="en-US" b="1" dirty="0" err="1"/>
              <a:t>predviđaju</a:t>
            </a:r>
            <a:r>
              <a:rPr lang="en-US" b="1" dirty="0"/>
              <a:t> </a:t>
            </a:r>
            <a:r>
              <a:rPr lang="en-US" b="1" dirty="0" err="1"/>
              <a:t>kaznu</a:t>
            </a:r>
            <a:r>
              <a:rPr lang="en-US" b="1" dirty="0"/>
              <a:t> </a:t>
            </a:r>
            <a:r>
              <a:rPr lang="en-US" b="1" dirty="0">
                <a:solidFill>
                  <a:srgbClr val="FFFF00"/>
                </a:solidFill>
              </a:rPr>
              <a:t>od tri </a:t>
            </a:r>
            <a:r>
              <a:rPr lang="en-US" b="1" dirty="0" err="1">
                <a:solidFill>
                  <a:srgbClr val="FFFF00"/>
                </a:solidFill>
              </a:rPr>
              <a:t>mjeseca</a:t>
            </a:r>
            <a:r>
              <a:rPr lang="en-US" b="1" dirty="0">
                <a:solidFill>
                  <a:srgbClr val="FFFF00"/>
                </a:solidFill>
              </a:rPr>
              <a:t> do tri </a:t>
            </a:r>
            <a:r>
              <a:rPr lang="en-US" b="1" dirty="0" err="1">
                <a:solidFill>
                  <a:srgbClr val="FFFF00"/>
                </a:solidFill>
              </a:rPr>
              <a:t>godine</a:t>
            </a:r>
            <a:r>
              <a:rPr lang="bs-Latn-BA" b="1" dirty="0">
                <a:solidFill>
                  <a:srgbClr val="FFFF00"/>
                </a:solidFill>
              </a:rPr>
              <a:t> i</a:t>
            </a:r>
          </a:p>
          <a:p>
            <a:pPr algn="just"/>
            <a:r>
              <a:rPr lang="en-US" b="1" dirty="0"/>
              <a:t>K</a:t>
            </a:r>
            <a:r>
              <a:rPr lang="bs-Latn-BA" b="1" dirty="0"/>
              <a:t>rivični zakonik</a:t>
            </a:r>
            <a:r>
              <a:rPr lang="en-US" b="1" dirty="0"/>
              <a:t> RS </a:t>
            </a:r>
            <a:r>
              <a:rPr lang="bs-Latn-BA" b="1" dirty="0"/>
              <a:t>(član 359. stav 1) </a:t>
            </a:r>
            <a:r>
              <a:rPr lang="en-US" b="1" dirty="0" err="1"/>
              <a:t>propisuje</a:t>
            </a:r>
            <a:r>
              <a:rPr lang="en-US" b="1" dirty="0"/>
              <a:t> </a:t>
            </a:r>
            <a:r>
              <a:rPr lang="en-US" b="1" dirty="0" err="1">
                <a:solidFill>
                  <a:srgbClr val="FFFF00"/>
                </a:solidFill>
              </a:rPr>
              <a:t>novčanu</a:t>
            </a:r>
            <a:r>
              <a:rPr lang="en-US" b="1" dirty="0">
                <a:solidFill>
                  <a:srgbClr val="FFFF00"/>
                </a:solidFill>
              </a:rPr>
              <a:t> </a:t>
            </a:r>
            <a:r>
              <a:rPr lang="en-US" b="1" dirty="0" err="1">
                <a:solidFill>
                  <a:srgbClr val="FFFF00"/>
                </a:solidFill>
              </a:rPr>
              <a:t>kaznu</a:t>
            </a:r>
            <a:r>
              <a:rPr lang="en-US" b="1" dirty="0">
                <a:solidFill>
                  <a:srgbClr val="FFFF00"/>
                </a:solidFill>
              </a:rPr>
              <a:t> </a:t>
            </a:r>
            <a:r>
              <a:rPr lang="en-US" b="1" dirty="0" err="1">
                <a:solidFill>
                  <a:srgbClr val="FFFF00"/>
                </a:solidFill>
              </a:rPr>
              <a:t>ili</a:t>
            </a:r>
            <a:r>
              <a:rPr lang="en-US" b="1" dirty="0">
                <a:solidFill>
                  <a:srgbClr val="FFFF00"/>
                </a:solidFill>
              </a:rPr>
              <a:t> </a:t>
            </a:r>
            <a:r>
              <a:rPr lang="en-US" b="1" dirty="0" err="1">
                <a:solidFill>
                  <a:srgbClr val="FFFF00"/>
                </a:solidFill>
              </a:rPr>
              <a:t>kaznu</a:t>
            </a:r>
            <a:r>
              <a:rPr lang="en-US" b="1" dirty="0">
                <a:solidFill>
                  <a:srgbClr val="FFFF00"/>
                </a:solidFill>
              </a:rPr>
              <a:t> </a:t>
            </a:r>
            <a:r>
              <a:rPr lang="en-US" b="1" dirty="0" err="1">
                <a:solidFill>
                  <a:srgbClr val="FFFF00"/>
                </a:solidFill>
              </a:rPr>
              <a:t>zatvora</a:t>
            </a:r>
            <a:r>
              <a:rPr lang="en-US" b="1" dirty="0">
                <a:solidFill>
                  <a:srgbClr val="FFFF00"/>
                </a:solidFill>
              </a:rPr>
              <a:t> do </a:t>
            </a:r>
            <a:r>
              <a:rPr lang="bs-Latn-BA" b="1" dirty="0">
                <a:solidFill>
                  <a:srgbClr val="FFFF00"/>
                </a:solidFill>
              </a:rPr>
              <a:t>tri</a:t>
            </a:r>
            <a:r>
              <a:rPr lang="en-US" b="1" dirty="0">
                <a:solidFill>
                  <a:srgbClr val="FFFF00"/>
                </a:solidFill>
              </a:rPr>
              <a:t> </a:t>
            </a:r>
            <a:r>
              <a:rPr lang="en-US" b="1" dirty="0" err="1">
                <a:solidFill>
                  <a:srgbClr val="FFFF00"/>
                </a:solidFill>
              </a:rPr>
              <a:t>godine</a:t>
            </a:r>
            <a:r>
              <a:rPr lang="en-US" b="1" dirty="0">
                <a:solidFill>
                  <a:srgbClr val="FFFF00"/>
                </a:solidFill>
              </a:rPr>
              <a:t>. </a:t>
            </a:r>
            <a:endParaRPr lang="bs-Latn-BA" b="1" dirty="0">
              <a:solidFill>
                <a:srgbClr val="FFFF00"/>
              </a:solidFill>
            </a:endParaRPr>
          </a:p>
          <a:p>
            <a:endParaRPr lang="bs-Latn-B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66000">
              <a:srgbClr val="0070C0"/>
            </a:gs>
            <a:gs pos="15000">
              <a:schemeClr val="bg2">
                <a:shade val="96000"/>
                <a:satMod val="120000"/>
                <a:lumMod val="90000"/>
              </a:schemeClr>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01316"/>
          </a:xfrm>
        </p:spPr>
        <p:txBody>
          <a:bodyPr/>
          <a:lstStyle/>
          <a:p>
            <a:pPr algn="ctr"/>
            <a:r>
              <a:rPr lang="sr-Latn-BA" altLang="bs-Latn-BA" dirty="0">
                <a:solidFill>
                  <a:srgbClr val="FFFF00"/>
                </a:solidFill>
              </a:rPr>
              <a:t>Zaključak</a:t>
            </a:r>
          </a:p>
        </p:txBody>
      </p:sp>
      <p:sp>
        <p:nvSpPr>
          <p:cNvPr id="4" name="Content Placeholder 3"/>
          <p:cNvSpPr>
            <a:spLocks noGrp="1"/>
          </p:cNvSpPr>
          <p:nvPr>
            <p:ph idx="1"/>
          </p:nvPr>
        </p:nvSpPr>
        <p:spPr>
          <a:xfrm>
            <a:off x="1272222" y="1777328"/>
            <a:ext cx="8946541" cy="4195481"/>
          </a:xfrm>
        </p:spPr>
        <p:txBody>
          <a:bodyPr/>
          <a:lstStyle/>
          <a:p>
            <a:r>
              <a:rPr lang="en-US"/>
              <a:t>Iz svega gore iznjetog vidimo da krivični zakoni na podrucju cijele BiH pružaju zaštitu ljudskih prava na njihovu jednakost i na njihovu slobodu izražavanja kao i ostalih prava i sloboda predviđenih ustavom bih i ustavima entiteta i BD, međutim možda bi se boljim rešenjem pokazalo kada bi se pojmovi kao što su izazivanje mržnje, govor mržnje, netrpeljivost i slično jasno definisali kroz samostalna krivična djela pa bi na taj način procesuiranje takvih djela bilo olakšano jer je za sada, po mom mišljenju upravo iz različitih tumačenja državnih organa organa gonjenja, pravosudnih organa, regulatornih agencija i slično dovelo do toga da gotovo i nemamo krivičnih djela ove vrste,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66000">
              <a:srgbClr val="0070C0"/>
            </a:gs>
            <a:gs pos="26000">
              <a:schemeClr val="bg2">
                <a:shade val="96000"/>
                <a:satMod val="120000"/>
                <a:lumMod val="90000"/>
              </a:schemeClr>
            </a:gs>
          </a:gsLs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318932"/>
          </a:xfrm>
        </p:spPr>
        <p:txBody>
          <a:bodyPr/>
          <a:lstStyle/>
          <a:p>
            <a:pPr algn="ctr"/>
            <a:r>
              <a:rPr lang="bs-Latn-BA" sz="3200" b="1" dirty="0">
                <a:solidFill>
                  <a:srgbClr val="FF0000"/>
                </a:solidFill>
              </a:rPr>
              <a:t>MRŽNJA KAO OTEŽAVAJUĆA OKOLNOST I ISKUSTVA IZ PRAKSE</a:t>
            </a:r>
          </a:p>
        </p:txBody>
      </p:sp>
      <p:sp>
        <p:nvSpPr>
          <p:cNvPr id="3" name="Content Placeholder 2"/>
          <p:cNvSpPr>
            <a:spLocks noGrp="1"/>
          </p:cNvSpPr>
          <p:nvPr>
            <p:ph idx="1"/>
          </p:nvPr>
        </p:nvSpPr>
        <p:spPr>
          <a:xfrm>
            <a:off x="1104582" y="1588135"/>
            <a:ext cx="8946541" cy="4385309"/>
          </a:xfrm>
        </p:spPr>
        <p:txBody>
          <a:bodyPr>
            <a:noAutofit/>
          </a:bodyPr>
          <a:lstStyle/>
          <a:p>
            <a:pPr algn="just"/>
            <a:endParaRPr lang="bs-Latn-BA" sz="1700" dirty="0"/>
          </a:p>
          <a:p>
            <a:pPr marL="0" indent="0" algn="just">
              <a:buNone/>
            </a:pPr>
            <a:r>
              <a:rPr lang="en-US" sz="1900" b="1" dirty="0" err="1"/>
              <a:t>Iako</a:t>
            </a:r>
            <a:r>
              <a:rPr lang="en-US" sz="1900" b="1" dirty="0"/>
              <a:t> se u </a:t>
            </a:r>
            <a:r>
              <a:rPr lang="sr-Latn-BA" altLang="en-US" sz="1900" b="1" dirty="0" err="1"/>
              <a:t>opštim </a:t>
            </a:r>
            <a:r>
              <a:rPr lang="en-US" sz="1900" b="1" dirty="0" err="1"/>
              <a:t>pravilima</a:t>
            </a:r>
            <a:r>
              <a:rPr lang="en-US" sz="1900" b="1" dirty="0"/>
              <a:t> </a:t>
            </a:r>
            <a:r>
              <a:rPr lang="en-US" sz="1900" b="1" dirty="0" err="1"/>
              <a:t>za</a:t>
            </a:r>
            <a:r>
              <a:rPr lang="en-US" sz="1900" b="1" dirty="0"/>
              <a:t> </a:t>
            </a:r>
            <a:r>
              <a:rPr lang="en-US" sz="1900" b="1" dirty="0" err="1"/>
              <a:t>odmjeravanje</a:t>
            </a:r>
            <a:r>
              <a:rPr lang="en-US" sz="1900" b="1" dirty="0"/>
              <a:t> </a:t>
            </a:r>
            <a:r>
              <a:rPr lang="en-US" sz="1900" b="1" dirty="0" err="1"/>
              <a:t>kazne</a:t>
            </a:r>
            <a:r>
              <a:rPr lang="en-US" sz="1900" b="1" dirty="0"/>
              <a:t> u </a:t>
            </a:r>
            <a:r>
              <a:rPr lang="en-US" sz="1900" b="1" dirty="0" err="1"/>
              <a:t>svim</a:t>
            </a:r>
            <a:r>
              <a:rPr lang="en-US" sz="1900" b="1" dirty="0"/>
              <a:t> </a:t>
            </a:r>
            <a:r>
              <a:rPr lang="en-US" sz="1900" b="1" dirty="0" err="1"/>
              <a:t>krivičnim</a:t>
            </a:r>
            <a:r>
              <a:rPr lang="en-US" sz="1900" b="1" dirty="0"/>
              <a:t> </a:t>
            </a:r>
            <a:r>
              <a:rPr lang="en-US" sz="1900" b="1" dirty="0" err="1"/>
              <a:t>zakonima</a:t>
            </a:r>
            <a:r>
              <a:rPr lang="en-US" sz="1900" b="1" dirty="0"/>
              <a:t> u </a:t>
            </a:r>
            <a:r>
              <a:rPr lang="en-US" sz="1900" b="1" dirty="0" err="1"/>
              <a:t>BiH</a:t>
            </a:r>
            <a:r>
              <a:rPr lang="en-US" sz="1900" b="1" dirty="0"/>
              <a:t> </a:t>
            </a:r>
            <a:r>
              <a:rPr lang="en-US" sz="1900" b="1" dirty="0" err="1"/>
              <a:t>ističe</a:t>
            </a:r>
            <a:r>
              <a:rPr lang="en-US" sz="1900" b="1" dirty="0"/>
              <a:t> da </a:t>
            </a:r>
            <a:r>
              <a:rPr lang="en-US" sz="1900" b="1" dirty="0" err="1"/>
              <a:t>će</a:t>
            </a:r>
            <a:r>
              <a:rPr lang="en-US" sz="1900" b="1" dirty="0"/>
              <a:t> se </a:t>
            </a:r>
            <a:r>
              <a:rPr lang="en-US" sz="1900" b="1" dirty="0" err="1"/>
              <a:t>i</a:t>
            </a:r>
            <a:r>
              <a:rPr lang="en-US" sz="1900" b="1" dirty="0"/>
              <a:t> </a:t>
            </a:r>
            <a:r>
              <a:rPr lang="en-US" sz="1900" b="1" dirty="0" err="1"/>
              <a:t>pobude</a:t>
            </a:r>
            <a:r>
              <a:rPr lang="en-US" sz="1900" b="1" dirty="0"/>
              <a:t> </a:t>
            </a:r>
            <a:r>
              <a:rPr lang="en-US" sz="1900" b="1" dirty="0" err="1"/>
              <a:t>iz</a:t>
            </a:r>
            <a:r>
              <a:rPr lang="en-US" sz="1900" b="1" dirty="0"/>
              <a:t> </a:t>
            </a:r>
            <a:r>
              <a:rPr lang="en-US" sz="1900" b="1" dirty="0" err="1"/>
              <a:t>kojih</a:t>
            </a:r>
            <a:r>
              <a:rPr lang="en-US" sz="1900" b="1" dirty="0"/>
              <a:t> je </a:t>
            </a:r>
            <a:r>
              <a:rPr lang="en-US" sz="1900" b="1" dirty="0" err="1"/>
              <a:t>djelo</a:t>
            </a:r>
            <a:r>
              <a:rPr lang="en-US" sz="1900" b="1" dirty="0"/>
              <a:t> </a:t>
            </a:r>
            <a:r>
              <a:rPr lang="en-US" sz="1900" b="1" dirty="0" err="1"/>
              <a:t>učinjeno</a:t>
            </a:r>
            <a:r>
              <a:rPr lang="en-US" sz="1900" b="1" dirty="0"/>
              <a:t> </a:t>
            </a:r>
            <a:r>
              <a:rPr lang="en-US" sz="1900" b="1" dirty="0" err="1"/>
              <a:t>uzeti</a:t>
            </a:r>
            <a:r>
              <a:rPr lang="en-US" sz="1900" b="1" dirty="0"/>
              <a:t> u </a:t>
            </a:r>
            <a:r>
              <a:rPr lang="en-US" sz="1900" b="1" dirty="0" err="1"/>
              <a:t>obzir</a:t>
            </a:r>
            <a:r>
              <a:rPr lang="en-US" sz="1900" b="1" dirty="0"/>
              <a:t> </a:t>
            </a:r>
            <a:r>
              <a:rPr lang="en-US" sz="1900" b="1" dirty="0" err="1"/>
              <a:t>kao</a:t>
            </a:r>
            <a:r>
              <a:rPr lang="en-US" sz="1900" b="1" dirty="0"/>
              <a:t> </a:t>
            </a:r>
            <a:r>
              <a:rPr lang="en-US" sz="1900" b="1" dirty="0" err="1"/>
              <a:t>okolnost</a:t>
            </a:r>
            <a:r>
              <a:rPr lang="en-US" sz="1900" b="1" dirty="0"/>
              <a:t> od </a:t>
            </a:r>
            <a:r>
              <a:rPr lang="en-US" sz="1900" b="1" dirty="0" err="1"/>
              <a:t>značaja</a:t>
            </a:r>
            <a:r>
              <a:rPr lang="en-US" sz="1900" b="1" dirty="0"/>
              <a:t> </a:t>
            </a:r>
            <a:r>
              <a:rPr lang="en-US" sz="1900" b="1" dirty="0" err="1"/>
              <a:t>pri</a:t>
            </a:r>
            <a:r>
              <a:rPr lang="en-US" sz="1900" b="1" dirty="0"/>
              <a:t> </a:t>
            </a:r>
            <a:r>
              <a:rPr lang="en-US" sz="1900" b="1" dirty="0" err="1"/>
              <a:t>izricanju</a:t>
            </a:r>
            <a:r>
              <a:rPr lang="en-US" sz="1900" b="1" dirty="0"/>
              <a:t> </a:t>
            </a:r>
            <a:r>
              <a:rPr lang="en-US" sz="1900" b="1" dirty="0" err="1"/>
              <a:t>sankcije</a:t>
            </a:r>
            <a:r>
              <a:rPr lang="en-US" sz="1900" b="1" dirty="0"/>
              <a:t>, </a:t>
            </a:r>
            <a:r>
              <a:rPr lang="en-US" sz="1900" b="1" dirty="0" err="1"/>
              <a:t>eksplicitno</a:t>
            </a:r>
            <a:r>
              <a:rPr lang="en-US" sz="1900" b="1" dirty="0"/>
              <a:t> </a:t>
            </a:r>
            <a:r>
              <a:rPr lang="en-US" sz="1900" b="1" dirty="0" err="1"/>
              <a:t>navođenje</a:t>
            </a:r>
            <a:r>
              <a:rPr lang="en-US" sz="1900" b="1" dirty="0"/>
              <a:t> </a:t>
            </a:r>
            <a:r>
              <a:rPr lang="en-US" sz="1900" b="1" dirty="0" err="1"/>
              <a:t>mržnje</a:t>
            </a:r>
            <a:r>
              <a:rPr lang="en-US" sz="1900" b="1" dirty="0"/>
              <a:t> </a:t>
            </a:r>
            <a:r>
              <a:rPr lang="en-US" sz="1900" b="1" dirty="0" err="1"/>
              <a:t>kao</a:t>
            </a:r>
            <a:r>
              <a:rPr lang="en-US" sz="1900" b="1" dirty="0"/>
              <a:t> </a:t>
            </a:r>
            <a:r>
              <a:rPr lang="en-US" sz="1900" b="1" dirty="0" err="1"/>
              <a:t>motiva</a:t>
            </a:r>
            <a:r>
              <a:rPr lang="en-US" sz="1900" b="1" dirty="0"/>
              <a:t> </a:t>
            </a:r>
            <a:r>
              <a:rPr lang="en-US" sz="1900" b="1" dirty="0" err="1"/>
              <a:t>i</a:t>
            </a:r>
            <a:r>
              <a:rPr lang="en-US" sz="1900" b="1" dirty="0"/>
              <a:t> </a:t>
            </a:r>
            <a:r>
              <a:rPr lang="en-US" sz="1900" b="1" dirty="0" err="1"/>
              <a:t>konkretnog</a:t>
            </a:r>
            <a:r>
              <a:rPr lang="en-US" sz="1900" b="1" dirty="0"/>
              <a:t> </a:t>
            </a:r>
            <a:r>
              <a:rPr lang="en-US" sz="1900" b="1" dirty="0" err="1"/>
              <a:t>utjecaja</a:t>
            </a:r>
            <a:r>
              <a:rPr lang="en-US" sz="1900" b="1" dirty="0"/>
              <a:t> </a:t>
            </a:r>
            <a:r>
              <a:rPr lang="en-US" sz="1900" b="1" dirty="0" err="1"/>
              <a:t>na</a:t>
            </a:r>
            <a:r>
              <a:rPr lang="en-US" sz="1900" b="1" dirty="0"/>
              <a:t> </a:t>
            </a:r>
            <a:r>
              <a:rPr lang="en-US" sz="1900" b="1" dirty="0" err="1"/>
              <a:t>kaznu</a:t>
            </a:r>
            <a:r>
              <a:rPr lang="en-US" sz="1900" b="1" dirty="0"/>
              <a:t> </a:t>
            </a:r>
            <a:r>
              <a:rPr lang="en-US" sz="1900" b="1" dirty="0" err="1"/>
              <a:t>koji</a:t>
            </a:r>
            <a:r>
              <a:rPr lang="en-US" sz="1900" b="1" dirty="0"/>
              <a:t> </a:t>
            </a:r>
            <a:r>
              <a:rPr lang="en-US" sz="1900" b="1" dirty="0" err="1"/>
              <a:t>isti</a:t>
            </a:r>
            <a:r>
              <a:rPr lang="en-US" sz="1900" b="1" dirty="0"/>
              <a:t> </a:t>
            </a:r>
            <a:r>
              <a:rPr lang="en-US" sz="1900" b="1" dirty="0" err="1"/>
              <a:t>može</a:t>
            </a:r>
            <a:r>
              <a:rPr lang="en-US" sz="1900" b="1" dirty="0"/>
              <a:t> </a:t>
            </a:r>
            <a:r>
              <a:rPr lang="en-US" sz="1900" b="1" dirty="0" err="1"/>
              <a:t>imati</a:t>
            </a:r>
            <a:r>
              <a:rPr lang="en-US" sz="1900" b="1" dirty="0"/>
              <a:t> </a:t>
            </a:r>
            <a:r>
              <a:rPr lang="en-US" sz="1900" b="1" dirty="0" err="1"/>
              <a:t>donedavno</a:t>
            </a:r>
            <a:r>
              <a:rPr lang="en-US" sz="1900" b="1" dirty="0"/>
              <a:t> </a:t>
            </a:r>
            <a:r>
              <a:rPr lang="en-US" sz="1900" b="1" dirty="0" err="1"/>
              <a:t>nije</a:t>
            </a:r>
            <a:r>
              <a:rPr lang="en-US" sz="1900" b="1" dirty="0"/>
              <a:t> </a:t>
            </a:r>
            <a:r>
              <a:rPr lang="en-US" sz="1900" b="1" dirty="0" err="1"/>
              <a:t>bilo</a:t>
            </a:r>
            <a:r>
              <a:rPr lang="en-US" sz="1900" b="1" dirty="0"/>
              <a:t> </a:t>
            </a:r>
            <a:r>
              <a:rPr lang="en-US" sz="1900" b="1" dirty="0" err="1"/>
              <a:t>predviđeno</a:t>
            </a:r>
            <a:r>
              <a:rPr lang="en-US" sz="1900" b="1" dirty="0"/>
              <a:t> </a:t>
            </a:r>
            <a:r>
              <a:rPr lang="en-US" sz="1900" b="1" dirty="0" err="1"/>
              <a:t>krivičnim</a:t>
            </a:r>
            <a:r>
              <a:rPr lang="en-US" sz="1900" b="1" dirty="0"/>
              <a:t> </a:t>
            </a:r>
            <a:r>
              <a:rPr lang="en-US" sz="1900" b="1" dirty="0" err="1"/>
              <a:t>zakonima</a:t>
            </a:r>
            <a:r>
              <a:rPr lang="en-US" sz="1900" b="1" dirty="0"/>
              <a:t> u </a:t>
            </a:r>
            <a:r>
              <a:rPr lang="en-US" sz="1900" b="1" dirty="0" err="1"/>
              <a:t>BiH</a:t>
            </a:r>
            <a:r>
              <a:rPr lang="en-US" sz="1900" b="1" dirty="0"/>
              <a:t>.</a:t>
            </a:r>
            <a:endParaRPr lang="bs-Latn-BA" sz="1900" b="1" dirty="0"/>
          </a:p>
          <a:p>
            <a:pPr algn="just"/>
            <a:endParaRPr lang="bs-Latn-BA" sz="1900" dirty="0"/>
          </a:p>
          <a:p>
            <a:pPr marL="0" indent="0" algn="just">
              <a:buNone/>
            </a:pPr>
            <a:r>
              <a:rPr lang="bs-Latn-BA" sz="1900" b="1" dirty="0"/>
              <a:t>Ukoliko je djelo počinjeno iz predrasude kao motiva, a KZ ne propisuje kvalificirani oblik tog krivičnog djela za slučaj počinjenja iz predrasude kao motiva, sud je dužan, prilikom odmjeravanja kazne, uzeti u obzir i motiv počinitelja. </a:t>
            </a:r>
          </a:p>
          <a:p>
            <a:pPr marL="0" indent="0" algn="just">
              <a:buNone/>
            </a:pPr>
            <a:endParaRPr lang="bs-Latn-BA" sz="1900" b="1" dirty="0"/>
          </a:p>
          <a:p>
            <a:pPr marL="0" indent="0" algn="just">
              <a:buNone/>
            </a:pPr>
            <a:r>
              <a:rPr lang="bs-Latn-BA" sz="1900" b="1" dirty="0"/>
              <a:t>Naime, činjenica da je neko krivično djelo počinjeno iz mržnje, odnosno        predrasude kao motiva, ima utjecaja i na odmjeravanje krivičnopravne sankcije u svakom konkretnom slučaju.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a:gsLst>
            <a:gs pos="66000">
              <a:srgbClr val="0070C0"/>
            </a:gs>
            <a:gs pos="15000">
              <a:schemeClr val="bg2">
                <a:shade val="96000"/>
                <a:satMod val="120000"/>
                <a:lumMod val="90000"/>
              </a:schemeClr>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3200" b="1" dirty="0">
                <a:solidFill>
                  <a:srgbClr val="FF0000"/>
                </a:solidFill>
              </a:rPr>
              <a:t>MRŽNJA KAO OTEŽAVAJUĆA OKOLNOST I ISKUSTVA IZ PRAKSE</a:t>
            </a:r>
          </a:p>
        </p:txBody>
      </p:sp>
      <p:sp>
        <p:nvSpPr>
          <p:cNvPr id="3" name="Content Placeholder 2"/>
          <p:cNvSpPr>
            <a:spLocks noGrp="1"/>
          </p:cNvSpPr>
          <p:nvPr>
            <p:ph idx="1"/>
          </p:nvPr>
        </p:nvSpPr>
        <p:spPr/>
        <p:txBody>
          <a:bodyPr/>
          <a:lstStyle/>
          <a:p>
            <a:pPr marL="0" indent="0" algn="just">
              <a:buNone/>
            </a:pPr>
            <a:endParaRPr lang="bs-Latn-BA" b="1" dirty="0"/>
          </a:p>
          <a:p>
            <a:pPr algn="just"/>
            <a:endParaRPr lang="bs-Latn-BA" dirty="0"/>
          </a:p>
          <a:p>
            <a:pPr algn="just"/>
            <a:endParaRPr lang="bs-Latn-BA" dirty="0"/>
          </a:p>
        </p:txBody>
      </p:sp>
      <p:sp>
        <p:nvSpPr>
          <p:cNvPr id="4" name="Rectangle 3"/>
          <p:cNvSpPr/>
          <p:nvPr/>
        </p:nvSpPr>
        <p:spPr>
          <a:xfrm>
            <a:off x="1485900" y="1997839"/>
            <a:ext cx="8755380" cy="4307840"/>
          </a:xfrm>
          <a:prstGeom prst="rect">
            <a:avLst/>
          </a:prstGeom>
        </p:spPr>
        <p:txBody>
          <a:bodyPr wrap="square">
            <a:spAutoFit/>
          </a:bodyPr>
          <a:lstStyle/>
          <a:p>
            <a:endParaRPr lang="bs-Latn-BA" dirty="0"/>
          </a:p>
          <a:p>
            <a:endParaRPr lang="bs-Latn-BA" sz="2000" b="1" dirty="0"/>
          </a:p>
          <a:p>
            <a:pPr algn="just"/>
            <a:r>
              <a:rPr lang="bs-Latn-BA" sz="2000" b="1" dirty="0"/>
              <a:t>Mržnju (predrasudu kao motiv) kao otežavajuće okolnosti pri izricanju sankcije za sva krivična djela izričito propisuju KZ BD-a BiH dok KZ RS-a u članu 52. stav 3. propisuje da ako je djelo počinjeno iz mržnje kako je propisano u članu 123, stav 21.sud će tu okolnost cijeniti kod donošenja odluke kao otežavajuću okolnost, osim ako mržnja nije kvalifikatorna okolnost tog djela.</a:t>
            </a:r>
          </a:p>
          <a:p>
            <a:pPr algn="just"/>
            <a:endParaRPr lang="bs-Latn-BA" sz="2000" b="1" dirty="0"/>
          </a:p>
          <a:p>
            <a:pPr algn="just"/>
            <a:r>
              <a:rPr lang="bs-Latn-BA" sz="2000" b="1" dirty="0"/>
              <a:t>Takođe, navedeni zakoni u dijelu „osnovni pojmovi“ propisuju značenje izraza „mržnja“ i „krivično djelo iz mržnje“.</a:t>
            </a:r>
          </a:p>
          <a:p>
            <a:pPr algn="just"/>
            <a:endParaRPr lang="bs-Latn-BA" sz="2000" b="1" dirty="0"/>
          </a:p>
          <a:p>
            <a:endParaRPr lang="bs-Latn-BA" dirty="0"/>
          </a:p>
          <a:p>
            <a:endParaRPr lang="bs-Latn-B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66000">
              <a:srgbClr val="0070C0"/>
            </a:gs>
            <a:gs pos="15000">
              <a:schemeClr val="bg2">
                <a:shade val="96000"/>
                <a:satMod val="120000"/>
                <a:lumMod val="90000"/>
              </a:schemeClr>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6111" y="320040"/>
            <a:ext cx="9404723" cy="1417320"/>
          </a:xfrm>
        </p:spPr>
        <p:txBody>
          <a:bodyPr/>
          <a:lstStyle/>
          <a:p>
            <a:pPr algn="ctr"/>
            <a:r>
              <a:rPr lang="bs-Latn-BA" sz="3200" b="1" dirty="0">
                <a:solidFill>
                  <a:srgbClr val="FF0000"/>
                </a:solidFill>
              </a:rPr>
              <a:t>MRŽNJA KAO OTEŽAVAJUĆA OKOLNOST I ISKUSTVA IZ PRAKSE</a:t>
            </a:r>
            <a:endParaRPr lang="bs-Latn-BA" sz="3200" dirty="0">
              <a:solidFill>
                <a:srgbClr val="FF0000"/>
              </a:solidFill>
            </a:endParaRPr>
          </a:p>
        </p:txBody>
      </p:sp>
      <p:sp>
        <p:nvSpPr>
          <p:cNvPr id="3" name="Content Placeholder 2"/>
          <p:cNvSpPr>
            <a:spLocks noGrp="1"/>
          </p:cNvSpPr>
          <p:nvPr>
            <p:ph idx="1"/>
          </p:nvPr>
        </p:nvSpPr>
        <p:spPr>
          <a:xfrm>
            <a:off x="1103312" y="1520190"/>
            <a:ext cx="9057958" cy="3806190"/>
          </a:xfrm>
        </p:spPr>
        <p:txBody>
          <a:bodyPr>
            <a:noAutofit/>
          </a:bodyPr>
          <a:lstStyle/>
          <a:p>
            <a:pPr marL="0" indent="0" algn="just">
              <a:buNone/>
            </a:pPr>
            <a:endParaRPr lang="bs-Latn-BA" sz="1800" b="1" dirty="0">
              <a:solidFill>
                <a:srgbClr val="FFFF00"/>
              </a:solidFill>
            </a:endParaRPr>
          </a:p>
          <a:p>
            <a:pPr marL="0" indent="0" algn="just">
              <a:buNone/>
            </a:pPr>
            <a:r>
              <a:rPr lang="bs-Latn-BA" b="1" dirty="0">
                <a:solidFill>
                  <a:srgbClr val="FFFF00"/>
                </a:solidFill>
              </a:rPr>
              <a:t>Krivični zakon Federacije BiH </a:t>
            </a:r>
            <a:r>
              <a:rPr lang="bs-Latn-BA" dirty="0">
                <a:solidFill>
                  <a:srgbClr val="FFFF00"/>
                </a:solidFill>
              </a:rPr>
              <a:t>(Zakon o izmjenama i dopunama KZ-a FBiH (Sl. novine FBiH, br. 46/16) </a:t>
            </a:r>
            <a:r>
              <a:rPr lang="bs-Latn-BA" b="1" dirty="0">
                <a:solidFill>
                  <a:srgbClr val="FFFF00"/>
                </a:solidFill>
              </a:rPr>
              <a:t>već u članu 1. (11) propisuje sljedeće:</a:t>
            </a:r>
          </a:p>
          <a:p>
            <a:pPr marL="0" indent="0" algn="ctr">
              <a:buNone/>
            </a:pPr>
            <a:r>
              <a:rPr lang="bs-Latn-BA" sz="1800" b="1" u="sng" dirty="0"/>
              <a:t>Član 2. tačka 11.</a:t>
            </a:r>
          </a:p>
          <a:p>
            <a:pPr marL="0" indent="0" algn="just">
              <a:buNone/>
            </a:pPr>
            <a:r>
              <a:rPr lang="bs-Latn-BA" b="1" dirty="0"/>
              <a:t>„Krivično djelo iz mržnje je svako krivično djelo, učinjeno zbog rasne pripadnosti, boje kože, vjerskog uvjerenja, nacionalnog ili etničkog porijekla, jezika, invaliditeta, spola, seksualne orijentacije ili rodnog identiteta druge osobe. Takvo postupanje uzet će se kao otežavajuća okolnost ako ovim Zakonom nije izričito propisano teže kažnjavanje za kvalificirani oblik krivičnog djela počinjenog iz mržnje.“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TotalTime>
  <Words>2240</Words>
  <Application>Microsoft Office PowerPoint</Application>
  <PresentationFormat>Widescreen</PresentationFormat>
  <Paragraphs>93</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Arial Black</vt:lpstr>
      <vt:lpstr>Century Gothic</vt:lpstr>
      <vt:lpstr>Wingdings 3</vt:lpstr>
      <vt:lpstr>Ion</vt:lpstr>
      <vt:lpstr> „Mržnja kao zasebno krivično djelo i mržnja kao otežavajuća okolnost iz iskustva i prakse“</vt:lpstr>
      <vt:lpstr>Mržnja kao zasebno krivično djelo </vt:lpstr>
      <vt:lpstr>Mržnja kao zasebno krivično djelo </vt:lpstr>
      <vt:lpstr>Mržnja kao zasebno krivično djelo </vt:lpstr>
      <vt:lpstr>Mržnja kao zasebno krivično djelo </vt:lpstr>
      <vt:lpstr>Zaključak</vt:lpstr>
      <vt:lpstr>MRŽNJA KAO OTEŽAVAJUĆA OKOLNOST I ISKUSTVA IZ PRAKSE</vt:lpstr>
      <vt:lpstr>MRŽNJA KAO OTEŽAVAJUĆA OKOLNOST I ISKUSTVA IZ PRAKSE</vt:lpstr>
      <vt:lpstr>MRŽNJA KAO OTEŽAVAJUĆA OKOLNOST I ISKUSTVA IZ PRAKSE</vt:lpstr>
      <vt:lpstr>MRŽNJA KAO OTEŽAVAJUĆA OKOLNOST I ISKUSTVA IZ PRAKSE</vt:lpstr>
      <vt:lpstr>MRŽNJA KAO OTEŽAVAJUĆA OKOLNOST I ISKUSTVA IZ PRAKSE</vt:lpstr>
      <vt:lpstr>MRŽNJA KAO OTEŽAVAJUĆA OKOLNOST I ISKUSTVA IZ PRAKSE</vt:lpstr>
      <vt:lpstr>MRŽNJA KAO OTEŽAVAJUĆA OKOLNOST I ISKUSTVA IZ PRAKSE</vt:lpstr>
      <vt:lpstr>PRIMJERI ODLUKA</vt:lpstr>
      <vt:lpstr>PRIMJERI ODLUKA</vt:lpstr>
      <vt:lpstr>PRIMJERI ODLUKA</vt:lpstr>
      <vt:lpstr>PRIMJERI ODLUKA</vt:lpstr>
      <vt:lpstr>PRIMJERI ODLUKA</vt:lpstr>
      <vt:lpstr>PRIMJERI ODLUKA</vt:lpstr>
    </vt:vector>
  </TitlesOfParts>
  <Company>Pravosudje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„Mržnja kao zasebno krivično djelo i mržnja kao otežavajuća okolnost iz iskustva i prakse“</dc:title>
  <dc:creator>Sanel Bektic</dc:creator>
  <cp:lastModifiedBy>Sanel Bektic</cp:lastModifiedBy>
  <cp:revision>46</cp:revision>
  <cp:lastPrinted>2020-12-03T12:33:00Z</cp:lastPrinted>
  <dcterms:created xsi:type="dcterms:W3CDTF">2020-12-02T08:13:00Z</dcterms:created>
  <dcterms:modified xsi:type="dcterms:W3CDTF">2021-10-20T06:55:30Z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1033-11.2.0.8343</vt:lpwstr>
  </property>
</Properties>
</file>