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3" r:id="rId22"/>
    <p:sldId id="282" r:id="rId23"/>
    <p:sldId id="281" r:id="rId24"/>
    <p:sldId id="280" r:id="rId25"/>
    <p:sldId id="285" r:id="rId26"/>
    <p:sldId id="286" r:id="rId27"/>
    <p:sldId id="261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mico.ilincic@agromehanika.ba" TargetMode="External"/><Relationship Id="rId2" Type="http://schemas.openxmlformats.org/officeDocument/2006/relationships/hyperlink" Target="mailto:sam@shineray.com" TargetMode="External"/><Relationship Id="rId1" Type="http://schemas.openxmlformats.org/officeDocument/2006/relationships/hyperlink" Target="mailto:allen@aa-pow.com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mico.ilincic@agromehanika.ba" TargetMode="External"/><Relationship Id="rId2" Type="http://schemas.openxmlformats.org/officeDocument/2006/relationships/hyperlink" Target="mailto:shineray.sam@shineray.com" TargetMode="External"/><Relationship Id="rId1" Type="http://schemas.openxmlformats.org/officeDocument/2006/relationships/hyperlink" Target="mailto:allen@aa-pow.co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mico.ilincic@agromehanika.ba" TargetMode="External"/><Relationship Id="rId2" Type="http://schemas.openxmlformats.org/officeDocument/2006/relationships/hyperlink" Target="mailto:sam@shineray.com" TargetMode="External"/><Relationship Id="rId1" Type="http://schemas.openxmlformats.org/officeDocument/2006/relationships/hyperlink" Target="mailto:allen@aa-pow.co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mico.ilincic@agromehanika.ba" TargetMode="External"/><Relationship Id="rId2" Type="http://schemas.openxmlformats.org/officeDocument/2006/relationships/hyperlink" Target="mailto:shineray.sam@shineray.com" TargetMode="External"/><Relationship Id="rId1" Type="http://schemas.openxmlformats.org/officeDocument/2006/relationships/hyperlink" Target="mailto:allen@aa-pow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86B0E-1589-4A6F-B91F-943D1B45BB95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sr-Latn-BA"/>
        </a:p>
      </dgm:t>
    </dgm:pt>
    <dgm:pt modelId="{0E31ECF7-E1EB-49A8-86CA-3F94F29C2577}">
      <dgm:prSet/>
      <dgm:spPr/>
      <dgm:t>
        <a:bodyPr/>
        <a:lstStyle/>
        <a:p>
          <a:pPr rtl="0"/>
          <a:r>
            <a:rPr lang="sr-Latn-BA" baseline="0" dirty="0">
              <a:hlinkClick xmlns:r="http://schemas.openxmlformats.org/officeDocument/2006/relationships" r:id="rId1"/>
            </a:rPr>
            <a:t>allen@aa-pow.com</a:t>
          </a:r>
          <a:endParaRPr lang="sr-Latn-BA" dirty="0"/>
        </a:p>
      </dgm:t>
    </dgm:pt>
    <dgm:pt modelId="{CDFC7BD3-95B0-41F8-A961-857D8044880B}" type="parTrans" cxnId="{A6AD617C-D28D-4E8D-B282-633E2B591F01}">
      <dgm:prSet/>
      <dgm:spPr/>
      <dgm:t>
        <a:bodyPr/>
        <a:lstStyle/>
        <a:p>
          <a:endParaRPr lang="sr-Latn-BA"/>
        </a:p>
      </dgm:t>
    </dgm:pt>
    <dgm:pt modelId="{AAEA3475-2B90-4AC5-94E1-C3C773A47940}" type="sibTrans" cxnId="{A6AD617C-D28D-4E8D-B282-633E2B591F01}">
      <dgm:prSet/>
      <dgm:spPr/>
      <dgm:t>
        <a:bodyPr/>
        <a:lstStyle/>
        <a:p>
          <a:endParaRPr lang="sr-Latn-BA"/>
        </a:p>
      </dgm:t>
    </dgm:pt>
    <dgm:pt modelId="{2C732A4F-ABFE-4704-8F56-1D0F9E0A3518}">
      <dgm:prSet/>
      <dgm:spPr/>
      <dgm:t>
        <a:bodyPr/>
        <a:lstStyle/>
        <a:p>
          <a:pPr rtl="0"/>
          <a:r>
            <a:rPr lang="sr-Latn-BA" baseline="0" dirty="0">
              <a:hlinkClick xmlns:r="http://schemas.openxmlformats.org/officeDocument/2006/relationships" r:id="rId2"/>
            </a:rPr>
            <a:t>sam@shineray.com</a:t>
          </a:r>
          <a:endParaRPr lang="sr-Latn-BA" dirty="0"/>
        </a:p>
      </dgm:t>
    </dgm:pt>
    <dgm:pt modelId="{C5FBCF0E-C0D4-4367-B9C5-19BE04BF03D5}" type="parTrans" cxnId="{1D6B429A-6593-4B41-84BC-58F0360F0FF5}">
      <dgm:prSet/>
      <dgm:spPr/>
      <dgm:t>
        <a:bodyPr/>
        <a:lstStyle/>
        <a:p>
          <a:endParaRPr lang="sr-Latn-BA"/>
        </a:p>
      </dgm:t>
    </dgm:pt>
    <dgm:pt modelId="{7298069C-BBA9-4AFE-ABC3-BBC54F586895}" type="sibTrans" cxnId="{1D6B429A-6593-4B41-84BC-58F0360F0FF5}">
      <dgm:prSet/>
      <dgm:spPr/>
      <dgm:t>
        <a:bodyPr/>
        <a:lstStyle/>
        <a:p>
          <a:endParaRPr lang="sr-Latn-BA"/>
        </a:p>
      </dgm:t>
    </dgm:pt>
    <dgm:pt modelId="{F4C1D46E-820D-4D06-85F8-E8BFEFA5608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r-Latn-BA" baseline="0" dirty="0">
              <a:hlinkClick xmlns:r="http://schemas.openxmlformats.org/officeDocument/2006/relationships" r:id="rId3"/>
            </a:rPr>
            <a:t>mico.ilincic@agromehanika.ba</a:t>
          </a:r>
          <a:r>
            <a:rPr lang="sr-Latn-BA" baseline="0" dirty="0"/>
            <a:t>   </a:t>
          </a:r>
          <a:endParaRPr lang="sr-Latn-BA" dirty="0"/>
        </a:p>
      </dgm:t>
    </dgm:pt>
    <dgm:pt modelId="{FEB50F65-153D-4063-ACF5-718BF71C1778}" type="parTrans" cxnId="{5316B47D-52C7-4D8F-9361-9D2F3717B93E}">
      <dgm:prSet/>
      <dgm:spPr/>
      <dgm:t>
        <a:bodyPr/>
        <a:lstStyle/>
        <a:p>
          <a:endParaRPr lang="sr-Latn-BA"/>
        </a:p>
      </dgm:t>
    </dgm:pt>
    <dgm:pt modelId="{6EAAA385-8162-4FDA-9619-1D3E7E24B3CA}" type="sibTrans" cxnId="{5316B47D-52C7-4D8F-9361-9D2F3717B93E}">
      <dgm:prSet/>
      <dgm:spPr/>
      <dgm:t>
        <a:bodyPr/>
        <a:lstStyle/>
        <a:p>
          <a:endParaRPr lang="sr-Latn-BA"/>
        </a:p>
      </dgm:t>
    </dgm:pt>
    <dgm:pt modelId="{B409BC35-7797-4010-8840-9F043054FBCD}" type="pres">
      <dgm:prSet presAssocID="{D0786B0E-1589-4A6F-B91F-943D1B45BB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5EE117-5585-41CB-BD2D-80BCBEEE64C6}" type="pres">
      <dgm:prSet presAssocID="{0E31ECF7-E1EB-49A8-86CA-3F94F29C2577}" presName="hierRoot1" presStyleCnt="0">
        <dgm:presLayoutVars>
          <dgm:hierBranch val="init"/>
        </dgm:presLayoutVars>
      </dgm:prSet>
      <dgm:spPr/>
    </dgm:pt>
    <dgm:pt modelId="{DDE83C86-902A-4515-9A36-834ECCE61961}" type="pres">
      <dgm:prSet presAssocID="{0E31ECF7-E1EB-49A8-86CA-3F94F29C2577}" presName="rootComposite1" presStyleCnt="0"/>
      <dgm:spPr/>
    </dgm:pt>
    <dgm:pt modelId="{4E4617DC-DA2D-4E77-8D3C-C4B8712CF433}" type="pres">
      <dgm:prSet presAssocID="{0E31ECF7-E1EB-49A8-86CA-3F94F29C2577}" presName="rootText1" presStyleLbl="node0" presStyleIdx="0" presStyleCnt="3" custScaleX="74953" custScaleY="48474" custLinFactNeighborX="-4954" custLinFactNeighborY="55459">
        <dgm:presLayoutVars>
          <dgm:chPref val="3"/>
        </dgm:presLayoutVars>
      </dgm:prSet>
      <dgm:spPr/>
    </dgm:pt>
    <dgm:pt modelId="{2B9A7D04-1035-434D-B683-D5A4F30C25E5}" type="pres">
      <dgm:prSet presAssocID="{0E31ECF7-E1EB-49A8-86CA-3F94F29C2577}" presName="rootConnector1" presStyleLbl="node1" presStyleIdx="0" presStyleCnt="0"/>
      <dgm:spPr/>
    </dgm:pt>
    <dgm:pt modelId="{58590C9F-38BC-4CF4-8803-1E42231CA8BA}" type="pres">
      <dgm:prSet presAssocID="{0E31ECF7-E1EB-49A8-86CA-3F94F29C2577}" presName="hierChild2" presStyleCnt="0"/>
      <dgm:spPr/>
    </dgm:pt>
    <dgm:pt modelId="{FA5A4CFC-66A6-434B-9495-15A9DC97805D}" type="pres">
      <dgm:prSet presAssocID="{0E31ECF7-E1EB-49A8-86CA-3F94F29C2577}" presName="hierChild3" presStyleCnt="0"/>
      <dgm:spPr/>
    </dgm:pt>
    <dgm:pt modelId="{1687E265-275D-463A-9AF0-E32EAD9FB0C5}" type="pres">
      <dgm:prSet presAssocID="{2C732A4F-ABFE-4704-8F56-1D0F9E0A3518}" presName="hierRoot1" presStyleCnt="0">
        <dgm:presLayoutVars>
          <dgm:hierBranch val="init"/>
        </dgm:presLayoutVars>
      </dgm:prSet>
      <dgm:spPr/>
    </dgm:pt>
    <dgm:pt modelId="{0A389DE6-D211-45A1-94C9-BECADE70D0FF}" type="pres">
      <dgm:prSet presAssocID="{2C732A4F-ABFE-4704-8F56-1D0F9E0A3518}" presName="rootComposite1" presStyleCnt="0"/>
      <dgm:spPr/>
    </dgm:pt>
    <dgm:pt modelId="{2D240728-66E8-43B3-8C03-A743DBC7CFB7}" type="pres">
      <dgm:prSet presAssocID="{2C732A4F-ABFE-4704-8F56-1D0F9E0A3518}" presName="rootText1" presStyleLbl="node0" presStyleIdx="1" presStyleCnt="3" custScaleX="72965" custScaleY="48447" custLinFactNeighborX="93243" custLinFactNeighborY="17250">
        <dgm:presLayoutVars>
          <dgm:chPref val="3"/>
        </dgm:presLayoutVars>
      </dgm:prSet>
      <dgm:spPr/>
    </dgm:pt>
    <dgm:pt modelId="{8DBFD180-65BA-4559-A8F3-5C9D49AB83BA}" type="pres">
      <dgm:prSet presAssocID="{2C732A4F-ABFE-4704-8F56-1D0F9E0A3518}" presName="rootConnector1" presStyleLbl="node1" presStyleIdx="0" presStyleCnt="0"/>
      <dgm:spPr/>
    </dgm:pt>
    <dgm:pt modelId="{DD0CB5EC-2756-4E1F-81F1-484CD50D7D7C}" type="pres">
      <dgm:prSet presAssocID="{2C732A4F-ABFE-4704-8F56-1D0F9E0A3518}" presName="hierChild2" presStyleCnt="0"/>
      <dgm:spPr/>
    </dgm:pt>
    <dgm:pt modelId="{25434084-1CC2-468F-9172-62621656229C}" type="pres">
      <dgm:prSet presAssocID="{2C732A4F-ABFE-4704-8F56-1D0F9E0A3518}" presName="hierChild3" presStyleCnt="0"/>
      <dgm:spPr/>
    </dgm:pt>
    <dgm:pt modelId="{4F104FFD-7113-4BC0-B9BC-D4FCC03B4CB3}" type="pres">
      <dgm:prSet presAssocID="{F4C1D46E-820D-4D06-85F8-E8BFEFA56089}" presName="hierRoot1" presStyleCnt="0">
        <dgm:presLayoutVars>
          <dgm:hierBranch val="init"/>
        </dgm:presLayoutVars>
      </dgm:prSet>
      <dgm:spPr/>
    </dgm:pt>
    <dgm:pt modelId="{4AEDDC0C-0D54-453C-B3E4-42E8B3EC3CE5}" type="pres">
      <dgm:prSet presAssocID="{F4C1D46E-820D-4D06-85F8-E8BFEFA56089}" presName="rootComposite1" presStyleCnt="0"/>
      <dgm:spPr/>
    </dgm:pt>
    <dgm:pt modelId="{690C6046-D5C0-4979-8D11-1F7DDAA1B8D3}" type="pres">
      <dgm:prSet presAssocID="{F4C1D46E-820D-4D06-85F8-E8BFEFA56089}" presName="rootText1" presStyleLbl="node0" presStyleIdx="2" presStyleCnt="3" custScaleX="72442" custScaleY="56863" custLinFactNeighborX="-97867" custLinFactNeighborY="-13891">
        <dgm:presLayoutVars>
          <dgm:chPref val="3"/>
        </dgm:presLayoutVars>
      </dgm:prSet>
      <dgm:spPr/>
    </dgm:pt>
    <dgm:pt modelId="{9A514C8D-4D32-4F5D-9FC5-B14A7124295C}" type="pres">
      <dgm:prSet presAssocID="{F4C1D46E-820D-4D06-85F8-E8BFEFA56089}" presName="rootConnector1" presStyleLbl="node1" presStyleIdx="0" presStyleCnt="0"/>
      <dgm:spPr/>
    </dgm:pt>
    <dgm:pt modelId="{1569079D-7ABF-4C3B-9E1B-FE14813AD834}" type="pres">
      <dgm:prSet presAssocID="{F4C1D46E-820D-4D06-85F8-E8BFEFA56089}" presName="hierChild2" presStyleCnt="0"/>
      <dgm:spPr/>
    </dgm:pt>
    <dgm:pt modelId="{489372F7-3556-4624-AC72-3923F8641DC2}" type="pres">
      <dgm:prSet presAssocID="{F4C1D46E-820D-4D06-85F8-E8BFEFA56089}" presName="hierChild3" presStyleCnt="0"/>
      <dgm:spPr/>
    </dgm:pt>
  </dgm:ptLst>
  <dgm:cxnLst>
    <dgm:cxn modelId="{86AE000E-D7FC-4CA5-9DAA-5BA6622321C2}" type="presOf" srcId="{F4C1D46E-820D-4D06-85F8-E8BFEFA56089}" destId="{690C6046-D5C0-4979-8D11-1F7DDAA1B8D3}" srcOrd="0" destOrd="0" presId="urn:microsoft.com/office/officeart/2005/8/layout/orgChart1"/>
    <dgm:cxn modelId="{D62DC136-5B0F-497C-92AE-BC698F2D2C6D}" type="presOf" srcId="{2C732A4F-ABFE-4704-8F56-1D0F9E0A3518}" destId="{8DBFD180-65BA-4559-A8F3-5C9D49AB83BA}" srcOrd="1" destOrd="0" presId="urn:microsoft.com/office/officeart/2005/8/layout/orgChart1"/>
    <dgm:cxn modelId="{55667C40-D015-4E45-8E1A-650D446280C5}" type="presOf" srcId="{0E31ECF7-E1EB-49A8-86CA-3F94F29C2577}" destId="{2B9A7D04-1035-434D-B683-D5A4F30C25E5}" srcOrd="1" destOrd="0" presId="urn:microsoft.com/office/officeart/2005/8/layout/orgChart1"/>
    <dgm:cxn modelId="{49247845-5830-4722-BFDD-B2D84446FF8C}" type="presOf" srcId="{2C732A4F-ABFE-4704-8F56-1D0F9E0A3518}" destId="{2D240728-66E8-43B3-8C03-A743DBC7CFB7}" srcOrd="0" destOrd="0" presId="urn:microsoft.com/office/officeart/2005/8/layout/orgChart1"/>
    <dgm:cxn modelId="{B0746758-E0D5-482F-8A68-2E4D6E5AC163}" type="presOf" srcId="{F4C1D46E-820D-4D06-85F8-E8BFEFA56089}" destId="{9A514C8D-4D32-4F5D-9FC5-B14A7124295C}" srcOrd="1" destOrd="0" presId="urn:microsoft.com/office/officeart/2005/8/layout/orgChart1"/>
    <dgm:cxn modelId="{50EADB7A-1C87-49E9-887D-99249B7988D9}" type="presOf" srcId="{0E31ECF7-E1EB-49A8-86CA-3F94F29C2577}" destId="{4E4617DC-DA2D-4E77-8D3C-C4B8712CF433}" srcOrd="0" destOrd="0" presId="urn:microsoft.com/office/officeart/2005/8/layout/orgChart1"/>
    <dgm:cxn modelId="{A6AD617C-D28D-4E8D-B282-633E2B591F01}" srcId="{D0786B0E-1589-4A6F-B91F-943D1B45BB95}" destId="{0E31ECF7-E1EB-49A8-86CA-3F94F29C2577}" srcOrd="0" destOrd="0" parTransId="{CDFC7BD3-95B0-41F8-A961-857D8044880B}" sibTransId="{AAEA3475-2B90-4AC5-94E1-C3C773A47940}"/>
    <dgm:cxn modelId="{5316B47D-52C7-4D8F-9361-9D2F3717B93E}" srcId="{D0786B0E-1589-4A6F-B91F-943D1B45BB95}" destId="{F4C1D46E-820D-4D06-85F8-E8BFEFA56089}" srcOrd="2" destOrd="0" parTransId="{FEB50F65-153D-4063-ACF5-718BF71C1778}" sibTransId="{6EAAA385-8162-4FDA-9619-1D3E7E24B3CA}"/>
    <dgm:cxn modelId="{1D6B429A-6593-4B41-84BC-58F0360F0FF5}" srcId="{D0786B0E-1589-4A6F-B91F-943D1B45BB95}" destId="{2C732A4F-ABFE-4704-8F56-1D0F9E0A3518}" srcOrd="1" destOrd="0" parTransId="{C5FBCF0E-C0D4-4367-B9C5-19BE04BF03D5}" sibTransId="{7298069C-BBA9-4AFE-ABC3-BBC54F586895}"/>
    <dgm:cxn modelId="{323202B7-9A7A-495D-8C0A-40E1E4BD4AFA}" type="presOf" srcId="{D0786B0E-1589-4A6F-B91F-943D1B45BB95}" destId="{B409BC35-7797-4010-8840-9F043054FBCD}" srcOrd="0" destOrd="0" presId="urn:microsoft.com/office/officeart/2005/8/layout/orgChart1"/>
    <dgm:cxn modelId="{BB905D3E-ED35-47ED-8D31-3842CA8D566A}" type="presParOf" srcId="{B409BC35-7797-4010-8840-9F043054FBCD}" destId="{945EE117-5585-41CB-BD2D-80BCBEEE64C6}" srcOrd="0" destOrd="0" presId="urn:microsoft.com/office/officeart/2005/8/layout/orgChart1"/>
    <dgm:cxn modelId="{B180D231-35DC-4981-A2AA-237194ACDC00}" type="presParOf" srcId="{945EE117-5585-41CB-BD2D-80BCBEEE64C6}" destId="{DDE83C86-902A-4515-9A36-834ECCE61961}" srcOrd="0" destOrd="0" presId="urn:microsoft.com/office/officeart/2005/8/layout/orgChart1"/>
    <dgm:cxn modelId="{0E7F79A1-7A8E-4FB4-A0A1-396DC34D7321}" type="presParOf" srcId="{DDE83C86-902A-4515-9A36-834ECCE61961}" destId="{4E4617DC-DA2D-4E77-8D3C-C4B8712CF433}" srcOrd="0" destOrd="0" presId="urn:microsoft.com/office/officeart/2005/8/layout/orgChart1"/>
    <dgm:cxn modelId="{7B96808D-8CA8-44D9-BCE9-B7D4C97CC0F1}" type="presParOf" srcId="{DDE83C86-902A-4515-9A36-834ECCE61961}" destId="{2B9A7D04-1035-434D-B683-D5A4F30C25E5}" srcOrd="1" destOrd="0" presId="urn:microsoft.com/office/officeart/2005/8/layout/orgChart1"/>
    <dgm:cxn modelId="{70737C03-9310-4332-9AE1-CDD0035875DA}" type="presParOf" srcId="{945EE117-5585-41CB-BD2D-80BCBEEE64C6}" destId="{58590C9F-38BC-4CF4-8803-1E42231CA8BA}" srcOrd="1" destOrd="0" presId="urn:microsoft.com/office/officeart/2005/8/layout/orgChart1"/>
    <dgm:cxn modelId="{6451EEB5-B891-42EA-A099-AD1A5B7F6C02}" type="presParOf" srcId="{945EE117-5585-41CB-BD2D-80BCBEEE64C6}" destId="{FA5A4CFC-66A6-434B-9495-15A9DC97805D}" srcOrd="2" destOrd="0" presId="urn:microsoft.com/office/officeart/2005/8/layout/orgChart1"/>
    <dgm:cxn modelId="{EFA0BD7E-60D0-492F-9E43-7E127A7D456F}" type="presParOf" srcId="{B409BC35-7797-4010-8840-9F043054FBCD}" destId="{1687E265-275D-463A-9AF0-E32EAD9FB0C5}" srcOrd="1" destOrd="0" presId="urn:microsoft.com/office/officeart/2005/8/layout/orgChart1"/>
    <dgm:cxn modelId="{60D18618-8A1D-4EE8-90E9-F65706BBD5B3}" type="presParOf" srcId="{1687E265-275D-463A-9AF0-E32EAD9FB0C5}" destId="{0A389DE6-D211-45A1-94C9-BECADE70D0FF}" srcOrd="0" destOrd="0" presId="urn:microsoft.com/office/officeart/2005/8/layout/orgChart1"/>
    <dgm:cxn modelId="{31555835-9C7E-41ED-8A1D-DE97A3668B4B}" type="presParOf" srcId="{0A389DE6-D211-45A1-94C9-BECADE70D0FF}" destId="{2D240728-66E8-43B3-8C03-A743DBC7CFB7}" srcOrd="0" destOrd="0" presId="urn:microsoft.com/office/officeart/2005/8/layout/orgChart1"/>
    <dgm:cxn modelId="{4FBFC275-3F79-4E74-B6B7-0CC462800D3F}" type="presParOf" srcId="{0A389DE6-D211-45A1-94C9-BECADE70D0FF}" destId="{8DBFD180-65BA-4559-A8F3-5C9D49AB83BA}" srcOrd="1" destOrd="0" presId="urn:microsoft.com/office/officeart/2005/8/layout/orgChart1"/>
    <dgm:cxn modelId="{82B5B2BB-A2D2-4C31-AE98-396D3F87E15F}" type="presParOf" srcId="{1687E265-275D-463A-9AF0-E32EAD9FB0C5}" destId="{DD0CB5EC-2756-4E1F-81F1-484CD50D7D7C}" srcOrd="1" destOrd="0" presId="urn:microsoft.com/office/officeart/2005/8/layout/orgChart1"/>
    <dgm:cxn modelId="{56AC67EE-D400-493C-A644-AF4AD053CE01}" type="presParOf" srcId="{1687E265-275D-463A-9AF0-E32EAD9FB0C5}" destId="{25434084-1CC2-468F-9172-62621656229C}" srcOrd="2" destOrd="0" presId="urn:microsoft.com/office/officeart/2005/8/layout/orgChart1"/>
    <dgm:cxn modelId="{A0E920E2-2885-4733-B1E5-13D8BDBC99BA}" type="presParOf" srcId="{B409BC35-7797-4010-8840-9F043054FBCD}" destId="{4F104FFD-7113-4BC0-B9BC-D4FCC03B4CB3}" srcOrd="2" destOrd="0" presId="urn:microsoft.com/office/officeart/2005/8/layout/orgChart1"/>
    <dgm:cxn modelId="{507D069F-E5A1-4125-A04C-21C2DEEBEE71}" type="presParOf" srcId="{4F104FFD-7113-4BC0-B9BC-D4FCC03B4CB3}" destId="{4AEDDC0C-0D54-453C-B3E4-42E8B3EC3CE5}" srcOrd="0" destOrd="0" presId="urn:microsoft.com/office/officeart/2005/8/layout/orgChart1"/>
    <dgm:cxn modelId="{79EB8AE1-8610-4B14-ACAB-F7DC25F5FE8F}" type="presParOf" srcId="{4AEDDC0C-0D54-453C-B3E4-42E8B3EC3CE5}" destId="{690C6046-D5C0-4979-8D11-1F7DDAA1B8D3}" srcOrd="0" destOrd="0" presId="urn:microsoft.com/office/officeart/2005/8/layout/orgChart1"/>
    <dgm:cxn modelId="{C314A520-13D3-4283-9CA4-7B08214D5E44}" type="presParOf" srcId="{4AEDDC0C-0D54-453C-B3E4-42E8B3EC3CE5}" destId="{9A514C8D-4D32-4F5D-9FC5-B14A7124295C}" srcOrd="1" destOrd="0" presId="urn:microsoft.com/office/officeart/2005/8/layout/orgChart1"/>
    <dgm:cxn modelId="{25F4E5BE-B255-4433-A6E2-9E5748E0F749}" type="presParOf" srcId="{4F104FFD-7113-4BC0-B9BC-D4FCC03B4CB3}" destId="{1569079D-7ABF-4C3B-9E1B-FE14813AD834}" srcOrd="1" destOrd="0" presId="urn:microsoft.com/office/officeart/2005/8/layout/orgChart1"/>
    <dgm:cxn modelId="{0B1B62CF-2308-4C5E-B158-C0D112E2F62F}" type="presParOf" srcId="{4F104FFD-7113-4BC0-B9BC-D4FCC03B4CB3}" destId="{489372F7-3556-4624-AC72-3923F8641D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86B0E-1589-4A6F-B91F-943D1B45BB95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sr-Latn-BA"/>
        </a:p>
      </dgm:t>
    </dgm:pt>
    <dgm:pt modelId="{0E31ECF7-E1EB-49A8-86CA-3F94F29C2577}">
      <dgm:prSet/>
      <dgm:spPr/>
      <dgm:t>
        <a:bodyPr/>
        <a:lstStyle/>
        <a:p>
          <a:pPr rtl="0"/>
          <a:r>
            <a:rPr lang="sr-Latn-BA" baseline="0" dirty="0">
              <a:hlinkClick xmlns:r="http://schemas.openxmlformats.org/officeDocument/2006/relationships" r:id="rId1"/>
            </a:rPr>
            <a:t>allen@aa-pow.co</a:t>
          </a:r>
          <a:endParaRPr lang="sr-Latn-BA" dirty="0"/>
        </a:p>
      </dgm:t>
    </dgm:pt>
    <dgm:pt modelId="{CDFC7BD3-95B0-41F8-A961-857D8044880B}" type="parTrans" cxnId="{A6AD617C-D28D-4E8D-B282-633E2B591F01}">
      <dgm:prSet/>
      <dgm:spPr/>
      <dgm:t>
        <a:bodyPr/>
        <a:lstStyle/>
        <a:p>
          <a:endParaRPr lang="sr-Latn-BA"/>
        </a:p>
      </dgm:t>
    </dgm:pt>
    <dgm:pt modelId="{AAEA3475-2B90-4AC5-94E1-C3C773A47940}" type="sibTrans" cxnId="{A6AD617C-D28D-4E8D-B282-633E2B591F01}">
      <dgm:prSet/>
      <dgm:spPr/>
      <dgm:t>
        <a:bodyPr/>
        <a:lstStyle/>
        <a:p>
          <a:endParaRPr lang="sr-Latn-BA"/>
        </a:p>
      </dgm:t>
    </dgm:pt>
    <dgm:pt modelId="{2C732A4F-ABFE-4704-8F56-1D0F9E0A3518}">
      <dgm:prSet/>
      <dgm:spPr/>
      <dgm:t>
        <a:bodyPr/>
        <a:lstStyle/>
        <a:p>
          <a:pPr rtl="0"/>
          <a:r>
            <a:rPr lang="sr-Latn-BA" baseline="0" dirty="0">
              <a:hlinkClick xmlns:r="http://schemas.openxmlformats.org/officeDocument/2006/relationships" r:id="rId2"/>
            </a:rPr>
            <a:t>shineray.sam@gmail.com</a:t>
          </a:r>
          <a:endParaRPr lang="sr-Latn-BA" dirty="0"/>
        </a:p>
      </dgm:t>
    </dgm:pt>
    <dgm:pt modelId="{C5FBCF0E-C0D4-4367-B9C5-19BE04BF03D5}" type="parTrans" cxnId="{1D6B429A-6593-4B41-84BC-58F0360F0FF5}">
      <dgm:prSet/>
      <dgm:spPr/>
      <dgm:t>
        <a:bodyPr/>
        <a:lstStyle/>
        <a:p>
          <a:endParaRPr lang="sr-Latn-BA"/>
        </a:p>
      </dgm:t>
    </dgm:pt>
    <dgm:pt modelId="{7298069C-BBA9-4AFE-ABC3-BBC54F586895}" type="sibTrans" cxnId="{1D6B429A-6593-4B41-84BC-58F0360F0FF5}">
      <dgm:prSet/>
      <dgm:spPr/>
      <dgm:t>
        <a:bodyPr/>
        <a:lstStyle/>
        <a:p>
          <a:endParaRPr lang="sr-Latn-BA"/>
        </a:p>
      </dgm:t>
    </dgm:pt>
    <dgm:pt modelId="{F4C1D46E-820D-4D06-85F8-E8BFEFA5608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sr-Latn-BA" baseline="0" dirty="0">
              <a:hlinkClick xmlns:r="http://schemas.openxmlformats.org/officeDocument/2006/relationships" r:id="rId3"/>
            </a:rPr>
            <a:t>mico.ilincic@agromehanika.ba</a:t>
          </a:r>
          <a:r>
            <a:rPr lang="sr-Latn-BA" baseline="0" dirty="0"/>
            <a:t>   </a:t>
          </a:r>
          <a:endParaRPr lang="sr-Latn-BA" dirty="0"/>
        </a:p>
      </dgm:t>
    </dgm:pt>
    <dgm:pt modelId="{FEB50F65-153D-4063-ACF5-718BF71C1778}" type="parTrans" cxnId="{5316B47D-52C7-4D8F-9361-9D2F3717B93E}">
      <dgm:prSet/>
      <dgm:spPr/>
      <dgm:t>
        <a:bodyPr/>
        <a:lstStyle/>
        <a:p>
          <a:endParaRPr lang="sr-Latn-BA"/>
        </a:p>
      </dgm:t>
    </dgm:pt>
    <dgm:pt modelId="{6EAAA385-8162-4FDA-9619-1D3E7E24B3CA}" type="sibTrans" cxnId="{5316B47D-52C7-4D8F-9361-9D2F3717B93E}">
      <dgm:prSet/>
      <dgm:spPr/>
      <dgm:t>
        <a:bodyPr/>
        <a:lstStyle/>
        <a:p>
          <a:endParaRPr lang="sr-Latn-BA"/>
        </a:p>
      </dgm:t>
    </dgm:pt>
    <dgm:pt modelId="{B409BC35-7797-4010-8840-9F043054FBCD}" type="pres">
      <dgm:prSet presAssocID="{D0786B0E-1589-4A6F-B91F-943D1B45BB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5EE117-5585-41CB-BD2D-80BCBEEE64C6}" type="pres">
      <dgm:prSet presAssocID="{0E31ECF7-E1EB-49A8-86CA-3F94F29C2577}" presName="hierRoot1" presStyleCnt="0">
        <dgm:presLayoutVars>
          <dgm:hierBranch val="init"/>
        </dgm:presLayoutVars>
      </dgm:prSet>
      <dgm:spPr/>
    </dgm:pt>
    <dgm:pt modelId="{DDE83C86-902A-4515-9A36-834ECCE61961}" type="pres">
      <dgm:prSet presAssocID="{0E31ECF7-E1EB-49A8-86CA-3F94F29C2577}" presName="rootComposite1" presStyleCnt="0"/>
      <dgm:spPr/>
    </dgm:pt>
    <dgm:pt modelId="{4E4617DC-DA2D-4E77-8D3C-C4B8712CF433}" type="pres">
      <dgm:prSet presAssocID="{0E31ECF7-E1EB-49A8-86CA-3F94F29C2577}" presName="rootText1" presStyleLbl="node0" presStyleIdx="0" presStyleCnt="3" custScaleX="74953" custScaleY="48474" custLinFactNeighborX="-4954" custLinFactNeighborY="55459">
        <dgm:presLayoutVars>
          <dgm:chPref val="3"/>
        </dgm:presLayoutVars>
      </dgm:prSet>
      <dgm:spPr/>
    </dgm:pt>
    <dgm:pt modelId="{2B9A7D04-1035-434D-B683-D5A4F30C25E5}" type="pres">
      <dgm:prSet presAssocID="{0E31ECF7-E1EB-49A8-86CA-3F94F29C2577}" presName="rootConnector1" presStyleLbl="node1" presStyleIdx="0" presStyleCnt="0"/>
      <dgm:spPr/>
    </dgm:pt>
    <dgm:pt modelId="{58590C9F-38BC-4CF4-8803-1E42231CA8BA}" type="pres">
      <dgm:prSet presAssocID="{0E31ECF7-E1EB-49A8-86CA-3F94F29C2577}" presName="hierChild2" presStyleCnt="0"/>
      <dgm:spPr/>
    </dgm:pt>
    <dgm:pt modelId="{FA5A4CFC-66A6-434B-9495-15A9DC97805D}" type="pres">
      <dgm:prSet presAssocID="{0E31ECF7-E1EB-49A8-86CA-3F94F29C2577}" presName="hierChild3" presStyleCnt="0"/>
      <dgm:spPr/>
    </dgm:pt>
    <dgm:pt modelId="{1687E265-275D-463A-9AF0-E32EAD9FB0C5}" type="pres">
      <dgm:prSet presAssocID="{2C732A4F-ABFE-4704-8F56-1D0F9E0A3518}" presName="hierRoot1" presStyleCnt="0">
        <dgm:presLayoutVars>
          <dgm:hierBranch val="init"/>
        </dgm:presLayoutVars>
      </dgm:prSet>
      <dgm:spPr/>
    </dgm:pt>
    <dgm:pt modelId="{0A389DE6-D211-45A1-94C9-BECADE70D0FF}" type="pres">
      <dgm:prSet presAssocID="{2C732A4F-ABFE-4704-8F56-1D0F9E0A3518}" presName="rootComposite1" presStyleCnt="0"/>
      <dgm:spPr/>
    </dgm:pt>
    <dgm:pt modelId="{2D240728-66E8-43B3-8C03-A743DBC7CFB7}" type="pres">
      <dgm:prSet presAssocID="{2C732A4F-ABFE-4704-8F56-1D0F9E0A3518}" presName="rootText1" presStyleLbl="node0" presStyleIdx="1" presStyleCnt="3" custScaleX="72965" custScaleY="48447" custLinFactNeighborX="93243" custLinFactNeighborY="17250">
        <dgm:presLayoutVars>
          <dgm:chPref val="3"/>
        </dgm:presLayoutVars>
      </dgm:prSet>
      <dgm:spPr/>
    </dgm:pt>
    <dgm:pt modelId="{8DBFD180-65BA-4559-A8F3-5C9D49AB83BA}" type="pres">
      <dgm:prSet presAssocID="{2C732A4F-ABFE-4704-8F56-1D0F9E0A3518}" presName="rootConnector1" presStyleLbl="node1" presStyleIdx="0" presStyleCnt="0"/>
      <dgm:spPr/>
    </dgm:pt>
    <dgm:pt modelId="{DD0CB5EC-2756-4E1F-81F1-484CD50D7D7C}" type="pres">
      <dgm:prSet presAssocID="{2C732A4F-ABFE-4704-8F56-1D0F9E0A3518}" presName="hierChild2" presStyleCnt="0"/>
      <dgm:spPr/>
    </dgm:pt>
    <dgm:pt modelId="{25434084-1CC2-468F-9172-62621656229C}" type="pres">
      <dgm:prSet presAssocID="{2C732A4F-ABFE-4704-8F56-1D0F9E0A3518}" presName="hierChild3" presStyleCnt="0"/>
      <dgm:spPr/>
    </dgm:pt>
    <dgm:pt modelId="{4F104FFD-7113-4BC0-B9BC-D4FCC03B4CB3}" type="pres">
      <dgm:prSet presAssocID="{F4C1D46E-820D-4D06-85F8-E8BFEFA56089}" presName="hierRoot1" presStyleCnt="0">
        <dgm:presLayoutVars>
          <dgm:hierBranch val="init"/>
        </dgm:presLayoutVars>
      </dgm:prSet>
      <dgm:spPr/>
    </dgm:pt>
    <dgm:pt modelId="{4AEDDC0C-0D54-453C-B3E4-42E8B3EC3CE5}" type="pres">
      <dgm:prSet presAssocID="{F4C1D46E-820D-4D06-85F8-E8BFEFA56089}" presName="rootComposite1" presStyleCnt="0"/>
      <dgm:spPr/>
    </dgm:pt>
    <dgm:pt modelId="{690C6046-D5C0-4979-8D11-1F7DDAA1B8D3}" type="pres">
      <dgm:prSet presAssocID="{F4C1D46E-820D-4D06-85F8-E8BFEFA56089}" presName="rootText1" presStyleLbl="node0" presStyleIdx="2" presStyleCnt="3" custScaleX="72442" custScaleY="56863" custLinFactNeighborX="-97867" custLinFactNeighborY="-13891">
        <dgm:presLayoutVars>
          <dgm:chPref val="3"/>
        </dgm:presLayoutVars>
      </dgm:prSet>
      <dgm:spPr/>
    </dgm:pt>
    <dgm:pt modelId="{9A514C8D-4D32-4F5D-9FC5-B14A7124295C}" type="pres">
      <dgm:prSet presAssocID="{F4C1D46E-820D-4D06-85F8-E8BFEFA56089}" presName="rootConnector1" presStyleLbl="node1" presStyleIdx="0" presStyleCnt="0"/>
      <dgm:spPr/>
    </dgm:pt>
    <dgm:pt modelId="{1569079D-7ABF-4C3B-9E1B-FE14813AD834}" type="pres">
      <dgm:prSet presAssocID="{F4C1D46E-820D-4D06-85F8-E8BFEFA56089}" presName="hierChild2" presStyleCnt="0"/>
      <dgm:spPr/>
    </dgm:pt>
    <dgm:pt modelId="{489372F7-3556-4624-AC72-3923F8641DC2}" type="pres">
      <dgm:prSet presAssocID="{F4C1D46E-820D-4D06-85F8-E8BFEFA56089}" presName="hierChild3" presStyleCnt="0"/>
      <dgm:spPr/>
    </dgm:pt>
  </dgm:ptLst>
  <dgm:cxnLst>
    <dgm:cxn modelId="{B1691F09-0C73-49F6-A852-0621F6A9DC95}" type="presOf" srcId="{0E31ECF7-E1EB-49A8-86CA-3F94F29C2577}" destId="{4E4617DC-DA2D-4E77-8D3C-C4B8712CF433}" srcOrd="0" destOrd="0" presId="urn:microsoft.com/office/officeart/2005/8/layout/orgChart1"/>
    <dgm:cxn modelId="{A0897313-AC8F-48D0-9962-D3C64C26991A}" type="presOf" srcId="{0E31ECF7-E1EB-49A8-86CA-3F94F29C2577}" destId="{2B9A7D04-1035-434D-B683-D5A4F30C25E5}" srcOrd="1" destOrd="0" presId="urn:microsoft.com/office/officeart/2005/8/layout/orgChart1"/>
    <dgm:cxn modelId="{D6DFE524-E481-4F3F-AEB7-90317FE1CE30}" type="presOf" srcId="{D0786B0E-1589-4A6F-B91F-943D1B45BB95}" destId="{B409BC35-7797-4010-8840-9F043054FBCD}" srcOrd="0" destOrd="0" presId="urn:microsoft.com/office/officeart/2005/8/layout/orgChart1"/>
    <dgm:cxn modelId="{E6D17B56-4021-4B75-A9C4-5756E6D8ED8F}" type="presOf" srcId="{2C732A4F-ABFE-4704-8F56-1D0F9E0A3518}" destId="{2D240728-66E8-43B3-8C03-A743DBC7CFB7}" srcOrd="0" destOrd="0" presId="urn:microsoft.com/office/officeart/2005/8/layout/orgChart1"/>
    <dgm:cxn modelId="{A6AD617C-D28D-4E8D-B282-633E2B591F01}" srcId="{D0786B0E-1589-4A6F-B91F-943D1B45BB95}" destId="{0E31ECF7-E1EB-49A8-86CA-3F94F29C2577}" srcOrd="0" destOrd="0" parTransId="{CDFC7BD3-95B0-41F8-A961-857D8044880B}" sibTransId="{AAEA3475-2B90-4AC5-94E1-C3C773A47940}"/>
    <dgm:cxn modelId="{5316B47D-52C7-4D8F-9361-9D2F3717B93E}" srcId="{D0786B0E-1589-4A6F-B91F-943D1B45BB95}" destId="{F4C1D46E-820D-4D06-85F8-E8BFEFA56089}" srcOrd="2" destOrd="0" parTransId="{FEB50F65-153D-4063-ACF5-718BF71C1778}" sibTransId="{6EAAA385-8162-4FDA-9619-1D3E7E24B3CA}"/>
    <dgm:cxn modelId="{25BA3A96-D0D5-410A-9115-16CF50AEFD5B}" type="presOf" srcId="{F4C1D46E-820D-4D06-85F8-E8BFEFA56089}" destId="{9A514C8D-4D32-4F5D-9FC5-B14A7124295C}" srcOrd="1" destOrd="0" presId="urn:microsoft.com/office/officeart/2005/8/layout/orgChart1"/>
    <dgm:cxn modelId="{1D6B429A-6593-4B41-84BC-58F0360F0FF5}" srcId="{D0786B0E-1589-4A6F-B91F-943D1B45BB95}" destId="{2C732A4F-ABFE-4704-8F56-1D0F9E0A3518}" srcOrd="1" destOrd="0" parTransId="{C5FBCF0E-C0D4-4367-B9C5-19BE04BF03D5}" sibTransId="{7298069C-BBA9-4AFE-ABC3-BBC54F586895}"/>
    <dgm:cxn modelId="{4E43CEC9-9488-467E-B83D-903780A6A8DC}" type="presOf" srcId="{F4C1D46E-820D-4D06-85F8-E8BFEFA56089}" destId="{690C6046-D5C0-4979-8D11-1F7DDAA1B8D3}" srcOrd="0" destOrd="0" presId="urn:microsoft.com/office/officeart/2005/8/layout/orgChart1"/>
    <dgm:cxn modelId="{197561CF-DE0A-4ACC-AFB2-891F99DA615B}" type="presOf" srcId="{2C732A4F-ABFE-4704-8F56-1D0F9E0A3518}" destId="{8DBFD180-65BA-4559-A8F3-5C9D49AB83BA}" srcOrd="1" destOrd="0" presId="urn:microsoft.com/office/officeart/2005/8/layout/orgChart1"/>
    <dgm:cxn modelId="{3BF52E5D-4FC8-4384-8AD2-A7C53D974D56}" type="presParOf" srcId="{B409BC35-7797-4010-8840-9F043054FBCD}" destId="{945EE117-5585-41CB-BD2D-80BCBEEE64C6}" srcOrd="0" destOrd="0" presId="urn:microsoft.com/office/officeart/2005/8/layout/orgChart1"/>
    <dgm:cxn modelId="{EA24C182-CC5B-4412-A3EE-0E6CC2620730}" type="presParOf" srcId="{945EE117-5585-41CB-BD2D-80BCBEEE64C6}" destId="{DDE83C86-902A-4515-9A36-834ECCE61961}" srcOrd="0" destOrd="0" presId="urn:microsoft.com/office/officeart/2005/8/layout/orgChart1"/>
    <dgm:cxn modelId="{58CAC08D-1641-445E-8940-0EFC9CDFFC52}" type="presParOf" srcId="{DDE83C86-902A-4515-9A36-834ECCE61961}" destId="{4E4617DC-DA2D-4E77-8D3C-C4B8712CF433}" srcOrd="0" destOrd="0" presId="urn:microsoft.com/office/officeart/2005/8/layout/orgChart1"/>
    <dgm:cxn modelId="{CC3847C5-74A4-4C68-AA50-8B22796363BF}" type="presParOf" srcId="{DDE83C86-902A-4515-9A36-834ECCE61961}" destId="{2B9A7D04-1035-434D-B683-D5A4F30C25E5}" srcOrd="1" destOrd="0" presId="urn:microsoft.com/office/officeart/2005/8/layout/orgChart1"/>
    <dgm:cxn modelId="{B9460F6F-EC8D-4837-B1C9-3BCCFDCEF8DB}" type="presParOf" srcId="{945EE117-5585-41CB-BD2D-80BCBEEE64C6}" destId="{58590C9F-38BC-4CF4-8803-1E42231CA8BA}" srcOrd="1" destOrd="0" presId="urn:microsoft.com/office/officeart/2005/8/layout/orgChart1"/>
    <dgm:cxn modelId="{B5A2BA34-D49D-4550-9DBC-99CAA2C1151C}" type="presParOf" srcId="{945EE117-5585-41CB-BD2D-80BCBEEE64C6}" destId="{FA5A4CFC-66A6-434B-9495-15A9DC97805D}" srcOrd="2" destOrd="0" presId="urn:microsoft.com/office/officeart/2005/8/layout/orgChart1"/>
    <dgm:cxn modelId="{B4073BC5-15D6-4DDF-9ED6-60894AFA4EB3}" type="presParOf" srcId="{B409BC35-7797-4010-8840-9F043054FBCD}" destId="{1687E265-275D-463A-9AF0-E32EAD9FB0C5}" srcOrd="1" destOrd="0" presId="urn:microsoft.com/office/officeart/2005/8/layout/orgChart1"/>
    <dgm:cxn modelId="{3DE351A8-84F4-46B8-BBC5-B9B981A80877}" type="presParOf" srcId="{1687E265-275D-463A-9AF0-E32EAD9FB0C5}" destId="{0A389DE6-D211-45A1-94C9-BECADE70D0FF}" srcOrd="0" destOrd="0" presId="urn:microsoft.com/office/officeart/2005/8/layout/orgChart1"/>
    <dgm:cxn modelId="{E5CB22AC-402C-48EB-95C0-D0A3D7CEFE3B}" type="presParOf" srcId="{0A389DE6-D211-45A1-94C9-BECADE70D0FF}" destId="{2D240728-66E8-43B3-8C03-A743DBC7CFB7}" srcOrd="0" destOrd="0" presId="urn:microsoft.com/office/officeart/2005/8/layout/orgChart1"/>
    <dgm:cxn modelId="{A079E84D-CD8E-4702-B075-5851EE680D59}" type="presParOf" srcId="{0A389DE6-D211-45A1-94C9-BECADE70D0FF}" destId="{8DBFD180-65BA-4559-A8F3-5C9D49AB83BA}" srcOrd="1" destOrd="0" presId="urn:microsoft.com/office/officeart/2005/8/layout/orgChart1"/>
    <dgm:cxn modelId="{C7B9E2A8-7BAF-45E1-B71E-92B2F2028284}" type="presParOf" srcId="{1687E265-275D-463A-9AF0-E32EAD9FB0C5}" destId="{DD0CB5EC-2756-4E1F-81F1-484CD50D7D7C}" srcOrd="1" destOrd="0" presId="urn:microsoft.com/office/officeart/2005/8/layout/orgChart1"/>
    <dgm:cxn modelId="{2E4289D7-C4B7-4E77-B362-155A6988D72C}" type="presParOf" srcId="{1687E265-275D-463A-9AF0-E32EAD9FB0C5}" destId="{25434084-1CC2-468F-9172-62621656229C}" srcOrd="2" destOrd="0" presId="urn:microsoft.com/office/officeart/2005/8/layout/orgChart1"/>
    <dgm:cxn modelId="{21BFD505-5F56-4013-85B4-4F9729BE611B}" type="presParOf" srcId="{B409BC35-7797-4010-8840-9F043054FBCD}" destId="{4F104FFD-7113-4BC0-B9BC-D4FCC03B4CB3}" srcOrd="2" destOrd="0" presId="urn:microsoft.com/office/officeart/2005/8/layout/orgChart1"/>
    <dgm:cxn modelId="{F900FDB3-57FE-4389-8EC8-2A2A8B53DF1E}" type="presParOf" srcId="{4F104FFD-7113-4BC0-B9BC-D4FCC03B4CB3}" destId="{4AEDDC0C-0D54-453C-B3E4-42E8B3EC3CE5}" srcOrd="0" destOrd="0" presId="urn:microsoft.com/office/officeart/2005/8/layout/orgChart1"/>
    <dgm:cxn modelId="{EADC9ABE-CCAF-4206-8A5B-CAE34F5A89D2}" type="presParOf" srcId="{4AEDDC0C-0D54-453C-B3E4-42E8B3EC3CE5}" destId="{690C6046-D5C0-4979-8D11-1F7DDAA1B8D3}" srcOrd="0" destOrd="0" presId="urn:microsoft.com/office/officeart/2005/8/layout/orgChart1"/>
    <dgm:cxn modelId="{08376A2A-B56C-4D3D-931F-A5FAC7212E19}" type="presParOf" srcId="{4AEDDC0C-0D54-453C-B3E4-42E8B3EC3CE5}" destId="{9A514C8D-4D32-4F5D-9FC5-B14A7124295C}" srcOrd="1" destOrd="0" presId="urn:microsoft.com/office/officeart/2005/8/layout/orgChart1"/>
    <dgm:cxn modelId="{D444AF17-BAF0-41E0-A73A-DB253DB11946}" type="presParOf" srcId="{4F104FFD-7113-4BC0-B9BC-D4FCC03B4CB3}" destId="{1569079D-7ABF-4C3B-9E1B-FE14813AD834}" srcOrd="1" destOrd="0" presId="urn:microsoft.com/office/officeart/2005/8/layout/orgChart1"/>
    <dgm:cxn modelId="{0DA4602A-1734-4705-9E97-5FB3697C8A43}" type="presParOf" srcId="{4F104FFD-7113-4BC0-B9BC-D4FCC03B4CB3}" destId="{489372F7-3556-4624-AC72-3923F8641D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617DC-DA2D-4E77-8D3C-C4B8712CF433}">
      <dsp:nvSpPr>
        <dsp:cNvPr id="0" name=""/>
        <dsp:cNvSpPr/>
      </dsp:nvSpPr>
      <dsp:spPr>
        <a:xfrm>
          <a:off x="0" y="553855"/>
          <a:ext cx="2607926" cy="843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500" kern="1200" baseline="0" dirty="0">
              <a:hlinkClick xmlns:r="http://schemas.openxmlformats.org/officeDocument/2006/relationships" r:id="rId1"/>
            </a:rPr>
            <a:t>allen@aa-pow.com</a:t>
          </a:r>
          <a:endParaRPr lang="sr-Latn-BA" sz="1500" kern="1200" dirty="0"/>
        </a:p>
      </dsp:txBody>
      <dsp:txXfrm>
        <a:off x="0" y="553855"/>
        <a:ext cx="2607926" cy="843305"/>
      </dsp:txXfrm>
    </dsp:sp>
    <dsp:sp modelId="{2D240728-66E8-43B3-8C03-A743DBC7CFB7}">
      <dsp:nvSpPr>
        <dsp:cNvPr id="0" name=""/>
        <dsp:cNvSpPr/>
      </dsp:nvSpPr>
      <dsp:spPr>
        <a:xfrm>
          <a:off x="6586465" y="504055"/>
          <a:ext cx="2538755" cy="8428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500" kern="1200" baseline="0" dirty="0">
              <a:hlinkClick xmlns:r="http://schemas.openxmlformats.org/officeDocument/2006/relationships" r:id="rId2"/>
            </a:rPr>
            <a:t>sam@shineray.com</a:t>
          </a:r>
          <a:endParaRPr lang="sr-Latn-BA" sz="1500" kern="1200" dirty="0"/>
        </a:p>
      </dsp:txBody>
      <dsp:txXfrm>
        <a:off x="6586465" y="504055"/>
        <a:ext cx="2538755" cy="842836"/>
      </dsp:txXfrm>
    </dsp:sp>
    <dsp:sp modelId="{690C6046-D5C0-4979-8D11-1F7DDAA1B8D3}">
      <dsp:nvSpPr>
        <dsp:cNvPr id="0" name=""/>
        <dsp:cNvSpPr/>
      </dsp:nvSpPr>
      <dsp:spPr>
        <a:xfrm>
          <a:off x="3206387" y="0"/>
          <a:ext cx="2520558" cy="9892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500" kern="1200" baseline="0" dirty="0">
              <a:hlinkClick xmlns:r="http://schemas.openxmlformats.org/officeDocument/2006/relationships" r:id="rId3"/>
            </a:rPr>
            <a:t>mico.ilincic@agromehanika.ba</a:t>
          </a:r>
          <a:r>
            <a:rPr lang="sr-Latn-BA" sz="1500" kern="1200" baseline="0" dirty="0"/>
            <a:t>   </a:t>
          </a:r>
          <a:endParaRPr lang="sr-Latn-BA" sz="1500" kern="1200" dirty="0"/>
        </a:p>
      </dsp:txBody>
      <dsp:txXfrm>
        <a:off x="3206387" y="0"/>
        <a:ext cx="2520558" cy="989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617DC-DA2D-4E77-8D3C-C4B8712CF433}">
      <dsp:nvSpPr>
        <dsp:cNvPr id="0" name=""/>
        <dsp:cNvSpPr/>
      </dsp:nvSpPr>
      <dsp:spPr>
        <a:xfrm>
          <a:off x="0" y="553855"/>
          <a:ext cx="2607926" cy="843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500" kern="1200" baseline="0" dirty="0">
              <a:hlinkClick xmlns:r="http://schemas.openxmlformats.org/officeDocument/2006/relationships" r:id="rId1"/>
            </a:rPr>
            <a:t>allen@aa-pow.co</a:t>
          </a:r>
          <a:endParaRPr lang="sr-Latn-BA" sz="1500" kern="1200" dirty="0"/>
        </a:p>
      </dsp:txBody>
      <dsp:txXfrm>
        <a:off x="0" y="553855"/>
        <a:ext cx="2607926" cy="843305"/>
      </dsp:txXfrm>
    </dsp:sp>
    <dsp:sp modelId="{2D240728-66E8-43B3-8C03-A743DBC7CFB7}">
      <dsp:nvSpPr>
        <dsp:cNvPr id="0" name=""/>
        <dsp:cNvSpPr/>
      </dsp:nvSpPr>
      <dsp:spPr>
        <a:xfrm>
          <a:off x="6586465" y="504055"/>
          <a:ext cx="2538755" cy="8428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500" kern="1200" baseline="0" dirty="0">
              <a:hlinkClick xmlns:r="http://schemas.openxmlformats.org/officeDocument/2006/relationships" r:id="rId2"/>
            </a:rPr>
            <a:t>shineray.sam@gmail.com</a:t>
          </a:r>
          <a:endParaRPr lang="sr-Latn-BA" sz="1500" kern="1200" dirty="0"/>
        </a:p>
      </dsp:txBody>
      <dsp:txXfrm>
        <a:off x="6586465" y="504055"/>
        <a:ext cx="2538755" cy="842836"/>
      </dsp:txXfrm>
    </dsp:sp>
    <dsp:sp modelId="{690C6046-D5C0-4979-8D11-1F7DDAA1B8D3}">
      <dsp:nvSpPr>
        <dsp:cNvPr id="0" name=""/>
        <dsp:cNvSpPr/>
      </dsp:nvSpPr>
      <dsp:spPr>
        <a:xfrm>
          <a:off x="3206387" y="0"/>
          <a:ext cx="2520558" cy="9892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1500" kern="1200" baseline="0" dirty="0">
              <a:hlinkClick xmlns:r="http://schemas.openxmlformats.org/officeDocument/2006/relationships" r:id="rId3"/>
            </a:rPr>
            <a:t>mico.ilincic@agromehanika.ba</a:t>
          </a:r>
          <a:r>
            <a:rPr lang="sr-Latn-BA" sz="1500" kern="1200" baseline="0" dirty="0"/>
            <a:t>   </a:t>
          </a:r>
          <a:endParaRPr lang="sr-Latn-BA" sz="1500" kern="1200" dirty="0"/>
        </a:p>
      </dsp:txBody>
      <dsp:txXfrm>
        <a:off x="3206387" y="0"/>
        <a:ext cx="2520558" cy="98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3DAA-5F3F-4F3F-B2BE-E02E54A3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8F6A-EFE4-4B46-B162-5AF18A36F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6BD2D-42A2-41D2-AEB0-E4639501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FD99-42BE-4CC2-836A-DBB787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8BE6B-B434-445D-ABE7-3FF25A10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6839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7911-E291-4DD1-AAC8-BEFCB9A8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DA9BC-5FD4-47FE-8962-92F11813D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6C9D-4CAC-40CE-9485-2E6D7F9E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15491-8BF6-431F-A5E9-EA5CB016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927A5-6610-485B-8A88-228AEE48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5242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27A1C-E581-4F2D-A4D7-9F504F8CA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D71D0-64C6-48E6-A1B2-7CCD8C226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8A85E-2E13-45C3-B0D1-66823655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A160-5C2B-4F5D-BD57-3D506ECE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3E8B0-E2CD-4B3D-AF57-91618DE0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028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0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A8B8-D4EC-4466-8A7E-98F81418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87EB-6173-4781-80CC-6108402D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B873-F237-4A36-A97A-8C2CFF9D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15AA4-EDB1-4527-BE09-9024A9BF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AFD0F-54EB-46FE-971D-6B257DA4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5255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C2DE-E6B0-4630-AB04-A3FA5003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068ED-706B-4F2F-A553-4C7273FBE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F0DB-BE33-4081-AB55-D1C3146F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2A572-33F0-472E-84FE-852540BC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1343-0231-4E0E-AB13-F8E30748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3411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766C-A77A-4ABB-B776-A1C87A39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7730-ADF1-4B16-BC8A-50BC4912B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5241E-D71B-4387-8885-82CDB13D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F2080-7813-4788-813D-9F6735C6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0029B-D6B2-4C90-AAF1-A3DB46AE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FBB37-E833-4091-B5B9-1187F84E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1188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43B7-C328-4E7D-8ED5-A2BE46E6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2558B-5AAD-4B9A-BE6D-FCFAA1899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59162-6890-4E21-92AC-004B529CC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EB3C3-829D-4862-AA11-80304490A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0889-C694-4473-9ED6-DEC82E296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5B233-D3F6-4065-B3C2-99C00957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3604B-4882-4805-8607-B88DA4CC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82F59-88DC-4478-8735-A1EEEE73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8142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26C4-6C6F-47CB-8D36-F9CF0DCC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3A8F2-B3C8-4E69-8728-C07D7E2F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1E59-7E4F-4195-8AF9-0B64C6E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D199F-2E4E-4C24-B2DC-17E0BD7C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0636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BCD80-1824-40B3-833E-5BB5928B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6953F-B2C7-4B5C-9104-7A44E25E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2BA20-6A40-49E0-AB10-DDA14C4D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3996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2673-9888-453C-B120-9E384704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A78A4-2988-47BB-A1CE-3E58E905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EBD33-3A40-4248-815E-31A0350C9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8152-0162-492D-8E8F-5582B377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15551-D9E9-46DA-8F0D-068E80A3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D8E71-13A7-48B3-823F-61F531BA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9386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1A40-7F84-4108-B3D2-E1B698E7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C2C4F-D1FB-4096-81D4-B317A9D96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281CE-E4BF-4021-852D-215DA6135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AB0FA-4F44-4CBD-83D8-1708DD8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AD934-2845-4B2E-A3F4-637EB640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7706A-3A18-42C6-BBBE-7FA293EB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6295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BC935-6B54-4FAA-B74C-E34E6D1D3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116E4-A0CA-4701-84CB-2E59A543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AC50-5FE9-4954-B74F-ECC18A1D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1B2D-1E32-402D-B296-1DC807A4CAF2}" type="datetimeFigureOut">
              <a:rPr lang="sr-Latn-BA" smtClean="0"/>
              <a:t>1.12.2020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50BDB-5C34-4965-A6E1-76B81E76F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53F4E-7845-456A-830E-CF9F2C29B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4076-F4DC-4744-9903-D50EAE2CB485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146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mailto:giyos.ruziev@sultontex-uz.com" TargetMode="External"/><Relationship Id="rId4" Type="http://schemas.openxmlformats.org/officeDocument/2006/relationships/hyperlink" Target="mailto:olim-sharip0v-92@mail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sr-Latn-BA" b="1" dirty="0"/>
              <a:t>OtKrivanje i dokazivanje krivičnih djela prevare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6400800" cy="1152128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r-Latn-BA" sz="2000" b="1" dirty="0">
                <a:solidFill>
                  <a:schemeClr val="bg1"/>
                </a:solidFill>
              </a:rPr>
              <a:t>TANJA PLAVŠA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r-Latn-BA" sz="2000" b="1" dirty="0">
                <a:solidFill>
                  <a:schemeClr val="bg1"/>
                </a:solidFill>
              </a:rPr>
              <a:t>INSPEKTOR  KRIM. POLICIJE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r-Latn-BA" sz="2000" b="1" dirty="0">
                <a:solidFill>
                  <a:schemeClr val="bg1"/>
                </a:solidFill>
              </a:rPr>
              <a:t>ODJELJENJE ZA VISOKOTEHNOLOŠKI KRIMINALITET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r-Latn-BA" sz="2000" b="1" dirty="0">
                <a:solidFill>
                  <a:schemeClr val="bg1"/>
                </a:solidFill>
              </a:rPr>
              <a:t>MINISTARSTVO UNUTRAŠNJIH POSLOVA REPUBLIKE SRPSKE</a:t>
            </a:r>
          </a:p>
          <a:p>
            <a:endParaRPr lang="sr-Latn-B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0"/>
            <a:ext cx="11271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59632" y="630932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000" b="1" dirty="0">
                <a:solidFill>
                  <a:schemeClr val="bg1"/>
                </a:solidFill>
              </a:rPr>
              <a:t>BANJA LUKA, 30.11.2020.GODINE</a:t>
            </a:r>
          </a:p>
        </p:txBody>
      </p:sp>
    </p:spTree>
    <p:extLst>
      <p:ext uri="{BB962C8B-B14F-4D97-AF65-F5344CB8AC3E}">
        <p14:creationId xmlns:p14="http://schemas.microsoft.com/office/powerpoint/2010/main" val="280178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04" y="1052736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PRIMJERI IZ PRAKSE :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7"/>
            <a:ext cx="45720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12" y="692697"/>
            <a:ext cx="456738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07665894"/>
              </p:ext>
            </p:extLst>
          </p:nvPr>
        </p:nvGraphicFramePr>
        <p:xfrm>
          <a:off x="-3204" y="4725144"/>
          <a:ext cx="9135696" cy="139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791598" y="3861048"/>
            <a:ext cx="7924800" cy="4900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BA" sz="2000" dirty="0"/>
              <a:t>Komunikacija sa prevarantima:</a:t>
            </a:r>
          </a:p>
        </p:txBody>
      </p:sp>
      <p:sp>
        <p:nvSpPr>
          <p:cNvPr id="4" name="Flowchart: Alternate Process 3"/>
          <p:cNvSpPr/>
          <p:nvPr/>
        </p:nvSpPr>
        <p:spPr>
          <a:xfrm flipV="1">
            <a:off x="4283968" y="5147818"/>
            <a:ext cx="1080120" cy="14401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305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44" y="796991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PRIMJERI IZ PRAKSE 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sr-Latn-BA" sz="2000" dirty="0"/>
              <a:t>IZVRŠENA PROVJERA POSREDSTVOM NCB INTERPOLA I FINANSIJSKO-OBAVJEŠTAJNOG ODJELJENJA AGENCIJE ZA ISTRAGE I ZAŠTITU USMJERENA NA:</a:t>
            </a:r>
          </a:p>
          <a:p>
            <a:pPr lvl="2">
              <a:buFont typeface="Arial Narrow" pitchFamily="34" charset="0"/>
              <a:buChar char="–"/>
            </a:pPr>
            <a:r>
              <a:rPr lang="sr-Latn-BA" sz="2000" dirty="0"/>
              <a:t>RAČUNE NA KOJE JE IZVRŠENA UPLATA</a:t>
            </a:r>
          </a:p>
          <a:p>
            <a:pPr lvl="2">
              <a:buFont typeface="Arial Narrow" pitchFamily="34" charset="0"/>
              <a:buChar char="–"/>
            </a:pPr>
            <a:r>
              <a:rPr lang="sr-Latn-BA" sz="2000" dirty="0"/>
              <a:t>PODATKE O KOMPANIJAMA NA ČIJE IME SU UPLAĆENA SREDSTVA</a:t>
            </a:r>
          </a:p>
          <a:p>
            <a:r>
              <a:rPr lang="sr-Latn-BA" sz="2000" dirty="0"/>
              <a:t>IZVRŠENA PROVJERA ZAGLAVLJA ELEKTRONSKE POŠTE TE PROVJERA LOGOVA  IP ADRESA  SA  KOJIH JE PRISTUPANO E-MAIL NALOGU OŠTEĆENOG PREDUZEĆA (PODACI OPERATERA TELEKOMUNIKACIJA SITEGROUND)</a:t>
            </a:r>
          </a:p>
          <a:p>
            <a:r>
              <a:rPr lang="sr-Latn-BA" sz="2000" dirty="0"/>
              <a:t>SVI LOGOVI OSTVARENI POP3 PROTOKOLOM - OŠTEĆENO PREDUZEĆE </a:t>
            </a:r>
          </a:p>
          <a:p>
            <a:r>
              <a:rPr lang="sr-Latn-BA" sz="2000" dirty="0"/>
              <a:t>LOGOVI OSTVARENI KORIŠTENJEM IMAP PROTOKOLA - PRISTUPANJE SA IP ADRESA U DOMENU OPERATERA TELEKOMUNIKACIJA IZ MALEZIJE (KORIŠTENE DVIJE IP ADRESE ZA KOJE JE TAKOĐE POSREDSTVOM NCB-A INTERPOL ZATRAŽENO VRŠENJE PROVJERA   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24151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44" y="796991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PRIMJERI IZ PRAKSE :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7"/>
            <a:ext cx="6300192" cy="31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095"/>
            <a:ext cx="6300192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62" y="620688"/>
            <a:ext cx="3189938" cy="25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293514" y="3131995"/>
            <a:ext cx="2873751" cy="3490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BA" sz="2000" dirty="0"/>
              <a:t>NAKON ANALIZE UTVRĐENO DA SU IZVRŠIOCI  KORISTILI MASKIRANJE POŠTE TE DA JE U KONKRETNOM SLUČAJU KORIŠTENA E-MAIL ADRESA KOMPANIJE IZ SRBIJE ZBOG  ČEGA JE ZATRAŽENA  PROVJERA  LOGOVA  IP ADRESA </a:t>
            </a:r>
          </a:p>
        </p:txBody>
      </p:sp>
    </p:spTree>
    <p:extLst>
      <p:ext uri="{BB962C8B-B14F-4D97-AF65-F5344CB8AC3E}">
        <p14:creationId xmlns:p14="http://schemas.microsoft.com/office/powerpoint/2010/main" val="393579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44" y="796991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SMS PREVARE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4918009"/>
          </a:xfrm>
        </p:spPr>
        <p:txBody>
          <a:bodyPr>
            <a:normAutofit/>
          </a:bodyPr>
          <a:lstStyle/>
          <a:p>
            <a:r>
              <a:rPr lang="sr-Latn-BA" sz="2000" dirty="0"/>
              <a:t>POJAM SMS PREVARA OBIČNO SE KORISTI U SLUČAJEVIMA KADA SE VRŠI KRAĐA IDENTITETA SMS-OM</a:t>
            </a:r>
          </a:p>
          <a:p>
            <a:r>
              <a:rPr lang="sr-Latn-BA" sz="2000" dirty="0"/>
              <a:t>VEĆINOM SE ZAVRŠAVA NA POKUŠAJU PREVARANATA DA PUTEM TEKSTUALNE PORUKE DOĐU DO LIČNIH, FINANNCIJSKIH ILI SIGURNOSNIH PODATAKA (TIPA PRISTUPNIH PODATAKA ZA NEKU OD APLIKACIJA)</a:t>
            </a:r>
          </a:p>
          <a:p>
            <a:r>
              <a:rPr lang="sr-Latn-BA" sz="2000" dirty="0"/>
              <a:t>USAVRŠEN METOD KOMBINACIJE KORIŠTENJA SMS PORUKA SA KORIŠTENJEM DRUŠTVENIH MREŽA I APLIKACIJA VEZANIH ZA OVE DRUŠTVENE MREŽE (PRVENSTVENO MESSENGER) A SVE U CILJU DOVOĐENJA I ODRŽAVANJA U ZABLUDI VEĆEG BROJA OŠTEĆENIH LICA KOJA NA ŠTETU SVOJE ILI TUĐE IMOVINE VRŠE TRAŽENE TRANSAKCIJE </a:t>
            </a:r>
          </a:p>
        </p:txBody>
      </p:sp>
    </p:spTree>
    <p:extLst>
      <p:ext uri="{BB962C8B-B14F-4D97-AF65-F5344CB8AC3E}">
        <p14:creationId xmlns:p14="http://schemas.microsoft.com/office/powerpoint/2010/main" val="181618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44" y="796991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SMS PREVARE- PRIMJERI IZ PRAKSE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4662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SPECIFIČNOSTI EVIDENTIRANIH SLUČAJEVA:</a:t>
            </a:r>
          </a:p>
          <a:p>
            <a:pPr>
              <a:spcAft>
                <a:spcPts val="1200"/>
              </a:spcAft>
            </a:pPr>
            <a:r>
              <a:rPr lang="sr-Latn-BA" sz="2000" dirty="0"/>
              <a:t>KORISTI SE SOCIJALNI INŽENJERING (TEHNIKA POMOĆU KOJE IZVRŠIOCI ISKORIŠTAVANJEM OTVORENIH PROFILA I DOSTUPNOSTI PODATAKA NA OVIM PROFILIMA UTIČE NA OŠTEĆENE)</a:t>
            </a:r>
          </a:p>
          <a:p>
            <a:pPr>
              <a:spcAft>
                <a:spcPts val="1200"/>
              </a:spcAft>
            </a:pPr>
            <a:r>
              <a:rPr lang="sr-Latn-BA" sz="2000" dirty="0"/>
              <a:t>MALI NOVČANI IZNOSI- DO NAJVIŠE 200 KM</a:t>
            </a:r>
          </a:p>
          <a:p>
            <a:pPr>
              <a:spcAft>
                <a:spcPts val="1200"/>
              </a:spcAft>
            </a:pPr>
            <a:r>
              <a:rPr lang="sr-Latn-BA" sz="2000" dirty="0"/>
              <a:t>KORISTI SE VELIKI BROJ SIM KARTICA </a:t>
            </a:r>
          </a:p>
          <a:p>
            <a:r>
              <a:rPr lang="sr-Latn-BA" sz="2000" dirty="0"/>
              <a:t>OŠTEĆENI EVIDENTIRANI NA PODRUČJU CIJELE BIH</a:t>
            </a:r>
          </a:p>
        </p:txBody>
      </p:sp>
    </p:spTree>
    <p:extLst>
      <p:ext uri="{BB962C8B-B14F-4D97-AF65-F5344CB8AC3E}">
        <p14:creationId xmlns:p14="http://schemas.microsoft.com/office/powerpoint/2010/main" val="96379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SMS PREVARE- PRIMJERI IZ PRAKSE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4662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PRVI PREDUZETI KORACI</a:t>
            </a:r>
          </a:p>
          <a:p>
            <a:r>
              <a:rPr lang="sr-Latn-BA" sz="2000" dirty="0"/>
              <a:t>IDENTIFIKACIJA I SASLUŠANJE SVIH OŠTEĆENIH LICA</a:t>
            </a:r>
          </a:p>
          <a:p>
            <a:r>
              <a:rPr lang="sr-Latn-BA" sz="2000" dirty="0"/>
              <a:t>IDENTIFIKACIJA LAŽNIH PROFILA, ČUVANJE/PREZERVACIJA SADRŽAJA OVIH PROFILA KOD OPERATERA TELEKOMUNIKACIJA FACEBOOK I POKRETANJE POSTUPKA IZDAVANJA NAREDBI NADLEŽNIH SUDOVA VEZANIH ZA IDENTIFIKOVANE PROFILE</a:t>
            </a:r>
          </a:p>
          <a:p>
            <a:r>
              <a:rPr lang="sr-Latn-BA" sz="2000" dirty="0"/>
              <a:t>SLANJE NAREDBI FACEBOOK-U—TRAŽENO DOSTAVLJANJE TZV SUBSCRIBER PODATAKA</a:t>
            </a:r>
          </a:p>
          <a:p>
            <a:r>
              <a:rPr lang="sr-Latn-BA" sz="2000" dirty="0"/>
              <a:t>POSTAVLJANJE UPOZORENJA NA ZVANIČNOM SITE-U MINISTARSTVA UNUTRAŠNJIH POSLOVA REPUBLIKE SRPSKE VEZANO ZA NOVI POJAVNI  OBLIK PREVARA</a:t>
            </a:r>
          </a:p>
        </p:txBody>
      </p:sp>
    </p:spTree>
    <p:extLst>
      <p:ext uri="{BB962C8B-B14F-4D97-AF65-F5344CB8AC3E}">
        <p14:creationId xmlns:p14="http://schemas.microsoft.com/office/powerpoint/2010/main" val="275340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SMS PREVARE- PRIMJERI IZ PRAKSE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4662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" y="548680"/>
            <a:ext cx="5980113" cy="32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84" y="3717032"/>
            <a:ext cx="6516687" cy="31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13180" y="1589495"/>
            <a:ext cx="3130820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BA" sz="2000" dirty="0"/>
              <a:t>IZGLED ZLOUPOTREBLJENOG PROFILA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085184"/>
            <a:ext cx="262488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BA" sz="2000" dirty="0"/>
              <a:t>IZGLED LAŽNOG PROFILA</a:t>
            </a:r>
          </a:p>
        </p:txBody>
      </p:sp>
    </p:spTree>
    <p:extLst>
      <p:ext uri="{BB962C8B-B14F-4D97-AF65-F5344CB8AC3E}">
        <p14:creationId xmlns:p14="http://schemas.microsoft.com/office/powerpoint/2010/main" val="91117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SMS PREVARE- PRIMJERI IZ PRAKSE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REZULTATI IZVRŠENIH PROVJERA:</a:t>
            </a:r>
          </a:p>
          <a:p>
            <a:r>
              <a:rPr lang="sr-Latn-BA" sz="2000" dirty="0"/>
              <a:t>FACEBOOK PODACI – PODACI O VERIFIKOVANIM BROJEVIMA TELEFONA I LOGOVIMA IP ADRESA NA KREIRANIM PROFILIMA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31950"/>
            <a:ext cx="5347444" cy="45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13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SMS PREVARE- PRIMJERI IZ PRAKSE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REZULTATI IZVRŠENIH PROVJERA:</a:t>
            </a:r>
          </a:p>
          <a:p>
            <a:r>
              <a:rPr lang="sr-Latn-BA" sz="2000" dirty="0"/>
              <a:t>OPERATERI TELEKOMUNIKACIJA IZ BOSNE I HERCEGOVINE DOSTAVILI PODATKE O KORIŠTENIM SIM KARTICAMA I UREĐAJIMA U KOJIM SU KORIŠTENE SIM KARTICE KOJE SU BILE PREDMET PROVJERA</a:t>
            </a:r>
          </a:p>
          <a:p>
            <a:r>
              <a:rPr lang="sr-Latn-BA" sz="2000" dirty="0"/>
              <a:t>ISTI UREĐAJI  KORIŠTENI I ZA REGISTRACIJU PROFILA I ZA KONTAKTE SA OŠTEĆENIM ILI ZA DOPUNU ON-LINE RAČUNA ZA KLAĐENJE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" y="3573016"/>
            <a:ext cx="912341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" y="5517232"/>
            <a:ext cx="9145263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58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SMS PREVARE- PRIMJERI IZ PRAKSE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4662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PREDUZETE MJERE:</a:t>
            </a:r>
          </a:p>
          <a:p>
            <a:r>
              <a:rPr lang="sr-Latn-BA" sz="2000" dirty="0"/>
              <a:t>OD PRAVNOG LICA KOJE SE BAVI ON-LINE KLAĐENJEM PRIBAVLJENI KORISNIČKI PODACI  VEZANI ZA SVE NALOGE U KOJIM SU KORIŠTENE PROVJERAVANE SIM KARTICE</a:t>
            </a:r>
          </a:p>
          <a:p>
            <a:r>
              <a:rPr lang="sr-Latn-BA" sz="2000" dirty="0"/>
              <a:t>IZVRŠEN PRETRES NA VIŠE LOKACIJA I PRONAĐENO VIŠE MATERIJALNIH DOKAZA:</a:t>
            </a:r>
          </a:p>
          <a:p>
            <a:pPr lvl="2">
              <a:buFont typeface="Arial Narrow" pitchFamily="34" charset="0"/>
              <a:buChar char="–"/>
            </a:pPr>
            <a:r>
              <a:rPr lang="sr-Latn-BA" sz="2000" dirty="0"/>
              <a:t>DOKAZI O IZVRŠENIM UPLATAMA </a:t>
            </a:r>
          </a:p>
          <a:p>
            <a:pPr lvl="2">
              <a:buFont typeface="Arial Narrow" pitchFamily="34" charset="0"/>
              <a:buChar char="–"/>
            </a:pPr>
            <a:r>
              <a:rPr lang="sr-Latn-BA" sz="2000" dirty="0"/>
              <a:t>SIM KARTICE</a:t>
            </a:r>
          </a:p>
          <a:p>
            <a:pPr lvl="2">
              <a:buFont typeface="Arial Narrow" pitchFamily="34" charset="0"/>
              <a:buChar char="–"/>
            </a:pPr>
            <a:r>
              <a:rPr lang="sr-Latn-BA" sz="2000" dirty="0"/>
              <a:t>MOBILNI TELEFONI</a:t>
            </a:r>
          </a:p>
          <a:p>
            <a:pPr marL="457200"/>
            <a:r>
              <a:rPr lang="sr-Latn-BA" sz="2000" dirty="0"/>
              <a:t>IZVRŠEN PRETRES ODUZETIH POKRETNIH STVARI</a:t>
            </a:r>
          </a:p>
          <a:p>
            <a:pPr marL="457200"/>
            <a:r>
              <a:rPr lang="sr-Latn-BA" sz="2000" dirty="0"/>
              <a:t>PODNEŠEN IZVJEŠTAJ NADLEŽNOM TUŽILAŠTVU (KD IZ ČLANA 263. I 230. KZ RS)</a:t>
            </a:r>
          </a:p>
        </p:txBody>
      </p:sp>
    </p:spTree>
    <p:extLst>
      <p:ext uri="{BB962C8B-B14F-4D97-AF65-F5344CB8AC3E}">
        <p14:creationId xmlns:p14="http://schemas.microsoft.com/office/powerpoint/2010/main" val="214437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sr-Latn-BA" b="1" dirty="0"/>
              <a:t>POJAM internet prevara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856984" cy="5616624"/>
          </a:xfrm>
        </p:spPr>
        <p:txBody>
          <a:bodyPr>
            <a:normAutofit/>
          </a:bodyPr>
          <a:lstStyle/>
          <a:p>
            <a:r>
              <a:rPr lang="sr-Latn-BA" sz="2000" b="1" dirty="0"/>
              <a:t>ODNOSI SE NA BILO KOJU PREVARU PRI ČIJEM IZVRŠENJU LICE KOJE U NAMJERI PRIBAVLJANJA PROTIVPRAVNE IMOVINSKE KORISTI ZA SEBE ILI DRUGOGA KORISTI JEDNU ILI VIŠE KOMPONENTI INTERNETA (KAO ŠTO SU ELEKTRONSKA POŠTA, WEB STRANICE, DRUŠTVENE MREŽE I APLIKACIJE VEZANE  ZA  KORISNIKE OVIH MREŽA I SL.) DA BI SE NEKO LICE DOVELO U ZABLUDU ILI U NJOJ ODRŽAVALO KAKO BI UČINIO NEŠTO NA ŠTETU SVOJE ILI TUĐE IMOVINE.</a:t>
            </a:r>
          </a:p>
          <a:p>
            <a:r>
              <a:rPr lang="sr-Latn-BA" sz="2000" dirty="0"/>
              <a:t>META NAPADA INTERNET PREVARA JE UVIJEK ČOVJEK</a:t>
            </a:r>
          </a:p>
          <a:p>
            <a:r>
              <a:rPr lang="sr-Latn-BA" sz="2000" dirty="0"/>
              <a:t>INTERNET PREVARA NIJE UVIJEK I OBAVEZNO  KOMPJUTERSKA PREVARA JER NEKE INTERNET PREVARE ODGOVARAJU KLASIČNIM PREVARAMMA KOJE ZA SREDSTVO IZVRŠENJA IMAJU INTERNET</a:t>
            </a:r>
          </a:p>
          <a:p>
            <a:r>
              <a:rPr lang="sr-Latn-BA" sz="2000" dirty="0"/>
              <a:t>KOMPJUTERSKOM PREVAROM SE „OBMANJUJE“ KOMPJUTER ŠTO ZA POSLJEDICU IMA POGREŠAN/NETAČAN REZULTAT ELEKTRONSKE OBRADE PODATAKA </a:t>
            </a:r>
          </a:p>
        </p:txBody>
      </p:sp>
    </p:spTree>
    <p:extLst>
      <p:ext uri="{BB962C8B-B14F-4D97-AF65-F5344CB8AC3E}">
        <p14:creationId xmlns:p14="http://schemas.microsoft.com/office/powerpoint/2010/main" val="164308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ROMANTIČNE PREVARE - MILITARY ROMANCE SCAMS</a:t>
            </a:r>
            <a:endParaRPr lang="sr-Latn-B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>
                <a:latin typeface="Arial Narrow" pitchFamily="34" charset="0"/>
              </a:rPr>
              <a:t>PRVA FAZA OBUHVATA :</a:t>
            </a:r>
          </a:p>
          <a:p>
            <a:r>
              <a:rPr lang="sr-Latn-BA" sz="2000" dirty="0">
                <a:latin typeface="Arial Narrow" pitchFamily="34" charset="0"/>
              </a:rPr>
              <a:t>IZBOR METE NA DRUŠTVENIM MREŽAMA(OBIČNO OSOBE STAROSTI 55-70 GODINA KOJE SVOJE AKTIVNOSTI BEZ BILO KAKVIH OGRANIČENJA OBJAVLJUJU NA DRUŠTVENIM MREŽAMA)</a:t>
            </a:r>
          </a:p>
          <a:p>
            <a:r>
              <a:rPr lang="sr-Latn-BA" sz="2000" dirty="0">
                <a:latin typeface="Arial Narrow" pitchFamily="34" charset="0"/>
              </a:rPr>
              <a:t>USPOSTAVLJANJE KONTAKTA ZA ŠTA KORISTE APLIKACIJE POPUT MESSENGER-A ILI E-MAIL POŠTA</a:t>
            </a:r>
          </a:p>
          <a:p>
            <a:r>
              <a:rPr lang="sr-Latn-BA" sz="2000" dirty="0">
                <a:latin typeface="Arial Narrow" pitchFamily="34" charset="0"/>
              </a:rPr>
              <a:t>PREVARANTI SE NAJČEŠĆE PRETVARAJU DA SU US VOJNICI U MIROVNOJ MISIJI,USAMLJENI UDOVCI, ZAINTERESOVANI ZA ROMANTIČNU VEZU </a:t>
            </a:r>
          </a:p>
          <a:p>
            <a:r>
              <a:rPr lang="sr-Latn-BA" sz="2000" dirty="0">
                <a:latin typeface="Arial Narrow" pitchFamily="34" charset="0"/>
              </a:rPr>
              <a:t>IZVRŠIOCI NEPOSREDNO NAKON KONTAKTA ISKAZUJU OSJEĆAJE ZBOG KOJIH ŽELE NAVODNO PRESELJENJE U BOSNU I HERCEGOVINU</a:t>
            </a:r>
          </a:p>
          <a:p>
            <a:pPr marL="0" indent="0">
              <a:buNone/>
            </a:pPr>
            <a:endParaRPr lang="sr-Latn-BA" sz="2000" dirty="0">
              <a:latin typeface="Arial Narrow" pitchFamily="34" charset="0"/>
            </a:endParaRPr>
          </a:p>
          <a:p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211183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ROMANTIČNE PREVARE - MILITARY ROMANCE SCAMS</a:t>
            </a:r>
            <a:endParaRPr lang="sr-Latn-B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4662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DRUGA FAZA OBUHVATA:</a:t>
            </a:r>
          </a:p>
          <a:p>
            <a:r>
              <a:rPr lang="sr-Latn-BA" sz="2000" dirty="0"/>
              <a:t>ZAHTJEVA SE DOSTAVLJANJE KONTAKT PODATAKA KAKO BI SE UPUTILA POŠILJKA (KOJA SADRŽAVA NOVAC, NAKIT ILI VRIJEDNOSNE PAPIRE)</a:t>
            </a:r>
          </a:p>
          <a:p>
            <a:r>
              <a:rPr lang="sr-Latn-BA" sz="2000" dirty="0"/>
              <a:t>ZAHTJEVA ZA UPLATU POŠTARINE, OSIGURANJA I CERTIFIKATA ZA POSLANI PAKET </a:t>
            </a:r>
          </a:p>
          <a:p>
            <a:r>
              <a:rPr lang="sr-Latn-BA" sz="2000" dirty="0"/>
              <a:t>ZAHTJEV ZA UPLATU ADVOKATSKIH USLUGA I DR. </a:t>
            </a:r>
          </a:p>
          <a:p>
            <a:r>
              <a:rPr lang="sr-Latn-BA" sz="2000" dirty="0"/>
              <a:t>NE KORISTI SE NI TELEFON ILI WEB KAMERA- NAVODNI SIGURNOSNI RAZLOZI PROPISANI PRAVILIMA US VOJSKE</a:t>
            </a:r>
          </a:p>
          <a:p>
            <a:endParaRPr lang="sr-Latn-BA" sz="2000" dirty="0"/>
          </a:p>
          <a:p>
            <a:pPr marL="0" indent="0">
              <a:buNone/>
            </a:pPr>
            <a:endParaRPr lang="sr-Latn-BA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9143999" cy="4900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75616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PRIMJERI IZ PRAKSE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405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6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PRIMJERI IZ PRAKSE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" y="578008"/>
            <a:ext cx="5242374" cy="331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749746"/>
            <a:ext cx="4298535" cy="310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20072" y="548680"/>
            <a:ext cx="3938495" cy="30963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sr-Latn-BA" sz="2000" dirty="0"/>
              <a:t>KOMUNIKACIJA VRŠENA POSREDSTVOM MESSENGER-A I E-MAIL NALOGA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BA" sz="2000" dirty="0"/>
              <a:t>FACEBOOK NALOG KREIRAN NA PODRUČJU INDIJE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BA" sz="2000" dirty="0"/>
              <a:t>ANALIZOM ZAGLAVLJA ELEKTRONSKE POŠTE UTVRĐENO DA SU PORUKE POSLANE SA IP ADRESA IZ INDIJE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293096"/>
            <a:ext cx="4715206" cy="25649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sr-Latn-BA" sz="2000" dirty="0"/>
              <a:t>IZVRŠENO UKUPNO 13 UPLATA KORIŠTENJEM USLUGA WESTERN UNION-A U UKUPNOM IZNOSU OD 13.700,00 EURA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BA" sz="2000" dirty="0"/>
              <a:t>PROVJERAMA UTVRĐENO DA JE NOVAC ISPLAĆEN NA PODRUČJU INDIJE LICU a.k.s., ROĐENOM 1985.GODINE IZ GANE</a:t>
            </a:r>
          </a:p>
        </p:txBody>
      </p:sp>
    </p:spTree>
    <p:extLst>
      <p:ext uri="{BB962C8B-B14F-4D97-AF65-F5344CB8AC3E}">
        <p14:creationId xmlns:p14="http://schemas.microsoft.com/office/powerpoint/2010/main" val="195366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PREVARE U VEZI SA LAŽNIM DOJAVAMA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513"/>
            <a:ext cx="9108504" cy="500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18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PREVARE U VEZI SA LAŽNIM DOJAVAMA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NAČIN IZVRŠENJA</a:t>
            </a:r>
          </a:p>
          <a:p>
            <a:r>
              <a:rPr lang="sr-Latn-BA" sz="2000" dirty="0"/>
              <a:t>KORISTE SE DRUŠTVENE MREŽE KAKO ZA KREIRANJE PROFILA PUTEM KOJIH SE KASNIJE VRŠI KOMUNIKACIJA SA OŠTEĆENIM TAKO I ZA REKLAMIRANJE SADRŽAJA OVIH PROFILA (NAJČEŠĆE NA PROFILIMA INFLUENSERA)</a:t>
            </a:r>
          </a:p>
          <a:p>
            <a:r>
              <a:rPr lang="sr-Latn-BA" sz="2000" dirty="0"/>
              <a:t>N</a:t>
            </a:r>
            <a:r>
              <a:rPr lang="sr-Latn-BA" sz="2000" dirty="0">
                <a:latin typeface="Arial Narrow" pitchFamily="34" charset="0"/>
              </a:rPr>
              <a:t>UDE </a:t>
            </a:r>
            <a:r>
              <a:rPr lang="sr-Latn-BA" sz="2000" dirty="0"/>
              <a:t>SE LAŽNE INFORMACIJE O NAMJEŠTENIM SPORTSKIM MEČEVIMA ČIME SE DOVODI U ZABLUDU VEĆI BROJ OŠTEĆENIH OD KOJIH SE TRAŽI UPLATA KAO NAKNADA ZA DOBIJENU INFORMACIJU </a:t>
            </a:r>
          </a:p>
          <a:p>
            <a:r>
              <a:rPr lang="sr-Latn-BA" sz="2000" dirty="0"/>
              <a:t>NE NUDE SE REZULTATI VEĆ MOGUĆNOST KLAĐENJA NA NAMJEŠTENE UTAKMICE</a:t>
            </a:r>
          </a:p>
          <a:p>
            <a:r>
              <a:rPr lang="sr-Latn-BA" sz="2000" dirty="0"/>
              <a:t>RADI SE O VEĆIM NOVČANIM SREDSTVIMA KOJA SE UPUĆUJU POSREDSTVOM WESTERN UNION-A, POŠTANSKIH UPLATNICA I SLIČNO </a:t>
            </a:r>
          </a:p>
          <a:p>
            <a:r>
              <a:rPr lang="sr-Latn-BA" sz="2000" dirty="0"/>
              <a:t>NAKON UPLATE PODESNIM ALATIMA SE SAČINJAVAJU I DOSTAVLJAJU LAŽNI DOBITNI TIKETI NAKON ČEGA NA KONTO PROVOZIJE, OSIGURANJA NOVCA I SL SE TRAŽI JOŠ NOVCA OD  OŠTEĆENIH</a:t>
            </a:r>
          </a:p>
          <a:p>
            <a:r>
              <a:rPr lang="sr-Latn-BA" sz="2000" dirty="0"/>
              <a:t>UKOLIKO OŠTEĆENI ODBIJE DA UPLAĆUJE NOVAC VRŠI SE IZNUDA PRI ČEMU SE KORISTE PODACI SKUPLJENI PUTEM DRUŠTVENIH MREŽA ILI KOJE SU OŠTEĆENI TOKOM  KOMUNIKACIJE SAMI  USTUPILI  IZVRŠIOCIMA 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634408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PREVARE U VEZI SA LAŽNIM DOJAVAMA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/>
              <a:t>NAČIN POSTUPANJA</a:t>
            </a:r>
          </a:p>
          <a:p>
            <a:r>
              <a:rPr lang="sr-Latn-BA" sz="2000" dirty="0"/>
              <a:t>OD OPERATERA TELEKOMUNIKACIJA PRIBAVLJAJU SE REGISTRACIJSKI PODACI I PODACI O LOGOVIMA IP ADRESA (PROBLEM MOBILNI INTERNET)</a:t>
            </a:r>
          </a:p>
          <a:p>
            <a:r>
              <a:rPr lang="sr-Latn-BA" sz="2000" dirty="0"/>
              <a:t>KOD OPERATERA TELEKOMUNIKACIJA REGISTROVANIH  U BIH  PRIBAVLJAJU SE PODACI O  KORISNICIMA EVIDENTIRANIH IP ADRESA I  KORIŠTENIM BROJEVIMA</a:t>
            </a:r>
          </a:p>
          <a:p>
            <a:r>
              <a:rPr lang="sr-Latn-BA" sz="2000" dirty="0"/>
              <a:t>PRATI SE TRAG UPLAĆENOG NOVCA-OD SERVISA ZA TRANSFER NOVCA DOBIJAJU SE PODACI O LICIMA KOJA SU  LIČNO PREUZELA NOVAC (MULE)</a:t>
            </a:r>
          </a:p>
          <a:p>
            <a:r>
              <a:rPr lang="sr-Latn-BA" sz="2000" dirty="0"/>
              <a:t>U TOKU PRETRESA ODUZIMAJU SE POKRETNE STVARI(RAČUNARI, TELEFONI I SL. KOJE SU POSLUŽILE KAO SREDSTVO IZVRŠENJA) TE IMOVINA STEČENA IZVRŠENJEM PRIJAVLJENIH KRIVIČNIH DJELA</a:t>
            </a:r>
          </a:p>
        </p:txBody>
      </p:sp>
    </p:spTree>
    <p:extLst>
      <p:ext uri="{BB962C8B-B14F-4D97-AF65-F5344CB8AC3E}">
        <p14:creationId xmlns:p14="http://schemas.microsoft.com/office/powerpoint/2010/main" val="148346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312368" cy="412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05" y="1"/>
            <a:ext cx="2729377" cy="415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52136"/>
            <a:ext cx="5616624" cy="270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52135"/>
            <a:ext cx="3673400" cy="270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6751"/>
            <a:ext cx="3154449" cy="41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54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924800" cy="792088"/>
          </a:xfrm>
        </p:spPr>
        <p:txBody>
          <a:bodyPr/>
          <a:lstStyle/>
          <a:p>
            <a:pPr algn="ctr"/>
            <a:r>
              <a:rPr lang="sr-Latn-BA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0129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sr-Latn-BA" dirty="0"/>
              <a:t>Najzastupljeniji vidovi prevara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sr-Latn-BA" sz="2000" b="1" dirty="0"/>
              <a:t>CEO ILI TZV „DIREKTORSKE PREVARE“</a:t>
            </a:r>
          </a:p>
          <a:p>
            <a:r>
              <a:rPr lang="sr-Latn-BA" sz="2000" b="1" dirty="0"/>
              <a:t>BEC PREVARE - BUSINESS E-MAIL COMPROMISE </a:t>
            </a:r>
          </a:p>
          <a:p>
            <a:r>
              <a:rPr lang="sr-Latn-BA" sz="2000" b="1" dirty="0"/>
              <a:t>SMS PREVARE</a:t>
            </a:r>
          </a:p>
          <a:p>
            <a:r>
              <a:rPr lang="sr-Latn-BA" sz="2000" b="1" dirty="0"/>
              <a:t>ROMANTIČNE PREVARE - MILITARY ROMANCE SCAMS</a:t>
            </a:r>
          </a:p>
          <a:p>
            <a:r>
              <a:rPr lang="sr-Latn-BA" sz="2000" b="1" dirty="0"/>
              <a:t>PREVARE U VEZI SA LAŽNIM DOJAVAMA 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40430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CEO ILI TZV. „DIREKTORSKE PREVARE“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4734272"/>
          </a:xfrm>
        </p:spPr>
        <p:txBody>
          <a:bodyPr/>
          <a:lstStyle/>
          <a:p>
            <a:endParaRPr lang="sr-Latn-BA" dirty="0"/>
          </a:p>
          <a:p>
            <a:endParaRPr lang="sr-Latn-BA" dirty="0"/>
          </a:p>
          <a:p>
            <a:endParaRPr lang="sr-Latn-B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61" y="4725144"/>
            <a:ext cx="3060340" cy="213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052736"/>
            <a:ext cx="6429375" cy="58052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04" y="1052736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80728"/>
            <a:ext cx="7740352" cy="418345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BA" sz="2000" dirty="0"/>
              <a:t>KRIMINALCI, LAŽNO SE PREDSTAVLJAJUĆI KAO DIREKTORI ILI NEPOSREDNI RUKOVODIOCI, ŠALJU EMAIL PORUKE ZAPOSLENIM U RAČUNOVODSTVU TRAŽEĆI IZVRŠENJE DEVIZNE TRANSAKCIJE</a:t>
            </a:r>
          </a:p>
          <a:p>
            <a:endParaRPr lang="sr-Latn-BA" sz="2000" dirty="0"/>
          </a:p>
          <a:p>
            <a:r>
              <a:rPr lang="sr-Latn-BA" sz="2000" dirty="0"/>
              <a:t>VRŠI SE MASKIRANJE ADRESE POŠILJAOCA</a:t>
            </a:r>
          </a:p>
          <a:p>
            <a:endParaRPr lang="sr-Latn-BA" sz="2000" dirty="0"/>
          </a:p>
          <a:p>
            <a:r>
              <a:rPr lang="sr-Latn-BA" sz="2000" dirty="0"/>
              <a:t>ODVIJA SE U FAZAMA I TO:</a:t>
            </a:r>
          </a:p>
          <a:p>
            <a:endParaRPr lang="sr-Latn-BA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BA" sz="2000" dirty="0"/>
              <a:t>ODABIR PREDUZEĆA, USTANOVE i kontakt podataka javno dostupnih na internetu...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BA" sz="2000" dirty="0"/>
              <a:t>MANIPULISANJE ZAPOSLENIM U SMISLU ISTICANJA POTREBE ZA HITNOM UPLATOM, ČUVANJA TAJNOSTI UPLATE I SL.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BA" sz="2000" dirty="0"/>
              <a:t>UPLATA NA RAČUN PREVARANATA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79131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PRIMJERI IZ PRAKSE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804" y="857300"/>
            <a:ext cx="7924800" cy="4734272"/>
          </a:xfrm>
        </p:spPr>
        <p:txBody>
          <a:bodyPr/>
          <a:lstStyle/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052736"/>
            <a:ext cx="6429375" cy="58052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04" y="1052736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" y="808834"/>
            <a:ext cx="3687396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808833"/>
            <a:ext cx="54483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752"/>
            <a:ext cx="9144000" cy="209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26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804" y="857300"/>
            <a:ext cx="7924800" cy="4734272"/>
          </a:xfrm>
        </p:spPr>
        <p:txBody>
          <a:bodyPr/>
          <a:lstStyle/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052736"/>
            <a:ext cx="6429375" cy="58052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04" y="1052736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" y="116632"/>
            <a:ext cx="9135696" cy="32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" y="3396347"/>
            <a:ext cx="9145016" cy="3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5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804" y="1524471"/>
            <a:ext cx="9117196" cy="3816424"/>
          </a:xfrm>
        </p:spPr>
        <p:txBody>
          <a:bodyPr>
            <a:noAutofit/>
          </a:bodyPr>
          <a:lstStyle/>
          <a:p>
            <a:r>
              <a:rPr lang="sr-Latn-BA" sz="2000" dirty="0"/>
              <a:t>SOFISTICIRANA PREVARA USMJERENA NA KOMPANIJE KOJE RADE SA STRANIM DOBAVLJAČIMA I REDOVNO VRŠE PLAĆANJA DEVIZNIM DOZNAKAMA</a:t>
            </a:r>
          </a:p>
          <a:p>
            <a:r>
              <a:rPr lang="sr-Latn-BA" sz="2000" dirty="0"/>
              <a:t>KORISTE SE PHISHING I SPOOFING TEHNIKE</a:t>
            </a:r>
          </a:p>
          <a:p>
            <a:r>
              <a:rPr lang="sr-Latn-BA" sz="2000" dirty="0"/>
              <a:t>PHISHING TEHNIKE - PUTEM ELEKTRONSKE POŠTE KORISNIK SE NAVODI DA KLIKNE NA ODREĐENI LINK KOJI GA DALJE VODI NA STRANICE SPECIJALIZOVANE ZA PREUZIMANJE KORISNIČKIH PODATAKA</a:t>
            </a:r>
          </a:p>
          <a:p>
            <a:r>
              <a:rPr lang="sr-Latn-BA" sz="2000" dirty="0"/>
              <a:t>SPOOFING TEHNIKE-POSTUPAK U KOME SE E-MAIL ŠALJE SA NEPOZNATOG IZVORA KOJI SE PREDSTAVLJA KAO IZVOR POZNAT PRIMAOCU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052736"/>
            <a:ext cx="6429375" cy="58052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04" y="1052736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sp>
        <p:nvSpPr>
          <p:cNvPr id="2" name="Rectangle 1"/>
          <p:cNvSpPr/>
          <p:nvPr/>
        </p:nvSpPr>
        <p:spPr>
          <a:xfrm>
            <a:off x="804326" y="116632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3000" dirty="0"/>
              <a:t>BEC PREVARE - BUSINESS E-MAIL COMPROMISE </a:t>
            </a:r>
          </a:p>
        </p:txBody>
      </p:sp>
    </p:spTree>
    <p:extLst>
      <p:ext uri="{BB962C8B-B14F-4D97-AF65-F5344CB8AC3E}">
        <p14:creationId xmlns:p14="http://schemas.microsoft.com/office/powerpoint/2010/main" val="194931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052736"/>
            <a:ext cx="6429375" cy="58052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04" y="1052736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sp>
        <p:nvSpPr>
          <p:cNvPr id="4" name="Notched Right Arrow 3"/>
          <p:cNvSpPr/>
          <p:nvPr/>
        </p:nvSpPr>
        <p:spPr>
          <a:xfrm flipV="1">
            <a:off x="3082784" y="3717032"/>
            <a:ext cx="144016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49" y="4797152"/>
            <a:ext cx="176213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1658" y="1196753"/>
            <a:ext cx="9135696" cy="5544616"/>
          </a:xfrm>
        </p:spPr>
        <p:txBody>
          <a:bodyPr>
            <a:normAutofit/>
          </a:bodyPr>
          <a:lstStyle/>
          <a:p>
            <a:r>
              <a:rPr lang="sr-Latn-BA" sz="2000" dirty="0"/>
              <a:t>VRŠI SE PRESRETANJE E-MAIL KORESPODENCIJE PRAVNIH LICA REGISTROVANIH U BIH I NJIHOVIH POSLOVNIH PARTNERA IZ INOSTRANSTVA A POTOM SE OBAVLJA NEOVLAŠTENA IZMJENA PODATAKA O PRIMAOCU NOVČANE TRANSAKCIJE</a:t>
            </a:r>
          </a:p>
          <a:p>
            <a:r>
              <a:rPr lang="sr-Latn-BA" sz="2000" dirty="0"/>
              <a:t>PORUKE SE NAJČEŠĆE ŠALJU SA E-MAIL ADRESA VRLO SLIČNIM ADRESAMA KOJE KORISTE DOBAVLJAČI IZ  INOSTRANSTVA (NPR. IZVRŠENA JE IZMJENA SLOVA U NAZIVU E-MAIL-A olim-sharipov-92@mail.ru     </a:t>
            </a:r>
            <a:r>
              <a:rPr lang="sr-Latn-BA" sz="2000" dirty="0">
                <a:hlinkClick r:id="rId4"/>
              </a:rPr>
              <a:t>olim-sharip0v-92@mail.ru</a:t>
            </a:r>
            <a:r>
              <a:rPr lang="sr-Latn-BA" sz="2000" dirty="0"/>
              <a:t>  ILI giyos.ruziev@sultontex.uz      </a:t>
            </a:r>
            <a:r>
              <a:rPr lang="sr-Latn-BA" sz="2000" dirty="0">
                <a:hlinkClick r:id="rId5"/>
              </a:rPr>
              <a:t>giyos.ruziev@sultontex-uz.com</a:t>
            </a:r>
            <a:r>
              <a:rPr lang="sr-Latn-BA" sz="2000" dirty="0"/>
              <a:t>)</a:t>
            </a:r>
          </a:p>
          <a:p>
            <a:r>
              <a:rPr lang="sr-Latn-BA" sz="2000" dirty="0"/>
              <a:t>PROVJERE NAVODA  PRIJAVE I DOKUMENTACIJE USMJERENE U VIŠE PRAVACA </a:t>
            </a:r>
          </a:p>
          <a:p>
            <a:pPr lvl="2">
              <a:buFont typeface="Arial Narrow" pitchFamily="34" charset="0"/>
              <a:buChar char="–"/>
            </a:pPr>
            <a:r>
              <a:rPr lang="sr-Latn-BA" sz="2000" dirty="0"/>
              <a:t>PRATI SE TRAG NOVCA </a:t>
            </a:r>
          </a:p>
          <a:p>
            <a:pPr lvl="2">
              <a:buFont typeface="Arial Narrow" pitchFamily="34" charset="0"/>
              <a:buChar char="–"/>
            </a:pPr>
            <a:r>
              <a:rPr lang="sr-Latn-BA" sz="2000" dirty="0"/>
              <a:t>VRŠI SE ANALIZA ZAGLAVLJA ELEKTRONSKE POŠTE</a:t>
            </a:r>
          </a:p>
          <a:p>
            <a:pPr lvl="2">
              <a:buFont typeface="Arial Narrow" pitchFamily="34" charset="0"/>
              <a:buChar char="–"/>
            </a:pPr>
            <a:r>
              <a:rPr lang="sr-Latn-BA" sz="2000" dirty="0"/>
              <a:t>VRŠI SE PROVJERA LOGOVA IP ADRESA VEZANIH ZA E-MAIL ADRESU KOJA JE BILA PREDMET NAPADA</a:t>
            </a:r>
          </a:p>
          <a:p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endParaRPr lang="sr-Latn-B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0724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65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04" y="1052736"/>
            <a:ext cx="6421071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r-Latn-B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52736"/>
            <a:ext cx="6429375" cy="56166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r-Latn-BA" sz="2000" dirty="0"/>
          </a:p>
          <a:p>
            <a:endParaRPr lang="sr-Latn-BA" sz="2000" dirty="0"/>
          </a:p>
          <a:p>
            <a:endParaRPr lang="sr-Latn-B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8219" y="116632"/>
            <a:ext cx="79248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/>
              <a:t>PRIMJERI IZ PRAKSE :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125" y="1690687"/>
            <a:ext cx="56197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5483" y="723754"/>
            <a:ext cx="9152204" cy="12200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BA" sz="2000" dirty="0"/>
              <a:t>PREDUZEĆE IZ Banja luke u dvije nabavke od dobavljača iz Kine oštećeno za ukupni novčani iznos od preko 160.000,00 američkih dolara</a:t>
            </a:r>
          </a:p>
          <a:p>
            <a:endParaRPr lang="sr-Latn-BA" sz="2000" dirty="0"/>
          </a:p>
          <a:p>
            <a:r>
              <a:rPr lang="sr-Latn-BA" sz="2000" dirty="0"/>
              <a:t>U službenoj komunikaciji korišteni e-mail nalozi: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83487184"/>
              </p:ext>
            </p:extLst>
          </p:nvPr>
        </p:nvGraphicFramePr>
        <p:xfrm>
          <a:off x="8304" y="1988839"/>
          <a:ext cx="9135696" cy="139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8" y="3501008"/>
            <a:ext cx="4502713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10906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1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1462</Words>
  <Application>Microsoft Office PowerPoint</Application>
  <PresentationFormat>On-screen Show (4:3)</PresentationFormat>
  <Paragraphs>148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Office Theme</vt:lpstr>
      <vt:lpstr>OtKrivanje i dokazivanje krivičnih djela prevare </vt:lpstr>
      <vt:lpstr>POJAM internet prevara</vt:lpstr>
      <vt:lpstr>Najzastupljeniji vidovi prevara</vt:lpstr>
      <vt:lpstr>CEO ILI TZV. „DIREKTORSKE PREVARE“</vt:lpstr>
      <vt:lpstr>PRIMJERI IZ PRAKSE :</vt:lpstr>
      <vt:lpstr>PowerPoint Presentation</vt:lpstr>
      <vt:lpstr>PowerPoint Presentation</vt:lpstr>
      <vt:lpstr>PowerPoint Presentation</vt:lpstr>
      <vt:lpstr>PRIMJERI IZ PRAKSE :</vt:lpstr>
      <vt:lpstr>PRIMJERI IZ PRAKSE :</vt:lpstr>
      <vt:lpstr>PRIMJERI IZ PRAKSE :</vt:lpstr>
      <vt:lpstr>PRIMJERI IZ PRAKSE :</vt:lpstr>
      <vt:lpstr>SMS PREVARE</vt:lpstr>
      <vt:lpstr>SMS PREVARE- PRIMJERI IZ PRAKSE</vt:lpstr>
      <vt:lpstr>SMS PREVARE- PRIMJERI IZ PRAKSE</vt:lpstr>
      <vt:lpstr>SMS PREVARE- PRIMJERI IZ PRAKSE</vt:lpstr>
      <vt:lpstr>SMS PREVARE- PRIMJERI IZ PRAKSE</vt:lpstr>
      <vt:lpstr>SMS PREVARE- PRIMJERI IZ PRAKSE</vt:lpstr>
      <vt:lpstr>SMS PREVARE- PRIMJERI IZ PRAKSE</vt:lpstr>
      <vt:lpstr>ROMANTIČNE PREVARE - MILITARY ROMANCE SCAMS</vt:lpstr>
      <vt:lpstr>ROMANTIČNE PREVARE - MILITARY ROMANCE SCAMS</vt:lpstr>
      <vt:lpstr>PRIMJERI IZ PRAKSE</vt:lpstr>
      <vt:lpstr>PRIMJERI IZ PRAKSE</vt:lpstr>
      <vt:lpstr>PREVARE U VEZI SA LAŽNIM DOJAVAMA</vt:lpstr>
      <vt:lpstr>PREVARE U VEZI SA LAŽNIM DOJAVAMA</vt:lpstr>
      <vt:lpstr>PREVARE U VEZI SA LAŽNIM DOJAVAMA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OtKrivanje i dokazivanje krivičnih djela prevare</dc:title>
  <dc:creator>User</dc:creator>
  <cp:lastModifiedBy>HP</cp:lastModifiedBy>
  <cp:revision>54</cp:revision>
  <dcterms:created xsi:type="dcterms:W3CDTF">2020-11-23T10:37:56Z</dcterms:created>
  <dcterms:modified xsi:type="dcterms:W3CDTF">2020-12-01T10:42:20Z</dcterms:modified>
</cp:coreProperties>
</file>