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5"/>
  </p:handoutMasterIdLst>
  <p:sldIdLst>
    <p:sldId id="256" r:id="rId2"/>
    <p:sldId id="361" r:id="rId3"/>
    <p:sldId id="379" r:id="rId4"/>
    <p:sldId id="257" r:id="rId5"/>
    <p:sldId id="348" r:id="rId6"/>
    <p:sldId id="362" r:id="rId7"/>
    <p:sldId id="363" r:id="rId8"/>
    <p:sldId id="364" r:id="rId9"/>
    <p:sldId id="349" r:id="rId10"/>
    <p:sldId id="354" r:id="rId11"/>
    <p:sldId id="377" r:id="rId12"/>
    <p:sldId id="350" r:id="rId13"/>
    <p:sldId id="351" r:id="rId14"/>
    <p:sldId id="352" r:id="rId15"/>
    <p:sldId id="353" r:id="rId16"/>
    <p:sldId id="359" r:id="rId17"/>
    <p:sldId id="360" r:id="rId18"/>
    <p:sldId id="374" r:id="rId19"/>
    <p:sldId id="375" r:id="rId20"/>
    <p:sldId id="376" r:id="rId21"/>
    <p:sldId id="258" r:id="rId22"/>
    <p:sldId id="289" r:id="rId23"/>
    <p:sldId id="303" r:id="rId24"/>
    <p:sldId id="259" r:id="rId25"/>
    <p:sldId id="304" r:id="rId26"/>
    <p:sldId id="305" r:id="rId27"/>
    <p:sldId id="291" r:id="rId28"/>
    <p:sldId id="260" r:id="rId29"/>
    <p:sldId id="261" r:id="rId30"/>
    <p:sldId id="292" r:id="rId31"/>
    <p:sldId id="262" r:id="rId32"/>
    <p:sldId id="263" r:id="rId33"/>
    <p:sldId id="290" r:id="rId34"/>
    <p:sldId id="294" r:id="rId35"/>
    <p:sldId id="337" r:id="rId36"/>
    <p:sldId id="336" r:id="rId37"/>
    <p:sldId id="339" r:id="rId38"/>
    <p:sldId id="340" r:id="rId39"/>
    <p:sldId id="318" r:id="rId40"/>
    <p:sldId id="343" r:id="rId41"/>
    <p:sldId id="344" r:id="rId42"/>
    <p:sldId id="341" r:id="rId43"/>
    <p:sldId id="342" r:id="rId44"/>
    <p:sldId id="319" r:id="rId45"/>
    <p:sldId id="366" r:id="rId46"/>
    <p:sldId id="380" r:id="rId47"/>
    <p:sldId id="373" r:id="rId48"/>
    <p:sldId id="367" r:id="rId49"/>
    <p:sldId id="368" r:id="rId50"/>
    <p:sldId id="381" r:id="rId51"/>
    <p:sldId id="369" r:id="rId52"/>
    <p:sldId id="320" r:id="rId53"/>
    <p:sldId id="330" r:id="rId54"/>
    <p:sldId id="321" r:id="rId55"/>
    <p:sldId id="322" r:id="rId56"/>
    <p:sldId id="382" r:id="rId57"/>
    <p:sldId id="323" r:id="rId58"/>
    <p:sldId id="372" r:id="rId59"/>
    <p:sldId id="324" r:id="rId60"/>
    <p:sldId id="329" r:id="rId61"/>
    <p:sldId id="325" r:id="rId62"/>
    <p:sldId id="365" r:id="rId63"/>
    <p:sldId id="328" r:id="rId64"/>
    <p:sldId id="355" r:id="rId65"/>
    <p:sldId id="356" r:id="rId66"/>
    <p:sldId id="326" r:id="rId67"/>
    <p:sldId id="327" r:id="rId68"/>
    <p:sldId id="383" r:id="rId69"/>
    <p:sldId id="384" r:id="rId70"/>
    <p:sldId id="357" r:id="rId71"/>
    <p:sldId id="358" r:id="rId72"/>
    <p:sldId id="267" r:id="rId73"/>
    <p:sldId id="331" r:id="rId74"/>
    <p:sldId id="332" r:id="rId75"/>
    <p:sldId id="333" r:id="rId76"/>
    <p:sldId id="272" r:id="rId77"/>
    <p:sldId id="273" r:id="rId78"/>
    <p:sldId id="276" r:id="rId79"/>
    <p:sldId id="277" r:id="rId80"/>
    <p:sldId id="279" r:id="rId81"/>
    <p:sldId id="282" r:id="rId82"/>
    <p:sldId id="283" r:id="rId83"/>
    <p:sldId id="386" r:id="rId84"/>
    <p:sldId id="387" r:id="rId85"/>
    <p:sldId id="388" r:id="rId86"/>
    <p:sldId id="286" r:id="rId87"/>
    <p:sldId id="287" r:id="rId88"/>
    <p:sldId id="307" r:id="rId89"/>
    <p:sldId id="308" r:id="rId90"/>
    <p:sldId id="288" r:id="rId91"/>
    <p:sldId id="301" r:id="rId92"/>
    <p:sldId id="385" r:id="rId93"/>
    <p:sldId id="314" r:id="rId94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75C2D65-CE27-4BB1-AAF3-31E182CA6DF5}" type="datetimeFigureOut">
              <a:rPr lang="sr-Latn-BA"/>
              <a:pPr>
                <a:defRPr/>
              </a:pPr>
              <a:t>2.11.2020.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2C31719-3C7F-4C1C-A110-D602CDDC9636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3145-2E22-438C-BFEA-5DB8DB7917F8}" type="datetimeFigureOut">
              <a:rPr lang="sr-Latn-BA"/>
              <a:pPr>
                <a:defRPr/>
              </a:pPr>
              <a:t>2.11.2020.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0FE9-F35B-4F8F-915F-4AA8BB363967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5B02-FB9C-4175-BAB6-76E530B51DE5}" type="datetimeFigureOut">
              <a:rPr lang="sr-Latn-BA"/>
              <a:pPr>
                <a:defRPr/>
              </a:pPr>
              <a:t>2.11.2020.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6EA8A-1FA8-4792-A78D-DDF0409B072E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EFD88-C85C-4D91-B8CD-1EFA7E2B469C}" type="datetimeFigureOut">
              <a:rPr lang="sr-Latn-BA"/>
              <a:pPr>
                <a:defRPr/>
              </a:pPr>
              <a:t>2.11.2020.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53090-ED1D-479F-A379-2542E693E448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92603-4E6A-414B-B98A-724809836E02}" type="datetimeFigureOut">
              <a:rPr lang="sr-Latn-BA"/>
              <a:pPr>
                <a:defRPr/>
              </a:pPr>
              <a:t>2.11.2020.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ADEE2-D6C0-413F-A3F4-C14FF8E82636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F59B7-B726-487D-A564-3FE7EAD923FF}" type="datetimeFigureOut">
              <a:rPr lang="sr-Latn-BA"/>
              <a:pPr>
                <a:defRPr/>
              </a:pPr>
              <a:t>2.11.2020.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24C52-ABFC-4B16-8F8F-56566F2A6794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0D902-AC1B-4672-B92B-721155A49723}" type="datetimeFigureOut">
              <a:rPr lang="sr-Latn-BA"/>
              <a:pPr>
                <a:defRPr/>
              </a:pPr>
              <a:t>2.11.2020.</a:t>
            </a:fld>
            <a:endParaRPr lang="sr-Latn-B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0E43A-1199-46D8-9931-B3AA050728CE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BE3A0-8321-49EB-9FEE-965D93E37B47}" type="datetimeFigureOut">
              <a:rPr lang="sr-Latn-BA"/>
              <a:pPr>
                <a:defRPr/>
              </a:pPr>
              <a:t>2.11.2020.</a:t>
            </a:fld>
            <a:endParaRPr lang="sr-Latn-B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D79A5-03C1-4AE7-A25F-62E35CD8C690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F2E11-078F-4B25-AF93-250A331212AE}" type="datetimeFigureOut">
              <a:rPr lang="sr-Latn-BA"/>
              <a:pPr>
                <a:defRPr/>
              </a:pPr>
              <a:t>2.11.2020.</a:t>
            </a:fld>
            <a:endParaRPr lang="sr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3B348-1B59-486C-A997-8A2FD2F2954E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C84CE-67FE-41C9-864F-6DF3DB29059F}" type="datetimeFigureOut">
              <a:rPr lang="sr-Latn-BA"/>
              <a:pPr>
                <a:defRPr/>
              </a:pPr>
              <a:t>2.11.2020.</a:t>
            </a:fld>
            <a:endParaRPr lang="sr-Latn-B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90C74-C305-451B-B352-FF7A6B3290BE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385FD-6FD6-4C52-A3B9-1503BE04C755}" type="datetimeFigureOut">
              <a:rPr lang="sr-Latn-BA"/>
              <a:pPr>
                <a:defRPr/>
              </a:pPr>
              <a:t>2.11.2020.</a:t>
            </a:fld>
            <a:endParaRPr lang="sr-Latn-B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9932-3CE8-40DF-825B-D9D93D853DF6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B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10F87-32AE-41E3-9516-3962E17A3787}" type="datetimeFigureOut">
              <a:rPr lang="sr-Latn-BA"/>
              <a:pPr>
                <a:defRPr/>
              </a:pPr>
              <a:t>2.11.2020.</a:t>
            </a:fld>
            <a:endParaRPr lang="sr-Latn-B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48A24-C271-490F-B51C-BE0C978DE3C5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r-Latn-B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E76BBE-A25C-4CE9-84D3-FAE41F190E27}" type="datetimeFigureOut">
              <a:rPr lang="sr-Latn-BA"/>
              <a:pPr>
                <a:defRPr/>
              </a:pPr>
              <a:t>2.11.2020.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7E6244-ADA7-4838-AF49-F67026C15651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765175"/>
            <a:ext cx="7772400" cy="2087563"/>
          </a:xfrm>
        </p:spPr>
        <p:txBody>
          <a:bodyPr/>
          <a:lstStyle/>
          <a:p>
            <a:pPr eaLnBrk="1" hangingPunct="1"/>
            <a:r>
              <a:rPr lang="sr-Latn-BA" sz="3600" b="1" dirty="0" smtClean="0"/>
              <a:t>ETIKA I INTEGRITET </a:t>
            </a:r>
            <a:br>
              <a:rPr lang="sr-Latn-BA" sz="3600" b="1" dirty="0" smtClean="0"/>
            </a:br>
            <a:r>
              <a:rPr lang="sr-Latn-BA" sz="3600" b="1" dirty="0" smtClean="0"/>
              <a:t>NOSILACA PRAVOSUDNIH FUNKCIJA</a:t>
            </a:r>
            <a:br>
              <a:rPr lang="sr-Latn-BA" sz="3600" b="1" dirty="0" smtClean="0"/>
            </a:br>
            <a:r>
              <a:rPr lang="sr-Latn-BA" sz="3600" b="1" dirty="0" smtClean="0"/>
              <a:t>- SUDIJA PO MJERI GRAĐANA -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81525"/>
            <a:ext cx="6400800" cy="105727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Latn-BA" b="1" dirty="0" smtClean="0">
                <a:solidFill>
                  <a:schemeClr val="tx1"/>
                </a:solidFill>
              </a:rPr>
              <a:t>Prof. dr Ljubinko Mitrović, Ombudsmen za ljudska prava BiH</a:t>
            </a:r>
            <a:endParaRPr lang="sr-Latn-B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224136"/>
          </a:xfrm>
        </p:spPr>
        <p:txBody>
          <a:bodyPr/>
          <a:lstStyle/>
          <a:p>
            <a:r>
              <a:rPr lang="sr-Latn-BA" sz="3600" b="1" dirty="0" smtClean="0"/>
              <a:t>Još neki važni  međunarodni dokumenti o nezavisnosti pravosuđa...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AutoNum type="arabicPeriod"/>
            </a:pPr>
            <a:r>
              <a:rPr lang="sr-Latn-BA" sz="1800" dirty="0" smtClean="0"/>
              <a:t>OSNOVNA NAČELA UN O NEZAVISNOSTI SUDSTVA, koje je usvojila Generalna skupština UN novembra 1985. godine,</a:t>
            </a:r>
          </a:p>
          <a:p>
            <a:pPr>
              <a:buAutoNum type="arabicPeriod"/>
            </a:pPr>
            <a:r>
              <a:rPr lang="pt-BR" sz="1800" dirty="0" smtClean="0"/>
              <a:t>PREPORUKA R (94) Komiteta ministara državama članicama “O</a:t>
            </a:r>
            <a:r>
              <a:rPr lang="sr-Latn-BA" sz="1800" dirty="0" smtClean="0"/>
              <a:t> nezavisnosti, efikasnosti i ulozi sudija” od 13.oktobra 1994.godine,</a:t>
            </a:r>
          </a:p>
          <a:p>
            <a:pPr>
              <a:buAutoNum type="arabicPeriod"/>
            </a:pPr>
            <a:r>
              <a:rPr lang="pl-PL" sz="1800" dirty="0" smtClean="0"/>
              <a:t>EVROPSKA POVELJA O ZAKONU ZA SUDIJE od 10. jula </a:t>
            </a:r>
            <a:r>
              <a:rPr lang="sr-Latn-BA" sz="1800" dirty="0" smtClean="0"/>
              <a:t>1998.godine,</a:t>
            </a:r>
          </a:p>
          <a:p>
            <a:pPr>
              <a:buAutoNum type="arabicPeriod"/>
            </a:pPr>
            <a:r>
              <a:rPr lang="sr-Latn-BA" sz="1800" dirty="0" smtClean="0"/>
              <a:t>član 6. EVROPSKE KONVENCIJE O ZAŠTITI OSNOVNIH PRAVA I LJUDSKIH SLOBODA, </a:t>
            </a:r>
          </a:p>
          <a:p>
            <a:pPr>
              <a:buAutoNum type="arabicPeriod"/>
            </a:pPr>
            <a:r>
              <a:rPr lang="sr-Latn-BA" sz="1800" dirty="0" smtClean="0"/>
              <a:t>BANGALORSKI PRINCIPI sudijskog ponašanja iz novembra 2002. godine,</a:t>
            </a:r>
          </a:p>
          <a:p>
            <a:pPr>
              <a:buAutoNum type="arabicPeriod"/>
            </a:pPr>
            <a:r>
              <a:rPr lang="sr-Latn-BA" sz="1800" dirty="0" smtClean="0"/>
              <a:t>SMJERNICE UN-a o ulozi tužilaca, usvojene na Osmom kongresu UN-a o prevenciji zločina i postupanju prema prestupnicima, Havana, Kuba 27.avgusta-07.septembra 1990.godine,</a:t>
            </a:r>
          </a:p>
          <a:p>
            <a:pPr>
              <a:buAutoNum type="arabicPeriod"/>
            </a:pPr>
            <a:r>
              <a:rPr lang="pt-BR" sz="1800" dirty="0" smtClean="0"/>
              <a:t>PREPORUKA (2000) 19. Savjeta ministara državama članicam</a:t>
            </a:r>
            <a:r>
              <a:rPr lang="sr-Latn-BA" sz="1800" dirty="0" smtClean="0"/>
              <a:t>a “O ulozi javnog tužilaštva u krivično-pravnom sistemu“.</a:t>
            </a:r>
            <a:endParaRPr lang="sr-Latn-BA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dirty="0" err="1" smtClean="0"/>
              <a:t>Bangalorski</a:t>
            </a:r>
            <a:r>
              <a:rPr lang="sr-Latn-BA" sz="3600" b="1" dirty="0" smtClean="0"/>
              <a:t> principi sudijskog ponašanja, Hag, nov 2002.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sr-Latn-BA" sz="2400" b="1" dirty="0" smtClean="0"/>
              <a:t>U preambuli </a:t>
            </a:r>
            <a:r>
              <a:rPr lang="sr-Latn-BA" sz="2400" b="1" dirty="0" smtClean="0"/>
              <a:t>Bangalorskih </a:t>
            </a:r>
            <a:r>
              <a:rPr lang="sr-Latn-BA" sz="2400" b="1" dirty="0" smtClean="0"/>
              <a:t>principa stoji</a:t>
            </a:r>
            <a:r>
              <a:rPr lang="sr-Latn-BA" sz="2400" dirty="0" smtClean="0"/>
              <a:t>: “</a:t>
            </a:r>
            <a:r>
              <a:rPr lang="sr-Latn-BA" sz="2400" i="1" dirty="0" smtClean="0"/>
              <a:t>Svrha sljedećih principa je da uspostave standarde etičkog ponašanja sudija. Osmišljeni su da sudijama posluže kao smjernice, a sudstvu kao okvir za regulisanje ponašanja sudija. Osim toga, njihova svrha je da pomognu članovima izvršne i zakonodavne vlasti, kao i pravnicima i opštoj javnosti da bolje </a:t>
            </a:r>
            <a:r>
              <a:rPr lang="sr-Latn-BA" sz="2400" i="1" dirty="0" err="1" smtClean="0"/>
              <a:t>razumiju</a:t>
            </a:r>
            <a:r>
              <a:rPr lang="sr-Latn-BA" sz="2400" i="1" dirty="0" smtClean="0"/>
              <a:t> i podrže sudstvo. Ovi principi pretpostavljaju da su sudije za svoje ponašanje odgovorne institucijama zaduženim za održavanje sudijskih </a:t>
            </a:r>
            <a:r>
              <a:rPr lang="vi-VN" sz="2400" i="1" dirty="0" smtClean="0"/>
              <a:t>standarda, koje su također nezavisne i nepristrasne i čija svrha je da unaprijede, a ne</a:t>
            </a:r>
            <a:r>
              <a:rPr lang="sr-Latn-BA" sz="2400" i="1" dirty="0" smtClean="0"/>
              <a:t> da narušavaju postojeću vladavinu prava i obavezujuće ponašanje sudija”.</a:t>
            </a:r>
            <a:endParaRPr lang="sr-Latn-BA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2800" b="1" dirty="0" smtClean="0"/>
              <a:t>I</a:t>
            </a:r>
            <a:r>
              <a:rPr lang="vi-VN" sz="2800" b="1" dirty="0" smtClean="0">
                <a:latin typeface="Constantia" pitchFamily="18" charset="0"/>
              </a:rPr>
              <a:t>nstitucije koje su zadužene da osiguraju da pravosuđe u BiH funkcioniše u</a:t>
            </a:r>
            <a:r>
              <a:rPr lang="vi-VN" sz="2800" b="1" dirty="0" smtClean="0"/>
              <a:t/>
            </a:r>
            <a:br>
              <a:rPr lang="vi-VN" sz="2800" b="1" dirty="0" smtClean="0"/>
            </a:br>
            <a:r>
              <a:rPr lang="sr-Latn-BA" sz="2800" b="1" dirty="0" smtClean="0"/>
              <a:t>skladu sa najvišim etičkim standardima</a:t>
            </a:r>
            <a:endParaRPr lang="sr-Latn-B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08512"/>
          </a:xfrm>
        </p:spPr>
        <p:txBody>
          <a:bodyPr/>
          <a:lstStyle/>
          <a:p>
            <a:pPr>
              <a:buAutoNum type="arabicPeriod"/>
            </a:pPr>
            <a:r>
              <a:rPr lang="sr-Latn-BA" sz="2400" b="1" dirty="0" smtClean="0"/>
              <a:t>VSTS BiH; 2. Kancelarija disciplinskog tužioca; 3. centri za edukaciju sudija i tužilaca. </a:t>
            </a:r>
          </a:p>
          <a:p>
            <a:r>
              <a:rPr lang="sr-Latn-BA" sz="2400" b="1" dirty="0" smtClean="0"/>
              <a:t>VSTS BiH </a:t>
            </a:r>
            <a:r>
              <a:rPr lang="sr-Latn-BA" sz="2400" dirty="0" smtClean="0"/>
              <a:t>definiše etičke standarde koji su obavezujući za nosioce </a:t>
            </a:r>
            <a:r>
              <a:rPr lang="sr-Latn-BA" sz="2400" dirty="0" err="1" smtClean="0"/>
              <a:t>pravosudne</a:t>
            </a:r>
            <a:r>
              <a:rPr lang="sr-Latn-BA" sz="2400" dirty="0" smtClean="0"/>
              <a:t> f-je koji su sadržani u Zakonu o VSTS BiH, kodeksima sudijske i tužilačke etike, ali i drugim dokumentima, kao što </a:t>
            </a:r>
            <a:r>
              <a:rPr lang="vi-VN" sz="2400" dirty="0" smtClean="0">
                <a:latin typeface="Constantia" pitchFamily="18" charset="0"/>
              </a:rPr>
              <a:t>su </a:t>
            </a:r>
            <a:r>
              <a:rPr lang="vi-VN" sz="2400" i="1" dirty="0" smtClean="0">
                <a:latin typeface="Constantia" pitchFamily="18" charset="0"/>
              </a:rPr>
              <a:t>Smjernice za sprečavanje sukoba interesa u pravosuđu. </a:t>
            </a:r>
            <a:endParaRPr lang="sr-Latn-BA" sz="2400" i="1" dirty="0" smtClean="0">
              <a:latin typeface="Constantia" pitchFamily="18" charset="0"/>
            </a:endParaRPr>
          </a:p>
          <a:p>
            <a:r>
              <a:rPr lang="sr-Latn-BA" sz="2400" dirty="0" smtClean="0"/>
              <a:t>p</a:t>
            </a:r>
            <a:r>
              <a:rPr lang="vi-VN" sz="2400" dirty="0" smtClean="0"/>
              <a:t>osebno </a:t>
            </a:r>
            <a:r>
              <a:rPr lang="vi-VN" sz="2400" dirty="0" smtClean="0">
                <a:latin typeface="Constantia" pitchFamily="18" charset="0"/>
              </a:rPr>
              <a:t>stalno tijelo </a:t>
            </a:r>
            <a:r>
              <a:rPr lang="sr-Latn-BA" sz="2400" dirty="0" smtClean="0">
                <a:latin typeface="Constantia" pitchFamily="18" charset="0"/>
              </a:rPr>
              <a:t>Savjeta</a:t>
            </a:r>
            <a:r>
              <a:rPr lang="vi-VN" sz="2400" i="1" dirty="0" smtClean="0"/>
              <a:t>, </a:t>
            </a:r>
            <a:r>
              <a:rPr lang="vi-VN" sz="2400" b="1" i="1" u="sng" dirty="0" smtClean="0">
                <a:latin typeface="Constantia" pitchFamily="18" charset="0"/>
              </a:rPr>
              <a:t>Stalna</a:t>
            </a:r>
            <a:r>
              <a:rPr lang="sr-Latn-BA" sz="2400" b="1" i="1" u="sng" dirty="0" smtClean="0">
                <a:latin typeface="Constantia" pitchFamily="18" charset="0"/>
              </a:rPr>
              <a:t> komisija za sudijsku i tužilačku etiku, nezavisnost i nespojivost </a:t>
            </a:r>
            <a:r>
              <a:rPr lang="sr-Latn-BA" sz="2400" dirty="0" smtClean="0"/>
              <a:t>je zadužena za praćenje </a:t>
            </a:r>
            <a:r>
              <a:rPr lang="vi-VN" sz="2400" dirty="0" smtClean="0">
                <a:latin typeface="Constantia" pitchFamily="18" charset="0"/>
              </a:rPr>
              <a:t>primjene ovih propisa sa aspekta pravosudne etike, nezavisnosti pravosuđa i nespojivosti</a:t>
            </a:r>
            <a:r>
              <a:rPr lang="sr-Latn-BA" sz="2400" dirty="0" smtClean="0">
                <a:latin typeface="Constantia" pitchFamily="18" charset="0"/>
              </a:rPr>
              <a:t> </a:t>
            </a:r>
            <a:r>
              <a:rPr lang="sr-Latn-BA" sz="2400" dirty="0" smtClean="0"/>
              <a:t>drugih funkcija i aktivnosti sa obavljanjem pravosudne funkcije.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sr-Latn-BA" sz="3200" b="1" dirty="0" smtClean="0"/>
              <a:t>I</a:t>
            </a:r>
            <a:r>
              <a:rPr lang="vi-VN" sz="3200" b="1" dirty="0" smtClean="0">
                <a:latin typeface="Constantia" pitchFamily="18" charset="0"/>
              </a:rPr>
              <a:t>nstitucije koje su zadužene da osiguraju da pravosuđe u BiH funkcioniše u</a:t>
            </a:r>
            <a:r>
              <a:rPr lang="vi-VN" sz="3200" b="1" dirty="0" smtClean="0"/>
              <a:t/>
            </a:r>
            <a:br>
              <a:rPr lang="vi-VN" sz="3200" b="1" dirty="0" smtClean="0"/>
            </a:br>
            <a:r>
              <a:rPr lang="sr-Latn-BA" sz="3200" b="1" dirty="0" smtClean="0"/>
              <a:t>skladu sa najvišim etičkim standardima</a:t>
            </a:r>
            <a:endParaRPr lang="sr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sr-Latn-BA" sz="2800" b="1" u="sng" dirty="0" smtClean="0"/>
              <a:t>Kancelarija disciplinskog tužioca </a:t>
            </a:r>
            <a:r>
              <a:rPr lang="sr-Latn-BA" sz="2800" dirty="0" smtClean="0"/>
              <a:t>prima pritužbe protiv nosilaca pravosudne funkcije, dok disciplinske komisije Savjeta vode </a:t>
            </a:r>
            <a:r>
              <a:rPr lang="vi-VN" sz="2800" dirty="0" smtClean="0">
                <a:latin typeface="Constantia" pitchFamily="18" charset="0"/>
              </a:rPr>
              <a:t>disciplinske postupke i utvrđuju disciplinsku odgovornost za prekršaje definisane Zakonom</a:t>
            </a:r>
            <a:r>
              <a:rPr lang="sr-Latn-BA" sz="2800" dirty="0" smtClean="0">
                <a:latin typeface="Constantia" pitchFamily="18" charset="0"/>
              </a:rPr>
              <a:t> o VSTS-u BiH</a:t>
            </a:r>
            <a:r>
              <a:rPr lang="sr-Latn-BA" sz="2800" dirty="0" smtClean="0"/>
              <a:t>. </a:t>
            </a:r>
          </a:p>
          <a:p>
            <a:r>
              <a:rPr lang="sr-Latn-BA" sz="2800" b="1" u="sng" dirty="0" smtClean="0"/>
              <a:t>centri za edukaciju sudija i tužilaca </a:t>
            </a:r>
            <a:r>
              <a:rPr lang="sr-Latn-BA" sz="2800" dirty="0" smtClean="0"/>
              <a:t>obrazuju nosioce pravosudnih funkcija o pravosudnoj etici kroz početnu i kontinuiranu obuku.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r-Latn-BA" sz="3600" b="1" dirty="0" smtClean="0"/>
              <a:t>Koncept dobrog pravosuđa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824536"/>
          </a:xfrm>
        </p:spPr>
        <p:txBody>
          <a:bodyPr/>
          <a:lstStyle/>
          <a:p>
            <a:r>
              <a:rPr lang="en-US" sz="2800" b="1" dirty="0" err="1" smtClean="0"/>
              <a:t>dobr</a:t>
            </a:r>
            <a:r>
              <a:rPr lang="sr-Latn-BA" sz="2800" b="1" dirty="0" smtClean="0"/>
              <a:t>i</a:t>
            </a:r>
            <a:r>
              <a:rPr lang="en-US" sz="2800" b="1" dirty="0" smtClean="0"/>
              <a:t>m </a:t>
            </a:r>
            <a:r>
              <a:rPr lang="sr-Latn-BA" sz="2800" b="1" dirty="0" smtClean="0"/>
              <a:t>pravosuđem</a:t>
            </a:r>
            <a:r>
              <a:rPr lang="en-US" sz="2800" b="1" dirty="0" smtClean="0"/>
              <a:t> se </a:t>
            </a:r>
            <a:r>
              <a:rPr lang="en-US" sz="2800" b="1" dirty="0" err="1" smtClean="0"/>
              <a:t>smatra</a:t>
            </a:r>
            <a:r>
              <a:rPr lang="en-US" sz="2800" b="1" dirty="0" smtClean="0"/>
              <a:t> on</a:t>
            </a:r>
            <a:r>
              <a:rPr lang="sr-Latn-BA" sz="2800" b="1" dirty="0" smtClean="0"/>
              <a:t>o</a:t>
            </a:r>
            <a:r>
              <a:rPr lang="en-US" sz="2800" b="1" dirty="0" smtClean="0"/>
              <a:t> “</a:t>
            </a:r>
            <a:r>
              <a:rPr lang="sr-Latn-BA" sz="2800" b="1" dirty="0" smtClean="0"/>
              <a:t>pravosuđe</a:t>
            </a:r>
            <a:r>
              <a:rPr lang="en-US" sz="2800" b="1" dirty="0" smtClean="0"/>
              <a:t>" </a:t>
            </a:r>
            <a:r>
              <a:rPr lang="en-US" sz="2800" b="1" dirty="0" err="1" smtClean="0"/>
              <a:t>koj</a:t>
            </a:r>
            <a:r>
              <a:rPr lang="sr-Latn-BA" sz="2800" b="1" dirty="0" smtClean="0"/>
              <a:t>e</a:t>
            </a:r>
            <a:r>
              <a:rPr lang="en-US" sz="2800" b="1" dirty="0" smtClean="0"/>
              <a:t> je na </a:t>
            </a:r>
            <a:r>
              <a:rPr lang="en-US" sz="2800" b="1" dirty="0" err="1" smtClean="0"/>
              <a:t>usluzi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zajednici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promoviše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povjerenje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društva</a:t>
            </a:r>
            <a:r>
              <a:rPr lang="en-US" sz="2800" b="1" dirty="0" smtClean="0"/>
              <a:t> u </a:t>
            </a:r>
            <a:r>
              <a:rPr lang="sr-Latn-BA" sz="2800" b="1" dirty="0" smtClean="0"/>
              <a:t>sudsku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vlast</a:t>
            </a:r>
            <a:r>
              <a:rPr lang="en-US" sz="2800" b="1" dirty="0" smtClean="0"/>
              <a:t>, a na </a:t>
            </a:r>
            <a:r>
              <a:rPr lang="en-US" sz="2800" b="1" dirty="0" err="1" smtClean="0"/>
              <a:t>taj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način</a:t>
            </a:r>
            <a:r>
              <a:rPr lang="en-US" sz="2800" b="1" dirty="0" smtClean="0"/>
              <a:t> on</a:t>
            </a:r>
            <a:r>
              <a:rPr lang="sr-Latn-BA" sz="2800" b="1" dirty="0" smtClean="0"/>
              <a:t>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doprinosi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političkoj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stabilnosti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podstiče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ekonomski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razvoj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društveno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blagostanje</a:t>
            </a:r>
            <a:r>
              <a:rPr lang="sr-Latn-BA" sz="2800" dirty="0" smtClean="0"/>
              <a:t>.</a:t>
            </a:r>
          </a:p>
          <a:p>
            <a:r>
              <a:rPr lang="pl-PL" sz="2800" dirty="0" smtClean="0"/>
              <a:t>načela i standardi dobrog pravosuđa proističu iz zakonodavstva EU i iz sudske prakse, kao i iz dobre sudske prakse u državama članicama EU svakako ne zaboravljajući i pozitivnu pravnu tradiciju stvaranu vijekovima na našim prostorima.</a:t>
            </a:r>
            <a:endParaRPr lang="sr-Latn-BA" sz="2800" dirty="0" smtClean="0"/>
          </a:p>
          <a:p>
            <a:endParaRPr lang="sr-Latn-BA" sz="2800" dirty="0" smtClean="0"/>
          </a:p>
          <a:p>
            <a:endParaRPr lang="sr-Latn-BA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sr-Latn-BA" sz="3600" b="1" u="sng" dirty="0" smtClean="0"/>
              <a:t>Osnovna načela dobrog pravosuđa</a:t>
            </a:r>
            <a:r>
              <a:rPr lang="sr-Latn-BA" sz="3600" b="1" dirty="0" smtClean="0"/>
              <a:t>: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/>
          <a:lstStyle/>
          <a:p>
            <a:pPr marL="457200" indent="-457200">
              <a:buFont typeface="Arial" charset="0"/>
              <a:buAutoNum type="arabicPeriod"/>
              <a:defRPr/>
            </a:pPr>
            <a:r>
              <a:rPr lang="sr-Latn-BA" sz="2800" dirty="0" smtClean="0"/>
              <a:t>d</a:t>
            </a:r>
            <a:r>
              <a:rPr lang="pt-BR" sz="2800" dirty="0" smtClean="0"/>
              <a:t>obr</a:t>
            </a:r>
            <a:r>
              <a:rPr lang="sr-Latn-BA" sz="2800" dirty="0" smtClean="0"/>
              <a:t>o</a:t>
            </a:r>
            <a:r>
              <a:rPr lang="pt-BR" sz="2800" dirty="0" smtClean="0"/>
              <a:t> </a:t>
            </a:r>
            <a:r>
              <a:rPr lang="sr-Latn-BA" sz="2800" dirty="0" smtClean="0"/>
              <a:t>pravosuđe</a:t>
            </a:r>
            <a:r>
              <a:rPr lang="pt-BR" sz="2800" dirty="0" smtClean="0"/>
              <a:t> je </a:t>
            </a:r>
            <a:r>
              <a:rPr lang="pt-BR" sz="2800" u="sng" dirty="0" smtClean="0"/>
              <a:t>pouzdan</a:t>
            </a:r>
            <a:r>
              <a:rPr lang="sr-Latn-BA" sz="2800" u="sng" dirty="0" smtClean="0"/>
              <a:t>o</a:t>
            </a:r>
            <a:r>
              <a:rPr lang="pt-BR" sz="2800" u="sng" dirty="0" smtClean="0"/>
              <a:t> i predvidiv</a:t>
            </a:r>
            <a:r>
              <a:rPr lang="sr-Latn-BA" sz="2800" u="sng" dirty="0" smtClean="0"/>
              <a:t>o</a:t>
            </a:r>
            <a:r>
              <a:rPr lang="pt-BR" sz="2800" u="sng" dirty="0" smtClean="0"/>
              <a:t> </a:t>
            </a:r>
            <a:r>
              <a:rPr lang="pt-BR" sz="2800" dirty="0" smtClean="0"/>
              <a:t>(ostvarenje principa pravne sigurnosti, od</a:t>
            </a:r>
            <a:r>
              <a:rPr lang="sr-Latn-BA" sz="2800" dirty="0" smtClean="0"/>
              <a:t>n.</a:t>
            </a:r>
            <a:r>
              <a:rPr lang="pt-BR" sz="2800" dirty="0" smtClean="0"/>
              <a:t> vladavine prava);</a:t>
            </a:r>
            <a:endParaRPr lang="sr-Latn-BA" sz="2800" dirty="0" smtClean="0"/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sr-Latn-BA" sz="2800" dirty="0" smtClean="0"/>
              <a:t>d</a:t>
            </a:r>
            <a:r>
              <a:rPr lang="pt-BR" sz="2800" dirty="0" smtClean="0"/>
              <a:t>obr</a:t>
            </a:r>
            <a:r>
              <a:rPr lang="sr-Latn-BA" sz="2800" dirty="0" smtClean="0"/>
              <a:t>o pravosuđe </a:t>
            </a:r>
            <a:r>
              <a:rPr lang="pt-BR" sz="2800" dirty="0" smtClean="0"/>
              <a:t>je </a:t>
            </a:r>
            <a:r>
              <a:rPr lang="pt-BR" sz="2800" b="1" dirty="0" smtClean="0"/>
              <a:t>otvoren</a:t>
            </a:r>
            <a:r>
              <a:rPr lang="sr-Latn-BA" sz="2800" b="1" dirty="0" smtClean="0"/>
              <a:t>o</a:t>
            </a:r>
            <a:r>
              <a:rPr lang="pt-BR" sz="2800" b="1" dirty="0" smtClean="0"/>
              <a:t> i transparentn</a:t>
            </a:r>
            <a:r>
              <a:rPr lang="sr-Latn-BA" sz="2800" b="1" dirty="0" smtClean="0"/>
              <a:t>o</a:t>
            </a:r>
            <a:r>
              <a:rPr lang="pt-BR" sz="2800" b="1" dirty="0" smtClean="0"/>
              <a:t> </a:t>
            </a:r>
            <a:r>
              <a:rPr lang="pt-BR" sz="2800" dirty="0" smtClean="0"/>
              <a:t>(pristupačn</a:t>
            </a:r>
            <a:r>
              <a:rPr lang="sr-Latn-BA" sz="2800" dirty="0" smtClean="0"/>
              <a:t>o</a:t>
            </a:r>
            <a:r>
              <a:rPr lang="pt-BR" sz="2800" dirty="0" smtClean="0"/>
              <a:t> svim građanima svakako uz garancije tajnosti i povjerljivosti podataka);</a:t>
            </a:r>
            <a:endParaRPr lang="sr-Latn-BA" sz="2800" dirty="0" smtClean="0"/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sr-Latn-BA" sz="2800" dirty="0" smtClean="0"/>
              <a:t>d</a:t>
            </a:r>
            <a:r>
              <a:rPr lang="pt-BR" sz="2800" dirty="0" smtClean="0"/>
              <a:t>obr</a:t>
            </a:r>
            <a:r>
              <a:rPr lang="sr-Latn-BA" sz="2800" dirty="0" smtClean="0"/>
              <a:t>o pravosuđe </a:t>
            </a:r>
            <a:r>
              <a:rPr lang="pl-PL" sz="2800" dirty="0" smtClean="0"/>
              <a:t>je </a:t>
            </a:r>
            <a:r>
              <a:rPr lang="pl-PL" sz="2800" u="sng" dirty="0" smtClean="0"/>
              <a:t>odgovorno</a:t>
            </a:r>
            <a:r>
              <a:rPr lang="pl-PL" sz="2800" dirty="0" smtClean="0"/>
              <a:t>;</a:t>
            </a:r>
            <a:endParaRPr lang="sr-Latn-BA" sz="2800" dirty="0" smtClean="0"/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sr-Latn-BA" sz="2800" dirty="0" smtClean="0"/>
              <a:t>d</a:t>
            </a:r>
            <a:r>
              <a:rPr lang="pt-BR" sz="2800" dirty="0" smtClean="0"/>
              <a:t>obr</a:t>
            </a:r>
            <a:r>
              <a:rPr lang="sr-Latn-BA" sz="2800" dirty="0" smtClean="0"/>
              <a:t>o pravosuđe </a:t>
            </a:r>
            <a:r>
              <a:rPr lang="pl-PL" sz="2800" dirty="0" smtClean="0"/>
              <a:t>je </a:t>
            </a:r>
            <a:r>
              <a:rPr lang="pl-PL" sz="2800" b="1" dirty="0" smtClean="0"/>
              <a:t>efikasno i djelotvorno</a:t>
            </a:r>
            <a:r>
              <a:rPr lang="pl-PL" sz="2800" dirty="0" smtClean="0"/>
              <a:t>;</a:t>
            </a:r>
            <a:endParaRPr lang="sr-Latn-BA" sz="2800" dirty="0" smtClean="0"/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sr-Latn-BA" sz="2800" dirty="0" smtClean="0"/>
              <a:t>d</a:t>
            </a:r>
            <a:r>
              <a:rPr lang="pt-BR" sz="2800" dirty="0" smtClean="0"/>
              <a:t>obr</a:t>
            </a:r>
            <a:r>
              <a:rPr lang="sr-Latn-BA" sz="2800" dirty="0" smtClean="0"/>
              <a:t>o pravosuđe </a:t>
            </a:r>
            <a:r>
              <a:rPr lang="pl-PL" sz="2800" u="sng" dirty="0" smtClean="0"/>
              <a:t>podrazumijeva i sveobuhvatan sistem kontrole sudskih akata i mjera </a:t>
            </a:r>
            <a:r>
              <a:rPr lang="pl-PL" sz="2800" dirty="0" smtClean="0"/>
              <a:t>koje preduzima menadžment i VSTS čime se upotpunjuju mehanizmi zaštite prava građana.</a:t>
            </a:r>
            <a:endParaRPr lang="sr-Latn-BA" sz="2800" dirty="0" smtClean="0"/>
          </a:p>
          <a:p>
            <a:pPr>
              <a:defRPr/>
            </a:pPr>
            <a:endParaRPr lang="sr-Latn-BA" sz="2000" dirty="0" smtClean="0"/>
          </a:p>
          <a:p>
            <a:endParaRPr lang="sr-Latn-BA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dirty="0" smtClean="0"/>
              <a:t>Transparentnost pravosuđa i obaveza podnošenja finansijskih izvještaja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sr-Latn-BA" sz="2800" b="1" dirty="0" smtClean="0"/>
              <a:t>p</a:t>
            </a:r>
            <a:r>
              <a:rPr lang="vi-VN" sz="2800" b="1" dirty="0" smtClean="0">
                <a:latin typeface="Constantia" pitchFamily="18" charset="0"/>
              </a:rPr>
              <a:t>ovjerenje javnosti u pravosuđe je uslovljeno njegovim transparentnim radom</a:t>
            </a:r>
            <a:r>
              <a:rPr lang="vi-VN" sz="2800" dirty="0" smtClean="0"/>
              <a:t>.</a:t>
            </a:r>
            <a:endParaRPr lang="sr-Latn-BA" sz="2800" dirty="0" smtClean="0"/>
          </a:p>
          <a:p>
            <a:r>
              <a:rPr lang="sr-Latn-BA" sz="2800" dirty="0" smtClean="0"/>
              <a:t>o</a:t>
            </a:r>
            <a:r>
              <a:rPr lang="vi-VN" sz="2800" dirty="0" smtClean="0">
                <a:latin typeface="Constantia" pitchFamily="18" charset="0"/>
              </a:rPr>
              <a:t>baveza</a:t>
            </a:r>
            <a:r>
              <a:rPr lang="sr-Latn-BA" sz="2800" dirty="0" smtClean="0">
                <a:latin typeface="Constantia" pitchFamily="18" charset="0"/>
              </a:rPr>
              <a:t> sudija i tužilaca </a:t>
            </a:r>
            <a:r>
              <a:rPr lang="sr-Latn-BA" sz="2800" dirty="0" smtClean="0"/>
              <a:t>da redovno podnose finansijski izvještaj omogućava trećim stranama da otkriju sukob interesa, koji bi inače ostao neotkriven. </a:t>
            </a:r>
          </a:p>
          <a:p>
            <a:r>
              <a:rPr lang="pl-PL" sz="2800" b="1" dirty="0" smtClean="0"/>
              <a:t>dostavljanje godišnjih finansijskih </a:t>
            </a:r>
            <a:r>
              <a:rPr lang="vi-VN" sz="2800" b="1" dirty="0" smtClean="0">
                <a:latin typeface="Constantia" pitchFamily="18" charset="0"/>
              </a:rPr>
              <a:t>izvještaja, iako predstavlja teret, apsolutno je neophodno za jačanje integriteta pravosuđa</a:t>
            </a:r>
            <a:r>
              <a:rPr lang="sr-Latn-BA" sz="2800" dirty="0" smtClean="0">
                <a:latin typeface="Constantia" pitchFamily="18" charset="0"/>
              </a:rPr>
              <a:t>.</a:t>
            </a:r>
            <a:endParaRPr lang="sr-Latn-BA" sz="2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sr-Latn-BA" sz="3600" b="1" dirty="0" smtClean="0"/>
              <a:t>Član 86. Zakona o VSTS - Izvještavanje VSTS BiH o aktivnostima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/>
          <a:lstStyle/>
          <a:p>
            <a:r>
              <a:rPr lang="sr-Latn-BA" sz="2800" dirty="0" smtClean="0"/>
              <a:t>sudije i tužioci dostavljaju VSTS BiH </a:t>
            </a:r>
            <a:r>
              <a:rPr lang="sr-Latn-BA" sz="2800" b="1" dirty="0" smtClean="0"/>
              <a:t>godišnji finansijski izvještaj </a:t>
            </a:r>
            <a:r>
              <a:rPr lang="sr-Latn-BA" sz="2800" dirty="0" smtClean="0"/>
              <a:t>u kojem navode </a:t>
            </a:r>
            <a:r>
              <a:rPr lang="vi-VN" sz="2800" dirty="0" smtClean="0">
                <a:latin typeface="Constantia" pitchFamily="18" charset="0"/>
              </a:rPr>
              <a:t>aktivnosti koje su obavili izvan svoje dužnosti sudije odnosno tužioca,</a:t>
            </a:r>
            <a:r>
              <a:rPr lang="sr-Latn-BA" sz="2800" dirty="0" smtClean="0"/>
              <a:t> uključujući iznose koje su naplatili.</a:t>
            </a:r>
          </a:p>
          <a:p>
            <a:r>
              <a:rPr lang="sr-Latn-BA" sz="2800" dirty="0" smtClean="0"/>
              <a:t>finansijski izvještaj uključuje </a:t>
            </a:r>
            <a:r>
              <a:rPr lang="sr-Latn-BA" sz="2800" b="1" dirty="0" smtClean="0"/>
              <a:t>informacije o bračnom drugu i djeci </a:t>
            </a:r>
            <a:r>
              <a:rPr lang="sr-Latn-BA" sz="2800" dirty="0" smtClean="0"/>
              <a:t>sa kojom žive u istom domaćinstvu, a koji posjeduju dionice ili učestvuju u </a:t>
            </a:r>
            <a:r>
              <a:rPr lang="vi-VN" sz="2800" dirty="0" smtClean="0">
                <a:latin typeface="Constantia" pitchFamily="18" charset="0"/>
              </a:rPr>
              <a:t>rukovođenju privatnim ili javnim preduzećima i udruženjima, uključujući političke partije.</a:t>
            </a:r>
            <a:endParaRPr lang="sr-Latn-BA" sz="2800" dirty="0" smtClean="0">
              <a:latin typeface="Constantia" pitchFamily="18" charset="0"/>
            </a:endParaRPr>
          </a:p>
          <a:p>
            <a:r>
              <a:rPr lang="sr-Latn-BA" sz="2800" dirty="0" smtClean="0"/>
              <a:t>VSTS BiH šalje obrasce za finansijske izvještaje, a može tražiti i dodatne informacije.</a:t>
            </a:r>
            <a:endParaRPr lang="sr-Latn-BA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dirty="0" smtClean="0"/>
              <a:t>2. Uloga i vrijednosti nosilaca pravosudnih funkcija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pl-PL" sz="2800" dirty="0" smtClean="0"/>
              <a:t>sudije odlučuju o životu i smrti, o pravu i </a:t>
            </a:r>
            <a:r>
              <a:rPr lang="vi-VN" sz="2800" dirty="0" smtClean="0">
                <a:latin typeface="Constantia" pitchFamily="18" charset="0"/>
              </a:rPr>
              <a:t>obavezama, o lišenju slobode, o pravima iz rada, uređuju porodične odnose, utvrđuju</a:t>
            </a:r>
            <a:r>
              <a:rPr lang="sr-Latn-BA" sz="2800" dirty="0" smtClean="0">
                <a:latin typeface="Constantia" pitchFamily="18" charset="0"/>
              </a:rPr>
              <a:t> </a:t>
            </a:r>
            <a:r>
              <a:rPr lang="vi-VN" sz="2800" dirty="0" smtClean="0">
                <a:latin typeface="Constantia" pitchFamily="18" charset="0"/>
              </a:rPr>
              <a:t>pravo vlasništva, nema pore života koju ne dotiče i ne prožima pravosuđe. </a:t>
            </a:r>
            <a:endParaRPr lang="sr-Latn-BA" sz="2800" dirty="0" smtClean="0">
              <a:latin typeface="Constantia" pitchFamily="18" charset="0"/>
            </a:endParaRPr>
          </a:p>
          <a:p>
            <a:r>
              <a:rPr lang="sr-Latn-BA" sz="2800" dirty="0" smtClean="0"/>
              <a:t>i</a:t>
            </a:r>
            <a:r>
              <a:rPr lang="vi-VN" sz="2800" dirty="0" smtClean="0"/>
              <a:t> </a:t>
            </a:r>
            <a:r>
              <a:rPr lang="vi-VN" sz="2800" dirty="0" smtClean="0">
                <a:latin typeface="Constantia" pitchFamily="18" charset="0"/>
              </a:rPr>
              <a:t>bez</a:t>
            </a:r>
            <a:r>
              <a:rPr lang="sr-Latn-BA" sz="2800" dirty="0" smtClean="0"/>
              <a:t> obzira na mogući prigovor da sudija rješava u okviru zakona primjenom norme, ostaje činjenica iskazana u latinskoj maksimi: </a:t>
            </a:r>
            <a:r>
              <a:rPr lang="sr-Latn-BA" sz="2800" i="1" dirty="0" smtClean="0"/>
              <a:t>sudija /tužilac čovjek izložen svim iskušenjima života kojim su izloženi </a:t>
            </a:r>
            <a:r>
              <a:rPr lang="sr-Latn-BA" sz="2800" dirty="0" smtClean="0"/>
              <a:t>drugi ljudi oko njega.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dirty="0" smtClean="0"/>
              <a:t>2. Uloga i vrijednosti nosilaca pravosudnih funkcija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r>
              <a:rPr lang="sr-Latn-BA" sz="2400" dirty="0" smtClean="0"/>
              <a:t>može li sudija u postupku koristiti lično „prethodno znanje“, ili mora cijeniti samo pružene dokaze, smije li ukazati na očigledne propuste ili one </a:t>
            </a:r>
            <a:r>
              <a:rPr lang="vi-VN" sz="2400" dirty="0" smtClean="0">
                <a:latin typeface="Constantia" pitchFamily="18" charset="0"/>
              </a:rPr>
              <a:t>druge, manje vidljive, kako izbjeći zamku prepričavanja aktuelnih događaja, čiji se</a:t>
            </a:r>
            <a:r>
              <a:rPr lang="sr-Latn-BA" sz="2400" dirty="0" smtClean="0">
                <a:latin typeface="Constantia" pitchFamily="18" charset="0"/>
              </a:rPr>
              <a:t> epilog </a:t>
            </a:r>
            <a:r>
              <a:rPr lang="sr-Latn-BA" sz="2400" dirty="0" smtClean="0"/>
              <a:t>odvija u sudnici, kako spriječiti taštinu i ostati skroman, a istovremeno izbjeći sitne usluge onih koji te usluge mogu da pruže...? </a:t>
            </a:r>
          </a:p>
          <a:p>
            <a:r>
              <a:rPr lang="sr-Latn-BA" sz="2400" dirty="0" smtClean="0"/>
              <a:t>smije li i u kojoj mjeri sudija/tužilac iskazivati svoje političko opredjeljenje, u koju vrstu udruženja može pristupati?</a:t>
            </a:r>
          </a:p>
          <a:p>
            <a:r>
              <a:rPr lang="sr-Latn-BA" sz="2400" dirty="0" smtClean="0"/>
              <a:t>mogu li supružnici učestvovati u istom sporu, jedno kao sudija, a drugo </a:t>
            </a:r>
            <a:r>
              <a:rPr lang="pl-PL" sz="2400" dirty="0" smtClean="0"/>
              <a:t>kao tužilac?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sr-Latn-BA" sz="3600" b="1" dirty="0" smtClean="0"/>
              <a:t>O pravosuđu...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/>
          <a:lstStyle/>
          <a:p>
            <a:r>
              <a:rPr lang="sr-Latn-BA" sz="2800" dirty="0" smtClean="0">
                <a:latin typeface="Constantia" pitchFamily="18" charset="0"/>
              </a:rPr>
              <a:t>biti dobar sudija je stvar karaktera...</a:t>
            </a:r>
          </a:p>
          <a:p>
            <a:r>
              <a:rPr lang="sr-Latn-BA" sz="2800" dirty="0" smtClean="0">
                <a:latin typeface="Constantia" pitchFamily="18" charset="0"/>
              </a:rPr>
              <a:t>sudija koji želi da bude nezavisan, to jeste...</a:t>
            </a:r>
          </a:p>
          <a:p>
            <a:r>
              <a:rPr lang="sr-Latn-BA" sz="2800" dirty="0" smtClean="0">
                <a:latin typeface="Constantia" pitchFamily="18" charset="0"/>
              </a:rPr>
              <a:t>“p</a:t>
            </a:r>
            <a:r>
              <a:rPr lang="vi-VN" sz="2800" dirty="0" smtClean="0">
                <a:latin typeface="Constantia" pitchFamily="18" charset="0"/>
              </a:rPr>
              <a:t>ravosuđe koje polaže pravo na nezavisnost, ali odbija biti odgovorno društvu neće</a:t>
            </a:r>
            <a:r>
              <a:rPr lang="sr-Latn-BA" sz="2800" dirty="0" smtClean="0">
                <a:latin typeface="Constantia" pitchFamily="18" charset="0"/>
              </a:rPr>
              <a:t> uživati povjerenje društva i neće postići nezavisnost kojoj teži” - </a:t>
            </a:r>
            <a:r>
              <a:rPr lang="pl-PL" sz="2800" b="1" dirty="0" smtClean="0">
                <a:latin typeface="Constantia" pitchFamily="18" charset="0"/>
              </a:rPr>
              <a:t>Evropska mreža za obuku o pravosuđu.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dirty="0" smtClean="0"/>
              <a:t>2. Uloga i vrijednosti nosilaca pravosudnih funkcija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pl-PL" sz="2800" dirty="0" smtClean="0"/>
              <a:t>mnogo je pitanja, odgovor na njih daje javno mnjenje. </a:t>
            </a:r>
          </a:p>
          <a:p>
            <a:r>
              <a:rPr lang="pl-PL" sz="2800" dirty="0" smtClean="0"/>
              <a:t>ono je </a:t>
            </a:r>
            <a:r>
              <a:rPr lang="sr-Latn-BA" sz="2800" dirty="0" smtClean="0"/>
              <a:t>pružilo ovlaštenja sudiji da primjenjuje zakone, ono očekuje pravdu, ono traži da sudija bude lice i naličje pravde.</a:t>
            </a:r>
          </a:p>
          <a:p>
            <a:r>
              <a:rPr lang="sr-Latn-BA" sz="2800" dirty="0" smtClean="0"/>
              <a:t>javno mnjenje je tužiocu dalo pravo da traži one koji svoja ponašanja ne mogu da usklade sa pravilima zajednice, ono očekuje da se takvi brzo i efikasno izvedu pred sud i ne prašta propuštanje i aljkavost, neodlučnost ili povlačenje pred pritiskom.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sr-Latn-BA" sz="3600" b="1" dirty="0" smtClean="0"/>
              <a:t>2</a:t>
            </a:r>
            <a:r>
              <a:rPr lang="sr-Cyrl-BA" sz="3600" b="1" dirty="0" smtClean="0"/>
              <a:t>. </a:t>
            </a:r>
            <a:r>
              <a:rPr lang="sr-Latn-BA" sz="3600" b="1" dirty="0" smtClean="0"/>
              <a:t>Uloga i vrijednosti nosilaca pravosudnih funkcija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363272" cy="4210050"/>
          </a:xfrm>
        </p:spPr>
        <p:txBody>
          <a:bodyPr/>
          <a:lstStyle/>
          <a:p>
            <a:r>
              <a:rPr lang="sr-Latn-BA" sz="2800" b="1" dirty="0" smtClean="0"/>
              <a:t>nesporno - kadrovi su najvažniji i nezamjenjiv element </a:t>
            </a:r>
            <a:r>
              <a:rPr lang="sr-Latn-BA" sz="2800" dirty="0" smtClean="0"/>
              <a:t>svake organizacije – države.</a:t>
            </a:r>
          </a:p>
          <a:p>
            <a:r>
              <a:rPr lang="sr-Latn-BA" sz="2800" dirty="0" smtClean="0"/>
              <a:t>bez njih se ne može uspostaviti organizacija niti utvrditi i realizovati njeni ciljevi.</a:t>
            </a:r>
          </a:p>
          <a:p>
            <a:r>
              <a:rPr lang="sr-Latn-BA" sz="2800" u="sng" dirty="0" smtClean="0"/>
              <a:t>posebna i specifična uloga pravosuđa</a:t>
            </a:r>
            <a:r>
              <a:rPr lang="sr-Latn-BA" sz="2800" dirty="0" smtClean="0"/>
              <a:t>– u službi države, ali i građana.</a:t>
            </a:r>
          </a:p>
          <a:p>
            <a:r>
              <a:rPr lang="sr-Latn-BA" sz="2800" b="1" dirty="0" smtClean="0"/>
              <a:t>sudije i tužioci su lica koja poslove i zadatke obavljaju kao trajno i redovno zanimanje, kao svoju profesiju</a:t>
            </a:r>
            <a:r>
              <a:rPr lang="sr-Latn-BA" sz="2800" dirty="0" smtClean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sr-Latn-BA" sz="3600" b="1" dirty="0" smtClean="0"/>
              <a:t>2</a:t>
            </a:r>
            <a:r>
              <a:rPr lang="sr-Cyrl-BA" sz="3600" b="1" dirty="0" smtClean="0"/>
              <a:t>. </a:t>
            </a:r>
            <a:r>
              <a:rPr lang="sr-Latn-BA" sz="3600" b="1" dirty="0" smtClean="0"/>
              <a:t>Uloga i vrijednosti nosilaca pravosudnih funkcija</a:t>
            </a:r>
            <a:endParaRPr lang="sr-Latn-BA" sz="36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1628800"/>
            <a:ext cx="8218487" cy="4679925"/>
          </a:xfrm>
        </p:spPr>
        <p:txBody>
          <a:bodyPr/>
          <a:lstStyle/>
          <a:p>
            <a:r>
              <a:rPr lang="sr-Latn-BA" sz="2800" dirty="0" smtClean="0"/>
              <a:t>radno-pravni status je uređen zakonom – lex specialis –  </a:t>
            </a:r>
            <a:r>
              <a:rPr lang="sr-Latn-BA" sz="2800" b="1" dirty="0" smtClean="0"/>
              <a:t>ustavi,</a:t>
            </a:r>
            <a:r>
              <a:rPr lang="sr-Latn-BA" sz="2800" dirty="0" smtClean="0"/>
              <a:t> </a:t>
            </a:r>
            <a:r>
              <a:rPr lang="sr-Latn-BA" sz="2800" b="1" dirty="0" smtClean="0"/>
              <a:t>Zakon o VSTS</a:t>
            </a:r>
            <a:r>
              <a:rPr lang="sr-Latn-BA" sz="2800" dirty="0" smtClean="0"/>
              <a:t>, </a:t>
            </a:r>
            <a:r>
              <a:rPr lang="sr-Latn-BA" sz="2800" b="1" dirty="0" smtClean="0"/>
              <a:t>zakoni o sudovima </a:t>
            </a:r>
            <a:r>
              <a:rPr lang="sr-Latn-BA" sz="2800" dirty="0" smtClean="0"/>
              <a:t>i zakoni i </a:t>
            </a:r>
            <a:r>
              <a:rPr lang="sr-Latn-BA" sz="2800" u="sng" dirty="0" smtClean="0"/>
              <a:t>drugi propisi koji važe za državne službenike</a:t>
            </a:r>
            <a:r>
              <a:rPr lang="sr-Latn-BA" sz="2800" dirty="0" smtClean="0"/>
              <a:t>.</a:t>
            </a:r>
          </a:p>
          <a:p>
            <a:r>
              <a:rPr lang="sr-Latn-BA" sz="2800" dirty="0" smtClean="0"/>
              <a:t>u pravosuđu treba da rade lica koja posjeduju visoke stručne i moralne karakteristike.</a:t>
            </a:r>
          </a:p>
          <a:p>
            <a:r>
              <a:rPr lang="sr-Latn-BA" sz="2800" dirty="0" smtClean="0"/>
              <a:t>privrženost i poštovanje načela vladavine prava.</a:t>
            </a:r>
          </a:p>
          <a:p>
            <a:r>
              <a:rPr lang="sr-Latn-BA" sz="2800" dirty="0" smtClean="0"/>
              <a:t>politička neutralnost i nepristrasnost. </a:t>
            </a:r>
          </a:p>
          <a:p>
            <a:r>
              <a:rPr lang="sr-Latn-BA" sz="2800" dirty="0" smtClean="0"/>
              <a:t>lojalnost demokratskim institucijama. </a:t>
            </a:r>
          </a:p>
          <a:p>
            <a:r>
              <a:rPr lang="sr-Latn-BA" sz="2800" dirty="0" smtClean="0"/>
              <a:t>poštovanje građana.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r-Latn-BA" sz="3600" b="1" dirty="0" smtClean="0"/>
              <a:t>Pravila sudijske etike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248472"/>
          </a:xfrm>
        </p:spPr>
        <p:txBody>
          <a:bodyPr/>
          <a:lstStyle/>
          <a:p>
            <a:pPr>
              <a:defRPr/>
            </a:pPr>
            <a:r>
              <a:rPr lang="sr-Latn-BA" sz="2800" b="1" dirty="0" smtClean="0"/>
              <a:t>posebno važna pravila etike koja obuhvataju</a:t>
            </a:r>
            <a:r>
              <a:rPr lang="sr-Latn-BA" sz="2800" dirty="0" smtClean="0"/>
              <a:t>: 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sr-Latn-BA" sz="2800" dirty="0" smtClean="0"/>
              <a:t>odnos sudije (tužioca) prema građanima o čijim pravima i dužnostima odlučuju, 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sr-Latn-BA" sz="2800" dirty="0" smtClean="0"/>
              <a:t>odnos sudije (tužioca) prema društvenoj zajednici uopšte,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sr-Latn-BA" sz="2800" dirty="0" smtClean="0"/>
              <a:t>odnos sudije (tužioca) prema svom sudu (tužilaštvu) i 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sr-Latn-BA" sz="2800" dirty="0" smtClean="0"/>
              <a:t>odnos sudije (tužioca) prema poslovima i zadacima koje obavlja.</a:t>
            </a:r>
            <a:endParaRPr lang="sr-Latn-BA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sr-Latn-BA" sz="3600" b="1" dirty="0" smtClean="0"/>
              <a:t>3</a:t>
            </a:r>
            <a:r>
              <a:rPr lang="sr-Cyrl-BA" sz="3600" b="1" dirty="0" smtClean="0"/>
              <a:t>. </a:t>
            </a:r>
            <a:r>
              <a:rPr lang="sr-Latn-BA" sz="3600" b="1" dirty="0" smtClean="0"/>
              <a:t>Etički kodeksi ili kodeksi sudijske – tužilačke etike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/>
          <a:lstStyle/>
          <a:p>
            <a:r>
              <a:rPr lang="sr-Latn-BA" sz="2800" dirty="0" smtClean="0"/>
              <a:t>VSTS je donio </a:t>
            </a:r>
            <a:r>
              <a:rPr lang="sr-Latn-BA" sz="2800" b="1" dirty="0" smtClean="0"/>
              <a:t>KODEKS SUDIJSKE ETIKE još 2006. godine, Službeni glasnik BiH, br. 13/2006; 24/2015 i 94/2018.</a:t>
            </a:r>
          </a:p>
          <a:p>
            <a:r>
              <a:rPr lang="sr-Latn-BA" sz="2800" b="1" dirty="0" smtClean="0"/>
              <a:t>Kodeks tužilačke etike, Službeni glasnik BiH, br. 13/2006; 32/2015 i 94/2018.</a:t>
            </a:r>
            <a:endParaRPr lang="sr-Latn-BA" sz="2800" dirty="0" smtClean="0"/>
          </a:p>
          <a:p>
            <a:r>
              <a:rPr lang="sr-Latn-BA" sz="2800" dirty="0" smtClean="0"/>
              <a:t>etički kodeks je “širi” dokument </a:t>
            </a:r>
            <a:r>
              <a:rPr lang="vi-VN" sz="2800" dirty="0" smtClean="0">
                <a:latin typeface="Constantia" pitchFamily="18" charset="0"/>
              </a:rPr>
              <a:t>kojim se razrađuju principi sudijskog ponašanja, te nije svaka povreda i kršenje etičkih</a:t>
            </a:r>
            <a:r>
              <a:rPr lang="sr-Latn-BA" sz="2800" dirty="0" smtClean="0">
                <a:latin typeface="Constantia" pitchFamily="18" charset="0"/>
              </a:rPr>
              <a:t> pravila </a:t>
            </a:r>
            <a:r>
              <a:rPr lang="sr-Latn-BA" sz="2800" dirty="0" smtClean="0"/>
              <a:t>nužno i disciplinski prekršaj, kažnjiv prema odredbama Zakona o VSTS BiH.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r>
              <a:rPr lang="sr-Latn-BA" sz="3600" b="1" smtClean="0"/>
              <a:t>Razlika između etičkog kodeksa i kodeksa ponašanja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040312"/>
          </a:xfrm>
        </p:spPr>
        <p:txBody>
          <a:bodyPr/>
          <a:lstStyle/>
          <a:p>
            <a:pPr eaLnBrk="1" hangingPunct="1"/>
            <a:r>
              <a:rPr lang="hr-HR" altLang="en-US" sz="2800" b="1" dirty="0" smtClean="0"/>
              <a:t>Etički kodeksi</a:t>
            </a:r>
            <a:r>
              <a:rPr lang="hr-HR" altLang="en-US" sz="2800" dirty="0" smtClean="0"/>
              <a:t>: </a:t>
            </a:r>
          </a:p>
          <a:p>
            <a:pPr marL="914400" lvl="1" indent="-457200" eaLnBrk="1" hangingPunct="1">
              <a:buFont typeface="Constantia" pitchFamily="18" charset="0"/>
              <a:buAutoNum type="arabicPeriod"/>
            </a:pPr>
            <a:r>
              <a:rPr lang="hr-HR" altLang="en-US" sz="2400" dirty="0" smtClean="0"/>
              <a:t>Etički kodeksi se smatraju opštim izjavama o osnovnim etičkim načelima</a:t>
            </a:r>
          </a:p>
          <a:p>
            <a:pPr marL="914400" lvl="1" indent="-457200" eaLnBrk="1" hangingPunct="1">
              <a:buFont typeface="Constantia" pitchFamily="18" charset="0"/>
              <a:buAutoNum type="arabicPeriod"/>
            </a:pPr>
            <a:r>
              <a:rPr lang="hr-HR" altLang="en-US" sz="2400" dirty="0" smtClean="0"/>
              <a:t>Najčešće apstraktni</a:t>
            </a:r>
          </a:p>
          <a:p>
            <a:pPr marL="914400" lvl="1" indent="-457200" eaLnBrk="1" hangingPunct="1">
              <a:buFont typeface="Constantia" pitchFamily="18" charset="0"/>
              <a:buAutoNum type="arabicPeriod"/>
            </a:pPr>
            <a:r>
              <a:rPr lang="hr-HR" altLang="en-US" sz="2400" dirty="0" smtClean="0"/>
              <a:t>Cilj im je navesti osnovna načela i vrijednosti, bez konkretizacije primjene </a:t>
            </a:r>
          </a:p>
          <a:p>
            <a:pPr eaLnBrk="1" hangingPunct="1"/>
            <a:r>
              <a:rPr lang="hr-HR" altLang="en-US" sz="2800" b="1" dirty="0" smtClean="0"/>
              <a:t>Kodeksi ponašanja</a:t>
            </a:r>
            <a:r>
              <a:rPr lang="hr-HR" altLang="en-US" sz="2800" dirty="0" smtClean="0"/>
              <a:t>:</a:t>
            </a:r>
          </a:p>
          <a:p>
            <a:pPr marL="914400" lvl="1" indent="-457200" eaLnBrk="1" hangingPunct="1">
              <a:buFont typeface="Constantia" pitchFamily="18" charset="0"/>
              <a:buAutoNum type="arabicPeriod"/>
            </a:pPr>
            <a:r>
              <a:rPr lang="hr-HR" altLang="en-US" sz="2400" dirty="0" smtClean="0"/>
              <a:t>Kodeksi ponašanja određuju standarde i pravila ponašanja koji se očekuju u konkretnim situacijama </a:t>
            </a:r>
          </a:p>
          <a:p>
            <a:pPr marL="914400" lvl="1" indent="-457200" eaLnBrk="1" hangingPunct="1">
              <a:buFont typeface="Constantia" pitchFamily="18" charset="0"/>
              <a:buAutoNum type="arabicPeriod"/>
            </a:pPr>
            <a:r>
              <a:rPr lang="hr-HR" altLang="en-US" sz="2400" dirty="0" smtClean="0"/>
              <a:t>Konkretniji</a:t>
            </a:r>
          </a:p>
          <a:p>
            <a:pPr marL="914400" lvl="1" indent="-457200" eaLnBrk="1" hangingPunct="1">
              <a:buFont typeface="Constantia" pitchFamily="18" charset="0"/>
              <a:buAutoNum type="arabicPeriod"/>
            </a:pPr>
            <a:r>
              <a:rPr lang="hr-HR" altLang="en-US" sz="2400" dirty="0" smtClean="0"/>
              <a:t>Često sadrže i negativne (“ne smije se” ), a ne samo afirmativne odredbe</a:t>
            </a:r>
            <a:endParaRPr lang="sr-Latn-BA" sz="20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sr-Latn-BA" sz="3600" b="1" smtClean="0"/>
              <a:t>Najčešće forme etičkih kodeksa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marL="457200" indent="-457200" algn="just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hr-HR" sz="2800" u="sng" dirty="0" smtClean="0"/>
              <a:t>kodeksi “deset zapovijedi</a:t>
            </a:r>
            <a:r>
              <a:rPr lang="hr-HR" sz="2800" dirty="0" smtClean="0"/>
              <a:t>” se sastoje od kratkih izjava o osnovnim etičkim načelima koja se moraju usvojiti i poštovati, bez ikakvih odredaba o načinu primjene i načinu provedbe kodeksa. </a:t>
            </a:r>
          </a:p>
          <a:p>
            <a:pPr marL="457200" indent="-457200" algn="just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hr-HR" sz="2800" u="sng" dirty="0" smtClean="0"/>
              <a:t>“</a:t>
            </a:r>
            <a:r>
              <a:rPr lang="hr-HR" sz="2800" u="sng" dirty="0" err="1" smtClean="0"/>
              <a:t>Justinijanski</a:t>
            </a:r>
            <a:r>
              <a:rPr lang="hr-HR" sz="2800" u="sng" dirty="0" smtClean="0"/>
              <a:t>” kodeksi </a:t>
            </a:r>
            <a:r>
              <a:rPr lang="hr-HR" sz="2800" dirty="0" smtClean="0"/>
              <a:t>su duži dokumenti koji sadrže detaljno uređenje pravila etičkog postupanja i pravila ponašanja, pisani su službenim jezikom i najčešće sadrže odredbe o načinu provedbe kodeksa.</a:t>
            </a:r>
          </a:p>
          <a:p>
            <a:pPr marL="457200" indent="-457200" algn="just" eaLnBrk="1" hangingPunct="1">
              <a:lnSpc>
                <a:spcPct val="80000"/>
              </a:lnSpc>
              <a:defRPr/>
            </a:pPr>
            <a:r>
              <a:rPr lang="hr-HR" sz="2800" b="1" i="1" u="sng" dirty="0" smtClean="0"/>
              <a:t>dobro strukturirani kodeks </a:t>
            </a:r>
            <a:r>
              <a:rPr lang="hr-HR" sz="2800" b="1" i="1" dirty="0" smtClean="0"/>
              <a:t>mora biti napisan na jednostavnom i pristupačnom jeziku, mora sadržavati pozitivne, a ne samo negativne obligacije, te mora biti usmjeren na specifičnu skupinu.</a:t>
            </a:r>
            <a:endParaRPr lang="en-GB" sz="2800" b="1" i="1" dirty="0" smtClean="0"/>
          </a:p>
          <a:p>
            <a:pPr>
              <a:defRPr/>
            </a:pPr>
            <a:endParaRPr lang="sr-Latn-BA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smtClean="0"/>
              <a:t>Kodeks Savjeta Evrope o statusu javnih službenika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800" dirty="0" smtClean="0"/>
              <a:t>Kodeks Savjeta Evrope o statusu javnih službenika (januar 2001) predviđa da javni službenici moraju postupati na osnovu zakona, politički neutralno i ne smiju ometati sprovođenje zakonitih politika, odluka ili radnji u državnim organima.</a:t>
            </a:r>
          </a:p>
          <a:p>
            <a:r>
              <a:rPr lang="sr-Latn-BA" sz="2800" dirty="0" smtClean="0"/>
              <a:t>treba da rade nepristrasno, savjesno i pravično.</a:t>
            </a:r>
          </a:p>
          <a:p>
            <a:r>
              <a:rPr lang="sr-Latn-BA" sz="2800" dirty="0" smtClean="0"/>
              <a:t>sa poštovanjem moraju postupati prema građanima, međusobno i ne smiju favorizovati određena lica i grupe lica – moraju jednako postupati prema svim strankama.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sr-Latn-BA" sz="3600" b="1" dirty="0" smtClean="0"/>
              <a:t>Šta su kodeksi sudijske (tužilačke) etike?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363272" cy="4967882"/>
          </a:xfrm>
        </p:spPr>
        <p:txBody>
          <a:bodyPr/>
          <a:lstStyle/>
          <a:p>
            <a:r>
              <a:rPr lang="sr-Latn-BA" sz="2800" b="1" dirty="0" smtClean="0"/>
              <a:t>kodeksi utvrđuju načela, standarde i pravila ponašanja sudija (tužilaca) </a:t>
            </a:r>
            <a:r>
              <a:rPr lang="sr-Latn-BA" sz="2800" dirty="0" smtClean="0"/>
              <a:t>u vršenju sudijske (tužilačke) f-je, odnos prema saradnicima, strankama i drugim fizičkim i pravnim licima, te postupanja u slučaju njihovog nepoštivanja.</a:t>
            </a:r>
          </a:p>
          <a:p>
            <a:r>
              <a:rPr lang="sr-Latn-BA" sz="2800" dirty="0" smtClean="0"/>
              <a:t>oni razrađuju osnovne standarde etičkog ponašanja sudija (tužilaca) i njihova svrha je da pomažu sudijama (tužiocima) kada su suočeni sa etičkim i profesionalnim dilemama.</a:t>
            </a:r>
          </a:p>
          <a:p>
            <a:r>
              <a:rPr lang="sr-Latn-BA" sz="2800" dirty="0" smtClean="0"/>
              <a:t>imaju za cilj prevenciju korupcije, odn. sprečavanje sukoba interesa, što doprinosi vladavini prava.</a:t>
            </a:r>
          </a:p>
          <a:p>
            <a:endParaRPr lang="sr-Latn-BA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sr-Latn-BA" sz="3600" b="1" dirty="0" smtClean="0"/>
              <a:t>Šta su kodeksi sudijske (tužilačke) etike?</a:t>
            </a:r>
            <a:endParaRPr lang="sr-Latn-BA" sz="36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268412"/>
            <a:ext cx="8229600" cy="5256931"/>
          </a:xfrm>
        </p:spPr>
        <p:txBody>
          <a:bodyPr/>
          <a:lstStyle/>
          <a:p>
            <a:r>
              <a:rPr lang="sr-Latn-BA" sz="2800" dirty="0" smtClean="0"/>
              <a:t>kodeksi određuju osnovne elemente etičkog i profesionalnog ponašanja u zaštiti javnog i privatnog interesa utemeljenog na ustavima i zakonu, a sve u cilju doprinosa i jačanja ugleda sudija i tužilaca kao lica sa posebnim ovlaštenjima i odgovornostima.</a:t>
            </a:r>
          </a:p>
          <a:p>
            <a:r>
              <a:rPr lang="sr-Latn-BA" sz="2800" b="1" dirty="0" smtClean="0"/>
              <a:t>jasni i precizni pisani dokumenti koji sadrže standarde rada i vrijednosti kojih se sudije (tužioci) moraju pridržavati</a:t>
            </a:r>
            <a:r>
              <a:rPr lang="sr-Latn-BA" sz="2800" dirty="0" smtClean="0"/>
              <a:t>; donose se u cilju preciziranja pravila ponašanja sudija (tužilaca), te obavještavanja javnosti o propisanom ponašanju koje se od njih očekuje.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r-Latn-BA" sz="3600" b="1" dirty="0" smtClean="0"/>
              <a:t>Kada je sudstvo nezavisno?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sr-Latn-BA" sz="2800" u="sng" dirty="0" smtClean="0">
                <a:latin typeface="Constantia" pitchFamily="18" charset="0"/>
              </a:rPr>
              <a:t>s</a:t>
            </a:r>
            <a:r>
              <a:rPr lang="vi-VN" sz="2800" u="sng" dirty="0" smtClean="0">
                <a:latin typeface="Constantia" pitchFamily="18" charset="0"/>
              </a:rPr>
              <a:t>udstvo je nezavisno </a:t>
            </a:r>
            <a:r>
              <a:rPr lang="vi-VN" sz="2800" dirty="0" smtClean="0">
                <a:latin typeface="Constantia" pitchFamily="18" charset="0"/>
              </a:rPr>
              <a:t>ako je oslobođeno od uticaja drugih grana vlasti</a:t>
            </a:r>
            <a:r>
              <a:rPr lang="sr-Latn-BA" sz="2800" dirty="0" smtClean="0">
                <a:latin typeface="Constantia" pitchFamily="18" charset="0"/>
              </a:rPr>
              <a:t> i drugih uticaja, a </a:t>
            </a:r>
            <a:r>
              <a:rPr lang="sr-Latn-BA" sz="2800" u="sng" dirty="0" smtClean="0">
                <a:latin typeface="Constantia" pitchFamily="18" charset="0"/>
              </a:rPr>
              <a:t>kriteriji za ocjenjivanje </a:t>
            </a:r>
            <a:r>
              <a:rPr lang="sr-Latn-BA" sz="2800" dirty="0" smtClean="0">
                <a:latin typeface="Constantia" pitchFamily="18" charset="0"/>
              </a:rPr>
              <a:t>njegove nezavisnosti su način </a:t>
            </a:r>
            <a:r>
              <a:rPr lang="vi-VN" sz="2800" dirty="0" smtClean="0">
                <a:latin typeface="Constantia" pitchFamily="18" charset="0"/>
              </a:rPr>
              <a:t>finansiranja pravosuđa i uslovi za rad sudova, način izbora sudija i</a:t>
            </a:r>
            <a:r>
              <a:rPr lang="sr-Latn-BA" sz="2800" dirty="0" smtClean="0">
                <a:latin typeface="Constantia" pitchFamily="18" charset="0"/>
              </a:rPr>
              <a:t> njihov radnopravni status (trajnost mandata, mogućnost </a:t>
            </a:r>
            <a:r>
              <a:rPr lang="sr-Latn-BA" sz="2800" dirty="0" err="1" smtClean="0">
                <a:latin typeface="Constantia" pitchFamily="18" charset="0"/>
              </a:rPr>
              <a:t>razrješenja</a:t>
            </a:r>
            <a:r>
              <a:rPr lang="sr-Latn-BA" sz="2800" dirty="0" smtClean="0">
                <a:latin typeface="Constantia" pitchFamily="18" charset="0"/>
              </a:rPr>
              <a:t>, </a:t>
            </a:r>
            <a:r>
              <a:rPr lang="pl-PL" sz="2800" dirty="0" smtClean="0">
                <a:latin typeface="Constantia" pitchFamily="18" charset="0"/>
              </a:rPr>
              <a:t>ekonomski status, socijalne i zaštitne garancije, edukacija i dr.), te </a:t>
            </a:r>
            <a:r>
              <a:rPr lang="sr-Latn-BA" sz="2800" dirty="0" smtClean="0">
                <a:latin typeface="Constantia" pitchFamily="18" charset="0"/>
              </a:rPr>
              <a:t>postojanje garancija protiv vanjskih pritisaka i ostavljanje utiska nezavisnosti.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sr-Latn-BA" sz="3600" b="1" dirty="0" smtClean="0"/>
              <a:t>Ciljevi Kodeksa...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pPr marL="514350" indent="-514350">
              <a:buFont typeface="Constantia" pitchFamily="18" charset="0"/>
              <a:buAutoNum type="arabicPeriod"/>
            </a:pPr>
            <a:r>
              <a:rPr lang="sr-Latn-BA" sz="2800" dirty="0" smtClean="0"/>
              <a:t>osnaživanje integriteta i profesionalnih i etičkih normi ponašanja sudija (tužilaca);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sr-Latn-BA" sz="2800" dirty="0" smtClean="0"/>
              <a:t>pomoć i putokaz sudijama (tužiocima) kada su suočeni sa etičkim i profesionalnim nedoumicama;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sr-Latn-BA" sz="2800" dirty="0" smtClean="0"/>
              <a:t>unapređenje ugleda sudija (tužilaca);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sr-Latn-BA" sz="2800" dirty="0" smtClean="0"/>
              <a:t>obavještavanje javnosti o ponašanju koje ima pravo da očekuje od sudija (tužilaca);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sr-Latn-BA" sz="2800" dirty="0" smtClean="0"/>
              <a:t>jačanje povjerenja u pravosudni sistem i rad sudija (tužilaca) i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sr-Latn-BA" sz="2800" dirty="0" smtClean="0"/>
              <a:t>unapređenje sudijske (tužilačke) profesije.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sr-Latn-BA" sz="3600" b="1" dirty="0" smtClean="0"/>
              <a:t>Ključni principi kodeksa sudijske i tužilačke etike</a:t>
            </a:r>
            <a:endParaRPr lang="sr-Latn-BA" sz="3600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464496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r-Latn-BA" sz="2800" dirty="0" smtClean="0"/>
              <a:t>Nezavisnost pravosuđa i nosilaca pravosudne f-je;</a:t>
            </a:r>
          </a:p>
          <a:p>
            <a:pPr marL="514350" indent="-514350">
              <a:buAutoNum type="alphaLcParenR"/>
            </a:pPr>
            <a:r>
              <a:rPr lang="sr-Latn-BA" sz="2800" dirty="0" smtClean="0"/>
              <a:t>Nepristrasnost u obavljanju pravosudne f-je;</a:t>
            </a:r>
          </a:p>
          <a:p>
            <a:pPr marL="514350" indent="-514350">
              <a:buAutoNum type="alphaLcParenR"/>
            </a:pPr>
            <a:r>
              <a:rPr lang="sr-Latn-BA" sz="2800" dirty="0" smtClean="0"/>
              <a:t>Jednakost u postupanju nosilaca pravosudne f-je;</a:t>
            </a:r>
          </a:p>
          <a:p>
            <a:pPr marL="514350" indent="-514350">
              <a:buAutoNum type="alphaLcParenR"/>
            </a:pPr>
            <a:r>
              <a:rPr lang="sr-Latn-BA" sz="2800" dirty="0" smtClean="0"/>
              <a:t>Integritet i dostojanstveno ponašanje (ili dostojanstvenost) nosilaca pravosudne f-je;</a:t>
            </a:r>
          </a:p>
          <a:p>
            <a:pPr marL="514350" indent="-514350">
              <a:buAutoNum type="alphaLcParenR"/>
            </a:pPr>
            <a:r>
              <a:rPr lang="sr-Latn-BA" sz="2800" dirty="0" smtClean="0"/>
              <a:t>Stručnost i odgovornost prema poslu.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sr-Latn-BA" sz="2800" dirty="0" smtClean="0">
                <a:solidFill>
                  <a:srgbClr val="FF0000"/>
                </a:solidFill>
              </a:rPr>
              <a:t>Javnost;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sr-Latn-BA" sz="2800" dirty="0" smtClean="0">
                <a:solidFill>
                  <a:srgbClr val="FF0000"/>
                </a:solidFill>
              </a:rPr>
              <a:t>Pružanje stručne pomoći neukoj stranci (efikasno pružanje pomoći).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08062"/>
          </a:xfrm>
        </p:spPr>
        <p:txBody>
          <a:bodyPr/>
          <a:lstStyle/>
          <a:p>
            <a:r>
              <a:rPr lang="sr-Latn-BA" sz="3600" b="1" dirty="0" smtClean="0"/>
              <a:t>Principi i pravila ponašanja sudija (tužilaca)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  <a:defRPr/>
            </a:pPr>
            <a:r>
              <a:rPr lang="sr-Latn-BA" sz="2800" dirty="0" smtClean="0"/>
              <a:t>Zabrana odavanja poslovne tajne;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sr-Latn-BA" sz="2800" dirty="0" smtClean="0"/>
              <a:t>Postupanje sa povjerenim sredstvima;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sr-Latn-BA" sz="2800" dirty="0" smtClean="0"/>
              <a:t>Očuvanje ugleda; dosljednost;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sr-Latn-BA" sz="2800" dirty="0" smtClean="0"/>
              <a:t>Efikasno vršenje službene dužnosti;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sr-Latn-BA" sz="2800" dirty="0" smtClean="0"/>
              <a:t>Sprečavanje sukoba interesa;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sr-Latn-BA" sz="2800" dirty="0" smtClean="0"/>
              <a:t>Zabrana korištenja nezakonitih narkotika i alkoholnih pića;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sr-Latn-BA" sz="2800" dirty="0" smtClean="0"/>
              <a:t>Postupanje sa informacijama;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sr-Latn-BA" sz="2800" dirty="0" smtClean="0"/>
              <a:t>Odnosi sa medijima;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sr-Latn-BA" sz="2800" dirty="0" smtClean="0"/>
              <a:t>Integritet i dostojanstveno ponašanje.</a:t>
            </a:r>
          </a:p>
          <a:p>
            <a:pPr>
              <a:buFont typeface="Arial" charset="0"/>
              <a:buNone/>
              <a:defRPr/>
            </a:pPr>
            <a:endParaRPr lang="sr-Latn-B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sr-Latn-BA" sz="3600" b="1" dirty="0" smtClean="0"/>
              <a:t>Još neka važna načela...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400600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sr-Latn-BA" sz="2800" dirty="0" smtClean="0">
                <a:latin typeface="+mj-lt"/>
                <a:cs typeface="Times New Roman" pitchFamily="18" charset="0"/>
              </a:rPr>
              <a:t>Politička neutralnost, odnosno nezavisnost;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sr-Latn-BA" sz="2800" dirty="0" smtClean="0">
                <a:latin typeface="+mj-lt"/>
                <a:cs typeface="Times New Roman" pitchFamily="18" charset="0"/>
              </a:rPr>
              <a:t>Zdravo radno okruženje i zaštita zdravlja;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sr-Latn-BA" sz="2800" dirty="0" smtClean="0">
                <a:latin typeface="+mj-lt"/>
                <a:cs typeface="Times New Roman" pitchFamily="18" charset="0"/>
              </a:rPr>
              <a:t>Standardi odijevanja na radu (sudija u obavljanju svoje funkcije u sudnici nosi sudijsku togu i prikladno je odjeven u svim ostalim prilikama);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sr-Latn-BA" sz="2800" dirty="0" smtClean="0">
                <a:latin typeface="+mj-lt"/>
                <a:cs typeface="Times New Roman" pitchFamily="18" charset="0"/>
              </a:rPr>
              <a:t>Postupanje sa poklonom;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sr-Latn-BA" sz="2800" dirty="0" smtClean="0">
                <a:latin typeface="+mj-lt"/>
                <a:cs typeface="Times New Roman" pitchFamily="18" charset="0"/>
              </a:rPr>
              <a:t>Profesionalno ophođenje sa strankama;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sr-Latn-BA" sz="2800" dirty="0" smtClean="0">
                <a:latin typeface="+mj-lt"/>
                <a:cs typeface="Times New Roman" pitchFamily="18" charset="0"/>
              </a:rPr>
              <a:t>Jednakost i puno poštovanje ličnosti i dostojanstva stranaka;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sr-Latn-BA" sz="2800" dirty="0" smtClean="0">
                <a:latin typeface="+mj-lt"/>
                <a:cs typeface="Times New Roman" pitchFamily="18" charset="0"/>
              </a:rPr>
              <a:t>Blagovremeno i tačno davanje podataka i informacija;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sr-Latn-BA" sz="3600" b="1" dirty="0" smtClean="0"/>
              <a:t>Još neka važna načela...</a:t>
            </a:r>
            <a:endParaRPr lang="sr-Latn-BA" sz="3600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3357563"/>
            <a:ext cx="8229600" cy="2768600"/>
          </a:xfrm>
        </p:spPr>
        <p:txBody>
          <a:bodyPr/>
          <a:lstStyle/>
          <a:p>
            <a:pPr marL="514350" indent="-514350">
              <a:buFont typeface="Arial" charset="0"/>
              <a:buAutoNum type="arabicPeriod" startAt="8"/>
            </a:pPr>
            <a:r>
              <a:rPr lang="sr-Latn-BA" sz="2800" dirty="0" smtClean="0"/>
              <a:t>Ekonomičnost postupanja;</a:t>
            </a:r>
          </a:p>
          <a:p>
            <a:pPr marL="514350" indent="-514350">
              <a:buFont typeface="Arial" charset="0"/>
              <a:buAutoNum type="arabicPeriod" startAt="8"/>
            </a:pPr>
            <a:r>
              <a:rPr lang="sr-Latn-BA" sz="2800" dirty="0" smtClean="0"/>
              <a:t>Prevencija i savjeti prije i umjesto kažnjavanja;</a:t>
            </a:r>
          </a:p>
          <a:p>
            <a:pPr marL="514350" indent="-514350">
              <a:buFont typeface="Arial" charset="0"/>
              <a:buAutoNum type="arabicPeriod" startAt="8"/>
            </a:pPr>
            <a:r>
              <a:rPr lang="sr-Latn-BA" sz="2800" dirty="0" smtClean="0"/>
              <a:t>Razumijevanje i uvažavanje privrednika;</a:t>
            </a:r>
          </a:p>
          <a:p>
            <a:pPr marL="514350" indent="-514350">
              <a:buFont typeface="Arial" charset="0"/>
              <a:buAutoNum type="arabicPeriod" startAt="8"/>
            </a:pPr>
            <a:r>
              <a:rPr lang="sr-Latn-BA" sz="2800" dirty="0" smtClean="0"/>
              <a:t>Tolerancija neznatnih rizika;</a:t>
            </a:r>
          </a:p>
          <a:p>
            <a:pPr marL="514350" indent="-514350">
              <a:buFont typeface="Arial" charset="0"/>
              <a:buAutoNum type="arabicPeriod" startAt="8"/>
            </a:pPr>
            <a:r>
              <a:rPr lang="sr-Latn-BA" sz="2800" dirty="0" smtClean="0"/>
              <a:t>Nulta tolerancija za korupciju.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dirty="0" smtClean="0">
                <a:cs typeface="Times New Roman" pitchFamily="18" charset="0"/>
              </a:rPr>
              <a:t>a) Šta znači individualna nezavisnost sudije?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sr-Latn-BA" sz="2800" b="1" dirty="0" smtClean="0">
                <a:cs typeface="Times New Roman" pitchFamily="18" charset="0"/>
              </a:rPr>
              <a:t>s</a:t>
            </a:r>
            <a:r>
              <a:rPr lang="vi-VN" sz="2800" b="1" dirty="0" smtClean="0">
                <a:latin typeface="Constantia" pitchFamily="18" charset="0"/>
                <a:cs typeface="Times New Roman" pitchFamily="18" charset="0"/>
              </a:rPr>
              <a:t>udija obavlja sudijsku funkciju nezavisno</a:t>
            </a:r>
            <a:r>
              <a:rPr lang="vi-VN" sz="2800" dirty="0" smtClean="0">
                <a:latin typeface="Constantia" pitchFamily="18" charset="0"/>
                <a:cs typeface="Times New Roman" pitchFamily="18" charset="0"/>
              </a:rPr>
              <a:t>, na osnovu zakona i vlastite procjene činjenica, podržavajući nezavisnost pravosuđa s</a:t>
            </a:r>
            <a:r>
              <a:rPr lang="sr-Latn-BA" sz="2800" dirty="0" smtClean="0">
                <a:latin typeface="Constantia" pitchFamily="18" charset="0"/>
                <a:cs typeface="Times New Roman" pitchFamily="18" charset="0"/>
              </a:rPr>
              <a:t>a</a:t>
            </a:r>
            <a:r>
              <a:rPr lang="vi-VN" sz="2800" dirty="0" smtClean="0">
                <a:latin typeface="Constantia" pitchFamily="18" charset="0"/>
                <a:cs typeface="Times New Roman" pitchFamily="18" charset="0"/>
              </a:rPr>
              <a:t> individualnog i institucionalnog aspekta</a:t>
            </a:r>
            <a:r>
              <a:rPr lang="sr-Latn-BA" sz="2800" dirty="0" smtClean="0">
                <a:cs typeface="Times New Roman" pitchFamily="18" charset="0"/>
              </a:rPr>
              <a:t>.</a:t>
            </a:r>
          </a:p>
          <a:p>
            <a:r>
              <a:rPr lang="sr-Latn-BA" sz="2800" dirty="0" smtClean="0"/>
              <a:t>na ovaj način se uspostavlja garancija koja omogućava sudiji da postupa isključivo u skladu sa vlastitim tumačenjem činjenica i relevantnog prava, prema svom najboljem znanju i </a:t>
            </a:r>
            <a:r>
              <a:rPr lang="vi-VN" sz="2800" dirty="0" smtClean="0">
                <a:latin typeface="Constantia" pitchFamily="18" charset="0"/>
              </a:rPr>
              <a:t>umijeću, bez ikakvih </a:t>
            </a:r>
            <a:r>
              <a:rPr lang="sr-Latn-BA" sz="2800" dirty="0" err="1" smtClean="0">
                <a:latin typeface="Constantia" pitchFamily="18" charset="0"/>
              </a:rPr>
              <a:t>vanjsk</a:t>
            </a:r>
            <a:r>
              <a:rPr lang="vi-VN" sz="2800" dirty="0" smtClean="0">
                <a:latin typeface="Constantia" pitchFamily="18" charset="0"/>
              </a:rPr>
              <a:t>ih pritisaka. </a:t>
            </a:r>
            <a:endParaRPr lang="sr-Latn-BA" sz="2800" dirty="0" smtClean="0">
              <a:latin typeface="Constantia" pitchFamily="18" charset="0"/>
            </a:endParaRPr>
          </a:p>
          <a:p>
            <a:endParaRPr lang="sr-Latn-BA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sr-Latn-BA" sz="3600" b="1" dirty="0" smtClean="0"/>
              <a:t>Individualna nezavisnost sudije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497363"/>
          </a:xfrm>
        </p:spPr>
        <p:txBody>
          <a:bodyPr/>
          <a:lstStyle/>
          <a:p>
            <a:r>
              <a:rPr lang="sr-Latn-BA" sz="2800" b="1" dirty="0" smtClean="0">
                <a:cs typeface="Times New Roman" pitchFamily="18" charset="0"/>
              </a:rPr>
              <a:t>sudija je u obavljanju svoje funkcije nezavisan u odnosu na zakonodavnu i izvršnu vlast, javnost, medije i druge institucije društva, kao i u odnosu na konkretne stranke u postupku</a:t>
            </a:r>
            <a:r>
              <a:rPr lang="sr-Latn-BA" sz="2800" dirty="0" smtClean="0">
                <a:cs typeface="Times New Roman" pitchFamily="18" charset="0"/>
              </a:rPr>
              <a:t>.</a:t>
            </a:r>
          </a:p>
          <a:p>
            <a:r>
              <a:rPr lang="sr-Latn-BA" sz="2800" dirty="0" smtClean="0"/>
              <a:t>t</a:t>
            </a:r>
            <a:r>
              <a:rPr lang="vi-VN" sz="2800" dirty="0" smtClean="0"/>
              <a:t>o </a:t>
            </a:r>
            <a:r>
              <a:rPr lang="vi-VN" sz="2800" dirty="0" smtClean="0">
                <a:latin typeface="Constantia" pitchFamily="18" charset="0"/>
              </a:rPr>
              <a:t>je</a:t>
            </a:r>
            <a:r>
              <a:rPr lang="vi-VN" sz="2800" dirty="0" smtClean="0"/>
              <a:t> </a:t>
            </a:r>
            <a:r>
              <a:rPr lang="vi-VN" sz="2800" dirty="0" smtClean="0">
                <a:latin typeface="Constantia" pitchFamily="18" charset="0"/>
              </a:rPr>
              <a:t>neotuđivo pravo sudije</a:t>
            </a:r>
            <a:r>
              <a:rPr lang="vi-VN" sz="2800" dirty="0" smtClean="0"/>
              <a:t>, </a:t>
            </a:r>
            <a:r>
              <a:rPr lang="vi-VN" sz="2800" dirty="0" smtClean="0">
                <a:latin typeface="Constantia" pitchFamily="18" charset="0"/>
              </a:rPr>
              <a:t>koje omogućava da je</a:t>
            </a:r>
            <a:r>
              <a:rPr lang="sr-Latn-BA" sz="2800" dirty="0" smtClean="0">
                <a:latin typeface="Constantia" pitchFamily="18" charset="0"/>
              </a:rPr>
              <a:t> </a:t>
            </a:r>
            <a:r>
              <a:rPr lang="sr-Latn-BA" sz="2800" dirty="0" smtClean="0"/>
              <a:t>sudija ograničen isključivo i samo zakonom i nedopušteno je bilo kakvo miješanje izvana u procesu donošenja sudskih odluka, koje mogu biti predmetom zakonito preispitivanja isključivo od strane nadležnog, “višeg” žalbenog suda.</a:t>
            </a:r>
            <a:endParaRPr lang="sr-Latn-BA" sz="2800" dirty="0" smtClean="0">
              <a:cs typeface="Times New Roman" pitchFamily="18" charset="0"/>
            </a:endParaRPr>
          </a:p>
          <a:p>
            <a:endParaRPr lang="sr-Latn-B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sr-Latn-BA" sz="3600" b="1" dirty="0" smtClean="0"/>
              <a:t>Neprikladne  veze  sudije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4896544"/>
          </a:xfrm>
        </p:spPr>
        <p:txBody>
          <a:bodyPr/>
          <a:lstStyle/>
          <a:p>
            <a:r>
              <a:rPr lang="sr-Latn-BA" sz="2800" b="1" dirty="0" smtClean="0">
                <a:cs typeface="Times New Roman" pitchFamily="18" charset="0"/>
              </a:rPr>
              <a:t>sudija ne smije imati neprikladnih veza sa zakonodavnom i izvršnom vlasti tako da javnost mora imati predodžbu o nepostojanju takvih veza ili uticaja</a:t>
            </a:r>
            <a:r>
              <a:rPr lang="sr-Latn-BA" sz="2800" dirty="0" smtClean="0">
                <a:cs typeface="Times New Roman" pitchFamily="18" charset="0"/>
              </a:rPr>
              <a:t>. </a:t>
            </a:r>
          </a:p>
          <a:p>
            <a:r>
              <a:rPr lang="pl-PL" sz="2800" u="sng" dirty="0" smtClean="0"/>
              <a:t>stoga su uspostavljene zakonske zabrane </a:t>
            </a:r>
            <a:r>
              <a:rPr lang="pl-PL" sz="2800" dirty="0" smtClean="0"/>
              <a:t>(sudija </a:t>
            </a:r>
            <a:r>
              <a:rPr lang="sr-Latn-BA" sz="2800" dirty="0" smtClean="0"/>
              <a:t>ne smije biti član političke stranke, učestvovati na skupovima na kojima se raspravlja ili se izražavaju politički stavovi, biti član raznih parlamentarnih ili vladinih odbora, komisija i slično, izuzev onih kojima se ne ugrožava utisak i dojam o nezavisnosti sudstva u cjelini i sudije kao pojedinca).</a:t>
            </a:r>
          </a:p>
          <a:p>
            <a:endParaRPr lang="sr-Latn-BA" sz="2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sr-Latn-BA" sz="3600" b="1" dirty="0" smtClean="0"/>
              <a:t>Šta kaže Zakon o VSTS BiH?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r>
              <a:rPr lang="sr-Latn-BA" sz="2800" dirty="0" smtClean="0">
                <a:latin typeface="Constantia" pitchFamily="18" charset="0"/>
              </a:rPr>
              <a:t>o</a:t>
            </a:r>
            <a:r>
              <a:rPr lang="vi-VN" sz="2800" dirty="0" smtClean="0">
                <a:latin typeface="Constantia" pitchFamily="18" charset="0"/>
              </a:rPr>
              <a:t>vo opšte načelo je definisano stavom 1. člana 82. Zakona o VST</a:t>
            </a:r>
            <a:r>
              <a:rPr lang="sr-Latn-BA" sz="2800" dirty="0" smtClean="0">
                <a:latin typeface="Constantia" pitchFamily="18" charset="0"/>
              </a:rPr>
              <a:t>S</a:t>
            </a:r>
            <a:r>
              <a:rPr lang="vi-VN" sz="2800" dirty="0" smtClean="0">
                <a:latin typeface="Constantia" pitchFamily="18" charset="0"/>
              </a:rPr>
              <a:t> BiH, te je dalje razrađeno</a:t>
            </a:r>
            <a:r>
              <a:rPr lang="sr-Latn-BA" sz="2800" dirty="0" smtClean="0">
                <a:latin typeface="Constantia" pitchFamily="18" charset="0"/>
              </a:rPr>
              <a:t> u istom članu i konkretnim zabranama kojima se sudija svojevoljno podvrgava, tako da u cilju zaštite digniteta sudske vlasti </a:t>
            </a:r>
            <a:r>
              <a:rPr lang="sr-Latn-BA" sz="2800" b="1" dirty="0" smtClean="0">
                <a:latin typeface="Constantia" pitchFamily="18" charset="0"/>
              </a:rPr>
              <a:t>sudija ne smije obavljati bilo kakvu dužnost u organima političkih partija, odn. udruženjima ili fondacijama povezanim sa političkim partijama. </a:t>
            </a:r>
          </a:p>
          <a:p>
            <a:r>
              <a:rPr lang="sr-Latn-BA" sz="2800" u="sng" dirty="0" smtClean="0">
                <a:latin typeface="Constantia" pitchFamily="18" charset="0"/>
              </a:rPr>
              <a:t>član 83. stav 4. Zakona o VSTS BiH </a:t>
            </a:r>
            <a:r>
              <a:rPr lang="sr-Latn-BA" sz="2800" dirty="0" smtClean="0">
                <a:latin typeface="Constantia" pitchFamily="18" charset="0"/>
              </a:rPr>
              <a:t>dalje propisuje da “Sudija ili tužilac ne smije obavljati bilo kakve druge dužnosti koje mogu ometati vršenje dužnosti sudije ili tužioca”.</a:t>
            </a:r>
            <a:endParaRPr lang="sr-Latn-BA" sz="2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sr-Latn-BA" sz="3600" b="1" dirty="0" smtClean="0"/>
              <a:t>Nezavisnost sudije od kolega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96344"/>
          </a:xfrm>
        </p:spPr>
        <p:txBody>
          <a:bodyPr/>
          <a:lstStyle/>
          <a:p>
            <a:r>
              <a:rPr lang="pl-PL" sz="2800" dirty="0" smtClean="0">
                <a:cs typeface="Times New Roman" pitchFamily="18" charset="0"/>
              </a:rPr>
              <a:t>sudija je u obavljanju svoje f-je nezavisan i od svojih kolega. </a:t>
            </a:r>
          </a:p>
          <a:p>
            <a:r>
              <a:rPr lang="sr-Latn-BA" sz="2800" dirty="0" smtClean="0"/>
              <a:t>uz ovaj princip treba istaći i član 56. tačka 13. Zakona o VSTS BiH - disciplinski prekršaj sudije je “miješanje u postupanje sudije ili tužioca sa namjerom opstruiranja ili potcjenjivanja njihovih aktivnosti”.</a:t>
            </a:r>
            <a:endParaRPr lang="pl-PL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sr-Latn-BA" sz="3600" b="1" dirty="0" smtClean="0"/>
              <a:t>Podteme:</a:t>
            </a:r>
            <a:endParaRPr lang="sr-Latn-BA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91264" cy="3384376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sr-Latn-BA" sz="2800" dirty="0" smtClean="0"/>
              <a:t>Nezavisnost pravosuđa – institucionalna i individualna nezavisnost; pravosuđe u užem i širem smislu;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sr-Latn-BA" sz="2800" dirty="0" smtClean="0"/>
              <a:t>Uloga i vrijednosti nosilaca pravosudnih funkcija; 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sr-Latn-BA" sz="2800" dirty="0" smtClean="0"/>
              <a:t>Etički kodeksi ili kodeksi sudijske – tužilačke etike; 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sr-Latn-BA" sz="2800" dirty="0" smtClean="0"/>
              <a:t>Sudija (tužilac) iz vizure običnog građanina</a:t>
            </a:r>
            <a:r>
              <a:rPr lang="sr-Cyrl-BA" sz="2800" dirty="0" smtClean="0"/>
              <a:t>.</a:t>
            </a:r>
            <a:endParaRPr lang="sr-Latn-BA" sz="2800" dirty="0" smtClean="0"/>
          </a:p>
          <a:p>
            <a:pPr eaLnBrk="1" hangingPunct="1">
              <a:defRPr/>
            </a:pPr>
            <a:endParaRPr lang="sr-Latn-BA"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sr-Latn-BA" sz="3600" b="1" dirty="0" smtClean="0"/>
              <a:t>Obaveza sudije...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896544"/>
          </a:xfrm>
        </p:spPr>
        <p:txBody>
          <a:bodyPr/>
          <a:lstStyle/>
          <a:p>
            <a:r>
              <a:rPr lang="sr-Latn-BA" sz="2800" dirty="0" smtClean="0">
                <a:cs typeface="Times New Roman" pitchFamily="18" charset="0"/>
              </a:rPr>
              <a:t>s</a:t>
            </a:r>
            <a:r>
              <a:rPr lang="vi-VN" sz="2800" dirty="0" smtClean="0">
                <a:latin typeface="Constantia" pitchFamily="18" charset="0"/>
                <a:cs typeface="Times New Roman" pitchFamily="18" charset="0"/>
              </a:rPr>
              <a:t>udija podstiče i podržava mehanizme i mjere zaštite koje imaju za cilj </a:t>
            </a:r>
            <a:r>
              <a:rPr lang="vi-VN" sz="2800" u="sng" dirty="0" smtClean="0">
                <a:latin typeface="Constantia" pitchFamily="18" charset="0"/>
                <a:cs typeface="Times New Roman" pitchFamily="18" charset="0"/>
              </a:rPr>
              <a:t>održavanje i jačanje institucionalne i operativne nezavisnosti pravosuđa</a:t>
            </a:r>
            <a:r>
              <a:rPr lang="vi-VN" sz="2800" dirty="0" smtClean="0">
                <a:latin typeface="Constantia" pitchFamily="18" charset="0"/>
                <a:cs typeface="Times New Roman" pitchFamily="18" charset="0"/>
              </a:rPr>
              <a:t>. </a:t>
            </a:r>
          </a:p>
          <a:p>
            <a:r>
              <a:rPr lang="sr-Latn-BA" sz="2800" dirty="0" smtClean="0"/>
              <a:t>sudija ima mogućnost i izbor da u okvirima institucije u kojoj radi ili pak profesionalnog sudijskog udruženja kojem može da bude član, da se konstruktivno, te kritičkim i samokritičkim istupima i prijedlozima i vlastitim primjerom zalaže za jačanje nezavisnosti sudstva; ovakvim ponašanjem treba zamijeniti eventualni “kritizerski” odnos prema </a:t>
            </a:r>
            <a:r>
              <a:rPr lang="vi-VN" sz="2800" dirty="0" smtClean="0"/>
              <a:t>pravosuđu</a:t>
            </a:r>
            <a:r>
              <a:rPr lang="sr-Latn-BA" sz="2800" dirty="0" smtClean="0"/>
              <a:t>.</a:t>
            </a:r>
            <a:endParaRPr lang="sr-Latn-BA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sr-Latn-BA" sz="3600" b="1" dirty="0" smtClean="0"/>
              <a:t>Uloga medija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/>
          <a:p>
            <a:r>
              <a:rPr lang="sr-Latn-BA" sz="2800" b="1" dirty="0" smtClean="0"/>
              <a:t>na kreiranje percepcije o sudstvu u znatnoj mjeri utiču i mediji</a:t>
            </a:r>
            <a:r>
              <a:rPr lang="sr-Latn-BA" sz="2800" dirty="0" smtClean="0"/>
              <a:t>. </a:t>
            </a:r>
          </a:p>
          <a:p>
            <a:r>
              <a:rPr lang="sr-Latn-BA" sz="2800" dirty="0" smtClean="0"/>
              <a:t>odnos medija kao kreatora javnog mišljenja i sudova i sudija je izuzetno važno </a:t>
            </a:r>
            <a:r>
              <a:rPr lang="sr-Latn-BA" sz="2800" dirty="0" err="1" smtClean="0"/>
              <a:t>pozicionirati</a:t>
            </a:r>
            <a:r>
              <a:rPr lang="sr-Latn-BA" sz="2800" dirty="0" smtClean="0"/>
              <a:t> na način da javnost dobije relevantne informacije o ovoj grani vlasti ili konkretnom predmetu koji je od njenog interesa s jedne strane, a da se pri tom ne ugrozi tok postupka i naruše osnovni postulati, posebno krivičnog postupka (“</a:t>
            </a:r>
            <a:r>
              <a:rPr lang="sr-Latn-BA" sz="2800" dirty="0" err="1" smtClean="0"/>
              <a:t>presumpcija</a:t>
            </a:r>
            <a:r>
              <a:rPr lang="sr-Latn-BA" sz="2800" dirty="0" smtClean="0"/>
              <a:t> nevinosti” kao jedan od najznačajnijih postulata krivičnog postupka).</a:t>
            </a:r>
            <a:endParaRPr lang="sr-Latn-BA" sz="2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sr-Latn-BA" sz="3600" b="1" dirty="0" smtClean="0"/>
              <a:t>Visoki standardi sudijskog ponašanja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r>
              <a:rPr lang="sr-Latn-BA" sz="2800" b="1" dirty="0" smtClean="0">
                <a:cs typeface="Times New Roman" pitchFamily="18" charset="0"/>
              </a:rPr>
              <a:t>s</a:t>
            </a:r>
            <a:r>
              <a:rPr lang="vi-VN" sz="2800" b="1" dirty="0" smtClean="0">
                <a:latin typeface="Constantia" pitchFamily="18" charset="0"/>
                <a:cs typeface="Times New Roman" pitchFamily="18" charset="0"/>
              </a:rPr>
              <a:t>udija promovi</a:t>
            </a:r>
            <a:r>
              <a:rPr lang="sr-Latn-BA" sz="2800" b="1" dirty="0" err="1" smtClean="0">
                <a:latin typeface="Constantia" pitchFamily="18" charset="0"/>
                <a:cs typeface="Times New Roman" pitchFamily="18" charset="0"/>
              </a:rPr>
              <a:t>še</a:t>
            </a:r>
            <a:r>
              <a:rPr lang="vi-VN" sz="2800" b="1" dirty="0" smtClean="0">
                <a:latin typeface="Constantia" pitchFamily="18" charset="0"/>
                <a:cs typeface="Times New Roman" pitchFamily="18" charset="0"/>
              </a:rPr>
              <a:t> visoke standarde sudijskog ponašanja u cilju jačanja povjerenja javnosti u pravosuđe. </a:t>
            </a:r>
            <a:endParaRPr lang="sr-Latn-BA" sz="2800" b="1" dirty="0" smtClean="0">
              <a:latin typeface="Constantia" pitchFamily="18" charset="0"/>
              <a:cs typeface="Times New Roman" pitchFamily="18" charset="0"/>
            </a:endParaRPr>
          </a:p>
          <a:p>
            <a:r>
              <a:rPr lang="sr-Latn-BA" sz="2800" dirty="0" smtClean="0"/>
              <a:t>obaveza je sudije da “odiše” časnošću i ugledom kako u sudnici tako i van nje. </a:t>
            </a:r>
          </a:p>
          <a:p>
            <a:r>
              <a:rPr lang="sr-Latn-BA" sz="2800" b="1" dirty="0" smtClean="0"/>
              <a:t>biti sudija ili tužilac je čast, a ne samo posao</a:t>
            </a:r>
            <a:r>
              <a:rPr lang="sr-Latn-BA" sz="2800" dirty="0" smtClean="0"/>
              <a:t>.</a:t>
            </a:r>
          </a:p>
          <a:p>
            <a:r>
              <a:rPr lang="sr-Latn-BA" sz="2800" dirty="0" smtClean="0"/>
              <a:t>sudija </a:t>
            </a:r>
            <a:r>
              <a:rPr lang="vi-VN" sz="2800" dirty="0" smtClean="0">
                <a:latin typeface="Constantia" pitchFamily="18" charset="0"/>
              </a:rPr>
              <a:t>svojevoljno mora da se podvrgne određenim zabranama i da ima izuzetno visok stepen</a:t>
            </a:r>
            <a:r>
              <a:rPr lang="sr-Latn-BA" sz="2800" dirty="0" smtClean="0">
                <a:latin typeface="Constantia" pitchFamily="18" charset="0"/>
              </a:rPr>
              <a:t> </a:t>
            </a:r>
            <a:r>
              <a:rPr lang="pl-PL" sz="2800" dirty="0" smtClean="0"/>
              <a:t>opreza u kontaktima u i van profesionalne zajednice.</a:t>
            </a:r>
          </a:p>
          <a:p>
            <a:r>
              <a:rPr lang="pl-PL" sz="2800" b="1" dirty="0" smtClean="0"/>
              <a:t>sudijsko ponašanje u i van sudnice je </a:t>
            </a:r>
            <a:r>
              <a:rPr lang="sr-Latn-BA" sz="2800" b="1" dirty="0" smtClean="0"/>
              <a:t>pod stalnim okom javnosti.</a:t>
            </a:r>
            <a:endParaRPr lang="vi-VN" sz="2800" b="1" dirty="0" smtClean="0">
              <a:latin typeface="Constantia" pitchFamily="18" charset="0"/>
              <a:cs typeface="Times New Roman" pitchFamily="18" charset="0"/>
            </a:endParaRPr>
          </a:p>
          <a:p>
            <a:endParaRPr lang="sr-Latn-BA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sr-Latn-BA" sz="3600" b="1" dirty="0" smtClean="0"/>
              <a:t>Individualna nezavisnost sudije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sr-Latn-BA" sz="2800" b="1" dirty="0" smtClean="0">
                <a:cs typeface="Times New Roman" pitchFamily="18" charset="0"/>
              </a:rPr>
              <a:t>sudija će odbiti svaki pokušaj uticaja na njegove odluke i van sudskog postupka.</a:t>
            </a:r>
          </a:p>
          <a:p>
            <a:r>
              <a:rPr lang="sr-Latn-BA" sz="2800" dirty="0" smtClean="0"/>
              <a:t>individualna nezavisnost sudije je direktno uslovljena njegovim ličnim integritetom. </a:t>
            </a:r>
          </a:p>
          <a:p>
            <a:r>
              <a:rPr lang="sr-Latn-BA" sz="2800" dirty="0" smtClean="0"/>
              <a:t>sudija koji ima nedolične veze sa političkim krugovima, koji ima privatne interese koji su u sukobu sa javnim interesom obavljanja sudijske funkcije, ili sudija na kojeg pojedinci ili grupe mogu vršiti pritisak, može ostaviti utisak da je njegova lična nezavisnost kompromitovana.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sr-Latn-BA" sz="3600" b="1" dirty="0" smtClean="0"/>
              <a:t>b) Nepristrasnost nosilaca pravosudnih funkcija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sr-Latn-BA" sz="2800" b="1" dirty="0" smtClean="0"/>
              <a:t>OSNOVNI PRINCIP</a:t>
            </a:r>
            <a:r>
              <a:rPr lang="sr-Latn-BA" sz="2800" dirty="0" smtClean="0"/>
              <a:t>: </a:t>
            </a:r>
            <a:r>
              <a:rPr lang="sr-Latn-BA" sz="2800" b="1" u="sng" dirty="0" smtClean="0"/>
              <a:t>sudija obavlja svoju funkciju i tretira sve strane u predmetu bez favorizovanja, pristrasnosti i predrasuda</a:t>
            </a:r>
            <a:r>
              <a:rPr lang="sr-Latn-BA" sz="2800" dirty="0" smtClean="0"/>
              <a:t>. </a:t>
            </a:r>
          </a:p>
          <a:p>
            <a:r>
              <a:rPr lang="sr-Latn-BA" sz="2800" dirty="0" smtClean="0"/>
              <a:t>nepristrasnost se odnosi ne samo na odluku, nego i na postupak donošenja te odluke.</a:t>
            </a:r>
          </a:p>
          <a:p>
            <a:r>
              <a:rPr lang="sr-Latn-BA" sz="2800" dirty="0" smtClean="0"/>
              <a:t>pojam </a:t>
            </a:r>
            <a:r>
              <a:rPr lang="sr-Latn-BA" sz="2800" b="1" dirty="0" smtClean="0"/>
              <a:t>“nepristrasnost</a:t>
            </a:r>
            <a:r>
              <a:rPr lang="sr-Latn-BA" sz="2800" dirty="0" smtClean="0"/>
              <a:t>” manifestuje odnos sudije prema konkretnom slučaju i njegovim učesnicima (strankama).</a:t>
            </a:r>
          </a:p>
          <a:p>
            <a:endParaRPr lang="sr-Latn-BA" sz="2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dirty="0" smtClean="0"/>
              <a:t>Nepristrasnost nosilaca pravosudnih funkcija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032448"/>
          </a:xfrm>
        </p:spPr>
        <p:txBody>
          <a:bodyPr/>
          <a:lstStyle/>
          <a:p>
            <a:r>
              <a:rPr lang="sr-Latn-BA" sz="2800" b="1" dirty="0" smtClean="0"/>
              <a:t>p</a:t>
            </a:r>
            <a:r>
              <a:rPr lang="vi-VN" sz="2800" b="1" dirty="0" smtClean="0">
                <a:latin typeface="Constantia" pitchFamily="18" charset="0"/>
              </a:rPr>
              <a:t>ravo na pravično suđenje zahtijeva da sudija bude nepristrasan</a:t>
            </a:r>
            <a:r>
              <a:rPr lang="vi-VN" sz="2800" b="1" dirty="0" smtClean="0"/>
              <a:t>. </a:t>
            </a:r>
            <a:endParaRPr lang="sr-Latn-BA" sz="2800" b="1" dirty="0" smtClean="0"/>
          </a:p>
          <a:p>
            <a:r>
              <a:rPr lang="sr-Latn-BA" sz="2800" b="1" dirty="0" smtClean="0"/>
              <a:t>n</a:t>
            </a:r>
            <a:r>
              <a:rPr lang="vi-VN" sz="2800" b="1" dirty="0" smtClean="0">
                <a:latin typeface="Constantia" pitchFamily="18" charset="0"/>
              </a:rPr>
              <a:t>epristrasnost zahtijeva</a:t>
            </a:r>
            <a:r>
              <a:rPr lang="sr-Latn-BA" sz="2800" b="1" dirty="0" smtClean="0">
                <a:latin typeface="Constantia" pitchFamily="18" charset="0"/>
              </a:rPr>
              <a:t> </a:t>
            </a:r>
            <a:r>
              <a:rPr lang="sr-Latn-BA" sz="2800" dirty="0" smtClean="0">
                <a:latin typeface="Constantia" pitchFamily="18" charset="0"/>
              </a:rPr>
              <a:t>da sudija nije opterećen predrasudama u vezi sa odlukom koju donosi, da ne dozvoli da </a:t>
            </a:r>
            <a:r>
              <a:rPr lang="vi-VN" sz="2800" dirty="0" smtClean="0">
                <a:latin typeface="Constantia" pitchFamily="18" charset="0"/>
              </a:rPr>
              <a:t>prilikom suđenja bude opterećen vanjskim informacijama (bilo da se radi o stavu</a:t>
            </a:r>
            <a:r>
              <a:rPr lang="sr-Latn-BA" sz="2800" dirty="0" smtClean="0">
                <a:latin typeface="Constantia" pitchFamily="18" charset="0"/>
              </a:rPr>
              <a:t> javnosti ili bilo kojem drugom pritisku), već da svoje mišljenje zasniva na onim </a:t>
            </a:r>
            <a:r>
              <a:rPr lang="vi-VN" sz="2800" dirty="0" smtClean="0">
                <a:latin typeface="Constantia" pitchFamily="18" charset="0"/>
              </a:rPr>
              <a:t>činjenicama iznesenim na suđenju</a:t>
            </a:r>
            <a:r>
              <a:rPr lang="vi-VN" sz="2800" dirty="0" smtClean="0"/>
              <a:t>.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dirty="0" smtClean="0"/>
              <a:t>Nepristrasnost nosilaca pravosudnih funkcija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800" dirty="0" smtClean="0"/>
              <a:t>p</a:t>
            </a:r>
            <a:r>
              <a:rPr lang="vi-VN" sz="2800" dirty="0" smtClean="0">
                <a:latin typeface="Constantia" pitchFamily="18" charset="0"/>
              </a:rPr>
              <a:t>ravo na suđenje pred nepristrasnim sudom znači da</a:t>
            </a:r>
            <a:r>
              <a:rPr lang="sr-Latn-BA" sz="2800" dirty="0" smtClean="0">
                <a:latin typeface="Constantia" pitchFamily="18" charset="0"/>
              </a:rPr>
              <a:t> </a:t>
            </a:r>
            <a:r>
              <a:rPr lang="vi-VN" sz="2800" dirty="0" smtClean="0">
                <a:latin typeface="Constantia" pitchFamily="18" charset="0"/>
              </a:rPr>
              <a:t>sudije (ili porotnici) nemaju poseban interes u određenom slučaju, kao i da nemaju </a:t>
            </a:r>
            <a:r>
              <a:rPr lang="vi-VN" sz="2800" dirty="0" smtClean="0"/>
              <a:t>već</a:t>
            </a:r>
            <a:r>
              <a:rPr lang="sr-Latn-BA" sz="2800" dirty="0" smtClean="0"/>
              <a:t> formirano mišljenje o postupku ili strankama kao sudionicima tog postupka. </a:t>
            </a:r>
          </a:p>
          <a:p>
            <a:r>
              <a:rPr lang="sr-Latn-BA" sz="2800" dirty="0" smtClean="0"/>
              <a:t>podrazumijeva se da su sudije nepristrasni donosioci odluka u predmetima, bez predrasuda ili favorizovanja bilo koga i bilo čega.</a:t>
            </a:r>
          </a:p>
          <a:p>
            <a:r>
              <a:rPr lang="sr-Latn-BA" sz="2800" dirty="0" smtClean="0"/>
              <a:t>neutralni donosilac odluka koji nije podložan spoljnim uticajima.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sr-Latn-BA" sz="3600" b="1" dirty="0" smtClean="0"/>
              <a:t>Nepristrasnost nosilaca pravosudnih funkcija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507288" cy="4104456"/>
          </a:xfrm>
        </p:spPr>
        <p:txBody>
          <a:bodyPr/>
          <a:lstStyle/>
          <a:p>
            <a:r>
              <a:rPr lang="sr-Latn-BA" sz="2800" dirty="0" smtClean="0"/>
              <a:t>kako bi se postigla nepristrasnost, države, druge institucije i privatne stranke, imaju obavezu da se suzdrže od bilo kakvih pritisaka na sudiju, a sudije imaju dužnost da se ponašaju nepristrasno.</a:t>
            </a:r>
          </a:p>
          <a:p>
            <a:r>
              <a:rPr lang="sr-Latn-BA" sz="2800" b="1" dirty="0" smtClean="0"/>
              <a:t>pojam nepristrasan može se definisati kao odsustvo predrasuda, animoziteta ili simpatija </a:t>
            </a:r>
            <a:r>
              <a:rPr lang="pl-PL" sz="2800" b="1" dirty="0" smtClean="0"/>
              <a:t>prema jednoj od stranaka u postupku. </a:t>
            </a:r>
          </a:p>
          <a:p>
            <a:r>
              <a:rPr lang="pl-PL" sz="2800" dirty="0" smtClean="0"/>
              <a:t>sudovi moraju biti stvarno nepristrasni, ali ta </a:t>
            </a:r>
            <a:r>
              <a:rPr lang="sr-Latn-BA" sz="2800" dirty="0" smtClean="0"/>
              <a:t>nepristrasnost mora biti i očigledna (vidljiva). </a:t>
            </a:r>
          </a:p>
          <a:p>
            <a:endParaRPr lang="sr-Latn-BA" sz="2400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dirty="0" smtClean="0"/>
              <a:t>Nepristrasnost nosilaca pravosudnih funkcija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sr-Latn-BA" sz="2800" b="1" dirty="0" smtClean="0">
                <a:latin typeface="Constantia" pitchFamily="18" charset="0"/>
              </a:rPr>
              <a:t>pojam nepristrasnosti možemo posmatrati u objektivnom i subjektivnom smislu.</a:t>
            </a:r>
          </a:p>
          <a:p>
            <a:r>
              <a:rPr lang="vi-VN" sz="2800" i="1" dirty="0" smtClean="0">
                <a:latin typeface="Constantia" pitchFamily="18" charset="0"/>
              </a:rPr>
              <a:t>Evropski sud za ljudska prava ukazuje na razliku između subjektivnog pristupa sudijskoj</a:t>
            </a:r>
            <a:r>
              <a:rPr lang="sr-Latn-BA" sz="2800" i="1" dirty="0" smtClean="0">
                <a:latin typeface="Constantia" pitchFamily="18" charset="0"/>
              </a:rPr>
              <a:t> </a:t>
            </a:r>
            <a:r>
              <a:rPr lang="sr-Latn-BA" sz="2800" dirty="0" smtClean="0">
                <a:latin typeface="Constantia" pitchFamily="18" charset="0"/>
              </a:rPr>
              <a:t>nepristrasnosti, kojim se pokušava utvrditi lično uvjerenje sudije u konkretnom slučaju, i </a:t>
            </a:r>
            <a:r>
              <a:rPr lang="pt-BR" sz="2800" dirty="0" smtClean="0">
                <a:latin typeface="Constantia" pitchFamily="18" charset="0"/>
              </a:rPr>
              <a:t>objektivnog pristupa, kojim se utvrđuje da li sudija pruža dovoljno garancija da se</a:t>
            </a:r>
            <a:r>
              <a:rPr lang="sr-Latn-BA" sz="2800" dirty="0" smtClean="0">
                <a:latin typeface="Constantia" pitchFamily="18" charset="0"/>
              </a:rPr>
              <a:t> isključi bilo kakva sumnja u njegovu nepristranost.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sr-Latn-BA" sz="3600" b="1" dirty="0" smtClean="0"/>
              <a:t>Objektivni i subjektivni test nepristrasnosti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/>
          <a:lstStyle/>
          <a:p>
            <a:r>
              <a:rPr lang="sr-Latn-BA" sz="2800" u="sng" dirty="0" smtClean="0">
                <a:latin typeface="Constantia" pitchFamily="18" charset="0"/>
              </a:rPr>
              <a:t>sudija ili sud se smatra nepristrasnim ako zadovoljava uslove objektivnog i subjektivnog testa nepristrasnosti</a:t>
            </a:r>
            <a:r>
              <a:rPr lang="sr-Latn-BA" sz="2800" dirty="0" smtClean="0">
                <a:latin typeface="Constantia" pitchFamily="18" charset="0"/>
              </a:rPr>
              <a:t>.</a:t>
            </a:r>
          </a:p>
          <a:p>
            <a:r>
              <a:rPr lang="sr-Latn-BA" sz="2800" b="1" dirty="0" smtClean="0">
                <a:latin typeface="Constantia" pitchFamily="18" charset="0"/>
              </a:rPr>
              <a:t>subjektivni test - sastoji se u tome da se utvrde lična uvjerenja sudije koji sudi </a:t>
            </a:r>
            <a:r>
              <a:rPr lang="vi-VN" sz="2800" dirty="0" smtClean="0">
                <a:latin typeface="Constantia" pitchFamily="18" charset="0"/>
              </a:rPr>
              <a:t>u određenom predmetu</a:t>
            </a:r>
            <a:r>
              <a:rPr lang="sr-Latn-BA" sz="2800" dirty="0" smtClean="0">
                <a:latin typeface="Constantia" pitchFamily="18" charset="0"/>
              </a:rPr>
              <a:t>; t</a:t>
            </a:r>
            <a:r>
              <a:rPr lang="vi-VN" sz="2800" dirty="0" smtClean="0">
                <a:latin typeface="Constantia" pitchFamily="18" charset="0"/>
              </a:rPr>
              <a:t>o ima za posljedicu da</a:t>
            </a:r>
            <a:r>
              <a:rPr lang="sr-Latn-BA" sz="2800" dirty="0" smtClean="0">
                <a:latin typeface="Constantia" pitchFamily="18" charset="0"/>
              </a:rPr>
              <a:t> </a:t>
            </a:r>
            <a:r>
              <a:rPr lang="vi-VN" sz="2800" dirty="0" smtClean="0">
                <a:latin typeface="Constantia" pitchFamily="18" charset="0"/>
              </a:rPr>
              <a:t>nijedan sudija ne smije imati lične</a:t>
            </a:r>
            <a:r>
              <a:rPr lang="sr-Latn-BA" sz="2800" dirty="0" smtClean="0">
                <a:latin typeface="Constantia" pitchFamily="18" charset="0"/>
              </a:rPr>
              <a:t> predrasude ili sklonosti prema jednoj od stranaka. </a:t>
            </a:r>
          </a:p>
          <a:p>
            <a:r>
              <a:rPr lang="sr-Latn-BA" sz="2800" dirty="0" smtClean="0">
                <a:latin typeface="Constantia" pitchFamily="18" charset="0"/>
              </a:rPr>
              <a:t>subjektivna nepristrasnost se samo može pretpostavljati.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sr-Latn-BA" sz="3600" b="1" dirty="0" smtClean="0"/>
              <a:t>1. Nezavisnost pravosuđa (pravosuđe u užem i širem smislu)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4680520"/>
          </a:xfrm>
        </p:spPr>
        <p:txBody>
          <a:bodyPr/>
          <a:lstStyle/>
          <a:p>
            <a:r>
              <a:rPr lang="sr-Latn-BA" sz="2800" b="1" dirty="0" smtClean="0">
                <a:cs typeface="Times New Roman" pitchFamily="18" charset="0"/>
              </a:rPr>
              <a:t>OSNOVNI ZAHTJEV</a:t>
            </a:r>
            <a:r>
              <a:rPr lang="sr-Latn-BA" sz="2800" dirty="0" smtClean="0">
                <a:cs typeface="Times New Roman" pitchFamily="18" charset="0"/>
              </a:rPr>
              <a:t>: </a:t>
            </a:r>
            <a:r>
              <a:rPr lang="sr-Latn-BA" sz="2800" b="1" u="sng" dirty="0" smtClean="0">
                <a:cs typeface="Times New Roman" pitchFamily="18" charset="0"/>
              </a:rPr>
              <a:t>nezavisnost pravosuđa </a:t>
            </a:r>
            <a:r>
              <a:rPr lang="vi-VN" sz="2800" b="1" u="sng" dirty="0" smtClean="0">
                <a:latin typeface="Constantia" pitchFamily="18" charset="0"/>
                <a:cs typeface="Times New Roman" pitchFamily="18" charset="0"/>
              </a:rPr>
              <a:t>predstavlja preduslov za vladavinu prava</a:t>
            </a:r>
            <a:r>
              <a:rPr lang="vi-VN" sz="2800" dirty="0" smtClean="0">
                <a:latin typeface="Constantia" pitchFamily="18" charset="0"/>
                <a:cs typeface="Times New Roman" pitchFamily="18" charset="0"/>
              </a:rPr>
              <a:t>. </a:t>
            </a:r>
          </a:p>
          <a:p>
            <a:r>
              <a:rPr lang="sr-Latn-BA" sz="2800" dirty="0" smtClean="0">
                <a:cs typeface="Times New Roman" pitchFamily="18" charset="0"/>
              </a:rPr>
              <a:t>princip podjele vlasti – jedinstva vlasti.</a:t>
            </a:r>
          </a:p>
          <a:p>
            <a:r>
              <a:rPr lang="sr-Latn-BA" sz="2800" dirty="0" smtClean="0">
                <a:cs typeface="Times New Roman" pitchFamily="18" charset="0"/>
              </a:rPr>
              <a:t>u BiH, zakonodavni i institucionalni okvir su učinili pravosuđe nezavisnim od druge dvije grane vlasti.</a:t>
            </a:r>
          </a:p>
          <a:p>
            <a:r>
              <a:rPr lang="sr-Latn-BA" sz="2800" b="1" dirty="0" smtClean="0">
                <a:cs typeface="Times New Roman" pitchFamily="18" charset="0"/>
              </a:rPr>
              <a:t>uspostavljanjem VSTS BiH </a:t>
            </a:r>
            <a:r>
              <a:rPr lang="sr-Latn-BA" sz="2800" dirty="0" smtClean="0">
                <a:cs typeface="Times New Roman" pitchFamily="18" charset="0"/>
              </a:rPr>
              <a:t>kreiran je okvir za samoregulaciju pravosuđa.</a:t>
            </a:r>
          </a:p>
          <a:p>
            <a:r>
              <a:rPr lang="sr-Latn-BA" sz="2800" u="sng" dirty="0" smtClean="0">
                <a:cs typeface="Times New Roman" pitchFamily="18" charset="0"/>
              </a:rPr>
              <a:t>izvršna i zakonodavna vlast više nemaju uticaja na imenovanje, ocjenjivanje, napredovanje, edukaciju i disciplinovanje nosilaca pravosudnih f-ja</a:t>
            </a:r>
            <a:r>
              <a:rPr lang="sr-Latn-BA" sz="2800" dirty="0" smtClean="0">
                <a:cs typeface="Times New Roman" pitchFamily="18" charset="0"/>
              </a:rPr>
              <a:t>.</a:t>
            </a:r>
          </a:p>
          <a:p>
            <a:endParaRPr lang="sr-Latn-BA" sz="28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sr-Latn-BA" sz="3600" b="1" dirty="0" smtClean="0"/>
              <a:t>Objektivni test nepristrasnosti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800" b="1" dirty="0" smtClean="0">
                <a:latin typeface="Constantia" pitchFamily="18" charset="0"/>
              </a:rPr>
              <a:t>objektivni - sastoji se u tome da se utvrdi da li sudija pruža dovoljno </a:t>
            </a:r>
            <a:r>
              <a:rPr lang="sr-Latn-BA" sz="2800" dirty="0" smtClean="0">
                <a:latin typeface="Constantia" pitchFamily="18" charset="0"/>
              </a:rPr>
              <a:t>garancija da se isključi svaka sumnja u njegovu pristrasnost.</a:t>
            </a:r>
          </a:p>
          <a:p>
            <a:r>
              <a:rPr lang="sr-Latn-BA" sz="2800" dirty="0" smtClean="0">
                <a:latin typeface="Constantia" pitchFamily="18" charset="0"/>
              </a:rPr>
              <a:t>objektivna nepristrasnost se može objektivno utvrditi, da li postoje činjenice koje mogu dovesti u pitanje nepristrasnost sudije (npr. sudija je prethodno radio kao advokat ili je svjedok u kontroverznom slučaju, zatim sudija, odnosno član porodice sudije ima materijalni interes vezan za ishod).</a:t>
            </a:r>
            <a:endParaRPr lang="sr-Latn-BA" sz="2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dirty="0" smtClean="0"/>
              <a:t>Nepristrasnost nosilaca pravosudnih funkcija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r>
              <a:rPr lang="sr-Latn-BA" sz="2800" dirty="0" smtClean="0"/>
              <a:t>koncept sudijske nepristranosti podrazumjeva i dužnost sudije </a:t>
            </a:r>
            <a:r>
              <a:rPr lang="sr-Latn-BA" sz="2800" b="1" dirty="0" smtClean="0"/>
              <a:t>da sam zatraži izuzeće </a:t>
            </a:r>
            <a:r>
              <a:rPr lang="sr-Latn-BA" sz="2800" dirty="0" smtClean="0"/>
              <a:t>iz slučaja za koji smatra da neće moći voditi na nepristrasan način.</a:t>
            </a:r>
          </a:p>
          <a:p>
            <a:r>
              <a:rPr lang="sr-Latn-BA" sz="2800" dirty="0" err="1" smtClean="0"/>
              <a:t>Bangalorska</a:t>
            </a:r>
            <a:r>
              <a:rPr lang="sr-Latn-BA" sz="2800" dirty="0" smtClean="0"/>
              <a:t> načela ponašanja sudija pominju nepristranost kao temeljnu vrijednost, nerazdvojivu od pojma sudijske dužnosti.</a:t>
            </a:r>
            <a:endParaRPr lang="sr-Latn-BA" sz="28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r-Latn-BA" sz="3600" b="1" dirty="0" smtClean="0"/>
              <a:t>Nepristrasnost sudije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040560"/>
          </a:xfrm>
        </p:spPr>
        <p:txBody>
          <a:bodyPr/>
          <a:lstStyle/>
          <a:p>
            <a:r>
              <a:rPr lang="sr-Latn-BA" sz="2800" dirty="0" smtClean="0">
                <a:latin typeface="Constantia" pitchFamily="18" charset="0"/>
              </a:rPr>
              <a:t>s</a:t>
            </a:r>
            <a:r>
              <a:rPr lang="vi-VN" sz="2800" dirty="0" smtClean="0">
                <a:latin typeface="Constantia" pitchFamily="18" charset="0"/>
              </a:rPr>
              <a:t>udija se ponaša u sudu i van suda na način da održava i unapređuje povjerenje javnosti i stranaka u nepristrasnost tog sudije i pravosuđa u cjelini. </a:t>
            </a:r>
          </a:p>
          <a:p>
            <a:r>
              <a:rPr lang="sr-Latn-BA" sz="2800" dirty="0" smtClean="0">
                <a:latin typeface="Constantia" pitchFamily="18" charset="0"/>
              </a:rPr>
              <a:t>sudija se ponaša, u svojim privatnim ili službenim poslovima, na takav način da prilike u kojim bi bilo neophodno izuzeti ga iz sudskog postupka, svede na najmanju moguću mjeru. </a:t>
            </a:r>
          </a:p>
          <a:p>
            <a:r>
              <a:rPr lang="sr-Latn-BA" sz="2800" dirty="0" smtClean="0">
                <a:latin typeface="Constantia" pitchFamily="18" charset="0"/>
              </a:rPr>
              <a:t>s</a:t>
            </a:r>
            <a:r>
              <a:rPr lang="vi-VN" sz="2800" dirty="0" smtClean="0">
                <a:latin typeface="Constantia" pitchFamily="18" charset="0"/>
              </a:rPr>
              <a:t>udija se uzdržava od članstva u grupama i organizacijama ili učešća u javnim diskusijama kojima se, po mišljenju javnosti, podriva povjerenje u nepristrasnost sudije i pravosuđe uop</a:t>
            </a:r>
            <a:r>
              <a:rPr lang="sr-Latn-BA" sz="2800" dirty="0" err="1" smtClean="0">
                <a:latin typeface="Constantia" pitchFamily="18" charset="0"/>
              </a:rPr>
              <a:t>št</a:t>
            </a:r>
            <a:r>
              <a:rPr lang="vi-VN" sz="2800" dirty="0" smtClean="0">
                <a:latin typeface="Constantia" pitchFamily="18" charset="0"/>
              </a:rPr>
              <a:t>e</a:t>
            </a:r>
            <a:r>
              <a:rPr lang="sr-Latn-BA" sz="2800" dirty="0" smtClean="0">
                <a:latin typeface="Constantia" pitchFamily="18" charset="0"/>
              </a:rPr>
              <a:t>.</a:t>
            </a:r>
            <a:endParaRPr lang="sr-Latn-BA" sz="2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/>
          <a:lstStyle/>
          <a:p>
            <a:r>
              <a:rPr lang="sr-Latn-BA" sz="3600" b="1" dirty="0" smtClean="0"/>
              <a:t>Učestvovanje </a:t>
            </a:r>
            <a:r>
              <a:rPr lang="vi-VN" sz="3600" b="1" dirty="0" smtClean="0">
                <a:latin typeface="Constantia" pitchFamily="18" charset="0"/>
              </a:rPr>
              <a:t>u građanskim, dobrotvornim i vjerskim aktivnostima</a:t>
            </a:r>
            <a:endParaRPr lang="sr-Latn-BA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8640960" cy="4104456"/>
          </a:xfrm>
        </p:spPr>
        <p:txBody>
          <a:bodyPr/>
          <a:lstStyle/>
          <a:p>
            <a:r>
              <a:rPr lang="sr-Latn-BA" sz="2400" b="1" dirty="0" smtClean="0">
                <a:latin typeface="+mj-lt"/>
              </a:rPr>
              <a:t>s</a:t>
            </a:r>
            <a:r>
              <a:rPr lang="vi-VN" sz="2400" b="1" dirty="0" smtClean="0">
                <a:latin typeface="Constantia" pitchFamily="18" charset="0"/>
              </a:rPr>
              <a:t>udija može učestvovati u </a:t>
            </a:r>
            <a:r>
              <a:rPr lang="sr-Latn-BA" sz="2400" b="1" dirty="0" smtClean="0">
                <a:latin typeface="Constantia" pitchFamily="18" charset="0"/>
              </a:rPr>
              <a:t>navedenim</a:t>
            </a:r>
            <a:r>
              <a:rPr lang="vi-VN" sz="2400" b="1" dirty="0" smtClean="0">
                <a:latin typeface="Constantia" pitchFamily="18" charset="0"/>
              </a:rPr>
              <a:t> aktivnostima, pod sljedećim uslovima</a:t>
            </a:r>
            <a:r>
              <a:rPr lang="vi-VN" sz="2400" dirty="0" smtClean="0">
                <a:latin typeface="+mj-lt"/>
              </a:rPr>
              <a:t>: </a:t>
            </a:r>
          </a:p>
          <a:p>
            <a:pPr marL="457200" indent="-457200">
              <a:buAutoNum type="alphaLcParenBoth"/>
            </a:pPr>
            <a:r>
              <a:rPr lang="sr-Latn-BA" sz="2400" dirty="0" smtClean="0"/>
              <a:t>da izbjegava svaku aktivnost ili vezu koja bi se mogla nepovoljno odraziti na njegovu nepristrasnost ili bi ga mogla </a:t>
            </a:r>
            <a:r>
              <a:rPr lang="sr-Latn-BA" sz="2400" dirty="0" err="1" smtClean="0"/>
              <a:t>omesti</a:t>
            </a:r>
            <a:r>
              <a:rPr lang="sr-Latn-BA" sz="2400" dirty="0" smtClean="0"/>
              <a:t> u vršenju sudijske funkcije; </a:t>
            </a:r>
          </a:p>
          <a:p>
            <a:pPr marL="457200" indent="-457200">
              <a:buAutoNum type="alphaLcParenBoth"/>
            </a:pPr>
            <a:r>
              <a:rPr lang="sr-Latn-BA" sz="2400" dirty="0" smtClean="0"/>
              <a:t>da ne koristi prestiž svog položaja za prikupljanje sredstava, osim u sudske ili dobrotvorne svrhe; </a:t>
            </a:r>
          </a:p>
          <a:p>
            <a:pPr marL="457200" indent="-457200">
              <a:buAutoNum type="alphaLcParenBoth"/>
            </a:pPr>
            <a:r>
              <a:rPr lang="sr-Latn-BA" sz="2400" dirty="0" smtClean="0"/>
              <a:t>da izbjegava svako učešće u aktivnostima koje bi mogle rezultirati sudskim sporovima; </a:t>
            </a:r>
          </a:p>
          <a:p>
            <a:pPr marL="457200" indent="-457200">
              <a:buAutoNum type="alphaLcParenBoth"/>
            </a:pPr>
            <a:r>
              <a:rPr lang="sr-Latn-BA" sz="2400" dirty="0" smtClean="0"/>
              <a:t>da ne daje pravne, niti savjete u vezi finansijskih ulaganja.</a:t>
            </a:r>
            <a:endParaRPr lang="sr-Latn-BA" sz="24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sr-Latn-BA" sz="3600" b="1" dirty="0" smtClean="0"/>
              <a:t>Sudija neće...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457200" indent="-457200">
              <a:buAutoNum type="alphaLcParenBoth"/>
            </a:pPr>
            <a:r>
              <a:rPr lang="sr-Latn-BA" sz="2400" dirty="0" smtClean="0">
                <a:latin typeface="Constantia" pitchFamily="18" charset="0"/>
                <a:cs typeface="Times New Roman" pitchFamily="18" charset="0"/>
              </a:rPr>
              <a:t>biti član političkih stranaka; </a:t>
            </a:r>
          </a:p>
          <a:p>
            <a:pPr marL="457200" indent="-457200">
              <a:buAutoNum type="alphaLcParenBoth"/>
            </a:pPr>
            <a:r>
              <a:rPr lang="sr-Latn-BA" sz="2400" dirty="0" smtClean="0">
                <a:latin typeface="Constantia" pitchFamily="18" charset="0"/>
                <a:cs typeface="Times New Roman" pitchFamily="18" charset="0"/>
              </a:rPr>
              <a:t>prisustvovati političkim skupovima i manifestacijama; </a:t>
            </a:r>
          </a:p>
          <a:p>
            <a:pPr marL="457200" indent="-457200">
              <a:buAutoNum type="alphaLcParenBoth"/>
            </a:pPr>
            <a:r>
              <a:rPr lang="sr-Latn-BA" sz="2400" dirty="0" smtClean="0">
                <a:latin typeface="Constantia" pitchFamily="18" charset="0"/>
                <a:cs typeface="Times New Roman" pitchFamily="18" charset="0"/>
              </a:rPr>
              <a:t>davati priloge političkim strankama ili kampanjama; </a:t>
            </a:r>
          </a:p>
          <a:p>
            <a:pPr marL="457200" indent="-457200">
              <a:buAutoNum type="alphaLcParenBoth"/>
            </a:pPr>
            <a:r>
              <a:rPr lang="vi-VN" sz="2400" dirty="0" smtClean="0">
                <a:latin typeface="Constantia" pitchFamily="18" charset="0"/>
                <a:cs typeface="Times New Roman" pitchFamily="18" charset="0"/>
              </a:rPr>
              <a:t>javno učestvovati u kontroverznim političkim diskusijama, osim po pitanjima koja se direktno tiču rada sudova, nezavisnosti pravosuđa ili fundamentalnih aspekata sprovođenja pravde; </a:t>
            </a:r>
            <a:endParaRPr lang="sr-Latn-BA" sz="24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>
              <a:buAutoNum type="alphaLcParenBoth"/>
            </a:pPr>
            <a:r>
              <a:rPr lang="sr-Latn-BA" sz="2400" dirty="0" smtClean="0">
                <a:latin typeface="Constantia" pitchFamily="18" charset="0"/>
                <a:cs typeface="Times New Roman" pitchFamily="18" charset="0"/>
              </a:rPr>
              <a:t>potpisivati peticije koje bi mogle imati uticaja na neku političku odluku. </a:t>
            </a:r>
          </a:p>
          <a:p>
            <a:r>
              <a:rPr lang="sr-Latn-BA" sz="2400" b="1" dirty="0" smtClean="0">
                <a:latin typeface="Constantia" pitchFamily="18" charset="0"/>
                <a:cs typeface="Times New Roman" pitchFamily="18" charset="0"/>
              </a:rPr>
              <a:t>sudija se uzdržava od ponašanja koje bi moglo kod javnosti izazvati utisak da je sudija politički aktivan.</a:t>
            </a:r>
            <a:endParaRPr lang="sr-Latn-BA" sz="2400" b="1" dirty="0"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sr-Latn-BA" sz="3600" b="1" dirty="0" smtClean="0"/>
              <a:t>Nepristrasnost sudije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/>
          <a:lstStyle/>
          <a:p>
            <a:r>
              <a:rPr lang="sr-Latn-BA" sz="2800" dirty="0" smtClean="0">
                <a:latin typeface="+mj-lt"/>
                <a:cs typeface="Times New Roman" pitchFamily="18" charset="0"/>
              </a:rPr>
              <a:t>sudija će uzeti u obzir da bi politička aktivnost članova njegove uže porodice mogla imati uticaja na javnu predodžbu o njegovoj pristrasnosti, u kom slučaju će zatražiti svoje izuzeće. </a:t>
            </a:r>
          </a:p>
          <a:p>
            <a:r>
              <a:rPr lang="sr-Latn-BA" sz="2800" dirty="0" smtClean="0">
                <a:latin typeface="+mj-lt"/>
                <a:cs typeface="Times New Roman" pitchFamily="18" charset="0"/>
              </a:rPr>
              <a:t>sudija, u svojim ličnim odnosima sa pripadnicima pravne profesije, izbjegava situacije koje bi opravdano mogle izazvati sumnju u njegovu nepristrasnost. </a:t>
            </a:r>
          </a:p>
          <a:p>
            <a:r>
              <a:rPr lang="sr-Latn-BA" sz="2800" dirty="0" smtClean="0">
                <a:latin typeface="+mj-lt"/>
                <a:cs typeface="Times New Roman" pitchFamily="18" charset="0"/>
              </a:rPr>
              <a:t>za nepristrasnost sudije izuzetno je važna zabrana ex </a:t>
            </a:r>
            <a:r>
              <a:rPr lang="sr-Latn-BA" sz="2800" dirty="0" err="1" smtClean="0">
                <a:latin typeface="+mj-lt"/>
                <a:cs typeface="Times New Roman" pitchFamily="18" charset="0"/>
              </a:rPr>
              <a:t>parte</a:t>
            </a:r>
            <a:r>
              <a:rPr lang="sr-Latn-BA" sz="2800" dirty="0" smtClean="0">
                <a:latin typeface="+mj-lt"/>
                <a:cs typeface="Times New Roman" pitchFamily="18" charset="0"/>
              </a:rPr>
              <a:t> komunikacija (svaka komunikacija u vezi predmeta sa bilo kojom stranom u sporu).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sr-Latn-BA" sz="3600" b="1" dirty="0" smtClean="0"/>
              <a:t>Nepristrasnost sudije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sr-Latn-BA" sz="2800" dirty="0" smtClean="0">
                <a:cs typeface="Times New Roman" pitchFamily="18" charset="0"/>
              </a:rPr>
              <a:t>sudija ne daje bilo kakav komentar u javnosti ili privatno, kako u vezi predmeta u kojem postupa, tako i predmeta u kojem bi mogao postupati, a koji bi opravdano mogao izazvati sumnju u njegovu nepristrasnost. </a:t>
            </a:r>
          </a:p>
          <a:p>
            <a:r>
              <a:rPr lang="sr-Latn-BA" sz="2800" dirty="0" smtClean="0">
                <a:cs typeface="Times New Roman" pitchFamily="18" charset="0"/>
              </a:rPr>
              <a:t>sudija će zatražiti svoje izuzeće ako kod javnosti može stvoriti utisak da nije u stanju odlučivati o predmetu nepristrasno, kao i kada to sam ocijeni.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sr-Latn-BA" sz="3600" b="1" dirty="0" smtClean="0"/>
              <a:t>c) Jednakost u postupanju 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sr-Latn-BA" sz="2800" b="1" dirty="0" smtClean="0">
                <a:latin typeface="+mj-lt"/>
                <a:cs typeface="Times New Roman" pitchFamily="18" charset="0"/>
              </a:rPr>
              <a:t>sudija poznaje i poštuje različitosti u društvu</a:t>
            </a:r>
            <a:r>
              <a:rPr lang="sr-Latn-BA" sz="2800" dirty="0" smtClean="0">
                <a:latin typeface="+mj-lt"/>
                <a:cs typeface="Times New Roman" pitchFamily="18" charset="0"/>
              </a:rPr>
              <a:t>, a koje se naročito odnose na rasu, boju kože, pol, vjersku pripadnost, nacionalno porijeklo, društveni stalež, invalidnost, starosnu dob, bračni status, seksualno opredjeljenje, socijalni i ekonomski status i druge kriterije, i </a:t>
            </a:r>
            <a:r>
              <a:rPr lang="sr-Latn-BA" sz="2800" b="1" dirty="0" smtClean="0">
                <a:latin typeface="+mj-lt"/>
                <a:cs typeface="Times New Roman" pitchFamily="18" charset="0"/>
              </a:rPr>
              <a:t>odnosi se prema svim osobama sa kojima ima profesionalne kontakte sa jednakim poštovanjem.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r-Latn-BA" sz="3600" b="1" dirty="0" smtClean="0"/>
              <a:t>Princip jednakosti...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/>
          <a:lstStyle/>
          <a:p>
            <a:r>
              <a:rPr lang="sr-Latn-BA" sz="2800" b="1" dirty="0" smtClean="0"/>
              <a:t>... se ogleda u sljedećim pravilima</a:t>
            </a:r>
            <a:r>
              <a:rPr lang="sr-Latn-BA" sz="2800" dirty="0" smtClean="0"/>
              <a:t>:</a:t>
            </a:r>
          </a:p>
          <a:p>
            <a:pPr marL="514350" indent="-514350">
              <a:buAutoNum type="arabicPeriod"/>
            </a:pPr>
            <a:r>
              <a:rPr lang="sr-Latn-BA" sz="2800" dirty="0" smtClean="0"/>
              <a:t>sudija u obavljanju svoje funkcije neće riječima niti ponašanjem pokazivati naklonost ili predrasude prema bilo kom pojedincu ili grupi. </a:t>
            </a:r>
          </a:p>
          <a:p>
            <a:pPr marL="514350" indent="-514350">
              <a:buAutoNum type="arabicPeriod"/>
            </a:pPr>
            <a:r>
              <a:rPr lang="sr-Latn-BA" sz="2800" dirty="0" smtClean="0"/>
              <a:t>sudija obavlja svoju funkciju tako da </a:t>
            </a:r>
            <a:r>
              <a:rPr lang="sr-Latn-BA" sz="2800" dirty="0" err="1" smtClean="0"/>
              <a:t>obezbijedi</a:t>
            </a:r>
            <a:r>
              <a:rPr lang="sr-Latn-BA" sz="2800" dirty="0" smtClean="0"/>
              <a:t> jednak tretman učesnika u postupku. </a:t>
            </a:r>
          </a:p>
          <a:p>
            <a:pPr marL="514350" indent="-514350">
              <a:buAutoNum type="arabicPeriod"/>
            </a:pPr>
            <a:r>
              <a:rPr lang="sr-Latn-BA" sz="2800" dirty="0" smtClean="0"/>
              <a:t>sudija neće dozvoliti strankama, sudskom osoblju i drugim licima koja su pod njegovim nadzorom da bez opravdanog razloga različito tretiraju ostale učesnike u postupku.</a:t>
            </a:r>
          </a:p>
          <a:p>
            <a:endParaRPr lang="sr-Latn-BA" sz="24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dirty="0" smtClean="0"/>
              <a:t>d) Integritet i dostojanstveno ponašanje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sr-Latn-BA" sz="2800" b="1" u="sng" dirty="0" smtClean="0"/>
              <a:t>osnovni zahtjev</a:t>
            </a:r>
            <a:r>
              <a:rPr lang="sr-Latn-BA" sz="2800" b="1" dirty="0" smtClean="0"/>
              <a:t>: sudija se ponaša moralno, dostojanstveno i u skladu sa dignitetom funkcije koju obavlja. </a:t>
            </a:r>
          </a:p>
          <a:p>
            <a:r>
              <a:rPr lang="sr-Latn-BA" sz="2800" b="1" u="sng" dirty="0" smtClean="0"/>
              <a:t>Šta to znači</a:t>
            </a:r>
            <a:r>
              <a:rPr lang="sr-Latn-BA" sz="2800" dirty="0" smtClean="0"/>
              <a:t>: </a:t>
            </a:r>
          </a:p>
          <a:p>
            <a:pPr marL="457200" indent="-457200">
              <a:buAutoNum type="arabicPeriod"/>
            </a:pPr>
            <a:r>
              <a:rPr lang="sr-Latn-BA" sz="2800" dirty="0" smtClean="0"/>
              <a:t>sudija, kao predmet stalnog nadzora javnosti, slobodno i dobrovoljno prihvata ograničenja koja mu nameće funkcija koju obavlja; </a:t>
            </a:r>
          </a:p>
          <a:p>
            <a:pPr marL="457200" indent="-457200">
              <a:buAutoNum type="arabicPeriod"/>
            </a:pPr>
            <a:r>
              <a:rPr lang="sr-Latn-BA" sz="2800" dirty="0" smtClean="0"/>
              <a:t>s</a:t>
            </a:r>
            <a:r>
              <a:rPr lang="vi-VN" sz="2800" dirty="0" smtClean="0">
                <a:latin typeface="Constantia" pitchFamily="18" charset="0"/>
              </a:rPr>
              <a:t>udija se ponaša na način da afirmi</a:t>
            </a:r>
            <a:r>
              <a:rPr lang="sr-Latn-BA" sz="2800" dirty="0" err="1" smtClean="0">
                <a:latin typeface="Constantia" pitchFamily="18" charset="0"/>
              </a:rPr>
              <a:t>še</a:t>
            </a:r>
            <a:r>
              <a:rPr lang="vi-VN" sz="2800" dirty="0" smtClean="0">
                <a:latin typeface="Constantia" pitchFamily="18" charset="0"/>
              </a:rPr>
              <a:t> povjerenje javnosti u integritet pravosuđa</a:t>
            </a:r>
            <a:r>
              <a:rPr lang="vi-VN" sz="2800" dirty="0" smtClean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r>
              <a:rPr lang="sr-Latn-BA" sz="3600" b="1" dirty="0" smtClean="0"/>
              <a:t>S</a:t>
            </a:r>
            <a:r>
              <a:rPr lang="vi-VN" sz="3600" b="1" dirty="0" smtClean="0">
                <a:latin typeface="Constantia" pitchFamily="18" charset="0"/>
              </a:rPr>
              <a:t>udska</a:t>
            </a:r>
            <a:r>
              <a:rPr lang="vi-VN" sz="3600" b="1" dirty="0" smtClean="0"/>
              <a:t> </a:t>
            </a:r>
            <a:r>
              <a:rPr lang="vi-VN" sz="3600" b="1" dirty="0" smtClean="0">
                <a:latin typeface="Constantia" pitchFamily="18" charset="0"/>
              </a:rPr>
              <a:t>nezavisnost</a:t>
            </a:r>
            <a:endParaRPr lang="sr-Latn-BA" sz="3600" b="1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968552"/>
          </a:xfrm>
        </p:spPr>
        <p:txBody>
          <a:bodyPr/>
          <a:lstStyle/>
          <a:p>
            <a:r>
              <a:rPr lang="sr-Latn-BA" sz="2800" dirty="0" smtClean="0"/>
              <a:t>ona </a:t>
            </a:r>
            <a:r>
              <a:rPr lang="vi-VN" sz="2800" dirty="0" smtClean="0">
                <a:latin typeface="Constantia" pitchFamily="18" charset="0"/>
              </a:rPr>
              <a:t>je </a:t>
            </a:r>
            <a:r>
              <a:rPr lang="vi-VN" sz="2800" u="sng" dirty="0" smtClean="0">
                <a:latin typeface="Constantia" pitchFamily="18" charset="0"/>
              </a:rPr>
              <a:t>pokazatelj vladavine prava </a:t>
            </a:r>
            <a:r>
              <a:rPr lang="vi-VN" sz="2800" dirty="0" smtClean="0">
                <a:latin typeface="Constantia" pitchFamily="18" charset="0"/>
              </a:rPr>
              <a:t>u pravno uređenim demokratskim</a:t>
            </a:r>
            <a:r>
              <a:rPr lang="sr-Latn-BA" sz="2800" dirty="0" smtClean="0">
                <a:latin typeface="Constantia" pitchFamily="18" charset="0"/>
              </a:rPr>
              <a:t> zemljama</a:t>
            </a:r>
            <a:r>
              <a:rPr lang="sr-Latn-BA" sz="2800" dirty="0" smtClean="0"/>
              <a:t> zasnovanoj na garancijama zaštite ljudskih prava i osnovnih sloboda u skladu </a:t>
            </a:r>
            <a:r>
              <a:rPr lang="pl-PL" sz="2800" dirty="0" smtClean="0"/>
              <a:t>sa proklamovanim međunarodnim standardima. </a:t>
            </a:r>
          </a:p>
          <a:p>
            <a:r>
              <a:rPr lang="pl-PL" sz="2800" dirty="0" smtClean="0"/>
              <a:t>za ocjenu dostignutog </a:t>
            </a:r>
            <a:r>
              <a:rPr lang="sr-Latn-BA" sz="2800" dirty="0" smtClean="0"/>
              <a:t>stepena nezavisnosti od posebnog je značaja: da li se radi o </a:t>
            </a:r>
            <a:r>
              <a:rPr lang="sr-Latn-BA" sz="2800" u="sng" dirty="0" smtClean="0"/>
              <a:t>proklamovanoj nezavisnosti</a:t>
            </a:r>
            <a:r>
              <a:rPr lang="sr-Latn-BA" sz="2800" dirty="0" smtClean="0"/>
              <a:t> (kroz najviše pravne akte jedne države), </a:t>
            </a:r>
            <a:r>
              <a:rPr lang="sr-Latn-BA" sz="2800" u="sng" dirty="0" smtClean="0"/>
              <a:t>ili o suštinskoj, stvarnoj </a:t>
            </a:r>
            <a:r>
              <a:rPr lang="vi-VN" sz="2800" u="sng" dirty="0" smtClean="0"/>
              <a:t>nezavisnosti </a:t>
            </a:r>
            <a:r>
              <a:rPr lang="vi-VN" sz="2800" b="1" dirty="0" smtClean="0">
                <a:latin typeface="Constantia" pitchFamily="18" charset="0"/>
              </a:rPr>
              <a:t>(koja je obezbjeđena garancijama najviših međun</a:t>
            </a:r>
            <a:r>
              <a:rPr lang="sr-Latn-BA" sz="2800" b="1" dirty="0" smtClean="0">
                <a:latin typeface="Constantia" pitchFamily="18" charset="0"/>
              </a:rPr>
              <a:t>.</a:t>
            </a:r>
            <a:r>
              <a:rPr lang="vi-VN" sz="2800" b="1" dirty="0" smtClean="0">
                <a:latin typeface="Constantia" pitchFamily="18" charset="0"/>
              </a:rPr>
              <a:t> standarda i</a:t>
            </a:r>
            <a:r>
              <a:rPr lang="sr-Latn-BA" sz="2800" b="1" dirty="0" smtClean="0">
                <a:latin typeface="Constantia" pitchFamily="18" charset="0"/>
              </a:rPr>
              <a:t> </a:t>
            </a:r>
            <a:r>
              <a:rPr lang="vi-VN" sz="2800" dirty="0" smtClean="0">
                <a:latin typeface="Constantia" pitchFamily="18" charset="0"/>
              </a:rPr>
              <a:t>postojanjem institucija koje obezbjeđuju te standarde </a:t>
            </a:r>
            <a:r>
              <a:rPr lang="vi-VN" sz="2800" dirty="0" smtClean="0"/>
              <a:t>nezavisnosti).</a:t>
            </a:r>
            <a:endParaRPr lang="sr-Latn-BA" sz="28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r-Latn-BA" sz="3600" b="1" dirty="0" smtClean="0"/>
              <a:t>Slobode koje uživaju sudije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sr-Latn-BA" sz="2800" dirty="0" smtClean="0">
                <a:latin typeface="+mj-lt"/>
              </a:rPr>
              <a:t>s</a:t>
            </a:r>
            <a:r>
              <a:rPr lang="vi-VN" sz="2800" dirty="0" smtClean="0">
                <a:latin typeface="Constantia" pitchFamily="18" charset="0"/>
              </a:rPr>
              <a:t>udija, kao i svaki drugi građanin, ima pravo na slobodu izražavanja, misli, s</a:t>
            </a:r>
            <a:r>
              <a:rPr lang="sr-Latn-BA" sz="2800" dirty="0" smtClean="0">
                <a:latin typeface="Constantia" pitchFamily="18" charset="0"/>
              </a:rPr>
              <a:t>a</a:t>
            </a:r>
            <a:r>
              <a:rPr lang="vi-VN" sz="2800" dirty="0" smtClean="0">
                <a:latin typeface="Constantia" pitchFamily="18" charset="0"/>
              </a:rPr>
              <a:t>vjesti, vjeroispovijesti, udruživanja i okupljanja, ali da se u ostvarivanju tih prava, uvijek ponaša na takav način da očuva dignitet sudijskog položaja, nepristrasnost i nezavisnost pravosuđa</a:t>
            </a:r>
            <a:r>
              <a:rPr lang="sr-Latn-BA" sz="2800" dirty="0" smtClean="0">
                <a:latin typeface="Constantia" pitchFamily="18" charset="0"/>
              </a:rPr>
              <a:t>;</a:t>
            </a:r>
          </a:p>
          <a:p>
            <a:pPr marL="514350" indent="-514350">
              <a:buAutoNum type="arabicPeriod" startAt="3"/>
            </a:pPr>
            <a:r>
              <a:rPr lang="sr-Latn-BA" sz="2800" dirty="0" smtClean="0">
                <a:latin typeface="+mj-lt"/>
                <a:cs typeface="Times New Roman" pitchFamily="18" charset="0"/>
              </a:rPr>
              <a:t>sudija može formirati ili biti član udruženja sudija, ili drugih organizacija koje zastupaju interese sudija;</a:t>
            </a:r>
          </a:p>
          <a:p>
            <a:pPr marL="514350" indent="-514350">
              <a:buAutoNum type="arabicPeriod" startAt="3"/>
            </a:pPr>
            <a:r>
              <a:rPr lang="sr-Latn-BA" sz="2800" dirty="0" smtClean="0">
                <a:latin typeface="+mj-lt"/>
                <a:cs typeface="Times New Roman" pitchFamily="18" charset="0"/>
              </a:rPr>
              <a:t>sudija neće dopustiti da pripadnik pravne profesije koristi njegovu kuću ili stan kao </a:t>
            </a:r>
            <a:r>
              <a:rPr lang="sr-Latn-BA" sz="2800" dirty="0" err="1" smtClean="0">
                <a:latin typeface="+mj-lt"/>
                <a:cs typeface="Times New Roman" pitchFamily="18" charset="0"/>
              </a:rPr>
              <a:t>kancel</a:t>
            </a:r>
            <a:r>
              <a:rPr lang="sr-Latn-BA" sz="2800" dirty="0" smtClean="0">
                <a:latin typeface="+mj-lt"/>
                <a:cs typeface="Times New Roman" pitchFamily="18" charset="0"/>
              </a:rPr>
              <a:t>.</a:t>
            </a:r>
            <a:endParaRPr lang="sr-Latn-BA" sz="2800" dirty="0" smtClean="0">
              <a:latin typeface="+mj-lt"/>
            </a:endParaRPr>
          </a:p>
          <a:p>
            <a:pPr marL="514350" indent="-514350">
              <a:buAutoNum type="arabicPeriod" startAt="3"/>
            </a:pPr>
            <a:endParaRPr lang="sr-Latn-BA" sz="28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sr-Latn-BA" sz="3600" b="1" dirty="0" smtClean="0"/>
              <a:t>Dostojanstveno ponašanje sudije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435280" cy="3384376"/>
          </a:xfrm>
        </p:spPr>
        <p:txBody>
          <a:bodyPr/>
          <a:lstStyle/>
          <a:p>
            <a:r>
              <a:rPr lang="sr-Latn-BA" sz="2800" dirty="0" smtClean="0">
                <a:cs typeface="Times New Roman" pitchFamily="18" charset="0"/>
              </a:rPr>
              <a:t>sudija je dužan da čuva dostojanstvo suda i svoju lično.</a:t>
            </a:r>
          </a:p>
          <a:p>
            <a:r>
              <a:rPr lang="sr-Latn-BA" sz="2800" dirty="0" smtClean="0">
                <a:cs typeface="Times New Roman" pitchFamily="18" charset="0"/>
              </a:rPr>
              <a:t>budući da sudija nije samo posao već način života, dobrovoljno prihvata ograničenja koja mu nameće sudijska funkcija.</a:t>
            </a:r>
          </a:p>
          <a:p>
            <a:r>
              <a:rPr lang="sr-Latn-BA" sz="2800" dirty="0" smtClean="0">
                <a:cs typeface="Times New Roman" pitchFamily="18" charset="0"/>
              </a:rPr>
              <a:t>mora se uzdržavati od svakog postupka kojim se stvara utisak o postojanju korupcije u sudu.</a:t>
            </a:r>
          </a:p>
          <a:p>
            <a:endParaRPr lang="sr-Latn-BA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sr-Latn-BA" sz="3600" b="1" dirty="0" smtClean="0"/>
              <a:t>Dozvoljene aktivnosti sudije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sr-Latn-BA" sz="2400" u="sng" dirty="0" smtClean="0">
                <a:latin typeface="Constantia" pitchFamily="18" charset="0"/>
                <a:cs typeface="Times New Roman" pitchFamily="18" charset="0"/>
              </a:rPr>
              <a:t>sudija </a:t>
            </a:r>
            <a:r>
              <a:rPr lang="sr-Latn-BA" sz="2400" b="1" u="sng" dirty="0" smtClean="0">
                <a:latin typeface="Constantia" pitchFamily="18" charset="0"/>
                <a:cs typeface="Times New Roman" pitchFamily="18" charset="0"/>
              </a:rPr>
              <a:t>može učestvovati </a:t>
            </a:r>
            <a:r>
              <a:rPr lang="sr-Latn-BA" sz="2400" u="sng" dirty="0" smtClean="0">
                <a:latin typeface="Constantia" pitchFamily="18" charset="0"/>
                <a:cs typeface="Times New Roman" pitchFamily="18" charset="0"/>
              </a:rPr>
              <a:t>u aktivnostima koje nisu direktno povezane sa obavljanjem sudijske f-je, ako takve aktivnosti ne umanjuju dignitet f-je ili se na drugi način ne miješaju u izvršavanje te f-je</a:t>
            </a:r>
            <a:r>
              <a:rPr lang="sr-Latn-BA" sz="2400" dirty="0" smtClean="0">
                <a:latin typeface="Constantia" pitchFamily="18" charset="0"/>
                <a:cs typeface="Times New Roman" pitchFamily="18" charset="0"/>
              </a:rPr>
              <a:t> u skladu sa ovim Kodeksom: </a:t>
            </a:r>
          </a:p>
          <a:p>
            <a:pPr marL="457200" indent="-457200">
              <a:buAutoNum type="alphaLcParenR"/>
            </a:pPr>
            <a:r>
              <a:rPr lang="vi-VN" sz="2400" dirty="0" smtClean="0">
                <a:latin typeface="Constantia" pitchFamily="18" charset="0"/>
                <a:cs typeface="Times New Roman" pitchFamily="18" charset="0"/>
              </a:rPr>
              <a:t>pisati, predavati, podučavati i učestvovati u naučnim, kulturnim i stručnim aktivnostima vezanim za pravo, pravni sistem, te sprovođenje pravde; </a:t>
            </a:r>
            <a:endParaRPr lang="sr-Latn-BA" sz="24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vi-VN" sz="2400" dirty="0" smtClean="0">
                <a:latin typeface="Constantia" pitchFamily="18" charset="0"/>
                <a:cs typeface="Times New Roman" pitchFamily="18" charset="0"/>
              </a:rPr>
              <a:t>učestvovati na javnim raspravama koje se odnose na pravo, pravni sistem i sprovođenje pravde; </a:t>
            </a:r>
            <a:endParaRPr lang="sr-Latn-BA" sz="24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sr-Latn-BA" sz="2400" dirty="0" smtClean="0">
                <a:latin typeface="Constantia" pitchFamily="18" charset="0"/>
                <a:cs typeface="Times New Roman" pitchFamily="18" charset="0"/>
              </a:rPr>
              <a:t>biti član vladinih komisija, odbora i savjetodavnih tijela, ako takvo članstvo nije u suprotnosti s javnim utiskom o nepristrasnosti i političkoj neutralnosti sudije. </a:t>
            </a:r>
          </a:p>
          <a:p>
            <a:endParaRPr lang="sr-Latn-BA" sz="18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sr-Latn-BA" sz="3600" b="1" dirty="0" smtClean="0">
                <a:cs typeface="Times New Roman" pitchFamily="18" charset="0"/>
              </a:rPr>
              <a:t>Postupanje sa poklonom i drugim koristima – ključni principi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sr-Latn-BA" sz="2400" dirty="0" smtClean="0">
                <a:latin typeface="+mj-lt"/>
                <a:cs typeface="Times New Roman" pitchFamily="18" charset="0"/>
              </a:rPr>
              <a:t>sudija (tužilac) i članovi njegove uže porodice </a:t>
            </a:r>
            <a:r>
              <a:rPr lang="sr-Latn-BA" sz="2400" u="sng" dirty="0" smtClean="0">
                <a:latin typeface="+mj-lt"/>
                <a:cs typeface="Times New Roman" pitchFamily="18" charset="0"/>
              </a:rPr>
              <a:t>neće tražiti niti prihvatati </a:t>
            </a:r>
            <a:r>
              <a:rPr lang="sr-Latn-BA" sz="2400" dirty="0" smtClean="0">
                <a:latin typeface="+mj-lt"/>
                <a:cs typeface="Times New Roman" pitchFamily="18" charset="0"/>
              </a:rPr>
              <a:t>poklone, oporuke, pozajmice i druge usluge vezane za postupanje ili propuštanje u obavljanju sudijske (tužilačke) funkcije, niti će to svjesno dozvoliti sudskom osoblju ili drugima koji su pod njegovim nadzorom. </a:t>
            </a:r>
          </a:p>
          <a:p>
            <a:pPr marL="457200" indent="-457200">
              <a:buAutoNum type="arabicPeriod"/>
            </a:pPr>
            <a:r>
              <a:rPr lang="sr-Latn-BA" sz="2400" dirty="0" smtClean="0">
                <a:latin typeface="+mj-lt"/>
                <a:cs typeface="Times New Roman" pitchFamily="18" charset="0"/>
              </a:rPr>
              <a:t>u skladu sa zakonskim propisima koji regulišu dužnost prijavljivanja poklona, sudija (tužilac) </a:t>
            </a:r>
            <a:r>
              <a:rPr lang="sr-Latn-BA" sz="2400" b="1" dirty="0" smtClean="0">
                <a:latin typeface="+mj-lt"/>
                <a:cs typeface="Times New Roman" pitchFamily="18" charset="0"/>
              </a:rPr>
              <a:t>može primiti simboličan poklon, nagradu ili korist</a:t>
            </a:r>
            <a:r>
              <a:rPr lang="sr-Latn-BA" sz="2400" dirty="0" smtClean="0">
                <a:latin typeface="+mj-lt"/>
                <a:cs typeface="Times New Roman" pitchFamily="18" charset="0"/>
              </a:rPr>
              <a:t>, u skladu sa prilikom u kojoj se oni daju, pod uslovom da se taj poklon, nagrada ili korist ne mogu opravdano smatrati za pokušaj uticanja na sudiju (tužioca) u obavljanju sudijske (tužilačke) funkcije, ili na drugi način stvarati utisak u javnosti o pristrasnosti sudije (tužioca).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r-Latn-BA" sz="3600" b="1" dirty="0" smtClean="0"/>
              <a:t>Šta je važno znati?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sr-Latn-BA" sz="2800" dirty="0" smtClean="0"/>
              <a:t>za nosioca pravosudne funkcije je </a:t>
            </a:r>
            <a:r>
              <a:rPr lang="sr-Latn-BA" sz="2800" b="1" u="sng" dirty="0" smtClean="0"/>
              <a:t>suštinsko pitanje da li se poklon, pozajmica ili drugi predmet od vrijednosti ili koristi daju u vezi sa njegovim službenim položajem.</a:t>
            </a:r>
          </a:p>
          <a:p>
            <a:r>
              <a:rPr lang="sr-Latn-BA" sz="2800" dirty="0" smtClean="0"/>
              <a:t>ako postoji direktna ili posredna veza, prihvatanje poklona, pozajmice, predmeta od vrijednosti i druge koristi može dovesti do situacije sukoba interesa.</a:t>
            </a:r>
            <a:endParaRPr lang="sr-Latn-BA" sz="28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sr-Latn-BA" sz="3600" b="1" dirty="0" smtClean="0"/>
              <a:t>Šta je poklon, predmet od vrijednosti ili druga korist?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507288" cy="4680520"/>
          </a:xfrm>
        </p:spPr>
        <p:txBody>
          <a:bodyPr/>
          <a:lstStyle/>
          <a:p>
            <a:r>
              <a:rPr lang="sr-Latn-BA" sz="2800" b="1" i="1" u="sng" dirty="0" smtClean="0"/>
              <a:t>Smjernice za sprečavanje sukoba interesa </a:t>
            </a:r>
            <a:r>
              <a:rPr lang="sr-Latn-BA" sz="2800" i="1" u="sng" dirty="0" smtClean="0"/>
              <a:t>- </a:t>
            </a:r>
            <a:r>
              <a:rPr lang="sr-Latn-BA" sz="2800" u="sng" dirty="0" smtClean="0"/>
              <a:t>sve </a:t>
            </a:r>
            <a:r>
              <a:rPr lang="sr-Latn-BA" sz="2800" dirty="0" smtClean="0"/>
              <a:t>što se daje ili prima u direktnoj ili indirektnoj vezi sa obavljanjem pravosudne dužnosti. </a:t>
            </a:r>
          </a:p>
          <a:p>
            <a:r>
              <a:rPr lang="sr-Latn-BA" sz="2800" dirty="0" smtClean="0"/>
              <a:t>poklon može da bude novčani i u novčanoj protivvrijednosti, npr. u obliku hartija od vrijednosti, plemenitih metala, umjetnina, </a:t>
            </a:r>
            <a:r>
              <a:rPr lang="vi-VN" sz="2800" dirty="0" smtClean="0">
                <a:latin typeface="Constantia" pitchFamily="18" charset="0"/>
              </a:rPr>
              <a:t>te u formi nekretnina ili pokretne imovine</a:t>
            </a:r>
            <a:r>
              <a:rPr lang="sr-Latn-BA" sz="2800" dirty="0" smtClean="0">
                <a:latin typeface="Constantia" pitchFamily="18" charset="0"/>
              </a:rPr>
              <a:t>..</a:t>
            </a:r>
            <a:r>
              <a:rPr lang="vi-VN" sz="2800" dirty="0" smtClean="0">
                <a:latin typeface="Constantia" pitchFamily="18" charset="0"/>
              </a:rPr>
              <a:t>. </a:t>
            </a:r>
            <a:endParaRPr lang="sr-Latn-BA" sz="2800" dirty="0" smtClean="0">
              <a:latin typeface="Constantia" pitchFamily="18" charset="0"/>
            </a:endParaRPr>
          </a:p>
          <a:p>
            <a:r>
              <a:rPr lang="sr-Latn-BA" sz="2800" dirty="0" smtClean="0"/>
              <a:t>d</a:t>
            </a:r>
            <a:r>
              <a:rPr lang="vi-VN" sz="2800" dirty="0" smtClean="0">
                <a:latin typeface="Constantia" pitchFamily="18" charset="0"/>
              </a:rPr>
              <a:t>ruge koristi (pogodnosti i</a:t>
            </a:r>
            <a:r>
              <a:rPr lang="sr-Latn-BA" sz="2800" dirty="0" smtClean="0">
                <a:latin typeface="Constantia" pitchFamily="18" charset="0"/>
              </a:rPr>
              <a:t> usluge</a:t>
            </a:r>
            <a:r>
              <a:rPr lang="sr-Latn-BA" sz="2800" dirty="0" smtClean="0"/>
              <a:t>) - putovanja, stipendije, gostoprimstva, popusti, pozajmice i krediti, nasljedstva, besplatne usluge, oprost duga...</a:t>
            </a:r>
            <a:endParaRPr lang="sr-Latn-BA" sz="28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pl-PL" sz="3600" b="1" dirty="0" smtClean="0">
                <a:latin typeface="Constantia" pitchFamily="18" charset="0"/>
                <a:cs typeface="Times New Roman" pitchFamily="18" charset="0"/>
              </a:rPr>
              <a:t>e) Stručnost i odgovornost prema poslu</a:t>
            </a:r>
            <a:endParaRPr lang="sr-Latn-BA" sz="3600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608512"/>
          </a:xfrm>
        </p:spPr>
        <p:txBody>
          <a:bodyPr/>
          <a:lstStyle/>
          <a:p>
            <a:r>
              <a:rPr lang="sr-Latn-BA" sz="2800" b="1" u="sng" dirty="0" smtClean="0">
                <a:latin typeface="+mj-lt"/>
                <a:cs typeface="Times New Roman" pitchFamily="18" charset="0"/>
              </a:rPr>
              <a:t>OSNOVNI PRINCIP</a:t>
            </a:r>
            <a:r>
              <a:rPr lang="sr-Latn-BA" sz="2800" b="1" dirty="0" smtClean="0">
                <a:latin typeface="+mj-lt"/>
                <a:cs typeface="Times New Roman" pitchFamily="18" charset="0"/>
              </a:rPr>
              <a:t>: Sudija održava visok nivo profesionalne sposobnosti i obavlja svoju funkciju stručno, savjesno, marljivo i efikasno</a:t>
            </a:r>
            <a:r>
              <a:rPr lang="sr-Latn-BA" sz="2800" dirty="0" smtClean="0">
                <a:latin typeface="+mj-lt"/>
                <a:cs typeface="Times New Roman" pitchFamily="18" charset="0"/>
              </a:rPr>
              <a:t>. </a:t>
            </a:r>
          </a:p>
          <a:p>
            <a:r>
              <a:rPr lang="sr-Latn-BA" sz="2400" b="1" u="sng" dirty="0" smtClean="0">
                <a:latin typeface="+mj-lt"/>
                <a:cs typeface="Times New Roman" pitchFamily="18" charset="0"/>
              </a:rPr>
              <a:t>ŠTA PRINCIP ODGOVORNOSTI PODRAZUMIJEVA</a:t>
            </a:r>
            <a:r>
              <a:rPr lang="sr-Latn-BA" sz="2400" b="1" dirty="0" smtClean="0">
                <a:latin typeface="+mj-lt"/>
                <a:cs typeface="Times New Roman" pitchFamily="18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sr-Latn-BA" sz="2800" dirty="0" smtClean="0">
                <a:latin typeface="+mj-lt"/>
                <a:cs typeface="Times New Roman" pitchFamily="18" charset="0"/>
              </a:rPr>
              <a:t>sudijska f-ja ima prioritet nad svim ostalim aktivnostima sudije. </a:t>
            </a:r>
          </a:p>
          <a:p>
            <a:pPr marL="457200" indent="-457200">
              <a:buFont typeface="+mj-lt"/>
              <a:buAutoNum type="arabicPeriod"/>
            </a:pPr>
            <a:r>
              <a:rPr lang="sr-Latn-BA" sz="2800" dirty="0" smtClean="0">
                <a:latin typeface="+mj-lt"/>
                <a:cs typeface="Times New Roman" pitchFamily="18" charset="0"/>
              </a:rPr>
              <a:t>sudija će posvetiti svoju profesionalnu djelatnost svojim dužnostima</a:t>
            </a:r>
            <a:r>
              <a:rPr lang="sr-Cyrl-BA" sz="2800" dirty="0" smtClean="0">
                <a:latin typeface="+mj-lt"/>
                <a:cs typeface="Times New Roman" pitchFamily="18" charset="0"/>
              </a:rPr>
              <a:t> </a:t>
            </a:r>
            <a:r>
              <a:rPr lang="sr-Latn-BA" sz="2800" dirty="0" smtClean="0">
                <a:latin typeface="+mj-lt"/>
                <a:cs typeface="Times New Roman" pitchFamily="18" charset="0"/>
              </a:rPr>
              <a:t>koje uključuju ne samo obavljanje sudijske f-je, nego i ostale poslove relevantne za poslovanje suda.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pl-PL" sz="3600" b="1" dirty="0" smtClean="0">
                <a:latin typeface="+mn-lt"/>
                <a:cs typeface="Times New Roman" pitchFamily="18" charset="0"/>
              </a:rPr>
              <a:t>Stručnost i odgovornost prema poslu</a:t>
            </a:r>
            <a:endParaRPr lang="sr-Latn-BA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56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sr-Latn-BA" sz="2800" dirty="0" smtClean="0">
                <a:latin typeface="Constantia" pitchFamily="18" charset="0"/>
                <a:cs typeface="Times New Roman" pitchFamily="18" charset="0"/>
              </a:rPr>
              <a:t>s</a:t>
            </a:r>
            <a:r>
              <a:rPr lang="vi-VN" sz="2800" dirty="0" smtClean="0">
                <a:latin typeface="Constantia" pitchFamily="18" charset="0"/>
                <a:cs typeface="Times New Roman" pitchFamily="18" charset="0"/>
              </a:rPr>
              <a:t>udija stalno održava i unapređuje svoje znanje, vještinu i lične kvalitete u cilju adekvatnog obavljanja sudijske f</a:t>
            </a:r>
            <a:r>
              <a:rPr lang="sr-Latn-BA" sz="2800" dirty="0" smtClean="0">
                <a:latin typeface="Constantia" pitchFamily="18" charset="0"/>
                <a:cs typeface="Times New Roman" pitchFamily="18" charset="0"/>
              </a:rPr>
              <a:t>-</a:t>
            </a:r>
            <a:r>
              <a:rPr lang="vi-VN" sz="2800" dirty="0" smtClean="0">
                <a:latin typeface="Constantia" pitchFamily="18" charset="0"/>
                <a:cs typeface="Times New Roman" pitchFamily="18" charset="0"/>
              </a:rPr>
              <a:t>je. </a:t>
            </a:r>
            <a:endParaRPr lang="sr-Latn-BA" sz="2800" dirty="0" smtClean="0">
              <a:latin typeface="Constantia" pitchFamily="18" charset="0"/>
              <a:cs typeface="Times New Roman" pitchFamily="18" charset="0"/>
            </a:endParaRPr>
          </a:p>
          <a:p>
            <a:pPr marL="514350" indent="-514350">
              <a:buAutoNum type="arabicPeriod" startAt="3"/>
            </a:pPr>
            <a:r>
              <a:rPr lang="sr-Latn-BA" sz="2800" dirty="0" smtClean="0">
                <a:latin typeface="Constantia" pitchFamily="18" charset="0"/>
                <a:cs typeface="Times New Roman" pitchFamily="18" charset="0"/>
              </a:rPr>
              <a:t>s</a:t>
            </a:r>
            <a:r>
              <a:rPr lang="vi-VN" sz="2800" dirty="0" smtClean="0">
                <a:latin typeface="Constantia" pitchFamily="18" charset="0"/>
                <a:cs typeface="Times New Roman" pitchFamily="18" charset="0"/>
              </a:rPr>
              <a:t>udija prati relevantnu praksu u međunarodnom pravu, što obuhvata međunarodne konvencije i dr</a:t>
            </a:r>
            <a:r>
              <a:rPr lang="sr-Latn-BA" sz="2800" dirty="0" smtClean="0">
                <a:latin typeface="Constantia" pitchFamily="18" charset="0"/>
                <a:cs typeface="Times New Roman" pitchFamily="18" charset="0"/>
              </a:rPr>
              <a:t>.</a:t>
            </a:r>
            <a:r>
              <a:rPr lang="vi-VN" sz="2800" dirty="0" smtClean="0">
                <a:latin typeface="Constantia" pitchFamily="18" charset="0"/>
                <a:cs typeface="Times New Roman" pitchFamily="18" charset="0"/>
              </a:rPr>
              <a:t> instrumente kojim se ustanovljavaju norme za zaštitu ljudskih prava. </a:t>
            </a:r>
            <a:endParaRPr lang="sr-Latn-BA" sz="2800" dirty="0" smtClean="0">
              <a:latin typeface="Constantia" pitchFamily="18" charset="0"/>
              <a:cs typeface="Times New Roman" pitchFamily="18" charset="0"/>
            </a:endParaRPr>
          </a:p>
          <a:p>
            <a:pPr marL="514350" indent="-514350">
              <a:buAutoNum type="arabicPeriod" startAt="3"/>
            </a:pPr>
            <a:r>
              <a:rPr lang="sr-Latn-BA" sz="2800" dirty="0" smtClean="0">
                <a:latin typeface="Constantia" pitchFamily="18" charset="0"/>
                <a:cs typeface="Times New Roman" pitchFamily="18" charset="0"/>
              </a:rPr>
              <a:t>sudija obavlja svoju funkciju na efikasan i zakonit način, u razumnom roku. </a:t>
            </a:r>
          </a:p>
          <a:p>
            <a:endParaRPr lang="sr-Latn-BA" sz="24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r-Latn-BA" sz="3600" b="1" dirty="0" smtClean="0"/>
              <a:t>Stručnost i odgovornost prema poslu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92488"/>
          </a:xfrm>
        </p:spPr>
        <p:txBody>
          <a:bodyPr/>
          <a:lstStyle/>
          <a:p>
            <a:pPr marL="514350" indent="-514350">
              <a:buAutoNum type="arabicPeriod" startAt="6"/>
            </a:pPr>
            <a:r>
              <a:rPr lang="sr-Latn-BA" sz="2800" dirty="0" smtClean="0">
                <a:latin typeface="Constantia" pitchFamily="18" charset="0"/>
                <a:cs typeface="Times New Roman" pitchFamily="18" charset="0"/>
              </a:rPr>
              <a:t>sudija obavlja svoju funkciju strpljivo, dostojanstveno i korektno, kako u odnosu prema strankama u postupku, tako i u odnosu prema ostalim licima s</a:t>
            </a:r>
            <a:r>
              <a:rPr lang="sr-Cyrl-BA" sz="2800" dirty="0" smtClean="0">
                <a:latin typeface="Constantia" pitchFamily="18" charset="0"/>
                <a:cs typeface="Times New Roman" pitchFamily="18" charset="0"/>
              </a:rPr>
              <a:t>а</a:t>
            </a:r>
            <a:r>
              <a:rPr lang="sr-Latn-BA" sz="2800" dirty="0" smtClean="0">
                <a:latin typeface="Constantia" pitchFamily="18" charset="0"/>
                <a:cs typeface="Times New Roman" pitchFamily="18" charset="0"/>
              </a:rPr>
              <a:t> kojim dolazi u profesionalni kontakt i takvo postupanje zahtijeva od pravnih zastupnika, sudskog osoblja i ostalih koji su pod njegovim nadzorom.</a:t>
            </a:r>
          </a:p>
          <a:p>
            <a:pPr marL="514350" indent="-514350">
              <a:buAutoNum type="arabicPeriod" startAt="6"/>
            </a:pPr>
            <a:r>
              <a:rPr lang="sr-Latn-BA" sz="2800" dirty="0" smtClean="0">
                <a:latin typeface="Constantia" pitchFamily="18" charset="0"/>
                <a:cs typeface="Times New Roman" pitchFamily="18" charset="0"/>
              </a:rPr>
              <a:t>SUDIJA TREBA DA REDOVNO POHAĐA EDUKACIJU O PRAVOSUDNOJ ETICI I INTEGRITETU.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r-Latn-BA" sz="3600" b="1" dirty="0" smtClean="0"/>
              <a:t>Odgovoran odnos sudije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sr-Latn-BA" sz="2800" dirty="0" smtClean="0"/>
              <a:t>odgovoran odnos sudije znači da je sudija dužan da poštuje rokove u toku postupka, uz poštovanje pravila o rješavanju hitnih predmeta, da održava red i pristojnost u svim postupcima pred sudom i da se u ophođenju sa stankama, advokatima, drugim učesnicima u postupku i sudskim osobljem ponaša pristojno, obzirno i sa poštovanjem, da razvija i održava dobre kolegijalne odnose i stručnu saradnju sa drugim sudijama.</a:t>
            </a:r>
            <a:endParaRPr lang="sr-Latn-BA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sr-Latn-BA" sz="3600" b="1" dirty="0" smtClean="0"/>
              <a:t>Nezavisnost    sudija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968552"/>
          </a:xfrm>
        </p:spPr>
        <p:txBody>
          <a:bodyPr/>
          <a:lstStyle/>
          <a:p>
            <a:r>
              <a:rPr lang="sr-Latn-BA" sz="2800" b="1" dirty="0" smtClean="0"/>
              <a:t>ključni atribut pravne države i podrazumijeva </a:t>
            </a:r>
            <a:r>
              <a:rPr lang="sr-Latn-BA" sz="2800" b="1" u="sng" dirty="0" smtClean="0"/>
              <a:t>nezavisnost od bilo koje vlasti </a:t>
            </a:r>
            <a:r>
              <a:rPr lang="sr-Latn-BA" sz="2800" b="1" dirty="0" smtClean="0"/>
              <a:t>pri vršenju pravde kroz donošenje odluka u zakonom </a:t>
            </a:r>
            <a:r>
              <a:rPr lang="vi-VN" sz="2800" b="1" dirty="0" smtClean="0">
                <a:latin typeface="Constantia" pitchFamily="18" charset="0"/>
              </a:rPr>
              <a:t>predviđenom postupku, a na osnovu procjene činjenica i primjene prava</a:t>
            </a:r>
            <a:r>
              <a:rPr lang="vi-VN" sz="2800" dirty="0" smtClean="0">
                <a:latin typeface="Constantia" pitchFamily="18" charset="0"/>
              </a:rPr>
              <a:t>. </a:t>
            </a:r>
            <a:endParaRPr lang="sr-Latn-BA" sz="2800" dirty="0" smtClean="0">
              <a:latin typeface="Constantia" pitchFamily="18" charset="0"/>
            </a:endParaRPr>
          </a:p>
          <a:p>
            <a:r>
              <a:rPr lang="sr-Latn-BA" sz="2800" u="sng" dirty="0" smtClean="0">
                <a:latin typeface="Constantia" pitchFamily="18" charset="0"/>
              </a:rPr>
              <a:t>n</a:t>
            </a:r>
            <a:r>
              <a:rPr lang="vi-VN" sz="2800" u="sng" dirty="0" smtClean="0">
                <a:latin typeface="Constantia" pitchFamily="18" charset="0"/>
              </a:rPr>
              <a:t>ezavisnost</a:t>
            </a:r>
            <a:r>
              <a:rPr lang="sr-Latn-BA" sz="2800" u="sng" dirty="0" smtClean="0">
                <a:latin typeface="Constantia" pitchFamily="18" charset="0"/>
              </a:rPr>
              <a:t> </a:t>
            </a:r>
            <a:r>
              <a:rPr lang="vi-VN" sz="2800" u="sng" dirty="0" smtClean="0">
                <a:latin typeface="Constantia" pitchFamily="18" charset="0"/>
              </a:rPr>
              <a:t>sudija je nužna pretpostavka za pravično suđenje</a:t>
            </a:r>
            <a:r>
              <a:rPr lang="vi-VN" sz="2800" dirty="0" smtClean="0">
                <a:latin typeface="Constantia" pitchFamily="18" charset="0"/>
              </a:rPr>
              <a:t>. </a:t>
            </a:r>
            <a:endParaRPr lang="sr-Latn-BA" sz="2800" dirty="0" smtClean="0">
              <a:latin typeface="Constantia" pitchFamily="18" charset="0"/>
            </a:endParaRPr>
          </a:p>
          <a:p>
            <a:r>
              <a:rPr lang="sr-Latn-BA" sz="2800" dirty="0" smtClean="0"/>
              <a:t>obaveza je države da putem ustava i zakona garantuje nezavisnost pravosuđa i sudije.</a:t>
            </a:r>
          </a:p>
          <a:p>
            <a:r>
              <a:rPr lang="sr-Latn-BA" sz="2800" dirty="0" smtClean="0"/>
              <a:t>nezavisnost se odnosi na sudiju </a:t>
            </a:r>
            <a:r>
              <a:rPr lang="pl-PL" sz="2800" dirty="0" smtClean="0"/>
              <a:t>pojedinca i na pravosudne institucije u cjelini.</a:t>
            </a:r>
            <a:endParaRPr lang="sr-Latn-BA" sz="28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38138"/>
          </a:xfrm>
        </p:spPr>
        <p:txBody>
          <a:bodyPr/>
          <a:lstStyle/>
          <a:p>
            <a:r>
              <a:rPr lang="sr-Latn-BA" sz="3600" b="1" dirty="0" smtClean="0"/>
              <a:t>Prioritet sudijske (tužilačke) funkcije na d svim ostalim aktivnostima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824536"/>
          </a:xfrm>
        </p:spPr>
        <p:txBody>
          <a:bodyPr/>
          <a:lstStyle/>
          <a:p>
            <a:r>
              <a:rPr lang="sr-Latn-BA" sz="2800" b="1" dirty="0" smtClean="0">
                <a:cs typeface="Times New Roman" pitchFamily="18" charset="0"/>
              </a:rPr>
              <a:t>sudijska (tužilačka) f-ja ima prioritet nad svim ostalim aktivnostima sudije (tužioca). </a:t>
            </a:r>
          </a:p>
          <a:p>
            <a:r>
              <a:rPr lang="sr-Latn-BA" sz="2800" dirty="0" smtClean="0"/>
              <a:t>vodeći računa o prednjem, sudija (tužilac) </a:t>
            </a:r>
            <a:r>
              <a:rPr lang="sr-Latn-BA" sz="2800" b="1" u="sng" dirty="0" smtClean="0"/>
              <a:t>može učestvovati</a:t>
            </a:r>
            <a:r>
              <a:rPr lang="sr-Latn-BA" sz="2800" dirty="0" smtClean="0"/>
              <a:t> u aktivnostima koje nisu direktno povezane sa obavljanjem sudijske (tužilačke) f-je, ako takve aktivnosti ne umanjuju dignitet f-je ili se na drugi način ne miješaju u izvršavanje te f-je u skladu sa Kodeksom, kao npr. pisati, predavati, podučavati i učestvovati u naučnim, kulturnim i stručnim </a:t>
            </a:r>
            <a:r>
              <a:rPr lang="vi-VN" sz="2800" dirty="0" smtClean="0">
                <a:latin typeface="Constantia" pitchFamily="18" charset="0"/>
              </a:rPr>
              <a:t>aktivnostima vezanim za pravo, pravni sistem, te sprovođenje pravde</a:t>
            </a:r>
            <a:r>
              <a:rPr lang="sr-Latn-BA" sz="2800" dirty="0" smtClean="0"/>
              <a:t>.</a:t>
            </a:r>
            <a:endParaRPr lang="sr-Latn-BA" sz="2800" dirty="0" smtClean="0">
              <a:cs typeface="Times New Roman" pitchFamily="18" charset="0"/>
            </a:endParaRPr>
          </a:p>
          <a:p>
            <a:endParaRPr lang="sr-Latn-BA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sr-Latn-BA" sz="2800" b="1" i="1" dirty="0" smtClean="0"/>
              <a:t>Član 83. Zakona o VSTS - Zabrana vršenja javnih dužnosti, dužnosti iz pravne oblasti i drugih dužnosti</a:t>
            </a:r>
            <a:endParaRPr lang="sr-Latn-B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sr-Latn-BA" sz="2400" dirty="0" smtClean="0"/>
              <a:t>sudija ili tužilac </a:t>
            </a:r>
            <a:r>
              <a:rPr lang="sr-Latn-BA" sz="2400" b="1" u="sng" dirty="0" smtClean="0"/>
              <a:t>ne smije </a:t>
            </a:r>
            <a:r>
              <a:rPr lang="sr-Latn-BA" sz="2400" dirty="0" smtClean="0"/>
              <a:t>biti advokat, notar niti obavljati druge poslove koji se obavljaju uz naplatu, a koji su nespojivi s</a:t>
            </a:r>
            <a:r>
              <a:rPr lang="sr-Cyrl-BA" sz="2400" dirty="0" smtClean="0"/>
              <a:t>а</a:t>
            </a:r>
            <a:r>
              <a:rPr lang="sr-Latn-BA" sz="2400" dirty="0" smtClean="0"/>
              <a:t> vršenjem dužnosti sudije ili tužioca, </a:t>
            </a:r>
            <a:r>
              <a:rPr lang="pl-PL" sz="2400" dirty="0" smtClean="0"/>
              <a:t>osim ako zakonom nije drugačije propisano.</a:t>
            </a:r>
          </a:p>
          <a:p>
            <a:r>
              <a:rPr lang="sr-Latn-BA" sz="2400" dirty="0" smtClean="0"/>
              <a:t>sudija ili tužilac </a:t>
            </a:r>
            <a:r>
              <a:rPr lang="sr-Latn-BA" sz="2400" b="1" dirty="0" smtClean="0"/>
              <a:t>ne smije </a:t>
            </a:r>
            <a:r>
              <a:rPr lang="sr-Latn-BA" sz="2400" dirty="0" smtClean="0"/>
              <a:t>obavljati bilo kakve druge dužnosti koje mogu ometati vršenje njegove dužnosti.</a:t>
            </a:r>
          </a:p>
          <a:p>
            <a:r>
              <a:rPr lang="sr-Latn-BA" sz="2400" dirty="0" smtClean="0"/>
              <a:t>sudija ili tužilac </a:t>
            </a:r>
            <a:r>
              <a:rPr lang="sr-Latn-BA" sz="2400" b="1" dirty="0" smtClean="0"/>
              <a:t>ne bi trebao </a:t>
            </a:r>
            <a:r>
              <a:rPr lang="sr-Latn-BA" sz="2400" dirty="0" smtClean="0"/>
              <a:t>biti član organizacija koje su povezane sa agencijama za </a:t>
            </a:r>
            <a:r>
              <a:rPr lang="vi-VN" sz="2400" dirty="0" smtClean="0">
                <a:latin typeface="Constantia" pitchFamily="18" charset="0"/>
              </a:rPr>
              <a:t>provođenje zakona, uključujući odbore i komisije za izbor i imenovanje, odbora za razrješenje</a:t>
            </a:r>
            <a:r>
              <a:rPr lang="sr-Latn-BA" sz="2400" dirty="0" smtClean="0">
                <a:latin typeface="Constantia" pitchFamily="18" charset="0"/>
              </a:rPr>
              <a:t> </a:t>
            </a:r>
            <a:r>
              <a:rPr lang="pl-PL" sz="2400" dirty="0" smtClean="0">
                <a:latin typeface="Constantia" pitchFamily="18" charset="0"/>
              </a:rPr>
              <a:t>policijskih rukovodilaca, po</a:t>
            </a:r>
            <a:r>
              <a:rPr lang="pl-PL" sz="2400" dirty="0" smtClean="0"/>
              <a:t>licijskih odbora, te odbora za pritužbe građana na rad policije.</a:t>
            </a:r>
            <a:endParaRPr lang="sr-Latn-BA" sz="24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sr-Latn-BA" sz="3600" b="1" dirty="0" err="1" smtClean="0"/>
              <a:t>Blagovremenost</a:t>
            </a:r>
            <a:r>
              <a:rPr lang="sr-Latn-BA" sz="3600" b="1" dirty="0" smtClean="0"/>
              <a:t> u obavljanju poslova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r>
              <a:rPr lang="sr-Latn-BA" sz="2800" b="1" dirty="0" smtClean="0"/>
              <a:t>blagovremeno obavljanje dužnosti podrazumijeva </a:t>
            </a:r>
            <a:r>
              <a:rPr lang="sr-Latn-BA" sz="2800" dirty="0" err="1" smtClean="0"/>
              <a:t>poštivanje</a:t>
            </a:r>
            <a:r>
              <a:rPr lang="sr-Latn-BA" sz="2800" dirty="0" smtClean="0"/>
              <a:t> radnog </a:t>
            </a:r>
            <a:r>
              <a:rPr lang="pl-PL" sz="2800" dirty="0" smtClean="0"/>
              <a:t>vremena, nekašnjenje na posao, tačan dolazak na zakazane termine u sudu i tužilaštvu, </a:t>
            </a:r>
            <a:r>
              <a:rPr lang="sr-Latn-BA" sz="2800" dirty="0" smtClean="0"/>
              <a:t>te osiguranje da </a:t>
            </a:r>
            <a:r>
              <a:rPr lang="sr-Latn-BA" sz="2800" dirty="0" err="1" smtClean="0"/>
              <a:t>pravosudno</a:t>
            </a:r>
            <a:r>
              <a:rPr lang="sr-Latn-BA" sz="2800" dirty="0" smtClean="0"/>
              <a:t> osoblje, stranke, advokati i drugi učesnici u </a:t>
            </a:r>
            <a:r>
              <a:rPr lang="sr-Latn-BA" sz="2800" dirty="0" err="1" smtClean="0"/>
              <a:t>tužilačkim</a:t>
            </a:r>
            <a:r>
              <a:rPr lang="sr-Latn-BA" sz="2800" dirty="0" smtClean="0"/>
              <a:t> i </a:t>
            </a:r>
            <a:r>
              <a:rPr lang="vi-VN" sz="2800" dirty="0" smtClean="0">
                <a:latin typeface="Constantia" pitchFamily="18" charset="0"/>
              </a:rPr>
              <a:t>sudskim postupcima sarađuju sa nosiocem pravosudne f</a:t>
            </a:r>
            <a:r>
              <a:rPr lang="sr-Cyrl-BA" sz="2800" dirty="0" smtClean="0">
                <a:latin typeface="Constantia" pitchFamily="18" charset="0"/>
              </a:rPr>
              <a:t>-</a:t>
            </a:r>
            <a:r>
              <a:rPr lang="vi-VN" sz="2800" dirty="0" smtClean="0">
                <a:latin typeface="Constantia" pitchFamily="18" charset="0"/>
              </a:rPr>
              <a:t>je u rješavanju predmeta u</a:t>
            </a:r>
            <a:r>
              <a:rPr lang="sr-Latn-BA" sz="2800" dirty="0" smtClean="0">
                <a:latin typeface="Constantia" pitchFamily="18" charset="0"/>
              </a:rPr>
              <a:t> razumnom roku. </a:t>
            </a:r>
          </a:p>
          <a:p>
            <a:r>
              <a:rPr lang="sr-Latn-BA" sz="2800" dirty="0" smtClean="0"/>
              <a:t>nedolazak na posao na vrijeme, raniji izlazak sa posla, te česti izostanci </a:t>
            </a:r>
            <a:r>
              <a:rPr lang="sr-Latn-BA" sz="2800" dirty="0" smtClean="0">
                <a:latin typeface="+mj-lt"/>
              </a:rPr>
              <a:t>sa </a:t>
            </a:r>
            <a:r>
              <a:rPr lang="vi-VN" sz="2800" dirty="0" smtClean="0">
                <a:latin typeface="Constantia" pitchFamily="18" charset="0"/>
              </a:rPr>
              <a:t>radnog mjesta doprinose kašnjenjima i generalno negativnoj percepciji o radu pravosuđa.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r-Latn-BA" sz="3600" b="1" dirty="0" smtClean="0"/>
              <a:t>Dodatna odgovornost rukovodilaca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/>
          <a:lstStyle/>
          <a:p>
            <a:r>
              <a:rPr lang="sr-Latn-BA" sz="2800" dirty="0" smtClean="0"/>
              <a:t>rukovodioci pravosudnih institucija imaju posebnu ulogu u praćenju odsustvovanja i razloga za to, te poduzimanju odgovarajućih upravljačkih i disciplinskih mjera.</a:t>
            </a:r>
          </a:p>
          <a:p>
            <a:r>
              <a:rPr lang="sr-Latn-BA" sz="2800" b="1" dirty="0" smtClean="0">
                <a:solidFill>
                  <a:srgbClr val="FF0000"/>
                </a:solidFill>
              </a:rPr>
              <a:t>moralna</a:t>
            </a:r>
            <a:r>
              <a:rPr lang="sr-Latn-BA" sz="2800" b="1" dirty="0" smtClean="0"/>
              <a:t>, disciplinska, materijalna, krivična..</a:t>
            </a:r>
          </a:p>
          <a:p>
            <a:endParaRPr lang="sr-Latn-BA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78098"/>
          </a:xfrm>
        </p:spPr>
        <p:txBody>
          <a:bodyPr/>
          <a:lstStyle/>
          <a:p>
            <a:r>
              <a:rPr lang="sr-Latn-BA" sz="3600" b="1" dirty="0" smtClean="0"/>
              <a:t>Stručnost nosilaca pravosudnih f-ja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91264" cy="4968552"/>
          </a:xfrm>
        </p:spPr>
        <p:txBody>
          <a:bodyPr/>
          <a:lstStyle/>
          <a:p>
            <a:r>
              <a:rPr lang="sr-Latn-BA" sz="2800" b="1" dirty="0" smtClean="0"/>
              <a:t>stručnost predstavlja skup teorijskih i praktičnih pravnih znanja, </a:t>
            </a:r>
            <a:r>
              <a:rPr lang="sr-Latn-BA" sz="2800" b="1" dirty="0" err="1" smtClean="0"/>
              <a:t>vještina</a:t>
            </a:r>
            <a:r>
              <a:rPr lang="sr-Latn-BA" sz="2800" b="1" dirty="0" smtClean="0"/>
              <a:t>, </a:t>
            </a:r>
            <a:r>
              <a:rPr lang="sr-Latn-BA" sz="2800" b="1" dirty="0" err="1" smtClean="0"/>
              <a:t>temeljitosti</a:t>
            </a:r>
            <a:r>
              <a:rPr lang="sr-Latn-BA" sz="2800" b="1" dirty="0" smtClean="0"/>
              <a:t> i pripreme</a:t>
            </a:r>
            <a:r>
              <a:rPr lang="sr-Cyrl-BA" sz="2800" b="1" dirty="0" smtClean="0"/>
              <a:t>.</a:t>
            </a:r>
            <a:endParaRPr lang="sr-Latn-BA" sz="2800" b="1" dirty="0" smtClean="0"/>
          </a:p>
          <a:p>
            <a:r>
              <a:rPr lang="sr-Latn-BA" sz="2800" dirty="0" smtClean="0"/>
              <a:t>ona se pretpostavlja kao </a:t>
            </a:r>
            <a:r>
              <a:rPr lang="sr-Latn-BA" sz="2800" i="1" dirty="0" err="1" smtClean="0"/>
              <a:t>conditio</a:t>
            </a:r>
            <a:r>
              <a:rPr lang="sr-Latn-BA" sz="2800" i="1" dirty="0" smtClean="0"/>
              <a:t> sine </a:t>
            </a:r>
            <a:r>
              <a:rPr lang="sr-Latn-BA" sz="2800" i="1" dirty="0" err="1" smtClean="0"/>
              <a:t>qua</a:t>
            </a:r>
            <a:r>
              <a:rPr lang="sr-Latn-BA" sz="2800" i="1" dirty="0" smtClean="0"/>
              <a:t> </a:t>
            </a:r>
            <a:r>
              <a:rPr lang="pl-PL" sz="2800" dirty="0" smtClean="0"/>
              <a:t>non za profesionalno obavljanje pravosudne dužnosti</a:t>
            </a:r>
            <a:r>
              <a:rPr lang="sr-Cyrl-BA" sz="2800" dirty="0" smtClean="0"/>
              <a:t>.</a:t>
            </a:r>
            <a:endParaRPr lang="pl-PL" sz="2800" dirty="0" smtClean="0"/>
          </a:p>
          <a:p>
            <a:r>
              <a:rPr lang="sr-Latn-BA" sz="2800" dirty="0" smtClean="0"/>
              <a:t>nosilac </a:t>
            </a:r>
            <a:r>
              <a:rPr lang="pl-PL" sz="2800" dirty="0" smtClean="0"/>
              <a:t>pravosudne funkcije ima </a:t>
            </a:r>
            <a:r>
              <a:rPr lang="sr-Latn-BA" sz="2800" dirty="0" smtClean="0"/>
              <a:t>obavezu </a:t>
            </a:r>
            <a:r>
              <a:rPr lang="vi-VN" sz="2800" dirty="0" smtClean="0"/>
              <a:t>da </a:t>
            </a:r>
            <a:r>
              <a:rPr lang="vi-VN" sz="2800" dirty="0" smtClean="0">
                <a:latin typeface="Constantia" pitchFamily="18" charset="0"/>
              </a:rPr>
              <a:t>kontinuirano unapređuje svoje vještine, da temeljito</a:t>
            </a:r>
            <a:r>
              <a:rPr lang="sr-Latn-BA" sz="2800" dirty="0" smtClean="0">
                <a:latin typeface="Constantia" pitchFamily="18" charset="0"/>
              </a:rPr>
              <a:t> </a:t>
            </a:r>
            <a:r>
              <a:rPr lang="pl-PL" sz="2800" dirty="0" smtClean="0"/>
              <a:t>pristupa svakom pravnom pitanju, postupku i odluci, te da bez obzira na </a:t>
            </a:r>
            <a:r>
              <a:rPr lang="vi-VN" sz="2800" dirty="0" smtClean="0"/>
              <a:t>potvrđena </a:t>
            </a:r>
            <a:r>
              <a:rPr lang="vi-VN" sz="2800" dirty="0" smtClean="0">
                <a:latin typeface="Constantia" pitchFamily="18" charset="0"/>
              </a:rPr>
              <a:t>prethodno stečena znanja u svaku svoju radnju uloži dovoljno</a:t>
            </a:r>
            <a:r>
              <a:rPr lang="sr-Latn-BA" sz="2800" dirty="0" smtClean="0">
                <a:latin typeface="Constantia" pitchFamily="18" charset="0"/>
              </a:rPr>
              <a:t> pripreme. </a:t>
            </a:r>
            <a:endParaRPr lang="pl-PL" sz="2800" dirty="0" smtClean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r-Latn-BA" sz="3600" b="1" dirty="0" smtClean="0"/>
              <a:t>Stručnost nosilaca pravosudnih f-ja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/>
          <a:lstStyle/>
          <a:p>
            <a:r>
              <a:rPr lang="sr-Latn-BA" sz="2800" b="1" dirty="0" smtClean="0">
                <a:latin typeface="+mj-lt"/>
              </a:rPr>
              <a:t>kontinuirana edukacija, sistemska i lična, radi stručnog usavršavanja u pravu, </a:t>
            </a:r>
            <a:r>
              <a:rPr lang="sr-Latn-BA" sz="2800" b="1" dirty="0" err="1" smtClean="0">
                <a:latin typeface="+mj-lt"/>
              </a:rPr>
              <a:t>vještinama</a:t>
            </a:r>
            <a:r>
              <a:rPr lang="sr-Latn-BA" sz="2800" b="1" dirty="0" smtClean="0">
                <a:latin typeface="+mj-lt"/>
              </a:rPr>
              <a:t> i etici nosilaca pravosudnih funkcija</a:t>
            </a:r>
            <a:r>
              <a:rPr lang="sr-Latn-BA" sz="2800" dirty="0" smtClean="0">
                <a:latin typeface="+mj-lt"/>
              </a:rPr>
              <a:t>. </a:t>
            </a:r>
          </a:p>
          <a:p>
            <a:r>
              <a:rPr lang="pl-PL" sz="2800" u="sng" dirty="0" smtClean="0">
                <a:latin typeface="+mj-lt"/>
              </a:rPr>
              <a:t>nosilac pravosudne funkcije mora </a:t>
            </a:r>
            <a:r>
              <a:rPr lang="pl-PL" sz="2800" dirty="0" smtClean="0">
                <a:latin typeface="+mj-lt"/>
              </a:rPr>
              <a:t>dobro poznavati materijalne i procesne zakone, </a:t>
            </a:r>
            <a:r>
              <a:rPr lang="vi-VN" sz="2800" dirty="0" smtClean="0">
                <a:latin typeface="Constantia" pitchFamily="18" charset="0"/>
              </a:rPr>
              <a:t>informisati se o njihovim izmjenama, pratiti domaću i međunarodnu sudsku praksu, kao i</a:t>
            </a:r>
            <a:r>
              <a:rPr lang="sr-Latn-BA" sz="2800" dirty="0" smtClean="0">
                <a:latin typeface="Constantia" pitchFamily="18" charset="0"/>
              </a:rPr>
              <a:t> </a:t>
            </a:r>
            <a:r>
              <a:rPr lang="vi-VN" sz="2800" dirty="0" smtClean="0">
                <a:latin typeface="Constantia" pitchFamily="18" charset="0"/>
              </a:rPr>
              <a:t>razvoj međunarodnog prava, ali i sve ovo u kombinaciji sa analizom društvenog i kulturnog</a:t>
            </a:r>
            <a:r>
              <a:rPr lang="sr-Latn-BA" sz="2800" dirty="0" smtClean="0">
                <a:latin typeface="Constantia" pitchFamily="18" charset="0"/>
              </a:rPr>
              <a:t> </a:t>
            </a:r>
            <a:r>
              <a:rPr lang="sr-Latn-BA" sz="2800" dirty="0" smtClean="0">
                <a:latin typeface="+mj-lt"/>
              </a:rPr>
              <a:t>konteksta, odnosno realnosti u kojoj obavlja dužnosti, kao i pod pritiskom rješavanja velikog broja predmeta.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sr-Latn-BA" sz="3600" b="1" dirty="0" smtClean="0"/>
              <a:t>Zloupotreba povjerljivih informacija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04432"/>
          </a:xfrm>
        </p:spPr>
        <p:txBody>
          <a:bodyPr/>
          <a:lstStyle/>
          <a:p>
            <a:r>
              <a:rPr lang="pl-PL" sz="2800" b="1" dirty="0" smtClean="0"/>
              <a:t>važeći propisi i </a:t>
            </a:r>
            <a:r>
              <a:rPr lang="pl-PL" sz="2800" b="1" i="1" dirty="0" smtClean="0"/>
              <a:t>Smjernice za sprečavanje sukoba interesa u </a:t>
            </a:r>
            <a:r>
              <a:rPr lang="vi-VN" sz="2800" b="1" i="1" dirty="0" smtClean="0"/>
              <a:t>pravosuđu </a:t>
            </a:r>
            <a:r>
              <a:rPr lang="vi-VN" sz="2800" b="1" dirty="0" smtClean="0">
                <a:latin typeface="Constantia" pitchFamily="18" charset="0"/>
              </a:rPr>
              <a:t>zabranjuju nedozvoljenu komunikaciju i odavanje povjerljivih informacija</a:t>
            </a:r>
            <a:r>
              <a:rPr lang="vi-VN" sz="2800" dirty="0" smtClean="0">
                <a:latin typeface="Constantia" pitchFamily="18" charset="0"/>
              </a:rPr>
              <a:t>.</a:t>
            </a:r>
          </a:p>
          <a:p>
            <a:r>
              <a:rPr lang="sr-Latn-BA" sz="2800" u="sng" dirty="0" smtClean="0">
                <a:latin typeface="Constantia" pitchFamily="18" charset="0"/>
              </a:rPr>
              <a:t>pod nedozvoljenom komunikacijom </a:t>
            </a:r>
            <a:r>
              <a:rPr lang="sr-Latn-BA" sz="2800" dirty="0" smtClean="0">
                <a:latin typeface="Constantia" pitchFamily="18" charset="0"/>
              </a:rPr>
              <a:t>sa </a:t>
            </a:r>
            <a:r>
              <a:rPr lang="sr-Latn-BA" sz="2800" dirty="0" smtClean="0">
                <a:latin typeface="+mj-lt"/>
              </a:rPr>
              <a:t>trećim licima podrazumijeva </a:t>
            </a:r>
            <a:r>
              <a:rPr lang="sr-Latn-BA" sz="2800" dirty="0" smtClean="0"/>
              <a:t>se prenošenje informacija trećem licu o pitanjima koja su vezana za obavljanje pravosudne dužnosti i rad na predmetima, a koje su povjerljive.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dirty="0" smtClean="0"/>
              <a:t>Postupanje sa </a:t>
            </a:r>
            <a:r>
              <a:rPr lang="sr-Latn-BA" sz="3600" b="1" dirty="0" err="1" smtClean="0"/>
              <a:t>povjerenim</a:t>
            </a:r>
            <a:r>
              <a:rPr lang="sr-Latn-BA" sz="3600" b="1" dirty="0" smtClean="0"/>
              <a:t> sredstvima Očuvanje ugleda pravosuđa</a:t>
            </a:r>
            <a:endParaRPr lang="sr-Latn-BA" sz="3600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sr-Latn-BA" sz="2800" dirty="0" smtClean="0"/>
              <a:t>sudija je dužan da materijalna i finansijska sredstva koja su mu </a:t>
            </a:r>
            <a:r>
              <a:rPr lang="sr-Latn-BA" sz="2800" dirty="0" err="1" smtClean="0"/>
              <a:t>povjerena</a:t>
            </a:r>
            <a:r>
              <a:rPr lang="sr-Latn-BA" sz="2800" dirty="0" smtClean="0"/>
              <a:t> u vršenju poslova </a:t>
            </a:r>
            <a:r>
              <a:rPr lang="sr-Latn-BA" sz="2800" b="1" dirty="0" smtClean="0"/>
              <a:t>koristi ekonomično, efikasno i </a:t>
            </a:r>
            <a:r>
              <a:rPr lang="sr-Latn-BA" sz="2800" b="1" dirty="0" err="1" smtClean="0"/>
              <a:t>namjenski</a:t>
            </a:r>
            <a:r>
              <a:rPr lang="sr-Latn-BA" sz="2800" dirty="0" smtClean="0"/>
              <a:t>, isključivo za obavljanje službenih dužnosti, odn. poslova i ne smije ih koristiti u privatne svrhe.</a:t>
            </a:r>
          </a:p>
          <a:p>
            <a:r>
              <a:rPr lang="sr-Latn-BA" sz="2800" dirty="0" smtClean="0"/>
              <a:t>sudija je dužan da vodi računa </a:t>
            </a:r>
            <a:r>
              <a:rPr lang="sr-Latn-BA" sz="2800" u="sng" dirty="0" smtClean="0"/>
              <a:t>da ponašanjem na javnom mjestu i istupanjem u javnosti ne umanji, niti naruši ugled pravosuđa, lični ugled i povjerenje građana u pravosuđe</a:t>
            </a:r>
            <a:r>
              <a:rPr lang="sr-Latn-BA" sz="2800" dirty="0" smtClean="0"/>
              <a:t>.</a:t>
            </a:r>
          </a:p>
          <a:p>
            <a:endParaRPr lang="sr-Latn-BA" dirty="0" smtClean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/>
          <a:lstStyle/>
          <a:p>
            <a:r>
              <a:rPr lang="sr-Latn-BA" sz="3600" b="1" dirty="0" smtClean="0"/>
              <a:t>Sprečavanje sukoba interesa</a:t>
            </a:r>
            <a:endParaRPr lang="sr-Latn-BA" sz="3600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/>
          <a:lstStyle/>
          <a:p>
            <a:r>
              <a:rPr lang="vi-VN" sz="2800" i="1" dirty="0" smtClean="0">
                <a:latin typeface="Constantia" pitchFamily="18" charset="0"/>
              </a:rPr>
              <a:t>Smjernic</a:t>
            </a:r>
            <a:r>
              <a:rPr lang="sr-Latn-BA" sz="2800" i="1" dirty="0" smtClean="0">
                <a:latin typeface="Constantia" pitchFamily="18" charset="0"/>
              </a:rPr>
              <a:t>e</a:t>
            </a:r>
            <a:r>
              <a:rPr lang="vi-VN" sz="2800" i="1" dirty="0" smtClean="0">
                <a:latin typeface="Constantia" pitchFamily="18" charset="0"/>
              </a:rPr>
              <a:t> za sprečavanje sukoba interesa u pravosuđu</a:t>
            </a:r>
            <a:r>
              <a:rPr lang="sr-Latn-BA" sz="2800" i="1" dirty="0" smtClean="0">
                <a:latin typeface="Constantia" pitchFamily="18" charset="0"/>
              </a:rPr>
              <a:t> </a:t>
            </a:r>
            <a:r>
              <a:rPr lang="sr-Latn-BA" sz="2800" dirty="0" smtClean="0">
                <a:latin typeface="Constantia" pitchFamily="18" charset="0"/>
              </a:rPr>
              <a:t>definišu stvarni, prividni i potencijalni sukob interesa i upućuju na koji način nosilac </a:t>
            </a:r>
            <a:r>
              <a:rPr lang="vi-VN" sz="2800" dirty="0" smtClean="0">
                <a:latin typeface="Constantia" pitchFamily="18" charset="0"/>
              </a:rPr>
              <a:t>pravosudne f</a:t>
            </a:r>
            <a:r>
              <a:rPr lang="sr-Latn-BA" sz="2800" dirty="0" smtClean="0">
                <a:latin typeface="Constantia" pitchFamily="18" charset="0"/>
              </a:rPr>
              <a:t>-</a:t>
            </a:r>
            <a:r>
              <a:rPr lang="vi-VN" sz="2800" dirty="0" smtClean="0">
                <a:latin typeface="Constantia" pitchFamily="18" charset="0"/>
              </a:rPr>
              <a:t>je treba da izbjegava sukob između njegove javne dužnosti i privatnog</a:t>
            </a:r>
            <a:r>
              <a:rPr lang="sr-Latn-BA" sz="2800" dirty="0" smtClean="0">
                <a:latin typeface="Constantia" pitchFamily="18" charset="0"/>
              </a:rPr>
              <a:t> interesa.</a:t>
            </a:r>
          </a:p>
          <a:p>
            <a:r>
              <a:rPr lang="sr-Latn-BA" sz="2800" b="1" dirty="0" smtClean="0">
                <a:latin typeface="Constantia" pitchFamily="18" charset="0"/>
              </a:rPr>
              <a:t>u cilju sprečavanja sukoba interesa sudija (tužilac) ne smije dovoditi sebe ili članove svoje porodice u obavezne odnose prema nekom licu koje bi mogle imati koristi od posebnih protivusluga ili posebnog tretmana s njegove strane </a:t>
            </a:r>
            <a:r>
              <a:rPr lang="sr-Latn-BA" sz="2800" dirty="0" smtClean="0">
                <a:latin typeface="Constantia" pitchFamily="18" charset="0"/>
              </a:rPr>
              <a:t>(darovi, donacije, besplatne usluge, provizije, besplatna putovanja, ručkovi...).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sr-Latn-BA" sz="3600" b="1" dirty="0" smtClean="0"/>
              <a:t>Šta je sukob interesa?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sr-Latn-BA" sz="2800" b="1" dirty="0" smtClean="0"/>
              <a:t>sukob interesa je pozicija u kojoj se lični interesi sukobljavaju ili </a:t>
            </a:r>
            <a:r>
              <a:rPr lang="sr-Latn-BA" sz="2800" b="1" dirty="0" err="1" smtClean="0"/>
              <a:t>miješaju</a:t>
            </a:r>
            <a:r>
              <a:rPr lang="sr-Latn-BA" sz="2800" b="1" dirty="0" smtClean="0"/>
              <a:t> sa drugim interesima što izaziva sumnju u sposobnost objektivnog, nepristrasnog i efikasnog obavljanja poslova sudije (tužioca) koji su pretežno, ali ne i isključivo materijalne ili finansijske prirode</a:t>
            </a:r>
            <a:r>
              <a:rPr lang="sr-Latn-BA" sz="2800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sr-Latn-BA" sz="3600" b="1" dirty="0" smtClean="0"/>
              <a:t>Pojam nezavisnosti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/>
          <a:lstStyle/>
          <a:p>
            <a:r>
              <a:rPr lang="sr-Latn-BA" sz="2800" b="1" u="sng" dirty="0" smtClean="0"/>
              <a:t>individualna nezavisnost </a:t>
            </a:r>
            <a:r>
              <a:rPr lang="sr-Latn-BA" sz="2800" dirty="0" smtClean="0"/>
              <a:t>se odnosi </a:t>
            </a:r>
            <a:r>
              <a:rPr lang="vi-VN" sz="2800" dirty="0" smtClean="0">
                <a:latin typeface="Constantia" pitchFamily="18" charset="0"/>
              </a:rPr>
              <a:t>na odnos sudije i </a:t>
            </a:r>
            <a:r>
              <a:rPr lang="sr-Latn-BA" sz="2800" dirty="0" smtClean="0">
                <a:latin typeface="Constantia" pitchFamily="18" charset="0"/>
              </a:rPr>
              <a:t>organ</a:t>
            </a:r>
            <a:r>
              <a:rPr lang="vi-VN" sz="2800" dirty="0" smtClean="0">
                <a:latin typeface="Constantia" pitchFamily="18" charset="0"/>
              </a:rPr>
              <a:t>a vlasti, te podrazumjeva autonomiju određenog sudije da bez</a:t>
            </a:r>
            <a:r>
              <a:rPr lang="sr-Latn-BA" sz="2800" dirty="0" smtClean="0">
                <a:latin typeface="Constantia" pitchFamily="18" charset="0"/>
              </a:rPr>
              <a:t> </a:t>
            </a:r>
            <a:r>
              <a:rPr lang="vi-VN" sz="2800" dirty="0" smtClean="0">
                <a:latin typeface="Constantia" pitchFamily="18" charset="0"/>
              </a:rPr>
              <a:t>vanjskih uticaja riješi određeni slučaj, primjenom zakona na utvrđene činjenice</a:t>
            </a:r>
            <a:r>
              <a:rPr lang="vi-VN" sz="2800" dirty="0" smtClean="0"/>
              <a:t>.</a:t>
            </a:r>
            <a:endParaRPr lang="sr-Latn-BA" sz="2800" dirty="0" smtClean="0"/>
          </a:p>
          <a:p>
            <a:r>
              <a:rPr lang="sr-Latn-BA" sz="2800" b="1" u="sng" dirty="0" smtClean="0"/>
              <a:t>institucionalna nezavisnost </a:t>
            </a:r>
            <a:r>
              <a:rPr lang="sr-Latn-BA" sz="2800" dirty="0" smtClean="0"/>
              <a:t>- nezavisnost sudstva kao institucije (nezavisnost od ostale dvije grane državne vlasti), </a:t>
            </a:r>
          </a:p>
          <a:p>
            <a:r>
              <a:rPr lang="sr-Latn-BA" sz="2800" dirty="0" smtClean="0"/>
              <a:t>pojam </a:t>
            </a:r>
            <a:r>
              <a:rPr lang="sr-Latn-BA" sz="2800" b="1" dirty="0" smtClean="0"/>
              <a:t>«nepristrasnost</a:t>
            </a:r>
            <a:r>
              <a:rPr lang="sr-Latn-BA" sz="2800" dirty="0" smtClean="0"/>
              <a:t>» manifestuje odnos sudije prema konkretnom slučaju i njegovim učesnicima (strankama).</a:t>
            </a:r>
            <a:endParaRPr lang="sr-Latn-BA" sz="2800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smtClean="0"/>
              <a:t>Zabrana korištenja nezakonitih narkotika i alkoholnih pića</a:t>
            </a:r>
            <a:endParaRPr lang="sr-Latn-BA" sz="360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3789363"/>
            <a:ext cx="8229600" cy="2336800"/>
          </a:xfrm>
        </p:spPr>
        <p:txBody>
          <a:bodyPr/>
          <a:lstStyle/>
          <a:p>
            <a:r>
              <a:rPr lang="sr-Latn-BA" sz="2800" dirty="0" smtClean="0"/>
              <a:t>prilikom obavljanja poslova, odnosno u radno vrijeme, sudija (tužilac) ne bi </a:t>
            </a:r>
            <a:r>
              <a:rPr lang="sr-Latn-BA" sz="2800" dirty="0" err="1" smtClean="0"/>
              <a:t>smio</a:t>
            </a:r>
            <a:r>
              <a:rPr lang="sr-Latn-BA" sz="2800" dirty="0" smtClean="0"/>
              <a:t> u službenim prostorijama ili u ugostiteljskim objektima konzumirati alkoholna pića ili biti pod uticajem alkohola ili nedozvoljenih opojnih sredstava.</a:t>
            </a:r>
          </a:p>
          <a:p>
            <a:endParaRPr lang="sr-Latn-BA" dirty="0" smtClean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57288"/>
          </a:xfrm>
        </p:spPr>
        <p:txBody>
          <a:bodyPr/>
          <a:lstStyle/>
          <a:p>
            <a:r>
              <a:rPr lang="sr-Latn-BA" sz="3600" b="1" dirty="0" smtClean="0"/>
              <a:t>Integritet i dostojanstveno ponašanje  sudije (tužioca)</a:t>
            </a:r>
            <a:endParaRPr lang="sr-Latn-BA" sz="3600" dirty="0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23528" y="2420888"/>
            <a:ext cx="8496944" cy="3705275"/>
          </a:xfrm>
        </p:spPr>
        <p:txBody>
          <a:bodyPr/>
          <a:lstStyle/>
          <a:p>
            <a:pPr marL="514350" indent="-514350">
              <a:buFont typeface="Constantia" pitchFamily="18" charset="0"/>
              <a:buAutoNum type="arabicPeriod"/>
            </a:pPr>
            <a:r>
              <a:rPr lang="sr-Latn-BA" sz="2800" dirty="0" smtClean="0"/>
              <a:t>sudija (tužilac) se ponaša moralno, dostojanstveno i u skladu sa </a:t>
            </a:r>
            <a:r>
              <a:rPr lang="sr-Latn-BA" sz="2800" dirty="0" err="1" smtClean="0"/>
              <a:t>dignitetom</a:t>
            </a:r>
            <a:r>
              <a:rPr lang="sr-Latn-BA" sz="2800" dirty="0" smtClean="0"/>
              <a:t> funkcije koju obavlja.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sr-Latn-BA" sz="2800" dirty="0" smtClean="0"/>
              <a:t>ne smije se družiti sa licima za koje postoje indicije da su povezani sa kriminalnim aktivnostima izuzev kontakta koji je vezan za obavljanje službene dužnosti.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sr-Latn-BA" sz="2800" dirty="0" smtClean="0"/>
              <a:t>ponaša se na način da afirmiše povjerenje javnosti u integritet pravosuđa.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dirty="0" smtClean="0"/>
              <a:t>Integritet i dostojanstveno ponašanje  sudije (tužioca)</a:t>
            </a:r>
            <a:endParaRPr lang="sr-Latn-BA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514350" indent="-514350">
              <a:buFont typeface="Arial" charset="0"/>
              <a:buAutoNum type="arabicPeriod" startAt="4"/>
              <a:defRPr/>
            </a:pPr>
            <a:r>
              <a:rPr lang="sr-Latn-BA" sz="2800" dirty="0" smtClean="0"/>
              <a:t>neće dozvoliti da njegovi finansijski interesi kao i finansijski interesi njegove uže porodice utiču na dignitet funkcije koju obavlja.</a:t>
            </a:r>
          </a:p>
          <a:p>
            <a:pPr marL="514350" indent="-514350">
              <a:buFont typeface="Arial" charset="0"/>
              <a:buAutoNum type="arabicPeriod" startAt="4"/>
              <a:defRPr/>
            </a:pPr>
            <a:r>
              <a:rPr lang="sr-Latn-BA" sz="2800" dirty="0" smtClean="0"/>
              <a:t>neće dozvoliti da njegovi porodični, društveni i drugi odnosi nedolično utiču na vršenje službe.</a:t>
            </a:r>
          </a:p>
          <a:p>
            <a:pPr marL="514350" indent="-514350">
              <a:buFont typeface="Arial" charset="0"/>
              <a:buAutoNum type="arabicPeriod" startAt="4"/>
              <a:defRPr/>
            </a:pPr>
            <a:r>
              <a:rPr lang="sr-Latn-BA" sz="2800" dirty="0" smtClean="0"/>
              <a:t>neće koristiti prestiž svoje f-je ni dozvoljavati drugima da ga koriste u privatne interese.</a:t>
            </a:r>
          </a:p>
          <a:p>
            <a:pPr marL="514350" indent="-514350">
              <a:buFont typeface="Arial" charset="0"/>
              <a:buAutoNum type="arabicPeriod" startAt="4"/>
              <a:defRPr/>
            </a:pPr>
            <a:r>
              <a:rPr lang="sr-Latn-BA" sz="2800" dirty="0" smtClean="0"/>
              <a:t>promovisaće  visoke standarde ponašanja u cilju jačanja povjerenja u rad pravosuđa.</a:t>
            </a:r>
          </a:p>
          <a:p>
            <a:pPr>
              <a:defRPr/>
            </a:pPr>
            <a:endParaRPr lang="sr-Latn-BA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sr-Latn-BA" sz="3600" b="1" dirty="0" smtClean="0"/>
              <a:t>Korupcija i pravosuđe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r>
              <a:rPr lang="sr-Latn-BA" sz="2800" dirty="0" smtClean="0"/>
              <a:t>korupcija u pravosuđu jeste sticanje privatne koristi zloupotrebom </a:t>
            </a:r>
            <a:r>
              <a:rPr lang="sr-Latn-BA" sz="2800" dirty="0" smtClean="0"/>
              <a:t>ovlaštenja </a:t>
            </a:r>
            <a:r>
              <a:rPr lang="sr-Latn-BA" sz="2800" dirty="0" smtClean="0"/>
              <a:t>koja neko ima zauzimanjem položaja ili obavljanjem funkcije u pravosuđu.</a:t>
            </a:r>
          </a:p>
          <a:p>
            <a:r>
              <a:rPr lang="sr-Latn-BA" sz="2800" dirty="0" smtClean="0"/>
              <a:t>ovaj pojam </a:t>
            </a:r>
            <a:r>
              <a:rPr lang="sr-Latn-BA" sz="2800" u="sng" dirty="0" smtClean="0"/>
              <a:t>obuhvata KD </a:t>
            </a:r>
            <a:r>
              <a:rPr lang="sr-Latn-BA" sz="2800" dirty="0" smtClean="0"/>
              <a:t>primanje mita</a:t>
            </a:r>
            <a:r>
              <a:rPr lang="sr-Latn-BA" sz="2800" dirty="0" smtClean="0"/>
              <a:t>, trgovina uticajem, zloupotreba </a:t>
            </a:r>
            <a:r>
              <a:rPr lang="sr-Latn-BA" sz="2800" dirty="0" smtClean="0"/>
              <a:t>službenog </a:t>
            </a:r>
            <a:r>
              <a:rPr lang="sr-Latn-BA" sz="2800" dirty="0" smtClean="0"/>
              <a:t>položaja ili ovlaštenja i povreda zakona od strane sudije ili javnog tužioca.</a:t>
            </a:r>
            <a:endParaRPr lang="sr-Latn-BA" sz="2800" dirty="0" smtClean="0"/>
          </a:p>
          <a:p>
            <a:r>
              <a:rPr lang="sr-Latn-BA" sz="2800" b="1" dirty="0" smtClean="0"/>
              <a:t>cilj</a:t>
            </a:r>
            <a:r>
              <a:rPr lang="sr-Latn-BA" sz="2800" dirty="0" smtClean="0"/>
              <a:t> je </a:t>
            </a:r>
            <a:r>
              <a:rPr lang="sr-Latn-BA" sz="2800" u="sng" dirty="0" smtClean="0"/>
              <a:t>određena sudska odluka ili način postupanja suda</a:t>
            </a:r>
            <a:r>
              <a:rPr lang="sr-Latn-BA" sz="2800" dirty="0" smtClean="0"/>
              <a:t>.</a:t>
            </a:r>
          </a:p>
          <a:p>
            <a:r>
              <a:rPr lang="sr-Latn-BA" sz="2800" u="sng" dirty="0" smtClean="0"/>
              <a:t>najčešći </a:t>
            </a:r>
            <a:r>
              <a:rPr lang="sr-Latn-BA" sz="2800" u="sng" dirty="0" smtClean="0"/>
              <a:t>učesnici</a:t>
            </a:r>
            <a:r>
              <a:rPr lang="sr-Latn-BA" sz="2800" dirty="0" smtClean="0"/>
              <a:t>: policija, sudska administracija, advokati, tužioci, vještaci i sudije.</a:t>
            </a:r>
            <a:endParaRPr lang="sr-Latn-BA" sz="2800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r-Latn-BA" sz="3600" b="1" dirty="0" smtClean="0"/>
              <a:t>Načini korupcije sudije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r-Latn-BA" sz="2800" dirty="0" smtClean="0"/>
              <a:t>donošenje određene odluke, </a:t>
            </a:r>
          </a:p>
          <a:p>
            <a:pPr marL="514350" indent="-514350">
              <a:buAutoNum type="arabicPeriod"/>
            </a:pPr>
            <a:r>
              <a:rPr lang="sr-Latn-BA" sz="2800" dirty="0" smtClean="0"/>
              <a:t>uticanje na druge sudije s istim ciljem, </a:t>
            </a:r>
          </a:p>
          <a:p>
            <a:pPr marL="514350" indent="-514350">
              <a:buAutoNum type="arabicPeriod"/>
            </a:pPr>
            <a:r>
              <a:rPr lang="sr-Latn-BA" sz="2800" dirty="0" err="1" smtClean="0"/>
              <a:t>razvlačenje</a:t>
            </a:r>
            <a:r>
              <a:rPr lang="sr-Latn-BA" sz="2800" dirty="0" smtClean="0"/>
              <a:t> postupka do zastarjelosti krivičnog gonjenja,</a:t>
            </a:r>
          </a:p>
          <a:p>
            <a:pPr marL="514350" indent="-514350">
              <a:buAutoNum type="arabicPeriod"/>
            </a:pPr>
            <a:r>
              <a:rPr lang="sr-Latn-BA" sz="2800" dirty="0" smtClean="0"/>
              <a:t>donošenje oslobađajuće presude zbog “nedostatka dokaza”,</a:t>
            </a:r>
            <a:endParaRPr lang="sr-Latn-BA" dirty="0" smtClean="0"/>
          </a:p>
          <a:p>
            <a:pPr marL="514350" indent="-514350">
              <a:buAutoNum type="arabicPeriod"/>
            </a:pPr>
            <a:r>
              <a:rPr lang="sr-Latn-BA" sz="2800" dirty="0" smtClean="0"/>
              <a:t>dodjeljivanje, odnosno </a:t>
            </a:r>
            <a:r>
              <a:rPr lang="sr-Latn-BA" sz="2800" dirty="0" err="1" smtClean="0"/>
              <a:t>usmjeravanje</a:t>
            </a:r>
            <a:r>
              <a:rPr lang="sr-Latn-BA" sz="2800" dirty="0" smtClean="0"/>
              <a:t> predmeta u rad mimo utvrđenog rasporeda,</a:t>
            </a:r>
          </a:p>
          <a:p>
            <a:pPr marL="514350" indent="-514350">
              <a:buAutoNum type="arabicPeriod"/>
            </a:pPr>
            <a:r>
              <a:rPr lang="sr-Latn-BA" sz="2800" dirty="0" smtClean="0"/>
              <a:t>oduzimanje predmeta od jednog sudije i povjeravanje drugom.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r-Latn-BA" sz="3600" b="1" dirty="0" smtClean="0"/>
              <a:t>Faktori korupcije u pravosuđu</a:t>
            </a:r>
            <a:endParaRPr lang="sr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Latn-BA" sz="2800" dirty="0" smtClean="0"/>
              <a:t>politički    2. ekonomski</a:t>
            </a:r>
          </a:p>
          <a:p>
            <a:pPr marL="514350" indent="-514350">
              <a:buAutoNum type="arabicPeriod" startAt="3"/>
            </a:pPr>
            <a:r>
              <a:rPr lang="sr-Latn-BA" sz="2800" dirty="0" smtClean="0"/>
              <a:t>nepovoljno </a:t>
            </a:r>
            <a:r>
              <a:rPr lang="sr-Latn-BA" sz="2800" dirty="0" err="1" smtClean="0"/>
              <a:t>naslijeđe</a:t>
            </a:r>
            <a:r>
              <a:rPr lang="sr-Latn-BA" sz="2800" dirty="0" smtClean="0"/>
              <a:t> iz prethodnog perioda,</a:t>
            </a:r>
          </a:p>
          <a:p>
            <a:pPr marL="514350" indent="-514350">
              <a:buAutoNum type="arabicPeriod" startAt="3"/>
            </a:pPr>
            <a:r>
              <a:rPr lang="sr-Latn-BA" sz="2800" dirty="0" err="1" smtClean="0"/>
              <a:t>nesavršenost</a:t>
            </a:r>
            <a:r>
              <a:rPr lang="sr-Latn-BA" sz="2800" dirty="0" smtClean="0"/>
              <a:t>  prava u tranziciji,</a:t>
            </a:r>
          </a:p>
          <a:p>
            <a:pPr marL="514350" indent="-514350">
              <a:buAutoNum type="arabicPeriod" startAt="3"/>
            </a:pPr>
            <a:r>
              <a:rPr lang="sr-Latn-BA" sz="2800" dirty="0" smtClean="0"/>
              <a:t>složene i nedovoljno i neprecizno definisane procedure,</a:t>
            </a:r>
          </a:p>
          <a:p>
            <a:pPr marL="514350" indent="-514350">
              <a:buAutoNum type="arabicPeriod" startAt="3"/>
            </a:pPr>
            <a:r>
              <a:rPr lang="sr-Latn-BA" sz="2800" dirty="0" smtClean="0"/>
              <a:t>nekompetentnost nekih sudija,</a:t>
            </a:r>
          </a:p>
          <a:p>
            <a:pPr marL="514350" indent="-514350">
              <a:buAutoNum type="arabicPeriod" startAt="3"/>
            </a:pPr>
            <a:r>
              <a:rPr lang="sr-Latn-BA" sz="2800" dirty="0" smtClean="0"/>
              <a:t>erozija morala u pravosuđu,</a:t>
            </a:r>
          </a:p>
          <a:p>
            <a:pPr marL="514350" indent="-514350">
              <a:buAutoNum type="arabicPeriod" startAt="3"/>
            </a:pPr>
            <a:r>
              <a:rPr lang="sr-Latn-BA" sz="2800" dirty="0" smtClean="0"/>
              <a:t>nedovoljan profesionalizam,</a:t>
            </a:r>
          </a:p>
          <a:p>
            <a:pPr marL="514350" indent="-514350">
              <a:buAutoNum type="arabicPeriod" startAt="3"/>
            </a:pPr>
            <a:r>
              <a:rPr lang="sr-Latn-BA" sz="2800" dirty="0" smtClean="0"/>
              <a:t>nedovoljno efikasne disciplinske mjere...</a:t>
            </a:r>
            <a:endParaRPr lang="sr-Latn-BA" sz="2800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dirty="0" smtClean="0"/>
              <a:t>4</a:t>
            </a:r>
            <a:r>
              <a:rPr lang="sr-Cyrl-BA" sz="3600" b="1" dirty="0" smtClean="0"/>
              <a:t>. </a:t>
            </a:r>
            <a:r>
              <a:rPr lang="sr-Latn-BA" sz="3600" b="1" dirty="0" smtClean="0"/>
              <a:t>Sudija (tužilac) iz vizure običnog građanina</a:t>
            </a:r>
            <a:r>
              <a:rPr lang="sr-Cyrl-BA" sz="3600" b="1" dirty="0" smtClean="0"/>
              <a:t>, </a:t>
            </a:r>
            <a:r>
              <a:rPr lang="sr-Latn-BA" sz="3600" b="1" dirty="0" smtClean="0"/>
              <a:t>odlike sudije (tužioca)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68313" y="2420938"/>
            <a:ext cx="8229600" cy="3878262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sr-Latn-BA" sz="2800" dirty="0" smtClean="0"/>
              <a:t>obrazovanje; 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sr-Latn-BA" sz="2800" dirty="0" smtClean="0"/>
              <a:t>znanje – opšte i usko-stručno – obaveza da prati promjene i praksu kako domaćeg zakonodavstva tako i međunarodne standarde i EU standarde;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sr-Latn-BA" sz="2800" dirty="0" smtClean="0"/>
              <a:t>vrijedan – da stalno održava i unapređuje svoje znanje, vještinu i lične kvalitete;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sr-Latn-BA" sz="2800" dirty="0" smtClean="0"/>
              <a:t>efikasan i blagovremen u postupanju uz izuzetno važan i potreban kvalitet svakog postupanja;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dirty="0" smtClean="0"/>
              <a:t>4</a:t>
            </a:r>
            <a:r>
              <a:rPr lang="sr-Cyrl-BA" sz="3600" b="1" dirty="0" smtClean="0"/>
              <a:t>. </a:t>
            </a:r>
            <a:r>
              <a:rPr lang="sr-Latn-BA" sz="3600" b="1" dirty="0" smtClean="0"/>
              <a:t>Sudija (tužilac) iz vizure običnog građanina</a:t>
            </a:r>
            <a:r>
              <a:rPr lang="sr-Cyrl-BA" sz="3600" b="1" dirty="0" smtClean="0"/>
              <a:t>, </a:t>
            </a:r>
            <a:r>
              <a:rPr lang="sr-Latn-BA" sz="3600" b="1" dirty="0" smtClean="0"/>
              <a:t>odlike sudije (tužioca)</a:t>
            </a:r>
            <a:endParaRPr lang="sr-Latn-BA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pPr marL="514350" indent="-514350">
              <a:buFont typeface="Arial" charset="0"/>
              <a:buAutoNum type="arabicPeriod" startAt="5"/>
              <a:defRPr/>
            </a:pPr>
            <a:r>
              <a:rPr lang="sr-Latn-BA" sz="2800" dirty="0" smtClean="0"/>
              <a:t>objektivan;</a:t>
            </a:r>
          </a:p>
          <a:p>
            <a:pPr marL="514350" indent="-514350">
              <a:buFont typeface="Arial" charset="0"/>
              <a:buAutoNum type="arabicPeriod" startAt="5"/>
              <a:defRPr/>
            </a:pPr>
            <a:r>
              <a:rPr lang="sr-Latn-BA" sz="2800" dirty="0" smtClean="0"/>
              <a:t>da uživa visok stepen povjerenja i poštovanja;</a:t>
            </a:r>
          </a:p>
          <a:p>
            <a:pPr marL="514350" indent="-514350">
              <a:buFont typeface="Arial" charset="0"/>
              <a:buAutoNum type="arabicPeriod" startAt="5"/>
              <a:defRPr/>
            </a:pPr>
            <a:r>
              <a:rPr lang="sr-Latn-BA" sz="2800" dirty="0" smtClean="0"/>
              <a:t>pravičan, nepristrasan (</a:t>
            </a:r>
            <a:r>
              <a:rPr lang="sr-Latn-CS" sz="2800" dirty="0" smtClean="0"/>
              <a:t>pravičnost je usko vezana za još jedan važan cilj dobrog pravosuđa: povećanje povjerenja građana u pravosuđe)</a:t>
            </a:r>
            <a:r>
              <a:rPr lang="sr-Latn-BA" sz="2800" dirty="0" smtClean="0"/>
              <a:t>;</a:t>
            </a:r>
          </a:p>
          <a:p>
            <a:pPr marL="514350" indent="-514350">
              <a:buFont typeface="Arial" charset="0"/>
              <a:buAutoNum type="arabicPeriod" startAt="5"/>
              <a:defRPr/>
            </a:pPr>
            <a:r>
              <a:rPr lang="sr-Latn-BA" sz="2800" dirty="0" smtClean="0"/>
              <a:t>da poštuje prava i interese građana;</a:t>
            </a:r>
          </a:p>
          <a:p>
            <a:pPr marL="514350" indent="-514350">
              <a:buFont typeface="Arial" charset="0"/>
              <a:buAutoNum type="arabicPeriod" startAt="5"/>
              <a:defRPr/>
            </a:pPr>
            <a:r>
              <a:rPr lang="sr-Latn-BA" sz="2800" u="sng" dirty="0" smtClean="0"/>
              <a:t>dobro plaćen</a:t>
            </a:r>
            <a:r>
              <a:rPr lang="sr-Latn-BA" sz="2800" dirty="0" smtClean="0"/>
              <a:t>.</a:t>
            </a:r>
          </a:p>
          <a:p>
            <a:pPr>
              <a:defRPr/>
            </a:pPr>
            <a:endParaRPr lang="sr-Latn-BA" sz="2800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/>
          <a:lstStyle/>
          <a:p>
            <a:r>
              <a:rPr lang="sr-Latn-BA" sz="3600" b="1" dirty="0" smtClean="0"/>
              <a:t>Unapređenje statusa sudija (tužilaca)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457200" y="1412775"/>
            <a:ext cx="8507288" cy="5040413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sr-Latn-BA" sz="2800" b="1" dirty="0" smtClean="0"/>
              <a:t>unaprijediti materijalno-finansijski status </a:t>
            </a:r>
            <a:r>
              <a:rPr lang="sr-Latn-BA" sz="2800" dirty="0" smtClean="0"/>
              <a:t>(to nije samo plata...).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sr-Latn-BA" sz="2800" dirty="0" smtClean="0"/>
              <a:t>veća materijalno-finansijska samostalnost </a:t>
            </a:r>
            <a:r>
              <a:rPr lang="sr-Latn-BA" sz="2800" b="1" dirty="0" smtClean="0"/>
              <a:t>sudija (tužilaca)</a:t>
            </a:r>
            <a:r>
              <a:rPr lang="sr-Latn-BA" sz="2800" dirty="0" smtClean="0"/>
              <a:t> je prva brana korupciji (neko će platiti).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sr-Latn-BA" sz="2800" dirty="0" smtClean="0"/>
              <a:t>adekvatna nagrađenost za stručan i kvalitetan rad i pojačanu odgovornost koju pozicija </a:t>
            </a:r>
            <a:r>
              <a:rPr lang="sr-Latn-BA" sz="2800" b="1" dirty="0" smtClean="0"/>
              <a:t>sudije (tužioca)</a:t>
            </a:r>
            <a:r>
              <a:rPr lang="sr-Latn-BA" sz="2800" dirty="0" smtClean="0"/>
              <a:t> sa sobom nosi.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sr-Latn-BA" sz="2800" dirty="0" smtClean="0"/>
              <a:t>plate moraju biti srazmjerne stručnosti i odgovornosti čime se postiže pun kvalitet rada i povećavaju stručni i etički standardi, integritet i odgovornost </a:t>
            </a:r>
            <a:r>
              <a:rPr lang="sr-Latn-BA" sz="2800" b="1" dirty="0" smtClean="0"/>
              <a:t>sudija (tužilaca)</a:t>
            </a:r>
            <a:r>
              <a:rPr lang="sr-Latn-BA" sz="2800" dirty="0" smtClean="0"/>
              <a:t>.  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sr-Latn-BA" sz="3600" b="1" dirty="0" smtClean="0"/>
              <a:t>Unapređenje statusa sudija (tužilaca)</a:t>
            </a:r>
            <a:endParaRPr lang="sr-Latn-BA" sz="3600" dirty="0" smtClean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514350" indent="-514350">
              <a:buAutoNum type="arabicPeriod" startAt="5"/>
            </a:pPr>
            <a:r>
              <a:rPr lang="sr-Latn-BA" sz="2800" dirty="0" smtClean="0"/>
              <a:t>sistematičan rad na unapređenju i upravljanju ljudskim resursima.</a:t>
            </a:r>
          </a:p>
          <a:p>
            <a:pPr marL="514350" indent="-514350">
              <a:buAutoNum type="arabicPeriod" startAt="5"/>
            </a:pPr>
            <a:r>
              <a:rPr lang="sr-Latn-BA" sz="2800" dirty="0" err="1" smtClean="0"/>
              <a:t>zanavljanje</a:t>
            </a:r>
            <a:r>
              <a:rPr lang="sr-Latn-BA" sz="2800" dirty="0" smtClean="0"/>
              <a:t> opreme.</a:t>
            </a:r>
          </a:p>
          <a:p>
            <a:pPr marL="514350" indent="-514350">
              <a:buAutoNum type="arabicPeriod" startAt="5"/>
            </a:pPr>
            <a:r>
              <a:rPr lang="sr-Latn-BA" sz="2800" dirty="0" smtClean="0"/>
              <a:t>kontinuirane obuke za </a:t>
            </a:r>
            <a:r>
              <a:rPr lang="sr-Latn-BA" sz="2800" b="1" dirty="0" smtClean="0"/>
              <a:t>sudije (tužioce)</a:t>
            </a:r>
            <a:r>
              <a:rPr lang="sr-Latn-BA" sz="2800" dirty="0" smtClean="0"/>
              <a:t> i posebno plaćene edukacije i seminari.</a:t>
            </a:r>
          </a:p>
          <a:p>
            <a:pPr marL="514350" indent="-514350">
              <a:buAutoNum type="arabicPeriod" startAt="5"/>
            </a:pPr>
            <a:r>
              <a:rPr lang="sr-Latn-BA" sz="2800" dirty="0" smtClean="0"/>
              <a:t>plaćeni i redovni </a:t>
            </a:r>
            <a:r>
              <a:rPr lang="sr-Latn-BA" sz="2800" dirty="0" err="1" smtClean="0"/>
              <a:t>sistemat</a:t>
            </a:r>
            <a:r>
              <a:rPr lang="sr-Latn-BA" sz="2800" dirty="0" smtClean="0"/>
              <a:t>. zdravstveni pregledi.</a:t>
            </a:r>
          </a:p>
          <a:p>
            <a:pPr marL="514350" indent="-514350">
              <a:buAutoNum type="arabicPeriod" startAt="5"/>
            </a:pPr>
            <a:r>
              <a:rPr lang="sr-Latn-BA" sz="2800" dirty="0" smtClean="0"/>
              <a:t>mentorski rad sa stručnim saradnicima.</a:t>
            </a:r>
          </a:p>
          <a:p>
            <a:pPr marL="514350" indent="-514350">
              <a:buAutoNum type="arabicPeriod" startAt="5"/>
            </a:pPr>
            <a:r>
              <a:rPr lang="sr-Latn-BA" sz="2800" b="1" dirty="0" smtClean="0"/>
              <a:t>motivacija zaposlenih </a:t>
            </a:r>
            <a:r>
              <a:rPr lang="sr-Latn-BA" sz="2800" dirty="0" smtClean="0"/>
              <a:t>kroz lične kontakte, pohvale, druženja sa zaposlenim, otvorenost za slušanje, pružanje pomoći i održavanje dobrih međuljudskih odnosa.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/>
          <a:lstStyle/>
          <a:p>
            <a:r>
              <a:rPr lang="sr-Latn-BA" sz="3200" b="1" dirty="0" smtClean="0"/>
              <a:t>Bečka deklaracija, usvojena na Svjetskoj konferenciji o ljudskim pravima, Beč, 14. – 25. 6. 1993., </a:t>
            </a:r>
            <a:r>
              <a:rPr lang="vi-VN" sz="3200" b="1" dirty="0" smtClean="0"/>
              <a:t>potvrđena na 48. zasjedanju Generalne skupštine </a:t>
            </a:r>
            <a:r>
              <a:rPr lang="sr-Latn-BA" sz="3200" b="1" dirty="0" smtClean="0"/>
              <a:t>UN </a:t>
            </a:r>
            <a:r>
              <a:rPr lang="vi-VN" sz="3200" b="1" dirty="0" smtClean="0"/>
              <a:t>1993. godine (rezolucija 48/121)</a:t>
            </a:r>
            <a:endParaRPr lang="sr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56384"/>
          </a:xfrm>
        </p:spPr>
        <p:txBody>
          <a:bodyPr/>
          <a:lstStyle/>
          <a:p>
            <a:r>
              <a:rPr lang="vi-VN" sz="2800" dirty="0" smtClean="0">
                <a:latin typeface="Constantia" pitchFamily="18" charset="0"/>
              </a:rPr>
              <a:t>“Pravosuđe, uključujući tijela za provođenje zakona, kao i tijela</a:t>
            </a:r>
            <a:r>
              <a:rPr lang="sr-Latn-BA" sz="2800" dirty="0" smtClean="0">
                <a:latin typeface="Constantia" pitchFamily="18" charset="0"/>
              </a:rPr>
              <a:t> krivičnog gonjenja i posebno nezavisno sudstvo te pravnička profesija uopšte, u punoj saglasnosti sa relevantnim standardima sadržanim </a:t>
            </a:r>
            <a:r>
              <a:rPr lang="vi-VN" sz="2800" dirty="0" smtClean="0">
                <a:latin typeface="Constantia" pitchFamily="18" charset="0"/>
              </a:rPr>
              <a:t>u međunarodnom instrumentariju ljudskih prava, ključni su za puno i</a:t>
            </a:r>
            <a:r>
              <a:rPr lang="sr-Latn-BA" sz="2800" dirty="0" smtClean="0">
                <a:latin typeface="Constantia" pitchFamily="18" charset="0"/>
              </a:rPr>
              <a:t> ravnopravno ostvarenje ljudskih prava i kao takvi neophodni u procesu demokratizacije i održivog razvoja.”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dirty="0" smtClean="0"/>
              <a:t>4</a:t>
            </a:r>
            <a:r>
              <a:rPr lang="sr-Cyrl-BA" sz="3600" b="1" dirty="0" smtClean="0"/>
              <a:t>. </a:t>
            </a:r>
            <a:r>
              <a:rPr lang="sr-Latn-BA" sz="3600" b="1" dirty="0" smtClean="0"/>
              <a:t>Sudija (tužilac) iz vizure običnog građanina</a:t>
            </a:r>
            <a:r>
              <a:rPr lang="sr-Cyrl-BA" sz="3600" b="1" dirty="0" smtClean="0"/>
              <a:t>, </a:t>
            </a:r>
            <a:r>
              <a:rPr lang="sr-Latn-BA" sz="3600" b="1" dirty="0" smtClean="0"/>
              <a:t>odlike sudije (tužioca)</a:t>
            </a:r>
            <a:endParaRPr lang="sr-Latn-BA" sz="3600" dirty="0" smtClean="0"/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sr-Latn-BA" sz="2800" dirty="0" smtClean="0"/>
              <a:t>i</a:t>
            </a:r>
            <a:r>
              <a:rPr lang="vi-VN" sz="2800" dirty="0" smtClean="0">
                <a:latin typeface="Constantia" pitchFamily="18" charset="0"/>
              </a:rPr>
              <a:t>ako se obično misli da </a:t>
            </a:r>
            <a:r>
              <a:rPr lang="sr-Latn-BA" sz="2800" dirty="0" smtClean="0"/>
              <a:t>sudija (tužilac)</a:t>
            </a:r>
            <a:r>
              <a:rPr lang="vi-VN" sz="2800" dirty="0" smtClean="0">
                <a:latin typeface="Constantia" pitchFamily="18" charset="0"/>
              </a:rPr>
              <a:t> mora biti strog, nepristupačan i čitavom svojom pojavom “utjerivati strah u kosti”, taj sklop osobina nije poželjan za </a:t>
            </a:r>
            <a:r>
              <a:rPr lang="sr-Latn-BA" sz="2800" dirty="0" smtClean="0">
                <a:latin typeface="Constantia" pitchFamily="18" charset="0"/>
              </a:rPr>
              <a:t>njihovo </a:t>
            </a:r>
            <a:r>
              <a:rPr lang="vi-VN" sz="2800" dirty="0" smtClean="0">
                <a:latin typeface="Constantia" pitchFamily="18" charset="0"/>
              </a:rPr>
              <a:t>zanimanje. </a:t>
            </a:r>
            <a:endParaRPr lang="sr-Latn-BA" sz="2800" dirty="0" smtClean="0"/>
          </a:p>
          <a:p>
            <a:r>
              <a:rPr lang="sr-Latn-BA" sz="2800" dirty="0" smtClean="0"/>
              <a:t>n</a:t>
            </a:r>
            <a:r>
              <a:rPr lang="vi-VN" sz="2800" dirty="0" smtClean="0">
                <a:latin typeface="Constantia" pitchFamily="18" charset="0"/>
              </a:rPr>
              <a:t>aprotiv, bolje da </a:t>
            </a:r>
            <a:r>
              <a:rPr lang="sr-Latn-BA" sz="2800" dirty="0" smtClean="0"/>
              <a:t>sudija (tužilac)</a:t>
            </a:r>
            <a:r>
              <a:rPr lang="vi-VN" sz="2800" b="1" dirty="0" smtClean="0">
                <a:latin typeface="Constantia" pitchFamily="18" charset="0"/>
              </a:rPr>
              <a:t> djeluje pristupačno i pozitivno te da je otvoren za suradnju i savjetovanje</a:t>
            </a:r>
            <a:r>
              <a:rPr lang="vi-VN" sz="2800" dirty="0" smtClean="0">
                <a:latin typeface="Constantia" pitchFamily="18" charset="0"/>
              </a:rPr>
              <a:t>. 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b="1" dirty="0" smtClean="0"/>
              <a:t>4</a:t>
            </a:r>
            <a:r>
              <a:rPr lang="sr-Cyrl-BA" sz="3600" b="1" dirty="0" smtClean="0"/>
              <a:t>. </a:t>
            </a:r>
            <a:r>
              <a:rPr lang="sr-Latn-BA" sz="3600" b="1" dirty="0" smtClean="0"/>
              <a:t>Sudija (tužilac) iz vizure običnog građanina</a:t>
            </a:r>
            <a:r>
              <a:rPr lang="sr-Cyrl-BA" sz="3600" b="1" dirty="0" smtClean="0"/>
              <a:t>, </a:t>
            </a:r>
            <a:r>
              <a:rPr lang="sr-Latn-BA" sz="3600" b="1" dirty="0" smtClean="0"/>
              <a:t>odlike sudije (tužioca)</a:t>
            </a:r>
            <a:endParaRPr lang="sr-Latn-BA" sz="3600" dirty="0" smtClean="0"/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08512"/>
          </a:xfrm>
        </p:spPr>
        <p:txBody>
          <a:bodyPr/>
          <a:lstStyle/>
          <a:p>
            <a:r>
              <a:rPr lang="sr-Latn-BA" sz="2800" dirty="0" smtClean="0"/>
              <a:t>v</a:t>
            </a:r>
            <a:r>
              <a:rPr lang="vi-VN" sz="2800" dirty="0" smtClean="0">
                <a:latin typeface="Constantia" pitchFamily="18" charset="0"/>
              </a:rPr>
              <a:t>rlo je važno da </a:t>
            </a:r>
            <a:r>
              <a:rPr lang="sr-Latn-BA" sz="2800" dirty="0" smtClean="0"/>
              <a:t>sudija (tužilac) </a:t>
            </a:r>
            <a:r>
              <a:rPr lang="vi-VN" sz="2800" dirty="0" smtClean="0">
                <a:latin typeface="Constantia" pitchFamily="18" charset="0"/>
              </a:rPr>
              <a:t>bude </a:t>
            </a:r>
            <a:r>
              <a:rPr lang="vi-VN" sz="2800" b="1" dirty="0" smtClean="0">
                <a:latin typeface="Constantia" pitchFamily="18" charset="0"/>
              </a:rPr>
              <a:t>temeljit </a:t>
            </a:r>
            <a:r>
              <a:rPr lang="vi-VN" sz="2800" dirty="0" smtClean="0">
                <a:latin typeface="Constantia" pitchFamily="18" charset="0"/>
              </a:rPr>
              <a:t>u svom</a:t>
            </a:r>
            <a:r>
              <a:rPr lang="sr-Latn-BA" sz="2800" dirty="0" smtClean="0">
                <a:latin typeface="Constantia" pitchFamily="18" charset="0"/>
              </a:rPr>
              <a:t> </a:t>
            </a:r>
            <a:r>
              <a:rPr lang="vi-VN" sz="2800" dirty="0" smtClean="0">
                <a:latin typeface="Constantia" pitchFamily="18" charset="0"/>
              </a:rPr>
              <a:t>radu. </a:t>
            </a:r>
            <a:endParaRPr lang="sr-Latn-BA" sz="2800" dirty="0" smtClean="0"/>
          </a:p>
          <a:p>
            <a:r>
              <a:rPr lang="sr-Latn-BA" sz="2800" dirty="0" smtClean="0"/>
              <a:t>u</a:t>
            </a:r>
            <a:r>
              <a:rPr lang="vi-VN" sz="2800" dirty="0" smtClean="0">
                <a:latin typeface="Constantia" pitchFamily="18" charset="0"/>
              </a:rPr>
              <a:t> većini slučajeva tek temeljito proučavanje </a:t>
            </a:r>
            <a:r>
              <a:rPr lang="sr-Latn-BA" sz="2800" dirty="0" smtClean="0">
                <a:latin typeface="Constantia" pitchFamily="18" charset="0"/>
              </a:rPr>
              <a:t>kompletnog događaja</a:t>
            </a:r>
            <a:r>
              <a:rPr lang="vi-VN" sz="2800" dirty="0" smtClean="0">
                <a:latin typeface="Constantia" pitchFamily="18" charset="0"/>
              </a:rPr>
              <a:t> dove</a:t>
            </a:r>
            <a:r>
              <a:rPr lang="sr-Latn-BA" sz="2800" dirty="0" smtClean="0"/>
              <a:t>š</a:t>
            </a:r>
            <a:r>
              <a:rPr lang="vi-VN" sz="2800" dirty="0" smtClean="0">
                <a:latin typeface="Constantia" pitchFamily="18" charset="0"/>
              </a:rPr>
              <a:t>će do ispravne ocjene stanja koje proučava. </a:t>
            </a:r>
            <a:endParaRPr lang="sr-Latn-BA" sz="2800" dirty="0" smtClean="0"/>
          </a:p>
          <a:p>
            <a:r>
              <a:rPr lang="sr-Latn-BA" sz="2800" dirty="0" smtClean="0"/>
              <a:t>o</a:t>
            </a:r>
            <a:r>
              <a:rPr lang="vi-VN" sz="2800" dirty="0" smtClean="0">
                <a:latin typeface="Constantia" pitchFamily="18" charset="0"/>
              </a:rPr>
              <a:t>sim toga, </a:t>
            </a:r>
            <a:r>
              <a:rPr lang="sr-Latn-BA" sz="2800" dirty="0" smtClean="0"/>
              <a:t>sudija (tužilac) </a:t>
            </a:r>
            <a:r>
              <a:rPr lang="vi-VN" sz="2800" dirty="0" smtClean="0">
                <a:latin typeface="Constantia" pitchFamily="18" charset="0"/>
              </a:rPr>
              <a:t>mora biti </a:t>
            </a:r>
            <a:r>
              <a:rPr lang="vi-VN" sz="2800" b="1" dirty="0" smtClean="0">
                <a:latin typeface="Constantia" pitchFamily="18" charset="0"/>
              </a:rPr>
              <a:t>savjesna i nepotkupljiva </a:t>
            </a:r>
            <a:r>
              <a:rPr lang="vi-VN" sz="2800" dirty="0" smtClean="0">
                <a:latin typeface="Constantia" pitchFamily="18" charset="0"/>
              </a:rPr>
              <a:t>osoba koja u svome poslu teži </a:t>
            </a:r>
            <a:r>
              <a:rPr lang="vi-VN" sz="2800" b="1" dirty="0" smtClean="0">
                <a:latin typeface="Constantia" pitchFamily="18" charset="0"/>
              </a:rPr>
              <a:t>korektnosti, dosljednosti i nepristranosti</a:t>
            </a:r>
            <a:r>
              <a:rPr lang="vi-VN" sz="2800" dirty="0" smtClean="0">
                <a:latin typeface="Constantia" pitchFamily="18" charset="0"/>
              </a:rPr>
              <a:t>. </a:t>
            </a:r>
            <a:endParaRPr lang="sr-Latn-BA" sz="2800" dirty="0" smtClean="0"/>
          </a:p>
          <a:p>
            <a:r>
              <a:rPr lang="sr-Latn-BA" sz="2800" dirty="0" smtClean="0"/>
              <a:t>v</a:t>
            </a:r>
            <a:r>
              <a:rPr lang="vi-VN" sz="2800" dirty="0" smtClean="0">
                <a:latin typeface="Constantia" pitchFamily="18" charset="0"/>
              </a:rPr>
              <a:t>rlo </a:t>
            </a:r>
            <a:r>
              <a:rPr lang="sr-Latn-BA" sz="2800" dirty="0" smtClean="0">
                <a:latin typeface="Constantia" pitchFamily="18" charset="0"/>
              </a:rPr>
              <a:t>važna</a:t>
            </a:r>
            <a:r>
              <a:rPr lang="vi-VN" sz="2800" dirty="0" smtClean="0">
                <a:latin typeface="Constantia" pitchFamily="18" charset="0"/>
              </a:rPr>
              <a:t> osobina za svakoga </a:t>
            </a:r>
            <a:r>
              <a:rPr lang="sr-Latn-BA" sz="2800" dirty="0" smtClean="0"/>
              <a:t>sudiju (tužioca) </a:t>
            </a:r>
            <a:r>
              <a:rPr lang="vi-VN" sz="2800" dirty="0" smtClean="0">
                <a:latin typeface="Constantia" pitchFamily="18" charset="0"/>
              </a:rPr>
              <a:t>jest</a:t>
            </a:r>
            <a:r>
              <a:rPr lang="sr-Latn-BA" sz="2800" dirty="0" smtClean="0"/>
              <a:t>e</a:t>
            </a:r>
            <a:r>
              <a:rPr lang="vi-VN" sz="2800" dirty="0" smtClean="0">
                <a:latin typeface="Constantia" pitchFamily="18" charset="0"/>
              </a:rPr>
              <a:t> </a:t>
            </a:r>
            <a:r>
              <a:rPr lang="vi-VN" sz="2800" b="1" dirty="0" smtClean="0">
                <a:latin typeface="Constantia" pitchFamily="18" charset="0"/>
              </a:rPr>
              <a:t>stručnost </a:t>
            </a:r>
            <a:r>
              <a:rPr lang="sr-Latn-BA" sz="2800" b="1" dirty="0" smtClean="0">
                <a:latin typeface="Constantia" pitchFamily="18" charset="0"/>
              </a:rPr>
              <a:t>u</a:t>
            </a:r>
            <a:r>
              <a:rPr lang="vi-VN" sz="2800" b="1" dirty="0" smtClean="0">
                <a:latin typeface="Constantia" pitchFamily="18" charset="0"/>
              </a:rPr>
              <a:t> području </a:t>
            </a:r>
            <a:r>
              <a:rPr lang="sr-Latn-BA" sz="2800" b="1" dirty="0" smtClean="0">
                <a:latin typeface="Constantia" pitchFamily="18" charset="0"/>
              </a:rPr>
              <a:t>u </a:t>
            </a:r>
            <a:r>
              <a:rPr lang="vi-VN" sz="2800" b="1" dirty="0" smtClean="0">
                <a:latin typeface="Constantia" pitchFamily="18" charset="0"/>
              </a:rPr>
              <a:t>koj</a:t>
            </a:r>
            <a:r>
              <a:rPr lang="sr-Latn-BA" sz="2800" b="1" dirty="0" smtClean="0">
                <a:latin typeface="Constantia" pitchFamily="18" charset="0"/>
              </a:rPr>
              <a:t>em</a:t>
            </a:r>
            <a:r>
              <a:rPr lang="vi-VN" sz="2800" b="1" dirty="0" smtClean="0">
                <a:latin typeface="Constantia" pitchFamily="18" charset="0"/>
              </a:rPr>
              <a:t> </a:t>
            </a:r>
            <a:r>
              <a:rPr lang="sr-Latn-BA" sz="2800" b="1" dirty="0" smtClean="0">
                <a:latin typeface="Constantia" pitchFamily="18" charset="0"/>
              </a:rPr>
              <a:t>odlučuje</a:t>
            </a:r>
            <a:r>
              <a:rPr lang="vi-VN" sz="2800" dirty="0" smtClean="0">
                <a:latin typeface="Constantia" pitchFamily="18" charset="0"/>
              </a:rPr>
              <a:t>. 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r-Latn-BA" sz="3600" b="1" dirty="0" smtClean="0"/>
              <a:t>Najčešće zamjerke građana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vi-VN" sz="2800" dirty="0" smtClean="0">
                <a:latin typeface="Constantia" pitchFamily="18" charset="0"/>
              </a:rPr>
              <a:t>neefikasno postupanje, neažurnost</a:t>
            </a:r>
            <a:r>
              <a:rPr lang="sr-Latn-BA" sz="2800" dirty="0" smtClean="0">
                <a:latin typeface="Constantia" pitchFamily="18" charset="0"/>
              </a:rPr>
              <a:t>,</a:t>
            </a:r>
            <a:r>
              <a:rPr lang="vi-VN" sz="2800" dirty="0" smtClean="0">
                <a:latin typeface="Constantia" pitchFamily="18" charset="0"/>
              </a:rPr>
              <a:t> nezainteresovanost</a:t>
            </a:r>
            <a:r>
              <a:rPr lang="sr-Latn-BA" sz="2800" dirty="0" smtClean="0"/>
              <a:t> i</a:t>
            </a:r>
            <a:r>
              <a:rPr lang="pl-PL" sz="2800" dirty="0" smtClean="0"/>
              <a:t> sporost reakcije</a:t>
            </a:r>
            <a:r>
              <a:rPr lang="sr-Latn-BA" sz="2800" dirty="0" smtClean="0"/>
              <a:t>. </a:t>
            </a:r>
            <a:endParaRPr lang="pl-PL" sz="2800" dirty="0" smtClean="0"/>
          </a:p>
          <a:p>
            <a:pPr marL="514350" indent="-514350">
              <a:buAutoNum type="arabicPeriod"/>
            </a:pPr>
            <a:r>
              <a:rPr lang="pl-PL" sz="2800" dirty="0" smtClean="0"/>
              <a:t>korupcija i nejednaka primjena zakona.</a:t>
            </a:r>
          </a:p>
          <a:p>
            <a:pPr marL="514350" indent="-514350">
              <a:buAutoNum type="arabicPeriod"/>
            </a:pPr>
            <a:r>
              <a:rPr lang="pl-PL" sz="2800" dirty="0" smtClean="0"/>
              <a:t>izostajanje odgovora na pozive i neizlazak na </a:t>
            </a:r>
            <a:r>
              <a:rPr lang="vi-VN" sz="2800" dirty="0" smtClean="0">
                <a:latin typeface="Constantia" pitchFamily="18" charset="0"/>
              </a:rPr>
              <a:t>teren</a:t>
            </a:r>
            <a:r>
              <a:rPr lang="sr-Latn-BA" sz="2800" dirty="0" smtClean="0"/>
              <a:t> (posebno problem radnog vremena tužilaca).</a:t>
            </a:r>
            <a:endParaRPr lang="sr-Latn-BA" sz="2800" dirty="0" smtClean="0">
              <a:latin typeface="Constantia" pitchFamily="18" charset="0"/>
            </a:endParaRPr>
          </a:p>
          <a:p>
            <a:pPr marL="514350" indent="-514350">
              <a:buAutoNum type="arabicPeriod"/>
            </a:pPr>
            <a:r>
              <a:rPr lang="vi-VN" sz="2800" dirty="0" smtClean="0">
                <a:latin typeface="Constantia" pitchFamily="18" charset="0"/>
              </a:rPr>
              <a:t>nestručan i/ili nepravilan rad, odnosno nerad</a:t>
            </a:r>
            <a:r>
              <a:rPr lang="sr-Latn-BA" sz="2800" dirty="0" smtClean="0">
                <a:latin typeface="Constantia" pitchFamily="18" charset="0"/>
              </a:rPr>
              <a:t>.</a:t>
            </a:r>
            <a:endParaRPr lang="sr-Latn-BA" sz="2800" dirty="0" smtClean="0"/>
          </a:p>
          <a:p>
            <a:pPr marL="514350" indent="-514350">
              <a:buAutoNum type="arabicPeriod"/>
            </a:pPr>
            <a:r>
              <a:rPr lang="vi-VN" sz="2800" dirty="0" smtClean="0">
                <a:latin typeface="Constantia" pitchFamily="18" charset="0"/>
              </a:rPr>
              <a:t>drskost, arogancija i neljubaznost prema strankama</a:t>
            </a:r>
            <a:r>
              <a:rPr lang="sr-Latn-BA" sz="2800" dirty="0" smtClean="0">
                <a:latin typeface="Constantia" pitchFamily="18" charset="0"/>
              </a:rPr>
              <a:t>.</a:t>
            </a:r>
            <a:endParaRPr lang="sr-Latn-BA" sz="2800" dirty="0" smtClean="0"/>
          </a:p>
          <a:p>
            <a:pPr marL="514350" indent="-514350">
              <a:buAutoNum type="arabicPeriod"/>
            </a:pPr>
            <a:r>
              <a:rPr lang="vi-VN" sz="2800" dirty="0" smtClean="0">
                <a:latin typeface="Constantia" pitchFamily="18" charset="0"/>
              </a:rPr>
              <a:t>uskraćivanje informacija koje su potrebne građanima. </a:t>
            </a:r>
            <a:endParaRPr lang="sr-Latn-BA" sz="2800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sr-Latn-BA" sz="3600" b="1" smtClean="0"/>
              <a:t>Manje zastupljene zamjerke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BA" sz="2800" dirty="0" smtClean="0"/>
              <a:t>nestručnost i nepoznavanje zakona od strane sudija (tužilaca). 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sz="2800" dirty="0" smtClean="0"/>
              <a:t>problematično </a:t>
            </a:r>
            <a:r>
              <a:rPr lang="vi-VN" sz="2800" dirty="0" smtClean="0">
                <a:latin typeface="Constantia" pitchFamily="18" charset="0"/>
              </a:rPr>
              <a:t>određena nadležnost</a:t>
            </a:r>
            <a:r>
              <a:rPr lang="sr-Latn-BA" sz="2800" dirty="0" smtClean="0">
                <a:latin typeface="Constantia" pitchFamily="18" charset="0"/>
              </a:rPr>
              <a:t>.</a:t>
            </a:r>
            <a:r>
              <a:rPr lang="vi-VN" sz="2800" dirty="0" smtClean="0">
                <a:latin typeface="Constantia" pitchFamily="18" charset="0"/>
              </a:rPr>
              <a:t> </a:t>
            </a:r>
            <a:endParaRPr lang="sr-Latn-BA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sr-Latn-BA" sz="2800" dirty="0" smtClean="0"/>
              <a:t>nejasnoće u propisima.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sz="2800" dirty="0" smtClean="0"/>
              <a:t>da sudije zapostavljaju bitne stvari, a kažnjavaju za sitna KD i prekršaje.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sz="2800" dirty="0" smtClean="0"/>
              <a:t>da je potrebno više sudija (tužilaca) itd.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1216</TotalTime>
  <Words>6875</Words>
  <Application>Microsoft Office PowerPoint</Application>
  <PresentationFormat>On-screen Show (4:3)</PresentationFormat>
  <Paragraphs>402</Paragraphs>
  <Slides>93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4" baseType="lpstr">
      <vt:lpstr>Office Theme</vt:lpstr>
      <vt:lpstr>ETIKA I INTEGRITET  NOSILACA PRAVOSUDNIH FUNKCIJA - SUDIJA PO MJERI GRAĐANA -</vt:lpstr>
      <vt:lpstr>O pravosuđu...</vt:lpstr>
      <vt:lpstr>Kada je sudstvo nezavisno?</vt:lpstr>
      <vt:lpstr>Podteme:</vt:lpstr>
      <vt:lpstr>1. Nezavisnost pravosuđa (pravosuđe u užem i širem smislu)</vt:lpstr>
      <vt:lpstr>Sudska nezavisnost</vt:lpstr>
      <vt:lpstr>Nezavisnost    sudija</vt:lpstr>
      <vt:lpstr>Pojam nezavisnosti</vt:lpstr>
      <vt:lpstr>Bečka deklaracija, usvojena na Svjetskoj konferenciji o ljudskim pravima, Beč, 14. – 25. 6. 1993., potvrđena na 48. zasjedanju Generalne skupštine UN 1993. godine (rezolucija 48/121)</vt:lpstr>
      <vt:lpstr>Još neki važni  međunarodni dokumenti o nezavisnosti pravosuđa...</vt:lpstr>
      <vt:lpstr>Bangalorski principi sudijskog ponašanja, Hag, nov 2002.</vt:lpstr>
      <vt:lpstr>Institucije koje su zadužene da osiguraju da pravosuđe u BiH funkcioniše u skladu sa najvišim etičkim standardima</vt:lpstr>
      <vt:lpstr>Institucije koje su zadužene da osiguraju da pravosuđe u BiH funkcioniše u skladu sa najvišim etičkim standardima</vt:lpstr>
      <vt:lpstr>Koncept dobrog pravosuđa</vt:lpstr>
      <vt:lpstr>Osnovna načela dobrog pravosuđa:</vt:lpstr>
      <vt:lpstr>Transparentnost pravosuđa i obaveza podnošenja finansijskih izvještaja</vt:lpstr>
      <vt:lpstr>Član 86. Zakona o VSTS - Izvještavanje VSTS BiH o aktivnostima</vt:lpstr>
      <vt:lpstr>2. Uloga i vrijednosti nosilaca pravosudnih funkcija</vt:lpstr>
      <vt:lpstr>2. Uloga i vrijednosti nosilaca pravosudnih funkcija</vt:lpstr>
      <vt:lpstr>2. Uloga i vrijednosti nosilaca pravosudnih funkcija</vt:lpstr>
      <vt:lpstr>2. Uloga i vrijednosti nosilaca pravosudnih funkcija</vt:lpstr>
      <vt:lpstr>2. Uloga i vrijednosti nosilaca pravosudnih funkcija</vt:lpstr>
      <vt:lpstr>Pravila sudijske etike</vt:lpstr>
      <vt:lpstr>3. Etički kodeksi ili kodeksi sudijske – tužilačke etike</vt:lpstr>
      <vt:lpstr>Razlika između etičkog kodeksa i kodeksa ponašanja</vt:lpstr>
      <vt:lpstr>Najčešće forme etičkih kodeksa</vt:lpstr>
      <vt:lpstr>Kodeks Savjeta Evrope o statusu javnih službenika</vt:lpstr>
      <vt:lpstr>Šta su kodeksi sudijske (tužilačke) etike?</vt:lpstr>
      <vt:lpstr>Šta su kodeksi sudijske (tužilačke) etike?</vt:lpstr>
      <vt:lpstr>Ciljevi Kodeksa...</vt:lpstr>
      <vt:lpstr>Ključni principi kodeksa sudijske i tužilačke etike</vt:lpstr>
      <vt:lpstr>Principi i pravila ponašanja sudija (tužilaca)</vt:lpstr>
      <vt:lpstr>Još neka važna načela...</vt:lpstr>
      <vt:lpstr>Još neka važna načela...</vt:lpstr>
      <vt:lpstr>a) Šta znači individualna nezavisnost sudije?</vt:lpstr>
      <vt:lpstr>Individualna nezavisnost sudije</vt:lpstr>
      <vt:lpstr>Neprikladne  veze  sudije</vt:lpstr>
      <vt:lpstr>Šta kaže Zakon o VSTS BiH?</vt:lpstr>
      <vt:lpstr>Nezavisnost sudije od kolega</vt:lpstr>
      <vt:lpstr>Obaveza sudije...</vt:lpstr>
      <vt:lpstr>Uloga medija</vt:lpstr>
      <vt:lpstr>Visoki standardi sudijskog ponašanja</vt:lpstr>
      <vt:lpstr>Individualna nezavisnost sudije</vt:lpstr>
      <vt:lpstr>b) Nepristrasnost nosilaca pravosudnih funkcija</vt:lpstr>
      <vt:lpstr>Nepristrasnost nosilaca pravosudnih funkcija</vt:lpstr>
      <vt:lpstr>Nepristrasnost nosilaca pravosudnih funkcija</vt:lpstr>
      <vt:lpstr>Nepristrasnost nosilaca pravosudnih funkcija</vt:lpstr>
      <vt:lpstr>Nepristrasnost nosilaca pravosudnih funkcija</vt:lpstr>
      <vt:lpstr>Objektivni i subjektivni test nepristrasnosti</vt:lpstr>
      <vt:lpstr>Objektivni test nepristrasnosti</vt:lpstr>
      <vt:lpstr>Nepristrasnost nosilaca pravosudnih funkcija</vt:lpstr>
      <vt:lpstr>Nepristrasnost sudije</vt:lpstr>
      <vt:lpstr>Učestvovanje u građanskim, dobrotvornim i vjerskim aktivnostima</vt:lpstr>
      <vt:lpstr>Sudija neće...</vt:lpstr>
      <vt:lpstr>Nepristrasnost sudije</vt:lpstr>
      <vt:lpstr>Nepristrasnost sudije</vt:lpstr>
      <vt:lpstr>c) Jednakost u postupanju </vt:lpstr>
      <vt:lpstr>Princip jednakosti...</vt:lpstr>
      <vt:lpstr>d) Integritet i dostojanstveno ponašanje</vt:lpstr>
      <vt:lpstr>Slobode koje uživaju sudije</vt:lpstr>
      <vt:lpstr>Dostojanstveno ponašanje sudije</vt:lpstr>
      <vt:lpstr>Dozvoljene aktivnosti sudije</vt:lpstr>
      <vt:lpstr>Postupanje sa poklonom i drugim koristima – ključni principi</vt:lpstr>
      <vt:lpstr>Šta je važno znati?</vt:lpstr>
      <vt:lpstr>Šta je poklon, predmet od vrijednosti ili druga korist?</vt:lpstr>
      <vt:lpstr>e) Stručnost i odgovornost prema poslu</vt:lpstr>
      <vt:lpstr>Stručnost i odgovornost prema poslu</vt:lpstr>
      <vt:lpstr>Stručnost i odgovornost prema poslu</vt:lpstr>
      <vt:lpstr>Odgovoran odnos sudije</vt:lpstr>
      <vt:lpstr>Prioritet sudijske (tužilačke) funkcije na d svim ostalim aktivnostima</vt:lpstr>
      <vt:lpstr>Član 83. Zakona o VSTS - Zabrana vršenja javnih dužnosti, dužnosti iz pravne oblasti i drugih dužnosti</vt:lpstr>
      <vt:lpstr>Blagovremenost u obavljanju poslova</vt:lpstr>
      <vt:lpstr>Dodatna odgovornost rukovodilaca</vt:lpstr>
      <vt:lpstr>Stručnost nosilaca pravosudnih f-ja</vt:lpstr>
      <vt:lpstr>Stručnost nosilaca pravosudnih f-ja</vt:lpstr>
      <vt:lpstr>Zloupotreba povjerljivih informacija</vt:lpstr>
      <vt:lpstr>Postupanje sa povjerenim sredstvima Očuvanje ugleda pravosuđa</vt:lpstr>
      <vt:lpstr>Sprečavanje sukoba interesa</vt:lpstr>
      <vt:lpstr>Šta je sukob interesa?</vt:lpstr>
      <vt:lpstr>Zabrana korištenja nezakonitih narkotika i alkoholnih pića</vt:lpstr>
      <vt:lpstr>Integritet i dostojanstveno ponašanje  sudije (tužioca)</vt:lpstr>
      <vt:lpstr>Integritet i dostojanstveno ponašanje  sudije (tužioca)</vt:lpstr>
      <vt:lpstr>Korupcija i pravosuđe</vt:lpstr>
      <vt:lpstr>Načini korupcije sudije</vt:lpstr>
      <vt:lpstr>Faktori korupcije u pravosuđu</vt:lpstr>
      <vt:lpstr>4. Sudija (tužilac) iz vizure običnog građanina, odlike sudije (tužioca)</vt:lpstr>
      <vt:lpstr>4. Sudija (tužilac) iz vizure običnog građanina, odlike sudije (tužioca)</vt:lpstr>
      <vt:lpstr>Unapređenje statusa sudija (tužilaca)</vt:lpstr>
      <vt:lpstr>Unapređenje statusa sudija (tužilaca)</vt:lpstr>
      <vt:lpstr>4. Sudija (tužilac) iz vizure običnog građanina, odlike sudije (tužioca)</vt:lpstr>
      <vt:lpstr>4. Sudija (tužilac) iz vizure običnog građanina, odlike sudije (tužioca)</vt:lpstr>
      <vt:lpstr>Najčešće zamjerke građana</vt:lpstr>
      <vt:lpstr>Manje zastupljene zamjerke</vt:lpstr>
    </vt:vector>
  </TitlesOfParts>
  <Company>Ombudsmen BiH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Uloga Institucije Ombudsmena za ljudska prava BiH u zaštiti socijalnih i ekonomskih prava</dc:title>
  <dc:creator>ljmitrovic</dc:creator>
  <cp:lastModifiedBy>ljmitrovic</cp:lastModifiedBy>
  <cp:revision>145</cp:revision>
  <dcterms:created xsi:type="dcterms:W3CDTF">2017-11-24T07:01:31Z</dcterms:created>
  <dcterms:modified xsi:type="dcterms:W3CDTF">2020-11-02T08:39:15Z</dcterms:modified>
</cp:coreProperties>
</file>