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9" r:id="rId15"/>
    <p:sldId id="296" r:id="rId16"/>
    <p:sldId id="269" r:id="rId17"/>
    <p:sldId id="310" r:id="rId18"/>
    <p:sldId id="270" r:id="rId19"/>
    <p:sldId id="271" r:id="rId20"/>
    <p:sldId id="311" r:id="rId21"/>
    <p:sldId id="272" r:id="rId22"/>
    <p:sldId id="273" r:id="rId23"/>
    <p:sldId id="312" r:id="rId24"/>
    <p:sldId id="274" r:id="rId25"/>
    <p:sldId id="275" r:id="rId26"/>
    <p:sldId id="298" r:id="rId27"/>
    <p:sldId id="299" r:id="rId28"/>
    <p:sldId id="300" r:id="rId29"/>
    <p:sldId id="301" r:id="rId30"/>
    <p:sldId id="303" r:id="rId31"/>
    <p:sldId id="305" r:id="rId32"/>
    <p:sldId id="313" r:id="rId33"/>
    <p:sldId id="307" r:id="rId34"/>
    <p:sldId id="314" r:id="rId35"/>
    <p:sldId id="308" r:id="rId36"/>
    <p:sldId id="295" r:id="rId3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16" autoAdjust="0"/>
    <p:restoredTop sz="86471" autoAdjust="0"/>
  </p:normalViewPr>
  <p:slideViewPr>
    <p:cSldViewPr snapToGrid="0">
      <p:cViewPr>
        <p:scale>
          <a:sx n="69" d="100"/>
          <a:sy n="69" d="100"/>
        </p:scale>
        <p:origin x="-108" y="-8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14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0608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6167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081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146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757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4924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09194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79616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1082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46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8229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1181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8222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5910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9170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2075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6033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478DCE1-DE6A-489A-9899-DA147D410407}" type="datetimeFigureOut">
              <a:rPr lang="bs-Latn-BA" smtClean="0"/>
              <a:t>23.9.2020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46494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337481"/>
            <a:ext cx="8825658" cy="2169995"/>
          </a:xfrm>
        </p:spPr>
        <p:txBody>
          <a:bodyPr/>
          <a:lstStyle/>
          <a:p>
            <a:r>
              <a:rPr lang="sr-Cyrl-R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ПРЕТРЕС</a:t>
            </a:r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s-Latn-BA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Олга Пантић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Судија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 суда у Бањалуци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7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8" y="859809"/>
            <a:ext cx="9799092" cy="5725236"/>
          </a:xfrm>
        </p:spPr>
        <p:txBody>
          <a:bodyPr>
            <a:normAutofit/>
          </a:bodyPr>
          <a:lstStyle/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 одредба успоставља обавезу да главни претрес тече у континуитету, односно да уколико није могуће осигурати континуитет главног претреса да је нужно осигурати да одложени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дијелови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главног претреса чине једну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цјелину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 садржаја одредбе члана 266. став 2. ЗКП РС, произлази да уколико је одгађање трајало дуже од 30 дана, да више и не постоји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цјелина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између одгођеног и настављеног главног претреса, што обавезује судију/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 главни претрес почне изнова и да није предвиђен, нити је могућ никакав изузетак ни под којим условима. Дакле, ради се о императивној норми и њен основни циљ је гаранција за ефикасно вођење кривичног поступка. При томе је важно нагласити да законодавац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нигдје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говори о разлозима одгађања главног претреса, из чега се може закључити да није од значаја да ли је до одгађања главног претреса дошло кривицом странака у поступку, браниоца, или суда, односно да ли су разлози наведеног одгађања оправдани или нису.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3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2" y="878774"/>
            <a:ext cx="9949218" cy="5979226"/>
          </a:xfrm>
        </p:spPr>
        <p:txBody>
          <a:bodyPr>
            <a:normAutofit/>
          </a:bodyPr>
          <a:lstStyle/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Према томе, без обзира на разлоге одгађања, уколико наставак главног претреса није одржан у року од 30 дана, обавеза је судије/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судећег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главни претрес почне изнова. Међутим, ова цитирана законска одредба у случају прекорачења рока од 30 дана, оставља на диспозицију  судији/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вијећу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одлучи да ли ће саслушавати поново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 само по претходној прибављеној сагласности странака и бранилаца констатује да започети главни претрес неће почети изнова и да ће се прихватити већ изведени докази, искази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прихваћени материјални докази, како би се на овај начин створили законски услови за наставак главног претреса. </a:t>
            </a: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Судска пракса:</a:t>
            </a:r>
          </a:p>
          <a:p>
            <a:pPr algn="just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 Окружног суда у Бањалуци број:71 0 К 0 232761 19 </a:t>
            </a:r>
            <a:r>
              <a:rPr lang="sr-Cyrl-B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Кж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 15.07.2019. 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0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9228"/>
          </a:xfrm>
        </p:spPr>
        <p:txBody>
          <a:bodyPr/>
          <a:lstStyle/>
          <a:p>
            <a:pPr lvl="0"/>
            <a:r>
              <a:rPr lang="sr-Cyrl-C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ДОКАЗНИ ПОСТУПАК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78424"/>
            <a:ext cx="9739835" cy="562287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Извођење доказа: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Везано за извођење доказа, одредбе од члана 276. до 290. ЗКП РС прописују начин извођења доказа и надлежности које има судија/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овој фази главног претреса. Важно је напоменути да је битно обратити пажњу на одредбу члана 276. став 2. тачка д) ЗКП РС, која прописује да се изводе и докази чије је извођење наредио судија , односно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Уз ову одредбу треба свакако имати у виду и одредбу која је испред наведена и цитирана, а то је одредба члана 254. став 2. ЗКП РС, која прописује да је дужност судије, односно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брине за свестрано претресање предмета и отклањање свега што одуговлачи поступак и не доприноси  разјашњењу ствари.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43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2" y="1091821"/>
            <a:ext cx="10222172" cy="5186149"/>
          </a:xfrm>
        </p:spPr>
        <p:txBody>
          <a:bodyPr>
            <a:noAutofit/>
          </a:bodyPr>
          <a:lstStyle/>
          <a:p>
            <a:pPr algn="just"/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 мишљењу ова одредба указује да није у потпуности како се погрешно у судској пракси сматра, прописано да поступајући судија/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одлуку доноси само на основу доказа које су суду презентоване од стране оптужбе, односно одбране, већ ствара и обавезу суда, да уколико је неопходно ради разјашњења одлучних чињеница изведе неки доказ као доказ суда, који се показао неопходним да буде изведен. </a:t>
            </a: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82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2" y="1091821"/>
            <a:ext cx="10222172" cy="5766179"/>
          </a:xfrm>
        </p:spPr>
        <p:txBody>
          <a:bodyPr>
            <a:noAutofit/>
          </a:bodyPr>
          <a:lstStyle/>
          <a:p>
            <a:pPr algn="just"/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поновно напоменути одредбу члана 278. ЗКП РС (право суда да не дозволи питање или доказ), јер је управо у обавези судије/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уколико закључи да доказе које странке или бранилац предлажу и из којих желе да докажу околности које немају значаја за предмет или је такав понуђени доказ непотребан, да ће одбити извођење доказа. Објавиће се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одбијању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приједлога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странака или бранилаца, за извођење одређеног доказа и судија/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у обавези одмах на главном претресу дати кратке разлоге зашто одбија извођење понуђеног доказа, а наравно и у образложењу пресуде дати детаљније разлоге о томе зашто је одбијен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приједлог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извођење неког од доказа. </a:t>
            </a: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6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6854" y="724395"/>
            <a:ext cx="9826388" cy="6133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Судска пракса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sr-Cyrl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Врховног суда Републике Српске број:11 0 К 020568 19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Кж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од 15.08.2019. године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 суда у Бањалуци број:71 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272636 19 Кж од 18.09.2019. године и пресуда Основног суда у Бањалуци број:71 0 К 272636 18 К од 13.12.2018. године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пресуда Окружног суда у Бањалуци број:71 0 К 198557 Кж 2 од 16.07.2019. године и Основног суда у Бањалуци број:71 0 К 198 557 К2 од 28.03.2018. године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пресуда Врховног суда Републике Српске број:11 0 К 021103 19 Квлз од 06.09.2019. године и Окружног суда у Бањалуци број:11 0 К 021103 17 К од 12.01.2019. године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52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6524"/>
          </a:xfrm>
        </p:spPr>
        <p:txBody>
          <a:bodyPr/>
          <a:lstStyle/>
          <a:p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САСЛУШАЊЕ СВЈЕДОКА И ВЈЕШТАКА</a:t>
            </a:r>
            <a:endParaRPr lang="bs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40312"/>
            <a:ext cx="9767130" cy="5717688"/>
          </a:xfrm>
        </p:spPr>
        <p:txBody>
          <a:bodyPr>
            <a:normAutofit/>
          </a:bodyPr>
          <a:lstStyle/>
          <a:p>
            <a:pPr algn="just"/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Свједоци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саслушавају непосредно пред судом, а такође 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вјештаци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знати одредбу члана 285. став 6. ЗКП РС, која прописује: „изузетно уз сагласност странака и браниоца, суд може одлучити да се писани налаз и мишљење само прочита, ако се због природе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вјештачења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може очекивати потпуније објашњење писаног налаза и мишљења, или ако из важних разлога саслушање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није могуће, или није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цјелисходно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4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40312"/>
            <a:ext cx="9767130" cy="5717688"/>
          </a:xfrm>
        </p:spPr>
        <p:txBody>
          <a:bodyPr>
            <a:normAutofit/>
          </a:bodyPr>
          <a:lstStyle/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досадашње праксе се може закључити да је ова одредба омогућавала да се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мора непосредно саслушавати ради образлагања датог налаза и мишљења у случајевима када на то указује природа самог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вјештачења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 да је судија/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могућности, уколико закључи да непосредно саслушање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није неопходно потребно, о томе упознати странке и браниоца и од истих затражити сагласност да се не позивају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вјештаци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већ да тужилац или бранилац, зависно чији је доказ извршено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вјештачење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писани налаз и мишљење прочита. </a:t>
            </a: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позивом на наведену одредбу, након читања налаза и мишљења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исти се уврштава у доказни материјал. У образложењу пресуде, судија/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дужан позивом на наведену одредбу закона навести да је наведени налаз и мишљење само прочитан.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42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9" y="1105468"/>
            <a:ext cx="9703557" cy="5752531"/>
          </a:xfrm>
        </p:spPr>
        <p:txBody>
          <a:bodyPr>
            <a:normAutofit/>
          </a:bodyPr>
          <a:lstStyle/>
          <a:p>
            <a:pPr algn="just"/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сагласност странака и бранилаца указује да на извршено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вјештачење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није било ни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примједби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јер странке и бранилац нису тражили непосредно саслушање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Ова одредба је у корист ефикасности и економичности поступка, јер смањује додатне трошкове.  </a:t>
            </a: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Имајући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виду досадашњу праксу у Окружном суду у Бањалуци било је предмета у којима је с позивом на наведену одредбу 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налаз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мишљење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прочитан и исти уврштен у доказни материјал без непосредног саслушања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Ово су углавном били случајеви вршења обдукције,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вјештачења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тјелесних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повреда, па и прихватања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вјештачења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саобраћајног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8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477672"/>
            <a:ext cx="10044752" cy="6250674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sr-Cyrl-C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ИЗУЗЕЦИ ОД НЕПОСРЕДНОГ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sr-Cyrl-C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ИЗВОЂЕЊА ДОКАЗА (</a:t>
            </a:r>
            <a:r>
              <a:rPr lang="sr-Cyrl-C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288. ЗКП РС):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Наведеном 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одредбом у ставу 1. прописано да су искази дати у истрази дозвољени као доказ на главном претресу „и да исти могу бити кориштени приликом директног или унакрсног испитивања или побијања изнесених навода или у одговору на побијање, или на додатно испитивање након чега се прилажу као доказни материјал. У овом случају, лицу се може дати могућност да објасни или побије свој претходни исказ“. </a:t>
            </a:r>
            <a:endParaRPr lang="sr-Cyrl-C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1698"/>
          </a:xfrm>
        </p:spPr>
        <p:txBody>
          <a:bodyPr/>
          <a:lstStyle/>
          <a:p>
            <a:r>
              <a:rPr lang="sr-Cyrl-C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ПРИПРЕМАЊЕ ГЛАВНОГ </a:t>
            </a:r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ПРЕТРЕСА</a:t>
            </a:r>
            <a:r>
              <a:rPr lang="bs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9671596" cy="50047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Cyrl-C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Претпретресно</a:t>
            </a:r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рочиште: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Члан 249. ЗКП РС прописује: „Током припрема за главни претрес, судија или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одржати рочиште са странкама и браниоцима да би се размотрила питања која су релевантна за главни претрес“. 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79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477672"/>
            <a:ext cx="10044752" cy="6250674"/>
          </a:xfrm>
        </p:spPr>
        <p:txBody>
          <a:bodyPr>
            <a:normAutofit/>
          </a:bodyPr>
          <a:lstStyle/>
          <a:p>
            <a:pPr algn="just"/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Везано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уочену праксу поступања првостепених судова, уочено је да исти улажу исказе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дате у истрази, а да тужилац или бранилац нису предочавали записник о датом исказу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истрази. У смислу наведене одредбе, уколико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приликом непосредног саслушања различито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свједочи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односу на исказ којег је дао у истрази, само се у том случају може након предочавања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свједоку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записника сачињеног у истрази у којем је садржана његова изјава и његове потврде да је исказ дао у истрази и да је његов потпис на сачињеном записнику, истог испитивати на различитост датог исказа. </a:t>
            </a:r>
            <a:endParaRPr lang="sr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Судска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пракса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 Окружног суда у Бањалуци број:78 0  К 027144 19 од 19.06.2019. године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2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88" y="1119116"/>
            <a:ext cx="9730854" cy="5738884"/>
          </a:xfrm>
        </p:spPr>
        <p:txBody>
          <a:bodyPr>
            <a:normAutofit/>
          </a:bodyPr>
          <a:lstStyle/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у овом случају се записници о саслушању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дати у истрази улажу као доказ на главном претресу Уколико тужилац/бранилац није користио нити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свједоку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предочавао исказ дат у истрази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забиљежен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записнику, ти искази се не улажу као доказ, јер је основно правило да се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свједоци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непосредно саслушавају пред судом. Важно је нагласити да, уколико је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дао различит исказ на главном претресу од онога датог у истрази 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забиљеженог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записнику о узимању изјаве од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уколико је овај записник уложен у доказни материјал на начин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напријед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наведен, да је судија/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дужан у образложењу донесене одлуке дати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оцјену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којем исказу поклања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вјеру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 ли исказу датом на главном претресу или оном из истраге и за то дати разлоге. Уочена је пракса да првостепени судови не поступају на овакав начин, тако да се често не зна којем исказу је суд поклонио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вјеру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78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Latn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60060"/>
            <a:ext cx="9767130" cy="56979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Чланом 288. став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ЗКП РС прописани су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изузеци од непосредног извођења доказа, непосредног саслушања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ситуације када се по одлуци судије/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донијети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одлука да ће се прочитати и користити као доказ на главном претресу искази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датих у истрази. </a:t>
            </a: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одредба јасно прописује да се то може чинити само у случају „ако су испитана лица умрла или трајно душевно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обољела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се не могу пронаћи или је њихов долазак пред суд немогућ или је знатно отежан из важних разлога“.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87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Latn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60060"/>
            <a:ext cx="9767130" cy="56979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 се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примјенила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наведена одредба, странке, односно оптужба или одбрана пред судом морају доказати из којих разлога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напријед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цитираних неки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може доћи пред суд и бити непосредно саслушан и за то извести одговарајући доказ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Јасно је, да уколико је неко лице умрло, да је доказ извод из матичне књиге умрлих, ако је трајно душевно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оболио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одговарајућа медицинска документација, ако се не може пронаћи, доказ од стране надлежне Полицијске станице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гдје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пребивалиште наведеног лица, да именовани није на тој адреси, да постоје изјаве, сазнања, да се именовани налази у иностранству, да се не зна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вријеме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његовог доласка и сл.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1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1146412"/>
            <a:ext cx="9949218" cy="5711588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Дакле, прије него што суд одлучи да одступи од начела непосредног извођења доказа и дозволи да се користи исказ дат  у истрази да морају претходно бити испуњени услови које прописује став 2. одредбе члана 288. ЗКП РС, што би значило да суд нема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овлаштења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сам о томе одлучује уколико за то нису пружени докази. Наравно, судија/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дужан и у образложењу пресуде јасно навести из којих доказа је закључено да су испуњени услови да се умјесто непосредног саслушања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прочита исказ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 у истрази.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Судска пракса: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Пресуда Окружног суда у Бањалуци број 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0 К 046947 18 </a:t>
            </a:r>
            <a:r>
              <a:rPr lang="sr-Cyrl-C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Кж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 28.01.2019. године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Пресуда Основног суда у </a:t>
            </a:r>
            <a:r>
              <a:rPr lang="sr-Cyrl-C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Градишци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број 72 0 К 046947 15 К од 12.02.2018. године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11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4888"/>
          </a:xfrm>
        </p:spPr>
        <p:txBody>
          <a:bodyPr/>
          <a:lstStyle/>
          <a:p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ИЗМЈЕНА ОПТУЖНИЦЕ</a:t>
            </a:r>
            <a:endParaRPr lang="bs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87355"/>
            <a:ext cx="9849016" cy="56706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Чланом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290. ЗКП РС је прописано да је тужилац овлаштен да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измијени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чињенично стање изнесено у оптужници када на то указују изведени докази на главном претресу, да може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измијенити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оптужницу. Уколико тужилац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измијени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чињенични опис предметне оптужнице, суд је у обавези ради припремања одбране, главни претрес одгодити. </a:t>
            </a: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одредба јасно прописује да се у овом случају не врши потврђивање оптужнице, јер је главни претрес на крају, јер су изведени сви докази оптужбе и одбране.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87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45" y="873456"/>
            <a:ext cx="9730853" cy="5984543"/>
          </a:xfrm>
        </p:spPr>
        <p:txBody>
          <a:bodyPr>
            <a:normAutofit fontScale="92500"/>
          </a:bodyPr>
          <a:lstStyle/>
          <a:p>
            <a:pPr marL="0" marR="54610" indent="0" algn="just">
              <a:spcBef>
                <a:spcPts val="125"/>
              </a:spcBef>
              <a:buNone/>
            </a:pPr>
            <a:endParaRPr lang="sr-Latn-CS" sz="2400" b="1" dirty="0">
              <a:solidFill>
                <a:srgbClr val="3634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одбрана овакав захтјев поднесе, обавезно је одбрани омогућити припремање одбране и одгодити главни претрес, јер уколико се тако не би поступило, у случају жалбе, то би била битна повреда одредаба кривичног поступка из члана 311. став 1. тачка г) ЗКП РС, јер би оваквим поступањем суд повриједио право на одбрану, у ком случају би се првостепена пресуда морала укинути. </a:t>
            </a:r>
          </a:p>
          <a:p>
            <a:pPr marR="54610"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Међутим, уколико одбрана оптуженог се изјасни да је измјена чињеничног описа како га је дао тужилац на главном претресу, разумљива и да не траже одгађање главног претреса, то се констатује на главном претресу и након дате измјене, чињеничног описа и изјашњења одбране, судија наведено констатује и објављује да се прелази на нову фазу главног претреса, а то је давање завршне ријечи. 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1" y="925158"/>
            <a:ext cx="9876162" cy="5932842"/>
          </a:xfrm>
        </p:spPr>
        <p:txBody>
          <a:bodyPr>
            <a:normAutofit/>
          </a:bodyPr>
          <a:lstStyle/>
          <a:p>
            <a:pPr marL="0" marR="54610" indent="0" algn="just">
              <a:spcBef>
                <a:spcPts val="125"/>
              </a:spcBef>
              <a:buNone/>
            </a:pPr>
            <a:endParaRPr lang="sr-Cyrl-BA" sz="2400" b="1" dirty="0">
              <a:solidFill>
                <a:srgbClr val="3634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Измјену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оптужнице тужилац треба да најави суду одмах након што се изјаснио и он и одбрана да немају приједлога за извођење доказа. </a:t>
            </a:r>
          </a:p>
          <a:p>
            <a:pPr marR="5461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Судија/предсједник вијећа тада пита странке може ли објавити да је доказни поступак завршен. Ово је моменат најаве тужиоца да жели да измијени оптужницу. Дакле, у сваком случају прије него што судија/предсједник вијећа објави да је доказни поступак завршен и да се прелази на давање завршне ријечи.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55" y="1091820"/>
            <a:ext cx="9853682" cy="5766180"/>
          </a:xfrm>
        </p:spPr>
        <p:txBody>
          <a:bodyPr>
            <a:normAutofit lnSpcReduction="10000"/>
          </a:bodyPr>
          <a:lstStyle/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Тужилац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врши измјену описа радње оптуженог, које произлази из изведнених доказа, а ако из изведених доказа произлази да оптужени није починио кривично дјело правно квалификовано у подигнутој и потврђеној оптужници, већ друго кривично дјело, тужилац ће измијенити и правни опис и правну квалификацију кривичног дјела. </a:t>
            </a:r>
          </a:p>
          <a:p>
            <a:pPr marL="0" marR="5461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искључива надлежност тужиоца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54610" indent="0" algn="just">
              <a:buNone/>
            </a:pPr>
            <a:endParaRPr lang="sr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Увијек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 када суд мијења описано чињенично стање, да може таквом измјеном прекорачити оптужбу, јер то не може чинити на штету оптуженог и не може повриједити идентитет између оптужбе и пресуде, који је садржан у одредби члана 294. ЗКП РС, јер ако ово учини, прекорачио би оптужбу и тиме починио битну повреду одредаба кривичног поступка из члана 311. став 1. тачка и) ЗКП РС и пресуда мора бити укинута. </a:t>
            </a:r>
          </a:p>
          <a:p>
            <a:pPr marR="5461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1091820"/>
            <a:ext cx="9894627" cy="5766179"/>
          </a:xfrm>
        </p:spPr>
        <p:txBody>
          <a:bodyPr/>
          <a:lstStyle/>
          <a:p>
            <a:pPr marL="0" marR="54610" indent="0" algn="just">
              <a:spcBef>
                <a:spcPts val="125"/>
              </a:spcBef>
              <a:buNone/>
            </a:pPr>
            <a:endParaRPr lang="sr-Latn-CS" sz="2400" b="1" dirty="0">
              <a:solidFill>
                <a:srgbClr val="3634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 овлашћења да чињенично мијења и правно квалификује кривично дјело из подигнуте и потврђене оптужнице, па макар то било и лакше кривично дјело, у друго кривично дјело чији је заштитни објекат потпуно различит у односу на заштитни објекат кривичног дјела из подигнуте, односно потврђене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оптужнице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4610" indent="0" algn="just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Судска пракса:</a:t>
            </a:r>
          </a:p>
          <a:p>
            <a:pPr marR="54610" algn="just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Пресуда Окружног суда у Бањалуци број:75 0 К о43812 18 </a:t>
            </a:r>
            <a:r>
              <a:rPr lang="sr-Cyrl-B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Кж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 19.09.2018. године и Основног суда у Мркоњић Граду број:75 0 К о43812 17 К од 30.11.2017. године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199408"/>
            <a:ext cx="9685244" cy="565859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sr-Cyrl-C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sr-Cyrl-C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</a:t>
            </a:r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претрес, претпоставке за одржавање главног претреса</a:t>
            </a:r>
            <a:r>
              <a:rPr lang="sr-Cyrl-C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B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Одлучивање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приговорима стварне ненадлежности суда или одлучивање по службеној дужности у погледу стварне надлежности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Примјер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праксе: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Окружног суда у Бањалуци број 73 0 К 021563 17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Кж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 16.10.2017.године 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Окружног суда у Бањалуци број 73 0 К 021563 17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Кж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од 05.02.2018.године.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bs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81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037230"/>
            <a:ext cx="10058400" cy="5820770"/>
          </a:xfrm>
        </p:spPr>
        <p:txBody>
          <a:bodyPr>
            <a:normAutofit/>
          </a:bodyPr>
          <a:lstStyle/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везан чињеничним описом који је предмет оптужбе садржане у потврђеној, односно на главном претресу измијењеној оптужници (члан 294. став 1. ЗКП РС), то суд може измијенити чињенични опис и правну квалификацију кривичног дјела уз ограничења напријед наведена, строго водећи рачуна да не прекорачи оптужбу, јер би тиме учинио битну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повреду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одредаба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кривичног поступка из члана 311. став 1. тачка и) ЗКП РС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5461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461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Судска пракса:</a:t>
            </a:r>
          </a:p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Пресуда Врховног суда Републике Српске број :71 0 К 214580 19 Квлз од 21.08.2019. године и Окружног суда у Бањалуци број:71 0 К 214580 18 Кжк од 25.01.2019. године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24" y="982638"/>
            <a:ext cx="9899765" cy="5875361"/>
          </a:xfrm>
        </p:spPr>
        <p:txBody>
          <a:bodyPr>
            <a:noAutofit/>
          </a:bodyPr>
          <a:lstStyle/>
          <a:p>
            <a:pPr marR="54610"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завршетка доказног поступка наступа завршна фаза главног претреса, давањем завршних ријечи странака и бранилаца. </a:t>
            </a:r>
          </a:p>
          <a:p>
            <a:pPr marR="5461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Tужиоцу је задатак да докаже наводе оптужнице, па је и примарни циљ да изнесе оцјену ових доказа, онако како он то као тужилац сматра, а у сваком случају тиме даје и задатак суду да мора образложити различитост исказа свједока.</a:t>
            </a:r>
          </a:p>
          <a:p>
            <a:pPr marR="5461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тим у вези задатак је и браниоца да изнесе оцјену доказа како доказа одбране тако и доказа оптужбе те да суду укаже на евентуалне контрадикторности у исказима свједока оптужбе. Такође, уколико је било приговора на законитост изведених доказа, да то још једном изнесе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2876"/>
          </a:xfrm>
        </p:spPr>
        <p:txBody>
          <a:bodyPr/>
          <a:lstStyle/>
          <a:p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ЗАВРШНЕ РИЈЕЧИ</a:t>
            </a:r>
            <a:endParaRPr lang="bs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25" y="1119116"/>
            <a:ext cx="9872470" cy="5738884"/>
          </a:xfrm>
        </p:spPr>
        <p:txBody>
          <a:bodyPr>
            <a:noAutofit/>
          </a:bodyPr>
          <a:lstStyle/>
          <a:p>
            <a:pPr marR="54610"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461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 из разлога што је суд приликом анализе и оцјене доказа у обавези дати оцјену исказа како свједока оптужбе тако и свједока одбране, те дати оцјену на основу чега је стекао увјерење да је свједок говорио истину приликом првог саслушања у истрази и овај исказ прихватити истинитим и тачним, за то дати разлоге, те у коначници дати оцјену исказа свједока датог на главном претресу.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24" y="1132764"/>
            <a:ext cx="9872469" cy="5725236"/>
          </a:xfrm>
        </p:spPr>
        <p:txBody>
          <a:bodyPr>
            <a:noAutofit/>
          </a:bodyPr>
          <a:lstStyle/>
          <a:p>
            <a:pPr marL="0" marR="5461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Сасвим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јасно да тужилац/бранилац треба да припреме завршну ријеч, те да у тешким и сложеним предметима,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завршетка доказног поступка, затраже од суда одлагање претреса ради припремања завршне ријечи.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461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461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пракси пред Окружним судом у Бањалуци, оваквих захтјева је било у великом броју предмета, будући да су у питању тешки и сложени предмети, а у истима заједно са тужиоцем и браниоци оптужених су тражили вријеме ради припремања завршних ријечи. </a:t>
            </a:r>
          </a:p>
          <a:p>
            <a:pPr marL="0" marR="5461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4888"/>
          </a:xfrm>
        </p:spPr>
        <p:txBody>
          <a:bodyPr/>
          <a:lstStyle/>
          <a:p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ЗАКЉУЧАК</a:t>
            </a:r>
            <a:endParaRPr lang="bs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24" y="1132764"/>
            <a:ext cx="9872469" cy="5725236"/>
          </a:xfrm>
        </p:spPr>
        <p:txBody>
          <a:bodyPr>
            <a:noAutofit/>
          </a:bodyPr>
          <a:lstStyle/>
          <a:p>
            <a:pPr marL="0" marR="5461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461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 указује да одговоран тужилац/бранилац, након што је одбрана извела све планиране доказе и након што није било приједлога за извођење нових доказа, те објаве да је доказни поступак завршен, је потребно да се детаљно упознају и анализирају доказе који су тај дан на претресу изведени, те припреме завршну ријеч која ће обухватити оцјену и анализу свих изведених доказа како доказа које је тужилац извео, тако и доказа одбране.</a:t>
            </a:r>
          </a:p>
        </p:txBody>
      </p:sp>
    </p:spTree>
    <p:extLst>
      <p:ext uri="{BB962C8B-B14F-4D97-AF65-F5344CB8AC3E}">
        <p14:creationId xmlns:p14="http://schemas.microsoft.com/office/powerpoint/2010/main" val="37576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1" y="677731"/>
            <a:ext cx="9778701" cy="5884433"/>
          </a:xfrm>
        </p:spPr>
        <p:txBody>
          <a:bodyPr>
            <a:noAutofit/>
          </a:bodyPr>
          <a:lstStyle/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Такође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потребно да тужилац изнесе приједлог оптужбе у погледу осуде, даљег трајања притвора, одузимање предмета, одузимање имовинске користи прибављене кривичним дјелом или приједлог везано за одлуку о имовинско-правном захтјеву, као и изнијети став тужилаштва у погледу одлуке о трошковима кривичног поступка, уз прилагање трошковника – пописа трошкова у истрази, а бранилац приједлог одбране у погледу кривице оптуженог, да ли предлаже да суд оптуженог ослободи од оптужбе, уз давање разлога за овај став, а уколико га суд огласи кривим да истакне олакшавајуће околности на страни оптуженог са приједлогом врсте кривично-правне санкције нпр. блаже кажњавање, изрицање услове осуде и сл. Примјећени су пропусти бранилаца да уз приједлог суду за ослобађање оптуженог од плаћања трошкова кривичног поступка, не доставе нити један релевантан доказ или у завршној ријечи и не предложе доношење одлуке о ослобађању оптуженог од плаћања трошкова, а то истичу у жалби, такође без прилагања доказа.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49" y="1447800"/>
            <a:ext cx="4136468" cy="1447800"/>
          </a:xfrm>
        </p:spPr>
        <p:txBody>
          <a:bodyPr/>
          <a:lstStyle/>
          <a:p>
            <a:pPr algn="just"/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6599" y="1447800"/>
            <a:ext cx="4412139" cy="457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549" y="3129280"/>
            <a:ext cx="4136468" cy="2895599"/>
          </a:xfrm>
        </p:spPr>
        <p:txBody>
          <a:bodyPr/>
          <a:lstStyle/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Fiat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iustitia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sr-Latn-R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pereat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mundus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sr-Cyrl-R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1115"/>
          </a:xfrm>
        </p:spPr>
        <p:txBody>
          <a:bodyPr/>
          <a:lstStyle/>
          <a:p>
            <a:pPr lvl="0"/>
            <a:r>
              <a:rPr lang="sr-Cyrl-C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РУКОВОЂЕЊЕ ГЛАВНИМ </a:t>
            </a:r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ПРЕТРЕСОМ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39019"/>
            <a:ext cx="9726188" cy="477096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Обавеза судије, односно </a:t>
            </a:r>
            <a:r>
              <a:rPr lang="sr-Cyrl-C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Чланом 254. став 2. је прописано: „Дужност судије, односно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да се брине за свестрано претресање предмета и отклањање свега што одуговлачи поступак, а не доприноси разјашњењу ствари“.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Наведена одредба је веома важна са аспекта импликација суђења у разумном року, као и начелом економичности поступка. Наведена одредба је везана за одредбу члана 13. став 1. и 2.  ЗКП РС, која се односи на право на суђење без одлагања.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7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118" y="1269562"/>
            <a:ext cx="9664772" cy="5588438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Ставом 1. овог члана је прописано: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„Осумњичени, односно оптужени има право да у најкраћем разумном року буде изведен пред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</a:t>
            </a:r>
            <a:r>
              <a:rPr lang="sr-Cyrl-B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непристрасан суд и да му буде суђено без одгађања“,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Ставом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овог члана је прописано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 је дужан да поступак спроведе без одуговлачења и онемогући сваку злоупотребу права која припадају лицима која учествују у поступку. 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Такође је у вези са чланом 14. став 2. ЗКП РС, којим је прописано: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Суд, тужилац и други органи који учествују у поступку дужни су да са једнаком пажњом испитују и утврђују чињенице које терете осумњиченог, односно оптуженог, али и оне које му иду у корист.“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955343"/>
            <a:ext cx="9726188" cy="5902657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Чланом 254. став 3 ЗКП РС, је прописано</a:t>
            </a:r>
            <a:r>
              <a:rPr lang="sr-Cyrl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Уколико овим законом није другачије прописано, о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приједлозима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странака и бранилаца одлучује судија, односно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овом одредбом треба повезати одредбу члана 278. ЗКП РС (право суда да не дозволи питање или доказ), у којем члану је у ставу 1. и 2. прописана надлежност судије, односно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погледу доношења одлуке да забрани питање и давање одговора на питање, уколико је исто већ постављено или ако је то питање по његовој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оцјени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недозвољено или неважно за предмет, а такође ставом 2. наведеног члана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овлаштења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одбије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приједлог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извођење доказа уколико извођење истих нема значаја за предмет, или је понуђени доказ непотребан. Све наведене одредбе ЗКП РС указују на обавезу судије/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руководи главним претресом на начин да се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обезбиједи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суђење у разумном року, економичности поступка, да се не изводе докази који нису од значаја за предмет или с обзиром на већ изведене доказе, извођење новог предложеног доказа би било непотребно што би водило одуговлачењу поступка.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6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6" y="600501"/>
            <a:ext cx="9880978" cy="6228000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ОДРЖАВАЊЕ РЕДА У СУДНИЦИ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ДОСТОЈАНСТВО СУДА: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257. ЗКП РС прописује кажњавање због нарушавања реда и </a:t>
            </a:r>
            <a:r>
              <a:rPr lang="sr-Cyrl-C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овлаштења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судије/</a:t>
            </a:r>
            <a:r>
              <a:rPr lang="sr-Cyrl-C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погледу одржавања реда у судници и достојанству суда.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Судска пракса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 Окружног суда у Бањалуци број:78 0  К 027144 19 од 19.06.2019. године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пресуда Основног суда у Прњавору број 78 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027144 17 К од 26.12.2018. године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0474"/>
          </a:xfrm>
        </p:spPr>
        <p:txBody>
          <a:bodyPr/>
          <a:lstStyle/>
          <a:p>
            <a:pPr lvl="0"/>
            <a:r>
              <a:rPr lang="sr-Cyrl-C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ОДРЖАВАЊЕ ГЛАВНОГ </a:t>
            </a:r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ПРЕТРЕСА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23192"/>
            <a:ext cx="9767130" cy="5534808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Утврђивање идентитета оптуженог и давање поука оптуженог (члан 273. и 274. ЗКП РС)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Почетак главног претреса и трајање главног претреса (члан 275. ЗКП РС)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Одгађање и прекидање главног претреса (члан 265. и 267. ЗКП РС)  </a:t>
            </a:r>
            <a:endParaRPr lang="sr-Cyrl-C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C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напоменути да ова одредба прописује да се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рјешењем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судије, односно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главни претрес може одгодити или прекинути трајање главног претреса, што значи да је судија/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обавези објавити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томе, а из ове одредбе је јасно да судија/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 главним претресом објављујући усмено у форми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рјешења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 донесене одлуке, као нпр. као што је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напријед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да ли одгађа главни претрес, да ли прекида главни претрес, одбија изјављени приговор странака,  или браниоца оптуженог, уважава приговор и одбија уврштавање неког од понуђених доказа и сл. На ова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рјешења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која су процесна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рјешења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жалба није дозвољена, а како је то прописано чланом 265. став 3. ЗКП РС.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14" y="1206757"/>
            <a:ext cx="9596532" cy="5303225"/>
          </a:xfrm>
        </p:spPr>
        <p:txBody>
          <a:bodyPr>
            <a:normAutofit/>
          </a:bodyPr>
          <a:lstStyle/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Чланом 266. ЗКП РС је прописано настављање одгођеног главног претреса 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овдје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важно напоменути став 2. наведеног члана којим је прописано: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„Главни претрес који је одгођен мора изнова почети ако се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измијенио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састав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ако је одгађање трајало дуже од 30 дана, али у сагласности странака и бранилаца,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одлучити да се у оваквом случају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свједоци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вјештаци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саслушавају поново и да се не врши нови увиђај, него да се користе искази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дати на ранијем главном претресу, односно а се користи записник о увиђају“.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50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309</TotalTime>
  <Words>3652</Words>
  <Application>Microsoft Office PowerPoint</Application>
  <PresentationFormat>Custom</PresentationFormat>
  <Paragraphs>161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Ion</vt:lpstr>
      <vt:lpstr>ГЛАВНИ ПРЕТРЕС </vt:lpstr>
      <vt:lpstr>ПРИПРЕМАЊЕ ГЛАВНОГ ПРЕТРЕСА </vt:lpstr>
      <vt:lpstr>PowerPoint Presentation</vt:lpstr>
      <vt:lpstr>РУКОВОЂЕЊЕ ГЛАВНИМ ПРЕТРЕСОМ</vt:lpstr>
      <vt:lpstr>PowerPoint Presentation</vt:lpstr>
      <vt:lpstr>PowerPoint Presentation</vt:lpstr>
      <vt:lpstr>PowerPoint Presentation</vt:lpstr>
      <vt:lpstr>ОДРЖАВАЊЕ ГЛАВНОГ ПРЕТРЕСА</vt:lpstr>
      <vt:lpstr>PowerPoint Presentation</vt:lpstr>
      <vt:lpstr>PowerPoint Presentation</vt:lpstr>
      <vt:lpstr>PowerPoint Presentation</vt:lpstr>
      <vt:lpstr>ДОКАЗНИ ПОСТУПАК</vt:lpstr>
      <vt:lpstr>PowerPoint Presentation</vt:lpstr>
      <vt:lpstr>PowerPoint Presentation</vt:lpstr>
      <vt:lpstr>PowerPoint Presentation</vt:lpstr>
      <vt:lpstr>САСЛУШАЊЕ СВЈЕДОКА И ВЈЕШТАКА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ИЗМЈЕНА ОПТУЖНИЦЕ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ЗАВРШНЕ РИЈЕЧИ</vt:lpstr>
      <vt:lpstr>PowerPoint Presentation</vt:lpstr>
      <vt:lpstr>ЗАКЉУЧАК</vt:lpstr>
      <vt:lpstr>PowerPoint Presentation</vt:lpstr>
      <vt:lpstr>PowerPoint Presentation</vt:lpstr>
      <vt:lpstr>Хвала на пажњи!</vt:lpstr>
    </vt:vector>
  </TitlesOfParts>
  <Company>Pravosudje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УПРАВЉАЊЕ СУДСКИМ РОЧИШТИМА И ПОСТУПКОМ У ПРЕДМЕТИМА РАТНИХ ЗЛОЧИНА</dc:title>
  <dc:creator>Milana Aleksic</dc:creator>
  <cp:lastModifiedBy>Sladjana</cp:lastModifiedBy>
  <cp:revision>34</cp:revision>
  <dcterms:created xsi:type="dcterms:W3CDTF">2016-06-10T12:20:11Z</dcterms:created>
  <dcterms:modified xsi:type="dcterms:W3CDTF">2020-09-23T07:04:18Z</dcterms:modified>
</cp:coreProperties>
</file>