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7" r:id="rId1"/>
    <p:sldMasterId id="2147484175" r:id="rId2"/>
  </p:sldMasterIdLst>
  <p:sldIdLst>
    <p:sldId id="366" r:id="rId3"/>
    <p:sldId id="408" r:id="rId4"/>
    <p:sldId id="410" r:id="rId5"/>
    <p:sldId id="327" r:id="rId6"/>
    <p:sldId id="316" r:id="rId7"/>
    <p:sldId id="288" r:id="rId8"/>
    <p:sldId id="291" r:id="rId9"/>
    <p:sldId id="324" r:id="rId10"/>
    <p:sldId id="293" r:id="rId11"/>
    <p:sldId id="301" r:id="rId12"/>
    <p:sldId id="330" r:id="rId13"/>
    <p:sldId id="292" r:id="rId14"/>
    <p:sldId id="365" r:id="rId15"/>
    <p:sldId id="302" r:id="rId16"/>
    <p:sldId id="367"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99" r:id="rId30"/>
    <p:sldId id="400" r:id="rId31"/>
    <p:sldId id="343" r:id="rId32"/>
    <p:sldId id="344" r:id="rId33"/>
    <p:sldId id="345" r:id="rId34"/>
    <p:sldId id="382" r:id="rId35"/>
    <p:sldId id="383" r:id="rId36"/>
    <p:sldId id="384" r:id="rId37"/>
    <p:sldId id="385" r:id="rId38"/>
    <p:sldId id="396" r:id="rId39"/>
    <p:sldId id="397" r:id="rId40"/>
    <p:sldId id="398" r:id="rId41"/>
    <p:sldId id="409" r:id="rId42"/>
    <p:sldId id="348" r:id="rId43"/>
    <p:sldId id="392" r:id="rId44"/>
    <p:sldId id="393" r:id="rId45"/>
    <p:sldId id="413" r:id="rId46"/>
    <p:sldId id="414" r:id="rId47"/>
    <p:sldId id="349" r:id="rId48"/>
    <p:sldId id="350" r:id="rId49"/>
    <p:sldId id="377" r:id="rId50"/>
    <p:sldId id="380" r:id="rId51"/>
    <p:sldId id="411" r:id="rId52"/>
    <p:sldId id="381" r:id="rId53"/>
    <p:sldId id="379" r:id="rId54"/>
    <p:sldId id="412" r:id="rId55"/>
    <p:sldId id="346" r:id="rId56"/>
    <p:sldId id="347" r:id="rId57"/>
    <p:sldId id="375" r:id="rId58"/>
    <p:sldId id="376" r:id="rId59"/>
    <p:sldId id="371" r:id="rId60"/>
    <p:sldId id="372" r:id="rId61"/>
    <p:sldId id="373" r:id="rId62"/>
    <p:sldId id="378" r:id="rId63"/>
    <p:sldId id="401" r:id="rId64"/>
    <p:sldId id="402" r:id="rId65"/>
    <p:sldId id="386" r:id="rId66"/>
    <p:sldId id="387" r:id="rId67"/>
    <p:sldId id="388" r:id="rId68"/>
    <p:sldId id="389" r:id="rId69"/>
    <p:sldId id="394" r:id="rId70"/>
    <p:sldId id="395" r:id="rId71"/>
    <p:sldId id="415" r:id="rId72"/>
    <p:sldId id="403" r:id="rId73"/>
    <p:sldId id="404" r:id="rId74"/>
    <p:sldId id="390" r:id="rId75"/>
    <p:sldId id="391" r:id="rId76"/>
    <p:sldId id="351" r:id="rId77"/>
    <p:sldId id="368" r:id="rId78"/>
    <p:sldId id="369" r:id="rId79"/>
    <p:sldId id="362" r:id="rId80"/>
    <p:sldId id="370" r:id="rId81"/>
    <p:sldId id="363" r:id="rId82"/>
    <p:sldId id="405" r:id="rId83"/>
    <p:sldId id="417" r:id="rId84"/>
    <p:sldId id="406" r:id="rId85"/>
    <p:sldId id="407" r:id="rId86"/>
    <p:sldId id="354" r:id="rId87"/>
    <p:sldId id="355" r:id="rId88"/>
    <p:sldId id="357" r:id="rId89"/>
    <p:sldId id="359" r:id="rId90"/>
    <p:sldId id="360" r:id="rId91"/>
    <p:sldId id="361" r:id="rId92"/>
    <p:sldId id="312" r:id="rId93"/>
    <p:sldId id="418" r:id="rId9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6" autoAdjust="0"/>
  </p:normalViewPr>
  <p:slideViewPr>
    <p:cSldViewPr>
      <p:cViewPr varScale="1">
        <p:scale>
          <a:sx n="86" d="100"/>
          <a:sy n="86" d="100"/>
        </p:scale>
        <p:origin x="1524" y="90"/>
      </p:cViewPr>
      <p:guideLst>
        <p:guide orient="horz" pos="2160"/>
        <p:guide pos="2880"/>
      </p:guideLst>
    </p:cSldViewPr>
  </p:slideViewPr>
  <p:outlineViewPr>
    <p:cViewPr>
      <p:scale>
        <a:sx n="33" d="100"/>
        <a:sy n="33" d="100"/>
      </p:scale>
      <p:origin x="0" y="-4159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presProps" Target="pres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73B7924-B075-4603-9F29-6D4E50820EE4}" type="slidenum">
              <a:rPr lang="en-US" altLang="en-US" smtClean="0"/>
              <a:pPr>
                <a:defRPr/>
              </a:pPr>
              <a:t>‹#›</a:t>
            </a:fld>
            <a:endParaRPr lang="en-US" altLang="en-US"/>
          </a:p>
        </p:txBody>
      </p:sp>
    </p:spTree>
    <p:extLst>
      <p:ext uri="{BB962C8B-B14F-4D97-AF65-F5344CB8AC3E}">
        <p14:creationId xmlns:p14="http://schemas.microsoft.com/office/powerpoint/2010/main" val="153112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B4AF4A74-82CF-4181-8E2A-5559777C542C}" type="slidenum">
              <a:rPr lang="en-US" altLang="en-US" smtClean="0"/>
              <a:pPr>
                <a:defRPr/>
              </a:pPr>
              <a:t>‹#›</a:t>
            </a:fld>
            <a:endParaRPr lang="en-US" altLang="en-US"/>
          </a:p>
        </p:txBody>
      </p:sp>
    </p:spTree>
    <p:extLst>
      <p:ext uri="{BB962C8B-B14F-4D97-AF65-F5344CB8AC3E}">
        <p14:creationId xmlns:p14="http://schemas.microsoft.com/office/powerpoint/2010/main" val="1492610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B4AF4A74-82CF-4181-8E2A-5559777C542C}" type="slidenum">
              <a:rPr lang="en-US" altLang="en-US" smtClean="0"/>
              <a:pPr>
                <a:defRPr/>
              </a:pPr>
              <a:t>‹#›</a:t>
            </a:fld>
            <a:endParaRPr lang="en-US" altLang="en-US"/>
          </a:p>
        </p:txBody>
      </p:sp>
    </p:spTree>
    <p:extLst>
      <p:ext uri="{BB962C8B-B14F-4D97-AF65-F5344CB8AC3E}">
        <p14:creationId xmlns:p14="http://schemas.microsoft.com/office/powerpoint/2010/main" val="126443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B4AF4A74-82CF-4181-8E2A-5559777C542C}" type="slidenum">
              <a:rPr lang="en-US" altLang="en-US" smtClean="0"/>
              <a:pPr>
                <a:defRPr/>
              </a:pPr>
              <a:t>‹#›</a:t>
            </a:fld>
            <a:endParaRPr lang="en-US" alt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499468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B4AF4A74-82CF-4181-8E2A-5559777C542C}" type="slidenum">
              <a:rPr lang="en-US" altLang="en-US" smtClean="0"/>
              <a:pPr>
                <a:defRPr/>
              </a:pPr>
              <a:t>‹#›</a:t>
            </a:fld>
            <a:endParaRPr lang="en-US" altLang="en-US"/>
          </a:p>
        </p:txBody>
      </p:sp>
    </p:spTree>
    <p:extLst>
      <p:ext uri="{BB962C8B-B14F-4D97-AF65-F5344CB8AC3E}">
        <p14:creationId xmlns:p14="http://schemas.microsoft.com/office/powerpoint/2010/main" val="2165489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B4AF4A74-82CF-4181-8E2A-5559777C542C}" type="slidenum">
              <a:rPr lang="en-US" altLang="en-US" smtClean="0"/>
              <a:pPr>
                <a:defRPr/>
              </a:pPr>
              <a:t>‹#›</a:t>
            </a:fld>
            <a:endParaRPr lang="en-US" altLang="en-US"/>
          </a:p>
        </p:txBody>
      </p:sp>
    </p:spTree>
    <p:extLst>
      <p:ext uri="{BB962C8B-B14F-4D97-AF65-F5344CB8AC3E}">
        <p14:creationId xmlns:p14="http://schemas.microsoft.com/office/powerpoint/2010/main" val="4250975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B4AF4A74-82CF-4181-8E2A-5559777C542C}" type="slidenum">
              <a:rPr lang="en-US" altLang="en-US" smtClean="0"/>
              <a:pPr>
                <a:defRPr/>
              </a:pPr>
              <a:t>‹#›</a:t>
            </a:fld>
            <a:endParaRPr lang="en-US" altLang="en-US"/>
          </a:p>
        </p:txBody>
      </p:sp>
    </p:spTree>
    <p:extLst>
      <p:ext uri="{BB962C8B-B14F-4D97-AF65-F5344CB8AC3E}">
        <p14:creationId xmlns:p14="http://schemas.microsoft.com/office/powerpoint/2010/main" val="3615798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1F7E9BC-5D53-4107-A7CC-05D66018093C}" type="slidenum">
              <a:rPr lang="en-US" altLang="en-US" smtClean="0"/>
              <a:pPr>
                <a:defRPr/>
              </a:pPr>
              <a:t>‹#›</a:t>
            </a:fld>
            <a:endParaRPr lang="en-US" altLang="en-US"/>
          </a:p>
        </p:txBody>
      </p:sp>
    </p:spTree>
    <p:extLst>
      <p:ext uri="{BB962C8B-B14F-4D97-AF65-F5344CB8AC3E}">
        <p14:creationId xmlns:p14="http://schemas.microsoft.com/office/powerpoint/2010/main" val="2318019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8F2F5F1-9EE4-434A-9CC5-5A4F92DC88B2}" type="slidenum">
              <a:rPr lang="en-US" altLang="en-US" smtClean="0"/>
              <a:pPr>
                <a:defRPr/>
              </a:pPr>
              <a:t>‹#›</a:t>
            </a:fld>
            <a:endParaRPr lang="en-US" altLang="en-US"/>
          </a:p>
        </p:txBody>
      </p:sp>
    </p:spTree>
    <p:extLst>
      <p:ext uri="{BB962C8B-B14F-4D97-AF65-F5344CB8AC3E}">
        <p14:creationId xmlns:p14="http://schemas.microsoft.com/office/powerpoint/2010/main" val="2451609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004863"/>
            </a:gs>
            <a:gs pos="30000">
              <a:srgbClr val="005978"/>
            </a:gs>
            <a:gs pos="100000">
              <a:srgbClr val="5E94B1"/>
            </a:gs>
          </a:gsLst>
          <a:lin ang="12960000"/>
        </a:grad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ltLang="en-US"/>
          </a:p>
        </p:txBody>
      </p:sp>
      <p:sp>
        <p:nvSpPr>
          <p:cNvPr id="7" name="Footer Placeholder 18"/>
          <p:cNvSpPr>
            <a:spLocks noGrp="1"/>
          </p:cNvSpPr>
          <p:nvPr>
            <p:ph type="ftr" sz="quarter" idx="11"/>
          </p:nvPr>
        </p:nvSpPr>
        <p:spPr/>
        <p:txBody>
          <a:bodyPr/>
          <a:lstStyle>
            <a:lvl1pPr>
              <a:defRPr/>
            </a:lvl1pPr>
          </a:lstStyle>
          <a:p>
            <a:pPr>
              <a:defRPr/>
            </a:pPr>
            <a:endParaRPr lang="en-US" altLang="en-US"/>
          </a:p>
        </p:txBody>
      </p:sp>
      <p:sp>
        <p:nvSpPr>
          <p:cNvPr id="8" name="Slide Number Placeholder 26"/>
          <p:cNvSpPr>
            <a:spLocks noGrp="1"/>
          </p:cNvSpPr>
          <p:nvPr>
            <p:ph type="sldNum" sz="quarter" idx="12"/>
          </p:nvPr>
        </p:nvSpPr>
        <p:spPr/>
        <p:txBody>
          <a:bodyPr/>
          <a:lstStyle>
            <a:lvl1pPr>
              <a:defRPr/>
            </a:lvl1pPr>
          </a:lstStyle>
          <a:p>
            <a:pPr>
              <a:defRPr/>
            </a:pPr>
            <a:fld id="{9E6C498B-7951-4ECB-8203-D59178B73E02}" type="slidenum">
              <a:rPr lang="en-US" altLang="en-US"/>
              <a:pPr>
                <a:defRPr/>
              </a:pPr>
              <a:t>‹#›</a:t>
            </a:fld>
            <a:endParaRPr lang="en-US" altLang="en-US"/>
          </a:p>
        </p:txBody>
      </p:sp>
    </p:spTree>
    <p:extLst>
      <p:ext uri="{BB962C8B-B14F-4D97-AF65-F5344CB8AC3E}">
        <p14:creationId xmlns:p14="http://schemas.microsoft.com/office/powerpoint/2010/main" val="4293836398"/>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301F9AFF-062C-46CE-A1CB-482004DC4F37}" type="slidenum">
              <a:rPr lang="en-US" altLang="en-US"/>
              <a:pPr>
                <a:defRPr/>
              </a:pPr>
              <a:t>‹#›</a:t>
            </a:fld>
            <a:endParaRPr lang="en-US" altLang="en-US"/>
          </a:p>
        </p:txBody>
      </p:sp>
    </p:spTree>
    <p:extLst>
      <p:ext uri="{BB962C8B-B14F-4D97-AF65-F5344CB8AC3E}">
        <p14:creationId xmlns:p14="http://schemas.microsoft.com/office/powerpoint/2010/main" val="187955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51577C2-4C17-46B8-A5CD-CC0B134B0EAE}" type="slidenum">
              <a:rPr lang="en-US" altLang="en-US" smtClean="0"/>
              <a:pPr>
                <a:defRPr/>
              </a:pPr>
              <a:t>‹#›</a:t>
            </a:fld>
            <a:endParaRPr lang="en-US" altLang="en-US"/>
          </a:p>
        </p:txBody>
      </p:sp>
    </p:spTree>
    <p:extLst>
      <p:ext uri="{BB962C8B-B14F-4D97-AF65-F5344CB8AC3E}">
        <p14:creationId xmlns:p14="http://schemas.microsoft.com/office/powerpoint/2010/main" val="7578197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004863"/>
            </a:gs>
            <a:gs pos="30000">
              <a:srgbClr val="005978"/>
            </a:gs>
            <a:gs pos="100000">
              <a:srgbClr val="5E94B1"/>
            </a:gs>
          </a:gsLst>
          <a:lin ang="12960000"/>
        </a:grad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ltLang="en-US"/>
          </a:p>
        </p:txBody>
      </p:sp>
      <p:sp>
        <p:nvSpPr>
          <p:cNvPr id="8" name="Slide Number Placeholder 5"/>
          <p:cNvSpPr>
            <a:spLocks noGrp="1"/>
          </p:cNvSpPr>
          <p:nvPr>
            <p:ph type="sldNum" sz="quarter" idx="12"/>
          </p:nvPr>
        </p:nvSpPr>
        <p:spPr/>
        <p:txBody>
          <a:bodyPr/>
          <a:lstStyle>
            <a:lvl1pPr>
              <a:defRPr/>
            </a:lvl1pPr>
          </a:lstStyle>
          <a:p>
            <a:pPr>
              <a:defRPr/>
            </a:pPr>
            <a:fld id="{765F3E4E-ABAE-4053-9D3B-501CAA662B2A}" type="slidenum">
              <a:rPr lang="en-US" altLang="en-US"/>
              <a:pPr>
                <a:defRPr/>
              </a:pPr>
              <a:t>‹#›</a:t>
            </a:fld>
            <a:endParaRPr lang="en-US" altLang="en-US"/>
          </a:p>
        </p:txBody>
      </p:sp>
    </p:spTree>
    <p:extLst>
      <p:ext uri="{BB962C8B-B14F-4D97-AF65-F5344CB8AC3E}">
        <p14:creationId xmlns:p14="http://schemas.microsoft.com/office/powerpoint/2010/main" val="447207987"/>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ltLang="en-US"/>
          </a:p>
        </p:txBody>
      </p:sp>
      <p:sp>
        <p:nvSpPr>
          <p:cNvPr id="6" name="Footer Placeholder 21"/>
          <p:cNvSpPr>
            <a:spLocks noGrp="1"/>
          </p:cNvSpPr>
          <p:nvPr>
            <p:ph type="ftr" sz="quarter" idx="11"/>
          </p:nvPr>
        </p:nvSpPr>
        <p:spPr/>
        <p:txBody>
          <a:bodyPr/>
          <a:lstStyle>
            <a:lvl1pPr>
              <a:defRPr/>
            </a:lvl1pPr>
          </a:lstStyle>
          <a:p>
            <a:pPr>
              <a:defRPr/>
            </a:pPr>
            <a:endParaRPr lang="en-US" altLang="en-US"/>
          </a:p>
        </p:txBody>
      </p:sp>
      <p:sp>
        <p:nvSpPr>
          <p:cNvPr id="7" name="Slide Number Placeholder 17"/>
          <p:cNvSpPr>
            <a:spLocks noGrp="1"/>
          </p:cNvSpPr>
          <p:nvPr>
            <p:ph type="sldNum" sz="quarter" idx="12"/>
          </p:nvPr>
        </p:nvSpPr>
        <p:spPr/>
        <p:txBody>
          <a:bodyPr/>
          <a:lstStyle>
            <a:lvl1pPr>
              <a:defRPr/>
            </a:lvl1pPr>
          </a:lstStyle>
          <a:p>
            <a:pPr>
              <a:defRPr/>
            </a:pPr>
            <a:fld id="{173D923B-EA88-4F77-BB15-5F5209885115}" type="slidenum">
              <a:rPr lang="en-US" altLang="en-US"/>
              <a:pPr>
                <a:defRPr/>
              </a:pPr>
              <a:t>‹#›</a:t>
            </a:fld>
            <a:endParaRPr lang="en-US" altLang="en-US"/>
          </a:p>
        </p:txBody>
      </p:sp>
    </p:spTree>
    <p:extLst>
      <p:ext uri="{BB962C8B-B14F-4D97-AF65-F5344CB8AC3E}">
        <p14:creationId xmlns:p14="http://schemas.microsoft.com/office/powerpoint/2010/main" val="3582670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D10B3972-A606-4C28-9875-00862B4B719D}" type="slidenum">
              <a:rPr lang="en-US" altLang="en-US"/>
              <a:pPr>
                <a:defRPr/>
              </a:pPr>
              <a:t>‹#›</a:t>
            </a:fld>
            <a:endParaRPr lang="en-US" altLang="en-US"/>
          </a:p>
        </p:txBody>
      </p:sp>
    </p:spTree>
    <p:extLst>
      <p:ext uri="{BB962C8B-B14F-4D97-AF65-F5344CB8AC3E}">
        <p14:creationId xmlns:p14="http://schemas.microsoft.com/office/powerpoint/2010/main" val="41073858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ltLang="en-US"/>
          </a:p>
        </p:txBody>
      </p:sp>
      <p:sp>
        <p:nvSpPr>
          <p:cNvPr id="4" name="Footer Placeholder 21"/>
          <p:cNvSpPr>
            <a:spLocks noGrp="1"/>
          </p:cNvSpPr>
          <p:nvPr>
            <p:ph type="ftr" sz="quarter" idx="11"/>
          </p:nvPr>
        </p:nvSpPr>
        <p:spPr/>
        <p:txBody>
          <a:bodyPr/>
          <a:lstStyle>
            <a:lvl1pPr>
              <a:defRPr/>
            </a:lvl1pPr>
          </a:lstStyle>
          <a:p>
            <a:pPr>
              <a:defRPr/>
            </a:pPr>
            <a:endParaRPr lang="en-US" altLang="en-US"/>
          </a:p>
        </p:txBody>
      </p:sp>
      <p:sp>
        <p:nvSpPr>
          <p:cNvPr id="5" name="Slide Number Placeholder 17"/>
          <p:cNvSpPr>
            <a:spLocks noGrp="1"/>
          </p:cNvSpPr>
          <p:nvPr>
            <p:ph type="sldNum" sz="quarter" idx="12"/>
          </p:nvPr>
        </p:nvSpPr>
        <p:spPr/>
        <p:txBody>
          <a:bodyPr/>
          <a:lstStyle>
            <a:lvl1pPr>
              <a:defRPr/>
            </a:lvl1pPr>
          </a:lstStyle>
          <a:p>
            <a:pPr>
              <a:defRPr/>
            </a:pPr>
            <a:fld id="{5CC47F46-F250-4B94-AA8C-D56FADE5AC1E}" type="slidenum">
              <a:rPr lang="en-US" altLang="en-US"/>
              <a:pPr>
                <a:defRPr/>
              </a:pPr>
              <a:t>‹#›</a:t>
            </a:fld>
            <a:endParaRPr lang="en-US" altLang="en-US"/>
          </a:p>
        </p:txBody>
      </p:sp>
    </p:spTree>
    <p:extLst>
      <p:ext uri="{BB962C8B-B14F-4D97-AF65-F5344CB8AC3E}">
        <p14:creationId xmlns:p14="http://schemas.microsoft.com/office/powerpoint/2010/main" val="21938305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en-US"/>
          </a:p>
        </p:txBody>
      </p:sp>
      <p:sp>
        <p:nvSpPr>
          <p:cNvPr id="3" name="Footer Placeholder 21"/>
          <p:cNvSpPr>
            <a:spLocks noGrp="1"/>
          </p:cNvSpPr>
          <p:nvPr>
            <p:ph type="ftr" sz="quarter" idx="11"/>
          </p:nvPr>
        </p:nvSpPr>
        <p:spPr/>
        <p:txBody>
          <a:bodyPr/>
          <a:lstStyle>
            <a:lvl1pPr>
              <a:defRPr/>
            </a:lvl1pPr>
          </a:lstStyle>
          <a:p>
            <a:pPr>
              <a:defRPr/>
            </a:pPr>
            <a:endParaRPr lang="en-US" altLang="en-US"/>
          </a:p>
        </p:txBody>
      </p:sp>
      <p:sp>
        <p:nvSpPr>
          <p:cNvPr id="4" name="Slide Number Placeholder 17"/>
          <p:cNvSpPr>
            <a:spLocks noGrp="1"/>
          </p:cNvSpPr>
          <p:nvPr>
            <p:ph type="sldNum" sz="quarter" idx="12"/>
          </p:nvPr>
        </p:nvSpPr>
        <p:spPr/>
        <p:txBody>
          <a:bodyPr/>
          <a:lstStyle>
            <a:lvl1pPr>
              <a:defRPr/>
            </a:lvl1pPr>
          </a:lstStyle>
          <a:p>
            <a:pPr>
              <a:defRPr/>
            </a:pPr>
            <a:fld id="{BB9E0645-B14D-48D6-92FB-9388875FAB86}" type="slidenum">
              <a:rPr lang="en-US" altLang="en-US"/>
              <a:pPr>
                <a:defRPr/>
              </a:pPr>
              <a:t>‹#›</a:t>
            </a:fld>
            <a:endParaRPr lang="en-US" altLang="en-US"/>
          </a:p>
        </p:txBody>
      </p:sp>
    </p:spTree>
    <p:extLst>
      <p:ext uri="{BB962C8B-B14F-4D97-AF65-F5344CB8AC3E}">
        <p14:creationId xmlns:p14="http://schemas.microsoft.com/office/powerpoint/2010/main" val="5638779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CB79D1A8-F0EE-48F9-9469-9636DAB5B7C6}" type="slidenum">
              <a:rPr lang="en-US" altLang="en-US"/>
              <a:pPr>
                <a:defRPr/>
              </a:pPr>
              <a:t>‹#›</a:t>
            </a:fld>
            <a:endParaRPr lang="en-US" altLang="en-US"/>
          </a:p>
        </p:txBody>
      </p:sp>
    </p:spTree>
    <p:extLst>
      <p:ext uri="{BB962C8B-B14F-4D97-AF65-F5344CB8AC3E}">
        <p14:creationId xmlns:p14="http://schemas.microsoft.com/office/powerpoint/2010/main" val="2190725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C8C900A8-6064-4C6F-8BE4-D4716B84AABE}" type="slidenum">
              <a:rPr lang="en-US" altLang="en-US"/>
              <a:pPr>
                <a:defRPr/>
              </a:pPr>
              <a:t>‹#›</a:t>
            </a:fld>
            <a:endParaRPr lang="en-US" altLang="en-US"/>
          </a:p>
        </p:txBody>
      </p:sp>
    </p:spTree>
    <p:extLst>
      <p:ext uri="{BB962C8B-B14F-4D97-AF65-F5344CB8AC3E}">
        <p14:creationId xmlns:p14="http://schemas.microsoft.com/office/powerpoint/2010/main" val="6516964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7CAEEC2F-C8CB-4563-920C-38804F053217}" type="slidenum">
              <a:rPr lang="en-US" altLang="en-US"/>
              <a:pPr>
                <a:defRPr/>
              </a:pPr>
              <a:t>‹#›</a:t>
            </a:fld>
            <a:endParaRPr lang="en-US" altLang="en-US"/>
          </a:p>
        </p:txBody>
      </p:sp>
    </p:spTree>
    <p:extLst>
      <p:ext uri="{BB962C8B-B14F-4D97-AF65-F5344CB8AC3E}">
        <p14:creationId xmlns:p14="http://schemas.microsoft.com/office/powerpoint/2010/main" val="41986492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ACC31CB4-BB52-4A08-B52F-A2689E39C3F0}" type="slidenum">
              <a:rPr lang="en-US" altLang="en-US"/>
              <a:pPr>
                <a:defRPr/>
              </a:pPr>
              <a:t>‹#›</a:t>
            </a:fld>
            <a:endParaRPr lang="en-US" altLang="en-US"/>
          </a:p>
        </p:txBody>
      </p:sp>
    </p:spTree>
    <p:extLst>
      <p:ext uri="{BB962C8B-B14F-4D97-AF65-F5344CB8AC3E}">
        <p14:creationId xmlns:p14="http://schemas.microsoft.com/office/powerpoint/2010/main" val="4118032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05D14AC-4632-4874-81C9-27F2EB67D71E}" type="slidenum">
              <a:rPr lang="en-US" altLang="en-US" smtClean="0"/>
              <a:pPr>
                <a:defRPr/>
              </a:pPr>
              <a:t>‹#›</a:t>
            </a:fld>
            <a:endParaRPr lang="en-US" altLang="en-US"/>
          </a:p>
        </p:txBody>
      </p:sp>
    </p:spTree>
    <p:extLst>
      <p:ext uri="{BB962C8B-B14F-4D97-AF65-F5344CB8AC3E}">
        <p14:creationId xmlns:p14="http://schemas.microsoft.com/office/powerpoint/2010/main" val="1403644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B4AF4A74-82CF-4181-8E2A-5559777C542C}" type="slidenum">
              <a:rPr lang="en-US" altLang="en-US" smtClean="0"/>
              <a:pPr>
                <a:defRPr/>
              </a:pPr>
              <a:t>‹#›</a:t>
            </a:fld>
            <a:endParaRPr lang="en-US" altLang="en-US"/>
          </a:p>
        </p:txBody>
      </p:sp>
    </p:spTree>
    <p:extLst>
      <p:ext uri="{BB962C8B-B14F-4D97-AF65-F5344CB8AC3E}">
        <p14:creationId xmlns:p14="http://schemas.microsoft.com/office/powerpoint/2010/main" val="23968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F2B5B122-5F24-4B2D-B4EA-71F48CE65832}" type="slidenum">
              <a:rPr lang="en-US" altLang="en-US" smtClean="0"/>
              <a:pPr>
                <a:defRPr/>
              </a:pPr>
              <a:t>‹#›</a:t>
            </a:fld>
            <a:endParaRPr lang="en-US" altLang="en-US"/>
          </a:p>
        </p:txBody>
      </p:sp>
    </p:spTree>
    <p:extLst>
      <p:ext uri="{BB962C8B-B14F-4D97-AF65-F5344CB8AC3E}">
        <p14:creationId xmlns:p14="http://schemas.microsoft.com/office/powerpoint/2010/main" val="333260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B4D0907-4431-4E25-83D6-595D589C482A}" type="slidenum">
              <a:rPr lang="en-US" altLang="en-US" smtClean="0"/>
              <a:pPr>
                <a:defRPr/>
              </a:pPr>
              <a:t>‹#›</a:t>
            </a:fld>
            <a:endParaRPr lang="en-US" altLang="en-US"/>
          </a:p>
        </p:txBody>
      </p:sp>
    </p:spTree>
    <p:extLst>
      <p:ext uri="{BB962C8B-B14F-4D97-AF65-F5344CB8AC3E}">
        <p14:creationId xmlns:p14="http://schemas.microsoft.com/office/powerpoint/2010/main" val="229283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FCEF64F1-975E-4E89-B83A-E3EC5DEDA0C6}" type="slidenum">
              <a:rPr lang="en-US" altLang="en-US" smtClean="0"/>
              <a:pPr>
                <a:defRPr/>
              </a:pPr>
              <a:t>‹#›</a:t>
            </a:fld>
            <a:endParaRPr lang="en-US" altLang="en-US"/>
          </a:p>
        </p:txBody>
      </p:sp>
    </p:spTree>
    <p:extLst>
      <p:ext uri="{BB962C8B-B14F-4D97-AF65-F5344CB8AC3E}">
        <p14:creationId xmlns:p14="http://schemas.microsoft.com/office/powerpoint/2010/main" val="320328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439D01EE-3297-417D-9B33-22F62748E290}" type="slidenum">
              <a:rPr lang="en-US" altLang="en-US" smtClean="0"/>
              <a:pPr>
                <a:defRPr/>
              </a:pPr>
              <a:t>‹#›</a:t>
            </a:fld>
            <a:endParaRPr lang="en-US" altLang="en-US"/>
          </a:p>
        </p:txBody>
      </p:sp>
    </p:spTree>
    <p:extLst>
      <p:ext uri="{BB962C8B-B14F-4D97-AF65-F5344CB8AC3E}">
        <p14:creationId xmlns:p14="http://schemas.microsoft.com/office/powerpoint/2010/main" val="222948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B4AF4A74-82CF-4181-8E2A-5559777C542C}" type="slidenum">
              <a:rPr lang="en-US" altLang="en-US" smtClean="0"/>
              <a:pPr>
                <a:defRPr/>
              </a:pPr>
              <a:t>‹#›</a:t>
            </a:fld>
            <a:endParaRPr lang="en-US" altLang="en-US"/>
          </a:p>
        </p:txBody>
      </p:sp>
    </p:spTree>
    <p:extLst>
      <p:ext uri="{BB962C8B-B14F-4D97-AF65-F5344CB8AC3E}">
        <p14:creationId xmlns:p14="http://schemas.microsoft.com/office/powerpoint/2010/main" val="293006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fld id="{B4AF4A74-82CF-4181-8E2A-5559777C542C}" type="slidenum">
              <a:rPr lang="en-US" altLang="en-US" smtClean="0"/>
              <a:pPr>
                <a:defRPr/>
              </a:pPr>
              <a:t>‹#›</a:t>
            </a:fld>
            <a:endParaRPr lang="en-US" altLang="en-US"/>
          </a:p>
        </p:txBody>
      </p:sp>
    </p:spTree>
    <p:extLst>
      <p:ext uri="{BB962C8B-B14F-4D97-AF65-F5344CB8AC3E}">
        <p14:creationId xmlns:p14="http://schemas.microsoft.com/office/powerpoint/2010/main" val="2856997216"/>
      </p:ext>
    </p:extLst>
  </p:cSld>
  <p:clrMap bg1="dk1" tx1="lt1" bg2="dk2" tx2="lt2" accent1="accent1" accent2="accent2" accent3="accent3" accent4="accent4" accent5="accent5" accent6="accent6" hlink="hlink" folHlink="folHlink"/>
  <p:sldLayoutIdLst>
    <p:sldLayoutId id="2147484158" r:id="rId1"/>
    <p:sldLayoutId id="2147484159" r:id="rId2"/>
    <p:sldLayoutId id="2147484160" r:id="rId3"/>
    <p:sldLayoutId id="2147484161" r:id="rId4"/>
    <p:sldLayoutId id="2147484162" r:id="rId5"/>
    <p:sldLayoutId id="2147484163" r:id="rId6"/>
    <p:sldLayoutId id="2147484164" r:id="rId7"/>
    <p:sldLayoutId id="2147484165" r:id="rId8"/>
    <p:sldLayoutId id="2147484166" r:id="rId9"/>
    <p:sldLayoutId id="2147484167" r:id="rId10"/>
    <p:sldLayoutId id="2147484168" r:id="rId11"/>
    <p:sldLayoutId id="2147484169" r:id="rId12"/>
    <p:sldLayoutId id="2147484170" r:id="rId13"/>
    <p:sldLayoutId id="2147484171" r:id="rId14"/>
    <p:sldLayoutId id="2147484172" r:id="rId15"/>
    <p:sldLayoutId id="2147484173" r:id="rId16"/>
    <p:sldLayoutId id="2147484174"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latin typeface="Arial" charset="0"/>
              </a:defRPr>
            </a:lvl1pPr>
          </a:lstStyle>
          <a:p>
            <a:pPr>
              <a:defRPr/>
            </a:pPr>
            <a:endParaRPr lang="en-US" alt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charset="0"/>
              </a:defRPr>
            </a:lvl1pPr>
          </a:lstStyle>
          <a:p>
            <a:pPr>
              <a:defRPr/>
            </a:pPr>
            <a:endParaRPr lang="en-US" alt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A1B4B7"/>
                </a:solidFill>
              </a:defRPr>
            </a:lvl1pPr>
          </a:lstStyle>
          <a:p>
            <a:pPr>
              <a:defRPr/>
            </a:pPr>
            <a:fld id="{0894B191-208E-4163-9153-4E2FEF26DA79}" type="slidenum">
              <a:rPr lang="en-US" altLang="en-US"/>
              <a:pPr>
                <a:defRPr/>
              </a:pPr>
              <a:t>‹#›</a:t>
            </a:fld>
            <a:endParaRPr lang="en-US" altLang="en-US"/>
          </a:p>
        </p:txBody>
      </p:sp>
    </p:spTree>
    <p:extLst>
      <p:ext uri="{BB962C8B-B14F-4D97-AF65-F5344CB8AC3E}">
        <p14:creationId xmlns:p14="http://schemas.microsoft.com/office/powerpoint/2010/main" val="3610897977"/>
      </p:ext>
    </p:extLst>
  </p:cSld>
  <p:clrMap bg1="dk1" tx1="lt1" bg2="dk2" tx2="lt2" accent1="accent1" accent2="accent2" accent3="accent3" accent4="accent4" accent5="accent5" accent6="accent6" hlink="hlink" folHlink="folHlink"/>
  <p:sldLayoutIdLst>
    <p:sldLayoutId id="2147484176" r:id="rId1"/>
    <p:sldLayoutId id="2147484177" r:id="rId2"/>
    <p:sldLayoutId id="2147484178" r:id="rId3"/>
    <p:sldLayoutId id="2147484179" r:id="rId4"/>
    <p:sldLayoutId id="2147484180" r:id="rId5"/>
    <p:sldLayoutId id="2147484181" r:id="rId6"/>
    <p:sldLayoutId id="2147484182" r:id="rId7"/>
    <p:sldLayoutId id="2147484183" r:id="rId8"/>
    <p:sldLayoutId id="2147484184" r:id="rId9"/>
    <p:sldLayoutId id="2147484185" r:id="rId10"/>
    <p:sldLayoutId id="2147484186"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Arial" panose="020B0604020202020204" pitchFamily="34" charset="0"/>
        </a:defRPr>
      </a:lvl2pPr>
      <a:lvl3pPr algn="l" rtl="0" eaLnBrk="0" fontAlgn="base" hangingPunct="0">
        <a:spcBef>
          <a:spcPct val="0"/>
        </a:spcBef>
        <a:spcAft>
          <a:spcPct val="0"/>
        </a:spcAft>
        <a:defRPr sz="4600">
          <a:solidFill>
            <a:schemeClr val="tx1"/>
          </a:solidFill>
          <a:latin typeface="Arial" panose="020B0604020202020204" pitchFamily="34" charset="0"/>
        </a:defRPr>
      </a:lvl3pPr>
      <a:lvl4pPr algn="l" rtl="0" eaLnBrk="0" fontAlgn="base" hangingPunct="0">
        <a:spcBef>
          <a:spcPct val="0"/>
        </a:spcBef>
        <a:spcAft>
          <a:spcPct val="0"/>
        </a:spcAft>
        <a:defRPr sz="4600">
          <a:solidFill>
            <a:schemeClr val="tx1"/>
          </a:solidFill>
          <a:latin typeface="Arial" panose="020B0604020202020204" pitchFamily="34" charset="0"/>
        </a:defRPr>
      </a:lvl4pPr>
      <a:lvl5pPr algn="l" rtl="0" eaLnBrk="0" fontAlgn="base" hangingPunct="0">
        <a:spcBef>
          <a:spcPct val="0"/>
        </a:spcBef>
        <a:spcAft>
          <a:spcPct val="0"/>
        </a:spcAft>
        <a:defRPr sz="4600">
          <a:solidFill>
            <a:schemeClr val="tx1"/>
          </a:solidFill>
          <a:latin typeface="Arial" panose="020B0604020202020204" pitchFamily="34" charset="0"/>
        </a:defRPr>
      </a:lvl5pPr>
      <a:lvl6pPr marL="457200" algn="l" rtl="0" fontAlgn="base">
        <a:spcBef>
          <a:spcPct val="0"/>
        </a:spcBef>
        <a:spcAft>
          <a:spcPct val="0"/>
        </a:spcAft>
        <a:defRPr sz="4600">
          <a:solidFill>
            <a:schemeClr val="tx1"/>
          </a:solidFill>
          <a:latin typeface="Arial" panose="020B0604020202020204" pitchFamily="34" charset="0"/>
        </a:defRPr>
      </a:lvl6pPr>
      <a:lvl7pPr marL="914400" algn="l" rtl="0" fontAlgn="base">
        <a:spcBef>
          <a:spcPct val="0"/>
        </a:spcBef>
        <a:spcAft>
          <a:spcPct val="0"/>
        </a:spcAft>
        <a:defRPr sz="4600">
          <a:solidFill>
            <a:schemeClr val="tx1"/>
          </a:solidFill>
          <a:latin typeface="Arial" panose="020B0604020202020204" pitchFamily="34" charset="0"/>
        </a:defRPr>
      </a:lvl7pPr>
      <a:lvl8pPr marL="1371600" algn="l" rtl="0" fontAlgn="base">
        <a:spcBef>
          <a:spcPct val="0"/>
        </a:spcBef>
        <a:spcAft>
          <a:spcPct val="0"/>
        </a:spcAft>
        <a:defRPr sz="4600">
          <a:solidFill>
            <a:schemeClr val="tx1"/>
          </a:solidFill>
          <a:latin typeface="Arial" panose="020B0604020202020204" pitchFamily="34" charset="0"/>
        </a:defRPr>
      </a:lvl8pPr>
      <a:lvl9pPr marL="1828800" algn="l" rtl="0" fontAlgn="base">
        <a:spcBef>
          <a:spcPct val="0"/>
        </a:spcBef>
        <a:spcAft>
          <a:spcPct val="0"/>
        </a:spcAft>
        <a:defRPr sz="4600">
          <a:solidFill>
            <a:schemeClr val="tx1"/>
          </a:solidFill>
          <a:latin typeface="Arial" panose="020B0604020202020204"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0BD0D9"/>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10CF9B"/>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bs-Latn-BA" sz="4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ea typeface="+mj-ea"/>
                <a:cs typeface="+mj-cs"/>
              </a:rPr>
              <a:t>Aktuelna praksa krivičnog odjeljenja Vrhovnog suda </a:t>
            </a:r>
            <a:r>
              <a:rPr lang="bs-Latn-BA" sz="4400" b="1"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ea typeface="+mj-ea"/>
                <a:cs typeface="+mj-cs"/>
              </a:rPr>
              <a:t>Republike Srpske</a:t>
            </a:r>
            <a:endParaRPr lang="en-US" b="1" dirty="0"/>
          </a:p>
        </p:txBody>
      </p:sp>
      <p:sp>
        <p:nvSpPr>
          <p:cNvPr id="4" name="Rectangle 3"/>
          <p:cNvSpPr/>
          <p:nvPr/>
        </p:nvSpPr>
        <p:spPr>
          <a:xfrm>
            <a:off x="840000" y="5161300"/>
            <a:ext cx="4572000" cy="1015663"/>
          </a:xfrm>
          <a:prstGeom prst="rect">
            <a:avLst/>
          </a:prstGeom>
        </p:spPr>
        <p:txBody>
          <a:bodyP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bs-Latn-BA" sz="2000" b="1" i="0" u="none" strike="noStrike" kern="0" cap="none" spc="0" normalizeH="0" baseline="0" noProof="0" dirty="0" smtClean="0">
                <a:ln w="5000" cmpd="sng">
                  <a:solidFill>
                    <a:srgbClr val="0F6FC6">
                      <a:tint val="80000"/>
                      <a:shade val="99000"/>
                      <a:satMod val="500000"/>
                    </a:srgbClr>
                  </a:solidFill>
                  <a:prstDash val="solid"/>
                </a:ln>
                <a:effectLst>
                  <a:outerShdw blurRad="50800" dist="38100" dir="5400000" algn="t" rotWithShape="0">
                    <a:prstClr val="black">
                      <a:alpha val="50000"/>
                    </a:prstClr>
                  </a:outerShdw>
                </a:effectLst>
                <a:uLnTx/>
                <a:uFillTx/>
                <a:latin typeface="Arial"/>
                <a:ea typeface="+mj-ea"/>
                <a:cs typeface="+mj-cs"/>
              </a:rPr>
              <a:t>Prezentacija: Daniela Milovanović, </a:t>
            </a:r>
            <a:br>
              <a:rPr kumimoji="0" lang="bs-Latn-BA" sz="2000" b="1" i="0" u="none" strike="noStrike" kern="0" cap="none" spc="0" normalizeH="0" baseline="0" noProof="0" dirty="0" smtClean="0">
                <a:ln w="5000" cmpd="sng">
                  <a:solidFill>
                    <a:srgbClr val="0F6FC6">
                      <a:tint val="80000"/>
                      <a:shade val="99000"/>
                      <a:satMod val="500000"/>
                    </a:srgbClr>
                  </a:solidFill>
                  <a:prstDash val="solid"/>
                </a:ln>
                <a:effectLst>
                  <a:outerShdw blurRad="50800" dist="38100" dir="5400000" algn="t" rotWithShape="0">
                    <a:prstClr val="black">
                      <a:alpha val="50000"/>
                    </a:prstClr>
                  </a:outerShdw>
                </a:effectLst>
                <a:uLnTx/>
                <a:uFillTx/>
                <a:latin typeface="Arial"/>
                <a:ea typeface="+mj-ea"/>
                <a:cs typeface="+mj-cs"/>
              </a:rPr>
            </a:br>
            <a:r>
              <a:rPr kumimoji="0" lang="bs-Latn-BA" sz="2000" b="1" i="0" u="none" strike="noStrike" kern="0" cap="none" spc="0" normalizeH="0" baseline="0" noProof="0" dirty="0" smtClean="0">
                <a:ln w="5000" cmpd="sng">
                  <a:solidFill>
                    <a:srgbClr val="0F6FC6">
                      <a:tint val="80000"/>
                      <a:shade val="99000"/>
                      <a:satMod val="500000"/>
                    </a:srgbClr>
                  </a:solidFill>
                  <a:prstDash val="solid"/>
                </a:ln>
                <a:effectLst>
                  <a:outerShdw blurRad="50800" dist="38100" dir="5400000" algn="t" rotWithShape="0">
                    <a:prstClr val="black">
                      <a:alpha val="50000"/>
                    </a:prstClr>
                  </a:outerShdw>
                </a:effectLst>
                <a:uLnTx/>
                <a:uFillTx/>
                <a:latin typeface="Arial"/>
                <a:ea typeface="+mj-ea"/>
                <a:cs typeface="+mj-cs"/>
              </a:rPr>
              <a:t>sudija Vrhovnog suda Republike Srpske </a:t>
            </a:r>
            <a:endParaRPr kumimoji="0" lang="en-US" sz="1800" b="0"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val="1087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sr-Latn-CS" sz="28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mn-cs"/>
              </a:rPr>
              <a:t>Potvrda </a:t>
            </a:r>
            <a:r>
              <a:rPr lang="sr-Latn-CS" sz="2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mn-cs"/>
              </a:rPr>
              <a:t>o </a:t>
            </a:r>
            <a:r>
              <a:rPr lang="sr-Latn-CS" sz="28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mn-cs"/>
              </a:rPr>
              <a:t>privremenom </a:t>
            </a:r>
            <a:r>
              <a:rPr lang="sr-Latn-CS" sz="2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mn-cs"/>
              </a:rPr>
              <a:t>oduzimanju predmeta</a:t>
            </a:r>
            <a:endParaRPr lang="bs-Latn-BA" altLang="en-US" dirty="0" smtClean="0"/>
          </a:p>
        </p:txBody>
      </p:sp>
      <p:sp>
        <p:nvSpPr>
          <p:cNvPr id="9219" name="Rectangle 3"/>
          <p:cNvSpPr>
            <a:spLocks noGrp="1" noChangeArrowheads="1"/>
          </p:cNvSpPr>
          <p:nvPr>
            <p:ph idx="1"/>
          </p:nvPr>
        </p:nvSpPr>
        <p:spPr/>
        <p:txBody>
          <a:bodyPr/>
          <a:lstStyle/>
          <a:p>
            <a:pPr marL="0" indent="0">
              <a:buNone/>
            </a:pPr>
            <a:endParaRPr lang="sr-Latn-CS" dirty="0" smtClean="0">
              <a:latin typeface="Times New Roman" panose="02020603050405020304" pitchFamily="18" charset="0"/>
              <a:ea typeface="Calibri" panose="020F0502020204030204" pitchFamily="34" charset="0"/>
            </a:endParaRPr>
          </a:p>
          <a:p>
            <a:pPr marL="0" indent="0">
              <a:buNone/>
            </a:pPr>
            <a:endParaRPr lang="sr-Latn-CS" sz="2800" dirty="0">
              <a:latin typeface="Times New Roman" panose="02020603050405020304" pitchFamily="18" charset="0"/>
              <a:ea typeface="Calibri" panose="020F0502020204030204" pitchFamily="34" charset="0"/>
            </a:endParaRPr>
          </a:p>
          <a:p>
            <a:pPr marL="0" indent="0">
              <a:buNone/>
            </a:pPr>
            <a:r>
              <a:rPr lang="sr-Latn-CS" sz="2800" dirty="0" smtClean="0">
                <a:latin typeface="Times New Roman" panose="02020603050405020304" pitchFamily="18" charset="0"/>
                <a:ea typeface="Calibri" panose="020F0502020204030204" pitchFamily="34" charset="0"/>
              </a:rPr>
              <a:t>Zbog </a:t>
            </a:r>
            <a:r>
              <a:rPr lang="sr-Latn-CS" sz="2800" dirty="0">
                <a:latin typeface="Times New Roman" panose="02020603050405020304" pitchFamily="18" charset="0"/>
                <a:ea typeface="Calibri" panose="020F0502020204030204" pitchFamily="34" charset="0"/>
              </a:rPr>
              <a:t>činjenice da ne sadrži pouku o pravu na žalbu, potvrda o </a:t>
            </a:r>
            <a:r>
              <a:rPr lang="sr-Latn-CS" sz="2800" dirty="0" smtClean="0">
                <a:latin typeface="Times New Roman" panose="02020603050405020304" pitchFamily="18" charset="0"/>
                <a:ea typeface="Calibri" panose="020F0502020204030204" pitchFamily="34" charset="0"/>
              </a:rPr>
              <a:t>privremenom </a:t>
            </a:r>
            <a:r>
              <a:rPr lang="sr-Latn-CS" sz="2800" dirty="0">
                <a:latin typeface="Times New Roman" panose="02020603050405020304" pitchFamily="18" charset="0"/>
                <a:ea typeface="Calibri" panose="020F0502020204030204" pitchFamily="34" charset="0"/>
              </a:rPr>
              <a:t>oduzimanju predmeta od </a:t>
            </a:r>
            <a:r>
              <a:rPr lang="sr-Latn-CS" sz="2800" dirty="0" smtClean="0">
                <a:latin typeface="Times New Roman" panose="02020603050405020304" pitchFamily="18" charset="0"/>
                <a:ea typeface="Calibri" panose="020F0502020204030204" pitchFamily="34" charset="0"/>
              </a:rPr>
              <a:t>optuženog</a:t>
            </a:r>
            <a:r>
              <a:rPr lang="sr-Latn-CS" sz="2800" dirty="0">
                <a:latin typeface="Times New Roman" panose="02020603050405020304" pitchFamily="18" charset="0"/>
                <a:ea typeface="Calibri" panose="020F0502020204030204" pitchFamily="34" charset="0"/>
              </a:rPr>
              <a:t>, nije nezakonit dokaz, obzirom da </a:t>
            </a:r>
            <a:r>
              <a:rPr lang="sr-Latn-CS" sz="2800" dirty="0" err="1">
                <a:latin typeface="Times New Roman" panose="02020603050405020304" pitchFamily="18" charset="0"/>
                <a:ea typeface="Calibri" panose="020F0502020204030204" pitchFamily="34" charset="0"/>
              </a:rPr>
              <a:t>nenavođenjem</a:t>
            </a:r>
            <a:r>
              <a:rPr lang="sr-Latn-CS" sz="2800" dirty="0">
                <a:latin typeface="Times New Roman" panose="02020603050405020304" pitchFamily="18" charset="0"/>
                <a:ea typeface="Calibri" panose="020F0502020204030204" pitchFamily="34" charset="0"/>
              </a:rPr>
              <a:t> pravne pouke u potvrdi, optuženom nije uskraćeno pravo na žalbu i isti </a:t>
            </a:r>
            <a:r>
              <a:rPr lang="sr-Latn-CS" sz="2800" dirty="0" smtClean="0">
                <a:latin typeface="Times New Roman" panose="02020603050405020304" pitchFamily="18" charset="0"/>
                <a:ea typeface="Calibri" panose="020F0502020204030204" pitchFamily="34" charset="0"/>
              </a:rPr>
              <a:t>i </a:t>
            </a:r>
            <a:r>
              <a:rPr lang="sr-Latn-CS" sz="2800" dirty="0">
                <a:latin typeface="Times New Roman" panose="02020603050405020304" pitchFamily="18" charset="0"/>
                <a:ea typeface="Calibri" panose="020F0502020204030204" pitchFamily="34" charset="0"/>
              </a:rPr>
              <a:t>bez te pravne pouke, </a:t>
            </a:r>
            <a:r>
              <a:rPr lang="sr-Latn-CS" sz="2800" dirty="0" smtClean="0">
                <a:latin typeface="Times New Roman" panose="02020603050405020304" pitchFamily="18" charset="0"/>
                <a:ea typeface="Calibri" panose="020F0502020204030204" pitchFamily="34" charset="0"/>
              </a:rPr>
              <a:t>može </a:t>
            </a:r>
            <a:r>
              <a:rPr lang="sr-Latn-CS" sz="2800" dirty="0">
                <a:latin typeface="Times New Roman" panose="02020603050405020304" pitchFamily="18" charset="0"/>
                <a:ea typeface="Calibri" panose="020F0502020204030204" pitchFamily="34" charset="0"/>
              </a:rPr>
              <a:t>i </a:t>
            </a:r>
            <a:r>
              <a:rPr lang="sr-Latn-CS" sz="2800" dirty="0" smtClean="0">
                <a:latin typeface="Times New Roman" panose="02020603050405020304" pitchFamily="18" charset="0"/>
                <a:ea typeface="Calibri" panose="020F0502020204030204" pitchFamily="34" charset="0"/>
              </a:rPr>
              <a:t>ima </a:t>
            </a:r>
            <a:r>
              <a:rPr lang="sr-Latn-CS" sz="2800" dirty="0">
                <a:latin typeface="Times New Roman" panose="02020603050405020304" pitchFamily="18" charset="0"/>
                <a:ea typeface="Calibri" panose="020F0502020204030204" pitchFamily="34" charset="0"/>
              </a:rPr>
              <a:t>pravo izjaviti </a:t>
            </a:r>
            <a:r>
              <a:rPr lang="sr-Latn-CS" sz="2800" dirty="0" smtClean="0">
                <a:latin typeface="Times New Roman" panose="02020603050405020304" pitchFamily="18" charset="0"/>
                <a:ea typeface="Calibri" panose="020F0502020204030204" pitchFamily="34" charset="0"/>
              </a:rPr>
              <a:t>žalbu.</a:t>
            </a:r>
            <a:endParaRPr lang="bs-Latn-BA" altLang="en-US"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marL="342900" lvl="0" indent="-342900" algn="ctr">
              <a:spcAft>
                <a:spcPts val="0"/>
              </a:spcAft>
            </a:pPr>
            <a:r>
              <a:rPr lang="sr-Latn-CS" sz="3200" dirty="0" smtClean="0">
                <a:latin typeface="Times New Roman" panose="02020603050405020304" pitchFamily="18" charset="0"/>
                <a:ea typeface="Calibri" panose="020F0502020204030204" pitchFamily="34" charset="0"/>
                <a:cs typeface="Times New Roman" panose="02020603050405020304" pitchFamily="18" charset="0"/>
              </a:rPr>
              <a:t>Predmet </a:t>
            </a:r>
            <a:r>
              <a:rPr lang="sr-Latn-CS" sz="3200" dirty="0">
                <a:latin typeface="Times New Roman" panose="02020603050405020304" pitchFamily="18" charset="0"/>
                <a:ea typeface="Calibri" panose="020F0502020204030204" pitchFamily="34" charset="0"/>
                <a:cs typeface="Times New Roman" panose="02020603050405020304" pitchFamily="18" charset="0"/>
              </a:rPr>
              <a:t>broj: 11 0 K 021606 18 </a:t>
            </a:r>
            <a:r>
              <a:rPr lang="sr-Latn-CS" sz="3200" dirty="0" err="1">
                <a:latin typeface="Times New Roman" panose="02020603050405020304" pitchFamily="18" charset="0"/>
                <a:ea typeface="Calibri" panose="020F0502020204030204" pitchFamily="34" charset="0"/>
                <a:cs typeface="Times New Roman" panose="02020603050405020304" pitchFamily="18" charset="0"/>
              </a:rPr>
              <a:t>Kž</a:t>
            </a:r>
            <a:r>
              <a:rPr lang="sr-Latn-CS" sz="3200" dirty="0">
                <a:latin typeface="Times New Roman" panose="02020603050405020304" pitchFamily="18" charset="0"/>
                <a:ea typeface="Calibri" panose="020F0502020204030204" pitchFamily="34" charset="0"/>
                <a:cs typeface="Times New Roman" panose="02020603050405020304" pitchFamily="18" charset="0"/>
              </a:rPr>
              <a:t> 6</a:t>
            </a:r>
            <a:r>
              <a:rPr lang="en-US" sz="3200" dirty="0">
                <a:latin typeface="Times New Roman" panose="02020603050405020304" pitchFamily="18" charset="0"/>
                <a:ea typeface="Calibri" panose="020F0502020204030204" pitchFamily="34" charset="0"/>
                <a:cs typeface="Times New Roman" panose="02020603050405020304" pitchFamily="18" charset="0"/>
              </a:rPr>
              <a:t/>
            </a:r>
            <a:br>
              <a:rPr lang="en-US" sz="3200" dirty="0">
                <a:latin typeface="Times New Roman" panose="02020603050405020304" pitchFamily="18" charset="0"/>
                <a:ea typeface="Calibri" panose="020F0502020204030204" pitchFamily="34" charset="0"/>
                <a:cs typeface="Times New Roman" panose="02020603050405020304" pitchFamily="18" charset="0"/>
              </a:rPr>
            </a:br>
            <a:endParaRPr lang="en-US" altLang="en-US" sz="3200" dirty="0" smtClean="0"/>
          </a:p>
        </p:txBody>
      </p:sp>
      <p:sp>
        <p:nvSpPr>
          <p:cNvPr id="10243" name="Content Placeholder 2"/>
          <p:cNvSpPr>
            <a:spLocks noGrp="1"/>
          </p:cNvSpPr>
          <p:nvPr>
            <p:ph idx="1"/>
          </p:nvPr>
        </p:nvSpPr>
        <p:spPr/>
        <p:txBody>
          <a:bodyPr>
            <a:normAutofit lnSpcReduction="10000"/>
          </a:bodyPr>
          <a:lstStyle/>
          <a:p>
            <a:pPr marL="285750" indent="0" algn="just">
              <a:spcAft>
                <a:spcPts val="0"/>
              </a:spcAft>
              <a:buNone/>
            </a:pPr>
            <a:r>
              <a:rPr lang="sr-Latn-CS" dirty="0" smtClean="0">
                <a:latin typeface="Times New Roman" panose="02020603050405020304" pitchFamily="18" charset="0"/>
                <a:ea typeface="Calibri" panose="020F0502020204030204" pitchFamily="34" charset="0"/>
                <a:cs typeface="Times New Roman" panose="02020603050405020304" pitchFamily="18" charset="0"/>
              </a:rPr>
              <a:t>„</a:t>
            </a:r>
            <a:r>
              <a:rPr lang="sr-Latn-CS" dirty="0">
                <a:latin typeface="Times New Roman" panose="02020603050405020304" pitchFamily="18" charset="0"/>
                <a:ea typeface="Calibri" panose="020F0502020204030204" pitchFamily="34" charset="0"/>
                <a:cs typeface="Times New Roman" panose="02020603050405020304" pitchFamily="18" charset="0"/>
              </a:rPr>
              <a:t>Nadalje, suprotno žalbenim prigovorima branioca optuženog Š., zbog činjenice da ne sadrži pouku o pravu na žalbu, potvrda o privremeno oduzimanju predmeta od ovog optuženog, nije nezakonit dokaz, obzirom da </a:t>
            </a:r>
            <a:r>
              <a:rPr lang="sr-Latn-CS" dirty="0" err="1">
                <a:latin typeface="Times New Roman" panose="02020603050405020304" pitchFamily="18" charset="0"/>
                <a:ea typeface="Calibri" panose="020F0502020204030204" pitchFamily="34" charset="0"/>
                <a:cs typeface="Times New Roman" panose="02020603050405020304" pitchFamily="18" charset="0"/>
              </a:rPr>
              <a:t>nenavođenjem</a:t>
            </a:r>
            <a:r>
              <a:rPr lang="sr-Latn-CS" dirty="0">
                <a:latin typeface="Times New Roman" panose="02020603050405020304" pitchFamily="18" charset="0"/>
                <a:ea typeface="Calibri" panose="020F0502020204030204" pitchFamily="34" charset="0"/>
                <a:cs typeface="Times New Roman" panose="02020603050405020304" pitchFamily="18" charset="0"/>
              </a:rPr>
              <a:t> pravne pouke u potvrdi, optuženom nije uskraćeno pravo na žalbu i isti je i bez te pravne pouke, mogao i imao pravo izjaviti žalbu. Osim toga, i na ročištu za otvaranje i pregled privremeno oduzetih predmeta, koje je održano u prisustvu oba optužena i njihovih branioca, optuženi Š., kao i optuženi Đ. nisu imali nikakvih </a:t>
            </a:r>
            <a:r>
              <a:rPr lang="sr-Latn-CS" dirty="0" err="1">
                <a:latin typeface="Times New Roman" panose="02020603050405020304" pitchFamily="18" charset="0"/>
                <a:ea typeface="Calibri" panose="020F0502020204030204" pitchFamily="34" charset="0"/>
                <a:cs typeface="Times New Roman" panose="02020603050405020304" pitchFamily="18" charset="0"/>
              </a:rPr>
              <a:t>primjedbi</a:t>
            </a:r>
            <a:r>
              <a:rPr lang="sr-Latn-CS" dirty="0">
                <a:latin typeface="Times New Roman" panose="02020603050405020304" pitchFamily="18" charset="0"/>
                <a:ea typeface="Calibri" panose="020F0502020204030204" pitchFamily="34" charset="0"/>
                <a:cs typeface="Times New Roman" panose="02020603050405020304" pitchFamily="18" charset="0"/>
              </a:rPr>
              <a:t>, te su iskazali da su oduzete predmete imali u svom </a:t>
            </a:r>
            <a:r>
              <a:rPr lang="sr-Latn-CS" dirty="0" err="1">
                <a:latin typeface="Times New Roman" panose="02020603050405020304" pitchFamily="18" charset="0"/>
                <a:ea typeface="Calibri" panose="020F0502020204030204" pitchFamily="34" charset="0"/>
                <a:cs typeface="Times New Roman" panose="02020603050405020304" pitchFamily="18" charset="0"/>
              </a:rPr>
              <a:t>posjedu</a:t>
            </a:r>
            <a:r>
              <a:rPr lang="sr-Latn-CS" dirty="0">
                <a:latin typeface="Times New Roman" panose="02020603050405020304" pitchFamily="18" charset="0"/>
                <a:ea typeface="Calibri" panose="020F0502020204030204" pitchFamily="34" charset="0"/>
                <a:cs typeface="Times New Roman" panose="02020603050405020304" pitchFamily="18" charset="0"/>
              </a:rPr>
              <a:t> i da su ih dobrovoljno predali policijskim službenim licima PS Prnjavor.“</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eaLnBrk="1" hangingPunct="1">
              <a:buNone/>
            </a:pPr>
            <a:endParaRPr lang="bs-Latn-BA"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eaLnBrk="1" hangingPunct="1"/>
            <a:r>
              <a:rPr lang="bs-Latn-BA" altLang="en-US" sz="4000" dirty="0" smtClean="0"/>
              <a:t>Kopija zapisnika kao dokaz</a:t>
            </a:r>
            <a:endParaRPr lang="en-US" altLang="en-US" sz="4000" dirty="0" smtClean="0"/>
          </a:p>
        </p:txBody>
      </p:sp>
      <p:sp>
        <p:nvSpPr>
          <p:cNvPr id="11267" name="Rectangle 3"/>
          <p:cNvSpPr>
            <a:spLocks noGrp="1" noChangeArrowheads="1"/>
          </p:cNvSpPr>
          <p:nvPr>
            <p:ph idx="1"/>
          </p:nvPr>
        </p:nvSpPr>
        <p:spPr/>
        <p:txBody>
          <a:bodyPr>
            <a:normAutofit/>
          </a:bodyPr>
          <a:lstStyle/>
          <a:p>
            <a:pPr marL="0" indent="0" algn="just">
              <a:lnSpc>
                <a:spcPct val="80000"/>
              </a:lnSpc>
              <a:buNone/>
            </a:pPr>
            <a:endParaRPr lang="sr-Latn-CS" sz="2000" dirty="0" smtClean="0">
              <a:latin typeface="Times New Roman" panose="02020603050405020304" pitchFamily="18" charset="0"/>
              <a:ea typeface="Times New Roman" panose="02020603050405020304" pitchFamily="18" charset="0"/>
            </a:endParaRPr>
          </a:p>
          <a:p>
            <a:pPr marL="0" indent="0" algn="just">
              <a:lnSpc>
                <a:spcPct val="80000"/>
              </a:lnSpc>
              <a:buNone/>
            </a:pPr>
            <a:endParaRPr lang="sr-Latn-CS" sz="2000" dirty="0">
              <a:latin typeface="Times New Roman" panose="02020603050405020304" pitchFamily="18" charset="0"/>
              <a:ea typeface="Times New Roman" panose="02020603050405020304" pitchFamily="18" charset="0"/>
            </a:endParaRPr>
          </a:p>
          <a:p>
            <a:pPr marL="0" indent="0" algn="just">
              <a:lnSpc>
                <a:spcPct val="80000"/>
              </a:lnSpc>
              <a:buNone/>
            </a:pPr>
            <a:endParaRPr lang="sr-Latn-CS" sz="2000" dirty="0" smtClean="0">
              <a:latin typeface="Times New Roman" panose="02020603050405020304" pitchFamily="18" charset="0"/>
              <a:ea typeface="Times New Roman" panose="02020603050405020304" pitchFamily="18" charset="0"/>
            </a:endParaRPr>
          </a:p>
          <a:p>
            <a:pPr marL="0" indent="0" algn="just">
              <a:lnSpc>
                <a:spcPct val="80000"/>
              </a:lnSpc>
              <a:buNone/>
            </a:pPr>
            <a:r>
              <a:rPr lang="sr-Latn-CS" dirty="0" smtClean="0">
                <a:latin typeface="Times New Roman" panose="02020603050405020304" pitchFamily="18" charset="0"/>
                <a:ea typeface="Times New Roman" panose="02020603050405020304" pitchFamily="18" charset="0"/>
              </a:rPr>
              <a:t>Odredom </a:t>
            </a:r>
            <a:r>
              <a:rPr lang="sr-Latn-CS" dirty="0">
                <a:latin typeface="Times New Roman" panose="02020603050405020304" pitchFamily="18" charset="0"/>
                <a:ea typeface="Times New Roman" panose="02020603050405020304" pitchFamily="18" charset="0"/>
              </a:rPr>
              <a:t>člana 289. stav 2. ZKP RS propisano je da za </a:t>
            </a:r>
            <a:r>
              <a:rPr lang="sr-Latn-CS" dirty="0" err="1">
                <a:latin typeface="Times New Roman" panose="02020603050405020304" pitchFamily="18" charset="0"/>
                <a:ea typeface="Times New Roman" panose="02020603050405020304" pitchFamily="18" charset="0"/>
              </a:rPr>
              <a:t>provjeru</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vjerodostojnosti</a:t>
            </a:r>
            <a:r>
              <a:rPr lang="sr-Latn-CS" dirty="0">
                <a:latin typeface="Times New Roman" panose="02020603050405020304" pitchFamily="18" charset="0"/>
                <a:ea typeface="Times New Roman" panose="02020603050405020304" pitchFamily="18" charset="0"/>
              </a:rPr>
              <a:t> pismena, zapisa ili fotografije potrebni su originalno pismeno, zapis ili fotografija, osim ako nije drugačije propisano tim zakonom, dok je u stavu 3. istog člana propisano da izuzetno od stava 2. ovog člana, može se koristiti kao dokaz i </a:t>
            </a:r>
            <a:r>
              <a:rPr lang="sr-Latn-CS" dirty="0" err="1">
                <a:latin typeface="Times New Roman" panose="02020603050405020304" pitchFamily="18" charset="0"/>
                <a:ea typeface="Times New Roman" panose="02020603050405020304" pitchFamily="18" charset="0"/>
              </a:rPr>
              <a:t>ovjerena</a:t>
            </a:r>
            <a:r>
              <a:rPr lang="sr-Latn-CS" dirty="0">
                <a:latin typeface="Times New Roman" panose="02020603050405020304" pitchFamily="18" charset="0"/>
                <a:ea typeface="Times New Roman" panose="02020603050405020304" pitchFamily="18" charset="0"/>
              </a:rPr>
              <a:t> kopija originala, kao i kopija koja je potvrđena kao </a:t>
            </a:r>
            <a:r>
              <a:rPr lang="sr-Latn-CS" dirty="0" err="1">
                <a:latin typeface="Times New Roman" panose="02020603050405020304" pitchFamily="18" charset="0"/>
                <a:ea typeface="Times New Roman" panose="02020603050405020304" pitchFamily="18" charset="0"/>
              </a:rPr>
              <a:t>neizmjenjena</a:t>
            </a:r>
            <a:r>
              <a:rPr lang="sr-Latn-CS" dirty="0">
                <a:latin typeface="Times New Roman" panose="02020603050405020304" pitchFamily="18" charset="0"/>
                <a:ea typeface="Times New Roman" panose="02020603050405020304" pitchFamily="18" charset="0"/>
              </a:rPr>
              <a:t> u odnosu na original.</a:t>
            </a:r>
            <a:endParaRPr lang="bs-Latn-BA"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eaLnBrk="1" hangingPunct="1"/>
            <a:r>
              <a:rPr lang="bs-Latn-BA" altLang="en-US" sz="3200" dirty="0" smtClean="0">
                <a:latin typeface="Arial" panose="020B0604020202020204" pitchFamily="34" charset="0"/>
                <a:cs typeface="Arial" panose="020B0604020202020204" pitchFamily="34" charset="0"/>
              </a:rPr>
              <a:t>Iz obrazloženja rješenja VSRS </a:t>
            </a:r>
            <a:r>
              <a:rPr lang="bs-Latn-BA" altLang="en-US" sz="3200" dirty="0" err="1" smtClean="0">
                <a:latin typeface="Arial" panose="020B0604020202020204" pitchFamily="34" charset="0"/>
                <a:cs typeface="Arial" panose="020B0604020202020204" pitchFamily="34" charset="0"/>
              </a:rPr>
              <a:t>br</a:t>
            </a:r>
            <a:r>
              <a:rPr lang="bs-Latn-BA" altLang="en-US" sz="3200" dirty="0" smtClean="0">
                <a:latin typeface="Arial" panose="020B0604020202020204" pitchFamily="34" charset="0"/>
                <a:cs typeface="Arial" panose="020B0604020202020204" pitchFamily="34" charset="0"/>
              </a:rPr>
              <a:t>: 12 0 K 000956 13 </a:t>
            </a:r>
            <a:r>
              <a:rPr lang="bs-Latn-BA" altLang="en-US" sz="3200" dirty="0" err="1" smtClean="0">
                <a:latin typeface="Arial" panose="020B0604020202020204" pitchFamily="34" charset="0"/>
                <a:cs typeface="Arial" panose="020B0604020202020204" pitchFamily="34" charset="0"/>
              </a:rPr>
              <a:t>Kž</a:t>
            </a:r>
            <a:endParaRPr lang="en-US" altLang="en-US" sz="3200" dirty="0" smtClean="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62500" lnSpcReduction="20000"/>
          </a:bodyPr>
          <a:lstStyle/>
          <a:p>
            <a:pPr marL="0" indent="0" algn="just">
              <a:buNone/>
            </a:pPr>
            <a:r>
              <a:rPr lang="sr-Latn-CS" altLang="en-US" b="1" dirty="0" smtClean="0">
                <a:latin typeface="Tahoma" panose="020B0604030504040204" pitchFamily="34" charset="0"/>
                <a:cs typeface="Times New Roman" panose="02020603050405020304" pitchFamily="18" charset="0"/>
              </a:rPr>
              <a:t> “</a:t>
            </a:r>
            <a:r>
              <a:rPr lang="sr-Latn-CS" sz="3600" dirty="0" smtClean="0">
                <a:latin typeface="Times New Roman" panose="02020603050405020304" pitchFamily="18" charset="0"/>
                <a:ea typeface="Times New Roman" panose="02020603050405020304" pitchFamily="18" charset="0"/>
              </a:rPr>
              <a:t>Osnovano </a:t>
            </a:r>
            <a:r>
              <a:rPr lang="sr-Latn-CS" sz="3600" dirty="0">
                <a:latin typeface="Times New Roman" panose="02020603050405020304" pitchFamily="18" charset="0"/>
                <a:ea typeface="Times New Roman" panose="02020603050405020304" pitchFamily="18" charset="0"/>
              </a:rPr>
              <a:t>se u žalbi tužioca prigovara da je prvostepeni sud počinio bitnu povredu odredaba krivičnog postupka iz člana 311. stav 1. tačka z) ZKP RS, na način što se pobijana presuda zasniva na nezakonitom dokazu i to na zapisniku o saslušanju </a:t>
            </a:r>
            <a:r>
              <a:rPr lang="sr-Latn-CS" sz="3600" dirty="0" err="1">
                <a:latin typeface="Times New Roman" panose="02020603050405020304" pitchFamily="18" charset="0"/>
                <a:ea typeface="Times New Roman" panose="02020603050405020304" pitchFamily="18" charset="0"/>
              </a:rPr>
              <a:t>svjedoka</a:t>
            </a:r>
            <a:r>
              <a:rPr lang="sr-Latn-CS" sz="3600" dirty="0">
                <a:latin typeface="Times New Roman" panose="02020603050405020304" pitchFamily="18" charset="0"/>
                <a:ea typeface="Times New Roman" panose="02020603050405020304" pitchFamily="18" charset="0"/>
              </a:rPr>
              <a:t> </a:t>
            </a:r>
            <a:r>
              <a:rPr lang="sr-Latn-CS" sz="3600" dirty="0" smtClean="0">
                <a:latin typeface="Times New Roman" panose="02020603050405020304" pitchFamily="18" charset="0"/>
                <a:ea typeface="Times New Roman" panose="02020603050405020304" pitchFamily="18" charset="0"/>
              </a:rPr>
              <a:t>S.S. od </a:t>
            </a:r>
            <a:r>
              <a:rPr lang="sr-Latn-CS" sz="3600" dirty="0">
                <a:latin typeface="Times New Roman" panose="02020603050405020304" pitchFamily="18" charset="0"/>
                <a:ea typeface="Times New Roman" panose="02020603050405020304" pitchFamily="18" charset="0"/>
              </a:rPr>
              <a:t>20.12.1994. godine. Naime, pomenuti zapisnik je proveden kao dokaz odbrane na glavnom pretresu u </a:t>
            </a:r>
            <a:r>
              <a:rPr lang="sr-Latn-CS" sz="3600" dirty="0" err="1">
                <a:latin typeface="Times New Roman" panose="02020603050405020304" pitchFamily="18" charset="0"/>
                <a:ea typeface="Times New Roman" panose="02020603050405020304" pitchFamily="18" charset="0"/>
              </a:rPr>
              <a:t>neovjerenoj</a:t>
            </a:r>
            <a:r>
              <a:rPr lang="sr-Latn-CS" sz="3600" dirty="0">
                <a:latin typeface="Times New Roman" panose="02020603050405020304" pitchFamily="18" charset="0"/>
                <a:ea typeface="Times New Roman" panose="02020603050405020304" pitchFamily="18" charset="0"/>
              </a:rPr>
              <a:t> fotokopiji, na istom je konstatovano da je sačinjen pred Osnovnim sudom u Zvorniku od strane sudije </a:t>
            </a:r>
            <a:r>
              <a:rPr lang="sr-Latn-CS" sz="3600" dirty="0" smtClean="0">
                <a:latin typeface="Times New Roman" panose="02020603050405020304" pitchFamily="18" charset="0"/>
                <a:ea typeface="Times New Roman" panose="02020603050405020304" pitchFamily="18" charset="0"/>
              </a:rPr>
              <a:t>V.E., </a:t>
            </a:r>
            <a:r>
              <a:rPr lang="sr-Latn-CS" sz="3600" dirty="0">
                <a:latin typeface="Times New Roman" panose="02020603050405020304" pitchFamily="18" charset="0"/>
                <a:ea typeface="Times New Roman" panose="02020603050405020304" pitchFamily="18" charset="0"/>
              </a:rPr>
              <a:t>sa zapisničarem </a:t>
            </a:r>
            <a:r>
              <a:rPr lang="sr-Latn-CS" sz="3600" dirty="0" smtClean="0">
                <a:latin typeface="Times New Roman" panose="02020603050405020304" pitchFamily="18" charset="0"/>
                <a:ea typeface="Times New Roman" panose="02020603050405020304" pitchFamily="18" charset="0"/>
              </a:rPr>
              <a:t>A.C. i </a:t>
            </a:r>
            <a:r>
              <a:rPr lang="sr-Latn-CS" sz="3600" dirty="0">
                <a:latin typeface="Times New Roman" panose="02020603050405020304" pitchFamily="18" charset="0"/>
                <a:ea typeface="Times New Roman" panose="02020603050405020304" pitchFamily="18" charset="0"/>
              </a:rPr>
              <a:t>na kraju zapisnika se nalaze svojeručni potpisi sudije i </a:t>
            </a:r>
            <a:r>
              <a:rPr lang="sr-Latn-CS" sz="3600" dirty="0" err="1">
                <a:latin typeface="Times New Roman" panose="02020603050405020304" pitchFamily="18" charset="0"/>
                <a:ea typeface="Times New Roman" panose="02020603050405020304" pitchFamily="18" charset="0"/>
              </a:rPr>
              <a:t>zapisniča</a:t>
            </a:r>
            <a:r>
              <a:rPr lang="sr-Latn-CS" sz="3600" dirty="0">
                <a:latin typeface="Times New Roman" panose="02020603050405020304" pitchFamily="18" charset="0"/>
                <a:ea typeface="Times New Roman" panose="02020603050405020304" pitchFamily="18" charset="0"/>
              </a:rPr>
              <a:t>, kao i potpisi </a:t>
            </a:r>
            <a:r>
              <a:rPr lang="sr-Latn-CS" sz="3600" dirty="0" err="1">
                <a:latin typeface="Times New Roman" panose="02020603050405020304" pitchFamily="18" charset="0"/>
                <a:ea typeface="Times New Roman" panose="02020603050405020304" pitchFamily="18" charset="0"/>
              </a:rPr>
              <a:t>svjedoka</a:t>
            </a:r>
            <a:r>
              <a:rPr lang="sr-Latn-CS" sz="3600" dirty="0">
                <a:latin typeface="Times New Roman" panose="02020603050405020304" pitchFamily="18" charset="0"/>
                <a:ea typeface="Times New Roman" panose="02020603050405020304" pitchFamily="18" charset="0"/>
              </a:rPr>
              <a:t> </a:t>
            </a:r>
            <a:r>
              <a:rPr lang="sr-Latn-CS" sz="3600" dirty="0" smtClean="0">
                <a:latin typeface="Times New Roman" panose="02020603050405020304" pitchFamily="18" charset="0"/>
                <a:ea typeface="Times New Roman" panose="02020603050405020304" pitchFamily="18" charset="0"/>
              </a:rPr>
              <a:t>S. </a:t>
            </a:r>
            <a:r>
              <a:rPr lang="sr-Latn-CS" sz="3600" dirty="0">
                <a:latin typeface="Times New Roman" panose="02020603050405020304" pitchFamily="18" charset="0"/>
                <a:ea typeface="Times New Roman" panose="02020603050405020304" pitchFamily="18" charset="0"/>
              </a:rPr>
              <a:t>na kraju svake stranice. Međutim, </a:t>
            </a:r>
            <a:r>
              <a:rPr lang="sr-Latn-CS" sz="3600" dirty="0" err="1">
                <a:latin typeface="Times New Roman" panose="02020603050405020304" pitchFamily="18" charset="0"/>
                <a:ea typeface="Times New Roman" panose="02020603050405020304" pitchFamily="18" charset="0"/>
              </a:rPr>
              <a:t>svjedok</a:t>
            </a:r>
            <a:r>
              <a:rPr lang="sr-Latn-CS" sz="3600" dirty="0">
                <a:latin typeface="Times New Roman" panose="02020603050405020304" pitchFamily="18" charset="0"/>
                <a:ea typeface="Times New Roman" panose="02020603050405020304" pitchFamily="18" charset="0"/>
              </a:rPr>
              <a:t> </a:t>
            </a:r>
            <a:r>
              <a:rPr lang="sr-Latn-CS" sz="3600" dirty="0" smtClean="0">
                <a:latin typeface="Times New Roman" panose="02020603050405020304" pitchFamily="18" charset="0"/>
                <a:ea typeface="Times New Roman" panose="02020603050405020304" pitchFamily="18" charset="0"/>
              </a:rPr>
              <a:t>V.E. je </a:t>
            </a:r>
            <a:r>
              <a:rPr lang="sr-Latn-CS" sz="3600" dirty="0">
                <a:latin typeface="Times New Roman" panose="02020603050405020304" pitchFamily="18" charset="0"/>
                <a:ea typeface="Times New Roman" panose="02020603050405020304" pitchFamily="18" charset="0"/>
              </a:rPr>
              <a:t>u svom iskazu pred prvostepenim sudom kategoričan da nikada kao sudija nije saslušavao ovog </a:t>
            </a:r>
            <a:r>
              <a:rPr lang="sr-Latn-CS" sz="3600" dirty="0" err="1">
                <a:latin typeface="Times New Roman" panose="02020603050405020304" pitchFamily="18" charset="0"/>
                <a:ea typeface="Times New Roman" panose="02020603050405020304" pitchFamily="18" charset="0"/>
              </a:rPr>
              <a:t>svjedoka</a:t>
            </a:r>
            <a:r>
              <a:rPr lang="sr-Latn-CS" sz="3600" dirty="0">
                <a:latin typeface="Times New Roman" panose="02020603050405020304" pitchFamily="18" charset="0"/>
                <a:ea typeface="Times New Roman" panose="02020603050405020304" pitchFamily="18" charset="0"/>
              </a:rPr>
              <a:t>, kao i da nije sačinio ovaj zapisnik, da lice </a:t>
            </a:r>
            <a:r>
              <a:rPr lang="sr-Latn-CS" sz="3600" dirty="0" smtClean="0">
                <a:latin typeface="Times New Roman" panose="02020603050405020304" pitchFamily="18" charset="0"/>
                <a:ea typeface="Times New Roman" panose="02020603050405020304" pitchFamily="18" charset="0"/>
              </a:rPr>
              <a:t>A.C. </a:t>
            </a:r>
            <a:r>
              <a:rPr lang="sr-Latn-CS" sz="3600" dirty="0">
                <a:latin typeface="Times New Roman" panose="02020603050405020304" pitchFamily="18" charset="0"/>
                <a:ea typeface="Times New Roman" panose="02020603050405020304" pitchFamily="18" charset="0"/>
              </a:rPr>
              <a:t>nikada nije bila zaposlena u Osnovnom sudu u Zvorniku, a </a:t>
            </a:r>
            <a:r>
              <a:rPr lang="sr-Latn-CS" sz="3600" dirty="0" err="1">
                <a:latin typeface="Times New Roman" panose="02020603050405020304" pitchFamily="18" charset="0"/>
                <a:ea typeface="Times New Roman" panose="02020603050405020304" pitchFamily="18" charset="0"/>
              </a:rPr>
              <a:t>svjedok</a:t>
            </a:r>
            <a:r>
              <a:rPr lang="sr-Latn-CS" sz="3600" dirty="0">
                <a:latin typeface="Times New Roman" panose="02020603050405020304" pitchFamily="18" charset="0"/>
                <a:ea typeface="Times New Roman" panose="02020603050405020304" pitchFamily="18" charset="0"/>
              </a:rPr>
              <a:t> </a:t>
            </a:r>
            <a:r>
              <a:rPr lang="sr-Latn-CS" sz="3600" dirty="0" smtClean="0">
                <a:latin typeface="Times New Roman" panose="02020603050405020304" pitchFamily="18" charset="0"/>
                <a:ea typeface="Times New Roman" panose="02020603050405020304" pitchFamily="18" charset="0"/>
              </a:rPr>
              <a:t>S.S. </a:t>
            </a:r>
            <a:r>
              <a:rPr lang="sr-Latn-CS" sz="3600" dirty="0">
                <a:latin typeface="Times New Roman" panose="02020603050405020304" pitchFamily="18" charset="0"/>
                <a:ea typeface="Times New Roman" panose="02020603050405020304" pitchFamily="18" charset="0"/>
              </a:rPr>
              <a:t>je tvrdio da nikada nije saslušavan pred Osnovnim sudom u Zvorniku.</a:t>
            </a:r>
            <a:endParaRPr lang="en-US" altLang="en-US" sz="3600" dirty="0" smtClean="0">
              <a:latin typeface="Times New Roman" panose="02020603050405020304" pitchFamily="18" charset="0"/>
              <a:cs typeface="Times New Roman" panose="02020603050405020304" pitchFamily="18" charset="0"/>
            </a:endParaRPr>
          </a:p>
          <a:p>
            <a:pPr marL="0" indent="0" algn="just" eaLnBrk="1" hangingPunct="1">
              <a:buFontTx/>
              <a:buNone/>
            </a:pPr>
            <a:endParaRPr lang="en-US" alt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algn="ctr"/>
            <a:r>
              <a:rPr lang="bs-Latn-BA" altLang="en-US"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Arial" panose="020B0604020202020204" pitchFamily="34" charset="0"/>
                <a:cs typeface="Arial" panose="020B0604020202020204" pitchFamily="34" charset="0"/>
              </a:rPr>
              <a:t>Iz obrazloženja rješenja VSRS </a:t>
            </a:r>
            <a:r>
              <a:rPr lang="bs-Latn-BA" altLang="en-US" sz="32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Arial" panose="020B0604020202020204" pitchFamily="34" charset="0"/>
                <a:cs typeface="Arial" panose="020B0604020202020204" pitchFamily="34" charset="0"/>
              </a:rPr>
              <a:t>br</a:t>
            </a:r>
            <a:r>
              <a:rPr lang="bs-Latn-BA" altLang="en-US"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Arial" panose="020B0604020202020204" pitchFamily="34" charset="0"/>
                <a:cs typeface="Arial" panose="020B0604020202020204" pitchFamily="34" charset="0"/>
              </a:rPr>
              <a:t>: 12 0 K 000956 13 </a:t>
            </a:r>
            <a:r>
              <a:rPr lang="bs-Latn-BA" altLang="en-US" sz="32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Arial" panose="020B0604020202020204" pitchFamily="34" charset="0"/>
                <a:cs typeface="Arial" panose="020B0604020202020204" pitchFamily="34" charset="0"/>
              </a:rPr>
              <a:t>Kž</a:t>
            </a:r>
            <a:endParaRPr lang="bs-Latn-BA" altLang="en-US" sz="4000" dirty="0" smtClean="0"/>
          </a:p>
        </p:txBody>
      </p:sp>
      <p:sp>
        <p:nvSpPr>
          <p:cNvPr id="31747" name="Rectangle 3"/>
          <p:cNvSpPr>
            <a:spLocks noGrp="1" noChangeArrowheads="1"/>
          </p:cNvSpPr>
          <p:nvPr>
            <p:ph idx="1"/>
          </p:nvPr>
        </p:nvSpPr>
        <p:spPr/>
        <p:txBody>
          <a:bodyPr>
            <a:normAutofit/>
          </a:bodyPr>
          <a:lstStyle/>
          <a:p>
            <a:pPr algn="just">
              <a:lnSpc>
                <a:spcPct val="80000"/>
              </a:lnSpc>
              <a:buNone/>
            </a:pPr>
            <a:r>
              <a:rPr lang="sr-Latn-CS" dirty="0" smtClean="0">
                <a:latin typeface="Times New Roman" panose="02020603050405020304" pitchFamily="18" charset="0"/>
                <a:ea typeface="Times New Roman" panose="02020603050405020304" pitchFamily="18" charset="0"/>
              </a:rPr>
              <a:t>  „Prema </a:t>
            </a:r>
            <a:r>
              <a:rPr lang="sr-Latn-CS" dirty="0">
                <a:latin typeface="Times New Roman" panose="02020603050405020304" pitchFamily="18" charset="0"/>
                <a:ea typeface="Times New Roman" panose="02020603050405020304" pitchFamily="18" charset="0"/>
              </a:rPr>
              <a:t>tome, obzirom da je zapisnik o saslušanju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S.S. </a:t>
            </a:r>
            <a:r>
              <a:rPr lang="sr-Latn-CS" dirty="0">
                <a:latin typeface="Times New Roman" panose="02020603050405020304" pitchFamily="18" charset="0"/>
                <a:ea typeface="Times New Roman" panose="02020603050405020304" pitchFamily="18" charset="0"/>
              </a:rPr>
              <a:t>od 20.12.1994. godine u </a:t>
            </a:r>
            <a:r>
              <a:rPr lang="sr-Latn-CS" dirty="0" err="1">
                <a:latin typeface="Times New Roman" panose="02020603050405020304" pitchFamily="18" charset="0"/>
                <a:ea typeface="Times New Roman" panose="02020603050405020304" pitchFamily="18" charset="0"/>
              </a:rPr>
              <a:t>neovjerenoj</a:t>
            </a:r>
            <a:r>
              <a:rPr lang="sr-Latn-CS" dirty="0">
                <a:latin typeface="Times New Roman" panose="02020603050405020304" pitchFamily="18" charset="0"/>
                <a:ea typeface="Times New Roman" panose="02020603050405020304" pitchFamily="18" charset="0"/>
              </a:rPr>
              <a:t> kopiji koja nije potvrđena kao </a:t>
            </a:r>
            <a:r>
              <a:rPr lang="sr-Latn-CS" dirty="0" err="1">
                <a:latin typeface="Times New Roman" panose="02020603050405020304" pitchFamily="18" charset="0"/>
                <a:ea typeface="Times New Roman" panose="02020603050405020304" pitchFamily="18" charset="0"/>
              </a:rPr>
              <a:t>neizmjenjena</a:t>
            </a:r>
            <a:r>
              <a:rPr lang="sr-Latn-CS" dirty="0">
                <a:latin typeface="Times New Roman" panose="02020603050405020304" pitchFamily="18" charset="0"/>
                <a:ea typeface="Times New Roman" panose="02020603050405020304" pitchFamily="18" charset="0"/>
              </a:rPr>
              <a:t> u odnosu na original, jer je </a:t>
            </a:r>
            <a:r>
              <a:rPr lang="sr-Latn-CS" dirty="0" err="1">
                <a:latin typeface="Times New Roman" panose="02020603050405020304" pitchFamily="18" charset="0"/>
                <a:ea typeface="Times New Roman" panose="02020603050405020304" pitchFamily="18" charset="0"/>
              </a:rPr>
              <a:t>svjedok</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V.E. </a:t>
            </a:r>
            <a:r>
              <a:rPr lang="sr-Latn-CS" dirty="0">
                <a:latin typeface="Times New Roman" panose="02020603050405020304" pitchFamily="18" charset="0"/>
                <a:ea typeface="Times New Roman" panose="02020603050405020304" pitchFamily="18" charset="0"/>
              </a:rPr>
              <a:t>izjavio da on taj zapisnik nije sačinio, niti je saslušavao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S.S., </a:t>
            </a:r>
            <a:r>
              <a:rPr lang="sr-Latn-CS" dirty="0">
                <a:latin typeface="Times New Roman" panose="02020603050405020304" pitchFamily="18" charset="0"/>
                <a:ea typeface="Times New Roman" panose="02020603050405020304" pitchFamily="18" charset="0"/>
              </a:rPr>
              <a:t>te obzirom da je ovaj </a:t>
            </a:r>
            <a:r>
              <a:rPr lang="sr-Latn-CS" dirty="0" err="1">
                <a:latin typeface="Times New Roman" panose="02020603050405020304" pitchFamily="18" charset="0"/>
                <a:ea typeface="Times New Roman" panose="02020603050405020304" pitchFamily="18" charset="0"/>
              </a:rPr>
              <a:t>svjedok</a:t>
            </a:r>
            <a:r>
              <a:rPr lang="sr-Latn-CS" dirty="0">
                <a:latin typeface="Times New Roman" panose="02020603050405020304" pitchFamily="18" charset="0"/>
                <a:ea typeface="Times New Roman" panose="02020603050405020304" pitchFamily="18" charset="0"/>
              </a:rPr>
              <a:t> izjavio da nikada nije saslušavan pred Osnovnim sudom u Zvorniku, po stanovištu ovog suda, taj zapisnik je dokaz na kome se ne može zasnivati presuda, pa kako se pobijana presuda zasniva na ovom dokazu, to su osnovani žalbeni prigovori da je prvostepeni sud počinio bitnu povredu odredaba krivičnog postupka iz člana 311. stav 1. tačka z) ZKP RS</a:t>
            </a:r>
            <a:r>
              <a:rPr lang="sr-Latn-CS" dirty="0" smtClean="0">
                <a:latin typeface="Times New Roman" panose="02020603050405020304" pitchFamily="18" charset="0"/>
                <a:ea typeface="Times New Roman" panose="02020603050405020304" pitchFamily="18" charset="0"/>
              </a:rPr>
              <a:t>.“</a:t>
            </a:r>
            <a:endParaRPr lang="bs-Latn-BA" altLang="en-US" sz="2400" dirty="0" smtClean="0"/>
          </a:p>
          <a:p>
            <a:pPr eaLnBrk="1" hangingPunct="1">
              <a:lnSpc>
                <a:spcPct val="80000"/>
              </a:lnSpc>
              <a:buFontTx/>
              <a:buNone/>
            </a:pPr>
            <a:endParaRPr lang="bs-Latn-BA" altLang="en-US"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algn="ctr">
              <a:spcAft>
                <a:spcPts val="0"/>
              </a:spcAft>
            </a:pPr>
            <a:r>
              <a:rPr lang="sr-Latn-CS" sz="2800" b="1" dirty="0">
                <a:latin typeface="Times New Roman" panose="02020603050405020304" pitchFamily="18" charset="0"/>
                <a:ea typeface="Calibri" panose="020F0502020204030204" pitchFamily="34" charset="0"/>
                <a:cs typeface="Times New Roman" panose="02020603050405020304" pitchFamily="18" charset="0"/>
              </a:rPr>
              <a:t>Bitne povrede odredaba krivičnog postupka iz člana 311. stav 1. tačka g) ZKP RS</a:t>
            </a: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bs-Latn-BA" altLang="sr-Latn-RS" sz="1800" dirty="0" smtClean="0">
                <a:solidFill>
                  <a:prstClr val="white"/>
                </a:solidFill>
                <a:ea typeface="+mn-ea"/>
                <a:cs typeface="Arial"/>
              </a:rPr>
              <a:t>           </a:t>
            </a:r>
            <a:endParaRPr lang="en-US" sz="2800" dirty="0"/>
          </a:p>
        </p:txBody>
      </p:sp>
      <p:sp>
        <p:nvSpPr>
          <p:cNvPr id="3" name="Content Placeholder 2"/>
          <p:cNvSpPr>
            <a:spLocks noGrp="1"/>
          </p:cNvSpPr>
          <p:nvPr>
            <p:ph idx="1"/>
          </p:nvPr>
        </p:nvSpPr>
        <p:spPr/>
        <p:txBody>
          <a:bodyPr>
            <a:normAutofit lnSpcReduction="10000"/>
          </a:bodyPr>
          <a:lstStyle/>
          <a:p>
            <a:pPr marL="0" indent="0" algn="just">
              <a:buNone/>
            </a:pPr>
            <a:r>
              <a:rPr lang="sr-Latn-CS" sz="2800" dirty="0" smtClean="0">
                <a:latin typeface="Times New Roman" panose="02020603050405020304" pitchFamily="18" charset="0"/>
                <a:ea typeface="Calibri" panose="020F0502020204030204" pitchFamily="34" charset="0"/>
              </a:rPr>
              <a:t>-Odbrana </a:t>
            </a:r>
            <a:r>
              <a:rPr lang="sr-Latn-CS" sz="2800" dirty="0">
                <a:latin typeface="Times New Roman" panose="02020603050405020304" pitchFamily="18" charset="0"/>
                <a:ea typeface="Calibri" panose="020F0502020204030204" pitchFamily="34" charset="0"/>
              </a:rPr>
              <a:t>ima pravo predlagati dokaze, kao što sud ima pravo odbiti </a:t>
            </a:r>
            <a:r>
              <a:rPr lang="sr-Latn-CS" sz="2800" dirty="0" err="1">
                <a:latin typeface="Times New Roman" panose="02020603050405020304" pitchFamily="18" charset="0"/>
                <a:ea typeface="Calibri" panose="020F0502020204030204" pitchFamily="34" charset="0"/>
              </a:rPr>
              <a:t>prijedloge</a:t>
            </a:r>
            <a:r>
              <a:rPr lang="sr-Latn-CS" sz="2800" dirty="0">
                <a:latin typeface="Times New Roman" panose="02020603050405020304" pitchFamily="18" charset="0"/>
                <a:ea typeface="Calibri" panose="020F0502020204030204" pitchFamily="34" charset="0"/>
              </a:rPr>
              <a:t> za izvođenje dokaza, ali o tome na </a:t>
            </a:r>
            <a:r>
              <a:rPr lang="sr-Latn-CS" sz="2800" dirty="0" smtClean="0">
                <a:latin typeface="Times New Roman" panose="02020603050405020304" pitchFamily="18" charset="0"/>
                <a:ea typeface="Calibri" panose="020F0502020204030204" pitchFamily="34" charset="0"/>
              </a:rPr>
              <a:t>pretresu (kao i u presudi) mora </a:t>
            </a:r>
            <a:r>
              <a:rPr lang="sr-Latn-CS" sz="2800" dirty="0" err="1">
                <a:latin typeface="Times New Roman" panose="02020603050405020304" pitchFamily="18" charset="0"/>
                <a:ea typeface="Calibri" panose="020F0502020204030204" pitchFamily="34" charset="0"/>
              </a:rPr>
              <a:t>donijeti</a:t>
            </a:r>
            <a:r>
              <a:rPr lang="sr-Latn-CS" sz="2800" dirty="0">
                <a:latin typeface="Times New Roman" panose="02020603050405020304" pitchFamily="18" charset="0"/>
                <a:ea typeface="Calibri" panose="020F0502020204030204" pitchFamily="34" charset="0"/>
              </a:rPr>
              <a:t> jasnu odluku, da li prihvata ili ne prihvata izvođenje dokaza i dati kratko obrazloženje u koliko ne prihvati izvođenje pojedinog dokaza</a:t>
            </a:r>
            <a:r>
              <a:rPr lang="sr-Latn-CS" sz="2800" dirty="0" smtClean="0">
                <a:latin typeface="Times New Roman" panose="02020603050405020304" pitchFamily="18" charset="0"/>
                <a:ea typeface="Calibri" panose="020F0502020204030204" pitchFamily="34" charset="0"/>
              </a:rPr>
              <a:t>.</a:t>
            </a:r>
            <a:r>
              <a:rPr lang="sr-Latn-CS" sz="2800" dirty="0">
                <a:latin typeface="Times New Roman" panose="02020603050405020304" pitchFamily="18" charset="0"/>
                <a:ea typeface="Calibri" panose="020F0502020204030204" pitchFamily="34" charset="0"/>
              </a:rPr>
              <a:t> </a:t>
            </a:r>
            <a:endParaRPr lang="sr-Latn-CS" sz="2800" dirty="0" smtClean="0">
              <a:latin typeface="Times New Roman" panose="02020603050405020304" pitchFamily="18" charset="0"/>
              <a:ea typeface="Calibri" panose="020F0502020204030204" pitchFamily="34" charset="0"/>
            </a:endParaRPr>
          </a:p>
          <a:p>
            <a:pPr marL="0" indent="0" algn="just">
              <a:buNone/>
            </a:pPr>
            <a:r>
              <a:rPr lang="sr-Latn-CS" sz="2800" dirty="0" smtClean="0">
                <a:latin typeface="Times New Roman" panose="02020603050405020304" pitchFamily="18" charset="0"/>
                <a:ea typeface="Calibri" panose="020F0502020204030204" pitchFamily="34" charset="0"/>
              </a:rPr>
              <a:t>-Pravo </a:t>
            </a:r>
            <a:r>
              <a:rPr lang="sr-Latn-CS" sz="2800" dirty="0">
                <a:latin typeface="Times New Roman" panose="02020603050405020304" pitchFamily="18" charset="0"/>
                <a:ea typeface="Calibri" panose="020F0502020204030204" pitchFamily="34" charset="0"/>
              </a:rPr>
              <a:t>svakog optuženog </a:t>
            </a:r>
            <a:r>
              <a:rPr lang="sr-Latn-CS" sz="2800" dirty="0" smtClean="0">
                <a:latin typeface="Times New Roman" panose="02020603050405020304" pitchFamily="18" charset="0"/>
                <a:ea typeface="Calibri" panose="020F0502020204030204" pitchFamily="34" charset="0"/>
              </a:rPr>
              <a:t>je da </a:t>
            </a:r>
            <a:r>
              <a:rPr lang="sr-Latn-CS" sz="2800" dirty="0">
                <a:latin typeface="Times New Roman" panose="02020603050405020304" pitchFamily="18" charset="0"/>
                <a:ea typeface="Calibri" panose="020F0502020204030204" pitchFamily="34" charset="0"/>
              </a:rPr>
              <a:t>na glavnog pretresu bude saslušan u svojstvu </a:t>
            </a:r>
            <a:r>
              <a:rPr lang="sr-Latn-CS" sz="2800" dirty="0" err="1">
                <a:latin typeface="Times New Roman" panose="02020603050405020304" pitchFamily="18" charset="0"/>
                <a:ea typeface="Calibri" panose="020F0502020204030204" pitchFamily="34" charset="0"/>
              </a:rPr>
              <a:t>svjedoka</a:t>
            </a:r>
            <a:r>
              <a:rPr lang="sr-Latn-CS" sz="2800" dirty="0">
                <a:latin typeface="Times New Roman" panose="02020603050405020304" pitchFamily="18" charset="0"/>
                <a:ea typeface="Calibri" panose="020F0502020204030204" pitchFamily="34" charset="0"/>
              </a:rPr>
              <a:t> u vlastitom predmetu u korist navoda vlastite </a:t>
            </a:r>
            <a:r>
              <a:rPr lang="sr-Latn-CS" sz="2800" dirty="0" smtClean="0">
                <a:latin typeface="Times New Roman" panose="02020603050405020304" pitchFamily="18" charset="0"/>
                <a:ea typeface="Calibri" panose="020F0502020204030204" pitchFamily="34" charset="0"/>
              </a:rPr>
              <a:t>odbrane, ali odbrana jednog optuženog nema pravo predlagati saslušanje u svojstvu </a:t>
            </a:r>
            <a:r>
              <a:rPr lang="sr-Latn-CS" sz="2800" dirty="0" err="1" smtClean="0">
                <a:latin typeface="Times New Roman" panose="02020603050405020304" pitchFamily="18" charset="0"/>
                <a:ea typeface="Calibri" panose="020F0502020204030204" pitchFamily="34" charset="0"/>
              </a:rPr>
              <a:t>svjedoka</a:t>
            </a:r>
            <a:r>
              <a:rPr lang="sr-Latn-CS" sz="2800" dirty="0" smtClean="0">
                <a:latin typeface="Times New Roman" panose="02020603050405020304" pitchFamily="18" charset="0"/>
                <a:ea typeface="Calibri" panose="020F0502020204030204" pitchFamily="34" charset="0"/>
              </a:rPr>
              <a:t> </a:t>
            </a:r>
            <a:r>
              <a:rPr lang="sr-Latn-CS" sz="2800" dirty="0" err="1" smtClean="0">
                <a:latin typeface="Times New Roman" panose="02020603050405020304" pitchFamily="18" charset="0"/>
                <a:ea typeface="Calibri" panose="020F0502020204030204" pitchFamily="34" charset="0"/>
              </a:rPr>
              <a:t>saoptuženog</a:t>
            </a:r>
            <a:r>
              <a:rPr lang="sr-Latn-CS" sz="2800" dirty="0" smtClean="0">
                <a:latin typeface="Times New Roman" panose="02020603050405020304" pitchFamily="18" charset="0"/>
                <a:ea typeface="Calibri" panose="020F0502020204030204" pitchFamily="34" charset="0"/>
              </a:rPr>
              <a:t>, ukoliko im se istovremeno sudi.</a:t>
            </a:r>
            <a:endParaRPr lang="en-US" sz="2800" dirty="0"/>
          </a:p>
        </p:txBody>
      </p:sp>
    </p:spTree>
    <p:extLst>
      <p:ext uri="{BB962C8B-B14F-4D97-AF65-F5344CB8AC3E}">
        <p14:creationId xmlns:p14="http://schemas.microsoft.com/office/powerpoint/2010/main" val="2154425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algn="ctr"/>
            <a:r>
              <a:rPr lang="sr-Latn-CS" sz="3200" dirty="0" smtClean="0">
                <a:latin typeface="Times New Roman" panose="02020603050405020304" pitchFamily="18" charset="0"/>
                <a:ea typeface="Calibri" panose="020F0502020204030204" pitchFamily="34" charset="0"/>
              </a:rPr>
              <a:t>Predmet br: </a:t>
            </a:r>
            <a:r>
              <a:rPr lang="sr-Latn-CS" sz="3200" dirty="0">
                <a:latin typeface="Times New Roman" panose="02020603050405020304" pitchFamily="18" charset="0"/>
                <a:ea typeface="Calibri" panose="020F0502020204030204" pitchFamily="34" charset="0"/>
              </a:rPr>
              <a:t>11 0 K 020568 19 </a:t>
            </a:r>
            <a:r>
              <a:rPr lang="sr-Latn-CS" sz="3200" dirty="0" err="1">
                <a:latin typeface="Times New Roman" panose="02020603050405020304" pitchFamily="18" charset="0"/>
                <a:ea typeface="Calibri" panose="020F0502020204030204" pitchFamily="34" charset="0"/>
              </a:rPr>
              <a:t>Kž</a:t>
            </a:r>
            <a:r>
              <a:rPr lang="sr-Latn-CS" sz="3200" dirty="0">
                <a:latin typeface="Times New Roman" panose="02020603050405020304" pitchFamily="18" charset="0"/>
                <a:ea typeface="Calibri" panose="020F0502020204030204" pitchFamily="34" charset="0"/>
              </a:rPr>
              <a:t> 9</a:t>
            </a:r>
            <a:endParaRPr lang="en-US" altLang="en-US" sz="3200" dirty="0" smtClean="0">
              <a:solidFill>
                <a:schemeClr val="tx1"/>
              </a:solidFill>
            </a:endParaRPr>
          </a:p>
        </p:txBody>
      </p:sp>
      <p:sp>
        <p:nvSpPr>
          <p:cNvPr id="3" name="Content Placeholder 2"/>
          <p:cNvSpPr>
            <a:spLocks noGrp="1"/>
          </p:cNvSpPr>
          <p:nvPr>
            <p:ph idx="1"/>
          </p:nvPr>
        </p:nvSpPr>
        <p:spPr/>
        <p:txBody>
          <a:bodyPr>
            <a:normAutofit/>
          </a:bodyPr>
          <a:lstStyle/>
          <a:p>
            <a:pPr eaLnBrk="1" hangingPunct="1">
              <a:lnSpc>
                <a:spcPct val="80000"/>
              </a:lnSpc>
              <a:defRPr/>
            </a:pPr>
            <a:endParaRPr lang="bs-Latn-BA" altLang="sr-Latn-RS" sz="1900" dirty="0" smtClean="0">
              <a:solidFill>
                <a:schemeClr val="tx1"/>
              </a:solidFill>
              <a:cs typeface="Arial"/>
            </a:endParaRPr>
          </a:p>
          <a:p>
            <a:pPr marL="0" indent="0" algn="just">
              <a:lnSpc>
                <a:spcPct val="80000"/>
              </a:lnSpc>
              <a:buNone/>
              <a:defRPr/>
            </a:pPr>
            <a:r>
              <a:rPr lang="sr-Latn-CS" sz="2000" dirty="0">
                <a:latin typeface="Times New Roman" panose="02020603050405020304" pitchFamily="18" charset="0"/>
                <a:ea typeface="Calibri" panose="020F0502020204030204" pitchFamily="34" charset="0"/>
              </a:rPr>
              <a:t>„Osnovano se u žalbama branilaca optuženih M.H., Z.Š. i B.M. prigovara da je prvostepeni sud počinio bitnu povredu odredaba krivičnog postupka, zbog odbijanja </a:t>
            </a:r>
            <a:r>
              <a:rPr lang="sr-Latn-CS" sz="2000" dirty="0" err="1">
                <a:latin typeface="Times New Roman" panose="02020603050405020304" pitchFamily="18" charset="0"/>
                <a:ea typeface="Calibri" panose="020F0502020204030204" pitchFamily="34" charset="0"/>
              </a:rPr>
              <a:t>prijedloga</a:t>
            </a:r>
            <a:r>
              <a:rPr lang="sr-Latn-CS" sz="2000" dirty="0">
                <a:latin typeface="Times New Roman" panose="02020603050405020304" pitchFamily="18" charset="0"/>
                <a:ea typeface="Calibri" panose="020F0502020204030204" pitchFamily="34" charset="0"/>
              </a:rPr>
              <a:t> odbrane za saslušanje u svojstvu </a:t>
            </a:r>
            <a:r>
              <a:rPr lang="sr-Latn-CS" sz="2000" dirty="0" err="1">
                <a:latin typeface="Times New Roman" panose="02020603050405020304" pitchFamily="18" charset="0"/>
                <a:ea typeface="Calibri" panose="020F0502020204030204" pitchFamily="34" charset="0"/>
              </a:rPr>
              <a:t>svjedoka</a:t>
            </a:r>
            <a:r>
              <a:rPr lang="sr-Latn-CS" sz="2000" dirty="0">
                <a:latin typeface="Times New Roman" panose="02020603050405020304" pitchFamily="18" charset="0"/>
                <a:ea typeface="Calibri" panose="020F0502020204030204" pitchFamily="34" charset="0"/>
              </a:rPr>
              <a:t> optuženih Z.Š. i B.M. Naime, odredbom člana 274. stav 2. ZKP RS propisano je pravo optuženog da može dati iskaz tokom dokaznog postupka u svojstvu </a:t>
            </a:r>
            <a:r>
              <a:rPr lang="sr-Latn-CS" sz="2000" dirty="0" err="1">
                <a:latin typeface="Times New Roman" panose="02020603050405020304" pitchFamily="18" charset="0"/>
                <a:ea typeface="Calibri" panose="020F0502020204030204" pitchFamily="34" charset="0"/>
              </a:rPr>
              <a:t>svjedoka</a:t>
            </a:r>
            <a:r>
              <a:rPr lang="sr-Latn-CS" sz="2000" dirty="0">
                <a:latin typeface="Times New Roman" panose="02020603050405020304" pitchFamily="18" charset="0"/>
                <a:ea typeface="Calibri" panose="020F0502020204030204" pitchFamily="34" charset="0"/>
              </a:rPr>
              <a:t>, o kojem pravu, je </a:t>
            </a:r>
            <a:r>
              <a:rPr lang="sr-Latn-CS" sz="2000" dirty="0" err="1">
                <a:latin typeface="Times New Roman" panose="02020603050405020304" pitchFamily="18" charset="0"/>
                <a:ea typeface="Calibri" panose="020F0502020204030204" pitchFamily="34" charset="0"/>
              </a:rPr>
              <a:t>predsjednik</a:t>
            </a:r>
            <a:r>
              <a:rPr lang="sr-Latn-CS" sz="2000" dirty="0">
                <a:latin typeface="Times New Roman" panose="02020603050405020304" pitchFamily="18" charset="0"/>
                <a:ea typeface="Calibri" panose="020F0502020204030204" pitchFamily="34" charset="0"/>
              </a:rPr>
              <a:t> </a:t>
            </a:r>
            <a:r>
              <a:rPr lang="sr-Latn-CS" sz="2000" dirty="0" err="1">
                <a:latin typeface="Times New Roman" panose="02020603050405020304" pitchFamily="18" charset="0"/>
                <a:ea typeface="Calibri" panose="020F0502020204030204" pitchFamily="34" charset="0"/>
              </a:rPr>
              <a:t>vijeća</a:t>
            </a:r>
            <a:r>
              <a:rPr lang="sr-Latn-CS" sz="2000" dirty="0">
                <a:latin typeface="Times New Roman" panose="02020603050405020304" pitchFamily="18" charset="0"/>
                <a:ea typeface="Calibri" panose="020F0502020204030204" pitchFamily="34" charset="0"/>
              </a:rPr>
              <a:t> dužan da upozori optuženog prije početka glavnog pretresa. U konkretnom slučaju, uvidom u spise prvostepenog predmeta, ovaj sud je utvrdio da je na nastavku glavnog pretresa održanog dana 18.06.2018. godine, branilac optuženog </a:t>
            </a:r>
            <a:r>
              <a:rPr lang="sr-Latn-CS" sz="2000" dirty="0" smtClean="0">
                <a:latin typeface="Times New Roman" panose="02020603050405020304" pitchFamily="18" charset="0"/>
                <a:ea typeface="Calibri" panose="020F0502020204030204" pitchFamily="34" charset="0"/>
              </a:rPr>
              <a:t>Z.Š. </a:t>
            </a:r>
            <a:r>
              <a:rPr lang="sr-Latn-CS" sz="2000" dirty="0">
                <a:latin typeface="Times New Roman" panose="02020603050405020304" pitchFamily="18" charset="0"/>
                <a:ea typeface="Calibri" panose="020F0502020204030204" pitchFamily="34" charset="0"/>
              </a:rPr>
              <a:t>predložio izvođenje dokaza saslušanjem u svojstvu </a:t>
            </a:r>
            <a:r>
              <a:rPr lang="sr-Latn-CS" sz="2000" dirty="0" err="1">
                <a:latin typeface="Times New Roman" panose="02020603050405020304" pitchFamily="18" charset="0"/>
                <a:ea typeface="Calibri" panose="020F0502020204030204" pitchFamily="34" charset="0"/>
              </a:rPr>
              <a:t>svjedoka</a:t>
            </a:r>
            <a:r>
              <a:rPr lang="sr-Latn-CS" sz="2000" dirty="0">
                <a:latin typeface="Times New Roman" panose="02020603050405020304" pitchFamily="18" charset="0"/>
                <a:ea typeface="Calibri" panose="020F0502020204030204" pitchFamily="34" charset="0"/>
              </a:rPr>
              <a:t> svih optuženih, dok je branilac </a:t>
            </a:r>
            <a:r>
              <a:rPr lang="sr-Latn-CS" sz="2000" dirty="0" smtClean="0">
                <a:latin typeface="Times New Roman" panose="02020603050405020304" pitchFamily="18" charset="0"/>
                <a:ea typeface="Calibri" panose="020F0502020204030204" pitchFamily="34" charset="0"/>
              </a:rPr>
              <a:t>optuženog B.M</a:t>
            </a:r>
            <a:r>
              <a:rPr lang="sr-Latn-CS" sz="2000" dirty="0">
                <a:latin typeface="Times New Roman" panose="02020603050405020304" pitchFamily="18" charset="0"/>
                <a:ea typeface="Calibri" panose="020F0502020204030204" pitchFamily="34" charset="0"/>
              </a:rPr>
              <a:t>. predložio, između ostalog, saslušanje u svojstvu </a:t>
            </a:r>
            <a:r>
              <a:rPr lang="sr-Latn-CS" sz="2000" dirty="0" err="1">
                <a:latin typeface="Times New Roman" panose="02020603050405020304" pitchFamily="18" charset="0"/>
                <a:ea typeface="Calibri" panose="020F0502020204030204" pitchFamily="34" charset="0"/>
              </a:rPr>
              <a:t>svjedoka</a:t>
            </a:r>
            <a:r>
              <a:rPr lang="sr-Latn-CS" sz="2000" dirty="0">
                <a:latin typeface="Times New Roman" panose="02020603050405020304" pitchFamily="18" charset="0"/>
                <a:ea typeface="Calibri" panose="020F0502020204030204" pitchFamily="34" charset="0"/>
              </a:rPr>
              <a:t> ovog optuženog. </a:t>
            </a:r>
            <a:r>
              <a:rPr lang="sr-Latn-CS" sz="2000" dirty="0" err="1">
                <a:latin typeface="Times New Roman" panose="02020603050405020304" pitchFamily="18" charset="0"/>
                <a:ea typeface="Calibri" panose="020F0502020204030204" pitchFamily="34" charset="0"/>
              </a:rPr>
              <a:t>Predsjednik</a:t>
            </a:r>
            <a:r>
              <a:rPr lang="sr-Latn-CS" sz="2000" dirty="0">
                <a:latin typeface="Times New Roman" panose="02020603050405020304" pitchFamily="18" charset="0"/>
                <a:ea typeface="Calibri" panose="020F0502020204030204" pitchFamily="34" charset="0"/>
              </a:rPr>
              <a:t> prvostepenog </a:t>
            </a:r>
            <a:r>
              <a:rPr lang="sr-Latn-CS" sz="2000" dirty="0" err="1">
                <a:latin typeface="Times New Roman" panose="02020603050405020304" pitchFamily="18" charset="0"/>
                <a:ea typeface="Calibri" panose="020F0502020204030204" pitchFamily="34" charset="0"/>
              </a:rPr>
              <a:t>vijeća</a:t>
            </a:r>
            <a:r>
              <a:rPr lang="sr-Latn-CS" sz="2000" dirty="0">
                <a:latin typeface="Times New Roman" panose="02020603050405020304" pitchFamily="18" charset="0"/>
                <a:ea typeface="Calibri" panose="020F0502020204030204" pitchFamily="34" charset="0"/>
              </a:rPr>
              <a:t> je odbio navedeni </a:t>
            </a:r>
            <a:r>
              <a:rPr lang="sr-Latn-CS" sz="2000" dirty="0" err="1">
                <a:latin typeface="Times New Roman" panose="02020603050405020304" pitchFamily="18" charset="0"/>
                <a:ea typeface="Calibri" panose="020F0502020204030204" pitchFamily="34" charset="0"/>
              </a:rPr>
              <a:t>prijedlog</a:t>
            </a:r>
            <a:r>
              <a:rPr lang="sr-Latn-CS" sz="2000" dirty="0">
                <a:latin typeface="Times New Roman" panose="02020603050405020304" pitchFamily="18" charset="0"/>
                <a:ea typeface="Calibri" panose="020F0502020204030204" pitchFamily="34" charset="0"/>
              </a:rPr>
              <a:t> branioca optuženog </a:t>
            </a:r>
            <a:r>
              <a:rPr lang="sr-Latn-CS" sz="2000" dirty="0" smtClean="0">
                <a:latin typeface="Times New Roman" panose="02020603050405020304" pitchFamily="18" charset="0"/>
                <a:ea typeface="Calibri" panose="020F0502020204030204" pitchFamily="34" charset="0"/>
              </a:rPr>
              <a:t>Z.Š</a:t>
            </a:r>
            <a:r>
              <a:rPr lang="sr-Latn-CS" sz="2000" dirty="0">
                <a:latin typeface="Times New Roman" panose="02020603050405020304" pitchFamily="18" charset="0"/>
                <a:ea typeface="Calibri" panose="020F0502020204030204" pitchFamily="34" charset="0"/>
              </a:rPr>
              <a:t>., dok je propustio da o istaknutom </a:t>
            </a:r>
            <a:r>
              <a:rPr lang="sr-Latn-CS" sz="2000" dirty="0" err="1">
                <a:latin typeface="Times New Roman" panose="02020603050405020304" pitchFamily="18" charset="0"/>
                <a:ea typeface="Calibri" panose="020F0502020204030204" pitchFamily="34" charset="0"/>
              </a:rPr>
              <a:t>prijedlog</a:t>
            </a:r>
            <a:r>
              <a:rPr lang="sr-Latn-CS" sz="2000" dirty="0">
                <a:latin typeface="Times New Roman" panose="02020603050405020304" pitchFamily="18" charset="0"/>
                <a:ea typeface="Calibri" panose="020F0502020204030204" pitchFamily="34" charset="0"/>
              </a:rPr>
              <a:t> branioca optuženog </a:t>
            </a:r>
            <a:r>
              <a:rPr lang="sr-Latn-CS" sz="2000" dirty="0" smtClean="0">
                <a:latin typeface="Times New Roman" panose="02020603050405020304" pitchFamily="18" charset="0"/>
                <a:ea typeface="Calibri" panose="020F0502020204030204" pitchFamily="34" charset="0"/>
              </a:rPr>
              <a:t>B.M</a:t>
            </a:r>
            <a:r>
              <a:rPr lang="sr-Latn-CS" sz="2000" dirty="0">
                <a:latin typeface="Times New Roman" panose="02020603050405020304" pitchFamily="18" charset="0"/>
                <a:ea typeface="Calibri" panose="020F0502020204030204" pitchFamily="34" charset="0"/>
              </a:rPr>
              <a:t>., donese bilo kakvu odluku</a:t>
            </a:r>
            <a:r>
              <a:rPr lang="sr-Latn-CS" sz="2000" dirty="0" smtClean="0">
                <a:latin typeface="Times New Roman" panose="02020603050405020304" pitchFamily="18" charset="0"/>
                <a:ea typeface="Calibri" panose="020F0502020204030204" pitchFamily="34" charset="0"/>
              </a:rPr>
              <a:t>.“</a:t>
            </a:r>
            <a:endParaRPr lang="bs-Latn-BA" altLang="sr-Latn-RS" sz="1900" dirty="0">
              <a:solidFill>
                <a:schemeClr val="tx1"/>
              </a:solidFil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sr-Latn-CS"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Calibri" panose="020F0502020204030204" pitchFamily="34" charset="0"/>
              </a:rPr>
              <a:t>Predmet br: 11 0 K 020568 19 </a:t>
            </a:r>
            <a:r>
              <a:rPr lang="sr-Latn-CS" sz="32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Calibri" panose="020F0502020204030204" pitchFamily="34" charset="0"/>
              </a:rPr>
              <a:t>Kž</a:t>
            </a:r>
            <a:endParaRPr lang="en-US" altLang="en-US" dirty="0" smtClean="0">
              <a:solidFill>
                <a:schemeClr val="tx1"/>
              </a:solidFill>
            </a:endParaRPr>
          </a:p>
        </p:txBody>
      </p:sp>
      <p:sp>
        <p:nvSpPr>
          <p:cNvPr id="3" name="Content Placeholder 2"/>
          <p:cNvSpPr>
            <a:spLocks noGrp="1"/>
          </p:cNvSpPr>
          <p:nvPr>
            <p:ph idx="1"/>
          </p:nvPr>
        </p:nvSpPr>
        <p:spPr/>
        <p:txBody>
          <a:bodyPr>
            <a:normAutofit fontScale="85000" lnSpcReduction="20000"/>
          </a:bodyPr>
          <a:lstStyle/>
          <a:p>
            <a:pPr marL="0" indent="0" algn="just">
              <a:buNone/>
              <a:defRPr/>
            </a:pPr>
            <a:r>
              <a:rPr lang="sr-Latn-CS" dirty="0" smtClean="0">
                <a:latin typeface="Times New Roman" panose="02020603050405020304" pitchFamily="18" charset="0"/>
                <a:ea typeface="Calibri" panose="020F0502020204030204" pitchFamily="34" charset="0"/>
              </a:rPr>
              <a:t>„</a:t>
            </a:r>
            <a:r>
              <a:rPr lang="sr-Latn-CS" dirty="0" err="1" smtClean="0">
                <a:latin typeface="Times New Roman" panose="02020603050405020304" pitchFamily="18" charset="0"/>
                <a:ea typeface="Calibri" panose="020F0502020204030204" pitchFamily="34" charset="0"/>
              </a:rPr>
              <a:t>Pritom</a:t>
            </a:r>
            <a:r>
              <a:rPr lang="sr-Latn-CS" dirty="0">
                <a:latin typeface="Times New Roman" panose="02020603050405020304" pitchFamily="18" charset="0"/>
                <a:ea typeface="Calibri" panose="020F0502020204030204" pitchFamily="34" charset="0"/>
              </a:rPr>
              <a:t>, prvostepeni sud je pravilno postupio kada je odbio </a:t>
            </a:r>
            <a:r>
              <a:rPr lang="sr-Latn-CS" dirty="0" err="1">
                <a:latin typeface="Times New Roman" panose="02020603050405020304" pitchFamily="18" charset="0"/>
                <a:ea typeface="Calibri" panose="020F0502020204030204" pitchFamily="34" charset="0"/>
              </a:rPr>
              <a:t>prijedlog</a:t>
            </a:r>
            <a:r>
              <a:rPr lang="sr-Latn-CS" dirty="0">
                <a:latin typeface="Times New Roman" panose="02020603050405020304" pitchFamily="18" charset="0"/>
                <a:ea typeface="Calibri" panose="020F0502020204030204" pitchFamily="34" charset="0"/>
              </a:rPr>
              <a:t> branioca optuženog </a:t>
            </a:r>
            <a:r>
              <a:rPr lang="sr-Latn-CS" dirty="0" smtClean="0">
                <a:latin typeface="Times New Roman" panose="02020603050405020304" pitchFamily="18" charset="0"/>
                <a:ea typeface="Calibri" panose="020F0502020204030204" pitchFamily="34" charset="0"/>
              </a:rPr>
              <a:t>Z.Š</a:t>
            </a:r>
            <a:r>
              <a:rPr lang="sr-Latn-CS" dirty="0">
                <a:latin typeface="Times New Roman" panose="02020603050405020304" pitchFamily="18" charset="0"/>
                <a:ea typeface="Calibri" panose="020F0502020204030204" pitchFamily="34" charset="0"/>
              </a:rPr>
              <a:t>. za saslušanje u svojstvu </a:t>
            </a:r>
            <a:r>
              <a:rPr lang="sr-Latn-CS" dirty="0" err="1">
                <a:latin typeface="Times New Roman" panose="02020603050405020304" pitchFamily="18" charset="0"/>
                <a:ea typeface="Calibri" panose="020F0502020204030204" pitchFamily="34" charset="0"/>
              </a:rPr>
              <a:t>svjedoka</a:t>
            </a:r>
            <a:r>
              <a:rPr lang="sr-Latn-CS" dirty="0">
                <a:latin typeface="Times New Roman" panose="02020603050405020304" pitchFamily="18" charset="0"/>
                <a:ea typeface="Calibri" panose="020F0502020204030204" pitchFamily="34" charset="0"/>
              </a:rPr>
              <a:t> </a:t>
            </a:r>
            <a:r>
              <a:rPr lang="sr-Latn-CS" dirty="0" err="1">
                <a:latin typeface="Times New Roman" panose="02020603050405020304" pitchFamily="18" charset="0"/>
                <a:ea typeface="Calibri" panose="020F0502020204030204" pitchFamily="34" charset="0"/>
              </a:rPr>
              <a:t>saoptuženih</a:t>
            </a:r>
            <a:r>
              <a:rPr lang="sr-Latn-CS" dirty="0">
                <a:latin typeface="Times New Roman" panose="02020603050405020304" pitchFamily="18" charset="0"/>
                <a:ea typeface="Calibri" panose="020F0502020204030204" pitchFamily="34" charset="0"/>
              </a:rPr>
              <a:t> H. i M., međutim, istovremeno je odbio </a:t>
            </a:r>
            <a:r>
              <a:rPr lang="sr-Latn-CS" dirty="0" err="1">
                <a:latin typeface="Times New Roman" panose="02020603050405020304" pitchFamily="18" charset="0"/>
                <a:ea typeface="Calibri" panose="020F0502020204030204" pitchFamily="34" charset="0"/>
              </a:rPr>
              <a:t>prijedlog</a:t>
            </a:r>
            <a:r>
              <a:rPr lang="sr-Latn-CS" dirty="0">
                <a:latin typeface="Times New Roman" panose="02020603050405020304" pitchFamily="18" charset="0"/>
                <a:ea typeface="Calibri" panose="020F0502020204030204" pitchFamily="34" charset="0"/>
              </a:rPr>
              <a:t> za saslušanje u svojstvu </a:t>
            </a:r>
            <a:r>
              <a:rPr lang="sr-Latn-CS" dirty="0" err="1">
                <a:latin typeface="Times New Roman" panose="02020603050405020304" pitchFamily="18" charset="0"/>
                <a:ea typeface="Calibri" panose="020F0502020204030204" pitchFamily="34" charset="0"/>
              </a:rPr>
              <a:t>svjedoka</a:t>
            </a:r>
            <a:r>
              <a:rPr lang="sr-Latn-CS" dirty="0">
                <a:latin typeface="Times New Roman" panose="02020603050405020304" pitchFamily="18" charset="0"/>
                <a:ea typeface="Calibri" panose="020F0502020204030204" pitchFamily="34" charset="0"/>
              </a:rPr>
              <a:t> optuženog Š., što je bio jedan od </a:t>
            </a:r>
            <a:r>
              <a:rPr lang="sr-Latn-CS" dirty="0" err="1">
                <a:latin typeface="Times New Roman" panose="02020603050405020304" pitchFamily="18" charset="0"/>
                <a:ea typeface="Calibri" panose="020F0502020204030204" pitchFamily="34" charset="0"/>
              </a:rPr>
              <a:t>prijedloga</a:t>
            </a:r>
            <a:r>
              <a:rPr lang="sr-Latn-CS" dirty="0">
                <a:latin typeface="Times New Roman" panose="02020603050405020304" pitchFamily="18" charset="0"/>
                <a:ea typeface="Calibri" panose="020F0502020204030204" pitchFamily="34" charset="0"/>
              </a:rPr>
              <a:t> branioca ovog optuženog, te je propustio da odluči o </a:t>
            </a:r>
            <a:r>
              <a:rPr lang="sr-Latn-CS" dirty="0" err="1">
                <a:latin typeface="Times New Roman" panose="02020603050405020304" pitchFamily="18" charset="0"/>
                <a:ea typeface="Calibri" panose="020F0502020204030204" pitchFamily="34" charset="0"/>
              </a:rPr>
              <a:t>prijedlogu</a:t>
            </a:r>
            <a:r>
              <a:rPr lang="sr-Latn-CS" dirty="0">
                <a:latin typeface="Times New Roman" panose="02020603050405020304" pitchFamily="18" charset="0"/>
                <a:ea typeface="Calibri" panose="020F0502020204030204" pitchFamily="34" charset="0"/>
              </a:rPr>
              <a:t> branioca optuženog M. za saslušanje ovog optuženog u svojstvu </a:t>
            </a:r>
            <a:r>
              <a:rPr lang="sr-Latn-CS" dirty="0" err="1">
                <a:latin typeface="Times New Roman" panose="02020603050405020304" pitchFamily="18" charset="0"/>
                <a:ea typeface="Calibri" panose="020F0502020204030204" pitchFamily="34" charset="0"/>
              </a:rPr>
              <a:t>svjedoka</a:t>
            </a:r>
            <a:r>
              <a:rPr lang="sr-Latn-CS" dirty="0">
                <a:latin typeface="Times New Roman" panose="02020603050405020304" pitchFamily="18" charset="0"/>
                <a:ea typeface="Calibri" panose="020F0502020204030204" pitchFamily="34" charset="0"/>
              </a:rPr>
              <a:t>. Naime, kada je odlučivao o </a:t>
            </a:r>
            <a:r>
              <a:rPr lang="sr-Latn-CS" dirty="0" err="1">
                <a:latin typeface="Times New Roman" panose="02020603050405020304" pitchFamily="18" charset="0"/>
                <a:ea typeface="Calibri" panose="020F0502020204030204" pitchFamily="34" charset="0"/>
              </a:rPr>
              <a:t>prijedlozima</a:t>
            </a:r>
            <a:r>
              <a:rPr lang="sr-Latn-CS" dirty="0">
                <a:latin typeface="Times New Roman" panose="02020603050405020304" pitchFamily="18" charset="0"/>
                <a:ea typeface="Calibri" panose="020F0502020204030204" pitchFamily="34" charset="0"/>
              </a:rPr>
              <a:t> odbrane optuženog M. (u kojima je, između ostalog, bio i ovaj </a:t>
            </a:r>
            <a:r>
              <a:rPr lang="sr-Latn-CS" dirty="0" err="1">
                <a:latin typeface="Times New Roman" panose="02020603050405020304" pitchFamily="18" charset="0"/>
                <a:ea typeface="Calibri" panose="020F0502020204030204" pitchFamily="34" charset="0"/>
              </a:rPr>
              <a:t>prijedlog</a:t>
            </a:r>
            <a:r>
              <a:rPr lang="sr-Latn-CS" dirty="0">
                <a:latin typeface="Times New Roman" panose="02020603050405020304" pitchFamily="18" charset="0"/>
                <a:ea typeface="Calibri" panose="020F0502020204030204" pitchFamily="34" charset="0"/>
              </a:rPr>
              <a:t>), </a:t>
            </a:r>
            <a:r>
              <a:rPr lang="sr-Latn-CS" dirty="0" err="1">
                <a:latin typeface="Times New Roman" panose="02020603050405020304" pitchFamily="18" charset="0"/>
                <a:ea typeface="Calibri" panose="020F0502020204030204" pitchFamily="34" charset="0"/>
              </a:rPr>
              <a:t>predsjednik</a:t>
            </a:r>
            <a:r>
              <a:rPr lang="sr-Latn-CS" dirty="0">
                <a:latin typeface="Times New Roman" panose="02020603050405020304" pitchFamily="18" charset="0"/>
                <a:ea typeface="Calibri" panose="020F0502020204030204" pitchFamily="34" charset="0"/>
              </a:rPr>
              <a:t> prvostepenog </a:t>
            </a:r>
            <a:r>
              <a:rPr lang="sr-Latn-CS" dirty="0" err="1">
                <a:latin typeface="Times New Roman" panose="02020603050405020304" pitchFamily="18" charset="0"/>
                <a:ea typeface="Calibri" panose="020F0502020204030204" pitchFamily="34" charset="0"/>
              </a:rPr>
              <a:t>vijeća</a:t>
            </a:r>
            <a:r>
              <a:rPr lang="sr-Latn-CS" dirty="0">
                <a:latin typeface="Times New Roman" panose="02020603050405020304" pitchFamily="18" charset="0"/>
                <a:ea typeface="Calibri" panose="020F0502020204030204" pitchFamily="34" charset="0"/>
              </a:rPr>
              <a:t> je saopštio odluku da se prihvataju </a:t>
            </a:r>
            <a:r>
              <a:rPr lang="sr-Latn-CS" dirty="0" err="1">
                <a:latin typeface="Times New Roman" panose="02020603050405020304" pitchFamily="18" charset="0"/>
                <a:ea typeface="Calibri" panose="020F0502020204030204" pitchFamily="34" charset="0"/>
              </a:rPr>
              <a:t>prijedlozi</a:t>
            </a:r>
            <a:r>
              <a:rPr lang="sr-Latn-CS" dirty="0">
                <a:latin typeface="Times New Roman" panose="02020603050405020304" pitchFamily="18" charset="0"/>
                <a:ea typeface="Calibri" panose="020F0502020204030204" pitchFamily="34" charset="0"/>
              </a:rPr>
              <a:t> za saslušanje </a:t>
            </a:r>
            <a:r>
              <a:rPr lang="sr-Latn-CS" dirty="0" err="1">
                <a:latin typeface="Times New Roman" panose="02020603050405020304" pitchFamily="18" charset="0"/>
                <a:ea typeface="Calibri" panose="020F0502020204030204" pitchFamily="34" charset="0"/>
              </a:rPr>
              <a:t>svjedoka</a:t>
            </a:r>
            <a:r>
              <a:rPr lang="sr-Latn-CS" dirty="0">
                <a:latin typeface="Times New Roman" panose="02020603050405020304" pitchFamily="18" charset="0"/>
                <a:ea typeface="Calibri" panose="020F0502020204030204" pitchFamily="34" charset="0"/>
              </a:rPr>
              <a:t> S.M. i M.K. Iz navedenog moglo bi se pretpostaviti ili da je prvostepeni sud odbio </a:t>
            </a:r>
            <a:r>
              <a:rPr lang="sr-Latn-CS" dirty="0" err="1">
                <a:latin typeface="Times New Roman" panose="02020603050405020304" pitchFamily="18" charset="0"/>
                <a:ea typeface="Calibri" panose="020F0502020204030204" pitchFamily="34" charset="0"/>
              </a:rPr>
              <a:t>prijedlog</a:t>
            </a:r>
            <a:r>
              <a:rPr lang="sr-Latn-CS" dirty="0">
                <a:latin typeface="Times New Roman" panose="02020603050405020304" pitchFamily="18" charset="0"/>
                <a:ea typeface="Calibri" panose="020F0502020204030204" pitchFamily="34" charset="0"/>
              </a:rPr>
              <a:t> za saslušanje optuženog M. ili da je propustio da </a:t>
            </a:r>
            <a:r>
              <a:rPr lang="sr-Latn-CS" dirty="0" smtClean="0">
                <a:latin typeface="Times New Roman" panose="02020603050405020304" pitchFamily="18" charset="0"/>
                <a:ea typeface="Calibri" panose="020F0502020204030204" pitchFamily="34" charset="0"/>
              </a:rPr>
              <a:t>odluči</a:t>
            </a:r>
            <a:r>
              <a:rPr lang="sr-Latn-C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o ovom </a:t>
            </a:r>
            <a:r>
              <a:rPr lang="sr-Latn-CS"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prijedlogu</a:t>
            </a:r>
            <a:r>
              <a:rPr lang="sr-Latn-CS"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Dakle</a:t>
            </a:r>
            <a:r>
              <a:rPr lang="sr-Latn-CS" dirty="0">
                <a:latin typeface="Times New Roman" panose="02020603050405020304" pitchFamily="18" charset="0"/>
                <a:ea typeface="Calibri" panose="020F0502020204030204" pitchFamily="34" charset="0"/>
                <a:cs typeface="Times New Roman" panose="02020603050405020304" pitchFamily="18" charset="0"/>
              </a:rPr>
              <a:t>, u konkretnom slučaju, prvostepeni sud je odbio </a:t>
            </a:r>
            <a:r>
              <a:rPr lang="sr-Latn-CS" dirty="0" err="1">
                <a:latin typeface="Times New Roman" panose="02020603050405020304" pitchFamily="18" charset="0"/>
                <a:ea typeface="Calibri" panose="020F0502020204030204" pitchFamily="34" charset="0"/>
                <a:cs typeface="Times New Roman" panose="02020603050405020304" pitchFamily="18" charset="0"/>
              </a:rPr>
              <a:t>prijedlog</a:t>
            </a:r>
            <a:r>
              <a:rPr lang="sr-Latn-CS" dirty="0">
                <a:latin typeface="Times New Roman" panose="02020603050405020304" pitchFamily="18" charset="0"/>
                <a:ea typeface="Calibri" panose="020F0502020204030204" pitchFamily="34" charset="0"/>
                <a:cs typeface="Times New Roman" panose="02020603050405020304" pitchFamily="18" charset="0"/>
              </a:rPr>
              <a:t> branioca optuženog Š. za saslušanje ovog optuženog u svojstvu </a:t>
            </a:r>
            <a:r>
              <a:rPr lang="sr-Latn-CS" dirty="0" err="1">
                <a:latin typeface="Times New Roman" panose="02020603050405020304" pitchFamily="18" charset="0"/>
                <a:ea typeface="Calibri" panose="020F0502020204030204" pitchFamily="34" charset="0"/>
                <a:cs typeface="Times New Roman" panose="02020603050405020304" pitchFamily="18" charset="0"/>
              </a:rPr>
              <a:t>svjedoka</a:t>
            </a:r>
            <a:r>
              <a:rPr lang="sr-Latn-CS" dirty="0">
                <a:latin typeface="Times New Roman" panose="02020603050405020304" pitchFamily="18" charset="0"/>
                <a:ea typeface="Calibri" panose="020F0502020204030204" pitchFamily="34" charset="0"/>
                <a:cs typeface="Times New Roman" panose="02020603050405020304" pitchFamily="18" charset="0"/>
              </a:rPr>
              <a:t> i time </a:t>
            </a:r>
            <a:r>
              <a:rPr lang="sr-Latn-CS" dirty="0" err="1">
                <a:latin typeface="Times New Roman" panose="02020603050405020304" pitchFamily="18" charset="0"/>
                <a:ea typeface="Calibri" panose="020F0502020204030204" pitchFamily="34" charset="0"/>
                <a:cs typeface="Times New Roman" panose="02020603050405020304" pitchFamily="18" charset="0"/>
              </a:rPr>
              <a:t>povrijedio</a:t>
            </a:r>
            <a:r>
              <a:rPr lang="sr-Latn-CS" dirty="0">
                <a:latin typeface="Times New Roman" panose="02020603050405020304" pitchFamily="18" charset="0"/>
                <a:ea typeface="Calibri" panose="020F0502020204030204" pitchFamily="34" charset="0"/>
                <a:cs typeface="Times New Roman" panose="02020603050405020304" pitchFamily="18" charset="0"/>
              </a:rPr>
              <a:t> pravo na odbranu ovog optuženog, a da </a:t>
            </a:r>
            <a:r>
              <a:rPr lang="sr-Latn-CS" dirty="0" err="1">
                <a:latin typeface="Times New Roman" panose="02020603050405020304" pitchFamily="18" charset="0"/>
                <a:ea typeface="Calibri" panose="020F0502020204030204" pitchFamily="34" charset="0"/>
                <a:cs typeface="Times New Roman" panose="02020603050405020304" pitchFamily="18" charset="0"/>
              </a:rPr>
              <a:t>pritom</a:t>
            </a:r>
            <a:r>
              <a:rPr lang="sr-Latn-CS" dirty="0">
                <a:latin typeface="Times New Roman" panose="02020603050405020304" pitchFamily="18" charset="0"/>
                <a:ea typeface="Calibri" panose="020F0502020204030204" pitchFamily="34" charset="0"/>
                <a:cs typeface="Times New Roman" panose="02020603050405020304" pitchFamily="18" charset="0"/>
              </a:rPr>
              <a:t> nije dao ni razloge za odbijanje ovog </a:t>
            </a:r>
            <a:r>
              <a:rPr lang="sr-Latn-CS" dirty="0" err="1">
                <a:latin typeface="Times New Roman" panose="02020603050405020304" pitchFamily="18" charset="0"/>
                <a:ea typeface="Calibri" panose="020F0502020204030204" pitchFamily="34" charset="0"/>
                <a:cs typeface="Times New Roman" panose="02020603050405020304" pitchFamily="18" charset="0"/>
              </a:rPr>
              <a:t>prijedlog</a:t>
            </a:r>
            <a:r>
              <a:rPr lang="sr-Latn-CS" dirty="0">
                <a:latin typeface="Times New Roman" panose="02020603050405020304" pitchFamily="18" charset="0"/>
                <a:ea typeface="Calibri" panose="020F0502020204030204" pitchFamily="34" charset="0"/>
                <a:cs typeface="Times New Roman" panose="02020603050405020304" pitchFamily="18" charset="0"/>
              </a:rPr>
              <a:t>, te nije prihvatio </a:t>
            </a:r>
            <a:r>
              <a:rPr lang="sr-Latn-CS" dirty="0" err="1">
                <a:latin typeface="Times New Roman" panose="02020603050405020304" pitchFamily="18" charset="0"/>
                <a:ea typeface="Calibri" panose="020F0502020204030204" pitchFamily="34" charset="0"/>
                <a:cs typeface="Times New Roman" panose="02020603050405020304" pitchFamily="18" charset="0"/>
              </a:rPr>
              <a:t>prijedlog</a:t>
            </a:r>
            <a:r>
              <a:rPr lang="sr-Latn-CS" dirty="0">
                <a:latin typeface="Times New Roman" panose="02020603050405020304" pitchFamily="18" charset="0"/>
                <a:ea typeface="Calibri" panose="020F0502020204030204" pitchFamily="34" charset="0"/>
                <a:cs typeface="Times New Roman" panose="02020603050405020304" pitchFamily="18" charset="0"/>
              </a:rPr>
              <a:t> odbrane optuženog M. za njegovo saslušanje u svojstvu </a:t>
            </a:r>
            <a:r>
              <a:rPr lang="sr-Latn-CS" dirty="0" err="1">
                <a:latin typeface="Times New Roman" panose="02020603050405020304" pitchFamily="18" charset="0"/>
                <a:ea typeface="Calibri" panose="020F0502020204030204" pitchFamily="34" charset="0"/>
                <a:cs typeface="Times New Roman" panose="02020603050405020304" pitchFamily="18" charset="0"/>
              </a:rPr>
              <a:t>svjedoka</a:t>
            </a:r>
            <a:r>
              <a:rPr lang="sr-Latn-CS" dirty="0">
                <a:latin typeface="Times New Roman" panose="02020603050405020304" pitchFamily="18" charset="0"/>
                <a:ea typeface="Calibri" panose="020F0502020204030204" pitchFamily="34" charset="0"/>
                <a:cs typeface="Times New Roman" panose="02020603050405020304" pitchFamily="18" charset="0"/>
              </a:rPr>
              <a:t> ili je propustio da odluči o ovom </a:t>
            </a:r>
            <a:r>
              <a:rPr lang="sr-Latn-CS" dirty="0" err="1">
                <a:latin typeface="Times New Roman" panose="02020603050405020304" pitchFamily="18" charset="0"/>
                <a:ea typeface="Calibri" panose="020F0502020204030204" pitchFamily="34" charset="0"/>
                <a:cs typeface="Times New Roman" panose="02020603050405020304" pitchFamily="18" charset="0"/>
              </a:rPr>
              <a:t>prijedlogu</a:t>
            </a:r>
            <a:r>
              <a:rPr lang="sr-Latn-CS" dirty="0">
                <a:latin typeface="Times New Roman" panose="02020603050405020304" pitchFamily="18" charset="0"/>
                <a:ea typeface="Calibri" panose="020F0502020204030204" pitchFamily="34" charset="0"/>
                <a:cs typeface="Times New Roman" panose="02020603050405020304" pitchFamily="18" charset="0"/>
              </a:rPr>
              <a:t>, čime je </a:t>
            </a:r>
            <a:r>
              <a:rPr lang="sr-Latn-CS" dirty="0" err="1">
                <a:latin typeface="Times New Roman" panose="02020603050405020304" pitchFamily="18" charset="0"/>
                <a:ea typeface="Calibri" panose="020F0502020204030204" pitchFamily="34" charset="0"/>
                <a:cs typeface="Times New Roman" panose="02020603050405020304" pitchFamily="18" charset="0"/>
              </a:rPr>
              <a:t>povrijedio</a:t>
            </a:r>
            <a:r>
              <a:rPr lang="sr-Latn-CS" dirty="0">
                <a:latin typeface="Times New Roman" panose="02020603050405020304" pitchFamily="18" charset="0"/>
                <a:ea typeface="Calibri" panose="020F0502020204030204" pitchFamily="34" charset="0"/>
                <a:cs typeface="Times New Roman" panose="02020603050405020304" pitchFamily="18" charset="0"/>
              </a:rPr>
              <a:t> pravo na odbranu i ovog optuženog</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bs-Latn-BA" altLang="en-US" dirty="0" smtClean="0"/>
              <a:t> Pravo na odbranu</a:t>
            </a:r>
            <a:endParaRPr lang="en-US" altLang="en-US" dirty="0" smtClean="0"/>
          </a:p>
        </p:txBody>
      </p:sp>
      <p:sp>
        <p:nvSpPr>
          <p:cNvPr id="3" name="Content Placeholder 2"/>
          <p:cNvSpPr>
            <a:spLocks noGrp="1"/>
          </p:cNvSpPr>
          <p:nvPr>
            <p:ph idx="1"/>
          </p:nvPr>
        </p:nvSpPr>
        <p:spPr/>
        <p:txBody>
          <a:bodyPr>
            <a:normAutofit/>
          </a:bodyPr>
          <a:lstStyle/>
          <a:p>
            <a:pPr marL="0" indent="0" algn="just">
              <a:buNone/>
              <a:defRPr/>
            </a:pPr>
            <a:endParaRPr lang="sr-Latn-CS" dirty="0">
              <a:latin typeface="Times New Roman" panose="02020603050405020304" pitchFamily="18" charset="0"/>
              <a:ea typeface="Calibri" panose="020F0502020204030204" pitchFamily="34" charset="0"/>
            </a:endParaRPr>
          </a:p>
          <a:p>
            <a:pPr marL="0" indent="0" algn="just">
              <a:buNone/>
              <a:defRPr/>
            </a:pPr>
            <a:r>
              <a:rPr lang="sr-Latn-CS" dirty="0" smtClean="0">
                <a:latin typeface="Times New Roman" panose="02020603050405020304" pitchFamily="18" charset="0"/>
                <a:ea typeface="Calibri" panose="020F0502020204030204" pitchFamily="34" charset="0"/>
              </a:rPr>
              <a:t>To </a:t>
            </a:r>
            <a:r>
              <a:rPr lang="sr-Latn-CS" dirty="0">
                <a:latin typeface="Times New Roman" panose="02020603050405020304" pitchFamily="18" charset="0"/>
                <a:ea typeface="Calibri" panose="020F0502020204030204" pitchFamily="34" charset="0"/>
              </a:rPr>
              <a:t>što u činjeničnom opisu </a:t>
            </a:r>
            <a:r>
              <a:rPr lang="sr-Latn-CS" dirty="0" smtClean="0">
                <a:latin typeface="Times New Roman" panose="02020603050405020304" pitchFamily="18" charset="0"/>
                <a:ea typeface="Calibri" panose="020F0502020204030204" pitchFamily="34" charset="0"/>
              </a:rPr>
              <a:t>optužnice nije </a:t>
            </a:r>
            <a:r>
              <a:rPr lang="sr-Latn-CS" dirty="0">
                <a:latin typeface="Times New Roman" panose="02020603050405020304" pitchFamily="18" charset="0"/>
                <a:ea typeface="Calibri" panose="020F0502020204030204" pitchFamily="34" charset="0"/>
              </a:rPr>
              <a:t>bila sadržana </a:t>
            </a:r>
            <a:r>
              <a:rPr lang="sr-Latn-CS" dirty="0" err="1">
                <a:latin typeface="Times New Roman" panose="02020603050405020304" pitchFamily="18" charset="0"/>
                <a:ea typeface="Calibri" panose="020F0502020204030204" pitchFamily="34" charset="0"/>
              </a:rPr>
              <a:t>riječ</a:t>
            </a:r>
            <a:r>
              <a:rPr lang="sr-Latn-CS" dirty="0">
                <a:latin typeface="Times New Roman" panose="02020603050405020304" pitchFamily="18" charset="0"/>
                <a:ea typeface="Calibri" panose="020F0502020204030204" pitchFamily="34" charset="0"/>
              </a:rPr>
              <a:t> „neovlašćeno“, ne znači da optužnica nije sadržavala opis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iz kojeg proizilaze zakonska </a:t>
            </a:r>
            <a:r>
              <a:rPr lang="sr-Latn-CS" dirty="0" err="1">
                <a:latin typeface="Times New Roman" panose="02020603050405020304" pitchFamily="18" charset="0"/>
                <a:ea typeface="Calibri" panose="020F0502020204030204" pitchFamily="34" charset="0"/>
              </a:rPr>
              <a:t>obilježja</a:t>
            </a:r>
            <a:r>
              <a:rPr lang="sr-Latn-CS" dirty="0">
                <a:latin typeface="Times New Roman" panose="02020603050405020304" pitchFamily="18" charset="0"/>
                <a:ea typeface="Calibri" panose="020F0502020204030204" pitchFamily="34" charset="0"/>
              </a:rPr>
              <a:t> </a:t>
            </a:r>
            <a:r>
              <a:rPr lang="sr-Latn-CS" dirty="0" smtClean="0">
                <a:latin typeface="Times New Roman" panose="02020603050405020304" pitchFamily="18" charset="0"/>
                <a:ea typeface="Calibri" panose="020F0502020204030204" pitchFamily="34" charset="0"/>
              </a:rPr>
              <a:t>krivičnog </a:t>
            </a:r>
            <a:r>
              <a:rPr lang="sr-Latn-CS" dirty="0" err="1" smtClean="0">
                <a:latin typeface="Times New Roman" panose="02020603050405020304" pitchFamily="18" charset="0"/>
                <a:ea typeface="Calibri" panose="020F0502020204030204" pitchFamily="34" charset="0"/>
              </a:rPr>
              <a:t>djela</a:t>
            </a:r>
            <a:r>
              <a:rPr lang="sr-Latn-CS" dirty="0" smtClean="0">
                <a:latin typeface="Times New Roman" panose="02020603050405020304" pitchFamily="18" charset="0"/>
                <a:ea typeface="Calibri" panose="020F0502020204030204" pitchFamily="34" charset="0"/>
              </a:rPr>
              <a:t> neovlaštena proizvodnja i promet opojnih droga, </a:t>
            </a:r>
            <a:r>
              <a:rPr lang="sr-Latn-CS" dirty="0">
                <a:latin typeface="Times New Roman" panose="02020603050405020304" pitchFamily="18" charset="0"/>
                <a:ea typeface="Calibri" panose="020F0502020204030204" pitchFamily="34" charset="0"/>
              </a:rPr>
              <a:t>niti to znači da optuženi na opis radnje izvršenja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koja u sebi sadrži </a:t>
            </a:r>
            <a:r>
              <a:rPr lang="sr-Latn-CS" dirty="0" err="1">
                <a:latin typeface="Times New Roman" panose="02020603050405020304" pitchFamily="18" charset="0"/>
                <a:ea typeface="Calibri" panose="020F0502020204030204" pitchFamily="34" charset="0"/>
              </a:rPr>
              <a:t>riječ</a:t>
            </a:r>
            <a:r>
              <a:rPr lang="sr-Latn-CS" dirty="0">
                <a:latin typeface="Times New Roman" panose="02020603050405020304" pitchFamily="18" charset="0"/>
                <a:ea typeface="Calibri" panose="020F0502020204030204" pitchFamily="34" charset="0"/>
              </a:rPr>
              <a:t> „neovlašćeno“, nikad nije saslušan, </a:t>
            </a:r>
            <a:r>
              <a:rPr lang="sr-Latn-CS" dirty="0" smtClean="0">
                <a:latin typeface="Times New Roman" panose="02020603050405020304" pitchFamily="18" charset="0"/>
                <a:ea typeface="Calibri" panose="020F0502020204030204" pitchFamily="34" charset="0"/>
              </a:rPr>
              <a:t> ukoliko </a:t>
            </a:r>
            <a:r>
              <a:rPr lang="sr-Latn-CS" dirty="0">
                <a:latin typeface="Times New Roman" panose="02020603050405020304" pitchFamily="18" charset="0"/>
                <a:ea typeface="Calibri" panose="020F0502020204030204" pitchFamily="34" charset="0"/>
              </a:rPr>
              <a:t>je u pravnom opisu </a:t>
            </a:r>
            <a:r>
              <a:rPr lang="sr-Latn-CS" dirty="0" err="1">
                <a:latin typeface="Times New Roman" panose="02020603050405020304" pitchFamily="18" charset="0"/>
                <a:ea typeface="Calibri" panose="020F0502020204030204" pitchFamily="34" charset="0"/>
              </a:rPr>
              <a:t>dijela</a:t>
            </a:r>
            <a:r>
              <a:rPr lang="sr-Latn-CS" dirty="0">
                <a:latin typeface="Times New Roman" panose="02020603050405020304" pitchFamily="18" charset="0"/>
                <a:ea typeface="Calibri" panose="020F0502020204030204" pitchFamily="34" charset="0"/>
              </a:rPr>
              <a:t> </a:t>
            </a:r>
            <a:r>
              <a:rPr lang="sr-Latn-CS" dirty="0" smtClean="0">
                <a:latin typeface="Times New Roman" panose="02020603050405020304" pitchFamily="18" charset="0"/>
                <a:ea typeface="Calibri" panose="020F0502020204030204" pitchFamily="34" charset="0"/>
              </a:rPr>
              <a:t>sadržana </a:t>
            </a:r>
            <a:r>
              <a:rPr lang="sr-Latn-CS" dirty="0">
                <a:latin typeface="Times New Roman" panose="02020603050405020304" pitchFamily="18" charset="0"/>
                <a:ea typeface="Calibri" panose="020F0502020204030204" pitchFamily="34" charset="0"/>
              </a:rPr>
              <a:t>ta </a:t>
            </a:r>
            <a:r>
              <a:rPr lang="sr-Latn-CS" dirty="0" err="1" smtClean="0">
                <a:latin typeface="Times New Roman" panose="02020603050405020304" pitchFamily="18" charset="0"/>
                <a:ea typeface="Calibri" panose="020F0502020204030204" pitchFamily="34" charset="0"/>
              </a:rPr>
              <a:t>riječ</a:t>
            </a:r>
            <a:r>
              <a:rPr lang="sr-Latn-CS" dirty="0" smtClean="0">
                <a:latin typeface="Times New Roman" panose="02020603050405020304" pitchFamily="18" charset="0"/>
                <a:ea typeface="Calibri" panose="020F0502020204030204" pitchFamily="34" charset="0"/>
              </a:rPr>
              <a:t>, jer </a:t>
            </a:r>
            <a:r>
              <a:rPr lang="sr-Latn-CS" dirty="0">
                <a:latin typeface="Times New Roman" panose="02020603050405020304" pitchFamily="18" charset="0"/>
                <a:ea typeface="Calibri" panose="020F0502020204030204" pitchFamily="34" charset="0"/>
              </a:rPr>
              <a:t>odredbom člana 242. ZKP RS, nije propisano da optužnica mora sadržavati pravni opis </a:t>
            </a:r>
            <a:r>
              <a:rPr lang="sr-Latn-CS" dirty="0" err="1" smtClean="0">
                <a:latin typeface="Times New Roman" panose="02020603050405020304" pitchFamily="18" charset="0"/>
                <a:ea typeface="Calibri" panose="020F0502020204030204" pitchFamily="34" charset="0"/>
              </a:rPr>
              <a:t>djela</a:t>
            </a:r>
            <a:r>
              <a:rPr lang="sr-Latn-CS" dirty="0" smtClean="0">
                <a:latin typeface="Times New Roman" panose="02020603050405020304" pitchFamily="18" charset="0"/>
                <a:ea typeface="Calibri" panose="020F0502020204030204" pitchFamily="34" charset="0"/>
              </a:rPr>
              <a:t>, koji</a:t>
            </a:r>
            <a:r>
              <a:rPr lang="en-US" dirty="0" smtClean="0">
                <a:latin typeface="Times New Roman" panose="02020603050405020304" pitchFamily="18" charset="0"/>
                <a:ea typeface="Calibri" panose="020F0502020204030204" pitchFamily="34" charset="0"/>
              </a:rPr>
              <a:t> </a:t>
            </a:r>
            <a:r>
              <a:rPr lang="bs-Latn-BA" dirty="0" smtClean="0">
                <a:latin typeface="Times New Roman" panose="02020603050405020304" pitchFamily="18" charset="0"/>
                <a:ea typeface="Calibri" panose="020F0502020204030204" pitchFamily="34" charset="0"/>
              </a:rPr>
              <a:t>u</a:t>
            </a:r>
            <a:r>
              <a:rPr lang="sr-Latn-CS" dirty="0" smtClean="0">
                <a:latin typeface="Times New Roman" panose="02020603050405020304" pitchFamily="18" charset="0"/>
                <a:ea typeface="Calibri" panose="020F0502020204030204" pitchFamily="34" charset="0"/>
              </a:rPr>
              <a:t> </a:t>
            </a:r>
            <a:r>
              <a:rPr lang="sr-Latn-CS" dirty="0">
                <a:latin typeface="Times New Roman" panose="02020603050405020304" pitchFamily="18" charset="0"/>
                <a:ea typeface="Calibri" panose="020F0502020204030204" pitchFamily="34" charset="0"/>
              </a:rPr>
              <a:t>suštini, </a:t>
            </a:r>
            <a:r>
              <a:rPr lang="sr-Latn-CS" dirty="0" smtClean="0">
                <a:latin typeface="Times New Roman" panose="02020603050405020304" pitchFamily="18" charset="0"/>
                <a:ea typeface="Calibri" panose="020F0502020204030204" pitchFamily="34" charset="0"/>
              </a:rPr>
              <a:t>je </a:t>
            </a:r>
            <a:r>
              <a:rPr lang="sr-Latn-CS" dirty="0">
                <a:latin typeface="Times New Roman" panose="02020603050405020304" pitchFamily="18" charset="0"/>
                <a:ea typeface="Calibri" panose="020F0502020204030204" pitchFamily="34" charset="0"/>
              </a:rPr>
              <a:t>nastavak datog činjeničnog opisa, odnosno njegov </a:t>
            </a:r>
            <a:r>
              <a:rPr lang="sr-Latn-CS" dirty="0" smtClean="0">
                <a:latin typeface="Times New Roman" panose="02020603050405020304" pitchFamily="18" charset="0"/>
                <a:ea typeface="Calibri" panose="020F0502020204030204" pitchFamily="34" charset="0"/>
              </a:rPr>
              <a:t>supstrat.</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US" sz="4000" dirty="0">
                <a:latin typeface="Times New Roman" panose="02020603050405020304" pitchFamily="18" charset="0"/>
                <a:ea typeface="Calibri" panose="020F0502020204030204" pitchFamily="34" charset="0"/>
              </a:rPr>
              <a:t> </a:t>
            </a:r>
            <a:r>
              <a:rPr lang="sr-Latn-CS" sz="4000" dirty="0" smtClean="0">
                <a:latin typeface="Times New Roman" panose="02020603050405020304" pitchFamily="18" charset="0"/>
                <a:ea typeface="Calibri" panose="020F0502020204030204" pitchFamily="34" charset="0"/>
              </a:rPr>
              <a:t>Predmet br: </a:t>
            </a:r>
            <a:r>
              <a:rPr lang="sr-Latn-CS" sz="4000" dirty="0">
                <a:latin typeface="Times New Roman" panose="02020603050405020304" pitchFamily="18" charset="0"/>
                <a:ea typeface="Calibri" panose="020F0502020204030204" pitchFamily="34" charset="0"/>
              </a:rPr>
              <a:t>11 0 K 020799 18 </a:t>
            </a:r>
            <a:r>
              <a:rPr lang="sr-Latn-CS" sz="4000" dirty="0" err="1" smtClean="0">
                <a:latin typeface="Times New Roman" panose="02020603050405020304" pitchFamily="18" charset="0"/>
                <a:ea typeface="Calibri" panose="020F0502020204030204" pitchFamily="34" charset="0"/>
              </a:rPr>
              <a:t>Kž</a:t>
            </a:r>
            <a:endParaRPr lang="en-US" altLang="en-US" dirty="0" smtClean="0">
              <a:solidFill>
                <a:schemeClr val="tx1"/>
              </a:solidFill>
            </a:endParaRPr>
          </a:p>
        </p:txBody>
      </p:sp>
      <p:sp>
        <p:nvSpPr>
          <p:cNvPr id="3" name="Content Placeholder 2"/>
          <p:cNvSpPr>
            <a:spLocks noGrp="1"/>
          </p:cNvSpPr>
          <p:nvPr>
            <p:ph idx="1"/>
          </p:nvPr>
        </p:nvSpPr>
        <p:spPr/>
        <p:txBody>
          <a:bodyPr>
            <a:normAutofit fontScale="92500" lnSpcReduction="20000"/>
          </a:bodyPr>
          <a:lstStyle/>
          <a:p>
            <a:pPr marL="0" indent="0" algn="just">
              <a:buNone/>
              <a:defRPr/>
            </a:pPr>
            <a:r>
              <a:rPr lang="sr-Latn-CS" dirty="0" smtClean="0">
                <a:latin typeface="Times New Roman" panose="02020603050405020304" pitchFamily="18" charset="0"/>
                <a:ea typeface="Calibri" panose="020F0502020204030204" pitchFamily="34" charset="0"/>
              </a:rPr>
              <a:t>„Kako </a:t>
            </a:r>
            <a:r>
              <a:rPr lang="sr-Latn-CS" dirty="0">
                <a:latin typeface="Times New Roman" panose="02020603050405020304" pitchFamily="18" charset="0"/>
                <a:ea typeface="Calibri" panose="020F0502020204030204" pitchFamily="34" charset="0"/>
              </a:rPr>
              <a:t>odredbom člana 242. ZKP RS, nije propisano da optužnica mora sadržavati pravni opis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to po </a:t>
            </a:r>
            <a:r>
              <a:rPr lang="sr-Latn-CS" dirty="0" err="1">
                <a:latin typeface="Times New Roman" panose="02020603050405020304" pitchFamily="18" charset="0"/>
                <a:ea typeface="Calibri" panose="020F0502020204030204" pitchFamily="34" charset="0"/>
              </a:rPr>
              <a:t>ocjeni</a:t>
            </a:r>
            <a:r>
              <a:rPr lang="sr-Latn-CS" dirty="0">
                <a:latin typeface="Times New Roman" panose="02020603050405020304" pitchFamily="18" charset="0"/>
                <a:ea typeface="Calibri" panose="020F0502020204030204" pitchFamily="34" charset="0"/>
              </a:rPr>
              <a:t> ovog suda, pravni opis dat od stane tužioca, se prema svom značenju može vezati samo za dati činjenični opis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i zajedno sa njim činiti </a:t>
            </a:r>
            <a:r>
              <a:rPr lang="sr-Latn-CS" dirty="0" err="1">
                <a:latin typeface="Times New Roman" panose="02020603050405020304" pitchFamily="18" charset="0"/>
                <a:ea typeface="Calibri" panose="020F0502020204030204" pitchFamily="34" charset="0"/>
              </a:rPr>
              <a:t>dio</a:t>
            </a:r>
            <a:r>
              <a:rPr lang="sr-Latn-CS" dirty="0">
                <a:latin typeface="Times New Roman" panose="02020603050405020304" pitchFamily="18" charset="0"/>
                <a:ea typeface="Calibri" panose="020F0502020204030204" pitchFamily="34" charset="0"/>
              </a:rPr>
              <a:t> optužnice iz tačke v) stava 1. člana 242. ZKP RS – „opis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iz kojeg proizilaze zakonska </a:t>
            </a:r>
            <a:r>
              <a:rPr lang="sr-Latn-CS" dirty="0" err="1">
                <a:latin typeface="Times New Roman" panose="02020603050405020304" pitchFamily="18" charset="0"/>
                <a:ea typeface="Calibri" panose="020F0502020204030204" pitchFamily="34" charset="0"/>
              </a:rPr>
              <a:t>obilježja</a:t>
            </a:r>
            <a:r>
              <a:rPr lang="sr-Latn-CS" dirty="0">
                <a:latin typeface="Times New Roman" panose="02020603050405020304" pitchFamily="18" charset="0"/>
                <a:ea typeface="Calibri" panose="020F0502020204030204" pitchFamily="34" charset="0"/>
              </a:rPr>
              <a:t> krivičnog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U suštini, pravni opis je nastavak datog činjeničnog opisa, odnosno njegov supstrat. To je određeni rezime tužioca prethodno iznesenog činjeničnog opisa, zaključak koji iz njega proizilazi i logički </a:t>
            </a:r>
            <a:r>
              <a:rPr lang="sr-Latn-CS" dirty="0" err="1">
                <a:latin typeface="Times New Roman" panose="02020603050405020304" pitchFamily="18" charset="0"/>
                <a:ea typeface="Calibri" panose="020F0502020204030204" pitchFamily="34" charset="0"/>
              </a:rPr>
              <a:t>slijedi</a:t>
            </a:r>
            <a:r>
              <a:rPr lang="sr-Latn-CS" dirty="0">
                <a:latin typeface="Times New Roman" panose="02020603050405020304" pitchFamily="18" charset="0"/>
                <a:ea typeface="Calibri" panose="020F0502020204030204" pitchFamily="34" charset="0"/>
              </a:rPr>
              <a:t>.  Na to ukazuje i početak i sadržaj tog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optužnice („ </a:t>
            </a:r>
            <a:r>
              <a:rPr lang="sr-Latn-CS" dirty="0" smtClean="0">
                <a:latin typeface="Times New Roman" panose="02020603050405020304" pitchFamily="18" charset="0"/>
                <a:ea typeface="Calibri" panose="020F0502020204030204" pitchFamily="34" charset="0"/>
              </a:rPr>
              <a:t>dakle…). </a:t>
            </a:r>
            <a:r>
              <a:rPr lang="sr-Latn-CS" dirty="0">
                <a:latin typeface="Times New Roman" panose="02020603050405020304" pitchFamily="18" charset="0"/>
                <a:ea typeface="Calibri" panose="020F0502020204030204" pitchFamily="34" charset="0"/>
              </a:rPr>
              <a:t>S tim uvezi, bez osnova su i žalbeni prigovori branioca, da optuženi na opis radnje izvršenja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koja u sebi sadrži </a:t>
            </a:r>
            <a:r>
              <a:rPr lang="sr-Latn-CS" dirty="0" err="1">
                <a:latin typeface="Times New Roman" panose="02020603050405020304" pitchFamily="18" charset="0"/>
                <a:ea typeface="Calibri" panose="020F0502020204030204" pitchFamily="34" charset="0"/>
              </a:rPr>
              <a:t>riječ</a:t>
            </a:r>
            <a:r>
              <a:rPr lang="sr-Latn-CS" dirty="0">
                <a:latin typeface="Times New Roman" panose="02020603050405020304" pitchFamily="18" charset="0"/>
                <a:ea typeface="Calibri" panose="020F0502020204030204" pitchFamily="34" charset="0"/>
              </a:rPr>
              <a:t> „neovlašćeno“, nikad nije saslušan, jer kako je već </a:t>
            </a:r>
            <a:r>
              <a:rPr lang="sr-Latn-CS" dirty="0" err="1">
                <a:latin typeface="Times New Roman" panose="02020603050405020304" pitchFamily="18" charset="0"/>
                <a:ea typeface="Calibri" panose="020F0502020204030204" pitchFamily="34" charset="0"/>
              </a:rPr>
              <a:t>naprijed</a:t>
            </a:r>
            <a:r>
              <a:rPr lang="sr-Latn-CS" dirty="0">
                <a:latin typeface="Times New Roman" panose="02020603050405020304" pitchFamily="18" charset="0"/>
                <a:ea typeface="Calibri" panose="020F0502020204030204" pitchFamily="34" charset="0"/>
              </a:rPr>
              <a:t> navedeno, opis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sadržan u potvrđenoj optužnici, je sadržavao </a:t>
            </a:r>
            <a:r>
              <a:rPr lang="sr-Latn-CS" dirty="0" err="1">
                <a:latin typeface="Times New Roman" panose="02020603050405020304" pitchFamily="18" charset="0"/>
                <a:ea typeface="Calibri" panose="020F0502020204030204" pitchFamily="34" charset="0"/>
              </a:rPr>
              <a:t>riječ</a:t>
            </a:r>
            <a:r>
              <a:rPr lang="sr-Latn-CS" dirty="0">
                <a:latin typeface="Times New Roman" panose="02020603050405020304" pitchFamily="18" charset="0"/>
                <a:ea typeface="Calibri" panose="020F0502020204030204" pitchFamily="34" charset="0"/>
              </a:rPr>
              <a:t> „neovlašćeno“ i iz istog proizilaze sva zakonska </a:t>
            </a:r>
            <a:r>
              <a:rPr lang="sr-Latn-CS" dirty="0" err="1">
                <a:latin typeface="Times New Roman" panose="02020603050405020304" pitchFamily="18" charset="0"/>
                <a:ea typeface="Calibri" panose="020F0502020204030204" pitchFamily="34" charset="0"/>
              </a:rPr>
              <a:t>obilježja</a:t>
            </a:r>
            <a:r>
              <a:rPr lang="sr-Latn-CS" dirty="0">
                <a:latin typeface="Times New Roman" panose="02020603050405020304" pitchFamily="18" charset="0"/>
                <a:ea typeface="Calibri" panose="020F0502020204030204" pitchFamily="34" charset="0"/>
              </a:rPr>
              <a:t> predmetnog krivičnog </a:t>
            </a:r>
            <a:r>
              <a:rPr lang="sr-Latn-CS" dirty="0" err="1">
                <a:latin typeface="Times New Roman" panose="02020603050405020304" pitchFamily="18" charset="0"/>
                <a:ea typeface="Calibri" panose="020F0502020204030204" pitchFamily="34" charset="0"/>
              </a:rPr>
              <a:t>djela</a:t>
            </a:r>
            <a:r>
              <a:rPr lang="sr-Latn-CS" dirty="0" smtClean="0">
                <a:latin typeface="Times New Roman" panose="02020603050405020304" pitchFamily="18" charset="0"/>
                <a:ea typeface="Calibri" panose="020F0502020204030204" pitchFamily="34" charset="0"/>
              </a:rPr>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4600" dirty="0">
                <a:solidFill>
                  <a:prstClr val="white"/>
                </a:solidFill>
                <a:latin typeface="Arial"/>
              </a:rPr>
              <a:t>Podjela bitnih povreda</a:t>
            </a:r>
            <a:endParaRPr lang="en-US" dirty="0"/>
          </a:p>
        </p:txBody>
      </p:sp>
      <p:sp>
        <p:nvSpPr>
          <p:cNvPr id="3" name="Content Placeholder 2"/>
          <p:cNvSpPr>
            <a:spLocks noGrp="1"/>
          </p:cNvSpPr>
          <p:nvPr>
            <p:ph idx="1"/>
          </p:nvPr>
        </p:nvSpPr>
        <p:spPr/>
        <p:txBody>
          <a:bodyPr>
            <a:normAutofit lnSpcReduction="10000"/>
          </a:bodyPr>
          <a:lstStyle/>
          <a:p>
            <a:pPr marL="419100" lvl="0" indent="-382588" algn="just" defTabSz="914400" eaLnBrk="0" fontAlgn="base" hangingPunct="0">
              <a:lnSpc>
                <a:spcPct val="100000"/>
              </a:lnSpc>
              <a:spcBef>
                <a:spcPct val="20000"/>
              </a:spcBef>
              <a:spcAft>
                <a:spcPct val="0"/>
              </a:spcAft>
              <a:buClr>
                <a:srgbClr val="0F6FC6"/>
              </a:buClr>
              <a:buSzPct val="80000"/>
              <a:buFont typeface="Wingdings 2" panose="05020102010507070707" pitchFamily="18" charset="2"/>
              <a:buChar char=""/>
            </a:pPr>
            <a:r>
              <a:rPr lang="bs-Latn-BA" sz="2800" dirty="0">
                <a:solidFill>
                  <a:prstClr val="white"/>
                </a:solidFill>
                <a:latin typeface="Times New Roman"/>
              </a:rPr>
              <a:t>Apsolutno bitne povrede</a:t>
            </a:r>
          </a:p>
          <a:p>
            <a:pPr marL="36512" lvl="0" indent="0" algn="just" defTabSz="914400" eaLnBrk="0" fontAlgn="base" hangingPunct="0">
              <a:lnSpc>
                <a:spcPct val="100000"/>
              </a:lnSpc>
              <a:spcBef>
                <a:spcPct val="20000"/>
              </a:spcBef>
              <a:spcAft>
                <a:spcPct val="0"/>
              </a:spcAft>
              <a:buClr>
                <a:srgbClr val="0F6FC6"/>
              </a:buClr>
              <a:buSzPct val="80000"/>
              <a:buNone/>
            </a:pPr>
            <a:r>
              <a:rPr lang="bs-Latn-BA" sz="2800" dirty="0">
                <a:solidFill>
                  <a:prstClr val="white"/>
                </a:solidFill>
                <a:latin typeface="Times New Roman"/>
              </a:rPr>
              <a:t> - Dovode do obaveznog ukidanja presude ako je izjavljena žalba </a:t>
            </a:r>
          </a:p>
          <a:p>
            <a:pPr marL="419100" lvl="0" indent="-382588" algn="just" defTabSz="914400" eaLnBrk="0" fontAlgn="base" hangingPunct="0">
              <a:lnSpc>
                <a:spcPct val="100000"/>
              </a:lnSpc>
              <a:spcBef>
                <a:spcPct val="20000"/>
              </a:spcBef>
              <a:spcAft>
                <a:spcPct val="0"/>
              </a:spcAft>
              <a:buClr>
                <a:srgbClr val="0F6FC6"/>
              </a:buClr>
              <a:buSzPct val="80000"/>
              <a:buFont typeface="Wingdings 2" panose="05020102010507070707" pitchFamily="18" charset="2"/>
              <a:buChar char=""/>
            </a:pPr>
            <a:r>
              <a:rPr lang="bs-Latn-BA" sz="2800" dirty="0">
                <a:solidFill>
                  <a:prstClr val="white"/>
                </a:solidFill>
                <a:latin typeface="Times New Roman"/>
              </a:rPr>
              <a:t>Relativno bitne povrede</a:t>
            </a:r>
          </a:p>
          <a:p>
            <a:pPr marL="36512" lvl="0" indent="0" algn="just" defTabSz="914400" eaLnBrk="0" fontAlgn="base" hangingPunct="0">
              <a:lnSpc>
                <a:spcPct val="100000"/>
              </a:lnSpc>
              <a:spcBef>
                <a:spcPct val="20000"/>
              </a:spcBef>
              <a:spcAft>
                <a:spcPct val="0"/>
              </a:spcAft>
              <a:buClr>
                <a:srgbClr val="0F6FC6"/>
              </a:buClr>
              <a:buSzPct val="80000"/>
              <a:buNone/>
            </a:pPr>
            <a:r>
              <a:rPr lang="bs-Latn-BA" sz="2800" dirty="0">
                <a:solidFill>
                  <a:prstClr val="white"/>
                </a:solidFill>
                <a:latin typeface="Times New Roman"/>
              </a:rPr>
              <a:t>  - Ne dovode do obaveznog ukidanja presude, već je neophodno da se prethodno dokaže da je ta povreda bila ili mogla biti od štetnog uticaja na zakonitost ili pravilnost presude, dakle mora postojati kauzalna veza između povrede i odgovarajuće štetne posljedice</a:t>
            </a:r>
            <a:endParaRPr lang="en-US" sz="2800" dirty="0">
              <a:solidFill>
                <a:prstClr val="white"/>
              </a:solidFill>
              <a:latin typeface="Times New Roman"/>
            </a:endParaRPr>
          </a:p>
          <a:p>
            <a:endParaRPr lang="en-US" dirty="0"/>
          </a:p>
        </p:txBody>
      </p:sp>
    </p:spTree>
    <p:extLst>
      <p:ext uri="{BB962C8B-B14F-4D97-AF65-F5344CB8AC3E}">
        <p14:creationId xmlns:p14="http://schemas.microsoft.com/office/powerpoint/2010/main" val="731815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algn="ctr"/>
            <a:r>
              <a:rPr lang="sr-Latn-CS" sz="2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mn-cs"/>
              </a:rPr>
              <a:t>Pravo </a:t>
            </a:r>
            <a:r>
              <a:rPr lang="sr-Latn-CS" sz="28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mn-cs"/>
              </a:rPr>
              <a:t>suda </a:t>
            </a:r>
            <a:r>
              <a:rPr lang="sr-Latn-CS" sz="2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mn-cs"/>
              </a:rPr>
              <a:t>da ne dozvoli pitanje</a:t>
            </a:r>
            <a:endParaRPr lang="en-US" altLang="en-US" dirty="0" smtClean="0">
              <a:solidFill>
                <a:schemeClr val="tx1"/>
              </a:solidFill>
            </a:endParaRPr>
          </a:p>
        </p:txBody>
      </p:sp>
      <p:sp>
        <p:nvSpPr>
          <p:cNvPr id="3" name="Content Placeholder 2"/>
          <p:cNvSpPr>
            <a:spLocks noGrp="1"/>
          </p:cNvSpPr>
          <p:nvPr>
            <p:ph idx="1"/>
          </p:nvPr>
        </p:nvSpPr>
        <p:spPr/>
        <p:txBody>
          <a:bodyPr>
            <a:normAutofit/>
          </a:bodyPr>
          <a:lstStyle/>
          <a:p>
            <a:pPr marL="0" indent="0" algn="just">
              <a:buNone/>
              <a:defRPr/>
            </a:pPr>
            <a:endParaRPr lang="sr-Latn-CS" sz="2800" dirty="0" smtClean="0">
              <a:latin typeface="Times New Roman" panose="02020603050405020304" pitchFamily="18" charset="0"/>
              <a:ea typeface="Calibri" panose="020F0502020204030204" pitchFamily="34" charset="0"/>
            </a:endParaRPr>
          </a:p>
          <a:p>
            <a:pPr marL="0" indent="0" algn="just">
              <a:buNone/>
              <a:defRPr/>
            </a:pPr>
            <a:r>
              <a:rPr lang="sr-Latn-CS" sz="2800" dirty="0" smtClean="0">
                <a:latin typeface="Times New Roman" panose="02020603050405020304" pitchFamily="18" charset="0"/>
                <a:ea typeface="Calibri" panose="020F0502020204030204" pitchFamily="34" charset="0"/>
              </a:rPr>
              <a:t>Pravo </a:t>
            </a:r>
            <a:r>
              <a:rPr lang="sr-Latn-CS" sz="2800" dirty="0">
                <a:latin typeface="Times New Roman" panose="02020603050405020304" pitchFamily="18" charset="0"/>
                <a:ea typeface="Calibri" panose="020F0502020204030204" pitchFamily="34" charset="0"/>
              </a:rPr>
              <a:t>suda je da ne dozvoli pitanje, pa zabrana odbrane da postavi pitanje, može se eventualno razmatrati kroz žalbeni osnov pogrešno i nepotpuno utvrđenog činjeničnog stanja, odnosno, da li je zbog te zabrane, činjenično stanje ostalo nepotpuno </a:t>
            </a:r>
            <a:r>
              <a:rPr lang="sr-Latn-CS" sz="2800" dirty="0" smtClean="0">
                <a:latin typeface="Times New Roman" panose="02020603050405020304" pitchFamily="18" charset="0"/>
                <a:ea typeface="Calibri" panose="020F0502020204030204" pitchFamily="34" charset="0"/>
              </a:rPr>
              <a:t>utvrđeno.</a:t>
            </a:r>
            <a:endParaRPr lang="en-US" sz="2800" dirty="0" smtClean="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marL="342900" lvl="0" indent="-342900">
              <a:spcAft>
                <a:spcPts val="0"/>
              </a:spcAft>
            </a:pPr>
            <a:r>
              <a:rPr lang="sr-Latn-CS" dirty="0">
                <a:latin typeface="Times New Roman" panose="02020603050405020304" pitchFamily="18" charset="0"/>
                <a:ea typeface="Calibri" panose="020F0502020204030204" pitchFamily="34" charset="0"/>
                <a:cs typeface="Times New Roman" panose="02020603050405020304" pitchFamily="18" charset="0"/>
              </a:rPr>
              <a:t>Predmet broj: 11 0 K 021606 18 </a:t>
            </a:r>
            <a:r>
              <a:rPr lang="sr-Latn-CS" dirty="0" err="1">
                <a:latin typeface="Times New Roman" panose="02020603050405020304" pitchFamily="18" charset="0"/>
                <a:ea typeface="Calibri" panose="020F0502020204030204" pitchFamily="34" charset="0"/>
                <a:cs typeface="Times New Roman" panose="02020603050405020304" pitchFamily="18" charset="0"/>
              </a:rPr>
              <a:t>Kž</a:t>
            </a:r>
            <a:r>
              <a:rPr lang="sr-Latn-CS" dirty="0">
                <a:latin typeface="Times New Roman" panose="02020603050405020304" pitchFamily="18" charset="0"/>
                <a:ea typeface="Calibri" panose="020F0502020204030204" pitchFamily="34" charset="0"/>
                <a:cs typeface="Times New Roman" panose="02020603050405020304" pitchFamily="18" charset="0"/>
              </a:rPr>
              <a:t> 6</a:t>
            </a:r>
            <a:r>
              <a:rPr lang="en-US">
                <a:latin typeface="Times New Roman" panose="02020603050405020304" pitchFamily="18" charset="0"/>
                <a:ea typeface="Calibri" panose="020F0502020204030204" pitchFamily="34" charset="0"/>
                <a:cs typeface="Times New Roman" panose="02020603050405020304" pitchFamily="18" charset="0"/>
              </a:rPr>
              <a:t/>
            </a:r>
            <a:br>
              <a:rPr lang="en-US">
                <a:latin typeface="Times New Roman" panose="02020603050405020304" pitchFamily="18" charset="0"/>
                <a:ea typeface="Calibri" panose="020F0502020204030204" pitchFamily="34" charset="0"/>
                <a:cs typeface="Times New Roman" panose="02020603050405020304" pitchFamily="18" charset="0"/>
              </a:rPr>
            </a:br>
            <a:endParaRPr lang="en-US" altLang="en-US" dirty="0" smtClean="0"/>
          </a:p>
        </p:txBody>
      </p:sp>
      <p:sp>
        <p:nvSpPr>
          <p:cNvPr id="18435" name="Content Placeholder 2"/>
          <p:cNvSpPr>
            <a:spLocks noGrp="1"/>
          </p:cNvSpPr>
          <p:nvPr>
            <p:ph idx="1"/>
          </p:nvPr>
        </p:nvSpPr>
        <p:spPr/>
        <p:txBody>
          <a:bodyPr>
            <a:normAutofit fontScale="92500" lnSpcReduction="20000"/>
          </a:bodyPr>
          <a:lstStyle/>
          <a:p>
            <a:pPr marL="0" indent="0" algn="just">
              <a:buNone/>
            </a:pPr>
            <a:r>
              <a:rPr lang="sr-Latn-CS" dirty="0" smtClean="0">
                <a:latin typeface="Times New Roman" panose="02020603050405020304" pitchFamily="18" charset="0"/>
                <a:ea typeface="Calibri" panose="020F0502020204030204" pitchFamily="34" charset="0"/>
              </a:rPr>
              <a:t>„</a:t>
            </a:r>
            <a:r>
              <a:rPr lang="sr-Latn-CS" dirty="0">
                <a:latin typeface="Times New Roman" panose="02020603050405020304" pitchFamily="18" charset="0"/>
                <a:ea typeface="Calibri" panose="020F0502020204030204" pitchFamily="34" charset="0"/>
              </a:rPr>
              <a:t>Nema povrede prava na odbranu, kao bitne povrede odredaba krivičnog </a:t>
            </a:r>
            <a:r>
              <a:rPr lang="sr-Latn-CS" dirty="0" err="1">
                <a:latin typeface="Times New Roman" panose="02020603050405020304" pitchFamily="18" charset="0"/>
                <a:ea typeface="Calibri" panose="020F0502020204030204" pitchFamily="34" charset="0"/>
              </a:rPr>
              <a:t>postupk</a:t>
            </a:r>
            <a:r>
              <a:rPr lang="sr-Latn-CS" dirty="0">
                <a:latin typeface="Times New Roman" panose="02020603050405020304" pitchFamily="18" charset="0"/>
                <a:ea typeface="Calibri" panose="020F0502020204030204" pitchFamily="34" charset="0"/>
              </a:rPr>
              <a:t> iz člana 311. stav 1. tačka g) ZKP RS, na koju je ukazala žalba branioca optuženog Š., a koja je po tvrdnjama iz žalbe </a:t>
            </a:r>
            <a:r>
              <a:rPr lang="sr-Latn-CS" dirty="0" smtClean="0">
                <a:latin typeface="Times New Roman" panose="02020603050405020304" pitchFamily="18" charset="0"/>
                <a:ea typeface="Calibri" panose="020F0502020204030204" pitchFamily="34" charset="0"/>
              </a:rPr>
              <a:t>učinjena </a:t>
            </a:r>
            <a:r>
              <a:rPr lang="sr-Latn-CS" dirty="0">
                <a:latin typeface="Times New Roman" panose="02020603050405020304" pitchFamily="18" charset="0"/>
                <a:ea typeface="Calibri" panose="020F0502020204030204" pitchFamily="34" charset="0"/>
              </a:rPr>
              <a:t>na način što je prvostepeni sud </a:t>
            </a:r>
            <a:r>
              <a:rPr lang="sr-Latn-CS" dirty="0" err="1">
                <a:latin typeface="Times New Roman" panose="02020603050405020304" pitchFamily="18" charset="0"/>
                <a:ea typeface="Calibri" panose="020F0502020204030204" pitchFamily="34" charset="0"/>
              </a:rPr>
              <a:t>povrijedio</a:t>
            </a:r>
            <a:r>
              <a:rPr lang="sr-Latn-CS" dirty="0">
                <a:latin typeface="Times New Roman" panose="02020603050405020304" pitchFamily="18" charset="0"/>
                <a:ea typeface="Calibri" panose="020F0502020204030204" pitchFamily="34" charset="0"/>
              </a:rPr>
              <a:t> pravo odbrane na unakrsno ispitivanje, jer nije dozvolio ovom braniocu postavljanje pitanja </a:t>
            </a:r>
            <a:r>
              <a:rPr lang="sr-Latn-CS" dirty="0" err="1">
                <a:latin typeface="Times New Roman" panose="02020603050405020304" pitchFamily="18" charset="0"/>
                <a:ea typeface="Calibri" panose="020F0502020204030204" pitchFamily="34" charset="0"/>
              </a:rPr>
              <a:t>svjedoku</a:t>
            </a:r>
            <a:r>
              <a:rPr lang="sr-Latn-CS" dirty="0">
                <a:latin typeface="Times New Roman" panose="02020603050405020304" pitchFamily="18" charset="0"/>
                <a:ea typeface="Calibri" panose="020F0502020204030204" pitchFamily="34" charset="0"/>
              </a:rPr>
              <a:t> S.G. Naime, odredbom člana 278. stav 2. ZKP RS, propisano je pravo </a:t>
            </a:r>
            <a:r>
              <a:rPr lang="sr-Latn-CS" dirty="0" err="1">
                <a:latin typeface="Times New Roman" panose="02020603050405020304" pitchFamily="18" charset="0"/>
                <a:ea typeface="Calibri" panose="020F0502020204030204" pitchFamily="34" charset="0"/>
              </a:rPr>
              <a:t>predsjednika</a:t>
            </a:r>
            <a:r>
              <a:rPr lang="sr-Latn-CS" dirty="0">
                <a:latin typeface="Times New Roman" panose="02020603050405020304" pitchFamily="18" charset="0"/>
                <a:ea typeface="Calibri" panose="020F0502020204030204" pitchFamily="34" charset="0"/>
              </a:rPr>
              <a:t> </a:t>
            </a:r>
            <a:r>
              <a:rPr lang="sr-Latn-CS" dirty="0" err="1">
                <a:latin typeface="Times New Roman" panose="02020603050405020304" pitchFamily="18" charset="0"/>
                <a:ea typeface="Calibri" panose="020F0502020204030204" pitchFamily="34" charset="0"/>
              </a:rPr>
              <a:t>vijeća</a:t>
            </a:r>
            <a:r>
              <a:rPr lang="sr-Latn-CS" dirty="0">
                <a:latin typeface="Times New Roman" panose="02020603050405020304" pitchFamily="18" charset="0"/>
                <a:ea typeface="Calibri" panose="020F0502020204030204" pitchFamily="34" charset="0"/>
              </a:rPr>
              <a:t> da zabrani pitanje i odgovor na pitanje koje je već postavljeno ako je to pitanje po njegovoj </a:t>
            </a:r>
            <a:r>
              <a:rPr lang="sr-Latn-CS" dirty="0" err="1">
                <a:latin typeface="Times New Roman" panose="02020603050405020304" pitchFamily="18" charset="0"/>
                <a:ea typeface="Calibri" panose="020F0502020204030204" pitchFamily="34" charset="0"/>
              </a:rPr>
              <a:t>ocjeni</a:t>
            </a:r>
            <a:r>
              <a:rPr lang="sr-Latn-CS" dirty="0">
                <a:latin typeface="Times New Roman" panose="02020603050405020304" pitchFamily="18" charset="0"/>
                <a:ea typeface="Calibri" panose="020F0502020204030204" pitchFamily="34" charset="0"/>
              </a:rPr>
              <a:t> nedozvoljeno ili nevažno za predmet. Prema tome, kako je u konkretnom slučaju, </a:t>
            </a:r>
            <a:r>
              <a:rPr lang="sr-Latn-CS" dirty="0" err="1">
                <a:latin typeface="Times New Roman" panose="02020603050405020304" pitchFamily="18" charset="0"/>
                <a:ea typeface="Calibri" panose="020F0502020204030204" pitchFamily="34" charset="0"/>
              </a:rPr>
              <a:t>predsjednik</a:t>
            </a:r>
            <a:r>
              <a:rPr lang="sr-Latn-CS" dirty="0">
                <a:latin typeface="Times New Roman" panose="02020603050405020304" pitchFamily="18" charset="0"/>
                <a:ea typeface="Calibri" panose="020F0502020204030204" pitchFamily="34" charset="0"/>
              </a:rPr>
              <a:t> prvostepenog </a:t>
            </a:r>
            <a:r>
              <a:rPr lang="sr-Latn-CS" dirty="0" err="1">
                <a:latin typeface="Times New Roman" panose="02020603050405020304" pitchFamily="18" charset="0"/>
                <a:ea typeface="Calibri" panose="020F0502020204030204" pitchFamily="34" charset="0"/>
              </a:rPr>
              <a:t>vijeća</a:t>
            </a:r>
            <a:r>
              <a:rPr lang="sr-Latn-CS" dirty="0">
                <a:latin typeface="Times New Roman" panose="02020603050405020304" pitchFamily="18" charset="0"/>
                <a:ea typeface="Calibri" panose="020F0502020204030204" pitchFamily="34" charset="0"/>
              </a:rPr>
              <a:t>, u skladu sa odredbom člana 278. stav 2. ZKP RS, zabranila pitanje branioca optuženog Š. za </a:t>
            </a:r>
            <a:r>
              <a:rPr lang="sr-Latn-CS" dirty="0" err="1">
                <a:latin typeface="Times New Roman" panose="02020603050405020304" pitchFamily="18" charset="0"/>
                <a:ea typeface="Calibri" panose="020F0502020204030204" pitchFamily="34" charset="0"/>
              </a:rPr>
              <a:t>svjedoka</a:t>
            </a:r>
            <a:r>
              <a:rPr lang="sr-Latn-CS" dirty="0">
                <a:latin typeface="Times New Roman" panose="02020603050405020304" pitchFamily="18" charset="0"/>
                <a:ea typeface="Calibri" panose="020F0502020204030204" pitchFamily="34" charset="0"/>
              </a:rPr>
              <a:t> G., u kojem je, po stavu </a:t>
            </a:r>
            <a:r>
              <a:rPr lang="sr-Latn-CS" dirty="0" err="1">
                <a:latin typeface="Times New Roman" panose="02020603050405020304" pitchFamily="18" charset="0"/>
                <a:ea typeface="Calibri" panose="020F0502020204030204" pitchFamily="34" charset="0"/>
              </a:rPr>
              <a:t>predsjednika</a:t>
            </a:r>
            <a:r>
              <a:rPr lang="sr-Latn-CS" dirty="0">
                <a:latin typeface="Times New Roman" panose="02020603050405020304" pitchFamily="18" charset="0"/>
                <a:ea typeface="Calibri" panose="020F0502020204030204" pitchFamily="34" charset="0"/>
              </a:rPr>
              <a:t> prvostepenog </a:t>
            </a:r>
            <a:r>
              <a:rPr lang="sr-Latn-CS" dirty="0" err="1">
                <a:latin typeface="Times New Roman" panose="02020603050405020304" pitchFamily="18" charset="0"/>
                <a:ea typeface="Calibri" panose="020F0502020204030204" pitchFamily="34" charset="0"/>
              </a:rPr>
              <a:t>vijeća</a:t>
            </a:r>
            <a:r>
              <a:rPr lang="sr-Latn-CS" dirty="0">
                <a:latin typeface="Times New Roman" panose="02020603050405020304" pitchFamily="18" charset="0"/>
                <a:ea typeface="Calibri" panose="020F0502020204030204" pitchFamily="34" charset="0"/>
              </a:rPr>
              <a:t>, branilac izašao iz okvira direktnog ispitivanja, jer je </a:t>
            </a:r>
            <a:r>
              <a:rPr lang="sr-Latn-CS" dirty="0" err="1">
                <a:latin typeface="Times New Roman" panose="02020603050405020304" pitchFamily="18" charset="0"/>
                <a:ea typeface="Calibri" panose="020F0502020204030204" pitchFamily="34" charset="0"/>
              </a:rPr>
              <a:t>predsjednik</a:t>
            </a:r>
            <a:r>
              <a:rPr lang="sr-Latn-CS" dirty="0">
                <a:latin typeface="Times New Roman" panose="02020603050405020304" pitchFamily="18" charset="0"/>
                <a:ea typeface="Calibri" panose="020F0502020204030204" pitchFamily="34" charset="0"/>
              </a:rPr>
              <a:t> </a:t>
            </a:r>
            <a:r>
              <a:rPr lang="sr-Latn-CS" dirty="0" err="1">
                <a:latin typeface="Times New Roman" panose="02020603050405020304" pitchFamily="18" charset="0"/>
                <a:ea typeface="Calibri" panose="020F0502020204030204" pitchFamily="34" charset="0"/>
              </a:rPr>
              <a:t>vijeća</a:t>
            </a:r>
            <a:r>
              <a:rPr lang="sr-Latn-CS" dirty="0">
                <a:latin typeface="Times New Roman" panose="02020603050405020304" pitchFamily="18" charset="0"/>
                <a:ea typeface="Calibri" panose="020F0502020204030204" pitchFamily="34" charset="0"/>
              </a:rPr>
              <a:t> ovom </a:t>
            </a:r>
            <a:r>
              <a:rPr lang="sr-Latn-CS" dirty="0" err="1">
                <a:latin typeface="Times New Roman" panose="02020603050405020304" pitchFamily="18" charset="0"/>
                <a:ea typeface="Calibri" panose="020F0502020204030204" pitchFamily="34" charset="0"/>
              </a:rPr>
              <a:t>svjedoku</a:t>
            </a:r>
            <a:r>
              <a:rPr lang="sr-Latn-CS" dirty="0">
                <a:latin typeface="Times New Roman" panose="02020603050405020304" pitchFamily="18" charset="0"/>
                <a:ea typeface="Calibri" panose="020F0502020204030204" pitchFamily="34" charset="0"/>
              </a:rPr>
              <a:t> postavila pitanje samo u vezi potpisa na potvrdi o privremenom oduzimanju predmeta, to su bez osnova žalbeni prigovori da je prvostepeni sud </a:t>
            </a:r>
            <a:r>
              <a:rPr lang="sr-Latn-CS" dirty="0" err="1">
                <a:latin typeface="Times New Roman" panose="02020603050405020304" pitchFamily="18" charset="0"/>
                <a:ea typeface="Calibri" panose="020F0502020204030204" pitchFamily="34" charset="0"/>
              </a:rPr>
              <a:t>povrijedio</a:t>
            </a:r>
            <a:r>
              <a:rPr lang="sr-Latn-CS" dirty="0">
                <a:latin typeface="Times New Roman" panose="02020603050405020304" pitchFamily="18" charset="0"/>
                <a:ea typeface="Calibri" panose="020F0502020204030204" pitchFamily="34" charset="0"/>
              </a:rPr>
              <a:t> pravo na odbranu ovog optuženog</a:t>
            </a:r>
            <a:r>
              <a:rPr lang="sr-Latn-CS" dirty="0" smtClean="0">
                <a:latin typeface="Times New Roman" panose="02020603050405020304" pitchFamily="18" charset="0"/>
                <a:ea typeface="Calibri" panose="020F0502020204030204" pitchFamily="34" charset="0"/>
              </a:rPr>
              <a:t>.“</a:t>
            </a:r>
            <a:endParaRPr lang="en-US" altLang="en-US" dirty="0" smtClean="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r>
              <a:rPr lang="bs-Latn-BA" altLang="en-US" dirty="0" smtClean="0">
                <a:solidFill>
                  <a:schemeClr val="tx1"/>
                </a:solidFill>
              </a:rPr>
              <a:t>Pouke osumnjičenom</a:t>
            </a:r>
            <a:endParaRPr lang="en-US" altLang="en-US" dirty="0" smtClean="0">
              <a:solidFill>
                <a:schemeClr val="tx1"/>
              </a:solidFill>
            </a:endParaRPr>
          </a:p>
        </p:txBody>
      </p:sp>
      <p:sp>
        <p:nvSpPr>
          <p:cNvPr id="3" name="Content Placeholder 2"/>
          <p:cNvSpPr>
            <a:spLocks noGrp="1"/>
          </p:cNvSpPr>
          <p:nvPr>
            <p:ph idx="1"/>
          </p:nvPr>
        </p:nvSpPr>
        <p:spPr/>
        <p:txBody>
          <a:bodyPr>
            <a:normAutofit/>
          </a:bodyPr>
          <a:lstStyle/>
          <a:p>
            <a:pPr marL="0" indent="0" algn="just">
              <a:buNone/>
              <a:defRPr/>
            </a:pPr>
            <a:endParaRPr lang="sr-Latn-CS" dirty="0" smtClean="0">
              <a:latin typeface="Times New Roman" panose="02020603050405020304" pitchFamily="18" charset="0"/>
              <a:ea typeface="Times New Roman" panose="02020603050405020304" pitchFamily="18" charset="0"/>
            </a:endParaRPr>
          </a:p>
          <a:p>
            <a:pPr marL="0" indent="0" algn="just">
              <a:buNone/>
              <a:defRPr/>
            </a:pPr>
            <a:r>
              <a:rPr lang="sr-Latn-CS" dirty="0" smtClean="0">
                <a:latin typeface="Times New Roman" panose="02020603050405020304" pitchFamily="18" charset="0"/>
                <a:ea typeface="Times New Roman" panose="02020603050405020304" pitchFamily="18" charset="0"/>
              </a:rPr>
              <a:t>Sama </a:t>
            </a:r>
            <a:r>
              <a:rPr lang="sr-Latn-CS" dirty="0">
                <a:latin typeface="Times New Roman" panose="02020603050405020304" pitchFamily="18" charset="0"/>
                <a:ea typeface="Times New Roman" panose="02020603050405020304" pitchFamily="18" charset="0"/>
              </a:rPr>
              <a:t>činjenica da optuženom prilikom njegovog ispitivanja u svojstvu osumnjičenog, nije saopšteno da se tereti i da je instalirao opremu za </a:t>
            </a:r>
            <a:r>
              <a:rPr lang="sr-Latn-CS" dirty="0" err="1">
                <a:latin typeface="Times New Roman" panose="02020603050405020304" pitchFamily="18" charset="0"/>
                <a:ea typeface="Times New Roman" panose="02020603050405020304" pitchFamily="18" charset="0"/>
              </a:rPr>
              <a:t>vještački</a:t>
            </a:r>
            <a:r>
              <a:rPr lang="sr-Latn-CS" dirty="0">
                <a:latin typeface="Times New Roman" panose="02020603050405020304" pitchFamily="18" charset="0"/>
                <a:ea typeface="Times New Roman" panose="02020603050405020304" pitchFamily="18" charset="0"/>
              </a:rPr>
              <a:t> uzgoj biljke konoplje „</a:t>
            </a:r>
            <a:r>
              <a:rPr lang="sr-Latn-CS" dirty="0" err="1">
                <a:latin typeface="Times New Roman" panose="02020603050405020304" pitchFamily="18" charset="0"/>
                <a:ea typeface="Times New Roman" panose="02020603050405020304" pitchFamily="18" charset="0"/>
              </a:rPr>
              <a:t>Cannabis</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Sativa</a:t>
            </a:r>
            <a:r>
              <a:rPr lang="sr-Latn-CS" dirty="0">
                <a:latin typeface="Times New Roman" panose="02020603050405020304" pitchFamily="18" charset="0"/>
                <a:ea typeface="Times New Roman" panose="02020603050405020304" pitchFamily="18" charset="0"/>
              </a:rPr>
              <a:t> L“, već za sadnju i uzgajanje ove biljke, a da je tek podizanjem optužnice, optuženi saznao da mu se stavlja na teret i instaliranje navedene opreme, nikako ne znači da je povređeno njegovo pravo na odbranu, kao ni pravo na pravično </a:t>
            </a:r>
            <a:r>
              <a:rPr lang="sr-Latn-CS" dirty="0" smtClean="0">
                <a:latin typeface="Times New Roman" panose="02020603050405020304" pitchFamily="18" charset="0"/>
                <a:ea typeface="Times New Roman" panose="02020603050405020304" pitchFamily="18" charset="0"/>
              </a:rPr>
              <a:t>suđenje.</a:t>
            </a:r>
            <a:endParaRPr lang="en-US" dirty="0" smtClean="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algn="ctr">
              <a:spcAft>
                <a:spcPts val="0"/>
              </a:spcAft>
            </a:pPr>
            <a:r>
              <a:rPr lang="en-US" dirty="0">
                <a:latin typeface="Times New Roman" panose="02020603050405020304" pitchFamily="18" charset="0"/>
                <a:ea typeface="Times New Roman" panose="02020603050405020304" pitchFamily="18" charset="0"/>
              </a:rPr>
              <a:t> </a:t>
            </a:r>
            <a:r>
              <a:rPr lang="bs-Latn-BA" dirty="0" smtClean="0">
                <a:latin typeface="Times New Roman" panose="02020603050405020304" pitchFamily="18" charset="0"/>
                <a:ea typeface="Times New Roman" panose="02020603050405020304" pitchFamily="18" charset="0"/>
              </a:rPr>
              <a:t/>
            </a:r>
            <a:br>
              <a:rPr lang="bs-Latn-BA" dirty="0" smtClean="0">
                <a:latin typeface="Times New Roman" panose="02020603050405020304" pitchFamily="18" charset="0"/>
                <a:ea typeface="Times New Roman" panose="02020603050405020304" pitchFamily="18" charset="0"/>
              </a:rPr>
            </a:br>
            <a:r>
              <a:rPr lang="bs-Latn-BA" sz="4000" dirty="0" smtClean="0">
                <a:latin typeface="Times New Roman" panose="02020603050405020304" pitchFamily="18" charset="0"/>
                <a:ea typeface="Times New Roman" panose="02020603050405020304" pitchFamily="18" charset="0"/>
              </a:rPr>
              <a:t>Predmet </a:t>
            </a:r>
            <a:r>
              <a:rPr lang="bs-Latn-BA" sz="4000" dirty="0" err="1" smtClean="0">
                <a:latin typeface="Times New Roman" panose="02020603050405020304" pitchFamily="18" charset="0"/>
                <a:ea typeface="Times New Roman" panose="02020603050405020304" pitchFamily="18" charset="0"/>
              </a:rPr>
              <a:t>br</a:t>
            </a:r>
            <a:r>
              <a:rPr lang="bs-Latn-BA" sz="4000" dirty="0" smtClean="0">
                <a:latin typeface="Times New Roman" panose="02020603050405020304" pitchFamily="18" charset="0"/>
                <a:ea typeface="Times New Roman" panose="02020603050405020304" pitchFamily="18" charset="0"/>
              </a:rPr>
              <a:t>: </a:t>
            </a:r>
            <a:r>
              <a:rPr lang="en-US" sz="4000" dirty="0" smtClean="0">
                <a:latin typeface="Times New Roman" panose="02020603050405020304" pitchFamily="18" charset="0"/>
                <a:ea typeface="Times New Roman" panose="02020603050405020304" pitchFamily="18" charset="0"/>
              </a:rPr>
              <a:t>11 </a:t>
            </a:r>
            <a:r>
              <a:rPr lang="en-US" sz="4000" dirty="0">
                <a:latin typeface="Times New Roman" panose="02020603050405020304" pitchFamily="18" charset="0"/>
                <a:ea typeface="Times New Roman" panose="02020603050405020304" pitchFamily="18" charset="0"/>
              </a:rPr>
              <a:t>0 </a:t>
            </a:r>
            <a:r>
              <a:rPr lang="bs-Latn-BA" sz="4000" dirty="0">
                <a:latin typeface="Times New Roman" panose="02020603050405020304" pitchFamily="18" charset="0"/>
                <a:ea typeface="Times New Roman" panose="02020603050405020304" pitchFamily="18" charset="0"/>
              </a:rPr>
              <a:t>K</a:t>
            </a:r>
            <a:r>
              <a:rPr lang="en-US" sz="4000" dirty="0" smtClean="0">
                <a:latin typeface="Times New Roman" panose="02020603050405020304" pitchFamily="18" charset="0"/>
                <a:ea typeface="Times New Roman" panose="02020603050405020304" pitchFamily="18" charset="0"/>
              </a:rPr>
              <a:t> </a:t>
            </a:r>
            <a:r>
              <a:rPr lang="en-US" sz="4000" dirty="0">
                <a:latin typeface="Times New Roman" panose="02020603050405020304" pitchFamily="18" charset="0"/>
                <a:ea typeface="Times New Roman" panose="02020603050405020304" pitchFamily="18" charset="0"/>
              </a:rPr>
              <a:t>01</a:t>
            </a:r>
            <a:r>
              <a:rPr lang="sr-Cyrl-BA" sz="4000" dirty="0">
                <a:latin typeface="Times New Roman" panose="02020603050405020304" pitchFamily="18" charset="0"/>
                <a:ea typeface="Times New Roman" panose="02020603050405020304" pitchFamily="18" charset="0"/>
              </a:rPr>
              <a:t>5181</a:t>
            </a:r>
            <a:r>
              <a:rPr lang="en-US" sz="4000" dirty="0">
                <a:latin typeface="Times New Roman" panose="02020603050405020304" pitchFamily="18" charset="0"/>
                <a:ea typeface="Times New Roman" panose="02020603050405020304" pitchFamily="18" charset="0"/>
              </a:rPr>
              <a:t> 1</a:t>
            </a:r>
            <a:r>
              <a:rPr lang="sr-Cyrl-BA" sz="4000" dirty="0">
                <a:latin typeface="Times New Roman" panose="02020603050405020304" pitchFamily="18" charset="0"/>
                <a:ea typeface="Times New Roman" panose="02020603050405020304" pitchFamily="18" charset="0"/>
              </a:rPr>
              <a:t>8</a:t>
            </a:r>
            <a:r>
              <a:rPr lang="en-US" sz="4000" dirty="0">
                <a:latin typeface="Times New Roman" panose="02020603050405020304" pitchFamily="18" charset="0"/>
                <a:ea typeface="Times New Roman" panose="02020603050405020304" pitchFamily="18" charset="0"/>
              </a:rPr>
              <a:t> </a:t>
            </a:r>
            <a:r>
              <a:rPr lang="en-US" sz="4000" dirty="0" smtClean="0">
                <a:latin typeface="Times New Roman" panose="02020603050405020304" pitchFamily="18" charset="0"/>
                <a:ea typeface="Times New Roman" panose="02020603050405020304" pitchFamily="18" charset="0"/>
              </a:rPr>
              <a:t>К</a:t>
            </a:r>
            <a:r>
              <a:rPr lang="bs-Latn-BA" sz="4000" dirty="0" smtClean="0">
                <a:latin typeface="Times New Roman" panose="02020603050405020304" pitchFamily="18" charset="0"/>
                <a:ea typeface="Times New Roman" panose="02020603050405020304" pitchFamily="18" charset="0"/>
              </a:rPr>
              <a:t>ž</a:t>
            </a:r>
            <a:r>
              <a:rPr lang="sr-Cyrl-BA" sz="4000" dirty="0" smtClean="0">
                <a:latin typeface="Times New Roman" panose="02020603050405020304" pitchFamily="18" charset="0"/>
                <a:ea typeface="Times New Roman" panose="02020603050405020304" pitchFamily="18" charset="0"/>
              </a:rPr>
              <a:t> </a:t>
            </a:r>
            <a:r>
              <a:rPr lang="sr-Cyrl-BA" sz="4000" dirty="0">
                <a:latin typeface="Times New Roman" panose="02020603050405020304" pitchFamily="18" charset="0"/>
                <a:ea typeface="Times New Roman" panose="02020603050405020304" pitchFamily="18" charset="0"/>
              </a:rPr>
              <a:t>5 </a:t>
            </a:r>
            <a:r>
              <a:rPr lang="en-US" sz="4000" dirty="0">
                <a:latin typeface="Times New Roman" panose="02020603050405020304" pitchFamily="18" charset="0"/>
                <a:ea typeface="Times New Roman" panose="02020603050405020304" pitchFamily="18" charset="0"/>
              </a:rPr>
              <a:t/>
            </a:r>
            <a:br>
              <a:rPr lang="en-US" sz="4000" dirty="0">
                <a:latin typeface="Times New Roman" panose="02020603050405020304" pitchFamily="18" charset="0"/>
                <a:ea typeface="Times New Roman" panose="02020603050405020304" pitchFamily="18" charset="0"/>
              </a:rPr>
            </a:br>
            <a:endParaRPr lang="en-US" altLang="en-US" sz="4000" dirty="0" smtClean="0"/>
          </a:p>
        </p:txBody>
      </p:sp>
      <p:sp>
        <p:nvSpPr>
          <p:cNvPr id="20483" name="Content Placeholder 2"/>
          <p:cNvSpPr>
            <a:spLocks noGrp="1"/>
          </p:cNvSpPr>
          <p:nvPr>
            <p:ph idx="1"/>
          </p:nvPr>
        </p:nvSpPr>
        <p:spPr/>
        <p:txBody>
          <a:bodyPr>
            <a:normAutofit fontScale="62500" lnSpcReduction="20000"/>
          </a:bodyPr>
          <a:lstStyle/>
          <a:p>
            <a:pPr marL="0" indent="0" algn="just">
              <a:spcAft>
                <a:spcPts val="0"/>
              </a:spcAft>
              <a:buNone/>
            </a:pPr>
            <a:r>
              <a:rPr lang="sr-Latn-CS" sz="2900" dirty="0" smtClean="0">
                <a:latin typeface="Times New Roman" panose="02020603050405020304" pitchFamily="18" charset="0"/>
                <a:ea typeface="Times New Roman" panose="02020603050405020304" pitchFamily="18" charset="0"/>
              </a:rPr>
              <a:t>„Naime</a:t>
            </a:r>
            <a:r>
              <a:rPr lang="sr-Latn-CS" sz="2900" dirty="0">
                <a:latin typeface="Times New Roman" panose="02020603050405020304" pitchFamily="18" charset="0"/>
                <a:ea typeface="Times New Roman" panose="02020603050405020304" pitchFamily="18" charset="0"/>
              </a:rPr>
              <a:t>, odredbom člana 6. stav 1. ZKP RS, propisano je da osumnjičeni već na prvom ispitivanju mora biti </a:t>
            </a:r>
            <a:r>
              <a:rPr lang="sr-Latn-CS" sz="2900" dirty="0" err="1">
                <a:latin typeface="Times New Roman" panose="02020603050405020304" pitchFamily="18" charset="0"/>
                <a:ea typeface="Times New Roman" panose="02020603050405020304" pitchFamily="18" charset="0"/>
              </a:rPr>
              <a:t>obavješten</a:t>
            </a:r>
            <a:r>
              <a:rPr lang="sr-Latn-CS" sz="2900" dirty="0">
                <a:latin typeface="Times New Roman" panose="02020603050405020304" pitchFamily="18" charset="0"/>
                <a:ea typeface="Times New Roman" panose="02020603050405020304" pitchFamily="18" charset="0"/>
              </a:rPr>
              <a:t> o </a:t>
            </a:r>
            <a:r>
              <a:rPr lang="sr-Latn-CS" sz="2900" dirty="0" err="1">
                <a:latin typeface="Times New Roman" panose="02020603050405020304" pitchFamily="18" charset="0"/>
                <a:ea typeface="Times New Roman" panose="02020603050405020304" pitchFamily="18" charset="0"/>
              </a:rPr>
              <a:t>djelu</a:t>
            </a:r>
            <a:r>
              <a:rPr lang="sr-Latn-CS" sz="2900" dirty="0">
                <a:latin typeface="Times New Roman" panose="02020603050405020304" pitchFamily="18" charset="0"/>
                <a:ea typeface="Times New Roman" panose="02020603050405020304" pitchFamily="18" charset="0"/>
              </a:rPr>
              <a:t> za koje se tereti i o osnovima sumnje protiv njega, a u konkretnom slučaju, žalba branioca i ne osporava činjenicu da je optuženi prilikom prvog ispitivanja u svojstvu osumnjičenog, </a:t>
            </a:r>
            <a:r>
              <a:rPr lang="sr-Latn-CS" sz="2900" dirty="0" err="1">
                <a:latin typeface="Times New Roman" panose="02020603050405020304" pitchFamily="18" charset="0"/>
                <a:ea typeface="Times New Roman" panose="02020603050405020304" pitchFamily="18" charset="0"/>
              </a:rPr>
              <a:t>obavješten</a:t>
            </a:r>
            <a:r>
              <a:rPr lang="sr-Latn-CS" sz="2900" dirty="0">
                <a:latin typeface="Times New Roman" panose="02020603050405020304" pitchFamily="18" charset="0"/>
                <a:ea typeface="Times New Roman" panose="02020603050405020304" pitchFamily="18" charset="0"/>
              </a:rPr>
              <a:t> o </a:t>
            </a:r>
            <a:r>
              <a:rPr lang="sr-Latn-CS" sz="2900" dirty="0" err="1">
                <a:latin typeface="Times New Roman" panose="02020603050405020304" pitchFamily="18" charset="0"/>
                <a:ea typeface="Times New Roman" panose="02020603050405020304" pitchFamily="18" charset="0"/>
              </a:rPr>
              <a:t>djelu</a:t>
            </a:r>
            <a:r>
              <a:rPr lang="sr-Latn-CS" sz="2900" dirty="0">
                <a:latin typeface="Times New Roman" panose="02020603050405020304" pitchFamily="18" charset="0"/>
                <a:ea typeface="Times New Roman" panose="02020603050405020304" pitchFamily="18" charset="0"/>
              </a:rPr>
              <a:t> za koje se tereti ( neovlašćene proizvodnje i prometa opojnih droga iz člana 224. stav 2. u vezi sa stavom 1. KZ RS) i o osnovima sumnje protiv njega. Međutim, činjenica što optuženi prilikom njegovog prvog ispitivanja u svojstvu osumnjičenog, nije </a:t>
            </a:r>
            <a:r>
              <a:rPr lang="sr-Latn-CS" sz="2900" dirty="0" err="1" smtClean="0">
                <a:latin typeface="Times New Roman" panose="02020603050405020304" pitchFamily="18" charset="0"/>
                <a:ea typeface="Times New Roman" panose="02020603050405020304" pitchFamily="18" charset="0"/>
              </a:rPr>
              <a:t>obavješten</a:t>
            </a:r>
            <a:r>
              <a:rPr lang="sr-Latn-CS" sz="2900" dirty="0" smtClean="0">
                <a:latin typeface="Times New Roman" panose="02020603050405020304" pitchFamily="18" charset="0"/>
                <a:ea typeface="Times New Roman" panose="02020603050405020304" pitchFamily="18" charset="0"/>
              </a:rPr>
              <a:t> </a:t>
            </a:r>
            <a:r>
              <a:rPr lang="sr-Latn-CS" sz="2900" dirty="0">
                <a:latin typeface="Times New Roman" panose="02020603050405020304" pitchFamily="18" charset="0"/>
                <a:ea typeface="Times New Roman" panose="02020603050405020304" pitchFamily="18" charset="0"/>
              </a:rPr>
              <a:t>o svim činjenicama i dokazima koji ga terete, nikako ne znači da je povređeno njegovo pravo na odbranu, kako to u žalbi tvrdi njegov branilac. Naime, odredba člana 6. stav 2. ZKP RS, za razliku od stav 1. istog člana, ne pominje prvo ispitivanje osumnjičenog, pa </a:t>
            </a:r>
            <a:r>
              <a:rPr lang="sr-Latn-CS" sz="2900" dirty="0" err="1">
                <a:latin typeface="Times New Roman" panose="02020603050405020304" pitchFamily="18" charset="0"/>
                <a:ea typeface="Times New Roman" panose="02020603050405020304" pitchFamily="18" charset="0"/>
              </a:rPr>
              <a:t>obavještenja</a:t>
            </a:r>
            <a:r>
              <a:rPr lang="sr-Latn-CS" sz="2900" dirty="0">
                <a:latin typeface="Times New Roman" panose="02020603050405020304" pitchFamily="18" charset="0"/>
                <a:ea typeface="Times New Roman" panose="02020603050405020304" pitchFamily="18" charset="0"/>
              </a:rPr>
              <a:t> navedena u stavu 2., koja se moraju dati osumnjičenom, odnosno optuženom, se trebaju posmatrati u kontekstu čitavog prvostepenog postupka, do donošenja presude. U konkretnom slučaju, kako je nesporno da je optuženi o svim činjenicama i dokazima koje ga terete, upoznat podizanjem optužnice, kao i tokom glavnog pretresa, izvođenjem svih dokaza, te kako mu je od strane prvostepenog suda omogućeno da se izjasni o svim tim činjenicama i dokazima, to po mišljenju ovog suda, nije povređeno njegovo pravo na odbranu</a:t>
            </a:r>
            <a:r>
              <a:rPr lang="sr-Latn-CS" sz="2900" dirty="0" smtClean="0">
                <a:latin typeface="Times New Roman" panose="02020603050405020304" pitchFamily="18" charset="0"/>
                <a:ea typeface="Times New Roman" panose="02020603050405020304" pitchFamily="18" charset="0"/>
              </a:rPr>
              <a:t>.“    </a:t>
            </a:r>
            <a:r>
              <a:rPr lang="sr-Latn-CS" sz="2900" dirty="0">
                <a:latin typeface="Times New Roman" panose="02020603050405020304" pitchFamily="18" charset="0"/>
                <a:ea typeface="Times New Roman" panose="02020603050405020304" pitchFamily="18" charset="0"/>
              </a:rPr>
              <a:t> </a:t>
            </a:r>
            <a:endParaRPr lang="en-US" sz="2900" dirty="0">
              <a:latin typeface="Times New Roman" panose="02020603050405020304" pitchFamily="18" charset="0"/>
              <a:ea typeface="Times New Roman" panose="02020603050405020304" pitchFamily="18" charset="0"/>
            </a:endParaRPr>
          </a:p>
          <a:p>
            <a:pPr marL="0" indent="0" eaLnBrk="1" hangingPunct="1">
              <a:buNone/>
            </a:pPr>
            <a:endParaRPr lang="en-US" altLang="en-US" dirty="0" smtClean="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bs-Latn-BA" altLang="sr-Latn-RS" sz="3200" dirty="0" smtClean="0">
                <a:solidFill>
                  <a:schemeClr val="tx1"/>
                </a:solidFill>
                <a:cs typeface="Arial" panose="020B0604020202020204" pitchFamily="34" charset="0"/>
              </a:rPr>
              <a:t>Zapisnik o pretresanju stana i drugih prostorija</a:t>
            </a:r>
            <a:endParaRPr lang="en-US" altLang="en-US" dirty="0" smtClean="0">
              <a:solidFill>
                <a:schemeClr val="tx1"/>
              </a:solidFill>
            </a:endParaRPr>
          </a:p>
        </p:txBody>
      </p:sp>
      <p:sp>
        <p:nvSpPr>
          <p:cNvPr id="3" name="Content Placeholder 2"/>
          <p:cNvSpPr>
            <a:spLocks noGrp="1"/>
          </p:cNvSpPr>
          <p:nvPr>
            <p:ph idx="1"/>
          </p:nvPr>
        </p:nvSpPr>
        <p:spPr/>
        <p:txBody>
          <a:bodyPr>
            <a:normAutofit/>
          </a:bodyPr>
          <a:lstStyle/>
          <a:p>
            <a:pPr marL="0" indent="0" algn="just">
              <a:buNone/>
              <a:defRPr/>
            </a:pPr>
            <a:endParaRPr lang="sr-Latn-CS" sz="2800" dirty="0" smtClean="0">
              <a:latin typeface="Times New Roman" panose="02020603050405020304" pitchFamily="18" charset="0"/>
              <a:ea typeface="Times New Roman" panose="02020603050405020304" pitchFamily="18" charset="0"/>
            </a:endParaRPr>
          </a:p>
          <a:p>
            <a:pPr marL="0" indent="0" algn="just">
              <a:buNone/>
              <a:defRPr/>
            </a:pPr>
            <a:r>
              <a:rPr lang="sr-Latn-CS" sz="2800" dirty="0" smtClean="0">
                <a:latin typeface="Times New Roman" panose="02020603050405020304" pitchFamily="18" charset="0"/>
                <a:ea typeface="Times New Roman" panose="02020603050405020304" pitchFamily="18" charset="0"/>
              </a:rPr>
              <a:t>Činjenica </a:t>
            </a:r>
            <a:r>
              <a:rPr lang="sr-Latn-CS" sz="2800" dirty="0">
                <a:latin typeface="Times New Roman" panose="02020603050405020304" pitchFamily="18" charset="0"/>
                <a:ea typeface="Times New Roman" panose="02020603050405020304" pitchFamily="18" charset="0"/>
              </a:rPr>
              <a:t>da </a:t>
            </a:r>
            <a:r>
              <a:rPr lang="sr-Latn-CS" sz="2800" dirty="0" err="1">
                <a:latin typeface="Times New Roman" panose="02020603050405020304" pitchFamily="18" charset="0"/>
                <a:ea typeface="Times New Roman" panose="02020603050405020304" pitchFamily="18" charset="0"/>
              </a:rPr>
              <a:t>svjedoci</a:t>
            </a:r>
            <a:r>
              <a:rPr lang="sr-Latn-CS" sz="2800" dirty="0">
                <a:latin typeface="Times New Roman" panose="02020603050405020304" pitchFamily="18" charset="0"/>
                <a:ea typeface="Times New Roman" panose="02020603050405020304" pitchFamily="18" charset="0"/>
              </a:rPr>
              <a:t> koji su prisustvovali radnji pretresanja objekata </a:t>
            </a:r>
            <a:r>
              <a:rPr lang="sr-Latn-CS" sz="2800" dirty="0" err="1">
                <a:latin typeface="Times New Roman" panose="02020603050405020304" pitchFamily="18" charset="0"/>
                <a:ea typeface="Times New Roman" panose="02020603050405020304" pitchFamily="18" charset="0"/>
              </a:rPr>
              <a:t>gdje</a:t>
            </a:r>
            <a:r>
              <a:rPr lang="sr-Latn-CS" sz="2800" dirty="0">
                <a:latin typeface="Times New Roman" panose="02020603050405020304" pitchFamily="18" charset="0"/>
                <a:ea typeface="Times New Roman" panose="02020603050405020304" pitchFamily="18" charset="0"/>
              </a:rPr>
              <a:t> je </a:t>
            </a:r>
            <a:r>
              <a:rPr lang="sr-Latn-CS" sz="2800" dirty="0" err="1">
                <a:latin typeface="Times New Roman" panose="02020603050405020304" pitchFamily="18" charset="0"/>
                <a:ea typeface="Times New Roman" panose="02020603050405020304" pitchFamily="18" charset="0"/>
              </a:rPr>
              <a:t>pronađana</a:t>
            </a:r>
            <a:r>
              <a:rPr lang="sr-Latn-CS" sz="2800" dirty="0">
                <a:latin typeface="Times New Roman" panose="02020603050405020304" pitchFamily="18" charset="0"/>
                <a:ea typeface="Times New Roman" panose="02020603050405020304" pitchFamily="18" charset="0"/>
              </a:rPr>
              <a:t> instalirana oprema za </a:t>
            </a:r>
            <a:r>
              <a:rPr lang="sr-Latn-CS" sz="2800" dirty="0" err="1">
                <a:latin typeface="Times New Roman" panose="02020603050405020304" pitchFamily="18" charset="0"/>
                <a:ea typeface="Times New Roman" panose="02020603050405020304" pitchFamily="18" charset="0"/>
              </a:rPr>
              <a:t>vještački</a:t>
            </a:r>
            <a:r>
              <a:rPr lang="sr-Latn-CS" sz="2800" dirty="0">
                <a:latin typeface="Times New Roman" panose="02020603050405020304" pitchFamily="18" charset="0"/>
                <a:ea typeface="Times New Roman" panose="02020603050405020304" pitchFamily="18" charset="0"/>
              </a:rPr>
              <a:t> uzgoj biljke konoplje „</a:t>
            </a:r>
            <a:r>
              <a:rPr lang="sr-Latn-CS" sz="2800" dirty="0" err="1">
                <a:latin typeface="Times New Roman" panose="02020603050405020304" pitchFamily="18" charset="0"/>
                <a:ea typeface="Times New Roman" panose="02020603050405020304" pitchFamily="18" charset="0"/>
              </a:rPr>
              <a:t>Cannabis</a:t>
            </a:r>
            <a:r>
              <a:rPr lang="sr-Latn-CS" sz="2800" dirty="0">
                <a:latin typeface="Times New Roman" panose="02020603050405020304" pitchFamily="18" charset="0"/>
                <a:ea typeface="Times New Roman" panose="02020603050405020304" pitchFamily="18" charset="0"/>
              </a:rPr>
              <a:t> </a:t>
            </a:r>
            <a:r>
              <a:rPr lang="sr-Latn-CS" sz="2800" dirty="0" err="1">
                <a:latin typeface="Times New Roman" panose="02020603050405020304" pitchFamily="18" charset="0"/>
                <a:ea typeface="Times New Roman" panose="02020603050405020304" pitchFamily="18" charset="0"/>
              </a:rPr>
              <a:t>Sativa</a:t>
            </a:r>
            <a:r>
              <a:rPr lang="sr-Latn-CS" sz="2800" dirty="0">
                <a:latin typeface="Times New Roman" panose="02020603050405020304" pitchFamily="18" charset="0"/>
                <a:ea typeface="Times New Roman" panose="02020603050405020304" pitchFamily="18" charset="0"/>
              </a:rPr>
              <a:t> L“, kao i stabljike ove biljke, nisu potpisali svaku stranicu zapisnika o pretresanju, ne čini </a:t>
            </a:r>
            <a:r>
              <a:rPr lang="sr-Latn-CS" sz="2800" dirty="0" smtClean="0">
                <a:latin typeface="Times New Roman" panose="02020603050405020304" pitchFamily="18" charset="0"/>
                <a:ea typeface="Times New Roman" panose="02020603050405020304" pitchFamily="18" charset="0"/>
              </a:rPr>
              <a:t>taj </a:t>
            </a:r>
            <a:r>
              <a:rPr lang="sr-Latn-CS" sz="2800" dirty="0">
                <a:latin typeface="Times New Roman" panose="02020603050405020304" pitchFamily="18" charset="0"/>
                <a:ea typeface="Times New Roman" panose="02020603050405020304" pitchFamily="18" charset="0"/>
              </a:rPr>
              <a:t>zapisnik, kao ni radnju pretresanja, </a:t>
            </a:r>
            <a:r>
              <a:rPr lang="sr-Latn-CS" sz="2800" dirty="0" smtClean="0">
                <a:latin typeface="Times New Roman" panose="02020603050405020304" pitchFamily="18" charset="0"/>
                <a:ea typeface="Times New Roman" panose="02020603050405020304" pitchFamily="18" charset="0"/>
              </a:rPr>
              <a:t>nezakonitom</a:t>
            </a:r>
            <a:r>
              <a:rPr lang="sr-Latn-CS" sz="2800" dirty="0">
                <a:latin typeface="Times New Roman" panose="02020603050405020304" pitchFamily="18" charset="0"/>
                <a:ea typeface="Times New Roman" panose="02020603050405020304" pitchFamily="18" charset="0"/>
              </a:rPr>
              <a:t>.</a:t>
            </a:r>
            <a:endParaRPr lang="en-US" sz="2800" dirty="0" smtClean="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algn="ctr"/>
            <a:r>
              <a:rPr lang="bs-Latn-BA" altLang="sr-Latn-RS" sz="3200" dirty="0" smtClean="0">
                <a:solidFill>
                  <a:schemeClr val="tx1"/>
                </a:solidFill>
                <a:cs typeface="Arial" panose="020B0604020202020204" pitchFamily="34" charset="0"/>
              </a:rPr>
              <a:t>Iz presude VS RS </a:t>
            </a:r>
            <a:r>
              <a:rPr lang="bs-Latn-BA" altLang="sr-Latn-RS" sz="2800" dirty="0" err="1" smtClean="0">
                <a:solidFill>
                  <a:schemeClr val="tx1"/>
                </a:solidFill>
                <a:cs typeface="Arial" panose="020B0604020202020204" pitchFamily="34" charset="0"/>
              </a:rPr>
              <a:t>br</a:t>
            </a:r>
            <a:r>
              <a:rPr lang="az-Latn-AZ" altLang="sr-Latn-RS" sz="2800" dirty="0" smtClean="0">
                <a:solidFill>
                  <a:schemeClr val="tx1"/>
                </a:solidFill>
                <a:cs typeface="Arial" panose="020B0604020202020204" pitchFamily="34" charset="0"/>
              </a:rPr>
              <a:t>:</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11 0 </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K</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01</a:t>
            </a:r>
            <a:r>
              <a:rPr lang="sr-Cyrl-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5181</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1</a:t>
            </a:r>
            <a:r>
              <a:rPr lang="sr-Cyrl-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8</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К</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ž</a:t>
            </a:r>
            <a:r>
              <a:rPr lang="sr-Cyrl-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5</a:t>
            </a:r>
            <a:r>
              <a:rPr lang="bs-Latn-BA" altLang="sr-Latn-RS" sz="2800" dirty="0" smtClean="0">
                <a:solidFill>
                  <a:schemeClr val="tx1"/>
                </a:solidFill>
                <a:cs typeface="Arial" panose="020B0604020202020204" pitchFamily="34" charset="0"/>
              </a:rPr>
              <a:t> </a:t>
            </a:r>
            <a:endParaRPr lang="en-US" altLang="en-US" dirty="0" smtClean="0">
              <a:solidFill>
                <a:schemeClr val="tx1"/>
              </a:solidFill>
            </a:endParaRPr>
          </a:p>
        </p:txBody>
      </p:sp>
      <p:sp>
        <p:nvSpPr>
          <p:cNvPr id="22531" name="Content Placeholder 2"/>
          <p:cNvSpPr>
            <a:spLocks noGrp="1"/>
          </p:cNvSpPr>
          <p:nvPr>
            <p:ph idx="1"/>
          </p:nvPr>
        </p:nvSpPr>
        <p:spPr/>
        <p:txBody>
          <a:bodyPr>
            <a:normAutofit fontScale="92500"/>
          </a:bodyPr>
          <a:lstStyle/>
          <a:p>
            <a:pPr indent="0" algn="just">
              <a:spcAft>
                <a:spcPts val="0"/>
              </a:spcAft>
              <a:buNone/>
            </a:pPr>
            <a:r>
              <a:rPr lang="bs-Latn-BA" altLang="sr-Latn-RS" sz="2400" dirty="0" smtClean="0">
                <a:solidFill>
                  <a:schemeClr val="tx1"/>
                </a:solidFill>
                <a:cs typeface="Arial" panose="020B0604020202020204" pitchFamily="34" charset="0"/>
              </a:rPr>
              <a:t>“</a:t>
            </a:r>
            <a:r>
              <a:rPr lang="sr-Latn-CS" dirty="0">
                <a:latin typeface="Times New Roman" panose="02020603050405020304" pitchFamily="18" charset="0"/>
                <a:ea typeface="Times New Roman" panose="02020603050405020304" pitchFamily="18" charset="0"/>
              </a:rPr>
              <a:t>Ovo s toga što odredbe ZKP RS ne propisuju obavezu potpisivanja svake stranice zapisnika o pretresanju od strane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a odredba člana 65. stav (2) ZKP RS (u kojoj je propisano potpisivanja svakog lista zapisnika), a na koju ukazuje branilac, odnosi se na zapisnike o ispitivanju lica. U konkretnom slučaju ne radi se o zapisniku o saslušanju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već o zapisniku o preduzetoj radnji pretresanja, kojom prilikom su prisustvovali dva </a:t>
            </a:r>
            <a:r>
              <a:rPr lang="sr-Latn-CS" dirty="0" err="1">
                <a:latin typeface="Times New Roman" panose="02020603050405020304" pitchFamily="18" charset="0"/>
                <a:ea typeface="Times New Roman" panose="02020603050405020304" pitchFamily="18" charset="0"/>
              </a:rPr>
              <a:t>punoljetna</a:t>
            </a:r>
            <a:r>
              <a:rPr lang="sr-Latn-CS" dirty="0">
                <a:latin typeface="Times New Roman" panose="02020603050405020304" pitchFamily="18" charset="0"/>
                <a:ea typeface="Times New Roman" panose="02020603050405020304" pitchFamily="18" charset="0"/>
              </a:rPr>
              <a:t> građanina kao </a:t>
            </a:r>
            <a:r>
              <a:rPr lang="sr-Latn-CS" dirty="0" err="1">
                <a:latin typeface="Times New Roman" panose="02020603050405020304" pitchFamily="18" charset="0"/>
                <a:ea typeface="Times New Roman" panose="02020603050405020304" pitchFamily="18" charset="0"/>
              </a:rPr>
              <a:t>svjedoci</a:t>
            </a:r>
            <a:r>
              <a:rPr lang="sr-Latn-CS" dirty="0">
                <a:latin typeface="Times New Roman" panose="02020603050405020304" pitchFamily="18" charset="0"/>
                <a:ea typeface="Times New Roman" panose="02020603050405020304" pitchFamily="18" charset="0"/>
              </a:rPr>
              <a:t>, koji su prije početka pretresanja upozoreni da paze kako se pretresanje vrši i da imaju pravo da prije potpisivanja zapisnika stave svoje prigovore, kako je to propisano odredbom člana 124. stav 4. ZKP RS. Osim toga,  na kraju zapisnika o pretresanju konstatovano je da je prisutnima zapisnik pročitan, da su isti izjavili da je sadržaj zapisnika istinit i svojeručno ga </a:t>
            </a:r>
            <a:r>
              <a:rPr lang="sr-Latn-CS" dirty="0" smtClean="0">
                <a:latin typeface="Times New Roman" panose="02020603050405020304" pitchFamily="18" charset="0"/>
                <a:ea typeface="Times New Roman" panose="02020603050405020304" pitchFamily="18" charset="0"/>
              </a:rPr>
              <a:t>potpisali.“</a:t>
            </a:r>
            <a:endParaRPr lang="en-US" dirty="0">
              <a:latin typeface="Times New Roman" panose="02020603050405020304" pitchFamily="18" charset="0"/>
              <a:ea typeface="Times New Roman" panose="02020603050405020304" pitchFamily="18" charset="0"/>
            </a:endParaRPr>
          </a:p>
          <a:p>
            <a:pPr marL="0" indent="0" algn="just" eaLnBrk="1" hangingPunct="1">
              <a:lnSpc>
                <a:spcPct val="80000"/>
              </a:lnSpc>
              <a:buNone/>
            </a:pPr>
            <a:endParaRPr lang="bs-Latn-BA" altLang="sr-Latn-RS" sz="2400" dirty="0" smtClean="0">
              <a:solidFill>
                <a:schemeClr val="tx1"/>
              </a:solidFill>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algn="ctr" eaLnBrk="1" hangingPunct="1"/>
            <a:r>
              <a:rPr lang="bs-Latn-BA" altLang="sr-Latn-RS" sz="2400" dirty="0" smtClean="0">
                <a:solidFill>
                  <a:schemeClr val="tx1"/>
                </a:solidFill>
                <a:cs typeface="Arial" panose="020B0604020202020204" pitchFamily="34" charset="0"/>
              </a:rPr>
              <a:t>Iz presude Vrhovnog suda Republike Srpske </a:t>
            </a:r>
            <a:br>
              <a:rPr lang="bs-Latn-BA" altLang="sr-Latn-RS" sz="2400" dirty="0" smtClean="0">
                <a:solidFill>
                  <a:schemeClr val="tx1"/>
                </a:solidFill>
                <a:cs typeface="Arial" panose="020B0604020202020204" pitchFamily="34" charset="0"/>
              </a:rPr>
            </a:br>
            <a:r>
              <a:rPr lang="bs-Latn-BA" altLang="sr-Latn-RS" sz="2400" dirty="0" smtClean="0">
                <a:solidFill>
                  <a:schemeClr val="tx1"/>
                </a:solidFill>
                <a:cs typeface="Arial" panose="020B0604020202020204" pitchFamily="34" charset="0"/>
              </a:rPr>
              <a:t>br:12 0 K 004724 17 </a:t>
            </a:r>
            <a:r>
              <a:rPr lang="bs-Latn-BA" altLang="sr-Latn-RS" sz="2400" dirty="0" err="1" smtClean="0">
                <a:solidFill>
                  <a:schemeClr val="tx1"/>
                </a:solidFill>
                <a:cs typeface="Arial" panose="020B0604020202020204" pitchFamily="34" charset="0"/>
              </a:rPr>
              <a:t>Kž</a:t>
            </a:r>
            <a:r>
              <a:rPr lang="bs-Latn-BA" altLang="sr-Latn-RS" sz="2400" dirty="0" smtClean="0">
                <a:solidFill>
                  <a:schemeClr val="tx1"/>
                </a:solidFill>
                <a:cs typeface="Arial" panose="020B0604020202020204" pitchFamily="34" charset="0"/>
              </a:rPr>
              <a:t> 6</a:t>
            </a:r>
            <a:endParaRPr lang="en-US" altLang="en-US" dirty="0" smtClean="0">
              <a:solidFill>
                <a:schemeClr val="tx1"/>
              </a:solidFill>
            </a:endParaRPr>
          </a:p>
        </p:txBody>
      </p:sp>
      <p:sp>
        <p:nvSpPr>
          <p:cNvPr id="23555" name="Content Placeholder 2"/>
          <p:cNvSpPr>
            <a:spLocks noGrp="1"/>
          </p:cNvSpPr>
          <p:nvPr>
            <p:ph idx="1"/>
          </p:nvPr>
        </p:nvSpPr>
        <p:spPr/>
        <p:txBody>
          <a:bodyPr>
            <a:normAutofit/>
          </a:bodyPr>
          <a:lstStyle/>
          <a:p>
            <a:pPr marL="0" indent="0" algn="just">
              <a:lnSpc>
                <a:spcPct val="80000"/>
              </a:lnSpc>
              <a:buNone/>
            </a:pPr>
            <a:r>
              <a:rPr lang="sr-Latn-CS" sz="2000" b="1" dirty="0" smtClean="0">
                <a:latin typeface="Times New Roman" panose="02020603050405020304" pitchFamily="18" charset="0"/>
                <a:ea typeface="Times New Roman" panose="02020603050405020304" pitchFamily="18" charset="0"/>
              </a:rPr>
              <a:t>Sud </a:t>
            </a:r>
            <a:r>
              <a:rPr lang="sr-Latn-CS" sz="2000" b="1" dirty="0">
                <a:latin typeface="Times New Roman" panose="02020603050405020304" pitchFamily="18" charset="0"/>
                <a:ea typeface="Times New Roman" panose="02020603050405020304" pitchFamily="18" charset="0"/>
              </a:rPr>
              <a:t>nije ovlašten da zabrani tužiocu </a:t>
            </a:r>
            <a:r>
              <a:rPr lang="sr-Latn-CS" sz="2000" b="1" dirty="0" err="1">
                <a:latin typeface="Times New Roman" panose="02020603050405020304" pitchFamily="18" charset="0"/>
                <a:ea typeface="Times New Roman" panose="02020603050405020304" pitchFamily="18" charset="0"/>
              </a:rPr>
              <a:t>izmjenu</a:t>
            </a:r>
            <a:r>
              <a:rPr lang="sr-Latn-CS" sz="2000" b="1" dirty="0">
                <a:latin typeface="Times New Roman" panose="02020603050405020304" pitchFamily="18" charset="0"/>
                <a:ea typeface="Times New Roman" panose="02020603050405020304" pitchFamily="18" charset="0"/>
              </a:rPr>
              <a:t> optužnice, ali nije vezan za </a:t>
            </a:r>
            <a:r>
              <a:rPr lang="sr-Latn-CS" sz="2000" b="1" dirty="0" err="1">
                <a:latin typeface="Times New Roman" panose="02020603050405020304" pitchFamily="18" charset="0"/>
                <a:ea typeface="Times New Roman" panose="02020603050405020304" pitchFamily="18" charset="0"/>
              </a:rPr>
              <a:t>prijedloge</a:t>
            </a:r>
            <a:r>
              <a:rPr lang="sr-Latn-CS" sz="2000" b="1" dirty="0">
                <a:latin typeface="Times New Roman" panose="02020603050405020304" pitchFamily="18" charset="0"/>
                <a:ea typeface="Times New Roman" panose="02020603050405020304" pitchFamily="18" charset="0"/>
              </a:rPr>
              <a:t> tužioca u pogledu pravne </a:t>
            </a:r>
            <a:r>
              <a:rPr lang="sr-Latn-CS" sz="2000" b="1" dirty="0" err="1">
                <a:latin typeface="Times New Roman" panose="02020603050405020304" pitchFamily="18" charset="0"/>
                <a:ea typeface="Times New Roman" panose="02020603050405020304" pitchFamily="18" charset="0"/>
              </a:rPr>
              <a:t>ocjene</a:t>
            </a:r>
            <a:r>
              <a:rPr lang="sr-Latn-CS" sz="2000" b="1" dirty="0">
                <a:latin typeface="Times New Roman" panose="02020603050405020304" pitchFamily="18" charset="0"/>
                <a:ea typeface="Times New Roman" panose="02020603050405020304" pitchFamily="18" charset="0"/>
              </a:rPr>
              <a:t> </a:t>
            </a:r>
            <a:r>
              <a:rPr lang="sr-Latn-CS" sz="2000" b="1" dirty="0" err="1">
                <a:latin typeface="Times New Roman" panose="02020603050405020304" pitchFamily="18" charset="0"/>
                <a:ea typeface="Times New Roman" panose="02020603050405020304" pitchFamily="18" charset="0"/>
              </a:rPr>
              <a:t>djela</a:t>
            </a:r>
            <a:r>
              <a:rPr lang="sr-Latn-CS" sz="2000" b="1" dirty="0">
                <a:latin typeface="Times New Roman" panose="02020603050405020304" pitchFamily="18" charset="0"/>
                <a:ea typeface="Times New Roman" panose="02020603050405020304" pitchFamily="18" charset="0"/>
              </a:rPr>
              <a:t>, kako je to propisano odredbom člana 294. stav 2. ZKP RS. </a:t>
            </a:r>
            <a:endParaRPr lang="sr-Latn-CS" sz="2000" b="1" dirty="0" smtClean="0">
              <a:latin typeface="Times New Roman" panose="02020603050405020304" pitchFamily="18" charset="0"/>
              <a:ea typeface="Times New Roman" panose="02020603050405020304" pitchFamily="18" charset="0"/>
            </a:endParaRPr>
          </a:p>
          <a:p>
            <a:pPr marL="0" indent="0" algn="just">
              <a:lnSpc>
                <a:spcPct val="80000"/>
              </a:lnSpc>
              <a:buNone/>
            </a:pPr>
            <a:endParaRPr lang="sr-Latn-CS" sz="2000" dirty="0" smtClean="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
              <a:lnSpc>
                <a:spcPct val="80000"/>
              </a:lnSpc>
              <a:buNone/>
            </a:pPr>
            <a:r>
              <a:rPr lang="sr-Latn-CS" sz="2000" dirty="0" smtClean="0">
                <a:solidFill>
                  <a:schemeClr val="tx1"/>
                </a:solidFill>
                <a:latin typeface="Times New Roman" panose="02020603050405020304" pitchFamily="18" charset="0"/>
                <a:ea typeface="Times New Roman" panose="02020603050405020304" pitchFamily="18" charset="0"/>
                <a:cs typeface="Arial" panose="020B0604020202020204" pitchFamily="34" charset="0"/>
              </a:rPr>
              <a:t>Iz obrazloženja presude: „</a:t>
            </a:r>
            <a:r>
              <a:rPr lang="sr-Latn-CS" sz="2000" dirty="0">
                <a:latin typeface="Times New Roman" panose="02020603050405020304" pitchFamily="18" charset="0"/>
                <a:ea typeface="Times New Roman" panose="02020603050405020304" pitchFamily="18" charset="0"/>
              </a:rPr>
              <a:t> Nema povrede prava na odbranu, kao bitne povrede odredaba krivičnog postupka iz </a:t>
            </a:r>
            <a:r>
              <a:rPr lang="sr-Latn-CS" sz="2000" dirty="0" err="1">
                <a:latin typeface="Times New Roman" panose="02020603050405020304" pitchFamily="18" charset="0"/>
                <a:ea typeface="Times New Roman" panose="02020603050405020304" pitchFamily="18" charset="0"/>
              </a:rPr>
              <a:t>čalan</a:t>
            </a:r>
            <a:r>
              <a:rPr lang="sr-Latn-CS" sz="2000" dirty="0">
                <a:latin typeface="Times New Roman" panose="02020603050405020304" pitchFamily="18" charset="0"/>
                <a:ea typeface="Times New Roman" panose="02020603050405020304" pitchFamily="18" charset="0"/>
              </a:rPr>
              <a:t> 311.stav 1. tačka g) ZKP RS, na koje je ukazala žalba branioca optuženih, a koja je po tvrdnjama iz žalbe učinjena na način što je prvostepeni sud dozvolio tužiocu da na glavnom pretresu, ponovo </a:t>
            </a:r>
            <a:r>
              <a:rPr lang="sr-Latn-CS" sz="2000" dirty="0" err="1">
                <a:latin typeface="Times New Roman" panose="02020603050405020304" pitchFamily="18" charset="0"/>
                <a:ea typeface="Times New Roman" panose="02020603050405020304" pitchFamily="18" charset="0"/>
              </a:rPr>
              <a:t>izmijeni</a:t>
            </a:r>
            <a:r>
              <a:rPr lang="sr-Latn-CS" sz="2000" dirty="0">
                <a:latin typeface="Times New Roman" panose="02020603050405020304" pitchFamily="18" charset="0"/>
                <a:ea typeface="Times New Roman" panose="02020603050405020304" pitchFamily="18" charset="0"/>
              </a:rPr>
              <a:t> optužnicu. Naime, odredba člana 290. ZKP RS propisuje da ako tužilac </a:t>
            </a:r>
            <a:r>
              <a:rPr lang="sr-Latn-CS" sz="2000" dirty="0" err="1">
                <a:latin typeface="Times New Roman" panose="02020603050405020304" pitchFamily="18" charset="0"/>
                <a:ea typeface="Times New Roman" panose="02020603050405020304" pitchFamily="18" charset="0"/>
              </a:rPr>
              <a:t>ocijeni</a:t>
            </a:r>
            <a:r>
              <a:rPr lang="sr-Latn-CS" sz="2000" dirty="0">
                <a:latin typeface="Times New Roman" panose="02020603050405020304" pitchFamily="18" charset="0"/>
                <a:ea typeface="Times New Roman" panose="02020603050405020304" pitchFamily="18" charset="0"/>
              </a:rPr>
              <a:t> da izvedeni dokazi ukazuju da se </a:t>
            </a:r>
            <a:r>
              <a:rPr lang="sr-Latn-CS" sz="2000" dirty="0" err="1">
                <a:latin typeface="Times New Roman" panose="02020603050405020304" pitchFamily="18" charset="0"/>
                <a:ea typeface="Times New Roman" panose="02020603050405020304" pitchFamily="18" charset="0"/>
              </a:rPr>
              <a:t>izmijenilo</a:t>
            </a:r>
            <a:r>
              <a:rPr lang="sr-Latn-CS" sz="2000" dirty="0">
                <a:latin typeface="Times New Roman" panose="02020603050405020304" pitchFamily="18" charset="0"/>
                <a:ea typeface="Times New Roman" panose="02020603050405020304" pitchFamily="18" charset="0"/>
              </a:rPr>
              <a:t> činjenično stanje izneseno u optužnici, on može na glavnom pretresu </a:t>
            </a:r>
            <a:r>
              <a:rPr lang="sr-Latn-CS" sz="2000" dirty="0" err="1">
                <a:latin typeface="Times New Roman" panose="02020603050405020304" pitchFamily="18" charset="0"/>
                <a:ea typeface="Times New Roman" panose="02020603050405020304" pitchFamily="18" charset="0"/>
              </a:rPr>
              <a:t>izmijeniti</a:t>
            </a:r>
            <a:r>
              <a:rPr lang="sr-Latn-CS" sz="2000" dirty="0">
                <a:latin typeface="Times New Roman" panose="02020603050405020304" pitchFamily="18" charset="0"/>
                <a:ea typeface="Times New Roman" panose="02020603050405020304" pitchFamily="18" charset="0"/>
              </a:rPr>
              <a:t> optužnicu</a:t>
            </a:r>
            <a:r>
              <a:rPr lang="sr-Latn-CS" sz="2000" dirty="0" smtClean="0">
                <a:latin typeface="Times New Roman" panose="02020603050405020304" pitchFamily="18" charset="0"/>
                <a:ea typeface="Times New Roman" panose="02020603050405020304" pitchFamily="18" charset="0"/>
              </a:rPr>
              <a:t>. Dakle</a:t>
            </a:r>
            <a:r>
              <a:rPr lang="sr-Latn-CS" sz="2000" dirty="0">
                <a:latin typeface="Times New Roman" panose="02020603050405020304" pitchFamily="18" charset="0"/>
                <a:ea typeface="Times New Roman" panose="02020603050405020304" pitchFamily="18" charset="0"/>
              </a:rPr>
              <a:t>, radi se o diskrecionom pravu tužioca, pa sud nije ovlašten da zabrani tužiocu </a:t>
            </a:r>
            <a:r>
              <a:rPr lang="sr-Latn-CS" sz="2000" dirty="0" err="1">
                <a:latin typeface="Times New Roman" panose="02020603050405020304" pitchFamily="18" charset="0"/>
                <a:ea typeface="Times New Roman" panose="02020603050405020304" pitchFamily="18" charset="0"/>
              </a:rPr>
              <a:t>izmjenu</a:t>
            </a:r>
            <a:r>
              <a:rPr lang="sr-Latn-CS" sz="2000" dirty="0">
                <a:latin typeface="Times New Roman" panose="02020603050405020304" pitchFamily="18" charset="0"/>
                <a:ea typeface="Times New Roman" panose="02020603050405020304" pitchFamily="18" charset="0"/>
              </a:rPr>
              <a:t> optužnice, ali nije vezan za </a:t>
            </a:r>
            <a:r>
              <a:rPr lang="sr-Latn-CS" sz="2000" dirty="0" err="1">
                <a:latin typeface="Times New Roman" panose="02020603050405020304" pitchFamily="18" charset="0"/>
                <a:ea typeface="Times New Roman" panose="02020603050405020304" pitchFamily="18" charset="0"/>
              </a:rPr>
              <a:t>prijedloge</a:t>
            </a:r>
            <a:r>
              <a:rPr lang="sr-Latn-CS" sz="2000" dirty="0">
                <a:latin typeface="Times New Roman" panose="02020603050405020304" pitchFamily="18" charset="0"/>
                <a:ea typeface="Times New Roman" panose="02020603050405020304" pitchFamily="18" charset="0"/>
              </a:rPr>
              <a:t> tužioca u pogledu pravne </a:t>
            </a:r>
            <a:r>
              <a:rPr lang="sr-Latn-CS" sz="2000" dirty="0" err="1">
                <a:latin typeface="Times New Roman" panose="02020603050405020304" pitchFamily="18" charset="0"/>
                <a:ea typeface="Times New Roman" panose="02020603050405020304" pitchFamily="18" charset="0"/>
              </a:rPr>
              <a:t>ocjene</a:t>
            </a:r>
            <a:r>
              <a:rPr lang="sr-Latn-CS" sz="2000" dirty="0">
                <a:latin typeface="Times New Roman" panose="02020603050405020304" pitchFamily="18" charset="0"/>
                <a:ea typeface="Times New Roman" panose="02020603050405020304" pitchFamily="18" charset="0"/>
              </a:rPr>
              <a:t> </a:t>
            </a:r>
            <a:r>
              <a:rPr lang="sr-Latn-CS" sz="2000" dirty="0" err="1">
                <a:latin typeface="Times New Roman" panose="02020603050405020304" pitchFamily="18" charset="0"/>
                <a:ea typeface="Times New Roman" panose="02020603050405020304" pitchFamily="18" charset="0"/>
              </a:rPr>
              <a:t>djela</a:t>
            </a:r>
            <a:r>
              <a:rPr lang="sr-Latn-CS" sz="2000" dirty="0">
                <a:latin typeface="Times New Roman" panose="02020603050405020304" pitchFamily="18" charset="0"/>
                <a:ea typeface="Times New Roman" panose="02020603050405020304" pitchFamily="18" charset="0"/>
              </a:rPr>
              <a:t>, kako je to propisano odredbom člana 294. stav 2. ZKP RS</a:t>
            </a:r>
            <a:r>
              <a:rPr lang="sr-Latn-CS" sz="2000" dirty="0" smtClean="0">
                <a:latin typeface="Times New Roman" panose="02020603050405020304" pitchFamily="18" charset="0"/>
                <a:ea typeface="Times New Roman" panose="02020603050405020304" pitchFamily="18" charset="0"/>
              </a:rPr>
              <a:t>.“</a:t>
            </a:r>
            <a:endParaRPr lang="bs-Latn-BA" sz="2000" dirty="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pPr algn="ctr"/>
            <a:r>
              <a:rPr lang="bs-Latn-BA" sz="3600" dirty="0" smtClean="0">
                <a:latin typeface="Times New Roman" panose="02020603050405020304" pitchFamily="18" charset="0"/>
                <a:ea typeface="Times New Roman" panose="02020603050405020304" pitchFamily="18" charset="0"/>
              </a:rPr>
              <a:t>Presuda VS RS </a:t>
            </a:r>
            <a:r>
              <a:rPr lang="bs-Latn-BA" sz="3600" dirty="0" err="1" smtClean="0">
                <a:latin typeface="Times New Roman" panose="02020603050405020304" pitchFamily="18" charset="0"/>
                <a:ea typeface="Times New Roman" panose="02020603050405020304" pitchFamily="18" charset="0"/>
              </a:rPr>
              <a:t>br</a:t>
            </a:r>
            <a:r>
              <a:rPr lang="bs-Latn-BA" sz="3600" dirty="0" smtClean="0">
                <a:latin typeface="Times New Roman" panose="02020603050405020304" pitchFamily="18" charset="0"/>
                <a:ea typeface="Times New Roman" panose="02020603050405020304" pitchFamily="18" charset="0"/>
              </a:rPr>
              <a:t>:</a:t>
            </a:r>
            <a:r>
              <a:rPr lang="en-US" sz="3600" dirty="0" smtClean="0">
                <a:latin typeface="Times New Roman" panose="02020603050405020304" pitchFamily="18" charset="0"/>
                <a:ea typeface="Times New Roman" panose="02020603050405020304" pitchFamily="18" charset="0"/>
              </a:rPr>
              <a:t>1</a:t>
            </a:r>
            <a:r>
              <a:rPr lang="sr-Cyrl-BA" sz="3600" dirty="0">
                <a:latin typeface="Times New Roman" panose="02020603050405020304" pitchFamily="18" charset="0"/>
                <a:ea typeface="Times New Roman" panose="02020603050405020304" pitchFamily="18" charset="0"/>
              </a:rPr>
              <a:t>3</a:t>
            </a:r>
            <a:r>
              <a:rPr lang="en-US" sz="3600" dirty="0">
                <a:latin typeface="Times New Roman" panose="02020603050405020304" pitchFamily="18" charset="0"/>
                <a:ea typeface="Times New Roman" panose="02020603050405020304" pitchFamily="18" charset="0"/>
              </a:rPr>
              <a:t> 0 </a:t>
            </a:r>
            <a:r>
              <a:rPr lang="sr-Cyrl-CS" sz="3600" dirty="0">
                <a:latin typeface="Times New Roman" panose="02020603050405020304" pitchFamily="18" charset="0"/>
                <a:ea typeface="Times New Roman" panose="02020603050405020304" pitchFamily="18" charset="0"/>
              </a:rPr>
              <a:t>К 0</a:t>
            </a:r>
            <a:r>
              <a:rPr lang="sr-Cyrl-RS" sz="3600" dirty="0">
                <a:latin typeface="Times New Roman" panose="02020603050405020304" pitchFamily="18" charset="0"/>
                <a:ea typeface="Times New Roman" panose="02020603050405020304" pitchFamily="18" charset="0"/>
              </a:rPr>
              <a:t>03738 </a:t>
            </a:r>
            <a:r>
              <a:rPr lang="sr-Cyrl-CS" sz="3600" dirty="0">
                <a:latin typeface="Times New Roman" panose="02020603050405020304" pitchFamily="18" charset="0"/>
                <a:ea typeface="Times New Roman" panose="02020603050405020304" pitchFamily="18" charset="0"/>
              </a:rPr>
              <a:t>17 </a:t>
            </a:r>
            <a:r>
              <a:rPr lang="sr-Cyrl-CS" sz="3600" dirty="0" err="1">
                <a:latin typeface="Times New Roman" panose="02020603050405020304" pitchFamily="18" charset="0"/>
                <a:ea typeface="Times New Roman" panose="02020603050405020304" pitchFamily="18" charset="0"/>
              </a:rPr>
              <a:t>Кж</a:t>
            </a:r>
            <a:r>
              <a:rPr lang="sr-Cyrl-CS" sz="3600" dirty="0">
                <a:latin typeface="Times New Roman" panose="02020603050405020304" pitchFamily="18" charset="0"/>
                <a:ea typeface="Times New Roman" panose="02020603050405020304" pitchFamily="18" charset="0"/>
              </a:rPr>
              <a:t> 23</a:t>
            </a:r>
            <a:endParaRPr lang="en-US" altLang="en-US" sz="3600" dirty="0" smtClean="0">
              <a:solidFill>
                <a:schemeClr val="tx1"/>
              </a:solidFill>
            </a:endParaRPr>
          </a:p>
        </p:txBody>
      </p:sp>
      <p:sp>
        <p:nvSpPr>
          <p:cNvPr id="24579" name="Content Placeholder 2"/>
          <p:cNvSpPr>
            <a:spLocks noGrp="1"/>
          </p:cNvSpPr>
          <p:nvPr>
            <p:ph idx="1"/>
          </p:nvPr>
        </p:nvSpPr>
        <p:spPr/>
        <p:txBody>
          <a:bodyPr>
            <a:normAutofit fontScale="92500"/>
          </a:bodyPr>
          <a:lstStyle/>
          <a:p>
            <a:pPr marL="0" indent="0" algn="just">
              <a:buNone/>
            </a:pPr>
            <a:r>
              <a:rPr lang="sr-Latn-CS" b="1" dirty="0" smtClean="0">
                <a:latin typeface="Times New Roman" panose="02020603050405020304" pitchFamily="18" charset="0"/>
                <a:ea typeface="Times New Roman" panose="02020603050405020304" pitchFamily="18" charset="0"/>
              </a:rPr>
              <a:t>Sama </a:t>
            </a:r>
            <a:r>
              <a:rPr lang="sr-Latn-CS" b="1" dirty="0">
                <a:latin typeface="Times New Roman" panose="02020603050405020304" pitchFamily="18" charset="0"/>
                <a:ea typeface="Times New Roman" panose="02020603050405020304" pitchFamily="18" charset="0"/>
              </a:rPr>
              <a:t>činjenica </a:t>
            </a:r>
            <a:r>
              <a:rPr lang="sr-Latn-CS" b="1" dirty="0" smtClean="0">
                <a:latin typeface="Times New Roman" panose="02020603050405020304" pitchFamily="18" charset="0"/>
                <a:ea typeface="Times New Roman" panose="02020603050405020304" pitchFamily="18" charset="0"/>
              </a:rPr>
              <a:t>što je </a:t>
            </a:r>
            <a:r>
              <a:rPr lang="sr-Latn-CS" b="1" dirty="0">
                <a:latin typeface="Times New Roman" panose="02020603050405020304" pitchFamily="18" charset="0"/>
                <a:ea typeface="Times New Roman" panose="02020603050405020304" pitchFamily="18" charset="0"/>
              </a:rPr>
              <a:t>isti sudija postupao i kao sudija za prethodni postupak i kao sudija za prethodno saslušanje, ne znači da je </a:t>
            </a:r>
            <a:r>
              <a:rPr lang="sr-Latn-CS" b="1" dirty="0" smtClean="0">
                <a:latin typeface="Times New Roman" panose="02020603050405020304" pitchFamily="18" charset="0"/>
                <a:ea typeface="Times New Roman" panose="02020603050405020304" pitchFamily="18" charset="0"/>
              </a:rPr>
              <a:t> taj krivični  </a:t>
            </a:r>
            <a:r>
              <a:rPr lang="sr-Latn-CS" b="1" dirty="0">
                <a:latin typeface="Times New Roman" panose="02020603050405020304" pitchFamily="18" charset="0"/>
                <a:ea typeface="Times New Roman" panose="02020603050405020304" pitchFamily="18" charset="0"/>
              </a:rPr>
              <a:t>postupak bio u </a:t>
            </a:r>
            <a:r>
              <a:rPr lang="sr-Latn-CS" b="1" dirty="0" err="1">
                <a:latin typeface="Times New Roman" panose="02020603050405020304" pitchFamily="18" charset="0"/>
                <a:ea typeface="Times New Roman" panose="02020603050405020304" pitchFamily="18" charset="0"/>
              </a:rPr>
              <a:t>cijelini</a:t>
            </a:r>
            <a:r>
              <a:rPr lang="sr-Latn-CS" b="1" dirty="0">
                <a:latin typeface="Times New Roman" panose="02020603050405020304" pitchFamily="18" charset="0"/>
                <a:ea typeface="Times New Roman" panose="02020603050405020304" pitchFamily="18" charset="0"/>
              </a:rPr>
              <a:t> </a:t>
            </a:r>
            <a:r>
              <a:rPr lang="sr-Latn-CS" b="1" dirty="0" smtClean="0">
                <a:latin typeface="Times New Roman" panose="02020603050405020304" pitchFamily="18" charset="0"/>
                <a:ea typeface="Times New Roman" panose="02020603050405020304" pitchFamily="18" charset="0"/>
              </a:rPr>
              <a:t>nezakonit.</a:t>
            </a:r>
          </a:p>
          <a:p>
            <a:pPr algn="just">
              <a:spcAft>
                <a:spcPts val="0"/>
              </a:spcAft>
            </a:pPr>
            <a:r>
              <a:rPr lang="sr-Latn-CS" altLang="en-US" b="1" dirty="0" smtClean="0">
                <a:solidFill>
                  <a:schemeClr val="tx1"/>
                </a:solidFill>
                <a:latin typeface="Times New Roman" panose="02020603050405020304" pitchFamily="18" charset="0"/>
              </a:rPr>
              <a:t>Iz obrazloženja presude: „ suprotno žalbenim navodima branioca optuženog, </a:t>
            </a:r>
            <a:r>
              <a:rPr lang="sr-Latn-CS" b="1" dirty="0" err="1" smtClean="0">
                <a:latin typeface="Times New Roman" panose="02020603050405020304" pitchFamily="18" charset="0"/>
                <a:ea typeface="Times New Roman" panose="02020603050405020304" pitchFamily="18" charset="0"/>
              </a:rPr>
              <a:t>ocjenu</a:t>
            </a:r>
            <a:r>
              <a:rPr lang="sr-Latn-CS" b="1" dirty="0" smtClean="0">
                <a:latin typeface="Times New Roman" panose="02020603050405020304" pitchFamily="18" charset="0"/>
                <a:ea typeface="Times New Roman" panose="02020603050405020304" pitchFamily="18" charset="0"/>
              </a:rPr>
              <a:t> </a:t>
            </a:r>
            <a:r>
              <a:rPr lang="sr-Latn-CS" b="1" dirty="0">
                <a:latin typeface="Times New Roman" panose="02020603050405020304" pitchFamily="18" charset="0"/>
                <a:ea typeface="Times New Roman" panose="02020603050405020304" pitchFamily="18" charset="0"/>
              </a:rPr>
              <a:t>zakonitost provedenih dokaza nije u isključivoj nadležnosti sudije za prethodno saslušanje (kada odlučuje o prethodnim prigovorima, kako je i bilo u ovom predmetu), obzirom da je odbrani na pretresu pred prvostepenim sudom data mogućnost da osporava zakonitost dokaza, što je ona i činila i ti prigovori su razmatrani od strane pretresnog </a:t>
            </a:r>
            <a:r>
              <a:rPr lang="sr-Latn-CS" b="1" dirty="0" err="1">
                <a:latin typeface="Times New Roman" panose="02020603050405020304" pitchFamily="18" charset="0"/>
                <a:ea typeface="Times New Roman" panose="02020603050405020304" pitchFamily="18" charset="0"/>
              </a:rPr>
              <a:t>vijeća</a:t>
            </a:r>
            <a:r>
              <a:rPr lang="sr-Latn-CS" b="1" dirty="0">
                <a:latin typeface="Times New Roman" panose="02020603050405020304" pitchFamily="18" charset="0"/>
                <a:ea typeface="Times New Roman" panose="02020603050405020304" pitchFamily="18" charset="0"/>
              </a:rPr>
              <a:t>, pa su tako, pojedini dokazi i </a:t>
            </a:r>
            <a:r>
              <a:rPr lang="sr-Latn-CS" b="1" dirty="0" err="1">
                <a:latin typeface="Times New Roman" panose="02020603050405020304" pitchFamily="18" charset="0"/>
                <a:ea typeface="Times New Roman" panose="02020603050405020304" pitchFamily="18" charset="0"/>
              </a:rPr>
              <a:t>ocjenjeni</a:t>
            </a:r>
            <a:r>
              <a:rPr lang="sr-Latn-CS" b="1" dirty="0">
                <a:latin typeface="Times New Roman" panose="02020603050405020304" pitchFamily="18" charset="0"/>
                <a:ea typeface="Times New Roman" panose="02020603050405020304" pitchFamily="18" charset="0"/>
              </a:rPr>
              <a:t> kao nezakoniti i na njima se ne zasniva pobijana presuda</a:t>
            </a:r>
            <a:r>
              <a:rPr lang="sr-Latn-CS" b="1" dirty="0" smtClean="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0" indent="0" algn="just">
              <a:buNone/>
            </a:pPr>
            <a:endParaRPr lang="en-US" altLang="en-US" dirty="0" smtClean="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altLang="sr-Latn-RS"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rPr>
              <a:t>P</a:t>
            </a:r>
            <a:r>
              <a:rPr lang="sr-Latn-CS"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repoznavanje lica na osnovu fotografija</a:t>
            </a:r>
            <a:endParaRPr lang="en-US" dirty="0"/>
          </a:p>
        </p:txBody>
      </p:sp>
      <p:sp>
        <p:nvSpPr>
          <p:cNvPr id="3" name="Content Placeholder 2"/>
          <p:cNvSpPr>
            <a:spLocks noGrp="1"/>
          </p:cNvSpPr>
          <p:nvPr>
            <p:ph idx="1"/>
          </p:nvPr>
        </p:nvSpPr>
        <p:spPr/>
        <p:txBody>
          <a:bodyPr/>
          <a:lstStyle/>
          <a:p>
            <a:pPr marL="0" indent="0" algn="just">
              <a:buNone/>
            </a:pPr>
            <a:r>
              <a:rPr lang="sr-Latn-CS" dirty="0" smtClean="0">
                <a:latin typeface="Times New Roman" panose="02020603050405020304" pitchFamily="18" charset="0"/>
                <a:ea typeface="Times New Roman" panose="02020603050405020304" pitchFamily="18" charset="0"/>
              </a:rPr>
              <a:t>Odredbom </a:t>
            </a:r>
            <a:r>
              <a:rPr lang="sr-Latn-CS" dirty="0">
                <a:latin typeface="Times New Roman" panose="02020603050405020304" pitchFamily="18" charset="0"/>
                <a:ea typeface="Times New Roman" panose="02020603050405020304" pitchFamily="18" charset="0"/>
              </a:rPr>
              <a:t>člana 150. stav 3. ZKP RS propisano je da ako je potrebno  da se utvrdi poznaje li </a:t>
            </a:r>
            <a:r>
              <a:rPr lang="sr-Latn-CS" dirty="0" err="1">
                <a:latin typeface="Times New Roman" panose="02020603050405020304" pitchFamily="18" charset="0"/>
                <a:ea typeface="Times New Roman" panose="02020603050405020304" pitchFamily="18" charset="0"/>
              </a:rPr>
              <a:t>svjedok</a:t>
            </a:r>
            <a:r>
              <a:rPr lang="sr-Latn-CS" dirty="0">
                <a:latin typeface="Times New Roman" panose="02020603050405020304" pitchFamily="18" charset="0"/>
                <a:ea typeface="Times New Roman" panose="02020603050405020304" pitchFamily="18" charset="0"/>
              </a:rPr>
              <a:t> lice ili predmet, tražiće se od njega prvo da ga opiše ili da navede znakove po kojima se razlikuju, pa će mu se tek poslije pokazati radi prepoznavanja i to zajedno sa drugim njemu nepoznatim licima, odnosno ako je to moguće, zajedno sa predmetima iste vrste, a stavom 4. istog člana, propisano je da ako prepoznavanje lica nije moguće u skladu sa stavom 3., prepoznavanje će se izvršiti na osnovu fotografija tog lica i fotografija </a:t>
            </a:r>
            <a:r>
              <a:rPr lang="sr-Latn-CS" dirty="0" err="1">
                <a:latin typeface="Times New Roman" panose="02020603050405020304" pitchFamily="18" charset="0"/>
                <a:ea typeface="Times New Roman" panose="02020603050405020304" pitchFamily="18" charset="0"/>
              </a:rPr>
              <a:t>svjedoku</a:t>
            </a:r>
            <a:r>
              <a:rPr lang="sr-Latn-CS" dirty="0">
                <a:latin typeface="Times New Roman" panose="02020603050405020304" pitchFamily="18" charset="0"/>
                <a:ea typeface="Times New Roman" panose="02020603050405020304" pitchFamily="18" charset="0"/>
              </a:rPr>
              <a:t> nepoznatih lica.</a:t>
            </a:r>
            <a:endParaRPr lang="en-US" dirty="0"/>
          </a:p>
        </p:txBody>
      </p:sp>
    </p:spTree>
    <p:extLst>
      <p:ext uri="{BB962C8B-B14F-4D97-AF65-F5344CB8AC3E}">
        <p14:creationId xmlns:p14="http://schemas.microsoft.com/office/powerpoint/2010/main" val="1543916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spcAft>
                <a:spcPts val="0"/>
              </a:spcAft>
            </a:pPr>
            <a:r>
              <a:rPr lang="bs-Latn-BA" sz="3600" dirty="0" smtClean="0"/>
              <a:t/>
            </a:r>
            <a:br>
              <a:rPr lang="bs-Latn-BA" sz="3600" dirty="0" smtClean="0"/>
            </a:br>
            <a:r>
              <a:rPr lang="bs-Latn-BA" sz="3600" dirty="0" smtClean="0"/>
              <a:t>Iz presude VS RS </a:t>
            </a:r>
            <a:r>
              <a:rPr lang="bs-Latn-BA" sz="3600" dirty="0" err="1" smtClean="0"/>
              <a:t>br</a:t>
            </a:r>
            <a:r>
              <a:rPr lang="bs-Latn-BA" sz="3600" dirty="0" smtClean="0"/>
              <a:t>: </a:t>
            </a:r>
            <a:r>
              <a:rPr lang="en-US" sz="3600" dirty="0">
                <a:latin typeface="Times New Roman" panose="02020603050405020304" pitchFamily="18" charset="0"/>
                <a:ea typeface="Times New Roman" panose="02020603050405020304" pitchFamily="18" charset="0"/>
              </a:rPr>
              <a:t>11 0 K 0</a:t>
            </a:r>
            <a:r>
              <a:rPr lang="sr-Cyrl-BA" sz="3600" dirty="0">
                <a:latin typeface="Times New Roman" panose="02020603050405020304" pitchFamily="18" charset="0"/>
                <a:ea typeface="Times New Roman" panose="02020603050405020304" pitchFamily="18" charset="0"/>
              </a:rPr>
              <a:t>22051</a:t>
            </a:r>
            <a:r>
              <a:rPr lang="en-US" sz="3600" dirty="0">
                <a:latin typeface="Times New Roman" panose="02020603050405020304" pitchFamily="18" charset="0"/>
                <a:ea typeface="Times New Roman" panose="02020603050405020304" pitchFamily="18" charset="0"/>
              </a:rPr>
              <a:t> 1</a:t>
            </a:r>
            <a:r>
              <a:rPr lang="sr-Cyrl-BA" sz="3600" dirty="0">
                <a:latin typeface="Times New Roman" panose="02020603050405020304" pitchFamily="18" charset="0"/>
                <a:ea typeface="Times New Roman" panose="02020603050405020304" pitchFamily="18" charset="0"/>
              </a:rPr>
              <a:t>9</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Кж</a:t>
            </a: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endParaRPr lang="en-US" sz="3600" dirty="0"/>
          </a:p>
        </p:txBody>
      </p:sp>
      <p:sp>
        <p:nvSpPr>
          <p:cNvPr id="3" name="Content Placeholder 2"/>
          <p:cNvSpPr>
            <a:spLocks noGrp="1"/>
          </p:cNvSpPr>
          <p:nvPr>
            <p:ph idx="1"/>
          </p:nvPr>
        </p:nvSpPr>
        <p:spPr/>
        <p:txBody>
          <a:bodyPr>
            <a:normAutofit fontScale="92500" lnSpcReduction="20000"/>
          </a:bodyPr>
          <a:lstStyle/>
          <a:p>
            <a:pPr marL="0" indent="0" algn="just">
              <a:spcAft>
                <a:spcPts val="0"/>
              </a:spcAft>
              <a:buNone/>
            </a:pPr>
            <a:r>
              <a:rPr lang="sr-Latn-CS" dirty="0" smtClean="0">
                <a:latin typeface="Times New Roman" panose="02020603050405020304" pitchFamily="18" charset="0"/>
                <a:ea typeface="Times New Roman" panose="02020603050405020304" pitchFamily="18" charset="0"/>
              </a:rPr>
              <a:t>„</a:t>
            </a:r>
            <a:r>
              <a:rPr lang="sr-Latn-CS" dirty="0" err="1" smtClean="0">
                <a:latin typeface="Times New Roman" panose="02020603050405020304" pitchFamily="18" charset="0"/>
                <a:ea typeface="Times New Roman" panose="02020603050405020304" pitchFamily="18" charset="0"/>
              </a:rPr>
              <a:t>Pritom</a:t>
            </a:r>
            <a:r>
              <a:rPr lang="sr-Latn-CS" dirty="0">
                <a:latin typeface="Times New Roman" panose="02020603050405020304" pitchFamily="18" charset="0"/>
                <a:ea typeface="Times New Roman" panose="02020603050405020304" pitchFamily="18" charset="0"/>
              </a:rPr>
              <a:t>, prepoznavanje na osnovu fotografija se upotrebljava ne samo u situaciji </a:t>
            </a:r>
            <a:r>
              <a:rPr lang="sr-Latn-CS" dirty="0" smtClean="0">
                <a:latin typeface="Times New Roman" panose="02020603050405020304" pitchFamily="18" charset="0"/>
                <a:ea typeface="Times New Roman" panose="02020603050405020304" pitchFamily="18" charset="0"/>
              </a:rPr>
              <a:t>kada </a:t>
            </a:r>
            <a:r>
              <a:rPr lang="sr-Latn-CS" dirty="0">
                <a:latin typeface="Times New Roman" panose="02020603050405020304" pitchFamily="18" charset="0"/>
                <a:ea typeface="Times New Roman" panose="02020603050405020304" pitchFamily="18" charset="0"/>
              </a:rPr>
              <a:t>osumnjičeni nije dostupan, kako to pogrešno smatra žalba, već i u situacijama kada postoje neke druge okolnosti koje opravdavaju upotrebu ovakvog načina izvođenja ove radnje. Tu spada situacija u kojoj je od vremena opažanja do vremena predočavanja protekao duži vremenski period, pa se osnovano pretpostavlja da se fizionomija osumnjičenog značajno </a:t>
            </a:r>
            <a:r>
              <a:rPr lang="sr-Latn-CS" dirty="0" err="1">
                <a:latin typeface="Times New Roman" panose="02020603050405020304" pitchFamily="18" charset="0"/>
                <a:ea typeface="Times New Roman" panose="02020603050405020304" pitchFamily="18" charset="0"/>
              </a:rPr>
              <a:t>promjenila</a:t>
            </a:r>
            <a:r>
              <a:rPr lang="sr-Latn-CS" dirty="0">
                <a:latin typeface="Times New Roman" panose="02020603050405020304" pitchFamily="18" charset="0"/>
                <a:ea typeface="Times New Roman" panose="02020603050405020304" pitchFamily="18" charset="0"/>
              </a:rPr>
              <a:t>. Prema tome, kako je u konkretnom slučaju, od perioda inkriminisanog događaja do perioda kada su preduzete radnje prepoznavanja na osnovu fotografija, proteklo čak 25 godina, prilikom radnje prepoznavanja, </a:t>
            </a:r>
            <a:r>
              <a:rPr lang="sr-Latn-CS" dirty="0" err="1">
                <a:latin typeface="Times New Roman" panose="02020603050405020304" pitchFamily="18" charset="0"/>
                <a:ea typeface="Times New Roman" panose="02020603050405020304" pitchFamily="18" charset="0"/>
              </a:rPr>
              <a:t>svjedocima</a:t>
            </a:r>
            <a:r>
              <a:rPr lang="sr-Latn-CS" dirty="0">
                <a:latin typeface="Times New Roman" panose="02020603050405020304" pitchFamily="18" charset="0"/>
                <a:ea typeface="Times New Roman" panose="02020603050405020304" pitchFamily="18" charset="0"/>
              </a:rPr>
              <a:t> je predočena fotografija optuženog </a:t>
            </a:r>
            <a:r>
              <a:rPr lang="sr-Latn-CS" dirty="0" smtClean="0">
                <a:latin typeface="Times New Roman" panose="02020603050405020304" pitchFamily="18" charset="0"/>
                <a:ea typeface="Times New Roman" panose="02020603050405020304" pitchFamily="18" charset="0"/>
              </a:rPr>
              <a:t>B. </a:t>
            </a:r>
            <a:r>
              <a:rPr lang="sr-Latn-CS" dirty="0">
                <a:latin typeface="Times New Roman" panose="02020603050405020304" pitchFamily="18" charset="0"/>
                <a:ea typeface="Times New Roman" panose="02020603050405020304" pitchFamily="18" charset="0"/>
              </a:rPr>
              <a:t>nastala u </a:t>
            </a:r>
            <a:r>
              <a:rPr lang="sr-Latn-CS" dirty="0" err="1">
                <a:latin typeface="Times New Roman" panose="02020603050405020304" pitchFamily="18" charset="0"/>
                <a:ea typeface="Times New Roman" panose="02020603050405020304" pitchFamily="18" charset="0"/>
              </a:rPr>
              <a:t>vrijeme</a:t>
            </a:r>
            <a:r>
              <a:rPr lang="sr-Latn-CS" dirty="0">
                <a:latin typeface="Times New Roman" panose="02020603050405020304" pitchFamily="18" charset="0"/>
                <a:ea typeface="Times New Roman" panose="02020603050405020304" pitchFamily="18" charset="0"/>
              </a:rPr>
              <a:t> približno vremenu opažanja, naravno zajedno sa fotografijama nespornih lica sličnog izgleda, nepoznatim </a:t>
            </a:r>
            <a:r>
              <a:rPr lang="sr-Latn-CS" dirty="0" err="1">
                <a:latin typeface="Times New Roman" panose="02020603050405020304" pitchFamily="18" charset="0"/>
                <a:ea typeface="Times New Roman" panose="02020603050405020304" pitchFamily="18" charset="0"/>
              </a:rPr>
              <a:t>svjedocima</a:t>
            </a:r>
            <a:r>
              <a:rPr lang="sr-Latn-CS" dirty="0">
                <a:latin typeface="Times New Roman" panose="02020603050405020304" pitchFamily="18" charset="0"/>
                <a:ea typeface="Times New Roman" panose="02020603050405020304" pitchFamily="18" charset="0"/>
              </a:rPr>
              <a:t>, to su, po </a:t>
            </a:r>
            <a:r>
              <a:rPr lang="sr-Latn-CS" dirty="0" err="1">
                <a:latin typeface="Times New Roman" panose="02020603050405020304" pitchFamily="18" charset="0"/>
                <a:ea typeface="Times New Roman" panose="02020603050405020304" pitchFamily="18" charset="0"/>
              </a:rPr>
              <a:t>ocjeni</a:t>
            </a:r>
            <a:r>
              <a:rPr lang="sr-Latn-CS" dirty="0">
                <a:latin typeface="Times New Roman" panose="02020603050405020304" pitchFamily="18" charset="0"/>
                <a:ea typeface="Times New Roman" panose="02020603050405020304" pitchFamily="18" charset="0"/>
              </a:rPr>
              <a:t> ovog suda zapisnici o prepoznavanju zakoniti dokazi</a:t>
            </a:r>
            <a:r>
              <a:rPr lang="sr-Latn-C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0" indent="0" algn="just">
              <a:spcAft>
                <a:spcPts val="0"/>
              </a:spcAft>
              <a:buNone/>
            </a:pPr>
            <a:r>
              <a:rPr lang="sr-Latn-CS"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05489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dirty="0">
                <a:solidFill>
                  <a:prstClr val="white"/>
                </a:solidFill>
                <a:latin typeface="Arial"/>
              </a:rPr>
              <a:t>Obim razmatranja žalbe </a:t>
            </a:r>
            <a:endParaRPr lang="en-US" dirty="0"/>
          </a:p>
        </p:txBody>
      </p:sp>
      <p:sp>
        <p:nvSpPr>
          <p:cNvPr id="3" name="Content Placeholder 2"/>
          <p:cNvSpPr>
            <a:spLocks noGrp="1"/>
          </p:cNvSpPr>
          <p:nvPr>
            <p:ph idx="1"/>
          </p:nvPr>
        </p:nvSpPr>
        <p:spPr/>
        <p:txBody>
          <a:bodyPr/>
          <a:lstStyle/>
          <a:p>
            <a:pPr marL="36512" lvl="0" indent="0" algn="just" defTabSz="914400" eaLnBrk="0" fontAlgn="base" hangingPunct="0">
              <a:lnSpc>
                <a:spcPct val="100000"/>
              </a:lnSpc>
              <a:spcBef>
                <a:spcPct val="20000"/>
              </a:spcBef>
              <a:spcAft>
                <a:spcPct val="0"/>
              </a:spcAft>
              <a:buClr>
                <a:srgbClr val="0F6FC6"/>
              </a:buClr>
              <a:buSzPct val="80000"/>
              <a:buNone/>
            </a:pPr>
            <a:endParaRPr lang="bs-Latn-BA" sz="3200" dirty="0" smtClean="0">
              <a:solidFill>
                <a:prstClr val="white"/>
              </a:solidFill>
              <a:latin typeface="Times New Roman"/>
            </a:endParaRPr>
          </a:p>
          <a:p>
            <a:pPr marL="36512" lvl="0" indent="0" algn="just" defTabSz="914400" eaLnBrk="0" fontAlgn="base" hangingPunct="0">
              <a:lnSpc>
                <a:spcPct val="100000"/>
              </a:lnSpc>
              <a:spcBef>
                <a:spcPct val="20000"/>
              </a:spcBef>
              <a:spcAft>
                <a:spcPct val="0"/>
              </a:spcAft>
              <a:buClr>
                <a:srgbClr val="0F6FC6"/>
              </a:buClr>
              <a:buSzPct val="80000"/>
              <a:buNone/>
            </a:pPr>
            <a:endParaRPr lang="bs-Latn-BA" sz="3200" dirty="0">
              <a:solidFill>
                <a:prstClr val="white"/>
              </a:solidFill>
              <a:latin typeface="Times New Roman"/>
            </a:endParaRPr>
          </a:p>
          <a:p>
            <a:pPr marL="36512" lvl="0" indent="0" algn="just" defTabSz="914400" eaLnBrk="0" fontAlgn="base" hangingPunct="0">
              <a:lnSpc>
                <a:spcPct val="100000"/>
              </a:lnSpc>
              <a:spcBef>
                <a:spcPct val="20000"/>
              </a:spcBef>
              <a:spcAft>
                <a:spcPct val="0"/>
              </a:spcAft>
              <a:buClr>
                <a:srgbClr val="0F6FC6"/>
              </a:buClr>
              <a:buSzPct val="80000"/>
              <a:buNone/>
            </a:pPr>
            <a:r>
              <a:rPr lang="bs-Latn-BA" sz="3200" dirty="0" smtClean="0">
                <a:solidFill>
                  <a:prstClr val="white"/>
                </a:solidFill>
                <a:latin typeface="Times New Roman"/>
              </a:rPr>
              <a:t>Drugostepeni </a:t>
            </a:r>
            <a:r>
              <a:rPr lang="bs-Latn-BA" sz="3200" dirty="0">
                <a:solidFill>
                  <a:prstClr val="white"/>
                </a:solidFill>
                <a:latin typeface="Times New Roman"/>
              </a:rPr>
              <a:t>sud ispituje presudu u onom dijelu u kojem se pobija žalbom, a po službenoj dužnosti da li je na štetu optuženog </a:t>
            </a:r>
            <a:r>
              <a:rPr lang="bs-Latn-BA" sz="3200" dirty="0" err="1">
                <a:solidFill>
                  <a:prstClr val="white"/>
                </a:solidFill>
                <a:latin typeface="Times New Roman"/>
              </a:rPr>
              <a:t>povređen</a:t>
            </a:r>
            <a:r>
              <a:rPr lang="bs-Latn-BA" sz="3200" dirty="0">
                <a:solidFill>
                  <a:prstClr val="white"/>
                </a:solidFill>
                <a:latin typeface="Times New Roman"/>
              </a:rPr>
              <a:t> Krivični zakon</a:t>
            </a:r>
            <a:r>
              <a:rPr lang="bs-Latn-BA" sz="2800" dirty="0">
                <a:solidFill>
                  <a:prstClr val="white"/>
                </a:solidFill>
                <a:latin typeface="Times New Roman"/>
              </a:rPr>
              <a:t>.</a:t>
            </a:r>
          </a:p>
          <a:p>
            <a:endParaRPr lang="en-US" dirty="0"/>
          </a:p>
        </p:txBody>
      </p:sp>
    </p:spTree>
    <p:extLst>
      <p:ext uri="{BB962C8B-B14F-4D97-AF65-F5344CB8AC3E}">
        <p14:creationId xmlns:p14="http://schemas.microsoft.com/office/powerpoint/2010/main" val="1885928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sr-Latn-CS" altLang="sr-Latn-RS" sz="2800" dirty="0" smtClean="0">
                <a:latin typeface="Times New Roman" panose="02020603050405020304" pitchFamily="18" charset="0"/>
              </a:rPr>
              <a:t>P</a:t>
            </a:r>
            <a:r>
              <a:rPr lang="sr-Latn-CS" sz="2800" dirty="0" smtClean="0">
                <a:latin typeface="Times New Roman" panose="02020603050405020304" pitchFamily="18" charset="0"/>
                <a:ea typeface="Times New Roman" panose="02020603050405020304" pitchFamily="18" charset="0"/>
              </a:rPr>
              <a:t>repoznavanje </a:t>
            </a:r>
            <a:r>
              <a:rPr lang="sr-Latn-CS" sz="2800" dirty="0">
                <a:latin typeface="Times New Roman" panose="02020603050405020304" pitchFamily="18" charset="0"/>
                <a:ea typeface="Times New Roman" panose="02020603050405020304" pitchFamily="18" charset="0"/>
              </a:rPr>
              <a:t>lica na osnovu </a:t>
            </a:r>
            <a:r>
              <a:rPr lang="sr-Latn-CS" sz="2800" dirty="0" smtClean="0">
                <a:latin typeface="Times New Roman" panose="02020603050405020304" pitchFamily="18" charset="0"/>
                <a:ea typeface="Times New Roman" panose="02020603050405020304" pitchFamily="18" charset="0"/>
              </a:rPr>
              <a:t>fotografija</a:t>
            </a:r>
            <a:endParaRPr lang="en-US" altLang="en-US" dirty="0" smtClean="0">
              <a:solidFill>
                <a:schemeClr val="tx1"/>
              </a:solidFill>
            </a:endParaRPr>
          </a:p>
        </p:txBody>
      </p:sp>
      <p:sp>
        <p:nvSpPr>
          <p:cNvPr id="25603" name="Content Placeholder 2"/>
          <p:cNvSpPr>
            <a:spLocks noGrp="1"/>
          </p:cNvSpPr>
          <p:nvPr>
            <p:ph idx="1"/>
          </p:nvPr>
        </p:nvSpPr>
        <p:spPr>
          <a:xfrm>
            <a:off x="840000" y="1706713"/>
            <a:ext cx="7675350" cy="4351338"/>
          </a:xfrm>
        </p:spPr>
        <p:txBody>
          <a:bodyPr>
            <a:noAutofit/>
          </a:bodyPr>
          <a:lstStyle/>
          <a:p>
            <a:pPr marL="0" lvl="0" indent="0" algn="just" defTabSz="457200">
              <a:lnSpc>
                <a:spcPct val="100000"/>
              </a:lnSpc>
              <a:spcBef>
                <a:spcPts val="0"/>
              </a:spcBef>
              <a:buNone/>
            </a:pPr>
            <a:r>
              <a:rPr lang="bs-Latn-BA" altLang="sr-Latn-RS" sz="2800" dirty="0" smtClean="0">
                <a:solidFill>
                  <a:prstClr val="white"/>
                </a:solidFill>
                <a:ea typeface="+mj-ea"/>
                <a:cs typeface="Arial" panose="020B0604020202020204" pitchFamily="34" charset="0"/>
              </a:rPr>
              <a:t>Iz </a:t>
            </a:r>
            <a:r>
              <a:rPr lang="bs-Latn-BA" altLang="sr-Latn-RS" sz="2800" dirty="0">
                <a:solidFill>
                  <a:prstClr val="white"/>
                </a:solidFill>
                <a:ea typeface="+mj-ea"/>
                <a:cs typeface="Arial" panose="020B0604020202020204" pitchFamily="34" charset="0"/>
              </a:rPr>
              <a:t>presude Vrhovnog suda RS </a:t>
            </a:r>
            <a:r>
              <a:rPr lang="bs-Latn-BA" altLang="sr-Latn-RS" sz="2800" dirty="0" smtClean="0">
                <a:solidFill>
                  <a:prstClr val="white"/>
                </a:solidFill>
                <a:ea typeface="+mj-ea"/>
                <a:cs typeface="Arial" panose="020B0604020202020204" pitchFamily="34" charset="0"/>
              </a:rPr>
              <a:t>broj: </a:t>
            </a:r>
            <a:r>
              <a:rPr lang="en-US"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a:t>
            </a:r>
            <a:r>
              <a:rPr lang="sr-Cyrl-BA"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3</a:t>
            </a:r>
            <a:r>
              <a:rPr lang="en-US"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0 </a:t>
            </a:r>
            <a:r>
              <a:rPr lang="sr-Cyrl-CS"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К 0</a:t>
            </a:r>
            <a:r>
              <a:rPr lang="sr-Cyrl-RS"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03738 </a:t>
            </a:r>
            <a:r>
              <a:rPr lang="sr-Cyrl-CS"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17 </a:t>
            </a:r>
            <a:r>
              <a:rPr lang="bs-Latn-BA" dirty="0" err="1"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Kž</a:t>
            </a:r>
            <a:r>
              <a:rPr lang="sr-Cyrl-CS"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23</a:t>
            </a:r>
            <a:r>
              <a:rPr lang="bs-Latn-BA"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a:t>
            </a:r>
            <a:r>
              <a:rPr lang="bs-Latn-BA"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rPr>
              <a:t>„</a:t>
            </a:r>
            <a:r>
              <a:rPr lang="en-US" dirty="0" smtClean="0">
                <a:latin typeface="Times New Roman" panose="02020603050405020304" pitchFamily="18" charset="0"/>
                <a:ea typeface="Times New Roman" panose="02020603050405020304" pitchFamily="18" charset="0"/>
              </a:rPr>
              <a:t> </a:t>
            </a:r>
            <a:r>
              <a:rPr lang="sr-Latn-CS" sz="1600" dirty="0">
                <a:latin typeface="Times New Roman" panose="02020603050405020304" pitchFamily="18" charset="0"/>
                <a:ea typeface="Times New Roman" panose="02020603050405020304" pitchFamily="18" charset="0"/>
              </a:rPr>
              <a:t>suprotno navodima iz žalbi branilaca optuženog, pobijana presuda se ne zasniva na nezakonitim dokazima, zbog čega su neosnovani i prigovori ovih žalbi o počinjenoj bitnoj povredi odredaba krivičnog postupka iz člana 311. stav 1. tačka z) ZKP RS. Naime, zapisnici o prepoznavanju lica na osnovu fotografija, sa pratećim fotodokumentacijama, kao i zapisnici o prepoznavanju lica, su zakoniti dokazi, kako je to pravilno utvrdio i prvostepeni sud. </a:t>
            </a:r>
            <a:r>
              <a:rPr lang="sr-Latn-CS" sz="1600" dirty="0" smtClean="0">
                <a:latin typeface="Times New Roman" panose="02020603050405020304" pitchFamily="18" charset="0"/>
                <a:ea typeface="Times New Roman" panose="02020603050405020304" pitchFamily="18" charset="0"/>
              </a:rPr>
              <a:t>Ovo s toga što je </a:t>
            </a:r>
            <a:r>
              <a:rPr lang="sr-Latn-CS" sz="1600" dirty="0">
                <a:latin typeface="Times New Roman" panose="02020603050405020304" pitchFamily="18" charset="0"/>
                <a:ea typeface="Times New Roman" panose="02020603050405020304" pitchFamily="18" charset="0"/>
              </a:rPr>
              <a:t>prepoznavanje lica na osnovu </a:t>
            </a:r>
            <a:r>
              <a:rPr lang="sr-Latn-CS" sz="1600" dirty="0" smtClean="0">
                <a:latin typeface="Times New Roman" panose="02020603050405020304" pitchFamily="18" charset="0"/>
                <a:ea typeface="Times New Roman" panose="02020603050405020304" pitchFamily="18" charset="0"/>
              </a:rPr>
              <a:t>fotografija </a:t>
            </a:r>
            <a:r>
              <a:rPr lang="sr-Latn-CS" sz="1600" dirty="0">
                <a:latin typeface="Times New Roman" panose="02020603050405020304" pitchFamily="18" charset="0"/>
                <a:ea typeface="Times New Roman" panose="02020603050405020304" pitchFamily="18" charset="0"/>
              </a:rPr>
              <a:t>bila hitna radnja u cilju otkrivanja učinioca i pronalaska otuđenog vozila i u toj fazi postupka, optuženi su bili na </a:t>
            </a:r>
            <a:r>
              <a:rPr lang="sr-Latn-CS" sz="1600" dirty="0" smtClean="0">
                <a:latin typeface="Times New Roman" panose="02020603050405020304" pitchFamily="18" charset="0"/>
                <a:ea typeface="Times New Roman" panose="02020603050405020304" pitchFamily="18" charset="0"/>
              </a:rPr>
              <a:t>područjima </a:t>
            </a:r>
            <a:r>
              <a:rPr lang="sr-Latn-CS" sz="1600" dirty="0">
                <a:latin typeface="Times New Roman" panose="02020603050405020304" pitchFamily="18" charset="0"/>
                <a:ea typeface="Times New Roman" panose="02020603050405020304" pitchFamily="18" charset="0"/>
              </a:rPr>
              <a:t>drugih policijskih stanica, a upitno je bilo neposredno po prijavi krađe i postojanje osnova sumnje, da su baš ta lica učestvovala u izvršenju </a:t>
            </a:r>
            <a:r>
              <a:rPr lang="sr-Latn-CS" sz="1600" dirty="0" err="1" smtClean="0">
                <a:latin typeface="Times New Roman" panose="02020603050405020304" pitchFamily="18" charset="0"/>
                <a:ea typeface="Times New Roman" panose="02020603050405020304" pitchFamily="18" charset="0"/>
              </a:rPr>
              <a:t>djela</a:t>
            </a:r>
            <a:r>
              <a:rPr lang="sr-Latn-CS" sz="1600" dirty="0" smtClean="0">
                <a:latin typeface="Times New Roman" panose="02020603050405020304" pitchFamily="18" charset="0"/>
                <a:ea typeface="Times New Roman" panose="02020603050405020304" pitchFamily="18" charset="0"/>
              </a:rPr>
              <a:t>, </a:t>
            </a:r>
            <a:r>
              <a:rPr lang="sr-Latn-CS" sz="1600" dirty="0">
                <a:latin typeface="Times New Roman" panose="02020603050405020304" pitchFamily="18" charset="0"/>
                <a:ea typeface="Times New Roman" panose="02020603050405020304" pitchFamily="18" charset="0"/>
              </a:rPr>
              <a:t>zbog čega nije bilo moguće da se preduzme radnja prepoznavanja lica, koja je naknadno i preduzeta, jer su </a:t>
            </a:r>
            <a:r>
              <a:rPr lang="sr-Latn-CS" sz="1600" dirty="0" err="1">
                <a:latin typeface="Times New Roman" panose="02020603050405020304" pitchFamily="18" charset="0"/>
                <a:ea typeface="Times New Roman" panose="02020603050405020304" pitchFamily="18" charset="0"/>
              </a:rPr>
              <a:t>svjedoci</a:t>
            </a:r>
            <a:r>
              <a:rPr lang="sr-Latn-CS" sz="1600" dirty="0">
                <a:latin typeface="Times New Roman" panose="02020603050405020304" pitchFamily="18" charset="0"/>
                <a:ea typeface="Times New Roman" panose="02020603050405020304" pitchFamily="18" charset="0"/>
              </a:rPr>
              <a:t> </a:t>
            </a:r>
            <a:r>
              <a:rPr lang="sr-Latn-CS" sz="1600" dirty="0" smtClean="0">
                <a:latin typeface="Times New Roman" panose="02020603050405020304" pitchFamily="18" charset="0"/>
                <a:ea typeface="Times New Roman" panose="02020603050405020304" pitchFamily="18" charset="0"/>
              </a:rPr>
              <a:t>M.N. i R.P. </a:t>
            </a:r>
            <a:r>
              <a:rPr lang="sr-Latn-CS" sz="1600" dirty="0">
                <a:latin typeface="Times New Roman" panose="02020603050405020304" pitchFamily="18" charset="0"/>
                <a:ea typeface="Times New Roman" panose="02020603050405020304" pitchFamily="18" charset="0"/>
              </a:rPr>
              <a:t>prepoznali i uživo optuženog </a:t>
            </a:r>
            <a:r>
              <a:rPr lang="sr-Latn-CS" sz="1600" dirty="0" smtClean="0">
                <a:latin typeface="Times New Roman" panose="02020603050405020304" pitchFamily="18" charset="0"/>
                <a:ea typeface="Times New Roman" panose="02020603050405020304" pitchFamily="18" charset="0"/>
              </a:rPr>
              <a:t>R. kao </a:t>
            </a:r>
            <a:r>
              <a:rPr lang="sr-Latn-CS" sz="1600" dirty="0">
                <a:latin typeface="Times New Roman" panose="02020603050405020304" pitchFamily="18" charset="0"/>
                <a:ea typeface="Times New Roman" panose="02020603050405020304" pitchFamily="18" charset="0"/>
              </a:rPr>
              <a:t>jednog od izvršioca ovog krivičnog </a:t>
            </a:r>
            <a:r>
              <a:rPr lang="sr-Latn-CS" sz="1600" dirty="0" err="1">
                <a:latin typeface="Times New Roman" panose="02020603050405020304" pitchFamily="18" charset="0"/>
                <a:ea typeface="Times New Roman" panose="02020603050405020304" pitchFamily="18" charset="0"/>
              </a:rPr>
              <a:t>djela</a:t>
            </a:r>
            <a:r>
              <a:rPr lang="sr-Latn-CS" sz="1600" dirty="0">
                <a:latin typeface="Times New Roman" panose="02020603050405020304" pitchFamily="18" charset="0"/>
                <a:ea typeface="Times New Roman" panose="02020603050405020304" pitchFamily="18" charset="0"/>
              </a:rPr>
              <a:t>. Dakle i po </a:t>
            </a:r>
            <a:r>
              <a:rPr lang="sr-Latn-CS" sz="1600" dirty="0" err="1">
                <a:latin typeface="Times New Roman" panose="02020603050405020304" pitchFamily="18" charset="0"/>
                <a:ea typeface="Times New Roman" panose="02020603050405020304" pitchFamily="18" charset="0"/>
              </a:rPr>
              <a:t>ocjeni</a:t>
            </a:r>
            <a:r>
              <a:rPr lang="sr-Latn-CS" sz="1600" dirty="0">
                <a:latin typeface="Times New Roman" panose="02020603050405020304" pitchFamily="18" charset="0"/>
                <a:ea typeface="Times New Roman" panose="02020603050405020304" pitchFamily="18" charset="0"/>
              </a:rPr>
              <a:t> ovog suda, prepoznavanje optuženog </a:t>
            </a:r>
            <a:r>
              <a:rPr lang="sr-Latn-CS" sz="1600" dirty="0" smtClean="0">
                <a:latin typeface="Times New Roman" panose="02020603050405020304" pitchFamily="18" charset="0"/>
                <a:ea typeface="Times New Roman" panose="02020603050405020304" pitchFamily="18" charset="0"/>
              </a:rPr>
              <a:t>R. </a:t>
            </a:r>
            <a:r>
              <a:rPr lang="sr-Latn-CS" sz="1600" dirty="0">
                <a:latin typeface="Times New Roman" panose="02020603050405020304" pitchFamily="18" charset="0"/>
                <a:ea typeface="Times New Roman" panose="02020603050405020304" pitchFamily="18" charset="0"/>
              </a:rPr>
              <a:t>izvršeno je u skladu sa odredbama člana 150. ZKP RS, o čemu je pobijana presuda na strani 10. dala detaljne i valjane razloge, koje u </a:t>
            </a:r>
            <a:r>
              <a:rPr lang="sr-Latn-CS" sz="1600" dirty="0" err="1">
                <a:latin typeface="Times New Roman" panose="02020603050405020304" pitchFamily="18" charset="0"/>
                <a:ea typeface="Times New Roman" panose="02020603050405020304" pitchFamily="18" charset="0"/>
              </a:rPr>
              <a:t>cijelosti</a:t>
            </a:r>
            <a:r>
              <a:rPr lang="sr-Latn-CS" sz="1600" dirty="0">
                <a:latin typeface="Times New Roman" panose="02020603050405020304" pitchFamily="18" charset="0"/>
                <a:ea typeface="Times New Roman" panose="02020603050405020304" pitchFamily="18" charset="0"/>
              </a:rPr>
              <a:t> prihvata i ovaj sud, pa se žalilac upućuje na te razloge</a:t>
            </a:r>
            <a:r>
              <a:rPr lang="sr-Latn-CS" sz="1600" dirty="0" smtClean="0">
                <a:latin typeface="Times New Roman" panose="02020603050405020304" pitchFamily="18" charset="0"/>
                <a:ea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endParaRPr>
          </a:p>
          <a:p>
            <a:pPr marL="0" lvl="0" indent="0" defTabSz="457200">
              <a:lnSpc>
                <a:spcPct val="100000"/>
              </a:lnSpc>
              <a:spcBef>
                <a:spcPts val="0"/>
              </a:spcBef>
              <a:buNone/>
            </a:pPr>
            <a:endParaRPr lang="en-US" dirty="0">
              <a:solidFill>
                <a:prstClr val="white"/>
              </a:solidFill>
            </a:endParaRPr>
          </a:p>
          <a:p>
            <a:pPr marL="0" indent="0">
              <a:buNone/>
            </a:pPr>
            <a:endParaRPr lang="en-US" altLang="en-US" sz="1600" dirty="0" smtClean="0"/>
          </a:p>
        </p:txBody>
      </p:sp>
      <p:sp>
        <p:nvSpPr>
          <p:cNvPr id="2" name="Rectangle 1"/>
          <p:cNvSpPr/>
          <p:nvPr/>
        </p:nvSpPr>
        <p:spPr>
          <a:xfrm>
            <a:off x="2286000" y="2828836"/>
            <a:ext cx="4572000" cy="369332"/>
          </a:xfrm>
          <a:prstGeom prst="rect">
            <a:avLst/>
          </a:prstGeom>
        </p:spPr>
        <p:txBody>
          <a:bodyPr>
            <a:spAutoFit/>
          </a:bodyPr>
          <a:lstStyle/>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spcAft>
                <a:spcPts val="0"/>
              </a:spcAft>
            </a:pPr>
            <a:r>
              <a:rPr lang="bs-Latn-BA" altLang="sr-Latn-RS" sz="2800" dirty="0" smtClean="0">
                <a:solidFill>
                  <a:prstClr val="white"/>
                </a:solidFill>
                <a:cs typeface="Arial" panose="020B0604020202020204" pitchFamily="34" charset="0"/>
              </a:rPr>
              <a:t/>
            </a:r>
            <a:br>
              <a:rPr lang="bs-Latn-BA" altLang="sr-Latn-RS" sz="2800" dirty="0" smtClean="0">
                <a:solidFill>
                  <a:prstClr val="white"/>
                </a:solidFill>
                <a:cs typeface="Arial" panose="020B0604020202020204" pitchFamily="34" charset="0"/>
              </a:rPr>
            </a:br>
            <a:r>
              <a:rPr lang="en-US" sz="2800" dirty="0" smtClean="0">
                <a:latin typeface="Times New Roman" panose="02020603050405020304" pitchFamily="18" charset="0"/>
                <a:ea typeface="Times New Roman" panose="02020603050405020304" pitchFamily="18" charset="0"/>
              </a:rPr>
              <a:t>  </a:t>
            </a:r>
            <a:r>
              <a:rPr lang="bs-Latn-BA" sz="2800" dirty="0" err="1" smtClean="0">
                <a:latin typeface="Times New Roman" panose="02020603050405020304" pitchFamily="18" charset="0"/>
                <a:ea typeface="Times New Roman" panose="02020603050405020304" pitchFamily="18" charset="0"/>
              </a:rPr>
              <a:t>Mogućnost</a:t>
            </a:r>
            <a:r>
              <a:rPr lang="bs-Latn-BA" sz="2800" dirty="0" smtClean="0">
                <a:latin typeface="Times New Roman" panose="02020603050405020304" pitchFamily="18" charset="0"/>
                <a:ea typeface="Times New Roman" panose="02020603050405020304" pitchFamily="18" charset="0"/>
              </a:rPr>
              <a:t> čitanja zapisnika o saslušanju privilegovanog svjedoka</a:t>
            </a:r>
            <a:endParaRPr lang="en-US" altLang="en-US" sz="2800" dirty="0" smtClean="0">
              <a:solidFill>
                <a:schemeClr val="tx1"/>
              </a:solidFill>
            </a:endParaRPr>
          </a:p>
        </p:txBody>
      </p:sp>
      <p:sp>
        <p:nvSpPr>
          <p:cNvPr id="26627" name="Content Placeholder 2"/>
          <p:cNvSpPr>
            <a:spLocks noGrp="1"/>
          </p:cNvSpPr>
          <p:nvPr>
            <p:ph idx="1"/>
          </p:nvPr>
        </p:nvSpPr>
        <p:spPr/>
        <p:txBody>
          <a:bodyPr>
            <a:normAutofit/>
          </a:bodyPr>
          <a:lstStyle/>
          <a:p>
            <a:pPr marL="0" indent="0" algn="just">
              <a:buNone/>
            </a:pPr>
            <a:endParaRPr lang="bs-Latn-BA" dirty="0" smtClean="0">
              <a:latin typeface="Times New Roman" panose="02020603050405020304" pitchFamily="18" charset="0"/>
              <a:ea typeface="Times New Roman" panose="02020603050405020304" pitchFamily="18" charset="0"/>
            </a:endParaRPr>
          </a:p>
          <a:p>
            <a:pPr marL="0" indent="0" algn="just">
              <a:buNone/>
            </a:pPr>
            <a:r>
              <a:rPr lang="sr-Latn-CS" sz="2800" dirty="0" smtClean="0">
                <a:latin typeface="Times New Roman" panose="02020603050405020304" pitchFamily="18" charset="0"/>
                <a:ea typeface="Times New Roman" panose="02020603050405020304" pitchFamily="18" charset="0"/>
              </a:rPr>
              <a:t>Zapisnik o saslušanju privilegovanog </a:t>
            </a:r>
            <a:r>
              <a:rPr lang="sr-Latn-CS" sz="2800" dirty="0" err="1" smtClean="0">
                <a:latin typeface="Times New Roman" panose="02020603050405020304" pitchFamily="18" charset="0"/>
                <a:ea typeface="Times New Roman" panose="02020603050405020304" pitchFamily="18" charset="0"/>
              </a:rPr>
              <a:t>svjedoka</a:t>
            </a:r>
            <a:r>
              <a:rPr lang="sr-Latn-CS" sz="2800" dirty="0" smtClean="0">
                <a:latin typeface="Times New Roman" panose="02020603050405020304" pitchFamily="18" charset="0"/>
                <a:ea typeface="Times New Roman" panose="02020603050405020304" pitchFamily="18" charset="0"/>
              </a:rPr>
              <a:t> iz istrage, ako je </a:t>
            </a:r>
            <a:r>
              <a:rPr lang="sr-Latn-CS" sz="2800" dirty="0" err="1" smtClean="0">
                <a:latin typeface="Times New Roman" panose="02020603050405020304" pitchFamily="18" charset="0"/>
                <a:ea typeface="Times New Roman" panose="02020603050405020304" pitchFamily="18" charset="0"/>
              </a:rPr>
              <a:t>svjedok</a:t>
            </a:r>
            <a:r>
              <a:rPr lang="sr-Latn-CS" sz="2800" dirty="0" smtClean="0">
                <a:latin typeface="Times New Roman" panose="02020603050405020304" pitchFamily="18" charset="0"/>
                <a:ea typeface="Times New Roman" panose="02020603050405020304" pitchFamily="18" charset="0"/>
              </a:rPr>
              <a:t> propisno upozoren i ako se izričito izjasnio da želi da </a:t>
            </a:r>
            <a:r>
              <a:rPr lang="sr-Latn-CS" sz="2800" dirty="0" err="1" smtClean="0">
                <a:latin typeface="Times New Roman" panose="02020603050405020304" pitchFamily="18" charset="0"/>
                <a:ea typeface="Times New Roman" panose="02020603050405020304" pitchFamily="18" charset="0"/>
              </a:rPr>
              <a:t>svjedoči</a:t>
            </a:r>
            <a:r>
              <a:rPr lang="sr-Latn-CS" sz="2800" dirty="0" smtClean="0">
                <a:latin typeface="Times New Roman" panose="02020603050405020304" pitchFamily="18" charset="0"/>
                <a:ea typeface="Times New Roman" panose="02020603050405020304" pitchFamily="18" charset="0"/>
              </a:rPr>
              <a:t>, može se </a:t>
            </a:r>
            <a:r>
              <a:rPr lang="sr-Latn-CS" sz="2800" dirty="0">
                <a:latin typeface="Times New Roman" panose="02020603050405020304" pitchFamily="18" charset="0"/>
                <a:ea typeface="Times New Roman" panose="02020603050405020304" pitchFamily="18" charset="0"/>
              </a:rPr>
              <a:t>koristiti kao </a:t>
            </a:r>
            <a:r>
              <a:rPr lang="sr-Latn-CS" sz="2800" dirty="0" smtClean="0">
                <a:latin typeface="Times New Roman" panose="02020603050405020304" pitchFamily="18" charset="0"/>
                <a:ea typeface="Times New Roman" panose="02020603050405020304" pitchFamily="18" charset="0"/>
              </a:rPr>
              <a:t>dokaz i može biti pročitan na glavnom pretresu, ukoliko je u međuvremenu, vanbračna </a:t>
            </a:r>
            <a:r>
              <a:rPr lang="sr-Latn-CS" sz="2800" dirty="0">
                <a:latin typeface="Times New Roman" panose="02020603050405020304" pitchFamily="18" charset="0"/>
                <a:ea typeface="Times New Roman" panose="02020603050405020304" pitchFamily="18" charset="0"/>
              </a:rPr>
              <a:t>zajednica prestala da </a:t>
            </a:r>
            <a:r>
              <a:rPr lang="sr-Latn-CS" sz="2800" dirty="0" smtClean="0">
                <a:latin typeface="Times New Roman" panose="02020603050405020304" pitchFamily="18" charset="0"/>
                <a:ea typeface="Times New Roman" panose="02020603050405020304" pitchFamily="18" charset="0"/>
              </a:rPr>
              <a:t>postoji</a:t>
            </a:r>
            <a:r>
              <a:rPr lang="sr-Latn-CS" sz="2800" dirty="0">
                <a:latin typeface="Times New Roman" panose="02020603050405020304" pitchFamily="18" charset="0"/>
                <a:ea typeface="Times New Roman" panose="02020603050405020304" pitchFamily="18" charset="0"/>
              </a:rPr>
              <a:t>.</a:t>
            </a:r>
            <a:endParaRPr lang="en-US" altLang="en-US" sz="2800" dirty="0" smtClean="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pPr algn="ctr"/>
            <a:r>
              <a:rPr lang="bs-Latn-BA" altLang="sr-Latn-RS" sz="2400" dirty="0">
                <a:solidFill>
                  <a:prstClr val="white"/>
                </a:solidFill>
                <a:cs typeface="Arial" panose="020B0604020202020204" pitchFamily="34" charset="0"/>
              </a:rPr>
              <a:t>Iz presude Vrhovnog suda RS </a:t>
            </a:r>
            <a:r>
              <a:rPr lang="bs-Latn-BA" altLang="sr-Latn-RS" sz="2400" dirty="0" err="1">
                <a:solidFill>
                  <a:prstClr val="white"/>
                </a:solidFill>
                <a:cs typeface="Arial" panose="020B0604020202020204" pitchFamily="34" charset="0"/>
              </a:rPr>
              <a:t>br</a:t>
            </a:r>
            <a:r>
              <a:rPr lang="bs-Latn-BA" altLang="sr-Latn-RS" sz="2400" dirty="0">
                <a:solidFill>
                  <a:prstClr val="white"/>
                </a:solidFill>
                <a:cs typeface="Arial" panose="020B0604020202020204" pitchFamily="34" charset="0"/>
              </a:rPr>
              <a:t>:</a:t>
            </a:r>
            <a:r>
              <a:rPr lang="en-US" sz="24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13 0 K 0</a:t>
            </a:r>
            <a:r>
              <a:rPr lang="sr-Cyrl-BA" sz="24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03</a:t>
            </a:r>
            <a:r>
              <a:rPr lang="en-US" sz="24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8</a:t>
            </a:r>
            <a:r>
              <a:rPr lang="sr-Cyrl-BA" sz="24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18</a:t>
            </a:r>
            <a:r>
              <a:rPr lang="en-US" sz="24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1</a:t>
            </a:r>
            <a:r>
              <a:rPr lang="sr-Cyrl-BA" sz="24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8</a:t>
            </a:r>
            <a:r>
              <a:rPr lang="en-US" sz="24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r>
              <a:rPr lang="bs-Latn-BA" sz="24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Kž</a:t>
            </a:r>
            <a:endParaRPr lang="en-US" altLang="en-US" dirty="0" smtClean="0">
              <a:solidFill>
                <a:schemeClr val="tx1"/>
              </a:solidFill>
            </a:endParaRPr>
          </a:p>
        </p:txBody>
      </p:sp>
      <p:sp>
        <p:nvSpPr>
          <p:cNvPr id="27651" name="Content Placeholder 2"/>
          <p:cNvSpPr>
            <a:spLocks noGrp="1"/>
          </p:cNvSpPr>
          <p:nvPr>
            <p:ph idx="1"/>
          </p:nvPr>
        </p:nvSpPr>
        <p:spPr/>
        <p:txBody>
          <a:bodyPr>
            <a:normAutofit fontScale="85000" lnSpcReduction="10000"/>
          </a:bodyPr>
          <a:lstStyle/>
          <a:p>
            <a:pPr algn="just">
              <a:spcAft>
                <a:spcPts val="0"/>
              </a:spcAft>
            </a:pPr>
            <a:r>
              <a:rPr lang="bs-Latn-BA" altLang="sr-Latn-RS" sz="1800" dirty="0" smtClean="0">
                <a:solidFill>
                  <a:schemeClr val="tx1"/>
                </a:solidFill>
                <a:cs typeface="Arial" panose="020B0604020202020204" pitchFamily="34" charset="0"/>
              </a:rPr>
              <a:t>   „</a:t>
            </a:r>
            <a:r>
              <a:rPr lang="sr-Latn-CS" sz="1800" dirty="0">
                <a:latin typeface="Times New Roman" panose="02020603050405020304" pitchFamily="18" charset="0"/>
                <a:ea typeface="Times New Roman" panose="02020603050405020304" pitchFamily="18" charset="0"/>
              </a:rPr>
              <a:t> Osporavajući zakonitost pribavljanja dokaza u istrazi, sve žalbe ističu da je zapisnik o saslušanju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a:t>
            </a:r>
            <a:r>
              <a:rPr lang="sr-Latn-CS" sz="1800" dirty="0" smtClean="0">
                <a:latin typeface="Times New Roman" panose="02020603050405020304" pitchFamily="18" charset="0"/>
                <a:ea typeface="Times New Roman" panose="02020603050405020304" pitchFamily="18" charset="0"/>
              </a:rPr>
              <a:t>B.M. </a:t>
            </a:r>
            <a:r>
              <a:rPr lang="sr-Latn-CS" sz="1800" dirty="0">
                <a:latin typeface="Times New Roman" panose="02020603050405020304" pitchFamily="18" charset="0"/>
                <a:ea typeface="Times New Roman" panose="02020603050405020304" pitchFamily="18" charset="0"/>
              </a:rPr>
              <a:t>od 22.09.2011. godine iz istrage, nezakonit dokaz, na kojem se ne može zasnivati presuda, tvrdnjom da je u </a:t>
            </a:r>
            <a:r>
              <a:rPr lang="sr-Latn-CS" sz="1800" dirty="0" err="1">
                <a:latin typeface="Times New Roman" panose="02020603050405020304" pitchFamily="18" charset="0"/>
                <a:ea typeface="Times New Roman" panose="02020603050405020304" pitchFamily="18" charset="0"/>
              </a:rPr>
              <a:t>vrijeme</a:t>
            </a:r>
            <a:r>
              <a:rPr lang="sr-Latn-CS" sz="1800" dirty="0">
                <a:latin typeface="Times New Roman" panose="02020603050405020304" pitchFamily="18" charset="0"/>
                <a:ea typeface="Times New Roman" panose="02020603050405020304" pitchFamily="18" charset="0"/>
              </a:rPr>
              <a:t> davanja izjave, imenovana imala svojstvo privilegovanog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jer je bila u vanbračnoj zajednici sa optuženim </a:t>
            </a:r>
            <a:r>
              <a:rPr lang="sr-Latn-CS" sz="1800" dirty="0" smtClean="0">
                <a:latin typeface="Times New Roman" panose="02020603050405020304" pitchFamily="18" charset="0"/>
                <a:ea typeface="Times New Roman" panose="02020603050405020304" pitchFamily="18" charset="0"/>
              </a:rPr>
              <a:t>M., </a:t>
            </a:r>
            <a:r>
              <a:rPr lang="sr-Latn-CS" sz="1800" dirty="0">
                <a:latin typeface="Times New Roman" panose="02020603050405020304" pitchFamily="18" charset="0"/>
                <a:ea typeface="Times New Roman" panose="02020603050405020304" pitchFamily="18" charset="0"/>
              </a:rPr>
              <a:t>a</a:t>
            </a:r>
            <a:r>
              <a:rPr lang="sr-Latn-CS" sz="1800" dirty="0">
                <a:latin typeface="Times New Roman" panose="02020603050405020304" pitchFamily="18" charset="0"/>
                <a:ea typeface="Calibri" panose="020F0502020204030204" pitchFamily="34" charset="0"/>
              </a:rPr>
              <a:t> </a:t>
            </a:r>
            <a:r>
              <a:rPr lang="sr-Latn-CS" sz="1800" dirty="0">
                <a:latin typeface="Times New Roman" panose="02020603050405020304" pitchFamily="18" charset="0"/>
                <a:ea typeface="Times New Roman" panose="02020603050405020304" pitchFamily="18" charset="0"/>
              </a:rPr>
              <a:t>da je njen iskaz uzet na tipiziranom obrascu, iz kojeg se ne vidi da li je u smislu člana 148. ZKP RS upozorena da nije dužna da </a:t>
            </a:r>
            <a:r>
              <a:rPr lang="sr-Latn-CS" sz="1800" dirty="0" err="1">
                <a:latin typeface="Times New Roman" panose="02020603050405020304" pitchFamily="18" charset="0"/>
                <a:ea typeface="Times New Roman" panose="02020603050405020304" pitchFamily="18" charset="0"/>
              </a:rPr>
              <a:t>svjedoči</a:t>
            </a:r>
            <a:r>
              <a:rPr lang="sr-Latn-CS" sz="1800" dirty="0">
                <a:latin typeface="Times New Roman" panose="02020603050405020304" pitchFamily="18" charset="0"/>
                <a:ea typeface="Times New Roman" panose="02020603050405020304" pitchFamily="18" charset="0"/>
              </a:rPr>
              <a:t>, te da se ona nije </a:t>
            </a:r>
            <a:r>
              <a:rPr lang="sr-Latn-CS" sz="1800" dirty="0" err="1">
                <a:latin typeface="Times New Roman" panose="02020603050405020304" pitchFamily="18" charset="0"/>
                <a:ea typeface="Times New Roman" panose="02020603050405020304" pitchFamily="18" charset="0"/>
              </a:rPr>
              <a:t>izičito</a:t>
            </a:r>
            <a:r>
              <a:rPr lang="sr-Latn-CS" sz="1800" dirty="0">
                <a:latin typeface="Times New Roman" panose="02020603050405020304" pitchFamily="18" charset="0"/>
                <a:ea typeface="Times New Roman" panose="02020603050405020304" pitchFamily="18" charset="0"/>
              </a:rPr>
              <a:t> odrekla tog prava. Izneseni žalbeni prigovori nisu osnovani. Naime, suprotno </a:t>
            </a:r>
            <a:r>
              <a:rPr lang="sr-Latn-CS" sz="1800" dirty="0" smtClean="0">
                <a:latin typeface="Times New Roman" panose="02020603050405020304" pitchFamily="18" charset="0"/>
                <a:ea typeface="Times New Roman" panose="02020603050405020304" pitchFamily="18" charset="0"/>
              </a:rPr>
              <a:t>navodima </a:t>
            </a:r>
            <a:r>
              <a:rPr lang="sr-Latn-CS" sz="1800" dirty="0">
                <a:latin typeface="Times New Roman" panose="02020603050405020304" pitchFamily="18" charset="0"/>
                <a:ea typeface="Times New Roman" panose="02020603050405020304" pitchFamily="18" charset="0"/>
              </a:rPr>
              <a:t>odbrane, </a:t>
            </a:r>
            <a:r>
              <a:rPr lang="sr-Latn-CS" sz="1800" dirty="0" err="1">
                <a:latin typeface="Times New Roman" panose="02020603050405020304" pitchFamily="18" charset="0"/>
                <a:ea typeface="Times New Roman" panose="02020603050405020304" pitchFamily="18" charset="0"/>
              </a:rPr>
              <a:t>svjedokinja</a:t>
            </a:r>
            <a:r>
              <a:rPr lang="sr-Latn-CS" sz="1800" dirty="0">
                <a:latin typeface="Times New Roman" panose="02020603050405020304" pitchFamily="18" charset="0"/>
                <a:ea typeface="Times New Roman" panose="02020603050405020304" pitchFamily="18" charset="0"/>
              </a:rPr>
              <a:t> </a:t>
            </a:r>
            <a:r>
              <a:rPr lang="sr-Latn-CS" sz="1800" dirty="0" smtClean="0">
                <a:latin typeface="Times New Roman" panose="02020603050405020304" pitchFamily="18" charset="0"/>
                <a:ea typeface="Times New Roman" panose="02020603050405020304" pitchFamily="18" charset="0"/>
              </a:rPr>
              <a:t>B.M. je </a:t>
            </a:r>
            <a:r>
              <a:rPr lang="sr-Latn-CS" sz="1800" dirty="0">
                <a:latin typeface="Times New Roman" panose="02020603050405020304" pitchFamily="18" charset="0"/>
                <a:ea typeface="Times New Roman" panose="02020603050405020304" pitchFamily="18" charset="0"/>
              </a:rPr>
              <a:t>propisno upozorena u smislu člana 148. stav 1. ZKP-a da nije dužna da </a:t>
            </a:r>
            <a:r>
              <a:rPr lang="sr-Latn-CS" sz="1800" dirty="0" err="1">
                <a:latin typeface="Times New Roman" panose="02020603050405020304" pitchFamily="18" charset="0"/>
                <a:ea typeface="Times New Roman" panose="02020603050405020304" pitchFamily="18" charset="0"/>
              </a:rPr>
              <a:t>svjedoči</a:t>
            </a:r>
            <a:r>
              <a:rPr lang="sr-Latn-CS" sz="1800" dirty="0">
                <a:latin typeface="Times New Roman" panose="02020603050405020304" pitchFamily="18" charset="0"/>
                <a:ea typeface="Times New Roman" panose="02020603050405020304" pitchFamily="18" charset="0"/>
              </a:rPr>
              <a:t> i nakon toga se ista jasno i izričito odrekla ovog prava, navodeći: ''Želim </a:t>
            </a:r>
            <a:r>
              <a:rPr lang="sr-Latn-CS" sz="1800" dirty="0" err="1">
                <a:latin typeface="Times New Roman" panose="02020603050405020304" pitchFamily="18" charset="0"/>
                <a:ea typeface="Times New Roman" panose="02020603050405020304" pitchFamily="18" charset="0"/>
              </a:rPr>
              <a:t>svjedočiti</a:t>
            </a:r>
            <a:r>
              <a:rPr lang="sr-Latn-CS" sz="1800" dirty="0">
                <a:latin typeface="Times New Roman" panose="02020603050405020304" pitchFamily="18" charset="0"/>
                <a:ea typeface="Times New Roman" panose="02020603050405020304" pitchFamily="18" charset="0"/>
              </a:rPr>
              <a:t>'', a zatim potpisala zapisnik na dnu stranice na kojoj je ta izjava i unesena. Isto tako,  </a:t>
            </a:r>
            <a:r>
              <a:rPr lang="sr-Latn-CS" sz="1800" dirty="0" smtClean="0">
                <a:latin typeface="Times New Roman" panose="02020603050405020304" pitchFamily="18" charset="0"/>
                <a:ea typeface="Times New Roman" panose="02020603050405020304" pitchFamily="18" charset="0"/>
              </a:rPr>
              <a:t>navedeni </a:t>
            </a:r>
            <a:r>
              <a:rPr lang="sr-Latn-CS" sz="1800" dirty="0">
                <a:latin typeface="Times New Roman" panose="02020603050405020304" pitchFamily="18" charset="0"/>
                <a:ea typeface="Times New Roman" panose="02020603050405020304" pitchFamily="18" charset="0"/>
              </a:rPr>
              <a:t>zapisnik se može koristiti kao dokaz obzirom da je i prema izjavi samog optuženog </a:t>
            </a:r>
            <a:r>
              <a:rPr lang="sr-Latn-CS" sz="1800" dirty="0" smtClean="0">
                <a:latin typeface="Times New Roman" panose="02020603050405020304" pitchFamily="18" charset="0"/>
                <a:ea typeface="Times New Roman" panose="02020603050405020304" pitchFamily="18" charset="0"/>
              </a:rPr>
              <a:t>M. </a:t>
            </a:r>
            <a:r>
              <a:rPr lang="sr-Latn-CS" sz="1800" dirty="0">
                <a:latin typeface="Times New Roman" panose="02020603050405020304" pitchFamily="18" charset="0"/>
                <a:ea typeface="Times New Roman" panose="02020603050405020304" pitchFamily="18" charset="0"/>
              </a:rPr>
              <a:t>prije više godina, vanbračna zajednica prestala da postoji, pa ova </a:t>
            </a:r>
            <a:r>
              <a:rPr lang="sr-Latn-CS" sz="1800" dirty="0" err="1">
                <a:latin typeface="Times New Roman" panose="02020603050405020304" pitchFamily="18" charset="0"/>
                <a:ea typeface="Times New Roman" panose="02020603050405020304" pitchFamily="18" charset="0"/>
              </a:rPr>
              <a:t>svjedokinja</a:t>
            </a:r>
            <a:r>
              <a:rPr lang="sr-Latn-CS" sz="1800" dirty="0">
                <a:latin typeface="Times New Roman" panose="02020603050405020304" pitchFamily="18" charset="0"/>
                <a:ea typeface="Times New Roman" panose="02020603050405020304" pitchFamily="18" charset="0"/>
              </a:rPr>
              <a:t> više i nema svojstvo privilegovanog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Prigovori žalbi u kojima se pozivaju na navedenu presudu Vrhovnog suda Federacije BiH, koji je u tom predmetu zauzeo stanovište da se ne može koristiti kao dokaz Zapisnik sa iskazom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a:t>
            </a:r>
            <a:r>
              <a:rPr lang="sr-Latn-CS" sz="1800" dirty="0" smtClean="0">
                <a:latin typeface="Times New Roman" panose="02020603050405020304" pitchFamily="18" charset="0"/>
                <a:ea typeface="Times New Roman" panose="02020603050405020304" pitchFamily="18" charset="0"/>
              </a:rPr>
              <a:t>B.M. od </a:t>
            </a:r>
            <a:r>
              <a:rPr lang="sr-Latn-CS" sz="1800" dirty="0">
                <a:latin typeface="Times New Roman" panose="02020603050405020304" pitchFamily="18" charset="0"/>
                <a:ea typeface="Times New Roman" panose="02020603050405020304" pitchFamily="18" charset="0"/>
              </a:rPr>
              <a:t>22.09.2011. godine, pa s tim u vezi da se ni iskaz iste </a:t>
            </a:r>
            <a:r>
              <a:rPr lang="sr-Latn-CS" sz="1800" dirty="0" err="1">
                <a:latin typeface="Times New Roman" panose="02020603050405020304" pitchFamily="18" charset="0"/>
                <a:ea typeface="Times New Roman" panose="02020603050405020304" pitchFamily="18" charset="0"/>
              </a:rPr>
              <a:t>svejedokinje</a:t>
            </a:r>
            <a:r>
              <a:rPr lang="sr-Latn-CS" sz="1800" dirty="0">
                <a:latin typeface="Times New Roman" panose="02020603050405020304" pitchFamily="18" charset="0"/>
                <a:ea typeface="Times New Roman" panose="02020603050405020304" pitchFamily="18" charset="0"/>
              </a:rPr>
              <a:t> dat u vezi ovog predmeta, takođe ne može koristiti kao dokaz, su neosnovani, jer se i po </a:t>
            </a:r>
            <a:r>
              <a:rPr lang="sr-Latn-CS" sz="1800" dirty="0" err="1">
                <a:latin typeface="Times New Roman" panose="02020603050405020304" pitchFamily="18" charset="0"/>
                <a:ea typeface="Times New Roman" panose="02020603050405020304" pitchFamily="18" charset="0"/>
              </a:rPr>
              <a:t>ocjeni</a:t>
            </a:r>
            <a:r>
              <a:rPr lang="sr-Latn-CS" sz="1800" dirty="0">
                <a:latin typeface="Times New Roman" panose="02020603050405020304" pitchFamily="18" charset="0"/>
                <a:ea typeface="Times New Roman" panose="02020603050405020304" pitchFamily="18" charset="0"/>
              </a:rPr>
              <a:t> ovog suda ne radi o identičnim procesno pravnim situacijama. Prigovori žalbi kojima se ističe da navedena upozorenja postoje i u ostalim zapisnicima o saslušanju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koji nisu privilegovani, je potpuno irelevantan, jer ono što je relevantno je da je na zapisniku o saslušanju </a:t>
            </a:r>
            <a:r>
              <a:rPr lang="sr-Latn-CS" sz="1800" dirty="0" err="1">
                <a:latin typeface="Times New Roman" panose="02020603050405020304" pitchFamily="18" charset="0"/>
                <a:ea typeface="Times New Roman" panose="02020603050405020304" pitchFamily="18" charset="0"/>
              </a:rPr>
              <a:t>svjedokinje</a:t>
            </a:r>
            <a:r>
              <a:rPr lang="sr-Latn-CS" sz="1800" dirty="0">
                <a:latin typeface="Times New Roman" panose="02020603050405020304" pitchFamily="18" charset="0"/>
                <a:ea typeface="Times New Roman" panose="02020603050405020304" pitchFamily="18" charset="0"/>
              </a:rPr>
              <a:t> </a:t>
            </a:r>
            <a:r>
              <a:rPr lang="sr-Latn-CS" sz="1800" dirty="0" smtClean="0">
                <a:latin typeface="Times New Roman" panose="02020603050405020304" pitchFamily="18" charset="0"/>
                <a:ea typeface="Times New Roman" panose="02020603050405020304" pitchFamily="18" charset="0"/>
              </a:rPr>
              <a:t>B.M. </a:t>
            </a:r>
            <a:r>
              <a:rPr lang="sr-Latn-CS" sz="1800" dirty="0">
                <a:latin typeface="Times New Roman" panose="02020603050405020304" pitchFamily="18" charset="0"/>
                <a:ea typeface="Times New Roman" panose="02020603050405020304" pitchFamily="18" charset="0"/>
              </a:rPr>
              <a:t>konstatovano upozorenje u smislu člana 148. stav 1. ZKP RS i nakon toga stoji njena izričita izjava „Želim </a:t>
            </a:r>
            <a:r>
              <a:rPr lang="sr-Latn-CS" sz="1800" dirty="0" err="1">
                <a:latin typeface="Times New Roman" panose="02020603050405020304" pitchFamily="18" charset="0"/>
                <a:ea typeface="Times New Roman" panose="02020603050405020304" pitchFamily="18" charset="0"/>
              </a:rPr>
              <a:t>svjedočiti</a:t>
            </a:r>
            <a:r>
              <a:rPr lang="sr-Latn-CS" sz="1800" dirty="0">
                <a:latin typeface="Times New Roman" panose="02020603050405020304" pitchFamily="18" charset="0"/>
                <a:ea typeface="Times New Roman" panose="02020603050405020304" pitchFamily="18" charset="0"/>
              </a:rPr>
              <a:t>“, te na kraju te stranice se nalazi njen potpis, te da u </a:t>
            </a:r>
            <a:r>
              <a:rPr lang="sr-Latn-CS" sz="1800" dirty="0" err="1">
                <a:latin typeface="Times New Roman" panose="02020603050405020304" pitchFamily="18" charset="0"/>
                <a:ea typeface="Times New Roman" panose="02020603050405020304" pitchFamily="18" charset="0"/>
              </a:rPr>
              <a:t>vrijeme</a:t>
            </a:r>
            <a:r>
              <a:rPr lang="sr-Latn-CS" sz="1800" dirty="0">
                <a:latin typeface="Times New Roman" panose="02020603050405020304" pitchFamily="18" charset="0"/>
                <a:ea typeface="Times New Roman" panose="02020603050405020304" pitchFamily="18" charset="0"/>
              </a:rPr>
              <a:t> održavanja pretresa pred prvostepenim </a:t>
            </a:r>
            <a:r>
              <a:rPr lang="sr-Latn-CS" sz="1800" dirty="0" err="1">
                <a:latin typeface="Times New Roman" panose="02020603050405020304" pitchFamily="18" charset="0"/>
                <a:ea typeface="Times New Roman" panose="02020603050405020304" pitchFamily="18" charset="0"/>
              </a:rPr>
              <a:t>asudom</a:t>
            </a:r>
            <a:r>
              <a:rPr lang="sr-Latn-CS" sz="1800" dirty="0">
                <a:latin typeface="Times New Roman" panose="02020603050405020304" pitchFamily="18" charset="0"/>
                <a:ea typeface="Times New Roman" panose="02020603050405020304" pitchFamily="18" charset="0"/>
              </a:rPr>
              <a:t>, ista više nije imala svojstvo privilegovanog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zbog čega je i po </a:t>
            </a:r>
            <a:r>
              <a:rPr lang="sr-Latn-CS" sz="1800" dirty="0" err="1">
                <a:latin typeface="Times New Roman" panose="02020603050405020304" pitchFamily="18" charset="0"/>
                <a:ea typeface="Times New Roman" panose="02020603050405020304" pitchFamily="18" charset="0"/>
              </a:rPr>
              <a:t>ocjeni</a:t>
            </a:r>
            <a:r>
              <a:rPr lang="sr-Latn-CS" sz="1800" dirty="0">
                <a:latin typeface="Times New Roman" panose="02020603050405020304" pitchFamily="18" charset="0"/>
                <a:ea typeface="Times New Roman" panose="02020603050405020304" pitchFamily="18" charset="0"/>
              </a:rPr>
              <a:t> ovog suda taj zapisnik zakonit dokaz i na njemu se može zasnivati sudska odluka</a:t>
            </a:r>
            <a:r>
              <a:rPr lang="sr-Latn-CS" sz="1800" dirty="0" smtClean="0">
                <a:latin typeface="Times New Roman" panose="02020603050405020304" pitchFamily="18"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Posebne istražne radnje</a:t>
            </a:r>
            <a:endParaRPr lang="en-US" dirty="0"/>
          </a:p>
        </p:txBody>
      </p:sp>
      <p:sp>
        <p:nvSpPr>
          <p:cNvPr id="3" name="Content Placeholder 2"/>
          <p:cNvSpPr>
            <a:spLocks noGrp="1"/>
          </p:cNvSpPr>
          <p:nvPr>
            <p:ph idx="1"/>
          </p:nvPr>
        </p:nvSpPr>
        <p:spPr/>
        <p:txBody>
          <a:bodyPr/>
          <a:lstStyle/>
          <a:p>
            <a:pPr marL="0" indent="0" algn="just">
              <a:spcAft>
                <a:spcPts val="0"/>
              </a:spcAft>
              <a:buNone/>
            </a:pPr>
            <a:endParaRPr lang="bs-Latn-BA"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bs-Latn-BA" dirty="0">
              <a:latin typeface="Times New Roman" panose="02020603050405020304" pitchFamily="18" charset="0"/>
              <a:ea typeface="Times New Roman" panose="02020603050405020304" pitchFamily="18" charset="0"/>
            </a:endParaRPr>
          </a:p>
          <a:p>
            <a:pPr marL="0" indent="0" algn="just">
              <a:spcAft>
                <a:spcPts val="0"/>
              </a:spcAft>
              <a:buNone/>
            </a:pPr>
            <a:endParaRPr lang="bs-Latn-BA" dirty="0" smtClean="0">
              <a:latin typeface="Times New Roman" panose="02020603050405020304" pitchFamily="18" charset="0"/>
              <a:ea typeface="Times New Roman" panose="02020603050405020304" pitchFamily="18" charset="0"/>
            </a:endParaRPr>
          </a:p>
          <a:p>
            <a:pPr marL="0" indent="0" algn="just">
              <a:spcAft>
                <a:spcPts val="0"/>
              </a:spcAft>
              <a:buNone/>
            </a:pPr>
            <a:r>
              <a:rPr lang="bs-Latn-BA" sz="3200" dirty="0" smtClean="0">
                <a:latin typeface="Times New Roman" panose="02020603050405020304" pitchFamily="18" charset="0"/>
                <a:ea typeface="Times New Roman" panose="02020603050405020304" pitchFamily="18" charset="0"/>
              </a:rPr>
              <a:t>Sudija za prethodni postupak može donijeti naredbu o </a:t>
            </a:r>
            <a:r>
              <a:rPr lang="bs-Latn-BA" sz="3200" dirty="0" err="1" smtClean="0">
                <a:latin typeface="Times New Roman" panose="02020603050405020304" pitchFamily="18" charset="0"/>
                <a:ea typeface="Times New Roman" panose="02020603050405020304" pitchFamily="18" charset="0"/>
              </a:rPr>
              <a:t>određivanju</a:t>
            </a:r>
            <a:r>
              <a:rPr lang="bs-Latn-BA" sz="3200" dirty="0" smtClean="0">
                <a:latin typeface="Times New Roman" panose="02020603050405020304" pitchFamily="18" charset="0"/>
                <a:ea typeface="Times New Roman" panose="02020603050405020304" pitchFamily="18" charset="0"/>
              </a:rPr>
              <a:t> p</a:t>
            </a:r>
            <a:r>
              <a:rPr lang="sr-Latn-CS" sz="3200" dirty="0" err="1" smtClean="0">
                <a:latin typeface="Times New Roman" panose="02020603050405020304" pitchFamily="18" charset="0"/>
                <a:ea typeface="Times New Roman" panose="02020603050405020304" pitchFamily="18" charset="0"/>
              </a:rPr>
              <a:t>osebnih</a:t>
            </a:r>
            <a:r>
              <a:rPr lang="sr-Latn-CS" sz="3200" dirty="0" smtClean="0">
                <a:latin typeface="Times New Roman" panose="02020603050405020304" pitchFamily="18" charset="0"/>
                <a:ea typeface="Times New Roman" panose="02020603050405020304" pitchFamily="18" charset="0"/>
              </a:rPr>
              <a:t> istražnih radnji i kada ne postoji naredba </a:t>
            </a:r>
            <a:r>
              <a:rPr lang="sr-Latn-CS" sz="3200" dirty="0">
                <a:latin typeface="Times New Roman" panose="02020603050405020304" pitchFamily="18" charset="0"/>
                <a:ea typeface="Times New Roman" panose="02020603050405020304" pitchFamily="18" charset="0"/>
              </a:rPr>
              <a:t>o </a:t>
            </a:r>
            <a:r>
              <a:rPr lang="sr-Latn-CS" sz="3200" dirty="0" err="1">
                <a:latin typeface="Times New Roman" panose="02020603050405020304" pitchFamily="18" charset="0"/>
                <a:ea typeface="Times New Roman" panose="02020603050405020304" pitchFamily="18" charset="0"/>
              </a:rPr>
              <a:t>sporovođenje</a:t>
            </a:r>
            <a:r>
              <a:rPr lang="sr-Latn-CS" sz="3200" dirty="0">
                <a:latin typeface="Times New Roman" panose="02020603050405020304" pitchFamily="18" charset="0"/>
                <a:ea typeface="Times New Roman" panose="02020603050405020304" pitchFamily="18" charset="0"/>
              </a:rPr>
              <a:t> </a:t>
            </a:r>
            <a:r>
              <a:rPr lang="sr-Latn-CS" sz="3200" dirty="0" smtClean="0">
                <a:latin typeface="Times New Roman" panose="02020603050405020304" pitchFamily="18" charset="0"/>
                <a:ea typeface="Times New Roman" panose="02020603050405020304" pitchFamily="18" charset="0"/>
              </a:rPr>
              <a:t>istrage</a:t>
            </a:r>
            <a:endParaRPr lang="en-US" sz="3200" dirty="0"/>
          </a:p>
        </p:txBody>
      </p:sp>
    </p:spTree>
    <p:extLst>
      <p:ext uri="{BB962C8B-B14F-4D97-AF65-F5344CB8AC3E}">
        <p14:creationId xmlns:p14="http://schemas.microsoft.com/office/powerpoint/2010/main" val="38104606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ts val="0"/>
              </a:spcAft>
            </a:pPr>
            <a:r>
              <a:rPr lang="bs-Latn-BA" sz="3200" dirty="0" smtClean="0">
                <a:latin typeface="Times New Roman" panose="02020603050405020304" pitchFamily="18" charset="0"/>
                <a:ea typeface="Times New Roman" panose="02020603050405020304" pitchFamily="18" charset="0"/>
              </a:rPr>
              <a:t>Iz presude VS RS </a:t>
            </a:r>
            <a:r>
              <a:rPr lang="bs-Latn-BA" sz="3200" dirty="0" err="1" smtClean="0">
                <a:latin typeface="Times New Roman" panose="02020603050405020304" pitchFamily="18" charset="0"/>
                <a:ea typeface="Times New Roman" panose="02020603050405020304" pitchFamily="18" charset="0"/>
              </a:rPr>
              <a:t>br</a:t>
            </a:r>
            <a:r>
              <a:rPr lang="bs-Latn-BA" sz="3200" dirty="0" smtClean="0">
                <a:latin typeface="Times New Roman" panose="02020603050405020304" pitchFamily="18" charset="0"/>
                <a:ea typeface="Times New Roman" panose="02020603050405020304" pitchFamily="18" charset="0"/>
              </a:rPr>
              <a:t>:</a:t>
            </a:r>
            <a:r>
              <a:rPr lang="en-US" sz="3200" dirty="0" smtClean="0">
                <a:latin typeface="Times New Roman" panose="02020603050405020304" pitchFamily="18" charset="0"/>
                <a:ea typeface="Times New Roman" panose="02020603050405020304" pitchFamily="18" charset="0"/>
              </a:rPr>
              <a:t>11 </a:t>
            </a:r>
            <a:r>
              <a:rPr lang="en-US" sz="3200" dirty="0">
                <a:latin typeface="Times New Roman" panose="02020603050405020304" pitchFamily="18" charset="0"/>
                <a:ea typeface="Times New Roman" panose="02020603050405020304" pitchFamily="18" charset="0"/>
              </a:rPr>
              <a:t>0 К 008052 13 </a:t>
            </a:r>
            <a:r>
              <a:rPr lang="en-US" sz="3200" dirty="0" err="1">
                <a:latin typeface="Times New Roman" panose="02020603050405020304" pitchFamily="18" charset="0"/>
                <a:ea typeface="Times New Roman" panose="02020603050405020304" pitchFamily="18" charset="0"/>
              </a:rPr>
              <a:t>Кж</a:t>
            </a:r>
            <a:r>
              <a:rPr lang="en-US" sz="3200" dirty="0">
                <a:latin typeface="Times New Roman" panose="02020603050405020304" pitchFamily="18" charset="0"/>
                <a:ea typeface="Times New Roman" panose="02020603050405020304" pitchFamily="18" charset="0"/>
              </a:rPr>
              <a:t> 10</a:t>
            </a:r>
            <a:br>
              <a:rPr lang="en-US" sz="3200" dirty="0">
                <a:latin typeface="Times New Roman" panose="02020603050405020304" pitchFamily="18" charset="0"/>
                <a:ea typeface="Times New Roman" panose="02020603050405020304" pitchFamily="18" charset="0"/>
              </a:rPr>
            </a:br>
            <a:endParaRPr lang="en-US" sz="3200" dirty="0"/>
          </a:p>
        </p:txBody>
      </p:sp>
      <p:sp>
        <p:nvSpPr>
          <p:cNvPr id="3" name="Content Placeholder 2"/>
          <p:cNvSpPr>
            <a:spLocks noGrp="1"/>
          </p:cNvSpPr>
          <p:nvPr>
            <p:ph idx="1"/>
          </p:nvPr>
        </p:nvSpPr>
        <p:spPr/>
        <p:txBody>
          <a:bodyPr>
            <a:normAutofit lnSpcReduction="10000"/>
          </a:bodyPr>
          <a:lstStyle/>
          <a:p>
            <a:pPr marL="0" indent="0" algn="just">
              <a:spcAft>
                <a:spcPts val="0"/>
              </a:spcAft>
              <a:buNone/>
            </a:pPr>
            <a:r>
              <a:rPr lang="sr-Latn-CS" dirty="0" smtClean="0">
                <a:latin typeface="Times New Roman" panose="02020603050405020304" pitchFamily="18" charset="0"/>
                <a:ea typeface="Times New Roman" panose="02020603050405020304" pitchFamily="18" charset="0"/>
              </a:rPr>
              <a:t>„Neosnovani </a:t>
            </a:r>
            <a:r>
              <a:rPr lang="sr-Latn-CS" dirty="0">
                <a:latin typeface="Times New Roman" panose="02020603050405020304" pitchFamily="18" charset="0"/>
                <a:ea typeface="Times New Roman" panose="02020603050405020304" pitchFamily="18" charset="0"/>
              </a:rPr>
              <a:t>su i navodi iz žalbi branilaca ovih optuženih da sudija za prethodni postupak ne može </a:t>
            </a:r>
            <a:r>
              <a:rPr lang="sr-Latn-CS" dirty="0" err="1">
                <a:latin typeface="Times New Roman" panose="02020603050405020304" pitchFamily="18" charset="0"/>
                <a:ea typeface="Times New Roman" panose="02020603050405020304" pitchFamily="18" charset="0"/>
              </a:rPr>
              <a:t>donijeti</a:t>
            </a:r>
            <a:r>
              <a:rPr lang="sr-Latn-CS" dirty="0">
                <a:latin typeface="Times New Roman" panose="02020603050405020304" pitchFamily="18" charset="0"/>
                <a:ea typeface="Times New Roman" panose="02020603050405020304" pitchFamily="18" charset="0"/>
              </a:rPr>
              <a:t> naredbu o posebnim istražnim radnjama prije donošenja naredbe o sprovođenju istrage, jer sa jedne strane, niti jedna zakonska odredba ne uslovljava da se posebne istražne radnje mogu odrediti samo ako je donesena naredba o </a:t>
            </a:r>
            <a:r>
              <a:rPr lang="sr-Latn-CS" dirty="0" smtClean="0">
                <a:latin typeface="Times New Roman" panose="02020603050405020304" pitchFamily="18" charset="0"/>
                <a:ea typeface="Times New Roman" panose="02020603050405020304" pitchFamily="18" charset="0"/>
              </a:rPr>
              <a:t>sprovođenju </a:t>
            </a:r>
            <a:r>
              <a:rPr lang="sr-Latn-CS" dirty="0">
                <a:latin typeface="Times New Roman" panose="02020603050405020304" pitchFamily="18" charset="0"/>
                <a:ea typeface="Times New Roman" panose="02020603050405020304" pitchFamily="18" charset="0"/>
              </a:rPr>
              <a:t>istrage, a sa druge strane, suprotno navodima iz ovih žalbi, sudija za prethodni postupak ima funkcionalnu nadležnost za postupanje i prije donošenja naredbe o </a:t>
            </a:r>
            <a:r>
              <a:rPr lang="sr-Latn-CS" dirty="0" err="1">
                <a:latin typeface="Times New Roman" panose="02020603050405020304" pitchFamily="18" charset="0"/>
                <a:ea typeface="Times New Roman" panose="02020603050405020304" pitchFamily="18" charset="0"/>
              </a:rPr>
              <a:t>sporovođenju</a:t>
            </a:r>
            <a:r>
              <a:rPr lang="sr-Latn-CS" dirty="0">
                <a:latin typeface="Times New Roman" panose="02020603050405020304" pitchFamily="18" charset="0"/>
                <a:ea typeface="Times New Roman" panose="02020603050405020304" pitchFamily="18" charset="0"/>
              </a:rPr>
              <a:t> istrage, obzirom da ima zakonsko </a:t>
            </a:r>
            <a:r>
              <a:rPr lang="sr-Latn-CS" dirty="0" err="1">
                <a:latin typeface="Times New Roman" panose="02020603050405020304" pitchFamily="18" charset="0"/>
                <a:ea typeface="Times New Roman" panose="02020603050405020304" pitchFamily="18" charset="0"/>
              </a:rPr>
              <a:t>ovlaštenje</a:t>
            </a:r>
            <a:r>
              <a:rPr lang="sr-Latn-CS" dirty="0">
                <a:latin typeface="Times New Roman" panose="02020603050405020304" pitchFamily="18" charset="0"/>
                <a:ea typeface="Times New Roman" panose="02020603050405020304" pitchFamily="18" charset="0"/>
              </a:rPr>
              <a:t> da postupa i kod radnje pretresanje stana, prostorija i lica (donosi naredbu za pretresanje i dr.), za koju radnju isto tako nije preduslov da je </a:t>
            </a:r>
            <a:r>
              <a:rPr lang="sr-Latn-CS" dirty="0" err="1">
                <a:latin typeface="Times New Roman" panose="02020603050405020304" pitchFamily="18" charset="0"/>
                <a:ea typeface="Times New Roman" panose="02020603050405020304" pitchFamily="18" charset="0"/>
              </a:rPr>
              <a:t>donijeta</a:t>
            </a:r>
            <a:r>
              <a:rPr lang="sr-Latn-CS" dirty="0">
                <a:latin typeface="Times New Roman" panose="02020603050405020304" pitchFamily="18" charset="0"/>
                <a:ea typeface="Times New Roman" panose="02020603050405020304" pitchFamily="18" charset="0"/>
              </a:rPr>
              <a:t> naredba o sprovođenju istrage</a:t>
            </a:r>
            <a:r>
              <a:rPr lang="sr-Latn-C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0960110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600" dirty="0" smtClean="0"/>
              <a:t>Oduzimanje predmeta bez naredbe suda</a:t>
            </a:r>
            <a:endParaRPr lang="en-US" sz="3600" dirty="0"/>
          </a:p>
        </p:txBody>
      </p:sp>
      <p:sp>
        <p:nvSpPr>
          <p:cNvPr id="3" name="Content Placeholder 2"/>
          <p:cNvSpPr>
            <a:spLocks noGrp="1"/>
          </p:cNvSpPr>
          <p:nvPr>
            <p:ph idx="1"/>
          </p:nvPr>
        </p:nvSpPr>
        <p:spPr/>
        <p:txBody>
          <a:bodyPr>
            <a:normAutofit fontScale="92500" lnSpcReduction="20000"/>
          </a:bodyPr>
          <a:lstStyle/>
          <a:p>
            <a:pPr marL="0" indent="0" algn="just">
              <a:spcAft>
                <a:spcPts val="0"/>
              </a:spcAft>
              <a:buNone/>
            </a:pPr>
            <a:r>
              <a:rPr lang="bs-Latn-BA" sz="2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Iz presude VS RS </a:t>
            </a:r>
            <a:r>
              <a:rPr lang="bs-Latn-BA" sz="22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br</a:t>
            </a:r>
            <a:r>
              <a:rPr lang="bs-Latn-BA" sz="22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a:t>
            </a:r>
            <a:r>
              <a:rPr lang="en-US" sz="22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11 </a:t>
            </a:r>
            <a:r>
              <a:rPr lang="en-US" sz="2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0 К 008052 13 </a:t>
            </a:r>
            <a:r>
              <a:rPr lang="en-US" sz="22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Кж</a:t>
            </a:r>
            <a:r>
              <a:rPr lang="en-US" sz="2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a:t>
            </a:r>
            <a:r>
              <a:rPr lang="en-US" sz="22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10</a:t>
            </a:r>
            <a:r>
              <a:rPr lang="bs-Latn-BA" sz="22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a:t>
            </a:r>
            <a:r>
              <a:rPr lang="en-US"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a:r>
            <a:br>
              <a:rPr lang="en-US"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br>
            <a:r>
              <a:rPr lang="sr-Latn-CS" dirty="0" smtClean="0">
                <a:latin typeface="Times New Roman" panose="02020603050405020304" pitchFamily="18" charset="0"/>
                <a:ea typeface="Times New Roman" panose="02020603050405020304" pitchFamily="18" charset="0"/>
              </a:rPr>
              <a:t>„Neosnovan </a:t>
            </a:r>
            <a:r>
              <a:rPr lang="sr-Latn-CS" dirty="0">
                <a:latin typeface="Times New Roman" panose="02020603050405020304" pitchFamily="18" charset="0"/>
                <a:ea typeface="Times New Roman" panose="02020603050405020304" pitchFamily="18" charset="0"/>
              </a:rPr>
              <a:t>je i prigovor iz žalbe branioca optuženog </a:t>
            </a:r>
            <a:r>
              <a:rPr lang="sr-Latn-CS" dirty="0" smtClean="0">
                <a:latin typeface="Times New Roman" panose="02020603050405020304" pitchFamily="18" charset="0"/>
                <a:ea typeface="Times New Roman" panose="02020603050405020304" pitchFamily="18" charset="0"/>
              </a:rPr>
              <a:t>D. J. </a:t>
            </a:r>
            <a:r>
              <a:rPr lang="sr-Latn-CS" dirty="0">
                <a:latin typeface="Times New Roman" panose="02020603050405020304" pitchFamily="18" charset="0"/>
                <a:ea typeface="Times New Roman" panose="02020603050405020304" pitchFamily="18" charset="0"/>
              </a:rPr>
              <a:t>da su potvrda o privremenom oduzimanju predmeta od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M.B. </a:t>
            </a:r>
            <a:r>
              <a:rPr lang="sr-Latn-CS" dirty="0">
                <a:latin typeface="Times New Roman" panose="02020603050405020304" pitchFamily="18" charset="0"/>
                <a:ea typeface="Times New Roman" panose="02020603050405020304" pitchFamily="18" charset="0"/>
              </a:rPr>
              <a:t>i potvrda o predaju tih </a:t>
            </a:r>
            <a:r>
              <a:rPr lang="sr-Latn-CS" dirty="0" err="1">
                <a:latin typeface="Times New Roman" panose="02020603050405020304" pitchFamily="18" charset="0"/>
                <a:ea typeface="Times New Roman" panose="02020603050405020304" pitchFamily="18" charset="0"/>
              </a:rPr>
              <a:t>predeta</a:t>
            </a:r>
            <a:r>
              <a:rPr lang="sr-Latn-CS" dirty="0">
                <a:latin typeface="Times New Roman" panose="02020603050405020304" pitchFamily="18" charset="0"/>
                <a:ea typeface="Times New Roman" panose="02020603050405020304" pitchFamily="18" charset="0"/>
              </a:rPr>
              <a:t> sudu, nezakoniti dokazi, jer je oduzimanje predmeta od ovog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izvršeno u skladu sa odredbom člana 130. stav 1. ZKP RS bez naredbe sudije za prethodni postupak, pa obzirom da je u </a:t>
            </a:r>
            <a:r>
              <a:rPr lang="sr-Latn-CS" dirty="0" smtClean="0">
                <a:latin typeface="Times New Roman" panose="02020603050405020304" pitchFamily="18" charset="0"/>
                <a:ea typeface="Times New Roman" panose="02020603050405020304" pitchFamily="18" charset="0"/>
              </a:rPr>
              <a:t>naredbi </a:t>
            </a:r>
            <a:r>
              <a:rPr lang="sr-Latn-CS" dirty="0">
                <a:latin typeface="Times New Roman" panose="02020603050405020304" pitchFamily="18" charset="0"/>
                <a:ea typeface="Times New Roman" panose="02020603050405020304" pitchFamily="18" charset="0"/>
              </a:rPr>
              <a:t>o oduzimanju predmeta konstatovano da je lice dobrovoljno predalo predmete, to u smislu citirane odredbe nije ni trebalo da tužilac podnosi </a:t>
            </a:r>
            <a:r>
              <a:rPr lang="sr-Latn-CS" dirty="0" err="1">
                <a:latin typeface="Times New Roman" panose="02020603050405020304" pitchFamily="18" charset="0"/>
                <a:ea typeface="Times New Roman" panose="02020603050405020304" pitchFamily="18" charset="0"/>
              </a:rPr>
              <a:t>zahtjev</a:t>
            </a:r>
            <a:r>
              <a:rPr lang="sr-Latn-CS" dirty="0">
                <a:latin typeface="Times New Roman" panose="02020603050405020304" pitchFamily="18" charset="0"/>
                <a:ea typeface="Times New Roman" panose="02020603050405020304" pitchFamily="18" charset="0"/>
              </a:rPr>
              <a:t> sudiji za prethodni postupak za naknadno odobrenje oduzimanja predmeta, obzirom da se lice nije izričito usprotivilo oduzimanju predmeta. Isto tako, suprotno navodima iz ove žalbe, nije bilo ni potrebe da OSL sačinjavaju poseban zapisnik o ovoj preduzetoj radnji u smislu odredbe člana 62. ZKP RS, obzirom da navedena potvrda sadrži sve potrebne podatke, pa bi se sačinjavanjem zapisnika o preduzetoj radnji, moglo samo ponoviti ono što je već konstatovano u potvrdi</a:t>
            </a:r>
            <a:r>
              <a:rPr lang="sr-Latn-CS" dirty="0" smtClean="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88482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dirty="0" err="1"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OdlukaVS</a:t>
            </a:r>
            <a:r>
              <a:rPr lang="bs-Latn-BA" sz="32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RS </a:t>
            </a:r>
            <a:r>
              <a:rPr lang="bs-Latn-BA" sz="32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br</a:t>
            </a:r>
            <a: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a:t>
            </a:r>
            <a:r>
              <a:rPr lang="en-US"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11 0 К 008052 13 </a:t>
            </a:r>
            <a:r>
              <a:rPr lang="en-US" sz="32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Кж</a:t>
            </a:r>
            <a:r>
              <a:rPr lang="en-US"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10</a:t>
            </a:r>
            <a:br>
              <a:rPr lang="en-US"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p:txBody>
          <a:bodyPr>
            <a:noAutofit/>
          </a:bodyPr>
          <a:lstStyle/>
          <a:p>
            <a:pPr marL="0" indent="0" algn="just">
              <a:buNone/>
            </a:pPr>
            <a:r>
              <a:rPr lang="sr-Latn-CS" sz="1800" dirty="0" smtClean="0">
                <a:latin typeface="Times New Roman" panose="02020603050405020304" pitchFamily="18" charset="0"/>
                <a:ea typeface="Times New Roman" panose="02020603050405020304" pitchFamily="18" charset="0"/>
              </a:rPr>
              <a:t>„Što </a:t>
            </a:r>
            <a:r>
              <a:rPr lang="sr-Latn-CS" sz="1800" dirty="0">
                <a:latin typeface="Times New Roman" panose="02020603050405020304" pitchFamily="18" charset="0"/>
                <a:ea typeface="Times New Roman" panose="02020603050405020304" pitchFamily="18" charset="0"/>
              </a:rPr>
              <a:t>se tiče prigovora iz žalbe branilaca optuženog </a:t>
            </a:r>
            <a:r>
              <a:rPr lang="sr-Latn-CS" sz="1800" dirty="0" smtClean="0">
                <a:latin typeface="Times New Roman" panose="02020603050405020304" pitchFamily="18" charset="0"/>
                <a:ea typeface="Times New Roman" panose="02020603050405020304" pitchFamily="18" charset="0"/>
              </a:rPr>
              <a:t>D.D., </a:t>
            </a:r>
            <a:r>
              <a:rPr lang="sr-Latn-CS" sz="1800" dirty="0">
                <a:latin typeface="Times New Roman" panose="02020603050405020304" pitchFamily="18" charset="0"/>
                <a:ea typeface="Times New Roman" panose="02020603050405020304" pitchFamily="18" charset="0"/>
              </a:rPr>
              <a:t>kojima se osporava zakonitost radnje pretresanja stana i putničkog vozila ovog optuženog tvrdnjom da u </a:t>
            </a:r>
            <a:r>
              <a:rPr lang="sr-Latn-CS" sz="1800" dirty="0" err="1">
                <a:latin typeface="Times New Roman" panose="02020603050405020304" pitchFamily="18" charset="0"/>
                <a:ea typeface="Times New Roman" panose="02020603050405020304" pitchFamily="18" charset="0"/>
              </a:rPr>
              <a:t>vrijeme</a:t>
            </a:r>
            <a:r>
              <a:rPr lang="sr-Latn-CS" sz="1800" dirty="0">
                <a:latin typeface="Times New Roman" panose="02020603050405020304" pitchFamily="18" charset="0"/>
                <a:ea typeface="Times New Roman" panose="02020603050405020304" pitchFamily="18" charset="0"/>
              </a:rPr>
              <a:t> preduzimanja radnje pretresanja nije postojala naredba za pretresanje, te s tim u vezi i da ista nije uručena ovom optuženom, ovaj sud je utvrdio da su tačni navodi iz ove žalbe da je u naredbi sačinjenoj od strane OSL u odnosu na ovog optuženog, konstatovan datum 04.10.2011. godine, a da iz zapisnike o pretresanju i iz zapisnika sudije za prethodni postupak, proizilazi da je pretres kod ovog optuženog izvršen dana 03.10.2011. godine. Po mišljenju ovog suda, moguće je da je došlo do omaške u datumu prilikom sačinjavanja pismene naredbe za pretresanje, ali se to ne može sa sigurnošću utvrditi, pa je ovaj sud sumnju u pogledu ove činjenice </a:t>
            </a:r>
            <a:r>
              <a:rPr lang="sr-Latn-CS" sz="1800" dirty="0" err="1">
                <a:latin typeface="Times New Roman" panose="02020603050405020304" pitchFamily="18" charset="0"/>
                <a:ea typeface="Times New Roman" panose="02020603050405020304" pitchFamily="18" charset="0"/>
              </a:rPr>
              <a:t>riješio</a:t>
            </a:r>
            <a:r>
              <a:rPr lang="sr-Latn-CS" sz="1800" dirty="0">
                <a:latin typeface="Times New Roman" panose="02020603050405020304" pitchFamily="18" charset="0"/>
                <a:ea typeface="Times New Roman" panose="02020603050405020304" pitchFamily="18" charset="0"/>
              </a:rPr>
              <a:t> na način koji je povoljniji za optuženog, prihvatajući kao osnovane prigovore iz žalbe </a:t>
            </a:r>
            <a:r>
              <a:rPr lang="sr-Latn-CS" sz="1800" dirty="0" smtClean="0">
                <a:latin typeface="Times New Roman" panose="02020603050405020304" pitchFamily="18" charset="0"/>
                <a:ea typeface="Times New Roman" panose="02020603050405020304" pitchFamily="18" charset="0"/>
              </a:rPr>
              <a:t>branilaca ovog </a:t>
            </a:r>
            <a:r>
              <a:rPr lang="sr-Latn-CS" sz="1800" dirty="0">
                <a:latin typeface="Times New Roman" panose="02020603050405020304" pitchFamily="18" charset="0"/>
                <a:ea typeface="Times New Roman" panose="02020603050405020304" pitchFamily="18" charset="0"/>
              </a:rPr>
              <a:t>optuženog </a:t>
            </a:r>
            <a:r>
              <a:rPr lang="sr-Latn-CS" sz="1800" dirty="0" smtClean="0">
                <a:latin typeface="Times New Roman" panose="02020603050405020304" pitchFamily="18" charset="0"/>
                <a:ea typeface="Times New Roman" panose="02020603050405020304" pitchFamily="18" charset="0"/>
              </a:rPr>
              <a:t>da </a:t>
            </a:r>
            <a:r>
              <a:rPr lang="sr-Latn-CS" sz="1800" dirty="0">
                <a:latin typeface="Times New Roman" panose="02020603050405020304" pitchFamily="18" charset="0"/>
                <a:ea typeface="Times New Roman" panose="02020603050405020304" pitchFamily="18" charset="0"/>
              </a:rPr>
              <a:t>u </a:t>
            </a:r>
            <a:r>
              <a:rPr lang="sr-Latn-CS" sz="1800" dirty="0" err="1">
                <a:latin typeface="Times New Roman" panose="02020603050405020304" pitchFamily="18" charset="0"/>
                <a:ea typeface="Times New Roman" panose="02020603050405020304" pitchFamily="18" charset="0"/>
              </a:rPr>
              <a:t>vrijeme</a:t>
            </a:r>
            <a:r>
              <a:rPr lang="sr-Latn-CS" sz="1800" dirty="0">
                <a:latin typeface="Times New Roman" panose="02020603050405020304" pitchFamily="18" charset="0"/>
                <a:ea typeface="Times New Roman" panose="02020603050405020304" pitchFamily="18" charset="0"/>
              </a:rPr>
              <a:t> preduzimanja radnji pretresanja stana i putničkog vozila ovog optuženog, nije postojala, pa s tim u vezi i da nije uručena naredba za pretresanje ovom optuženom, pa kako OSL nisu imali izričito </a:t>
            </a:r>
            <a:r>
              <a:rPr lang="sr-Latn-CS" sz="1800" dirty="0" err="1">
                <a:latin typeface="Times New Roman" panose="02020603050405020304" pitchFamily="18" charset="0"/>
                <a:ea typeface="Times New Roman" panose="02020603050405020304" pitchFamily="18" charset="0"/>
              </a:rPr>
              <a:t>ovlaštenje</a:t>
            </a:r>
            <a:r>
              <a:rPr lang="sr-Latn-CS" sz="1800" dirty="0">
                <a:latin typeface="Times New Roman" panose="02020603050405020304" pitchFamily="18" charset="0"/>
                <a:ea typeface="Times New Roman" panose="02020603050405020304" pitchFamily="18" charset="0"/>
              </a:rPr>
              <a:t> od sudije za prethodni postupak da mogu izvršiti pretres bez prethodne predaje naredbe (jer u zapisniku sudije za prethodni postupak nije navedeno takvo izričito </a:t>
            </a:r>
            <a:r>
              <a:rPr lang="sr-Latn-CS" sz="1800" dirty="0" err="1">
                <a:latin typeface="Times New Roman" panose="02020603050405020304" pitchFamily="18" charset="0"/>
                <a:ea typeface="Times New Roman" panose="02020603050405020304" pitchFamily="18" charset="0"/>
              </a:rPr>
              <a:t>ovlaštenje</a:t>
            </a:r>
            <a:r>
              <a:rPr lang="sr-Latn-CS" sz="1800" dirty="0">
                <a:latin typeface="Times New Roman" panose="02020603050405020304" pitchFamily="18" charset="0"/>
                <a:ea typeface="Times New Roman" panose="02020603050405020304" pitchFamily="18" charset="0"/>
              </a:rPr>
              <a:t>), to je po mišljenju ovog suda ova radnja pretresanja nezakonita, zbog čega su dokazi koji su proizašli iz te radnje, pravno </a:t>
            </a:r>
            <a:r>
              <a:rPr lang="sr-Latn-CS" sz="1800" dirty="0" err="1">
                <a:latin typeface="Times New Roman" panose="02020603050405020304" pitchFamily="18" charset="0"/>
                <a:ea typeface="Times New Roman" panose="02020603050405020304" pitchFamily="18" charset="0"/>
              </a:rPr>
              <a:t>nevaljani</a:t>
            </a:r>
            <a:r>
              <a:rPr lang="sr-Latn-CS" sz="1800" dirty="0">
                <a:latin typeface="Times New Roman" panose="02020603050405020304" pitchFamily="18" charset="0"/>
                <a:ea typeface="Times New Roman" panose="02020603050405020304" pitchFamily="18" charset="0"/>
              </a:rPr>
              <a:t> dokazi, na kojima se ne može zasnivati presuda</a:t>
            </a:r>
            <a:r>
              <a:rPr lang="sr-Latn-CS" sz="1800" dirty="0" smtClean="0">
                <a:latin typeface="Times New Roman" panose="02020603050405020304" pitchFamily="18" charset="0"/>
                <a:ea typeface="Times New Roman" panose="02020603050405020304" pitchFamily="18" charset="0"/>
              </a:rPr>
              <a:t>.“ </a:t>
            </a:r>
            <a:endParaRPr lang="en-US" sz="1800" dirty="0"/>
          </a:p>
        </p:txBody>
      </p:sp>
    </p:spTree>
    <p:extLst>
      <p:ext uri="{BB962C8B-B14F-4D97-AF65-F5344CB8AC3E}">
        <p14:creationId xmlns:p14="http://schemas.microsoft.com/office/powerpoint/2010/main" val="226518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ea typeface="Times New Roman" panose="02020603050405020304" pitchFamily="18" charset="0"/>
              </a:rPr>
              <a:t> </a:t>
            </a:r>
            <a:r>
              <a:rPr lang="bs-Latn-BA" sz="3200" dirty="0" smtClean="0">
                <a:latin typeface="Times New Roman" panose="02020603050405020304" pitchFamily="18" charset="0"/>
                <a:ea typeface="Times New Roman" panose="02020603050405020304" pitchFamily="18" charset="0"/>
              </a:rPr>
              <a:t>Z</a:t>
            </a:r>
            <a:r>
              <a:rPr lang="sr-Latn-CS" sz="3200" dirty="0" err="1" smtClean="0">
                <a:latin typeface="Times New Roman" panose="02020603050405020304" pitchFamily="18" charset="0"/>
                <a:ea typeface="Times New Roman" panose="02020603050405020304" pitchFamily="18" charset="0"/>
              </a:rPr>
              <a:t>apisnici</a:t>
            </a:r>
            <a:r>
              <a:rPr lang="sr-Latn-CS" sz="3200" dirty="0" smtClean="0">
                <a:latin typeface="Times New Roman" panose="02020603050405020304" pitchFamily="18" charset="0"/>
                <a:ea typeface="Times New Roman" panose="02020603050405020304" pitchFamily="18" charset="0"/>
              </a:rPr>
              <a:t> </a:t>
            </a:r>
            <a:r>
              <a:rPr lang="sr-Latn-CS" sz="3200" dirty="0">
                <a:latin typeface="Times New Roman" panose="02020603050405020304" pitchFamily="18" charset="0"/>
                <a:ea typeface="Times New Roman" panose="02020603050405020304" pitchFamily="18" charset="0"/>
              </a:rPr>
              <a:t>o saslušanju </a:t>
            </a:r>
            <a:r>
              <a:rPr lang="sr-Latn-CS" sz="3200" dirty="0" err="1">
                <a:latin typeface="Times New Roman" panose="02020603050405020304" pitchFamily="18" charset="0"/>
                <a:ea typeface="Times New Roman" panose="02020603050405020304" pitchFamily="18" charset="0"/>
              </a:rPr>
              <a:t>svjedoka</a:t>
            </a:r>
            <a:r>
              <a:rPr lang="sr-Latn-CS" sz="3200" dirty="0">
                <a:latin typeface="Times New Roman" panose="02020603050405020304" pitchFamily="18" charset="0"/>
                <a:ea typeface="Times New Roman" panose="02020603050405020304" pitchFamily="18" charset="0"/>
              </a:rPr>
              <a:t> </a:t>
            </a:r>
            <a:r>
              <a:rPr lang="sr-Latn-CS" sz="3200" dirty="0" smtClean="0">
                <a:latin typeface="Times New Roman" panose="02020603050405020304" pitchFamily="18" charset="0"/>
                <a:ea typeface="Times New Roman" panose="02020603050405020304" pitchFamily="18" charset="0"/>
              </a:rPr>
              <a:t>iz istrage</a:t>
            </a:r>
            <a:endParaRPr lang="en-US" sz="3200" dirty="0"/>
          </a:p>
        </p:txBody>
      </p:sp>
      <p:sp>
        <p:nvSpPr>
          <p:cNvPr id="3" name="Content Placeholder 2"/>
          <p:cNvSpPr>
            <a:spLocks noGrp="1"/>
          </p:cNvSpPr>
          <p:nvPr>
            <p:ph idx="1"/>
          </p:nvPr>
        </p:nvSpPr>
        <p:spPr/>
        <p:txBody>
          <a:bodyPr/>
          <a:lstStyle/>
          <a:p>
            <a:pPr marL="0" indent="0" algn="just">
              <a:spcAft>
                <a:spcPts val="0"/>
              </a:spcAft>
              <a:buNone/>
            </a:pPr>
            <a:r>
              <a:rPr lang="sr-Latn-CS" dirty="0" smtClean="0">
                <a:latin typeface="Times New Roman" panose="02020603050405020304" pitchFamily="18" charset="0"/>
                <a:ea typeface="Times New Roman" panose="02020603050405020304" pitchFamily="18" charset="0"/>
              </a:rPr>
              <a:t>U predmetu br: 11 0 K 022</a:t>
            </a:r>
            <a:r>
              <a:rPr lang="sr-Cyrl-BA" dirty="0">
                <a:latin typeface="Times New Roman" panose="02020603050405020304" pitchFamily="18" charset="0"/>
                <a:ea typeface="Times New Roman" panose="02020603050405020304" pitchFamily="18" charset="0"/>
              </a:rPr>
              <a:t>051</a:t>
            </a:r>
            <a:r>
              <a:rPr lang="en-US" dirty="0">
                <a:latin typeface="Times New Roman" panose="02020603050405020304" pitchFamily="18" charset="0"/>
                <a:ea typeface="Times New Roman" panose="02020603050405020304" pitchFamily="18" charset="0"/>
              </a:rPr>
              <a:t> 1</a:t>
            </a:r>
            <a:r>
              <a:rPr lang="sr-Cyrl-BA" dirty="0">
                <a:latin typeface="Times New Roman" panose="02020603050405020304" pitchFamily="18" charset="0"/>
                <a:ea typeface="Times New Roman" panose="02020603050405020304" pitchFamily="18" charset="0"/>
              </a:rPr>
              <a:t>9</a:t>
            </a:r>
            <a:r>
              <a:rPr lang="en-US" dirty="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Кж</a:t>
            </a:r>
            <a:r>
              <a:rPr lang="bs-Latn-BA" dirty="0" smtClean="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žalbe </a:t>
            </a:r>
            <a:r>
              <a:rPr lang="sr-Latn-CS" dirty="0">
                <a:latin typeface="Times New Roman" panose="02020603050405020304" pitchFamily="18" charset="0"/>
                <a:ea typeface="Times New Roman" panose="02020603050405020304" pitchFamily="18" charset="0"/>
              </a:rPr>
              <a:t>branilaca </a:t>
            </a:r>
            <a:r>
              <a:rPr lang="sr-Latn-CS" dirty="0" smtClean="0">
                <a:latin typeface="Times New Roman" panose="02020603050405020304" pitchFamily="18" charset="0"/>
                <a:ea typeface="Times New Roman" panose="02020603050405020304" pitchFamily="18" charset="0"/>
              </a:rPr>
              <a:t>su isticali </a:t>
            </a:r>
            <a:r>
              <a:rPr lang="sr-Latn-CS" dirty="0">
                <a:latin typeface="Times New Roman" panose="02020603050405020304" pitchFamily="18" charset="0"/>
                <a:ea typeface="Times New Roman" panose="02020603050405020304" pitchFamily="18" charset="0"/>
              </a:rPr>
              <a:t>da </a:t>
            </a:r>
            <a:r>
              <a:rPr lang="sr-Latn-CS" dirty="0" smtClean="0">
                <a:latin typeface="Times New Roman" panose="02020603050405020304" pitchFamily="18" charset="0"/>
                <a:ea typeface="Times New Roman" panose="02020603050405020304" pitchFamily="18" charset="0"/>
              </a:rPr>
              <a:t>je </a:t>
            </a:r>
            <a:r>
              <a:rPr lang="sr-Latn-CS" dirty="0">
                <a:latin typeface="Times New Roman" panose="02020603050405020304" pitchFamily="18" charset="0"/>
                <a:ea typeface="Times New Roman" panose="02020603050405020304" pitchFamily="18" charset="0"/>
              </a:rPr>
              <a:t>pobijana presuda zasnovana na nezakonitim dokazima  i to zapisnicima o saslušanju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oštećenih iz </a:t>
            </a:r>
            <a:r>
              <a:rPr lang="sr-Latn-CS" dirty="0" smtClean="0">
                <a:latin typeface="Times New Roman" panose="02020603050405020304" pitchFamily="18" charset="0"/>
                <a:ea typeface="Times New Roman" panose="02020603050405020304" pitchFamily="18" charset="0"/>
              </a:rPr>
              <a:t>istrage, posebno ukazujući da u nekim zapisnicima </a:t>
            </a:r>
            <a:r>
              <a:rPr lang="sr-Latn-CS" dirty="0" err="1">
                <a:latin typeface="Times New Roman" panose="02020603050405020304" pitchFamily="18" charset="0"/>
                <a:ea typeface="Times New Roman" panose="02020603050405020304" pitchFamily="18" charset="0"/>
              </a:rPr>
              <a:t>svjedocima</a:t>
            </a:r>
            <a:r>
              <a:rPr lang="sr-Latn-CS" dirty="0">
                <a:latin typeface="Times New Roman" panose="02020603050405020304" pitchFamily="18" charset="0"/>
                <a:ea typeface="Times New Roman" panose="02020603050405020304" pitchFamily="18" charset="0"/>
              </a:rPr>
              <a:t> nisu postavljana pitanja, da u </a:t>
            </a:r>
            <a:r>
              <a:rPr lang="sr-Latn-CS" dirty="0" smtClean="0">
                <a:latin typeface="Times New Roman" panose="02020603050405020304" pitchFamily="18" charset="0"/>
                <a:ea typeface="Times New Roman" panose="02020603050405020304" pitchFamily="18" charset="0"/>
              </a:rPr>
              <a:t>nekim </a:t>
            </a:r>
            <a:r>
              <a:rPr lang="sr-Latn-CS" dirty="0">
                <a:latin typeface="Times New Roman" panose="02020603050405020304" pitchFamily="18" charset="0"/>
                <a:ea typeface="Times New Roman" panose="02020603050405020304" pitchFamily="18" charset="0"/>
              </a:rPr>
              <a:t>zapisnicima nije navedeno na koje okolnosti se </a:t>
            </a:r>
            <a:r>
              <a:rPr lang="sr-Latn-CS" dirty="0" err="1">
                <a:latin typeface="Times New Roman" panose="02020603050405020304" pitchFamily="18" charset="0"/>
                <a:ea typeface="Times New Roman" panose="02020603050405020304" pitchFamily="18" charset="0"/>
              </a:rPr>
              <a:t>svjedoci</a:t>
            </a:r>
            <a:r>
              <a:rPr lang="sr-Latn-CS" dirty="0">
                <a:latin typeface="Times New Roman" panose="02020603050405020304" pitchFamily="18" charset="0"/>
                <a:ea typeface="Times New Roman" panose="02020603050405020304" pitchFamily="18" charset="0"/>
              </a:rPr>
              <a:t> saslušavaju, </a:t>
            </a:r>
            <a:r>
              <a:rPr lang="sr-Latn-CS" dirty="0" smtClean="0">
                <a:latin typeface="Times New Roman" panose="02020603050405020304" pitchFamily="18" charset="0"/>
                <a:ea typeface="Times New Roman" panose="02020603050405020304" pitchFamily="18" charset="0"/>
              </a:rPr>
              <a:t>zbog čega su žalbe smatrale da su ti zapisnici sačinjeni suprotno odredbama </a:t>
            </a:r>
            <a:r>
              <a:rPr lang="sr-Latn-CS" dirty="0">
                <a:latin typeface="Times New Roman" panose="02020603050405020304" pitchFamily="18" charset="0"/>
                <a:ea typeface="Times New Roman" panose="02020603050405020304" pitchFamily="18" charset="0"/>
              </a:rPr>
              <a:t>člana 63. i 151. stav 7. i 8. ZKP RS i da su zbog toga ti zapisnici, dokazi na kojima se ne može zasnivati sudska odluka.</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942550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4000" dirty="0" smtClean="0"/>
              <a:t>Iz presude VS RS </a:t>
            </a:r>
            <a:r>
              <a:rPr lang="bs-Latn-BA" sz="4000" dirty="0" err="1" smtClean="0"/>
              <a:t>br</a:t>
            </a:r>
            <a:r>
              <a:rPr lang="bs-Latn-BA" sz="4000" dirty="0" smtClean="0"/>
              <a:t>:</a:t>
            </a:r>
            <a:r>
              <a:rPr lang="sr-Latn-C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 </a:t>
            </a:r>
            <a:r>
              <a:rPr lang="sr-Latn-C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11 0 K 022</a:t>
            </a:r>
            <a:r>
              <a:rPr lang="sr-Cyrl-BA"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051</a:t>
            </a:r>
            <a:r>
              <a:rPr 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 1</a:t>
            </a:r>
            <a:r>
              <a:rPr lang="sr-Cyrl-BA"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9</a:t>
            </a:r>
            <a:r>
              <a:rPr 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 </a:t>
            </a:r>
            <a:r>
              <a:rPr lang="en-US" sz="3600"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Кж</a:t>
            </a:r>
            <a:r>
              <a:rPr lang="bs-Latn-BA" dirty="0" smtClean="0"/>
              <a:t> </a:t>
            </a:r>
            <a:endParaRPr lang="en-US" dirty="0"/>
          </a:p>
        </p:txBody>
      </p:sp>
      <p:sp>
        <p:nvSpPr>
          <p:cNvPr id="3" name="Content Placeholder 2"/>
          <p:cNvSpPr>
            <a:spLocks noGrp="1"/>
          </p:cNvSpPr>
          <p:nvPr>
            <p:ph idx="1"/>
          </p:nvPr>
        </p:nvSpPr>
        <p:spPr/>
        <p:txBody>
          <a:bodyPr>
            <a:normAutofit lnSpcReduction="10000"/>
          </a:bodyPr>
          <a:lstStyle/>
          <a:p>
            <a:pPr marL="0" indent="0" algn="just">
              <a:spcAft>
                <a:spcPts val="0"/>
              </a:spcAft>
              <a:buNone/>
            </a:pPr>
            <a:r>
              <a:rPr lang="sr-Latn-CS" dirty="0" smtClean="0">
                <a:latin typeface="Times New Roman" panose="02020603050405020304" pitchFamily="18" charset="0"/>
                <a:ea typeface="Times New Roman" panose="02020603050405020304" pitchFamily="18" charset="0"/>
              </a:rPr>
              <a:t>„Izneseni </a:t>
            </a:r>
            <a:r>
              <a:rPr lang="sr-Latn-CS" dirty="0">
                <a:latin typeface="Times New Roman" panose="02020603050405020304" pitchFamily="18" charset="0"/>
                <a:ea typeface="Times New Roman" panose="02020603050405020304" pitchFamily="18" charset="0"/>
              </a:rPr>
              <a:t>žalbeni prigovori nisu osnovani. Naime, sa jedne strane, veći </a:t>
            </a:r>
            <a:r>
              <a:rPr lang="sr-Latn-CS" dirty="0" err="1">
                <a:latin typeface="Times New Roman" panose="02020603050405020304" pitchFamily="18" charset="0"/>
                <a:ea typeface="Times New Roman" panose="02020603050405020304" pitchFamily="18" charset="0"/>
              </a:rPr>
              <a:t>dio</a:t>
            </a:r>
            <a:r>
              <a:rPr lang="sr-Latn-CS" dirty="0">
                <a:latin typeface="Times New Roman" panose="02020603050405020304" pitchFamily="18" charset="0"/>
                <a:ea typeface="Times New Roman" panose="02020603050405020304" pitchFamily="18" charset="0"/>
              </a:rPr>
              <a:t> ovih zapisnika sadrže pitanja i odgovore, međutim i oni zapisnici, koji ne sadrže pitanja, nisu dokazi na kojima se ne može zasnivati sudska odluka, jer odredbom člana 151. stav 7. ZKP RS je propisano da se poslije opštih pitanja </a:t>
            </a:r>
            <a:r>
              <a:rPr lang="sr-Latn-CS" dirty="0" err="1">
                <a:latin typeface="Times New Roman" panose="02020603050405020304" pitchFamily="18" charset="0"/>
                <a:ea typeface="Times New Roman" panose="02020603050405020304" pitchFamily="18" charset="0"/>
              </a:rPr>
              <a:t>svjedok</a:t>
            </a:r>
            <a:r>
              <a:rPr lang="sr-Latn-CS" dirty="0">
                <a:latin typeface="Times New Roman" panose="02020603050405020304" pitchFamily="18" charset="0"/>
                <a:ea typeface="Times New Roman" panose="02020603050405020304" pitchFamily="18" charset="0"/>
              </a:rPr>
              <a:t> poziva da iznese sve što mu je o predmetu poznato, a zatim će mu se postavljati pitanja radi </a:t>
            </a:r>
            <a:r>
              <a:rPr lang="sr-Latn-CS" dirty="0" err="1">
                <a:latin typeface="Times New Roman" panose="02020603050405020304" pitchFamily="18" charset="0"/>
                <a:ea typeface="Times New Roman" panose="02020603050405020304" pitchFamily="18" charset="0"/>
              </a:rPr>
              <a:t>provjeravanja</a:t>
            </a:r>
            <a:r>
              <a:rPr lang="sr-Latn-CS" dirty="0">
                <a:latin typeface="Times New Roman" panose="02020603050405020304" pitchFamily="18" charset="0"/>
                <a:ea typeface="Times New Roman" panose="02020603050405020304" pitchFamily="18" charset="0"/>
              </a:rPr>
              <a:t>, dopune i razjašnjenja. Dakle, citiranom zakonskom odredbom, postavljanje pitanja </a:t>
            </a:r>
            <a:r>
              <a:rPr lang="sr-Latn-CS" dirty="0" err="1">
                <a:latin typeface="Times New Roman" panose="02020603050405020304" pitchFamily="18" charset="0"/>
                <a:ea typeface="Times New Roman" panose="02020603050405020304" pitchFamily="18" charset="0"/>
              </a:rPr>
              <a:t>svjedoku</a:t>
            </a:r>
            <a:r>
              <a:rPr lang="sr-Latn-CS" dirty="0">
                <a:latin typeface="Times New Roman" panose="02020603050405020304" pitchFamily="18" charset="0"/>
                <a:ea typeface="Times New Roman" panose="02020603050405020304" pitchFamily="18" charset="0"/>
              </a:rPr>
              <a:t> nije propisano kao obaveza, već samo kao mogućnost, što je ostavljeno na </a:t>
            </a:r>
            <a:r>
              <a:rPr lang="sr-Latn-CS" dirty="0" err="1">
                <a:latin typeface="Times New Roman" panose="02020603050405020304" pitchFamily="18" charset="0"/>
                <a:ea typeface="Times New Roman" panose="02020603050405020304" pitchFamily="18" charset="0"/>
              </a:rPr>
              <a:t>procjenu</a:t>
            </a:r>
            <a:r>
              <a:rPr lang="sr-Latn-CS" dirty="0">
                <a:latin typeface="Times New Roman" panose="02020603050405020304" pitchFamily="18" charset="0"/>
                <a:ea typeface="Times New Roman" panose="02020603050405020304" pitchFamily="18" charset="0"/>
              </a:rPr>
              <a:t> onome ko sačinjava zapisnik, odnosno ispitivaču, obzirom da ova zakonska odredba propisuje postavljanje pitanja kao mogućnost, ako je to potrebno radi </a:t>
            </a:r>
            <a:r>
              <a:rPr lang="sr-Latn-CS" dirty="0" err="1">
                <a:latin typeface="Times New Roman" panose="02020603050405020304" pitchFamily="18" charset="0"/>
                <a:ea typeface="Times New Roman" panose="02020603050405020304" pitchFamily="18" charset="0"/>
              </a:rPr>
              <a:t>provjeravanja</a:t>
            </a:r>
            <a:r>
              <a:rPr lang="sr-Latn-CS" dirty="0">
                <a:latin typeface="Times New Roman" panose="02020603050405020304" pitchFamily="18" charset="0"/>
                <a:ea typeface="Times New Roman" panose="02020603050405020304" pitchFamily="18" charset="0"/>
              </a:rPr>
              <a:t>, dopune i razjašnjenja.</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43834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sr-Latn-CS" dirty="0" smtClean="0">
                <a:latin typeface="Times New Roman" panose="02020603050405020304" pitchFamily="18" charset="0"/>
                <a:ea typeface="Times New Roman" panose="02020603050405020304" pitchFamily="18" charset="0"/>
              </a:rPr>
              <a:t>„Osim </a:t>
            </a:r>
            <a:r>
              <a:rPr lang="sr-Latn-CS" dirty="0">
                <a:latin typeface="Times New Roman" panose="02020603050405020304" pitchFamily="18" charset="0"/>
                <a:ea typeface="Times New Roman" panose="02020603050405020304" pitchFamily="18" charset="0"/>
              </a:rPr>
              <a:t>toga, kada prigovaraju da iz ovih zapisnika nije jasno na koje okolnosti </a:t>
            </a:r>
            <a:r>
              <a:rPr lang="sr-Latn-CS" dirty="0" err="1">
                <a:latin typeface="Times New Roman" panose="02020603050405020304" pitchFamily="18" charset="0"/>
                <a:ea typeface="Times New Roman" panose="02020603050405020304" pitchFamily="18" charset="0"/>
              </a:rPr>
              <a:t>svjedoci</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svjedoče</a:t>
            </a:r>
            <a:r>
              <a:rPr lang="sr-Latn-CS" dirty="0">
                <a:latin typeface="Times New Roman" panose="02020603050405020304" pitchFamily="18" charset="0"/>
                <a:ea typeface="Times New Roman" panose="02020603050405020304" pitchFamily="18" charset="0"/>
              </a:rPr>
              <a:t>, žalbe gube iz vida da je upravo u uvodu zapisnika vidljivo na koje okolnosti su </a:t>
            </a:r>
            <a:r>
              <a:rPr lang="sr-Latn-CS" dirty="0" err="1">
                <a:latin typeface="Times New Roman" panose="02020603050405020304" pitchFamily="18" charset="0"/>
                <a:ea typeface="Times New Roman" panose="02020603050405020304" pitchFamily="18" charset="0"/>
              </a:rPr>
              <a:t>svjedoci</a:t>
            </a:r>
            <a:r>
              <a:rPr lang="sr-Latn-CS" dirty="0">
                <a:latin typeface="Times New Roman" panose="02020603050405020304" pitchFamily="18" charset="0"/>
                <a:ea typeface="Times New Roman" panose="02020603050405020304" pitchFamily="18" charset="0"/>
              </a:rPr>
              <a:t> pozvani da </a:t>
            </a:r>
            <a:r>
              <a:rPr lang="sr-Latn-CS" dirty="0" err="1">
                <a:latin typeface="Times New Roman" panose="02020603050405020304" pitchFamily="18" charset="0"/>
                <a:ea typeface="Times New Roman" panose="02020603050405020304" pitchFamily="18" charset="0"/>
              </a:rPr>
              <a:t>svjedoče</a:t>
            </a:r>
            <a:r>
              <a:rPr lang="sr-Latn-CS" dirty="0">
                <a:latin typeface="Times New Roman" panose="02020603050405020304" pitchFamily="18" charset="0"/>
                <a:ea typeface="Times New Roman" panose="02020603050405020304" pitchFamily="18" charset="0"/>
              </a:rPr>
              <a:t> i da iznesu sve što im je o predmetu poznato i o kojima su </a:t>
            </a:r>
            <a:r>
              <a:rPr lang="sr-Latn-CS" dirty="0" err="1">
                <a:latin typeface="Times New Roman" panose="02020603050405020304" pitchFamily="18" charset="0"/>
                <a:ea typeface="Times New Roman" panose="02020603050405020304" pitchFamily="18" charset="0"/>
              </a:rPr>
              <a:t>svjedoci</a:t>
            </a:r>
            <a:r>
              <a:rPr lang="sr-Latn-CS" dirty="0">
                <a:latin typeface="Times New Roman" panose="02020603050405020304" pitchFamily="18" charset="0"/>
                <a:ea typeface="Times New Roman" panose="02020603050405020304" pitchFamily="18" charset="0"/>
              </a:rPr>
              <a:t> i iznosili svoja saznanja. Tako je u uvodu većina zapisnika o saslušanju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pa tako i o saslušanju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Z.R., M.D. </a:t>
            </a:r>
            <a:r>
              <a:rPr lang="sr-Latn-CS" dirty="0">
                <a:latin typeface="Times New Roman" panose="02020603050405020304" pitchFamily="18" charset="0"/>
                <a:ea typeface="Times New Roman" panose="02020603050405020304" pitchFamily="18" charset="0"/>
              </a:rPr>
              <a:t>i </a:t>
            </a:r>
            <a:r>
              <a:rPr lang="sr-Latn-CS" dirty="0" smtClean="0">
                <a:latin typeface="Times New Roman" panose="02020603050405020304" pitchFamily="18" charset="0"/>
                <a:ea typeface="Times New Roman" panose="02020603050405020304" pitchFamily="18" charset="0"/>
              </a:rPr>
              <a:t>R.F., </a:t>
            </a:r>
            <a:r>
              <a:rPr lang="sr-Latn-CS" dirty="0">
                <a:latin typeface="Times New Roman" panose="02020603050405020304" pitchFamily="18" charset="0"/>
                <a:ea typeface="Times New Roman" panose="02020603050405020304" pitchFamily="18" charset="0"/>
              </a:rPr>
              <a:t>navedeno da su sačinjeni ,,u prostorijama </a:t>
            </a:r>
            <a:r>
              <a:rPr lang="sr-Latn-CS" dirty="0" err="1">
                <a:latin typeface="Times New Roman" panose="02020603050405020304" pitchFamily="18" charset="0"/>
                <a:ea typeface="Times New Roman" panose="02020603050405020304" pitchFamily="18" charset="0"/>
              </a:rPr>
              <a:t>Kantonalnog</a:t>
            </a:r>
            <a:r>
              <a:rPr lang="sr-Latn-CS" dirty="0">
                <a:latin typeface="Times New Roman" panose="02020603050405020304" pitchFamily="18" charset="0"/>
                <a:ea typeface="Times New Roman" panose="02020603050405020304" pitchFamily="18" charset="0"/>
              </a:rPr>
              <a:t> Ministarstva unutrašnjih poslova Bihać, za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R.F. </a:t>
            </a:r>
            <a:r>
              <a:rPr lang="sr-Latn-CS" dirty="0">
                <a:latin typeface="Times New Roman" panose="02020603050405020304" pitchFamily="18" charset="0"/>
                <a:ea typeface="Times New Roman" panose="02020603050405020304" pitchFamily="18" charset="0"/>
              </a:rPr>
              <a:t>(u prostorijama Prve Policijske Uprave PS </a:t>
            </a:r>
            <a:r>
              <a:rPr lang="sr-Latn-CS" dirty="0" err="1">
                <a:latin typeface="Times New Roman" panose="02020603050405020304" pitchFamily="18" charset="0"/>
                <a:ea typeface="Times New Roman" panose="02020603050405020304" pitchFamily="18" charset="0"/>
              </a:rPr>
              <a:t>Bos.Petrovac</a:t>
            </a:r>
            <a:r>
              <a:rPr lang="sr-Latn-CS" dirty="0">
                <a:latin typeface="Times New Roman" panose="02020603050405020304" pitchFamily="18" charset="0"/>
                <a:ea typeface="Times New Roman" panose="02020603050405020304" pitchFamily="18" charset="0"/>
              </a:rPr>
              <a:t>), povodom obavljenog informativnog razgovora sa </a:t>
            </a:r>
            <a:r>
              <a:rPr lang="sr-Latn-CS" dirty="0" smtClean="0">
                <a:latin typeface="Times New Roman" panose="02020603050405020304" pitchFamily="18" charset="0"/>
                <a:ea typeface="Times New Roman" panose="02020603050405020304" pitchFamily="18" charset="0"/>
              </a:rPr>
              <a:t>R. Z. </a:t>
            </a:r>
            <a:r>
              <a:rPr lang="sr-Latn-CS" dirty="0">
                <a:latin typeface="Times New Roman" panose="02020603050405020304" pitchFamily="18" charset="0"/>
                <a:ea typeface="Times New Roman" panose="02020603050405020304" pitchFamily="18" charset="0"/>
              </a:rPr>
              <a:t>(odnosno </a:t>
            </a:r>
            <a:r>
              <a:rPr lang="sr-Latn-CS" dirty="0" smtClean="0">
                <a:latin typeface="Times New Roman" panose="02020603050405020304" pitchFamily="18" charset="0"/>
                <a:ea typeface="Times New Roman" panose="02020603050405020304" pitchFamily="18" charset="0"/>
              </a:rPr>
              <a:t>D.M., </a:t>
            </a:r>
            <a:r>
              <a:rPr lang="sr-Latn-CS" dirty="0">
                <a:latin typeface="Times New Roman" panose="02020603050405020304" pitchFamily="18" charset="0"/>
                <a:ea typeface="Times New Roman" panose="02020603050405020304" pitchFamily="18" charset="0"/>
              </a:rPr>
              <a:t>odnosno </a:t>
            </a:r>
            <a:r>
              <a:rPr lang="sr-Latn-CS" dirty="0" smtClean="0">
                <a:latin typeface="Times New Roman" panose="02020603050405020304" pitchFamily="18" charset="0"/>
                <a:ea typeface="Times New Roman" panose="02020603050405020304" pitchFamily="18" charset="0"/>
              </a:rPr>
              <a:t>R.F.) </a:t>
            </a:r>
            <a:r>
              <a:rPr lang="sr-Latn-CS" dirty="0">
                <a:latin typeface="Times New Roman" panose="02020603050405020304" pitchFamily="18" charset="0"/>
                <a:ea typeface="Times New Roman" panose="02020603050405020304" pitchFamily="18" charset="0"/>
              </a:rPr>
              <a:t>na okolnost fizičkog zlostavljanja, protivpravnog lišenja slobode i nehumanih uslova u kojima je boravio u logoru Kozila“.</a:t>
            </a:r>
            <a:endParaRPr lang="en-US" dirty="0"/>
          </a:p>
        </p:txBody>
      </p:sp>
    </p:spTree>
    <p:extLst>
      <p:ext uri="{BB962C8B-B14F-4D97-AF65-F5344CB8AC3E}">
        <p14:creationId xmlns:p14="http://schemas.microsoft.com/office/powerpoint/2010/main" val="2580838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marL="685800" algn="ctr">
              <a:spcAft>
                <a:spcPts val="0"/>
              </a:spcAft>
            </a:pPr>
            <a:r>
              <a:rPr lang="sr-Latn-CS" sz="3100" b="1" dirty="0" smtClean="0">
                <a:latin typeface="Times New Roman" panose="02020603050405020304" pitchFamily="18" charset="0"/>
                <a:ea typeface="Calibri" panose="020F0502020204030204" pitchFamily="34" charset="0"/>
                <a:cs typeface="Times New Roman" panose="02020603050405020304" pitchFamily="18" charset="0"/>
              </a:rPr>
              <a:t/>
            </a:r>
            <a:br>
              <a:rPr lang="sr-Latn-CS" sz="3100" b="1" dirty="0" smtClean="0">
                <a:latin typeface="Times New Roman" panose="02020603050405020304" pitchFamily="18" charset="0"/>
                <a:ea typeface="Calibri" panose="020F0502020204030204" pitchFamily="34" charset="0"/>
                <a:cs typeface="Times New Roman" panose="02020603050405020304" pitchFamily="18" charset="0"/>
              </a:rPr>
            </a:br>
            <a:r>
              <a:rPr lang="sr-Latn-CS" sz="3100" b="1" dirty="0" smtClean="0">
                <a:latin typeface="Times New Roman" panose="02020603050405020304" pitchFamily="18" charset="0"/>
                <a:ea typeface="Calibri" panose="020F0502020204030204" pitchFamily="34" charset="0"/>
                <a:cs typeface="Times New Roman" panose="02020603050405020304" pitchFamily="18" charset="0"/>
              </a:rPr>
              <a:t>Bitne </a:t>
            </a:r>
            <a:r>
              <a:rPr lang="sr-Latn-CS" sz="3100" b="1" dirty="0">
                <a:latin typeface="Times New Roman" panose="02020603050405020304" pitchFamily="18" charset="0"/>
                <a:ea typeface="Calibri" panose="020F0502020204030204" pitchFamily="34" charset="0"/>
                <a:cs typeface="Times New Roman" panose="02020603050405020304" pitchFamily="18" charset="0"/>
              </a:rPr>
              <a:t>povrede odredaba krivičnog postupka iz člana 311. stav 1. tačka z) ZKP RS</a:t>
            </a:r>
            <a:r>
              <a:rPr lang="en-US" dirty="0">
                <a:latin typeface="Times New Roman" panose="02020603050405020304" pitchFamily="18" charset="0"/>
                <a:ea typeface="Calibri" panose="020F0502020204030204" pitchFamily="34" charset="0"/>
                <a:cs typeface="Times New Roman" panose="02020603050405020304" pitchFamily="18" charset="0"/>
              </a:rPr>
              <a:t/>
            </a:r>
            <a:br>
              <a:rPr lang="en-US" dirty="0">
                <a:latin typeface="Times New Roman" panose="02020603050405020304" pitchFamily="18" charset="0"/>
                <a:ea typeface="Calibri" panose="020F0502020204030204" pitchFamily="34" charset="0"/>
                <a:cs typeface="Times New Roman" panose="02020603050405020304" pitchFamily="18" charset="0"/>
              </a:rPr>
            </a:br>
            <a:endParaRPr lang="bs-Latn-BA" altLang="en-US" dirty="0" smtClean="0"/>
          </a:p>
        </p:txBody>
      </p:sp>
      <p:sp>
        <p:nvSpPr>
          <p:cNvPr id="3075" name="Rectangle 3"/>
          <p:cNvSpPr>
            <a:spLocks noGrp="1" noChangeArrowheads="1"/>
          </p:cNvSpPr>
          <p:nvPr>
            <p:ph idx="1"/>
          </p:nvPr>
        </p:nvSpPr>
        <p:spPr/>
        <p:txBody>
          <a:bodyPr>
            <a:normAutofit/>
          </a:bodyPr>
          <a:lstStyle/>
          <a:p>
            <a:pPr algn="just" eaLnBrk="1" hangingPunct="1"/>
            <a:endParaRPr lang="bs-Latn-BA" altLang="en-US" dirty="0" smtClean="0"/>
          </a:p>
          <a:p>
            <a:pPr algn="just"/>
            <a:r>
              <a:rPr lang="sr-Latn-CS" dirty="0" smtClean="0">
                <a:latin typeface="Times New Roman" panose="02020603050405020304" pitchFamily="18" charset="0"/>
                <a:ea typeface="Calibri" panose="020F0502020204030204" pitchFamily="34" charset="0"/>
              </a:rPr>
              <a:t>Prije preduzimanje</a:t>
            </a:r>
            <a:r>
              <a:rPr lang="sr-Latn-C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radnje pokazivanja lica </a:t>
            </a:r>
            <a:r>
              <a:rPr lang="sr-Latn-CS"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mjesta</a:t>
            </a:r>
            <a:r>
              <a:rPr lang="sr-Latn-CS"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od strane ovlaštenih službenih lica,</a:t>
            </a:r>
            <a:r>
              <a:rPr lang="sr-Latn-CS" dirty="0" smtClean="0">
                <a:latin typeface="Times New Roman" panose="02020603050405020304" pitchFamily="18" charset="0"/>
                <a:ea typeface="Calibri" panose="020F0502020204030204" pitchFamily="34" charset="0"/>
              </a:rPr>
              <a:t> osumnjičeni, moraju </a:t>
            </a:r>
            <a:r>
              <a:rPr lang="sr-Latn-CS" dirty="0">
                <a:latin typeface="Times New Roman" panose="02020603050405020304" pitchFamily="18" charset="0"/>
                <a:ea typeface="Calibri" panose="020F0502020204030204" pitchFamily="34" charset="0"/>
              </a:rPr>
              <a:t>biti poučeni o svim njihovim pravima u smislu odredbe člana </a:t>
            </a:r>
            <a:r>
              <a:rPr lang="sr-Latn-CS" dirty="0" smtClean="0">
                <a:latin typeface="Times New Roman" panose="02020603050405020304" pitchFamily="18" charset="0"/>
                <a:ea typeface="Calibri" panose="020F0502020204030204" pitchFamily="34" charset="0"/>
              </a:rPr>
              <a:t>143. ZKP </a:t>
            </a:r>
            <a:r>
              <a:rPr lang="sr-Latn-CS" dirty="0">
                <a:latin typeface="Times New Roman" panose="02020603050405020304" pitchFamily="18" charset="0"/>
                <a:ea typeface="Calibri" panose="020F0502020204030204" pitchFamily="34" charset="0"/>
              </a:rPr>
              <a:t>RS </a:t>
            </a:r>
            <a:r>
              <a:rPr lang="sr-Latn-CS" dirty="0" smtClean="0">
                <a:latin typeface="Times New Roman" panose="02020603050405020304" pitchFamily="18" charset="0"/>
                <a:ea typeface="Calibri" panose="020F0502020204030204" pitchFamily="34" charset="0"/>
              </a:rPr>
              <a:t>i </a:t>
            </a:r>
            <a:r>
              <a:rPr lang="sr-Latn-CS" dirty="0">
                <a:latin typeface="Times New Roman" panose="02020603050405020304" pitchFamily="18" charset="0"/>
                <a:ea typeface="Calibri" panose="020F0502020204030204" pitchFamily="34" charset="0"/>
              </a:rPr>
              <a:t>da to bude zapisnički konstatovano</a:t>
            </a:r>
            <a:r>
              <a:rPr lang="sr-Latn-CS" dirty="0" smtClean="0">
                <a:latin typeface="Times New Roman" panose="02020603050405020304" pitchFamily="18" charset="0"/>
                <a:ea typeface="Calibri" panose="020F0502020204030204" pitchFamily="34" charset="0"/>
              </a:rPr>
              <a:t>.</a:t>
            </a:r>
            <a:endParaRPr lang="bs-Latn-BA" altLang="en-US" dirty="0" smtClean="0"/>
          </a:p>
          <a:p>
            <a:pPr algn="just"/>
            <a:r>
              <a:rPr lang="sr-Latn-CS" dirty="0" smtClean="0">
                <a:latin typeface="Times New Roman" panose="02020603050405020304" pitchFamily="18" charset="0"/>
                <a:ea typeface="Calibri" panose="020F0502020204030204" pitchFamily="34" charset="0"/>
              </a:rPr>
              <a:t>Ukoliko OSL postupe suprotno </a:t>
            </a:r>
            <a:r>
              <a:rPr lang="sr-Latn-CS" dirty="0">
                <a:latin typeface="Times New Roman" panose="02020603050405020304" pitchFamily="18" charset="0"/>
                <a:ea typeface="Calibri" panose="020F0502020204030204" pitchFamily="34" charset="0"/>
              </a:rPr>
              <a:t>članu </a:t>
            </a:r>
            <a:r>
              <a:rPr lang="sr-Latn-CS" dirty="0" smtClean="0">
                <a:latin typeface="Times New Roman" panose="02020603050405020304" pitchFamily="18" charset="0"/>
                <a:ea typeface="Calibri" panose="020F0502020204030204" pitchFamily="34" charset="0"/>
              </a:rPr>
              <a:t>143. ZKP RS, </a:t>
            </a:r>
            <a:r>
              <a:rPr lang="sr-Latn-CS" dirty="0">
                <a:latin typeface="Times New Roman" panose="02020603050405020304" pitchFamily="18" charset="0"/>
                <a:ea typeface="Calibri" panose="020F0502020204030204" pitchFamily="34" charset="0"/>
              </a:rPr>
              <a:t>to je zasnivanjem presude na </a:t>
            </a:r>
            <a:r>
              <a:rPr lang="sr-Latn-CS" dirty="0" smtClean="0">
                <a:latin typeface="Times New Roman" panose="02020603050405020304" pitchFamily="18" charset="0"/>
                <a:ea typeface="Calibri" panose="020F0502020204030204" pitchFamily="34" charset="0"/>
              </a:rPr>
              <a:t>takvom zapisniku o pokazivanju lica </a:t>
            </a:r>
            <a:r>
              <a:rPr lang="sr-Latn-CS" dirty="0" err="1" smtClean="0">
                <a:latin typeface="Times New Roman" panose="02020603050405020304" pitchFamily="18" charset="0"/>
                <a:ea typeface="Calibri" panose="020F0502020204030204" pitchFamily="34" charset="0"/>
              </a:rPr>
              <a:t>mjesta</a:t>
            </a:r>
            <a:r>
              <a:rPr lang="sr-Latn-CS" dirty="0" smtClean="0">
                <a:latin typeface="Times New Roman" panose="02020603050405020304" pitchFamily="18" charset="0"/>
                <a:ea typeface="Calibri" panose="020F0502020204030204" pitchFamily="34" charset="0"/>
              </a:rPr>
              <a:t>, presuda zasnovana na  </a:t>
            </a:r>
            <a:r>
              <a:rPr lang="sr-Latn-CS" dirty="0">
                <a:latin typeface="Times New Roman" panose="02020603050405020304" pitchFamily="18" charset="0"/>
                <a:ea typeface="Calibri" panose="020F0502020204030204" pitchFamily="34" charset="0"/>
              </a:rPr>
              <a:t>bitnu povredu odredaba krivičnog postupka iz člana 311. stav 1. tačka z) ZKP </a:t>
            </a:r>
            <a:r>
              <a:rPr lang="sr-Latn-CS" dirty="0" smtClean="0">
                <a:latin typeface="Times New Roman" panose="02020603050405020304" pitchFamily="18" charset="0"/>
                <a:ea typeface="Calibri" panose="020F0502020204030204" pitchFamily="34" charset="0"/>
              </a:rPr>
              <a:t>RS.</a:t>
            </a:r>
          </a:p>
          <a:p>
            <a:pPr marL="0" indent="0" algn="just">
              <a:buNone/>
            </a:pPr>
            <a:r>
              <a:rPr lang="sr-Latn-CS" dirty="0" smtClean="0">
                <a:latin typeface="Times New Roman" panose="02020603050405020304" pitchFamily="18" charset="0"/>
                <a:ea typeface="Calibri" panose="020F0502020204030204" pitchFamily="34" charset="0"/>
              </a:rPr>
              <a:t>Predmet br: 11 </a:t>
            </a:r>
            <a:r>
              <a:rPr lang="sr-Latn-CS" dirty="0">
                <a:latin typeface="Times New Roman" panose="02020603050405020304" pitchFamily="18" charset="0"/>
                <a:ea typeface="Calibri" panose="020F0502020204030204" pitchFamily="34" charset="0"/>
              </a:rPr>
              <a:t>0 K 018425 17 </a:t>
            </a:r>
            <a:r>
              <a:rPr lang="sr-Latn-CS" dirty="0" err="1">
                <a:latin typeface="Times New Roman" panose="02020603050405020304" pitchFamily="18" charset="0"/>
                <a:ea typeface="Calibri" panose="020F0502020204030204" pitchFamily="34" charset="0"/>
              </a:rPr>
              <a:t>Kž</a:t>
            </a:r>
            <a:endParaRPr lang="bs-Latn-BA"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2400" dirty="0">
                <a:solidFill>
                  <a:prstClr val="white"/>
                </a:solidFill>
                <a:latin typeface="Arial"/>
              </a:rPr>
              <a:t>Ako sud svojom presudom nije potpuno riješio predmet optužbe (član 311. stav 1. t. ž. ZKP RS)</a:t>
            </a:r>
            <a:endParaRPr lang="en-US" dirty="0"/>
          </a:p>
        </p:txBody>
      </p:sp>
      <p:sp>
        <p:nvSpPr>
          <p:cNvPr id="3" name="Content Placeholder 2"/>
          <p:cNvSpPr>
            <a:spLocks noGrp="1"/>
          </p:cNvSpPr>
          <p:nvPr>
            <p:ph idx="1"/>
          </p:nvPr>
        </p:nvSpPr>
        <p:spPr/>
        <p:txBody>
          <a:bodyPr/>
          <a:lstStyle/>
          <a:p>
            <a:pPr marL="419100" lvl="0" indent="-382588" defTabSz="914400" eaLnBrk="0" fontAlgn="base" hangingPunct="0">
              <a:lnSpc>
                <a:spcPct val="100000"/>
              </a:lnSpc>
              <a:spcBef>
                <a:spcPct val="20000"/>
              </a:spcBef>
              <a:spcAft>
                <a:spcPct val="0"/>
              </a:spcAft>
              <a:buClr>
                <a:srgbClr val="0F6FC6"/>
              </a:buClr>
              <a:buSzPct val="80000"/>
              <a:buFont typeface="Wingdings 2" panose="05020102010507070707" pitchFamily="18" charset="2"/>
              <a:buChar char=""/>
            </a:pPr>
            <a:r>
              <a:rPr lang="bs-Latn-BA" sz="3000" dirty="0">
                <a:solidFill>
                  <a:prstClr val="white"/>
                </a:solidFill>
                <a:latin typeface="Times New Roman"/>
              </a:rPr>
              <a:t>U slučaju više radnji </a:t>
            </a:r>
            <a:r>
              <a:rPr lang="bs-Latn-BA" sz="3000" dirty="0" err="1">
                <a:solidFill>
                  <a:prstClr val="white"/>
                </a:solidFill>
                <a:latin typeface="Times New Roman"/>
              </a:rPr>
              <a:t>izvršenja</a:t>
            </a:r>
            <a:r>
              <a:rPr lang="bs-Latn-BA" sz="3000" dirty="0">
                <a:solidFill>
                  <a:prstClr val="white"/>
                </a:solidFill>
                <a:latin typeface="Times New Roman"/>
              </a:rPr>
              <a:t> djela</a:t>
            </a:r>
          </a:p>
          <a:p>
            <a:pPr marL="36512" lvl="0" indent="0" defTabSz="914400" eaLnBrk="0" fontAlgn="base" hangingPunct="0">
              <a:lnSpc>
                <a:spcPct val="100000"/>
              </a:lnSpc>
              <a:spcBef>
                <a:spcPct val="20000"/>
              </a:spcBef>
              <a:spcAft>
                <a:spcPct val="0"/>
              </a:spcAft>
              <a:buClr>
                <a:srgbClr val="0F6FC6"/>
              </a:buClr>
              <a:buSzPct val="80000"/>
              <a:buNone/>
            </a:pPr>
            <a:endParaRPr lang="bs-Latn-BA" sz="3000" dirty="0">
              <a:solidFill>
                <a:prstClr val="white"/>
              </a:solidFill>
              <a:latin typeface="Times New Roman"/>
            </a:endParaRPr>
          </a:p>
          <a:p>
            <a:pPr marL="36512" lvl="0" indent="0" defTabSz="914400" eaLnBrk="0" fontAlgn="base" hangingPunct="0">
              <a:lnSpc>
                <a:spcPct val="100000"/>
              </a:lnSpc>
              <a:spcBef>
                <a:spcPct val="20000"/>
              </a:spcBef>
              <a:spcAft>
                <a:spcPct val="0"/>
              </a:spcAft>
              <a:buClr>
                <a:srgbClr val="0F6FC6"/>
              </a:buClr>
              <a:buSzPct val="80000"/>
              <a:buNone/>
            </a:pPr>
            <a:r>
              <a:rPr lang="bs-Latn-BA" sz="3000" dirty="0">
                <a:solidFill>
                  <a:prstClr val="white"/>
                </a:solidFill>
                <a:latin typeface="Times New Roman"/>
              </a:rPr>
              <a:t>Izostavljanje u izreci presude nedokazanih radnji ili donošenje oslobađajuće presude za te radnje</a:t>
            </a:r>
          </a:p>
          <a:p>
            <a:pPr marL="36512" lvl="0" indent="0" defTabSz="914400" eaLnBrk="0" fontAlgn="base" hangingPunct="0">
              <a:lnSpc>
                <a:spcPct val="100000"/>
              </a:lnSpc>
              <a:spcBef>
                <a:spcPct val="20000"/>
              </a:spcBef>
              <a:spcAft>
                <a:spcPct val="0"/>
              </a:spcAft>
              <a:buClr>
                <a:srgbClr val="0F6FC6"/>
              </a:buClr>
              <a:buSzPct val="80000"/>
              <a:buNone/>
            </a:pPr>
            <a:r>
              <a:rPr lang="bs-Latn-BA" sz="3000" dirty="0">
                <a:solidFill>
                  <a:prstClr val="white"/>
                </a:solidFill>
                <a:latin typeface="Times New Roman"/>
              </a:rPr>
              <a:t>Stav Vrhovnog suda RS</a:t>
            </a:r>
            <a:endParaRPr lang="en-US" sz="3000" dirty="0">
              <a:solidFill>
                <a:prstClr val="white"/>
              </a:solidFill>
              <a:latin typeface="Times New Roman"/>
            </a:endParaRPr>
          </a:p>
          <a:p>
            <a:pPr marL="0" indent="0">
              <a:buNone/>
            </a:pPr>
            <a:endParaRPr lang="en-US" dirty="0"/>
          </a:p>
        </p:txBody>
      </p:sp>
    </p:spTree>
    <p:extLst>
      <p:ext uri="{BB962C8B-B14F-4D97-AF65-F5344CB8AC3E}">
        <p14:creationId xmlns:p14="http://schemas.microsoft.com/office/powerpoint/2010/main" val="16094777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734325" y="500062"/>
            <a:ext cx="7886700" cy="1325563"/>
          </a:xfrm>
        </p:spPr>
        <p:txBody>
          <a:bodyPr>
            <a:normAutofit/>
          </a:bodyPr>
          <a:lstStyle/>
          <a:p>
            <a:pPr algn="ctr" eaLnBrk="1" hangingPunct="1"/>
            <a:r>
              <a:rPr lang="bs-Latn-BA" altLang="en-US" dirty="0" smtClean="0">
                <a:solidFill>
                  <a:schemeClr val="tx1"/>
                </a:solidFill>
              </a:rPr>
              <a:t>Prekoračenje optužbe</a:t>
            </a:r>
            <a:endParaRPr lang="en-US" altLang="en-US" dirty="0" smtClean="0">
              <a:solidFill>
                <a:schemeClr val="tx1"/>
              </a:solidFill>
            </a:endParaRPr>
          </a:p>
        </p:txBody>
      </p:sp>
      <p:sp>
        <p:nvSpPr>
          <p:cNvPr id="30723" name="Content Placeholder 2"/>
          <p:cNvSpPr>
            <a:spLocks noGrp="1"/>
          </p:cNvSpPr>
          <p:nvPr>
            <p:ph idx="1"/>
          </p:nvPr>
        </p:nvSpPr>
        <p:spPr/>
        <p:txBody>
          <a:bodyPr>
            <a:normAutofit/>
          </a:bodyPr>
          <a:lstStyle/>
          <a:p>
            <a:pPr algn="just">
              <a:spcAft>
                <a:spcPts val="0"/>
              </a:spcAft>
            </a:pPr>
            <a:r>
              <a:rPr lang="sr-Latn-CS" dirty="0" smtClean="0">
                <a:latin typeface="Times New Roman" panose="02020603050405020304" pitchFamily="18" charset="0"/>
                <a:ea typeface="Times New Roman" panose="02020603050405020304" pitchFamily="18" charset="0"/>
              </a:rPr>
              <a:t>Iz </a:t>
            </a:r>
            <a:r>
              <a:rPr lang="sr-Latn-CS" dirty="0" err="1" smtClean="0">
                <a:latin typeface="Times New Roman" panose="02020603050405020304" pitchFamily="18" charset="0"/>
                <a:ea typeface="Times New Roman" panose="02020603050405020304" pitchFamily="18" charset="0"/>
              </a:rPr>
              <a:t>ukidnog</a:t>
            </a:r>
            <a:r>
              <a:rPr lang="sr-Latn-CS" dirty="0" smtClean="0">
                <a:latin typeface="Times New Roman" panose="02020603050405020304" pitchFamily="18" charset="0"/>
                <a:ea typeface="Times New Roman" panose="02020603050405020304" pitchFamily="18" charset="0"/>
              </a:rPr>
              <a:t> </a:t>
            </a:r>
            <a:r>
              <a:rPr lang="sr-Latn-CS" dirty="0" err="1" smtClean="0">
                <a:latin typeface="Times New Roman" panose="02020603050405020304" pitchFamily="18" charset="0"/>
                <a:ea typeface="Times New Roman" panose="02020603050405020304" pitchFamily="18" charset="0"/>
              </a:rPr>
              <a:t>rješenja</a:t>
            </a:r>
            <a:r>
              <a:rPr lang="sr-Latn-CS" dirty="0" smtClean="0">
                <a:latin typeface="Times New Roman" panose="02020603050405020304" pitchFamily="18" charset="0"/>
                <a:ea typeface="Times New Roman" panose="02020603050405020304" pitchFamily="18" charset="0"/>
              </a:rPr>
              <a:t> VS RS br:</a:t>
            </a:r>
            <a:r>
              <a:rPr lang="en-US"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1</a:t>
            </a:r>
            <a:r>
              <a:rPr lang="sr-Cyrl-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5</a:t>
            </a:r>
            <a:r>
              <a:rPr lang="en-US"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0 K 00</a:t>
            </a:r>
            <a:r>
              <a:rPr lang="sr-Cyrl-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3779 </a:t>
            </a:r>
            <a:r>
              <a:rPr lang="en-US"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1</a:t>
            </a:r>
            <a:r>
              <a:rPr lang="sr-Cyrl-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9</a:t>
            </a:r>
            <a:r>
              <a:rPr lang="en-US"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a:t>
            </a:r>
            <a:r>
              <a:rPr lang="en-US" sz="28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Кж</a:t>
            </a:r>
            <a:r>
              <a:rPr lang="en-US"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a:t>
            </a:r>
            <a:r>
              <a:rPr lang="sr-Cyrl-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4</a:t>
            </a:r>
            <a:r>
              <a:rPr lang="sr-Latn-CS" dirty="0" smtClean="0">
                <a:latin typeface="Times New Roman" panose="02020603050405020304" pitchFamily="18" charset="0"/>
                <a:ea typeface="Times New Roman" panose="02020603050405020304" pitchFamily="18" charset="0"/>
              </a:rPr>
              <a:t> „Osnovani </a:t>
            </a:r>
            <a:r>
              <a:rPr lang="sr-Latn-CS" dirty="0">
                <a:latin typeface="Times New Roman" panose="02020603050405020304" pitchFamily="18" charset="0"/>
                <a:ea typeface="Times New Roman" panose="02020603050405020304" pitchFamily="18" charset="0"/>
              </a:rPr>
              <a:t>su i žalbeni prigovori branioca kojima se ističe da je unošenjem </a:t>
            </a:r>
            <a:r>
              <a:rPr lang="sr-Latn-CS" dirty="0" err="1">
                <a:latin typeface="Times New Roman" panose="02020603050405020304" pitchFamily="18" charset="0"/>
                <a:ea typeface="Times New Roman" panose="02020603050405020304" pitchFamily="18" charset="0"/>
              </a:rPr>
              <a:t>riječi</a:t>
            </a:r>
            <a:r>
              <a:rPr lang="sr-Latn-CS" dirty="0">
                <a:latin typeface="Times New Roman" panose="02020603050405020304" pitchFamily="18" charset="0"/>
                <a:ea typeface="Times New Roman" panose="02020603050405020304" pitchFamily="18" charset="0"/>
              </a:rPr>
              <a:t>: „pri čemu je bio </a:t>
            </a:r>
            <a:r>
              <a:rPr lang="sr-Latn-CS" dirty="0" err="1">
                <a:latin typeface="Times New Roman" panose="02020603050405020304" pitchFamily="18" charset="0"/>
                <a:ea typeface="Times New Roman" panose="02020603050405020304" pitchFamily="18" charset="0"/>
              </a:rPr>
              <a:t>svjestan</a:t>
            </a:r>
            <a:r>
              <a:rPr lang="sr-Latn-CS" dirty="0">
                <a:latin typeface="Times New Roman" panose="02020603050405020304" pitchFamily="18" charset="0"/>
                <a:ea typeface="Times New Roman" panose="02020603050405020304" pitchFamily="18" charset="0"/>
              </a:rPr>
              <a:t> da time može </a:t>
            </a:r>
            <a:r>
              <a:rPr lang="sr-Latn-CS" dirty="0" err="1">
                <a:latin typeface="Times New Roman" panose="02020603050405020304" pitchFamily="18" charset="0"/>
                <a:ea typeface="Times New Roman" panose="02020603050405020304" pitchFamily="18" charset="0"/>
              </a:rPr>
              <a:t>tjelesno</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povrijediti</a:t>
            </a:r>
            <a:r>
              <a:rPr lang="sr-Latn-CS" dirty="0">
                <a:latin typeface="Times New Roman" panose="02020603050405020304" pitchFamily="18" charset="0"/>
                <a:ea typeface="Times New Roman" panose="02020603050405020304" pitchFamily="18" charset="0"/>
              </a:rPr>
              <a:t> oštećenog, pa je na to pristao“ u činjenični opis koji se odnosi na krivično </a:t>
            </a:r>
            <a:r>
              <a:rPr lang="sr-Latn-CS" dirty="0" err="1">
                <a:latin typeface="Times New Roman" panose="02020603050405020304" pitchFamily="18" charset="0"/>
                <a:ea typeface="Times New Roman" panose="02020603050405020304" pitchFamily="18" charset="0"/>
              </a:rPr>
              <a:t>djelo</a:t>
            </a:r>
            <a:r>
              <a:rPr lang="sr-Latn-CS" dirty="0">
                <a:latin typeface="Times New Roman" panose="02020603050405020304" pitchFamily="18" charset="0"/>
                <a:ea typeface="Times New Roman" panose="02020603050405020304" pitchFamily="18" charset="0"/>
              </a:rPr>
              <a:t> teške </a:t>
            </a:r>
            <a:r>
              <a:rPr lang="sr-Latn-CS" dirty="0" err="1">
                <a:latin typeface="Times New Roman" panose="02020603050405020304" pitchFamily="18" charset="0"/>
                <a:ea typeface="Times New Roman" panose="02020603050405020304" pitchFamily="18" charset="0"/>
              </a:rPr>
              <a:t>tjelesne</a:t>
            </a:r>
            <a:r>
              <a:rPr lang="sr-Latn-CS" dirty="0">
                <a:latin typeface="Times New Roman" panose="02020603050405020304" pitchFamily="18" charset="0"/>
                <a:ea typeface="Times New Roman" panose="02020603050405020304" pitchFamily="18" charset="0"/>
              </a:rPr>
              <a:t> povrede iz člana 132. stav 1. KZ RS, prvostepeni sud počinio bitnu povredu odredaba krivičnog postupka,  s tim što je žalba kao oblik bitnih povreda, pogrešno označila član 311. stav 1. tačka j) ZKP RS, umjesto tačke i) citiranog zakonskog propisa, jer je postupajući na opisani način, prvostepeni sud prekoračio optužbu u odnosu na navedeno krivično </a:t>
            </a:r>
            <a:r>
              <a:rPr lang="sr-Latn-CS" dirty="0" err="1">
                <a:latin typeface="Times New Roman" panose="02020603050405020304" pitchFamily="18" charset="0"/>
                <a:ea typeface="Times New Roman" panose="02020603050405020304" pitchFamily="18" charset="0"/>
              </a:rPr>
              <a:t>djelo</a:t>
            </a:r>
            <a:r>
              <a:rPr lang="sr-Latn-CS" dirty="0" smtClean="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0" indent="0" eaLnBrk="1" hangingPunct="1">
              <a:buNone/>
            </a:pPr>
            <a:endParaRPr lang="en-US" alt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altLang="en-US" dirty="0" smtClean="0">
                <a:solidFill>
                  <a:prstClr val="white"/>
                </a:solidFill>
              </a:rPr>
              <a:t>Nema prekoračenje </a:t>
            </a:r>
            <a:r>
              <a:rPr lang="bs-Latn-BA" altLang="en-US" dirty="0">
                <a:solidFill>
                  <a:prstClr val="white"/>
                </a:solidFill>
              </a:rPr>
              <a:t>optužbe</a:t>
            </a:r>
            <a:endParaRPr lang="en-US" dirty="0"/>
          </a:p>
        </p:txBody>
      </p:sp>
      <p:sp>
        <p:nvSpPr>
          <p:cNvPr id="3" name="Content Placeholder 2"/>
          <p:cNvSpPr>
            <a:spLocks noGrp="1"/>
          </p:cNvSpPr>
          <p:nvPr>
            <p:ph idx="1"/>
          </p:nvPr>
        </p:nvSpPr>
        <p:spPr/>
        <p:txBody>
          <a:bodyPr>
            <a:normAutofit/>
          </a:bodyPr>
          <a:lstStyle/>
          <a:p>
            <a:pPr marL="0" indent="0" algn="just">
              <a:buNone/>
            </a:pPr>
            <a:r>
              <a:rPr lang="sr-Latn-CS" sz="3600" dirty="0" err="1" smtClean="0">
                <a:latin typeface="Times New Roman" panose="02020603050405020304" pitchFamily="18" charset="0"/>
                <a:ea typeface="Times New Roman" panose="02020603050405020304" pitchFamily="18" charset="0"/>
              </a:rPr>
              <a:t>Djelimičnim</a:t>
            </a:r>
            <a:r>
              <a:rPr lang="sr-Latn-CS" sz="3600" dirty="0" smtClean="0">
                <a:latin typeface="Times New Roman" panose="02020603050405020304" pitchFamily="18" charset="0"/>
                <a:ea typeface="Times New Roman" panose="02020603050405020304" pitchFamily="18" charset="0"/>
              </a:rPr>
              <a:t> </a:t>
            </a:r>
            <a:r>
              <a:rPr lang="sr-Latn-CS" sz="3600" dirty="0" err="1">
                <a:latin typeface="Times New Roman" panose="02020603050405020304" pitchFamily="18" charset="0"/>
                <a:ea typeface="Times New Roman" panose="02020603050405020304" pitchFamily="18" charset="0"/>
              </a:rPr>
              <a:t>izmjenama</a:t>
            </a:r>
            <a:r>
              <a:rPr lang="sr-Latn-CS" sz="3600" dirty="0">
                <a:latin typeface="Times New Roman" panose="02020603050405020304" pitchFamily="18" charset="0"/>
                <a:ea typeface="Times New Roman" panose="02020603050405020304" pitchFamily="18" charset="0"/>
              </a:rPr>
              <a:t> činjeničnog opisa </a:t>
            </a:r>
            <a:r>
              <a:rPr lang="sr-Latn-CS" sz="3600" dirty="0" err="1">
                <a:latin typeface="Times New Roman" panose="02020603050405020304" pitchFamily="18" charset="0"/>
                <a:ea typeface="Times New Roman" panose="02020603050405020304" pitchFamily="18" charset="0"/>
              </a:rPr>
              <a:t>djela</a:t>
            </a:r>
            <a:r>
              <a:rPr lang="sr-Latn-CS" sz="3600" dirty="0">
                <a:latin typeface="Times New Roman" panose="02020603050405020304" pitchFamily="18" charset="0"/>
                <a:ea typeface="Times New Roman" panose="02020603050405020304" pitchFamily="18" charset="0"/>
              </a:rPr>
              <a:t>, posebno kada su ove </a:t>
            </a:r>
            <a:r>
              <a:rPr lang="sr-Latn-CS" sz="3600" dirty="0" err="1">
                <a:latin typeface="Times New Roman" panose="02020603050405020304" pitchFamily="18" charset="0"/>
                <a:ea typeface="Times New Roman" panose="02020603050405020304" pitchFamily="18" charset="0"/>
              </a:rPr>
              <a:t>izmjene</a:t>
            </a:r>
            <a:r>
              <a:rPr lang="sr-Latn-CS" sz="3600" dirty="0">
                <a:latin typeface="Times New Roman" panose="02020603050405020304" pitchFamily="18" charset="0"/>
                <a:ea typeface="Times New Roman" panose="02020603050405020304" pitchFamily="18" charset="0"/>
              </a:rPr>
              <a:t> u korist optuženog, nije </a:t>
            </a:r>
            <a:r>
              <a:rPr lang="sr-Latn-CS" sz="3600" dirty="0" err="1">
                <a:latin typeface="Times New Roman" panose="02020603050405020304" pitchFamily="18" charset="0"/>
                <a:ea typeface="Times New Roman" panose="02020603050405020304" pitchFamily="18" charset="0"/>
              </a:rPr>
              <a:t>izmijenjen</a:t>
            </a:r>
            <a:r>
              <a:rPr lang="sr-Latn-CS" sz="3600" dirty="0">
                <a:latin typeface="Times New Roman" panose="02020603050405020304" pitchFamily="18" charset="0"/>
                <a:ea typeface="Times New Roman" panose="02020603050405020304" pitchFamily="18" charset="0"/>
              </a:rPr>
              <a:t> objektivni identitet </a:t>
            </a:r>
            <a:r>
              <a:rPr lang="sr-Latn-CS" sz="3600" dirty="0" err="1">
                <a:latin typeface="Times New Roman" panose="02020603050405020304" pitchFamily="18" charset="0"/>
                <a:ea typeface="Times New Roman" panose="02020603050405020304" pitchFamily="18" charset="0"/>
              </a:rPr>
              <a:t>djela</a:t>
            </a:r>
            <a:r>
              <a:rPr lang="sr-Latn-CS" sz="3600" dirty="0">
                <a:latin typeface="Times New Roman" panose="02020603050405020304" pitchFamily="18" charset="0"/>
                <a:ea typeface="Times New Roman" panose="02020603050405020304" pitchFamily="18" charset="0"/>
              </a:rPr>
              <a:t> </a:t>
            </a:r>
            <a:r>
              <a:rPr lang="sr-Latn-CS" sz="3600" dirty="0" smtClean="0">
                <a:latin typeface="Times New Roman" panose="02020603050405020304" pitchFamily="18" charset="0"/>
                <a:ea typeface="Times New Roman" panose="02020603050405020304" pitchFamily="18" charset="0"/>
              </a:rPr>
              <a:t>ako </a:t>
            </a:r>
            <a:r>
              <a:rPr lang="sr-Latn-CS" sz="3600" dirty="0">
                <a:latin typeface="Times New Roman" panose="02020603050405020304" pitchFamily="18" charset="0"/>
                <a:ea typeface="Times New Roman" panose="02020603050405020304" pitchFamily="18" charset="0"/>
              </a:rPr>
              <a:t>se radi o istoj radnji, istom događaju o kome se sudi, u njegovim bitnim </a:t>
            </a:r>
            <a:r>
              <a:rPr lang="sr-Latn-CS" sz="3600" dirty="0" err="1">
                <a:latin typeface="Times New Roman" panose="02020603050405020304" pitchFamily="18" charset="0"/>
                <a:ea typeface="Times New Roman" panose="02020603050405020304" pitchFamily="18" charset="0"/>
              </a:rPr>
              <a:t>djelovima</a:t>
            </a:r>
            <a:r>
              <a:rPr lang="sr-Latn-CS" sz="3600" dirty="0">
                <a:latin typeface="Times New Roman" panose="02020603050405020304" pitchFamily="18" charset="0"/>
                <a:ea typeface="Times New Roman" panose="02020603050405020304" pitchFamily="18" charset="0"/>
              </a:rPr>
              <a:t>.</a:t>
            </a:r>
            <a:endParaRPr lang="en-US" sz="3600" dirty="0"/>
          </a:p>
        </p:txBody>
      </p:sp>
    </p:spTree>
    <p:extLst>
      <p:ext uri="{BB962C8B-B14F-4D97-AF65-F5344CB8AC3E}">
        <p14:creationId xmlns:p14="http://schemas.microsoft.com/office/powerpoint/2010/main" val="1395664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200" dirty="0" smtClean="0"/>
              <a:t>Iz presude VS RS </a:t>
            </a:r>
            <a:r>
              <a:rPr lang="bs-Latn-BA" sz="3200" dirty="0" err="1" smtClean="0"/>
              <a:t>br</a:t>
            </a:r>
            <a:r>
              <a:rPr lang="bs-Latn-BA" sz="3200" dirty="0" smtClean="0"/>
              <a:t>: 11 0 K 007386 12 </a:t>
            </a:r>
            <a:r>
              <a:rPr lang="bs-Latn-BA" sz="3200" dirty="0" err="1" smtClean="0"/>
              <a:t>Kž</a:t>
            </a:r>
            <a:r>
              <a:rPr lang="bs-Latn-BA" sz="3200" dirty="0" smtClean="0"/>
              <a:t> 2</a:t>
            </a:r>
            <a:endParaRPr lang="en-US" sz="3200" dirty="0"/>
          </a:p>
        </p:txBody>
      </p:sp>
      <p:sp>
        <p:nvSpPr>
          <p:cNvPr id="3" name="Content Placeholder 2"/>
          <p:cNvSpPr>
            <a:spLocks noGrp="1"/>
          </p:cNvSpPr>
          <p:nvPr>
            <p:ph idx="1"/>
          </p:nvPr>
        </p:nvSpPr>
        <p:spPr/>
        <p:txBody>
          <a:bodyPr>
            <a:normAutofit fontScale="85000" lnSpcReduction="10000"/>
          </a:bodyPr>
          <a:lstStyle/>
          <a:p>
            <a:pPr indent="0" algn="just">
              <a:spcAft>
                <a:spcPts val="600"/>
              </a:spcAft>
              <a:buNone/>
            </a:pPr>
            <a:r>
              <a:rPr lang="sr-Latn-CS" dirty="0" smtClean="0">
                <a:latin typeface="Times New Roman" panose="02020603050405020304" pitchFamily="18" charset="0"/>
                <a:ea typeface="Times New Roman" panose="02020603050405020304" pitchFamily="18" charset="0"/>
              </a:rPr>
              <a:t>„</a:t>
            </a:r>
            <a:r>
              <a:rPr lang="sr-Latn-CS" dirty="0" err="1">
                <a:latin typeface="Times New Roman" panose="02020603050405020304" pitchFamily="18" charset="0"/>
                <a:ea typeface="Times New Roman" panose="02020603050405020304" pitchFamily="18" charset="0"/>
              </a:rPr>
              <a:t>Djelimičnim</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izmjenama</a:t>
            </a:r>
            <a:r>
              <a:rPr lang="sr-Latn-CS" dirty="0">
                <a:latin typeface="Times New Roman" panose="02020603050405020304" pitchFamily="18" charset="0"/>
                <a:ea typeface="Times New Roman" panose="02020603050405020304" pitchFamily="18" charset="0"/>
              </a:rPr>
              <a:t> činjeničnog opisa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posebno kada su ove </a:t>
            </a:r>
            <a:r>
              <a:rPr lang="sr-Latn-CS" dirty="0" err="1">
                <a:latin typeface="Times New Roman" panose="02020603050405020304" pitchFamily="18" charset="0"/>
                <a:ea typeface="Times New Roman" panose="02020603050405020304" pitchFamily="18" charset="0"/>
              </a:rPr>
              <a:t>izmjene</a:t>
            </a:r>
            <a:r>
              <a:rPr lang="sr-Latn-CS" dirty="0">
                <a:latin typeface="Times New Roman" panose="02020603050405020304" pitchFamily="18" charset="0"/>
                <a:ea typeface="Times New Roman" panose="02020603050405020304" pitchFamily="18" charset="0"/>
              </a:rPr>
              <a:t> u korist optuženog, nije </a:t>
            </a:r>
            <a:r>
              <a:rPr lang="sr-Latn-CS" dirty="0" err="1">
                <a:latin typeface="Times New Roman" panose="02020603050405020304" pitchFamily="18" charset="0"/>
                <a:ea typeface="Times New Roman" panose="02020603050405020304" pitchFamily="18" charset="0"/>
              </a:rPr>
              <a:t>izmijenjen</a:t>
            </a:r>
            <a:r>
              <a:rPr lang="sr-Latn-CS" dirty="0">
                <a:latin typeface="Times New Roman" panose="02020603050405020304" pitchFamily="18" charset="0"/>
                <a:ea typeface="Times New Roman" panose="02020603050405020304" pitchFamily="18" charset="0"/>
              </a:rPr>
              <a:t> objektivni identitet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jer se radi o istoj radnji, istom događaju o kome se sudi, u njegovim bitnim </a:t>
            </a:r>
            <a:r>
              <a:rPr lang="sr-Latn-CS" dirty="0" err="1">
                <a:latin typeface="Times New Roman" panose="02020603050405020304" pitchFamily="18" charset="0"/>
                <a:ea typeface="Times New Roman" panose="02020603050405020304" pitchFamily="18" charset="0"/>
              </a:rPr>
              <a:t>djelovima</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Činjenice </a:t>
            </a:r>
            <a:r>
              <a:rPr lang="sr-Latn-CS" dirty="0">
                <a:latin typeface="Times New Roman" panose="02020603050405020304" pitchFamily="18" charset="0"/>
                <a:ea typeface="Times New Roman" panose="02020603050405020304" pitchFamily="18" charset="0"/>
              </a:rPr>
              <a:t>koje su unesene u izreci presude, a koje nisu bitne za radnju izvršenja krivičnog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ne </a:t>
            </a:r>
            <a:r>
              <a:rPr lang="sr-Latn-CS" dirty="0" err="1">
                <a:latin typeface="Times New Roman" panose="02020603050405020304" pitchFamily="18" charset="0"/>
                <a:ea typeface="Times New Roman" panose="02020603050405020304" pitchFamily="18" charset="0"/>
              </a:rPr>
              <a:t>mijenjaju</a:t>
            </a:r>
            <a:r>
              <a:rPr lang="sr-Latn-CS" dirty="0">
                <a:latin typeface="Times New Roman" panose="02020603050405020304" pitchFamily="18" charset="0"/>
                <a:ea typeface="Times New Roman" panose="02020603050405020304" pitchFamily="18" charset="0"/>
              </a:rPr>
              <a:t> identitet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Dakle, nema prekoračenja optužbe kada sud </a:t>
            </a:r>
            <a:r>
              <a:rPr lang="sr-Latn-CS" dirty="0" err="1">
                <a:latin typeface="Times New Roman" panose="02020603050405020304" pitchFamily="18" charset="0"/>
                <a:ea typeface="Times New Roman" panose="02020603050405020304" pitchFamily="18" charset="0"/>
              </a:rPr>
              <a:t>mijenja</a:t>
            </a:r>
            <a:r>
              <a:rPr lang="sr-Latn-CS" dirty="0">
                <a:latin typeface="Times New Roman" panose="02020603050405020304" pitchFamily="18" charset="0"/>
                <a:ea typeface="Times New Roman" panose="02020603050405020304" pitchFamily="18" charset="0"/>
              </a:rPr>
              <a:t> činjenični opis optužnice prilagođavajući ga utvrđenom činjeničnom stanju. Ovo iz razloga što optužba nije prekoračena ako se dopuna ili </a:t>
            </a:r>
            <a:r>
              <a:rPr lang="sr-Latn-CS" dirty="0" err="1">
                <a:latin typeface="Times New Roman" panose="02020603050405020304" pitchFamily="18" charset="0"/>
                <a:ea typeface="Times New Roman" panose="02020603050405020304" pitchFamily="18" charset="0"/>
              </a:rPr>
              <a:t>izmjena</a:t>
            </a:r>
            <a:r>
              <a:rPr lang="sr-Latn-CS" dirty="0">
                <a:latin typeface="Times New Roman" panose="02020603050405020304" pitchFamily="18" charset="0"/>
                <a:ea typeface="Times New Roman" panose="02020603050405020304" pitchFamily="18" charset="0"/>
              </a:rPr>
              <a:t> opisa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iz optužnice odnosi na nebitne činjenice ili na bitne činjenice </a:t>
            </a:r>
            <a:r>
              <a:rPr lang="sr-Latn-CS" dirty="0" err="1">
                <a:latin typeface="Times New Roman" panose="02020603050405020304" pitchFamily="18" charset="0"/>
                <a:ea typeface="Times New Roman" panose="02020603050405020304" pitchFamily="18" charset="0"/>
              </a:rPr>
              <a:t>genusno</a:t>
            </a:r>
            <a:r>
              <a:rPr lang="sr-Latn-CS" dirty="0">
                <a:latin typeface="Times New Roman" panose="02020603050405020304" pitchFamily="18" charset="0"/>
                <a:ea typeface="Times New Roman" panose="02020603050405020304" pitchFamily="18" charset="0"/>
              </a:rPr>
              <a:t> istog ali lakšeg krivičnog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od onog iz optužnice. Osim toga optužba nije prekoračena ako dopuna ili </a:t>
            </a:r>
            <a:r>
              <a:rPr lang="sr-Latn-CS" dirty="0" err="1">
                <a:latin typeface="Times New Roman" panose="02020603050405020304" pitchFamily="18" charset="0"/>
                <a:ea typeface="Times New Roman" panose="02020603050405020304" pitchFamily="18" charset="0"/>
              </a:rPr>
              <a:t>izmjena</a:t>
            </a:r>
            <a:r>
              <a:rPr lang="sr-Latn-CS" dirty="0">
                <a:latin typeface="Times New Roman" panose="02020603050405020304" pitchFamily="18" charset="0"/>
                <a:ea typeface="Times New Roman" panose="02020603050405020304" pitchFamily="18" charset="0"/>
              </a:rPr>
              <a:t> opisa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u odnosu na opis iz optužnice ostane u okviru </a:t>
            </a:r>
            <a:r>
              <a:rPr lang="sr-Latn-CS" dirty="0" err="1">
                <a:latin typeface="Times New Roman" panose="02020603050405020304" pitchFamily="18" charset="0"/>
                <a:ea typeface="Times New Roman" panose="02020603050405020304" pitchFamily="18" charset="0"/>
              </a:rPr>
              <a:t>obilježja</a:t>
            </a:r>
            <a:r>
              <a:rPr lang="sr-Latn-CS" dirty="0">
                <a:latin typeface="Times New Roman" panose="02020603050405020304" pitchFamily="18" charset="0"/>
                <a:ea typeface="Times New Roman" panose="02020603050405020304" pitchFamily="18" charset="0"/>
              </a:rPr>
              <a:t> određenog krivičnog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(u konkretnom predmetu u okviru krivičnih </a:t>
            </a:r>
            <a:r>
              <a:rPr lang="sr-Latn-CS" dirty="0" err="1" smtClean="0">
                <a:latin typeface="Times New Roman" panose="02020603050405020304" pitchFamily="18" charset="0"/>
                <a:ea typeface="Times New Roman" panose="02020603050405020304" pitchFamily="18" charset="0"/>
              </a:rPr>
              <a:t>djela</a:t>
            </a:r>
            <a:r>
              <a:rPr lang="sr-Latn-CS" dirty="0" smtClean="0">
                <a:latin typeface="Times New Roman" panose="02020603050405020304" pitchFamily="18" charset="0"/>
                <a:ea typeface="Times New Roman" panose="02020603050405020304" pitchFamily="18" charset="0"/>
              </a:rPr>
              <a:t> obuhvaćenih </a:t>
            </a:r>
            <a:r>
              <a:rPr lang="sr-Latn-CS" dirty="0">
                <a:latin typeface="Times New Roman" panose="02020603050405020304" pitchFamily="18" charset="0"/>
                <a:ea typeface="Times New Roman" panose="02020603050405020304" pitchFamily="18" charset="0"/>
              </a:rPr>
              <a:t>optužnicom specijalnog tužioca), odnosno ako je </a:t>
            </a:r>
            <a:r>
              <a:rPr lang="sr-Latn-CS" dirty="0" err="1">
                <a:latin typeface="Times New Roman" panose="02020603050405020304" pitchFamily="18" charset="0"/>
                <a:ea typeface="Times New Roman" panose="02020603050405020304" pitchFamily="18" charset="0"/>
              </a:rPr>
              <a:t>izmijenjeni</a:t>
            </a:r>
            <a:r>
              <a:rPr lang="sr-Latn-CS" dirty="0">
                <a:latin typeface="Times New Roman" panose="02020603050405020304" pitchFamily="18" charset="0"/>
                <a:ea typeface="Times New Roman" panose="02020603050405020304" pitchFamily="18" charset="0"/>
              </a:rPr>
              <a:t> opis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ostao u granicama suštine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opisanog u optužnici, pa stoga nema osnova za tvrdnju navedenih žalbi da je prvostepeni sud na opisani način prekoračio optužbu</a:t>
            </a:r>
            <a:r>
              <a:rPr lang="sr-Latn-C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400226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419100" lvl="0" indent="-382588" algn="just" defTabSz="914400" eaLnBrk="0" fontAlgn="base" hangingPunct="0">
              <a:lnSpc>
                <a:spcPct val="100000"/>
              </a:lnSpc>
              <a:spcBef>
                <a:spcPct val="20000"/>
              </a:spcBef>
              <a:buClr>
                <a:srgbClr val="0F6FC6"/>
              </a:buClr>
              <a:buSzPct val="80000"/>
              <a:buFont typeface="Wingdings 2" panose="05020102010507070707" pitchFamily="18" charset="2"/>
              <a:buChar char=""/>
            </a:pPr>
            <a:r>
              <a:rPr lang="hr-HR" sz="2000" dirty="0">
                <a:solidFill>
                  <a:prstClr val="white"/>
                </a:solidFill>
                <a:latin typeface="Times New Roman" panose="02020603050405020304" pitchFamily="18" charset="0"/>
                <a:ea typeface="Times New Roman" panose="02020603050405020304" pitchFamily="18" charset="0"/>
              </a:rPr>
              <a:t>„Neosnovani su žalbeni prigovori branilaca optuženih da je prvostepeni sud prekoračio optužbu i time počinio bitnu povredu odredaba krivičnog postupka iz člana 311. stav 1. tačka i) ZKP RS, jer princip koji zahtjeva identitet između optužbe i presude, a koji je sadržan u odredbi člana 294. stav 1 ZKP RS, u konkretnom slučaju nije povrijeđen, obzirom da se pobijana presuda odnosi na lica koja su optužena i na djelo koje je predmet optužbe sadržane u potvrđenoj i kasnije </a:t>
            </a:r>
            <a:r>
              <a:rPr lang="hr-HR" sz="2000" dirty="0" err="1">
                <a:solidFill>
                  <a:prstClr val="white"/>
                </a:solidFill>
                <a:latin typeface="Times New Roman" panose="02020603050405020304" pitchFamily="18" charset="0"/>
                <a:ea typeface="Times New Roman" panose="02020603050405020304" pitchFamily="18" charset="0"/>
              </a:rPr>
              <a:t>izmjenjenoj</a:t>
            </a:r>
            <a:r>
              <a:rPr lang="hr-HR" sz="2000" dirty="0">
                <a:solidFill>
                  <a:prstClr val="white"/>
                </a:solidFill>
                <a:latin typeface="Times New Roman" panose="02020603050405020304" pitchFamily="18" charset="0"/>
                <a:ea typeface="Times New Roman" panose="02020603050405020304" pitchFamily="18" charset="0"/>
              </a:rPr>
              <a:t> optužnici, te je zasnovana na činjeničnom stanju utvrđenom na glavnom pretresu, pa je na bazi takvih utvrđenja izvršena neznatna korekcija u činjeničnom opisu djela na način što je u tački 3. izreke pobijane presude </a:t>
            </a:r>
            <a:r>
              <a:rPr lang="hr-HR" sz="2000" dirty="0" err="1">
                <a:solidFill>
                  <a:prstClr val="white"/>
                </a:solidFill>
                <a:latin typeface="Times New Roman" panose="02020603050405020304" pitchFamily="18" charset="0"/>
                <a:ea typeface="Times New Roman" panose="02020603050405020304" pitchFamily="18" charset="0"/>
              </a:rPr>
              <a:t>dodata</a:t>
            </a:r>
            <a:r>
              <a:rPr lang="hr-HR" sz="2000" dirty="0">
                <a:solidFill>
                  <a:prstClr val="white"/>
                </a:solidFill>
                <a:latin typeface="Times New Roman" panose="02020603050405020304" pitchFamily="18" charset="0"/>
                <a:ea typeface="Times New Roman" panose="02020603050405020304" pitchFamily="18" charset="0"/>
              </a:rPr>
              <a:t> riječ „civili“, koja je ostala u okviru istih događaja i istog krivičnog djela iz potvrđene i </a:t>
            </a:r>
            <a:r>
              <a:rPr lang="hr-HR" sz="2000" dirty="0" err="1">
                <a:solidFill>
                  <a:prstClr val="white"/>
                </a:solidFill>
                <a:latin typeface="Times New Roman" panose="02020603050405020304" pitchFamily="18" charset="0"/>
                <a:ea typeface="Times New Roman" panose="02020603050405020304" pitchFamily="18" charset="0"/>
              </a:rPr>
              <a:t>izmjenjene</a:t>
            </a:r>
            <a:r>
              <a:rPr lang="hr-HR" sz="2000" dirty="0">
                <a:solidFill>
                  <a:prstClr val="white"/>
                </a:solidFill>
                <a:latin typeface="Times New Roman" panose="02020603050405020304" pitchFamily="18" charset="0"/>
                <a:ea typeface="Times New Roman" panose="02020603050405020304" pitchFamily="18" charset="0"/>
              </a:rPr>
              <a:t> optužnice. Ovo posebno ako se ima u vidu da riječ „civili“ je sadržana i u optužnici i to kako u uvodnom dijelu činjeničnog opisa, tako i u samoj tački 3.”</a:t>
            </a:r>
            <a:endParaRPr lang="en-US" sz="2000" dirty="0">
              <a:solidFill>
                <a:prstClr val="white"/>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2117691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bs-Latn-BA" sz="2000" dirty="0" smtClean="0">
              <a:solidFill>
                <a:prstClr val="white"/>
              </a:solidFill>
              <a:latin typeface="Times New Roman" panose="02020603050405020304" pitchFamily="18" charset="0"/>
              <a:ea typeface="Times New Roman" panose="02020603050405020304" pitchFamily="18" charset="0"/>
            </a:endParaRPr>
          </a:p>
          <a:p>
            <a:pPr marL="0" indent="0">
              <a:buNone/>
            </a:pPr>
            <a:r>
              <a:rPr lang="bs-Latn-BA" sz="2000" dirty="0" smtClean="0">
                <a:solidFill>
                  <a:prstClr val="white"/>
                </a:solidFill>
                <a:latin typeface="Times New Roman" panose="02020603050405020304" pitchFamily="18" charset="0"/>
                <a:ea typeface="Times New Roman" panose="02020603050405020304" pitchFamily="18" charset="0"/>
              </a:rPr>
              <a:t>D</a:t>
            </a:r>
            <a:r>
              <a:rPr lang="sr-Cyrl-BA" sz="2000" dirty="0" err="1" smtClean="0">
                <a:solidFill>
                  <a:prstClr val="white"/>
                </a:solidFill>
                <a:latin typeface="Times New Roman" panose="02020603050405020304" pitchFamily="18" charset="0"/>
                <a:ea typeface="Times New Roman" panose="02020603050405020304" pitchFamily="18" charset="0"/>
              </a:rPr>
              <a:t>odavanjem</a:t>
            </a:r>
            <a:r>
              <a:rPr lang="sr-Cyrl-BA" sz="2000" dirty="0" smtClean="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riječi</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tri</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lica</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hrvatske</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nacionalnosti</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nasuprot</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tvrdnji</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žalbe</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branioca</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optuženog</a:t>
            </a:r>
            <a:r>
              <a:rPr lang="sr-Cyrl-BA" sz="2000" dirty="0">
                <a:solidFill>
                  <a:prstClr val="white"/>
                </a:solidFill>
                <a:latin typeface="Times New Roman" panose="02020603050405020304" pitchFamily="18" charset="0"/>
                <a:ea typeface="Times New Roman" panose="02020603050405020304" pitchFamily="18" charset="0"/>
              </a:rPr>
              <a:t> </a:t>
            </a:r>
            <a:r>
              <a:rPr lang="bs-Latn-BA" sz="2000" dirty="0">
                <a:solidFill>
                  <a:prstClr val="white"/>
                </a:solidFill>
                <a:latin typeface="Times New Roman" panose="02020603050405020304" pitchFamily="18" charset="0"/>
                <a:ea typeface="Times New Roman" panose="02020603050405020304" pitchFamily="18" charset="0"/>
              </a:rPr>
              <a:t>B.</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prvostepeni</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sud</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nije</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prekoračio</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optužbu</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jer</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nacionalna</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pripadnost</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oštećenih</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ne</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predstavlja</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bitno</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obilježje</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predmetnog</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krivičnog</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djela</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Naime</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za</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postojanje</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krivičnog</a:t>
            </a:r>
            <a:r>
              <a:rPr lang="sr-Cyrl-BA" sz="2000" dirty="0">
                <a:solidFill>
                  <a:prstClr val="white"/>
                </a:solidFill>
                <a:latin typeface="Times New Roman" panose="02020603050405020304" pitchFamily="18" charset="0"/>
                <a:ea typeface="Times New Roman" panose="02020603050405020304" pitchFamily="18" charset="0"/>
              </a:rPr>
              <a:t> </a:t>
            </a:r>
            <a:r>
              <a:rPr lang="sr-Cyrl-BA" sz="2000" dirty="0" err="1">
                <a:solidFill>
                  <a:prstClr val="white"/>
                </a:solidFill>
                <a:latin typeface="Times New Roman" panose="02020603050405020304" pitchFamily="18" charset="0"/>
                <a:ea typeface="Times New Roman" panose="02020603050405020304" pitchFamily="18" charset="0"/>
              </a:rPr>
              <a:t>djela</a:t>
            </a:r>
            <a:r>
              <a:rPr lang="sr-Cyrl-BA"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ratni</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zločin</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protiv</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civilnog</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stanovništva</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nije</a:t>
            </a:r>
            <a:r>
              <a:rPr lang="en-US" sz="2000" dirty="0">
                <a:solidFill>
                  <a:prstClr val="white"/>
                </a:solidFill>
                <a:latin typeface="Times New Roman" panose="02020603050405020304" pitchFamily="18" charset="0"/>
                <a:ea typeface="Times New Roman" panose="02020603050405020304" pitchFamily="18" charset="0"/>
              </a:rPr>
              <a:t> od </a:t>
            </a:r>
            <a:r>
              <a:rPr lang="en-US" sz="2000" dirty="0" err="1">
                <a:solidFill>
                  <a:prstClr val="white"/>
                </a:solidFill>
                <a:latin typeface="Times New Roman" panose="02020603050405020304" pitchFamily="18" charset="0"/>
                <a:ea typeface="Times New Roman" panose="02020603050405020304" pitchFamily="18" charset="0"/>
              </a:rPr>
              <a:t>značaja</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činjenica</a:t>
            </a:r>
            <a:r>
              <a:rPr lang="en-US" sz="2000" dirty="0">
                <a:solidFill>
                  <a:prstClr val="white"/>
                </a:solidFill>
                <a:latin typeface="Times New Roman" panose="02020603050405020304" pitchFamily="18" charset="0"/>
                <a:ea typeface="Times New Roman" panose="02020603050405020304" pitchFamily="18" charset="0"/>
              </a:rPr>
              <a:t> da li </a:t>
            </a:r>
            <a:r>
              <a:rPr lang="en-US" sz="2000" dirty="0" err="1">
                <a:solidFill>
                  <a:prstClr val="white"/>
                </a:solidFill>
                <a:latin typeface="Times New Roman" panose="02020603050405020304" pitchFamily="18" charset="0"/>
                <a:ea typeface="Times New Roman" panose="02020603050405020304" pitchFamily="18" charset="0"/>
              </a:rPr>
              <a:t>su</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optuženi</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i</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oštećena</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lica</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različite</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nacionalnosti</a:t>
            </a:r>
            <a:r>
              <a:rPr lang="en-US" sz="2000" dirty="0">
                <a:solidFill>
                  <a:prstClr val="white"/>
                </a:solidFill>
                <a:latin typeface="Times New Roman" panose="02020603050405020304" pitchFamily="18" charset="0"/>
                <a:ea typeface="Times New Roman" panose="02020603050405020304" pitchFamily="18" charset="0"/>
              </a:rPr>
              <a:t> – </a:t>
            </a:r>
            <a:r>
              <a:rPr lang="en-US" sz="2000" dirty="0" err="1">
                <a:solidFill>
                  <a:prstClr val="white"/>
                </a:solidFill>
                <a:latin typeface="Times New Roman" panose="02020603050405020304" pitchFamily="18" charset="0"/>
                <a:ea typeface="Times New Roman" panose="02020603050405020304" pitchFamily="18" charset="0"/>
              </a:rPr>
              <a:t>etničke</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pripadnosti</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obzirom</a:t>
            </a:r>
            <a:r>
              <a:rPr lang="en-US" sz="2000" dirty="0">
                <a:solidFill>
                  <a:prstClr val="white"/>
                </a:solidFill>
                <a:latin typeface="Times New Roman" panose="02020603050405020304" pitchFamily="18" charset="0"/>
                <a:ea typeface="Times New Roman" panose="02020603050405020304" pitchFamily="18" charset="0"/>
              </a:rPr>
              <a:t> da </a:t>
            </a:r>
            <a:r>
              <a:rPr lang="en-US" sz="2000" dirty="0" err="1">
                <a:solidFill>
                  <a:prstClr val="white"/>
                </a:solidFill>
                <a:latin typeface="Times New Roman" panose="02020603050405020304" pitchFamily="18" charset="0"/>
                <a:ea typeface="Times New Roman" panose="02020603050405020304" pitchFamily="18" charset="0"/>
              </a:rPr>
              <a:t>djelo</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može</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biti</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počinjeno</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i</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između</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pripadnika</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iste</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etničke</a:t>
            </a:r>
            <a:r>
              <a:rPr lang="en-US" sz="2000" dirty="0">
                <a:solidFill>
                  <a:prstClr val="white"/>
                </a:solidFill>
                <a:latin typeface="Times New Roman" panose="02020603050405020304" pitchFamily="18" charset="0"/>
                <a:ea typeface="Times New Roman" panose="02020603050405020304" pitchFamily="18" charset="0"/>
              </a:rPr>
              <a:t> </a:t>
            </a:r>
            <a:r>
              <a:rPr lang="en-US" sz="2000" dirty="0" err="1">
                <a:solidFill>
                  <a:prstClr val="white"/>
                </a:solidFill>
                <a:latin typeface="Times New Roman" panose="02020603050405020304" pitchFamily="18" charset="0"/>
                <a:ea typeface="Times New Roman" panose="02020603050405020304" pitchFamily="18" charset="0"/>
              </a:rPr>
              <a:t>grupe</a:t>
            </a:r>
            <a:r>
              <a:rPr lang="en-US" sz="2000" dirty="0" smtClean="0">
                <a:solidFill>
                  <a:prstClr val="white"/>
                </a:solidFill>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35779853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66285" y="332656"/>
            <a:ext cx="7886700" cy="1325563"/>
          </a:xfrm>
        </p:spPr>
        <p:txBody>
          <a:bodyPr/>
          <a:lstStyle/>
          <a:p>
            <a:pPr algn="ct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 </a:t>
            </a:r>
            <a:r>
              <a:rPr lang="sr-Latn-CS" sz="20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Bitne povrede </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n-cs"/>
              </a:rPr>
              <a:t>odredaba krivičnog postupka iz člana 311. stav 1. tačka k) ZKP RS.</a:t>
            </a:r>
            <a:endParaRPr lang="en-US" altLang="en-US" dirty="0" smtClean="0">
              <a:solidFill>
                <a:schemeClr val="tx1"/>
              </a:solidFill>
            </a:endParaRPr>
          </a:p>
        </p:txBody>
      </p:sp>
      <p:sp>
        <p:nvSpPr>
          <p:cNvPr id="32771" name="Content Placeholder 2"/>
          <p:cNvSpPr>
            <a:spLocks noGrp="1"/>
          </p:cNvSpPr>
          <p:nvPr>
            <p:ph idx="1"/>
          </p:nvPr>
        </p:nvSpPr>
        <p:spPr>
          <a:xfrm>
            <a:off x="666779" y="1916832"/>
            <a:ext cx="7675350" cy="4351338"/>
          </a:xfrm>
        </p:spPr>
        <p:txBody>
          <a:bodyPr>
            <a:normAutofit fontScale="85000" lnSpcReduction="20000"/>
          </a:bodyPr>
          <a:lstStyle/>
          <a:p>
            <a:pPr algn="just">
              <a:spcAft>
                <a:spcPts val="0"/>
              </a:spcAft>
            </a:pPr>
            <a:r>
              <a:rPr lang="sr-Latn-CS" dirty="0" smtClean="0">
                <a:latin typeface="Times New Roman" panose="02020603050405020304" pitchFamily="18" charset="0"/>
                <a:ea typeface="Times New Roman" panose="02020603050405020304" pitchFamily="18" charset="0"/>
              </a:rPr>
              <a:t>Iz </a:t>
            </a:r>
            <a:r>
              <a:rPr lang="sr-Latn-CS" dirty="0" err="1" smtClean="0">
                <a:latin typeface="Times New Roman" panose="02020603050405020304" pitchFamily="18" charset="0"/>
                <a:ea typeface="Times New Roman" panose="02020603050405020304" pitchFamily="18" charset="0"/>
              </a:rPr>
              <a:t>ukidnog</a:t>
            </a:r>
            <a:r>
              <a:rPr lang="sr-Latn-CS" dirty="0" smtClean="0">
                <a:latin typeface="Times New Roman" panose="02020603050405020304" pitchFamily="18" charset="0"/>
                <a:ea typeface="Times New Roman" panose="02020603050405020304" pitchFamily="18" charset="0"/>
              </a:rPr>
              <a:t> </a:t>
            </a:r>
            <a:r>
              <a:rPr lang="sr-Latn-CS" dirty="0" err="1" smtClean="0">
                <a:latin typeface="Times New Roman" panose="02020603050405020304" pitchFamily="18" charset="0"/>
                <a:ea typeface="Times New Roman" panose="02020603050405020304" pitchFamily="18" charset="0"/>
              </a:rPr>
              <a:t>rješenja</a:t>
            </a:r>
            <a:r>
              <a:rPr lang="sr-Latn-CS" dirty="0" smtClean="0">
                <a:latin typeface="Times New Roman" panose="02020603050405020304" pitchFamily="18" charset="0"/>
                <a:ea typeface="Times New Roman" panose="02020603050405020304" pitchFamily="18" charset="0"/>
              </a:rPr>
              <a:t> VS RS br:</a:t>
            </a:r>
            <a:r>
              <a:rPr lang="en-US"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r>
              <a:rPr lang="en-US" sz="21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a:t>
            </a:r>
            <a:r>
              <a:rPr lang="sr-Cyrl-BA" sz="21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5</a:t>
            </a:r>
            <a:r>
              <a:rPr lang="en-US" sz="21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0 K 00</a:t>
            </a:r>
            <a:r>
              <a:rPr lang="sr-Cyrl-BA" sz="21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3779 </a:t>
            </a:r>
            <a:r>
              <a:rPr lang="en-US" sz="21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a:t>
            </a:r>
            <a:r>
              <a:rPr lang="sr-Cyrl-BA" sz="21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9</a:t>
            </a:r>
            <a:r>
              <a:rPr lang="en-US" sz="21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r>
              <a:rPr lang="en-US" sz="21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Кж</a:t>
            </a:r>
            <a:r>
              <a:rPr lang="en-US" sz="21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r>
              <a:rPr lang="sr-Cyrl-BA" sz="21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4</a:t>
            </a:r>
            <a:r>
              <a:rPr lang="bs-Latn-BA" sz="21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a:t>
            </a:r>
            <a:r>
              <a:rPr lang="sr-Latn-CS" dirty="0" smtClean="0">
                <a:latin typeface="Times New Roman" panose="02020603050405020304" pitchFamily="18" charset="0"/>
                <a:ea typeface="Times New Roman" panose="02020603050405020304" pitchFamily="18" charset="0"/>
              </a:rPr>
              <a:t> „Osnovani </a:t>
            </a:r>
            <a:r>
              <a:rPr lang="sr-Latn-CS" dirty="0">
                <a:latin typeface="Times New Roman" panose="02020603050405020304" pitchFamily="18" charset="0"/>
                <a:ea typeface="Times New Roman" panose="02020603050405020304" pitchFamily="18" charset="0"/>
              </a:rPr>
              <a:t>su i žalbeni navodi da je izreka pobijane presude </a:t>
            </a:r>
            <a:r>
              <a:rPr lang="sr-Latn-CS" dirty="0" err="1">
                <a:latin typeface="Times New Roman" panose="02020603050405020304" pitchFamily="18" charset="0"/>
                <a:ea typeface="Times New Roman" panose="02020603050405020304" pitchFamily="18" charset="0"/>
              </a:rPr>
              <a:t>protivriječna</a:t>
            </a:r>
            <a:r>
              <a:rPr lang="sr-Latn-CS" dirty="0">
                <a:latin typeface="Times New Roman" panose="02020603050405020304" pitchFamily="18" charset="0"/>
                <a:ea typeface="Times New Roman" panose="02020603050405020304" pitchFamily="18" charset="0"/>
              </a:rPr>
              <a:t> njenim razlozima. Naime, pobijana presuda</a:t>
            </a:r>
            <a:r>
              <a:rPr lang="sr-Latn-CS" i="1" dirty="0">
                <a:latin typeface="Times New Roman" panose="02020603050405020304" pitchFamily="18" charset="0"/>
                <a:ea typeface="Times New Roman" panose="02020603050405020304" pitchFamily="18" charset="0"/>
              </a:rPr>
              <a:t> </a:t>
            </a:r>
            <a:r>
              <a:rPr lang="sr-Latn-CS" dirty="0">
                <a:latin typeface="Times New Roman" panose="02020603050405020304" pitchFamily="18" charset="0"/>
                <a:ea typeface="Times New Roman" panose="02020603050405020304" pitchFamily="18" charset="0"/>
              </a:rPr>
              <a:t>iz činjeničnog opisa krivičnog </a:t>
            </a:r>
            <a:r>
              <a:rPr lang="sr-Latn-CS" dirty="0" err="1">
                <a:latin typeface="Times New Roman" panose="02020603050405020304" pitchFamily="18" charset="0"/>
                <a:ea typeface="Times New Roman" panose="02020603050405020304" pitchFamily="18" charset="0"/>
              </a:rPr>
              <a:t>dijela</a:t>
            </a:r>
            <a:r>
              <a:rPr lang="sr-Latn-CS" dirty="0">
                <a:latin typeface="Times New Roman" panose="02020603050405020304" pitchFamily="18" charset="0"/>
                <a:ea typeface="Times New Roman" panose="02020603050405020304" pitchFamily="18" charset="0"/>
              </a:rPr>
              <a:t> teškog ubistva, izostavlja </a:t>
            </a:r>
            <a:r>
              <a:rPr lang="sr-Latn-CS" dirty="0" err="1">
                <a:latin typeface="Times New Roman" panose="02020603050405020304" pitchFamily="18" charset="0"/>
                <a:ea typeface="Times New Roman" panose="02020603050405020304" pitchFamily="18" charset="0"/>
              </a:rPr>
              <a:t>riječi</a:t>
            </a:r>
            <a:r>
              <a:rPr lang="sr-Latn-CS" dirty="0">
                <a:latin typeface="Times New Roman" panose="02020603050405020304" pitchFamily="18" charset="0"/>
                <a:ea typeface="Times New Roman" panose="02020603050405020304" pitchFamily="18" charset="0"/>
              </a:rPr>
              <a:t> „Zbog već od ranije </a:t>
            </a:r>
            <a:r>
              <a:rPr lang="sr-Latn-CS" dirty="0" err="1">
                <a:latin typeface="Times New Roman" panose="02020603050405020304" pitchFamily="18" charset="0"/>
                <a:ea typeface="Times New Roman" panose="02020603050405020304" pitchFamily="18" charset="0"/>
              </a:rPr>
              <a:t>neriješenih</a:t>
            </a:r>
            <a:r>
              <a:rPr lang="sr-Latn-CS" dirty="0">
                <a:latin typeface="Times New Roman" panose="02020603050405020304" pitchFamily="18" charset="0"/>
                <a:ea typeface="Times New Roman" panose="02020603050405020304" pitchFamily="18" charset="0"/>
              </a:rPr>
              <a:t> i poremećenih odnosa sa njim oko </a:t>
            </a:r>
            <a:r>
              <a:rPr lang="sr-Latn-CS" dirty="0" err="1">
                <a:latin typeface="Times New Roman" panose="02020603050405020304" pitchFamily="18" charset="0"/>
                <a:ea typeface="Times New Roman" panose="02020603050405020304" pitchFamily="18" charset="0"/>
              </a:rPr>
              <a:t>djevojke</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Č.D.“, </a:t>
            </a:r>
            <a:r>
              <a:rPr lang="sr-Latn-CS" dirty="0">
                <a:latin typeface="Times New Roman" panose="02020603050405020304" pitchFamily="18" charset="0"/>
                <a:ea typeface="Times New Roman" panose="02020603050405020304" pitchFamily="18" charset="0"/>
              </a:rPr>
              <a:t>zaključivši da odnosi optuženog i oštećenog u </a:t>
            </a:r>
            <a:r>
              <a:rPr lang="sr-Latn-CS" dirty="0" err="1">
                <a:latin typeface="Times New Roman" panose="02020603050405020304" pitchFamily="18" charset="0"/>
                <a:ea typeface="Times New Roman" panose="02020603050405020304" pitchFamily="18" charset="0"/>
              </a:rPr>
              <a:t>vrijeme</a:t>
            </a:r>
            <a:r>
              <a:rPr lang="sr-Latn-CS" dirty="0">
                <a:latin typeface="Times New Roman" panose="02020603050405020304" pitchFamily="18" charset="0"/>
                <a:ea typeface="Times New Roman" panose="02020603050405020304" pitchFamily="18" charset="0"/>
              </a:rPr>
              <a:t> izvršenja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nisu bili poremećeni do nivoa koji isključuje njihovo </a:t>
            </a:r>
            <a:r>
              <a:rPr lang="sr-Latn-CS" dirty="0" err="1">
                <a:latin typeface="Times New Roman" panose="02020603050405020304" pitchFamily="18" charset="0"/>
                <a:ea typeface="Times New Roman" panose="02020603050405020304" pitchFamily="18" charset="0"/>
              </a:rPr>
              <a:t>povjerenje</a:t>
            </a:r>
            <a:r>
              <a:rPr lang="sr-Latn-CS" b="1" dirty="0">
                <a:latin typeface="Times New Roman" panose="02020603050405020304" pitchFamily="18" charset="0"/>
                <a:ea typeface="Times New Roman" panose="02020603050405020304" pitchFamily="18" charset="0"/>
              </a:rPr>
              <a:t> </a:t>
            </a:r>
            <a:r>
              <a:rPr lang="sr-Latn-CS" dirty="0">
                <a:latin typeface="Times New Roman" panose="02020603050405020304" pitchFamily="18" charset="0"/>
                <a:ea typeface="Times New Roman" panose="02020603050405020304" pitchFamily="18" charset="0"/>
              </a:rPr>
              <a:t>(po stavu žalbe, postupajući na ovakav način, prvostepeni sud je iz činjeničnog opisa, eliminisao </a:t>
            </a:r>
            <a:r>
              <a:rPr lang="sr-Latn-CS" dirty="0" err="1">
                <a:latin typeface="Times New Roman" panose="02020603050405020304" pitchFamily="18" charset="0"/>
                <a:ea typeface="Times New Roman" panose="02020603050405020304" pitchFamily="18" charset="0"/>
              </a:rPr>
              <a:t>konstutitivni</a:t>
            </a:r>
            <a:r>
              <a:rPr lang="sr-Latn-CS" dirty="0">
                <a:latin typeface="Times New Roman" panose="02020603050405020304" pitchFamily="18" charset="0"/>
                <a:ea typeface="Times New Roman" panose="02020603050405020304" pitchFamily="18" charset="0"/>
              </a:rPr>
              <a:t> element podmuklosti), uz obrazloženje da niti jedan saslušani </a:t>
            </a:r>
            <a:r>
              <a:rPr lang="sr-Latn-CS" dirty="0" err="1">
                <a:latin typeface="Times New Roman" panose="02020603050405020304" pitchFamily="18" charset="0"/>
                <a:ea typeface="Times New Roman" panose="02020603050405020304" pitchFamily="18" charset="0"/>
              </a:rPr>
              <a:t>svjedok</a:t>
            </a:r>
            <a:r>
              <a:rPr lang="sr-Latn-CS" dirty="0">
                <a:latin typeface="Times New Roman" panose="02020603050405020304" pitchFamily="18" charset="0"/>
                <a:ea typeface="Times New Roman" panose="02020603050405020304" pitchFamily="18" charset="0"/>
              </a:rPr>
              <a:t> nije </a:t>
            </a:r>
            <a:r>
              <a:rPr lang="sr-Latn-CS" dirty="0" err="1">
                <a:latin typeface="Times New Roman" panose="02020603050405020304" pitchFamily="18" charset="0"/>
                <a:ea typeface="Times New Roman" panose="02020603050405020304" pitchFamily="18" charset="0"/>
              </a:rPr>
              <a:t>iznio</a:t>
            </a:r>
            <a:r>
              <a:rPr lang="sr-Latn-CS" dirty="0">
                <a:latin typeface="Times New Roman" panose="02020603050405020304" pitchFamily="18" charset="0"/>
                <a:ea typeface="Times New Roman" panose="02020603050405020304" pitchFamily="18" charset="0"/>
              </a:rPr>
              <a:t> saznanje da su ti odnosi bili ozbiljnije poremećeni. Međutim, iz obrazloženja presude, proizilazi da su skoro svi saslušani </a:t>
            </a:r>
            <a:r>
              <a:rPr lang="sr-Latn-CS" dirty="0" err="1">
                <a:latin typeface="Times New Roman" panose="02020603050405020304" pitchFamily="18" charset="0"/>
                <a:ea typeface="Times New Roman" panose="02020603050405020304" pitchFamily="18" charset="0"/>
              </a:rPr>
              <a:t>svjedoci</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iznijeli</a:t>
            </a:r>
            <a:r>
              <a:rPr lang="sr-Latn-CS" dirty="0">
                <a:latin typeface="Times New Roman" panose="02020603050405020304" pitchFamily="18" charset="0"/>
                <a:ea typeface="Times New Roman" panose="02020603050405020304" pitchFamily="18" charset="0"/>
              </a:rPr>
              <a:t> činjenice da imaju saznanja da su odnosi između optuženog i oštećenog bili poremećeni prije inkriminisanog događaja,  a takođe se interpretiraju iskazi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N.R. </a:t>
            </a:r>
            <a:r>
              <a:rPr lang="sr-Latn-CS" dirty="0">
                <a:latin typeface="Times New Roman" panose="02020603050405020304" pitchFamily="18" charset="0"/>
                <a:ea typeface="Times New Roman" panose="02020603050405020304" pitchFamily="18" charset="0"/>
              </a:rPr>
              <a:t>i </a:t>
            </a:r>
            <a:r>
              <a:rPr lang="sr-Latn-CS" dirty="0" smtClean="0">
                <a:latin typeface="Times New Roman" panose="02020603050405020304" pitchFamily="18" charset="0"/>
                <a:ea typeface="Times New Roman" panose="02020603050405020304" pitchFamily="18" charset="0"/>
              </a:rPr>
              <a:t>S.V., </a:t>
            </a:r>
            <a:r>
              <a:rPr lang="sr-Latn-CS" dirty="0">
                <a:latin typeface="Times New Roman" panose="02020603050405020304" pitchFamily="18" charset="0"/>
                <a:ea typeface="Times New Roman" panose="02020603050405020304" pitchFamily="18" charset="0"/>
              </a:rPr>
              <a:t>koji su naveli da je optuženi preko njih uputio </a:t>
            </a:r>
            <a:r>
              <a:rPr lang="sr-Latn-CS" dirty="0" err="1">
                <a:latin typeface="Times New Roman" panose="02020603050405020304" pitchFamily="18" charset="0"/>
                <a:ea typeface="Times New Roman" panose="02020603050405020304" pitchFamily="18" charset="0"/>
              </a:rPr>
              <a:t>prijetnju</a:t>
            </a:r>
            <a:r>
              <a:rPr lang="sr-Latn-CS" dirty="0">
                <a:latin typeface="Times New Roman" panose="02020603050405020304" pitchFamily="18" charset="0"/>
                <a:ea typeface="Times New Roman" panose="02020603050405020304" pitchFamily="18" charset="0"/>
              </a:rPr>
              <a:t> oštećenom, nekoliko dana prije kritičnog događaja. Postupajući na opisani način, prvostepeni sud je počinio bitnu povredu odredaba krivičnog postupka iz člana 311. stav 1. tačka k) ZKP RS</a:t>
            </a:r>
            <a:r>
              <a:rPr lang="sr-Latn-C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0" indent="0" eaLnBrk="1" hangingPunct="1">
              <a:buNone/>
            </a:pPr>
            <a:endParaRPr lang="en-US" altLang="en-US" dirty="0" smtClean="0">
              <a:solidFill>
                <a:schemeClr val="tx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pPr algn="ctr"/>
            <a:r>
              <a:rPr lang="bs-Latn-BA" altLang="en-US" sz="3200" dirty="0" smtClean="0">
                <a:solidFill>
                  <a:schemeClr val="tx1"/>
                </a:solidFill>
              </a:rPr>
              <a:t>Član 311. stav 1. tačka k) ZKP RS</a:t>
            </a:r>
            <a:endParaRPr lang="en-US" altLang="en-US" sz="3200" dirty="0" smtClean="0">
              <a:solidFill>
                <a:schemeClr val="tx1"/>
              </a:solidFill>
            </a:endParaRPr>
          </a:p>
        </p:txBody>
      </p:sp>
      <p:sp>
        <p:nvSpPr>
          <p:cNvPr id="33795" name="Content Placeholder 2"/>
          <p:cNvSpPr>
            <a:spLocks noGrp="1"/>
          </p:cNvSpPr>
          <p:nvPr>
            <p:ph idx="1"/>
          </p:nvPr>
        </p:nvSpPr>
        <p:spPr/>
        <p:txBody>
          <a:bodyPr>
            <a:normAutofit/>
          </a:bodyPr>
          <a:lstStyle/>
          <a:p>
            <a:pPr marL="0" indent="0" algn="just">
              <a:spcAft>
                <a:spcPts val="0"/>
              </a:spcAft>
              <a:buNone/>
            </a:pP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j-cs"/>
              </a:rPr>
              <a:t>Iz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j-cs"/>
              </a:rPr>
              <a:t>ukidnog</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j-cs"/>
              </a:rPr>
              <a:t>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j-cs"/>
              </a:rPr>
              <a:t>rješenja</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cs typeface="+mj-cs"/>
              </a:rPr>
              <a:t> VS RS br:</a:t>
            </a:r>
            <a:r>
              <a:rPr lang="en-US"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a:t>
            </a:r>
            <a:r>
              <a:rPr lang="en-US" sz="1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1</a:t>
            </a:r>
            <a:r>
              <a:rPr lang="sr-Cyrl-BA" sz="1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5</a:t>
            </a:r>
            <a:r>
              <a:rPr lang="en-US" sz="1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0 K 00</a:t>
            </a:r>
            <a:r>
              <a:rPr lang="sr-Cyrl-BA" sz="1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3779 </a:t>
            </a:r>
            <a:r>
              <a:rPr lang="en-US" sz="1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1</a:t>
            </a:r>
            <a:r>
              <a:rPr lang="sr-Cyrl-BA" sz="1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9</a:t>
            </a:r>
            <a:r>
              <a:rPr lang="en-US" sz="1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a:t>
            </a:r>
            <a:r>
              <a:rPr lang="en-US" sz="18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Кж</a:t>
            </a:r>
            <a:r>
              <a:rPr lang="en-US" sz="1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a:t>
            </a:r>
            <a:r>
              <a:rPr lang="sr-Cyrl-BA" sz="1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4</a:t>
            </a:r>
            <a:r>
              <a:rPr lang="bs-Latn-BA" sz="18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cs typeface="+mj-cs"/>
              </a:rPr>
              <a:t>: </a:t>
            </a:r>
            <a:r>
              <a:rPr lang="sr-Latn-CS" sz="2000" dirty="0" smtClean="0">
                <a:latin typeface="Times New Roman" panose="02020603050405020304" pitchFamily="18" charset="0"/>
                <a:ea typeface="Times New Roman" panose="02020603050405020304" pitchFamily="18" charset="0"/>
              </a:rPr>
              <a:t>„Nadalje</a:t>
            </a:r>
            <a:r>
              <a:rPr lang="sr-Latn-CS" sz="2000" dirty="0">
                <a:latin typeface="Times New Roman" panose="02020603050405020304" pitchFamily="18" charset="0"/>
                <a:ea typeface="Times New Roman" panose="02020603050405020304" pitchFamily="18" charset="0"/>
              </a:rPr>
              <a:t>,   osnovani su i žalbeni prigovori branioca da prvostepena presuda ne sadrži </a:t>
            </a:r>
            <a:r>
              <a:rPr lang="sr-Latn-CS" sz="2000" dirty="0" err="1">
                <a:latin typeface="Times New Roman" panose="02020603050405020304" pitchFamily="18" charset="0"/>
                <a:ea typeface="Times New Roman" panose="02020603050405020304" pitchFamily="18" charset="0"/>
              </a:rPr>
              <a:t>ocjenju</a:t>
            </a:r>
            <a:r>
              <a:rPr lang="sr-Latn-CS" sz="2000" dirty="0">
                <a:latin typeface="Times New Roman" panose="02020603050405020304" pitchFamily="18" charset="0"/>
                <a:ea typeface="Times New Roman" panose="02020603050405020304" pitchFamily="18" charset="0"/>
              </a:rPr>
              <a:t> dokaza odbrane u vezi sa krivičnim </a:t>
            </a:r>
            <a:r>
              <a:rPr lang="sr-Latn-CS" sz="2000" dirty="0" err="1">
                <a:latin typeface="Times New Roman" panose="02020603050405020304" pitchFamily="18" charset="0"/>
                <a:ea typeface="Times New Roman" panose="02020603050405020304" pitchFamily="18" charset="0"/>
              </a:rPr>
              <a:t>djelom</a:t>
            </a:r>
            <a:r>
              <a:rPr lang="sr-Latn-CS" sz="2000" dirty="0">
                <a:latin typeface="Times New Roman" panose="02020603050405020304" pitchFamily="18" charset="0"/>
                <a:ea typeface="Times New Roman" panose="02020603050405020304" pitchFamily="18" charset="0"/>
              </a:rPr>
              <a:t> nedozvoljena proizvodnja i promet oružja ili eksplozivnih materija iz člana 361. stav 1. KZ RS i to iskaza optuženog dat u svojstvu </a:t>
            </a:r>
            <a:r>
              <a:rPr lang="sr-Latn-CS" sz="2000" dirty="0" err="1">
                <a:latin typeface="Times New Roman" panose="02020603050405020304" pitchFamily="18" charset="0"/>
                <a:ea typeface="Times New Roman" panose="02020603050405020304" pitchFamily="18" charset="0"/>
              </a:rPr>
              <a:t>svjedoka</a:t>
            </a:r>
            <a:r>
              <a:rPr lang="sr-Latn-CS" sz="2000" dirty="0">
                <a:latin typeface="Times New Roman" panose="02020603050405020304" pitchFamily="18" charset="0"/>
                <a:ea typeface="Times New Roman" panose="02020603050405020304" pitchFamily="18" charset="0"/>
              </a:rPr>
              <a:t> na pretresu pred prvostepenim sudom, što predstavlja bitna povreda odredaba krivičnog postupka iz člana 311. stav 2. u vezi sa članom 295. stav 2. ZKP RS, niti daje razloge u pogledu psihičkog odnosa optuženog u odnosu na ovo </a:t>
            </a:r>
            <a:r>
              <a:rPr lang="sr-Latn-CS" sz="2000" dirty="0" err="1">
                <a:latin typeface="Times New Roman" panose="02020603050405020304" pitchFamily="18" charset="0"/>
                <a:ea typeface="Times New Roman" panose="02020603050405020304" pitchFamily="18" charset="0"/>
              </a:rPr>
              <a:t>djelo</a:t>
            </a:r>
            <a:r>
              <a:rPr lang="sr-Latn-CS" sz="2000" dirty="0">
                <a:latin typeface="Times New Roman" panose="02020603050405020304" pitchFamily="18" charset="0"/>
                <a:ea typeface="Times New Roman" panose="02020603050405020304" pitchFamily="18" charset="0"/>
              </a:rPr>
              <a:t>, što predstavlja odlučna činjenica, o kojoj pobijana presuda nije dala razloge, što predstavlja bitna povreda odredaba krivičnog postupka iz člana 311. stav 1. tačka k) ZKP RS</a:t>
            </a:r>
            <a:r>
              <a:rPr lang="sr-Latn-CS" sz="2000" dirty="0" smtClean="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marL="0" indent="0" eaLnBrk="1" hangingPunct="1">
              <a:buNone/>
            </a:pPr>
            <a:endParaRPr lang="en-US" altLang="en-US" sz="2000" dirty="0" smtClean="0">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Član 311. stav 1. tačka k) ZKP RS</a:t>
            </a:r>
            <a:endParaRPr lang="en-US" dirty="0"/>
          </a:p>
        </p:txBody>
      </p:sp>
      <p:sp>
        <p:nvSpPr>
          <p:cNvPr id="3" name="Content Placeholder 2"/>
          <p:cNvSpPr>
            <a:spLocks noGrp="1"/>
          </p:cNvSpPr>
          <p:nvPr>
            <p:ph idx="1"/>
          </p:nvPr>
        </p:nvSpPr>
        <p:spPr/>
        <p:txBody>
          <a:bodyPr/>
          <a:lstStyle/>
          <a:p>
            <a:pPr marL="0" indent="0" algn="just">
              <a:spcAft>
                <a:spcPts val="0"/>
              </a:spcAft>
              <a:buNone/>
            </a:pPr>
            <a:r>
              <a:rPr lang="sr-Latn-CS" dirty="0" smtClean="0">
                <a:latin typeface="Times New Roman" panose="02020603050405020304" pitchFamily="18" charset="0"/>
                <a:ea typeface="Times New Roman" panose="02020603050405020304" pitchFamily="18" charset="0"/>
              </a:rPr>
              <a:t>Iz </a:t>
            </a:r>
            <a:r>
              <a:rPr lang="sr-Latn-CS" dirty="0" err="1" smtClean="0">
                <a:latin typeface="Times New Roman" panose="02020603050405020304" pitchFamily="18" charset="0"/>
                <a:ea typeface="Times New Roman" panose="02020603050405020304" pitchFamily="18" charset="0"/>
              </a:rPr>
              <a:t>ukidnog</a:t>
            </a:r>
            <a:r>
              <a:rPr lang="sr-Latn-CS" dirty="0" smtClean="0">
                <a:latin typeface="Times New Roman" panose="02020603050405020304" pitchFamily="18" charset="0"/>
                <a:ea typeface="Times New Roman" panose="02020603050405020304" pitchFamily="18" charset="0"/>
              </a:rPr>
              <a:t> </a:t>
            </a:r>
            <a:r>
              <a:rPr lang="sr-Latn-CS" dirty="0" err="1" smtClean="0">
                <a:latin typeface="Times New Roman" panose="02020603050405020304" pitchFamily="18" charset="0"/>
                <a:ea typeface="Times New Roman" panose="02020603050405020304" pitchFamily="18" charset="0"/>
              </a:rPr>
              <a:t>rješenja</a:t>
            </a:r>
            <a:r>
              <a:rPr lang="sr-Latn-CS" dirty="0" smtClean="0">
                <a:latin typeface="Times New Roman" panose="02020603050405020304" pitchFamily="18" charset="0"/>
                <a:ea typeface="Times New Roman" panose="02020603050405020304" pitchFamily="18" charset="0"/>
              </a:rPr>
              <a:t> VS RS br:</a:t>
            </a:r>
            <a:r>
              <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1</a:t>
            </a:r>
            <a:r>
              <a:rPr lang="sr-Cyrl-BA"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2</a:t>
            </a:r>
            <a:r>
              <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0 </a:t>
            </a:r>
            <a:r>
              <a:rPr lang="sr-Cyrl-C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К 005785 17 </a:t>
            </a:r>
            <a:r>
              <a:rPr lang="sr-Cyrl-CS"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Кж</a:t>
            </a:r>
            <a:r>
              <a:rPr lang="sr-Cyrl-C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BA"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8</a:t>
            </a:r>
            <a:r>
              <a:rPr lang="bs-Latn-BA"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Latn-CS" dirty="0" smtClean="0">
                <a:latin typeface="Times New Roman" panose="02020603050405020304" pitchFamily="18" charset="0"/>
                <a:ea typeface="Times New Roman" panose="02020603050405020304" pitchFamily="18" charset="0"/>
              </a:rPr>
              <a:t> „Naime</a:t>
            </a:r>
            <a:r>
              <a:rPr lang="sr-Latn-CS" dirty="0">
                <a:latin typeface="Times New Roman" panose="02020603050405020304" pitchFamily="18" charset="0"/>
                <a:ea typeface="Times New Roman" panose="02020603050405020304" pitchFamily="18" charset="0"/>
              </a:rPr>
              <a:t>, osnovani su žalbeni prigovori branioca optuženog da je izreka pobijane presude nerazumljiva, obzirom da je u tački 2. činjeničnog opisa, samo naveden član 7. Zakona o oružju i municiji (Službeni glasnik Republike Srpske broj 26/2016), a da </a:t>
            </a:r>
            <a:r>
              <a:rPr lang="sr-Latn-CS" dirty="0" err="1">
                <a:latin typeface="Times New Roman" panose="02020603050405020304" pitchFamily="18" charset="0"/>
                <a:ea typeface="Times New Roman" panose="02020603050405020304" pitchFamily="18" charset="0"/>
              </a:rPr>
              <a:t>pritom</a:t>
            </a:r>
            <a:r>
              <a:rPr lang="sr-Latn-CS" dirty="0">
                <a:latin typeface="Times New Roman" panose="02020603050405020304" pitchFamily="18" charset="0"/>
                <a:ea typeface="Times New Roman" panose="02020603050405020304" pitchFamily="18" charset="0"/>
              </a:rPr>
              <a:t>, nije precizirano o kojem stavu i tački ovog člana se radi, zatim da  u izreci pobijane presude nije navedeno na osnovu koje zakonske odredbe se optuženom u izrečenu kaznu zatvora uračunava </a:t>
            </a:r>
            <a:r>
              <a:rPr lang="sr-Latn-CS" dirty="0" err="1">
                <a:latin typeface="Times New Roman" panose="02020603050405020304" pitchFamily="18" charset="0"/>
                <a:ea typeface="Times New Roman" panose="02020603050405020304" pitchFamily="18" charset="0"/>
              </a:rPr>
              <a:t>vrijeme</a:t>
            </a:r>
            <a:r>
              <a:rPr lang="sr-Latn-CS" dirty="0">
                <a:latin typeface="Times New Roman" panose="02020603050405020304" pitchFamily="18" charset="0"/>
                <a:ea typeface="Times New Roman" panose="02020603050405020304" pitchFamily="18" charset="0"/>
              </a:rPr>
              <a:t> provedeno u pritvoru, kao i da nije navedeno po kom stavu člana 62. KZ RS, je prvostepeni sud optuženom izrekao </a:t>
            </a:r>
            <a:r>
              <a:rPr lang="sr-Latn-CS" dirty="0" err="1">
                <a:latin typeface="Times New Roman" panose="02020603050405020304" pitchFamily="18" charset="0"/>
                <a:ea typeface="Times New Roman" panose="02020603050405020304" pitchFamily="18" charset="0"/>
              </a:rPr>
              <a:t>mjeru</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bezbjednosti</a:t>
            </a:r>
            <a:r>
              <a:rPr lang="sr-Latn-CS" dirty="0">
                <a:latin typeface="Times New Roman" panose="02020603050405020304" pitchFamily="18" charset="0"/>
                <a:ea typeface="Times New Roman" panose="02020603050405020304" pitchFamily="18" charset="0"/>
              </a:rPr>
              <a:t> oduzimanje predmeta</a:t>
            </a:r>
            <a:r>
              <a:rPr lang="sr-Latn-C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9345640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000" y="404664"/>
            <a:ext cx="7886700" cy="1325563"/>
          </a:xfrm>
        </p:spPr>
        <p:txBody>
          <a:bodyPr/>
          <a:lstStyle/>
          <a:p>
            <a:pPr algn="ctr"/>
            <a:r>
              <a:rPr lang="bs-Latn-BA" dirty="0" smtClean="0"/>
              <a:t>Član 311. stav 1. tačka k) ZKP RS</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spcAft>
                <a:spcPts val="0"/>
              </a:spcAft>
              <a:buNone/>
            </a:pPr>
            <a:r>
              <a:rPr lang="sr-Latn-CS" dirty="0" smtClean="0">
                <a:latin typeface="Times New Roman" panose="02020603050405020304" pitchFamily="18" charset="0"/>
                <a:ea typeface="Times New Roman" panose="02020603050405020304" pitchFamily="18" charset="0"/>
              </a:rPr>
              <a:t>Iz </a:t>
            </a:r>
            <a:r>
              <a:rPr lang="sr-Latn-CS" dirty="0" err="1" smtClean="0">
                <a:latin typeface="Times New Roman" panose="02020603050405020304" pitchFamily="18" charset="0"/>
                <a:ea typeface="Times New Roman" panose="02020603050405020304" pitchFamily="18" charset="0"/>
              </a:rPr>
              <a:t>ukidnog</a:t>
            </a:r>
            <a:r>
              <a:rPr lang="sr-Latn-CS" dirty="0" smtClean="0">
                <a:latin typeface="Times New Roman" panose="02020603050405020304" pitchFamily="18" charset="0"/>
                <a:ea typeface="Times New Roman" panose="02020603050405020304" pitchFamily="18" charset="0"/>
              </a:rPr>
              <a:t> </a:t>
            </a:r>
            <a:r>
              <a:rPr lang="sr-Latn-CS" dirty="0" err="1" smtClean="0">
                <a:latin typeface="Times New Roman" panose="02020603050405020304" pitchFamily="18" charset="0"/>
                <a:ea typeface="Times New Roman" panose="02020603050405020304" pitchFamily="18" charset="0"/>
              </a:rPr>
              <a:t>rješenja</a:t>
            </a:r>
            <a:r>
              <a:rPr lang="sr-Latn-CS" dirty="0" smtClean="0">
                <a:latin typeface="Times New Roman" panose="02020603050405020304" pitchFamily="18" charset="0"/>
                <a:ea typeface="Times New Roman" panose="02020603050405020304" pitchFamily="18" charset="0"/>
              </a:rPr>
              <a:t> VS RS br: 12 0 K 005029 18 </a:t>
            </a:r>
            <a:r>
              <a:rPr lang="sr-Latn-CS" dirty="0" err="1" smtClean="0">
                <a:latin typeface="Times New Roman" panose="02020603050405020304" pitchFamily="18" charset="0"/>
                <a:ea typeface="Times New Roman" panose="02020603050405020304" pitchFamily="18" charset="0"/>
              </a:rPr>
              <a:t>Kž</a:t>
            </a:r>
            <a:r>
              <a:rPr lang="sr-Latn-CS" dirty="0" smtClean="0">
                <a:latin typeface="Times New Roman" panose="02020603050405020304" pitchFamily="18" charset="0"/>
                <a:ea typeface="Times New Roman" panose="02020603050405020304" pitchFamily="18" charset="0"/>
              </a:rPr>
              <a:t> 17 :“Naime</a:t>
            </a:r>
            <a:r>
              <a:rPr lang="sr-Latn-CS" dirty="0">
                <a:latin typeface="Times New Roman" panose="02020603050405020304" pitchFamily="18" charset="0"/>
                <a:ea typeface="Times New Roman" panose="02020603050405020304" pitchFamily="18" charset="0"/>
              </a:rPr>
              <a:t>, osnovano se u žalbama branilaca optuženih ističe da je izreka pobijane presude nerazumljiva i protivrječna sama sebi i njenim razlozima.  Tako je u izreci iste navedeno da su sva petorica optuženih letvama udarali </a:t>
            </a:r>
            <a:r>
              <a:rPr lang="sr-Latn-CS" dirty="0" smtClean="0">
                <a:latin typeface="Times New Roman" panose="02020603050405020304" pitchFamily="18" charset="0"/>
                <a:ea typeface="Times New Roman" panose="02020603050405020304" pitchFamily="18" charset="0"/>
              </a:rPr>
              <a:t>B.M., S.M. </a:t>
            </a:r>
            <a:r>
              <a:rPr lang="sr-Latn-CS" dirty="0">
                <a:latin typeface="Times New Roman" panose="02020603050405020304" pitchFamily="18" charset="0"/>
                <a:ea typeface="Times New Roman" panose="02020603050405020304" pitchFamily="18" charset="0"/>
              </a:rPr>
              <a:t>i </a:t>
            </a:r>
            <a:r>
              <a:rPr lang="sr-Latn-CS" dirty="0" smtClean="0">
                <a:latin typeface="Times New Roman" panose="02020603050405020304" pitchFamily="18" charset="0"/>
                <a:ea typeface="Times New Roman" panose="02020603050405020304" pitchFamily="18" charset="0"/>
              </a:rPr>
              <a:t>M.L. </a:t>
            </a:r>
            <a:r>
              <a:rPr lang="sr-Latn-CS" dirty="0">
                <a:latin typeface="Times New Roman" panose="02020603050405020304" pitchFamily="18" charset="0"/>
                <a:ea typeface="Times New Roman" panose="02020603050405020304" pitchFamily="18" charset="0"/>
              </a:rPr>
              <a:t>po glavi i drugim </a:t>
            </a:r>
            <a:r>
              <a:rPr lang="sr-Latn-CS" dirty="0" err="1">
                <a:latin typeface="Times New Roman" panose="02020603050405020304" pitchFamily="18" charset="0"/>
                <a:ea typeface="Times New Roman" panose="02020603050405020304" pitchFamily="18" charset="0"/>
              </a:rPr>
              <a:t>djelovima</a:t>
            </a:r>
            <a:r>
              <a:rPr lang="sr-Latn-CS" dirty="0">
                <a:latin typeface="Times New Roman" panose="02020603050405020304" pitchFamily="18" charset="0"/>
                <a:ea typeface="Times New Roman" panose="02020603050405020304" pitchFamily="18" charset="0"/>
              </a:rPr>
              <a:t> </a:t>
            </a:r>
            <a:r>
              <a:rPr lang="sr-Latn-CS" dirty="0" err="1" smtClean="0">
                <a:latin typeface="Times New Roman" panose="02020603050405020304" pitchFamily="18" charset="0"/>
                <a:ea typeface="Times New Roman" panose="02020603050405020304" pitchFamily="18" charset="0"/>
              </a:rPr>
              <a:t>tjela</a:t>
            </a:r>
            <a:r>
              <a:rPr lang="sr-Latn-CS" dirty="0" smtClean="0">
                <a:latin typeface="Times New Roman" panose="02020603050405020304" pitchFamily="18" charset="0"/>
                <a:ea typeface="Times New Roman" panose="02020603050405020304" pitchFamily="18" charset="0"/>
              </a:rPr>
              <a:t>, </a:t>
            </a:r>
            <a:r>
              <a:rPr lang="sr-Latn-CS" dirty="0">
                <a:latin typeface="Times New Roman" panose="02020603050405020304" pitchFamily="18" charset="0"/>
                <a:ea typeface="Times New Roman" panose="02020603050405020304" pitchFamily="18" charset="0"/>
              </a:rPr>
              <a:t>a zatim je na kraju činjeničnog opisa navedeno da je </a:t>
            </a:r>
            <a:r>
              <a:rPr lang="sr-Latn-CS" dirty="0" smtClean="0">
                <a:latin typeface="Times New Roman" panose="02020603050405020304" pitchFamily="18" charset="0"/>
                <a:ea typeface="Times New Roman" panose="02020603050405020304" pitchFamily="18" charset="0"/>
              </a:rPr>
              <a:t>M.L. </a:t>
            </a:r>
            <a:r>
              <a:rPr lang="sr-Latn-CS" dirty="0">
                <a:latin typeface="Times New Roman" panose="02020603050405020304" pitchFamily="18" charset="0"/>
                <a:ea typeface="Times New Roman" panose="02020603050405020304" pitchFamily="18" charset="0"/>
              </a:rPr>
              <a:t>zadobio laku </a:t>
            </a:r>
            <a:r>
              <a:rPr lang="sr-Latn-CS" dirty="0" err="1">
                <a:latin typeface="Times New Roman" panose="02020603050405020304" pitchFamily="18" charset="0"/>
                <a:ea typeface="Times New Roman" panose="02020603050405020304" pitchFamily="18" charset="0"/>
              </a:rPr>
              <a:t>tjelesnu</a:t>
            </a:r>
            <a:r>
              <a:rPr lang="sr-Latn-CS" dirty="0">
                <a:latin typeface="Times New Roman" panose="02020603050405020304" pitchFamily="18" charset="0"/>
                <a:ea typeface="Times New Roman" panose="02020603050405020304" pitchFamily="18" charset="0"/>
              </a:rPr>
              <a:t> povredu u vidu uganuća desnog skočnog zgloba. </a:t>
            </a:r>
            <a:r>
              <a:rPr lang="sr-Latn-CS" dirty="0" err="1">
                <a:latin typeface="Times New Roman" panose="02020603050405020304" pitchFamily="18" charset="0"/>
                <a:ea typeface="Times New Roman" panose="02020603050405020304" pitchFamily="18" charset="0"/>
              </a:rPr>
              <a:t>Pritom</a:t>
            </a:r>
            <a:r>
              <a:rPr lang="sr-Latn-CS" dirty="0">
                <a:latin typeface="Times New Roman" panose="02020603050405020304" pitchFamily="18" charset="0"/>
                <a:ea typeface="Times New Roman" panose="02020603050405020304" pitchFamily="18" charset="0"/>
              </a:rPr>
              <a:t>,  u ovom </a:t>
            </a:r>
            <a:r>
              <a:rPr lang="sr-Latn-CS" dirty="0" err="1">
                <a:latin typeface="Times New Roman" panose="02020603050405020304" pitchFamily="18" charset="0"/>
                <a:ea typeface="Times New Roman" panose="02020603050405020304" pitchFamily="18" charset="0"/>
              </a:rPr>
              <a:t>djelu</a:t>
            </a:r>
            <a:r>
              <a:rPr lang="sr-Latn-CS" dirty="0">
                <a:latin typeface="Times New Roman" panose="02020603050405020304" pitchFamily="18" charset="0"/>
                <a:ea typeface="Times New Roman" panose="02020603050405020304" pitchFamily="18" charset="0"/>
              </a:rPr>
              <a:t> izreka pobijane presude je </a:t>
            </a:r>
            <a:r>
              <a:rPr lang="sr-Latn-CS" dirty="0" err="1">
                <a:latin typeface="Times New Roman" panose="02020603050405020304" pitchFamily="18" charset="0"/>
                <a:ea typeface="Times New Roman" panose="02020603050405020304" pitchFamily="18" charset="0"/>
              </a:rPr>
              <a:t>protivriječna</a:t>
            </a:r>
            <a:r>
              <a:rPr lang="sr-Latn-CS" dirty="0">
                <a:latin typeface="Times New Roman" panose="02020603050405020304" pitchFamily="18" charset="0"/>
                <a:ea typeface="Times New Roman" panose="02020603050405020304" pitchFamily="18" charset="0"/>
              </a:rPr>
              <a:t> i sa razlozima presude, obzirom da je na osnovu </a:t>
            </a:r>
            <a:r>
              <a:rPr lang="sr-Latn-CS" dirty="0" err="1">
                <a:latin typeface="Times New Roman" panose="02020603050405020304" pitchFamily="18" charset="0"/>
                <a:ea typeface="Times New Roman" panose="02020603050405020304" pitchFamily="18" charset="0"/>
              </a:rPr>
              <a:t>vještačenja</a:t>
            </a:r>
            <a:r>
              <a:rPr lang="sr-Latn-CS" dirty="0">
                <a:latin typeface="Times New Roman" panose="02020603050405020304" pitchFamily="18" charset="0"/>
                <a:ea typeface="Times New Roman" panose="02020603050405020304" pitchFamily="18" charset="0"/>
              </a:rPr>
              <a:t> utvrđeno da ovakva vrsta povrede nastaje prilikom nepravilnog oslonca na stopalo ili prilikom pada. Osnovani su i žalbeni prigovori u </a:t>
            </a:r>
            <a:r>
              <a:rPr lang="sr-Latn-CS" dirty="0" err="1">
                <a:latin typeface="Times New Roman" panose="02020603050405020304" pitchFamily="18" charset="0"/>
                <a:ea typeface="Times New Roman" panose="02020603050405020304" pitchFamily="18" charset="0"/>
              </a:rPr>
              <a:t>dijelu</a:t>
            </a:r>
            <a:r>
              <a:rPr lang="sr-Latn-CS" dirty="0">
                <a:latin typeface="Times New Roman" panose="02020603050405020304" pitchFamily="18" charset="0"/>
                <a:ea typeface="Times New Roman" panose="02020603050405020304" pitchFamily="18" charset="0"/>
              </a:rPr>
              <a:t> u kojem ističu da je izreka pobijane presude u </a:t>
            </a:r>
            <a:r>
              <a:rPr lang="sr-Latn-CS" dirty="0" err="1">
                <a:latin typeface="Times New Roman" panose="02020603050405020304" pitchFamily="18" charset="0"/>
                <a:ea typeface="Times New Roman" panose="02020603050405020304" pitchFamily="18" charset="0"/>
              </a:rPr>
              <a:t>dijelu</a:t>
            </a:r>
            <a:r>
              <a:rPr lang="sr-Latn-CS" dirty="0">
                <a:latin typeface="Times New Roman" panose="02020603050405020304" pitchFamily="18" charset="0"/>
                <a:ea typeface="Times New Roman" panose="02020603050405020304" pitchFamily="18" charset="0"/>
              </a:rPr>
              <a:t> u kojem se navodi da su svi optuženi letvama udarali </a:t>
            </a:r>
            <a:r>
              <a:rPr lang="sr-Latn-CS" dirty="0" smtClean="0">
                <a:latin typeface="Times New Roman" panose="02020603050405020304" pitchFamily="18" charset="0"/>
                <a:ea typeface="Times New Roman" panose="02020603050405020304" pitchFamily="18" charset="0"/>
              </a:rPr>
              <a:t>B. M. </a:t>
            </a:r>
            <a:r>
              <a:rPr lang="sr-Latn-CS" dirty="0">
                <a:latin typeface="Times New Roman" panose="02020603050405020304" pitchFamily="18" charset="0"/>
                <a:ea typeface="Times New Roman" panose="02020603050405020304" pitchFamily="18" charset="0"/>
              </a:rPr>
              <a:t>po glavi i drugim </a:t>
            </a:r>
            <a:r>
              <a:rPr lang="sr-Latn-CS" dirty="0" err="1">
                <a:latin typeface="Times New Roman" panose="02020603050405020304" pitchFamily="18" charset="0"/>
                <a:ea typeface="Times New Roman" panose="02020603050405020304" pitchFamily="18" charset="0"/>
              </a:rPr>
              <a:t>dijelovima</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tijela</a:t>
            </a:r>
            <a:r>
              <a:rPr lang="sr-Latn-CS" dirty="0">
                <a:latin typeface="Times New Roman" panose="02020603050405020304" pitchFamily="18" charset="0"/>
                <a:ea typeface="Times New Roman" panose="02020603050405020304" pitchFamily="18" charset="0"/>
              </a:rPr>
              <a:t> i da su mu </a:t>
            </a:r>
            <a:r>
              <a:rPr lang="sr-Latn-CS" dirty="0" err="1">
                <a:latin typeface="Times New Roman" panose="02020603050405020304" pitchFamily="18" charset="0"/>
                <a:ea typeface="Times New Roman" panose="02020603050405020304" pitchFamily="18" charset="0"/>
              </a:rPr>
              <a:t>nanjeli</a:t>
            </a:r>
            <a:r>
              <a:rPr lang="sr-Latn-CS" dirty="0">
                <a:latin typeface="Times New Roman" panose="02020603050405020304" pitchFamily="18" charset="0"/>
                <a:ea typeface="Times New Roman" panose="02020603050405020304" pitchFamily="18" charset="0"/>
              </a:rPr>
              <a:t> smrtonosne povrede, </a:t>
            </a:r>
            <a:r>
              <a:rPr lang="sr-Latn-CS" dirty="0" err="1">
                <a:latin typeface="Times New Roman" panose="02020603050405020304" pitchFamily="18" charset="0"/>
                <a:ea typeface="Times New Roman" panose="02020603050405020304" pitchFamily="18" charset="0"/>
              </a:rPr>
              <a:t>protivriječan</a:t>
            </a:r>
            <a:r>
              <a:rPr lang="sr-Latn-CS" dirty="0">
                <a:latin typeface="Times New Roman" panose="02020603050405020304" pitchFamily="18" charset="0"/>
                <a:ea typeface="Times New Roman" panose="02020603050405020304" pitchFamily="18" charset="0"/>
              </a:rPr>
              <a:t> razlozima pobijane presude, obzirom da je na strani 20. pasus 4. navedeno da je taj sud nesporno utvrdio da je optuženi </a:t>
            </a:r>
            <a:r>
              <a:rPr lang="sr-Latn-CS" dirty="0" smtClean="0">
                <a:latin typeface="Times New Roman" panose="02020603050405020304" pitchFamily="18" charset="0"/>
                <a:ea typeface="Times New Roman" panose="02020603050405020304" pitchFamily="18" charset="0"/>
              </a:rPr>
              <a:t>S. R. </a:t>
            </a:r>
            <a:r>
              <a:rPr lang="sr-Latn-CS" dirty="0" err="1">
                <a:latin typeface="Times New Roman" panose="02020603050405020304" pitchFamily="18" charset="0"/>
                <a:ea typeface="Times New Roman" panose="02020603050405020304" pitchFamily="18" charset="0"/>
              </a:rPr>
              <a:t>nanio</a:t>
            </a:r>
            <a:r>
              <a:rPr lang="sr-Latn-CS" dirty="0">
                <a:latin typeface="Times New Roman" panose="02020603050405020304" pitchFamily="18" charset="0"/>
                <a:ea typeface="Times New Roman" panose="02020603050405020304" pitchFamily="18" charset="0"/>
              </a:rPr>
              <a:t> smrtonosne povrede oštećenom </a:t>
            </a:r>
            <a:r>
              <a:rPr lang="sr-Latn-CS" dirty="0" smtClean="0">
                <a:latin typeface="Times New Roman" panose="02020603050405020304" pitchFamily="18" charset="0"/>
                <a:ea typeface="Times New Roman" panose="02020603050405020304" pitchFamily="18" charset="0"/>
              </a:rPr>
              <a:t>B.M. </a:t>
            </a:r>
            <a:r>
              <a:rPr lang="sr-Latn-CS" dirty="0">
                <a:latin typeface="Times New Roman" panose="02020603050405020304" pitchFamily="18" charset="0"/>
                <a:ea typeface="Times New Roman" panose="02020603050405020304" pitchFamily="18" charset="0"/>
              </a:rPr>
              <a:t>u toku trajanja nasilničkog ponašanja i da je on neposredni izvršilac krivičnog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teškog ubistva</a:t>
            </a:r>
            <a:r>
              <a:rPr lang="sr-Latn-CS" dirty="0" smtClean="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0624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34325" y="404664"/>
            <a:ext cx="7886700" cy="1325563"/>
          </a:xfrm>
        </p:spPr>
        <p:txBody>
          <a:bodyPr>
            <a:normAutofit fontScale="90000"/>
          </a:bodyPr>
          <a:lstStyle/>
          <a:p>
            <a:pPr marL="685800" algn="ctr">
              <a:spcAft>
                <a:spcPts val="0"/>
              </a:spcAft>
            </a:pPr>
            <a:r>
              <a:rPr lang="sr-Latn-CS" dirty="0">
                <a:latin typeface="Times New Roman" panose="02020603050405020304" pitchFamily="18" charset="0"/>
                <a:ea typeface="Calibri" panose="020F0502020204030204" pitchFamily="34" charset="0"/>
                <a:cs typeface="Times New Roman" panose="02020603050405020304" pitchFamily="18" charset="0"/>
              </a:rPr>
              <a:t>Iz obrazloženja </a:t>
            </a:r>
            <a:r>
              <a:rPr lang="sr-Latn-CS" dirty="0" err="1">
                <a:latin typeface="Times New Roman" panose="02020603050405020304" pitchFamily="18" charset="0"/>
                <a:ea typeface="Calibri" panose="020F0502020204030204" pitchFamily="34" charset="0"/>
                <a:cs typeface="Times New Roman" panose="02020603050405020304" pitchFamily="18" charset="0"/>
              </a:rPr>
              <a:t>ukidnog</a:t>
            </a:r>
            <a:r>
              <a:rPr lang="sr-Latn-CS" dirty="0">
                <a:latin typeface="Times New Roman" panose="02020603050405020304" pitchFamily="18" charset="0"/>
                <a:ea typeface="Calibri" panose="020F0502020204030204" pitchFamily="34" charset="0"/>
                <a:cs typeface="Times New Roman" panose="02020603050405020304" pitchFamily="18" charset="0"/>
              </a:rPr>
              <a:t> </a:t>
            </a:r>
            <a:r>
              <a:rPr lang="sr-Latn-CS" dirty="0" err="1">
                <a:latin typeface="Times New Roman" panose="02020603050405020304" pitchFamily="18" charset="0"/>
                <a:ea typeface="Calibri" panose="020F0502020204030204" pitchFamily="34" charset="0"/>
                <a:cs typeface="Times New Roman" panose="02020603050405020304" pitchFamily="18" charset="0"/>
              </a:rPr>
              <a:t>rješenja</a:t>
            </a:r>
            <a:r>
              <a:rPr lang="sr-Latn-C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r>
            <a:br>
              <a:rPr lang="en-US" dirty="0">
                <a:latin typeface="Times New Roman" panose="02020603050405020304" pitchFamily="18" charset="0"/>
                <a:ea typeface="Calibri" panose="020F0502020204030204" pitchFamily="34" charset="0"/>
                <a:cs typeface="Times New Roman" panose="02020603050405020304" pitchFamily="18" charset="0"/>
              </a:rPr>
            </a:br>
            <a:r>
              <a:rPr lang="bs-Latn-BA" dirty="0" err="1" smtClean="0">
                <a:latin typeface="Times New Roman" panose="02020603050405020304" pitchFamily="18" charset="0"/>
                <a:ea typeface="Calibri" panose="020F0502020204030204" pitchFamily="34" charset="0"/>
                <a:cs typeface="Times New Roman" panose="02020603050405020304" pitchFamily="18" charset="0"/>
              </a:rPr>
              <a:t>br</a:t>
            </a:r>
            <a:r>
              <a:rPr lang="bs-Latn-BA" dirty="0" smtClean="0">
                <a:latin typeface="Times New Roman" panose="02020603050405020304" pitchFamily="18" charset="0"/>
                <a:ea typeface="Calibri" panose="020F0502020204030204" pitchFamily="34" charset="0"/>
                <a:cs typeface="Times New Roman" panose="02020603050405020304" pitchFamily="18" charset="0"/>
              </a:rPr>
              <a:t>:</a:t>
            </a:r>
            <a:r>
              <a:rPr lang="sr-Latn-CS" dirty="0">
                <a:latin typeface="Times New Roman" panose="02020603050405020304" pitchFamily="18" charset="0"/>
                <a:ea typeface="Calibri" panose="020F0502020204030204" pitchFamily="34" charset="0"/>
              </a:rPr>
              <a:t> 11 0 K 018425 17 </a:t>
            </a:r>
            <a:r>
              <a:rPr lang="sr-Latn-CS" dirty="0" err="1">
                <a:latin typeface="Times New Roman" panose="02020603050405020304" pitchFamily="18" charset="0"/>
                <a:ea typeface="Calibri" panose="020F0502020204030204" pitchFamily="34" charset="0"/>
              </a:rPr>
              <a:t>Kž</a:t>
            </a:r>
            <a:endParaRPr lang="bs-Latn-BA" altLang="en-US" dirty="0" smtClean="0"/>
          </a:p>
        </p:txBody>
      </p:sp>
      <p:sp>
        <p:nvSpPr>
          <p:cNvPr id="4099" name="Rectangle 3"/>
          <p:cNvSpPr>
            <a:spLocks noGrp="1" noChangeArrowheads="1"/>
          </p:cNvSpPr>
          <p:nvPr>
            <p:ph idx="1"/>
          </p:nvPr>
        </p:nvSpPr>
        <p:spPr/>
        <p:txBody>
          <a:bodyPr>
            <a:noAutofit/>
          </a:bodyPr>
          <a:lstStyle/>
          <a:p>
            <a:pPr marL="685800" algn="just">
              <a:spcAft>
                <a:spcPts val="0"/>
              </a:spcAft>
            </a:pPr>
            <a:r>
              <a:rPr lang="sr-Latn-CS" sz="1200" dirty="0">
                <a:latin typeface="Times New Roman" panose="02020603050405020304" pitchFamily="18" charset="0"/>
                <a:ea typeface="Calibri" panose="020F0502020204030204" pitchFamily="34" charset="0"/>
                <a:cs typeface="Times New Roman" panose="02020603050405020304" pitchFamily="18" charset="0"/>
              </a:rPr>
              <a:t>„Osnovano se u žalbama optuženog Z.D. i branioca ovog i optužene J. i Č. advokata M.C. prigovara da je prvostepeni sud počinio bitnu povredu odredaba krivičnog postupka, na način što se pobijana presuda zasniva na dokazu na kojem se ne može zasnivati presuda i to na službenu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zabilješku</a:t>
            </a:r>
            <a:r>
              <a:rPr lang="sr-Latn-CS" sz="1200" dirty="0">
                <a:latin typeface="Times New Roman" panose="02020603050405020304" pitchFamily="18" charset="0"/>
                <a:ea typeface="Calibri" panose="020F0502020204030204" pitchFamily="34" charset="0"/>
                <a:cs typeface="Times New Roman" panose="02020603050405020304" pitchFamily="18" charset="0"/>
              </a:rPr>
              <a:t> SJB Mrkonjić Grad o pokazivanju lica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mjesta</a:t>
            </a:r>
            <a:r>
              <a:rPr lang="sr-Latn-CS" sz="1200" dirty="0">
                <a:latin typeface="Times New Roman" panose="02020603050405020304" pitchFamily="18" charset="0"/>
                <a:ea typeface="Calibri" panose="020F0502020204030204" pitchFamily="34" charset="0"/>
                <a:cs typeface="Times New Roman" panose="02020603050405020304" pitchFamily="18" charset="0"/>
              </a:rPr>
              <a:t> od strane optuženih D. i T., s tim što po stavu žalbe optuženog D., zasnivanjem presude na ovom dokazu, prvostepeni sud je počinio bitnu povredu odredaba krivičnog postupka iz člana 311. stav 1. tačka g) ZKP RS, dok po stavu žalbe advokata C., radi se o povredi iz člana 311. stav 1. tačka z) ZKP RS. Naime, u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vrijeme</a:t>
            </a:r>
            <a:r>
              <a:rPr lang="sr-Latn-CS" sz="1200" dirty="0">
                <a:latin typeface="Times New Roman" panose="02020603050405020304" pitchFamily="18" charset="0"/>
                <a:ea typeface="Calibri" panose="020F0502020204030204" pitchFamily="34" charset="0"/>
                <a:cs typeface="Times New Roman" panose="02020603050405020304" pitchFamily="18" charset="0"/>
              </a:rPr>
              <a:t> preduzimanja navedene istražne radnje, optuženi D. i T. kao osumnjičena lica su prije preduzete radnje pokazivanja lica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mjesta</a:t>
            </a:r>
            <a:r>
              <a:rPr lang="sr-Latn-CS" sz="1200" dirty="0">
                <a:latin typeface="Times New Roman" panose="02020603050405020304" pitchFamily="18" charset="0"/>
                <a:ea typeface="Calibri" panose="020F0502020204030204" pitchFamily="34" charset="0"/>
                <a:cs typeface="Times New Roman" panose="02020603050405020304" pitchFamily="18" charset="0"/>
              </a:rPr>
              <a:t>, morali biti poučeni o svim njihovim pravima u smislu odredbe člana 142. tada važećeg ZKP RS (Službeni glasnik RS broj 50/03) i da to bude zapisnički konstatovano. To konkretno znači da su radnici policije, prije nego što su započeli navedenu radnju, bili u obavezi da osumnjičenima saopšte za koje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djelo</a:t>
            </a:r>
            <a:r>
              <a:rPr lang="sr-Latn-CS" sz="1200" dirty="0">
                <a:latin typeface="Times New Roman" panose="02020603050405020304" pitchFamily="18" charset="0"/>
                <a:ea typeface="Calibri" panose="020F0502020204030204" pitchFamily="34" charset="0"/>
                <a:cs typeface="Times New Roman" panose="02020603050405020304" pitchFamily="18" charset="0"/>
              </a:rPr>
              <a:t> se terete, osnovi sumnje protiv njih, upozoriti ih da nisu dužni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iznijeti</a:t>
            </a:r>
            <a:r>
              <a:rPr lang="sr-Latn-CS" sz="1200" dirty="0">
                <a:latin typeface="Times New Roman" panose="02020603050405020304" pitchFamily="18" charset="0"/>
                <a:ea typeface="Calibri" panose="020F0502020204030204" pitchFamily="34" charset="0"/>
                <a:cs typeface="Times New Roman" panose="02020603050405020304" pitchFamily="18" charset="0"/>
              </a:rPr>
              <a:t> svoju odbranu, niti odgovarati na postavljena pitanja, da imaju pravo na branioca, te ih poučiti i o ostalim pravima iz člana 142. stav 2. ZKP RS, pa u slučaju ako se dobrovoljno odreknu svih tih prava, njihova izjava o odricanju se mora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zabilježiti</a:t>
            </a:r>
            <a:r>
              <a:rPr lang="sr-Latn-CS" sz="1200" dirty="0">
                <a:latin typeface="Times New Roman" panose="02020603050405020304" pitchFamily="18" charset="0"/>
                <a:ea typeface="Calibri" panose="020F0502020204030204" pitchFamily="34" charset="0"/>
                <a:cs typeface="Times New Roman" panose="02020603050405020304" pitchFamily="18" charset="0"/>
              </a:rPr>
              <a:t> u zapisnik, te nakon toga osumnjičeni te izjave trebaju potpisati. Kako je postupanje ovlaštenih službenih lica bilo suprotno članu 142. tada važećeg ZKP RS (a i sada važećeg, odredba člana 143.), to je zasnivanjem presude na takvom dokazu, prvostepeni sud počinio  bitnu povredu odredaba krivičnog postupka iz člana 311. stav 1. tačka z) ZKP RS, jer navedena službena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zabilješka</a:t>
            </a:r>
            <a:r>
              <a:rPr lang="sr-Latn-CS" sz="1200" dirty="0">
                <a:latin typeface="Times New Roman" panose="02020603050405020304" pitchFamily="18" charset="0"/>
                <a:ea typeface="Calibri" panose="020F0502020204030204" pitchFamily="34" charset="0"/>
                <a:cs typeface="Times New Roman" panose="02020603050405020304" pitchFamily="18" charset="0"/>
              </a:rPr>
              <a:t> o pokazivanju lica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mjesta</a:t>
            </a:r>
            <a:r>
              <a:rPr lang="sr-Latn-CS" sz="1200" dirty="0">
                <a:latin typeface="Times New Roman" panose="02020603050405020304" pitchFamily="18" charset="0"/>
                <a:ea typeface="Calibri" panose="020F0502020204030204" pitchFamily="34" charset="0"/>
                <a:cs typeface="Times New Roman" panose="02020603050405020304" pitchFamily="18" charset="0"/>
              </a:rPr>
              <a:t> je nezakonit dokaz na kojem se ne može zasnivati sudska odluka. Osim toga, imajući u vidu odredbe člana 143. stav 2. tačka v) sada važećeg ZKP RS, čak i da su ovlaštena službena lica postupili na </a:t>
            </a:r>
            <a:r>
              <a:rPr lang="sr-Latn-CS" sz="1200" dirty="0" err="1">
                <a:latin typeface="Times New Roman" panose="02020603050405020304" pitchFamily="18" charset="0"/>
                <a:ea typeface="Calibri" panose="020F0502020204030204" pitchFamily="34" charset="0"/>
                <a:cs typeface="Times New Roman" panose="02020603050405020304" pitchFamily="18" charset="0"/>
              </a:rPr>
              <a:t>naprijed</a:t>
            </a:r>
            <a:r>
              <a:rPr lang="sr-Latn-CS" sz="1200" dirty="0">
                <a:latin typeface="Times New Roman" panose="02020603050405020304" pitchFamily="18" charset="0"/>
                <a:ea typeface="Calibri" panose="020F0502020204030204" pitchFamily="34" charset="0"/>
                <a:cs typeface="Times New Roman" panose="02020603050405020304" pitchFamily="18" charset="0"/>
              </a:rPr>
              <a:t> opisani način (poučili osumnjičene o svim njihovim pravima iz citirane odredbe i to zapisnički konstatovali, uz svojeručni potpis osumnjičenih), ukoliko tom prilikom nisu imali branioca, a u situaciji kada na glavnom pretresu ne iznose svoju odbranu (kao što je u konkretnom slučaju), to  ni takav zapisnik ne bi mogao biti pročitan niti korišten na glavnom pretresu, kako to s pravo ističu ov</a:t>
            </a:r>
            <a:r>
              <a:rPr lang="sr-Latn-CS" sz="1400" dirty="0">
                <a:latin typeface="Times New Roman" panose="02020603050405020304" pitchFamily="18" charset="0"/>
                <a:ea typeface="Calibri" panose="020F0502020204030204" pitchFamily="34" charset="0"/>
                <a:cs typeface="Times New Roman" panose="02020603050405020304" pitchFamily="18" charset="0"/>
              </a:rPr>
              <a:t>e žalbe“. </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buFontTx/>
              <a:buNone/>
            </a:pPr>
            <a:endParaRPr lang="bs-Latn-BA" altLang="en-US" sz="1400"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err="1" smtClean="0"/>
              <a:t>Protivriječnost</a:t>
            </a:r>
            <a:r>
              <a:rPr lang="bs-Latn-BA" dirty="0" smtClean="0"/>
              <a:t> izreke</a:t>
            </a:r>
            <a:endParaRPr lang="en-US" dirty="0"/>
          </a:p>
        </p:txBody>
      </p:sp>
      <p:sp>
        <p:nvSpPr>
          <p:cNvPr id="3" name="Content Placeholder 2"/>
          <p:cNvSpPr>
            <a:spLocks noGrp="1"/>
          </p:cNvSpPr>
          <p:nvPr>
            <p:ph idx="1"/>
          </p:nvPr>
        </p:nvSpPr>
        <p:spPr/>
        <p:txBody>
          <a:bodyPr>
            <a:normAutofit fontScale="92500"/>
          </a:bodyPr>
          <a:lstStyle/>
          <a:p>
            <a:pPr marL="419100" lvl="0" indent="-382588" algn="just" defTabSz="914400" eaLnBrk="0" fontAlgn="base" hangingPunct="0">
              <a:lnSpc>
                <a:spcPct val="100000"/>
              </a:lnSpc>
              <a:spcBef>
                <a:spcPct val="20000"/>
              </a:spcBef>
              <a:buClr>
                <a:srgbClr val="0F6FC6"/>
              </a:buClr>
              <a:buSzPct val="80000"/>
              <a:buFont typeface="Wingdings 2" panose="05020102010507070707" pitchFamily="18" charset="2"/>
              <a:buChar char=""/>
            </a:pPr>
            <a:r>
              <a:rPr lang="bs-Latn-BA" dirty="0">
                <a:solidFill>
                  <a:prstClr val="white"/>
                </a:solidFill>
                <a:latin typeface="Times New Roman" panose="02020603050405020304" pitchFamily="18" charset="0"/>
                <a:ea typeface="Times New Roman" panose="02020603050405020304" pitchFamily="18" charset="0"/>
              </a:rPr>
              <a:t>„</a:t>
            </a:r>
            <a:r>
              <a:rPr lang="sr-Cyrl-BA" dirty="0" err="1">
                <a:solidFill>
                  <a:prstClr val="white"/>
                </a:solidFill>
                <a:latin typeface="Times New Roman" panose="02020603050405020304" pitchFamily="18" charset="0"/>
                <a:ea typeface="Times New Roman" panose="02020603050405020304" pitchFamily="18" charset="0"/>
              </a:rPr>
              <a:t>Naime</a:t>
            </a:r>
            <a:r>
              <a:rPr lang="sr-Cyrl-BA"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osnovano</a:t>
            </a:r>
            <a:r>
              <a:rPr lang="sr-Cyrl-BA"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se</a:t>
            </a:r>
            <a:r>
              <a:rPr lang="sr-Cyrl-BA" dirty="0">
                <a:solidFill>
                  <a:prstClr val="white"/>
                </a:solidFill>
                <a:latin typeface="Times New Roman" panose="02020603050405020304" pitchFamily="18" charset="0"/>
                <a:ea typeface="Times New Roman" panose="02020603050405020304" pitchFamily="18" charset="0"/>
              </a:rPr>
              <a:t> u </a:t>
            </a:r>
            <a:r>
              <a:rPr lang="sr-Cyrl-BA" dirty="0" err="1">
                <a:solidFill>
                  <a:prstClr val="white"/>
                </a:solidFill>
                <a:latin typeface="Times New Roman" panose="02020603050405020304" pitchFamily="18" charset="0"/>
                <a:ea typeface="Times New Roman" panose="02020603050405020304" pitchFamily="18" charset="0"/>
              </a:rPr>
              <a:t>žalbi</a:t>
            </a:r>
            <a:r>
              <a:rPr lang="sr-Cyrl-BA"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branioca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optuženog</a:t>
            </a:r>
            <a:r>
              <a:rPr lang="sr-Cyrl-RS"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ističe</a:t>
            </a:r>
            <a:r>
              <a:rPr lang="sr-Cyrl-BA"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da</a:t>
            </a:r>
            <a:r>
              <a:rPr lang="sr-Cyrl-BA"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je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izreka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pobijane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presude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protivriječna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sama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sebi</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obzirom</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da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je</a:t>
            </a:r>
            <a:r>
              <a:rPr lang="sr-Cyrl-RS" dirty="0">
                <a:solidFill>
                  <a:prstClr val="white"/>
                </a:solidFill>
                <a:latin typeface="Times New Roman" panose="02020603050405020304" pitchFamily="18" charset="0"/>
                <a:ea typeface="Times New Roman" panose="02020603050405020304" pitchFamily="18" charset="0"/>
              </a:rPr>
              <a:t> u </a:t>
            </a:r>
            <a:r>
              <a:rPr lang="sr-Cyrl-RS" dirty="0" err="1">
                <a:solidFill>
                  <a:prstClr val="white"/>
                </a:solidFill>
                <a:latin typeface="Times New Roman" panose="02020603050405020304" pitchFamily="18" charset="0"/>
                <a:ea typeface="Times New Roman" panose="02020603050405020304" pitchFamily="18" charset="0"/>
              </a:rPr>
              <a:t>uvodnom</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dijelu</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činjeničnog</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opisa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pored</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ostalog</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navedeno</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da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je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optuženi</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učestvovao</a:t>
            </a:r>
            <a:r>
              <a:rPr lang="sr-Cyrl-RS" dirty="0">
                <a:solidFill>
                  <a:prstClr val="white"/>
                </a:solidFill>
                <a:latin typeface="Times New Roman" panose="02020603050405020304" pitchFamily="18" charset="0"/>
                <a:ea typeface="Times New Roman" panose="02020603050405020304" pitchFamily="18" charset="0"/>
              </a:rPr>
              <a:t> i u </a:t>
            </a:r>
            <a:r>
              <a:rPr lang="sr-Cyrl-RS" dirty="0" err="1">
                <a:solidFill>
                  <a:prstClr val="white"/>
                </a:solidFill>
                <a:latin typeface="Times New Roman" panose="02020603050405020304" pitchFamily="18" charset="0"/>
                <a:ea typeface="Times New Roman" panose="02020603050405020304" pitchFamily="18" charset="0"/>
              </a:rPr>
              <a:t>protivzakonitom</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zatvaranju</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civilnih</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lica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međutim</a:t>
            </a:r>
            <a:r>
              <a:rPr lang="sr-Cyrl-RS" dirty="0">
                <a:solidFill>
                  <a:prstClr val="white"/>
                </a:solidFill>
                <a:latin typeface="Times New Roman" panose="02020603050405020304" pitchFamily="18" charset="0"/>
                <a:ea typeface="Times New Roman" panose="02020603050405020304" pitchFamily="18" charset="0"/>
              </a:rPr>
              <a:t>, u </a:t>
            </a:r>
            <a:r>
              <a:rPr lang="sr-Cyrl-RS" dirty="0" err="1">
                <a:solidFill>
                  <a:prstClr val="white"/>
                </a:solidFill>
                <a:latin typeface="Times New Roman" panose="02020603050405020304" pitchFamily="18" charset="0"/>
                <a:ea typeface="Times New Roman" panose="02020603050405020304" pitchFamily="18" charset="0"/>
              </a:rPr>
              <a:t>nijednoj</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od</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pojedinačno</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nabrojanih</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tačaka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izreke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presude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nema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opisa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da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je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optuženi</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učestvovao</a:t>
            </a:r>
            <a:r>
              <a:rPr lang="sr-Cyrl-RS" dirty="0">
                <a:solidFill>
                  <a:prstClr val="white"/>
                </a:solidFill>
                <a:latin typeface="Times New Roman" panose="02020603050405020304" pitchFamily="18" charset="0"/>
                <a:ea typeface="Times New Roman" panose="02020603050405020304" pitchFamily="18" charset="0"/>
              </a:rPr>
              <a:t> u </a:t>
            </a:r>
            <a:r>
              <a:rPr lang="sr-Cyrl-RS" dirty="0" err="1">
                <a:solidFill>
                  <a:prstClr val="white"/>
                </a:solidFill>
                <a:latin typeface="Times New Roman" panose="02020603050405020304" pitchFamily="18" charset="0"/>
                <a:ea typeface="Times New Roman" panose="02020603050405020304" pitchFamily="18" charset="0"/>
              </a:rPr>
              <a:t>protivzakonitom</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zatvaranju</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nekog</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od</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oštećenih</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lica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Iz</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navedenog</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proizilazi</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da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je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izreka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pobijane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presude</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protivrječna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sama</a:t>
            </a:r>
            <a:r>
              <a:rPr lang="sr-Cyrl-RS" dirty="0">
                <a:solidFill>
                  <a:prstClr val="white"/>
                </a:solidFill>
                <a:latin typeface="Times New Roman" panose="02020603050405020304" pitchFamily="18" charset="0"/>
                <a:ea typeface="Times New Roman" panose="02020603050405020304" pitchFamily="18" charset="0"/>
              </a:rPr>
              <a:t> </a:t>
            </a:r>
            <a:r>
              <a:rPr lang="sr-Cyrl-RS" dirty="0" err="1">
                <a:solidFill>
                  <a:prstClr val="white"/>
                </a:solidFill>
                <a:latin typeface="Times New Roman" panose="02020603050405020304" pitchFamily="18" charset="0"/>
                <a:ea typeface="Times New Roman" panose="02020603050405020304" pitchFamily="18" charset="0"/>
              </a:rPr>
              <a:t>sebi</a:t>
            </a:r>
            <a:r>
              <a:rPr lang="sr-Cyrl-RS" dirty="0">
                <a:solidFill>
                  <a:prstClr val="white"/>
                </a:solidFill>
                <a:latin typeface="Times New Roman" panose="02020603050405020304" pitchFamily="18" charset="0"/>
                <a:ea typeface="Times New Roman" panose="02020603050405020304" pitchFamily="18" charset="0"/>
              </a:rPr>
              <a:t>, </a:t>
            </a:r>
            <a:r>
              <a:rPr lang="hr-HR" dirty="0">
                <a:solidFill>
                  <a:prstClr val="white"/>
                </a:solidFill>
                <a:latin typeface="Times New Roman" panose="02020603050405020304" pitchFamily="18" charset="0"/>
                <a:ea typeface="Times New Roman" panose="02020603050405020304" pitchFamily="18" charset="0"/>
              </a:rPr>
              <a:t>što predstavlja </a:t>
            </a:r>
            <a:r>
              <a:rPr lang="sr-Cyrl-BA" dirty="0" err="1">
                <a:solidFill>
                  <a:prstClr val="white"/>
                </a:solidFill>
                <a:latin typeface="Times New Roman" panose="02020603050405020304" pitchFamily="18" charset="0"/>
                <a:ea typeface="Times New Roman" panose="02020603050405020304" pitchFamily="18" charset="0"/>
              </a:rPr>
              <a:t>bitna</a:t>
            </a:r>
            <a:r>
              <a:rPr lang="sr-Cyrl-BA"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povreda</a:t>
            </a:r>
            <a:r>
              <a:rPr lang="sr-Cyrl-BA"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odredaba</a:t>
            </a:r>
            <a:r>
              <a:rPr lang="sr-Cyrl-BA"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krivičnog</a:t>
            </a:r>
            <a:r>
              <a:rPr lang="sr-Cyrl-BA"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postupka</a:t>
            </a:r>
            <a:r>
              <a:rPr lang="sr-Cyrl-BA"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iz</a:t>
            </a:r>
            <a:r>
              <a:rPr lang="sr-Cyrl-BA" dirty="0">
                <a:solidFill>
                  <a:prstClr val="white"/>
                </a:solidFill>
                <a:latin typeface="Times New Roman" panose="02020603050405020304" pitchFamily="18" charset="0"/>
                <a:ea typeface="Times New Roman" panose="02020603050405020304" pitchFamily="18" charset="0"/>
              </a:rPr>
              <a:t> </a:t>
            </a:r>
            <a:r>
              <a:rPr lang="sr-Cyrl-BA" dirty="0" err="1">
                <a:solidFill>
                  <a:prstClr val="white"/>
                </a:solidFill>
                <a:latin typeface="Times New Roman" panose="02020603050405020304" pitchFamily="18" charset="0"/>
                <a:ea typeface="Times New Roman" panose="02020603050405020304" pitchFamily="18" charset="0"/>
              </a:rPr>
              <a:t>člana</a:t>
            </a:r>
            <a:r>
              <a:rPr lang="sr-Cyrl-BA" dirty="0">
                <a:solidFill>
                  <a:prstClr val="white"/>
                </a:solidFill>
                <a:latin typeface="Times New Roman" panose="02020603050405020304" pitchFamily="18" charset="0"/>
                <a:ea typeface="Times New Roman" panose="02020603050405020304" pitchFamily="18" charset="0"/>
              </a:rPr>
              <a:t> 311. </a:t>
            </a:r>
            <a:r>
              <a:rPr lang="sr-Cyrl-BA" dirty="0" err="1">
                <a:solidFill>
                  <a:prstClr val="white"/>
                </a:solidFill>
                <a:latin typeface="Times New Roman" panose="02020603050405020304" pitchFamily="18" charset="0"/>
                <a:ea typeface="Times New Roman" panose="02020603050405020304" pitchFamily="18" charset="0"/>
              </a:rPr>
              <a:t>stav</a:t>
            </a:r>
            <a:r>
              <a:rPr lang="sr-Cyrl-BA" dirty="0">
                <a:solidFill>
                  <a:prstClr val="white"/>
                </a:solidFill>
                <a:latin typeface="Times New Roman" panose="02020603050405020304" pitchFamily="18" charset="0"/>
                <a:ea typeface="Times New Roman" panose="02020603050405020304" pitchFamily="18" charset="0"/>
              </a:rPr>
              <a:t> 1. </a:t>
            </a:r>
            <a:r>
              <a:rPr lang="sr-Cyrl-BA" dirty="0" err="1">
                <a:solidFill>
                  <a:prstClr val="white"/>
                </a:solidFill>
                <a:latin typeface="Times New Roman" panose="02020603050405020304" pitchFamily="18" charset="0"/>
                <a:ea typeface="Times New Roman" panose="02020603050405020304" pitchFamily="18" charset="0"/>
              </a:rPr>
              <a:t>tačka</a:t>
            </a:r>
            <a:r>
              <a:rPr lang="sr-Cyrl-BA" dirty="0">
                <a:solidFill>
                  <a:prstClr val="white"/>
                </a:solidFill>
                <a:latin typeface="Times New Roman" panose="02020603050405020304" pitchFamily="18" charset="0"/>
                <a:ea typeface="Times New Roman" panose="02020603050405020304" pitchFamily="18" charset="0"/>
              </a:rPr>
              <a:t> k) ZKP RS.</a:t>
            </a:r>
            <a:r>
              <a:rPr lang="bs-Latn-BA" dirty="0">
                <a:solidFill>
                  <a:prstClr val="white"/>
                </a:solidFill>
                <a:latin typeface="Times New Roman" panose="02020603050405020304" pitchFamily="18" charset="0"/>
                <a:ea typeface="Times New Roman" panose="02020603050405020304" pitchFamily="18" charset="0"/>
              </a:rPr>
              <a:t>“ (Iz rješenja Vrhovnog suda RS </a:t>
            </a:r>
            <a:r>
              <a:rPr lang="bs-Latn-BA" dirty="0" err="1">
                <a:solidFill>
                  <a:prstClr val="white"/>
                </a:solidFill>
                <a:latin typeface="Times New Roman" panose="02020603050405020304" pitchFamily="18" charset="0"/>
                <a:ea typeface="Times New Roman" panose="02020603050405020304" pitchFamily="18" charset="0"/>
              </a:rPr>
              <a:t>br</a:t>
            </a:r>
            <a:r>
              <a:rPr lang="bs-Latn-BA" dirty="0">
                <a:solidFill>
                  <a:prstClr val="white"/>
                </a:solidFill>
                <a:latin typeface="Times New Roman" panose="02020603050405020304" pitchFamily="18" charset="0"/>
                <a:ea typeface="Times New Roman" panose="02020603050405020304" pitchFamily="18" charset="0"/>
              </a:rPr>
              <a:t>:</a:t>
            </a:r>
            <a:r>
              <a:rPr lang="sr-Cyrl-RS" dirty="0">
                <a:solidFill>
                  <a:prstClr val="white"/>
                </a:solidFill>
                <a:latin typeface="Times New Roman" panose="02020603050405020304" pitchFamily="18" charset="0"/>
                <a:ea typeface="Times New Roman" panose="02020603050405020304" pitchFamily="18" charset="0"/>
              </a:rPr>
              <a:t> </a:t>
            </a:r>
            <a:r>
              <a:rPr lang="bs-Latn-BA" dirty="0">
                <a:solidFill>
                  <a:prstClr val="white"/>
                </a:solidFill>
                <a:latin typeface="Times New Roman" panose="02020603050405020304" pitchFamily="18" charset="0"/>
                <a:ea typeface="Times New Roman" panose="02020603050405020304" pitchFamily="18" charset="0"/>
              </a:rPr>
              <a:t>13 0 К 002141 15 </a:t>
            </a:r>
            <a:r>
              <a:rPr lang="bs-Latn-BA" dirty="0" err="1">
                <a:solidFill>
                  <a:prstClr val="white"/>
                </a:solidFill>
                <a:latin typeface="Times New Roman" panose="02020603050405020304" pitchFamily="18" charset="0"/>
                <a:ea typeface="Times New Roman" panose="02020603050405020304" pitchFamily="18" charset="0"/>
              </a:rPr>
              <a:t>Kж</a:t>
            </a:r>
            <a:r>
              <a:rPr lang="bs-Latn-BA" dirty="0">
                <a:solidFill>
                  <a:prstClr val="white"/>
                </a:solidFill>
                <a:latin typeface="Times New Roman" panose="02020603050405020304" pitchFamily="18" charset="0"/>
                <a:ea typeface="Times New Roman" panose="02020603050405020304" pitchFamily="18" charset="0"/>
              </a:rPr>
              <a:t> )</a:t>
            </a:r>
            <a:endParaRPr lang="en-US" dirty="0">
              <a:solidFill>
                <a:prstClr val="white"/>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161987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4664"/>
            <a:ext cx="7886700" cy="1325563"/>
          </a:xfrm>
        </p:spPr>
        <p:txBody>
          <a:bodyPr>
            <a:normAutofit/>
          </a:bodyPr>
          <a:lstStyle/>
          <a:p>
            <a:pPr algn="ctr"/>
            <a:r>
              <a:rPr lang="bs-Latn-BA" sz="4000" dirty="0" smtClean="0"/>
              <a:t>Član 311. stav 1. tačka k) ZKP RS</a:t>
            </a:r>
            <a:endParaRPr lang="en-US" sz="4000" dirty="0"/>
          </a:p>
        </p:txBody>
      </p:sp>
      <p:sp>
        <p:nvSpPr>
          <p:cNvPr id="3" name="Content Placeholder 2"/>
          <p:cNvSpPr>
            <a:spLocks noGrp="1"/>
          </p:cNvSpPr>
          <p:nvPr>
            <p:ph idx="1"/>
          </p:nvPr>
        </p:nvSpPr>
        <p:spPr/>
        <p:txBody>
          <a:bodyPr>
            <a:normAutofit fontScale="92500" lnSpcReduction="20000"/>
          </a:bodyPr>
          <a:lstStyle/>
          <a:p>
            <a:pPr algn="just">
              <a:spcAft>
                <a:spcPts val="0"/>
              </a:spcAft>
            </a:pP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Iz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ukidnog</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rješenja</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VS RS br: 12 0 K 005029 18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Kž</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17 </a:t>
            </a:r>
            <a:r>
              <a:rPr lang="sr-Latn-CS" sz="20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Latn-CS" dirty="0">
                <a:latin typeface="Times New Roman" panose="02020603050405020304" pitchFamily="18" charset="0"/>
                <a:ea typeface="Times New Roman" panose="02020603050405020304" pitchFamily="18" charset="0"/>
              </a:rPr>
              <a:t>osnovani su i prigovori iz žalbi branilaca svih optuženih kojima se ističe da pobijana presuda nema razloge o odlučnim činjenicama. Naime, svim optuženima se stavlja na teret da su kao saizvršioci počinili krivična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teškog ubistva iz člana 149. stav 1. tačka 3. KZ </a:t>
            </a:r>
            <a:r>
              <a:rPr lang="sr-Latn-CS" dirty="0" smtClean="0">
                <a:latin typeface="Times New Roman" panose="02020603050405020304" pitchFamily="18" charset="0"/>
                <a:ea typeface="Times New Roman" panose="02020603050405020304" pitchFamily="18" charset="0"/>
              </a:rPr>
              <a:t>RS, </a:t>
            </a:r>
            <a:r>
              <a:rPr lang="sr-Latn-CS" dirty="0">
                <a:latin typeface="Times New Roman" panose="02020603050405020304" pitchFamily="18" charset="0"/>
                <a:ea typeface="Times New Roman" panose="02020603050405020304" pitchFamily="18" charset="0"/>
              </a:rPr>
              <a:t>ali pobijana presuda ne daje razloge na osnovu čega je prvostepeni sud utvrdio da se u radnjama optuženih stiču bitni elementi ovog kvalifikovanog ubistva. Osim toga, pobijana presuda ne daje razloge za svoj zaključak da su optuženi </a:t>
            </a:r>
            <a:r>
              <a:rPr lang="sr-Latn-CS" dirty="0" smtClean="0">
                <a:latin typeface="Times New Roman" panose="02020603050405020304" pitchFamily="18" charset="0"/>
                <a:ea typeface="Times New Roman" panose="02020603050405020304" pitchFamily="18" charset="0"/>
              </a:rPr>
              <a:t>A., M. </a:t>
            </a:r>
            <a:r>
              <a:rPr lang="sr-Latn-CS" dirty="0">
                <a:latin typeface="Times New Roman" panose="02020603050405020304" pitchFamily="18" charset="0"/>
                <a:ea typeface="Times New Roman" panose="02020603050405020304" pitchFamily="18" charset="0"/>
              </a:rPr>
              <a:t>i </a:t>
            </a:r>
            <a:r>
              <a:rPr lang="sr-Latn-CS" dirty="0" smtClean="0">
                <a:latin typeface="Times New Roman" panose="02020603050405020304" pitchFamily="18" charset="0"/>
                <a:ea typeface="Times New Roman" panose="02020603050405020304" pitchFamily="18" charset="0"/>
              </a:rPr>
              <a:t>J.R. </a:t>
            </a:r>
            <a:r>
              <a:rPr lang="sr-Latn-CS" dirty="0">
                <a:latin typeface="Times New Roman" panose="02020603050405020304" pitchFamily="18" charset="0"/>
                <a:ea typeface="Times New Roman" panose="02020603050405020304" pitchFamily="18" charset="0"/>
              </a:rPr>
              <a:t>i </a:t>
            </a:r>
            <a:r>
              <a:rPr lang="sr-Latn-CS" dirty="0" smtClean="0">
                <a:latin typeface="Times New Roman" panose="02020603050405020304" pitchFamily="18" charset="0"/>
                <a:ea typeface="Times New Roman" panose="02020603050405020304" pitchFamily="18" charset="0"/>
              </a:rPr>
              <a:t>M.B., </a:t>
            </a:r>
            <a:r>
              <a:rPr lang="sr-Latn-CS" dirty="0">
                <a:latin typeface="Times New Roman" panose="02020603050405020304" pitchFamily="18" charset="0"/>
                <a:ea typeface="Times New Roman" panose="02020603050405020304" pitchFamily="18" charset="0"/>
              </a:rPr>
              <a:t>svojim radnjama </a:t>
            </a:r>
            <a:r>
              <a:rPr lang="sr-Latn-CS" dirty="0" err="1">
                <a:latin typeface="Times New Roman" panose="02020603050405020304" pitchFamily="18" charset="0"/>
                <a:ea typeface="Times New Roman" panose="02020603050405020304" pitchFamily="18" charset="0"/>
              </a:rPr>
              <a:t>doprinijeli</a:t>
            </a:r>
            <a:r>
              <a:rPr lang="sr-Latn-CS" dirty="0">
                <a:latin typeface="Times New Roman" panose="02020603050405020304" pitchFamily="18" charset="0"/>
                <a:ea typeface="Times New Roman" panose="02020603050405020304" pitchFamily="18" charset="0"/>
              </a:rPr>
              <a:t> u izvršenju krivičnih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za koja se terete kao saizvršioci, jer niti opisuje koju realnu </a:t>
            </a:r>
            <a:r>
              <a:rPr lang="sr-Latn-CS" dirty="0" err="1">
                <a:latin typeface="Times New Roman" panose="02020603050405020304" pitchFamily="18" charset="0"/>
                <a:ea typeface="Times New Roman" panose="02020603050405020304" pitchFamily="18" charset="0"/>
              </a:rPr>
              <a:t>djelatnost</a:t>
            </a:r>
            <a:r>
              <a:rPr lang="sr-Latn-CS" dirty="0">
                <a:latin typeface="Times New Roman" panose="02020603050405020304" pitchFamily="18" charset="0"/>
                <a:ea typeface="Times New Roman" panose="02020603050405020304" pitchFamily="18" charset="0"/>
              </a:rPr>
              <a:t> povezanu sa radnjom izvršenja je preduzeo svako od optuženih pojedinačno, niti daje razloge kojom radnjom svaki od optuženih je involviran u </a:t>
            </a:r>
            <a:r>
              <a:rPr lang="sr-Latn-CS" dirty="0" err="1">
                <a:latin typeface="Times New Roman" panose="02020603050405020304" pitchFamily="18" charset="0"/>
                <a:ea typeface="Times New Roman" panose="02020603050405020304" pitchFamily="18" charset="0"/>
              </a:rPr>
              <a:t>tjelesnim</a:t>
            </a:r>
            <a:r>
              <a:rPr lang="sr-Latn-CS" dirty="0">
                <a:latin typeface="Times New Roman" panose="02020603050405020304" pitchFamily="18" charset="0"/>
                <a:ea typeface="Times New Roman" panose="02020603050405020304" pitchFamily="18" charset="0"/>
              </a:rPr>
              <a:t> povredama, koje su prilikom inkriminisanog događaja, zadobili oštećeni </a:t>
            </a:r>
            <a:r>
              <a:rPr lang="sr-Latn-CS" dirty="0" smtClean="0">
                <a:latin typeface="Times New Roman" panose="02020603050405020304" pitchFamily="18" charset="0"/>
                <a:ea typeface="Times New Roman" panose="02020603050405020304" pitchFamily="18" charset="0"/>
              </a:rPr>
              <a:t>B.M., M. </a:t>
            </a:r>
            <a:r>
              <a:rPr lang="sr-Latn-CS" dirty="0">
                <a:latin typeface="Times New Roman" panose="02020603050405020304" pitchFamily="18" charset="0"/>
                <a:ea typeface="Times New Roman" panose="02020603050405020304" pitchFamily="18" charset="0"/>
              </a:rPr>
              <a:t>i </a:t>
            </a:r>
            <a:r>
              <a:rPr lang="sr-Latn-CS" dirty="0" smtClean="0">
                <a:latin typeface="Times New Roman" panose="02020603050405020304" pitchFamily="18" charset="0"/>
                <a:ea typeface="Times New Roman" panose="02020603050405020304" pitchFamily="18" charset="0"/>
              </a:rPr>
              <a:t>L.,  </a:t>
            </a:r>
            <a:r>
              <a:rPr lang="sr-Latn-CS" dirty="0">
                <a:latin typeface="Times New Roman" panose="02020603050405020304" pitchFamily="18" charset="0"/>
                <a:ea typeface="Times New Roman" panose="02020603050405020304" pitchFamily="18" charset="0"/>
              </a:rPr>
              <a:t>što predstavljaju odlučne činjenice</a:t>
            </a:r>
            <a:r>
              <a:rPr lang="sr-Latn-C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232684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Član 311. stav 1. tačka k) ZKP RS</a:t>
            </a:r>
            <a:endParaRPr lang="en-US" dirty="0"/>
          </a:p>
        </p:txBody>
      </p:sp>
      <p:sp>
        <p:nvSpPr>
          <p:cNvPr id="3" name="Content Placeholder 2"/>
          <p:cNvSpPr>
            <a:spLocks noGrp="1"/>
          </p:cNvSpPr>
          <p:nvPr>
            <p:ph idx="1"/>
          </p:nvPr>
        </p:nvSpPr>
        <p:spPr/>
        <p:txBody>
          <a:bodyPr>
            <a:noAutofit/>
          </a:bodyPr>
          <a:lstStyle/>
          <a:p>
            <a:pPr marL="0" indent="0" algn="just">
              <a:spcAft>
                <a:spcPts val="0"/>
              </a:spcAft>
              <a:buNone/>
            </a:pPr>
            <a:r>
              <a:rPr lang="sr-Cyrl-BA"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Content Placeholder 2"/>
          <p:cNvSpPr txBox="1">
            <a:spLocks/>
          </p:cNvSpPr>
          <p:nvPr/>
        </p:nvSpPr>
        <p:spPr>
          <a:xfrm>
            <a:off x="992400" y="1978025"/>
            <a:ext cx="7675350" cy="435133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Font typeface="Arial" panose="020B0604020202020204" pitchFamily="34" charset="0"/>
              <a:buNone/>
            </a:pPr>
            <a:r>
              <a:rPr lang="sr-Cyrl-BA" sz="1800" dirty="0" smtClean="0">
                <a:latin typeface="Times New Roman" panose="02020603050405020304" pitchFamily="18" charset="0"/>
                <a:ea typeface="Times New Roman" panose="02020603050405020304" pitchFamily="18" charset="0"/>
              </a:rPr>
              <a:t>	</a:t>
            </a:r>
            <a:r>
              <a:rPr lang="bs-Latn-BA" sz="1800" dirty="0" smtClean="0">
                <a:latin typeface="Times New Roman" panose="02020603050405020304" pitchFamily="18" charset="0"/>
                <a:ea typeface="Times New Roman" panose="02020603050405020304" pitchFamily="18" charset="0"/>
              </a:rPr>
              <a:t>Iz </a:t>
            </a:r>
            <a:r>
              <a:rPr lang="bs-Latn-BA" sz="1800" dirty="0" err="1" smtClean="0">
                <a:latin typeface="Times New Roman" panose="02020603050405020304" pitchFamily="18" charset="0"/>
                <a:ea typeface="Times New Roman" panose="02020603050405020304" pitchFamily="18" charset="0"/>
              </a:rPr>
              <a:t>ukidnog</a:t>
            </a:r>
            <a:r>
              <a:rPr lang="bs-Latn-BA" sz="1800" dirty="0" smtClean="0">
                <a:latin typeface="Times New Roman" panose="02020603050405020304" pitchFamily="18" charset="0"/>
                <a:ea typeface="Times New Roman" panose="02020603050405020304" pitchFamily="18" charset="0"/>
              </a:rPr>
              <a:t> </a:t>
            </a:r>
            <a:r>
              <a:rPr lang="bs-Latn-BA" sz="1800" dirty="0" err="1" smtClean="0">
                <a:latin typeface="Times New Roman" panose="02020603050405020304" pitchFamily="18" charset="0"/>
                <a:ea typeface="Times New Roman" panose="02020603050405020304" pitchFamily="18" charset="0"/>
              </a:rPr>
              <a:t>rjepenja</a:t>
            </a:r>
            <a:r>
              <a:rPr lang="bs-Latn-BA" sz="1800" dirty="0" smtClean="0">
                <a:latin typeface="Times New Roman" panose="02020603050405020304" pitchFamily="18" charset="0"/>
                <a:ea typeface="Times New Roman" panose="02020603050405020304" pitchFamily="18" charset="0"/>
              </a:rPr>
              <a:t> VS RS</a:t>
            </a:r>
            <a:r>
              <a:rPr lang="sr-Latn-CS" sz="1800" dirty="0" smtClean="0">
                <a:latin typeface="Times New Roman" panose="02020603050405020304" pitchFamily="18" charset="0"/>
                <a:ea typeface="Calibri" panose="020F0502020204030204" pitchFamily="34" charset="0"/>
                <a:cs typeface="Times New Roman" panose="02020603050405020304" pitchFamily="18" charset="0"/>
              </a:rPr>
              <a:t> br: </a:t>
            </a:r>
            <a:r>
              <a:rPr lang="sr-Latn-CS" sz="1800" dirty="0">
                <a:latin typeface="Times New Roman" panose="02020603050405020304" pitchFamily="18" charset="0"/>
                <a:ea typeface="Calibri" panose="020F0502020204030204" pitchFamily="34" charset="0"/>
                <a:cs typeface="Times New Roman" panose="02020603050405020304" pitchFamily="18" charset="0"/>
              </a:rPr>
              <a:t>11 0 K 020799 18 </a:t>
            </a:r>
            <a:r>
              <a:rPr lang="sr-Latn-CS" sz="1800" dirty="0" err="1" smtClean="0">
                <a:latin typeface="Times New Roman" panose="02020603050405020304" pitchFamily="18" charset="0"/>
                <a:ea typeface="Calibri" panose="020F0502020204030204" pitchFamily="34" charset="0"/>
                <a:cs typeface="Times New Roman" panose="02020603050405020304" pitchFamily="18" charset="0"/>
              </a:rPr>
              <a:t>Kž</a:t>
            </a:r>
            <a:endParaRPr lang="bs-Latn-BA"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sr-Latn-CS" sz="1800" dirty="0" smtClean="0">
                <a:latin typeface="Times New Roman" panose="02020603050405020304" pitchFamily="18" charset="0"/>
                <a:ea typeface="Calibri" panose="020F0502020204030204" pitchFamily="34" charset="0"/>
                <a:cs typeface="Times New Roman" panose="02020603050405020304" pitchFamily="18" charset="0"/>
              </a:rPr>
              <a:t>„U </a:t>
            </a:r>
            <a:r>
              <a:rPr lang="sr-Latn-CS" sz="1800" dirty="0">
                <a:latin typeface="Times New Roman" panose="02020603050405020304" pitchFamily="18" charset="0"/>
                <a:ea typeface="Calibri" panose="020F0502020204030204" pitchFamily="34" charset="0"/>
                <a:cs typeface="Times New Roman" panose="02020603050405020304" pitchFamily="18" charset="0"/>
              </a:rPr>
              <a:t>izreci pobijane presude, u činjeničnog opisa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sz="1800" dirty="0">
                <a:latin typeface="Times New Roman" panose="02020603050405020304" pitchFamily="18" charset="0"/>
                <a:ea typeface="Calibri" panose="020F0502020204030204" pitchFamily="34" charset="0"/>
                <a:cs typeface="Times New Roman" panose="02020603050405020304" pitchFamily="18" charset="0"/>
              </a:rPr>
              <a:t>, </a:t>
            </a:r>
            <a:r>
              <a:rPr lang="sr-Latn-CS" sz="1800" dirty="0" smtClean="0">
                <a:latin typeface="Times New Roman" panose="02020603050405020304" pitchFamily="18" charset="0"/>
                <a:ea typeface="Calibri" panose="020F0502020204030204" pitchFamily="34" charset="0"/>
                <a:cs typeface="Times New Roman" panose="02020603050405020304" pitchFamily="18" charset="0"/>
              </a:rPr>
              <a:t>navedeno je: </a:t>
            </a:r>
            <a:r>
              <a:rPr lang="sr-Latn-CS" sz="1800" dirty="0">
                <a:latin typeface="Times New Roman" panose="02020603050405020304" pitchFamily="18" charset="0"/>
                <a:ea typeface="Calibri" panose="020F0502020204030204" pitchFamily="34" charset="0"/>
                <a:cs typeface="Times New Roman" panose="02020603050405020304" pitchFamily="18" charset="0"/>
              </a:rPr>
              <a:t>„…prema navedenom dogovoru, on</a:t>
            </a:r>
            <a:r>
              <a:rPr lang="sr-Latn-CS" sz="1800" b="1" dirty="0">
                <a:latin typeface="Times New Roman" panose="02020603050405020304" pitchFamily="18" charset="0"/>
                <a:ea typeface="Calibri" panose="020F0502020204030204" pitchFamily="34" charset="0"/>
                <a:cs typeface="Times New Roman" panose="02020603050405020304" pitchFamily="18" charset="0"/>
              </a:rPr>
              <a:t> (</a:t>
            </a:r>
            <a:r>
              <a:rPr lang="sr-Latn-CS" sz="1800" dirty="0">
                <a:latin typeface="Times New Roman" panose="02020603050405020304" pitchFamily="18" charset="0"/>
                <a:ea typeface="Calibri" panose="020F0502020204030204" pitchFamily="34" charset="0"/>
                <a:cs typeface="Times New Roman" panose="02020603050405020304" pitchFamily="18" charset="0"/>
              </a:rPr>
              <a:t>P.) u decembru 2013. godine, na navedenu lokaciju u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Banjoj</a:t>
            </a:r>
            <a:r>
              <a:rPr lang="sr-Latn-CS" sz="1800" dirty="0">
                <a:latin typeface="Times New Roman" panose="02020603050405020304" pitchFamily="18" charset="0"/>
                <a:ea typeface="Calibri" panose="020F0502020204030204" pitchFamily="34" charset="0"/>
                <a:cs typeface="Times New Roman" panose="02020603050405020304" pitchFamily="18" charset="0"/>
              </a:rPr>
              <a:t> Luci, M.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donio</a:t>
            </a:r>
            <a:r>
              <a:rPr lang="sr-Latn-CS" sz="1800" dirty="0">
                <a:latin typeface="Times New Roman" panose="02020603050405020304" pitchFamily="18" charset="0"/>
                <a:ea typeface="Calibri" panose="020F0502020204030204" pitchFamily="34" charset="0"/>
                <a:cs typeface="Times New Roman" panose="02020603050405020304" pitchFamily="18" charset="0"/>
              </a:rPr>
              <a:t> 50 mladih biljaka u saksijama, opremu i sredstva za proizvodnju opojne droge, M. je započeo uzgoj, ali nije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uspio</a:t>
            </a:r>
            <a:r>
              <a:rPr lang="sr-Latn-CS" sz="1800" dirty="0">
                <a:latin typeface="Times New Roman" panose="02020603050405020304" pitchFamily="18" charset="0"/>
                <a:ea typeface="Calibri" panose="020F0502020204030204" pitchFamily="34" charset="0"/>
                <a:cs typeface="Times New Roman" panose="02020603050405020304" pitchFamily="18" charset="0"/>
              </a:rPr>
              <a:t> uzgojiti biljke do stanja zrelosti; oko Nove 2013/2014. godine ponovo je M., na istu lokaciju u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Banjoj</a:t>
            </a:r>
            <a:r>
              <a:rPr lang="sr-Latn-CS" sz="1800" dirty="0">
                <a:latin typeface="Times New Roman" panose="02020603050405020304" pitchFamily="18" charset="0"/>
                <a:ea typeface="Calibri" panose="020F0502020204030204" pitchFamily="34" charset="0"/>
                <a:cs typeface="Times New Roman" panose="02020603050405020304" pitchFamily="18" charset="0"/>
              </a:rPr>
              <a:t> Luci,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donio</a:t>
            </a:r>
            <a:r>
              <a:rPr lang="sr-Latn-CS" sz="1800" dirty="0">
                <a:latin typeface="Times New Roman" panose="02020603050405020304" pitchFamily="18" charset="0"/>
                <a:ea typeface="Calibri" panose="020F0502020204030204" pitchFamily="34" charset="0"/>
                <a:cs typeface="Times New Roman" panose="02020603050405020304" pitchFamily="18" charset="0"/>
              </a:rPr>
              <a:t> 70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sjemenki</a:t>
            </a:r>
            <a:r>
              <a:rPr lang="sr-Latn-CS" sz="1800" dirty="0">
                <a:latin typeface="Times New Roman" panose="02020603050405020304" pitchFamily="18" charset="0"/>
                <a:ea typeface="Calibri" panose="020F0502020204030204" pitchFamily="34" charset="0"/>
                <a:cs typeface="Times New Roman" panose="02020603050405020304" pitchFamily="18" charset="0"/>
              </a:rPr>
              <a:t> opojne droge, sredstva i opremu…“. Međutim, u obrazloženju presude, na strani 6., prvostepeni sud, prilikom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inerpretacije</a:t>
            </a:r>
            <a:r>
              <a:rPr lang="sr-Latn-CS" sz="1800" dirty="0">
                <a:latin typeface="Times New Roman" panose="02020603050405020304" pitchFamily="18" charset="0"/>
                <a:ea typeface="Calibri" panose="020F0502020204030204" pitchFamily="34" charset="0"/>
                <a:cs typeface="Times New Roman" panose="02020603050405020304" pitchFamily="18" charset="0"/>
              </a:rPr>
              <a:t> iskaza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svjedoka</a:t>
            </a:r>
            <a:r>
              <a:rPr lang="sr-Latn-CS" sz="1800" dirty="0">
                <a:latin typeface="Times New Roman" panose="02020603050405020304" pitchFamily="18" charset="0"/>
                <a:ea typeface="Calibri" panose="020F0502020204030204" pitchFamily="34" charset="0"/>
                <a:cs typeface="Times New Roman" panose="02020603050405020304" pitchFamily="18" charset="0"/>
              </a:rPr>
              <a:t> Ž.M., navodi, između ostalog, da je ovaj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svjedok</a:t>
            </a:r>
            <a:r>
              <a:rPr lang="sr-Latn-CS" sz="1800" dirty="0">
                <a:latin typeface="Times New Roman" panose="02020603050405020304" pitchFamily="18" charset="0"/>
                <a:ea typeface="Calibri" panose="020F0502020204030204" pitchFamily="34" charset="0"/>
                <a:cs typeface="Times New Roman" panose="02020603050405020304" pitchFamily="18" charset="0"/>
              </a:rPr>
              <a:t> iskazao da su proizvodnju započeli sa 50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sjemenki</a:t>
            </a:r>
            <a:r>
              <a:rPr lang="sr-Latn-CS" sz="1800" dirty="0">
                <a:latin typeface="Times New Roman" panose="02020603050405020304" pitchFamily="18" charset="0"/>
                <a:ea typeface="Calibri" panose="020F0502020204030204" pitchFamily="34" charset="0"/>
                <a:cs typeface="Times New Roman" panose="02020603050405020304" pitchFamily="18" charset="0"/>
              </a:rPr>
              <a:t> koje je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donio</a:t>
            </a:r>
            <a:r>
              <a:rPr lang="sr-Latn-CS" sz="1800" dirty="0">
                <a:latin typeface="Times New Roman" panose="02020603050405020304" pitchFamily="18" charset="0"/>
                <a:ea typeface="Calibri" panose="020F0502020204030204" pitchFamily="34" charset="0"/>
                <a:cs typeface="Times New Roman" panose="02020603050405020304" pitchFamily="18" charset="0"/>
              </a:rPr>
              <a:t> optuženi P., a koji put im zasad nije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uspio</a:t>
            </a:r>
            <a:r>
              <a:rPr lang="sr-Latn-CS" sz="1800" dirty="0">
                <a:latin typeface="Times New Roman" panose="02020603050405020304" pitchFamily="18" charset="0"/>
                <a:ea typeface="Calibri" panose="020F0502020204030204" pitchFamily="34" charset="0"/>
                <a:cs typeface="Times New Roman" panose="02020603050405020304" pitchFamily="18" charset="0"/>
              </a:rPr>
              <a:t>, pa je mu nakon toga optuženi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donio</a:t>
            </a:r>
            <a:r>
              <a:rPr lang="sr-Latn-CS" sz="1800" dirty="0">
                <a:latin typeface="Times New Roman" panose="02020603050405020304" pitchFamily="18" charset="0"/>
                <a:ea typeface="Calibri" panose="020F0502020204030204" pitchFamily="34" charset="0"/>
                <a:cs typeface="Times New Roman" panose="02020603050405020304" pitchFamily="18" charset="0"/>
              </a:rPr>
              <a:t> još 50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sjemenki</a:t>
            </a:r>
            <a:r>
              <a:rPr lang="sr-Latn-CS" sz="1800" dirty="0">
                <a:latin typeface="Times New Roman" panose="02020603050405020304" pitchFamily="18" charset="0"/>
                <a:ea typeface="Calibri" panose="020F0502020204030204" pitchFamily="34" charset="0"/>
                <a:cs typeface="Times New Roman" panose="02020603050405020304" pitchFamily="18" charset="0"/>
              </a:rPr>
              <a:t>, ali je on zbog straha odustao od proizvodnje marihuane, zbog čega je u ovom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dijelu</a:t>
            </a:r>
            <a:r>
              <a:rPr lang="sr-Latn-CS" sz="1800" dirty="0">
                <a:latin typeface="Times New Roman" panose="02020603050405020304" pitchFamily="18" charset="0"/>
                <a:ea typeface="Calibri" panose="020F0502020204030204" pitchFamily="34" charset="0"/>
                <a:cs typeface="Times New Roman" panose="02020603050405020304" pitchFamily="18" charset="0"/>
              </a:rPr>
              <a:t> izreka pobijane presude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protivriječna</a:t>
            </a:r>
            <a:r>
              <a:rPr lang="sr-Latn-CS" sz="1800" dirty="0">
                <a:latin typeface="Times New Roman" panose="02020603050405020304" pitchFamily="18" charset="0"/>
                <a:ea typeface="Calibri" panose="020F0502020204030204" pitchFamily="34" charset="0"/>
                <a:cs typeface="Times New Roman" panose="02020603050405020304" pitchFamily="18" charset="0"/>
              </a:rPr>
              <a:t> </a:t>
            </a:r>
            <a:r>
              <a:rPr lang="sr-Latn-CS" sz="1800" dirty="0" err="1">
                <a:latin typeface="Times New Roman" panose="02020603050405020304" pitchFamily="18" charset="0"/>
                <a:ea typeface="Calibri" panose="020F0502020204030204" pitchFamily="34" charset="0"/>
                <a:cs typeface="Times New Roman" panose="02020603050405020304" pitchFamily="18" charset="0"/>
              </a:rPr>
              <a:t>njenin</a:t>
            </a:r>
            <a:r>
              <a:rPr lang="sr-Latn-CS" sz="1800" dirty="0">
                <a:latin typeface="Times New Roman" panose="02020603050405020304" pitchFamily="18" charset="0"/>
                <a:ea typeface="Calibri" panose="020F0502020204030204" pitchFamily="34" charset="0"/>
                <a:cs typeface="Times New Roman" panose="02020603050405020304" pitchFamily="18" charset="0"/>
              </a:rPr>
              <a:t> razlozima, što predstavlja bitna povreda odredaba krivičnog postupka iz člana 311. stav 1. tačka k) ZKP RS“.</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514350" indent="0" algn="just">
              <a:spcAft>
                <a:spcPts val="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endParaRPr lang="en-US" sz="1800" dirty="0"/>
          </a:p>
        </p:txBody>
      </p:sp>
    </p:spTree>
    <p:extLst>
      <p:ext uri="{BB962C8B-B14F-4D97-AF65-F5344CB8AC3E}">
        <p14:creationId xmlns:p14="http://schemas.microsoft.com/office/powerpoint/2010/main" val="19336032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400" dirty="0">
                <a:solidFill>
                  <a:prstClr val="white"/>
                </a:solidFill>
                <a:latin typeface="Arial"/>
              </a:rPr>
              <a:t>Iz rješenja Vrhovnog suda RS </a:t>
            </a:r>
            <a:r>
              <a:rPr lang="bs-Latn-BA" sz="2400" dirty="0" err="1">
                <a:solidFill>
                  <a:prstClr val="white"/>
                </a:solidFill>
                <a:latin typeface="Arial"/>
              </a:rPr>
              <a:t>br</a:t>
            </a:r>
            <a:r>
              <a:rPr lang="bs-Latn-BA" sz="2400" dirty="0">
                <a:solidFill>
                  <a:prstClr val="white"/>
                </a:solidFill>
                <a:latin typeface="Arial"/>
              </a:rPr>
              <a:t>:</a:t>
            </a:r>
            <a:r>
              <a:rPr lang="bs-Latn-BA" sz="2400" dirty="0">
                <a:solidFill>
                  <a:prstClr val="white"/>
                </a:solidFill>
                <a:latin typeface="Times New Roman" panose="02020603050405020304" pitchFamily="18" charset="0"/>
                <a:ea typeface="Times New Roman" panose="02020603050405020304" pitchFamily="18" charset="0"/>
              </a:rPr>
              <a:t> 13 0 К 001339 12 </a:t>
            </a:r>
            <a:r>
              <a:rPr lang="bs-Latn-BA" sz="2400" dirty="0" err="1">
                <a:solidFill>
                  <a:prstClr val="white"/>
                </a:solidFill>
                <a:latin typeface="Times New Roman" panose="02020603050405020304" pitchFamily="18" charset="0"/>
                <a:ea typeface="Times New Roman" panose="02020603050405020304" pitchFamily="18" charset="0"/>
              </a:rPr>
              <a:t>Kж</a:t>
            </a:r>
            <a:r>
              <a:rPr lang="bs-Latn-BA" sz="2400" dirty="0">
                <a:solidFill>
                  <a:prstClr val="white"/>
                </a:solidFill>
                <a:latin typeface="Times New Roman" panose="02020603050405020304" pitchFamily="18" charset="0"/>
                <a:ea typeface="Times New Roman" panose="02020603050405020304" pitchFamily="18" charset="0"/>
              </a:rPr>
              <a:t> </a:t>
            </a:r>
            <a:r>
              <a:rPr lang="en-US" sz="2400" dirty="0">
                <a:solidFill>
                  <a:prstClr val="white"/>
                </a:solidFill>
                <a:latin typeface="Times New Roman" panose="02020603050405020304" pitchFamily="18" charset="0"/>
                <a:ea typeface="Times New Roman" panose="02020603050405020304" pitchFamily="18" charset="0"/>
              </a:rPr>
              <a:t/>
            </a:r>
            <a:br>
              <a:rPr lang="en-US" sz="2400" dirty="0">
                <a:solidFill>
                  <a:prstClr val="white"/>
                </a:solidFill>
                <a:latin typeface="Times New Roman" panose="02020603050405020304" pitchFamily="18" charset="0"/>
                <a:ea typeface="Times New Roman" panose="02020603050405020304" pitchFamily="18" charset="0"/>
              </a:rPr>
            </a:br>
            <a:r>
              <a:rPr lang="bs-Latn-BA" sz="2400" dirty="0">
                <a:solidFill>
                  <a:prstClr val="white"/>
                </a:solidFill>
                <a:latin typeface="Times New Roman" panose="02020603050405020304" pitchFamily="18" charset="0"/>
                <a:ea typeface="Times New Roman" panose="02020603050405020304" pitchFamily="18" charset="0"/>
              </a:rPr>
              <a:t>(odsustvo razloga o odlučnim činjenicama)</a:t>
            </a:r>
            <a:endParaRPr lang="en-US" dirty="0"/>
          </a:p>
        </p:txBody>
      </p:sp>
      <p:sp>
        <p:nvSpPr>
          <p:cNvPr id="3" name="Content Placeholder 2"/>
          <p:cNvSpPr>
            <a:spLocks noGrp="1"/>
          </p:cNvSpPr>
          <p:nvPr>
            <p:ph idx="1"/>
          </p:nvPr>
        </p:nvSpPr>
        <p:spPr/>
        <p:txBody>
          <a:bodyPr>
            <a:normAutofit lnSpcReduction="10000"/>
          </a:bodyPr>
          <a:lstStyle/>
          <a:p>
            <a:pPr marL="419100" lvl="0" indent="-382588" algn="just" defTabSz="914400" eaLnBrk="0" fontAlgn="base" hangingPunct="0">
              <a:lnSpc>
                <a:spcPct val="100000"/>
              </a:lnSpc>
              <a:spcBef>
                <a:spcPct val="20000"/>
              </a:spcBef>
              <a:buClr>
                <a:srgbClr val="0F6FC6"/>
              </a:buClr>
              <a:buSzPct val="80000"/>
              <a:buFont typeface="Wingdings 2" panose="05020102010507070707" pitchFamily="18" charset="2"/>
              <a:buChar char=""/>
            </a:pPr>
            <a:r>
              <a:rPr lang="hr-HR" sz="1600" dirty="0">
                <a:solidFill>
                  <a:prstClr val="white"/>
                </a:solidFill>
                <a:latin typeface="Times New Roman" panose="02020603050405020304" pitchFamily="18" charset="0"/>
                <a:ea typeface="Times New Roman" panose="02020603050405020304" pitchFamily="18" charset="0"/>
              </a:rPr>
              <a:t>„Osnovani su i žalbeni prigovori da prvostepena presuda ne sadrži </a:t>
            </a:r>
            <a:r>
              <a:rPr lang="hr-HR" sz="1600" dirty="0" err="1">
                <a:solidFill>
                  <a:prstClr val="white"/>
                </a:solidFill>
                <a:latin typeface="Times New Roman" panose="02020603050405020304" pitchFamily="18" charset="0"/>
                <a:ea typeface="Times New Roman" panose="02020603050405020304" pitchFamily="18" charset="0"/>
              </a:rPr>
              <a:t>ocjenju</a:t>
            </a:r>
            <a:r>
              <a:rPr lang="hr-HR" sz="1600" dirty="0">
                <a:solidFill>
                  <a:prstClr val="white"/>
                </a:solidFill>
                <a:latin typeface="Times New Roman" panose="02020603050405020304" pitchFamily="18" charset="0"/>
                <a:ea typeface="Times New Roman" panose="02020603050405020304" pitchFamily="18" charset="0"/>
              </a:rPr>
              <a:t> svih izvedenih dokaza, kao i ocjenu vjerodostojnosti </a:t>
            </a:r>
            <a:r>
              <a:rPr lang="hr-HR" sz="1600" dirty="0" err="1">
                <a:solidFill>
                  <a:prstClr val="white"/>
                </a:solidFill>
                <a:latin typeface="Times New Roman" panose="02020603050405020304" pitchFamily="18" charset="0"/>
                <a:ea typeface="Times New Roman" panose="02020603050405020304" pitchFamily="18" charset="0"/>
              </a:rPr>
              <a:t>protivrječnih</a:t>
            </a:r>
            <a:r>
              <a:rPr lang="hr-HR" sz="1600" dirty="0">
                <a:solidFill>
                  <a:prstClr val="white"/>
                </a:solidFill>
                <a:latin typeface="Times New Roman" panose="02020603050405020304" pitchFamily="18" charset="0"/>
                <a:ea typeface="Times New Roman" panose="02020603050405020304" pitchFamily="18" charset="0"/>
              </a:rPr>
              <a:t> dokaza. Naime, pobijana presuda, u svom obrazloženju, nakon interpretacije iskaza pojedinih svjedoka optužbe, koji su u pojedinim segmentima </a:t>
            </a:r>
            <a:r>
              <a:rPr lang="hr-HR" sz="1600" dirty="0" err="1">
                <a:solidFill>
                  <a:prstClr val="white"/>
                </a:solidFill>
                <a:latin typeface="Times New Roman" panose="02020603050405020304" pitchFamily="18" charset="0"/>
                <a:ea typeface="Times New Roman" panose="02020603050405020304" pitchFamily="18" charset="0"/>
              </a:rPr>
              <a:t>protivriječni</a:t>
            </a:r>
            <a:r>
              <a:rPr lang="hr-HR" sz="1600" dirty="0">
                <a:solidFill>
                  <a:prstClr val="white"/>
                </a:solidFill>
                <a:latin typeface="Times New Roman" panose="02020603050405020304" pitchFamily="18" charset="0"/>
                <a:ea typeface="Times New Roman" panose="02020603050405020304" pitchFamily="18" charset="0"/>
              </a:rPr>
              <a:t>, samo </a:t>
            </a:r>
            <a:r>
              <a:rPr lang="hr-HR" sz="1600" dirty="0" err="1">
                <a:solidFill>
                  <a:prstClr val="white"/>
                </a:solidFill>
                <a:latin typeface="Times New Roman" panose="02020603050405020304" pitchFamily="18" charset="0"/>
                <a:ea typeface="Times New Roman" panose="02020603050405020304" pitchFamily="18" charset="0"/>
              </a:rPr>
              <a:t>konstatuje</a:t>
            </a:r>
            <a:r>
              <a:rPr lang="hr-HR" sz="1600" dirty="0">
                <a:solidFill>
                  <a:prstClr val="white"/>
                </a:solidFill>
                <a:latin typeface="Times New Roman" panose="02020603050405020304" pitchFamily="18" charset="0"/>
                <a:ea typeface="Times New Roman" panose="02020603050405020304" pitchFamily="18" charset="0"/>
              </a:rPr>
              <a:t> da prihvata te iskaze, a da pri tom </a:t>
            </a:r>
            <a:r>
              <a:rPr lang="hr-HR" sz="1600" dirty="0" err="1">
                <a:solidFill>
                  <a:prstClr val="white"/>
                </a:solidFill>
                <a:latin typeface="Times New Roman" panose="02020603050405020304" pitchFamily="18" charset="0"/>
                <a:ea typeface="Times New Roman" panose="02020603050405020304" pitchFamily="18" charset="0"/>
              </a:rPr>
              <a:t>uopšte</a:t>
            </a:r>
            <a:r>
              <a:rPr lang="hr-HR" sz="1600" dirty="0">
                <a:solidFill>
                  <a:prstClr val="white"/>
                </a:solidFill>
                <a:latin typeface="Times New Roman" panose="02020603050405020304" pitchFamily="18" charset="0"/>
                <a:ea typeface="Times New Roman" panose="02020603050405020304" pitchFamily="18" charset="0"/>
              </a:rPr>
              <a:t> ne analizira, niti obrazlaže te </a:t>
            </a:r>
            <a:r>
              <a:rPr lang="hr-HR" sz="1600" dirty="0" err="1">
                <a:solidFill>
                  <a:prstClr val="white"/>
                </a:solidFill>
                <a:latin typeface="Times New Roman" panose="02020603050405020304" pitchFamily="18" charset="0"/>
                <a:ea typeface="Times New Roman" panose="02020603050405020304" pitchFamily="18" charset="0"/>
              </a:rPr>
              <a:t>protivriječnosti</a:t>
            </a:r>
            <a:r>
              <a:rPr lang="hr-HR" sz="1600" dirty="0">
                <a:solidFill>
                  <a:prstClr val="white"/>
                </a:solidFill>
                <a:latin typeface="Times New Roman" panose="02020603050405020304" pitchFamily="18" charset="0"/>
                <a:ea typeface="Times New Roman" panose="02020603050405020304" pitchFamily="18" charset="0"/>
              </a:rPr>
              <a:t>.  Nadalje, pobijana presuda, nakon kratke </a:t>
            </a:r>
            <a:r>
              <a:rPr lang="hr-HR" sz="1600" dirty="0" err="1">
                <a:solidFill>
                  <a:prstClr val="white"/>
                </a:solidFill>
                <a:latin typeface="Times New Roman" panose="02020603050405020304" pitchFamily="18" charset="0"/>
                <a:ea typeface="Times New Roman" panose="02020603050405020304" pitchFamily="18" charset="0"/>
              </a:rPr>
              <a:t>intrepretacije</a:t>
            </a:r>
            <a:r>
              <a:rPr lang="hr-HR" sz="1600" dirty="0">
                <a:solidFill>
                  <a:prstClr val="white"/>
                </a:solidFill>
                <a:latin typeface="Times New Roman" panose="02020603050405020304" pitchFamily="18" charset="0"/>
                <a:ea typeface="Times New Roman" panose="02020603050405020304" pitchFamily="18" charset="0"/>
              </a:rPr>
              <a:t> iskaza svjedoka odbrane, na stani 23., treći pasus, </a:t>
            </a:r>
            <a:r>
              <a:rPr lang="hr-HR" sz="1600" dirty="0" err="1">
                <a:solidFill>
                  <a:prstClr val="white"/>
                </a:solidFill>
                <a:latin typeface="Times New Roman" panose="02020603050405020304" pitchFamily="18" charset="0"/>
                <a:ea typeface="Times New Roman" panose="02020603050405020304" pitchFamily="18" charset="0"/>
              </a:rPr>
              <a:t>konstatuje</a:t>
            </a:r>
            <a:r>
              <a:rPr lang="hr-HR" sz="1600" dirty="0">
                <a:solidFill>
                  <a:prstClr val="white"/>
                </a:solidFill>
                <a:latin typeface="Times New Roman" panose="02020603050405020304" pitchFamily="18" charset="0"/>
                <a:ea typeface="Times New Roman" panose="02020603050405020304" pitchFamily="18" charset="0"/>
              </a:rPr>
              <a:t> „sud je prihvatio iskaze ovih svjedoka kao istinite i pomoću istih utvrdio status optuženog, te da je nadimak „M.“ bio nadimak za pripadnike interventnog voda, kojim su se u komunikacijama (putem radio veze-</a:t>
            </a:r>
            <a:r>
              <a:rPr lang="hr-HR" sz="1600" dirty="0" err="1">
                <a:solidFill>
                  <a:prstClr val="white"/>
                </a:solidFill>
                <a:latin typeface="Times New Roman" panose="02020603050405020304" pitchFamily="18" charset="0"/>
                <a:ea typeface="Times New Roman" panose="02020603050405020304" pitchFamily="18" charset="0"/>
              </a:rPr>
              <a:t>motorole</a:t>
            </a:r>
            <a:r>
              <a:rPr lang="hr-HR" sz="1600" dirty="0">
                <a:solidFill>
                  <a:prstClr val="white"/>
                </a:solidFill>
                <a:latin typeface="Times New Roman" panose="02020603050405020304" pitchFamily="18" charset="0"/>
                <a:ea typeface="Times New Roman" panose="02020603050405020304" pitchFamily="18" charset="0"/>
              </a:rPr>
              <a:t>) služili pripadnici tog voda, koji je djelovao u sastavu 103. Derventske brigade, pa i sam optuženi“. Dakle, prije svega, potpuno je nejasno, iskaze kojih svjedoka je prvostepeni sud prihvatio (da li samo iskaze svjedoka B., Š. i P., ili iskaze svih svjedoka odbrane), a zatim, ako je i prihvatio iskaze tih svjedoka, oni su u nekim segmentima u potpunoj suprotnosti sa iskazima svjedoka optužbe, koje je prvostepeni sud prihvatio, posebno u djelu koji se odnosi na status oštećenih, odnosnu da li isti imaju status civilnog stanovništva ili ratnih zarobljenika. Ovu su </a:t>
            </a:r>
            <a:r>
              <a:rPr lang="hr-HR" sz="1600" dirty="0" err="1">
                <a:solidFill>
                  <a:prstClr val="white"/>
                </a:solidFill>
                <a:latin typeface="Times New Roman" panose="02020603050405020304" pitchFamily="18" charset="0"/>
                <a:ea typeface="Times New Roman" panose="02020603050405020304" pitchFamily="18" charset="0"/>
              </a:rPr>
              <a:t>takođe</a:t>
            </a:r>
            <a:r>
              <a:rPr lang="hr-HR" sz="1600" dirty="0">
                <a:solidFill>
                  <a:prstClr val="white"/>
                </a:solidFill>
                <a:latin typeface="Times New Roman" panose="02020603050405020304" pitchFamily="18" charset="0"/>
                <a:ea typeface="Times New Roman" panose="02020603050405020304" pitchFamily="18" charset="0"/>
              </a:rPr>
              <a:t> odlučne činjenice, o kojima pobijana presuda nije dala razloge, što </a:t>
            </a:r>
            <a:r>
              <a:rPr lang="hr-HR" sz="1600" dirty="0" err="1">
                <a:solidFill>
                  <a:prstClr val="white"/>
                </a:solidFill>
                <a:latin typeface="Times New Roman" panose="02020603050405020304" pitchFamily="18" charset="0"/>
                <a:ea typeface="Times New Roman" panose="02020603050405020304" pitchFamily="18" charset="0"/>
              </a:rPr>
              <a:t>takođe</a:t>
            </a:r>
            <a:r>
              <a:rPr lang="hr-HR" sz="1600" dirty="0">
                <a:solidFill>
                  <a:prstClr val="white"/>
                </a:solidFill>
                <a:latin typeface="Times New Roman" panose="02020603050405020304" pitchFamily="18" charset="0"/>
                <a:ea typeface="Times New Roman" panose="02020603050405020304" pitchFamily="18" charset="0"/>
              </a:rPr>
              <a:t> predstavlja bitna povreda odredaba krivičnog postupka iz člana 311. stav 1. tačka k) ZKP RS.”</a:t>
            </a:r>
            <a:endParaRPr lang="en-US" sz="1600" dirty="0">
              <a:solidFill>
                <a:prstClr val="white"/>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11007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pPr algn="ctr"/>
            <a:r>
              <a:rPr lang="bs-Latn-BA" altLang="sr-Latn-RS" sz="2800" dirty="0" smtClean="0">
                <a:solidFill>
                  <a:schemeClr val="tx1"/>
                </a:solidFill>
                <a:cs typeface="Arial" panose="020B0604020202020204" pitchFamily="34" charset="0"/>
              </a:rPr>
              <a:t>B</a:t>
            </a:r>
            <a:r>
              <a:rPr lang="sr-Latn-CS" sz="2800" dirty="0" err="1" smtClean="0">
                <a:latin typeface="Times New Roman" panose="02020603050405020304" pitchFamily="18" charset="0"/>
                <a:ea typeface="Times New Roman" panose="02020603050405020304" pitchFamily="18" charset="0"/>
              </a:rPr>
              <a:t>itne</a:t>
            </a:r>
            <a:r>
              <a:rPr lang="sr-Latn-CS" sz="2800" dirty="0" smtClean="0">
                <a:latin typeface="Times New Roman" panose="02020603050405020304" pitchFamily="18" charset="0"/>
                <a:ea typeface="Times New Roman" panose="02020603050405020304" pitchFamily="18" charset="0"/>
              </a:rPr>
              <a:t> povrede </a:t>
            </a:r>
            <a:r>
              <a:rPr lang="sr-Latn-CS" sz="2800" dirty="0">
                <a:latin typeface="Times New Roman" panose="02020603050405020304" pitchFamily="18" charset="0"/>
                <a:ea typeface="Times New Roman" panose="02020603050405020304" pitchFamily="18" charset="0"/>
              </a:rPr>
              <a:t>odredaba krivičnog postupka iz člana 311. stav 2. u vezi sa članom 288. stav 1.</a:t>
            </a:r>
            <a:r>
              <a:rPr lang="sr-Latn-CS" sz="2800" b="1" dirty="0">
                <a:latin typeface="Times New Roman" panose="02020603050405020304" pitchFamily="18" charset="0"/>
                <a:ea typeface="Times New Roman" panose="02020603050405020304" pitchFamily="18" charset="0"/>
              </a:rPr>
              <a:t> </a:t>
            </a:r>
            <a:r>
              <a:rPr lang="sr-Latn-CS" sz="2800" dirty="0">
                <a:latin typeface="Times New Roman" panose="02020603050405020304" pitchFamily="18" charset="0"/>
                <a:ea typeface="Times New Roman" panose="02020603050405020304" pitchFamily="18" charset="0"/>
              </a:rPr>
              <a:t>ZKP RS.</a:t>
            </a:r>
            <a:endParaRPr lang="en-US" altLang="en-US" sz="2800" dirty="0" smtClean="0">
              <a:solidFill>
                <a:schemeClr val="tx1"/>
              </a:solidFill>
            </a:endParaRPr>
          </a:p>
        </p:txBody>
      </p:sp>
      <p:sp>
        <p:nvSpPr>
          <p:cNvPr id="3" name="Content Placeholder 2"/>
          <p:cNvSpPr>
            <a:spLocks noGrp="1"/>
          </p:cNvSpPr>
          <p:nvPr>
            <p:ph idx="1"/>
          </p:nvPr>
        </p:nvSpPr>
        <p:spPr>
          <a:xfrm>
            <a:off x="875847" y="1916832"/>
            <a:ext cx="7675350" cy="4351338"/>
          </a:xfrm>
        </p:spPr>
        <p:txBody>
          <a:bodyPr/>
          <a:lstStyle/>
          <a:p>
            <a:pPr marL="0" indent="0" algn="ctr">
              <a:buNone/>
              <a:defRPr/>
            </a:pPr>
            <a:endParaRPr lang="sr-Latn-CS" dirty="0" smtClean="0">
              <a:latin typeface="Times New Roman" panose="02020603050405020304" pitchFamily="18" charset="0"/>
              <a:ea typeface="Times New Roman" panose="02020603050405020304" pitchFamily="18" charset="0"/>
            </a:endParaRPr>
          </a:p>
          <a:p>
            <a:pPr marL="0" indent="0" algn="ctr">
              <a:buNone/>
              <a:defRPr/>
            </a:pPr>
            <a:r>
              <a:rPr lang="sr-Latn-CS" dirty="0" smtClean="0">
                <a:latin typeface="Times New Roman" panose="02020603050405020304" pitchFamily="18" charset="0"/>
                <a:ea typeface="Times New Roman" panose="02020603050405020304" pitchFamily="18" charset="0"/>
              </a:rPr>
              <a:t>Iskazi dati u istrazi</a:t>
            </a:r>
          </a:p>
          <a:p>
            <a:pPr marL="0" indent="0" algn="ctr">
              <a:buNone/>
              <a:defRPr/>
            </a:pPr>
            <a:endParaRPr lang="sr-Latn-CS" dirty="0">
              <a:latin typeface="Times New Roman" panose="02020603050405020304" pitchFamily="18" charset="0"/>
              <a:ea typeface="Times New Roman" panose="02020603050405020304" pitchFamily="18" charset="0"/>
            </a:endParaRPr>
          </a:p>
          <a:p>
            <a:pPr marL="0" indent="0" algn="just">
              <a:buNone/>
              <a:defRPr/>
            </a:pPr>
            <a:r>
              <a:rPr lang="sr-Latn-CS" dirty="0" smtClean="0">
                <a:latin typeface="Times New Roman" panose="02020603050405020304" pitchFamily="18" charset="0"/>
                <a:ea typeface="Times New Roman" panose="02020603050405020304" pitchFamily="18" charset="0"/>
              </a:rPr>
              <a:t>Odredbom </a:t>
            </a:r>
            <a:r>
              <a:rPr lang="sr-Latn-CS" dirty="0">
                <a:latin typeface="Times New Roman" panose="02020603050405020304" pitchFamily="18" charset="0"/>
                <a:ea typeface="Times New Roman" panose="02020603050405020304" pitchFamily="18" charset="0"/>
              </a:rPr>
              <a:t>člana 288. stav 1. ZKP RS, propisano je da su iskazi dati u istrazi dozvoljeni kao dokaz na glavnom pretresu i mogu biti korišteni prilikom direktnog i unakrsnom ispitivanju  ili pobijanja iznesenih navoda ili u odgovoru na pobijanje ili na dodatno ispitivanje, nakon čega se prilažu kao dokazni materijal.</a:t>
            </a:r>
            <a:endParaRPr lang="en-US" dirty="0" smtClean="0">
              <a:solidFill>
                <a:schemeClr val="tx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pPr algn="just">
              <a:spcAft>
                <a:spcPts val="0"/>
              </a:spcAft>
            </a:pPr>
            <a:r>
              <a:rPr lang="bs-Latn-BA" altLang="en-US" sz="3100" dirty="0" smtClean="0">
                <a:solidFill>
                  <a:schemeClr val="tx1"/>
                </a:solidFill>
              </a:rPr>
              <a:t/>
            </a:r>
            <a:br>
              <a:rPr lang="bs-Latn-BA" altLang="en-US" sz="3100" dirty="0" smtClean="0">
                <a:solidFill>
                  <a:schemeClr val="tx1"/>
                </a:solidFill>
              </a:rPr>
            </a:br>
            <a:r>
              <a:rPr lang="bs-Latn-BA" altLang="en-US" sz="3100" dirty="0" smtClean="0">
                <a:solidFill>
                  <a:schemeClr val="tx1"/>
                </a:solidFill>
              </a:rPr>
              <a:t>Iz </a:t>
            </a:r>
            <a:r>
              <a:rPr lang="bs-Latn-BA" altLang="en-US" sz="3100" dirty="0" err="1" smtClean="0">
                <a:solidFill>
                  <a:schemeClr val="tx1"/>
                </a:solidFill>
              </a:rPr>
              <a:t>ukidnog</a:t>
            </a:r>
            <a:r>
              <a:rPr lang="bs-Latn-BA" altLang="en-US" sz="3100" dirty="0" smtClean="0">
                <a:solidFill>
                  <a:schemeClr val="tx1"/>
                </a:solidFill>
              </a:rPr>
              <a:t> rješenja VS RS </a:t>
            </a:r>
            <a:r>
              <a:rPr lang="bs-Latn-BA" altLang="en-US" sz="3100" dirty="0" err="1" smtClean="0">
                <a:solidFill>
                  <a:schemeClr val="tx1"/>
                </a:solidFill>
              </a:rPr>
              <a:t>br</a:t>
            </a:r>
            <a:r>
              <a:rPr lang="bs-Latn-BA" altLang="en-US" sz="3100" dirty="0" smtClean="0">
                <a:solidFill>
                  <a:schemeClr val="tx1"/>
                </a:solidFill>
              </a:rPr>
              <a:t>: </a:t>
            </a:r>
            <a:r>
              <a:rPr lang="en-US" sz="3100" dirty="0">
                <a:latin typeface="Times New Roman" panose="02020603050405020304" pitchFamily="18" charset="0"/>
                <a:ea typeface="Times New Roman" panose="02020603050405020304" pitchFamily="18" charset="0"/>
              </a:rPr>
              <a:t>1</a:t>
            </a:r>
            <a:r>
              <a:rPr lang="sr-Cyrl-BA" sz="3100" dirty="0">
                <a:latin typeface="Times New Roman" panose="02020603050405020304" pitchFamily="18" charset="0"/>
                <a:ea typeface="Times New Roman" panose="02020603050405020304" pitchFamily="18" charset="0"/>
              </a:rPr>
              <a:t>5</a:t>
            </a:r>
            <a:r>
              <a:rPr lang="en-US" sz="3100" dirty="0">
                <a:latin typeface="Times New Roman" panose="02020603050405020304" pitchFamily="18" charset="0"/>
                <a:ea typeface="Times New Roman" panose="02020603050405020304" pitchFamily="18" charset="0"/>
              </a:rPr>
              <a:t> 0 K 00</a:t>
            </a:r>
            <a:r>
              <a:rPr lang="sr-Cyrl-BA" sz="3100" dirty="0">
                <a:latin typeface="Times New Roman" panose="02020603050405020304" pitchFamily="18" charset="0"/>
                <a:ea typeface="Times New Roman" panose="02020603050405020304" pitchFamily="18" charset="0"/>
              </a:rPr>
              <a:t>3779 </a:t>
            </a:r>
            <a:r>
              <a:rPr lang="en-US" sz="3100" dirty="0">
                <a:latin typeface="Times New Roman" panose="02020603050405020304" pitchFamily="18" charset="0"/>
                <a:ea typeface="Times New Roman" panose="02020603050405020304" pitchFamily="18" charset="0"/>
              </a:rPr>
              <a:t>1</a:t>
            </a:r>
            <a:r>
              <a:rPr lang="sr-Cyrl-BA" sz="3100" dirty="0">
                <a:latin typeface="Times New Roman" panose="02020603050405020304" pitchFamily="18" charset="0"/>
                <a:ea typeface="Times New Roman" panose="02020603050405020304" pitchFamily="18" charset="0"/>
              </a:rPr>
              <a:t>9</a:t>
            </a:r>
            <a:r>
              <a:rPr lang="en-US" sz="3100" dirty="0">
                <a:latin typeface="Times New Roman" panose="02020603050405020304" pitchFamily="18" charset="0"/>
                <a:ea typeface="Times New Roman" panose="02020603050405020304" pitchFamily="18" charset="0"/>
              </a:rPr>
              <a:t> </a:t>
            </a:r>
            <a:r>
              <a:rPr lang="en-US" sz="3100" dirty="0" err="1">
                <a:latin typeface="Times New Roman" panose="02020603050405020304" pitchFamily="18" charset="0"/>
                <a:ea typeface="Times New Roman" panose="02020603050405020304" pitchFamily="18" charset="0"/>
              </a:rPr>
              <a:t>Кж</a:t>
            </a:r>
            <a:r>
              <a:rPr lang="en-US" sz="3100" dirty="0">
                <a:latin typeface="Times New Roman" panose="02020603050405020304" pitchFamily="18" charset="0"/>
                <a:ea typeface="Times New Roman" panose="02020603050405020304" pitchFamily="18" charset="0"/>
              </a:rPr>
              <a:t> </a:t>
            </a:r>
            <a:r>
              <a:rPr lang="sr-Cyrl-BA" sz="3100" dirty="0">
                <a:latin typeface="Times New Roman" panose="02020603050405020304" pitchFamily="18" charset="0"/>
                <a:ea typeface="Times New Roman" panose="02020603050405020304" pitchFamily="18" charset="0"/>
              </a:rPr>
              <a:t>4</a:t>
            </a:r>
            <a:r>
              <a:rPr lang="en-US" sz="3200" dirty="0">
                <a:latin typeface="Times New Roman" panose="02020603050405020304" pitchFamily="18" charset="0"/>
                <a:ea typeface="Times New Roman" panose="02020603050405020304" pitchFamily="18" charset="0"/>
              </a:rPr>
              <a:t/>
            </a:r>
            <a:br>
              <a:rPr lang="en-US" sz="3200" dirty="0">
                <a:latin typeface="Times New Roman" panose="02020603050405020304" pitchFamily="18" charset="0"/>
                <a:ea typeface="Times New Roman" panose="02020603050405020304" pitchFamily="18" charset="0"/>
              </a:rPr>
            </a:br>
            <a:endParaRPr lang="en-US" altLang="en-US" sz="3200" dirty="0" smtClean="0">
              <a:solidFill>
                <a:schemeClr val="tx1"/>
              </a:solidFill>
            </a:endParaRPr>
          </a:p>
        </p:txBody>
      </p:sp>
      <p:sp>
        <p:nvSpPr>
          <p:cNvPr id="3" name="Content Placeholder 2"/>
          <p:cNvSpPr>
            <a:spLocks noGrp="1"/>
          </p:cNvSpPr>
          <p:nvPr>
            <p:ph idx="1"/>
          </p:nvPr>
        </p:nvSpPr>
        <p:spPr/>
        <p:txBody>
          <a:bodyPr>
            <a:normAutofit/>
          </a:bodyPr>
          <a:lstStyle/>
          <a:p>
            <a:pPr algn="just">
              <a:spcAft>
                <a:spcPts val="0"/>
              </a:spcAft>
            </a:pPr>
            <a:r>
              <a:rPr lang="sr-Latn-CS" sz="1800" dirty="0" smtClean="0">
                <a:latin typeface="Times New Roman" panose="02020603050405020304" pitchFamily="18" charset="0"/>
                <a:ea typeface="Times New Roman" panose="02020603050405020304" pitchFamily="18" charset="0"/>
              </a:rPr>
              <a:t>„Osnovano </a:t>
            </a:r>
            <a:r>
              <a:rPr lang="sr-Latn-CS" sz="1800" dirty="0">
                <a:latin typeface="Times New Roman" panose="02020603050405020304" pitchFamily="18" charset="0"/>
                <a:ea typeface="Times New Roman" panose="02020603050405020304" pitchFamily="18" charset="0"/>
              </a:rPr>
              <a:t>se u žalbi branioca optuženog ukazuje da je pobijana presuda zasnovana na iskazu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a:t>
            </a:r>
            <a:r>
              <a:rPr lang="sr-Latn-CS" sz="1800" dirty="0" smtClean="0">
                <a:latin typeface="Times New Roman" panose="02020603050405020304" pitchFamily="18" charset="0"/>
                <a:ea typeface="Times New Roman" panose="02020603050405020304" pitchFamily="18" charset="0"/>
              </a:rPr>
              <a:t>R.P. </a:t>
            </a:r>
            <a:r>
              <a:rPr lang="sr-Latn-CS" sz="1800" dirty="0">
                <a:latin typeface="Times New Roman" panose="02020603050405020304" pitchFamily="18" charset="0"/>
                <a:ea typeface="Times New Roman" panose="02020603050405020304" pitchFamily="18" charset="0"/>
              </a:rPr>
              <a:t>dat u istrazi na zapisniku o saslušanju  Policijske uprave Trebinje od 11.02.2018. godine, koji dokaz nije izveden na glavnom pretresu pred prvostepenim sudom</a:t>
            </a:r>
            <a:r>
              <a:rPr lang="sr-Latn-CS" sz="1800" dirty="0" smtClean="0">
                <a:latin typeface="Times New Roman" panose="02020603050405020304" pitchFamily="18" charset="0"/>
                <a:ea typeface="Times New Roman" panose="02020603050405020304" pitchFamily="18" charset="0"/>
              </a:rPr>
              <a:t>.</a:t>
            </a:r>
            <a:r>
              <a:rPr lang="sr-Latn-CS" sz="1800" dirty="0">
                <a:latin typeface="Times New Roman" panose="02020603050405020304" pitchFamily="18" charset="0"/>
                <a:ea typeface="Times New Roman" panose="02020603050405020304" pitchFamily="18" charset="0"/>
              </a:rPr>
              <a:t> </a:t>
            </a:r>
            <a:r>
              <a:rPr lang="sr-Latn-CS" sz="1800" dirty="0" smtClean="0">
                <a:latin typeface="Times New Roman" panose="02020603050405020304" pitchFamily="18" charset="0"/>
                <a:ea typeface="Times New Roman" panose="02020603050405020304" pitchFamily="18" charset="0"/>
              </a:rPr>
              <a:t>Navedeni </a:t>
            </a:r>
            <a:r>
              <a:rPr lang="sr-Latn-CS" sz="1800" dirty="0">
                <a:latin typeface="Times New Roman" panose="02020603050405020304" pitchFamily="18" charset="0"/>
                <a:ea typeface="Times New Roman" panose="02020603050405020304" pitchFamily="18" charset="0"/>
              </a:rPr>
              <a:t>zapisnik je pobrojan na strani 8. pobijane presude, kao jedan od „pisanih dokaza koji su predati u spisu“, kako je to navedeno na strani 6.,  a zatim, na strani 16. pobijana presuda vrši interpretaciju iskaza ovog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iz istrage, a nakon toga i </a:t>
            </a:r>
            <a:r>
              <a:rPr lang="sr-Latn-CS" sz="1800" dirty="0" err="1">
                <a:latin typeface="Times New Roman" panose="02020603050405020304" pitchFamily="18" charset="0"/>
                <a:ea typeface="Times New Roman" panose="02020603050405020304" pitchFamily="18" charset="0"/>
              </a:rPr>
              <a:t>ocjenu</a:t>
            </a:r>
            <a:r>
              <a:rPr lang="sr-Latn-CS" sz="1800" dirty="0">
                <a:latin typeface="Times New Roman" panose="02020603050405020304" pitchFamily="18" charset="0"/>
                <a:ea typeface="Times New Roman" panose="02020603050405020304" pitchFamily="18" charset="0"/>
              </a:rPr>
              <a:t> i u konačnosti utvrđuje da iz iskaza ovog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proizilazi da je optuženi zagrlio oštećenog. Međutim, uvidom u prepisa audio snimka glavnog pretresa, ovaj sud utvrđuje da pomenuti zapisnik nije korišten od stranaka i branioca u smislu odredbe člana 288. stav 1. ZKP RS, zbog čega isti nije mogao biti ni priložen kao dokazni materijal, niti sa na njemu može zasnovati presuda</a:t>
            </a:r>
            <a:r>
              <a:rPr lang="sr-Latn-CS" sz="1800" b="1" dirty="0">
                <a:latin typeface="Times New Roman" panose="02020603050405020304" pitchFamily="18" charset="0"/>
                <a:ea typeface="Times New Roman" panose="02020603050405020304" pitchFamily="18" charset="0"/>
              </a:rPr>
              <a:t>.</a:t>
            </a:r>
            <a:r>
              <a:rPr lang="sr-Latn-CS" sz="1800" dirty="0">
                <a:latin typeface="Times New Roman" panose="02020603050405020304" pitchFamily="18" charset="0"/>
                <a:ea typeface="Times New Roman" panose="02020603050405020304" pitchFamily="18" charset="0"/>
              </a:rPr>
              <a:t> Postupajući na ovakav način, prvostepeni sud je nepravilno </a:t>
            </a:r>
            <a:r>
              <a:rPr lang="sr-Latn-CS" sz="1800" dirty="0" err="1">
                <a:latin typeface="Times New Roman" panose="02020603050405020304" pitchFamily="18" charset="0"/>
                <a:ea typeface="Times New Roman" panose="02020603050405020304" pitchFamily="18" charset="0"/>
              </a:rPr>
              <a:t>primjenio</a:t>
            </a:r>
            <a:r>
              <a:rPr lang="sr-Latn-CS" sz="1800" dirty="0">
                <a:latin typeface="Times New Roman" panose="02020603050405020304" pitchFamily="18" charset="0"/>
                <a:ea typeface="Times New Roman" panose="02020603050405020304" pitchFamily="18" charset="0"/>
              </a:rPr>
              <a:t> odredbu člana 288. stav 1. ZKP RS, što je po </a:t>
            </a:r>
            <a:r>
              <a:rPr lang="sr-Latn-CS" sz="1800" dirty="0" err="1">
                <a:latin typeface="Times New Roman" panose="02020603050405020304" pitchFamily="18" charset="0"/>
                <a:ea typeface="Times New Roman" panose="02020603050405020304" pitchFamily="18" charset="0"/>
              </a:rPr>
              <a:t>ocjeni</a:t>
            </a:r>
            <a:r>
              <a:rPr lang="sr-Latn-CS" sz="1800" dirty="0">
                <a:latin typeface="Times New Roman" panose="02020603050405020304" pitchFamily="18" charset="0"/>
                <a:ea typeface="Times New Roman" panose="02020603050405020304" pitchFamily="18" charset="0"/>
              </a:rPr>
              <a:t> ovog suda, moglo biti od uticaja na zakonito i pravilno donošenje presude, pa je tako počinio bitnu povredu odredaba krivičnog postupka iz člana 311. stav 2. u vezi sa članom 288. stav 1.</a:t>
            </a:r>
            <a:r>
              <a:rPr lang="sr-Latn-CS" sz="1800" b="1" dirty="0">
                <a:latin typeface="Times New Roman" panose="02020603050405020304" pitchFamily="18" charset="0"/>
                <a:ea typeface="Times New Roman" panose="02020603050405020304" pitchFamily="18" charset="0"/>
              </a:rPr>
              <a:t> </a:t>
            </a:r>
            <a:r>
              <a:rPr lang="sr-Latn-CS" sz="1800" dirty="0">
                <a:latin typeface="Times New Roman" panose="02020603050405020304" pitchFamily="18" charset="0"/>
                <a:ea typeface="Times New Roman" panose="02020603050405020304" pitchFamily="18" charset="0"/>
              </a:rPr>
              <a:t>ZKP RS</a:t>
            </a:r>
            <a:r>
              <a:rPr lang="sr-Latn-CS" sz="1800" dirty="0" smtClean="0">
                <a:latin typeface="Times New Roman" panose="02020603050405020304" pitchFamily="18"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0" indent="0" algn="just">
              <a:buNone/>
              <a:defRPr/>
            </a:pPr>
            <a:endParaRPr lang="en-US" sz="1800" dirty="0" smtClean="0">
              <a:solidFill>
                <a:schemeClr val="tx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600" dirty="0" smtClean="0"/>
              <a:t>Član 311. stav 2. u vezi sa članom</a:t>
            </a:r>
            <a:r>
              <a:rPr lang="sr-Latn-CS" sz="3600" dirty="0">
                <a:latin typeface="Times New Roman" panose="02020603050405020304" pitchFamily="18" charset="0"/>
                <a:ea typeface="Times New Roman" panose="02020603050405020304" pitchFamily="18" charset="0"/>
              </a:rPr>
              <a:t> 14. i 295. stav 2. ZKP RS </a:t>
            </a:r>
            <a:endParaRPr lang="en-US" sz="3600" dirty="0"/>
          </a:p>
        </p:txBody>
      </p:sp>
      <p:sp>
        <p:nvSpPr>
          <p:cNvPr id="3" name="Content Placeholder 2"/>
          <p:cNvSpPr>
            <a:spLocks noGrp="1"/>
          </p:cNvSpPr>
          <p:nvPr>
            <p:ph idx="1"/>
          </p:nvPr>
        </p:nvSpPr>
        <p:spPr/>
        <p:txBody>
          <a:bodyPr>
            <a:normAutofit/>
          </a:bodyPr>
          <a:lstStyle/>
          <a:p>
            <a:pPr marL="0" indent="0" algn="just">
              <a:buNone/>
            </a:pPr>
            <a:r>
              <a:rPr lang="sr-Latn-CS" sz="3200" dirty="0" smtClean="0">
                <a:latin typeface="Times New Roman" panose="02020603050405020304" pitchFamily="18" charset="0"/>
                <a:ea typeface="Times New Roman" panose="02020603050405020304" pitchFamily="18" charset="0"/>
              </a:rPr>
              <a:t>Odredba </a:t>
            </a:r>
            <a:r>
              <a:rPr lang="sr-Latn-CS" sz="3200" dirty="0">
                <a:latin typeface="Times New Roman" panose="02020603050405020304" pitchFamily="18" charset="0"/>
                <a:ea typeface="Times New Roman" panose="02020603050405020304" pitchFamily="18" charset="0"/>
              </a:rPr>
              <a:t>člana 6. stav 1. EKLJP, obavezuju sudove da između ostalog, obrazlože svoje presude. Međutim, ta obaveza ne može biti shvaćena da se u presudi iznesu svi detalji i daju odgovore na sva postavljena pitanja i iznesene argumente. </a:t>
            </a:r>
            <a:endParaRPr lang="en-US" sz="3200" dirty="0"/>
          </a:p>
        </p:txBody>
      </p:sp>
    </p:spTree>
    <p:extLst>
      <p:ext uri="{BB962C8B-B14F-4D97-AF65-F5344CB8AC3E}">
        <p14:creationId xmlns:p14="http://schemas.microsoft.com/office/powerpoint/2010/main" val="952127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600" dirty="0" smtClean="0"/>
              <a:t>Iz presude VS RS </a:t>
            </a:r>
            <a:r>
              <a:rPr lang="bs-Latn-BA" sz="3600" dirty="0" err="1" smtClean="0"/>
              <a:t>br</a:t>
            </a:r>
            <a:r>
              <a:rPr lang="bs-Latn-BA" sz="3600" dirty="0" smtClean="0"/>
              <a:t>: </a:t>
            </a:r>
            <a:r>
              <a:rPr lang="en-US" sz="3600" dirty="0">
                <a:latin typeface="Times New Roman" panose="02020603050405020304" pitchFamily="18" charset="0"/>
                <a:ea typeface="Times New Roman" panose="02020603050405020304" pitchFamily="18" charset="0"/>
              </a:rPr>
              <a:t>1</a:t>
            </a:r>
            <a:r>
              <a:rPr lang="sr-Cyrl-BA" sz="3600" dirty="0">
                <a:latin typeface="Times New Roman" panose="02020603050405020304" pitchFamily="18" charset="0"/>
                <a:ea typeface="Times New Roman" panose="02020603050405020304" pitchFamily="18" charset="0"/>
              </a:rPr>
              <a:t>3</a:t>
            </a:r>
            <a:r>
              <a:rPr lang="en-US" sz="3600" dirty="0">
                <a:latin typeface="Times New Roman" panose="02020603050405020304" pitchFamily="18" charset="0"/>
                <a:ea typeface="Times New Roman" panose="02020603050405020304" pitchFamily="18" charset="0"/>
              </a:rPr>
              <a:t> 0 K 003650 1</a:t>
            </a:r>
            <a:r>
              <a:rPr lang="sr-Cyrl-BA" sz="3600" dirty="0">
                <a:latin typeface="Times New Roman" panose="02020603050405020304" pitchFamily="18" charset="0"/>
                <a:ea typeface="Times New Roman" panose="02020603050405020304" pitchFamily="18" charset="0"/>
              </a:rPr>
              <a:t>8</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Кж</a:t>
            </a:r>
            <a:r>
              <a:rPr lang="en-US" sz="3600" dirty="0">
                <a:latin typeface="Times New Roman" panose="02020603050405020304" pitchFamily="18" charset="0"/>
                <a:ea typeface="Times New Roman" panose="02020603050405020304" pitchFamily="18" charset="0"/>
              </a:rPr>
              <a:t> </a:t>
            </a:r>
            <a:endParaRPr lang="en-US" sz="3600" dirty="0"/>
          </a:p>
        </p:txBody>
      </p:sp>
      <p:sp>
        <p:nvSpPr>
          <p:cNvPr id="3" name="Content Placeholder 2"/>
          <p:cNvSpPr>
            <a:spLocks noGrp="1"/>
          </p:cNvSpPr>
          <p:nvPr>
            <p:ph idx="1"/>
          </p:nvPr>
        </p:nvSpPr>
        <p:spPr/>
        <p:txBody>
          <a:bodyPr>
            <a:normAutofit fontScale="85000" lnSpcReduction="20000"/>
          </a:bodyPr>
          <a:lstStyle/>
          <a:p>
            <a:pPr marL="0" indent="0" algn="just">
              <a:spcAft>
                <a:spcPts val="0"/>
              </a:spcAft>
              <a:buNone/>
            </a:pPr>
            <a:r>
              <a:rPr lang="sr-Latn-CS" dirty="0" smtClean="0">
                <a:latin typeface="Times New Roman" panose="02020603050405020304" pitchFamily="18" charset="0"/>
                <a:ea typeface="Times New Roman" panose="02020603050405020304" pitchFamily="18" charset="0"/>
              </a:rPr>
              <a:t>„Evropski </a:t>
            </a:r>
            <a:r>
              <a:rPr lang="sr-Latn-CS" dirty="0">
                <a:latin typeface="Times New Roman" panose="02020603050405020304" pitchFamily="18" charset="0"/>
                <a:ea typeface="Times New Roman" panose="02020603050405020304" pitchFamily="18" charset="0"/>
              </a:rPr>
              <a:t>sud za ljudska prava u Strazburu i Ustavni sud Bosne i Hercegovine su u brojnim odlukama ukazali na to da sudovi imaju određenu diskrecionu </a:t>
            </a:r>
            <a:r>
              <a:rPr lang="sr-Latn-CS" dirty="0" err="1">
                <a:latin typeface="Times New Roman" panose="02020603050405020304" pitchFamily="18" charset="0"/>
                <a:ea typeface="Times New Roman" panose="02020603050405020304" pitchFamily="18" charset="0"/>
              </a:rPr>
              <a:t>ocjenu</a:t>
            </a:r>
            <a:r>
              <a:rPr lang="sr-Latn-CS" dirty="0">
                <a:latin typeface="Times New Roman" panose="02020603050405020304" pitchFamily="18" charset="0"/>
                <a:ea typeface="Times New Roman" panose="02020603050405020304" pitchFamily="18" charset="0"/>
              </a:rPr>
              <a:t> u vezi s tim koje će argumente i dokaze prihvatiti u određenom predmetu, ali istovremeno imaju obavezu da obrazlože svoju odluku tako što će navesti jasne i razumljive razloge na kojima su tu odluku zasnovali. U konkretnom slučaju, u obrazloženju pobijane presude iscrpno su pobrojani svi dokazi koji su sprovedeni na glavnom pretresu, te je detaljno navedeno na kojim dokazima je presuda zasnivana i svi ti dokazi su brižljivo i </a:t>
            </a:r>
            <a:r>
              <a:rPr lang="sr-Latn-CS" dirty="0" err="1">
                <a:latin typeface="Times New Roman" panose="02020603050405020304" pitchFamily="18" charset="0"/>
                <a:ea typeface="Times New Roman" panose="02020603050405020304" pitchFamily="18" charset="0"/>
              </a:rPr>
              <a:t>savjesno</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ocjenjeni</a:t>
            </a:r>
            <a:r>
              <a:rPr lang="sr-Latn-CS" dirty="0">
                <a:latin typeface="Times New Roman" panose="02020603050405020304" pitchFamily="18" charset="0"/>
                <a:ea typeface="Times New Roman" panose="02020603050405020304" pitchFamily="18" charset="0"/>
              </a:rPr>
              <a:t> kako pojedinačno, tako i u vezi sa drugim dokazima, data su obrazloženja i razlozi zbog kojih su ti dokazi prihvaćeni, a istovremeno su analizirani i </a:t>
            </a:r>
            <a:r>
              <a:rPr lang="sr-Latn-CS" dirty="0" err="1">
                <a:latin typeface="Times New Roman" panose="02020603050405020304" pitchFamily="18" charset="0"/>
                <a:ea typeface="Times New Roman" panose="02020603050405020304" pitchFamily="18" charset="0"/>
              </a:rPr>
              <a:t>ocjenjeni</a:t>
            </a:r>
            <a:r>
              <a:rPr lang="sr-Latn-CS" dirty="0">
                <a:latin typeface="Times New Roman" panose="02020603050405020304" pitchFamily="18" charset="0"/>
                <a:ea typeface="Times New Roman" panose="02020603050405020304" pitchFamily="18" charset="0"/>
              </a:rPr>
              <a:t> i dokazi odbrane u pogledu odlučnih činjenica. Ovakvo obrazloženje ne ostavlja utisak proizvoljnosti, zbog čega se ne može prihvatiti ni tvrdnja iz žalbe da prvostepeni sud nije sa jednakom  pažnjom ispitao i utvrdio kako činjenice koje terete optuženog, tako i one koje mu idu korist. </a:t>
            </a:r>
            <a:r>
              <a:rPr lang="sr-Latn-CS" dirty="0" err="1">
                <a:latin typeface="Times New Roman" panose="02020603050405020304" pitchFamily="18" charset="0"/>
                <a:ea typeface="Times New Roman" panose="02020603050405020304" pitchFamily="18" charset="0"/>
              </a:rPr>
              <a:t>Slijedom</a:t>
            </a:r>
            <a:r>
              <a:rPr lang="sr-Latn-CS" dirty="0">
                <a:latin typeface="Times New Roman" panose="02020603050405020304" pitchFamily="18" charset="0"/>
                <a:ea typeface="Times New Roman" panose="02020603050405020304" pitchFamily="18" charset="0"/>
              </a:rPr>
              <a:t> navedenog, neosnovani su prigovori ove žalbe o bitnoj povredi odredaba krivičnog postupka iz člana 311. stav 2 u vezi sa članom 14. i 295. stav 2. ZKP RS i o povredi prava na pravično suđenje iz člana 6. stav 1. i 2. EKLJP</a:t>
            </a:r>
            <a:r>
              <a:rPr lang="sr-Latn-CS" dirty="0" smtClean="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789578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200" dirty="0" smtClean="0"/>
              <a:t>Član 311. stav 2. u vezi sa članom 266. st.2</a:t>
            </a:r>
            <a:endParaRPr lang="en-US" sz="3200" dirty="0"/>
          </a:p>
        </p:txBody>
      </p:sp>
      <p:sp>
        <p:nvSpPr>
          <p:cNvPr id="3" name="Content Placeholder 2"/>
          <p:cNvSpPr>
            <a:spLocks noGrp="1"/>
          </p:cNvSpPr>
          <p:nvPr>
            <p:ph idx="1"/>
          </p:nvPr>
        </p:nvSpPr>
        <p:spPr/>
        <p:txBody>
          <a:bodyPr>
            <a:normAutofit fontScale="92500" lnSpcReduction="20000"/>
          </a:bodyPr>
          <a:lstStyle/>
          <a:p>
            <a:pPr marL="0" indent="0">
              <a:buNone/>
            </a:pPr>
            <a:endParaRPr lang="sr-Latn-CS" dirty="0" smtClean="0">
              <a:latin typeface="Times New Roman" panose="02020603050405020304" pitchFamily="18" charset="0"/>
              <a:ea typeface="Times New Roman" panose="02020603050405020304" pitchFamily="18" charset="0"/>
            </a:endParaRPr>
          </a:p>
          <a:p>
            <a:pPr indent="0" algn="just">
              <a:spcAft>
                <a:spcPts val="0"/>
              </a:spcAft>
              <a:buNone/>
            </a:pPr>
            <a:r>
              <a:rPr lang="sr-Latn-CS" sz="2800" dirty="0" smtClean="0">
                <a:latin typeface="Times New Roman" panose="02020603050405020304" pitchFamily="18" charset="0"/>
                <a:ea typeface="Times New Roman" panose="02020603050405020304" pitchFamily="18" charset="0"/>
              </a:rPr>
              <a:t>Iz </a:t>
            </a:r>
            <a:r>
              <a:rPr lang="sr-Latn-CS" sz="2800" dirty="0">
                <a:latin typeface="Times New Roman" panose="02020603050405020304" pitchFamily="18" charset="0"/>
                <a:ea typeface="Times New Roman" panose="02020603050405020304" pitchFamily="18" charset="0"/>
              </a:rPr>
              <a:t>sadržaja odredbe člana 266. stav 2. ZKP RS, proizlazi da ukoliko je došlo do </a:t>
            </a:r>
            <a:r>
              <a:rPr lang="sr-Latn-CS" sz="2800" dirty="0" err="1">
                <a:latin typeface="Times New Roman" panose="02020603050405020304" pitchFamily="18" charset="0"/>
                <a:ea typeface="Times New Roman" panose="02020603050405020304" pitchFamily="18" charset="0"/>
              </a:rPr>
              <a:t>izmjene</a:t>
            </a:r>
            <a:r>
              <a:rPr lang="sr-Latn-CS" sz="2800" dirty="0">
                <a:latin typeface="Times New Roman" panose="02020603050405020304" pitchFamily="18" charset="0"/>
                <a:ea typeface="Times New Roman" panose="02020603050405020304" pitchFamily="18" charset="0"/>
              </a:rPr>
              <a:t> u sastavu </a:t>
            </a:r>
            <a:r>
              <a:rPr lang="sr-Latn-CS" sz="2800" dirty="0" err="1">
                <a:latin typeface="Times New Roman" panose="02020603050405020304" pitchFamily="18" charset="0"/>
                <a:ea typeface="Times New Roman" panose="02020603050405020304" pitchFamily="18" charset="0"/>
              </a:rPr>
              <a:t>vijeća</a:t>
            </a:r>
            <a:r>
              <a:rPr lang="sr-Latn-CS" sz="2800" dirty="0">
                <a:latin typeface="Times New Roman" panose="02020603050405020304" pitchFamily="18" charset="0"/>
                <a:ea typeface="Times New Roman" panose="02020603050405020304" pitchFamily="18" charset="0"/>
              </a:rPr>
              <a:t>  ili ako je odgađanje trajalo duže od 30 dana, više ne postoji </a:t>
            </a:r>
            <a:r>
              <a:rPr lang="sr-Latn-CS" sz="2800" dirty="0" err="1">
                <a:latin typeface="Times New Roman" panose="02020603050405020304" pitchFamily="18" charset="0"/>
                <a:ea typeface="Times New Roman" panose="02020603050405020304" pitchFamily="18" charset="0"/>
              </a:rPr>
              <a:t>cjelina</a:t>
            </a:r>
            <a:r>
              <a:rPr lang="sr-Latn-CS" sz="2800" dirty="0">
                <a:latin typeface="Times New Roman" panose="02020603050405020304" pitchFamily="18" charset="0"/>
                <a:ea typeface="Times New Roman" panose="02020603050405020304" pitchFamily="18" charset="0"/>
              </a:rPr>
              <a:t> između odgođenog i nastavljenog glavnog pretresa, što obavezuje </a:t>
            </a:r>
            <a:r>
              <a:rPr lang="sr-Latn-CS" sz="2800" dirty="0" err="1">
                <a:latin typeface="Times New Roman" panose="02020603050405020304" pitchFamily="18" charset="0"/>
                <a:ea typeface="Times New Roman" panose="02020603050405020304" pitchFamily="18" charset="0"/>
              </a:rPr>
              <a:t>sudeće</a:t>
            </a:r>
            <a:r>
              <a:rPr lang="sr-Latn-CS" sz="2800" dirty="0">
                <a:latin typeface="Times New Roman" panose="02020603050405020304" pitchFamily="18" charset="0"/>
                <a:ea typeface="Times New Roman" panose="02020603050405020304" pitchFamily="18" charset="0"/>
              </a:rPr>
              <a:t> </a:t>
            </a:r>
            <a:r>
              <a:rPr lang="sr-Latn-CS" sz="2800" dirty="0" err="1">
                <a:latin typeface="Times New Roman" panose="02020603050405020304" pitchFamily="18" charset="0"/>
                <a:ea typeface="Times New Roman" panose="02020603050405020304" pitchFamily="18" charset="0"/>
              </a:rPr>
              <a:t>vijeće</a:t>
            </a:r>
            <a:r>
              <a:rPr lang="sr-Latn-CS" sz="2800" dirty="0">
                <a:latin typeface="Times New Roman" panose="02020603050405020304" pitchFamily="18" charset="0"/>
                <a:ea typeface="Times New Roman" panose="02020603050405020304" pitchFamily="18" charset="0"/>
              </a:rPr>
              <a:t> da glavni pretres počne iznova i nije predviđen, niti moguć nikakav izuzetak, ni pod kojim uslovima, s tim što </a:t>
            </a:r>
            <a:r>
              <a:rPr lang="sr-Latn-CS" sz="2800" dirty="0" err="1">
                <a:latin typeface="Times New Roman" panose="02020603050405020304" pitchFamily="18" charset="0"/>
                <a:ea typeface="Times New Roman" panose="02020603050405020304" pitchFamily="18" charset="0"/>
              </a:rPr>
              <a:t>vijeće</a:t>
            </a:r>
            <a:r>
              <a:rPr lang="sr-Latn-CS" sz="2800" dirty="0">
                <a:latin typeface="Times New Roman" panose="02020603050405020304" pitchFamily="18" charset="0"/>
                <a:ea typeface="Times New Roman" panose="02020603050405020304" pitchFamily="18" charset="0"/>
              </a:rPr>
              <a:t> može odlučiti da se u ovakvom slučaju </a:t>
            </a:r>
            <a:r>
              <a:rPr lang="sr-Latn-CS" sz="2800" dirty="0" err="1">
                <a:latin typeface="Times New Roman" panose="02020603050405020304" pitchFamily="18" charset="0"/>
                <a:ea typeface="Times New Roman" panose="02020603050405020304" pitchFamily="18" charset="0"/>
              </a:rPr>
              <a:t>svjedoci</a:t>
            </a:r>
            <a:r>
              <a:rPr lang="sr-Latn-CS" sz="2800" dirty="0">
                <a:latin typeface="Times New Roman" panose="02020603050405020304" pitchFamily="18" charset="0"/>
                <a:ea typeface="Times New Roman" panose="02020603050405020304" pitchFamily="18" charset="0"/>
              </a:rPr>
              <a:t> i </a:t>
            </a:r>
            <a:r>
              <a:rPr lang="sr-Latn-CS" sz="2800" dirty="0" err="1">
                <a:latin typeface="Times New Roman" panose="02020603050405020304" pitchFamily="18" charset="0"/>
                <a:ea typeface="Times New Roman" panose="02020603050405020304" pitchFamily="18" charset="0"/>
              </a:rPr>
              <a:t>vještaci</a:t>
            </a:r>
            <a:r>
              <a:rPr lang="sr-Latn-CS" sz="2800" dirty="0">
                <a:latin typeface="Times New Roman" panose="02020603050405020304" pitchFamily="18" charset="0"/>
                <a:ea typeface="Times New Roman" panose="02020603050405020304" pitchFamily="18" charset="0"/>
              </a:rPr>
              <a:t> ne saslušavaju ponovo i da se ne vrši novi uviđaj, nego da se koriste iskazi </a:t>
            </a:r>
            <a:r>
              <a:rPr lang="sr-Latn-CS" sz="2800" dirty="0" err="1">
                <a:latin typeface="Times New Roman" panose="02020603050405020304" pitchFamily="18" charset="0"/>
                <a:ea typeface="Times New Roman" panose="02020603050405020304" pitchFamily="18" charset="0"/>
              </a:rPr>
              <a:t>svjedoka</a:t>
            </a:r>
            <a:r>
              <a:rPr lang="sr-Latn-CS" sz="2800" dirty="0">
                <a:latin typeface="Times New Roman" panose="02020603050405020304" pitchFamily="18" charset="0"/>
                <a:ea typeface="Times New Roman" panose="02020603050405020304" pitchFamily="18" charset="0"/>
              </a:rPr>
              <a:t> i </a:t>
            </a:r>
            <a:r>
              <a:rPr lang="sr-Latn-CS" sz="2800" dirty="0" err="1">
                <a:latin typeface="Times New Roman" panose="02020603050405020304" pitchFamily="18" charset="0"/>
                <a:ea typeface="Times New Roman" panose="02020603050405020304" pitchFamily="18" charset="0"/>
              </a:rPr>
              <a:t>vještaka</a:t>
            </a:r>
            <a:r>
              <a:rPr lang="sr-Latn-CS" sz="2800" dirty="0">
                <a:latin typeface="Times New Roman" panose="02020603050405020304" pitchFamily="18" charset="0"/>
                <a:ea typeface="Times New Roman" panose="02020603050405020304" pitchFamily="18" charset="0"/>
              </a:rPr>
              <a:t> dati na ranijem glavnom pretresu, odnosno da se koristi zapisnik o uviđaju, ali samo ako su se stranke i branilac saglasili sa tim</a:t>
            </a:r>
            <a:r>
              <a:rPr lang="sr-Latn-CS" sz="2800" dirty="0" smtClean="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80940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600" dirty="0" smtClean="0"/>
              <a:t>Iz </a:t>
            </a:r>
            <a:r>
              <a:rPr lang="bs-Latn-BA" sz="3600" dirty="0" err="1" smtClean="0"/>
              <a:t>ukidnog</a:t>
            </a:r>
            <a:r>
              <a:rPr lang="bs-Latn-BA" sz="3600" dirty="0" smtClean="0"/>
              <a:t> rješenja VS RS </a:t>
            </a:r>
            <a:r>
              <a:rPr lang="bs-Latn-BA" sz="3600" dirty="0" err="1" smtClean="0"/>
              <a:t>br</a:t>
            </a:r>
            <a:r>
              <a:rPr lang="bs-Latn-BA" sz="3600" dirty="0" smtClean="0"/>
              <a:t>:</a:t>
            </a:r>
            <a:r>
              <a:rPr lang="en-US" sz="3600" dirty="0">
                <a:latin typeface="Times New Roman" panose="02020603050405020304" pitchFamily="18" charset="0"/>
                <a:ea typeface="Times New Roman" panose="02020603050405020304" pitchFamily="18" charset="0"/>
              </a:rPr>
              <a:t>14 0 </a:t>
            </a:r>
            <a:r>
              <a:rPr lang="sr-Cyrl-CS" sz="3600" dirty="0">
                <a:latin typeface="Times New Roman" panose="02020603050405020304" pitchFamily="18" charset="0"/>
                <a:ea typeface="Times New Roman" panose="02020603050405020304" pitchFamily="18" charset="0"/>
              </a:rPr>
              <a:t>К 0</a:t>
            </a:r>
            <a:r>
              <a:rPr lang="sr-Cyrl-RS" sz="3600" dirty="0">
                <a:latin typeface="Times New Roman" panose="02020603050405020304" pitchFamily="18" charset="0"/>
                <a:ea typeface="Times New Roman" panose="02020603050405020304" pitchFamily="18" charset="0"/>
              </a:rPr>
              <a:t>0</a:t>
            </a:r>
            <a:r>
              <a:rPr lang="bs-Latn-BA" sz="3600" dirty="0">
                <a:latin typeface="Times New Roman" panose="02020603050405020304" pitchFamily="18" charset="0"/>
                <a:ea typeface="Times New Roman" panose="02020603050405020304" pitchFamily="18" charset="0"/>
              </a:rPr>
              <a:t>2</a:t>
            </a:r>
            <a:r>
              <a:rPr lang="sr-Cyrl-BA" sz="3600" dirty="0">
                <a:latin typeface="Times New Roman" panose="02020603050405020304" pitchFamily="18" charset="0"/>
                <a:ea typeface="Times New Roman" panose="02020603050405020304" pitchFamily="18" charset="0"/>
              </a:rPr>
              <a:t>480 </a:t>
            </a:r>
            <a:r>
              <a:rPr lang="sr-Cyrl-CS" sz="3600" dirty="0">
                <a:latin typeface="Times New Roman" panose="02020603050405020304" pitchFamily="18" charset="0"/>
                <a:ea typeface="Times New Roman" panose="02020603050405020304" pitchFamily="18" charset="0"/>
              </a:rPr>
              <a:t>16 </a:t>
            </a:r>
            <a:r>
              <a:rPr lang="sr-Cyrl-CS" sz="3600" dirty="0" err="1">
                <a:latin typeface="Times New Roman" panose="02020603050405020304" pitchFamily="18" charset="0"/>
                <a:ea typeface="Times New Roman" panose="02020603050405020304" pitchFamily="18" charset="0"/>
              </a:rPr>
              <a:t>Кж</a:t>
            </a:r>
            <a:r>
              <a:rPr lang="sr-Cyrl-CS" sz="3600" dirty="0">
                <a:latin typeface="Times New Roman" panose="02020603050405020304" pitchFamily="18" charset="0"/>
                <a:ea typeface="Times New Roman" panose="02020603050405020304" pitchFamily="18" charset="0"/>
              </a:rPr>
              <a:t> </a:t>
            </a:r>
            <a:endParaRPr lang="en-US" sz="3600" dirty="0"/>
          </a:p>
        </p:txBody>
      </p:sp>
      <p:sp>
        <p:nvSpPr>
          <p:cNvPr id="3" name="Content Placeholder 2"/>
          <p:cNvSpPr>
            <a:spLocks noGrp="1"/>
          </p:cNvSpPr>
          <p:nvPr>
            <p:ph idx="1"/>
          </p:nvPr>
        </p:nvSpPr>
        <p:spPr/>
        <p:txBody>
          <a:bodyPr>
            <a:normAutofit fontScale="77500" lnSpcReduction="20000"/>
          </a:bodyPr>
          <a:lstStyle/>
          <a:p>
            <a:pPr indent="0" algn="just">
              <a:spcAft>
                <a:spcPts val="0"/>
              </a:spcAft>
              <a:buNone/>
            </a:pPr>
            <a:r>
              <a:rPr lang="sr-Latn-CS" dirty="0" smtClean="0">
                <a:latin typeface="Times New Roman" panose="02020603050405020304" pitchFamily="18" charset="0"/>
                <a:ea typeface="Times New Roman" panose="02020603050405020304" pitchFamily="18" charset="0"/>
              </a:rPr>
              <a:t>Dakle</a:t>
            </a:r>
            <a:r>
              <a:rPr lang="sr-Latn-CS" dirty="0">
                <a:latin typeface="Times New Roman" panose="02020603050405020304" pitchFamily="18" charset="0"/>
                <a:ea typeface="Times New Roman" panose="02020603050405020304" pitchFamily="18" charset="0"/>
              </a:rPr>
              <a:t>, radi se o imperativnoj normi, prema kojoj, obaveza je </a:t>
            </a:r>
            <a:r>
              <a:rPr lang="sr-Latn-CS" dirty="0" err="1">
                <a:latin typeface="Times New Roman" panose="02020603050405020304" pitchFamily="18" charset="0"/>
                <a:ea typeface="Times New Roman" panose="02020603050405020304" pitchFamily="18" charset="0"/>
              </a:rPr>
              <a:t>sudećeg</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da glavni pretres počne iznova, u slučaju prekoračenja roka od 30 dana ili u slučaju </a:t>
            </a:r>
            <a:r>
              <a:rPr lang="sr-Latn-CS" dirty="0" err="1">
                <a:latin typeface="Times New Roman" panose="02020603050405020304" pitchFamily="18" charset="0"/>
                <a:ea typeface="Times New Roman" panose="02020603050405020304" pitchFamily="18" charset="0"/>
              </a:rPr>
              <a:t>izmjene</a:t>
            </a:r>
            <a:r>
              <a:rPr lang="sr-Latn-CS" dirty="0">
                <a:latin typeface="Times New Roman" panose="02020603050405020304" pitchFamily="18" charset="0"/>
                <a:ea typeface="Times New Roman" panose="02020603050405020304" pitchFamily="18" charset="0"/>
              </a:rPr>
              <a:t> u sastavu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s tim što je ostavljeno na dispoziciju </a:t>
            </a:r>
            <a:r>
              <a:rPr lang="sr-Latn-CS" dirty="0" err="1">
                <a:latin typeface="Times New Roman" panose="02020603050405020304" pitchFamily="18" charset="0"/>
                <a:ea typeface="Times New Roman" panose="02020603050405020304" pitchFamily="18" charset="0"/>
              </a:rPr>
              <a:t>vijeću</a:t>
            </a:r>
            <a:r>
              <a:rPr lang="sr-Latn-CS" dirty="0">
                <a:latin typeface="Times New Roman" panose="02020603050405020304" pitchFamily="18" charset="0"/>
                <a:ea typeface="Times New Roman" panose="02020603050405020304" pitchFamily="18" charset="0"/>
              </a:rPr>
              <a:t> da odluči da li će saslušavati ponovo </a:t>
            </a:r>
            <a:r>
              <a:rPr lang="sr-Latn-CS" dirty="0" err="1">
                <a:latin typeface="Times New Roman" panose="02020603050405020304" pitchFamily="18" charset="0"/>
                <a:ea typeface="Times New Roman" panose="02020603050405020304" pitchFamily="18" charset="0"/>
              </a:rPr>
              <a:t>svjedoke</a:t>
            </a:r>
            <a:r>
              <a:rPr lang="sr-Latn-CS" dirty="0">
                <a:latin typeface="Times New Roman" panose="02020603050405020304" pitchFamily="18" charset="0"/>
                <a:ea typeface="Times New Roman" panose="02020603050405020304" pitchFamily="18" charset="0"/>
              </a:rPr>
              <a:t> i </a:t>
            </a:r>
            <a:r>
              <a:rPr lang="sr-Latn-CS" dirty="0" err="1">
                <a:latin typeface="Times New Roman" panose="02020603050405020304" pitchFamily="18" charset="0"/>
                <a:ea typeface="Times New Roman" panose="02020603050405020304" pitchFamily="18" charset="0"/>
              </a:rPr>
              <a:t>vještake</a:t>
            </a:r>
            <a:r>
              <a:rPr lang="sr-Latn-CS" dirty="0">
                <a:latin typeface="Times New Roman" panose="02020603050405020304" pitchFamily="18" charset="0"/>
                <a:ea typeface="Times New Roman" panose="02020603050405020304" pitchFamily="18" charset="0"/>
              </a:rPr>
              <a:t>, odnosno da li će vršiti uviđaj, ali samo po prethodno pribavljenoj saglasnosti stranaka i branioca. U konkretnom slučaju, </a:t>
            </a:r>
            <a:r>
              <a:rPr lang="sr-Latn-CS" dirty="0" err="1">
                <a:latin typeface="Times New Roman" panose="02020603050405020304" pitchFamily="18" charset="0"/>
                <a:ea typeface="Times New Roman" panose="02020603050405020304" pitchFamily="18" charset="0"/>
              </a:rPr>
              <a:t>predsjednik</a:t>
            </a:r>
            <a:r>
              <a:rPr lang="sr-Latn-CS" dirty="0">
                <a:latin typeface="Times New Roman" panose="02020603050405020304" pitchFamily="18" charset="0"/>
                <a:ea typeface="Times New Roman" panose="02020603050405020304" pitchFamily="18" charset="0"/>
              </a:rPr>
              <a:t> prvostepenog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na glavnom pretresu održanom dana 15.06.2016. godine nije konstatovao da se </a:t>
            </a:r>
            <a:r>
              <a:rPr lang="sr-Latn-CS" dirty="0" err="1">
                <a:latin typeface="Times New Roman" panose="02020603050405020304" pitchFamily="18" charset="0"/>
                <a:ea typeface="Times New Roman" panose="02020603050405020304" pitchFamily="18" charset="0"/>
              </a:rPr>
              <a:t>izmjenio</a:t>
            </a:r>
            <a:r>
              <a:rPr lang="sr-Latn-CS" dirty="0">
                <a:latin typeface="Times New Roman" panose="02020603050405020304" pitchFamily="18" charset="0"/>
                <a:ea typeface="Times New Roman" panose="02020603050405020304" pitchFamily="18" charset="0"/>
              </a:rPr>
              <a:t> sastav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već je nakon što je objavio sastav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konstatovao: „u dosadašnjem toku pretresa nije bilo </a:t>
            </a:r>
            <a:r>
              <a:rPr lang="sr-Latn-CS" dirty="0" err="1">
                <a:latin typeface="Times New Roman" panose="02020603050405020304" pitchFamily="18" charset="0"/>
                <a:ea typeface="Times New Roman" panose="02020603050405020304" pitchFamily="18" charset="0"/>
              </a:rPr>
              <a:t>primjedbi</a:t>
            </a:r>
            <a:r>
              <a:rPr lang="sr-Latn-CS" dirty="0">
                <a:latin typeface="Times New Roman" panose="02020603050405020304" pitchFamily="18" charset="0"/>
                <a:ea typeface="Times New Roman" panose="02020603050405020304" pitchFamily="18" charset="0"/>
              </a:rPr>
              <a:t> na sastav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tako da postoji takva saglasnost i za nastavak ovog postupka“, a da je </a:t>
            </a:r>
            <a:r>
              <a:rPr lang="sr-Latn-CS" dirty="0" err="1">
                <a:latin typeface="Times New Roman" panose="02020603050405020304" pitchFamily="18" charset="0"/>
                <a:ea typeface="Times New Roman" panose="02020603050405020304" pitchFamily="18" charset="0"/>
              </a:rPr>
              <a:t>pritom</a:t>
            </a:r>
            <a:r>
              <a:rPr lang="sr-Latn-CS" dirty="0">
                <a:latin typeface="Times New Roman" panose="02020603050405020304" pitchFamily="18" charset="0"/>
                <a:ea typeface="Times New Roman" panose="02020603050405020304" pitchFamily="18" charset="0"/>
              </a:rPr>
              <a:t>, propustio da upita stranke i branioca da li imaju </a:t>
            </a:r>
            <a:r>
              <a:rPr lang="sr-Latn-CS" dirty="0" err="1">
                <a:latin typeface="Times New Roman" panose="02020603050405020304" pitchFamily="18" charset="0"/>
                <a:ea typeface="Times New Roman" panose="02020603050405020304" pitchFamily="18" charset="0"/>
              </a:rPr>
              <a:t>primjedbe</a:t>
            </a:r>
            <a:r>
              <a:rPr lang="sr-Latn-CS" dirty="0">
                <a:latin typeface="Times New Roman" panose="02020603050405020304" pitchFamily="18" charset="0"/>
                <a:ea typeface="Times New Roman" panose="02020603050405020304" pitchFamily="18" charset="0"/>
              </a:rPr>
              <a:t> na sastav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obzirom da se </a:t>
            </a:r>
            <a:r>
              <a:rPr lang="sr-Latn-CS" dirty="0" err="1">
                <a:latin typeface="Times New Roman" panose="02020603050405020304" pitchFamily="18" charset="0"/>
                <a:ea typeface="Times New Roman" panose="02020603050405020304" pitchFamily="18" charset="0"/>
              </a:rPr>
              <a:t>promjenio</a:t>
            </a:r>
            <a:r>
              <a:rPr lang="sr-Latn-CS" dirty="0">
                <a:latin typeface="Times New Roman" panose="02020603050405020304" pitchFamily="18" charset="0"/>
                <a:ea typeface="Times New Roman" panose="02020603050405020304" pitchFamily="18" charset="0"/>
              </a:rPr>
              <a:t> jedan član pretresnog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(umjesto sudije </a:t>
            </a:r>
            <a:r>
              <a:rPr lang="sr-Latn-CS" dirty="0" smtClean="0">
                <a:latin typeface="Times New Roman" panose="02020603050405020304" pitchFamily="18" charset="0"/>
                <a:ea typeface="Times New Roman" panose="02020603050405020304" pitchFamily="18" charset="0"/>
              </a:rPr>
              <a:t>E.F., </a:t>
            </a:r>
            <a:r>
              <a:rPr lang="sr-Latn-CS" dirty="0">
                <a:latin typeface="Times New Roman" panose="02020603050405020304" pitchFamily="18" charset="0"/>
                <a:ea typeface="Times New Roman" panose="02020603050405020304" pitchFamily="18" charset="0"/>
              </a:rPr>
              <a:t>sudija </a:t>
            </a:r>
            <a:r>
              <a:rPr lang="sr-Latn-CS" dirty="0" smtClean="0">
                <a:latin typeface="Times New Roman" panose="02020603050405020304" pitchFamily="18" charset="0"/>
                <a:ea typeface="Times New Roman" panose="02020603050405020304" pitchFamily="18" charset="0"/>
              </a:rPr>
              <a:t>N.L.). </a:t>
            </a:r>
            <a:r>
              <a:rPr lang="sr-Latn-CS" dirty="0">
                <a:latin typeface="Times New Roman" panose="02020603050405020304" pitchFamily="18" charset="0"/>
                <a:ea typeface="Times New Roman" panose="02020603050405020304" pitchFamily="18" charset="0"/>
              </a:rPr>
              <a:t>Osim toga, na istom tom pretresu, </a:t>
            </a:r>
            <a:r>
              <a:rPr lang="sr-Latn-CS" dirty="0" err="1">
                <a:latin typeface="Times New Roman" panose="02020603050405020304" pitchFamily="18" charset="0"/>
                <a:ea typeface="Times New Roman" panose="02020603050405020304" pitchFamily="18" charset="0"/>
              </a:rPr>
              <a:t>predsjednik</a:t>
            </a:r>
            <a:r>
              <a:rPr lang="sr-Latn-CS" dirty="0">
                <a:latin typeface="Times New Roman" panose="02020603050405020304" pitchFamily="18" charset="0"/>
                <a:ea typeface="Times New Roman" panose="02020603050405020304" pitchFamily="18" charset="0"/>
              </a:rPr>
              <a:t> prvostepenog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nakon što je naveo da zbog protoka roka od 30 dana, glavni pretres će početi iznova (raniji pretres održan dana 27.10.2015. godine), samo konstatovao da postoji saglasnost stranaka i branioca da se </a:t>
            </a:r>
            <a:r>
              <a:rPr lang="sr-Latn-CS" dirty="0" err="1">
                <a:latin typeface="Times New Roman" panose="02020603050405020304" pitchFamily="18" charset="0"/>
                <a:ea typeface="Times New Roman" panose="02020603050405020304" pitchFamily="18" charset="0"/>
              </a:rPr>
              <a:t>svjedoci</a:t>
            </a:r>
            <a:r>
              <a:rPr lang="sr-Latn-CS" dirty="0">
                <a:latin typeface="Times New Roman" panose="02020603050405020304" pitchFamily="18" charset="0"/>
                <a:ea typeface="Times New Roman" panose="02020603050405020304" pitchFamily="18" charset="0"/>
              </a:rPr>
              <a:t> i </a:t>
            </a:r>
            <a:r>
              <a:rPr lang="sr-Latn-CS" dirty="0" err="1">
                <a:latin typeface="Times New Roman" panose="02020603050405020304" pitchFamily="18" charset="0"/>
                <a:ea typeface="Times New Roman" panose="02020603050405020304" pitchFamily="18" charset="0"/>
              </a:rPr>
              <a:t>vještaci</a:t>
            </a:r>
            <a:r>
              <a:rPr lang="sr-Latn-CS" dirty="0">
                <a:latin typeface="Times New Roman" panose="02020603050405020304" pitchFamily="18" charset="0"/>
                <a:ea typeface="Times New Roman" panose="02020603050405020304" pitchFamily="18" charset="0"/>
              </a:rPr>
              <a:t> ne saslušavaju ponovo i da se ne vrši novi uviđaj, nego da se koriste iskazi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i </a:t>
            </a:r>
            <a:r>
              <a:rPr lang="sr-Latn-CS" dirty="0" err="1">
                <a:latin typeface="Times New Roman" panose="02020603050405020304" pitchFamily="18" charset="0"/>
                <a:ea typeface="Times New Roman" panose="02020603050405020304" pitchFamily="18" charset="0"/>
              </a:rPr>
              <a:t>vještaka</a:t>
            </a:r>
            <a:r>
              <a:rPr lang="sr-Latn-CS" dirty="0">
                <a:latin typeface="Times New Roman" panose="02020603050405020304" pitchFamily="18" charset="0"/>
                <a:ea typeface="Times New Roman" panose="02020603050405020304" pitchFamily="18" charset="0"/>
              </a:rPr>
              <a:t> dati na ranijem glavnom pretresu, a da je </a:t>
            </a:r>
            <a:r>
              <a:rPr lang="sr-Latn-CS" dirty="0" err="1">
                <a:latin typeface="Times New Roman" panose="02020603050405020304" pitchFamily="18" charset="0"/>
                <a:ea typeface="Times New Roman" panose="02020603050405020304" pitchFamily="18" charset="0"/>
              </a:rPr>
              <a:t>pritom</a:t>
            </a:r>
            <a:r>
              <a:rPr lang="sr-Latn-CS" dirty="0">
                <a:latin typeface="Times New Roman" panose="02020603050405020304" pitchFamily="18" charset="0"/>
                <a:ea typeface="Times New Roman" panose="02020603050405020304" pitchFamily="18" charset="0"/>
              </a:rPr>
              <a:t> propustio zatražiti  navedenu saglasnost stranaka i branioca u pogledu već izvedenih dokaza</a:t>
            </a:r>
            <a:r>
              <a:rPr lang="sr-Latn-CS" dirty="0" smtClean="0">
                <a:latin typeface="Times New Roman" panose="02020603050405020304" pitchFamily="18" charset="0"/>
                <a:ea typeface="Times New Roman" panose="02020603050405020304" pitchFamily="18" charset="0"/>
              </a:rPr>
              <a:t>.</a:t>
            </a:r>
            <a:r>
              <a:rPr lang="sr-Latn-CS"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83144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sr-Latn-CS" sz="4000" dirty="0" err="1">
                <a:latin typeface="Times New Roman" panose="02020603050405020304" pitchFamily="18" charset="0"/>
                <a:ea typeface="Calibri" panose="020F0502020204030204" pitchFamily="34" charset="0"/>
              </a:rPr>
              <a:t>Izvještaj</a:t>
            </a:r>
            <a:r>
              <a:rPr lang="sr-Latn-CS" sz="4000" dirty="0">
                <a:latin typeface="Times New Roman" panose="02020603050405020304" pitchFamily="18" charset="0"/>
                <a:ea typeface="Calibri" panose="020F0502020204030204" pitchFamily="34" charset="0"/>
              </a:rPr>
              <a:t> o operativno-kriminalističkoj analizi</a:t>
            </a:r>
            <a:endParaRPr lang="en-US" altLang="en-US" sz="4000" dirty="0" smtClean="0"/>
          </a:p>
        </p:txBody>
      </p:sp>
      <p:sp>
        <p:nvSpPr>
          <p:cNvPr id="5123" name="Rectangle 3"/>
          <p:cNvSpPr>
            <a:spLocks noGrp="1" noChangeArrowheads="1"/>
          </p:cNvSpPr>
          <p:nvPr>
            <p:ph idx="1"/>
          </p:nvPr>
        </p:nvSpPr>
        <p:spPr>
          <a:xfrm>
            <a:off x="468313" y="1628775"/>
            <a:ext cx="8229600" cy="4525963"/>
          </a:xfrm>
        </p:spPr>
        <p:txBody>
          <a:bodyPr/>
          <a:lstStyle/>
          <a:p>
            <a:pPr algn="just" eaLnBrk="1" hangingPunct="1">
              <a:lnSpc>
                <a:spcPct val="90000"/>
              </a:lnSpc>
            </a:pPr>
            <a:endParaRPr lang="bs-Latn-BA" altLang="en-US" dirty="0" smtClean="0"/>
          </a:p>
          <a:p>
            <a:pPr marL="457200" algn="just">
              <a:spcAft>
                <a:spcPts val="0"/>
              </a:spcAft>
            </a:pPr>
            <a:r>
              <a:rPr lang="sr-Latn-CS" dirty="0" err="1">
                <a:latin typeface="Times New Roman" panose="02020603050405020304" pitchFamily="18" charset="0"/>
                <a:ea typeface="Calibri" panose="020F0502020204030204" pitchFamily="34" charset="0"/>
              </a:rPr>
              <a:t>Izvještaj</a:t>
            </a:r>
            <a:r>
              <a:rPr lang="sr-Latn-CS" dirty="0">
                <a:latin typeface="Times New Roman" panose="02020603050405020304" pitchFamily="18" charset="0"/>
                <a:ea typeface="Calibri" panose="020F0502020204030204" pitchFamily="34" charset="0"/>
              </a:rPr>
              <a:t> o operativno-kriminalističkoj analizi i iskaz </a:t>
            </a:r>
            <a:r>
              <a:rPr lang="sr-Latn-CS" dirty="0" err="1">
                <a:latin typeface="Times New Roman" panose="02020603050405020304" pitchFamily="18" charset="0"/>
                <a:ea typeface="Calibri" panose="020F0502020204030204" pitchFamily="34" charset="0"/>
              </a:rPr>
              <a:t>svjedoka</a:t>
            </a:r>
            <a:r>
              <a:rPr lang="sr-Latn-CS" dirty="0">
                <a:latin typeface="Times New Roman" panose="02020603050405020304" pitchFamily="18" charset="0"/>
                <a:ea typeface="Calibri" panose="020F0502020204030204" pitchFamily="34" charset="0"/>
              </a:rPr>
              <a:t> stručnog </a:t>
            </a:r>
            <a:r>
              <a:rPr lang="sr-Latn-CS" dirty="0" smtClean="0">
                <a:latin typeface="Times New Roman" panose="02020603050405020304" pitchFamily="18" charset="0"/>
                <a:ea typeface="Calibri" panose="020F0502020204030204" pitchFamily="34" charset="0"/>
              </a:rPr>
              <a:t>lica, </a:t>
            </a:r>
            <a:r>
              <a:rPr lang="sr-Latn-CS" dirty="0">
                <a:latin typeface="Times New Roman" panose="02020603050405020304" pitchFamily="18" charset="0"/>
                <a:ea typeface="Calibri" panose="020F0502020204030204" pitchFamily="34" charset="0"/>
              </a:rPr>
              <a:t>koji </a:t>
            </a:r>
            <a:r>
              <a:rPr lang="sr-Latn-CS" dirty="0" smtClean="0">
                <a:latin typeface="Times New Roman" panose="02020603050405020304" pitchFamily="18" charset="0"/>
                <a:ea typeface="Calibri" panose="020F0502020204030204" pitchFamily="34" charset="0"/>
              </a:rPr>
              <a:t>sačini takav </a:t>
            </a:r>
            <a:r>
              <a:rPr lang="sr-Latn-CS" dirty="0" err="1">
                <a:latin typeface="Times New Roman" panose="02020603050405020304" pitchFamily="18" charset="0"/>
                <a:ea typeface="Calibri" panose="020F0502020204030204" pitchFamily="34" charset="0"/>
              </a:rPr>
              <a:t>Izvještaj</a:t>
            </a:r>
            <a:r>
              <a:rPr lang="sr-Latn-CS" dirty="0">
                <a:latin typeface="Times New Roman" panose="02020603050405020304" pitchFamily="18" charset="0"/>
                <a:ea typeface="Calibri" panose="020F0502020204030204" pitchFamily="34" charset="0"/>
              </a:rPr>
              <a:t>, nije nezakonit </a:t>
            </a:r>
            <a:r>
              <a:rPr lang="sr-Latn-CS" dirty="0" smtClean="0">
                <a:latin typeface="Times New Roman" panose="02020603050405020304" pitchFamily="18" charset="0"/>
                <a:ea typeface="Calibri" panose="020F0502020204030204" pitchFamily="34" charset="0"/>
              </a:rPr>
              <a:t>dokaz, ukoliko su</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sr-Latn-CS" dirty="0">
                <a:latin typeface="Times New Roman" panose="02020603050405020304" pitchFamily="18" charset="0"/>
                <a:ea typeface="Calibri" panose="020F0502020204030204" pitchFamily="34" charset="0"/>
                <a:cs typeface="Times New Roman" panose="02020603050405020304" pitchFamily="18" charset="0"/>
              </a:rPr>
              <a:t>lični podaci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o komunikacija pojedinih lica, bili </a:t>
            </a:r>
            <a:r>
              <a:rPr lang="sr-Latn-CS"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sadržani </a:t>
            </a:r>
            <a:r>
              <a:rPr lang="sr-Latn-C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u </a:t>
            </a:r>
            <a:r>
              <a:rPr lang="sr-Latn-CS"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listinzima ovlaštenog mobilnog operatera</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 dobijenih </a:t>
            </a:r>
            <a:r>
              <a:rPr lang="sr-Latn-CS" dirty="0">
                <a:latin typeface="Times New Roman" panose="02020603050405020304" pitchFamily="18" charset="0"/>
                <a:ea typeface="Calibri" panose="020F0502020204030204" pitchFamily="34" charset="0"/>
                <a:cs typeface="Times New Roman" panose="02020603050405020304" pitchFamily="18" charset="0"/>
              </a:rPr>
              <a:t>na osnovu zakonitih naredbi sudije za prethodni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postupak, kao i ukoliko su podaci </a:t>
            </a:r>
            <a:r>
              <a:rPr lang="sr-Latn-CS" dirty="0">
                <a:latin typeface="Times New Roman" panose="02020603050405020304" pitchFamily="18" charset="0"/>
                <a:ea typeface="Calibri" panose="020F0502020204030204" pitchFamily="34" charset="0"/>
                <a:cs typeface="Times New Roman" panose="02020603050405020304" pitchFamily="18" charset="0"/>
              </a:rPr>
              <a:t>dobijeni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na osnovu zakonitim pretresanjem </a:t>
            </a:r>
            <a:r>
              <a:rPr lang="sr-Latn-CS" dirty="0">
                <a:latin typeface="Times New Roman" panose="02020603050405020304" pitchFamily="18" charset="0"/>
                <a:ea typeface="Calibri" panose="020F0502020204030204" pitchFamily="34" charset="0"/>
                <a:cs typeface="Times New Roman" panose="02020603050405020304" pitchFamily="18" charset="0"/>
              </a:rPr>
              <a:t>oduzetih mobilnih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telefona.</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bs-Latn-BA" altLang="en-US" dirty="0" smtClean="0"/>
          </a:p>
          <a:p>
            <a:pPr eaLnBrk="1" hangingPunct="1">
              <a:lnSpc>
                <a:spcPct val="90000"/>
              </a:lnSpc>
            </a:pPr>
            <a:endParaRPr lang="en-US" altLang="en-US"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Iz </a:t>
            </a:r>
            <a:r>
              <a:rPr lang="bs-Latn-BA" sz="36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ukidnog</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 rješenja VS RS </a:t>
            </a:r>
            <a:r>
              <a:rPr lang="bs-Latn-BA" sz="36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br</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14 0 </a:t>
            </a:r>
            <a:r>
              <a:rPr lang="sr-Cyrl-C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К 0</a:t>
            </a:r>
            <a:r>
              <a:rPr lang="sr-Cyrl-R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0</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2</a:t>
            </a:r>
            <a:r>
              <a:rPr lang="sr-Cyrl-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480 </a:t>
            </a:r>
            <a:r>
              <a:rPr lang="sr-Cyrl-C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16 </a:t>
            </a:r>
            <a:r>
              <a:rPr lang="sr-Cyrl-CS" sz="36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Кж</a:t>
            </a:r>
            <a:r>
              <a:rPr lang="sr-Cyrl-C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r>
              <a:rPr lang="bs-Latn-BA" sz="36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(nastavak)</a:t>
            </a:r>
            <a:endParaRPr lang="en-US" dirty="0"/>
          </a:p>
        </p:txBody>
      </p:sp>
      <p:sp>
        <p:nvSpPr>
          <p:cNvPr id="3" name="Content Placeholder 2"/>
          <p:cNvSpPr>
            <a:spLocks noGrp="1"/>
          </p:cNvSpPr>
          <p:nvPr>
            <p:ph idx="1"/>
          </p:nvPr>
        </p:nvSpPr>
        <p:spPr/>
        <p:txBody>
          <a:bodyPr/>
          <a:lstStyle/>
          <a:p>
            <a:pPr indent="0" algn="just">
              <a:spcAft>
                <a:spcPts val="0"/>
              </a:spcAft>
              <a:buNone/>
            </a:pPr>
            <a:r>
              <a:rPr lang="sr-Latn-CS" dirty="0" smtClean="0">
                <a:latin typeface="Times New Roman" panose="02020603050405020304" pitchFamily="18" charset="0"/>
                <a:ea typeface="Times New Roman" panose="02020603050405020304" pitchFamily="18" charset="0"/>
              </a:rPr>
              <a:t>„Zbog </a:t>
            </a:r>
            <a:r>
              <a:rPr lang="sr-Latn-CS" dirty="0">
                <a:latin typeface="Times New Roman" panose="02020603050405020304" pitchFamily="18" charset="0"/>
                <a:ea typeface="Times New Roman" panose="02020603050405020304" pitchFamily="18" charset="0"/>
              </a:rPr>
              <a:t>navedenog propusta pretresnog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prvostepenog suda da </a:t>
            </a:r>
            <a:r>
              <a:rPr lang="sr-Latn-CS" dirty="0" err="1">
                <a:latin typeface="Times New Roman" panose="02020603050405020304" pitchFamily="18" charset="0"/>
                <a:ea typeface="Times New Roman" panose="02020603050405020304" pitchFamily="18" charset="0"/>
              </a:rPr>
              <a:t>primjeni</a:t>
            </a:r>
            <a:r>
              <a:rPr lang="sr-Latn-CS" dirty="0">
                <a:latin typeface="Times New Roman" panose="02020603050405020304" pitchFamily="18" charset="0"/>
                <a:ea typeface="Times New Roman" panose="02020603050405020304" pitchFamily="18" charset="0"/>
              </a:rPr>
              <a:t> odredbu člana 266. stav 2. ZKP RS, na šta se žalbom branioca optuženog ukazuje, dovedeno je u pitanje i načelo neposrednosti, sadržano u odredbi člana 295. stav 1. ZKP RS, kojom je propisano da sud zasniva presudu samo na činjenicama i dokazima koji su izneseni na glavnom pretresu, a što je sve, po </a:t>
            </a:r>
            <a:r>
              <a:rPr lang="sr-Latn-CS" dirty="0" err="1">
                <a:latin typeface="Times New Roman" panose="02020603050405020304" pitchFamily="18" charset="0"/>
                <a:ea typeface="Times New Roman" panose="02020603050405020304" pitchFamily="18" charset="0"/>
              </a:rPr>
              <a:t>ocjeni</a:t>
            </a:r>
            <a:r>
              <a:rPr lang="sr-Latn-CS" dirty="0">
                <a:latin typeface="Times New Roman" panose="02020603050405020304" pitchFamily="18" charset="0"/>
                <a:ea typeface="Times New Roman" panose="02020603050405020304" pitchFamily="18" charset="0"/>
              </a:rPr>
              <a:t> ovog suda, moglo biti od uticaja na zakonito i pravilno donošenje presude, što predstavlja bitnu povredu odredaba krivičnog postupka iz člana 311. stav 2. ZKP RS, i u smislu odredbe člana 329. stav 1. tačka a) ZKP RS, razlog za njeno ukidanje</a:t>
            </a:r>
            <a:r>
              <a:rPr lang="sr-Latn-C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518103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600" dirty="0" smtClean="0"/>
              <a:t>Član 311. stav 2. u vezi sa članom 295. stav 1. ZKP RS</a:t>
            </a:r>
            <a:endParaRPr lang="en-US" sz="3600" dirty="0"/>
          </a:p>
        </p:txBody>
      </p:sp>
      <p:sp>
        <p:nvSpPr>
          <p:cNvPr id="3" name="Content Placeholder 2"/>
          <p:cNvSpPr>
            <a:spLocks noGrp="1"/>
          </p:cNvSpPr>
          <p:nvPr>
            <p:ph idx="1"/>
          </p:nvPr>
        </p:nvSpPr>
        <p:spPr/>
        <p:txBody>
          <a:bodyPr/>
          <a:lstStyle/>
          <a:p>
            <a:pPr algn="just">
              <a:spcAft>
                <a:spcPts val="0"/>
              </a:spcAft>
            </a:pPr>
            <a:r>
              <a:rPr lang="bs-Latn-BA" dirty="0" smtClean="0">
                <a:latin typeface="Times New Roman" panose="02020603050405020304" pitchFamily="18" charset="0"/>
                <a:ea typeface="Times New Roman" panose="02020603050405020304" pitchFamily="18" charset="0"/>
              </a:rPr>
              <a:t>Iz </a:t>
            </a:r>
            <a:r>
              <a:rPr lang="bs-Latn-BA" dirty="0" err="1" smtClean="0">
                <a:latin typeface="Times New Roman" panose="02020603050405020304" pitchFamily="18" charset="0"/>
                <a:ea typeface="Times New Roman" panose="02020603050405020304" pitchFamily="18" charset="0"/>
              </a:rPr>
              <a:t>ukidnog</a:t>
            </a:r>
            <a:r>
              <a:rPr lang="bs-Latn-BA" dirty="0" smtClean="0">
                <a:latin typeface="Times New Roman" panose="02020603050405020304" pitchFamily="18" charset="0"/>
                <a:ea typeface="Times New Roman" panose="02020603050405020304" pitchFamily="18" charset="0"/>
              </a:rPr>
              <a:t> rješenja VS RS </a:t>
            </a:r>
            <a:r>
              <a:rPr lang="bs-Latn-BA" dirty="0" err="1" smtClean="0">
                <a:latin typeface="Times New Roman" panose="02020603050405020304" pitchFamily="18" charset="0"/>
                <a:ea typeface="Times New Roman" panose="02020603050405020304" pitchFamily="18" charset="0"/>
              </a:rPr>
              <a:t>br</a:t>
            </a:r>
            <a:r>
              <a:rPr lang="bs-Latn-BA"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1</a:t>
            </a:r>
            <a:r>
              <a:rPr lang="sr-Cyrl-BA" dirty="0">
                <a:latin typeface="Times New Roman" panose="02020603050405020304" pitchFamily="18" charset="0"/>
                <a:ea typeface="Times New Roman" panose="02020603050405020304" pitchFamily="18" charset="0"/>
              </a:rPr>
              <a:t>2</a:t>
            </a:r>
            <a:r>
              <a:rPr lang="en-US" dirty="0">
                <a:latin typeface="Times New Roman" panose="02020603050405020304" pitchFamily="18" charset="0"/>
                <a:ea typeface="Times New Roman" panose="02020603050405020304" pitchFamily="18" charset="0"/>
              </a:rPr>
              <a:t> 0 </a:t>
            </a:r>
            <a:r>
              <a:rPr lang="sr-Cyrl-CS" dirty="0">
                <a:latin typeface="Times New Roman" panose="02020603050405020304" pitchFamily="18" charset="0"/>
                <a:ea typeface="Times New Roman" panose="02020603050405020304" pitchFamily="18" charset="0"/>
              </a:rPr>
              <a:t>К 005785 17 </a:t>
            </a:r>
            <a:r>
              <a:rPr lang="sr-Cyrl-CS" dirty="0" err="1">
                <a:latin typeface="Times New Roman" panose="02020603050405020304" pitchFamily="18" charset="0"/>
                <a:ea typeface="Times New Roman" panose="02020603050405020304" pitchFamily="18" charset="0"/>
              </a:rPr>
              <a:t>Кж</a:t>
            </a:r>
            <a:r>
              <a:rPr lang="sr-Cyrl-CS" dirty="0">
                <a:latin typeface="Times New Roman" panose="02020603050405020304" pitchFamily="18" charset="0"/>
                <a:ea typeface="Times New Roman" panose="02020603050405020304" pitchFamily="18" charset="0"/>
              </a:rPr>
              <a:t> </a:t>
            </a:r>
            <a:r>
              <a:rPr lang="sr-Cyrl-BA" dirty="0" smtClean="0">
                <a:latin typeface="Times New Roman" panose="02020603050405020304" pitchFamily="18" charset="0"/>
                <a:ea typeface="Times New Roman" panose="02020603050405020304" pitchFamily="18" charset="0"/>
              </a:rPr>
              <a:t>8</a:t>
            </a:r>
            <a:r>
              <a:rPr lang="bs-Latn-BA"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0" indent="0" algn="just">
              <a:spcAft>
                <a:spcPts val="0"/>
              </a:spcAft>
              <a:buNone/>
            </a:pPr>
            <a:r>
              <a:rPr lang="bs-Latn-BA" dirty="0" smtClean="0">
                <a:latin typeface="Times New Roman" panose="02020603050405020304" pitchFamily="18" charset="0"/>
                <a:ea typeface="Times New Roman" panose="02020603050405020304" pitchFamily="18" charset="0"/>
              </a:rPr>
              <a:t>„O</a:t>
            </a:r>
            <a:r>
              <a:rPr lang="sr-Latn-CS" dirty="0" smtClean="0">
                <a:latin typeface="Times New Roman" panose="02020603050405020304" pitchFamily="18" charset="0"/>
                <a:ea typeface="Times New Roman" panose="02020603050405020304" pitchFamily="18" charset="0"/>
              </a:rPr>
              <a:t>snovano </a:t>
            </a:r>
            <a:r>
              <a:rPr lang="sr-Latn-CS" dirty="0">
                <a:latin typeface="Times New Roman" panose="02020603050405020304" pitchFamily="18" charset="0"/>
                <a:ea typeface="Times New Roman" panose="02020603050405020304" pitchFamily="18" charset="0"/>
              </a:rPr>
              <a:t>se žalbom branioca optuženog prigovara da se pobijana presuda zasniva na dokazu – </a:t>
            </a:r>
            <a:r>
              <a:rPr lang="sr-Latn-CS" dirty="0" err="1">
                <a:latin typeface="Times New Roman" panose="02020603050405020304" pitchFamily="18" charset="0"/>
                <a:ea typeface="Times New Roman" panose="02020603050405020304" pitchFamily="18" charset="0"/>
              </a:rPr>
              <a:t>dio</a:t>
            </a:r>
            <a:r>
              <a:rPr lang="sr-Latn-CS" dirty="0">
                <a:latin typeface="Times New Roman" panose="02020603050405020304" pitchFamily="18" charset="0"/>
                <a:ea typeface="Times New Roman" panose="02020603050405020304" pitchFamily="18" charset="0"/>
              </a:rPr>
              <a:t> video snimka nadzornih kamera na kući optuženog, koji nije izveden na glavnom pretresu. Kako je odredbom člana 295. stav 1. ZKP RS propisano da sud zasniva presudu samo na činjenicama i dokazima koji su izneseni na glavnom pretresu, pa kako se pobijana presuda zasniva na navedenom dokazu, koji nije u </a:t>
            </a:r>
            <a:r>
              <a:rPr lang="sr-Latn-CS" dirty="0" err="1">
                <a:latin typeface="Times New Roman" panose="02020603050405020304" pitchFamily="18" charset="0"/>
                <a:ea typeface="Times New Roman" panose="02020603050405020304" pitchFamily="18" charset="0"/>
              </a:rPr>
              <a:t>cijelosti</a:t>
            </a:r>
            <a:r>
              <a:rPr lang="sr-Latn-CS" dirty="0">
                <a:latin typeface="Times New Roman" panose="02020603050405020304" pitchFamily="18" charset="0"/>
                <a:ea typeface="Times New Roman" panose="02020603050405020304" pitchFamily="18" charset="0"/>
              </a:rPr>
              <a:t> izveden na glavnom pretresu, to je po </a:t>
            </a:r>
            <a:r>
              <a:rPr lang="sr-Latn-CS" dirty="0" err="1">
                <a:latin typeface="Times New Roman" panose="02020603050405020304" pitchFamily="18" charset="0"/>
                <a:ea typeface="Times New Roman" panose="02020603050405020304" pitchFamily="18" charset="0"/>
              </a:rPr>
              <a:t>ocjeni</a:t>
            </a:r>
            <a:r>
              <a:rPr lang="sr-Latn-CS" dirty="0">
                <a:latin typeface="Times New Roman" panose="02020603050405020304" pitchFamily="18" charset="0"/>
                <a:ea typeface="Times New Roman" panose="02020603050405020304" pitchFamily="18" charset="0"/>
              </a:rPr>
              <a:t> ovog suda, moglo bi biti od uticaja na zakonito i pravilno donošenje presude, što predstavlja bitnu povredu odredaba krivičnog postupka iz člana 311. stav 2. ZKP RS</a:t>
            </a:r>
            <a:r>
              <a:rPr lang="sr-Latn-C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467835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200" dirty="0" smtClean="0"/>
              <a:t>Član 295. stav 2. i član 304. stav 7. ZKP RS</a:t>
            </a:r>
            <a:endParaRPr lang="en-US" sz="3200" dirty="0"/>
          </a:p>
        </p:txBody>
      </p:sp>
      <p:sp>
        <p:nvSpPr>
          <p:cNvPr id="3" name="Content Placeholder 2"/>
          <p:cNvSpPr>
            <a:spLocks noGrp="1"/>
          </p:cNvSpPr>
          <p:nvPr>
            <p:ph idx="1"/>
          </p:nvPr>
        </p:nvSpPr>
        <p:spPr/>
        <p:txBody>
          <a:bodyPr>
            <a:normAutofit lnSpcReduction="10000"/>
          </a:bodyPr>
          <a:lstStyle/>
          <a:p>
            <a:pPr marL="0" indent="0" algn="just">
              <a:buNone/>
            </a:pPr>
            <a:endParaRPr lang="sr-Latn-CS" sz="3200" dirty="0" smtClean="0">
              <a:latin typeface="Times New Roman" panose="02020603050405020304" pitchFamily="18" charset="0"/>
              <a:ea typeface="Times New Roman" panose="02020603050405020304" pitchFamily="18" charset="0"/>
            </a:endParaRPr>
          </a:p>
          <a:p>
            <a:pPr marL="0" indent="0" algn="just">
              <a:buNone/>
            </a:pPr>
            <a:r>
              <a:rPr lang="sr-Latn-CS" sz="3200" dirty="0" smtClean="0">
                <a:latin typeface="Times New Roman" panose="02020603050405020304" pitchFamily="18" charset="0"/>
                <a:ea typeface="Times New Roman" panose="02020603050405020304" pitchFamily="18" charset="0"/>
              </a:rPr>
              <a:t>Prvostepena presuda mora izvršiti </a:t>
            </a:r>
            <a:r>
              <a:rPr lang="sr-Latn-CS" sz="3200" dirty="0" err="1">
                <a:latin typeface="Times New Roman" panose="02020603050405020304" pitchFamily="18" charset="0"/>
                <a:ea typeface="Times New Roman" panose="02020603050405020304" pitchFamily="18" charset="0"/>
              </a:rPr>
              <a:t>savjesnu</a:t>
            </a:r>
            <a:r>
              <a:rPr lang="sr-Latn-CS" sz="3200" dirty="0">
                <a:latin typeface="Times New Roman" panose="02020603050405020304" pitchFamily="18" charset="0"/>
                <a:ea typeface="Times New Roman" panose="02020603050405020304" pitchFamily="18" charset="0"/>
              </a:rPr>
              <a:t> </a:t>
            </a:r>
            <a:r>
              <a:rPr lang="sr-Latn-CS" sz="3200" dirty="0" err="1">
                <a:latin typeface="Times New Roman" panose="02020603050405020304" pitchFamily="18" charset="0"/>
                <a:ea typeface="Times New Roman" panose="02020603050405020304" pitchFamily="18" charset="0"/>
              </a:rPr>
              <a:t>ocjenu</a:t>
            </a:r>
            <a:r>
              <a:rPr lang="sr-Latn-CS" sz="3200" dirty="0">
                <a:latin typeface="Times New Roman" panose="02020603050405020304" pitchFamily="18" charset="0"/>
                <a:ea typeface="Times New Roman" panose="02020603050405020304" pitchFamily="18" charset="0"/>
              </a:rPr>
              <a:t> svakog dokaza pojedinačno i u vezi sa ostalim dokazima, te da </a:t>
            </a:r>
            <a:r>
              <a:rPr lang="sr-Latn-CS" sz="3200" dirty="0" smtClean="0">
                <a:latin typeface="Times New Roman" panose="02020603050405020304" pitchFamily="18" charset="0"/>
                <a:ea typeface="Times New Roman" panose="02020603050405020304" pitchFamily="18" charset="0"/>
              </a:rPr>
              <a:t>određeno </a:t>
            </a:r>
            <a:r>
              <a:rPr lang="sr-Latn-CS" sz="3200" dirty="0">
                <a:latin typeface="Times New Roman" panose="02020603050405020304" pitchFamily="18" charset="0"/>
                <a:ea typeface="Times New Roman" panose="02020603050405020304" pitchFamily="18" charset="0"/>
              </a:rPr>
              <a:t>i potpuno </a:t>
            </a:r>
            <a:r>
              <a:rPr lang="sr-Latn-CS" sz="3200" dirty="0" smtClean="0">
                <a:latin typeface="Times New Roman" panose="02020603050405020304" pitchFamily="18" charset="0"/>
                <a:ea typeface="Times New Roman" panose="02020603050405020304" pitchFamily="18" charset="0"/>
              </a:rPr>
              <a:t>iznese </a:t>
            </a:r>
            <a:r>
              <a:rPr lang="sr-Latn-CS" sz="3200" dirty="0">
                <a:latin typeface="Times New Roman" panose="02020603050405020304" pitchFamily="18" charset="0"/>
                <a:ea typeface="Times New Roman" panose="02020603050405020304" pitchFamily="18" charset="0"/>
              </a:rPr>
              <a:t>iz kojih razloga je uzela kao dokazane, odnosno nedokazane pojedine činjenice, kao i da </a:t>
            </a:r>
            <a:r>
              <a:rPr lang="sr-Latn-CS" sz="3200" dirty="0" smtClean="0">
                <a:latin typeface="Times New Roman" panose="02020603050405020304" pitchFamily="18" charset="0"/>
                <a:ea typeface="Times New Roman" panose="02020603050405020304" pitchFamily="18" charset="0"/>
              </a:rPr>
              <a:t>da naročitu </a:t>
            </a:r>
            <a:r>
              <a:rPr lang="sr-Latn-CS" sz="3200" dirty="0" err="1">
                <a:latin typeface="Times New Roman" panose="02020603050405020304" pitchFamily="18" charset="0"/>
                <a:ea typeface="Times New Roman" panose="02020603050405020304" pitchFamily="18" charset="0"/>
              </a:rPr>
              <a:t>ocjenu</a:t>
            </a:r>
            <a:r>
              <a:rPr lang="sr-Latn-CS" sz="3200" dirty="0">
                <a:latin typeface="Times New Roman" panose="02020603050405020304" pitchFamily="18" charset="0"/>
                <a:ea typeface="Times New Roman" panose="02020603050405020304" pitchFamily="18" charset="0"/>
              </a:rPr>
              <a:t> </a:t>
            </a:r>
            <a:r>
              <a:rPr lang="sr-Latn-CS" sz="3200" dirty="0" err="1">
                <a:latin typeface="Times New Roman" panose="02020603050405020304" pitchFamily="18" charset="0"/>
                <a:ea typeface="Times New Roman" panose="02020603050405020304" pitchFamily="18" charset="0"/>
              </a:rPr>
              <a:t>protivriječnih</a:t>
            </a:r>
            <a:r>
              <a:rPr lang="sr-Latn-CS" sz="3200" dirty="0">
                <a:latin typeface="Times New Roman" panose="02020603050405020304" pitchFamily="18" charset="0"/>
                <a:ea typeface="Times New Roman" panose="02020603050405020304" pitchFamily="18" charset="0"/>
              </a:rPr>
              <a:t> dokaza</a:t>
            </a:r>
            <a:r>
              <a:rPr lang="sr-Latn-CS" sz="3200" dirty="0" smtClean="0">
                <a:latin typeface="Times New Roman" panose="02020603050405020304" pitchFamily="18" charset="0"/>
                <a:ea typeface="Times New Roman" panose="02020603050405020304" pitchFamily="18" charset="0"/>
              </a:rPr>
              <a:t>. U suprotno, će najverovatnije biti zahvaćena bitnom povredom odredaba krivičnog postupka iz člana 311. stav 2. ZKP RS.</a:t>
            </a:r>
            <a:endParaRPr lang="en-US" sz="3200" dirty="0"/>
          </a:p>
        </p:txBody>
      </p:sp>
    </p:spTree>
    <p:extLst>
      <p:ext uri="{BB962C8B-B14F-4D97-AF65-F5344CB8AC3E}">
        <p14:creationId xmlns:p14="http://schemas.microsoft.com/office/powerpoint/2010/main" val="15665970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800" dirty="0" smtClean="0"/>
              <a:t>Iz </a:t>
            </a:r>
            <a:r>
              <a:rPr lang="bs-Latn-BA" sz="2800" dirty="0" err="1" smtClean="0"/>
              <a:t>ukidnog</a:t>
            </a:r>
            <a:r>
              <a:rPr lang="bs-Latn-BA" sz="2800" dirty="0" smtClean="0"/>
              <a:t> rješenja VS RS </a:t>
            </a:r>
            <a:r>
              <a:rPr lang="bs-Latn-BA" sz="2800" dirty="0" err="1" smtClean="0"/>
              <a:t>br</a:t>
            </a:r>
            <a:r>
              <a:rPr lang="bs-Latn-BA" sz="2800" dirty="0" smtClean="0"/>
              <a:t>: 14 0 K 002</a:t>
            </a:r>
            <a:r>
              <a:rPr lang="sr-Cyrl-BA" sz="2800" dirty="0">
                <a:latin typeface="Times New Roman" panose="02020603050405020304" pitchFamily="18" charset="0"/>
                <a:ea typeface="Times New Roman" panose="02020603050405020304" pitchFamily="18" charset="0"/>
              </a:rPr>
              <a:t>989 </a:t>
            </a:r>
            <a:r>
              <a:rPr lang="bs-Latn-BA" sz="2800" dirty="0">
                <a:latin typeface="Times New Roman" panose="02020603050405020304" pitchFamily="18" charset="0"/>
                <a:ea typeface="Times New Roman" panose="02020603050405020304" pitchFamily="18" charset="0"/>
              </a:rPr>
              <a:t>1</a:t>
            </a:r>
            <a:r>
              <a:rPr lang="sr-Cyrl-BA" sz="2800" dirty="0">
                <a:latin typeface="Times New Roman" panose="02020603050405020304" pitchFamily="18" charset="0"/>
                <a:ea typeface="Times New Roman" panose="02020603050405020304" pitchFamily="18" charset="0"/>
              </a:rPr>
              <a:t>9</a:t>
            </a:r>
            <a:r>
              <a:rPr lang="bs-Latn-BA" sz="2800" dirty="0">
                <a:latin typeface="Times New Roman" panose="02020603050405020304" pitchFamily="18" charset="0"/>
                <a:ea typeface="Times New Roman" panose="02020603050405020304" pitchFamily="18" charset="0"/>
              </a:rPr>
              <a:t> </a:t>
            </a:r>
            <a:r>
              <a:rPr lang="bs-Latn-BA" sz="2800" dirty="0" err="1">
                <a:latin typeface="Times New Roman" panose="02020603050405020304" pitchFamily="18" charset="0"/>
                <a:ea typeface="Times New Roman" panose="02020603050405020304" pitchFamily="18" charset="0"/>
              </a:rPr>
              <a:t>Kж</a:t>
            </a:r>
            <a:r>
              <a:rPr lang="bs-Latn-BA" sz="2800" dirty="0">
                <a:latin typeface="Times New Roman" panose="02020603050405020304" pitchFamily="18" charset="0"/>
                <a:ea typeface="Times New Roman" panose="02020603050405020304" pitchFamily="18" charset="0"/>
              </a:rPr>
              <a:t> </a:t>
            </a:r>
            <a:endParaRPr lang="en-US" sz="2800" dirty="0"/>
          </a:p>
        </p:txBody>
      </p:sp>
      <p:sp>
        <p:nvSpPr>
          <p:cNvPr id="3" name="Content Placeholder 2"/>
          <p:cNvSpPr>
            <a:spLocks noGrp="1"/>
          </p:cNvSpPr>
          <p:nvPr>
            <p:ph idx="1"/>
          </p:nvPr>
        </p:nvSpPr>
        <p:spPr/>
        <p:txBody>
          <a:bodyPr>
            <a:normAutofit fontScale="77500" lnSpcReduction="20000"/>
          </a:bodyPr>
          <a:lstStyle/>
          <a:p>
            <a:pPr marL="0" indent="0" algn="just">
              <a:spcAft>
                <a:spcPts val="0"/>
              </a:spcAft>
              <a:buNone/>
            </a:pPr>
            <a:r>
              <a:rPr lang="sr-Latn-CS" dirty="0" smtClean="0">
                <a:latin typeface="Times New Roman" panose="02020603050405020304" pitchFamily="18" charset="0"/>
                <a:ea typeface="Times New Roman" panose="02020603050405020304" pitchFamily="18" charset="0"/>
              </a:rPr>
              <a:t>„Osnovano </a:t>
            </a:r>
            <a:r>
              <a:rPr lang="sr-Latn-CS" dirty="0">
                <a:latin typeface="Times New Roman" panose="02020603050405020304" pitchFamily="18" charset="0"/>
                <a:ea typeface="Times New Roman" panose="02020603050405020304" pitchFamily="18" charset="0"/>
              </a:rPr>
              <a:t>se u žalbi branioca ističe da pobijana presuda nije izvršila </a:t>
            </a:r>
            <a:r>
              <a:rPr lang="sr-Latn-CS" dirty="0" err="1">
                <a:latin typeface="Times New Roman" panose="02020603050405020304" pitchFamily="18" charset="0"/>
                <a:ea typeface="Times New Roman" panose="02020603050405020304" pitchFamily="18" charset="0"/>
              </a:rPr>
              <a:t>savjesnu</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ocjenu</a:t>
            </a:r>
            <a:r>
              <a:rPr lang="sr-Latn-CS" dirty="0">
                <a:latin typeface="Times New Roman" panose="02020603050405020304" pitchFamily="18" charset="0"/>
                <a:ea typeface="Times New Roman" panose="02020603050405020304" pitchFamily="18" charset="0"/>
              </a:rPr>
              <a:t> svakog dokaza pojedinačno i u vezi sa ostalim dokazima, te da nije određeno i potpuno </a:t>
            </a:r>
            <a:r>
              <a:rPr lang="sr-Latn-CS" dirty="0" err="1">
                <a:latin typeface="Times New Roman" panose="02020603050405020304" pitchFamily="18" charset="0"/>
                <a:ea typeface="Times New Roman" panose="02020603050405020304" pitchFamily="18" charset="0"/>
              </a:rPr>
              <a:t>iznijela</a:t>
            </a:r>
            <a:r>
              <a:rPr lang="sr-Latn-CS" dirty="0">
                <a:latin typeface="Times New Roman" panose="02020603050405020304" pitchFamily="18" charset="0"/>
                <a:ea typeface="Times New Roman" panose="02020603050405020304" pitchFamily="18" charset="0"/>
              </a:rPr>
              <a:t> iz kojih razloga je uzela kao dokazane, odnosno nedokazane pojedine činjenice, kao i da nije dala naročitu </a:t>
            </a:r>
            <a:r>
              <a:rPr lang="sr-Latn-CS" dirty="0" err="1">
                <a:latin typeface="Times New Roman" panose="02020603050405020304" pitchFamily="18" charset="0"/>
                <a:ea typeface="Times New Roman" panose="02020603050405020304" pitchFamily="18" charset="0"/>
              </a:rPr>
              <a:t>ocjenu</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protivriječnih</a:t>
            </a:r>
            <a:r>
              <a:rPr lang="sr-Latn-CS" dirty="0">
                <a:latin typeface="Times New Roman" panose="02020603050405020304" pitchFamily="18" charset="0"/>
                <a:ea typeface="Times New Roman" panose="02020603050405020304" pitchFamily="18" charset="0"/>
              </a:rPr>
              <a:t> dokaza. Ovo se posebno odnosi na utvrđenje suda u vezi sa statusom oštećenog. Naime, osim navoda na strani 3.: „Sud je utvrdio da je oštećeni bio civilni zarobljenik, o čemu </a:t>
            </a:r>
            <a:r>
              <a:rPr lang="sr-Latn-CS" dirty="0" err="1">
                <a:latin typeface="Times New Roman" panose="02020603050405020304" pitchFamily="18" charset="0"/>
                <a:ea typeface="Times New Roman" panose="02020603050405020304" pitchFamily="18" charset="0"/>
              </a:rPr>
              <a:t>svjedoče</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svjedoci</a:t>
            </a:r>
            <a:r>
              <a:rPr lang="sr-Latn-CS" dirty="0">
                <a:latin typeface="Times New Roman" panose="02020603050405020304" pitchFamily="18" charset="0"/>
                <a:ea typeface="Times New Roman" panose="02020603050405020304" pitchFamily="18" charset="0"/>
              </a:rPr>
              <a:t> i dokaz označen kao spisak civila koji su bili nezakonito zatočeni u logoru „Kula“ kod Sarajeva i kasarni </a:t>
            </a:r>
            <a:r>
              <a:rPr lang="sr-Latn-CS" dirty="0" err="1">
                <a:latin typeface="Times New Roman" panose="02020603050405020304" pitchFamily="18" charset="0"/>
                <a:ea typeface="Times New Roman" panose="02020603050405020304" pitchFamily="18" charset="0"/>
              </a:rPr>
              <a:t>bivšte</a:t>
            </a:r>
            <a:r>
              <a:rPr lang="sr-Latn-CS" dirty="0">
                <a:latin typeface="Times New Roman" panose="02020603050405020304" pitchFamily="18" charset="0"/>
                <a:ea typeface="Times New Roman" panose="02020603050405020304" pitchFamily="18" charset="0"/>
              </a:rPr>
              <a:t> JNA „Slaviša </a:t>
            </a:r>
            <a:r>
              <a:rPr lang="sr-Latn-CS" dirty="0" err="1">
                <a:latin typeface="Times New Roman" panose="02020603050405020304" pitchFamily="18" charset="0"/>
                <a:ea typeface="Times New Roman" panose="02020603050405020304" pitchFamily="18" charset="0"/>
              </a:rPr>
              <a:t>Vajner</a:t>
            </a:r>
            <a:r>
              <a:rPr lang="sr-Latn-CS" dirty="0">
                <a:latin typeface="Times New Roman" panose="02020603050405020304" pitchFamily="18" charset="0"/>
                <a:ea typeface="Times New Roman" panose="02020603050405020304" pitchFamily="18" charset="0"/>
              </a:rPr>
              <a:t> Čiča“ i „Slobodan Princip Seljo“ u Lukavici“, te navoda na strani 6. :“</a:t>
            </a:r>
            <a:r>
              <a:rPr lang="sr-Latn-CS" sz="2000" dirty="0">
                <a:latin typeface="Tahoma" panose="020B0604030504040204" pitchFamily="34" charset="0"/>
                <a:ea typeface="Times New Roman" panose="02020603050405020304" pitchFamily="18" charset="0"/>
              </a:rPr>
              <a:t> </a:t>
            </a:r>
            <a:r>
              <a:rPr lang="sr-Latn-CS" dirty="0">
                <a:latin typeface="Times New Roman" panose="02020603050405020304" pitchFamily="18" charset="0"/>
                <a:ea typeface="Times New Roman" panose="02020603050405020304" pitchFamily="18" charset="0"/>
              </a:rPr>
              <a:t>Za razliku od dokaza odbrane, sud je našao dokazanim, iz provedenih dokaza Tužilaštva, da je optuženi počinio krivično </a:t>
            </a:r>
            <a:r>
              <a:rPr lang="sr-Latn-CS" dirty="0" err="1">
                <a:latin typeface="Times New Roman" panose="02020603050405020304" pitchFamily="18" charset="0"/>
                <a:ea typeface="Times New Roman" panose="02020603050405020304" pitchFamily="18" charset="0"/>
              </a:rPr>
              <a:t>djelo</a:t>
            </a:r>
            <a:r>
              <a:rPr lang="sr-Latn-CS" dirty="0">
                <a:latin typeface="Times New Roman" panose="02020603050405020304" pitchFamily="18" charset="0"/>
                <a:ea typeface="Times New Roman" panose="02020603050405020304" pitchFamily="18" charset="0"/>
              </a:rPr>
              <a:t> ratni zločin protiv civilnog stanovništva iz člana 142. stav 1. KZ SFRJ, a ne ratni zločin protiv ratnih zarobljenika iz člana 144. KZ SFRJ“, pobijana presuda ne navodi na osnovu kojih dokaza je tužilaštvo tvrdilo da je oštećeni bio ratni zarobljenik, niti navodi iz iskaza kojih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proizilazi da je oštećeni bio civilni zarobljenik. Iz citiranih </a:t>
            </a:r>
            <a:r>
              <a:rPr lang="sr-Latn-CS" dirty="0" err="1">
                <a:latin typeface="Times New Roman" panose="02020603050405020304" pitchFamily="18" charset="0"/>
                <a:ea typeface="Times New Roman" panose="02020603050405020304" pitchFamily="18" charset="0"/>
              </a:rPr>
              <a:t>djelova</a:t>
            </a:r>
            <a:r>
              <a:rPr lang="sr-Latn-CS" dirty="0">
                <a:latin typeface="Times New Roman" panose="02020603050405020304" pitchFamily="18" charset="0"/>
                <a:ea typeface="Times New Roman" panose="02020603050405020304" pitchFamily="18" charset="0"/>
              </a:rPr>
              <a:t> pobijane presude, proizilazi da su u pogledu ove odlučne činjenice, </a:t>
            </a:r>
            <a:r>
              <a:rPr lang="sr-Latn-CS" dirty="0" err="1">
                <a:latin typeface="Times New Roman" panose="02020603050405020304" pitchFamily="18" charset="0"/>
                <a:ea typeface="Times New Roman" panose="02020603050405020304" pitchFamily="18" charset="0"/>
              </a:rPr>
              <a:t>protivriječni</a:t>
            </a:r>
            <a:r>
              <a:rPr lang="sr-Latn-CS" dirty="0">
                <a:latin typeface="Times New Roman" panose="02020603050405020304" pitchFamily="18" charset="0"/>
                <a:ea typeface="Times New Roman" panose="02020603050405020304" pitchFamily="18" charset="0"/>
              </a:rPr>
              <a:t> dokazi optužbe i odbrane, međutim, nije navedeno ni koji su to dokazi (osim dokaz-spisak civila), niti je data </a:t>
            </a:r>
            <a:r>
              <a:rPr lang="sr-Latn-CS" dirty="0" err="1">
                <a:latin typeface="Times New Roman" panose="02020603050405020304" pitchFamily="18" charset="0"/>
                <a:ea typeface="Times New Roman" panose="02020603050405020304" pitchFamily="18" charset="0"/>
              </a:rPr>
              <a:t>ocjena</a:t>
            </a:r>
            <a:r>
              <a:rPr lang="sr-Latn-CS" dirty="0">
                <a:latin typeface="Times New Roman" panose="02020603050405020304" pitchFamily="18" charset="0"/>
                <a:ea typeface="Times New Roman" panose="02020603050405020304" pitchFamily="18" charset="0"/>
              </a:rPr>
              <a:t> svakog tog dokaza pojedinačno i u vezi sa ostalim dokazima, te nije data ni naročita </a:t>
            </a:r>
            <a:r>
              <a:rPr lang="sr-Latn-CS" dirty="0" err="1">
                <a:latin typeface="Times New Roman" panose="02020603050405020304" pitchFamily="18" charset="0"/>
                <a:ea typeface="Times New Roman" panose="02020603050405020304" pitchFamily="18" charset="0"/>
              </a:rPr>
              <a:t>ocjena</a:t>
            </a:r>
            <a:r>
              <a:rPr lang="sr-Latn-CS" dirty="0">
                <a:latin typeface="Times New Roman" panose="02020603050405020304" pitchFamily="18" charset="0"/>
                <a:ea typeface="Times New Roman" panose="02020603050405020304" pitchFamily="18" charset="0"/>
              </a:rPr>
              <a:t> tih </a:t>
            </a:r>
            <a:r>
              <a:rPr lang="sr-Latn-CS" dirty="0" err="1">
                <a:latin typeface="Times New Roman" panose="02020603050405020304" pitchFamily="18" charset="0"/>
                <a:ea typeface="Times New Roman" panose="02020603050405020304" pitchFamily="18" charset="0"/>
              </a:rPr>
              <a:t>protivriječnih</a:t>
            </a:r>
            <a:r>
              <a:rPr lang="sr-Latn-CS" dirty="0">
                <a:latin typeface="Times New Roman" panose="02020603050405020304" pitchFamily="18" charset="0"/>
                <a:ea typeface="Times New Roman" panose="02020603050405020304" pitchFamily="18" charset="0"/>
              </a:rPr>
              <a:t> dokaza</a:t>
            </a:r>
            <a:r>
              <a:rPr lang="sr-Latn-CS" dirty="0" smtClean="0">
                <a:latin typeface="Times New Roman" panose="02020603050405020304" pitchFamily="18" charset="0"/>
                <a:ea typeface="Times New Roman" panose="02020603050405020304" pitchFamily="18" charset="0"/>
              </a:rPr>
              <a:t>.</a:t>
            </a:r>
            <a:r>
              <a:rPr lang="bs-Latn-BA" dirty="0" smtClean="0">
                <a:latin typeface="Times New Roman" panose="02020603050405020304" pitchFamily="18" charset="0"/>
                <a:ea typeface="Times New Roman" panose="02020603050405020304" pitchFamily="18" charset="0"/>
              </a:rPr>
              <a:t>“</a:t>
            </a:r>
            <a:r>
              <a:rPr lang="sr-Latn-CS" dirty="0">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21617816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85800" algn="ctr">
              <a:spcAft>
                <a:spcPts val="0"/>
              </a:spcAft>
            </a:pPr>
            <a:r>
              <a:rPr lang="sr-Latn-CS" sz="3600" b="1" dirty="0" smtClean="0">
                <a:latin typeface="Times New Roman" panose="02020603050405020304" pitchFamily="18" charset="0"/>
                <a:ea typeface="Calibri" panose="020F0502020204030204" pitchFamily="34" charset="0"/>
                <a:cs typeface="Times New Roman" panose="02020603050405020304" pitchFamily="18" charset="0"/>
              </a:rPr>
              <a:t/>
            </a:r>
            <a:br>
              <a:rPr lang="sr-Latn-CS" sz="3600" b="1" dirty="0" smtClean="0">
                <a:latin typeface="Times New Roman" panose="02020603050405020304" pitchFamily="18" charset="0"/>
                <a:ea typeface="Calibri" panose="020F0502020204030204" pitchFamily="34" charset="0"/>
                <a:cs typeface="Times New Roman" panose="02020603050405020304" pitchFamily="18" charset="0"/>
              </a:rPr>
            </a:br>
            <a:r>
              <a:rPr lang="sr-Latn-CS" sz="3600" b="1" dirty="0" smtClean="0">
                <a:latin typeface="Times New Roman" panose="02020603050405020304" pitchFamily="18" charset="0"/>
                <a:ea typeface="Calibri" panose="020F0502020204030204" pitchFamily="34" charset="0"/>
                <a:cs typeface="Times New Roman" panose="02020603050405020304" pitchFamily="18" charset="0"/>
              </a:rPr>
              <a:t>Žalbeni osnov povreda </a:t>
            </a:r>
            <a:r>
              <a:rPr lang="sr-Latn-CS" sz="3600" b="1" dirty="0">
                <a:latin typeface="Times New Roman" panose="02020603050405020304" pitchFamily="18" charset="0"/>
                <a:ea typeface="Calibri" panose="020F0502020204030204" pitchFamily="34" charset="0"/>
                <a:cs typeface="Times New Roman" panose="02020603050405020304" pitchFamily="18" charset="0"/>
              </a:rPr>
              <a:t>Krivičnog zakona</a:t>
            </a:r>
            <a:r>
              <a:rPr lang="en-US" dirty="0">
                <a:latin typeface="Times New Roman" panose="02020603050405020304" pitchFamily="18" charset="0"/>
                <a:ea typeface="Calibri" panose="020F0502020204030204" pitchFamily="34" charset="0"/>
                <a:cs typeface="Times New Roman" panose="02020603050405020304" pitchFamily="18" charset="0"/>
              </a:rPr>
              <a:t/>
            </a:r>
            <a:br>
              <a:rPr lang="en-US" dirty="0">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70000" lnSpcReduction="20000"/>
          </a:bodyPr>
          <a:lstStyle/>
          <a:p>
            <a:pPr marL="685800" algn="just">
              <a:spcAft>
                <a:spcPts val="0"/>
              </a:spcAft>
            </a:pPr>
            <a:r>
              <a:rPr lang="sr-Latn-CS" dirty="0">
                <a:latin typeface="Times New Roman" panose="02020603050405020304" pitchFamily="18" charset="0"/>
                <a:ea typeface="Calibri" panose="020F0502020204030204" pitchFamily="34" charset="0"/>
                <a:cs typeface="Times New Roman" panose="02020603050405020304" pitchFamily="18" charset="0"/>
              </a:rPr>
              <a:t>Predmet broj 11 0 K 021094 18 </a:t>
            </a:r>
            <a:r>
              <a:rPr lang="sr-Latn-CS" dirty="0" err="1">
                <a:latin typeface="Times New Roman" panose="02020603050405020304" pitchFamily="18" charset="0"/>
                <a:ea typeface="Calibri" panose="020F0502020204030204" pitchFamily="34" charset="0"/>
                <a:cs typeface="Times New Roman" panose="02020603050405020304" pitchFamily="18" charset="0"/>
              </a:rPr>
              <a:t>Kž</a:t>
            </a:r>
            <a:r>
              <a:rPr lang="sr-Latn-CS" dirty="0">
                <a:latin typeface="Times New Roman" panose="02020603050405020304" pitchFamily="18" charset="0"/>
                <a:ea typeface="Calibri" panose="020F0502020204030204" pitchFamily="34" charset="0"/>
                <a:cs typeface="Times New Roman" panose="02020603050405020304" pitchFamily="18" charset="0"/>
              </a:rPr>
              <a:t>  </a:t>
            </a:r>
            <a:r>
              <a:rPr lang="bs-Latn-BA" dirty="0" smtClean="0">
                <a:latin typeface="Times New Roman" panose="02020603050405020304" pitchFamily="18" charset="0"/>
                <a:ea typeface="Calibri" panose="020F0502020204030204" pitchFamily="34" charset="0"/>
                <a:cs typeface="Times New Roman" panose="02020603050405020304" pitchFamily="18" charset="0"/>
              </a:rPr>
              <a:t> </a:t>
            </a:r>
            <a:r>
              <a:rPr lang="sr-Latn-CS" dirty="0" smtClean="0">
                <a:latin typeface="Times New Roman" panose="02020603050405020304" pitchFamily="18" charset="0"/>
                <a:ea typeface="Calibri" panose="020F0502020204030204" pitchFamily="34" charset="0"/>
              </a:rPr>
              <a:t>Iz </a:t>
            </a:r>
            <a:r>
              <a:rPr lang="sr-Latn-CS" dirty="0">
                <a:latin typeface="Times New Roman" panose="02020603050405020304" pitchFamily="18" charset="0"/>
                <a:ea typeface="Calibri" panose="020F0502020204030204" pitchFamily="34" charset="0"/>
              </a:rPr>
              <a:t>obrazloženja presude: „Dakle, suprotno prigovorima iz žalbi, ovaj sud nalazi da dokazi provedeni na glavnom pretresu, koji su pravilno </a:t>
            </a:r>
            <a:r>
              <a:rPr lang="sr-Latn-CS" dirty="0" err="1">
                <a:latin typeface="Times New Roman" panose="02020603050405020304" pitchFamily="18" charset="0"/>
                <a:ea typeface="Calibri" panose="020F0502020204030204" pitchFamily="34" charset="0"/>
              </a:rPr>
              <a:t>ocjenjeni</a:t>
            </a:r>
            <a:r>
              <a:rPr lang="sr-Latn-CS" dirty="0">
                <a:latin typeface="Times New Roman" panose="02020603050405020304" pitchFamily="18" charset="0"/>
                <a:ea typeface="Calibri" panose="020F0502020204030204" pitchFamily="34" charset="0"/>
              </a:rPr>
              <a:t> od strane prvostepenog suda, predstavljaju pouzdanu osnovu za zaključak prvostepene presude u pogledu svih činjenica od odlučnog značaja uključujući i za žalbe sporne činjenice u pogledu zajedničkog dogovora, </a:t>
            </a:r>
            <a:r>
              <a:rPr lang="sr-Latn-CS" dirty="0" err="1">
                <a:latin typeface="Times New Roman" panose="02020603050405020304" pitchFamily="18" charset="0"/>
                <a:ea typeface="Calibri" panose="020F0502020204030204" pitchFamily="34" charset="0"/>
              </a:rPr>
              <a:t>saizvršilaštva</a:t>
            </a:r>
            <a:r>
              <a:rPr lang="sr-Latn-CS" dirty="0">
                <a:latin typeface="Times New Roman" panose="02020603050405020304" pitchFamily="18" charset="0"/>
                <a:ea typeface="Calibri" panose="020F0502020204030204" pitchFamily="34" charset="0"/>
              </a:rPr>
              <a:t>, upotreba sile, te </a:t>
            </a:r>
            <a:r>
              <a:rPr lang="sr-Latn-CS" dirty="0" err="1">
                <a:latin typeface="Times New Roman" panose="02020603050405020304" pitchFamily="18" charset="0"/>
                <a:ea typeface="Calibri" panose="020F0502020204030204" pitchFamily="34" charset="0"/>
              </a:rPr>
              <a:t>namjere</a:t>
            </a:r>
            <a:r>
              <a:rPr lang="sr-Latn-CS" dirty="0">
                <a:latin typeface="Times New Roman" panose="02020603050405020304" pitchFamily="18" charset="0"/>
                <a:ea typeface="Calibri" panose="020F0502020204030204" pitchFamily="34" charset="0"/>
              </a:rPr>
              <a:t> optuženih da pribave protivpravnu imovinsku korist, pa s tim u vezi i psihičkog odnosa optuženih prema </a:t>
            </a:r>
            <a:r>
              <a:rPr lang="sr-Latn-CS" dirty="0" err="1">
                <a:latin typeface="Times New Roman" panose="02020603050405020304" pitchFamily="18" charset="0"/>
                <a:ea typeface="Calibri" panose="020F0502020204030204" pitchFamily="34" charset="0"/>
              </a:rPr>
              <a:t>djelu</a:t>
            </a:r>
            <a:r>
              <a:rPr lang="sr-Latn-CS" dirty="0">
                <a:latin typeface="Times New Roman" panose="02020603050405020304" pitchFamily="18" charset="0"/>
                <a:ea typeface="Calibri" panose="020F0502020204030204" pitchFamily="34" charset="0"/>
              </a:rPr>
              <a:t> za koje se terete. Naime, odgovornost za ovaj oblik krivičnog </a:t>
            </a:r>
            <a:r>
              <a:rPr lang="sr-Latn-CS" dirty="0" err="1">
                <a:latin typeface="Times New Roman" panose="02020603050405020304" pitchFamily="18" charset="0"/>
                <a:ea typeface="Calibri" panose="020F0502020204030204" pitchFamily="34" charset="0"/>
              </a:rPr>
              <a:t>djela</a:t>
            </a:r>
            <a:r>
              <a:rPr lang="sr-Latn-CS" dirty="0">
                <a:latin typeface="Times New Roman" panose="02020603050405020304" pitchFamily="18" charset="0"/>
                <a:ea typeface="Calibri" panose="020F0502020204030204" pitchFamily="34" charset="0"/>
              </a:rPr>
              <a:t> razbojništva iz člana 233. stav 2. u vezi sa stavom 1. KZ RS postoji kada je </a:t>
            </a:r>
            <a:r>
              <a:rPr lang="sr-Latn-CS" dirty="0" err="1">
                <a:latin typeface="Times New Roman" panose="02020603050405020304" pitchFamily="18" charset="0"/>
                <a:ea typeface="Calibri" panose="020F0502020204030204" pitchFamily="34" charset="0"/>
              </a:rPr>
              <a:t>djelo</a:t>
            </a:r>
            <a:r>
              <a:rPr lang="sr-Latn-CS" dirty="0">
                <a:latin typeface="Times New Roman" panose="02020603050405020304" pitchFamily="18" charset="0"/>
                <a:ea typeface="Calibri" panose="020F0502020204030204" pitchFamily="34" charset="0"/>
              </a:rPr>
              <a:t> izvršeno od strane više lica (više lica je najmanje dva lica, shodno članu 147. stav 9. KZ RS), bez obzira na konkretnu </a:t>
            </a:r>
            <a:r>
              <a:rPr lang="sr-Latn-CS" dirty="0" err="1">
                <a:latin typeface="Times New Roman" panose="02020603050405020304" pitchFamily="18" charset="0"/>
                <a:ea typeface="Calibri" panose="020F0502020204030204" pitchFamily="34" charset="0"/>
              </a:rPr>
              <a:t>djelatnost</a:t>
            </a:r>
            <a:r>
              <a:rPr lang="sr-Latn-CS" dirty="0">
                <a:latin typeface="Times New Roman" panose="02020603050405020304" pitchFamily="18" charset="0"/>
                <a:ea typeface="Calibri" panose="020F0502020204030204" pitchFamily="34" charset="0"/>
              </a:rPr>
              <a:t> svakog od optuženih, tako da odgovara ne samo  optuženi koji je neposredno </a:t>
            </a:r>
            <a:r>
              <a:rPr lang="sr-Latn-CS" dirty="0" err="1">
                <a:latin typeface="Times New Roman" panose="02020603050405020304" pitchFamily="18" charset="0"/>
                <a:ea typeface="Calibri" panose="020F0502020204030204" pitchFamily="34" charset="0"/>
              </a:rPr>
              <a:t>primjenio</a:t>
            </a:r>
            <a:r>
              <a:rPr lang="sr-Latn-CS" dirty="0">
                <a:latin typeface="Times New Roman" panose="02020603050405020304" pitchFamily="18" charset="0"/>
                <a:ea typeface="Calibri" panose="020F0502020204030204" pitchFamily="34" charset="0"/>
              </a:rPr>
              <a:t> silu, već i optuženi koji se saglasio sa  radnjama  i </a:t>
            </a:r>
            <a:r>
              <a:rPr lang="sr-Latn-CS" dirty="0" err="1">
                <a:latin typeface="Times New Roman" panose="02020603050405020304" pitchFamily="18" charset="0"/>
                <a:ea typeface="Calibri" panose="020F0502020204030204" pitchFamily="34" charset="0"/>
              </a:rPr>
              <a:t>djelovanjem</a:t>
            </a:r>
            <a:r>
              <a:rPr lang="sr-Latn-CS" dirty="0">
                <a:latin typeface="Times New Roman" panose="02020603050405020304" pitchFamily="18" charset="0"/>
                <a:ea typeface="Calibri" panose="020F0502020204030204" pitchFamily="34" charset="0"/>
              </a:rPr>
              <a:t> </a:t>
            </a:r>
            <a:r>
              <a:rPr lang="sr-Latn-CS" dirty="0" err="1">
                <a:latin typeface="Times New Roman" panose="02020603050405020304" pitchFamily="18" charset="0"/>
                <a:ea typeface="Calibri" panose="020F0502020204030204" pitchFamily="34" charset="0"/>
              </a:rPr>
              <a:t>drugogoptuženog</a:t>
            </a:r>
            <a:r>
              <a:rPr lang="sr-Latn-CS" dirty="0">
                <a:latin typeface="Times New Roman" panose="02020603050405020304" pitchFamily="18" charset="0"/>
                <a:ea typeface="Calibri" panose="020F0502020204030204" pitchFamily="34" charset="0"/>
              </a:rPr>
              <a:t>. U konkretnom slučaju, </a:t>
            </a:r>
            <a:r>
              <a:rPr lang="sr-Latn-CS" dirty="0" err="1">
                <a:latin typeface="Times New Roman" panose="02020603050405020304" pitchFamily="18" charset="0"/>
                <a:ea typeface="Calibri" panose="020F0502020204030204" pitchFamily="34" charset="0"/>
              </a:rPr>
              <a:t>djelo</a:t>
            </a:r>
            <a:r>
              <a:rPr lang="sr-Latn-CS" dirty="0">
                <a:latin typeface="Times New Roman" panose="02020603050405020304" pitchFamily="18" charset="0"/>
                <a:ea typeface="Calibri" panose="020F0502020204030204" pitchFamily="34" charset="0"/>
              </a:rPr>
              <a:t> je izvršeno od strane više lica. Naime, iz iskaza saslušani </a:t>
            </a:r>
            <a:r>
              <a:rPr lang="sr-Latn-CS" dirty="0" err="1">
                <a:latin typeface="Times New Roman" panose="02020603050405020304" pitchFamily="18" charset="0"/>
                <a:ea typeface="Calibri" panose="020F0502020204030204" pitchFamily="34" charset="0"/>
              </a:rPr>
              <a:t>svjedoka</a:t>
            </a:r>
            <a:r>
              <a:rPr lang="sr-Latn-CS" dirty="0">
                <a:latin typeface="Times New Roman" panose="02020603050405020304" pitchFamily="18" charset="0"/>
                <a:ea typeface="Calibri" panose="020F0502020204030204" pitchFamily="34" charset="0"/>
              </a:rPr>
              <a:t> proizilazi da su optuženi prethodno napali oštećenog A.K., tako što su od istog tražili alkohol i novac, a  nakon što im je negativno odgovorio, oba optužena, kao i J.G. i sada pok. DŽ.J. su ga udarali i pokušali da mu otrgnu torbicu koju je nosio sa sobom preko ramena, što je svakako upotreba sile koju su optuženi </a:t>
            </a:r>
            <a:r>
              <a:rPr lang="sr-Latn-CS" dirty="0" err="1">
                <a:latin typeface="Times New Roman" panose="02020603050405020304" pitchFamily="18" charset="0"/>
                <a:ea typeface="Calibri" panose="020F0502020204030204" pitchFamily="34" charset="0"/>
              </a:rPr>
              <a:t>upotrijebili</a:t>
            </a:r>
            <a:r>
              <a:rPr lang="sr-Latn-CS" dirty="0">
                <a:latin typeface="Times New Roman" panose="02020603050405020304" pitchFamily="18" charset="0"/>
                <a:ea typeface="Calibri" panose="020F0502020204030204" pitchFamily="34" charset="0"/>
              </a:rPr>
              <a:t> u cilju savlađivanja otpora oštećenog A., zatim su od ovog oštećenog uzeli torbu i </a:t>
            </a:r>
            <a:r>
              <a:rPr lang="sr-Latn-CS" dirty="0" err="1">
                <a:latin typeface="Times New Roman" panose="02020603050405020304" pitchFamily="18" charset="0"/>
                <a:ea typeface="Calibri" panose="020F0502020204030204" pitchFamily="34" charset="0"/>
              </a:rPr>
              <a:t>odnijeli</a:t>
            </a:r>
            <a:r>
              <a:rPr lang="sr-Latn-CS" dirty="0">
                <a:latin typeface="Times New Roman" panose="02020603050405020304" pitchFamily="18" charset="0"/>
                <a:ea typeface="Calibri" panose="020F0502020204030204" pitchFamily="34" charset="0"/>
              </a:rPr>
              <a:t> je sa sobom, iz iste uzeli novac, pa je torba naknadno dostavljena na Tehnološki fakultet, obzirom </a:t>
            </a:r>
            <a:r>
              <a:rPr lang="sr-Latn-CS" dirty="0" smtClean="0">
                <a:latin typeface="Times New Roman" panose="02020603050405020304" pitchFamily="18" charset="0"/>
                <a:ea typeface="Calibri" panose="020F0502020204030204" pitchFamily="34" charset="0"/>
              </a:rPr>
              <a:t>d</a:t>
            </a:r>
            <a:r>
              <a:rPr lang="sr-Latn-CS" dirty="0">
                <a:latin typeface="Times New Roman" panose="02020603050405020304" pitchFamily="18" charset="0"/>
                <a:ea typeface="Calibri" panose="020F0502020204030204" pitchFamily="34" charset="0"/>
                <a:cs typeface="Times New Roman" panose="02020603050405020304" pitchFamily="18" charset="0"/>
              </a:rPr>
              <a:t>a se u istoj nalazio indeks oštećenog od navedenog fakulteta čiji je student</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endParaRPr lang="en-US" dirty="0"/>
          </a:p>
        </p:txBody>
      </p:sp>
    </p:spTree>
    <p:extLst>
      <p:ext uri="{BB962C8B-B14F-4D97-AF65-F5344CB8AC3E}">
        <p14:creationId xmlns:p14="http://schemas.microsoft.com/office/powerpoint/2010/main" val="3516610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err="1" smtClean="0"/>
              <a:t>Saizvršilaštvo</a:t>
            </a:r>
            <a:endParaRPr lang="en-US" dirty="0"/>
          </a:p>
        </p:txBody>
      </p:sp>
      <p:sp>
        <p:nvSpPr>
          <p:cNvPr id="3" name="Content Placeholder 2"/>
          <p:cNvSpPr>
            <a:spLocks noGrp="1"/>
          </p:cNvSpPr>
          <p:nvPr>
            <p:ph idx="1"/>
          </p:nvPr>
        </p:nvSpPr>
        <p:spPr/>
        <p:txBody>
          <a:bodyPr>
            <a:normAutofit fontScale="77500" lnSpcReduction="20000"/>
          </a:bodyPr>
          <a:lstStyle/>
          <a:p>
            <a:pPr marL="285750" indent="0" algn="just">
              <a:spcAft>
                <a:spcPts val="0"/>
              </a:spcAft>
              <a:buNone/>
            </a:pPr>
            <a:r>
              <a:rPr lang="sr-Latn-CS" dirty="0">
                <a:latin typeface="Times New Roman" panose="02020603050405020304" pitchFamily="18" charset="0"/>
                <a:ea typeface="Calibri" panose="020F0502020204030204" pitchFamily="34" charset="0"/>
                <a:cs typeface="Times New Roman" panose="02020603050405020304" pitchFamily="18" charset="0"/>
              </a:rPr>
              <a:t>Dakle, optuženi su upotrebom sile bili </a:t>
            </a:r>
            <a:r>
              <a:rPr lang="sr-Latn-CS" dirty="0" err="1">
                <a:latin typeface="Times New Roman" panose="02020603050405020304" pitchFamily="18" charset="0"/>
                <a:ea typeface="Calibri" panose="020F0502020204030204" pitchFamily="34" charset="0"/>
                <a:cs typeface="Times New Roman" panose="02020603050405020304" pitchFamily="18" charset="0"/>
              </a:rPr>
              <a:t>svjesni</a:t>
            </a:r>
            <a:r>
              <a:rPr lang="sr-Latn-CS" dirty="0">
                <a:latin typeface="Times New Roman" panose="02020603050405020304" pitchFamily="18" charset="0"/>
                <a:ea typeface="Calibri" panose="020F0502020204030204" pitchFamily="34" charset="0"/>
                <a:cs typeface="Times New Roman" panose="02020603050405020304" pitchFamily="18" charset="0"/>
              </a:rPr>
              <a:t> da čine krivično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djelo</a:t>
            </a:r>
            <a:r>
              <a:rPr lang="sr-Latn-CS" dirty="0">
                <a:latin typeface="Times New Roman" panose="02020603050405020304" pitchFamily="18" charset="0"/>
                <a:ea typeface="Calibri" panose="020F0502020204030204" pitchFamily="34" charset="0"/>
                <a:cs typeface="Times New Roman" panose="02020603050405020304" pitchFamily="18" charset="0"/>
              </a:rPr>
              <a:t>, da su silu upotrebili radi savlađivanja otpora u cilju oduzimanja torbe koju je oštećeni A.K. nosio sa sobom, pa su istog udarali u predjelu glave i </a:t>
            </a:r>
            <a:r>
              <a:rPr lang="sr-Latn-CS" dirty="0" err="1">
                <a:latin typeface="Times New Roman" panose="02020603050405020304" pitchFamily="18" charset="0"/>
                <a:ea typeface="Calibri" panose="020F0502020204030204" pitchFamily="34" charset="0"/>
                <a:cs typeface="Times New Roman" panose="02020603050405020304" pitchFamily="18" charset="0"/>
              </a:rPr>
              <a:t>tijela</a:t>
            </a:r>
            <a:r>
              <a:rPr lang="sr-Latn-CS" dirty="0">
                <a:latin typeface="Times New Roman" panose="02020603050405020304" pitchFamily="18" charset="0"/>
                <a:ea typeface="Calibri" panose="020F0502020204030204" pitchFamily="34" charset="0"/>
                <a:cs typeface="Times New Roman" panose="02020603050405020304" pitchFamily="18" charset="0"/>
              </a:rPr>
              <a:t> i na takav način su postupali kao saizvršioci. Kod istih je postojala zajednička </a:t>
            </a:r>
            <a:r>
              <a:rPr lang="sr-Latn-CS" dirty="0" err="1">
                <a:latin typeface="Times New Roman" panose="02020603050405020304" pitchFamily="18" charset="0"/>
                <a:ea typeface="Calibri" panose="020F0502020204030204" pitchFamily="34" charset="0"/>
                <a:cs typeface="Times New Roman" panose="02020603050405020304" pitchFamily="18" charset="0"/>
              </a:rPr>
              <a:t>namjera</a:t>
            </a:r>
            <a:r>
              <a:rPr lang="sr-Latn-CS" dirty="0">
                <a:latin typeface="Times New Roman" panose="02020603050405020304" pitchFamily="18" charset="0"/>
                <a:ea typeface="Calibri" panose="020F0502020204030204" pitchFamily="34" charset="0"/>
                <a:cs typeface="Times New Roman" panose="02020603050405020304" pitchFamily="18" charset="0"/>
              </a:rPr>
              <a:t> oduzimanje torbe koju je oštećeni nosio preko ramena, a sve u cilju oduzimanja novca i sticanja protivpravne imovinske koriste, pa s tim u vezi, postupali su kao saizvršioci, kao je to pravilno utvrdio prvostepeni sud. Dakle, oba optužena su </a:t>
            </a:r>
            <a:r>
              <a:rPr lang="sr-Latn-CS" dirty="0" err="1">
                <a:latin typeface="Times New Roman" panose="02020603050405020304" pitchFamily="18" charset="0"/>
                <a:ea typeface="Calibri" panose="020F0502020204030204" pitchFamily="34" charset="0"/>
                <a:cs typeface="Times New Roman" panose="02020603050405020304" pitchFamily="18" charset="0"/>
              </a:rPr>
              <a:t>primjenili</a:t>
            </a:r>
            <a:r>
              <a:rPr lang="sr-Latn-CS" dirty="0">
                <a:latin typeface="Times New Roman" panose="02020603050405020304" pitchFamily="18" charset="0"/>
                <a:ea typeface="Calibri" panose="020F0502020204030204" pitchFamily="34" charset="0"/>
                <a:cs typeface="Times New Roman" panose="02020603050405020304" pitchFamily="18" charset="0"/>
              </a:rPr>
              <a:t> silu prema oštećenom A. u cilju oduzimanja pokretnih stvari u </a:t>
            </a:r>
            <a:r>
              <a:rPr lang="sr-Latn-CS" dirty="0" err="1">
                <a:latin typeface="Times New Roman" panose="02020603050405020304" pitchFamily="18" charset="0"/>
                <a:ea typeface="Calibri" panose="020F0502020204030204" pitchFamily="34" charset="0"/>
                <a:cs typeface="Times New Roman" panose="02020603050405020304" pitchFamily="18" charset="0"/>
              </a:rPr>
              <a:t>namjeri</a:t>
            </a:r>
            <a:r>
              <a:rPr lang="sr-Latn-CS" dirty="0">
                <a:latin typeface="Times New Roman" panose="02020603050405020304" pitchFamily="18" charset="0"/>
                <a:ea typeface="Calibri" panose="020F0502020204030204" pitchFamily="34" charset="0"/>
                <a:cs typeface="Times New Roman" panose="02020603050405020304" pitchFamily="18" charset="0"/>
              </a:rPr>
              <a:t> pribavljanja protivpravne imovinske koristi, zbog čega su njihove radnje i po </a:t>
            </a:r>
            <a:r>
              <a:rPr lang="sr-Latn-CS" dirty="0" err="1">
                <a:latin typeface="Times New Roman" panose="02020603050405020304" pitchFamily="18" charset="0"/>
                <a:ea typeface="Calibri" panose="020F0502020204030204" pitchFamily="34" charset="0"/>
                <a:cs typeface="Times New Roman" panose="02020603050405020304" pitchFamily="18" charset="0"/>
              </a:rPr>
              <a:t>ocjeni</a:t>
            </a:r>
            <a:r>
              <a:rPr lang="sr-Latn-CS" dirty="0">
                <a:latin typeface="Times New Roman" panose="02020603050405020304" pitchFamily="18" charset="0"/>
                <a:ea typeface="Calibri" panose="020F0502020204030204" pitchFamily="34" charset="0"/>
                <a:cs typeface="Times New Roman" panose="02020603050405020304" pitchFamily="18" charset="0"/>
              </a:rPr>
              <a:t> ovog suda </a:t>
            </a:r>
            <a:r>
              <a:rPr lang="sr-Latn-CS" dirty="0" err="1">
                <a:latin typeface="Times New Roman" panose="02020603050405020304" pitchFamily="18" charset="0"/>
                <a:ea typeface="Calibri" panose="020F0502020204030204" pitchFamily="34" charset="0"/>
                <a:cs typeface="Times New Roman" panose="02020603050405020304" pitchFamily="18" charset="0"/>
              </a:rPr>
              <a:t>saizvršilačke</a:t>
            </a:r>
            <a:r>
              <a:rPr lang="sr-Latn-CS" dirty="0">
                <a:latin typeface="Times New Roman" panose="02020603050405020304" pitchFamily="18" charset="0"/>
                <a:ea typeface="Calibri" panose="020F0502020204030204" pitchFamily="34" charset="0"/>
                <a:cs typeface="Times New Roman" panose="02020603050405020304" pitchFamily="18" charset="0"/>
              </a:rPr>
              <a:t> u izvršenju krivičnog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razbojništva iz člana  233. stav 2. u vezi sa stavom 1. i u vezi sa članom 23. KZ RS. </a:t>
            </a:r>
            <a:r>
              <a:rPr lang="sr-Latn-CS" dirty="0" err="1">
                <a:latin typeface="Times New Roman" panose="02020603050405020304" pitchFamily="18" charset="0"/>
                <a:ea typeface="Calibri" panose="020F0502020204030204" pitchFamily="34" charset="0"/>
                <a:cs typeface="Times New Roman" panose="02020603050405020304" pitchFamily="18" charset="0"/>
              </a:rPr>
              <a:t>Pritom</a:t>
            </a:r>
            <a:r>
              <a:rPr lang="sr-Latn-CS" dirty="0">
                <a:latin typeface="Times New Roman" panose="02020603050405020304" pitchFamily="18" charset="0"/>
                <a:ea typeface="Calibri" panose="020F0502020204030204" pitchFamily="34" charset="0"/>
                <a:cs typeface="Times New Roman" panose="02020603050405020304" pitchFamily="18" charset="0"/>
              </a:rPr>
              <a:t>, činjenica da optuženi R.V. i prema iskazima </a:t>
            </a:r>
            <a:r>
              <a:rPr lang="sr-Latn-CS" dirty="0" err="1">
                <a:latin typeface="Times New Roman" panose="02020603050405020304" pitchFamily="18" charset="0"/>
                <a:ea typeface="Calibri" panose="020F0502020204030204" pitchFamily="34" charset="0"/>
                <a:cs typeface="Times New Roman" panose="02020603050405020304" pitchFamily="18" charset="0"/>
              </a:rPr>
              <a:t>svjedoka</a:t>
            </a:r>
            <a:r>
              <a:rPr lang="sr-Latn-CS" dirty="0">
                <a:latin typeface="Times New Roman" panose="02020603050405020304" pitchFamily="18" charset="0"/>
                <a:ea typeface="Calibri" panose="020F0502020204030204" pitchFamily="34" charset="0"/>
                <a:cs typeface="Times New Roman" panose="02020603050405020304" pitchFamily="18" charset="0"/>
              </a:rPr>
              <a:t> oštećenih i ostalih </a:t>
            </a:r>
            <a:r>
              <a:rPr lang="sr-Latn-CS" dirty="0" err="1">
                <a:latin typeface="Times New Roman" panose="02020603050405020304" pitchFamily="18" charset="0"/>
                <a:ea typeface="Calibri" panose="020F0502020204030204" pitchFamily="34" charset="0"/>
                <a:cs typeface="Times New Roman" panose="02020603050405020304" pitchFamily="18" charset="0"/>
              </a:rPr>
              <a:t>svjedoka</a:t>
            </a:r>
            <a:r>
              <a:rPr lang="sr-Latn-CS" dirty="0">
                <a:latin typeface="Times New Roman" panose="02020603050405020304" pitchFamily="18" charset="0"/>
                <a:ea typeface="Calibri" panose="020F0502020204030204" pitchFamily="34" charset="0"/>
                <a:cs typeface="Times New Roman" panose="02020603050405020304" pitchFamily="18" charset="0"/>
              </a:rPr>
              <a:t>, nije preduzimao nikakve radnje prema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drugom oštećenom </a:t>
            </a:r>
            <a:r>
              <a:rPr lang="sr-Latn-CS" dirty="0">
                <a:latin typeface="Times New Roman" panose="02020603050405020304" pitchFamily="18" charset="0"/>
                <a:ea typeface="Calibri" panose="020F0502020204030204" pitchFamily="34" charset="0"/>
                <a:cs typeface="Times New Roman" panose="02020603050405020304" pitchFamily="18" charset="0"/>
              </a:rPr>
              <a:t>NJ.K., nikako ne znači da  ovaj optuženi nije saizvršilac predmetnog krivičnog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kako to pogrešno smatraju žalbe ovog optuženog i njegovog branioca, jer se i prema činjeničnom opisu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istom ne stavlja na teret da je </a:t>
            </a:r>
            <a:r>
              <a:rPr lang="sr-Latn-CS" dirty="0" err="1">
                <a:latin typeface="Times New Roman" panose="02020603050405020304" pitchFamily="18" charset="0"/>
                <a:ea typeface="Calibri" panose="020F0502020204030204" pitchFamily="34" charset="0"/>
                <a:cs typeface="Times New Roman" panose="02020603050405020304" pitchFamily="18" charset="0"/>
              </a:rPr>
              <a:t>primjenjivao</a:t>
            </a:r>
            <a:r>
              <a:rPr lang="sr-Latn-CS" dirty="0">
                <a:latin typeface="Times New Roman" panose="02020603050405020304" pitchFamily="18" charset="0"/>
                <a:ea typeface="Calibri" panose="020F0502020204030204" pitchFamily="34" charset="0"/>
                <a:cs typeface="Times New Roman" panose="02020603050405020304" pitchFamily="18" charset="0"/>
              </a:rPr>
              <a:t> silu prema oštećenom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NJ.K. </a:t>
            </a:r>
            <a:r>
              <a:rPr lang="sr-Latn-CS" dirty="0">
                <a:latin typeface="Times New Roman" panose="02020603050405020304" pitchFamily="18" charset="0"/>
                <a:ea typeface="Calibri" panose="020F0502020204030204" pitchFamily="34" charset="0"/>
                <a:cs typeface="Times New Roman" panose="02020603050405020304" pitchFamily="18" charset="0"/>
              </a:rPr>
              <a:t>Međutim, u radnjama koje je optuženi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R.V</a:t>
            </a:r>
            <a:r>
              <a:rPr lang="sr-Latn-CS" dirty="0">
                <a:latin typeface="Times New Roman" panose="02020603050405020304" pitchFamily="18" charset="0"/>
                <a:ea typeface="Calibri" panose="020F0502020204030204" pitchFamily="34" charset="0"/>
                <a:cs typeface="Times New Roman" panose="02020603050405020304" pitchFamily="18" charset="0"/>
              </a:rPr>
              <a:t>. preduzimao prema oštećenom A., se svakako, stiču sva bitna </a:t>
            </a:r>
            <a:r>
              <a:rPr lang="sr-Latn-CS" dirty="0" err="1">
                <a:latin typeface="Times New Roman" panose="02020603050405020304" pitchFamily="18" charset="0"/>
                <a:ea typeface="Calibri" panose="020F0502020204030204" pitchFamily="34" charset="0"/>
                <a:cs typeface="Times New Roman" panose="02020603050405020304" pitchFamily="18" charset="0"/>
              </a:rPr>
              <a:t>obilježja</a:t>
            </a:r>
            <a:r>
              <a:rPr lang="sr-Latn-CS" dirty="0">
                <a:latin typeface="Times New Roman" panose="02020603050405020304" pitchFamily="18" charset="0"/>
                <a:ea typeface="Calibri" panose="020F0502020204030204" pitchFamily="34" charset="0"/>
                <a:cs typeface="Times New Roman" panose="02020603050405020304" pitchFamily="18" charset="0"/>
              </a:rPr>
              <a:t> predmetnog krivičnog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pa ova okolnost može biti samo od značaja za </a:t>
            </a:r>
            <a:r>
              <a:rPr lang="sr-Latn-CS" dirty="0" err="1">
                <a:latin typeface="Times New Roman" panose="02020603050405020304" pitchFamily="18" charset="0"/>
                <a:ea typeface="Calibri" panose="020F0502020204030204" pitchFamily="34" charset="0"/>
                <a:cs typeface="Times New Roman" panose="02020603050405020304" pitchFamily="18" charset="0"/>
              </a:rPr>
              <a:t>odmjeravanje</a:t>
            </a:r>
            <a:r>
              <a:rPr lang="sr-Latn-CS" dirty="0">
                <a:latin typeface="Times New Roman" panose="02020603050405020304" pitchFamily="18" charset="0"/>
                <a:ea typeface="Calibri" panose="020F0502020204030204" pitchFamily="34" charset="0"/>
                <a:cs typeface="Times New Roman" panose="02020603050405020304" pitchFamily="18" charset="0"/>
              </a:rPr>
              <a:t> kazne ovom optuženom.“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48893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400" dirty="0" smtClean="0"/>
              <a:t>Krivično djelo </a:t>
            </a:r>
            <a:r>
              <a:rPr lang="sr-Latn-C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neovlaštene proizvodnje i prometa opojnih droga iz člana 207. </a:t>
            </a:r>
            <a:r>
              <a:rPr lang="sr-Latn-CS" sz="24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stav 3. u vezi sa stavom 1. KZ RS</a:t>
            </a:r>
            <a:endParaRPr lang="en-US" sz="2400" dirty="0"/>
          </a:p>
        </p:txBody>
      </p:sp>
      <p:sp>
        <p:nvSpPr>
          <p:cNvPr id="3" name="Content Placeholder 2"/>
          <p:cNvSpPr>
            <a:spLocks noGrp="1"/>
          </p:cNvSpPr>
          <p:nvPr>
            <p:ph idx="1"/>
          </p:nvPr>
        </p:nvSpPr>
        <p:spPr/>
        <p:txBody>
          <a:bodyPr>
            <a:normAutofit lnSpcReduction="10000"/>
          </a:bodyPr>
          <a:lstStyle/>
          <a:p>
            <a:pPr marL="0" lvl="0" indent="0" algn="just">
              <a:spcAft>
                <a:spcPts val="0"/>
              </a:spcAft>
              <a:buNone/>
            </a:pPr>
            <a:r>
              <a:rPr lang="sr-Latn-CS" dirty="0" smtClean="0">
                <a:latin typeface="Times New Roman" panose="02020603050405020304" pitchFamily="18" charset="0"/>
                <a:ea typeface="Calibri" panose="020F0502020204030204" pitchFamily="34" charset="0"/>
                <a:cs typeface="Times New Roman" panose="02020603050405020304" pitchFamily="18" charset="0"/>
              </a:rPr>
              <a:t>Radnje </a:t>
            </a:r>
            <a:r>
              <a:rPr lang="sr-Latn-CS" dirty="0">
                <a:latin typeface="Times New Roman" panose="02020603050405020304" pitchFamily="18" charset="0"/>
                <a:ea typeface="Calibri" panose="020F0502020204030204" pitchFamily="34" charset="0"/>
                <a:cs typeface="Times New Roman" panose="02020603050405020304" pitchFamily="18" charset="0"/>
              </a:rPr>
              <a:t>izvršenja osnovnog oblika krivičnog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neovlaštene proizvodnje i prometa opojnih droga iz člana 207. stav 1. KZ RS, su alternativno određene i postoje u situaciji kada se neovlašteno proizvodi, prerađuje, prodaje ili nudi na prodaju ili radi prodaje kupuje, drži ili prenosi ili posreduje u prodaji ili kupovini ili se na drugi način neovlašteno stavljaju u promet supstance ili preparate, koji su proglašeni za opojne droge. Za postojanje jednog od kvalifikovanih oblika predmetnog krivičnog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(koji su u stavu 3. člana 207. KZ RS takođe alternativno određeni), zakonska definicija, kao kvalifikatorna okolnost inkriminacije, </a:t>
            </a:r>
            <a:r>
              <a:rPr lang="sr-Latn-CS" dirty="0" err="1">
                <a:latin typeface="Times New Roman" panose="02020603050405020304" pitchFamily="18" charset="0"/>
                <a:ea typeface="Calibri" panose="020F0502020204030204" pitchFamily="34" charset="0"/>
                <a:cs typeface="Times New Roman" panose="02020603050405020304" pitchFamily="18" charset="0"/>
              </a:rPr>
              <a:t>zahtjeva</a:t>
            </a:r>
            <a:r>
              <a:rPr lang="sr-Latn-CS" dirty="0">
                <a:latin typeface="Times New Roman" panose="02020603050405020304" pitchFamily="18" charset="0"/>
                <a:ea typeface="Calibri" panose="020F0502020204030204" pitchFamily="34" charset="0"/>
                <a:cs typeface="Times New Roman" panose="02020603050405020304" pitchFamily="18" charset="0"/>
              </a:rPr>
              <a:t> da je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djelo</a:t>
            </a:r>
            <a:r>
              <a:rPr lang="sr-Latn-CS" dirty="0">
                <a:latin typeface="Times New Roman" panose="02020603050405020304" pitchFamily="18" charset="0"/>
                <a:ea typeface="Calibri" panose="020F0502020204030204" pitchFamily="34" charset="0"/>
                <a:cs typeface="Times New Roman" panose="02020603050405020304" pitchFamily="18" charset="0"/>
              </a:rPr>
              <a:t> izvršeno od strane više lica, što </a:t>
            </a:r>
            <a:r>
              <a:rPr lang="sr-Latn-CS" dirty="0" err="1">
                <a:latin typeface="Times New Roman" panose="02020603050405020304" pitchFamily="18" charset="0"/>
                <a:ea typeface="Calibri" panose="020F0502020204030204" pitchFamily="34" charset="0"/>
                <a:cs typeface="Times New Roman" panose="02020603050405020304" pitchFamily="18" charset="0"/>
              </a:rPr>
              <a:t>podrazumijeva</a:t>
            </a:r>
            <a:r>
              <a:rPr lang="sr-Latn-CS" dirty="0">
                <a:latin typeface="Times New Roman" panose="02020603050405020304" pitchFamily="18" charset="0"/>
                <a:ea typeface="Calibri" panose="020F0502020204030204" pitchFamily="34" charset="0"/>
                <a:cs typeface="Times New Roman" panose="02020603050405020304" pitchFamily="18" charset="0"/>
              </a:rPr>
              <a:t> učešće najmanje dva lica u izvršenju osnovnog oblika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975023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spcBef>
                <a:spcPts val="750"/>
              </a:spcBef>
            </a:pPr>
            <a:r>
              <a:rPr lang="sr-Latn-C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Iz obrazloženja presude VS RS br: 11 0 K 021606 18 </a:t>
            </a:r>
            <a:r>
              <a:rPr lang="sr-Latn-CS" sz="32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Kž</a:t>
            </a:r>
            <a:r>
              <a:rPr lang="sr-Latn-CS" sz="320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 </a:t>
            </a:r>
            <a:r>
              <a:rPr lang="bs-Latn-BA"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
            </a:r>
            <a:br>
              <a:rPr lang="bs-Latn-BA"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br>
            <a:endParaRPr lang="en-US" sz="3200" dirty="0"/>
          </a:p>
        </p:txBody>
      </p:sp>
      <p:sp>
        <p:nvSpPr>
          <p:cNvPr id="3" name="Content Placeholder 2"/>
          <p:cNvSpPr>
            <a:spLocks noGrp="1"/>
          </p:cNvSpPr>
          <p:nvPr>
            <p:ph idx="1"/>
          </p:nvPr>
        </p:nvSpPr>
        <p:spPr/>
        <p:txBody>
          <a:bodyPr>
            <a:normAutofit fontScale="85000" lnSpcReduction="10000"/>
          </a:bodyPr>
          <a:lstStyle/>
          <a:p>
            <a:pPr marL="285750" indent="0" algn="just">
              <a:spcAft>
                <a:spcPts val="0"/>
              </a:spcAft>
              <a:buNone/>
            </a:pPr>
            <a:r>
              <a:rPr lang="sr-Latn-CS" dirty="0" smtClean="0">
                <a:latin typeface="Times New Roman" panose="02020603050405020304" pitchFamily="18" charset="0"/>
                <a:ea typeface="Calibri" panose="020F0502020204030204" pitchFamily="34" charset="0"/>
                <a:cs typeface="Times New Roman" panose="02020603050405020304" pitchFamily="18" charset="0"/>
              </a:rPr>
              <a:t>„Prema </a:t>
            </a:r>
            <a:r>
              <a:rPr lang="sr-Latn-CS" dirty="0">
                <a:latin typeface="Times New Roman" panose="02020603050405020304" pitchFamily="18" charset="0"/>
                <a:ea typeface="Calibri" panose="020F0502020204030204" pitchFamily="34" charset="0"/>
                <a:cs typeface="Times New Roman" panose="02020603050405020304" pitchFamily="18" charset="0"/>
              </a:rPr>
              <a:t>tome, činjenični opis radnji iz izreke pobijane presude, sadrži sve elemente kvalifikovanog oblika krivičnog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neovlaštene proizvodnje i prometa opojnih droga iz člana 207. stav 3. u vezi sa stavom 2. i 1. KZ RS, jer u tim radnjama učestvuje više lica, a dokazima provedenim u ovom postupku nesumnjivo je utvrđeno da je u izvršenju osnovnog krivičnog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neovlašćena proizvodnja i promet opojnih droga iz člana 207. stav 1. KZ RS učestvovalo, kao saizvršioci, više lica, pa je evidentno da je zajedničko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djelovanje</a:t>
            </a:r>
            <a:r>
              <a:rPr lang="sr-Latn-CS" dirty="0">
                <a:latin typeface="Times New Roman" panose="02020603050405020304" pitchFamily="18" charset="0"/>
                <a:ea typeface="Calibri" panose="020F0502020204030204" pitchFamily="34" charset="0"/>
                <a:cs typeface="Times New Roman" panose="02020603050405020304" pitchFamily="18" charset="0"/>
              </a:rPr>
              <a:t> optuženih rezultat njihove zajedničke odluke. Odlučna činjenica koja distancira kvalifikovani oblik iz stava 3. člana 207. KZ RS od osnovnog oblika krivičnog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neovlaštene proizvodnje i prometa opojnih droga iz stava 1. istog člana, je </a:t>
            </a:r>
            <a:r>
              <a:rPr lang="sr-Latn-CS" dirty="0" err="1">
                <a:latin typeface="Times New Roman" panose="02020603050405020304" pitchFamily="18" charset="0"/>
                <a:ea typeface="Calibri" panose="020F0502020204030204" pitchFamily="34" charset="0"/>
                <a:cs typeface="Times New Roman" panose="02020603050405020304" pitchFamily="18" charset="0"/>
              </a:rPr>
              <a:t>svijest</a:t>
            </a:r>
            <a:r>
              <a:rPr lang="sr-Latn-CS" dirty="0">
                <a:latin typeface="Times New Roman" panose="02020603050405020304" pitchFamily="18" charset="0"/>
                <a:ea typeface="Calibri" panose="020F0502020204030204" pitchFamily="34" charset="0"/>
                <a:cs typeface="Times New Roman" panose="02020603050405020304" pitchFamily="18" charset="0"/>
              </a:rPr>
              <a:t> i volja o zajedničkom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djelovanju</a:t>
            </a:r>
            <a:r>
              <a:rPr lang="sr-Latn-CS" dirty="0">
                <a:latin typeface="Times New Roman" panose="02020603050405020304" pitchFamily="18" charset="0"/>
                <a:ea typeface="Calibri" panose="020F0502020204030204" pitchFamily="34" charset="0"/>
                <a:cs typeface="Times New Roman" panose="02020603050405020304" pitchFamily="18" charset="0"/>
              </a:rPr>
              <a:t> više lica u njihovom izvršenju, što je u konkretnom slučaju nesumnjivo utvrđeno, pa je za postojanje teže kvalifikacije tog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bez značaja pojedinačni oblik participacije tih lica u njihovom zajedničkom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djelovanju</a:t>
            </a:r>
            <a:r>
              <a:rPr lang="sr-Latn-CS" dirty="0">
                <a:latin typeface="Times New Roman" panose="02020603050405020304" pitchFamily="18" charset="0"/>
                <a:ea typeface="Calibri" panose="020F0502020204030204" pitchFamily="34" charset="0"/>
                <a:cs typeface="Times New Roman" panose="02020603050405020304" pitchFamily="18" charset="0"/>
              </a:rPr>
              <a:t>, radi čega su neosnovani prigovori upućeni pravnoj kvalifikaciji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dirty="0">
                <a:latin typeface="Times New Roman" panose="02020603050405020304" pitchFamily="18" charset="0"/>
                <a:ea typeface="Calibri" panose="020F0502020204030204" pitchFamily="34" charset="0"/>
                <a:cs typeface="Times New Roman" panose="02020603050405020304" pitchFamily="18" charset="0"/>
              </a:rPr>
              <a:t> i pravilnoj </a:t>
            </a:r>
            <a:r>
              <a:rPr lang="sr-Latn-CS" dirty="0" err="1">
                <a:latin typeface="Times New Roman" panose="02020603050405020304" pitchFamily="18" charset="0"/>
                <a:ea typeface="Calibri" panose="020F0502020204030204" pitchFamily="34" charset="0"/>
                <a:cs typeface="Times New Roman" panose="02020603050405020304" pitchFamily="18" charset="0"/>
              </a:rPr>
              <a:t>primjeni</a:t>
            </a:r>
            <a:r>
              <a:rPr lang="sr-Latn-CS" dirty="0">
                <a:latin typeface="Times New Roman" panose="02020603050405020304" pitchFamily="18" charset="0"/>
                <a:ea typeface="Calibri" panose="020F0502020204030204" pitchFamily="34" charset="0"/>
                <a:cs typeface="Times New Roman" panose="02020603050405020304" pitchFamily="18" charset="0"/>
              </a:rPr>
              <a:t> Krivičnog zakona.“</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53618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Povreda Krivičnog zakona</a:t>
            </a:r>
            <a:endParaRPr lang="en-US" dirty="0"/>
          </a:p>
        </p:txBody>
      </p:sp>
      <p:sp>
        <p:nvSpPr>
          <p:cNvPr id="3" name="Content Placeholder 2"/>
          <p:cNvSpPr>
            <a:spLocks noGrp="1"/>
          </p:cNvSpPr>
          <p:nvPr>
            <p:ph idx="1"/>
          </p:nvPr>
        </p:nvSpPr>
        <p:spPr>
          <a:xfrm>
            <a:off x="971600" y="1916832"/>
            <a:ext cx="7675350" cy="4351338"/>
          </a:xfrm>
        </p:spPr>
        <p:txBody>
          <a:bodyPr/>
          <a:lstStyle/>
          <a:p>
            <a:pPr marL="0" indent="0" algn="just">
              <a:buNone/>
            </a:pPr>
            <a:endParaRPr lang="sr-Latn-CS" dirty="0" smtClean="0">
              <a:latin typeface="Times New Roman" panose="02020603050405020304" pitchFamily="18" charset="0"/>
              <a:ea typeface="Times New Roman" panose="02020603050405020304" pitchFamily="18" charset="0"/>
            </a:endParaRPr>
          </a:p>
          <a:p>
            <a:pPr marL="0" indent="0" algn="just">
              <a:buNone/>
            </a:pPr>
            <a:r>
              <a:rPr lang="sr-Latn-CS" dirty="0" smtClean="0">
                <a:latin typeface="Times New Roman" panose="02020603050405020304" pitchFamily="18" charset="0"/>
                <a:ea typeface="Times New Roman" panose="02020603050405020304" pitchFamily="18" charset="0"/>
              </a:rPr>
              <a:t>Prema </a:t>
            </a:r>
            <a:r>
              <a:rPr lang="sr-Latn-CS" dirty="0">
                <a:latin typeface="Times New Roman" panose="02020603050405020304" pitchFamily="18" charset="0"/>
                <a:ea typeface="Times New Roman" panose="02020603050405020304" pitchFamily="18" charset="0"/>
              </a:rPr>
              <a:t>odredbi člana 60. stav 1. KZ RS (''Službeni glasnik Republike Srpske'' broj 67/13), </a:t>
            </a:r>
            <a:r>
              <a:rPr lang="sr-Latn-CS" dirty="0" err="1">
                <a:latin typeface="Times New Roman" panose="02020603050405020304" pitchFamily="18" charset="0"/>
                <a:ea typeface="Times New Roman" panose="02020603050405020304" pitchFamily="18" charset="0"/>
              </a:rPr>
              <a:t>mjera</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bezbjednosti</a:t>
            </a:r>
            <a:r>
              <a:rPr lang="sr-Latn-CS" dirty="0">
                <a:latin typeface="Times New Roman" panose="02020603050405020304" pitchFamily="18" charset="0"/>
                <a:ea typeface="Times New Roman" panose="02020603050405020304" pitchFamily="18" charset="0"/>
              </a:rPr>
              <a:t> zabrane potpunog ili </a:t>
            </a:r>
            <a:r>
              <a:rPr lang="sr-Latn-CS" dirty="0" err="1">
                <a:latin typeface="Times New Roman" panose="02020603050405020304" pitchFamily="18" charset="0"/>
                <a:ea typeface="Times New Roman" panose="02020603050405020304" pitchFamily="18" charset="0"/>
              </a:rPr>
              <a:t>djelimičnog</a:t>
            </a:r>
            <a:r>
              <a:rPr lang="sr-Latn-CS" dirty="0">
                <a:latin typeface="Times New Roman" panose="02020603050405020304" pitchFamily="18" charset="0"/>
                <a:ea typeface="Times New Roman" panose="02020603050405020304" pitchFamily="18" charset="0"/>
              </a:rPr>
              <a:t> obavljanja poziva, dužnosti ili </a:t>
            </a:r>
            <a:r>
              <a:rPr lang="sr-Latn-CS" dirty="0" err="1">
                <a:latin typeface="Times New Roman" panose="02020603050405020304" pitchFamily="18" charset="0"/>
                <a:ea typeface="Times New Roman" panose="02020603050405020304" pitchFamily="18" charset="0"/>
              </a:rPr>
              <a:t>djelatnosti</a:t>
            </a:r>
            <a:r>
              <a:rPr lang="sr-Latn-CS" dirty="0">
                <a:latin typeface="Times New Roman" panose="02020603050405020304" pitchFamily="18" charset="0"/>
                <a:ea typeface="Times New Roman" panose="02020603050405020304" pitchFamily="18" charset="0"/>
              </a:rPr>
              <a:t>, može se izreći učiniocu koji je </a:t>
            </a:r>
            <a:r>
              <a:rPr lang="sr-Latn-CS" dirty="0" err="1">
                <a:latin typeface="Times New Roman" panose="02020603050405020304" pitchFamily="18" charset="0"/>
                <a:ea typeface="Times New Roman" panose="02020603050405020304" pitchFamily="18" charset="0"/>
              </a:rPr>
              <a:t>zloupotrijebio</a:t>
            </a:r>
            <a:r>
              <a:rPr lang="sr-Latn-CS" dirty="0">
                <a:latin typeface="Times New Roman" panose="02020603050405020304" pitchFamily="18" charset="0"/>
                <a:ea typeface="Times New Roman" panose="02020603050405020304" pitchFamily="18" charset="0"/>
              </a:rPr>
              <a:t> svoj poziv, dužnost ili </a:t>
            </a:r>
            <a:r>
              <a:rPr lang="sr-Latn-CS" dirty="0" err="1">
                <a:latin typeface="Times New Roman" panose="02020603050405020304" pitchFamily="18" charset="0"/>
                <a:ea typeface="Times New Roman" panose="02020603050405020304" pitchFamily="18" charset="0"/>
              </a:rPr>
              <a:t>djelatnost</a:t>
            </a:r>
            <a:r>
              <a:rPr lang="sr-Latn-CS" dirty="0">
                <a:latin typeface="Times New Roman" panose="02020603050405020304" pitchFamily="18" charset="0"/>
                <a:ea typeface="Times New Roman" panose="02020603050405020304" pitchFamily="18" charset="0"/>
              </a:rPr>
              <a:t> za izvršenje krivičnog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ako postoji opasnost da će obavljanjem tog poziva, dužnosti ili </a:t>
            </a:r>
            <a:r>
              <a:rPr lang="sr-Latn-CS" dirty="0" err="1">
                <a:latin typeface="Times New Roman" panose="02020603050405020304" pitchFamily="18" charset="0"/>
                <a:ea typeface="Times New Roman" panose="02020603050405020304" pitchFamily="18" charset="0"/>
              </a:rPr>
              <a:t>djelatnosti</a:t>
            </a:r>
            <a:r>
              <a:rPr lang="sr-Latn-CS" dirty="0">
                <a:latin typeface="Times New Roman" panose="02020603050405020304" pitchFamily="18" charset="0"/>
                <a:ea typeface="Times New Roman" panose="02020603050405020304" pitchFamily="18" charset="0"/>
              </a:rPr>
              <a:t> ponovo izvršiti krivično </a:t>
            </a:r>
            <a:r>
              <a:rPr lang="sr-Latn-CS" dirty="0" err="1">
                <a:latin typeface="Times New Roman" panose="02020603050405020304" pitchFamily="18" charset="0"/>
                <a:ea typeface="Times New Roman" panose="02020603050405020304" pitchFamily="18" charset="0"/>
              </a:rPr>
              <a:t>djelo</a:t>
            </a:r>
            <a:r>
              <a:rPr lang="sr-Latn-CS" dirty="0">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2984254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600" dirty="0" smtClean="0"/>
              <a:t>Iz presude VS RS </a:t>
            </a:r>
            <a:r>
              <a:rPr lang="bs-Latn-BA" sz="3600" dirty="0" err="1" smtClean="0"/>
              <a:t>br</a:t>
            </a:r>
            <a:r>
              <a:rPr lang="bs-Latn-BA" sz="3600" dirty="0" smtClean="0"/>
              <a:t>: 11 0 K 007386 </a:t>
            </a:r>
            <a:r>
              <a:rPr lang="bs-Latn-BA" sz="3600" dirty="0" err="1" smtClean="0"/>
              <a:t>Kž</a:t>
            </a:r>
            <a:r>
              <a:rPr lang="bs-Latn-BA" sz="3600" dirty="0" smtClean="0"/>
              <a:t> 3</a:t>
            </a:r>
            <a:endParaRPr lang="en-US" sz="3600" dirty="0"/>
          </a:p>
        </p:txBody>
      </p:sp>
      <p:sp>
        <p:nvSpPr>
          <p:cNvPr id="3" name="Content Placeholder 2"/>
          <p:cNvSpPr>
            <a:spLocks noGrp="1"/>
          </p:cNvSpPr>
          <p:nvPr>
            <p:ph idx="1"/>
          </p:nvPr>
        </p:nvSpPr>
        <p:spPr/>
        <p:txBody>
          <a:bodyPr>
            <a:normAutofit fontScale="85000" lnSpcReduction="10000"/>
          </a:bodyPr>
          <a:lstStyle/>
          <a:p>
            <a:pPr indent="0" algn="just">
              <a:spcAft>
                <a:spcPts val="0"/>
              </a:spcAft>
              <a:buNone/>
            </a:pPr>
            <a:r>
              <a:rPr lang="sr-Latn-CS" dirty="0" smtClean="0">
                <a:latin typeface="Times New Roman" panose="02020603050405020304" pitchFamily="18" charset="0"/>
                <a:ea typeface="Times New Roman" panose="02020603050405020304" pitchFamily="18" charset="0"/>
              </a:rPr>
              <a:t>„Odlučujući </a:t>
            </a:r>
            <a:r>
              <a:rPr lang="sr-Latn-CS" dirty="0">
                <a:latin typeface="Times New Roman" panose="02020603050405020304" pitchFamily="18" charset="0"/>
                <a:ea typeface="Times New Roman" panose="02020603050405020304" pitchFamily="18" charset="0"/>
              </a:rPr>
              <a:t>o izrečenim </a:t>
            </a:r>
            <a:r>
              <a:rPr lang="sr-Latn-CS" dirty="0" err="1">
                <a:latin typeface="Times New Roman" panose="02020603050405020304" pitchFamily="18" charset="0"/>
                <a:ea typeface="Times New Roman" panose="02020603050405020304" pitchFamily="18" charset="0"/>
              </a:rPr>
              <a:t>mjerama</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bezbjednosti</a:t>
            </a:r>
            <a:r>
              <a:rPr lang="sr-Latn-CS" dirty="0">
                <a:latin typeface="Times New Roman" panose="02020603050405020304" pitchFamily="18" charset="0"/>
                <a:ea typeface="Times New Roman" panose="02020603050405020304" pitchFamily="18" charset="0"/>
              </a:rPr>
              <a:t> optuženih, ovaj sud  je po službenoj dužnosti utvrdio da je izricanjem ove </a:t>
            </a:r>
            <a:r>
              <a:rPr lang="sr-Latn-CS" dirty="0" err="1">
                <a:latin typeface="Times New Roman" panose="02020603050405020304" pitchFamily="18" charset="0"/>
                <a:ea typeface="Times New Roman" panose="02020603050405020304" pitchFamily="18" charset="0"/>
              </a:rPr>
              <a:t>mjere</a:t>
            </a:r>
            <a:r>
              <a:rPr lang="sr-Latn-CS" dirty="0">
                <a:latin typeface="Times New Roman" panose="02020603050405020304" pitchFamily="18" charset="0"/>
                <a:ea typeface="Times New Roman" panose="02020603050405020304" pitchFamily="18" charset="0"/>
              </a:rPr>
              <a:t>, prvostepeni sud </a:t>
            </a:r>
            <a:r>
              <a:rPr lang="sr-Latn-CS" dirty="0" err="1">
                <a:latin typeface="Times New Roman" panose="02020603050405020304" pitchFamily="18" charset="0"/>
                <a:ea typeface="Times New Roman" panose="02020603050405020304" pitchFamily="18" charset="0"/>
              </a:rPr>
              <a:t>povrijedio</a:t>
            </a:r>
            <a:r>
              <a:rPr lang="sr-Latn-CS" dirty="0">
                <a:latin typeface="Times New Roman" panose="02020603050405020304" pitchFamily="18" charset="0"/>
                <a:ea typeface="Times New Roman" panose="02020603050405020304" pitchFamily="18" charset="0"/>
              </a:rPr>
              <a:t> Krivični zakon na </a:t>
            </a:r>
            <a:r>
              <a:rPr lang="sr-Latn-CS" dirty="0" smtClean="0">
                <a:latin typeface="Times New Roman" panose="02020603050405020304" pitchFamily="18" charset="0"/>
                <a:ea typeface="Times New Roman" panose="02020603050405020304" pitchFamily="18" charset="0"/>
              </a:rPr>
              <a:t>štetu optuženih. Naime, </a:t>
            </a:r>
            <a:r>
              <a:rPr lang="sr-Latn-CS" dirty="0">
                <a:latin typeface="Times New Roman" panose="02020603050405020304" pitchFamily="18" charset="0"/>
                <a:ea typeface="Times New Roman" panose="02020603050405020304" pitchFamily="18" charset="0"/>
              </a:rPr>
              <a:t>u </a:t>
            </a:r>
            <a:r>
              <a:rPr lang="sr-Latn-CS" dirty="0" err="1">
                <a:latin typeface="Times New Roman" panose="02020603050405020304" pitchFamily="18" charset="0"/>
                <a:ea typeface="Times New Roman" panose="02020603050405020304" pitchFamily="18" charset="0"/>
              </a:rPr>
              <a:t>vrijeme</a:t>
            </a:r>
            <a:r>
              <a:rPr lang="sr-Latn-CS" dirty="0">
                <a:latin typeface="Times New Roman" panose="02020603050405020304" pitchFamily="18" charset="0"/>
                <a:ea typeface="Times New Roman" panose="02020603050405020304" pitchFamily="18" charset="0"/>
              </a:rPr>
              <a:t> izvršenja krivičnog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za koje se terete optužene, </a:t>
            </a:r>
            <a:r>
              <a:rPr lang="sr-Latn-CS" dirty="0" err="1">
                <a:latin typeface="Times New Roman" panose="02020603050405020304" pitchFamily="18" charset="0"/>
                <a:ea typeface="Times New Roman" panose="02020603050405020304" pitchFamily="18" charset="0"/>
              </a:rPr>
              <a:t>mjera</a:t>
            </a:r>
            <a:r>
              <a:rPr lang="sr-Latn-CS" dirty="0">
                <a:latin typeface="Times New Roman" panose="02020603050405020304" pitchFamily="18" charset="0"/>
                <a:ea typeface="Times New Roman" panose="02020603050405020304" pitchFamily="18" charset="0"/>
              </a:rPr>
              <a:t> zabrana vršenja poziva, </a:t>
            </a:r>
            <a:r>
              <a:rPr lang="sr-Latn-CS" dirty="0" err="1">
                <a:latin typeface="Times New Roman" panose="02020603050405020304" pitchFamily="18" charset="0"/>
                <a:ea typeface="Times New Roman" panose="02020603050405020304" pitchFamily="18" charset="0"/>
              </a:rPr>
              <a:t>djelatnosti</a:t>
            </a:r>
            <a:r>
              <a:rPr lang="sr-Latn-CS" dirty="0">
                <a:latin typeface="Times New Roman" panose="02020603050405020304" pitchFamily="18" charset="0"/>
                <a:ea typeface="Times New Roman" panose="02020603050405020304" pitchFamily="18" charset="0"/>
              </a:rPr>
              <a:t> ili dužnosti se mogla izreći samo učiniocu koji je izvršio krivično </a:t>
            </a:r>
            <a:r>
              <a:rPr lang="sr-Latn-CS" dirty="0" err="1">
                <a:latin typeface="Times New Roman" panose="02020603050405020304" pitchFamily="18" charset="0"/>
                <a:ea typeface="Times New Roman" panose="02020603050405020304" pitchFamily="18" charset="0"/>
              </a:rPr>
              <a:t>djelo</a:t>
            </a:r>
            <a:r>
              <a:rPr lang="sr-Latn-CS" dirty="0">
                <a:latin typeface="Times New Roman" panose="02020603050405020304" pitchFamily="18" charset="0"/>
                <a:ea typeface="Times New Roman" panose="02020603050405020304" pitchFamily="18" charset="0"/>
              </a:rPr>
              <a:t> u vezi imovine koja mu je bila </a:t>
            </a:r>
            <a:r>
              <a:rPr lang="sr-Latn-CS" dirty="0" err="1">
                <a:latin typeface="Times New Roman" panose="02020603050405020304" pitchFamily="18" charset="0"/>
                <a:ea typeface="Times New Roman" panose="02020603050405020304" pitchFamily="18" charset="0"/>
              </a:rPr>
              <a:t>povjerena</a:t>
            </a:r>
            <a:r>
              <a:rPr lang="sr-Latn-CS" dirty="0">
                <a:latin typeface="Times New Roman" panose="02020603050405020304" pitchFamily="18" charset="0"/>
                <a:ea typeface="Times New Roman" panose="02020603050405020304" pitchFamily="18" charset="0"/>
              </a:rPr>
              <a:t> ili kojoj je imao pristup zahvaljujući svom pozivu, </a:t>
            </a:r>
            <a:r>
              <a:rPr lang="sr-Latn-CS" dirty="0" err="1">
                <a:latin typeface="Times New Roman" panose="02020603050405020304" pitchFamily="18" charset="0"/>
                <a:ea typeface="Times New Roman" panose="02020603050405020304" pitchFamily="18" charset="0"/>
              </a:rPr>
              <a:t>djelatnosti</a:t>
            </a:r>
            <a:r>
              <a:rPr lang="sr-Latn-CS" dirty="0">
                <a:latin typeface="Times New Roman" panose="02020603050405020304" pitchFamily="18" charset="0"/>
                <a:ea typeface="Times New Roman" panose="02020603050405020304" pitchFamily="18" charset="0"/>
              </a:rPr>
              <a:t> ili dužnosti, a shodno odredbi člana 60. stav 1. KZ RS ("Službeni glasnik Republike Srpske" broj 49/03, 108/04, 37/06, 70/06, 73/10 i 1 /12). Prema tome, obzirom da se na učinioca </a:t>
            </a:r>
            <a:r>
              <a:rPr lang="sr-Latn-CS" dirty="0" err="1">
                <a:latin typeface="Times New Roman" panose="02020603050405020304" pitchFamily="18" charset="0"/>
                <a:ea typeface="Times New Roman" panose="02020603050405020304" pitchFamily="18" charset="0"/>
              </a:rPr>
              <a:t>primjenjuje</a:t>
            </a:r>
            <a:r>
              <a:rPr lang="sr-Latn-CS" dirty="0">
                <a:latin typeface="Times New Roman" panose="02020603050405020304" pitchFamily="18" charset="0"/>
                <a:ea typeface="Times New Roman" panose="02020603050405020304" pitchFamily="18" charset="0"/>
              </a:rPr>
              <a:t> zakon koji je važio u </a:t>
            </a:r>
            <a:r>
              <a:rPr lang="sr-Latn-CS" dirty="0" err="1">
                <a:latin typeface="Times New Roman" panose="02020603050405020304" pitchFamily="18" charset="0"/>
                <a:ea typeface="Times New Roman" panose="02020603050405020304" pitchFamily="18" charset="0"/>
              </a:rPr>
              <a:t>vrijeme</a:t>
            </a:r>
            <a:r>
              <a:rPr lang="sr-Latn-CS" dirty="0">
                <a:latin typeface="Times New Roman" panose="02020603050405020304" pitchFamily="18" charset="0"/>
                <a:ea typeface="Times New Roman" panose="02020603050405020304" pitchFamily="18" charset="0"/>
              </a:rPr>
              <a:t> izvršenja krivičnog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(osim ako je kasnije </a:t>
            </a:r>
            <a:r>
              <a:rPr lang="sr-Latn-CS" dirty="0" err="1">
                <a:latin typeface="Times New Roman" panose="02020603050405020304" pitchFamily="18" charset="0"/>
                <a:ea typeface="Times New Roman" panose="02020603050405020304" pitchFamily="18" charset="0"/>
              </a:rPr>
              <a:t>izmjenjeni</a:t>
            </a:r>
            <a:r>
              <a:rPr lang="sr-Latn-CS" dirty="0">
                <a:latin typeface="Times New Roman" panose="02020603050405020304" pitchFamily="18" charset="0"/>
                <a:ea typeface="Times New Roman" panose="02020603050405020304" pitchFamily="18" charset="0"/>
              </a:rPr>
              <a:t> zakon blaži za učinioca), te obzirom da </a:t>
            </a:r>
            <a:r>
              <a:rPr lang="sr-Latn-CS" dirty="0" err="1">
                <a:latin typeface="Times New Roman" panose="02020603050405020304" pitchFamily="18" charset="0"/>
                <a:ea typeface="Times New Roman" panose="02020603050405020304" pitchFamily="18" charset="0"/>
              </a:rPr>
              <a:t>djelo</a:t>
            </a:r>
            <a:r>
              <a:rPr lang="sr-Latn-CS" dirty="0">
                <a:latin typeface="Times New Roman" panose="02020603050405020304" pitchFamily="18" charset="0"/>
                <a:ea typeface="Times New Roman" panose="02020603050405020304" pitchFamily="18" charset="0"/>
              </a:rPr>
              <a:t> za koje su optužene oglašene krivim, nije u vezi imovine koja je optuženima bila </a:t>
            </a:r>
            <a:r>
              <a:rPr lang="sr-Latn-CS" dirty="0" err="1">
                <a:latin typeface="Times New Roman" panose="02020603050405020304" pitchFamily="18" charset="0"/>
                <a:ea typeface="Times New Roman" panose="02020603050405020304" pitchFamily="18" charset="0"/>
              </a:rPr>
              <a:t>povjerena</a:t>
            </a:r>
            <a:r>
              <a:rPr lang="sr-Latn-CS" dirty="0">
                <a:latin typeface="Times New Roman" panose="02020603050405020304" pitchFamily="18" charset="0"/>
                <a:ea typeface="Times New Roman" panose="02020603050405020304" pitchFamily="18" charset="0"/>
              </a:rPr>
              <a:t> ili kojoj su imale pristup zahvaljujući svom pozivu, </a:t>
            </a:r>
            <a:r>
              <a:rPr lang="sr-Latn-CS" dirty="0" err="1">
                <a:latin typeface="Times New Roman" panose="02020603050405020304" pitchFamily="18" charset="0"/>
                <a:ea typeface="Times New Roman" panose="02020603050405020304" pitchFamily="18" charset="0"/>
              </a:rPr>
              <a:t>djelatnosti</a:t>
            </a:r>
            <a:r>
              <a:rPr lang="sr-Latn-CS" dirty="0">
                <a:latin typeface="Times New Roman" panose="02020603050405020304" pitchFamily="18" charset="0"/>
                <a:ea typeface="Times New Roman" panose="02020603050405020304" pitchFamily="18" charset="0"/>
              </a:rPr>
              <a:t> ili dužnosti, to je ovaj sud, tu </a:t>
            </a:r>
            <a:r>
              <a:rPr lang="sr-Latn-CS" dirty="0" err="1">
                <a:latin typeface="Times New Roman" panose="02020603050405020304" pitchFamily="18" charset="0"/>
                <a:ea typeface="Times New Roman" panose="02020603050405020304" pitchFamily="18" charset="0"/>
              </a:rPr>
              <a:t>mjeru</a:t>
            </a:r>
            <a:r>
              <a:rPr lang="sr-Latn-CS" dirty="0">
                <a:latin typeface="Times New Roman" panose="02020603050405020304" pitchFamily="18" charset="0"/>
                <a:ea typeface="Times New Roman" panose="02020603050405020304" pitchFamily="18" charset="0"/>
              </a:rPr>
              <a:t> ukinuo u odnosu na obje optužene, jer se u </a:t>
            </a:r>
            <a:r>
              <a:rPr lang="sr-Latn-CS" dirty="0" err="1">
                <a:latin typeface="Times New Roman" panose="02020603050405020304" pitchFamily="18" charset="0"/>
                <a:ea typeface="Times New Roman" panose="02020603050405020304" pitchFamily="18" charset="0"/>
              </a:rPr>
              <a:t>vrijeme</a:t>
            </a:r>
            <a:r>
              <a:rPr lang="sr-Latn-CS" dirty="0">
                <a:latin typeface="Times New Roman" panose="02020603050405020304" pitchFamily="18" charset="0"/>
                <a:ea typeface="Times New Roman" panose="02020603050405020304" pitchFamily="18" charset="0"/>
              </a:rPr>
              <a:t> izvršenja </a:t>
            </a:r>
            <a:r>
              <a:rPr lang="sr-Latn-CS" dirty="0" err="1">
                <a:latin typeface="Times New Roman" panose="02020603050405020304" pitchFamily="18" charset="0"/>
                <a:ea typeface="Times New Roman" panose="02020603050405020304" pitchFamily="18" charset="0"/>
              </a:rPr>
              <a:t>djela</a:t>
            </a:r>
            <a:r>
              <a:rPr lang="sr-Latn-CS" dirty="0">
                <a:latin typeface="Times New Roman" panose="02020603050405020304" pitchFamily="18" charset="0"/>
                <a:ea typeface="Times New Roman" panose="02020603050405020304" pitchFamily="18" charset="0"/>
              </a:rPr>
              <a:t>, ova </a:t>
            </a:r>
            <a:r>
              <a:rPr lang="sr-Latn-CS" dirty="0" err="1">
                <a:latin typeface="Times New Roman" panose="02020603050405020304" pitchFamily="18" charset="0"/>
                <a:ea typeface="Times New Roman" panose="02020603050405020304" pitchFamily="18" charset="0"/>
              </a:rPr>
              <a:t>mjera</a:t>
            </a:r>
            <a:r>
              <a:rPr lang="sr-Latn-CS" dirty="0">
                <a:latin typeface="Times New Roman" panose="02020603050405020304" pitchFamily="18" charset="0"/>
                <a:ea typeface="Times New Roman" panose="02020603050405020304" pitchFamily="18" charset="0"/>
              </a:rPr>
              <a:t> nije mogla izreći za </a:t>
            </a:r>
            <a:r>
              <a:rPr lang="sr-Latn-CS" dirty="0" err="1">
                <a:latin typeface="Times New Roman" panose="02020603050405020304" pitchFamily="18" charset="0"/>
                <a:ea typeface="Times New Roman" panose="02020603050405020304" pitchFamily="18" charset="0"/>
              </a:rPr>
              <a:t>djelo</a:t>
            </a:r>
            <a:r>
              <a:rPr lang="sr-Latn-CS" dirty="0">
                <a:latin typeface="Times New Roman" panose="02020603050405020304" pitchFamily="18" charset="0"/>
                <a:ea typeface="Times New Roman" panose="02020603050405020304" pitchFamily="18" charset="0"/>
              </a:rPr>
              <a:t> za koje su optužene pobijanom presudom oglašene krivim</a:t>
            </a:r>
            <a:r>
              <a:rPr lang="sr-Latn-C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970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260350"/>
            <a:ext cx="8229600" cy="1143000"/>
          </a:xfrm>
        </p:spPr>
        <p:txBody>
          <a:bodyPr/>
          <a:lstStyle/>
          <a:p>
            <a:pPr algn="ctr"/>
            <a:r>
              <a:rPr lang="sr-Latn-CS" dirty="0" smtClean="0">
                <a:latin typeface="Times New Roman" panose="02020603050405020304" pitchFamily="18" charset="0"/>
                <a:ea typeface="Calibri" panose="020F0502020204030204" pitchFamily="34" charset="0"/>
              </a:rPr>
              <a:t>Predmet br: 11 </a:t>
            </a:r>
            <a:r>
              <a:rPr lang="sr-Latn-CS" dirty="0">
                <a:latin typeface="Times New Roman" panose="02020603050405020304" pitchFamily="18" charset="0"/>
                <a:ea typeface="Calibri" panose="020F0502020204030204" pitchFamily="34" charset="0"/>
              </a:rPr>
              <a:t>0 K 020799 18 </a:t>
            </a:r>
            <a:r>
              <a:rPr lang="sr-Latn-CS" dirty="0" err="1">
                <a:latin typeface="Times New Roman" panose="02020603050405020304" pitchFamily="18" charset="0"/>
                <a:ea typeface="Calibri" panose="020F0502020204030204" pitchFamily="34" charset="0"/>
              </a:rPr>
              <a:t>Kž</a:t>
            </a:r>
            <a:endParaRPr lang="bs-Latn-BA" altLang="en-US" dirty="0" smtClean="0"/>
          </a:p>
        </p:txBody>
      </p:sp>
      <p:sp>
        <p:nvSpPr>
          <p:cNvPr id="59395" name="Rectangle 3"/>
          <p:cNvSpPr>
            <a:spLocks noGrp="1" noChangeArrowheads="1"/>
          </p:cNvSpPr>
          <p:nvPr>
            <p:ph idx="1"/>
          </p:nvPr>
        </p:nvSpPr>
        <p:spPr>
          <a:xfrm>
            <a:off x="468313" y="1628775"/>
            <a:ext cx="8229600" cy="4525963"/>
          </a:xfrm>
        </p:spPr>
        <p:txBody>
          <a:bodyPr>
            <a:normAutofit fontScale="55000" lnSpcReduction="20000"/>
          </a:bodyPr>
          <a:lstStyle/>
          <a:p>
            <a:pPr marL="457200" algn="just">
              <a:spcAft>
                <a:spcPts val="0"/>
              </a:spcAft>
            </a:pPr>
            <a:r>
              <a:rPr lang="sr-Latn-CS" sz="2500" dirty="0" smtClean="0">
                <a:latin typeface="Times New Roman" panose="02020603050405020304" pitchFamily="18" charset="0"/>
                <a:ea typeface="Calibri" panose="020F0502020204030204" pitchFamily="34" charset="0"/>
                <a:cs typeface="Times New Roman" panose="02020603050405020304" pitchFamily="18" charset="0"/>
              </a:rPr>
              <a:t>„U </a:t>
            </a:r>
            <a:r>
              <a:rPr lang="sr-Latn-CS" sz="2500" dirty="0">
                <a:latin typeface="Times New Roman" panose="02020603050405020304" pitchFamily="18" charset="0"/>
                <a:ea typeface="Calibri" panose="020F0502020204030204" pitchFamily="34" charset="0"/>
                <a:cs typeface="Times New Roman" panose="02020603050405020304" pitchFamily="18" charset="0"/>
              </a:rPr>
              <a:t>konkretnom slučaju na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zahtjev</a:t>
            </a:r>
            <a:r>
              <a:rPr lang="sr-Latn-CS" sz="2500" dirty="0">
                <a:latin typeface="Times New Roman" panose="02020603050405020304" pitchFamily="18" charset="0"/>
                <a:ea typeface="Calibri" panose="020F0502020204030204" pitchFamily="34" charset="0"/>
                <a:cs typeface="Times New Roman" panose="02020603050405020304" pitchFamily="18" charset="0"/>
              </a:rPr>
              <a:t> tužioca, sudija za prethodni postupak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Okužnog</a:t>
            </a:r>
            <a:r>
              <a:rPr lang="sr-Latn-CS" sz="2500" dirty="0">
                <a:latin typeface="Times New Roman" panose="02020603050405020304" pitchFamily="18" charset="0"/>
                <a:ea typeface="Calibri" panose="020F0502020204030204" pitchFamily="34" charset="0"/>
                <a:cs typeface="Times New Roman" panose="02020603050405020304" pitchFamily="18" charset="0"/>
              </a:rPr>
              <a:t> suda u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Banjoj</a:t>
            </a:r>
            <a:r>
              <a:rPr lang="sr-Latn-CS" sz="2500" dirty="0">
                <a:latin typeface="Times New Roman" panose="02020603050405020304" pitchFamily="18" charset="0"/>
                <a:ea typeface="Calibri" panose="020F0502020204030204" pitchFamily="34" charset="0"/>
                <a:cs typeface="Times New Roman" panose="02020603050405020304" pitchFamily="18" charset="0"/>
              </a:rPr>
              <a:t> Luci je izdao Naredbu broj: 11 0 K 015254 14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Kpp</a:t>
            </a:r>
            <a:r>
              <a:rPr lang="sr-Latn-CS" sz="2500" dirty="0">
                <a:latin typeface="Times New Roman" panose="02020603050405020304" pitchFamily="18" charset="0"/>
                <a:ea typeface="Calibri" panose="020F0502020204030204" pitchFamily="34" charset="0"/>
                <a:cs typeface="Times New Roman" panose="02020603050405020304" pitchFamily="18" charset="0"/>
              </a:rPr>
              <a:t> 10 od 30.10.2014. godine, na osnovu odredbe člana 137. stav 1. ZKP RS, kojom je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M:tel</a:t>
            </a:r>
            <a:r>
              <a:rPr lang="sr-Latn-CS" sz="2500" dirty="0">
                <a:latin typeface="Times New Roman" panose="02020603050405020304" pitchFamily="18" charset="0"/>
                <a:ea typeface="Calibri" panose="020F0502020204030204" pitchFamily="34" charset="0"/>
                <a:cs typeface="Times New Roman" panose="02020603050405020304" pitchFamily="18" charset="0"/>
              </a:rPr>
              <a:t> Telekomunikacije“ RS AD Banja Luka (u daljem tekstu: M:tel) određeno, da u skladu sa svojim tehničkim mogućnostima  dostave listing svih dolaznih i odlaznih poziva, kao i SMS poruka, preko kojih je ostvaren telefonski saobraćaj za određeni vremenski </a:t>
            </a:r>
            <a:r>
              <a:rPr lang="sr-Latn-CS" sz="2500" dirty="0" smtClean="0">
                <a:latin typeface="Times New Roman" panose="02020603050405020304" pitchFamily="18" charset="0"/>
                <a:ea typeface="Calibri" panose="020F0502020204030204" pitchFamily="34" charset="0"/>
                <a:cs typeface="Times New Roman" panose="02020603050405020304" pitchFamily="18" charset="0"/>
              </a:rPr>
              <a:t>period </a:t>
            </a:r>
            <a:r>
              <a:rPr lang="sr-Latn-CS" sz="2500" dirty="0">
                <a:latin typeface="Times New Roman" panose="02020603050405020304" pitchFamily="18" charset="0"/>
                <a:ea typeface="Calibri" panose="020F0502020204030204" pitchFamily="34" charset="0"/>
                <a:cs typeface="Times New Roman" panose="02020603050405020304" pitchFamily="18" charset="0"/>
              </a:rPr>
              <a:t>i za određene telefonske brojeve, navedene u toj naredbi. Nakon toga je M:tel, uz propratni akt od 31.10.2014. godine dostavio prvostepenom sudu listing, u kojem aktu je navedeno da dostavljaju listing traženih telefonskih brojeva sa vidljivim IMEI brojeva korištenih telefonskih aparata, za koje su obavili pretragu za traženi vremenski period, te da je iz te pretrage vidljivo da je u telefonskim aparatima korišten još 31 telefonski broj, čije listinge su takođe dostavili, te da su tražene podatke zbog obimnosti dostavili u elektronskoj formi, na CD-u (PDF i EKSEL format). Iz navedenog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izvještaja</a:t>
            </a:r>
            <a:r>
              <a:rPr lang="sr-Latn-CS" sz="2500" dirty="0">
                <a:latin typeface="Times New Roman" panose="02020603050405020304" pitchFamily="18" charset="0"/>
                <a:ea typeface="Calibri" panose="020F0502020204030204" pitchFamily="34" charset="0"/>
                <a:cs typeface="Times New Roman" panose="02020603050405020304" pitchFamily="18" charset="0"/>
              </a:rPr>
              <a:t> M:tel-a dostavljen u elektronskoj formi, proizilazi da su u istom navedene i lokacije, odnosno, bazne stanice. Nakon toga, tužilac je u skladu sa odredbom člana 43. stav 1. tačka d) ZKP RS, izdao naredbu MUP-u RS Upravi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kriminalističe</a:t>
            </a:r>
            <a:r>
              <a:rPr lang="sr-Latn-CS" sz="2500" dirty="0">
                <a:latin typeface="Times New Roman" panose="02020603050405020304" pitchFamily="18" charset="0"/>
                <a:ea typeface="Calibri" panose="020F0502020204030204" pitchFamily="34" charset="0"/>
                <a:cs typeface="Times New Roman" panose="02020603050405020304" pitchFamily="18" charset="0"/>
              </a:rPr>
              <a:t> policije Službi za suzbijanje organizovanog kriminaliteta i korupcije Banja Luka za vršenje operativno-kriminalističke analize. Iz navedene naredbe, kao i iz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Izvještaja</a:t>
            </a:r>
            <a:r>
              <a:rPr lang="sr-Latn-CS" sz="2500" dirty="0">
                <a:latin typeface="Times New Roman" panose="02020603050405020304" pitchFamily="18" charset="0"/>
                <a:ea typeface="Calibri" panose="020F0502020204030204" pitchFamily="34" charset="0"/>
                <a:cs typeface="Times New Roman" panose="02020603050405020304" pitchFamily="18" charset="0"/>
              </a:rPr>
              <a:t> sačinjenog od strane Miroslava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Kostreševića</a:t>
            </a:r>
            <a:r>
              <a:rPr lang="sr-Latn-CS" sz="2500" dirty="0">
                <a:latin typeface="Times New Roman" panose="02020603050405020304" pitchFamily="18" charset="0"/>
                <a:ea typeface="Calibri" panose="020F0502020204030204" pitchFamily="34" charset="0"/>
                <a:cs typeface="Times New Roman" panose="02020603050405020304" pitchFamily="18" charset="0"/>
              </a:rPr>
              <a:t>, proizilazi da su preduzete radnje od strane ovlaštenih službenih lica MUP-a RS u cilju da se analitičkom i komparativnom metodom, podaci o komunikacijama dovedu u vezu sa sadržajem izjava osumnjičenih i drugih lica koja se mogu dovesti u vezu sa predmetnim krivičnim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djelom</a:t>
            </a:r>
            <a:r>
              <a:rPr lang="sr-Latn-CS" sz="2500" dirty="0">
                <a:latin typeface="Times New Roman" panose="02020603050405020304" pitchFamily="18" charset="0"/>
                <a:ea typeface="Calibri" panose="020F0502020204030204" pitchFamily="34" charset="0"/>
                <a:cs typeface="Times New Roman" panose="02020603050405020304" pitchFamily="18" charset="0"/>
              </a:rPr>
              <a:t>. Iz samog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Izvještaja</a:t>
            </a:r>
            <a:r>
              <a:rPr lang="sr-Latn-CS" sz="2500" dirty="0">
                <a:latin typeface="Times New Roman" panose="02020603050405020304" pitchFamily="18" charset="0"/>
                <a:ea typeface="Calibri" panose="020F0502020204030204" pitchFamily="34" charset="0"/>
                <a:cs typeface="Times New Roman" panose="02020603050405020304" pitchFamily="18" charset="0"/>
              </a:rPr>
              <a:t> proizilazi da su prilikom njegove izrade, korišteni podaci dostavljeni od strane M:tela-a ( na osnovu navedene naredbe prvostepenog suda), kao i podaci dobijeni pretresom mobilnih aparata oduzetih od osumnjičenih (koji je takođe izvršen na osnovu naredbe sudije za prethodni postupak prvostepenog suda). Dakle,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Izvještaj</a:t>
            </a:r>
            <a:r>
              <a:rPr lang="sr-Latn-CS" sz="2500" dirty="0">
                <a:latin typeface="Times New Roman" panose="02020603050405020304" pitchFamily="18" charset="0"/>
                <a:ea typeface="Calibri" panose="020F0502020204030204" pitchFamily="34" charset="0"/>
                <a:cs typeface="Times New Roman" panose="02020603050405020304" pitchFamily="18" charset="0"/>
              </a:rPr>
              <a:t> sačinjen od strane Miroslava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Kostreševića</a:t>
            </a:r>
            <a:r>
              <a:rPr lang="sr-Latn-CS" sz="2500" dirty="0">
                <a:latin typeface="Times New Roman" panose="02020603050405020304" pitchFamily="18" charset="0"/>
                <a:ea typeface="Calibri" panose="020F0502020204030204" pitchFamily="34" charset="0"/>
                <a:cs typeface="Times New Roman" panose="02020603050405020304" pitchFamily="18" charset="0"/>
              </a:rPr>
              <a:t>, kao i iskaz navedenog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svjedoka</a:t>
            </a:r>
            <a:r>
              <a:rPr lang="sr-Latn-CS" sz="2500" dirty="0">
                <a:latin typeface="Times New Roman" panose="02020603050405020304" pitchFamily="18" charset="0"/>
                <a:ea typeface="Calibri" panose="020F0502020204030204" pitchFamily="34" charset="0"/>
                <a:cs typeface="Times New Roman" panose="02020603050405020304" pitchFamily="18" charset="0"/>
              </a:rPr>
              <a:t>-stručnog lica, nisu nezakoniti dokazi, jer suprotno žalbenim prigovorima, lični podaci koji su korišteni prilikom izrade navedenog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Izvještaja</a:t>
            </a:r>
            <a:r>
              <a:rPr lang="sr-Latn-CS" sz="2500" dirty="0">
                <a:latin typeface="Times New Roman" panose="02020603050405020304" pitchFamily="18" charset="0"/>
                <a:ea typeface="Calibri" panose="020F0502020204030204" pitchFamily="34" charset="0"/>
                <a:cs typeface="Times New Roman" panose="02020603050405020304" pitchFamily="18" charset="0"/>
              </a:rPr>
              <a:t>, su dobijeni na osnovu zakonitih naredbi sudije za prethodni postupak prvostepenog suda i u tom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Izvještaju</a:t>
            </a:r>
            <a:r>
              <a:rPr lang="sr-Latn-CS" sz="2500" dirty="0">
                <a:latin typeface="Times New Roman" panose="02020603050405020304" pitchFamily="18" charset="0"/>
                <a:ea typeface="Calibri" panose="020F0502020204030204" pitchFamily="34" charset="0"/>
                <a:cs typeface="Times New Roman" panose="02020603050405020304" pitchFamily="18" charset="0"/>
              </a:rPr>
              <a:t>, kao i u iskazu navedenog </a:t>
            </a:r>
            <a:r>
              <a:rPr lang="sr-Latn-CS" sz="2500" dirty="0" err="1">
                <a:latin typeface="Times New Roman" panose="02020603050405020304" pitchFamily="18" charset="0"/>
                <a:ea typeface="Calibri" panose="020F0502020204030204" pitchFamily="34" charset="0"/>
                <a:cs typeface="Times New Roman" panose="02020603050405020304" pitchFamily="18" charset="0"/>
              </a:rPr>
              <a:t>svjedoka</a:t>
            </a:r>
            <a:r>
              <a:rPr lang="sr-Latn-CS" sz="2500" dirty="0">
                <a:latin typeface="Times New Roman" panose="02020603050405020304" pitchFamily="18" charset="0"/>
                <a:ea typeface="Calibri" panose="020F0502020204030204" pitchFamily="34" charset="0"/>
                <a:cs typeface="Times New Roman" panose="02020603050405020304" pitchFamily="18" charset="0"/>
              </a:rPr>
              <a:t>, su podaci o komunikacijama (sadržani u </a:t>
            </a:r>
            <a:r>
              <a:rPr lang="sr-Latn-CS" sz="2500" dirty="0" smtClean="0">
                <a:latin typeface="Times New Roman" panose="02020603050405020304" pitchFamily="18" charset="0"/>
                <a:ea typeface="Calibri" panose="020F0502020204030204" pitchFamily="34" charset="0"/>
                <a:cs typeface="Times New Roman" panose="02020603050405020304" pitchFamily="18" charset="0"/>
              </a:rPr>
              <a:t>listingu </a:t>
            </a:r>
            <a:r>
              <a:rPr lang="sr-Latn-CS" sz="2500" dirty="0">
                <a:latin typeface="Times New Roman" panose="02020603050405020304" pitchFamily="18" charset="0"/>
                <a:ea typeface="Calibri" panose="020F0502020204030204" pitchFamily="34" charset="0"/>
                <a:cs typeface="Times New Roman" panose="02020603050405020304" pitchFamily="18" charset="0"/>
              </a:rPr>
              <a:t>M:tel-a) i podaci dobijeni pretresanjem oduzetih mobilnih telefona, dovedeni u vezu sa sadržajem izjava osumnjičenih i drugih </a:t>
            </a:r>
            <a:r>
              <a:rPr lang="sr-Latn-CS" sz="2500" dirty="0" smtClean="0">
                <a:latin typeface="Times New Roman" panose="02020603050405020304" pitchFamily="18" charset="0"/>
                <a:ea typeface="Calibri" panose="020F0502020204030204" pitchFamily="34" charset="0"/>
                <a:cs typeface="Times New Roman" panose="02020603050405020304" pitchFamily="18" charset="0"/>
              </a:rPr>
              <a:t>lica.“</a:t>
            </a:r>
            <a:endParaRPr lang="en-US" sz="2500" dirty="0">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lnSpc>
                <a:spcPct val="80000"/>
              </a:lnSpc>
              <a:defRPr/>
            </a:pPr>
            <a:endParaRPr lang="bs-Latn-BA" altLang="en-US" sz="2400"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s-Latn-BA" sz="2400" dirty="0" smtClean="0">
                <a:solidFill>
                  <a:prstClr val="white"/>
                </a:solidFill>
                <a:latin typeface="Arial"/>
              </a:rPr>
              <a:t/>
            </a:r>
            <a:br>
              <a:rPr lang="bs-Latn-BA" sz="2400" dirty="0" smtClean="0">
                <a:solidFill>
                  <a:prstClr val="white"/>
                </a:solidFill>
                <a:latin typeface="Arial"/>
              </a:rPr>
            </a:br>
            <a:r>
              <a:rPr lang="bs-Latn-BA" sz="2400" dirty="0" smtClean="0">
                <a:solidFill>
                  <a:prstClr val="white"/>
                </a:solidFill>
                <a:latin typeface="Arial"/>
              </a:rPr>
              <a:t>Pogrešno </a:t>
            </a:r>
            <a:r>
              <a:rPr lang="bs-Latn-BA" sz="2400" dirty="0">
                <a:solidFill>
                  <a:prstClr val="white"/>
                </a:solidFill>
                <a:latin typeface="Arial"/>
              </a:rPr>
              <a:t>i nepotpuno utvrđeno činjenično stanje</a:t>
            </a:r>
            <a:br>
              <a:rPr lang="bs-Latn-BA" sz="2400" dirty="0">
                <a:solidFill>
                  <a:prstClr val="white"/>
                </a:solidFill>
                <a:latin typeface="Arial"/>
              </a:rPr>
            </a:br>
            <a:endParaRPr lang="en-US" dirty="0"/>
          </a:p>
        </p:txBody>
      </p:sp>
      <p:sp>
        <p:nvSpPr>
          <p:cNvPr id="3" name="Content Placeholder 2"/>
          <p:cNvSpPr>
            <a:spLocks noGrp="1"/>
          </p:cNvSpPr>
          <p:nvPr>
            <p:ph idx="1"/>
          </p:nvPr>
        </p:nvSpPr>
        <p:spPr/>
        <p:txBody>
          <a:bodyPr/>
          <a:lstStyle/>
          <a:p>
            <a:pPr marL="36512" lvl="0" indent="0" algn="just" defTabSz="914400" eaLnBrk="0" fontAlgn="base" hangingPunct="0">
              <a:lnSpc>
                <a:spcPct val="100000"/>
              </a:lnSpc>
              <a:spcBef>
                <a:spcPct val="20000"/>
              </a:spcBef>
              <a:spcAft>
                <a:spcPct val="0"/>
              </a:spcAft>
              <a:buClr>
                <a:srgbClr val="0F6FC6"/>
              </a:buClr>
              <a:buSzPct val="80000"/>
              <a:buNone/>
            </a:pPr>
            <a:r>
              <a:rPr lang="sr-Latn-BA" sz="2000" dirty="0">
                <a:solidFill>
                  <a:prstClr val="white"/>
                </a:solidFill>
                <a:latin typeface="Cambria" panose="02040503050406030204" pitchFamily="18" charset="0"/>
              </a:rPr>
              <a:t>M</a:t>
            </a:r>
            <a:r>
              <a:rPr lang="en-US" sz="2000" dirty="0" err="1">
                <a:solidFill>
                  <a:prstClr val="white"/>
                </a:solidFill>
                <a:latin typeface="Cambria" panose="02040503050406030204" pitchFamily="18" charset="0"/>
              </a:rPr>
              <a:t>ože</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postojati</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kada</a:t>
            </a:r>
            <a:r>
              <a:rPr lang="en-US" sz="2000" dirty="0">
                <a:solidFill>
                  <a:prstClr val="white"/>
                </a:solidFill>
                <a:latin typeface="Cambria" panose="02040503050406030204" pitchFamily="18" charset="0"/>
              </a:rPr>
              <a:t> je </a:t>
            </a:r>
            <a:r>
              <a:rPr lang="en-US" sz="2000" dirty="0" err="1">
                <a:solidFill>
                  <a:prstClr val="white"/>
                </a:solidFill>
                <a:latin typeface="Cambria" panose="02040503050406030204" pitchFamily="18" charset="0"/>
              </a:rPr>
              <a:t>sud</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neku</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odlučnu</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činjenicu</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pogrešno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utvrdio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ili</a:t>
            </a:r>
            <a:endParaRPr lang="en-US" sz="2000" dirty="0">
              <a:solidFill>
                <a:prstClr val="white"/>
              </a:solidFill>
              <a:latin typeface="Cambria" panose="02040503050406030204" pitchFamily="18" charset="0"/>
            </a:endParaRPr>
          </a:p>
          <a:p>
            <a:pPr marL="36512" lvl="0" indent="0" algn="just" defTabSz="914400" eaLnBrk="0" fontAlgn="base" hangingPunct="0">
              <a:lnSpc>
                <a:spcPct val="100000"/>
              </a:lnSpc>
              <a:spcBef>
                <a:spcPct val="20000"/>
              </a:spcBef>
              <a:spcAft>
                <a:spcPct val="0"/>
              </a:spcAft>
              <a:buClr>
                <a:srgbClr val="0F6FC6"/>
              </a:buClr>
              <a:buSzPct val="80000"/>
              <a:buNone/>
            </a:pPr>
            <a:r>
              <a:rPr lang="en-US" sz="2000" dirty="0" err="1">
                <a:solidFill>
                  <a:prstClr val="white"/>
                </a:solidFill>
                <a:latin typeface="Cambria" panose="02040503050406030204" pitchFamily="18" charset="0"/>
              </a:rPr>
              <a:t>kada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sud</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neku</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odlučnu</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činjenicu</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nije</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utvrdio</a:t>
            </a:r>
            <a:endParaRPr lang="bs-Latn-BA" altLang="en-US" sz="2000" dirty="0">
              <a:solidFill>
                <a:prstClr val="white"/>
              </a:solidFill>
              <a:latin typeface="Arial"/>
              <a:cs typeface="Arial"/>
            </a:endParaRPr>
          </a:p>
          <a:p>
            <a:pPr marL="36512" lvl="0" indent="0" algn="just" defTabSz="914400" eaLnBrk="0" fontAlgn="base" hangingPunct="0">
              <a:lnSpc>
                <a:spcPct val="100000"/>
              </a:lnSpc>
              <a:spcBef>
                <a:spcPct val="20000"/>
              </a:spcBef>
              <a:spcAft>
                <a:spcPct val="0"/>
              </a:spcAft>
              <a:buClr>
                <a:srgbClr val="0F6FC6"/>
              </a:buClr>
              <a:buSzPct val="80000"/>
              <a:buNone/>
            </a:pPr>
            <a:r>
              <a:rPr lang="sr-Latn-BA" sz="2000" dirty="0">
                <a:solidFill>
                  <a:prstClr val="white"/>
                </a:solidFill>
                <a:latin typeface="Cambria" panose="02040503050406030204" pitchFamily="18" charset="0"/>
              </a:rPr>
              <a:t>-</a:t>
            </a:r>
            <a:r>
              <a:rPr lang="en-US" sz="2000" dirty="0" err="1">
                <a:solidFill>
                  <a:prstClr val="white"/>
                </a:solidFill>
                <a:latin typeface="Cambria" panose="02040503050406030204" pitchFamily="18" charset="0"/>
              </a:rPr>
              <a:t>pogrešno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utvrđeno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činjenično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stanj</a:t>
            </a:r>
            <a:r>
              <a:rPr lang="sr-Latn-BA" sz="2000" dirty="0">
                <a:solidFill>
                  <a:prstClr val="white"/>
                </a:solidFill>
                <a:latin typeface="Cambria" panose="02040503050406030204" pitchFamily="18" charset="0"/>
              </a:rPr>
              <a:t>e-</a:t>
            </a:r>
            <a:r>
              <a:rPr lang="it-IT" sz="2000" dirty="0" err="1">
                <a:solidFill>
                  <a:prstClr val="white"/>
                </a:solidFill>
                <a:latin typeface="Cambria" panose="02040503050406030204" pitchFamily="18" charset="0"/>
              </a:rPr>
              <a:t>utvrđeno</a:t>
            </a:r>
            <a:r>
              <a:rPr lang="it-IT" sz="2000" dirty="0">
                <a:solidFill>
                  <a:prstClr val="white"/>
                </a:solidFill>
                <a:latin typeface="Cambria" panose="02040503050406030204" pitchFamily="18" charset="0"/>
              </a:rPr>
              <a:t> </a:t>
            </a:r>
            <a:r>
              <a:rPr lang="it-IT" sz="2000" dirty="0" err="1">
                <a:solidFill>
                  <a:prstClr val="white"/>
                </a:solidFill>
                <a:latin typeface="Cambria" panose="02040503050406030204" pitchFamily="18" charset="0"/>
              </a:rPr>
              <a:t>činjenično</a:t>
            </a:r>
            <a:r>
              <a:rPr lang="it-IT" sz="2000" dirty="0">
                <a:solidFill>
                  <a:prstClr val="white"/>
                </a:solidFill>
                <a:latin typeface="Cambria" panose="02040503050406030204" pitchFamily="18" charset="0"/>
              </a:rPr>
              <a:t> </a:t>
            </a:r>
            <a:r>
              <a:rPr lang="it-IT" sz="2000" dirty="0" err="1">
                <a:solidFill>
                  <a:prstClr val="white"/>
                </a:solidFill>
                <a:latin typeface="Cambria" panose="02040503050406030204" pitchFamily="18" charset="0"/>
              </a:rPr>
              <a:t>stanje</a:t>
            </a:r>
            <a:r>
              <a:rPr lang="it-IT" sz="2000" dirty="0">
                <a:solidFill>
                  <a:prstClr val="white"/>
                </a:solidFill>
                <a:latin typeface="Cambria" panose="02040503050406030204" pitchFamily="18" charset="0"/>
              </a:rPr>
              <a:t> ne </a:t>
            </a:r>
            <a:r>
              <a:rPr lang="it-IT" sz="2000" dirty="0" err="1">
                <a:solidFill>
                  <a:prstClr val="white"/>
                </a:solidFill>
                <a:latin typeface="Cambria" panose="02040503050406030204" pitchFamily="18" charset="0"/>
              </a:rPr>
              <a:t>odgovara</a:t>
            </a:r>
            <a:r>
              <a:rPr lang="it-IT" sz="2000" dirty="0">
                <a:solidFill>
                  <a:prstClr val="white"/>
                </a:solidFill>
                <a:latin typeface="Cambria" panose="02040503050406030204" pitchFamily="18" charset="0"/>
              </a:rPr>
              <a:t> </a:t>
            </a:r>
            <a:r>
              <a:rPr lang="it-IT" sz="2000" dirty="0" err="1">
                <a:solidFill>
                  <a:prstClr val="white"/>
                </a:solidFill>
                <a:latin typeface="Cambria" panose="02040503050406030204" pitchFamily="18" charset="0"/>
              </a:rPr>
              <a:t>stvarnosti</a:t>
            </a:r>
            <a:r>
              <a:rPr lang="it-IT" sz="2000" dirty="0">
                <a:solidFill>
                  <a:prstClr val="white"/>
                </a:solidFill>
                <a:latin typeface="Cambria" panose="02040503050406030204" pitchFamily="18" charset="0"/>
              </a:rPr>
              <a:t>, </a:t>
            </a:r>
            <a:r>
              <a:rPr lang="it-IT" sz="2000" dirty="0" err="1">
                <a:solidFill>
                  <a:prstClr val="white"/>
                </a:solidFill>
                <a:latin typeface="Cambria" panose="02040503050406030204" pitchFamily="18" charset="0"/>
              </a:rPr>
              <a:t>odnosno</a:t>
            </a:r>
            <a:r>
              <a:rPr lang="it-IT" sz="2000" dirty="0">
                <a:solidFill>
                  <a:prstClr val="white"/>
                </a:solidFill>
                <a:latin typeface="Cambria" panose="02040503050406030204" pitchFamily="18" charset="0"/>
              </a:rPr>
              <a:t> </a:t>
            </a:r>
            <a:r>
              <a:rPr lang="it-IT" sz="2000" dirty="0" err="1">
                <a:solidFill>
                  <a:prstClr val="white"/>
                </a:solidFill>
                <a:latin typeface="Cambria" panose="02040503050406030204" pitchFamily="18" charset="0"/>
              </a:rPr>
              <a:t>realnosti</a:t>
            </a:r>
            <a:r>
              <a:rPr lang="it-IT" sz="2000" dirty="0">
                <a:solidFill>
                  <a:prstClr val="white"/>
                </a:solidFill>
                <a:latin typeface="Cambria" panose="02040503050406030204" pitchFamily="18" charset="0"/>
              </a:rPr>
              <a:t> u</a:t>
            </a:r>
            <a:r>
              <a:rPr lang="sr-Latn-BA"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konkretnom</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slučaju</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jer</a:t>
            </a:r>
            <a:r>
              <a:rPr lang="en-US" sz="2000" dirty="0">
                <a:solidFill>
                  <a:prstClr val="white"/>
                </a:solidFill>
                <a:latin typeface="Cambria" panose="02040503050406030204" pitchFamily="18" charset="0"/>
              </a:rPr>
              <a:t> je </a:t>
            </a:r>
            <a:r>
              <a:rPr lang="en-US" sz="2000" dirty="0" err="1">
                <a:solidFill>
                  <a:prstClr val="white"/>
                </a:solidFill>
                <a:latin typeface="Cambria" panose="02040503050406030204" pitchFamily="18" charset="0"/>
              </a:rPr>
              <a:t>određena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odlučna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činjenica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prikazana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onakvom</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kakva</a:t>
            </a:r>
            <a:r>
              <a:rPr lang="sr-Latn-BA"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ona</a:t>
            </a:r>
            <a:r>
              <a:rPr lang="en-US" sz="2000" dirty="0">
                <a:solidFill>
                  <a:prstClr val="white"/>
                </a:solidFill>
                <a:latin typeface="Cambria" panose="02040503050406030204" pitchFamily="18" charset="0"/>
              </a:rPr>
              <a:t> u </a:t>
            </a:r>
            <a:r>
              <a:rPr lang="en-US" sz="2000" dirty="0" err="1">
                <a:solidFill>
                  <a:prstClr val="white"/>
                </a:solidFill>
                <a:latin typeface="Cambria" panose="02040503050406030204" pitchFamily="18" charset="0"/>
              </a:rPr>
              <a:t>stvarnosti</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nije</a:t>
            </a:r>
            <a:r>
              <a:rPr lang="en-US" sz="2000" dirty="0">
                <a:solidFill>
                  <a:prstClr val="white"/>
                </a:solidFill>
                <a:latin typeface="Cambria" panose="02040503050406030204" pitchFamily="18" charset="0"/>
              </a:rPr>
              <a:t>. </a:t>
            </a:r>
            <a:endParaRPr lang="sr-Latn-BA" sz="2000" dirty="0">
              <a:solidFill>
                <a:prstClr val="white"/>
              </a:solidFill>
              <a:latin typeface="Cambria" panose="02040503050406030204" pitchFamily="18" charset="0"/>
            </a:endParaRPr>
          </a:p>
          <a:p>
            <a:pPr marL="36512" lvl="0" indent="0" algn="just" defTabSz="914400" eaLnBrk="0" fontAlgn="base" hangingPunct="0">
              <a:lnSpc>
                <a:spcPct val="100000"/>
              </a:lnSpc>
              <a:spcBef>
                <a:spcPct val="20000"/>
              </a:spcBef>
              <a:spcAft>
                <a:spcPct val="0"/>
              </a:spcAft>
              <a:buClr>
                <a:srgbClr val="0F6FC6"/>
              </a:buClr>
              <a:buSzPct val="80000"/>
              <a:buNone/>
            </a:pPr>
            <a:r>
              <a:rPr lang="sr-Latn-BA" sz="2000" dirty="0">
                <a:solidFill>
                  <a:prstClr val="white"/>
                </a:solidFill>
                <a:latin typeface="Cambria" panose="02040503050406030204" pitchFamily="18" charset="0"/>
              </a:rPr>
              <a:t>-n</a:t>
            </a:r>
            <a:r>
              <a:rPr lang="en-US" sz="2000" dirty="0" err="1">
                <a:solidFill>
                  <a:prstClr val="white"/>
                </a:solidFill>
                <a:latin typeface="Cambria" panose="02040503050406030204" pitchFamily="18" charset="0"/>
              </a:rPr>
              <a:t>epotpuno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utvrđeno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činjenično</a:t>
            </a:r>
            <a:r>
              <a:rPr lang="en-US" sz="2000" dirty="0">
                <a:solidFill>
                  <a:prstClr val="white"/>
                </a:solidFill>
                <a:latin typeface="Cambria" panose="02040503050406030204" pitchFamily="18" charset="0"/>
              </a:rPr>
              <a:t> </a:t>
            </a:r>
            <a:r>
              <a:rPr lang="en-US" sz="2000" dirty="0" err="1" smtClean="0">
                <a:solidFill>
                  <a:prstClr val="white"/>
                </a:solidFill>
                <a:latin typeface="Cambria" panose="02040503050406030204" pitchFamily="18" charset="0"/>
              </a:rPr>
              <a:t>stanj</a:t>
            </a:r>
            <a:r>
              <a:rPr lang="sr-Latn-BA" sz="2000" dirty="0" smtClean="0">
                <a:solidFill>
                  <a:prstClr val="white"/>
                </a:solidFill>
                <a:latin typeface="Cambria" panose="02040503050406030204" pitchFamily="18" charset="0"/>
              </a:rPr>
              <a:t>e-</a:t>
            </a:r>
            <a:r>
              <a:rPr lang="en-US" sz="2000" dirty="0" smtClean="0">
                <a:solidFill>
                  <a:prstClr val="white"/>
                </a:solidFill>
                <a:latin typeface="Cambria" panose="02040503050406030204" pitchFamily="18" charset="0"/>
              </a:rPr>
              <a:t> </a:t>
            </a:r>
            <a:r>
              <a:rPr lang="en-US" sz="2000" dirty="0">
                <a:solidFill>
                  <a:prstClr val="white"/>
                </a:solidFill>
                <a:latin typeface="Cambria" panose="02040503050406030204" pitchFamily="18" charset="0"/>
              </a:rPr>
              <a:t>se </a:t>
            </a:r>
            <a:r>
              <a:rPr lang="en-US" sz="2000" dirty="0" err="1">
                <a:solidFill>
                  <a:prstClr val="white"/>
                </a:solidFill>
                <a:latin typeface="Cambria" panose="02040503050406030204" pitchFamily="18" charset="0"/>
              </a:rPr>
              <a:t>ogleda</a:t>
            </a:r>
            <a:r>
              <a:rPr lang="sr-Latn-BA" sz="2000" dirty="0">
                <a:solidFill>
                  <a:prstClr val="white"/>
                </a:solidFill>
                <a:latin typeface="Cambria" panose="02040503050406030204" pitchFamily="18" charset="0"/>
              </a:rPr>
              <a:t> </a:t>
            </a:r>
            <a:r>
              <a:rPr lang="sr-Latn-BA" sz="2000" dirty="0" smtClean="0">
                <a:solidFill>
                  <a:prstClr val="white"/>
                </a:solidFill>
                <a:latin typeface="Cambria" panose="02040503050406030204" pitchFamily="18" charset="0"/>
              </a:rPr>
              <a:t>kada </a:t>
            </a:r>
            <a:r>
              <a:rPr lang="sr-Latn-BA" sz="2000" dirty="0" err="1" smtClean="0">
                <a:solidFill>
                  <a:prstClr val="white"/>
                </a:solidFill>
                <a:latin typeface="Cambria" panose="02040503050406030204" pitchFamily="18" charset="0"/>
              </a:rPr>
              <a:t>či</a:t>
            </a:r>
            <a:r>
              <a:rPr lang="en-US" sz="2000" dirty="0" err="1">
                <a:solidFill>
                  <a:prstClr val="white"/>
                </a:solidFill>
                <a:latin typeface="Cambria" panose="02040503050406030204" pitchFamily="18" charset="0"/>
              </a:rPr>
              <a:t>njenično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stanje</a:t>
            </a:r>
            <a:r>
              <a:rPr lang="en-US" sz="2000" dirty="0">
                <a:solidFill>
                  <a:prstClr val="white"/>
                </a:solidFill>
                <a:latin typeface="Cambria" panose="02040503050406030204" pitchFamily="18" charset="0"/>
              </a:rPr>
              <a:t> ne </a:t>
            </a:r>
            <a:r>
              <a:rPr lang="en-US" sz="2000" dirty="0" err="1">
                <a:solidFill>
                  <a:prstClr val="white"/>
                </a:solidFill>
                <a:latin typeface="Cambria" panose="02040503050406030204" pitchFamily="18" charset="0"/>
              </a:rPr>
              <a:t>odgovara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stvarnosti</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odnosno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realnosti</a:t>
            </a:r>
            <a:r>
              <a:rPr lang="en-US" sz="2000" dirty="0">
                <a:solidFill>
                  <a:prstClr val="white"/>
                </a:solidFill>
                <a:latin typeface="Cambria" panose="02040503050406030204" pitchFamily="18" charset="0"/>
              </a:rPr>
              <a:t> u</a:t>
            </a:r>
            <a:r>
              <a:rPr lang="sr-Latn-BA"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konkretnom</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slučaju</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iz</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razloga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što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određena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odlučna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činjenica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nije</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uopšte</a:t>
            </a:r>
            <a:r>
              <a:rPr lang="sr-Latn-BA"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utvrđena</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tj</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nije</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uvrštena</a:t>
            </a:r>
            <a:r>
              <a:rPr lang="en-US" sz="2000" dirty="0">
                <a:solidFill>
                  <a:prstClr val="white"/>
                </a:solidFill>
                <a:latin typeface="Cambria" panose="02040503050406030204" pitchFamily="18" charset="0"/>
              </a:rPr>
              <a:t> u </a:t>
            </a:r>
            <a:r>
              <a:rPr lang="en-US" sz="2000" dirty="0" err="1">
                <a:solidFill>
                  <a:prstClr val="white"/>
                </a:solidFill>
                <a:latin typeface="Cambria" panose="02040503050406030204" pitchFamily="18" charset="0"/>
              </a:rPr>
              <a:t>činjenično</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stanje</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kakvo</a:t>
            </a:r>
            <a:r>
              <a:rPr lang="en-US" sz="2000" dirty="0">
                <a:solidFill>
                  <a:prstClr val="white"/>
                </a:solidFill>
                <a:latin typeface="Cambria" panose="02040503050406030204" pitchFamily="18" charset="0"/>
              </a:rPr>
              <a:t> je u </a:t>
            </a:r>
            <a:r>
              <a:rPr lang="en-US" sz="2000" dirty="0" err="1">
                <a:solidFill>
                  <a:prstClr val="white"/>
                </a:solidFill>
                <a:latin typeface="Cambria" panose="02040503050406030204" pitchFamily="18" charset="0"/>
              </a:rPr>
              <a:t>svojoj</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odluci</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sud</a:t>
            </a:r>
            <a:r>
              <a:rPr lang="en-US" sz="2000" dirty="0">
                <a:solidFill>
                  <a:prstClr val="white"/>
                </a:solidFill>
                <a:latin typeface="Cambria" panose="02040503050406030204" pitchFamily="18" charset="0"/>
              </a:rPr>
              <a:t> </a:t>
            </a:r>
            <a:r>
              <a:rPr lang="en-US" sz="2000" dirty="0" err="1">
                <a:solidFill>
                  <a:prstClr val="white"/>
                </a:solidFill>
                <a:latin typeface="Cambria" panose="02040503050406030204" pitchFamily="18" charset="0"/>
              </a:rPr>
              <a:t>utvrdio</a:t>
            </a:r>
            <a:r>
              <a:rPr lang="en-US" sz="2000" dirty="0">
                <a:solidFill>
                  <a:prstClr val="white"/>
                </a:solidFill>
                <a:latin typeface="Cambria" panose="02040503050406030204" pitchFamily="18" charset="0"/>
              </a:rPr>
              <a:t>.</a:t>
            </a:r>
            <a:endParaRPr lang="bs-Latn-BA" altLang="en-US" sz="2000" dirty="0">
              <a:solidFill>
                <a:prstClr val="white"/>
              </a:solidFill>
              <a:latin typeface="Arial"/>
              <a:cs typeface="Arial"/>
            </a:endParaRPr>
          </a:p>
          <a:p>
            <a:pPr marL="342900" lvl="0" indent="-342900" defTabSz="914400" fontAlgn="base">
              <a:lnSpc>
                <a:spcPct val="80000"/>
              </a:lnSpc>
              <a:spcBef>
                <a:spcPct val="20000"/>
              </a:spcBef>
              <a:spcAft>
                <a:spcPct val="0"/>
              </a:spcAft>
              <a:buNone/>
            </a:pPr>
            <a:r>
              <a:rPr lang="bs-Latn-BA" altLang="en-US" sz="2000" dirty="0">
                <a:solidFill>
                  <a:prstClr val="white"/>
                </a:solidFill>
                <a:latin typeface="Arial"/>
                <a:cs typeface="Arial"/>
              </a:rPr>
              <a:t>    </a:t>
            </a:r>
            <a:endParaRPr lang="en-US" sz="2000" dirty="0">
              <a:solidFill>
                <a:prstClr val="white"/>
              </a:solidFill>
              <a:latin typeface="Times New Roman"/>
            </a:endParaRPr>
          </a:p>
          <a:p>
            <a:pPr marL="0" indent="0">
              <a:buNone/>
            </a:pPr>
            <a:endParaRPr lang="en-US" dirty="0"/>
          </a:p>
        </p:txBody>
      </p:sp>
    </p:spTree>
    <p:extLst>
      <p:ext uri="{BB962C8B-B14F-4D97-AF65-F5344CB8AC3E}">
        <p14:creationId xmlns:p14="http://schemas.microsoft.com/office/powerpoint/2010/main" val="7267389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Pogrešno i nepotpuno utvrđeno činjenično stanje</a:t>
            </a:r>
            <a:endParaRPr lang="en-US" dirty="0"/>
          </a:p>
        </p:txBody>
      </p:sp>
      <p:sp>
        <p:nvSpPr>
          <p:cNvPr id="3" name="Content Placeholder 2"/>
          <p:cNvSpPr>
            <a:spLocks noGrp="1"/>
          </p:cNvSpPr>
          <p:nvPr>
            <p:ph idx="1"/>
          </p:nvPr>
        </p:nvSpPr>
        <p:spPr/>
        <p:txBody>
          <a:bodyPr>
            <a:normAutofit/>
          </a:bodyPr>
          <a:lstStyle/>
          <a:p>
            <a:pPr marL="0" indent="0" algn="just">
              <a:buNone/>
            </a:pPr>
            <a:endParaRPr lang="sr-Latn-CS" sz="3200" dirty="0" smtClean="0">
              <a:latin typeface="Times New Roman" panose="02020603050405020304" pitchFamily="18" charset="0"/>
              <a:ea typeface="Times New Roman" panose="02020603050405020304" pitchFamily="18" charset="0"/>
            </a:endParaRPr>
          </a:p>
          <a:p>
            <a:pPr marL="0" indent="0" algn="just">
              <a:buNone/>
            </a:pPr>
            <a:r>
              <a:rPr lang="sr-Latn-CS" sz="3200" dirty="0" smtClean="0">
                <a:latin typeface="Times New Roman" panose="02020603050405020304" pitchFamily="18" charset="0"/>
                <a:ea typeface="Times New Roman" panose="02020603050405020304" pitchFamily="18" charset="0"/>
              </a:rPr>
              <a:t>Prilikom </a:t>
            </a:r>
            <a:r>
              <a:rPr lang="sr-Latn-CS" sz="3200" dirty="0">
                <a:latin typeface="Times New Roman" panose="02020603050405020304" pitchFamily="18" charset="0"/>
                <a:ea typeface="Times New Roman" panose="02020603050405020304" pitchFamily="18" charset="0"/>
              </a:rPr>
              <a:t>razmatranja izjave o priznanju krivice, koju je optuženi dao pred sudijom za prethodno saslušanje, prvostepeni sud </a:t>
            </a:r>
            <a:r>
              <a:rPr lang="sr-Latn-CS" sz="3200" dirty="0" smtClean="0">
                <a:latin typeface="Times New Roman" panose="02020603050405020304" pitchFamily="18" charset="0"/>
                <a:ea typeface="Times New Roman" panose="02020603050405020304" pitchFamily="18" charset="0"/>
              </a:rPr>
              <a:t>je u obavezi da </a:t>
            </a:r>
            <a:r>
              <a:rPr lang="sr-Latn-CS" sz="3200" dirty="0">
                <a:latin typeface="Times New Roman" panose="02020603050405020304" pitchFamily="18" charset="0"/>
                <a:ea typeface="Times New Roman" panose="02020603050405020304" pitchFamily="18" charset="0"/>
              </a:rPr>
              <a:t>sa dovoljnom pažnjom </a:t>
            </a:r>
            <a:r>
              <a:rPr lang="sr-Latn-CS" sz="3200" dirty="0" err="1" smtClean="0">
                <a:latin typeface="Times New Roman" panose="02020603050405020304" pitchFamily="18" charset="0"/>
                <a:ea typeface="Times New Roman" panose="02020603050405020304" pitchFamily="18" charset="0"/>
              </a:rPr>
              <a:t>cijeni</a:t>
            </a:r>
            <a:r>
              <a:rPr lang="sr-Latn-CS" sz="3200" dirty="0" smtClean="0">
                <a:latin typeface="Times New Roman" panose="02020603050405020304" pitchFamily="18" charset="0"/>
                <a:ea typeface="Times New Roman" panose="02020603050405020304" pitchFamily="18" charset="0"/>
              </a:rPr>
              <a:t> </a:t>
            </a:r>
            <a:r>
              <a:rPr lang="sr-Latn-CS" sz="3200" dirty="0">
                <a:latin typeface="Times New Roman" panose="02020603050405020304" pitchFamily="18" charset="0"/>
                <a:ea typeface="Times New Roman" panose="02020603050405020304" pitchFamily="18" charset="0"/>
              </a:rPr>
              <a:t>činjenicu da li je optuženi to priznanje zaista dao </a:t>
            </a:r>
            <a:r>
              <a:rPr lang="sr-Latn-CS" sz="3200" dirty="0" err="1">
                <a:latin typeface="Times New Roman" panose="02020603050405020304" pitchFamily="18" charset="0"/>
                <a:ea typeface="Times New Roman" panose="02020603050405020304" pitchFamily="18" charset="0"/>
              </a:rPr>
              <a:t>svjesno</a:t>
            </a:r>
            <a:r>
              <a:rPr lang="sr-Latn-CS" sz="3200" dirty="0">
                <a:latin typeface="Times New Roman" panose="02020603050405020304" pitchFamily="18" charset="0"/>
                <a:ea typeface="Times New Roman" panose="02020603050405020304" pitchFamily="18" charset="0"/>
              </a:rPr>
              <a:t> i sa </a:t>
            </a:r>
            <a:r>
              <a:rPr lang="sr-Latn-CS" sz="3200" dirty="0" err="1">
                <a:latin typeface="Times New Roman" panose="02020603050405020304" pitchFamily="18" charset="0"/>
                <a:ea typeface="Times New Roman" panose="02020603050405020304" pitchFamily="18" charset="0"/>
              </a:rPr>
              <a:t>razumjevanjem</a:t>
            </a:r>
            <a:r>
              <a:rPr lang="sr-Latn-CS" sz="3200" dirty="0">
                <a:latin typeface="Times New Roman" panose="02020603050405020304" pitchFamily="18" charset="0"/>
                <a:ea typeface="Times New Roman" panose="02020603050405020304" pitchFamily="18" charset="0"/>
              </a:rPr>
              <a:t>.</a:t>
            </a:r>
            <a:endParaRPr lang="en-US" sz="3200" dirty="0"/>
          </a:p>
        </p:txBody>
      </p:sp>
    </p:spTree>
    <p:extLst>
      <p:ext uri="{BB962C8B-B14F-4D97-AF65-F5344CB8AC3E}">
        <p14:creationId xmlns:p14="http://schemas.microsoft.com/office/powerpoint/2010/main" val="24897079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spcAft>
                <a:spcPts val="0"/>
              </a:spcAft>
            </a:pPr>
            <a:r>
              <a:rPr lang="bs-Latn-BA" sz="3100" dirty="0" smtClean="0"/>
              <a:t/>
            </a:r>
            <a:br>
              <a:rPr lang="bs-Latn-BA" sz="3100" dirty="0" smtClean="0"/>
            </a:br>
            <a:r>
              <a:rPr lang="bs-Latn-BA" sz="3100" dirty="0" smtClean="0"/>
              <a:t>Iz </a:t>
            </a:r>
            <a:r>
              <a:rPr lang="bs-Latn-BA" sz="3100" dirty="0" err="1" smtClean="0"/>
              <a:t>ukidnog</a:t>
            </a:r>
            <a:r>
              <a:rPr lang="bs-Latn-BA" sz="3100" dirty="0" smtClean="0"/>
              <a:t> rješenja VS RS </a:t>
            </a:r>
            <a:r>
              <a:rPr lang="bs-Latn-BA" sz="3100" dirty="0" err="1" smtClean="0"/>
              <a:t>br</a:t>
            </a:r>
            <a:r>
              <a:rPr lang="bs-Latn-BA" sz="3100" dirty="0" smtClean="0"/>
              <a:t>:</a:t>
            </a:r>
            <a:r>
              <a:rPr lang="en-US" sz="3100" dirty="0" smtClean="0">
                <a:latin typeface="Times New Roman" panose="02020603050405020304" pitchFamily="18" charset="0"/>
                <a:ea typeface="Times New Roman" panose="02020603050405020304" pitchFamily="18" charset="0"/>
              </a:rPr>
              <a:t>11 </a:t>
            </a:r>
            <a:r>
              <a:rPr lang="en-US" sz="3100" dirty="0">
                <a:latin typeface="Times New Roman" panose="02020603050405020304" pitchFamily="18" charset="0"/>
                <a:ea typeface="Times New Roman" panose="02020603050405020304" pitchFamily="18" charset="0"/>
              </a:rPr>
              <a:t>0 K 0</a:t>
            </a:r>
            <a:r>
              <a:rPr lang="sr-Cyrl-BA" sz="3100" dirty="0">
                <a:latin typeface="Times New Roman" panose="02020603050405020304" pitchFamily="18" charset="0"/>
                <a:ea typeface="Times New Roman" panose="02020603050405020304" pitchFamily="18" charset="0"/>
              </a:rPr>
              <a:t>22571</a:t>
            </a:r>
            <a:r>
              <a:rPr lang="en-US" sz="3100" dirty="0">
                <a:latin typeface="Times New Roman" panose="02020603050405020304" pitchFamily="18" charset="0"/>
                <a:ea typeface="Times New Roman" panose="02020603050405020304" pitchFamily="18" charset="0"/>
              </a:rPr>
              <a:t> 1</a:t>
            </a:r>
            <a:r>
              <a:rPr lang="sr-Cyrl-BA" sz="3100" dirty="0">
                <a:latin typeface="Times New Roman" panose="02020603050405020304" pitchFamily="18" charset="0"/>
                <a:ea typeface="Times New Roman" panose="02020603050405020304" pitchFamily="18" charset="0"/>
              </a:rPr>
              <a:t>8</a:t>
            </a:r>
            <a:r>
              <a:rPr lang="en-US" sz="3100" dirty="0">
                <a:latin typeface="Times New Roman" panose="02020603050405020304" pitchFamily="18" charset="0"/>
                <a:ea typeface="Times New Roman" panose="02020603050405020304" pitchFamily="18" charset="0"/>
              </a:rPr>
              <a:t> </a:t>
            </a:r>
            <a:r>
              <a:rPr lang="en-US" sz="3100" dirty="0" err="1">
                <a:latin typeface="Times New Roman" panose="02020603050405020304" pitchFamily="18" charset="0"/>
                <a:ea typeface="Times New Roman" panose="02020603050405020304" pitchFamily="18" charset="0"/>
              </a:rPr>
              <a:t>Кж</a:t>
            </a:r>
            <a:r>
              <a:rPr lang="en-US" sz="3100" dirty="0">
                <a:latin typeface="Times New Roman" panose="02020603050405020304" pitchFamily="18" charset="0"/>
                <a:ea typeface="Times New Roman" panose="02020603050405020304" pitchFamily="18" charset="0"/>
              </a:rPr>
              <a:t>  </a:t>
            </a:r>
            <a:br>
              <a:rPr lang="en-US" sz="3100" dirty="0">
                <a:latin typeface="Times New Roman" panose="02020603050405020304" pitchFamily="18" charset="0"/>
                <a:ea typeface="Times New Roman" panose="02020603050405020304" pitchFamily="18" charset="0"/>
              </a:rPr>
            </a:br>
            <a:r>
              <a:rPr lang="sr-Cyrl-BA" sz="3100" dirty="0" smtClean="0">
                <a:latin typeface="Times New Roman" panose="02020603050405020304" pitchFamily="18" charset="0"/>
                <a:ea typeface="Times New Roman" panose="02020603050405020304" pitchFamily="18" charset="0"/>
              </a:rPr>
              <a:t>29</a:t>
            </a:r>
            <a:r>
              <a:rPr lang="en-US" sz="3100" dirty="0">
                <a:latin typeface="Times New Roman" panose="02020603050405020304" pitchFamily="18" charset="0"/>
                <a:ea typeface="Times New Roman" panose="02020603050405020304" pitchFamily="18" charset="0"/>
              </a:rPr>
              <a:t>.</a:t>
            </a:r>
            <a:r>
              <a:rPr lang="sr-Cyrl-BA" sz="3100" dirty="0">
                <a:latin typeface="Times New Roman" panose="02020603050405020304" pitchFamily="18" charset="0"/>
                <a:ea typeface="Times New Roman" panose="02020603050405020304" pitchFamily="18" charset="0"/>
              </a:rPr>
              <a:t>05</a:t>
            </a:r>
            <a:r>
              <a:rPr lang="en-US" sz="3100" dirty="0">
                <a:latin typeface="Times New Roman" panose="02020603050405020304" pitchFamily="18" charset="0"/>
                <a:ea typeface="Times New Roman" panose="02020603050405020304" pitchFamily="18" charset="0"/>
              </a:rPr>
              <a:t>.201</a:t>
            </a:r>
            <a:r>
              <a:rPr lang="sr-Cyrl-BA" sz="3100" dirty="0">
                <a:latin typeface="Times New Roman" panose="02020603050405020304" pitchFamily="18" charset="0"/>
                <a:ea typeface="Times New Roman" panose="02020603050405020304" pitchFamily="18" charset="0"/>
              </a:rPr>
              <a:t>9</a:t>
            </a:r>
            <a:r>
              <a:rPr lang="en-US" sz="3100" dirty="0" smtClean="0">
                <a:latin typeface="Times New Roman" panose="02020603050405020304" pitchFamily="18" charset="0"/>
                <a:ea typeface="Times New Roman" panose="02020603050405020304" pitchFamily="18" charset="0"/>
              </a:rPr>
              <a:t>.</a:t>
            </a:r>
            <a:r>
              <a:rPr lang="bs-Latn-BA" sz="3100" dirty="0" smtClean="0">
                <a:latin typeface="Times New Roman" panose="02020603050405020304" pitchFamily="18" charset="0"/>
                <a:ea typeface="Times New Roman" panose="02020603050405020304" pitchFamily="18" charset="0"/>
              </a:rPr>
              <a:t>g.</a:t>
            </a: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p:txBody>
          <a:bodyPr>
            <a:noAutofit/>
          </a:bodyPr>
          <a:lstStyle/>
          <a:p>
            <a:pPr marL="0" indent="0" algn="just">
              <a:spcAft>
                <a:spcPts val="0"/>
              </a:spcAft>
              <a:buNone/>
            </a:pPr>
            <a:r>
              <a:rPr lang="sr-Latn-CS" sz="1600" dirty="0" smtClean="0">
                <a:latin typeface="Times New Roman" panose="02020603050405020304" pitchFamily="18" charset="0"/>
                <a:ea typeface="Times New Roman" panose="02020603050405020304" pitchFamily="18" charset="0"/>
              </a:rPr>
              <a:t>„Osnovano </a:t>
            </a:r>
            <a:r>
              <a:rPr lang="sr-Latn-CS" sz="1600" dirty="0">
                <a:latin typeface="Times New Roman" panose="02020603050405020304" pitchFamily="18" charset="0"/>
                <a:ea typeface="Times New Roman" panose="02020603050405020304" pitchFamily="18" charset="0"/>
              </a:rPr>
              <a:t>se u žalbi branioca ističe da prilikom razmatranja izjave o priznanju krivice, koju je optuženi dao pred sudijom za prethodno saslušanje, prvostepeni sud nije sa dovoljnom pažnjom </a:t>
            </a:r>
            <a:r>
              <a:rPr lang="sr-Latn-CS" sz="1600" dirty="0" err="1">
                <a:latin typeface="Times New Roman" panose="02020603050405020304" pitchFamily="18" charset="0"/>
                <a:ea typeface="Times New Roman" panose="02020603050405020304" pitchFamily="18" charset="0"/>
              </a:rPr>
              <a:t>cijenio</a:t>
            </a:r>
            <a:r>
              <a:rPr lang="sr-Latn-CS" sz="1600" dirty="0">
                <a:latin typeface="Times New Roman" panose="02020603050405020304" pitchFamily="18" charset="0"/>
                <a:ea typeface="Times New Roman" panose="02020603050405020304" pitchFamily="18" charset="0"/>
              </a:rPr>
              <a:t> činjenicu da li je optuženi to priznanje zaista dao </a:t>
            </a:r>
            <a:r>
              <a:rPr lang="sr-Latn-CS" sz="1600" dirty="0" err="1">
                <a:latin typeface="Times New Roman" panose="02020603050405020304" pitchFamily="18" charset="0"/>
                <a:ea typeface="Times New Roman" panose="02020603050405020304" pitchFamily="18" charset="0"/>
              </a:rPr>
              <a:t>svjesno</a:t>
            </a:r>
            <a:r>
              <a:rPr lang="sr-Latn-CS" sz="1600" dirty="0">
                <a:latin typeface="Times New Roman" panose="02020603050405020304" pitchFamily="18" charset="0"/>
                <a:ea typeface="Times New Roman" panose="02020603050405020304" pitchFamily="18" charset="0"/>
              </a:rPr>
              <a:t> i sa </a:t>
            </a:r>
            <a:r>
              <a:rPr lang="sr-Latn-CS" sz="1600" dirty="0" err="1">
                <a:latin typeface="Times New Roman" panose="02020603050405020304" pitchFamily="18" charset="0"/>
                <a:ea typeface="Times New Roman" panose="02020603050405020304" pitchFamily="18" charset="0"/>
              </a:rPr>
              <a:t>razumjevanjem</a:t>
            </a:r>
            <a:r>
              <a:rPr lang="sr-Latn-CS" sz="1600" dirty="0">
                <a:latin typeface="Times New Roman" panose="02020603050405020304" pitchFamily="18" charset="0"/>
                <a:ea typeface="Times New Roman" panose="02020603050405020304" pitchFamily="18" charset="0"/>
              </a:rPr>
              <a:t>. Naime, uvidom u prepis  zapisnika sa ročišta za razmatranje izjave o priznanju krivice, kao i u audio-video zapisa sa tog ročišta, ovaj sud </a:t>
            </a:r>
            <a:r>
              <a:rPr lang="sr-Latn-CS" sz="1600" dirty="0" err="1">
                <a:latin typeface="Times New Roman" panose="02020603050405020304" pitchFamily="18" charset="0"/>
                <a:ea typeface="Times New Roman" panose="02020603050405020304" pitchFamily="18" charset="0"/>
              </a:rPr>
              <a:t>primjećuje</a:t>
            </a:r>
            <a:r>
              <a:rPr lang="sr-Latn-CS" sz="1600" dirty="0">
                <a:latin typeface="Times New Roman" panose="02020603050405020304" pitchFamily="18" charset="0"/>
                <a:ea typeface="Times New Roman" panose="02020603050405020304" pitchFamily="18" charset="0"/>
              </a:rPr>
              <a:t> da je nakon što je </a:t>
            </a:r>
            <a:r>
              <a:rPr lang="sr-Latn-CS" sz="1600" dirty="0" err="1">
                <a:latin typeface="Times New Roman" panose="02020603050405020304" pitchFamily="18" charset="0"/>
                <a:ea typeface="Times New Roman" panose="02020603050405020304" pitchFamily="18" charset="0"/>
              </a:rPr>
              <a:t>predsjednik</a:t>
            </a:r>
            <a:r>
              <a:rPr lang="sr-Latn-CS" sz="1600" dirty="0">
                <a:latin typeface="Times New Roman" panose="02020603050405020304" pitchFamily="18" charset="0"/>
                <a:ea typeface="Times New Roman" panose="02020603050405020304" pitchFamily="18" charset="0"/>
              </a:rPr>
              <a:t> </a:t>
            </a:r>
            <a:r>
              <a:rPr lang="sr-Latn-CS" sz="1600" dirty="0" err="1">
                <a:latin typeface="Times New Roman" panose="02020603050405020304" pitchFamily="18" charset="0"/>
                <a:ea typeface="Times New Roman" panose="02020603050405020304" pitchFamily="18" charset="0"/>
              </a:rPr>
              <a:t>vijeća</a:t>
            </a:r>
            <a:r>
              <a:rPr lang="sr-Latn-CS" sz="1600" dirty="0">
                <a:latin typeface="Times New Roman" panose="02020603050405020304" pitchFamily="18" charset="0"/>
                <a:ea typeface="Times New Roman" panose="02020603050405020304" pitchFamily="18" charset="0"/>
              </a:rPr>
              <a:t> pitao da li ostaje kod priznanja da je izvršio ovo krivično </a:t>
            </a:r>
            <a:r>
              <a:rPr lang="sr-Latn-CS" sz="1600" dirty="0" err="1">
                <a:latin typeface="Times New Roman" panose="02020603050405020304" pitchFamily="18" charset="0"/>
                <a:ea typeface="Times New Roman" panose="02020603050405020304" pitchFamily="18" charset="0"/>
              </a:rPr>
              <a:t>djelo</a:t>
            </a:r>
            <a:r>
              <a:rPr lang="sr-Latn-CS" sz="1600" dirty="0">
                <a:latin typeface="Times New Roman" panose="02020603050405020304" pitchFamily="18" charset="0"/>
                <a:ea typeface="Times New Roman" panose="02020603050405020304" pitchFamily="18" charset="0"/>
              </a:rPr>
              <a:t>, optuženi odgovorio da jeste priznao, ali da nije zadovoljan sa optužnicom, da je njegovo domaćinstvo napadnuto i da je morao to uraditi. Doista, nakon toga, optuženi je izjavio da ostaje, međutim, </a:t>
            </a:r>
            <a:r>
              <a:rPr lang="sr-Latn-CS" sz="1600" dirty="0" err="1">
                <a:latin typeface="Times New Roman" panose="02020603050405020304" pitchFamily="18" charset="0"/>
                <a:ea typeface="Times New Roman" panose="02020603050405020304" pitchFamily="18" charset="0"/>
              </a:rPr>
              <a:t>želio</a:t>
            </a:r>
            <a:r>
              <a:rPr lang="sr-Latn-CS" sz="1600" dirty="0">
                <a:latin typeface="Times New Roman" panose="02020603050405020304" pitchFamily="18" charset="0"/>
                <a:ea typeface="Times New Roman" panose="02020603050405020304" pitchFamily="18" charset="0"/>
              </a:rPr>
              <a:t> je još nešto </a:t>
            </a:r>
            <a:r>
              <a:rPr lang="sr-Latn-CS" sz="1600" dirty="0" smtClean="0">
                <a:latin typeface="Times New Roman" panose="02020603050405020304" pitchFamily="18" charset="0"/>
                <a:ea typeface="Times New Roman" panose="02020603050405020304" pitchFamily="18" charset="0"/>
              </a:rPr>
              <a:t>reći, </a:t>
            </a:r>
            <a:r>
              <a:rPr lang="sr-Latn-CS" sz="1600" dirty="0">
                <a:latin typeface="Times New Roman" panose="02020603050405020304" pitchFamily="18" charset="0"/>
                <a:ea typeface="Times New Roman" panose="02020603050405020304" pitchFamily="18" charset="0"/>
              </a:rPr>
              <a:t>što mu nije omogućeno.  Nakon toga, na pitanje </a:t>
            </a:r>
            <a:r>
              <a:rPr lang="sr-Latn-CS" sz="1600" dirty="0" err="1">
                <a:latin typeface="Times New Roman" panose="02020603050405020304" pitchFamily="18" charset="0"/>
                <a:ea typeface="Times New Roman" panose="02020603050405020304" pitchFamily="18" charset="0"/>
              </a:rPr>
              <a:t>predsjednika</a:t>
            </a:r>
            <a:r>
              <a:rPr lang="sr-Latn-CS" sz="1600" dirty="0">
                <a:latin typeface="Times New Roman" panose="02020603050405020304" pitchFamily="18" charset="0"/>
                <a:ea typeface="Times New Roman" panose="02020603050405020304" pitchFamily="18" charset="0"/>
              </a:rPr>
              <a:t> </a:t>
            </a:r>
            <a:r>
              <a:rPr lang="sr-Latn-CS" sz="1600" dirty="0" err="1">
                <a:latin typeface="Times New Roman" panose="02020603050405020304" pitchFamily="18" charset="0"/>
                <a:ea typeface="Times New Roman" panose="02020603050405020304" pitchFamily="18" charset="0"/>
              </a:rPr>
              <a:t>vijeća</a:t>
            </a:r>
            <a:r>
              <a:rPr lang="sr-Latn-CS" sz="1600" dirty="0">
                <a:latin typeface="Times New Roman" panose="02020603050405020304" pitchFamily="18" charset="0"/>
                <a:ea typeface="Times New Roman" panose="02020603050405020304" pitchFamily="18" charset="0"/>
              </a:rPr>
              <a:t>: „Jel znate da nema suđenja“, optuženi upitnom rečenicom odgovara: „Da nema suđenja?“, te na kraju ročišta za izricanje krivično pravne sankcije, ponovo optuženi želi nešto reći ali mu nije dozvoljeno. Navedene činjenice upućuju ovaj sud na sumnju da optuženi možda zaista nije </a:t>
            </a:r>
            <a:r>
              <a:rPr lang="sr-Latn-CS" sz="1600" dirty="0" err="1">
                <a:latin typeface="Times New Roman" panose="02020603050405020304" pitchFamily="18" charset="0"/>
                <a:ea typeface="Times New Roman" panose="02020603050405020304" pitchFamily="18" charset="0"/>
              </a:rPr>
              <a:t>svjesno</a:t>
            </a:r>
            <a:r>
              <a:rPr lang="sr-Latn-CS" sz="1600" dirty="0">
                <a:latin typeface="Times New Roman" panose="02020603050405020304" pitchFamily="18" charset="0"/>
                <a:ea typeface="Times New Roman" panose="02020603050405020304" pitchFamily="18" charset="0"/>
              </a:rPr>
              <a:t> i sa potpunim </a:t>
            </a:r>
            <a:r>
              <a:rPr lang="sr-Latn-CS" sz="1600" dirty="0" err="1">
                <a:latin typeface="Times New Roman" panose="02020603050405020304" pitchFamily="18" charset="0"/>
                <a:ea typeface="Times New Roman" panose="02020603050405020304" pitchFamily="18" charset="0"/>
              </a:rPr>
              <a:t>razumjevanjem</a:t>
            </a:r>
            <a:r>
              <a:rPr lang="sr-Latn-CS" sz="1600" dirty="0">
                <a:latin typeface="Times New Roman" panose="02020603050405020304" pitchFamily="18" charset="0"/>
                <a:ea typeface="Times New Roman" panose="02020603050405020304" pitchFamily="18" charset="0"/>
              </a:rPr>
              <a:t> dao svoju izjavu o priznanju krivice, </a:t>
            </a:r>
            <a:r>
              <a:rPr lang="sr-Latn-CS" sz="1600" b="1" dirty="0">
                <a:latin typeface="Times New Roman" panose="02020603050405020304" pitchFamily="18" charset="0"/>
                <a:ea typeface="Times New Roman" panose="02020603050405020304" pitchFamily="18" charset="0"/>
              </a:rPr>
              <a:t>obzirom</a:t>
            </a:r>
            <a:r>
              <a:rPr lang="sr-Latn-CS" sz="1600" dirty="0">
                <a:latin typeface="Times New Roman" panose="02020603050405020304" pitchFamily="18" charset="0"/>
                <a:ea typeface="Times New Roman" panose="02020603050405020304" pitchFamily="18" charset="0"/>
              </a:rPr>
              <a:t> da prvostepeni sud nije u dovoljnoj </a:t>
            </a:r>
            <a:r>
              <a:rPr lang="sr-Latn-CS" sz="1600" dirty="0" err="1">
                <a:latin typeface="Times New Roman" panose="02020603050405020304" pitchFamily="18" charset="0"/>
                <a:ea typeface="Times New Roman" panose="02020603050405020304" pitchFamily="18" charset="0"/>
              </a:rPr>
              <a:t>mjeri</a:t>
            </a:r>
            <a:r>
              <a:rPr lang="sr-Latn-CS" sz="1600" dirty="0">
                <a:latin typeface="Times New Roman" panose="02020603050405020304" pitchFamily="18" charset="0"/>
                <a:ea typeface="Times New Roman" panose="02020603050405020304" pitchFamily="18" charset="0"/>
              </a:rPr>
              <a:t> </a:t>
            </a:r>
            <a:r>
              <a:rPr lang="sr-Latn-CS" sz="1600" dirty="0" err="1">
                <a:latin typeface="Times New Roman" panose="02020603050405020304" pitchFamily="18" charset="0"/>
                <a:ea typeface="Times New Roman" panose="02020603050405020304" pitchFamily="18" charset="0"/>
              </a:rPr>
              <a:t>provjerio</a:t>
            </a:r>
            <a:r>
              <a:rPr lang="sr-Latn-CS" sz="1600" dirty="0">
                <a:latin typeface="Times New Roman" panose="02020603050405020304" pitchFamily="18" charset="0"/>
                <a:ea typeface="Times New Roman" panose="02020603050405020304" pitchFamily="18" charset="0"/>
              </a:rPr>
              <a:t> da li je ta izjava o priznanju krivice data </a:t>
            </a:r>
            <a:r>
              <a:rPr lang="sr-Latn-CS" sz="1600" dirty="0" err="1">
                <a:latin typeface="Times New Roman" panose="02020603050405020304" pitchFamily="18" charset="0"/>
                <a:ea typeface="Times New Roman" panose="02020603050405020304" pitchFamily="18" charset="0"/>
              </a:rPr>
              <a:t>svjesno</a:t>
            </a:r>
            <a:r>
              <a:rPr lang="sr-Latn-CS" sz="1600" dirty="0">
                <a:latin typeface="Times New Roman" panose="02020603050405020304" pitchFamily="18" charset="0"/>
                <a:ea typeface="Times New Roman" panose="02020603050405020304" pitchFamily="18" charset="0"/>
              </a:rPr>
              <a:t> i sa </a:t>
            </a:r>
            <a:r>
              <a:rPr lang="sr-Latn-CS" sz="1600" dirty="0" err="1">
                <a:latin typeface="Times New Roman" panose="02020603050405020304" pitchFamily="18" charset="0"/>
                <a:ea typeface="Times New Roman" panose="02020603050405020304" pitchFamily="18" charset="0"/>
              </a:rPr>
              <a:t>razumjevanje</a:t>
            </a:r>
            <a:r>
              <a:rPr lang="sr-Latn-CS" sz="1600" dirty="0">
                <a:latin typeface="Times New Roman" panose="02020603050405020304" pitchFamily="18" charset="0"/>
                <a:ea typeface="Times New Roman" panose="02020603050405020304" pitchFamily="18" charset="0"/>
              </a:rPr>
              <a:t> i da li je optuženi </a:t>
            </a:r>
            <a:r>
              <a:rPr lang="sr-Latn-CS" sz="1600" dirty="0" err="1">
                <a:latin typeface="Times New Roman" panose="02020603050405020304" pitchFamily="18" charset="0"/>
                <a:ea typeface="Times New Roman" panose="02020603050405020304" pitchFamily="18" charset="0"/>
              </a:rPr>
              <a:t>razumio</a:t>
            </a:r>
            <a:r>
              <a:rPr lang="sr-Latn-CS" sz="1600" dirty="0">
                <a:latin typeface="Times New Roman" panose="02020603050405020304" pitchFamily="18" charset="0"/>
                <a:ea typeface="Times New Roman" panose="02020603050405020304" pitchFamily="18" charset="0"/>
              </a:rPr>
              <a:t> da se izjavom o priznanju krivice odriče prava na suđenje.</a:t>
            </a:r>
            <a:endParaRPr lang="en-US" sz="1600" dirty="0">
              <a:latin typeface="Times New Roman" panose="02020603050405020304" pitchFamily="18" charset="0"/>
              <a:ea typeface="Times New Roman" panose="02020603050405020304" pitchFamily="18" charset="0"/>
            </a:endParaRPr>
          </a:p>
          <a:p>
            <a:pPr marL="0" indent="0" algn="just">
              <a:spcAft>
                <a:spcPts val="0"/>
              </a:spcAft>
              <a:buNone/>
            </a:pPr>
            <a:r>
              <a:rPr lang="sr-Latn-CS" sz="1600" dirty="0" smtClean="0">
                <a:latin typeface="Times New Roman" panose="02020603050405020304" pitchFamily="18" charset="0"/>
                <a:ea typeface="Times New Roman" panose="02020603050405020304" pitchFamily="18" charset="0"/>
              </a:rPr>
              <a:t>Iz </a:t>
            </a:r>
            <a:r>
              <a:rPr lang="sr-Latn-CS" sz="1600" dirty="0" err="1">
                <a:latin typeface="Times New Roman" panose="02020603050405020304" pitchFamily="18" charset="0"/>
                <a:ea typeface="Times New Roman" panose="02020603050405020304" pitchFamily="18" charset="0"/>
              </a:rPr>
              <a:t>navednog</a:t>
            </a:r>
            <a:r>
              <a:rPr lang="sr-Latn-CS" sz="1600" dirty="0">
                <a:latin typeface="Times New Roman" panose="02020603050405020304" pitchFamily="18" charset="0"/>
                <a:ea typeface="Times New Roman" panose="02020603050405020304" pitchFamily="18" charset="0"/>
              </a:rPr>
              <a:t> proizilazi da je zaključak pobijane presude da je optuženi izjavu o priznanju krivice dao </a:t>
            </a:r>
            <a:r>
              <a:rPr lang="sr-Latn-CS" sz="1600" dirty="0" err="1">
                <a:latin typeface="Times New Roman" panose="02020603050405020304" pitchFamily="18" charset="0"/>
                <a:ea typeface="Times New Roman" panose="02020603050405020304" pitchFamily="18" charset="0"/>
              </a:rPr>
              <a:t>svjesno</a:t>
            </a:r>
            <a:r>
              <a:rPr lang="sr-Latn-CS" sz="1600" dirty="0">
                <a:latin typeface="Times New Roman" panose="02020603050405020304" pitchFamily="18" charset="0"/>
                <a:ea typeface="Times New Roman" panose="02020603050405020304" pitchFamily="18" charset="0"/>
              </a:rPr>
              <a:t> i sa </a:t>
            </a:r>
            <a:r>
              <a:rPr lang="sr-Latn-CS" sz="1600" dirty="0" err="1">
                <a:latin typeface="Times New Roman" panose="02020603050405020304" pitchFamily="18" charset="0"/>
                <a:ea typeface="Times New Roman" panose="02020603050405020304" pitchFamily="18" charset="0"/>
              </a:rPr>
              <a:t>razumjevanje</a:t>
            </a:r>
            <a:r>
              <a:rPr lang="sr-Latn-CS" sz="1600" dirty="0">
                <a:latin typeface="Times New Roman" panose="02020603050405020304" pitchFamily="18" charset="0"/>
                <a:ea typeface="Times New Roman" panose="02020603050405020304" pitchFamily="18" charset="0"/>
              </a:rPr>
              <a:t> i da je optuženi </a:t>
            </a:r>
            <a:r>
              <a:rPr lang="sr-Latn-CS" sz="1600" dirty="0" err="1">
                <a:latin typeface="Times New Roman" panose="02020603050405020304" pitchFamily="18" charset="0"/>
                <a:ea typeface="Times New Roman" panose="02020603050405020304" pitchFamily="18" charset="0"/>
              </a:rPr>
              <a:t>razumio</a:t>
            </a:r>
            <a:r>
              <a:rPr lang="sr-Latn-CS" sz="1600" dirty="0">
                <a:latin typeface="Times New Roman" panose="02020603050405020304" pitchFamily="18" charset="0"/>
                <a:ea typeface="Times New Roman" panose="02020603050405020304" pitchFamily="18" charset="0"/>
              </a:rPr>
              <a:t> da se izjavom o priznanju krivice odriče prava na suđenje,  za sada preuranjen</a:t>
            </a:r>
            <a:r>
              <a:rPr lang="sr-Latn-CS" sz="1600" dirty="0" smtClean="0">
                <a:latin typeface="Times New Roman" panose="02020603050405020304" pitchFamily="18" charset="0"/>
                <a:ea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endParaRPr>
          </a:p>
          <a:p>
            <a:endParaRPr lang="en-US" sz="1600" dirty="0"/>
          </a:p>
        </p:txBody>
      </p:sp>
    </p:spTree>
    <p:extLst>
      <p:ext uri="{BB962C8B-B14F-4D97-AF65-F5344CB8AC3E}">
        <p14:creationId xmlns:p14="http://schemas.microsoft.com/office/powerpoint/2010/main" val="17808065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Ponavljanje krivičnog postupka</a:t>
            </a:r>
            <a:endParaRPr lang="en-US" dirty="0"/>
          </a:p>
        </p:txBody>
      </p:sp>
      <p:sp>
        <p:nvSpPr>
          <p:cNvPr id="3" name="Content Placeholder 2"/>
          <p:cNvSpPr>
            <a:spLocks noGrp="1"/>
          </p:cNvSpPr>
          <p:nvPr>
            <p:ph idx="1"/>
          </p:nvPr>
        </p:nvSpPr>
        <p:spPr/>
        <p:txBody>
          <a:bodyPr>
            <a:normAutofit/>
          </a:bodyPr>
          <a:lstStyle/>
          <a:p>
            <a:pPr algn="just"/>
            <a:r>
              <a:rPr lang="sr-Latn-CS" sz="3200" dirty="0" smtClean="0">
                <a:latin typeface="Times New Roman" panose="02020603050405020304" pitchFamily="18" charset="0"/>
                <a:ea typeface="Times New Roman" panose="02020603050405020304" pitchFamily="18" charset="0"/>
              </a:rPr>
              <a:t>Bez </a:t>
            </a:r>
            <a:r>
              <a:rPr lang="sr-Latn-CS" sz="3200" dirty="0">
                <a:latin typeface="Times New Roman" panose="02020603050405020304" pitchFamily="18" charset="0"/>
                <a:ea typeface="Times New Roman" panose="02020603050405020304" pitchFamily="18" charset="0"/>
              </a:rPr>
              <a:t>sprovođenja </a:t>
            </a:r>
            <a:r>
              <a:rPr lang="sr-Latn-CS" sz="3200" dirty="0" err="1">
                <a:latin typeface="Times New Roman" panose="02020603050405020304" pitchFamily="18" charset="0"/>
                <a:ea typeface="Times New Roman" panose="02020603050405020304" pitchFamily="18" charset="0"/>
              </a:rPr>
              <a:t>izviđaja</a:t>
            </a:r>
            <a:r>
              <a:rPr lang="sr-Latn-CS" sz="3200" dirty="0">
                <a:latin typeface="Times New Roman" panose="02020603050405020304" pitchFamily="18" charset="0"/>
                <a:ea typeface="Times New Roman" panose="02020603050405020304" pitchFamily="18" charset="0"/>
              </a:rPr>
              <a:t>, prvostepeni sud </a:t>
            </a:r>
            <a:r>
              <a:rPr lang="sr-Latn-CS" sz="3200" dirty="0" err="1" smtClean="0">
                <a:latin typeface="Times New Roman" panose="02020603050405020304" pitchFamily="18" charset="0"/>
                <a:ea typeface="Times New Roman" panose="02020603050405020304" pitchFamily="18" charset="0"/>
              </a:rPr>
              <a:t>zahtjev</a:t>
            </a:r>
            <a:r>
              <a:rPr lang="sr-Latn-CS" sz="3200" dirty="0" smtClean="0">
                <a:latin typeface="Times New Roman" panose="02020603050405020304" pitchFamily="18" charset="0"/>
                <a:ea typeface="Times New Roman" panose="02020603050405020304" pitchFamily="18" charset="0"/>
              </a:rPr>
              <a:t> </a:t>
            </a:r>
            <a:r>
              <a:rPr lang="sr-Latn-CS" sz="3200" dirty="0">
                <a:latin typeface="Times New Roman" panose="02020603050405020304" pitchFamily="18" charset="0"/>
                <a:ea typeface="Times New Roman" panose="02020603050405020304" pitchFamily="18" charset="0"/>
              </a:rPr>
              <a:t>za ponavljanje postupka, </a:t>
            </a:r>
            <a:r>
              <a:rPr lang="sr-Latn-CS" sz="3200" dirty="0" smtClean="0">
                <a:latin typeface="Times New Roman" panose="02020603050405020304" pitchFamily="18" charset="0"/>
                <a:ea typeface="Times New Roman" panose="02020603050405020304" pitchFamily="18" charset="0"/>
              </a:rPr>
              <a:t>može </a:t>
            </a:r>
            <a:r>
              <a:rPr lang="sr-Latn-CS" sz="3200" dirty="0" err="1" smtClean="0">
                <a:latin typeface="Times New Roman" panose="02020603050405020304" pitchFamily="18" charset="0"/>
                <a:ea typeface="Times New Roman" panose="02020603050405020304" pitchFamily="18" charset="0"/>
              </a:rPr>
              <a:t>rješenjem</a:t>
            </a:r>
            <a:r>
              <a:rPr lang="sr-Latn-CS" sz="3200" dirty="0" smtClean="0">
                <a:latin typeface="Times New Roman" panose="02020603050405020304" pitchFamily="18" charset="0"/>
                <a:ea typeface="Times New Roman" panose="02020603050405020304" pitchFamily="18" charset="0"/>
              </a:rPr>
              <a:t> </a:t>
            </a:r>
            <a:r>
              <a:rPr lang="sr-Latn-CS" sz="3200" dirty="0">
                <a:latin typeface="Times New Roman" panose="02020603050405020304" pitchFamily="18" charset="0"/>
                <a:ea typeface="Times New Roman" panose="02020603050405020304" pitchFamily="18" charset="0"/>
              </a:rPr>
              <a:t>odbaciti ako, između ostalog, činjenice i dokazi na kojima se </a:t>
            </a:r>
            <a:r>
              <a:rPr lang="sr-Latn-CS" sz="3200" dirty="0" err="1">
                <a:latin typeface="Times New Roman" panose="02020603050405020304" pitchFamily="18" charset="0"/>
                <a:ea typeface="Times New Roman" panose="02020603050405020304" pitchFamily="18" charset="0"/>
              </a:rPr>
              <a:t>zahtjev</a:t>
            </a:r>
            <a:r>
              <a:rPr lang="sr-Latn-CS" sz="3200" dirty="0">
                <a:latin typeface="Times New Roman" panose="02020603050405020304" pitchFamily="18" charset="0"/>
                <a:ea typeface="Times New Roman" panose="02020603050405020304" pitchFamily="18" charset="0"/>
              </a:rPr>
              <a:t> zasniva, očigledno nisu podobni da se na osnovu njih dozvoli ponavljanje krivičnog </a:t>
            </a:r>
            <a:r>
              <a:rPr lang="sr-Latn-CS" sz="3200" dirty="0" smtClean="0">
                <a:latin typeface="Times New Roman" panose="02020603050405020304" pitchFamily="18" charset="0"/>
                <a:ea typeface="Times New Roman" panose="02020603050405020304" pitchFamily="18" charset="0"/>
              </a:rPr>
              <a:t>postupka.</a:t>
            </a:r>
            <a:endParaRPr lang="en-US" sz="3200" dirty="0"/>
          </a:p>
        </p:txBody>
      </p:sp>
    </p:spTree>
    <p:extLst>
      <p:ext uri="{BB962C8B-B14F-4D97-AF65-F5344CB8AC3E}">
        <p14:creationId xmlns:p14="http://schemas.microsoft.com/office/powerpoint/2010/main" val="8129068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200" dirty="0" smtClean="0"/>
              <a:t>Iz </a:t>
            </a:r>
            <a:r>
              <a:rPr lang="bs-Latn-BA" sz="3200" dirty="0" err="1" smtClean="0"/>
              <a:t>ukidnog</a:t>
            </a:r>
            <a:r>
              <a:rPr lang="bs-Latn-BA" sz="3200" dirty="0" smtClean="0"/>
              <a:t> rješenja VS RS </a:t>
            </a:r>
            <a:r>
              <a:rPr lang="bs-Latn-BA" sz="3200" dirty="0" err="1" smtClean="0"/>
              <a:t>br</a:t>
            </a:r>
            <a:r>
              <a:rPr lang="bs-Latn-BA" sz="3200" dirty="0" smtClean="0"/>
              <a:t>: 16 0 K 000033 19 </a:t>
            </a:r>
            <a:r>
              <a:rPr lang="bs-Latn-BA" sz="3200" dirty="0" err="1" smtClean="0"/>
              <a:t>Kž</a:t>
            </a:r>
            <a:endParaRPr lang="en-US" sz="3200" dirty="0"/>
          </a:p>
        </p:txBody>
      </p:sp>
      <p:sp>
        <p:nvSpPr>
          <p:cNvPr id="3" name="Content Placeholder 2"/>
          <p:cNvSpPr>
            <a:spLocks noGrp="1"/>
          </p:cNvSpPr>
          <p:nvPr>
            <p:ph idx="1"/>
          </p:nvPr>
        </p:nvSpPr>
        <p:spPr/>
        <p:txBody>
          <a:bodyPr>
            <a:normAutofit fontScale="77500" lnSpcReduction="20000"/>
          </a:bodyPr>
          <a:lstStyle/>
          <a:p>
            <a:pPr marL="0" indent="0" algn="just">
              <a:spcAft>
                <a:spcPts val="0"/>
              </a:spcAft>
              <a:buNone/>
            </a:pPr>
            <a:r>
              <a:rPr lang="bs-Latn-BA" dirty="0" smtClean="0">
                <a:latin typeface="Times New Roman" panose="02020603050405020304" pitchFamily="18" charset="0"/>
                <a:ea typeface="Times New Roman" panose="02020603050405020304" pitchFamily="18" charset="0"/>
              </a:rPr>
              <a:t>„</a:t>
            </a:r>
            <a:r>
              <a:rPr lang="sr-Latn-CS" dirty="0" smtClean="0">
                <a:latin typeface="Times New Roman" panose="02020603050405020304" pitchFamily="18" charset="0"/>
                <a:ea typeface="Times New Roman" panose="02020603050405020304" pitchFamily="18" charset="0"/>
              </a:rPr>
              <a:t>Članom 347. stav 2. ZKP RS, </a:t>
            </a:r>
            <a:r>
              <a:rPr lang="sr-Latn-CS" dirty="0">
                <a:latin typeface="Times New Roman" panose="02020603050405020304" pitchFamily="18" charset="0"/>
                <a:ea typeface="Times New Roman" panose="02020603050405020304" pitchFamily="18" charset="0"/>
              </a:rPr>
              <a:t>propisano je da ukoliko sud ne odbaci </a:t>
            </a:r>
            <a:r>
              <a:rPr lang="sr-Latn-CS" dirty="0" err="1">
                <a:latin typeface="Times New Roman" panose="02020603050405020304" pitchFamily="18" charset="0"/>
                <a:ea typeface="Times New Roman" panose="02020603050405020304" pitchFamily="18" charset="0"/>
              </a:rPr>
              <a:t>zahtjev</a:t>
            </a:r>
            <a:r>
              <a:rPr lang="sr-Latn-CS" dirty="0">
                <a:latin typeface="Times New Roman" panose="02020603050405020304" pitchFamily="18" charset="0"/>
                <a:ea typeface="Times New Roman" panose="02020603050405020304" pitchFamily="18" charset="0"/>
              </a:rPr>
              <a:t>, dostaviće se prepis </a:t>
            </a:r>
            <a:r>
              <a:rPr lang="sr-Latn-CS" dirty="0" err="1">
                <a:latin typeface="Times New Roman" panose="02020603050405020304" pitchFamily="18" charset="0"/>
                <a:ea typeface="Times New Roman" panose="02020603050405020304" pitchFamily="18" charset="0"/>
              </a:rPr>
              <a:t>zahtjeva</a:t>
            </a:r>
            <a:r>
              <a:rPr lang="sr-Latn-CS" dirty="0">
                <a:latin typeface="Times New Roman" panose="02020603050405020304" pitchFamily="18" charset="0"/>
                <a:ea typeface="Times New Roman" panose="02020603050405020304" pitchFamily="18" charset="0"/>
              </a:rPr>
              <a:t> suprotnoj strani, pa kada sudu stigne odgovor na </a:t>
            </a:r>
            <a:r>
              <a:rPr lang="sr-Latn-CS" dirty="0" err="1">
                <a:latin typeface="Times New Roman" panose="02020603050405020304" pitchFamily="18" charset="0"/>
                <a:ea typeface="Times New Roman" panose="02020603050405020304" pitchFamily="18" charset="0"/>
              </a:rPr>
              <a:t>zahtjev</a:t>
            </a:r>
            <a:r>
              <a:rPr lang="sr-Latn-CS" dirty="0">
                <a:latin typeface="Times New Roman" panose="02020603050405020304" pitchFamily="18" charset="0"/>
                <a:ea typeface="Times New Roman" panose="02020603050405020304" pitchFamily="18" charset="0"/>
              </a:rPr>
              <a:t> ili istekne rok za davanje odgovora, </a:t>
            </a:r>
            <a:r>
              <a:rPr lang="sr-Latn-CS" dirty="0" err="1">
                <a:latin typeface="Times New Roman" panose="02020603050405020304" pitchFamily="18" charset="0"/>
                <a:ea typeface="Times New Roman" panose="02020603050405020304" pitchFamily="18" charset="0"/>
              </a:rPr>
              <a:t>predsjednik</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vijeća</a:t>
            </a:r>
            <a:r>
              <a:rPr lang="sr-Latn-CS" dirty="0">
                <a:latin typeface="Times New Roman" panose="02020603050405020304" pitchFamily="18" charset="0"/>
                <a:ea typeface="Times New Roman" panose="02020603050405020304" pitchFamily="18" charset="0"/>
              </a:rPr>
              <a:t> će odrediti da se izvide činjenice i pribave dokazi na koje se podnosilac poziva u svom </a:t>
            </a:r>
            <a:r>
              <a:rPr lang="sr-Latn-CS" dirty="0" err="1">
                <a:latin typeface="Times New Roman" panose="02020603050405020304" pitchFamily="18" charset="0"/>
                <a:ea typeface="Times New Roman" panose="02020603050405020304" pitchFamily="18" charset="0"/>
              </a:rPr>
              <a:t>zahtjevu</a:t>
            </a:r>
            <a:r>
              <a:rPr lang="sr-Latn-CS" dirty="0">
                <a:latin typeface="Times New Roman" panose="02020603050405020304" pitchFamily="18" charset="0"/>
                <a:ea typeface="Times New Roman" panose="02020603050405020304" pitchFamily="18" charset="0"/>
              </a:rPr>
              <a:t> i u odgovoru na </a:t>
            </a:r>
            <a:r>
              <a:rPr lang="sr-Latn-CS" dirty="0" err="1">
                <a:latin typeface="Times New Roman" panose="02020603050405020304" pitchFamily="18" charset="0"/>
                <a:ea typeface="Times New Roman" panose="02020603050405020304" pitchFamily="18" charset="0"/>
              </a:rPr>
              <a:t>zahtjev</a:t>
            </a:r>
            <a:r>
              <a:rPr lang="sr-Latn-CS" dirty="0">
                <a:latin typeface="Times New Roman" panose="02020603050405020304" pitchFamily="18" charset="0"/>
                <a:ea typeface="Times New Roman" panose="02020603050405020304" pitchFamily="18" charset="0"/>
              </a:rPr>
              <a:t>, dok je u stavu 3. iste zakonske odredbe, propisano da poslije sprovedenih </a:t>
            </a:r>
            <a:r>
              <a:rPr lang="sr-Latn-CS" dirty="0" err="1">
                <a:latin typeface="Times New Roman" panose="02020603050405020304" pitchFamily="18" charset="0"/>
                <a:ea typeface="Times New Roman" panose="02020603050405020304" pitchFamily="18" charset="0"/>
              </a:rPr>
              <a:t>izviđaja</a:t>
            </a:r>
            <a:r>
              <a:rPr lang="sr-Latn-CS" dirty="0">
                <a:latin typeface="Times New Roman" panose="02020603050405020304" pitchFamily="18" charset="0"/>
                <a:ea typeface="Times New Roman" panose="02020603050405020304" pitchFamily="18" charset="0"/>
              </a:rPr>
              <a:t> sud će </a:t>
            </a:r>
            <a:r>
              <a:rPr lang="sr-Latn-CS" dirty="0" err="1">
                <a:latin typeface="Times New Roman" panose="02020603050405020304" pitchFamily="18" charset="0"/>
                <a:ea typeface="Times New Roman" panose="02020603050405020304" pitchFamily="18" charset="0"/>
              </a:rPr>
              <a:t>rješenjem</a:t>
            </a:r>
            <a:r>
              <a:rPr lang="sr-Latn-CS" dirty="0">
                <a:latin typeface="Times New Roman" panose="02020603050405020304" pitchFamily="18" charset="0"/>
                <a:ea typeface="Times New Roman" panose="02020603050405020304" pitchFamily="18" charset="0"/>
              </a:rPr>
              <a:t> odlučiti o </a:t>
            </a:r>
            <a:r>
              <a:rPr lang="sr-Latn-CS" dirty="0" err="1">
                <a:latin typeface="Times New Roman" panose="02020603050405020304" pitchFamily="18" charset="0"/>
                <a:ea typeface="Times New Roman" panose="02020603050405020304" pitchFamily="18" charset="0"/>
              </a:rPr>
              <a:t>zahtjevu</a:t>
            </a:r>
            <a:r>
              <a:rPr lang="sr-Latn-CS" dirty="0">
                <a:latin typeface="Times New Roman" panose="02020603050405020304" pitchFamily="18" charset="0"/>
                <a:ea typeface="Times New Roman" panose="02020603050405020304" pitchFamily="18" charset="0"/>
              </a:rPr>
              <a:t> na način propisan u članu 348. stav 1. ZKP RS, u kojem je propisano da će sud ako ne odredi da se izviđaj dopuni, na osnovu rezultata </a:t>
            </a:r>
            <a:r>
              <a:rPr lang="sr-Latn-CS" dirty="0" err="1">
                <a:latin typeface="Times New Roman" panose="02020603050405020304" pitchFamily="18" charset="0"/>
                <a:ea typeface="Times New Roman" panose="02020603050405020304" pitchFamily="18" charset="0"/>
              </a:rPr>
              <a:t>izviđaja</a:t>
            </a:r>
            <a:r>
              <a:rPr lang="sr-Latn-CS" dirty="0">
                <a:latin typeface="Times New Roman" panose="02020603050405020304" pitchFamily="18" charset="0"/>
                <a:ea typeface="Times New Roman" panose="02020603050405020304" pitchFamily="18" charset="0"/>
              </a:rPr>
              <a:t>, </a:t>
            </a:r>
            <a:r>
              <a:rPr lang="sr-Latn-CS" dirty="0" err="1">
                <a:latin typeface="Times New Roman" panose="02020603050405020304" pitchFamily="18" charset="0"/>
                <a:ea typeface="Times New Roman" panose="02020603050405020304" pitchFamily="18" charset="0"/>
              </a:rPr>
              <a:t>zahtjev</a:t>
            </a:r>
            <a:r>
              <a:rPr lang="sr-Latn-CS" dirty="0">
                <a:latin typeface="Times New Roman" panose="02020603050405020304" pitchFamily="18" charset="0"/>
                <a:ea typeface="Times New Roman" panose="02020603050405020304" pitchFamily="18" charset="0"/>
              </a:rPr>
              <a:t> uvažiti i dozvoliti ponavljanje krivičnog postupka ili će </a:t>
            </a:r>
            <a:r>
              <a:rPr lang="sr-Latn-CS" dirty="0" err="1">
                <a:latin typeface="Times New Roman" panose="02020603050405020304" pitchFamily="18" charset="0"/>
                <a:ea typeface="Times New Roman" panose="02020603050405020304" pitchFamily="18" charset="0"/>
              </a:rPr>
              <a:t>zahtjev</a:t>
            </a:r>
            <a:r>
              <a:rPr lang="sr-Latn-CS" dirty="0">
                <a:latin typeface="Times New Roman" panose="02020603050405020304" pitchFamily="18" charset="0"/>
                <a:ea typeface="Times New Roman" panose="02020603050405020304" pitchFamily="18" charset="0"/>
              </a:rPr>
              <a:t> odbiti, ako novi dokazi nisu podobni da dovedu do ponavljanje krivičnog postupka</a:t>
            </a:r>
            <a:r>
              <a:rPr lang="sr-Latn-C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 </a:t>
            </a:r>
            <a:endParaRPr lang="bs-Latn-BA" dirty="0" smtClean="0">
              <a:latin typeface="Times New Roman" panose="02020603050405020304" pitchFamily="18" charset="0"/>
              <a:ea typeface="Times New Roman" panose="02020603050405020304" pitchFamily="18" charset="0"/>
            </a:endParaRPr>
          </a:p>
          <a:p>
            <a:pPr marL="0" indent="0" algn="just">
              <a:spcAft>
                <a:spcPts val="0"/>
              </a:spcAft>
              <a:buNone/>
            </a:pPr>
            <a:r>
              <a:rPr lang="bs-Latn-BA" dirty="0" smtClean="0">
                <a:latin typeface="Times New Roman" panose="02020603050405020304" pitchFamily="18" charset="0"/>
                <a:ea typeface="Times New Roman" panose="02020603050405020304" pitchFamily="18" charset="0"/>
              </a:rPr>
              <a:t>U konkretnom slučaju, </a:t>
            </a:r>
            <a:r>
              <a:rPr lang="sr-Latn-CS" dirty="0" smtClean="0">
                <a:latin typeface="Times New Roman" panose="02020603050405020304" pitchFamily="18" charset="0"/>
                <a:ea typeface="Times New Roman" panose="02020603050405020304" pitchFamily="18" charset="0"/>
              </a:rPr>
              <a:t>prvostepeni </a:t>
            </a:r>
            <a:r>
              <a:rPr lang="sr-Latn-CS" dirty="0">
                <a:latin typeface="Times New Roman" panose="02020603050405020304" pitchFamily="18" charset="0"/>
                <a:ea typeface="Times New Roman" panose="02020603050405020304" pitchFamily="18" charset="0"/>
              </a:rPr>
              <a:t>sud niti je  utvrdio da se radi o novim činjenica i novim dokazima na kojima se </a:t>
            </a:r>
            <a:r>
              <a:rPr lang="sr-Latn-CS" dirty="0" err="1">
                <a:latin typeface="Times New Roman" panose="02020603050405020304" pitchFamily="18" charset="0"/>
                <a:ea typeface="Times New Roman" panose="02020603050405020304" pitchFamily="18" charset="0"/>
              </a:rPr>
              <a:t>zahtjev</a:t>
            </a:r>
            <a:r>
              <a:rPr lang="sr-Latn-CS" dirty="0">
                <a:latin typeface="Times New Roman" panose="02020603050405020304" pitchFamily="18" charset="0"/>
                <a:ea typeface="Times New Roman" panose="02020603050405020304" pitchFamily="18" charset="0"/>
              </a:rPr>
              <a:t> zasniva, niti je utvrdio da je taj novi dokaz očigledno nepodoban (u kojem slučaju bi se </a:t>
            </a:r>
            <a:r>
              <a:rPr lang="sr-Latn-CS" dirty="0" err="1">
                <a:latin typeface="Times New Roman" panose="02020603050405020304" pitchFamily="18" charset="0"/>
                <a:ea typeface="Times New Roman" panose="02020603050405020304" pitchFamily="18" charset="0"/>
              </a:rPr>
              <a:t>zahtjev</a:t>
            </a:r>
            <a:r>
              <a:rPr lang="sr-Latn-CS" dirty="0">
                <a:latin typeface="Times New Roman" panose="02020603050405020304" pitchFamily="18" charset="0"/>
                <a:ea typeface="Times New Roman" panose="02020603050405020304" pitchFamily="18" charset="0"/>
              </a:rPr>
              <a:t> mogao odbaciti), već je utvrdio da taj dokaz (zajedno sa ostalim), „ne predstavljaju dokaz na osnovu kojeg bi se moglo dozvoliti ponavljanje krivičnog postupka“, što nije mogao učiniti bez sprovođenja </a:t>
            </a:r>
            <a:r>
              <a:rPr lang="sr-Latn-CS" dirty="0" err="1">
                <a:latin typeface="Times New Roman" panose="02020603050405020304" pitchFamily="18" charset="0"/>
                <a:ea typeface="Times New Roman" panose="02020603050405020304" pitchFamily="18" charset="0"/>
              </a:rPr>
              <a:t>izviđaja</a:t>
            </a:r>
            <a:r>
              <a:rPr lang="sr-Latn-CS" dirty="0">
                <a:latin typeface="Times New Roman" panose="02020603050405020304" pitchFamily="18" charset="0"/>
                <a:ea typeface="Times New Roman" panose="02020603050405020304" pitchFamily="18" charset="0"/>
              </a:rPr>
              <a:t>, u smislu saslušanja od strane suda, </a:t>
            </a:r>
            <a:r>
              <a:rPr lang="sr-Latn-CS" dirty="0" err="1">
                <a:latin typeface="Times New Roman" panose="02020603050405020304" pitchFamily="18" charset="0"/>
                <a:ea typeface="Times New Roman" panose="02020603050405020304" pitchFamily="18" charset="0"/>
              </a:rPr>
              <a:t>svjedoka</a:t>
            </a:r>
            <a:r>
              <a:rPr lang="sr-Latn-CS" dirty="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B.L., </a:t>
            </a:r>
            <a:r>
              <a:rPr lang="sr-Latn-CS" dirty="0">
                <a:latin typeface="Times New Roman" panose="02020603050405020304" pitchFamily="18" charset="0"/>
                <a:ea typeface="Times New Roman" panose="02020603050405020304" pitchFamily="18" charset="0"/>
              </a:rPr>
              <a:t>kako to s pravo žalba ističe</a:t>
            </a:r>
            <a:r>
              <a:rPr lang="sr-Latn-CS" dirty="0" smtClean="0">
                <a:latin typeface="Times New Roman" panose="02020603050405020304" pitchFamily="18" charset="0"/>
                <a:ea typeface="Times New Roman" panose="02020603050405020304" pitchFamily="18" charset="0"/>
              </a:rPr>
              <a:t>.“ Počinjena je bitna povreda </a:t>
            </a:r>
            <a:r>
              <a:rPr lang="sr-Latn-CS" dirty="0">
                <a:latin typeface="Times New Roman" panose="02020603050405020304" pitchFamily="18" charset="0"/>
                <a:ea typeface="Times New Roman" panose="02020603050405020304" pitchFamily="18" charset="0"/>
              </a:rPr>
              <a:t>odredaba krivičnog postupka iz člana 311. stav 2. u vezi sa članom 343. stav 1. tačka a), 347. stav 1. i 348. ZKP RS.</a:t>
            </a:r>
            <a:endParaRPr lang="en-US" dirty="0">
              <a:latin typeface="Times New Roman" panose="02020603050405020304" pitchFamily="18" charset="0"/>
              <a:ea typeface="Times New Roman" panose="02020603050405020304" pitchFamily="18" charset="0"/>
            </a:endParaRPr>
          </a:p>
          <a:p>
            <a:pPr marL="0" indent="0" algn="just">
              <a:spcAft>
                <a:spcPts val="0"/>
              </a:spcAft>
              <a:buNone/>
            </a:pPr>
            <a:endParaRPr lang="en-US" dirty="0">
              <a:latin typeface="Times New Roman" panose="02020603050405020304" pitchFamily="18" charset="0"/>
              <a:ea typeface="Times New Roman" panose="02020603050405020304" pitchFamily="18" charset="0"/>
            </a:endParaRPr>
          </a:p>
          <a:p>
            <a:pPr marL="0" indent="0" algn="just">
              <a:spcAft>
                <a:spcPts val="0"/>
              </a:spcAft>
              <a:buNone/>
            </a:pP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367559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734325" y="332656"/>
            <a:ext cx="7886700" cy="1325563"/>
          </a:xfrm>
        </p:spPr>
        <p:txBody>
          <a:bodyPr>
            <a:normAutofit/>
          </a:bodyPr>
          <a:lstStyle/>
          <a:p>
            <a:pPr algn="ctr" eaLnBrk="1" hangingPunct="1"/>
            <a:r>
              <a:rPr lang="bs-Latn-BA" altLang="sr-Latn-RS" sz="2800" b="1" dirty="0" smtClean="0">
                <a:solidFill>
                  <a:schemeClr val="tx1"/>
                </a:solidFill>
                <a:cs typeface="Arial" panose="020B0604020202020204" pitchFamily="34" charset="0"/>
              </a:rPr>
              <a:t>Pogrešno i nepotpuno utvrđeno činjenično stanje u pogledu statusa oštećenog</a:t>
            </a:r>
            <a:endParaRPr lang="en-US" altLang="en-US" dirty="0" smtClean="0">
              <a:solidFill>
                <a:schemeClr val="tx1"/>
              </a:solidFill>
            </a:endParaRPr>
          </a:p>
        </p:txBody>
      </p:sp>
      <p:sp>
        <p:nvSpPr>
          <p:cNvPr id="3" name="Content Placeholder 2"/>
          <p:cNvSpPr>
            <a:spLocks noGrp="1"/>
          </p:cNvSpPr>
          <p:nvPr>
            <p:ph idx="1"/>
          </p:nvPr>
        </p:nvSpPr>
        <p:spPr/>
        <p:txBody>
          <a:bodyPr>
            <a:normAutofit lnSpcReduction="10000"/>
          </a:bodyPr>
          <a:lstStyle/>
          <a:p>
            <a:pPr algn="just" eaLnBrk="1" hangingPunct="1">
              <a:lnSpc>
                <a:spcPct val="80000"/>
              </a:lnSpc>
              <a:buFontTx/>
              <a:buNone/>
              <a:defRPr/>
            </a:pPr>
            <a:r>
              <a:rPr lang="hr-BA" altLang="sr-Latn-RS" sz="1800" b="1" dirty="0" smtClean="0">
                <a:solidFill>
                  <a:schemeClr val="tx1"/>
                </a:solidFill>
                <a:cs typeface="Arial"/>
              </a:rPr>
              <a:t>Iz presude Okružnog suda u </a:t>
            </a:r>
            <a:r>
              <a:rPr lang="hr-BA" altLang="sr-Latn-RS" sz="1800" b="1" dirty="0" err="1" smtClean="0">
                <a:solidFill>
                  <a:schemeClr val="tx1"/>
                </a:solidFill>
                <a:cs typeface="Arial"/>
              </a:rPr>
              <a:t>I.Sarajevu</a:t>
            </a:r>
            <a:r>
              <a:rPr lang="hr-BA" altLang="sr-Latn-RS" sz="1800" b="1" dirty="0" smtClean="0">
                <a:solidFill>
                  <a:schemeClr val="tx1"/>
                </a:solidFill>
                <a:cs typeface="Arial"/>
              </a:rPr>
              <a:t> br. 14 0 K 001909 13 K:</a:t>
            </a:r>
            <a:endParaRPr lang="bs-Latn-BA" altLang="sr-Latn-RS" sz="1800" dirty="0" smtClean="0">
              <a:solidFill>
                <a:schemeClr val="tx1"/>
              </a:solidFill>
              <a:cs typeface="Arial"/>
            </a:endParaRPr>
          </a:p>
          <a:p>
            <a:pPr algn="just" eaLnBrk="1" hangingPunct="1">
              <a:lnSpc>
                <a:spcPct val="80000"/>
              </a:lnSpc>
              <a:buFontTx/>
              <a:buNone/>
              <a:defRPr/>
            </a:pPr>
            <a:r>
              <a:rPr lang="bs-Latn-BA" altLang="sr-Latn-RS" sz="2400" dirty="0" smtClean="0">
                <a:solidFill>
                  <a:schemeClr val="tx1"/>
                </a:solidFill>
                <a:cs typeface="Arial"/>
              </a:rPr>
              <a:t>    </a:t>
            </a:r>
            <a:r>
              <a:rPr lang="bs-Latn-BA" altLang="sr-Latn-RS" sz="1800" dirty="0" smtClean="0">
                <a:solidFill>
                  <a:schemeClr val="tx1"/>
                </a:solidFill>
                <a:cs typeface="Arial"/>
              </a:rPr>
              <a:t>“</a:t>
            </a:r>
            <a:r>
              <a:rPr lang="en-US" altLang="sr-Latn-RS" sz="1800" dirty="0" err="1" smtClean="0">
                <a:solidFill>
                  <a:schemeClr val="tx1"/>
                </a:solidFill>
                <a:cs typeface="Arial"/>
              </a:rPr>
              <a:t>Kada</a:t>
            </a:r>
            <a:r>
              <a:rPr lang="en-US" altLang="sr-Latn-RS" sz="1800" dirty="0" smtClean="0">
                <a:solidFill>
                  <a:schemeClr val="tx1"/>
                </a:solidFill>
                <a:cs typeface="Arial"/>
              </a:rPr>
              <a:t> je u </a:t>
            </a:r>
            <a:r>
              <a:rPr lang="en-US" altLang="sr-Latn-RS" sz="1800" dirty="0" err="1" smtClean="0">
                <a:solidFill>
                  <a:schemeClr val="tx1"/>
                </a:solidFill>
                <a:cs typeface="Arial"/>
              </a:rPr>
              <a:t>pitanju</a:t>
            </a:r>
            <a:r>
              <a:rPr lang="en-US" altLang="sr-Latn-RS" sz="1800" dirty="0" smtClean="0">
                <a:solidFill>
                  <a:schemeClr val="tx1"/>
                </a:solidFill>
                <a:cs typeface="Arial"/>
              </a:rPr>
              <a:t> </a:t>
            </a:r>
            <a:r>
              <a:rPr lang="en-US" altLang="sr-Latn-RS" sz="1800" dirty="0" err="1" smtClean="0">
                <a:solidFill>
                  <a:schemeClr val="tx1"/>
                </a:solidFill>
                <a:cs typeface="Arial"/>
              </a:rPr>
              <a:t>navod</a:t>
            </a:r>
            <a:r>
              <a:rPr lang="en-US" altLang="sr-Latn-RS" sz="1800" dirty="0" smtClean="0">
                <a:solidFill>
                  <a:schemeClr val="tx1"/>
                </a:solidFill>
                <a:cs typeface="Arial"/>
              </a:rPr>
              <a:t> </a:t>
            </a:r>
            <a:r>
              <a:rPr lang="en-US" altLang="sr-Latn-RS" sz="1800" dirty="0" err="1" smtClean="0">
                <a:solidFill>
                  <a:schemeClr val="tx1"/>
                </a:solidFill>
                <a:cs typeface="Arial"/>
              </a:rPr>
              <a:t>optužnice</a:t>
            </a:r>
            <a:r>
              <a:rPr lang="en-US" altLang="sr-Latn-RS" sz="1800" dirty="0" smtClean="0">
                <a:solidFill>
                  <a:schemeClr val="tx1"/>
                </a:solidFill>
                <a:cs typeface="Arial"/>
              </a:rPr>
              <a:t>:„...</a:t>
            </a:r>
            <a:r>
              <a:rPr lang="en-US" altLang="sr-Latn-RS" sz="1800" dirty="0" err="1" smtClean="0">
                <a:solidFill>
                  <a:schemeClr val="tx1"/>
                </a:solidFill>
                <a:cs typeface="Arial"/>
              </a:rPr>
              <a:t>ubili</a:t>
            </a:r>
            <a:r>
              <a:rPr lang="en-US" altLang="sr-Latn-RS" sz="1800" dirty="0" smtClean="0">
                <a:solidFill>
                  <a:schemeClr val="tx1"/>
                </a:solidFill>
                <a:cs typeface="Arial"/>
              </a:rPr>
              <a:t> </a:t>
            </a:r>
            <a:r>
              <a:rPr lang="en-US" altLang="sr-Latn-RS" sz="1800" dirty="0" err="1" smtClean="0">
                <a:solidFill>
                  <a:schemeClr val="tx1"/>
                </a:solidFill>
                <a:cs typeface="Arial"/>
              </a:rPr>
              <a:t>jedno</a:t>
            </a:r>
            <a:r>
              <a:rPr lang="en-US" altLang="sr-Latn-RS" sz="1800" dirty="0" smtClean="0">
                <a:solidFill>
                  <a:schemeClr val="tx1"/>
                </a:solidFill>
                <a:cs typeface="Arial"/>
              </a:rPr>
              <a:t> </a:t>
            </a:r>
            <a:r>
              <a:rPr lang="en-US" altLang="sr-Latn-RS" sz="1800" dirty="0" err="1" smtClean="0">
                <a:solidFill>
                  <a:schemeClr val="tx1"/>
                </a:solidFill>
                <a:cs typeface="Arial"/>
              </a:rPr>
              <a:t>civilno</a:t>
            </a:r>
            <a:r>
              <a:rPr lang="en-US" altLang="sr-Latn-RS" sz="1800" dirty="0" smtClean="0">
                <a:solidFill>
                  <a:schemeClr val="tx1"/>
                </a:solidFill>
                <a:cs typeface="Arial"/>
              </a:rPr>
              <a:t> lice, </a:t>
            </a:r>
            <a:r>
              <a:rPr lang="en-US" altLang="sr-Latn-RS" sz="1800" dirty="0" err="1" smtClean="0">
                <a:solidFill>
                  <a:schemeClr val="tx1"/>
                </a:solidFill>
                <a:cs typeface="Arial"/>
              </a:rPr>
              <a:t>Dž</a:t>
            </a:r>
            <a:r>
              <a:rPr lang="bs-Latn-BA" altLang="sr-Latn-RS" sz="1800" dirty="0" smtClean="0">
                <a:solidFill>
                  <a:schemeClr val="tx1"/>
                </a:solidFill>
                <a:cs typeface="Arial"/>
              </a:rPr>
              <a:t>.</a:t>
            </a:r>
            <a:r>
              <a:rPr lang="en-US" altLang="sr-Latn-RS" sz="1800" dirty="0" smtClean="0">
                <a:solidFill>
                  <a:schemeClr val="tx1"/>
                </a:solidFill>
                <a:cs typeface="Arial"/>
              </a:rPr>
              <a:t>M</a:t>
            </a:r>
            <a:r>
              <a:rPr lang="bs-Latn-BA" altLang="sr-Latn-RS" sz="1800" dirty="0" smtClean="0">
                <a:solidFill>
                  <a:schemeClr val="tx1"/>
                </a:solidFill>
                <a:cs typeface="Arial"/>
              </a:rPr>
              <a:t>.</a:t>
            </a:r>
            <a:r>
              <a:rPr lang="en-US" altLang="sr-Latn-RS" sz="1800" dirty="0" smtClean="0">
                <a:solidFill>
                  <a:schemeClr val="tx1"/>
                </a:solidFill>
                <a:cs typeface="Arial"/>
              </a:rPr>
              <a:t>..“, </a:t>
            </a:r>
            <a:r>
              <a:rPr lang="en-US" altLang="sr-Latn-RS" sz="1800" dirty="0" err="1" smtClean="0">
                <a:solidFill>
                  <a:schemeClr val="tx1"/>
                </a:solidFill>
                <a:cs typeface="Arial"/>
              </a:rPr>
              <a:t>isti</a:t>
            </a:r>
            <a:r>
              <a:rPr lang="en-US" altLang="sr-Latn-RS" sz="1800" dirty="0" smtClean="0">
                <a:solidFill>
                  <a:schemeClr val="tx1"/>
                </a:solidFill>
                <a:cs typeface="Arial"/>
              </a:rPr>
              <a:t> je, </a:t>
            </a:r>
            <a:r>
              <a:rPr lang="en-US" altLang="sr-Latn-RS" sz="1800" dirty="0" err="1" smtClean="0">
                <a:solidFill>
                  <a:schemeClr val="tx1"/>
                </a:solidFill>
                <a:cs typeface="Arial"/>
              </a:rPr>
              <a:t>također</a:t>
            </a:r>
            <a:r>
              <a:rPr lang="en-US" altLang="sr-Latn-RS" sz="1800" dirty="0" smtClean="0">
                <a:solidFill>
                  <a:schemeClr val="tx1"/>
                </a:solidFill>
                <a:cs typeface="Arial"/>
              </a:rPr>
              <a:t>, </a:t>
            </a:r>
            <a:r>
              <a:rPr lang="en-US" altLang="sr-Latn-RS" sz="1800" dirty="0" err="1" smtClean="0">
                <a:solidFill>
                  <a:schemeClr val="tx1"/>
                </a:solidFill>
                <a:cs typeface="Arial"/>
              </a:rPr>
              <a:t>doveden</a:t>
            </a:r>
            <a:r>
              <a:rPr lang="en-US" altLang="sr-Latn-RS" sz="1800" dirty="0" smtClean="0">
                <a:solidFill>
                  <a:schemeClr val="tx1"/>
                </a:solidFill>
                <a:cs typeface="Arial"/>
              </a:rPr>
              <a:t> u </a:t>
            </a:r>
            <a:r>
              <a:rPr lang="en-US" altLang="sr-Latn-RS" sz="1800" dirty="0" err="1" smtClean="0">
                <a:solidFill>
                  <a:schemeClr val="tx1"/>
                </a:solidFill>
                <a:cs typeface="Arial"/>
              </a:rPr>
              <a:t>sumnju</a:t>
            </a:r>
            <a:r>
              <a:rPr lang="en-US" altLang="sr-Latn-RS" sz="1800" dirty="0" smtClean="0">
                <a:solidFill>
                  <a:schemeClr val="tx1"/>
                </a:solidFill>
                <a:cs typeface="Arial"/>
              </a:rPr>
              <a:t>, </a:t>
            </a:r>
            <a:r>
              <a:rPr lang="en-US" altLang="sr-Latn-RS" sz="1800" dirty="0" err="1" smtClean="0">
                <a:solidFill>
                  <a:schemeClr val="tx1"/>
                </a:solidFill>
                <a:cs typeface="Arial"/>
              </a:rPr>
              <a:t>koju</a:t>
            </a:r>
            <a:r>
              <a:rPr lang="en-US" altLang="sr-Latn-RS" sz="1800" dirty="0" smtClean="0">
                <a:solidFill>
                  <a:schemeClr val="tx1"/>
                </a:solidFill>
                <a:cs typeface="Arial"/>
              </a:rPr>
              <a:t> je </a:t>
            </a:r>
            <a:r>
              <a:rPr lang="en-US" altLang="sr-Latn-RS" sz="1800" dirty="0" err="1" smtClean="0">
                <a:solidFill>
                  <a:schemeClr val="tx1"/>
                </a:solidFill>
                <a:cs typeface="Arial"/>
              </a:rPr>
              <a:t>ovaj</a:t>
            </a:r>
            <a:r>
              <a:rPr lang="en-US" altLang="sr-Latn-RS" sz="1800" dirty="0" smtClean="0">
                <a:solidFill>
                  <a:schemeClr val="tx1"/>
                </a:solidFill>
                <a:cs typeface="Arial"/>
              </a:rPr>
              <a:t> sud </a:t>
            </a:r>
            <a:r>
              <a:rPr lang="en-US" altLang="sr-Latn-RS" sz="1800" dirty="0" err="1" smtClean="0">
                <a:solidFill>
                  <a:schemeClr val="tx1"/>
                </a:solidFill>
                <a:cs typeface="Arial"/>
              </a:rPr>
              <a:t>cijenio</a:t>
            </a:r>
            <a:r>
              <a:rPr lang="en-US" altLang="sr-Latn-RS" sz="1800" dirty="0" smtClean="0">
                <a:solidFill>
                  <a:schemeClr val="tx1"/>
                </a:solidFill>
                <a:cs typeface="Arial"/>
              </a:rPr>
              <a:t> u </a:t>
            </a:r>
            <a:r>
              <a:rPr lang="en-US" altLang="sr-Latn-RS" sz="1800" dirty="0" err="1" smtClean="0">
                <a:solidFill>
                  <a:schemeClr val="tx1"/>
                </a:solidFill>
                <a:cs typeface="Arial"/>
              </a:rPr>
              <a:t>korist</a:t>
            </a:r>
            <a:r>
              <a:rPr lang="en-US" altLang="sr-Latn-RS" sz="1800" dirty="0" smtClean="0">
                <a:solidFill>
                  <a:schemeClr val="tx1"/>
                </a:solidFill>
                <a:cs typeface="Arial"/>
              </a:rPr>
              <a:t> </a:t>
            </a:r>
            <a:r>
              <a:rPr lang="en-US" altLang="sr-Latn-RS" sz="1800" dirty="0" err="1" smtClean="0">
                <a:solidFill>
                  <a:schemeClr val="tx1"/>
                </a:solidFill>
                <a:cs typeface="Arial"/>
              </a:rPr>
              <a:t>optuženih</a:t>
            </a:r>
            <a:r>
              <a:rPr lang="en-US" altLang="sr-Latn-RS" sz="1800" dirty="0" smtClean="0">
                <a:solidFill>
                  <a:schemeClr val="tx1"/>
                </a:solidFill>
                <a:cs typeface="Arial"/>
              </a:rPr>
              <a:t>, </a:t>
            </a:r>
            <a:r>
              <a:rPr lang="en-US" altLang="sr-Latn-RS" sz="1800" dirty="0" err="1" smtClean="0">
                <a:solidFill>
                  <a:schemeClr val="tx1"/>
                </a:solidFill>
                <a:cs typeface="Arial"/>
              </a:rPr>
              <a:t>dokazom</a:t>
            </a:r>
            <a:r>
              <a:rPr lang="en-US" altLang="sr-Latn-RS" sz="1800" dirty="0" smtClean="0">
                <a:solidFill>
                  <a:schemeClr val="tx1"/>
                </a:solidFill>
                <a:cs typeface="Arial"/>
              </a:rPr>
              <a:t> </a:t>
            </a:r>
            <a:r>
              <a:rPr lang="en-US" altLang="sr-Latn-RS" sz="1800" dirty="0" err="1" smtClean="0">
                <a:solidFill>
                  <a:schemeClr val="tx1"/>
                </a:solidFill>
                <a:cs typeface="Arial"/>
              </a:rPr>
              <a:t>odbrane</a:t>
            </a:r>
            <a:r>
              <a:rPr lang="en-US" altLang="sr-Latn-RS" sz="1800" dirty="0" smtClean="0">
                <a:solidFill>
                  <a:schemeClr val="tx1"/>
                </a:solidFill>
                <a:cs typeface="Arial"/>
              </a:rPr>
              <a:t> </a:t>
            </a:r>
            <a:r>
              <a:rPr lang="en-US" altLang="sr-Latn-RS" sz="1800" dirty="0" err="1" smtClean="0">
                <a:solidFill>
                  <a:schemeClr val="tx1"/>
                </a:solidFill>
                <a:cs typeface="Arial"/>
              </a:rPr>
              <a:t>označenim</a:t>
            </a:r>
            <a:r>
              <a:rPr lang="en-US" altLang="sr-Latn-RS" sz="1800" dirty="0" smtClean="0">
                <a:solidFill>
                  <a:schemeClr val="tx1"/>
                </a:solidFill>
                <a:cs typeface="Arial"/>
              </a:rPr>
              <a:t> </a:t>
            </a:r>
            <a:r>
              <a:rPr lang="en-US" altLang="sr-Latn-RS" sz="1800" dirty="0" err="1" smtClean="0">
                <a:solidFill>
                  <a:schemeClr val="tx1"/>
                </a:solidFill>
                <a:cs typeface="Arial"/>
              </a:rPr>
              <a:t>kao</a:t>
            </a:r>
            <a:r>
              <a:rPr lang="en-US" altLang="sr-Latn-RS" sz="1800" dirty="0" smtClean="0">
                <a:solidFill>
                  <a:schemeClr val="tx1"/>
                </a:solidFill>
                <a:cs typeface="Arial"/>
              </a:rPr>
              <a:t> </a:t>
            </a:r>
            <a:r>
              <a:rPr lang="en-US" altLang="sr-Latn-RS" sz="1800" dirty="0" err="1" smtClean="0">
                <a:solidFill>
                  <a:schemeClr val="tx1"/>
                </a:solidFill>
                <a:cs typeface="Arial"/>
              </a:rPr>
              <a:t>akt</a:t>
            </a:r>
            <a:r>
              <a:rPr lang="en-US" altLang="sr-Latn-RS" sz="1800" dirty="0" smtClean="0">
                <a:solidFill>
                  <a:schemeClr val="tx1"/>
                </a:solidFill>
                <a:cs typeface="Arial"/>
              </a:rPr>
              <a:t> </a:t>
            </a:r>
            <a:r>
              <a:rPr lang="en-US" altLang="sr-Latn-RS" sz="1800" dirty="0" err="1" smtClean="0">
                <a:solidFill>
                  <a:schemeClr val="tx1"/>
                </a:solidFill>
                <a:cs typeface="Arial"/>
              </a:rPr>
              <a:t>Federalnog</a:t>
            </a:r>
            <a:r>
              <a:rPr lang="en-US" altLang="sr-Latn-RS" sz="1800" dirty="0" smtClean="0">
                <a:solidFill>
                  <a:schemeClr val="tx1"/>
                </a:solidFill>
                <a:cs typeface="Arial"/>
              </a:rPr>
              <a:t> </a:t>
            </a:r>
            <a:r>
              <a:rPr lang="en-US" altLang="sr-Latn-RS" sz="1800" dirty="0" err="1" smtClean="0">
                <a:solidFill>
                  <a:schemeClr val="tx1"/>
                </a:solidFill>
                <a:cs typeface="Arial"/>
              </a:rPr>
              <a:t>ministarstva</a:t>
            </a:r>
            <a:r>
              <a:rPr lang="en-US" altLang="sr-Latn-RS" sz="1800" dirty="0" smtClean="0">
                <a:solidFill>
                  <a:schemeClr val="tx1"/>
                </a:solidFill>
                <a:cs typeface="Arial"/>
              </a:rPr>
              <a:t> </a:t>
            </a:r>
            <a:r>
              <a:rPr lang="en-US" altLang="sr-Latn-RS" sz="1800" dirty="0" err="1" smtClean="0">
                <a:solidFill>
                  <a:schemeClr val="tx1"/>
                </a:solidFill>
                <a:cs typeface="Arial"/>
              </a:rPr>
              <a:t>za</a:t>
            </a:r>
            <a:r>
              <a:rPr lang="en-US" altLang="sr-Latn-RS" sz="1800" dirty="0" smtClean="0">
                <a:solidFill>
                  <a:schemeClr val="tx1"/>
                </a:solidFill>
                <a:cs typeface="Arial"/>
              </a:rPr>
              <a:t> </a:t>
            </a:r>
            <a:r>
              <a:rPr lang="en-US" altLang="sr-Latn-RS" sz="1800" dirty="0" err="1" smtClean="0">
                <a:solidFill>
                  <a:schemeClr val="tx1"/>
                </a:solidFill>
                <a:cs typeface="Arial"/>
              </a:rPr>
              <a:t>pitanja</a:t>
            </a:r>
            <a:r>
              <a:rPr lang="en-US" altLang="sr-Latn-RS" sz="1800" dirty="0" smtClean="0">
                <a:solidFill>
                  <a:schemeClr val="tx1"/>
                </a:solidFill>
                <a:cs typeface="Arial"/>
              </a:rPr>
              <a:t> </a:t>
            </a:r>
            <a:r>
              <a:rPr lang="en-US" altLang="sr-Latn-RS" sz="1800" dirty="0" err="1" smtClean="0">
                <a:solidFill>
                  <a:schemeClr val="tx1"/>
                </a:solidFill>
                <a:cs typeface="Arial"/>
              </a:rPr>
              <a:t>boraca</a:t>
            </a:r>
            <a:r>
              <a:rPr lang="en-US" altLang="sr-Latn-RS" sz="1800" dirty="0" smtClean="0">
                <a:solidFill>
                  <a:schemeClr val="tx1"/>
                </a:solidFill>
                <a:cs typeface="Arial"/>
              </a:rPr>
              <a:t>, </a:t>
            </a:r>
            <a:r>
              <a:rPr lang="en-US" altLang="sr-Latn-RS" sz="1800" dirty="0" err="1" smtClean="0">
                <a:solidFill>
                  <a:schemeClr val="tx1"/>
                </a:solidFill>
                <a:cs typeface="Arial"/>
              </a:rPr>
              <a:t>branitelja</a:t>
            </a:r>
            <a:r>
              <a:rPr lang="en-US" altLang="sr-Latn-RS" sz="1800" dirty="0" smtClean="0">
                <a:solidFill>
                  <a:schemeClr val="tx1"/>
                </a:solidFill>
                <a:cs typeface="Arial"/>
              </a:rPr>
              <a:t>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invalida</a:t>
            </a:r>
            <a:r>
              <a:rPr lang="en-US" altLang="sr-Latn-RS" sz="1800" dirty="0" smtClean="0">
                <a:solidFill>
                  <a:schemeClr val="tx1"/>
                </a:solidFill>
                <a:cs typeface="Arial"/>
              </a:rPr>
              <a:t> </a:t>
            </a:r>
            <a:r>
              <a:rPr lang="en-US" altLang="sr-Latn-RS" sz="1800" dirty="0" err="1" smtClean="0">
                <a:solidFill>
                  <a:schemeClr val="tx1"/>
                </a:solidFill>
                <a:cs typeface="Arial"/>
              </a:rPr>
              <a:t>odbrambeno</a:t>
            </a:r>
            <a:r>
              <a:rPr lang="en-US" altLang="sr-Latn-RS" sz="1800" dirty="0" smtClean="0">
                <a:solidFill>
                  <a:schemeClr val="tx1"/>
                </a:solidFill>
                <a:cs typeface="Arial"/>
              </a:rPr>
              <a:t> </a:t>
            </a:r>
            <a:r>
              <a:rPr lang="en-US" altLang="sr-Latn-RS" sz="1800" dirty="0" err="1" smtClean="0">
                <a:solidFill>
                  <a:schemeClr val="tx1"/>
                </a:solidFill>
                <a:cs typeface="Arial"/>
              </a:rPr>
              <a:t>oslobodilačkog</a:t>
            </a:r>
            <a:r>
              <a:rPr lang="en-US" altLang="sr-Latn-RS" sz="1800" dirty="0" smtClean="0">
                <a:solidFill>
                  <a:schemeClr val="tx1"/>
                </a:solidFill>
                <a:cs typeface="Arial"/>
              </a:rPr>
              <a:t> </a:t>
            </a:r>
            <a:r>
              <a:rPr lang="en-US" altLang="sr-Latn-RS" sz="1800" dirty="0" err="1" smtClean="0">
                <a:solidFill>
                  <a:schemeClr val="tx1"/>
                </a:solidFill>
                <a:cs typeface="Arial"/>
              </a:rPr>
              <a:t>domovinskog</a:t>
            </a:r>
            <a:r>
              <a:rPr lang="en-US" altLang="sr-Latn-RS" sz="1800" dirty="0" smtClean="0">
                <a:solidFill>
                  <a:schemeClr val="tx1"/>
                </a:solidFill>
                <a:cs typeface="Arial"/>
              </a:rPr>
              <a:t> rata </a:t>
            </a:r>
            <a:r>
              <a:rPr lang="en-US" altLang="sr-Latn-RS" sz="1800" dirty="0" err="1" smtClean="0">
                <a:solidFill>
                  <a:schemeClr val="tx1"/>
                </a:solidFill>
                <a:cs typeface="Arial"/>
              </a:rPr>
              <a:t>Sektor</a:t>
            </a:r>
            <a:r>
              <a:rPr lang="en-US" altLang="sr-Latn-RS" sz="1800" dirty="0" smtClean="0">
                <a:solidFill>
                  <a:schemeClr val="tx1"/>
                </a:solidFill>
                <a:cs typeface="Arial"/>
              </a:rPr>
              <a:t> </a:t>
            </a:r>
            <a:r>
              <a:rPr lang="en-US" altLang="sr-Latn-RS" sz="1800" dirty="0" err="1" smtClean="0">
                <a:solidFill>
                  <a:schemeClr val="tx1"/>
                </a:solidFill>
                <a:cs typeface="Arial"/>
              </a:rPr>
              <a:t>za</a:t>
            </a:r>
            <a:r>
              <a:rPr lang="en-US" altLang="sr-Latn-RS" sz="1800" dirty="0" smtClean="0">
                <a:solidFill>
                  <a:schemeClr val="tx1"/>
                </a:solidFill>
                <a:cs typeface="Arial"/>
              </a:rPr>
              <a:t> </a:t>
            </a:r>
            <a:r>
              <a:rPr lang="en-US" altLang="sr-Latn-RS" sz="1800" dirty="0" err="1" smtClean="0">
                <a:solidFill>
                  <a:schemeClr val="tx1"/>
                </a:solidFill>
                <a:cs typeface="Arial"/>
              </a:rPr>
              <a:t>pitanja</a:t>
            </a:r>
            <a:r>
              <a:rPr lang="en-US" altLang="sr-Latn-RS" sz="1800" dirty="0" smtClean="0">
                <a:solidFill>
                  <a:schemeClr val="tx1"/>
                </a:solidFill>
                <a:cs typeface="Arial"/>
              </a:rPr>
              <a:t>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evidencija</a:t>
            </a:r>
            <a:r>
              <a:rPr lang="en-US" altLang="sr-Latn-RS" sz="1800" dirty="0" smtClean="0">
                <a:solidFill>
                  <a:schemeClr val="tx1"/>
                </a:solidFill>
                <a:cs typeface="Arial"/>
              </a:rPr>
              <a:t> </a:t>
            </a:r>
            <a:r>
              <a:rPr lang="en-US" altLang="sr-Latn-RS" sz="1800" dirty="0" err="1" smtClean="0">
                <a:solidFill>
                  <a:schemeClr val="tx1"/>
                </a:solidFill>
                <a:cs typeface="Arial"/>
              </a:rPr>
              <a:t>iz</a:t>
            </a:r>
            <a:r>
              <a:rPr lang="en-US" altLang="sr-Latn-RS" sz="1800" dirty="0" smtClean="0">
                <a:solidFill>
                  <a:schemeClr val="tx1"/>
                </a:solidFill>
                <a:cs typeface="Arial"/>
              </a:rPr>
              <a:t> </a:t>
            </a:r>
            <a:r>
              <a:rPr lang="en-US" altLang="sr-Latn-RS" sz="1800" dirty="0" err="1" smtClean="0">
                <a:solidFill>
                  <a:schemeClr val="tx1"/>
                </a:solidFill>
                <a:cs typeface="Arial"/>
              </a:rPr>
              <a:t>oblasti</a:t>
            </a:r>
            <a:r>
              <a:rPr lang="en-US" altLang="sr-Latn-RS" sz="1800" dirty="0" smtClean="0">
                <a:solidFill>
                  <a:schemeClr val="tx1"/>
                </a:solidFill>
                <a:cs typeface="Arial"/>
              </a:rPr>
              <a:t> </a:t>
            </a:r>
            <a:r>
              <a:rPr lang="en-US" altLang="sr-Latn-RS" sz="1800" dirty="0" err="1" smtClean="0">
                <a:solidFill>
                  <a:schemeClr val="tx1"/>
                </a:solidFill>
                <a:cs typeface="Arial"/>
              </a:rPr>
              <a:t>vojne</a:t>
            </a:r>
            <a:r>
              <a:rPr lang="en-US" altLang="sr-Latn-RS" sz="1800" dirty="0" smtClean="0">
                <a:solidFill>
                  <a:schemeClr val="tx1"/>
                </a:solidFill>
                <a:cs typeface="Arial"/>
              </a:rPr>
              <a:t> </a:t>
            </a:r>
            <a:r>
              <a:rPr lang="en-US" altLang="sr-Latn-RS" sz="1800" dirty="0" err="1" smtClean="0">
                <a:solidFill>
                  <a:schemeClr val="tx1"/>
                </a:solidFill>
                <a:cs typeface="Arial"/>
              </a:rPr>
              <a:t>obaveze</a:t>
            </a:r>
            <a:r>
              <a:rPr lang="en-US" altLang="sr-Latn-RS" sz="1800" dirty="0" smtClean="0">
                <a:solidFill>
                  <a:schemeClr val="tx1"/>
                </a:solidFill>
                <a:cs typeface="Arial"/>
              </a:rPr>
              <a:t>, </a:t>
            </a:r>
            <a:r>
              <a:rPr lang="en-US" altLang="sr-Latn-RS" sz="1800" dirty="0" err="1" smtClean="0">
                <a:solidFill>
                  <a:schemeClr val="tx1"/>
                </a:solidFill>
                <a:cs typeface="Arial"/>
              </a:rPr>
              <a:t>iz</a:t>
            </a:r>
            <a:r>
              <a:rPr lang="en-US" altLang="sr-Latn-RS" sz="1800" dirty="0" smtClean="0">
                <a:solidFill>
                  <a:schemeClr val="tx1"/>
                </a:solidFill>
                <a:cs typeface="Arial"/>
              </a:rPr>
              <a:t> </a:t>
            </a:r>
            <a:r>
              <a:rPr lang="en-US" altLang="sr-Latn-RS" sz="1800" dirty="0" err="1" smtClean="0">
                <a:solidFill>
                  <a:schemeClr val="tx1"/>
                </a:solidFill>
                <a:cs typeface="Arial"/>
              </a:rPr>
              <a:t>kojeg</a:t>
            </a:r>
            <a:r>
              <a:rPr lang="en-US" altLang="sr-Latn-RS" sz="1800" dirty="0" smtClean="0">
                <a:solidFill>
                  <a:schemeClr val="tx1"/>
                </a:solidFill>
                <a:cs typeface="Arial"/>
              </a:rPr>
              <a:t> se </a:t>
            </a:r>
            <a:r>
              <a:rPr lang="en-US" altLang="sr-Latn-RS" sz="1800" dirty="0" err="1" smtClean="0">
                <a:solidFill>
                  <a:schemeClr val="tx1"/>
                </a:solidFill>
                <a:cs typeface="Arial"/>
              </a:rPr>
              <a:t>može</a:t>
            </a:r>
            <a:r>
              <a:rPr lang="en-US" altLang="sr-Latn-RS" sz="1800" dirty="0" smtClean="0">
                <a:solidFill>
                  <a:schemeClr val="tx1"/>
                </a:solidFill>
                <a:cs typeface="Arial"/>
              </a:rPr>
              <a:t> </a:t>
            </a:r>
            <a:r>
              <a:rPr lang="en-US" altLang="sr-Latn-RS" sz="1800" dirty="0" err="1" smtClean="0">
                <a:solidFill>
                  <a:schemeClr val="tx1"/>
                </a:solidFill>
                <a:cs typeface="Arial"/>
              </a:rPr>
              <a:t>zaključiti</a:t>
            </a:r>
            <a:r>
              <a:rPr lang="en-US" altLang="sr-Latn-RS" sz="1800" dirty="0" smtClean="0">
                <a:solidFill>
                  <a:schemeClr val="tx1"/>
                </a:solidFill>
                <a:cs typeface="Arial"/>
              </a:rPr>
              <a:t> da je </a:t>
            </a:r>
            <a:r>
              <a:rPr lang="en-US" altLang="sr-Latn-RS" sz="1800" dirty="0" err="1" smtClean="0">
                <a:solidFill>
                  <a:schemeClr val="tx1"/>
                </a:solidFill>
                <a:cs typeface="Arial"/>
              </a:rPr>
              <a:t>Dž.M</a:t>
            </a:r>
            <a:r>
              <a:rPr lang="bs-Latn-BA" altLang="sr-Latn-RS" sz="1800" dirty="0" smtClean="0">
                <a:solidFill>
                  <a:schemeClr val="tx1"/>
                </a:solidFill>
                <a:cs typeface="Arial"/>
              </a:rPr>
              <a:t>.</a:t>
            </a:r>
            <a:r>
              <a:rPr lang="en-US" altLang="sr-Latn-RS" sz="1800" dirty="0" smtClean="0">
                <a:solidFill>
                  <a:schemeClr val="tx1"/>
                </a:solidFill>
                <a:cs typeface="Arial"/>
              </a:rPr>
              <a:t> bio </a:t>
            </a:r>
            <a:r>
              <a:rPr lang="en-US" altLang="sr-Latn-RS" sz="1800" dirty="0" err="1" smtClean="0">
                <a:solidFill>
                  <a:schemeClr val="tx1"/>
                </a:solidFill>
                <a:cs typeface="Arial"/>
              </a:rPr>
              <a:t>pripadnik</a:t>
            </a:r>
            <a:r>
              <a:rPr lang="en-US" altLang="sr-Latn-RS" sz="1800" dirty="0" smtClean="0">
                <a:solidFill>
                  <a:schemeClr val="tx1"/>
                </a:solidFill>
                <a:cs typeface="Arial"/>
              </a:rPr>
              <a:t> OS R </a:t>
            </a:r>
            <a:r>
              <a:rPr lang="en-US" altLang="sr-Latn-RS" sz="1800" dirty="0" err="1" smtClean="0">
                <a:solidFill>
                  <a:schemeClr val="tx1"/>
                </a:solidFill>
                <a:cs typeface="Arial"/>
              </a:rPr>
              <a:t>BiH</a:t>
            </a:r>
            <a:r>
              <a:rPr lang="en-US" altLang="sr-Latn-RS" sz="1800" dirty="0" smtClean="0">
                <a:solidFill>
                  <a:schemeClr val="tx1"/>
                </a:solidFill>
                <a:cs typeface="Arial"/>
              </a:rPr>
              <a:t> od 08.04.1992 g., do dana </a:t>
            </a:r>
            <a:r>
              <a:rPr lang="en-US" altLang="sr-Latn-RS" sz="1800" dirty="0" err="1" smtClean="0">
                <a:solidFill>
                  <a:schemeClr val="tx1"/>
                </a:solidFill>
                <a:cs typeface="Arial"/>
              </a:rPr>
              <a:t>kada</a:t>
            </a:r>
            <a:r>
              <a:rPr lang="en-US" altLang="sr-Latn-RS" sz="1800" dirty="0" smtClean="0">
                <a:solidFill>
                  <a:schemeClr val="tx1"/>
                </a:solidFill>
                <a:cs typeface="Arial"/>
              </a:rPr>
              <a:t> je </a:t>
            </a:r>
            <a:r>
              <a:rPr lang="en-US" altLang="sr-Latn-RS" sz="1800" dirty="0" err="1" smtClean="0">
                <a:solidFill>
                  <a:schemeClr val="tx1"/>
                </a:solidFill>
                <a:cs typeface="Arial"/>
              </a:rPr>
              <a:t>poginuo</a:t>
            </a:r>
            <a:r>
              <a:rPr lang="en-US" altLang="sr-Latn-RS" sz="1800" dirty="0" smtClean="0">
                <a:solidFill>
                  <a:schemeClr val="tx1"/>
                </a:solidFill>
                <a:cs typeface="Arial"/>
              </a:rPr>
              <a:t>, </a:t>
            </a:r>
            <a:r>
              <a:rPr lang="en-US" altLang="sr-Latn-RS" sz="1800" dirty="0" err="1" smtClean="0">
                <a:solidFill>
                  <a:schemeClr val="tx1"/>
                </a:solidFill>
                <a:cs typeface="Arial"/>
              </a:rPr>
              <a:t>odnosno</a:t>
            </a:r>
            <a:r>
              <a:rPr lang="en-US" altLang="sr-Latn-RS" sz="1800" dirty="0" smtClean="0">
                <a:solidFill>
                  <a:schemeClr val="tx1"/>
                </a:solidFill>
                <a:cs typeface="Arial"/>
              </a:rPr>
              <a:t> 08.08.1992 g., a </a:t>
            </a:r>
            <a:r>
              <a:rPr lang="en-US" altLang="sr-Latn-RS" sz="1800" dirty="0" err="1" smtClean="0">
                <a:solidFill>
                  <a:schemeClr val="tx1"/>
                </a:solidFill>
                <a:cs typeface="Arial"/>
              </a:rPr>
              <a:t>koje</a:t>
            </a:r>
            <a:r>
              <a:rPr lang="en-US" altLang="sr-Latn-RS" sz="1800" dirty="0" smtClean="0">
                <a:solidFill>
                  <a:schemeClr val="tx1"/>
                </a:solidFill>
                <a:cs typeface="Arial"/>
              </a:rPr>
              <a:t> </a:t>
            </a:r>
            <a:r>
              <a:rPr lang="en-US" altLang="sr-Latn-RS" sz="1800" dirty="0" err="1" smtClean="0">
                <a:solidFill>
                  <a:schemeClr val="tx1"/>
                </a:solidFill>
                <a:cs typeface="Arial"/>
              </a:rPr>
              <a:t>dokaze</a:t>
            </a:r>
            <a:r>
              <a:rPr lang="en-US" altLang="sr-Latn-RS" sz="1800" dirty="0" smtClean="0">
                <a:solidFill>
                  <a:schemeClr val="tx1"/>
                </a:solidFill>
                <a:cs typeface="Arial"/>
              </a:rPr>
              <a:t> </a:t>
            </a:r>
            <a:r>
              <a:rPr lang="en-US" altLang="sr-Latn-RS" sz="1800" dirty="0" err="1" smtClean="0">
                <a:solidFill>
                  <a:schemeClr val="tx1"/>
                </a:solidFill>
                <a:cs typeface="Arial"/>
              </a:rPr>
              <a:t>optužba</a:t>
            </a:r>
            <a:r>
              <a:rPr lang="en-US" altLang="sr-Latn-RS" sz="1800" dirty="0" smtClean="0">
                <a:solidFill>
                  <a:schemeClr val="tx1"/>
                </a:solidFill>
                <a:cs typeface="Arial"/>
              </a:rPr>
              <a:t> </a:t>
            </a:r>
            <a:r>
              <a:rPr lang="en-US" altLang="sr-Latn-RS" sz="1800" dirty="0" err="1" smtClean="0">
                <a:solidFill>
                  <a:schemeClr val="tx1"/>
                </a:solidFill>
                <a:cs typeface="Arial"/>
              </a:rPr>
              <a:t>nije</a:t>
            </a:r>
            <a:r>
              <a:rPr lang="en-US" altLang="sr-Latn-RS" sz="1800" dirty="0" smtClean="0">
                <a:solidFill>
                  <a:schemeClr val="tx1"/>
                </a:solidFill>
                <a:cs typeface="Arial"/>
              </a:rPr>
              <a:t> </a:t>
            </a:r>
            <a:r>
              <a:rPr lang="en-US" altLang="sr-Latn-RS" sz="1800" dirty="0" err="1" smtClean="0">
                <a:solidFill>
                  <a:schemeClr val="tx1"/>
                </a:solidFill>
                <a:cs typeface="Arial"/>
              </a:rPr>
              <a:t>niti</a:t>
            </a:r>
            <a:r>
              <a:rPr lang="en-US" altLang="sr-Latn-RS" sz="1800" dirty="0" smtClean="0">
                <a:solidFill>
                  <a:schemeClr val="tx1"/>
                </a:solidFill>
                <a:cs typeface="Arial"/>
              </a:rPr>
              <a:t> </a:t>
            </a:r>
            <a:r>
              <a:rPr lang="en-US" altLang="sr-Latn-RS" sz="1800" dirty="0" err="1" smtClean="0">
                <a:solidFill>
                  <a:schemeClr val="tx1"/>
                </a:solidFill>
                <a:cs typeface="Arial"/>
              </a:rPr>
              <a:t>pokušala</a:t>
            </a:r>
            <a:r>
              <a:rPr lang="en-US" altLang="sr-Latn-RS" sz="1800" dirty="0" smtClean="0">
                <a:solidFill>
                  <a:schemeClr val="tx1"/>
                </a:solidFill>
                <a:cs typeface="Arial"/>
              </a:rPr>
              <a:t> </a:t>
            </a:r>
            <a:r>
              <a:rPr lang="en-US" altLang="sr-Latn-RS" sz="1800" dirty="0" err="1" smtClean="0">
                <a:solidFill>
                  <a:schemeClr val="tx1"/>
                </a:solidFill>
                <a:cs typeface="Arial"/>
              </a:rPr>
              <a:t>opovrgnuti</a:t>
            </a:r>
            <a:r>
              <a:rPr lang="en-US" altLang="sr-Latn-RS" sz="1800" dirty="0" smtClean="0">
                <a:solidFill>
                  <a:schemeClr val="tx1"/>
                </a:solidFill>
                <a:cs typeface="Arial"/>
              </a:rPr>
              <a:t>, a </a:t>
            </a:r>
            <a:r>
              <a:rPr lang="en-US" altLang="sr-Latn-RS" sz="1800" dirty="0" err="1" smtClean="0">
                <a:solidFill>
                  <a:schemeClr val="tx1"/>
                </a:solidFill>
                <a:cs typeface="Arial"/>
              </a:rPr>
              <a:t>konkretno</a:t>
            </a:r>
            <a:r>
              <a:rPr lang="en-US" altLang="sr-Latn-RS" sz="1800" dirty="0" smtClean="0">
                <a:solidFill>
                  <a:schemeClr val="tx1"/>
                </a:solidFill>
                <a:cs typeface="Arial"/>
              </a:rPr>
              <a:t> </a:t>
            </a:r>
            <a:r>
              <a:rPr lang="en-US" altLang="sr-Latn-RS" sz="1800" dirty="0" err="1" smtClean="0">
                <a:solidFill>
                  <a:schemeClr val="tx1"/>
                </a:solidFill>
                <a:cs typeface="Arial"/>
              </a:rPr>
              <a:t>krivično</a:t>
            </a:r>
            <a:r>
              <a:rPr lang="en-US" altLang="sr-Latn-RS" sz="1800" dirty="0" smtClean="0">
                <a:solidFill>
                  <a:schemeClr val="tx1"/>
                </a:solidFill>
                <a:cs typeface="Arial"/>
              </a:rPr>
              <a:t> </a:t>
            </a:r>
            <a:r>
              <a:rPr lang="en-US" altLang="sr-Latn-RS" sz="1800" dirty="0" err="1" smtClean="0">
                <a:solidFill>
                  <a:schemeClr val="tx1"/>
                </a:solidFill>
                <a:cs typeface="Arial"/>
              </a:rPr>
              <a:t>djelo</a:t>
            </a:r>
            <a:r>
              <a:rPr lang="en-US" altLang="sr-Latn-RS" sz="1800" dirty="0" smtClean="0">
                <a:solidFill>
                  <a:schemeClr val="tx1"/>
                </a:solidFill>
                <a:cs typeface="Arial"/>
              </a:rPr>
              <a:t> se </a:t>
            </a:r>
            <a:r>
              <a:rPr lang="en-US" altLang="sr-Latn-RS" sz="1800" dirty="0" err="1" smtClean="0">
                <a:solidFill>
                  <a:schemeClr val="tx1"/>
                </a:solidFill>
                <a:cs typeface="Arial"/>
              </a:rPr>
              <a:t>može</a:t>
            </a:r>
            <a:r>
              <a:rPr lang="en-US" altLang="sr-Latn-RS" sz="1800" dirty="0" smtClean="0">
                <a:solidFill>
                  <a:schemeClr val="tx1"/>
                </a:solidFill>
                <a:cs typeface="Arial"/>
              </a:rPr>
              <a:t> </a:t>
            </a:r>
            <a:r>
              <a:rPr lang="en-US" altLang="sr-Latn-RS" sz="1800" dirty="0" err="1" smtClean="0">
                <a:solidFill>
                  <a:schemeClr val="tx1"/>
                </a:solidFill>
                <a:cs typeface="Arial"/>
              </a:rPr>
              <a:t>počiniti</a:t>
            </a:r>
            <a:r>
              <a:rPr lang="en-US" altLang="sr-Latn-RS" sz="1800" dirty="0" smtClean="0">
                <a:solidFill>
                  <a:schemeClr val="tx1"/>
                </a:solidFill>
                <a:cs typeface="Arial"/>
              </a:rPr>
              <a:t> </a:t>
            </a:r>
            <a:r>
              <a:rPr lang="en-US" altLang="sr-Latn-RS" sz="1800" dirty="0" err="1" smtClean="0">
                <a:solidFill>
                  <a:schemeClr val="tx1"/>
                </a:solidFill>
                <a:cs typeface="Arial"/>
              </a:rPr>
              <a:t>samo</a:t>
            </a:r>
            <a:r>
              <a:rPr lang="en-US" altLang="sr-Latn-RS" sz="1800" dirty="0" smtClean="0">
                <a:solidFill>
                  <a:schemeClr val="tx1"/>
                </a:solidFill>
                <a:cs typeface="Arial"/>
              </a:rPr>
              <a:t>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isključivo</a:t>
            </a:r>
            <a:r>
              <a:rPr lang="en-US" altLang="sr-Latn-RS" sz="1800" dirty="0" smtClean="0">
                <a:solidFill>
                  <a:schemeClr val="tx1"/>
                </a:solidFill>
                <a:cs typeface="Arial"/>
              </a:rPr>
              <a:t> </a:t>
            </a:r>
            <a:r>
              <a:rPr lang="en-US" altLang="sr-Latn-RS" sz="1800" dirty="0" err="1" smtClean="0">
                <a:solidFill>
                  <a:schemeClr val="tx1"/>
                </a:solidFill>
                <a:cs typeface="Arial"/>
              </a:rPr>
              <a:t>prema</a:t>
            </a:r>
            <a:r>
              <a:rPr lang="en-US" altLang="sr-Latn-RS" sz="1800" dirty="0" smtClean="0">
                <a:solidFill>
                  <a:schemeClr val="tx1"/>
                </a:solidFill>
                <a:cs typeface="Arial"/>
              </a:rPr>
              <a:t> </a:t>
            </a:r>
            <a:r>
              <a:rPr lang="en-US" altLang="sr-Latn-RS" sz="1800" dirty="0" err="1" smtClean="0">
                <a:solidFill>
                  <a:schemeClr val="tx1"/>
                </a:solidFill>
                <a:cs typeface="Arial"/>
              </a:rPr>
              <a:t>civilima</a:t>
            </a:r>
            <a:r>
              <a:rPr lang="en-US" altLang="sr-Latn-RS" sz="1800" dirty="0" smtClean="0">
                <a:solidFill>
                  <a:schemeClr val="tx1"/>
                </a:solidFill>
                <a:cs typeface="Arial"/>
              </a:rPr>
              <a:t>.</a:t>
            </a:r>
            <a:r>
              <a:rPr lang="bs-Latn-BA" altLang="sr-Latn-RS" sz="1800" dirty="0" smtClean="0">
                <a:solidFill>
                  <a:schemeClr val="tx1"/>
                </a:solidFill>
                <a:cs typeface="Arial"/>
              </a:rPr>
              <a:t>”</a:t>
            </a:r>
          </a:p>
          <a:p>
            <a:pPr algn="just" eaLnBrk="1" hangingPunct="1">
              <a:lnSpc>
                <a:spcPct val="80000"/>
              </a:lnSpc>
              <a:buFontTx/>
              <a:buNone/>
              <a:defRPr/>
            </a:pPr>
            <a:r>
              <a:rPr lang="bs-Latn-BA" altLang="sr-Latn-RS" sz="1600" dirty="0" smtClean="0">
                <a:solidFill>
                  <a:schemeClr val="tx1"/>
                </a:solidFill>
                <a:cs typeface="Arial"/>
              </a:rPr>
              <a:t>      </a:t>
            </a:r>
          </a:p>
          <a:p>
            <a:pPr algn="just" eaLnBrk="1" hangingPunct="1">
              <a:lnSpc>
                <a:spcPct val="80000"/>
              </a:lnSpc>
              <a:buFontTx/>
              <a:buNone/>
              <a:defRPr/>
            </a:pPr>
            <a:r>
              <a:rPr lang="bs-Latn-BA" altLang="sr-Latn-RS" sz="1800" dirty="0" smtClean="0">
                <a:solidFill>
                  <a:schemeClr val="tx1"/>
                </a:solidFill>
                <a:cs typeface="Arial"/>
              </a:rPr>
              <a:t>     </a:t>
            </a:r>
            <a:r>
              <a:rPr lang="bs-Latn-BA" altLang="sr-Latn-RS" sz="1800" b="1" dirty="0" smtClean="0">
                <a:solidFill>
                  <a:schemeClr val="tx1"/>
                </a:solidFill>
                <a:cs typeface="Arial"/>
              </a:rPr>
              <a:t>Iz rješenja Vrhovnog suda RS br. </a:t>
            </a:r>
            <a:r>
              <a:rPr lang="hr-HR" altLang="sr-Latn-RS" sz="1800" b="1" dirty="0" smtClean="0">
                <a:solidFill>
                  <a:schemeClr val="tx1"/>
                </a:solidFill>
                <a:cs typeface="Arial"/>
              </a:rPr>
              <a:t>14 0 К 001909 14 </a:t>
            </a:r>
            <a:r>
              <a:rPr lang="hr-HR" altLang="sr-Latn-RS" sz="1800" b="1" dirty="0" err="1" smtClean="0">
                <a:solidFill>
                  <a:schemeClr val="tx1"/>
                </a:solidFill>
                <a:cs typeface="Arial"/>
              </a:rPr>
              <a:t>Kж</a:t>
            </a:r>
            <a:r>
              <a:rPr lang="hr-HR" altLang="sr-Latn-RS" sz="1800" b="1" dirty="0" smtClean="0">
                <a:solidFill>
                  <a:schemeClr val="tx1"/>
                </a:solidFill>
                <a:cs typeface="Arial"/>
              </a:rPr>
              <a:t>:</a:t>
            </a:r>
          </a:p>
          <a:p>
            <a:pPr algn="just" eaLnBrk="1" hangingPunct="1">
              <a:lnSpc>
                <a:spcPct val="80000"/>
              </a:lnSpc>
              <a:buFontTx/>
              <a:buNone/>
              <a:defRPr/>
            </a:pPr>
            <a:r>
              <a:rPr lang="bs-Latn-BA" altLang="sr-Latn-RS" sz="1800" dirty="0" smtClean="0">
                <a:solidFill>
                  <a:schemeClr val="tx1"/>
                </a:solidFill>
                <a:cs typeface="Arial"/>
              </a:rPr>
              <a:t>     “Po ocjeni ovog suda, zaključak prvostepenog suda da oštećeni </a:t>
            </a:r>
            <a:r>
              <a:rPr lang="bs-Latn-BA" altLang="sr-Latn-RS" sz="1800" dirty="0" err="1" smtClean="0">
                <a:solidFill>
                  <a:schemeClr val="tx1"/>
                </a:solidFill>
                <a:cs typeface="Arial"/>
              </a:rPr>
              <a:t>Dž.M</a:t>
            </a:r>
            <a:r>
              <a:rPr lang="bs-Latn-BA" altLang="sr-Latn-RS" sz="1800" dirty="0" smtClean="0">
                <a:solidFill>
                  <a:schemeClr val="tx1"/>
                </a:solidFill>
                <a:cs typeface="Arial"/>
              </a:rPr>
              <a:t>. nije imao status civila, obzirom da je bio pripadnik oružanih snaga R BiH, je za sada preuranjen, jer sama činjenica da je neko lice bio pripadnik oružanih snaga, ne znači da to lice nema status civila, već se mora utvrditi da li je to lice aktivno i direktno učestvovalo u neprijateljstvima u vrijeme </a:t>
            </a:r>
            <a:r>
              <a:rPr lang="bs-Latn-BA" altLang="sr-Latn-RS" sz="1800" dirty="0" err="1" smtClean="0">
                <a:solidFill>
                  <a:schemeClr val="tx1"/>
                </a:solidFill>
                <a:cs typeface="Arial"/>
              </a:rPr>
              <a:t>izvršenja</a:t>
            </a:r>
            <a:r>
              <a:rPr lang="bs-Latn-BA" altLang="sr-Latn-RS" sz="1800" dirty="0" smtClean="0">
                <a:solidFill>
                  <a:schemeClr val="tx1"/>
                </a:solidFill>
                <a:cs typeface="Arial"/>
              </a:rPr>
              <a:t> djela, kako to s pravo i žalba tužioca ističe...”</a:t>
            </a:r>
          </a:p>
          <a:p>
            <a:pPr marL="0" indent="0" eaLnBrk="1" hangingPunct="1">
              <a:buFontTx/>
              <a:buNone/>
              <a:defRPr/>
            </a:pPr>
            <a:endParaRPr lang="en-US"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 </a:t>
            </a:r>
            <a:r>
              <a:rPr lang="bs-Latn-BA" sz="2800" dirty="0" smtClean="0"/>
              <a:t>Iz presude Vrhovnog suda RS broj: 13 0 K 001339 14 </a:t>
            </a:r>
            <a:r>
              <a:rPr lang="bs-Latn-BA" sz="2800" dirty="0" err="1" smtClean="0"/>
              <a:t>Kžk</a:t>
            </a:r>
            <a:endParaRPr lang="en-US" sz="2800" dirty="0"/>
          </a:p>
        </p:txBody>
      </p:sp>
      <p:sp>
        <p:nvSpPr>
          <p:cNvPr id="3" name="Content Placeholder 2"/>
          <p:cNvSpPr>
            <a:spLocks noGrp="1"/>
          </p:cNvSpPr>
          <p:nvPr>
            <p:ph idx="1"/>
          </p:nvPr>
        </p:nvSpPr>
        <p:spPr/>
        <p:txBody>
          <a:bodyPr>
            <a:normAutofit fontScale="85000" lnSpcReduction="20000"/>
          </a:bodyPr>
          <a:lstStyle/>
          <a:p>
            <a:pPr marL="0" indent="0" algn="just">
              <a:spcAft>
                <a:spcPts val="0"/>
              </a:spcAft>
              <a:buNone/>
            </a:pPr>
            <a:r>
              <a:rPr lang="bs-Latn-BA" dirty="0" smtClean="0">
                <a:latin typeface="Times New Roman" panose="02020603050405020304" pitchFamily="18" charset="0"/>
                <a:ea typeface="Times New Roman" panose="02020603050405020304" pitchFamily="18" charset="0"/>
              </a:rPr>
              <a:t>„</a:t>
            </a:r>
            <a:r>
              <a:rPr lang="sr-Cyrl-RS" dirty="0" err="1" smtClean="0">
                <a:latin typeface="Times New Roman" panose="02020603050405020304" pitchFamily="18" charset="0"/>
                <a:ea typeface="Times New Roman" panose="02020603050405020304" pitchFamily="18" charset="0"/>
              </a:rPr>
              <a:t>Nadalje</a:t>
            </a:r>
            <a:r>
              <a:rPr lang="sr-Cyrl-RS" dirty="0">
                <a:latin typeface="Times New Roman" panose="02020603050405020304" pitchFamily="18" charset="0"/>
                <a:ea typeface="Times New Roman" panose="02020603050405020304" pitchFamily="18" charset="0"/>
              </a:rPr>
              <a:t>, i </a:t>
            </a:r>
            <a:r>
              <a:rPr lang="sr-Cyrl-RS" dirty="0" err="1">
                <a:latin typeface="Times New Roman" panose="02020603050405020304" pitchFamily="18" charset="0"/>
                <a:ea typeface="Times New Roman" panose="02020603050405020304" pitchFamily="18" charset="0"/>
              </a:rPr>
              <a:t>pored</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činjenice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što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oštećenima</a:t>
            </a:r>
            <a:r>
              <a:rPr lang="sr-Cyrl-RS" dirty="0">
                <a:latin typeface="Times New Roman" panose="02020603050405020304" pitchFamily="18" charset="0"/>
                <a:ea typeface="Times New Roman" panose="02020603050405020304" pitchFamily="18" charset="0"/>
              </a:rPr>
              <a:t> </a:t>
            </a:r>
            <a:r>
              <a:rPr lang="sr-Cyrl-RS" dirty="0" smtClean="0">
                <a:latin typeface="Times New Roman" panose="02020603050405020304" pitchFamily="18" charset="0"/>
                <a:ea typeface="Times New Roman" panose="02020603050405020304" pitchFamily="18" charset="0"/>
              </a:rPr>
              <a:t>R</a:t>
            </a:r>
            <a:r>
              <a:rPr lang="bs-Latn-BA" dirty="0" smtClean="0">
                <a:latin typeface="Times New Roman" panose="02020603050405020304" pitchFamily="18" charset="0"/>
                <a:ea typeface="Times New Roman" panose="02020603050405020304" pitchFamily="18" charset="0"/>
              </a:rPr>
              <a:t>.</a:t>
            </a:r>
            <a:r>
              <a:rPr lang="sr-Cyrl-RS" dirty="0" smtClean="0">
                <a:latin typeface="Times New Roman" panose="02020603050405020304" pitchFamily="18" charset="0"/>
                <a:ea typeface="Times New Roman" panose="02020603050405020304" pitchFamily="18" charset="0"/>
              </a:rPr>
              <a:t>S</a:t>
            </a:r>
            <a:r>
              <a:rPr lang="bs-Latn-BA" dirty="0" smtClean="0">
                <a:latin typeface="Times New Roman" panose="02020603050405020304" pitchFamily="18" charset="0"/>
                <a:ea typeface="Times New Roman" panose="02020603050405020304" pitchFamily="18" charset="0"/>
              </a:rPr>
              <a:t>.,</a:t>
            </a:r>
            <a:r>
              <a:rPr lang="sr-Cyrl-RS" dirty="0" smtClean="0">
                <a:latin typeface="Times New Roman" panose="02020603050405020304" pitchFamily="18" charset="0"/>
                <a:ea typeface="Times New Roman" panose="02020603050405020304" pitchFamily="18" charset="0"/>
              </a:rPr>
              <a:t> B</a:t>
            </a:r>
            <a:r>
              <a:rPr lang="bs-Latn-BA" dirty="0" smtClean="0">
                <a:latin typeface="Times New Roman" panose="02020603050405020304" pitchFamily="18" charset="0"/>
                <a:ea typeface="Times New Roman" panose="02020603050405020304" pitchFamily="18" charset="0"/>
              </a:rPr>
              <a:t>.T. i</a:t>
            </a:r>
            <a:r>
              <a:rPr lang="sr-Cyrl-RS" dirty="0" smtClean="0">
                <a:latin typeface="Times New Roman" panose="02020603050405020304" pitchFamily="18" charset="0"/>
                <a:ea typeface="Times New Roman" panose="02020603050405020304" pitchFamily="18" charset="0"/>
              </a:rPr>
              <a:t> Ž</a:t>
            </a:r>
            <a:r>
              <a:rPr lang="bs-Latn-BA" dirty="0" smtClean="0">
                <a:latin typeface="Times New Roman" panose="02020603050405020304" pitchFamily="18" charset="0"/>
                <a:ea typeface="Times New Roman" panose="02020603050405020304" pitchFamily="18" charset="0"/>
              </a:rPr>
              <a:t>.</a:t>
            </a:r>
            <a:r>
              <a:rPr lang="sr-Cyrl-RS" dirty="0" smtClean="0">
                <a:latin typeface="Times New Roman" panose="02020603050405020304" pitchFamily="18" charset="0"/>
                <a:ea typeface="Times New Roman" panose="02020603050405020304" pitchFamily="18" charset="0"/>
              </a:rPr>
              <a:t>S</a:t>
            </a:r>
            <a:r>
              <a:rPr lang="bs-Latn-BA" dirty="0" smtClean="0">
                <a:latin typeface="Times New Roman" panose="02020603050405020304" pitchFamily="18" charset="0"/>
                <a:ea typeface="Times New Roman" panose="02020603050405020304" pitchFamily="18" charset="0"/>
              </a:rPr>
              <a:t>. </a:t>
            </a:r>
            <a:r>
              <a:rPr lang="sr-Cyrl-RS" dirty="0" err="1" smtClean="0">
                <a:latin typeface="Times New Roman" panose="02020603050405020304" pitchFamily="18" charset="0"/>
                <a:ea typeface="Times New Roman" panose="02020603050405020304" pitchFamily="18" charset="0"/>
              </a:rPr>
              <a:t>priznat</a:t>
            </a:r>
            <a:r>
              <a:rPr lang="sr-Cyrl-RS" dirty="0" smtClean="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status</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borca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ipak</a:t>
            </a:r>
            <a:r>
              <a:rPr lang="sr-Cyrl-RS" dirty="0">
                <a:latin typeface="Times New Roman" panose="02020603050405020304" pitchFamily="18" charset="0"/>
                <a:ea typeface="Times New Roman" panose="02020603050405020304" pitchFamily="18" charset="0"/>
              </a:rPr>
              <a:t> i </a:t>
            </a:r>
            <a:r>
              <a:rPr lang="sr-Cyrl-RS" dirty="0" err="1">
                <a:latin typeface="Times New Roman" panose="02020603050405020304" pitchFamily="18" charset="0"/>
                <a:ea typeface="Times New Roman" panose="02020603050405020304" pitchFamily="18" charset="0"/>
              </a:rPr>
              <a:t>po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ocjeni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ovog</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suda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isti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imali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status</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civila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obzirom</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iz</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njihovih</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saglasnih</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izjava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proizilazi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im</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samo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formalno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priznato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učešće</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ratu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od</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dana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zarobljavanja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Naime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samo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oštećeni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već</a:t>
            </a:r>
            <a:r>
              <a:rPr lang="sr-Cyrl-RS" dirty="0">
                <a:latin typeface="Times New Roman" panose="02020603050405020304" pitchFamily="18" charset="0"/>
                <a:ea typeface="Times New Roman" panose="02020603050405020304" pitchFamily="18" charset="0"/>
              </a:rPr>
              <a:t> i </a:t>
            </a:r>
            <a:r>
              <a:rPr lang="sr-Cyrl-RS" dirty="0" err="1">
                <a:latin typeface="Times New Roman" panose="02020603050405020304" pitchFamily="18" charset="0"/>
                <a:ea typeface="Times New Roman" panose="02020603050405020304" pitchFamily="18" charset="0"/>
              </a:rPr>
              <a:t>svjedoci</a:t>
            </a:r>
            <a:r>
              <a:rPr lang="sr-Cyrl-RS" dirty="0">
                <a:latin typeface="Times New Roman" panose="02020603050405020304" pitchFamily="18" charset="0"/>
                <a:ea typeface="Times New Roman" panose="02020603050405020304" pitchFamily="18" charset="0"/>
              </a:rPr>
              <a:t> </a:t>
            </a:r>
            <a:r>
              <a:rPr lang="sr-Cyrl-RS" dirty="0" smtClean="0">
                <a:latin typeface="Times New Roman" panose="02020603050405020304" pitchFamily="18" charset="0"/>
                <a:ea typeface="Times New Roman" panose="02020603050405020304" pitchFamily="18" charset="0"/>
              </a:rPr>
              <a:t>S</a:t>
            </a:r>
            <a:r>
              <a:rPr lang="bs-Latn-BA" dirty="0">
                <a:latin typeface="Times New Roman" panose="02020603050405020304" pitchFamily="18" charset="0"/>
                <a:ea typeface="Times New Roman" panose="02020603050405020304" pitchFamily="18" charset="0"/>
              </a:rPr>
              <a:t>.</a:t>
            </a:r>
            <a:r>
              <a:rPr lang="sr-Cyrl-RS" dirty="0" smtClean="0">
                <a:latin typeface="Times New Roman" panose="02020603050405020304" pitchFamily="18" charset="0"/>
                <a:ea typeface="Times New Roman" panose="02020603050405020304" pitchFamily="18" charset="0"/>
              </a:rPr>
              <a:t> P</a:t>
            </a:r>
            <a:r>
              <a:rPr lang="bs-Latn-BA" dirty="0" smtClean="0">
                <a:latin typeface="Times New Roman" panose="02020603050405020304" pitchFamily="18" charset="0"/>
                <a:ea typeface="Times New Roman" panose="02020603050405020304" pitchFamily="18" charset="0"/>
              </a:rPr>
              <a:t>. </a:t>
            </a:r>
            <a:r>
              <a:rPr lang="sr-Cyrl-RS" dirty="0" smtClean="0">
                <a:latin typeface="Times New Roman" panose="02020603050405020304" pitchFamily="18" charset="0"/>
                <a:ea typeface="Times New Roman" panose="02020603050405020304" pitchFamily="18" charset="0"/>
              </a:rPr>
              <a:t>i L</a:t>
            </a:r>
            <a:r>
              <a:rPr lang="bs-Latn-BA" dirty="0" smtClean="0">
                <a:latin typeface="Times New Roman" panose="02020603050405020304" pitchFamily="18" charset="0"/>
                <a:ea typeface="Times New Roman" panose="02020603050405020304" pitchFamily="18" charset="0"/>
              </a:rPr>
              <a:t>.</a:t>
            </a:r>
            <a:r>
              <a:rPr lang="sr-Cyrl-RS" dirty="0" smtClean="0">
                <a:latin typeface="Times New Roman" panose="02020603050405020304" pitchFamily="18" charset="0"/>
                <a:ea typeface="Times New Roman" panose="02020603050405020304" pitchFamily="18" charset="0"/>
              </a:rPr>
              <a:t>P</a:t>
            </a:r>
            <a:r>
              <a:rPr lang="bs-Latn-BA" dirty="0" smtClean="0">
                <a:latin typeface="Times New Roman" panose="02020603050405020304" pitchFamily="18" charset="0"/>
                <a:ea typeface="Times New Roman" panose="02020603050405020304" pitchFamily="18" charset="0"/>
              </a:rPr>
              <a:t>.</a:t>
            </a:r>
            <a:r>
              <a:rPr lang="sr-Cyrl-RS" dirty="0" smtClean="0">
                <a:latin typeface="Times New Roman" panose="02020603050405020304" pitchFamily="18" charset="0"/>
                <a:ea typeface="Times New Roman" panose="02020603050405020304" pitchFamily="18" charset="0"/>
              </a:rPr>
              <a:t> </a:t>
            </a:r>
            <a:r>
              <a:rPr lang="sr-Cyrl-RS" dirty="0">
                <a:latin typeface="Times New Roman" panose="02020603050405020304" pitchFamily="18" charset="0"/>
                <a:ea typeface="Times New Roman" panose="02020603050405020304" pitchFamily="18" charset="0"/>
              </a:rPr>
              <a:t>(</a:t>
            </a:r>
            <a:r>
              <a:rPr lang="sr-Cyrl-RS" dirty="0" err="1">
                <a:latin typeface="Times New Roman" panose="02020603050405020304" pitchFamily="18" charset="0"/>
                <a:ea typeface="Times New Roman" panose="02020603050405020304" pitchFamily="18" charset="0"/>
              </a:rPr>
              <a:t>koji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zarobljeni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istog</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dana</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mjestu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Čardak</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kao</a:t>
            </a:r>
            <a:r>
              <a:rPr lang="sr-Cyrl-RS" dirty="0">
                <a:latin typeface="Times New Roman" panose="02020603050405020304" pitchFamily="18" charset="0"/>
                <a:ea typeface="Times New Roman" panose="02020603050405020304" pitchFamily="18" charset="0"/>
              </a:rPr>
              <a:t> i </a:t>
            </a:r>
            <a:r>
              <a:rPr lang="sr-Cyrl-RS" dirty="0" err="1">
                <a:latin typeface="Times New Roman" panose="02020603050405020304" pitchFamily="18" charset="0"/>
                <a:ea typeface="Times New Roman" panose="02020603050405020304" pitchFamily="18" charset="0"/>
              </a:rPr>
              <a:t>ošećeni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iskazali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navedenog</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dana</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mjestu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Čardak</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zarobljeno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veći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broj</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civila</a:t>
            </a:r>
            <a:r>
              <a:rPr lang="sr-Cyrl-RS" dirty="0">
                <a:latin typeface="Times New Roman" panose="02020603050405020304" pitchFamily="18" charset="0"/>
                <a:ea typeface="Times New Roman" panose="02020603050405020304" pitchFamily="18" charset="0"/>
              </a:rPr>
              <a:t> </a:t>
            </a:r>
            <a:r>
              <a:rPr lang="sr-Cyrl-RS" dirty="0" smtClean="0">
                <a:latin typeface="Times New Roman" panose="02020603050405020304" pitchFamily="18" charset="0"/>
                <a:ea typeface="Times New Roman" panose="02020603050405020304" pitchFamily="18" charset="0"/>
              </a:rPr>
              <a:t>-</a:t>
            </a:r>
            <a:r>
              <a:rPr lang="sr-Latn-BA" dirty="0" smtClean="0">
                <a:latin typeface="Times New Roman" panose="02020603050405020304" pitchFamily="18" charset="0"/>
                <a:ea typeface="Times New Roman" panose="02020603050405020304" pitchFamily="18" charset="0"/>
              </a:rPr>
              <a:t> </a:t>
            </a:r>
            <a:r>
              <a:rPr lang="sr-Cyrl-RS" dirty="0" err="1" smtClean="0">
                <a:latin typeface="Times New Roman" panose="02020603050405020304" pitchFamily="18" charset="0"/>
                <a:ea typeface="Times New Roman" panose="02020603050405020304" pitchFamily="18" charset="0"/>
              </a:rPr>
              <a:t>srpske</a:t>
            </a:r>
            <a:r>
              <a:rPr lang="sr-Cyrl-RS" dirty="0" smtClean="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nacionalnosti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momentu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zarobljavanja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nisu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bili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pripadnici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jedne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vojne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formacije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koji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način</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nisu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učestvovali</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ratnim</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dešavanjima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nisu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nosili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nikakve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uniforme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niti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imali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oružje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osim</a:t>
            </a:r>
            <a:r>
              <a:rPr lang="sr-Cyrl-RS" dirty="0">
                <a:latin typeface="Times New Roman" panose="02020603050405020304" pitchFamily="18" charset="0"/>
                <a:ea typeface="Times New Roman" panose="02020603050405020304" pitchFamily="18" charset="0"/>
              </a:rPr>
              <a:t> </a:t>
            </a:r>
            <a:r>
              <a:rPr lang="sr-Cyrl-RS" dirty="0" smtClean="0">
                <a:latin typeface="Times New Roman" panose="02020603050405020304" pitchFamily="18" charset="0"/>
                <a:ea typeface="Times New Roman" panose="02020603050405020304" pitchFamily="18" charset="0"/>
              </a:rPr>
              <a:t>Ž</a:t>
            </a:r>
            <a:r>
              <a:rPr lang="bs-Latn-BA" dirty="0" smtClean="0">
                <a:latin typeface="Times New Roman" panose="02020603050405020304" pitchFamily="18" charset="0"/>
                <a:ea typeface="Times New Roman" panose="02020603050405020304" pitchFamily="18" charset="0"/>
              </a:rPr>
              <a:t>.</a:t>
            </a:r>
            <a:r>
              <a:rPr lang="sr-Cyrl-RS" dirty="0" smtClean="0">
                <a:latin typeface="Times New Roman" panose="02020603050405020304" pitchFamily="18" charset="0"/>
                <a:ea typeface="Times New Roman" panose="02020603050405020304" pitchFamily="18" charset="0"/>
              </a:rPr>
              <a:t> S</a:t>
            </a:r>
            <a:r>
              <a:rPr lang="bs-Latn-BA" dirty="0" smtClean="0">
                <a:latin typeface="Times New Roman" panose="02020603050405020304" pitchFamily="18" charset="0"/>
                <a:ea typeface="Times New Roman" panose="02020603050405020304" pitchFamily="18" charset="0"/>
              </a:rPr>
              <a:t>.</a:t>
            </a:r>
            <a:r>
              <a:rPr lang="sr-Cyrl-RS" dirty="0" smtClean="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koji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kod</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sebe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imao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pištolj</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kojeg</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naslijedio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od</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oca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te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tog</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istog</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dana</a:t>
            </a:r>
            <a:r>
              <a:rPr lang="sr-Cyrl-RS" dirty="0">
                <a:latin typeface="Times New Roman" panose="02020603050405020304" pitchFamily="18" charset="0"/>
                <a:ea typeface="Times New Roman" panose="02020603050405020304" pitchFamily="18" charset="0"/>
              </a:rPr>
              <a:t> 26.04.1992. </a:t>
            </a:r>
            <a:r>
              <a:rPr lang="sr-Cyrl-RS" dirty="0" err="1">
                <a:latin typeface="Times New Roman" panose="02020603050405020304" pitchFamily="18" charset="0"/>
                <a:ea typeface="Times New Roman" panose="02020603050405020304" pitchFamily="18" charset="0"/>
              </a:rPr>
              <a:t>godine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Čardaku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zarobljeno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više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lica</a:t>
            </a:r>
            <a:r>
              <a:rPr lang="sr-Cyrl-RS" dirty="0">
                <a:latin typeface="Times New Roman" panose="02020603050405020304" pitchFamily="18" charset="0"/>
                <a:ea typeface="Times New Roman" panose="02020603050405020304" pitchFamily="18" charset="0"/>
              </a:rPr>
              <a:t> – </a:t>
            </a:r>
            <a:r>
              <a:rPr lang="sr-Cyrl-RS" dirty="0" err="1">
                <a:latin typeface="Times New Roman" panose="02020603050405020304" pitchFamily="18" charset="0"/>
                <a:ea typeface="Times New Roman" panose="02020603050405020304" pitchFamily="18" charset="0"/>
              </a:rPr>
              <a:t>civila</a:t>
            </a:r>
            <a:r>
              <a:rPr lang="sr-Cyrl-RS" dirty="0">
                <a:latin typeface="Times New Roman" panose="02020603050405020304" pitchFamily="18" charset="0"/>
                <a:ea typeface="Times New Roman" panose="02020603050405020304" pitchFamily="18" charset="0"/>
              </a:rPr>
              <a:t> i </a:t>
            </a:r>
            <a:r>
              <a:rPr lang="sr-Cyrl-RS" dirty="0" err="1">
                <a:latin typeface="Times New Roman" panose="02020603050405020304" pitchFamily="18" charset="0"/>
                <a:ea typeface="Times New Roman" panose="02020603050405020304" pitchFamily="18" charset="0"/>
              </a:rPr>
              <a:t>svi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odvedeni</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Dom</a:t>
            </a:r>
            <a:r>
              <a:rPr lang="sr-Cyrl-RS" dirty="0">
                <a:latin typeface="Times New Roman" panose="02020603050405020304" pitchFamily="18" charset="0"/>
                <a:ea typeface="Times New Roman" panose="02020603050405020304" pitchFamily="18" charset="0"/>
              </a:rPr>
              <a:t> JNA, </a:t>
            </a:r>
            <a:r>
              <a:rPr lang="sr-Cyrl-RS" dirty="0" err="1">
                <a:latin typeface="Times New Roman" panose="02020603050405020304" pitchFamily="18" charset="0"/>
                <a:ea typeface="Times New Roman" panose="02020603050405020304" pitchFamily="18" charset="0"/>
              </a:rPr>
              <a:t>gdje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već</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bilo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zatočeno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veći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broj</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civila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srpske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nacionalnosti</a:t>
            </a:r>
            <a:r>
              <a:rPr lang="sr-Cyrl-RS" dirty="0">
                <a:latin typeface="Times New Roman" panose="02020603050405020304" pitchFamily="18" charset="0"/>
                <a:ea typeface="Times New Roman" panose="02020603050405020304" pitchFamily="18" charset="0"/>
              </a:rPr>
              <a:t>. </a:t>
            </a:r>
            <a:r>
              <a:rPr lang="bs-Latn-BA" dirty="0">
                <a:latin typeface="Times New Roman" panose="02020603050405020304" pitchFamily="18" charset="0"/>
                <a:ea typeface="Times New Roman" panose="02020603050405020304" pitchFamily="18" charset="0"/>
              </a:rPr>
              <a:t>Sve navedeno ukazuje da se ova lica ne mogu podvesti pod kategoriju koju propisuje član 50. stav 6. Protokola I uz Ženevske konvencije. Dakle, sve te činjenice govore u prilog zaključku da su isti, u momentu kada su lišeni slobode i odvedeni u prostorije Doma JNA u Derventi, imali status civila, a time i status zaštićenih lica prema odredbi zajedničkog člana 3. Ženevskih konvencija</a:t>
            </a:r>
            <a:r>
              <a:rPr lang="bs-Latn-BA"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4178903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 </a:t>
            </a:r>
            <a:r>
              <a:rPr lang="bs-Latn-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Iz presude Vrhovnog suda RS broj: 13 0 K 001339 14 </a:t>
            </a:r>
            <a:r>
              <a:rPr lang="bs-Latn-BA" sz="2800" dirty="0" err="1"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Kžk</a:t>
            </a:r>
            <a:r>
              <a:rPr lang="bs-Latn-BA" sz="28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 (nastavak)</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spcAft>
                <a:spcPts val="0"/>
              </a:spcAft>
              <a:buNone/>
            </a:pPr>
            <a:r>
              <a:rPr lang="bs-Latn-BA" sz="2600" dirty="0" smtClean="0">
                <a:latin typeface="Times New Roman" panose="02020603050405020304" pitchFamily="18" charset="0"/>
                <a:ea typeface="Times New Roman" panose="02020603050405020304" pitchFamily="18" charset="0"/>
              </a:rPr>
              <a:t>„Zbog </a:t>
            </a:r>
            <a:r>
              <a:rPr lang="bs-Latn-BA" sz="2600" dirty="0">
                <a:latin typeface="Times New Roman" panose="02020603050405020304" pitchFamily="18" charset="0"/>
                <a:ea typeface="Times New Roman" panose="02020603050405020304" pitchFamily="18" charset="0"/>
              </a:rPr>
              <a:t>naprijed navedenog, ovaj sud, suprotno navodima iz žalbe branioca, te suprotno utvrđenju prvostepenog suda, utvrđuje da je i </a:t>
            </a:r>
            <a:r>
              <a:rPr lang="bs-Latn-BA" sz="2600" dirty="0" smtClean="0">
                <a:latin typeface="Times New Roman" panose="02020603050405020304" pitchFamily="18" charset="0"/>
                <a:ea typeface="Times New Roman" panose="02020603050405020304" pitchFamily="18" charset="0"/>
              </a:rPr>
              <a:t>Ž.S. </a:t>
            </a:r>
            <a:r>
              <a:rPr lang="bs-Latn-BA" sz="2600" dirty="0">
                <a:latin typeface="Times New Roman" panose="02020603050405020304" pitchFamily="18" charset="0"/>
                <a:ea typeface="Times New Roman" panose="02020603050405020304" pitchFamily="18" charset="0"/>
              </a:rPr>
              <a:t>imao status civila</a:t>
            </a:r>
            <a:r>
              <a:rPr lang="sr-Cyrl-RS" sz="2600" dirty="0">
                <a:latin typeface="Times New Roman" panose="02020603050405020304" pitchFamily="18" charset="0"/>
                <a:ea typeface="Times New Roman" panose="02020603050405020304" pitchFamily="18" charset="0"/>
              </a:rPr>
              <a:t>. </a:t>
            </a:r>
            <a:r>
              <a:rPr lang="bs-Latn-BA" sz="2600" dirty="0">
                <a:latin typeface="Times New Roman" panose="02020603050405020304" pitchFamily="18" charset="0"/>
                <a:ea typeface="Times New Roman" panose="02020603050405020304" pitchFamily="18" charset="0"/>
              </a:rPr>
              <a:t>Ovo stoga što, sa jedne strane, činjenica što je isti u momentu zarobljavanja kod sebe imao </a:t>
            </a:r>
            <a:r>
              <a:rPr lang="bs-Latn-BA" sz="2600" dirty="0" err="1">
                <a:latin typeface="Times New Roman" panose="02020603050405020304" pitchFamily="18" charset="0"/>
                <a:ea typeface="Times New Roman" panose="02020603050405020304" pitchFamily="18" charset="0"/>
              </a:rPr>
              <a:t>pištolj</a:t>
            </a:r>
            <a:r>
              <a:rPr lang="bs-Latn-BA" sz="2600" dirty="0">
                <a:latin typeface="Times New Roman" panose="02020603050405020304" pitchFamily="18" charset="0"/>
                <a:ea typeface="Times New Roman" panose="02020603050405020304" pitchFamily="18" charset="0"/>
              </a:rPr>
              <a:t>, sama za sebe, ne znači da isti nije imao status civila, obzirom da je </a:t>
            </a:r>
            <a:r>
              <a:rPr lang="bs-Latn-BA" sz="2600" dirty="0" err="1">
                <a:latin typeface="Times New Roman" panose="02020603050405020304" pitchFamily="18" charset="0"/>
                <a:ea typeface="Times New Roman" panose="02020603050405020304" pitchFamily="18" charset="0"/>
              </a:rPr>
              <a:t>položio</a:t>
            </a:r>
            <a:r>
              <a:rPr lang="bs-Latn-BA" sz="2600" dirty="0">
                <a:latin typeface="Times New Roman" panose="02020603050405020304" pitchFamily="18" charset="0"/>
                <a:ea typeface="Times New Roman" panose="02020603050405020304" pitchFamily="18" charset="0"/>
              </a:rPr>
              <a:t> </a:t>
            </a:r>
            <a:r>
              <a:rPr lang="bs-Latn-BA" sz="2600" dirty="0" err="1">
                <a:latin typeface="Times New Roman" panose="02020603050405020304" pitchFamily="18" charset="0"/>
                <a:ea typeface="Times New Roman" panose="02020603050405020304" pitchFamily="18" charset="0"/>
              </a:rPr>
              <a:t>oružje</a:t>
            </a:r>
            <a:r>
              <a:rPr lang="bs-Latn-BA" sz="2600" dirty="0">
                <a:latin typeface="Times New Roman" panose="02020603050405020304" pitchFamily="18" charset="0"/>
                <a:ea typeface="Times New Roman" panose="02020603050405020304" pitchFamily="18" charset="0"/>
              </a:rPr>
              <a:t>, a sa druge strane, čak i kada bi se prihvatilo da ovaj oštećeni  nema status civila, nesporna je činjenica da je kako u Dom JNA u Derventi, tako i u hangaru „</a:t>
            </a:r>
            <a:r>
              <a:rPr lang="bs-Latn-BA" sz="2600" dirty="0" err="1">
                <a:latin typeface="Times New Roman" panose="02020603050405020304" pitchFamily="18" charset="0"/>
                <a:ea typeface="Times New Roman" panose="02020603050405020304" pitchFamily="18" charset="0"/>
              </a:rPr>
              <a:t>Rabić</a:t>
            </a:r>
            <a:r>
              <a:rPr lang="bs-Latn-BA" sz="2600" dirty="0">
                <a:latin typeface="Times New Roman" panose="02020603050405020304" pitchFamily="18" charset="0"/>
                <a:ea typeface="Times New Roman" panose="02020603050405020304" pitchFamily="18" charset="0"/>
              </a:rPr>
              <a:t>“, bilo zatočeno, uglavnom civilno stanovništvo, pa prisustvo pojedinaca u tim zatočeničkim objektima, koji nisu imali status civila, ne mijenja civilni karakter </a:t>
            </a:r>
            <a:r>
              <a:rPr lang="bs-Latn-BA" sz="2600" dirty="0" err="1">
                <a:latin typeface="Times New Roman" panose="02020603050405020304" pitchFamily="18" charset="0"/>
                <a:ea typeface="Times New Roman" panose="02020603050405020304" pitchFamily="18" charset="0"/>
              </a:rPr>
              <a:t>zatočenika</a:t>
            </a:r>
            <a:r>
              <a:rPr lang="bs-Latn-BA" sz="2600" dirty="0">
                <a:latin typeface="Times New Roman" panose="02020603050405020304" pitchFamily="18" charset="0"/>
                <a:ea typeface="Times New Roman" panose="02020603050405020304" pitchFamily="18" charset="0"/>
              </a:rPr>
              <a:t>. Osim toga, </a:t>
            </a:r>
            <a:r>
              <a:rPr lang="en-US" sz="2600" dirty="0">
                <a:latin typeface="Times New Roman" panose="02020603050405020304" pitchFamily="18" charset="0"/>
                <a:ea typeface="Times New Roman" panose="02020603050405020304" pitchFamily="18" charset="0"/>
              </a:rPr>
              <a:t>u</a:t>
            </a:r>
            <a:r>
              <a:rPr lang="en-US" sz="2600" b="1"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konkretnom</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slučaju</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jasno</a:t>
            </a:r>
            <a:r>
              <a:rPr lang="en-US" sz="2600" dirty="0">
                <a:latin typeface="Times New Roman" panose="02020603050405020304" pitchFamily="18" charset="0"/>
                <a:ea typeface="Times New Roman" panose="02020603050405020304" pitchFamily="18" charset="0"/>
              </a:rPr>
              <a:t> je da se ne </a:t>
            </a:r>
            <a:r>
              <a:rPr lang="en-US" sz="2600" dirty="0" err="1">
                <a:latin typeface="Times New Roman" panose="02020603050405020304" pitchFamily="18" charset="0"/>
                <a:ea typeface="Times New Roman" panose="02020603050405020304" pitchFamily="18" charset="0"/>
              </a:rPr>
              <a:t>može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uzeti</a:t>
            </a:r>
            <a:r>
              <a:rPr lang="en-US" sz="2600" dirty="0">
                <a:latin typeface="Times New Roman" panose="02020603050405020304" pitchFamily="18" charset="0"/>
                <a:ea typeface="Times New Roman" panose="02020603050405020304" pitchFamily="18" charset="0"/>
              </a:rPr>
              <a:t> da </a:t>
            </a:r>
            <a:r>
              <a:rPr lang="en-US" sz="2600" dirty="0" err="1">
                <a:latin typeface="Times New Roman" panose="02020603050405020304" pitchFamily="18" charset="0"/>
                <a:ea typeface="Times New Roman" panose="02020603050405020304" pitchFamily="18" charset="0"/>
              </a:rPr>
              <a:t>postoji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realni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sticaj</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krivičnih</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djela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ratni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zločin</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protiv</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civilnog</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stanovništva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ratni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zločin</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protiv</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ratnih</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zarobljenika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već</a:t>
            </a:r>
            <a:r>
              <a:rPr lang="en-US" sz="2600" dirty="0">
                <a:latin typeface="Times New Roman" panose="02020603050405020304" pitchFamily="18" charset="0"/>
                <a:ea typeface="Times New Roman" panose="02020603050405020304" pitchFamily="18" charset="0"/>
              </a:rPr>
              <a:t> da </a:t>
            </a:r>
            <a:r>
              <a:rPr lang="en-US" sz="2600" dirty="0" err="1">
                <a:latin typeface="Times New Roman" panose="02020603050405020304" pitchFamily="18" charset="0"/>
                <a:ea typeface="Times New Roman" panose="02020603050405020304" pitchFamily="18" charset="0"/>
              </a:rPr>
              <a:t>postoji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samo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jedno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krivično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djelo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jer</a:t>
            </a:r>
            <a:r>
              <a:rPr lang="en-US" sz="2600" dirty="0">
                <a:latin typeface="Times New Roman" panose="02020603050405020304" pitchFamily="18" charset="0"/>
                <a:ea typeface="Times New Roman" panose="02020603050405020304" pitchFamily="18" charset="0"/>
              </a:rPr>
              <a:t> je </a:t>
            </a:r>
            <a:r>
              <a:rPr lang="en-US" sz="2600" dirty="0" err="1">
                <a:latin typeface="Times New Roman" panose="02020603050405020304" pitchFamily="18" charset="0"/>
                <a:ea typeface="Times New Roman" panose="02020603050405020304" pitchFamily="18" charset="0"/>
              </a:rPr>
              <a:t>samo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jednom</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povređeno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zaštićeno</a:t>
            </a:r>
            <a:r>
              <a:rPr lang="en-US" sz="2600" dirty="0">
                <a:latin typeface="Times New Roman" panose="02020603050405020304" pitchFamily="18" charset="0"/>
                <a:ea typeface="Times New Roman" panose="02020603050405020304" pitchFamily="18" charset="0"/>
              </a:rPr>
              <a:t> dobro </a:t>
            </a:r>
            <a:r>
              <a:rPr lang="en-US" sz="2600" dirty="0" err="1">
                <a:latin typeface="Times New Roman" panose="02020603050405020304" pitchFamily="18" charset="0"/>
                <a:ea typeface="Times New Roman" panose="02020603050405020304" pitchFamily="18" charset="0"/>
              </a:rPr>
              <a:t>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ostvarena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samo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jedna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zabranjena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posljedica</a:t>
            </a:r>
            <a:r>
              <a:rPr lang="en-US" sz="2600" dirty="0">
                <a:latin typeface="Times New Roman" panose="02020603050405020304" pitchFamily="18" charset="0"/>
                <a:ea typeface="Times New Roman" panose="02020603050405020304" pitchFamily="18" charset="0"/>
              </a:rPr>
              <a:t>, a </a:t>
            </a:r>
            <a:r>
              <a:rPr lang="en-US" sz="2600" dirty="0" err="1">
                <a:latin typeface="Times New Roman" panose="02020603050405020304" pitchFamily="18" charset="0"/>
                <a:ea typeface="Times New Roman" panose="02020603050405020304" pitchFamily="18" charset="0"/>
              </a:rPr>
              <a:t>radnje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optuženog</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koje</a:t>
            </a:r>
            <a:r>
              <a:rPr lang="en-US" sz="2600" dirty="0">
                <a:latin typeface="Times New Roman" panose="02020603050405020304" pitchFamily="18" charset="0"/>
                <a:ea typeface="Times New Roman" panose="02020603050405020304" pitchFamily="18" charset="0"/>
              </a:rPr>
              <a:t> </a:t>
            </a:r>
            <a:r>
              <a:rPr lang="sr-Cyrl-RS" sz="2600" dirty="0" err="1">
                <a:latin typeface="Times New Roman" panose="02020603050405020304" pitchFamily="18" charset="0"/>
                <a:ea typeface="Times New Roman" panose="02020603050405020304" pitchFamily="18" charset="0"/>
              </a:rPr>
              <a:t>bi</a:t>
            </a:r>
            <a:r>
              <a:rPr lang="sr-Cyrl-RS" sz="2600" dirty="0">
                <a:latin typeface="Times New Roman" panose="02020603050405020304" pitchFamily="18" charset="0"/>
                <a:ea typeface="Times New Roman" panose="02020603050405020304" pitchFamily="18" charset="0"/>
              </a:rPr>
              <a:t> (</a:t>
            </a:r>
            <a:r>
              <a:rPr lang="sr-Cyrl-RS" sz="2600" dirty="0" err="1">
                <a:latin typeface="Times New Roman" panose="02020603050405020304" pitchFamily="18" charset="0"/>
                <a:ea typeface="Times New Roman" panose="02020603050405020304" pitchFamily="18" charset="0"/>
              </a:rPr>
              <a:t>po</a:t>
            </a:r>
            <a:r>
              <a:rPr lang="sr-Cyrl-RS" sz="2600" dirty="0">
                <a:latin typeface="Times New Roman" panose="02020603050405020304" pitchFamily="18" charset="0"/>
                <a:ea typeface="Times New Roman" panose="02020603050405020304" pitchFamily="18" charset="0"/>
              </a:rPr>
              <a:t> </a:t>
            </a:r>
            <a:r>
              <a:rPr lang="sr-Cyrl-RS" sz="2600" dirty="0" err="1">
                <a:latin typeface="Times New Roman" panose="02020603050405020304" pitchFamily="18" charset="0"/>
                <a:ea typeface="Times New Roman" panose="02020603050405020304" pitchFamily="18" charset="0"/>
              </a:rPr>
              <a:t>stavu</a:t>
            </a:r>
            <a:r>
              <a:rPr lang="sr-Cyrl-RS" sz="2600" dirty="0">
                <a:latin typeface="Times New Roman" panose="02020603050405020304" pitchFamily="18" charset="0"/>
                <a:ea typeface="Times New Roman" panose="02020603050405020304" pitchFamily="18" charset="0"/>
              </a:rPr>
              <a:t> </a:t>
            </a:r>
            <a:r>
              <a:rPr lang="sr-Cyrl-RS" sz="2600" dirty="0" err="1">
                <a:latin typeface="Times New Roman" panose="02020603050405020304" pitchFamily="18" charset="0"/>
                <a:ea typeface="Times New Roman" panose="02020603050405020304" pitchFamily="18" charset="0"/>
              </a:rPr>
              <a:t>odbrane</a:t>
            </a:r>
            <a:r>
              <a:rPr lang="sr-Cyrl-R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eventualno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imale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obeležja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krivičnog</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djela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ratnog</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zločina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protiv</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ratnih</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zarobljenika</a:t>
            </a:r>
            <a:r>
              <a:rPr lang="en-US" sz="2600" dirty="0">
                <a:latin typeface="Times New Roman" panose="02020603050405020304" pitchFamily="18" charset="0"/>
                <a:ea typeface="Times New Roman" panose="02020603050405020304" pitchFamily="18" charset="0"/>
              </a:rPr>
              <a:t> je </a:t>
            </a:r>
            <a:r>
              <a:rPr lang="en-US" sz="2600" dirty="0" err="1">
                <a:latin typeface="Times New Roman" panose="02020603050405020304" pitchFamily="18" charset="0"/>
                <a:ea typeface="Times New Roman" panose="02020603050405020304" pitchFamily="18" charset="0"/>
              </a:rPr>
              <a:t>preduzimao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samo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prema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jednom</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licu</a:t>
            </a:r>
            <a:r>
              <a:rPr lang="en-US" sz="2600" dirty="0">
                <a:latin typeface="Times New Roman" panose="02020603050405020304" pitchFamily="18" charset="0"/>
                <a:ea typeface="Times New Roman" panose="02020603050405020304" pitchFamily="18" charset="0"/>
              </a:rPr>
              <a:t> – </a:t>
            </a:r>
            <a:r>
              <a:rPr lang="en-US" sz="2600" dirty="0" err="1">
                <a:latin typeface="Times New Roman" panose="02020603050405020304" pitchFamily="18" charset="0"/>
                <a:ea typeface="Times New Roman" panose="02020603050405020304" pitchFamily="18" charset="0"/>
              </a:rPr>
              <a:t>oštećenom</a:t>
            </a:r>
            <a:r>
              <a:rPr lang="en-US" sz="2600" dirty="0">
                <a:latin typeface="Times New Roman" panose="02020603050405020304" pitchFamily="18" charset="0"/>
                <a:ea typeface="Times New Roman" panose="02020603050405020304" pitchFamily="18" charset="0"/>
              </a:rPr>
              <a:t> </a:t>
            </a:r>
            <a:r>
              <a:rPr lang="en-US" sz="2600" dirty="0" smtClean="0">
                <a:latin typeface="Times New Roman" panose="02020603050405020304" pitchFamily="18" charset="0"/>
                <a:ea typeface="Times New Roman" panose="02020603050405020304" pitchFamily="18" charset="0"/>
              </a:rPr>
              <a:t>Ž</a:t>
            </a:r>
            <a:r>
              <a:rPr lang="bs-Latn-BA" sz="2600" dirty="0">
                <a:latin typeface="Times New Roman" panose="02020603050405020304" pitchFamily="18" charset="0"/>
                <a:ea typeface="Times New Roman" panose="02020603050405020304" pitchFamily="18" charset="0"/>
              </a:rPr>
              <a:t>.</a:t>
            </a:r>
            <a:r>
              <a:rPr lang="en-US" sz="2600" dirty="0" smtClean="0">
                <a:latin typeface="Times New Roman" panose="02020603050405020304" pitchFamily="18" charset="0"/>
                <a:ea typeface="Times New Roman" panose="02020603050405020304" pitchFamily="18" charset="0"/>
              </a:rPr>
              <a:t>S</a:t>
            </a:r>
            <a:r>
              <a:rPr lang="bs-Latn-BA" sz="2600" dirty="0" smtClean="0">
                <a:latin typeface="Times New Roman" panose="02020603050405020304" pitchFamily="18" charset="0"/>
                <a:ea typeface="Times New Roman" panose="02020603050405020304" pitchFamily="18" charset="0"/>
              </a:rPr>
              <a:t>.,</a:t>
            </a:r>
            <a:r>
              <a:rPr lang="en-US" sz="2600" dirty="0" smtClean="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dok</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su</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radnje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obilježjima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krivičnog</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djela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ratni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zločin</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protiv</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civilnog</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stanovništa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dominantnije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pretežnije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jer</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ih</a:t>
            </a:r>
            <a:r>
              <a:rPr lang="en-US" sz="2600" dirty="0">
                <a:latin typeface="Times New Roman" panose="02020603050405020304" pitchFamily="18" charset="0"/>
                <a:ea typeface="Times New Roman" panose="02020603050405020304" pitchFamily="18" charset="0"/>
              </a:rPr>
              <a:t> je </a:t>
            </a:r>
            <a:r>
              <a:rPr lang="en-US" sz="2600" dirty="0" err="1">
                <a:latin typeface="Times New Roman" panose="02020603050405020304" pitchFamily="18" charset="0"/>
                <a:ea typeface="Times New Roman" panose="02020603050405020304" pitchFamily="18" charset="0"/>
              </a:rPr>
              <a:t>preduzimao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prema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trojici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oštećenih</a:t>
            </a:r>
            <a:r>
              <a:rPr lang="sr-Cyrl-R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koji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su</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nesumnjivo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imali</a:t>
            </a:r>
            <a:r>
              <a:rPr lang="en-US" sz="2600" dirty="0">
                <a:latin typeface="Times New Roman" panose="02020603050405020304" pitchFamily="18" charset="0"/>
                <a:ea typeface="Times New Roman" panose="02020603050405020304" pitchFamily="18" charset="0"/>
              </a:rPr>
              <a:t> status </a:t>
            </a:r>
            <a:r>
              <a:rPr lang="en-US" sz="2600" dirty="0" err="1">
                <a:latin typeface="Times New Roman" panose="02020603050405020304" pitchFamily="18" charset="0"/>
                <a:ea typeface="Times New Roman" panose="02020603050405020304" pitchFamily="18" charset="0"/>
              </a:rPr>
              <a:t>civila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Prema</a:t>
            </a:r>
            <a:r>
              <a:rPr lang="en-US" sz="2600" dirty="0">
                <a:latin typeface="Times New Roman" panose="02020603050405020304" pitchFamily="18" charset="0"/>
                <a:ea typeface="Times New Roman" panose="02020603050405020304" pitchFamily="18" charset="0"/>
              </a:rPr>
              <a:t> tome,  </a:t>
            </a:r>
            <a:r>
              <a:rPr lang="en-US" sz="2600" dirty="0" err="1">
                <a:latin typeface="Times New Roman" panose="02020603050405020304" pitchFamily="18" charset="0"/>
                <a:ea typeface="Times New Roman" panose="02020603050405020304" pitchFamily="18" charset="0"/>
              </a:rPr>
              <a:t>radnje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obelježjima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krivičnog</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djela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ratnog</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zločina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protiv</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ratnih</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zarobljenika</a:t>
            </a:r>
            <a:r>
              <a:rPr lang="en-US" sz="2600" dirty="0">
                <a:latin typeface="Times New Roman" panose="02020603050405020304" pitchFamily="18" charset="0"/>
                <a:ea typeface="Times New Roman" panose="02020603050405020304" pitchFamily="18" charset="0"/>
              </a:rPr>
              <a:t> se ne </a:t>
            </a:r>
            <a:r>
              <a:rPr lang="en-US" sz="2600" dirty="0" err="1">
                <a:latin typeface="Times New Roman" panose="02020603050405020304" pitchFamily="18" charset="0"/>
                <a:ea typeface="Times New Roman" panose="02020603050405020304" pitchFamily="18" charset="0"/>
              </a:rPr>
              <a:t>mogu</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samostalno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procenjivati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niti</a:t>
            </a:r>
            <a:r>
              <a:rPr lang="en-US" sz="2600" dirty="0">
                <a:latin typeface="Times New Roman" panose="02020603050405020304" pitchFamily="18" charset="0"/>
                <a:ea typeface="Times New Roman" panose="02020603050405020304" pitchFamily="18" charset="0"/>
              </a:rPr>
              <a:t> se </a:t>
            </a:r>
            <a:r>
              <a:rPr lang="en-US" sz="2600" dirty="0" err="1">
                <a:latin typeface="Times New Roman" panose="02020603050405020304" pitchFamily="18" charset="0"/>
                <a:ea typeface="Times New Roman" panose="02020603050405020304" pitchFamily="18" charset="0"/>
              </a:rPr>
              <a:t>mogu</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smatrati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posebnim</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krivičnim</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djelom</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već</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upravo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samo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kao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jedno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krivično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djelo</a:t>
            </a:r>
            <a:r>
              <a:rPr lang="en-US" sz="2600" dirty="0" smtClean="0">
                <a:latin typeface="Times New Roman" panose="02020603050405020304" pitchFamily="18" charset="0"/>
                <a:ea typeface="Times New Roman" panose="02020603050405020304" pitchFamily="18" charset="0"/>
              </a:rPr>
              <a:t>.</a:t>
            </a:r>
            <a:r>
              <a:rPr lang="bs-Latn-BA" sz="2600" dirty="0" smtClean="0">
                <a:latin typeface="Times New Roman" panose="02020603050405020304" pitchFamily="18" charset="0"/>
                <a:ea typeface="Times New Roman" panose="02020603050405020304" pitchFamily="18" charset="0"/>
              </a:rPr>
              <a:t>“</a:t>
            </a:r>
            <a:endParaRPr lang="en-US" sz="26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870307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a:bodyPr>
          <a:lstStyle/>
          <a:p>
            <a:pPr algn="ctr" eaLnBrk="1" hangingPunct="1"/>
            <a:r>
              <a:rPr lang="bs-Latn-BA" altLang="sr-Latn-RS" sz="2400" dirty="0" smtClean="0">
                <a:solidFill>
                  <a:schemeClr val="tx1"/>
                </a:solidFill>
                <a:cs typeface="Arial" panose="020B0604020202020204" pitchFamily="34" charset="0"/>
              </a:rPr>
              <a:t>Ocjena vjerodostojnosti iskaza oštećene </a:t>
            </a:r>
            <a:br>
              <a:rPr lang="bs-Latn-BA" altLang="sr-Latn-RS" sz="2400" dirty="0" smtClean="0">
                <a:solidFill>
                  <a:schemeClr val="tx1"/>
                </a:solidFill>
                <a:cs typeface="Arial" panose="020B0604020202020204" pitchFamily="34" charset="0"/>
              </a:rPr>
            </a:br>
            <a:r>
              <a:rPr lang="bs-Latn-BA" altLang="sr-Latn-RS" sz="2400" dirty="0" smtClean="0">
                <a:solidFill>
                  <a:schemeClr val="tx1"/>
                </a:solidFill>
                <a:cs typeface="Arial" panose="020B0604020202020204" pitchFamily="34" charset="0"/>
              </a:rPr>
              <a:t>(Iz presude Vrhovnog suda RS broj </a:t>
            </a:r>
            <a:r>
              <a:rPr lang="en-US" altLang="sr-Latn-RS" sz="2400" dirty="0" smtClean="0">
                <a:solidFill>
                  <a:schemeClr val="tx1"/>
                </a:solidFill>
                <a:cs typeface="Arial" panose="020B0604020202020204" pitchFamily="34" charset="0"/>
              </a:rPr>
              <a:t>12 0 K 003572 14 </a:t>
            </a:r>
            <a:r>
              <a:rPr lang="en-US" altLang="sr-Latn-RS" sz="2400" dirty="0" err="1" smtClean="0">
                <a:solidFill>
                  <a:schemeClr val="tx1"/>
                </a:solidFill>
                <a:cs typeface="Arial" panose="020B0604020202020204" pitchFamily="34" charset="0"/>
              </a:rPr>
              <a:t>Kž</a:t>
            </a:r>
            <a:r>
              <a:rPr lang="en-US" altLang="sr-Latn-RS" sz="2400" dirty="0" smtClean="0">
                <a:solidFill>
                  <a:schemeClr val="tx1"/>
                </a:solidFill>
                <a:cs typeface="Arial" panose="020B0604020202020204" pitchFamily="34" charset="0"/>
              </a:rPr>
              <a:t> </a:t>
            </a:r>
            <a:r>
              <a:rPr lang="bs-Latn-BA" altLang="sr-Latn-RS" sz="2400" dirty="0" smtClean="0">
                <a:solidFill>
                  <a:schemeClr val="tx1"/>
                </a:solidFill>
                <a:cs typeface="Arial" panose="020B0604020202020204" pitchFamily="34" charset="0"/>
              </a:rPr>
              <a:t>od</a:t>
            </a:r>
            <a:r>
              <a:rPr lang="en-US" altLang="sr-Latn-RS" sz="2400" dirty="0" smtClean="0">
                <a:solidFill>
                  <a:schemeClr val="tx1"/>
                </a:solidFill>
                <a:cs typeface="Arial" panose="020B0604020202020204" pitchFamily="34" charset="0"/>
              </a:rPr>
              <a:t> 10.06.2014. </a:t>
            </a:r>
            <a:r>
              <a:rPr lang="en-US" altLang="sr-Latn-RS" sz="2400" dirty="0" err="1" smtClean="0">
                <a:solidFill>
                  <a:schemeClr val="tx1"/>
                </a:solidFill>
                <a:cs typeface="Arial" panose="020B0604020202020204" pitchFamily="34" charset="0"/>
              </a:rPr>
              <a:t>godine</a:t>
            </a:r>
            <a:r>
              <a:rPr lang="bs-Latn-BA" altLang="sr-Latn-RS" sz="2400" dirty="0" smtClean="0">
                <a:solidFill>
                  <a:schemeClr val="tx1"/>
                </a:solidFill>
                <a:cs typeface="Arial" panose="020B0604020202020204" pitchFamily="34" charset="0"/>
              </a:rPr>
              <a:t>)</a:t>
            </a:r>
            <a:endParaRPr lang="en-US" altLang="en-US" sz="2400" dirty="0" smtClean="0">
              <a:solidFill>
                <a:schemeClr val="tx1"/>
              </a:solidFill>
            </a:endParaRPr>
          </a:p>
        </p:txBody>
      </p:sp>
      <p:sp>
        <p:nvSpPr>
          <p:cNvPr id="3" name="Content Placeholder 2"/>
          <p:cNvSpPr>
            <a:spLocks noGrp="1"/>
          </p:cNvSpPr>
          <p:nvPr>
            <p:ph idx="1"/>
          </p:nvPr>
        </p:nvSpPr>
        <p:spPr/>
        <p:txBody>
          <a:bodyPr>
            <a:normAutofit/>
          </a:bodyPr>
          <a:lstStyle/>
          <a:p>
            <a:pPr algn="just" eaLnBrk="1" hangingPunct="1">
              <a:lnSpc>
                <a:spcPct val="80000"/>
              </a:lnSpc>
              <a:defRPr/>
            </a:pPr>
            <a:r>
              <a:rPr lang="bs-Latn-BA" altLang="sr-Latn-RS" sz="1800" dirty="0" smtClean="0">
                <a:solidFill>
                  <a:schemeClr val="tx1"/>
                </a:solidFill>
                <a:cs typeface="Arial"/>
              </a:rPr>
              <a:t>“</a:t>
            </a:r>
            <a:r>
              <a:rPr lang="en-US" altLang="sr-Latn-RS" sz="1800" dirty="0" err="1" smtClean="0">
                <a:solidFill>
                  <a:schemeClr val="tx1"/>
                </a:solidFill>
                <a:cs typeface="Arial"/>
              </a:rPr>
              <a:t>Naime</a:t>
            </a:r>
            <a:r>
              <a:rPr lang="en-US" altLang="sr-Latn-RS" sz="1800" dirty="0" smtClean="0">
                <a:solidFill>
                  <a:schemeClr val="tx1"/>
                </a:solidFill>
                <a:cs typeface="Arial"/>
              </a:rPr>
              <a:t>, </a:t>
            </a:r>
            <a:r>
              <a:rPr lang="en-US" altLang="sr-Latn-RS" sz="1800" dirty="0" err="1" smtClean="0">
                <a:solidFill>
                  <a:schemeClr val="tx1"/>
                </a:solidFill>
                <a:cs typeface="Arial"/>
              </a:rPr>
              <a:t>suprotno</a:t>
            </a:r>
            <a:r>
              <a:rPr lang="en-US" altLang="sr-Latn-RS" sz="1800" dirty="0" smtClean="0">
                <a:solidFill>
                  <a:schemeClr val="tx1"/>
                </a:solidFill>
                <a:cs typeface="Arial"/>
              </a:rPr>
              <a:t> </a:t>
            </a:r>
            <a:r>
              <a:rPr lang="en-US" altLang="sr-Latn-RS" sz="1800" dirty="0" err="1" smtClean="0">
                <a:solidFill>
                  <a:schemeClr val="tx1"/>
                </a:solidFill>
                <a:cs typeface="Arial"/>
              </a:rPr>
              <a:t>iznesenim</a:t>
            </a:r>
            <a:r>
              <a:rPr lang="en-US" altLang="sr-Latn-RS" sz="1800" dirty="0" smtClean="0">
                <a:solidFill>
                  <a:schemeClr val="tx1"/>
                </a:solidFill>
                <a:cs typeface="Arial"/>
              </a:rPr>
              <a:t> </a:t>
            </a:r>
            <a:r>
              <a:rPr lang="en-US" altLang="sr-Latn-RS" sz="1800" dirty="0" err="1" smtClean="0">
                <a:solidFill>
                  <a:schemeClr val="tx1"/>
                </a:solidFill>
                <a:cs typeface="Arial"/>
              </a:rPr>
              <a:t>žalbenim</a:t>
            </a:r>
            <a:r>
              <a:rPr lang="en-US" altLang="sr-Latn-RS" sz="1800" dirty="0" smtClean="0">
                <a:solidFill>
                  <a:schemeClr val="tx1"/>
                </a:solidFill>
                <a:cs typeface="Arial"/>
              </a:rPr>
              <a:t> </a:t>
            </a:r>
            <a:r>
              <a:rPr lang="en-US" altLang="sr-Latn-RS" sz="1800" dirty="0" err="1" smtClean="0">
                <a:solidFill>
                  <a:schemeClr val="tx1"/>
                </a:solidFill>
                <a:cs typeface="Arial"/>
              </a:rPr>
              <a:t>prigovorima</a:t>
            </a:r>
            <a:r>
              <a:rPr lang="en-US" altLang="sr-Latn-RS" sz="1800" dirty="0" smtClean="0">
                <a:solidFill>
                  <a:schemeClr val="tx1"/>
                </a:solidFill>
                <a:cs typeface="Arial"/>
              </a:rPr>
              <a:t>, </a:t>
            </a:r>
            <a:r>
              <a:rPr lang="en-US" altLang="sr-Latn-RS" sz="1800" dirty="0" err="1" smtClean="0">
                <a:solidFill>
                  <a:schemeClr val="tx1"/>
                </a:solidFill>
                <a:cs typeface="Arial"/>
              </a:rPr>
              <a:t>ovaj</a:t>
            </a:r>
            <a:r>
              <a:rPr lang="en-US" altLang="sr-Latn-RS" sz="1800" dirty="0" smtClean="0">
                <a:solidFill>
                  <a:schemeClr val="tx1"/>
                </a:solidFill>
                <a:cs typeface="Arial"/>
              </a:rPr>
              <a:t> sud </a:t>
            </a:r>
            <a:r>
              <a:rPr lang="en-US" altLang="sr-Latn-RS" sz="1800" dirty="0" err="1" smtClean="0">
                <a:solidFill>
                  <a:schemeClr val="tx1"/>
                </a:solidFill>
                <a:cs typeface="Arial"/>
              </a:rPr>
              <a:t>nalazi</a:t>
            </a:r>
            <a:r>
              <a:rPr lang="en-US" altLang="sr-Latn-RS" sz="1800" dirty="0" smtClean="0">
                <a:solidFill>
                  <a:schemeClr val="tx1"/>
                </a:solidFill>
                <a:cs typeface="Arial"/>
              </a:rPr>
              <a:t> da </a:t>
            </a:r>
            <a:r>
              <a:rPr lang="en-US" altLang="sr-Latn-RS" sz="1800" dirty="0" err="1" smtClean="0">
                <a:solidFill>
                  <a:schemeClr val="tx1"/>
                </a:solidFill>
                <a:cs typeface="Arial"/>
              </a:rPr>
              <a:t>nema</a:t>
            </a:r>
            <a:r>
              <a:rPr lang="en-US" altLang="sr-Latn-RS" sz="1800" dirty="0" smtClean="0">
                <a:solidFill>
                  <a:schemeClr val="tx1"/>
                </a:solidFill>
                <a:cs typeface="Arial"/>
              </a:rPr>
              <a:t> </a:t>
            </a:r>
            <a:r>
              <a:rPr lang="en-US" altLang="sr-Latn-RS" sz="1800" dirty="0" err="1" smtClean="0">
                <a:solidFill>
                  <a:schemeClr val="tx1"/>
                </a:solidFill>
                <a:cs typeface="Arial"/>
              </a:rPr>
              <a:t>sumnje</a:t>
            </a:r>
            <a:r>
              <a:rPr lang="en-US" altLang="sr-Latn-RS" sz="1800" dirty="0" smtClean="0">
                <a:solidFill>
                  <a:schemeClr val="tx1"/>
                </a:solidFill>
                <a:cs typeface="Arial"/>
              </a:rPr>
              <a:t> u </a:t>
            </a:r>
            <a:r>
              <a:rPr lang="en-US" altLang="sr-Latn-RS" sz="1800" dirty="0" err="1" smtClean="0">
                <a:solidFill>
                  <a:schemeClr val="tx1"/>
                </a:solidFill>
                <a:cs typeface="Arial"/>
              </a:rPr>
              <a:t>vjerodostojnost</a:t>
            </a:r>
            <a:r>
              <a:rPr lang="en-US" altLang="sr-Latn-RS" sz="1800" dirty="0" smtClean="0">
                <a:solidFill>
                  <a:schemeClr val="tx1"/>
                </a:solidFill>
                <a:cs typeface="Arial"/>
              </a:rPr>
              <a:t> </a:t>
            </a:r>
            <a:r>
              <a:rPr lang="en-US" altLang="sr-Latn-RS" sz="1800" dirty="0" err="1" smtClean="0">
                <a:solidFill>
                  <a:schemeClr val="tx1"/>
                </a:solidFill>
                <a:cs typeface="Arial"/>
              </a:rPr>
              <a:t>iskaza</a:t>
            </a:r>
            <a:r>
              <a:rPr lang="en-US" altLang="sr-Latn-RS" sz="1800" dirty="0" smtClean="0">
                <a:solidFill>
                  <a:schemeClr val="tx1"/>
                </a:solidFill>
                <a:cs typeface="Arial"/>
              </a:rPr>
              <a:t> </a:t>
            </a:r>
            <a:r>
              <a:rPr lang="en-US" altLang="sr-Latn-RS" sz="1800" dirty="0" err="1" smtClean="0">
                <a:solidFill>
                  <a:schemeClr val="tx1"/>
                </a:solidFill>
                <a:cs typeface="Arial"/>
              </a:rPr>
              <a:t>svjedoka-oštećene</a:t>
            </a:r>
            <a:r>
              <a:rPr lang="en-US" altLang="sr-Latn-RS" sz="1800" dirty="0" smtClean="0">
                <a:solidFill>
                  <a:schemeClr val="tx1"/>
                </a:solidFill>
                <a:cs typeface="Arial"/>
              </a:rPr>
              <a:t> D</a:t>
            </a:r>
            <a:r>
              <a:rPr lang="bs-Latn-BA" altLang="sr-Latn-RS" sz="1800" dirty="0" smtClean="0">
                <a:solidFill>
                  <a:schemeClr val="tx1"/>
                </a:solidFill>
                <a:cs typeface="Arial"/>
              </a:rPr>
              <a:t>.</a:t>
            </a:r>
            <a:r>
              <a:rPr lang="en-US" altLang="sr-Latn-RS" sz="1800" dirty="0" smtClean="0">
                <a:solidFill>
                  <a:schemeClr val="tx1"/>
                </a:solidFill>
                <a:cs typeface="Arial"/>
              </a:rPr>
              <a:t>S</a:t>
            </a:r>
            <a:r>
              <a:rPr lang="bs-Latn-BA" altLang="sr-Latn-RS" sz="1800" dirty="0" smtClean="0">
                <a:solidFill>
                  <a:schemeClr val="tx1"/>
                </a:solidFill>
                <a:cs typeface="Arial"/>
              </a:rPr>
              <a:t>.</a:t>
            </a:r>
            <a:r>
              <a:rPr lang="en-US" altLang="sr-Latn-RS" sz="1800" dirty="0" smtClean="0">
                <a:solidFill>
                  <a:schemeClr val="tx1"/>
                </a:solidFill>
                <a:cs typeface="Arial"/>
              </a:rPr>
              <a:t>, a </a:t>
            </a:r>
            <a:r>
              <a:rPr lang="en-US" altLang="sr-Latn-RS" sz="1800" dirty="0" err="1" smtClean="0">
                <a:solidFill>
                  <a:schemeClr val="tx1"/>
                </a:solidFill>
                <a:cs typeface="Arial"/>
              </a:rPr>
              <a:t>zatim</a:t>
            </a:r>
            <a:r>
              <a:rPr lang="en-US" altLang="sr-Latn-RS" sz="1800" dirty="0" smtClean="0">
                <a:solidFill>
                  <a:schemeClr val="tx1"/>
                </a:solidFill>
                <a:cs typeface="Arial"/>
              </a:rPr>
              <a:t> </a:t>
            </a:r>
            <a:r>
              <a:rPr lang="en-US" altLang="sr-Latn-RS" sz="1800" dirty="0" err="1" smtClean="0">
                <a:solidFill>
                  <a:schemeClr val="tx1"/>
                </a:solidFill>
                <a:cs typeface="Arial"/>
              </a:rPr>
              <a:t>ni</a:t>
            </a:r>
            <a:r>
              <a:rPr lang="en-US" altLang="sr-Latn-RS" sz="1800" dirty="0" smtClean="0">
                <a:solidFill>
                  <a:schemeClr val="tx1"/>
                </a:solidFill>
                <a:cs typeface="Arial"/>
              </a:rPr>
              <a:t> </a:t>
            </a:r>
            <a:r>
              <a:rPr lang="en-US" altLang="sr-Latn-RS" sz="1800" dirty="0" err="1" smtClean="0">
                <a:solidFill>
                  <a:schemeClr val="tx1"/>
                </a:solidFill>
                <a:cs typeface="Arial"/>
              </a:rPr>
              <a:t>sumnje</a:t>
            </a:r>
            <a:r>
              <a:rPr lang="en-US" altLang="sr-Latn-RS" sz="1800" dirty="0" smtClean="0">
                <a:solidFill>
                  <a:schemeClr val="tx1"/>
                </a:solidFill>
                <a:cs typeface="Arial"/>
              </a:rPr>
              <a:t> u </a:t>
            </a:r>
            <a:r>
              <a:rPr lang="en-US" altLang="sr-Latn-RS" sz="1800" dirty="0" err="1" smtClean="0">
                <a:solidFill>
                  <a:schemeClr val="tx1"/>
                </a:solidFill>
                <a:cs typeface="Arial"/>
              </a:rPr>
              <a:t>pravilnost</a:t>
            </a:r>
            <a:r>
              <a:rPr lang="en-US" altLang="sr-Latn-RS" sz="1800" dirty="0" smtClean="0">
                <a:solidFill>
                  <a:schemeClr val="tx1"/>
                </a:solidFill>
                <a:cs typeface="Arial"/>
              </a:rPr>
              <a:t> </a:t>
            </a:r>
            <a:r>
              <a:rPr lang="en-US" altLang="sr-Latn-RS" sz="1800" dirty="0" err="1" smtClean="0">
                <a:solidFill>
                  <a:schemeClr val="tx1"/>
                </a:solidFill>
                <a:cs typeface="Arial"/>
              </a:rPr>
              <a:t>ocjene</a:t>
            </a:r>
            <a:r>
              <a:rPr lang="en-US" altLang="sr-Latn-RS" sz="1800" dirty="0" smtClean="0">
                <a:solidFill>
                  <a:schemeClr val="tx1"/>
                </a:solidFill>
                <a:cs typeface="Arial"/>
              </a:rPr>
              <a:t>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drugih</a:t>
            </a:r>
            <a:r>
              <a:rPr lang="en-US" altLang="sr-Latn-RS" sz="1800" dirty="0" smtClean="0">
                <a:solidFill>
                  <a:schemeClr val="tx1"/>
                </a:solidFill>
                <a:cs typeface="Arial"/>
              </a:rPr>
              <a:t> </a:t>
            </a:r>
            <a:r>
              <a:rPr lang="en-US" altLang="sr-Latn-RS" sz="1800" dirty="0" err="1" smtClean="0">
                <a:solidFill>
                  <a:schemeClr val="tx1"/>
                </a:solidFill>
                <a:cs typeface="Arial"/>
              </a:rPr>
              <a:t>izvedenih</a:t>
            </a:r>
            <a:r>
              <a:rPr lang="en-US" altLang="sr-Latn-RS" sz="1800" dirty="0" smtClean="0">
                <a:solidFill>
                  <a:schemeClr val="tx1"/>
                </a:solidFill>
                <a:cs typeface="Arial"/>
              </a:rPr>
              <a:t> </a:t>
            </a:r>
            <a:r>
              <a:rPr lang="en-US" altLang="sr-Latn-RS" sz="1800" dirty="0" err="1" smtClean="0">
                <a:solidFill>
                  <a:schemeClr val="tx1"/>
                </a:solidFill>
                <a:cs typeface="Arial"/>
              </a:rPr>
              <a:t>dokaza</a:t>
            </a:r>
            <a:r>
              <a:rPr lang="en-US" altLang="sr-Latn-RS" sz="1800" dirty="0" smtClean="0">
                <a:solidFill>
                  <a:schemeClr val="tx1"/>
                </a:solidFill>
                <a:cs typeface="Arial"/>
              </a:rPr>
              <a:t>, </a:t>
            </a:r>
            <a:r>
              <a:rPr lang="en-US" altLang="sr-Latn-RS" sz="1800" dirty="0" err="1" smtClean="0">
                <a:solidFill>
                  <a:schemeClr val="tx1"/>
                </a:solidFill>
                <a:cs typeface="Arial"/>
              </a:rPr>
              <a:t>na</a:t>
            </a:r>
            <a:r>
              <a:rPr lang="en-US" altLang="sr-Latn-RS" sz="1800" dirty="0" smtClean="0">
                <a:solidFill>
                  <a:schemeClr val="tx1"/>
                </a:solidFill>
                <a:cs typeface="Arial"/>
              </a:rPr>
              <a:t> </a:t>
            </a:r>
            <a:r>
              <a:rPr lang="en-US" altLang="sr-Latn-RS" sz="1800" dirty="0" err="1" smtClean="0">
                <a:solidFill>
                  <a:schemeClr val="tx1"/>
                </a:solidFill>
                <a:cs typeface="Arial"/>
              </a:rPr>
              <a:t>kojima</a:t>
            </a:r>
            <a:r>
              <a:rPr lang="en-US" altLang="sr-Latn-RS" sz="1800" dirty="0" smtClean="0">
                <a:solidFill>
                  <a:schemeClr val="tx1"/>
                </a:solidFill>
                <a:cs typeface="Arial"/>
              </a:rPr>
              <a:t> je </a:t>
            </a:r>
            <a:r>
              <a:rPr lang="en-US" altLang="sr-Latn-RS" sz="1800" dirty="0" err="1" smtClean="0">
                <a:solidFill>
                  <a:schemeClr val="tx1"/>
                </a:solidFill>
                <a:cs typeface="Arial"/>
              </a:rPr>
              <a:t>zasnovana</a:t>
            </a:r>
            <a:r>
              <a:rPr lang="en-US" altLang="sr-Latn-RS" sz="1800" dirty="0" smtClean="0">
                <a:solidFill>
                  <a:schemeClr val="tx1"/>
                </a:solidFill>
                <a:cs typeface="Arial"/>
              </a:rPr>
              <a:t> </a:t>
            </a:r>
            <a:r>
              <a:rPr lang="en-US" altLang="sr-Latn-RS" sz="1800" dirty="0" err="1" smtClean="0">
                <a:solidFill>
                  <a:schemeClr val="tx1"/>
                </a:solidFill>
                <a:cs typeface="Arial"/>
              </a:rPr>
              <a:t>pobijana</a:t>
            </a:r>
            <a:r>
              <a:rPr lang="en-US" altLang="sr-Latn-RS" sz="1800" dirty="0" smtClean="0">
                <a:solidFill>
                  <a:schemeClr val="tx1"/>
                </a:solidFill>
                <a:cs typeface="Arial"/>
              </a:rPr>
              <a:t> </a:t>
            </a:r>
            <a:r>
              <a:rPr lang="en-US" altLang="sr-Latn-RS" sz="1800" dirty="0" err="1" smtClean="0">
                <a:solidFill>
                  <a:schemeClr val="tx1"/>
                </a:solidFill>
                <a:cs typeface="Arial"/>
              </a:rPr>
              <a:t>presuda</a:t>
            </a:r>
            <a:r>
              <a:rPr lang="en-US" altLang="sr-Latn-RS" sz="1800" dirty="0" smtClean="0">
                <a:solidFill>
                  <a:schemeClr val="tx1"/>
                </a:solidFill>
                <a:cs typeface="Arial"/>
              </a:rPr>
              <a:t>. </a:t>
            </a:r>
            <a:r>
              <a:rPr lang="en-US" altLang="sr-Latn-RS" sz="1800" dirty="0" err="1" smtClean="0">
                <a:solidFill>
                  <a:schemeClr val="tx1"/>
                </a:solidFill>
                <a:cs typeface="Arial"/>
              </a:rPr>
              <a:t>Oštećena</a:t>
            </a:r>
            <a:r>
              <a:rPr lang="en-US" altLang="sr-Latn-RS" sz="1800" dirty="0" smtClean="0">
                <a:solidFill>
                  <a:schemeClr val="tx1"/>
                </a:solidFill>
                <a:cs typeface="Arial"/>
              </a:rPr>
              <a:t> D</a:t>
            </a:r>
            <a:r>
              <a:rPr lang="bs-Latn-BA" altLang="sr-Latn-RS" sz="1800" dirty="0" smtClean="0">
                <a:solidFill>
                  <a:schemeClr val="tx1"/>
                </a:solidFill>
                <a:cs typeface="Arial"/>
              </a:rPr>
              <a:t>.</a:t>
            </a:r>
            <a:r>
              <a:rPr lang="en-US" altLang="sr-Latn-RS" sz="1800" dirty="0" smtClean="0">
                <a:solidFill>
                  <a:schemeClr val="tx1"/>
                </a:solidFill>
                <a:cs typeface="Arial"/>
              </a:rPr>
              <a:t>S</a:t>
            </a:r>
            <a:r>
              <a:rPr lang="bs-Latn-BA" altLang="sr-Latn-RS" sz="1800" dirty="0" smtClean="0">
                <a:solidFill>
                  <a:schemeClr val="tx1"/>
                </a:solidFill>
                <a:cs typeface="Arial"/>
              </a:rPr>
              <a:t>. </a:t>
            </a:r>
            <a:r>
              <a:rPr lang="en-US" altLang="sr-Latn-RS" sz="1800" dirty="0" smtClean="0">
                <a:solidFill>
                  <a:schemeClr val="tx1"/>
                </a:solidFill>
                <a:cs typeface="Arial"/>
              </a:rPr>
              <a:t>je </a:t>
            </a:r>
            <a:r>
              <a:rPr lang="en-US" altLang="sr-Latn-RS" sz="1800" dirty="0" err="1" smtClean="0">
                <a:solidFill>
                  <a:schemeClr val="tx1"/>
                </a:solidFill>
                <a:cs typeface="Arial"/>
              </a:rPr>
              <a:t>opisala</a:t>
            </a:r>
            <a:r>
              <a:rPr lang="en-US" altLang="sr-Latn-RS" sz="1800" dirty="0" smtClean="0">
                <a:solidFill>
                  <a:schemeClr val="tx1"/>
                </a:solidFill>
                <a:cs typeface="Arial"/>
              </a:rPr>
              <a:t> </a:t>
            </a:r>
            <a:r>
              <a:rPr lang="en-US" altLang="sr-Latn-RS" sz="1800" dirty="0" err="1" smtClean="0">
                <a:solidFill>
                  <a:schemeClr val="tx1"/>
                </a:solidFill>
                <a:cs typeface="Arial"/>
              </a:rPr>
              <a:t>okolnosti</a:t>
            </a:r>
            <a:r>
              <a:rPr lang="en-US" altLang="sr-Latn-RS" sz="1800" dirty="0" smtClean="0">
                <a:solidFill>
                  <a:schemeClr val="tx1"/>
                </a:solidFill>
                <a:cs typeface="Arial"/>
              </a:rPr>
              <a:t> pod </a:t>
            </a:r>
            <a:r>
              <a:rPr lang="en-US" altLang="sr-Latn-RS" sz="1800" dirty="0" err="1" smtClean="0">
                <a:solidFill>
                  <a:schemeClr val="tx1"/>
                </a:solidFill>
                <a:cs typeface="Arial"/>
              </a:rPr>
              <a:t>kojima</a:t>
            </a:r>
            <a:r>
              <a:rPr lang="en-US" altLang="sr-Latn-RS" sz="1800" dirty="0" smtClean="0">
                <a:solidFill>
                  <a:schemeClr val="tx1"/>
                </a:solidFill>
                <a:cs typeface="Arial"/>
              </a:rPr>
              <a:t> </a:t>
            </a:r>
            <a:r>
              <a:rPr lang="en-US" altLang="sr-Latn-RS" sz="1800" dirty="0" err="1" smtClean="0">
                <a:solidFill>
                  <a:schemeClr val="tx1"/>
                </a:solidFill>
                <a:cs typeface="Arial"/>
              </a:rPr>
              <a:t>ju</a:t>
            </a:r>
            <a:r>
              <a:rPr lang="en-US" altLang="sr-Latn-RS" sz="1800" dirty="0" smtClean="0">
                <a:solidFill>
                  <a:schemeClr val="tx1"/>
                </a:solidFill>
                <a:cs typeface="Arial"/>
              </a:rPr>
              <a:t> je </a:t>
            </a:r>
            <a:r>
              <a:rPr lang="en-US" altLang="sr-Latn-RS" sz="1800" dirty="0" err="1" smtClean="0">
                <a:solidFill>
                  <a:schemeClr val="tx1"/>
                </a:solidFill>
                <a:cs typeface="Arial"/>
              </a:rPr>
              <a:t>optuženi</a:t>
            </a:r>
            <a:r>
              <a:rPr lang="en-US" altLang="sr-Latn-RS" sz="1800" dirty="0" smtClean="0">
                <a:solidFill>
                  <a:schemeClr val="tx1"/>
                </a:solidFill>
                <a:cs typeface="Arial"/>
              </a:rPr>
              <a:t> </a:t>
            </a:r>
            <a:r>
              <a:rPr lang="en-US" altLang="sr-Latn-RS" sz="1800" dirty="0" err="1" smtClean="0">
                <a:solidFill>
                  <a:schemeClr val="tx1"/>
                </a:solidFill>
                <a:cs typeface="Arial"/>
              </a:rPr>
              <a:t>silovao</a:t>
            </a:r>
            <a:r>
              <a:rPr lang="en-US" altLang="sr-Latn-RS" sz="1800" dirty="0" smtClean="0">
                <a:solidFill>
                  <a:schemeClr val="tx1"/>
                </a:solidFill>
                <a:cs typeface="Arial"/>
              </a:rPr>
              <a:t>, </a:t>
            </a:r>
            <a:r>
              <a:rPr lang="en-US" altLang="sr-Latn-RS" sz="1800" dirty="0" err="1" smtClean="0">
                <a:solidFill>
                  <a:schemeClr val="tx1"/>
                </a:solidFill>
                <a:cs typeface="Arial"/>
              </a:rPr>
              <a:t>pri</a:t>
            </a:r>
            <a:r>
              <a:rPr lang="en-US" altLang="sr-Latn-RS" sz="1800" dirty="0" smtClean="0">
                <a:solidFill>
                  <a:schemeClr val="tx1"/>
                </a:solidFill>
                <a:cs typeface="Arial"/>
              </a:rPr>
              <a:t> tom </a:t>
            </a:r>
            <a:r>
              <a:rPr lang="en-US" altLang="sr-Latn-RS" sz="1800" dirty="0" err="1" smtClean="0">
                <a:solidFill>
                  <a:schemeClr val="tx1"/>
                </a:solidFill>
                <a:cs typeface="Arial"/>
              </a:rPr>
              <a:t>kategorički</a:t>
            </a:r>
            <a:r>
              <a:rPr lang="en-US" altLang="sr-Latn-RS" sz="1800" dirty="0" smtClean="0">
                <a:solidFill>
                  <a:schemeClr val="tx1"/>
                </a:solidFill>
                <a:cs typeface="Arial"/>
              </a:rPr>
              <a:t> </a:t>
            </a:r>
            <a:r>
              <a:rPr lang="en-US" altLang="sr-Latn-RS" sz="1800" dirty="0" err="1" smtClean="0">
                <a:solidFill>
                  <a:schemeClr val="tx1"/>
                </a:solidFill>
                <a:cs typeface="Arial"/>
              </a:rPr>
              <a:t>tvrdeći</a:t>
            </a:r>
            <a:r>
              <a:rPr lang="en-US" altLang="sr-Latn-RS" sz="1800" dirty="0" smtClean="0">
                <a:solidFill>
                  <a:schemeClr val="tx1"/>
                </a:solidFill>
                <a:cs typeface="Arial"/>
              </a:rPr>
              <a:t> da je </a:t>
            </a:r>
            <a:r>
              <a:rPr lang="en-US" altLang="sr-Latn-RS" sz="1800" dirty="0" err="1" smtClean="0">
                <a:solidFill>
                  <a:schemeClr val="tx1"/>
                </a:solidFill>
                <a:cs typeface="Arial"/>
              </a:rPr>
              <a:t>potpuno</a:t>
            </a:r>
            <a:r>
              <a:rPr lang="en-US" altLang="sr-Latn-RS" sz="1800" dirty="0" smtClean="0">
                <a:solidFill>
                  <a:schemeClr val="tx1"/>
                </a:solidFill>
                <a:cs typeface="Arial"/>
              </a:rPr>
              <a:t> </a:t>
            </a:r>
            <a:r>
              <a:rPr lang="en-US" altLang="sr-Latn-RS" sz="1800" dirty="0" err="1" smtClean="0">
                <a:solidFill>
                  <a:schemeClr val="tx1"/>
                </a:solidFill>
                <a:cs typeface="Arial"/>
              </a:rPr>
              <a:t>sigurna</a:t>
            </a:r>
            <a:r>
              <a:rPr lang="en-US" altLang="sr-Latn-RS" sz="1800" dirty="0" smtClean="0">
                <a:solidFill>
                  <a:schemeClr val="tx1"/>
                </a:solidFill>
                <a:cs typeface="Arial"/>
              </a:rPr>
              <a:t> da je lice </a:t>
            </a:r>
            <a:r>
              <a:rPr lang="en-US" altLang="sr-Latn-RS" sz="1800" dirty="0" err="1" smtClean="0">
                <a:solidFill>
                  <a:schemeClr val="tx1"/>
                </a:solidFill>
                <a:cs typeface="Arial"/>
              </a:rPr>
              <a:t>koje</a:t>
            </a:r>
            <a:r>
              <a:rPr lang="en-US" altLang="sr-Latn-RS" sz="1800" dirty="0" smtClean="0">
                <a:solidFill>
                  <a:schemeClr val="tx1"/>
                </a:solidFill>
                <a:cs typeface="Arial"/>
              </a:rPr>
              <a:t> </a:t>
            </a:r>
            <a:r>
              <a:rPr lang="en-US" altLang="sr-Latn-RS" sz="1800" dirty="0" err="1" smtClean="0">
                <a:solidFill>
                  <a:schemeClr val="tx1"/>
                </a:solidFill>
                <a:cs typeface="Arial"/>
              </a:rPr>
              <a:t>ju</a:t>
            </a:r>
            <a:r>
              <a:rPr lang="en-US" altLang="sr-Latn-RS" sz="1800" dirty="0" smtClean="0">
                <a:solidFill>
                  <a:schemeClr val="tx1"/>
                </a:solidFill>
                <a:cs typeface="Arial"/>
              </a:rPr>
              <a:t> je </a:t>
            </a:r>
            <a:r>
              <a:rPr lang="en-US" altLang="sr-Latn-RS" sz="1800" dirty="0" err="1" smtClean="0">
                <a:solidFill>
                  <a:schemeClr val="tx1"/>
                </a:solidFill>
                <a:cs typeface="Arial"/>
              </a:rPr>
              <a:t>silovalo</a:t>
            </a:r>
            <a:r>
              <a:rPr lang="en-US" altLang="sr-Latn-RS" sz="1800" dirty="0" smtClean="0">
                <a:solidFill>
                  <a:schemeClr val="tx1"/>
                </a:solidFill>
                <a:cs typeface="Arial"/>
              </a:rPr>
              <a:t> </a:t>
            </a:r>
            <a:r>
              <a:rPr lang="en-US" altLang="sr-Latn-RS" sz="1800" dirty="0" err="1" smtClean="0">
                <a:solidFill>
                  <a:schemeClr val="tx1"/>
                </a:solidFill>
                <a:cs typeface="Arial"/>
              </a:rPr>
              <a:t>upravo</a:t>
            </a:r>
            <a:r>
              <a:rPr lang="en-US" altLang="sr-Latn-RS" sz="1800" dirty="0" smtClean="0">
                <a:solidFill>
                  <a:schemeClr val="tx1"/>
                </a:solidFill>
                <a:cs typeface="Arial"/>
              </a:rPr>
              <a:t> </a:t>
            </a:r>
            <a:r>
              <a:rPr lang="en-US" altLang="sr-Latn-RS" sz="1800" dirty="0" err="1" smtClean="0">
                <a:solidFill>
                  <a:schemeClr val="tx1"/>
                </a:solidFill>
                <a:cs typeface="Arial"/>
              </a:rPr>
              <a:t>optuženi</a:t>
            </a:r>
            <a:r>
              <a:rPr lang="en-US" altLang="sr-Latn-RS" sz="1800" dirty="0" smtClean="0">
                <a:solidFill>
                  <a:schemeClr val="tx1"/>
                </a:solidFill>
                <a:cs typeface="Arial"/>
              </a:rPr>
              <a:t> M</a:t>
            </a:r>
            <a:r>
              <a:rPr lang="bs-Latn-BA" altLang="sr-Latn-RS" sz="1800" dirty="0" smtClean="0">
                <a:solidFill>
                  <a:schemeClr val="tx1"/>
                </a:solidFill>
                <a:cs typeface="Arial"/>
              </a:rPr>
              <a:t>.</a:t>
            </a:r>
            <a:r>
              <a:rPr lang="en-US" altLang="sr-Latn-RS" sz="1800" dirty="0" smtClean="0">
                <a:solidFill>
                  <a:schemeClr val="tx1"/>
                </a:solidFill>
                <a:cs typeface="Arial"/>
              </a:rPr>
              <a:t>L</a:t>
            </a:r>
            <a:r>
              <a:rPr lang="bs-Latn-BA" altLang="sr-Latn-RS" sz="1800" dirty="0" smtClean="0">
                <a:solidFill>
                  <a:schemeClr val="tx1"/>
                </a:solidFill>
                <a:cs typeface="Arial"/>
              </a:rPr>
              <a:t>.</a:t>
            </a:r>
            <a:r>
              <a:rPr lang="en-US" altLang="sr-Latn-RS" sz="1800" dirty="0" smtClean="0">
                <a:solidFill>
                  <a:schemeClr val="tx1"/>
                </a:solidFill>
                <a:cs typeface="Arial"/>
              </a:rPr>
              <a:t>, </a:t>
            </a:r>
            <a:r>
              <a:rPr lang="en-US" altLang="sr-Latn-RS" sz="1800" dirty="0" err="1" smtClean="0">
                <a:solidFill>
                  <a:schemeClr val="tx1"/>
                </a:solidFill>
                <a:cs typeface="Arial"/>
              </a:rPr>
              <a:t>te</a:t>
            </a:r>
            <a:r>
              <a:rPr lang="en-US" altLang="sr-Latn-RS" sz="1800" dirty="0" smtClean="0">
                <a:solidFill>
                  <a:schemeClr val="tx1"/>
                </a:solidFill>
                <a:cs typeface="Arial"/>
              </a:rPr>
              <a:t> je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na</a:t>
            </a:r>
            <a:r>
              <a:rPr lang="en-US" altLang="sr-Latn-RS" sz="1800" dirty="0" smtClean="0">
                <a:solidFill>
                  <a:schemeClr val="tx1"/>
                </a:solidFill>
                <a:cs typeface="Arial"/>
              </a:rPr>
              <a:t> </a:t>
            </a:r>
            <a:r>
              <a:rPr lang="en-US" altLang="sr-Latn-RS" sz="1800" dirty="0" err="1" smtClean="0">
                <a:solidFill>
                  <a:schemeClr val="tx1"/>
                </a:solidFill>
                <a:cs typeface="Arial"/>
              </a:rPr>
              <a:t>glavnom</a:t>
            </a:r>
            <a:r>
              <a:rPr lang="en-US" altLang="sr-Latn-RS" sz="1800" dirty="0" smtClean="0">
                <a:solidFill>
                  <a:schemeClr val="tx1"/>
                </a:solidFill>
                <a:cs typeface="Arial"/>
              </a:rPr>
              <a:t> </a:t>
            </a:r>
            <a:r>
              <a:rPr lang="en-US" altLang="sr-Latn-RS" sz="1800" dirty="0" err="1" smtClean="0">
                <a:solidFill>
                  <a:schemeClr val="tx1"/>
                </a:solidFill>
                <a:cs typeface="Arial"/>
              </a:rPr>
              <a:t>pretresu</a:t>
            </a:r>
            <a:r>
              <a:rPr lang="en-US" altLang="sr-Latn-RS" sz="1800" dirty="0" smtClean="0">
                <a:solidFill>
                  <a:schemeClr val="tx1"/>
                </a:solidFill>
                <a:cs typeface="Arial"/>
              </a:rPr>
              <a:t> u </a:t>
            </a:r>
            <a:r>
              <a:rPr lang="en-US" altLang="sr-Latn-RS" sz="1800" dirty="0" err="1" smtClean="0">
                <a:solidFill>
                  <a:schemeClr val="tx1"/>
                </a:solidFill>
                <a:cs typeface="Arial"/>
              </a:rPr>
              <a:t>optuženom</a:t>
            </a:r>
            <a:r>
              <a:rPr lang="en-US" altLang="sr-Latn-RS" sz="1800" dirty="0" smtClean="0">
                <a:solidFill>
                  <a:schemeClr val="tx1"/>
                </a:solidFill>
                <a:cs typeface="Arial"/>
              </a:rPr>
              <a:t> </a:t>
            </a:r>
            <a:r>
              <a:rPr lang="en-US" altLang="sr-Latn-RS" sz="1800" dirty="0" err="1" smtClean="0">
                <a:solidFill>
                  <a:schemeClr val="tx1"/>
                </a:solidFill>
                <a:cs typeface="Arial"/>
              </a:rPr>
              <a:t>prepoznala</a:t>
            </a:r>
            <a:r>
              <a:rPr lang="en-US" altLang="sr-Latn-RS" sz="1800" dirty="0" smtClean="0">
                <a:solidFill>
                  <a:schemeClr val="tx1"/>
                </a:solidFill>
                <a:cs typeface="Arial"/>
              </a:rPr>
              <a:t> lice </a:t>
            </a:r>
            <a:r>
              <a:rPr lang="en-US" altLang="sr-Latn-RS" sz="1800" dirty="0" err="1" smtClean="0">
                <a:solidFill>
                  <a:schemeClr val="tx1"/>
                </a:solidFill>
                <a:cs typeface="Arial"/>
              </a:rPr>
              <a:t>koje</a:t>
            </a:r>
            <a:r>
              <a:rPr lang="en-US" altLang="sr-Latn-RS" sz="1800" dirty="0" smtClean="0">
                <a:solidFill>
                  <a:schemeClr val="tx1"/>
                </a:solidFill>
                <a:cs typeface="Arial"/>
              </a:rPr>
              <a:t> je u </a:t>
            </a:r>
            <a:r>
              <a:rPr lang="en-US" altLang="sr-Latn-RS" sz="1800" dirty="0" err="1" smtClean="0">
                <a:solidFill>
                  <a:schemeClr val="tx1"/>
                </a:solidFill>
                <a:cs typeface="Arial"/>
              </a:rPr>
              <a:t>inkriminisano</a:t>
            </a:r>
            <a:r>
              <a:rPr lang="en-US" altLang="sr-Latn-RS" sz="1800" dirty="0" smtClean="0">
                <a:solidFill>
                  <a:schemeClr val="tx1"/>
                </a:solidFill>
                <a:cs typeface="Arial"/>
              </a:rPr>
              <a:t> </a:t>
            </a:r>
            <a:r>
              <a:rPr lang="en-US" altLang="sr-Latn-RS" sz="1800" dirty="0" err="1" smtClean="0">
                <a:solidFill>
                  <a:schemeClr val="tx1"/>
                </a:solidFill>
                <a:cs typeface="Arial"/>
              </a:rPr>
              <a:t>vrijeme</a:t>
            </a:r>
            <a:r>
              <a:rPr lang="en-US" altLang="sr-Latn-RS" sz="1800" dirty="0" smtClean="0">
                <a:solidFill>
                  <a:schemeClr val="tx1"/>
                </a:solidFill>
                <a:cs typeface="Arial"/>
              </a:rPr>
              <a:t> </a:t>
            </a:r>
            <a:r>
              <a:rPr lang="en-US" altLang="sr-Latn-RS" sz="1800" dirty="0" err="1" smtClean="0">
                <a:solidFill>
                  <a:schemeClr val="tx1"/>
                </a:solidFill>
                <a:cs typeface="Arial"/>
              </a:rPr>
              <a:t>izvršilo</a:t>
            </a:r>
            <a:r>
              <a:rPr lang="en-US" altLang="sr-Latn-RS" sz="1800" dirty="0" smtClean="0">
                <a:solidFill>
                  <a:schemeClr val="tx1"/>
                </a:solidFill>
                <a:cs typeface="Arial"/>
              </a:rPr>
              <a:t> </a:t>
            </a:r>
            <a:r>
              <a:rPr lang="en-US" altLang="sr-Latn-RS" sz="1800" dirty="0" err="1" smtClean="0">
                <a:solidFill>
                  <a:schemeClr val="tx1"/>
                </a:solidFill>
                <a:cs typeface="Arial"/>
              </a:rPr>
              <a:t>silovanje</a:t>
            </a:r>
            <a:r>
              <a:rPr lang="en-US" altLang="sr-Latn-RS" sz="1800" dirty="0" smtClean="0">
                <a:solidFill>
                  <a:schemeClr val="tx1"/>
                </a:solidFill>
                <a:cs typeface="Arial"/>
              </a:rPr>
              <a:t>. </a:t>
            </a:r>
            <a:r>
              <a:rPr lang="en-US" altLang="sr-Latn-RS" sz="1800" dirty="0" err="1" smtClean="0">
                <a:solidFill>
                  <a:schemeClr val="tx1"/>
                </a:solidFill>
                <a:cs typeface="Arial"/>
              </a:rPr>
              <a:t>Osim</a:t>
            </a:r>
            <a:r>
              <a:rPr lang="en-US" altLang="sr-Latn-RS" sz="1800" dirty="0" smtClean="0">
                <a:solidFill>
                  <a:schemeClr val="tx1"/>
                </a:solidFill>
                <a:cs typeface="Arial"/>
              </a:rPr>
              <a:t> toga, </a:t>
            </a:r>
            <a:r>
              <a:rPr lang="en-US" altLang="sr-Latn-RS" sz="1800" dirty="0" err="1" smtClean="0">
                <a:solidFill>
                  <a:schemeClr val="tx1"/>
                </a:solidFill>
                <a:cs typeface="Arial"/>
              </a:rPr>
              <a:t>oštećena</a:t>
            </a:r>
            <a:r>
              <a:rPr lang="en-US" altLang="sr-Latn-RS" sz="1800" dirty="0" smtClean="0">
                <a:solidFill>
                  <a:schemeClr val="tx1"/>
                </a:solidFill>
                <a:cs typeface="Arial"/>
              </a:rPr>
              <a:t> je u </a:t>
            </a:r>
            <a:r>
              <a:rPr lang="en-US" altLang="sr-Latn-RS" sz="1800" dirty="0" err="1" smtClean="0">
                <a:solidFill>
                  <a:schemeClr val="tx1"/>
                </a:solidFill>
                <a:cs typeface="Arial"/>
              </a:rPr>
              <a:t>istrazi</a:t>
            </a:r>
            <a:r>
              <a:rPr lang="en-US" altLang="sr-Latn-RS" sz="1800" dirty="0" smtClean="0">
                <a:solidFill>
                  <a:schemeClr val="tx1"/>
                </a:solidFill>
                <a:cs typeface="Arial"/>
              </a:rPr>
              <a:t> u tri </a:t>
            </a:r>
            <a:r>
              <a:rPr lang="en-US" altLang="sr-Latn-RS" sz="1800" dirty="0" err="1" smtClean="0">
                <a:solidFill>
                  <a:schemeClr val="tx1"/>
                </a:solidFill>
                <a:cs typeface="Arial"/>
              </a:rPr>
              <a:t>navrata</a:t>
            </a:r>
            <a:r>
              <a:rPr lang="en-US" altLang="sr-Latn-RS" sz="1800" dirty="0" smtClean="0">
                <a:solidFill>
                  <a:schemeClr val="tx1"/>
                </a:solidFill>
                <a:cs typeface="Arial"/>
              </a:rPr>
              <a:t> </a:t>
            </a:r>
            <a:r>
              <a:rPr lang="en-US" altLang="sr-Latn-RS" sz="1800" dirty="0" err="1" smtClean="0">
                <a:solidFill>
                  <a:schemeClr val="tx1"/>
                </a:solidFill>
                <a:cs typeface="Arial"/>
              </a:rPr>
              <a:t>vršila</a:t>
            </a:r>
            <a:r>
              <a:rPr lang="en-US" altLang="sr-Latn-RS" sz="1800" dirty="0" smtClean="0">
                <a:solidFill>
                  <a:schemeClr val="tx1"/>
                </a:solidFill>
                <a:cs typeface="Arial"/>
              </a:rPr>
              <a:t> </a:t>
            </a:r>
            <a:r>
              <a:rPr lang="en-US" altLang="sr-Latn-RS" sz="1800" dirty="0" err="1" smtClean="0">
                <a:solidFill>
                  <a:schemeClr val="tx1"/>
                </a:solidFill>
                <a:cs typeface="Arial"/>
              </a:rPr>
              <a:t>prepoznavanje</a:t>
            </a:r>
            <a:r>
              <a:rPr lang="en-US" altLang="sr-Latn-RS" sz="1800" dirty="0" smtClean="0">
                <a:solidFill>
                  <a:schemeClr val="tx1"/>
                </a:solidFill>
                <a:cs typeface="Arial"/>
              </a:rPr>
              <a:t> </a:t>
            </a:r>
            <a:r>
              <a:rPr lang="en-US" altLang="sr-Latn-RS" sz="1800" dirty="0" err="1" smtClean="0">
                <a:solidFill>
                  <a:schemeClr val="tx1"/>
                </a:solidFill>
                <a:cs typeface="Arial"/>
              </a:rPr>
              <a:t>lica</a:t>
            </a:r>
            <a:r>
              <a:rPr lang="en-US" altLang="sr-Latn-RS" sz="1800" dirty="0" smtClean="0">
                <a:solidFill>
                  <a:schemeClr val="tx1"/>
                </a:solidFill>
                <a:cs typeface="Arial"/>
              </a:rPr>
              <a:t> </a:t>
            </a:r>
            <a:r>
              <a:rPr lang="en-US" altLang="sr-Latn-RS" sz="1800" dirty="0" err="1" smtClean="0">
                <a:solidFill>
                  <a:schemeClr val="tx1"/>
                </a:solidFill>
                <a:cs typeface="Arial"/>
              </a:rPr>
              <a:t>koje</a:t>
            </a:r>
            <a:r>
              <a:rPr lang="en-US" altLang="sr-Latn-RS" sz="1800" dirty="0" smtClean="0">
                <a:solidFill>
                  <a:schemeClr val="tx1"/>
                </a:solidFill>
                <a:cs typeface="Arial"/>
              </a:rPr>
              <a:t> </a:t>
            </a:r>
            <a:r>
              <a:rPr lang="en-US" altLang="sr-Latn-RS" sz="1800" dirty="0" err="1" smtClean="0">
                <a:solidFill>
                  <a:schemeClr val="tx1"/>
                </a:solidFill>
                <a:cs typeface="Arial"/>
              </a:rPr>
              <a:t>ju</a:t>
            </a:r>
            <a:r>
              <a:rPr lang="en-US" altLang="sr-Latn-RS" sz="1800" dirty="0" smtClean="0">
                <a:solidFill>
                  <a:schemeClr val="tx1"/>
                </a:solidFill>
                <a:cs typeface="Arial"/>
              </a:rPr>
              <a:t> je </a:t>
            </a:r>
            <a:r>
              <a:rPr lang="en-US" altLang="sr-Latn-RS" sz="1800" dirty="0" err="1" smtClean="0">
                <a:solidFill>
                  <a:schemeClr val="tx1"/>
                </a:solidFill>
                <a:cs typeface="Arial"/>
              </a:rPr>
              <a:t>silovalo</a:t>
            </a:r>
            <a:r>
              <a:rPr lang="en-US" altLang="sr-Latn-RS" sz="1800" dirty="0" smtClean="0">
                <a:solidFill>
                  <a:schemeClr val="tx1"/>
                </a:solidFill>
                <a:cs typeface="Arial"/>
              </a:rPr>
              <a:t>, </a:t>
            </a:r>
            <a:r>
              <a:rPr lang="en-US" altLang="sr-Latn-RS" sz="1800" dirty="0" err="1" smtClean="0">
                <a:solidFill>
                  <a:schemeClr val="tx1"/>
                </a:solidFill>
                <a:cs typeface="Arial"/>
              </a:rPr>
              <a:t>te</a:t>
            </a:r>
            <a:r>
              <a:rPr lang="en-US" altLang="sr-Latn-RS" sz="1800" dirty="0" smtClean="0">
                <a:solidFill>
                  <a:schemeClr val="tx1"/>
                </a:solidFill>
                <a:cs typeface="Arial"/>
              </a:rPr>
              <a:t> je </a:t>
            </a:r>
            <a:r>
              <a:rPr lang="en-US" altLang="sr-Latn-RS" sz="1800" dirty="0" err="1" smtClean="0">
                <a:solidFill>
                  <a:schemeClr val="tx1"/>
                </a:solidFill>
                <a:cs typeface="Arial"/>
              </a:rPr>
              <a:t>svaki</a:t>
            </a:r>
            <a:r>
              <a:rPr lang="en-US" altLang="sr-Latn-RS" sz="1800" dirty="0" smtClean="0">
                <a:solidFill>
                  <a:schemeClr val="tx1"/>
                </a:solidFill>
                <a:cs typeface="Arial"/>
              </a:rPr>
              <a:t> put </a:t>
            </a:r>
            <a:r>
              <a:rPr lang="en-US" altLang="sr-Latn-RS" sz="1800" dirty="0" err="1" smtClean="0">
                <a:solidFill>
                  <a:schemeClr val="tx1"/>
                </a:solidFill>
                <a:cs typeface="Arial"/>
              </a:rPr>
              <a:t>pokazala</a:t>
            </a:r>
            <a:r>
              <a:rPr lang="en-US" altLang="sr-Latn-RS" sz="1800" dirty="0" smtClean="0">
                <a:solidFill>
                  <a:schemeClr val="tx1"/>
                </a:solidFill>
                <a:cs typeface="Arial"/>
              </a:rPr>
              <a:t> </a:t>
            </a:r>
            <a:r>
              <a:rPr lang="en-US" altLang="sr-Latn-RS" sz="1800" dirty="0" err="1" smtClean="0">
                <a:solidFill>
                  <a:schemeClr val="tx1"/>
                </a:solidFill>
                <a:cs typeface="Arial"/>
              </a:rPr>
              <a:t>na</a:t>
            </a:r>
            <a:r>
              <a:rPr lang="en-US" altLang="sr-Latn-RS" sz="1800" dirty="0" smtClean="0">
                <a:solidFill>
                  <a:schemeClr val="tx1"/>
                </a:solidFill>
                <a:cs typeface="Arial"/>
              </a:rPr>
              <a:t> </a:t>
            </a:r>
            <a:r>
              <a:rPr lang="en-US" altLang="sr-Latn-RS" sz="1800" dirty="0" err="1" smtClean="0">
                <a:solidFill>
                  <a:schemeClr val="tx1"/>
                </a:solidFill>
                <a:cs typeface="Arial"/>
              </a:rPr>
              <a:t>optuženog</a:t>
            </a:r>
            <a:r>
              <a:rPr lang="en-US" altLang="sr-Latn-RS" sz="1800" dirty="0" smtClean="0">
                <a:solidFill>
                  <a:schemeClr val="tx1"/>
                </a:solidFill>
                <a:cs typeface="Arial"/>
              </a:rPr>
              <a:t>. </a:t>
            </a:r>
            <a:r>
              <a:rPr lang="en-US" altLang="sr-Latn-RS" sz="1800" dirty="0" err="1" smtClean="0">
                <a:solidFill>
                  <a:schemeClr val="tx1"/>
                </a:solidFill>
                <a:cs typeface="Arial"/>
              </a:rPr>
              <a:t>Radi</a:t>
            </a:r>
            <a:r>
              <a:rPr lang="en-US" altLang="sr-Latn-RS" sz="1800" dirty="0" smtClean="0">
                <a:solidFill>
                  <a:schemeClr val="tx1"/>
                </a:solidFill>
                <a:cs typeface="Arial"/>
              </a:rPr>
              <a:t> toga </a:t>
            </a:r>
            <a:r>
              <a:rPr lang="en-US" altLang="sr-Latn-RS" sz="1800" dirty="0" err="1" smtClean="0">
                <a:solidFill>
                  <a:schemeClr val="tx1"/>
                </a:solidFill>
                <a:cs typeface="Arial"/>
              </a:rPr>
              <a:t>su</a:t>
            </a:r>
            <a:r>
              <a:rPr lang="en-US" altLang="sr-Latn-RS" sz="1800" dirty="0" smtClean="0">
                <a:solidFill>
                  <a:schemeClr val="tx1"/>
                </a:solidFill>
                <a:cs typeface="Arial"/>
              </a:rPr>
              <a:t>, </a:t>
            </a:r>
            <a:r>
              <a:rPr lang="en-US" altLang="sr-Latn-RS" sz="1800" dirty="0" err="1" smtClean="0">
                <a:solidFill>
                  <a:schemeClr val="tx1"/>
                </a:solidFill>
                <a:cs typeface="Arial"/>
              </a:rPr>
              <a:t>sa</a:t>
            </a:r>
            <a:r>
              <a:rPr lang="en-US" altLang="sr-Latn-RS" sz="1800" dirty="0" smtClean="0">
                <a:solidFill>
                  <a:schemeClr val="tx1"/>
                </a:solidFill>
                <a:cs typeface="Arial"/>
              </a:rPr>
              <a:t> </a:t>
            </a:r>
            <a:r>
              <a:rPr lang="en-US" altLang="sr-Latn-RS" sz="1800" dirty="0" err="1" smtClean="0">
                <a:solidFill>
                  <a:schemeClr val="tx1"/>
                </a:solidFill>
                <a:cs typeface="Arial"/>
              </a:rPr>
              <a:t>aspekta</a:t>
            </a:r>
            <a:r>
              <a:rPr lang="en-US" altLang="sr-Latn-RS" sz="1800" dirty="0" smtClean="0">
                <a:solidFill>
                  <a:schemeClr val="tx1"/>
                </a:solidFill>
                <a:cs typeface="Arial"/>
              </a:rPr>
              <a:t> </a:t>
            </a:r>
            <a:r>
              <a:rPr lang="en-US" altLang="sr-Latn-RS" sz="1800" dirty="0" err="1" smtClean="0">
                <a:solidFill>
                  <a:schemeClr val="tx1"/>
                </a:solidFill>
                <a:cs typeface="Arial"/>
              </a:rPr>
              <a:t>kvaliteta</a:t>
            </a:r>
            <a:r>
              <a:rPr lang="en-US" altLang="sr-Latn-RS" sz="1800" dirty="0" smtClean="0">
                <a:solidFill>
                  <a:schemeClr val="tx1"/>
                </a:solidFill>
                <a:cs typeface="Arial"/>
              </a:rPr>
              <a:t>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prihvatljivosti</a:t>
            </a:r>
            <a:r>
              <a:rPr lang="en-US" altLang="sr-Latn-RS" sz="1800" dirty="0" smtClean="0">
                <a:solidFill>
                  <a:schemeClr val="tx1"/>
                </a:solidFill>
                <a:cs typeface="Arial"/>
              </a:rPr>
              <a:t> </a:t>
            </a:r>
            <a:r>
              <a:rPr lang="en-US" altLang="sr-Latn-RS" sz="1800" dirty="0" err="1" smtClean="0">
                <a:solidFill>
                  <a:schemeClr val="tx1"/>
                </a:solidFill>
                <a:cs typeface="Arial"/>
              </a:rPr>
              <a:t>iskaza</a:t>
            </a:r>
            <a:r>
              <a:rPr lang="en-US" altLang="sr-Latn-RS" sz="1800" dirty="0" smtClean="0">
                <a:solidFill>
                  <a:schemeClr val="tx1"/>
                </a:solidFill>
                <a:cs typeface="Arial"/>
              </a:rPr>
              <a:t> </a:t>
            </a:r>
            <a:r>
              <a:rPr lang="en-US" altLang="sr-Latn-RS" sz="1800" dirty="0" err="1" smtClean="0">
                <a:solidFill>
                  <a:schemeClr val="tx1"/>
                </a:solidFill>
                <a:cs typeface="Arial"/>
              </a:rPr>
              <a:t>ove</a:t>
            </a:r>
            <a:r>
              <a:rPr lang="en-US" altLang="sr-Latn-RS" sz="1800" dirty="0" smtClean="0">
                <a:solidFill>
                  <a:schemeClr val="tx1"/>
                </a:solidFill>
                <a:cs typeface="Arial"/>
              </a:rPr>
              <a:t> </a:t>
            </a:r>
            <a:r>
              <a:rPr lang="en-US" altLang="sr-Latn-RS" sz="1800" dirty="0" err="1" smtClean="0">
                <a:solidFill>
                  <a:schemeClr val="tx1"/>
                </a:solidFill>
                <a:cs typeface="Arial"/>
              </a:rPr>
              <a:t>svjedokinje</a:t>
            </a:r>
            <a:r>
              <a:rPr lang="en-US" altLang="sr-Latn-RS" sz="1800" dirty="0" smtClean="0">
                <a:solidFill>
                  <a:schemeClr val="tx1"/>
                </a:solidFill>
                <a:cs typeface="Arial"/>
              </a:rPr>
              <a:t>, </a:t>
            </a:r>
            <a:r>
              <a:rPr lang="en-US" altLang="sr-Latn-RS" sz="1800" dirty="0" err="1" smtClean="0">
                <a:solidFill>
                  <a:schemeClr val="tx1"/>
                </a:solidFill>
                <a:cs typeface="Arial"/>
              </a:rPr>
              <a:t>neosnovani</a:t>
            </a:r>
            <a:r>
              <a:rPr lang="en-US" altLang="sr-Latn-RS" sz="1800" dirty="0" smtClean="0">
                <a:solidFill>
                  <a:schemeClr val="tx1"/>
                </a:solidFill>
                <a:cs typeface="Arial"/>
              </a:rPr>
              <a:t> </a:t>
            </a:r>
            <a:r>
              <a:rPr lang="en-US" altLang="sr-Latn-RS" sz="1800" dirty="0" err="1" smtClean="0">
                <a:solidFill>
                  <a:schemeClr val="tx1"/>
                </a:solidFill>
                <a:cs typeface="Arial"/>
              </a:rPr>
              <a:t>žalbeni</a:t>
            </a:r>
            <a:r>
              <a:rPr lang="en-US" altLang="sr-Latn-RS" sz="1800" dirty="0" smtClean="0">
                <a:solidFill>
                  <a:schemeClr val="tx1"/>
                </a:solidFill>
                <a:cs typeface="Arial"/>
              </a:rPr>
              <a:t> </a:t>
            </a:r>
            <a:r>
              <a:rPr lang="en-US" altLang="sr-Latn-RS" sz="1800" dirty="0" err="1" smtClean="0">
                <a:solidFill>
                  <a:schemeClr val="tx1"/>
                </a:solidFill>
                <a:cs typeface="Arial"/>
              </a:rPr>
              <a:t>prigovori</a:t>
            </a:r>
            <a:r>
              <a:rPr lang="en-US" altLang="sr-Latn-RS" sz="1800" dirty="0" smtClean="0">
                <a:solidFill>
                  <a:schemeClr val="tx1"/>
                </a:solidFill>
                <a:cs typeface="Arial"/>
              </a:rPr>
              <a:t> </a:t>
            </a:r>
            <a:r>
              <a:rPr lang="en-US" altLang="sr-Latn-RS" sz="1800" dirty="0" err="1" smtClean="0">
                <a:solidFill>
                  <a:schemeClr val="tx1"/>
                </a:solidFill>
                <a:cs typeface="Arial"/>
              </a:rPr>
              <a:t>branioca</a:t>
            </a:r>
            <a:r>
              <a:rPr lang="en-US" altLang="sr-Latn-RS" sz="1800" dirty="0" smtClean="0">
                <a:solidFill>
                  <a:schemeClr val="tx1"/>
                </a:solidFill>
                <a:cs typeface="Arial"/>
              </a:rPr>
              <a:t>, </a:t>
            </a:r>
            <a:r>
              <a:rPr lang="en-US" altLang="sr-Latn-RS" sz="1800" dirty="0" err="1" smtClean="0">
                <a:solidFill>
                  <a:schemeClr val="tx1"/>
                </a:solidFill>
                <a:cs typeface="Arial"/>
              </a:rPr>
              <a:t>kojima</a:t>
            </a:r>
            <a:r>
              <a:rPr lang="en-US" altLang="sr-Latn-RS" sz="1800" dirty="0" smtClean="0">
                <a:solidFill>
                  <a:schemeClr val="tx1"/>
                </a:solidFill>
                <a:cs typeface="Arial"/>
              </a:rPr>
              <a:t> se  </a:t>
            </a:r>
            <a:r>
              <a:rPr lang="en-US" altLang="sr-Latn-RS" sz="1800" dirty="0" err="1" smtClean="0">
                <a:solidFill>
                  <a:schemeClr val="tx1"/>
                </a:solidFill>
                <a:cs typeface="Arial"/>
              </a:rPr>
              <a:t>jednom</a:t>
            </a:r>
            <a:r>
              <a:rPr lang="en-US" altLang="sr-Latn-RS" sz="1800" dirty="0" smtClean="0">
                <a:solidFill>
                  <a:schemeClr val="tx1"/>
                </a:solidFill>
                <a:cs typeface="Arial"/>
              </a:rPr>
              <a:t> </a:t>
            </a:r>
            <a:r>
              <a:rPr lang="en-US" altLang="sr-Latn-RS" sz="1800" dirty="0" err="1" smtClean="0">
                <a:solidFill>
                  <a:schemeClr val="tx1"/>
                </a:solidFill>
                <a:cs typeface="Arial"/>
              </a:rPr>
              <a:t>opširnom</a:t>
            </a:r>
            <a:r>
              <a:rPr lang="en-US" altLang="sr-Latn-RS" sz="1800" dirty="0" smtClean="0">
                <a:solidFill>
                  <a:schemeClr val="tx1"/>
                </a:solidFill>
                <a:cs typeface="Arial"/>
              </a:rPr>
              <a:t> </a:t>
            </a:r>
            <a:r>
              <a:rPr lang="en-US" altLang="sr-Latn-RS" sz="1800" dirty="0" err="1" smtClean="0">
                <a:solidFill>
                  <a:schemeClr val="tx1"/>
                </a:solidFill>
                <a:cs typeface="Arial"/>
              </a:rPr>
              <a:t>analizom</a:t>
            </a:r>
            <a:r>
              <a:rPr lang="en-US" altLang="sr-Latn-RS" sz="1800" dirty="0" smtClean="0">
                <a:solidFill>
                  <a:schemeClr val="tx1"/>
                </a:solidFill>
                <a:cs typeface="Arial"/>
              </a:rPr>
              <a:t> </a:t>
            </a:r>
            <a:r>
              <a:rPr lang="en-US" altLang="sr-Latn-RS" sz="1800" dirty="0" err="1" smtClean="0">
                <a:solidFill>
                  <a:schemeClr val="tx1"/>
                </a:solidFill>
                <a:cs typeface="Arial"/>
              </a:rPr>
              <a:t>njegovog</a:t>
            </a:r>
            <a:r>
              <a:rPr lang="en-US" altLang="sr-Latn-RS" sz="1800" dirty="0" smtClean="0">
                <a:solidFill>
                  <a:schemeClr val="tx1"/>
                </a:solidFill>
                <a:cs typeface="Arial"/>
              </a:rPr>
              <a:t> </a:t>
            </a:r>
            <a:r>
              <a:rPr lang="en-US" altLang="sr-Latn-RS" sz="1800" dirty="0" err="1" smtClean="0">
                <a:solidFill>
                  <a:schemeClr val="tx1"/>
                </a:solidFill>
                <a:cs typeface="Arial"/>
              </a:rPr>
              <a:t>sadržaja</a:t>
            </a:r>
            <a:r>
              <a:rPr lang="en-US" altLang="sr-Latn-RS" sz="1800" dirty="0" smtClean="0">
                <a:solidFill>
                  <a:schemeClr val="tx1"/>
                </a:solidFill>
                <a:cs typeface="Arial"/>
              </a:rPr>
              <a:t>, </a:t>
            </a:r>
            <a:r>
              <a:rPr lang="en-US" altLang="sr-Latn-RS" sz="1800" dirty="0" err="1" smtClean="0">
                <a:solidFill>
                  <a:schemeClr val="tx1"/>
                </a:solidFill>
                <a:cs typeface="Arial"/>
              </a:rPr>
              <a:t>ukazuje</a:t>
            </a:r>
            <a:r>
              <a:rPr lang="en-US" altLang="sr-Latn-RS" sz="1800" dirty="0" smtClean="0">
                <a:solidFill>
                  <a:schemeClr val="tx1"/>
                </a:solidFill>
                <a:cs typeface="Arial"/>
              </a:rPr>
              <a:t> </a:t>
            </a:r>
            <a:r>
              <a:rPr lang="en-US" altLang="sr-Latn-RS" sz="1800" dirty="0" err="1" smtClean="0">
                <a:solidFill>
                  <a:schemeClr val="tx1"/>
                </a:solidFill>
                <a:cs typeface="Arial"/>
              </a:rPr>
              <a:t>na</a:t>
            </a:r>
            <a:r>
              <a:rPr lang="en-US" altLang="sr-Latn-RS" sz="1800" dirty="0" smtClean="0">
                <a:solidFill>
                  <a:schemeClr val="tx1"/>
                </a:solidFill>
                <a:cs typeface="Arial"/>
              </a:rPr>
              <a:t> </a:t>
            </a:r>
            <a:r>
              <a:rPr lang="en-US" altLang="sr-Latn-RS" sz="1800" dirty="0" err="1" smtClean="0">
                <a:solidFill>
                  <a:schemeClr val="tx1"/>
                </a:solidFill>
                <a:cs typeface="Arial"/>
              </a:rPr>
              <a:t>razlike</a:t>
            </a:r>
            <a:r>
              <a:rPr lang="en-US" altLang="sr-Latn-RS" sz="1800" dirty="0" smtClean="0">
                <a:solidFill>
                  <a:schemeClr val="tx1"/>
                </a:solidFill>
                <a:cs typeface="Arial"/>
              </a:rPr>
              <a:t> </a:t>
            </a:r>
            <a:r>
              <a:rPr lang="en-US" altLang="sr-Latn-RS" sz="1800" dirty="0" err="1" smtClean="0">
                <a:solidFill>
                  <a:schemeClr val="tx1"/>
                </a:solidFill>
                <a:cs typeface="Arial"/>
              </a:rPr>
              <a:t>između</a:t>
            </a:r>
            <a:r>
              <a:rPr lang="en-US" altLang="sr-Latn-RS" sz="1800" dirty="0" smtClean="0">
                <a:solidFill>
                  <a:schemeClr val="tx1"/>
                </a:solidFill>
                <a:cs typeface="Arial"/>
              </a:rPr>
              <a:t> </a:t>
            </a:r>
            <a:r>
              <a:rPr lang="en-US" altLang="sr-Latn-RS" sz="1800" dirty="0" err="1" smtClean="0">
                <a:solidFill>
                  <a:schemeClr val="tx1"/>
                </a:solidFill>
                <a:cs typeface="Arial"/>
              </a:rPr>
              <a:t>iskaza</a:t>
            </a:r>
            <a:r>
              <a:rPr lang="en-US" altLang="sr-Latn-RS" sz="1800" dirty="0" smtClean="0">
                <a:solidFill>
                  <a:schemeClr val="tx1"/>
                </a:solidFill>
                <a:cs typeface="Arial"/>
              </a:rPr>
              <a:t> </a:t>
            </a:r>
            <a:r>
              <a:rPr lang="en-US" altLang="sr-Latn-RS" sz="1800" dirty="0" err="1" smtClean="0">
                <a:solidFill>
                  <a:schemeClr val="tx1"/>
                </a:solidFill>
                <a:cs typeface="Arial"/>
              </a:rPr>
              <a:t>oštećene</a:t>
            </a:r>
            <a:r>
              <a:rPr lang="en-US" altLang="sr-Latn-RS" sz="1800" dirty="0" smtClean="0">
                <a:solidFill>
                  <a:schemeClr val="tx1"/>
                </a:solidFill>
                <a:cs typeface="Arial"/>
              </a:rPr>
              <a:t> D</a:t>
            </a:r>
            <a:r>
              <a:rPr lang="bs-Latn-BA" altLang="sr-Latn-RS" sz="1800" dirty="0" smtClean="0">
                <a:solidFill>
                  <a:schemeClr val="tx1"/>
                </a:solidFill>
                <a:cs typeface="Arial"/>
              </a:rPr>
              <a:t>.</a:t>
            </a:r>
            <a:r>
              <a:rPr lang="en-US" altLang="sr-Latn-RS" sz="1800" dirty="0" smtClean="0">
                <a:solidFill>
                  <a:schemeClr val="tx1"/>
                </a:solidFill>
                <a:cs typeface="Arial"/>
              </a:rPr>
              <a:t>S</a:t>
            </a:r>
            <a:r>
              <a:rPr lang="bs-Latn-BA" altLang="sr-Latn-RS" sz="1800" dirty="0" smtClean="0">
                <a:solidFill>
                  <a:schemeClr val="tx1"/>
                </a:solidFill>
                <a:cs typeface="Arial"/>
              </a:rPr>
              <a:t>.</a:t>
            </a:r>
            <a:r>
              <a:rPr lang="en-US" altLang="sr-Latn-RS" sz="1800" dirty="0" smtClean="0">
                <a:solidFill>
                  <a:schemeClr val="tx1"/>
                </a:solidFill>
                <a:cs typeface="Arial"/>
              </a:rPr>
              <a:t> </a:t>
            </a:r>
            <a:r>
              <a:rPr lang="en-US" altLang="sr-Latn-RS" sz="1800" dirty="0" err="1" smtClean="0">
                <a:solidFill>
                  <a:schemeClr val="tx1"/>
                </a:solidFill>
                <a:cs typeface="Arial"/>
              </a:rPr>
              <a:t>sa</a:t>
            </a:r>
            <a:r>
              <a:rPr lang="en-US" altLang="sr-Latn-RS" sz="1800" dirty="0" smtClean="0">
                <a:solidFill>
                  <a:schemeClr val="tx1"/>
                </a:solidFill>
                <a:cs typeface="Arial"/>
              </a:rPr>
              <a:t> </a:t>
            </a:r>
            <a:r>
              <a:rPr lang="en-US" altLang="sr-Latn-RS" sz="1800" dirty="0" err="1" smtClean="0">
                <a:solidFill>
                  <a:schemeClr val="tx1"/>
                </a:solidFill>
                <a:cs typeface="Arial"/>
              </a:rPr>
              <a:t>jedne</a:t>
            </a:r>
            <a:r>
              <a:rPr lang="en-US" altLang="sr-Latn-RS" sz="1800" dirty="0" smtClean="0">
                <a:solidFill>
                  <a:schemeClr val="tx1"/>
                </a:solidFill>
                <a:cs typeface="Arial"/>
              </a:rPr>
              <a:t> </a:t>
            </a:r>
            <a:r>
              <a:rPr lang="en-US" altLang="sr-Latn-RS" sz="1800" dirty="0" err="1" smtClean="0">
                <a:solidFill>
                  <a:schemeClr val="tx1"/>
                </a:solidFill>
                <a:cs typeface="Arial"/>
              </a:rPr>
              <a:t>strane</a:t>
            </a:r>
            <a:r>
              <a:rPr lang="en-US" altLang="sr-Latn-RS" sz="1800" dirty="0" smtClean="0">
                <a:solidFill>
                  <a:schemeClr val="tx1"/>
                </a:solidFill>
                <a:cs typeface="Arial"/>
              </a:rPr>
              <a:t>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iskaza</a:t>
            </a:r>
            <a:r>
              <a:rPr lang="en-US" altLang="sr-Latn-RS" sz="1800" dirty="0" smtClean="0">
                <a:solidFill>
                  <a:schemeClr val="tx1"/>
                </a:solidFill>
                <a:cs typeface="Arial"/>
              </a:rPr>
              <a:t> </a:t>
            </a:r>
            <a:r>
              <a:rPr lang="en-US" altLang="sr-Latn-RS" sz="1800" dirty="0" err="1" smtClean="0">
                <a:solidFill>
                  <a:schemeClr val="tx1"/>
                </a:solidFill>
                <a:cs typeface="Arial"/>
              </a:rPr>
              <a:t>svjedokinje</a:t>
            </a:r>
            <a:r>
              <a:rPr lang="en-US" altLang="sr-Latn-RS" sz="1800" dirty="0" smtClean="0">
                <a:solidFill>
                  <a:schemeClr val="tx1"/>
                </a:solidFill>
                <a:cs typeface="Arial"/>
              </a:rPr>
              <a:t> F</a:t>
            </a:r>
            <a:r>
              <a:rPr lang="bs-Latn-BA" altLang="sr-Latn-RS" sz="1800" dirty="0" smtClean="0">
                <a:solidFill>
                  <a:schemeClr val="tx1"/>
                </a:solidFill>
                <a:cs typeface="Arial"/>
              </a:rPr>
              <a:t>.</a:t>
            </a:r>
            <a:r>
              <a:rPr lang="en-US" altLang="sr-Latn-RS" sz="1800" dirty="0" smtClean="0">
                <a:solidFill>
                  <a:schemeClr val="tx1"/>
                </a:solidFill>
                <a:cs typeface="Arial"/>
              </a:rPr>
              <a:t>S</a:t>
            </a:r>
            <a:r>
              <a:rPr lang="bs-Latn-BA" altLang="sr-Latn-RS" sz="1800" dirty="0" smtClean="0">
                <a:solidFill>
                  <a:schemeClr val="tx1"/>
                </a:solidFill>
                <a:cs typeface="Arial"/>
              </a:rPr>
              <a:t>.</a:t>
            </a:r>
            <a:r>
              <a:rPr lang="en-US" altLang="sr-Latn-RS" sz="1800" dirty="0" smtClean="0">
                <a:solidFill>
                  <a:schemeClr val="tx1"/>
                </a:solidFill>
                <a:cs typeface="Arial"/>
              </a:rPr>
              <a:t>, </a:t>
            </a:r>
            <a:r>
              <a:rPr lang="en-US" altLang="sr-Latn-RS" sz="1800" dirty="0" err="1" smtClean="0">
                <a:solidFill>
                  <a:schemeClr val="tx1"/>
                </a:solidFill>
                <a:cs typeface="Arial"/>
              </a:rPr>
              <a:t>te</a:t>
            </a:r>
            <a:r>
              <a:rPr lang="en-US" altLang="sr-Latn-RS" sz="1800" dirty="0" smtClean="0">
                <a:solidFill>
                  <a:schemeClr val="tx1"/>
                </a:solidFill>
                <a:cs typeface="Arial"/>
              </a:rPr>
              <a:t> </a:t>
            </a:r>
            <a:r>
              <a:rPr lang="en-US" altLang="sr-Latn-RS" sz="1800" dirty="0" err="1" smtClean="0">
                <a:solidFill>
                  <a:schemeClr val="tx1"/>
                </a:solidFill>
                <a:cs typeface="Arial"/>
              </a:rPr>
              <a:t>svjedokinje</a:t>
            </a:r>
            <a:r>
              <a:rPr lang="en-US" altLang="sr-Latn-RS" sz="1800" dirty="0" smtClean="0">
                <a:solidFill>
                  <a:schemeClr val="tx1"/>
                </a:solidFill>
                <a:cs typeface="Arial"/>
              </a:rPr>
              <a:t> S</a:t>
            </a:r>
            <a:r>
              <a:rPr lang="bs-Latn-BA" altLang="sr-Latn-RS" sz="1800" dirty="0" smtClean="0">
                <a:solidFill>
                  <a:schemeClr val="tx1"/>
                </a:solidFill>
                <a:cs typeface="Arial"/>
              </a:rPr>
              <a:t>.</a:t>
            </a:r>
            <a:r>
              <a:rPr lang="en-US" altLang="sr-Latn-RS" sz="1800" dirty="0" smtClean="0">
                <a:solidFill>
                  <a:schemeClr val="tx1"/>
                </a:solidFill>
                <a:cs typeface="Arial"/>
              </a:rPr>
              <a:t>S</a:t>
            </a:r>
            <a:r>
              <a:rPr lang="bs-Latn-BA" altLang="sr-Latn-RS" sz="1800" dirty="0" smtClean="0">
                <a:solidFill>
                  <a:schemeClr val="tx1"/>
                </a:solidFill>
                <a:cs typeface="Arial"/>
              </a:rPr>
              <a:t>.</a:t>
            </a:r>
            <a:r>
              <a:rPr lang="en-US" altLang="sr-Latn-RS" sz="1800" dirty="0" smtClean="0">
                <a:solidFill>
                  <a:schemeClr val="tx1"/>
                </a:solidFill>
                <a:cs typeface="Arial"/>
              </a:rPr>
              <a:t>, </a:t>
            </a:r>
            <a:r>
              <a:rPr lang="en-US" altLang="sr-Latn-RS" sz="1800" dirty="0" err="1" smtClean="0">
                <a:solidFill>
                  <a:schemeClr val="tx1"/>
                </a:solidFill>
                <a:cs typeface="Arial"/>
              </a:rPr>
              <a:t>sa</a:t>
            </a:r>
            <a:r>
              <a:rPr lang="en-US" altLang="sr-Latn-RS" sz="1800" dirty="0" smtClean="0">
                <a:solidFill>
                  <a:schemeClr val="tx1"/>
                </a:solidFill>
                <a:cs typeface="Arial"/>
              </a:rPr>
              <a:t> </a:t>
            </a:r>
            <a:r>
              <a:rPr lang="en-US" altLang="sr-Latn-RS" sz="1800" dirty="0" err="1" smtClean="0">
                <a:solidFill>
                  <a:schemeClr val="tx1"/>
                </a:solidFill>
                <a:cs typeface="Arial"/>
              </a:rPr>
              <a:t>druge</a:t>
            </a:r>
            <a:r>
              <a:rPr lang="en-US" altLang="sr-Latn-RS" sz="1800" dirty="0" smtClean="0">
                <a:solidFill>
                  <a:schemeClr val="tx1"/>
                </a:solidFill>
                <a:cs typeface="Arial"/>
              </a:rPr>
              <a:t> </a:t>
            </a:r>
            <a:r>
              <a:rPr lang="en-US" altLang="sr-Latn-RS" sz="1800" dirty="0" err="1" smtClean="0">
                <a:solidFill>
                  <a:schemeClr val="tx1"/>
                </a:solidFill>
                <a:cs typeface="Arial"/>
              </a:rPr>
              <a:t>strane</a:t>
            </a:r>
            <a:r>
              <a:rPr lang="en-US" altLang="sr-Latn-RS" sz="1800" dirty="0" smtClean="0">
                <a:solidFill>
                  <a:schemeClr val="tx1"/>
                </a:solidFill>
                <a:cs typeface="Arial"/>
              </a:rPr>
              <a:t>, </a:t>
            </a:r>
            <a:r>
              <a:rPr lang="en-US" altLang="sr-Latn-RS" sz="1800" dirty="0" err="1" smtClean="0">
                <a:solidFill>
                  <a:schemeClr val="tx1"/>
                </a:solidFill>
                <a:cs typeface="Arial"/>
              </a:rPr>
              <a:t>koje</a:t>
            </a:r>
            <a:r>
              <a:rPr lang="en-US" altLang="sr-Latn-RS" sz="1800" dirty="0" smtClean="0">
                <a:solidFill>
                  <a:schemeClr val="tx1"/>
                </a:solidFill>
                <a:cs typeface="Arial"/>
              </a:rPr>
              <a:t>, </a:t>
            </a:r>
            <a:r>
              <a:rPr lang="en-US" altLang="sr-Latn-RS" sz="1800" dirty="0" err="1" smtClean="0">
                <a:solidFill>
                  <a:schemeClr val="tx1"/>
                </a:solidFill>
                <a:cs typeface="Arial"/>
              </a:rPr>
              <a:t>po</a:t>
            </a:r>
            <a:r>
              <a:rPr lang="en-US" altLang="sr-Latn-RS" sz="1800" dirty="0" smtClean="0">
                <a:solidFill>
                  <a:schemeClr val="tx1"/>
                </a:solidFill>
                <a:cs typeface="Arial"/>
              </a:rPr>
              <a:t> </a:t>
            </a:r>
            <a:r>
              <a:rPr lang="en-US" altLang="sr-Latn-RS" sz="1800" dirty="0" err="1" smtClean="0">
                <a:solidFill>
                  <a:schemeClr val="tx1"/>
                </a:solidFill>
                <a:cs typeface="Arial"/>
              </a:rPr>
              <a:t>ocjeni</a:t>
            </a:r>
            <a:r>
              <a:rPr lang="en-US" altLang="sr-Latn-RS" sz="1800" dirty="0" smtClean="0">
                <a:solidFill>
                  <a:schemeClr val="tx1"/>
                </a:solidFill>
                <a:cs typeface="Arial"/>
              </a:rPr>
              <a:t> </a:t>
            </a:r>
            <a:r>
              <a:rPr lang="en-US" altLang="sr-Latn-RS" sz="1800" dirty="0" err="1" smtClean="0">
                <a:solidFill>
                  <a:schemeClr val="tx1"/>
                </a:solidFill>
                <a:cs typeface="Arial"/>
              </a:rPr>
              <a:t>ovog</a:t>
            </a:r>
            <a:r>
              <a:rPr lang="en-US" altLang="sr-Latn-RS" sz="1800" dirty="0" smtClean="0">
                <a:solidFill>
                  <a:schemeClr val="tx1"/>
                </a:solidFill>
                <a:cs typeface="Arial"/>
              </a:rPr>
              <a:t> </a:t>
            </a:r>
            <a:r>
              <a:rPr lang="en-US" altLang="sr-Latn-RS" sz="1800" dirty="0" err="1" smtClean="0">
                <a:solidFill>
                  <a:schemeClr val="tx1"/>
                </a:solidFill>
                <a:cs typeface="Arial"/>
              </a:rPr>
              <a:t>suda</a:t>
            </a:r>
            <a:r>
              <a:rPr lang="en-US" altLang="sr-Latn-RS" sz="1800" dirty="0" smtClean="0">
                <a:solidFill>
                  <a:schemeClr val="tx1"/>
                </a:solidFill>
                <a:cs typeface="Arial"/>
              </a:rPr>
              <a:t> ne </a:t>
            </a:r>
            <a:r>
              <a:rPr lang="en-US" altLang="sr-Latn-RS" sz="1800" dirty="0" err="1" smtClean="0">
                <a:solidFill>
                  <a:schemeClr val="tx1"/>
                </a:solidFill>
                <a:cs typeface="Arial"/>
              </a:rPr>
              <a:t>odnose</a:t>
            </a:r>
            <a:r>
              <a:rPr lang="en-US" altLang="sr-Latn-RS" sz="1800" dirty="0" smtClean="0">
                <a:solidFill>
                  <a:schemeClr val="tx1"/>
                </a:solidFill>
                <a:cs typeface="Arial"/>
              </a:rPr>
              <a:t> se </a:t>
            </a:r>
            <a:r>
              <a:rPr lang="en-US" altLang="sr-Latn-RS" sz="1800" dirty="0" err="1" smtClean="0">
                <a:solidFill>
                  <a:schemeClr val="tx1"/>
                </a:solidFill>
                <a:cs typeface="Arial"/>
              </a:rPr>
              <a:t>na</a:t>
            </a:r>
            <a:r>
              <a:rPr lang="en-US" altLang="sr-Latn-RS" sz="1800" dirty="0" smtClean="0">
                <a:solidFill>
                  <a:schemeClr val="tx1"/>
                </a:solidFill>
                <a:cs typeface="Arial"/>
              </a:rPr>
              <a:t> </a:t>
            </a:r>
            <a:r>
              <a:rPr lang="en-US" altLang="sr-Latn-RS" sz="1800" dirty="0" err="1" smtClean="0">
                <a:solidFill>
                  <a:schemeClr val="tx1"/>
                </a:solidFill>
                <a:cs typeface="Arial"/>
              </a:rPr>
              <a:t>bitne</a:t>
            </a:r>
            <a:r>
              <a:rPr lang="en-US" altLang="sr-Latn-RS" sz="1800" dirty="0" smtClean="0">
                <a:solidFill>
                  <a:schemeClr val="tx1"/>
                </a:solidFill>
                <a:cs typeface="Arial"/>
              </a:rPr>
              <a:t> </a:t>
            </a:r>
            <a:r>
              <a:rPr lang="en-US" altLang="sr-Latn-RS" sz="1800" dirty="0" err="1" smtClean="0">
                <a:solidFill>
                  <a:schemeClr val="tx1"/>
                </a:solidFill>
                <a:cs typeface="Arial"/>
              </a:rPr>
              <a:t>činjenice</a:t>
            </a:r>
            <a:r>
              <a:rPr lang="en-US" altLang="sr-Latn-RS" sz="1800" dirty="0" smtClean="0">
                <a:solidFill>
                  <a:schemeClr val="tx1"/>
                </a:solidFill>
                <a:cs typeface="Arial"/>
              </a:rPr>
              <a:t>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koje</a:t>
            </a:r>
            <a:r>
              <a:rPr lang="en-US" altLang="sr-Latn-RS" sz="1800" dirty="0" smtClean="0">
                <a:solidFill>
                  <a:schemeClr val="tx1"/>
                </a:solidFill>
                <a:cs typeface="Arial"/>
              </a:rPr>
              <a:t> </a:t>
            </a:r>
            <a:r>
              <a:rPr lang="en-US" altLang="sr-Latn-RS" sz="1800" dirty="0" err="1" smtClean="0">
                <a:solidFill>
                  <a:schemeClr val="tx1"/>
                </a:solidFill>
                <a:cs typeface="Arial"/>
              </a:rPr>
              <a:t>razlike</a:t>
            </a:r>
            <a:r>
              <a:rPr lang="en-US" altLang="sr-Latn-RS" sz="1800" dirty="0" smtClean="0">
                <a:solidFill>
                  <a:schemeClr val="tx1"/>
                </a:solidFill>
                <a:cs typeface="Arial"/>
              </a:rPr>
              <a:t> </a:t>
            </a:r>
            <a:r>
              <a:rPr lang="en-US" altLang="sr-Latn-RS" sz="1800" dirty="0" err="1" smtClean="0">
                <a:solidFill>
                  <a:schemeClr val="tx1"/>
                </a:solidFill>
                <a:cs typeface="Arial"/>
              </a:rPr>
              <a:t>prihvata</a:t>
            </a:r>
            <a:r>
              <a:rPr lang="en-US" altLang="sr-Latn-RS" sz="1800" dirty="0" smtClean="0">
                <a:solidFill>
                  <a:schemeClr val="tx1"/>
                </a:solidFill>
                <a:cs typeface="Arial"/>
              </a:rPr>
              <a:t>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prvostepeni</a:t>
            </a:r>
            <a:r>
              <a:rPr lang="en-US" altLang="sr-Latn-RS" sz="1800" dirty="0" smtClean="0">
                <a:solidFill>
                  <a:schemeClr val="tx1"/>
                </a:solidFill>
                <a:cs typeface="Arial"/>
              </a:rPr>
              <a:t> sud </a:t>
            </a:r>
            <a:r>
              <a:rPr lang="en-US" altLang="sr-Latn-RS" sz="1800" dirty="0" err="1" smtClean="0">
                <a:solidFill>
                  <a:schemeClr val="tx1"/>
                </a:solidFill>
                <a:cs typeface="Arial"/>
              </a:rPr>
              <a:t>i</a:t>
            </a:r>
            <a:r>
              <a:rPr lang="en-US" altLang="sr-Latn-RS" sz="1800" dirty="0" smtClean="0">
                <a:solidFill>
                  <a:schemeClr val="tx1"/>
                </a:solidFill>
                <a:cs typeface="Arial"/>
              </a:rPr>
              <a:t> </a:t>
            </a:r>
            <a:r>
              <a:rPr lang="en-US" altLang="sr-Latn-RS" sz="1800" dirty="0" err="1" smtClean="0">
                <a:solidFill>
                  <a:schemeClr val="tx1"/>
                </a:solidFill>
                <a:cs typeface="Arial"/>
              </a:rPr>
              <a:t>obrazlaže</a:t>
            </a:r>
            <a:r>
              <a:rPr lang="en-US" altLang="sr-Latn-RS" sz="1800" dirty="0" smtClean="0">
                <a:solidFill>
                  <a:schemeClr val="tx1"/>
                </a:solidFill>
                <a:cs typeface="Arial"/>
              </a:rPr>
              <a:t> </a:t>
            </a:r>
            <a:r>
              <a:rPr lang="en-US" altLang="sr-Latn-RS" sz="1800" dirty="0" err="1" smtClean="0">
                <a:solidFill>
                  <a:schemeClr val="tx1"/>
                </a:solidFill>
                <a:cs typeface="Arial"/>
              </a:rPr>
              <a:t>ih</a:t>
            </a:r>
            <a:r>
              <a:rPr lang="en-US" altLang="sr-Latn-RS" sz="1800" dirty="0" smtClean="0">
                <a:solidFill>
                  <a:schemeClr val="tx1"/>
                </a:solidFill>
                <a:cs typeface="Arial"/>
              </a:rPr>
              <a:t> u </a:t>
            </a:r>
            <a:r>
              <a:rPr lang="en-US" altLang="sr-Latn-RS" sz="1800" dirty="0" err="1" smtClean="0">
                <a:solidFill>
                  <a:schemeClr val="tx1"/>
                </a:solidFill>
                <a:cs typeface="Arial"/>
              </a:rPr>
              <a:t>pobijanoj</a:t>
            </a:r>
            <a:r>
              <a:rPr lang="en-US" altLang="sr-Latn-RS" sz="1800" dirty="0" smtClean="0">
                <a:solidFill>
                  <a:schemeClr val="tx1"/>
                </a:solidFill>
                <a:cs typeface="Arial"/>
              </a:rPr>
              <a:t> </a:t>
            </a:r>
            <a:r>
              <a:rPr lang="en-US" altLang="sr-Latn-RS" sz="1800" dirty="0" err="1" smtClean="0">
                <a:solidFill>
                  <a:schemeClr val="tx1"/>
                </a:solidFill>
                <a:cs typeface="Arial"/>
              </a:rPr>
              <a:t>presudi</a:t>
            </a:r>
            <a:r>
              <a:rPr lang="en-US" altLang="sr-Latn-RS" sz="1800" dirty="0" smtClean="0">
                <a:solidFill>
                  <a:schemeClr val="tx1"/>
                </a:solidFill>
                <a:cs typeface="Arial"/>
              </a:rPr>
              <a:t>, </a:t>
            </a:r>
            <a:r>
              <a:rPr lang="en-US" altLang="sr-Latn-RS" sz="1800" dirty="0" err="1" smtClean="0">
                <a:solidFill>
                  <a:schemeClr val="tx1"/>
                </a:solidFill>
                <a:cs typeface="Arial"/>
              </a:rPr>
              <a:t>navodeći</a:t>
            </a:r>
            <a:r>
              <a:rPr lang="en-US" altLang="sr-Latn-RS" sz="1800" dirty="0" smtClean="0">
                <a:solidFill>
                  <a:schemeClr val="tx1"/>
                </a:solidFill>
                <a:cs typeface="Arial"/>
              </a:rPr>
              <a:t> da se </a:t>
            </a:r>
            <a:r>
              <a:rPr lang="en-US" altLang="sr-Latn-RS" sz="1800" dirty="0" err="1" smtClean="0">
                <a:solidFill>
                  <a:schemeClr val="tx1"/>
                </a:solidFill>
                <a:cs typeface="Arial"/>
              </a:rPr>
              <a:t>zbog</a:t>
            </a:r>
            <a:r>
              <a:rPr lang="en-US" altLang="sr-Latn-RS" sz="1800" dirty="0" smtClean="0">
                <a:solidFill>
                  <a:schemeClr val="tx1"/>
                </a:solidFill>
                <a:cs typeface="Arial"/>
              </a:rPr>
              <a:t> </a:t>
            </a:r>
            <a:r>
              <a:rPr lang="en-US" altLang="sr-Latn-RS" sz="1800" dirty="0" err="1" smtClean="0">
                <a:solidFill>
                  <a:schemeClr val="tx1"/>
                </a:solidFill>
                <a:cs typeface="Arial"/>
              </a:rPr>
              <a:t>protoka</a:t>
            </a:r>
            <a:r>
              <a:rPr lang="en-US" altLang="sr-Latn-RS" sz="1800" dirty="0" smtClean="0">
                <a:solidFill>
                  <a:schemeClr val="tx1"/>
                </a:solidFill>
                <a:cs typeface="Arial"/>
              </a:rPr>
              <a:t> </a:t>
            </a:r>
            <a:r>
              <a:rPr lang="en-US" altLang="sr-Latn-RS" sz="1800" dirty="0" err="1" smtClean="0">
                <a:solidFill>
                  <a:schemeClr val="tx1"/>
                </a:solidFill>
                <a:cs typeface="Arial"/>
              </a:rPr>
              <a:t>vremena</a:t>
            </a:r>
            <a:r>
              <a:rPr lang="en-US" altLang="sr-Latn-RS" sz="1800" dirty="0" smtClean="0">
                <a:solidFill>
                  <a:schemeClr val="tx1"/>
                </a:solidFill>
                <a:cs typeface="Arial"/>
              </a:rPr>
              <a:t>, </a:t>
            </a:r>
            <a:r>
              <a:rPr lang="en-US" altLang="sr-Latn-RS" sz="1800" dirty="0" err="1" smtClean="0">
                <a:solidFill>
                  <a:schemeClr val="tx1"/>
                </a:solidFill>
                <a:cs typeface="Arial"/>
              </a:rPr>
              <a:t>svjedokinje</a:t>
            </a:r>
            <a:r>
              <a:rPr lang="en-US" altLang="sr-Latn-RS" sz="1800" dirty="0" smtClean="0">
                <a:solidFill>
                  <a:schemeClr val="tx1"/>
                </a:solidFill>
                <a:cs typeface="Arial"/>
              </a:rPr>
              <a:t> ne </a:t>
            </a:r>
            <a:r>
              <a:rPr lang="en-US" altLang="sr-Latn-RS" sz="1800" dirty="0" err="1" smtClean="0">
                <a:solidFill>
                  <a:schemeClr val="tx1"/>
                </a:solidFill>
                <a:cs typeface="Arial"/>
              </a:rPr>
              <a:t>mogu</a:t>
            </a:r>
            <a:r>
              <a:rPr lang="en-US" altLang="sr-Latn-RS" sz="1800" dirty="0" smtClean="0">
                <a:solidFill>
                  <a:schemeClr val="tx1"/>
                </a:solidFill>
                <a:cs typeface="Arial"/>
              </a:rPr>
              <a:t> </a:t>
            </a:r>
            <a:r>
              <a:rPr lang="en-US" altLang="sr-Latn-RS" sz="1800" dirty="0" err="1" smtClean="0">
                <a:solidFill>
                  <a:schemeClr val="tx1"/>
                </a:solidFill>
                <a:cs typeface="Arial"/>
              </a:rPr>
              <a:t>sjetiti</a:t>
            </a:r>
            <a:r>
              <a:rPr lang="en-US" altLang="sr-Latn-RS" sz="1800" dirty="0" smtClean="0">
                <a:solidFill>
                  <a:schemeClr val="tx1"/>
                </a:solidFill>
                <a:cs typeface="Arial"/>
              </a:rPr>
              <a:t> </a:t>
            </a:r>
            <a:r>
              <a:rPr lang="en-US" altLang="sr-Latn-RS" sz="1800" dirty="0" err="1" smtClean="0">
                <a:solidFill>
                  <a:schemeClr val="tx1"/>
                </a:solidFill>
                <a:cs typeface="Arial"/>
              </a:rPr>
              <a:t>svih</a:t>
            </a:r>
            <a:r>
              <a:rPr lang="en-US" altLang="sr-Latn-RS" sz="1800" dirty="0" smtClean="0">
                <a:solidFill>
                  <a:schemeClr val="tx1"/>
                </a:solidFill>
                <a:cs typeface="Arial"/>
              </a:rPr>
              <a:t> </a:t>
            </a:r>
            <a:r>
              <a:rPr lang="en-US" altLang="sr-Latn-RS" sz="1800" dirty="0" err="1" smtClean="0">
                <a:solidFill>
                  <a:schemeClr val="tx1"/>
                </a:solidFill>
                <a:cs typeface="Arial"/>
              </a:rPr>
              <a:t>detalja</a:t>
            </a:r>
            <a:r>
              <a:rPr lang="en-US" altLang="sr-Latn-RS" sz="1800" dirty="0" smtClean="0">
                <a:solidFill>
                  <a:schemeClr val="tx1"/>
                </a:solidFill>
                <a:cs typeface="Arial"/>
              </a:rPr>
              <a:t>, </a:t>
            </a:r>
            <a:r>
              <a:rPr lang="en-US" altLang="sr-Latn-RS" sz="1800" dirty="0" err="1" smtClean="0">
                <a:solidFill>
                  <a:schemeClr val="tx1"/>
                </a:solidFill>
                <a:cs typeface="Arial"/>
              </a:rPr>
              <a:t>niti</a:t>
            </a:r>
            <a:r>
              <a:rPr lang="en-US" altLang="sr-Latn-RS" sz="1800" dirty="0" smtClean="0">
                <a:solidFill>
                  <a:schemeClr val="tx1"/>
                </a:solidFill>
                <a:cs typeface="Arial"/>
              </a:rPr>
              <a:t> </a:t>
            </a:r>
            <a:r>
              <a:rPr lang="en-US" altLang="sr-Latn-RS" sz="1800" dirty="0" err="1" smtClean="0">
                <a:solidFill>
                  <a:schemeClr val="tx1"/>
                </a:solidFill>
                <a:cs typeface="Arial"/>
              </a:rPr>
              <a:t>te</a:t>
            </a:r>
            <a:r>
              <a:rPr lang="en-US" altLang="sr-Latn-RS" sz="1800" dirty="0" smtClean="0">
                <a:solidFill>
                  <a:schemeClr val="tx1"/>
                </a:solidFill>
                <a:cs typeface="Arial"/>
              </a:rPr>
              <a:t> </a:t>
            </a:r>
            <a:r>
              <a:rPr lang="en-US" altLang="sr-Latn-RS" sz="1800" dirty="0" err="1" smtClean="0">
                <a:solidFill>
                  <a:schemeClr val="tx1"/>
                </a:solidFill>
                <a:cs typeface="Arial"/>
              </a:rPr>
              <a:t>razlike</a:t>
            </a:r>
            <a:r>
              <a:rPr lang="en-US" altLang="sr-Latn-RS" sz="1800" dirty="0" smtClean="0">
                <a:solidFill>
                  <a:schemeClr val="tx1"/>
                </a:solidFill>
                <a:cs typeface="Arial"/>
              </a:rPr>
              <a:t> </a:t>
            </a:r>
            <a:r>
              <a:rPr lang="en-US" altLang="sr-Latn-RS" sz="1800" dirty="0" err="1" smtClean="0">
                <a:solidFill>
                  <a:schemeClr val="tx1"/>
                </a:solidFill>
                <a:cs typeface="Arial"/>
              </a:rPr>
              <a:t>mogu</a:t>
            </a:r>
            <a:r>
              <a:rPr lang="en-US" altLang="sr-Latn-RS" sz="1800" dirty="0" smtClean="0">
                <a:solidFill>
                  <a:schemeClr val="tx1"/>
                </a:solidFill>
                <a:cs typeface="Arial"/>
              </a:rPr>
              <a:t> </a:t>
            </a:r>
            <a:r>
              <a:rPr lang="en-US" altLang="sr-Latn-RS" sz="1800" dirty="0" err="1" smtClean="0">
                <a:solidFill>
                  <a:schemeClr val="tx1"/>
                </a:solidFill>
                <a:cs typeface="Arial"/>
              </a:rPr>
              <a:t>dovesti</a:t>
            </a:r>
            <a:r>
              <a:rPr lang="en-US" altLang="sr-Latn-RS" sz="1800" dirty="0" smtClean="0">
                <a:solidFill>
                  <a:schemeClr val="tx1"/>
                </a:solidFill>
                <a:cs typeface="Arial"/>
              </a:rPr>
              <a:t> u </a:t>
            </a:r>
            <a:r>
              <a:rPr lang="en-US" altLang="sr-Latn-RS" sz="1800" dirty="0" err="1" smtClean="0">
                <a:solidFill>
                  <a:schemeClr val="tx1"/>
                </a:solidFill>
                <a:cs typeface="Arial"/>
              </a:rPr>
              <a:t>sumnju</a:t>
            </a:r>
            <a:r>
              <a:rPr lang="en-US" altLang="sr-Latn-RS" sz="1800" dirty="0" smtClean="0">
                <a:solidFill>
                  <a:schemeClr val="tx1"/>
                </a:solidFill>
                <a:cs typeface="Arial"/>
              </a:rPr>
              <a:t> </a:t>
            </a:r>
            <a:r>
              <a:rPr lang="en-US" altLang="sr-Latn-RS" sz="1800" dirty="0" err="1" smtClean="0">
                <a:solidFill>
                  <a:schemeClr val="tx1"/>
                </a:solidFill>
                <a:cs typeface="Arial"/>
              </a:rPr>
              <a:t>vjerodostojnost</a:t>
            </a:r>
            <a:r>
              <a:rPr lang="en-US" altLang="sr-Latn-RS" sz="1800" dirty="0" smtClean="0">
                <a:solidFill>
                  <a:schemeClr val="tx1"/>
                </a:solidFill>
                <a:cs typeface="Arial"/>
              </a:rPr>
              <a:t> </a:t>
            </a:r>
            <a:r>
              <a:rPr lang="en-US" altLang="sr-Latn-RS" sz="1800" dirty="0" err="1" smtClean="0">
                <a:solidFill>
                  <a:schemeClr val="tx1"/>
                </a:solidFill>
                <a:cs typeface="Arial"/>
              </a:rPr>
              <a:t>iskaza</a:t>
            </a:r>
            <a:r>
              <a:rPr lang="en-US" altLang="sr-Latn-RS" sz="1800" dirty="0" smtClean="0">
                <a:solidFill>
                  <a:schemeClr val="tx1"/>
                </a:solidFill>
                <a:cs typeface="Arial"/>
              </a:rPr>
              <a:t> </a:t>
            </a:r>
            <a:r>
              <a:rPr lang="en-US" altLang="sr-Latn-RS" sz="1800" dirty="0" err="1" smtClean="0">
                <a:solidFill>
                  <a:schemeClr val="tx1"/>
                </a:solidFill>
                <a:cs typeface="Arial"/>
              </a:rPr>
              <a:t>oštećene</a:t>
            </a:r>
            <a:r>
              <a:rPr lang="en-US" altLang="sr-Latn-RS" sz="1800" dirty="0" smtClean="0">
                <a:solidFill>
                  <a:schemeClr val="tx1"/>
                </a:solidFill>
                <a:cs typeface="Arial"/>
              </a:rPr>
              <a:t> D</a:t>
            </a:r>
            <a:r>
              <a:rPr lang="bs-Latn-BA" altLang="sr-Latn-RS" sz="1800" dirty="0" smtClean="0">
                <a:solidFill>
                  <a:schemeClr val="tx1"/>
                </a:solidFill>
                <a:cs typeface="Arial"/>
              </a:rPr>
              <a:t>.</a:t>
            </a:r>
            <a:r>
              <a:rPr lang="en-US" altLang="sr-Latn-RS" sz="1800" dirty="0" smtClean="0">
                <a:solidFill>
                  <a:schemeClr val="tx1"/>
                </a:solidFill>
                <a:cs typeface="Arial"/>
              </a:rPr>
              <a:t>S</a:t>
            </a:r>
            <a:r>
              <a:rPr lang="bs-Latn-BA" altLang="sr-Latn-RS" sz="1800" dirty="0" smtClean="0">
                <a:solidFill>
                  <a:schemeClr val="tx1"/>
                </a:solidFill>
                <a:cs typeface="Arial"/>
              </a:rPr>
              <a:t>.</a:t>
            </a:r>
            <a:r>
              <a:rPr lang="en-US" altLang="sr-Latn-RS" sz="1800" dirty="0" smtClean="0">
                <a:solidFill>
                  <a:schemeClr val="tx1"/>
                </a:solidFill>
                <a:cs typeface="Arial"/>
              </a:rPr>
              <a:t>, </a:t>
            </a:r>
            <a:r>
              <a:rPr lang="en-US" altLang="sr-Latn-RS" sz="1800" dirty="0" err="1" smtClean="0">
                <a:solidFill>
                  <a:schemeClr val="tx1"/>
                </a:solidFill>
                <a:cs typeface="Arial"/>
              </a:rPr>
              <a:t>obzirom</a:t>
            </a:r>
            <a:r>
              <a:rPr lang="en-US" altLang="sr-Latn-RS" sz="1800" dirty="0" smtClean="0">
                <a:solidFill>
                  <a:schemeClr val="tx1"/>
                </a:solidFill>
                <a:cs typeface="Arial"/>
              </a:rPr>
              <a:t> da je </a:t>
            </a:r>
            <a:r>
              <a:rPr lang="en-US" altLang="sr-Latn-RS" sz="1800" dirty="0" err="1" smtClean="0">
                <a:solidFill>
                  <a:schemeClr val="tx1"/>
                </a:solidFill>
                <a:cs typeface="Arial"/>
              </a:rPr>
              <a:t>njeno</a:t>
            </a:r>
            <a:r>
              <a:rPr lang="en-US" altLang="sr-Latn-RS" sz="1800" dirty="0" smtClean="0">
                <a:solidFill>
                  <a:schemeClr val="tx1"/>
                </a:solidFill>
                <a:cs typeface="Arial"/>
              </a:rPr>
              <a:t> </a:t>
            </a:r>
            <a:r>
              <a:rPr lang="en-US" altLang="sr-Latn-RS" sz="1800" dirty="0" err="1" smtClean="0">
                <a:solidFill>
                  <a:schemeClr val="tx1"/>
                </a:solidFill>
                <a:cs typeface="Arial"/>
              </a:rPr>
              <a:t>svjedočenje</a:t>
            </a:r>
            <a:r>
              <a:rPr lang="en-US" altLang="sr-Latn-RS" sz="1800" dirty="0" smtClean="0">
                <a:solidFill>
                  <a:schemeClr val="tx1"/>
                </a:solidFill>
                <a:cs typeface="Arial"/>
              </a:rPr>
              <a:t> </a:t>
            </a:r>
            <a:r>
              <a:rPr lang="en-US" altLang="sr-Latn-RS" sz="1800" dirty="0" err="1" smtClean="0">
                <a:solidFill>
                  <a:schemeClr val="tx1"/>
                </a:solidFill>
                <a:cs typeface="Arial"/>
              </a:rPr>
              <a:t>dosljedno</a:t>
            </a:r>
            <a:r>
              <a:rPr lang="en-US" altLang="sr-Latn-RS" sz="1800" dirty="0" smtClean="0">
                <a:solidFill>
                  <a:schemeClr val="tx1"/>
                </a:solidFill>
                <a:cs typeface="Arial"/>
              </a:rPr>
              <a:t> u </a:t>
            </a:r>
            <a:r>
              <a:rPr lang="en-US" altLang="sr-Latn-RS" sz="1800" dirty="0" err="1" smtClean="0">
                <a:solidFill>
                  <a:schemeClr val="tx1"/>
                </a:solidFill>
                <a:cs typeface="Arial"/>
              </a:rPr>
              <a:t>izlaganju</a:t>
            </a:r>
            <a:r>
              <a:rPr lang="en-US" altLang="sr-Latn-RS" sz="1800" dirty="0" smtClean="0">
                <a:solidFill>
                  <a:schemeClr val="tx1"/>
                </a:solidFill>
                <a:cs typeface="Arial"/>
              </a:rPr>
              <a:t> </a:t>
            </a:r>
            <a:r>
              <a:rPr lang="en-US" altLang="sr-Latn-RS" sz="1800" dirty="0" err="1" smtClean="0">
                <a:solidFill>
                  <a:schemeClr val="tx1"/>
                </a:solidFill>
                <a:cs typeface="Arial"/>
              </a:rPr>
              <a:t>bitnih</a:t>
            </a:r>
            <a:r>
              <a:rPr lang="en-US" altLang="sr-Latn-RS" sz="1800" dirty="0" smtClean="0">
                <a:solidFill>
                  <a:schemeClr val="tx1"/>
                </a:solidFill>
                <a:cs typeface="Arial"/>
              </a:rPr>
              <a:t> </a:t>
            </a:r>
            <a:r>
              <a:rPr lang="en-US" altLang="sr-Latn-RS" sz="1800" dirty="0" err="1" smtClean="0">
                <a:solidFill>
                  <a:schemeClr val="tx1"/>
                </a:solidFill>
                <a:cs typeface="Arial"/>
              </a:rPr>
              <a:t>detalja</a:t>
            </a:r>
            <a:r>
              <a:rPr lang="bs-Latn-BA" altLang="sr-Latn-RS" sz="1800" dirty="0" smtClean="0">
                <a:solidFill>
                  <a:schemeClr val="tx1"/>
                </a:solidFill>
                <a:cs typeface="Arial"/>
              </a:rPr>
              <a:t>”</a:t>
            </a:r>
            <a:r>
              <a:rPr lang="en-US" altLang="sr-Latn-RS" sz="1800" dirty="0" smtClean="0">
                <a:solidFill>
                  <a:schemeClr val="tx1"/>
                </a:solidFill>
                <a:cs typeface="Arial"/>
              </a:rPr>
              <a:t>. </a:t>
            </a:r>
            <a:endParaRPr lang="bs-Latn-BA" altLang="sr-Latn-RS" sz="1800" dirty="0" smtClean="0">
              <a:solidFill>
                <a:schemeClr val="tx1"/>
              </a:solidFill>
              <a:cs typeface="Arial"/>
            </a:endParaRPr>
          </a:p>
          <a:p>
            <a:pPr marL="0" indent="0" eaLnBrk="1" hangingPunct="1">
              <a:buFontTx/>
              <a:buNone/>
              <a:defRPr/>
            </a:pPr>
            <a:endParaRPr lang="en-US"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altLang="sr-Latn-RS" sz="3200" dirty="0">
                <a:solidFill>
                  <a:prstClr val="white"/>
                </a:solidFill>
                <a:cs typeface="Arial" panose="020B0604020202020204" pitchFamily="34" charset="0"/>
              </a:rPr>
              <a:t>Ocjena vjerodostojnosti iskaza svjedoka</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a:spcAft>
                <a:spcPts val="0"/>
              </a:spcAft>
              <a:buNone/>
            </a:pPr>
            <a:r>
              <a:rPr lang="hr-HR" dirty="0" smtClean="0">
                <a:latin typeface="Times New Roman" panose="02020603050405020304" pitchFamily="18" charset="0"/>
                <a:ea typeface="Times New Roman" panose="02020603050405020304" pitchFamily="18" charset="0"/>
              </a:rPr>
              <a:t>„Izvjesne </a:t>
            </a:r>
            <a:r>
              <a:rPr lang="hr-HR" dirty="0">
                <a:latin typeface="Times New Roman" panose="02020603050405020304" pitchFamily="18" charset="0"/>
                <a:ea typeface="Times New Roman" panose="02020603050405020304" pitchFamily="18" charset="0"/>
              </a:rPr>
              <a:t>razlike koje postoje u mnogobrojnim iskazima kako svjedoka </a:t>
            </a:r>
            <a:r>
              <a:rPr lang="hr-HR" dirty="0" err="1" smtClean="0">
                <a:latin typeface="Times New Roman" panose="02020603050405020304" pitchFamily="18" charset="0"/>
                <a:ea typeface="Times New Roman" panose="02020603050405020304" pitchFamily="18" charset="0"/>
              </a:rPr>
              <a:t>Ž.S.,tako</a:t>
            </a:r>
            <a:r>
              <a:rPr lang="hr-HR" dirty="0" smtClean="0">
                <a:latin typeface="Times New Roman" panose="02020603050405020304" pitchFamily="18" charset="0"/>
                <a:ea typeface="Times New Roman" panose="02020603050405020304" pitchFamily="18" charset="0"/>
              </a:rPr>
              <a:t> </a:t>
            </a:r>
            <a:r>
              <a:rPr lang="hr-HR" dirty="0">
                <a:latin typeface="Times New Roman" panose="02020603050405020304" pitchFamily="18" charset="0"/>
                <a:ea typeface="Times New Roman" panose="02020603050405020304" pitchFamily="18" charset="0"/>
              </a:rPr>
              <a:t>i ostalih svjedoka, koje su dali u ovom krivičnom predmetu, kako na glavnom pretresu, tako i u istrazi, rezultat su proteka vremena od preko 20 godina, u kojem se mnogi detalji događaja mogu zaboraviti, gdje se ne može od svjedoka očekivati da pamte sve detalje i okolnosti događaja, kojih je bilo mnogo i odvijali se na različitim lokacijama ili da se na identičan način sjete svih pojedinosti predmetnih događaja, imajući pri tom u vidu da se radilo o ratnim događajima, koja su svakako jedno stresno iskustvo, pa je logično da se svjedoci nekih detalja sjećaju bolje, a nekih slabije, što sve, neminovno ne ruši kredibilitet ovih svjedoka. U svakom slučaju, iskazi svjedoka </a:t>
            </a:r>
            <a:r>
              <a:rPr lang="sr-Cyrl-RS" dirty="0" err="1">
                <a:latin typeface="Times New Roman" panose="02020603050405020304" pitchFamily="18" charset="0"/>
                <a:ea typeface="Times New Roman" panose="02020603050405020304" pitchFamily="18" charset="0"/>
              </a:rPr>
              <a:t>oštećenog</a:t>
            </a:r>
            <a:r>
              <a:rPr lang="sr-Cyrl-RS" dirty="0">
                <a:latin typeface="Times New Roman" panose="02020603050405020304" pitchFamily="18" charset="0"/>
                <a:ea typeface="Times New Roman" panose="02020603050405020304" pitchFamily="18" charset="0"/>
              </a:rPr>
              <a:t> </a:t>
            </a:r>
            <a:r>
              <a:rPr lang="hr-HR" dirty="0" smtClean="0">
                <a:latin typeface="Times New Roman" panose="02020603050405020304" pitchFamily="18" charset="0"/>
                <a:ea typeface="Times New Roman" panose="02020603050405020304" pitchFamily="18" charset="0"/>
              </a:rPr>
              <a:t>Ž,S, te </a:t>
            </a:r>
            <a:r>
              <a:rPr lang="hr-HR" dirty="0">
                <a:latin typeface="Times New Roman" panose="02020603050405020304" pitchFamily="18" charset="0"/>
                <a:ea typeface="Times New Roman" panose="02020603050405020304" pitchFamily="18" charset="0"/>
              </a:rPr>
              <a:t>veći broj ostalih svjedoka optužbe se u mnogo čemu prepliću, nadovezuju i dopunjuju, te na taj način čine jednu potpunu i objektivnu sliku o učešću optuženog u kritičnim događajima.</a:t>
            </a:r>
            <a:r>
              <a:rPr lang="hr-HR" b="1"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Osim</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toga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nenavođenje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optuženog</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kao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izvršioca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djela</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nekim</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od</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ranijih</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iskaza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pojedinih</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svjedoka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znači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ti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svjedoci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pretresu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pred</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prvostepenim</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sudom</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nisu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govorili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istinu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kako</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to</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žalbi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branioca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ističe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obzirom</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isti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saslušavani</a:t>
            </a:r>
            <a:r>
              <a:rPr lang="sr-Cyrl-RS" dirty="0">
                <a:latin typeface="Times New Roman" panose="02020603050405020304" pitchFamily="18" charset="0"/>
                <a:ea typeface="Times New Roman" panose="02020603050405020304" pitchFamily="18" charset="0"/>
              </a:rPr>
              <a:t> o </a:t>
            </a:r>
            <a:r>
              <a:rPr lang="sr-Cyrl-RS" dirty="0" err="1">
                <a:latin typeface="Times New Roman" panose="02020603050405020304" pitchFamily="18" charset="0"/>
                <a:ea typeface="Times New Roman" panose="02020603050405020304" pitchFamily="18" charset="0"/>
              </a:rPr>
              <a:t>događajima</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objektima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području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Opštine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Derventa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gdje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su</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bili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zatočeni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civili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srpske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nacionalnosti</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od</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strane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raznih</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službi</a:t>
            </a:r>
            <a:r>
              <a:rPr lang="sr-Cyrl-RS" dirty="0">
                <a:latin typeface="Times New Roman" panose="02020603050405020304" pitchFamily="18" charset="0"/>
                <a:ea typeface="Times New Roman" panose="02020603050405020304" pitchFamily="18" charset="0"/>
              </a:rPr>
              <a:t> u </a:t>
            </a:r>
            <a:r>
              <a:rPr lang="sr-Cyrl-RS" dirty="0" err="1">
                <a:latin typeface="Times New Roman" panose="02020603050405020304" pitchFamily="18" charset="0"/>
                <a:ea typeface="Times New Roman" panose="02020603050405020304" pitchFamily="18" charset="0"/>
              </a:rPr>
              <a:t>različitim</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postupcima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prema</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više</a:t>
            </a:r>
            <a:r>
              <a:rPr lang="sr-Cyrl-RS" dirty="0">
                <a:latin typeface="Times New Roman" panose="02020603050405020304" pitchFamily="18" charset="0"/>
                <a:ea typeface="Times New Roman" panose="02020603050405020304" pitchFamily="18" charset="0"/>
              </a:rPr>
              <a:t> </a:t>
            </a:r>
            <a:r>
              <a:rPr lang="sr-Cyrl-RS" dirty="0" err="1">
                <a:latin typeface="Times New Roman" panose="02020603050405020304" pitchFamily="18" charset="0"/>
                <a:ea typeface="Times New Roman" panose="02020603050405020304" pitchFamily="18" charset="0"/>
              </a:rPr>
              <a:t>osumnjičenih</a:t>
            </a:r>
            <a:r>
              <a:rPr lang="sr-Cyrl-RS" dirty="0" smtClean="0">
                <a:latin typeface="Times New Roman" panose="02020603050405020304" pitchFamily="18" charset="0"/>
                <a:ea typeface="Times New Roman" panose="02020603050405020304" pitchFamily="18" charset="0"/>
              </a:rPr>
              <a:t>.</a:t>
            </a:r>
            <a:r>
              <a:rPr lang="bs-Latn-BA"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69880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a:r>
              <a:rPr lang="sr-Latn-CS" sz="28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mn-cs"/>
              </a:rPr>
              <a:t>Ročište </a:t>
            </a:r>
            <a:r>
              <a:rPr lang="sr-Latn-CS" sz="2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mn-cs"/>
              </a:rPr>
              <a:t>za otvaranje i pregled privremeno oduzetih predmeta</a:t>
            </a:r>
            <a:endParaRPr lang="bs-Latn-BA" altLang="en-US" sz="2800" dirty="0" smtClean="0"/>
          </a:p>
        </p:txBody>
      </p:sp>
      <p:sp>
        <p:nvSpPr>
          <p:cNvPr id="100355" name="Rectangle 3"/>
          <p:cNvSpPr>
            <a:spLocks noGrp="1" noChangeArrowheads="1"/>
          </p:cNvSpPr>
          <p:nvPr>
            <p:ph idx="1"/>
          </p:nvPr>
        </p:nvSpPr>
        <p:spPr>
          <a:xfrm>
            <a:off x="449263" y="1341438"/>
            <a:ext cx="8229600" cy="4525962"/>
          </a:xfrm>
        </p:spPr>
        <p:txBody>
          <a:bodyPr>
            <a:normAutofit/>
          </a:bodyPr>
          <a:lstStyle/>
          <a:p>
            <a:pPr algn="just" eaLnBrk="1" hangingPunct="1"/>
            <a:endParaRPr lang="bs-Latn-BA" altLang="en-US" dirty="0" smtClean="0">
              <a:latin typeface="Tahoma" panose="020B0604030504040204" pitchFamily="34" charset="0"/>
              <a:cs typeface="Times New Roman" panose="02020603050405020304" pitchFamily="18" charset="0"/>
            </a:endParaRPr>
          </a:p>
          <a:p>
            <a:pPr algn="just">
              <a:buNone/>
            </a:pPr>
            <a:r>
              <a:rPr lang="sr-Latn-CS" dirty="0" smtClean="0">
                <a:latin typeface="Times New Roman" panose="02020603050405020304" pitchFamily="18" charset="0"/>
                <a:ea typeface="Calibri" panose="020F0502020204030204" pitchFamily="34" charset="0"/>
              </a:rPr>
              <a:t> </a:t>
            </a:r>
          </a:p>
          <a:p>
            <a:pPr algn="just">
              <a:buNone/>
            </a:pPr>
            <a:r>
              <a:rPr lang="sr-Latn-CS" dirty="0">
                <a:latin typeface="Times New Roman" panose="02020603050405020304" pitchFamily="18" charset="0"/>
                <a:ea typeface="Calibri" panose="020F0502020204030204" pitchFamily="34" charset="0"/>
              </a:rPr>
              <a:t> </a:t>
            </a:r>
            <a:r>
              <a:rPr lang="sr-Latn-CS" dirty="0" smtClean="0">
                <a:latin typeface="Times New Roman" panose="02020603050405020304" pitchFamily="18" charset="0"/>
                <a:ea typeface="Calibri" panose="020F0502020204030204" pitchFamily="34" charset="0"/>
              </a:rPr>
              <a:t> Okolnost </a:t>
            </a:r>
            <a:r>
              <a:rPr lang="sr-Latn-CS" dirty="0">
                <a:latin typeface="Times New Roman" panose="02020603050405020304" pitchFamily="18" charset="0"/>
                <a:ea typeface="Calibri" panose="020F0502020204030204" pitchFamily="34" charset="0"/>
              </a:rPr>
              <a:t>da li je ročište za otvaranje i pregled privremeno oduzetih predmeta održano u odsustvu uredno </a:t>
            </a:r>
            <a:r>
              <a:rPr lang="sr-Latn-CS" dirty="0" err="1">
                <a:latin typeface="Times New Roman" panose="02020603050405020304" pitchFamily="18" charset="0"/>
                <a:ea typeface="Calibri" panose="020F0502020204030204" pitchFamily="34" charset="0"/>
              </a:rPr>
              <a:t>obavještenog</a:t>
            </a:r>
            <a:r>
              <a:rPr lang="sr-Latn-CS" dirty="0">
                <a:latin typeface="Times New Roman" panose="02020603050405020304" pitchFamily="18" charset="0"/>
                <a:ea typeface="Calibri" panose="020F0502020204030204" pitchFamily="34" charset="0"/>
              </a:rPr>
              <a:t> ili </a:t>
            </a:r>
            <a:r>
              <a:rPr lang="sr-Latn-CS" dirty="0" err="1">
                <a:latin typeface="Times New Roman" panose="02020603050405020304" pitchFamily="18" charset="0"/>
                <a:ea typeface="Calibri" panose="020F0502020204030204" pitchFamily="34" charset="0"/>
              </a:rPr>
              <a:t>neobavjštenog</a:t>
            </a:r>
            <a:r>
              <a:rPr lang="sr-Latn-CS" dirty="0">
                <a:latin typeface="Times New Roman" panose="02020603050405020304" pitchFamily="18" charset="0"/>
                <a:ea typeface="Calibri" panose="020F0502020204030204" pitchFamily="34" charset="0"/>
              </a:rPr>
              <a:t> sudije za prethodni postupak, nikako ne može dovesti u pitanje zakonitost tog </a:t>
            </a:r>
            <a:r>
              <a:rPr lang="sr-Latn-CS" dirty="0" smtClean="0">
                <a:latin typeface="Times New Roman" panose="02020603050405020304" pitchFamily="18" charset="0"/>
                <a:ea typeface="Calibri" panose="020F0502020204030204" pitchFamily="34" charset="0"/>
              </a:rPr>
              <a:t>zapisnika, jer </a:t>
            </a:r>
            <a:r>
              <a:rPr lang="sr-Latn-CS" dirty="0">
                <a:latin typeface="Times New Roman" panose="02020603050405020304" pitchFamily="18" charset="0"/>
                <a:ea typeface="Calibri" panose="020F0502020204030204" pitchFamily="34" charset="0"/>
              </a:rPr>
              <a:t>prisustvo sudije za prethodni postupak na tom ročištu, shodno odredbi člana 135. ZKP RS, nije obavezno.</a:t>
            </a: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algn="ctr" eaLnBrk="1" hangingPunct="1"/>
            <a:r>
              <a:rPr lang="bs-Latn-BA" altLang="sr-Latn-RS" sz="3200" dirty="0" smtClean="0">
                <a:solidFill>
                  <a:schemeClr val="tx1"/>
                </a:solidFill>
                <a:cs typeface="Arial" panose="020B0604020202020204" pitchFamily="34" charset="0"/>
              </a:rPr>
              <a:t>Ocjena vjerodostojnosti iskaza svjedoka</a:t>
            </a:r>
            <a:endParaRPr lang="en-US" altLang="en-US" dirty="0" smtClean="0">
              <a:solidFill>
                <a:schemeClr val="tx1"/>
              </a:solidFill>
            </a:endParaRPr>
          </a:p>
        </p:txBody>
      </p:sp>
      <p:sp>
        <p:nvSpPr>
          <p:cNvPr id="3" name="Content Placeholder 2"/>
          <p:cNvSpPr>
            <a:spLocks noGrp="1"/>
          </p:cNvSpPr>
          <p:nvPr>
            <p:ph idx="1"/>
          </p:nvPr>
        </p:nvSpPr>
        <p:spPr/>
        <p:txBody>
          <a:bodyPr>
            <a:normAutofit/>
          </a:bodyPr>
          <a:lstStyle/>
          <a:p>
            <a:pPr algn="just" eaLnBrk="1" hangingPunct="1">
              <a:lnSpc>
                <a:spcPct val="80000"/>
              </a:lnSpc>
              <a:defRPr/>
            </a:pPr>
            <a:r>
              <a:rPr lang="hr-HR" altLang="sr-Latn-RS" sz="1800" dirty="0" smtClean="0">
                <a:solidFill>
                  <a:schemeClr val="tx1"/>
                </a:solidFill>
                <a:cs typeface="Arial"/>
              </a:rPr>
              <a:t> “Naime, suprotno navodima iz žalbe, prvostepeni sud je pravilno postupio kada je, u skladu sa odredbom člana 288. stav 2. ZKP RS, odlučio da se zapisnik o saslušanju svjedoka S.A. iz istrage pročita i koristi kao dokaz na glavnom pretresu, jer se ovaj svjedok, i pored pokušaja prvostepenog suda, nije mogao pronaći. U tom svom iskazu iz istrage, ovaj svjedok je iskazao da mu je „</a:t>
            </a:r>
            <a:r>
              <a:rPr lang="hr-HR" altLang="sr-Latn-RS" sz="1800" dirty="0" err="1" smtClean="0">
                <a:solidFill>
                  <a:schemeClr val="tx1"/>
                </a:solidFill>
                <a:cs typeface="Arial"/>
              </a:rPr>
              <a:t>Kezo</a:t>
            </a:r>
            <a:r>
              <a:rPr lang="hr-HR" altLang="sr-Latn-RS" sz="1800" dirty="0" smtClean="0">
                <a:solidFill>
                  <a:schemeClr val="tx1"/>
                </a:solidFill>
                <a:cs typeface="Arial"/>
              </a:rPr>
              <a:t>“ rekao „da su </a:t>
            </a:r>
            <a:r>
              <a:rPr lang="hr-HR" altLang="sr-Latn-RS" sz="1800" dirty="0" err="1" smtClean="0">
                <a:solidFill>
                  <a:schemeClr val="tx1"/>
                </a:solidFill>
                <a:cs typeface="Arial"/>
              </a:rPr>
              <a:t>naleteli</a:t>
            </a:r>
            <a:r>
              <a:rPr lang="hr-HR" altLang="sr-Latn-RS" sz="1800" dirty="0" smtClean="0">
                <a:solidFill>
                  <a:schemeClr val="tx1"/>
                </a:solidFill>
                <a:cs typeface="Arial"/>
              </a:rPr>
              <a:t> na Rašu i da su ga ubili“. Iz ovog djela njegovog iskaza, moglo bi se pretpostaviti da je lice „</a:t>
            </a:r>
            <a:r>
              <a:rPr lang="hr-HR" altLang="sr-Latn-RS" sz="1800" dirty="0" err="1" smtClean="0">
                <a:solidFill>
                  <a:schemeClr val="tx1"/>
                </a:solidFill>
                <a:cs typeface="Arial"/>
              </a:rPr>
              <a:t>Kezo</a:t>
            </a:r>
            <a:r>
              <a:rPr lang="hr-HR" altLang="sr-Latn-RS" sz="1800" dirty="0" smtClean="0">
                <a:solidFill>
                  <a:schemeClr val="tx1"/>
                </a:solidFill>
                <a:cs typeface="Arial"/>
              </a:rPr>
              <a:t>“ iz G., optuženi N.M. Međutim, samo na osnovu iskaza svjedoka S. iz istrage, </a:t>
            </a:r>
            <a:r>
              <a:rPr lang="hr-HR" altLang="sr-Latn-RS" sz="1800" dirty="0" err="1" smtClean="0">
                <a:solidFill>
                  <a:schemeClr val="tx1"/>
                </a:solidFill>
                <a:cs typeface="Arial"/>
              </a:rPr>
              <a:t>datim</a:t>
            </a:r>
            <a:r>
              <a:rPr lang="hr-HR" altLang="sr-Latn-RS" sz="1800" dirty="0" smtClean="0">
                <a:solidFill>
                  <a:schemeClr val="tx1"/>
                </a:solidFill>
                <a:cs typeface="Arial"/>
              </a:rPr>
              <a:t> pred ovlaštenim službenim licima, koji iskaz je sadržajno nedorečen, bez mogućnosti da odbrana ispita tog svjedoka i kao jedini dokaz iz kojeg bi se moglo pretpostaviti da je upravo optuženi N.M. lišio života oštećene, ne može se izvan razumne sumnje, zaključiti da je optuženi počinio krivično djelo za koje se tereti.</a:t>
            </a:r>
          </a:p>
          <a:p>
            <a:pPr algn="just" eaLnBrk="1" hangingPunct="1">
              <a:lnSpc>
                <a:spcPct val="80000"/>
              </a:lnSpc>
              <a:buFontTx/>
              <a:buNone/>
              <a:defRPr/>
            </a:pPr>
            <a:r>
              <a:rPr lang="hr-HR" altLang="sr-Latn-RS" sz="1800" dirty="0" smtClean="0">
                <a:solidFill>
                  <a:schemeClr val="tx1"/>
                </a:solidFill>
                <a:cs typeface="Arial"/>
              </a:rPr>
              <a:t>     Prema tome, kako sprovedeni dokazi ne upućuju na nesumnjiv zaključak da je  optuženi N.M. počinio krivično djelo za koje se tereti, to je, po ocjeni ovog suda, prvostepeni sud, primjenom principa „</a:t>
            </a:r>
            <a:r>
              <a:rPr lang="hr-HR" altLang="sr-Latn-RS" sz="1800" dirty="0" err="1" smtClean="0">
                <a:solidFill>
                  <a:schemeClr val="tx1"/>
                </a:solidFill>
                <a:cs typeface="Arial"/>
              </a:rPr>
              <a:t>in</a:t>
            </a:r>
            <a:r>
              <a:rPr lang="hr-HR" altLang="sr-Latn-RS" sz="1800" dirty="0" smtClean="0">
                <a:solidFill>
                  <a:schemeClr val="tx1"/>
                </a:solidFill>
                <a:cs typeface="Arial"/>
              </a:rPr>
              <a:t> dubio pro </a:t>
            </a:r>
            <a:r>
              <a:rPr lang="hr-HR" altLang="sr-Latn-RS" sz="1800" dirty="0" err="1" smtClean="0">
                <a:solidFill>
                  <a:schemeClr val="tx1"/>
                </a:solidFill>
                <a:cs typeface="Arial"/>
              </a:rPr>
              <a:t>reo</a:t>
            </a:r>
            <a:r>
              <a:rPr lang="hr-HR" altLang="sr-Latn-RS" sz="1800" dirty="0" smtClean="0">
                <a:solidFill>
                  <a:schemeClr val="tx1"/>
                </a:solidFill>
                <a:cs typeface="Arial"/>
              </a:rPr>
              <a:t>“, pravilno postupio kada je optuženog oslobodio od optužbe, </a:t>
            </a:r>
            <a:r>
              <a:rPr lang="hr-HR" altLang="sr-Latn-RS" sz="1800" dirty="0" err="1" smtClean="0">
                <a:solidFill>
                  <a:schemeClr val="tx1"/>
                </a:solidFill>
                <a:cs typeface="Arial"/>
              </a:rPr>
              <a:t>usljed</a:t>
            </a:r>
            <a:r>
              <a:rPr lang="hr-HR" altLang="sr-Latn-RS" sz="1800" dirty="0" smtClean="0">
                <a:solidFill>
                  <a:schemeClr val="tx1"/>
                </a:solidFill>
                <a:cs typeface="Arial"/>
              </a:rPr>
              <a:t> nedostatka dokaza, a na osnovu odredbe člana 3. stav 2. i 298. </a:t>
            </a:r>
            <a:r>
              <a:rPr lang="hr-HR" altLang="sr-Latn-RS" sz="1800" dirty="0" err="1" smtClean="0">
                <a:solidFill>
                  <a:schemeClr val="tx1"/>
                </a:solidFill>
                <a:cs typeface="Arial"/>
              </a:rPr>
              <a:t>začka</a:t>
            </a:r>
            <a:r>
              <a:rPr lang="hr-HR" altLang="sr-Latn-RS" sz="1800" dirty="0" smtClean="0">
                <a:solidFill>
                  <a:schemeClr val="tx1"/>
                </a:solidFill>
                <a:cs typeface="Arial"/>
              </a:rPr>
              <a:t> v) ZKP RS”. </a:t>
            </a:r>
            <a:endParaRPr lang="bs-Latn-BA" altLang="sr-Latn-RS" sz="1800" dirty="0" smtClean="0">
              <a:solidFill>
                <a:schemeClr val="tx1"/>
              </a:solidFill>
              <a:cs typeface="Arial"/>
            </a:endParaRPr>
          </a:p>
          <a:p>
            <a:pPr marL="0" indent="0" eaLnBrk="1" hangingPunct="1">
              <a:buFontTx/>
              <a:buNone/>
              <a:defRPr/>
            </a:pPr>
            <a:endParaRPr lang="en-US" dirty="0" smtClean="0">
              <a:solidFill>
                <a:schemeClr val="tx1"/>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200" dirty="0" smtClean="0"/>
              <a:t>Iskazi zaštićenih svjedoka</a:t>
            </a:r>
            <a:br>
              <a:rPr lang="bs-Latn-BA" sz="3200" dirty="0" smtClean="0"/>
            </a:br>
            <a:r>
              <a:rPr lang="bs-Latn-BA" sz="3200" dirty="0" smtClean="0"/>
              <a:t>(iz odluke VS RS </a:t>
            </a:r>
            <a:r>
              <a:rPr lang="bs-Latn-BA" sz="3200" dirty="0" err="1" smtClean="0"/>
              <a:t>br</a:t>
            </a:r>
            <a:r>
              <a:rPr lang="bs-Latn-BA" sz="3200" dirty="0" smtClean="0"/>
              <a:t>: </a:t>
            </a:r>
            <a:r>
              <a:rPr lang="bs-Latn-BA" sz="3200" dirty="0">
                <a:latin typeface="Times New Roman" panose="02020603050405020304" pitchFamily="18" charset="0"/>
                <a:ea typeface="Times New Roman" panose="02020603050405020304" pitchFamily="18" charset="0"/>
              </a:rPr>
              <a:t>13 0 К 002084 15 </a:t>
            </a:r>
            <a:r>
              <a:rPr lang="bs-Latn-BA" sz="3200" dirty="0" err="1" smtClean="0">
                <a:latin typeface="Times New Roman" panose="02020603050405020304" pitchFamily="18" charset="0"/>
                <a:ea typeface="Times New Roman" panose="02020603050405020304" pitchFamily="18" charset="0"/>
              </a:rPr>
              <a:t>Kж</a:t>
            </a:r>
            <a:r>
              <a:rPr lang="bs-Latn-BA" sz="3200" dirty="0" smtClean="0">
                <a:latin typeface="Times New Roman" panose="02020603050405020304" pitchFamily="18" charset="0"/>
                <a:ea typeface="Times New Roman" panose="02020603050405020304" pitchFamily="18" charset="0"/>
              </a:rPr>
              <a:t>)</a:t>
            </a:r>
            <a:endParaRPr lang="en-US" sz="3200" dirty="0"/>
          </a:p>
        </p:txBody>
      </p:sp>
      <p:sp>
        <p:nvSpPr>
          <p:cNvPr id="3" name="Content Placeholder 2"/>
          <p:cNvSpPr>
            <a:spLocks noGrp="1"/>
          </p:cNvSpPr>
          <p:nvPr>
            <p:ph idx="1"/>
          </p:nvPr>
        </p:nvSpPr>
        <p:spPr/>
        <p:txBody>
          <a:bodyPr>
            <a:normAutofit fontScale="55000" lnSpcReduction="20000"/>
          </a:bodyPr>
          <a:lstStyle/>
          <a:p>
            <a:pPr marL="8255" indent="0" algn="just">
              <a:spcAft>
                <a:spcPts val="600"/>
              </a:spcAft>
              <a:buNone/>
            </a:pPr>
            <a:r>
              <a:rPr lang="sr-Latn-CS" sz="2900" dirty="0" smtClean="0">
                <a:latin typeface="Times New Roman" panose="02020603050405020304" pitchFamily="18" charset="0"/>
                <a:ea typeface="Times New Roman" panose="02020603050405020304" pitchFamily="18" charset="0"/>
              </a:rPr>
              <a:t>„Isto </a:t>
            </a:r>
            <a:r>
              <a:rPr lang="sr-Latn-CS" sz="2900" dirty="0">
                <a:latin typeface="Times New Roman" panose="02020603050405020304" pitchFamily="18" charset="0"/>
                <a:ea typeface="Times New Roman" panose="02020603050405020304" pitchFamily="18" charset="0"/>
              </a:rPr>
              <a:t>tako, po </a:t>
            </a:r>
            <a:r>
              <a:rPr lang="sr-Latn-CS" sz="2900" dirty="0" err="1">
                <a:latin typeface="Times New Roman" panose="02020603050405020304" pitchFamily="18" charset="0"/>
                <a:ea typeface="Times New Roman" panose="02020603050405020304" pitchFamily="18" charset="0"/>
              </a:rPr>
              <a:t>ocjeni</a:t>
            </a:r>
            <a:r>
              <a:rPr lang="sr-Latn-CS" sz="2900" dirty="0">
                <a:latin typeface="Times New Roman" panose="02020603050405020304" pitchFamily="18" charset="0"/>
                <a:ea typeface="Times New Roman" panose="02020603050405020304" pitchFamily="18" charset="0"/>
              </a:rPr>
              <a:t> ovog suda, zaključak pobijane presude da nema dokaza da je optuženi izvršio radnju iz tačke 7. </a:t>
            </a:r>
            <a:r>
              <a:rPr lang="sr-Latn-CS" sz="2900" dirty="0" err="1">
                <a:latin typeface="Times New Roman" panose="02020603050405020304" pitchFamily="18" charset="0"/>
                <a:ea typeface="Times New Roman" panose="02020603050405020304" pitchFamily="18" charset="0"/>
              </a:rPr>
              <a:t>izmjenjene</a:t>
            </a:r>
            <a:r>
              <a:rPr lang="sr-Latn-CS" sz="2900" dirty="0">
                <a:latin typeface="Times New Roman" panose="02020603050405020304" pitchFamily="18" charset="0"/>
                <a:ea typeface="Times New Roman" panose="02020603050405020304" pitchFamily="18" charset="0"/>
              </a:rPr>
              <a:t> optužnice, je za sada preuranjen, jer je prvostepeni sud pogrešno </a:t>
            </a:r>
            <a:r>
              <a:rPr lang="sr-Latn-CS" sz="2900" dirty="0" err="1">
                <a:latin typeface="Times New Roman" panose="02020603050405020304" pitchFamily="18" charset="0"/>
                <a:ea typeface="Times New Roman" panose="02020603050405020304" pitchFamily="18" charset="0"/>
              </a:rPr>
              <a:t>primjenio</a:t>
            </a:r>
            <a:r>
              <a:rPr lang="sr-Latn-CS" sz="2900" dirty="0">
                <a:latin typeface="Times New Roman" panose="02020603050405020304" pitchFamily="18" charset="0"/>
                <a:ea typeface="Times New Roman" panose="02020603050405020304" pitchFamily="18" charset="0"/>
              </a:rPr>
              <a:t> odredbe Zakona o zaštiti </a:t>
            </a:r>
            <a:r>
              <a:rPr lang="sr-Latn-CS" sz="2900" dirty="0" err="1">
                <a:latin typeface="Times New Roman" panose="02020603050405020304" pitchFamily="18" charset="0"/>
                <a:ea typeface="Times New Roman" panose="02020603050405020304" pitchFamily="18" charset="0"/>
              </a:rPr>
              <a:t>svjedoka</a:t>
            </a:r>
            <a:r>
              <a:rPr lang="sr-Latn-CS" sz="2900" dirty="0">
                <a:latin typeface="Times New Roman" panose="02020603050405020304" pitchFamily="18" charset="0"/>
                <a:ea typeface="Times New Roman" panose="02020603050405020304" pitchFamily="18" charset="0"/>
              </a:rPr>
              <a:t> u krivičnom postupku, kako to s pravom i žalba tužioca ističe. Naime, prvostepeni sud je poklonio </a:t>
            </a:r>
            <a:r>
              <a:rPr lang="sr-Latn-CS" sz="2900" dirty="0" err="1">
                <a:latin typeface="Times New Roman" panose="02020603050405020304" pitchFamily="18" charset="0"/>
                <a:ea typeface="Times New Roman" panose="02020603050405020304" pitchFamily="18" charset="0"/>
              </a:rPr>
              <a:t>vjeru</a:t>
            </a:r>
            <a:r>
              <a:rPr lang="sr-Latn-CS" sz="2900" dirty="0">
                <a:latin typeface="Times New Roman" panose="02020603050405020304" pitchFamily="18" charset="0"/>
                <a:ea typeface="Times New Roman" panose="02020603050405020304" pitchFamily="18" charset="0"/>
              </a:rPr>
              <a:t> iskazu </a:t>
            </a:r>
            <a:r>
              <a:rPr lang="sr-Latn-CS" sz="2900" dirty="0" err="1">
                <a:latin typeface="Times New Roman" panose="02020603050405020304" pitchFamily="18" charset="0"/>
                <a:ea typeface="Times New Roman" panose="02020603050405020304" pitchFamily="18" charset="0"/>
              </a:rPr>
              <a:t>svjedoka</a:t>
            </a:r>
            <a:r>
              <a:rPr lang="sr-Latn-CS" sz="2900" dirty="0">
                <a:latin typeface="Times New Roman" panose="02020603050405020304" pitchFamily="18" charset="0"/>
                <a:ea typeface="Times New Roman" panose="02020603050405020304" pitchFamily="18" charset="0"/>
              </a:rPr>
              <a:t> „Y“, </a:t>
            </a:r>
            <a:r>
              <a:rPr lang="sr-Latn-CS" sz="2900" dirty="0" err="1">
                <a:latin typeface="Times New Roman" panose="02020603050405020304" pitchFamily="18" charset="0"/>
                <a:ea typeface="Times New Roman" panose="02020603050405020304" pitchFamily="18" charset="0"/>
              </a:rPr>
              <a:t>ocjenivši</a:t>
            </a:r>
            <a:r>
              <a:rPr lang="sr-Latn-CS" sz="2900" dirty="0">
                <a:latin typeface="Times New Roman" panose="02020603050405020304" pitchFamily="18" charset="0"/>
                <a:ea typeface="Times New Roman" panose="02020603050405020304" pitchFamily="18" charset="0"/>
              </a:rPr>
              <a:t> ga kao </a:t>
            </a:r>
            <a:r>
              <a:rPr lang="sr-Latn-CS" sz="2900" dirty="0" err="1">
                <a:latin typeface="Times New Roman" panose="02020603050405020304" pitchFamily="18" charset="0"/>
                <a:ea typeface="Times New Roman" panose="02020603050405020304" pitchFamily="18" charset="0"/>
              </a:rPr>
              <a:t>uvjerljivim</a:t>
            </a:r>
            <a:r>
              <a:rPr lang="sr-Latn-CS" sz="2900" dirty="0">
                <a:latin typeface="Times New Roman" panose="02020603050405020304" pitchFamily="18" charset="0"/>
                <a:ea typeface="Times New Roman" panose="02020603050405020304" pitchFamily="18" charset="0"/>
              </a:rPr>
              <a:t> i dosljednim, uz konstataciju da se samo na osnovu iskaza ovog </a:t>
            </a:r>
            <a:r>
              <a:rPr lang="sr-Latn-CS" sz="2900" dirty="0" err="1">
                <a:latin typeface="Times New Roman" panose="02020603050405020304" pitchFamily="18" charset="0"/>
                <a:ea typeface="Times New Roman" panose="02020603050405020304" pitchFamily="18" charset="0"/>
              </a:rPr>
              <a:t>svjedoka</a:t>
            </a:r>
            <a:r>
              <a:rPr lang="sr-Latn-CS" sz="2900" dirty="0">
                <a:latin typeface="Times New Roman" panose="02020603050405020304" pitchFamily="18" charset="0"/>
                <a:ea typeface="Times New Roman" panose="02020603050405020304" pitchFamily="18" charset="0"/>
              </a:rPr>
              <a:t> ne može zasnivati osuđujuća presuda, pozivajući se </a:t>
            </a:r>
            <a:r>
              <a:rPr lang="sr-Latn-CS" sz="2900" dirty="0" err="1">
                <a:latin typeface="Times New Roman" panose="02020603050405020304" pitchFamily="18" charset="0"/>
                <a:ea typeface="Times New Roman" panose="02020603050405020304" pitchFamily="18" charset="0"/>
              </a:rPr>
              <a:t>pritom</a:t>
            </a:r>
            <a:r>
              <a:rPr lang="sr-Latn-CS" sz="2900" dirty="0">
                <a:latin typeface="Times New Roman" panose="02020603050405020304" pitchFamily="18" charset="0"/>
                <a:ea typeface="Times New Roman" panose="02020603050405020304" pitchFamily="18" charset="0"/>
              </a:rPr>
              <a:t> na odredbu člana 23. citiranog Zakona.  Navedenom zakonskom odredbom je propisano da sud ne može zasnivati presudu isključivo na osnovu dokaza iz člana 11. ili član 14. do 22. tog zakona. To znači da sud ne može zasnivati presudu isključivo na zapisnicima o iskazima datim u istrazi i na iskazu zaštićenog </a:t>
            </a:r>
            <a:r>
              <a:rPr lang="sr-Latn-CS" sz="2900" dirty="0" err="1">
                <a:latin typeface="Times New Roman" panose="02020603050405020304" pitchFamily="18" charset="0"/>
                <a:ea typeface="Times New Roman" panose="02020603050405020304" pitchFamily="18" charset="0"/>
              </a:rPr>
              <a:t>svjedoka</a:t>
            </a:r>
            <a:r>
              <a:rPr lang="sr-Latn-CS" sz="2900" dirty="0">
                <a:latin typeface="Times New Roman" panose="02020603050405020304" pitchFamily="18" charset="0"/>
                <a:ea typeface="Times New Roman" panose="02020603050405020304" pitchFamily="18" charset="0"/>
              </a:rPr>
              <a:t>. Odredbom člana 3. stav 4. Zakona o zaštiti </a:t>
            </a:r>
            <a:r>
              <a:rPr lang="sr-Latn-CS" sz="2900" dirty="0" err="1">
                <a:latin typeface="Times New Roman" panose="02020603050405020304" pitchFamily="18" charset="0"/>
                <a:ea typeface="Times New Roman" panose="02020603050405020304" pitchFamily="18" charset="0"/>
              </a:rPr>
              <a:t>svjedoka</a:t>
            </a:r>
            <a:r>
              <a:rPr lang="sr-Latn-CS" sz="2900" dirty="0">
                <a:latin typeface="Times New Roman" panose="02020603050405020304" pitchFamily="18" charset="0"/>
                <a:ea typeface="Times New Roman" panose="02020603050405020304" pitchFamily="18" charset="0"/>
              </a:rPr>
              <a:t> je propisano da je zaštićeni </a:t>
            </a:r>
            <a:r>
              <a:rPr lang="sr-Latn-CS" sz="2900" dirty="0" err="1">
                <a:latin typeface="Times New Roman" panose="02020603050405020304" pitchFamily="18" charset="0"/>
                <a:ea typeface="Times New Roman" panose="02020603050405020304" pitchFamily="18" charset="0"/>
              </a:rPr>
              <a:t>svjedok</a:t>
            </a:r>
            <a:r>
              <a:rPr lang="sr-Latn-CS" sz="2900" dirty="0">
                <a:latin typeface="Times New Roman" panose="02020603050405020304" pitchFamily="18" charset="0"/>
                <a:ea typeface="Times New Roman" panose="02020603050405020304" pitchFamily="18" charset="0"/>
              </a:rPr>
              <a:t> onaj </a:t>
            </a:r>
            <a:r>
              <a:rPr lang="sr-Latn-CS" sz="2900" dirty="0" err="1">
                <a:latin typeface="Times New Roman" panose="02020603050405020304" pitchFamily="18" charset="0"/>
                <a:ea typeface="Times New Roman" panose="02020603050405020304" pitchFamily="18" charset="0"/>
              </a:rPr>
              <a:t>svjedok</a:t>
            </a:r>
            <a:r>
              <a:rPr lang="sr-Latn-CS" sz="2900" dirty="0">
                <a:latin typeface="Times New Roman" panose="02020603050405020304" pitchFamily="18" charset="0"/>
                <a:ea typeface="Times New Roman" panose="02020603050405020304" pitchFamily="18" charset="0"/>
              </a:rPr>
              <a:t> koji se saslušava prema odredbama čl. 14. do 23. tog Zakona. Međutim, </a:t>
            </a:r>
            <a:r>
              <a:rPr lang="sr-Latn-CS" sz="2900" dirty="0" err="1">
                <a:latin typeface="Times New Roman" panose="02020603050405020304" pitchFamily="18" charset="0"/>
                <a:ea typeface="Times New Roman" panose="02020603050405020304" pitchFamily="18" charset="0"/>
              </a:rPr>
              <a:t>svjedok</a:t>
            </a:r>
            <a:r>
              <a:rPr lang="sr-Latn-CS" sz="2900" dirty="0">
                <a:latin typeface="Times New Roman" panose="02020603050405020304" pitchFamily="18" charset="0"/>
                <a:ea typeface="Times New Roman" panose="02020603050405020304" pitchFamily="18" charset="0"/>
              </a:rPr>
              <a:t> „Y“ nije zaštićeni </a:t>
            </a:r>
            <a:r>
              <a:rPr lang="sr-Latn-CS" sz="2900" dirty="0" err="1">
                <a:latin typeface="Times New Roman" panose="02020603050405020304" pitchFamily="18" charset="0"/>
                <a:ea typeface="Times New Roman" panose="02020603050405020304" pitchFamily="18" charset="0"/>
              </a:rPr>
              <a:t>svjedok</a:t>
            </a:r>
            <a:r>
              <a:rPr lang="sr-Latn-CS" sz="2900" dirty="0">
                <a:latin typeface="Times New Roman" panose="02020603050405020304" pitchFamily="18" charset="0"/>
                <a:ea typeface="Times New Roman" panose="02020603050405020304" pitchFamily="18" charset="0"/>
              </a:rPr>
              <a:t> u smislu odredbi člana 14. do 22. Zakona o zaštiti </a:t>
            </a:r>
            <a:r>
              <a:rPr lang="sr-Latn-CS" sz="2900" dirty="0" err="1">
                <a:latin typeface="Times New Roman" panose="02020603050405020304" pitchFamily="18" charset="0"/>
                <a:ea typeface="Times New Roman" panose="02020603050405020304" pitchFamily="18" charset="0"/>
              </a:rPr>
              <a:t>svjedoka</a:t>
            </a:r>
            <a:r>
              <a:rPr lang="sr-Latn-CS" sz="2900" dirty="0">
                <a:latin typeface="Times New Roman" panose="02020603050405020304" pitchFamily="18" charset="0"/>
                <a:ea typeface="Times New Roman" panose="02020603050405020304" pitchFamily="18" charset="0"/>
              </a:rPr>
              <a:t> u krivičnom postupku, kako to pogrešno utvrđuje prvostepeni sud, već je to </a:t>
            </a:r>
            <a:r>
              <a:rPr lang="sr-Latn-CS" sz="2900" dirty="0" err="1">
                <a:latin typeface="Times New Roman" panose="02020603050405020304" pitchFamily="18" charset="0"/>
                <a:ea typeface="Times New Roman" panose="02020603050405020304" pitchFamily="18" charset="0"/>
              </a:rPr>
              <a:t>svjedok</a:t>
            </a:r>
            <a:r>
              <a:rPr lang="sr-Latn-CS" sz="2900" dirty="0">
                <a:latin typeface="Times New Roman" panose="02020603050405020304" pitchFamily="18" charset="0"/>
                <a:ea typeface="Times New Roman" panose="02020603050405020304" pitchFamily="18" charset="0"/>
              </a:rPr>
              <a:t> kojem je određen status </a:t>
            </a:r>
            <a:r>
              <a:rPr lang="sr-Latn-CS" sz="2900" dirty="0" err="1">
                <a:latin typeface="Times New Roman" panose="02020603050405020304" pitchFamily="18" charset="0"/>
                <a:ea typeface="Times New Roman" panose="02020603050405020304" pitchFamily="18" charset="0"/>
              </a:rPr>
              <a:t>svjedoka</a:t>
            </a:r>
            <a:r>
              <a:rPr lang="sr-Latn-CS" sz="2900" dirty="0">
                <a:latin typeface="Times New Roman" panose="02020603050405020304" pitchFamily="18" charset="0"/>
                <a:ea typeface="Times New Roman" panose="02020603050405020304" pitchFamily="18" charset="0"/>
              </a:rPr>
              <a:t> pod </a:t>
            </a:r>
            <a:r>
              <a:rPr lang="sr-Latn-CS" sz="2900" dirty="0" err="1">
                <a:latin typeface="Times New Roman" panose="02020603050405020304" pitchFamily="18" charset="0"/>
                <a:ea typeface="Times New Roman" panose="02020603050405020304" pitchFamily="18" charset="0"/>
              </a:rPr>
              <a:t>prijetnjom</a:t>
            </a:r>
            <a:r>
              <a:rPr lang="sr-Latn-CS" sz="2900" dirty="0">
                <a:latin typeface="Times New Roman" panose="02020603050405020304" pitchFamily="18" charset="0"/>
                <a:ea typeface="Times New Roman" panose="02020603050405020304" pitchFamily="18" charset="0"/>
              </a:rPr>
              <a:t>, uz određivanja </a:t>
            </a:r>
            <a:r>
              <a:rPr lang="sr-Latn-CS" sz="2900" dirty="0" err="1">
                <a:latin typeface="Times New Roman" panose="02020603050405020304" pitchFamily="18" charset="0"/>
                <a:ea typeface="Times New Roman" panose="02020603050405020304" pitchFamily="18" charset="0"/>
              </a:rPr>
              <a:t>mjera</a:t>
            </a:r>
            <a:r>
              <a:rPr lang="sr-Latn-CS" sz="2900" dirty="0">
                <a:latin typeface="Times New Roman" panose="02020603050405020304" pitchFamily="18" charset="0"/>
                <a:ea typeface="Times New Roman" panose="02020603050405020304" pitchFamily="18" charset="0"/>
              </a:rPr>
              <a:t> zaštite iz člana 12. i 13. tog Zakona, čiji lični podaci i sadržaj </a:t>
            </a:r>
            <a:r>
              <a:rPr lang="sr-Latn-CS" sz="2900" dirty="0" err="1">
                <a:latin typeface="Times New Roman" panose="02020603050405020304" pitchFamily="18" charset="0"/>
                <a:ea typeface="Times New Roman" panose="02020603050405020304" pitchFamily="18" charset="0"/>
              </a:rPr>
              <a:t>svjedočenja</a:t>
            </a:r>
            <a:r>
              <a:rPr lang="sr-Latn-CS" sz="2900" dirty="0">
                <a:latin typeface="Times New Roman" panose="02020603050405020304" pitchFamily="18" charset="0"/>
                <a:ea typeface="Times New Roman" panose="02020603050405020304" pitchFamily="18" charset="0"/>
              </a:rPr>
              <a:t> su poznati samo sudu, strankama i braniocu i koji je saslušan na glavnom pretresu pred prvostepenim sudom, iz druge prostorije, uz </a:t>
            </a:r>
            <a:r>
              <a:rPr lang="sr-Latn-CS" sz="2900" dirty="0" err="1">
                <a:latin typeface="Times New Roman" panose="02020603050405020304" pitchFamily="18" charset="0"/>
                <a:ea typeface="Times New Roman" panose="02020603050405020304" pitchFamily="18" charset="0"/>
              </a:rPr>
              <a:t>primjenu</a:t>
            </a:r>
            <a:r>
              <a:rPr lang="sr-Latn-CS" sz="2900" dirty="0">
                <a:latin typeface="Times New Roman" panose="02020603050405020304" pitchFamily="18" charset="0"/>
                <a:ea typeface="Times New Roman" panose="02020603050405020304" pitchFamily="18" charset="0"/>
              </a:rPr>
              <a:t> tehničkih uređaja za prenos slike i zvuka, pa je tako odbrana imala mogućnost da unakrsno ispita ovog </a:t>
            </a:r>
            <a:r>
              <a:rPr lang="sr-Latn-CS" sz="2900" dirty="0" err="1">
                <a:latin typeface="Times New Roman" panose="02020603050405020304" pitchFamily="18" charset="0"/>
                <a:ea typeface="Times New Roman" panose="02020603050405020304" pitchFamily="18" charset="0"/>
              </a:rPr>
              <a:t>svjedoka</a:t>
            </a:r>
            <a:r>
              <a:rPr lang="sr-Latn-CS" sz="2900" b="1" dirty="0">
                <a:latin typeface="Times New Roman" panose="02020603050405020304" pitchFamily="18" charset="0"/>
                <a:ea typeface="Times New Roman" panose="02020603050405020304" pitchFamily="18" charset="0"/>
              </a:rPr>
              <a:t>. </a:t>
            </a:r>
            <a:r>
              <a:rPr lang="sr-Latn-CS" sz="2900" dirty="0">
                <a:latin typeface="Times New Roman" panose="02020603050405020304" pitchFamily="18" charset="0"/>
                <a:ea typeface="Times New Roman" panose="02020603050405020304" pitchFamily="18" charset="0"/>
              </a:rPr>
              <a:t>Dakle, </a:t>
            </a:r>
            <a:r>
              <a:rPr lang="sr-Latn-CS" sz="2900" dirty="0" err="1">
                <a:latin typeface="Times New Roman" panose="02020603050405020304" pitchFamily="18" charset="0"/>
                <a:ea typeface="Times New Roman" panose="02020603050405020304" pitchFamily="18" charset="0"/>
              </a:rPr>
              <a:t>svjedok</a:t>
            </a:r>
            <a:r>
              <a:rPr lang="sr-Latn-CS" sz="2900" dirty="0">
                <a:latin typeface="Times New Roman" panose="02020603050405020304" pitchFamily="18" charset="0"/>
                <a:ea typeface="Times New Roman" panose="02020603050405020304" pitchFamily="18" charset="0"/>
              </a:rPr>
              <a:t>  „Y“, nije zaštićeni </a:t>
            </a:r>
            <a:r>
              <a:rPr lang="sr-Latn-CS" sz="2900" dirty="0" err="1">
                <a:latin typeface="Times New Roman" panose="02020603050405020304" pitchFamily="18" charset="0"/>
                <a:ea typeface="Times New Roman" panose="02020603050405020304" pitchFamily="18" charset="0"/>
              </a:rPr>
              <a:t>svjedok</a:t>
            </a:r>
            <a:r>
              <a:rPr lang="sr-Latn-CS" sz="2900" dirty="0">
                <a:latin typeface="Times New Roman" panose="02020603050405020304" pitchFamily="18" charset="0"/>
                <a:ea typeface="Times New Roman" panose="02020603050405020304" pitchFamily="18" charset="0"/>
              </a:rPr>
              <a:t> u smislu odredbi člana 14. do 22. Zakona o zaštiti </a:t>
            </a:r>
            <a:r>
              <a:rPr lang="sr-Latn-CS" sz="2900" dirty="0" err="1">
                <a:latin typeface="Times New Roman" panose="02020603050405020304" pitchFamily="18" charset="0"/>
                <a:ea typeface="Times New Roman" panose="02020603050405020304" pitchFamily="18" charset="0"/>
              </a:rPr>
              <a:t>svjedoka</a:t>
            </a:r>
            <a:r>
              <a:rPr lang="sr-Latn-CS" sz="2900" dirty="0">
                <a:latin typeface="Times New Roman" panose="02020603050405020304" pitchFamily="18" charset="0"/>
                <a:ea typeface="Times New Roman" panose="02020603050405020304" pitchFamily="18" charset="0"/>
              </a:rPr>
              <a:t> u krivičnom postupku, kako to pogrešno smatra prvostepeni sud.</a:t>
            </a:r>
            <a:r>
              <a:rPr lang="sr-Latn-CS" sz="2900" b="1" dirty="0">
                <a:latin typeface="Times New Roman" panose="02020603050405020304" pitchFamily="18" charset="0"/>
                <a:ea typeface="Times New Roman" panose="02020603050405020304" pitchFamily="18" charset="0"/>
              </a:rPr>
              <a:t> Prema tome, obzirom da je prvostepeni sud pogrešno utvrdio da je </a:t>
            </a:r>
            <a:r>
              <a:rPr lang="sr-Latn-CS" sz="2900" b="1" dirty="0" err="1">
                <a:latin typeface="Times New Roman" panose="02020603050405020304" pitchFamily="18" charset="0"/>
                <a:ea typeface="Times New Roman" panose="02020603050405020304" pitchFamily="18" charset="0"/>
              </a:rPr>
              <a:t>svjedok</a:t>
            </a:r>
            <a:r>
              <a:rPr lang="sr-Latn-CS" sz="2900" b="1" dirty="0">
                <a:latin typeface="Times New Roman" panose="02020603050405020304" pitchFamily="18" charset="0"/>
                <a:ea typeface="Times New Roman" panose="02020603050405020304" pitchFamily="18" charset="0"/>
              </a:rPr>
              <a:t>  „Y“, zaštićeni </a:t>
            </a:r>
            <a:r>
              <a:rPr lang="sr-Latn-CS" sz="2900" b="1" dirty="0" err="1">
                <a:latin typeface="Times New Roman" panose="02020603050405020304" pitchFamily="18" charset="0"/>
                <a:ea typeface="Times New Roman" panose="02020603050405020304" pitchFamily="18" charset="0"/>
              </a:rPr>
              <a:t>svjedok</a:t>
            </a:r>
            <a:r>
              <a:rPr lang="sr-Latn-CS" sz="2900" b="1" dirty="0">
                <a:latin typeface="Times New Roman" panose="02020603050405020304" pitchFamily="18" charset="0"/>
                <a:ea typeface="Times New Roman" panose="02020603050405020304" pitchFamily="18" charset="0"/>
              </a:rPr>
              <a:t> u smislu odredbi člana 14. do 23., to je i zaključak prvostepenog suda u pogledu radnje optuženog u odnosu na oštećenog </a:t>
            </a:r>
            <a:r>
              <a:rPr lang="sr-Latn-CS" sz="2900" b="1" dirty="0" smtClean="0">
                <a:latin typeface="Times New Roman" panose="02020603050405020304" pitchFamily="18" charset="0"/>
                <a:ea typeface="Times New Roman" panose="02020603050405020304" pitchFamily="18" charset="0"/>
              </a:rPr>
              <a:t>S.J., </a:t>
            </a:r>
            <a:r>
              <a:rPr lang="sr-Latn-CS" sz="2900" b="1" dirty="0">
                <a:latin typeface="Times New Roman" panose="02020603050405020304" pitchFamily="18" charset="0"/>
                <a:ea typeface="Times New Roman" panose="02020603050405020304" pitchFamily="18" charset="0"/>
              </a:rPr>
              <a:t>za sada preuranjen. </a:t>
            </a:r>
            <a:r>
              <a:rPr lang="sr-Latn-CS" sz="2900" b="1" dirty="0" smtClean="0">
                <a:latin typeface="Times New Roman" panose="02020603050405020304" pitchFamily="18" charset="0"/>
                <a:ea typeface="Times New Roman" panose="02020603050405020304" pitchFamily="18" charset="0"/>
              </a:rPr>
              <a:t>„ </a:t>
            </a:r>
            <a:endParaRPr lang="en-US" sz="2900" dirty="0">
              <a:latin typeface="Times New Roman" panose="02020603050405020304" pitchFamily="18" charset="0"/>
              <a:ea typeface="Times New Roman" panose="02020603050405020304" pitchFamily="18" charset="0"/>
            </a:endParaRPr>
          </a:p>
          <a:p>
            <a:endParaRPr lang="en-US" sz="2600" dirty="0"/>
          </a:p>
        </p:txBody>
      </p:sp>
    </p:spTree>
    <p:extLst>
      <p:ext uri="{BB962C8B-B14F-4D97-AF65-F5344CB8AC3E}">
        <p14:creationId xmlns:p14="http://schemas.microsoft.com/office/powerpoint/2010/main" val="16472889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sr-Latn-CS" sz="32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
            </a:r>
            <a:br>
              <a:rPr lang="sr-Latn-CS" sz="32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br>
            <a:r>
              <a:rPr lang="sr-Latn-CS" sz="24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Odluka </a:t>
            </a:r>
            <a:r>
              <a:rPr lang="sr-Latn-CS" sz="24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o krivičnoj </a:t>
            </a:r>
            <a:r>
              <a:rPr lang="sr-Latn-CS" sz="24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sankciji</a:t>
            </a:r>
            <a:r>
              <a:rPr lang="bs-Latn-BA"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 </a:t>
            </a:r>
            <a:r>
              <a:rPr lang="bs-Latn-BA" sz="24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
            </a:r>
            <a:br>
              <a:rPr lang="bs-Latn-BA" sz="24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br>
            <a:r>
              <a:rPr lang="bs-Latn-BA"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a:t>
            </a:r>
            <a:r>
              <a:rPr lang="en-US" altLang="en-US" sz="2400" dirty="0" err="1" smtClean="0">
                <a:latin typeface="Times New Roman" panose="02020603050405020304" pitchFamily="18" charset="0"/>
                <a:ea typeface="Calibri" panose="020F0502020204030204" pitchFamily="34" charset="0"/>
                <a:cs typeface="Times New Roman" panose="02020603050405020304" pitchFamily="18" charset="0"/>
              </a:rPr>
              <a:t>Os</a:t>
            </a:r>
            <a:r>
              <a:rPr lang="bs-Latn-BA" altLang="en-US" sz="2400" dirty="0" smtClean="0">
                <a:latin typeface="Times New Roman" panose="02020603050405020304" pitchFamily="18" charset="0"/>
                <a:ea typeface="Calibri" panose="020F0502020204030204" pitchFamily="34" charset="0"/>
                <a:cs typeface="Times New Roman" panose="02020603050405020304" pitchFamily="18" charset="0"/>
              </a:rPr>
              <a:t>novi</a:t>
            </a:r>
            <a:br>
              <a:rPr lang="bs-Latn-BA" altLang="en-US" sz="2400" dirty="0" smtClean="0">
                <a:latin typeface="Times New Roman" panose="02020603050405020304" pitchFamily="18" charset="0"/>
                <a:ea typeface="Calibri" panose="020F0502020204030204" pitchFamily="34" charset="0"/>
                <a:cs typeface="Times New Roman" panose="02020603050405020304" pitchFamily="18" charset="0"/>
              </a:rPr>
            </a:br>
            <a:r>
              <a:rPr lang="en-US" alt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smtClean="0">
                <a:latin typeface="Times New Roman" panose="02020603050405020304" pitchFamily="18" charset="0"/>
                <a:ea typeface="Calibri" panose="020F0502020204030204" pitchFamily="34" charset="0"/>
                <a:cs typeface="Times New Roman" panose="02020603050405020304" pitchFamily="18" charset="0"/>
              </a:rPr>
              <a:t>za</a:t>
            </a:r>
            <a:r>
              <a:rPr lang="en-US" alt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smtClean="0">
                <a:latin typeface="Times New Roman" panose="02020603050405020304" pitchFamily="18" charset="0"/>
                <a:ea typeface="Calibri" panose="020F0502020204030204" pitchFamily="34" charset="0"/>
                <a:cs typeface="Times New Roman" panose="02020603050405020304" pitchFamily="18" charset="0"/>
              </a:rPr>
              <a:t>odmjeravanje</a:t>
            </a:r>
            <a:r>
              <a:rPr lang="en-US" alt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smtClean="0">
                <a:latin typeface="Times New Roman" panose="02020603050405020304" pitchFamily="18" charset="0"/>
                <a:ea typeface="Calibri" panose="020F0502020204030204" pitchFamily="34" charset="0"/>
                <a:cs typeface="Times New Roman" panose="02020603050405020304" pitchFamily="18" charset="0"/>
              </a:rPr>
              <a:t>kazne</a:t>
            </a:r>
            <a:r>
              <a:rPr lang="bs-Latn-BA" altLang="en-US" sz="2400" dirty="0" smtClean="0">
                <a:latin typeface="Times New Roman" panose="02020603050405020304" pitchFamily="18" charset="0"/>
                <a:ea typeface="Calibri" panose="020F0502020204030204" pitchFamily="34" charset="0"/>
                <a:cs typeface="Times New Roman" panose="02020603050405020304" pitchFamily="18" charset="0"/>
              </a:rPr>
              <a:t>)</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a:r>
            <a:b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br>
            <a:endParaRPr lang="en-US" altLang="en-US" sz="3600" dirty="0" smtClean="0">
              <a:ea typeface="Calibri" panose="020F0502020204030204" pitchFamily="34" charset="0"/>
              <a:cs typeface="Times New Roman" panose="02020603050405020304" pitchFamily="18" charset="0"/>
            </a:endParaRPr>
          </a:p>
        </p:txBody>
      </p:sp>
      <p:sp>
        <p:nvSpPr>
          <p:cNvPr id="13315" name="Content Placeholder 2"/>
          <p:cNvSpPr>
            <a:spLocks noGrp="1"/>
          </p:cNvSpPr>
          <p:nvPr>
            <p:ph idx="1"/>
          </p:nvPr>
        </p:nvSpPr>
        <p:spPr/>
        <p:txBody>
          <a:bodyPr/>
          <a:lstStyle/>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Calibri" panose="020F0502020204030204" pitchFamily="34" charset="0"/>
              </a:rPr>
              <a:t>Odmjeravanje</a:t>
            </a:r>
            <a:r>
              <a:rPr lang="en-US" altLang="en-US" sz="2400" dirty="0" smtClean="0">
                <a:ea typeface="Calibri" panose="020F0502020204030204" pitchFamily="34" charset="0"/>
                <a:cs typeface="Calibri" panose="020F0502020204030204" pitchFamily="34" charset="0"/>
              </a:rPr>
              <a:t> u </a:t>
            </a:r>
            <a:r>
              <a:rPr lang="bs-Latn-BA" altLang="en-US" sz="2400" dirty="0" smtClean="0">
                <a:ea typeface="Calibri" panose="020F0502020204030204" pitchFamily="34" charset="0"/>
                <a:cs typeface="Calibri" panose="020F0502020204030204" pitchFamily="34" charset="0"/>
              </a:rPr>
              <a:t>zakonom propisane </a:t>
            </a:r>
            <a:r>
              <a:rPr lang="en-US" altLang="en-US" sz="2400" dirty="0" err="1" smtClean="0">
                <a:ea typeface="Calibri" panose="020F0502020204030204" pitchFamily="34" charset="0"/>
                <a:cs typeface="Calibri" panose="020F0502020204030204" pitchFamily="34" charset="0"/>
              </a:rPr>
              <a:t>granic</a:t>
            </a:r>
            <a:r>
              <a:rPr lang="bs-Latn-BA" altLang="en-US" sz="2400" dirty="0" smtClean="0">
                <a:ea typeface="Calibri" panose="020F0502020204030204" pitchFamily="34" charset="0"/>
                <a:cs typeface="Calibri" panose="020F0502020204030204" pitchFamily="34" charset="0"/>
              </a:rPr>
              <a:t>e</a:t>
            </a:r>
            <a:r>
              <a:rPr lang="en-US" altLang="en-US" sz="2400" dirty="0" smtClean="0">
                <a:ea typeface="Calibri" panose="020F0502020204030204" pitchFamily="34" charset="0"/>
                <a:cs typeface="Calibri" panose="020F0502020204030204" pitchFamily="34" charset="0"/>
              </a:rPr>
              <a:t> </a:t>
            </a:r>
            <a:r>
              <a:rPr lang="en-US" altLang="en-US" sz="2400" dirty="0" err="1" smtClean="0">
                <a:ea typeface="Calibri" panose="020F0502020204030204" pitchFamily="34" charset="0"/>
                <a:cs typeface="Calibri" panose="020F0502020204030204" pitchFamily="34" charset="0"/>
              </a:rPr>
              <a:t>za</a:t>
            </a:r>
            <a:r>
              <a:rPr lang="bs-Latn-BA" altLang="en-US" sz="2400" dirty="0" smtClean="0">
                <a:ea typeface="Calibri" panose="020F0502020204030204" pitchFamily="34" charset="0"/>
                <a:cs typeface="Calibri" panose="020F0502020204030204" pitchFamily="34" charset="0"/>
              </a:rPr>
              <a:t> to djelo</a:t>
            </a: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Svrha</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kažnjavanja</a:t>
            </a:r>
            <a:r>
              <a:rPr lang="en-US" altLang="en-US" sz="2400" dirty="0" smtClean="0">
                <a:ea typeface="Calibri" panose="020F0502020204030204" pitchFamily="34" charset="0"/>
                <a:cs typeface="Times New Roman" panose="02020603050405020304" pitchFamily="18" charset="0"/>
              </a:rPr>
              <a:t> </a:t>
            </a: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Sve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okolnosti</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koje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utiču</a:t>
            </a:r>
            <a:r>
              <a:rPr lang="en-US" altLang="en-US" sz="2400" dirty="0" smtClean="0">
                <a:ea typeface="Calibri" panose="020F0502020204030204" pitchFamily="34" charset="0"/>
                <a:cs typeface="Times New Roman" panose="02020603050405020304" pitchFamily="18" charset="0"/>
              </a:rPr>
              <a:t> da </a:t>
            </a:r>
            <a:r>
              <a:rPr lang="en-US" altLang="en-US" sz="2400" dirty="0" err="1" smtClean="0">
                <a:ea typeface="Calibri" panose="020F0502020204030204" pitchFamily="34" charset="0"/>
                <a:cs typeface="Times New Roman" panose="02020603050405020304" pitchFamily="18" charset="0"/>
              </a:rPr>
              <a:t>kazna</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bude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manja</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ili</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veća</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smtClean="0">
                <a:ea typeface="Calibri" panose="020F0502020204030204" pitchFamily="34" charset="0"/>
                <a:cs typeface="Times New Roman" panose="02020603050405020304" pitchFamily="18" charset="0"/>
              </a:rPr>
              <a:t>U </a:t>
            </a:r>
            <a:r>
              <a:rPr lang="en-US" altLang="en-US" sz="2400" dirty="0" err="1" smtClean="0">
                <a:ea typeface="Calibri" panose="020F0502020204030204" pitchFamily="34" charset="0"/>
                <a:cs typeface="Times New Roman" panose="02020603050405020304" pitchFamily="18" charset="0"/>
              </a:rPr>
              <a:t>slučaju</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povrata</a:t>
            </a:r>
            <a:endParaRPr lang="bs-Latn-BA"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Stepen</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krivične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odgovornosti</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Pobude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iz</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kojih</a:t>
            </a:r>
            <a:r>
              <a:rPr lang="en-US" altLang="en-US" sz="2400" dirty="0" smtClean="0">
                <a:ea typeface="Calibri" panose="020F0502020204030204" pitchFamily="34" charset="0"/>
                <a:cs typeface="Times New Roman" panose="02020603050405020304" pitchFamily="18" charset="0"/>
              </a:rPr>
              <a:t> je </a:t>
            </a:r>
            <a:r>
              <a:rPr lang="en-US" altLang="en-US" sz="2400" dirty="0" err="1" smtClean="0">
                <a:ea typeface="Calibri" panose="020F0502020204030204" pitchFamily="34" charset="0"/>
                <a:cs typeface="Times New Roman" panose="02020603050405020304" pitchFamily="18" charset="0"/>
              </a:rPr>
              <a:t>djelo</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učinjeno</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Okolnosti</a:t>
            </a:r>
            <a:r>
              <a:rPr lang="en-US" altLang="en-US" sz="2400" dirty="0" smtClean="0">
                <a:ea typeface="Calibri" panose="020F0502020204030204" pitchFamily="34" charset="0"/>
                <a:cs typeface="Times New Roman" panose="02020603050405020304" pitchFamily="18" charset="0"/>
              </a:rPr>
              <a:t> pod </a:t>
            </a:r>
            <a:r>
              <a:rPr lang="en-US" altLang="en-US" sz="2400" dirty="0" err="1" smtClean="0">
                <a:ea typeface="Calibri" panose="020F0502020204030204" pitchFamily="34" charset="0"/>
                <a:cs typeface="Times New Roman" panose="02020603050405020304" pitchFamily="18" charset="0"/>
              </a:rPr>
              <a:t>kojima</a:t>
            </a:r>
            <a:r>
              <a:rPr lang="en-US" altLang="en-US" sz="2400" dirty="0" smtClean="0">
                <a:ea typeface="Calibri" panose="020F0502020204030204" pitchFamily="34" charset="0"/>
                <a:cs typeface="Times New Roman" panose="02020603050405020304" pitchFamily="18" charset="0"/>
              </a:rPr>
              <a:t> je </a:t>
            </a:r>
            <a:r>
              <a:rPr lang="en-US" altLang="en-US" sz="2400" dirty="0" err="1" smtClean="0">
                <a:ea typeface="Calibri" panose="020F0502020204030204" pitchFamily="34" charset="0"/>
                <a:cs typeface="Times New Roman" panose="02020603050405020304" pitchFamily="18" charset="0"/>
              </a:rPr>
              <a:t>djelo</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učinjeno</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Raniji</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život</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učinioca</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Ponašanje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učinioca</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nakon</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izvršenog</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krivičnog</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djela</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Lične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prilike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počinioca</a:t>
            </a:r>
            <a:r>
              <a:rPr lang="bs-Latn-BA" altLang="en-US" sz="2400" dirty="0" smtClean="0">
                <a:ea typeface="Calibri" panose="020F0502020204030204" pitchFamily="34" charset="0"/>
                <a:cs typeface="Times New Roman" panose="02020603050405020304" pitchFamily="18" charset="0"/>
              </a:rPr>
              <a:t> i druge okolnosti koje se odnose na ličnost počinioca</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endParaRPr lang="en-US" altLang="en-US" sz="2000" dirty="0" smtClean="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6338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85800" lvl="0" indent="-171450" algn="ctr">
              <a:spcBef>
                <a:spcPts val="750"/>
              </a:spcBef>
            </a:pPr>
            <a:r>
              <a:rPr lang="sr-Latn-CS" sz="36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
            </a:r>
            <a:br>
              <a:rPr lang="sr-Latn-CS" sz="36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br>
            <a:r>
              <a:rPr lang="sr-Latn-CS" sz="36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Odluka </a:t>
            </a:r>
            <a:r>
              <a:rPr lang="sr-Latn-CS" sz="3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o krivičnoj sankciji</a:t>
            </a:r>
            <a:r>
              <a:rPr 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
            </a:r>
            <a:br>
              <a:rPr lang="en-U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br>
            <a:endParaRPr lang="en-US" sz="3600" dirty="0"/>
          </a:p>
        </p:txBody>
      </p:sp>
      <p:sp>
        <p:nvSpPr>
          <p:cNvPr id="3" name="Content Placeholder 2"/>
          <p:cNvSpPr>
            <a:spLocks noGrp="1"/>
          </p:cNvSpPr>
          <p:nvPr>
            <p:ph idx="1"/>
          </p:nvPr>
        </p:nvSpPr>
        <p:spPr/>
        <p:txBody>
          <a:bodyPr>
            <a:normAutofit/>
          </a:bodyPr>
          <a:lstStyle/>
          <a:p>
            <a:pPr marL="0" lvl="0" indent="0" algn="just">
              <a:spcAft>
                <a:spcPts val="0"/>
              </a:spcAft>
              <a:buNone/>
            </a:pPr>
            <a:r>
              <a:rPr lang="sr-Latn-CS" dirty="0" smtClean="0">
                <a:latin typeface="Times New Roman" panose="02020603050405020304" pitchFamily="18" charset="0"/>
                <a:ea typeface="Calibri" panose="020F0502020204030204" pitchFamily="34" charset="0"/>
                <a:cs typeface="Times New Roman" panose="02020603050405020304" pitchFamily="18" charset="0"/>
              </a:rPr>
              <a:t>U </a:t>
            </a:r>
            <a:r>
              <a:rPr lang="sr-Latn-CS" dirty="0">
                <a:latin typeface="Times New Roman" panose="02020603050405020304" pitchFamily="18" charset="0"/>
                <a:ea typeface="Calibri" panose="020F0502020204030204" pitchFamily="34" charset="0"/>
                <a:cs typeface="Times New Roman" panose="02020603050405020304" pitchFamily="18" charset="0"/>
              </a:rPr>
              <a:t>predmetu broj 11 0 K 021094 18 </a:t>
            </a:r>
            <a:r>
              <a:rPr lang="sr-Latn-CS" dirty="0" err="1">
                <a:latin typeface="Times New Roman" panose="02020603050405020304" pitchFamily="18" charset="0"/>
                <a:ea typeface="Calibri" panose="020F0502020204030204" pitchFamily="34" charset="0"/>
                <a:cs typeface="Times New Roman" panose="02020603050405020304" pitchFamily="18" charset="0"/>
              </a:rPr>
              <a:t>Kž</a:t>
            </a:r>
            <a:r>
              <a:rPr lang="sr-Latn-CS" dirty="0">
                <a:latin typeface="Times New Roman" panose="02020603050405020304" pitchFamily="18" charset="0"/>
                <a:ea typeface="Calibri" panose="020F0502020204030204" pitchFamily="34" charset="0"/>
                <a:cs typeface="Times New Roman" panose="02020603050405020304" pitchFamily="18" charset="0"/>
              </a:rPr>
              <a:t>, odbijena je kao neosnovana žalba branioca optuženog M.M., dok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je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djelimičnim</a:t>
            </a:r>
            <a:r>
              <a:rPr lang="sr-Latn-CS" dirty="0">
                <a:latin typeface="Times New Roman" panose="02020603050405020304" pitchFamily="18" charset="0"/>
                <a:ea typeface="Calibri" panose="020F0502020204030204" pitchFamily="34" charset="0"/>
                <a:cs typeface="Times New Roman" panose="02020603050405020304" pitchFamily="18" charset="0"/>
              </a:rPr>
              <a:t> uvažavanjem žalbe branioca optuženog R.V., a i po službenoj dužnosti u vezi sa žalbom optuženog R.V.,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preinačena </a:t>
            </a:r>
            <a:r>
              <a:rPr lang="sr-Latn-CS" dirty="0">
                <a:latin typeface="Times New Roman" panose="02020603050405020304" pitchFamily="18" charset="0"/>
                <a:ea typeface="Calibri" panose="020F0502020204030204" pitchFamily="34" charset="0"/>
                <a:cs typeface="Times New Roman" panose="02020603050405020304" pitchFamily="18" charset="0"/>
              </a:rPr>
              <a:t>presuda Okružnog suda u Banjaluci broj 11 0 K 021094 17 K od 04.04.2018. godine u odluci o kazni, tako što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je </a:t>
            </a:r>
            <a:r>
              <a:rPr lang="sr-Latn-CS" dirty="0">
                <a:latin typeface="Times New Roman" panose="02020603050405020304" pitchFamily="18" charset="0"/>
                <a:ea typeface="Calibri" panose="020F0502020204030204" pitchFamily="34" charset="0"/>
                <a:cs typeface="Times New Roman" panose="02020603050405020304" pitchFamily="18" charset="0"/>
              </a:rPr>
              <a:t>optuženi R.V. za krivično </a:t>
            </a:r>
            <a:r>
              <a:rPr lang="sr-Latn-CS" dirty="0" err="1">
                <a:latin typeface="Times New Roman" panose="02020603050405020304" pitchFamily="18" charset="0"/>
                <a:ea typeface="Calibri" panose="020F0502020204030204" pitchFamily="34" charset="0"/>
                <a:cs typeface="Times New Roman" panose="02020603050405020304" pitchFamily="18" charset="0"/>
              </a:rPr>
              <a:t>djelo</a:t>
            </a:r>
            <a:r>
              <a:rPr lang="sr-Latn-CS" dirty="0">
                <a:latin typeface="Times New Roman" panose="02020603050405020304" pitchFamily="18" charset="0"/>
                <a:ea typeface="Calibri" panose="020F0502020204030204" pitchFamily="34" charset="0"/>
                <a:cs typeface="Times New Roman" panose="02020603050405020304" pitchFamily="18" charset="0"/>
              </a:rPr>
              <a:t> razbojništva iz člana 233. stav 2. u vezi sa stavom 1. i članom 23. Krivičnog zakona Republike Srpske, za koje je tom presudom oglašen krivim,</a:t>
            </a:r>
            <a:r>
              <a:rPr lang="sr-Latn-CS" b="1" dirty="0">
                <a:latin typeface="Times New Roman" panose="02020603050405020304" pitchFamily="18" charset="0"/>
                <a:ea typeface="Calibri" panose="020F0502020204030204" pitchFamily="34" charset="0"/>
                <a:cs typeface="Times New Roman" panose="02020603050405020304" pitchFamily="18" charset="0"/>
              </a:rPr>
              <a:t> </a:t>
            </a:r>
            <a:r>
              <a:rPr lang="sr-Latn-CS" dirty="0" err="1">
                <a:latin typeface="Times New Roman" panose="02020603050405020304" pitchFamily="18" charset="0"/>
                <a:ea typeface="Calibri" panose="020F0502020204030204" pitchFamily="34" charset="0"/>
                <a:cs typeface="Times New Roman" panose="02020603050405020304" pitchFamily="18" charset="0"/>
              </a:rPr>
              <a:t>primjenom</a:t>
            </a:r>
            <a:r>
              <a:rPr lang="sr-Latn-CS" dirty="0">
                <a:latin typeface="Times New Roman" panose="02020603050405020304" pitchFamily="18" charset="0"/>
                <a:ea typeface="Calibri" panose="020F0502020204030204" pitchFamily="34" charset="0"/>
                <a:cs typeface="Times New Roman" panose="02020603050405020304" pitchFamily="18" charset="0"/>
              </a:rPr>
              <a:t> člana 38. tačka 2. i 39. stav 1. tačka 2. istog zakona</a:t>
            </a:r>
            <a:r>
              <a:rPr lang="sr-Latn-CS" b="1" dirty="0">
                <a:latin typeface="Times New Roman" panose="02020603050405020304" pitchFamily="18" charset="0"/>
                <a:ea typeface="Calibri" panose="020F0502020204030204" pitchFamily="34" charset="0"/>
                <a:cs typeface="Times New Roman" panose="02020603050405020304" pitchFamily="18" charset="0"/>
              </a:rPr>
              <a:t>,</a:t>
            </a:r>
            <a:r>
              <a:rPr lang="sr-Latn-CS" dirty="0">
                <a:latin typeface="Times New Roman" panose="02020603050405020304" pitchFamily="18" charset="0"/>
                <a:ea typeface="Calibri" panose="020F0502020204030204" pitchFamily="34" charset="0"/>
                <a:cs typeface="Times New Roman" panose="02020603050405020304" pitchFamily="18" charset="0"/>
              </a:rPr>
              <a:t>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osuđen </a:t>
            </a:r>
            <a:r>
              <a:rPr lang="sr-Latn-CS" dirty="0">
                <a:latin typeface="Times New Roman" panose="02020603050405020304" pitchFamily="18" charset="0"/>
                <a:ea typeface="Calibri" panose="020F0502020204030204" pitchFamily="34" charset="0"/>
                <a:cs typeface="Times New Roman" panose="02020603050405020304" pitchFamily="18" charset="0"/>
              </a:rPr>
              <a:t>na kaznu zatvora u trajanju od 3 (tri) godine.</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167548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3600"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Iz </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odluke VS RS </a:t>
            </a:r>
            <a:r>
              <a:rPr lang="bs-Latn-BA" sz="36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br</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 </a:t>
            </a:r>
            <a:r>
              <a:rPr lang="sr-Latn-CS" sz="3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11 0 K 021094 18 </a:t>
            </a:r>
            <a:r>
              <a:rPr lang="sr-Latn-CS" sz="3600"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Kž</a:t>
            </a:r>
            <a:endParaRPr lang="en-US" sz="3600" dirty="0"/>
          </a:p>
        </p:txBody>
      </p:sp>
      <p:sp>
        <p:nvSpPr>
          <p:cNvPr id="3" name="Content Placeholder 2"/>
          <p:cNvSpPr>
            <a:spLocks noGrp="1"/>
          </p:cNvSpPr>
          <p:nvPr>
            <p:ph idx="1"/>
          </p:nvPr>
        </p:nvSpPr>
        <p:spPr/>
        <p:txBody>
          <a:bodyPr>
            <a:noAutofit/>
          </a:bodyPr>
          <a:lstStyle/>
          <a:p>
            <a:pPr marL="514350" indent="0" algn="just">
              <a:spcAft>
                <a:spcPts val="0"/>
              </a:spcAft>
              <a:buNone/>
            </a:pPr>
            <a:r>
              <a:rPr lang="sr-Latn-CS" sz="1600" dirty="0" smtClean="0">
                <a:latin typeface="Times New Roman" panose="02020603050405020304" pitchFamily="18" charset="0"/>
                <a:ea typeface="Calibri" panose="020F0502020204030204" pitchFamily="34" charset="0"/>
                <a:cs typeface="Times New Roman" panose="02020603050405020304" pitchFamily="18" charset="0"/>
              </a:rPr>
              <a:t>„</a:t>
            </a:r>
            <a:r>
              <a:rPr lang="sr-Latn-CS" sz="1600" dirty="0" err="1" smtClean="0">
                <a:latin typeface="Times New Roman" panose="02020603050405020304" pitchFamily="18" charset="0"/>
                <a:ea typeface="Calibri" panose="020F0502020204030204" pitchFamily="34" charset="0"/>
                <a:cs typeface="Times New Roman" panose="02020603050405020304" pitchFamily="18" charset="0"/>
              </a:rPr>
              <a:t>Ocijenjujući</a:t>
            </a:r>
            <a:r>
              <a:rPr lang="sr-Latn-CS" sz="1600" dirty="0" smtClean="0">
                <a:latin typeface="Times New Roman" panose="02020603050405020304" pitchFamily="18" charset="0"/>
                <a:ea typeface="Calibri" panose="020F0502020204030204" pitchFamily="34" charset="0"/>
                <a:cs typeface="Times New Roman" panose="02020603050405020304" pitchFamily="18" charset="0"/>
              </a:rPr>
              <a:t> </a:t>
            </a:r>
            <a:r>
              <a:rPr lang="sr-Latn-CS" sz="1600" dirty="0">
                <a:latin typeface="Times New Roman" panose="02020603050405020304" pitchFamily="18" charset="0"/>
                <a:ea typeface="Calibri" panose="020F0502020204030204" pitchFamily="34" charset="0"/>
                <a:cs typeface="Times New Roman" panose="02020603050405020304" pitchFamily="18" charset="0"/>
              </a:rPr>
              <a:t>prigovore žalbe branioca optuženog R.V. u osnovu pobijanja presude zbog odluke o kazni, a i po službenoj dužnosti u vezi sa žalbom ovog optuženog, ovaj sud nalazi da je kazna zatvora u trajanju od 4 (četiri) godine, koja je ovom optuženom izrečena pobijanom presudom, prestrogo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odmjerena</a:t>
            </a:r>
            <a:r>
              <a:rPr lang="sr-Latn-CS" sz="1600" dirty="0">
                <a:latin typeface="Times New Roman" panose="02020603050405020304" pitchFamily="18" charset="0"/>
                <a:ea typeface="Calibri" panose="020F0502020204030204" pitchFamily="34" charset="0"/>
                <a:cs typeface="Times New Roman" panose="02020603050405020304" pitchFamily="18" charset="0"/>
              </a:rPr>
              <a:t>. Naime, prvostepeni sud nije adekvatno vrednovao olakšavajuće okolnosti koje je utvrdio na strani ovog optuženog i na koje se poziva u obrazloženju presude, kao što su njegova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neosuđivanost</a:t>
            </a:r>
            <a:r>
              <a:rPr lang="sr-Latn-CS" sz="1600" dirty="0">
                <a:latin typeface="Times New Roman" panose="02020603050405020304" pitchFamily="18" charset="0"/>
                <a:ea typeface="Calibri" panose="020F0502020204030204" pitchFamily="34" charset="0"/>
                <a:cs typeface="Times New Roman" panose="02020603050405020304" pitchFamily="18" charset="0"/>
              </a:rPr>
              <a:t> i korektno vladanje pred prvostepenim sudom, te manju količinu kriminalnih aktivnosti u odnosu na saizvršioce. Navedene okolnosti, koje je i prvostepeni sud u svom zbiru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cijenio</a:t>
            </a:r>
            <a:r>
              <a:rPr lang="sr-Latn-CS" sz="1600" dirty="0">
                <a:latin typeface="Times New Roman" panose="02020603050405020304" pitchFamily="18" charset="0"/>
                <a:ea typeface="Calibri" panose="020F0502020204030204" pitchFamily="34" charset="0"/>
                <a:cs typeface="Times New Roman" panose="02020603050405020304" pitchFamily="18" charset="0"/>
              </a:rPr>
              <a:t> kao osobito olakšavajuće okolnosti, po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ocjeni</a:t>
            </a:r>
            <a:r>
              <a:rPr lang="sr-Latn-CS" sz="1600" dirty="0">
                <a:latin typeface="Times New Roman" panose="02020603050405020304" pitchFamily="18" charset="0"/>
                <a:ea typeface="Calibri" panose="020F0502020204030204" pitchFamily="34" charset="0"/>
                <a:cs typeface="Times New Roman" panose="02020603050405020304" pitchFamily="18" charset="0"/>
              </a:rPr>
              <a:t> ovog suda, opravdavaju izricanje blaže kazne ovom optuženom za predmetno krivično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djelo</a:t>
            </a:r>
            <a:r>
              <a:rPr lang="sr-Latn-CS" sz="1600" dirty="0">
                <a:latin typeface="Times New Roman" panose="02020603050405020304" pitchFamily="18" charset="0"/>
                <a:ea typeface="Calibri" panose="020F0502020204030204" pitchFamily="34" charset="0"/>
                <a:cs typeface="Times New Roman" panose="02020603050405020304" pitchFamily="18" charset="0"/>
              </a:rPr>
              <a:t>, posebno ako se ima u vidu činjenica da na strani ovog optuženog prvostepeni sud nije našao nijednu otežavajuću okolnost.  S toga je ovaj sud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djelimično</a:t>
            </a:r>
            <a:r>
              <a:rPr lang="sr-Latn-CS" sz="1600" dirty="0">
                <a:latin typeface="Times New Roman" panose="02020603050405020304" pitchFamily="18" charset="0"/>
                <a:ea typeface="Calibri" panose="020F0502020204030204" pitchFamily="34" charset="0"/>
                <a:cs typeface="Times New Roman" panose="02020603050405020304" pitchFamily="18" charset="0"/>
              </a:rPr>
              <a:t> uvažio ovu žalbu, te i po službenoj dužnosti u vezi sa žalbom optuženog V., pobijanu presudu preinačio u odluci o kazni, tako što je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primjenom</a:t>
            </a:r>
            <a:r>
              <a:rPr lang="sr-Latn-CS" sz="1600" dirty="0">
                <a:latin typeface="Times New Roman" panose="02020603050405020304" pitchFamily="18" charset="0"/>
                <a:ea typeface="Calibri" panose="020F0502020204030204" pitchFamily="34" charset="0"/>
                <a:cs typeface="Times New Roman" panose="02020603050405020304" pitchFamily="18" charset="0"/>
              </a:rPr>
              <a:t> člana 38. tačka 2. i 39. stav 1. tačka 2. KZ RS,  ovog optuženog osudio na kaznu zatvora u trajanju od 3 (tri) godine, nalazeći da je ova kazna u svemu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primjerena</a:t>
            </a:r>
            <a:r>
              <a:rPr lang="sr-Latn-CS" sz="1600" dirty="0">
                <a:latin typeface="Times New Roman" panose="02020603050405020304" pitchFamily="18" charset="0"/>
                <a:ea typeface="Calibri" panose="020F0502020204030204" pitchFamily="34" charset="0"/>
                <a:cs typeface="Times New Roman" panose="02020603050405020304" pitchFamily="18" charset="0"/>
              </a:rPr>
              <a:t> težini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počinjenjog</a:t>
            </a:r>
            <a:r>
              <a:rPr lang="sr-Latn-CS" sz="1600" dirty="0">
                <a:latin typeface="Times New Roman" panose="02020603050405020304" pitchFamily="18" charset="0"/>
                <a:ea typeface="Calibri" panose="020F0502020204030204" pitchFamily="34" charset="0"/>
                <a:cs typeface="Times New Roman" panose="02020603050405020304" pitchFamily="18" charset="0"/>
              </a:rPr>
              <a:t>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djela</a:t>
            </a:r>
            <a:r>
              <a:rPr lang="sr-Latn-CS" sz="1600" dirty="0">
                <a:latin typeface="Times New Roman" panose="02020603050405020304" pitchFamily="18" charset="0"/>
                <a:ea typeface="Calibri" panose="020F0502020204030204" pitchFamily="34" charset="0"/>
                <a:cs typeface="Times New Roman" panose="02020603050405020304" pitchFamily="18" charset="0"/>
              </a:rPr>
              <a:t>, stepenu krivične odgovornosti optuženog i okolnostima pod kojima je </a:t>
            </a:r>
            <a:r>
              <a:rPr lang="sr-Latn-CS" sz="1600" dirty="0" err="1">
                <a:latin typeface="Times New Roman" panose="02020603050405020304" pitchFamily="18" charset="0"/>
                <a:ea typeface="Calibri" panose="020F0502020204030204" pitchFamily="34" charset="0"/>
                <a:cs typeface="Times New Roman" panose="02020603050405020304" pitchFamily="18" charset="0"/>
              </a:rPr>
              <a:t>djelo</a:t>
            </a:r>
            <a:r>
              <a:rPr lang="sr-Latn-CS" sz="1600" dirty="0">
                <a:latin typeface="Times New Roman" panose="02020603050405020304" pitchFamily="18" charset="0"/>
                <a:ea typeface="Calibri" panose="020F0502020204030204" pitchFamily="34" charset="0"/>
                <a:cs typeface="Times New Roman" panose="02020603050405020304" pitchFamily="18" charset="0"/>
              </a:rPr>
              <a:t> učinio, te potrebna i dovoljna radi ostvarivanja svrhe kažnjavanja iz člana 28. KZ RS u svim njenim </a:t>
            </a:r>
            <a:r>
              <a:rPr lang="sr-Latn-CS" sz="1600" dirty="0" smtClean="0">
                <a:latin typeface="Times New Roman" panose="02020603050405020304" pitchFamily="18" charset="0"/>
                <a:ea typeface="Calibri" panose="020F0502020204030204" pitchFamily="34" charset="0"/>
                <a:cs typeface="Times New Roman" panose="02020603050405020304" pitchFamily="18" charset="0"/>
              </a:rPr>
              <a:t>segmentima.“</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15992257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eaLnBrk="1" hangingPunct="1"/>
            <a:r>
              <a:rPr lang="bs-Latn-BA" altLang="sr-Latn-RS" sz="3200" dirty="0" smtClean="0">
                <a:solidFill>
                  <a:schemeClr val="tx1"/>
                </a:solidFill>
                <a:cs typeface="Arial" panose="020B0604020202020204" pitchFamily="34" charset="0"/>
              </a:rPr>
              <a:t>VEZA IZMEĐU KRIVIČNOG DJELA I ORUŽANOG SUKOBA</a:t>
            </a:r>
            <a:endParaRPr lang="en-US" altLang="en-US" dirty="0" smtClean="0">
              <a:solidFill>
                <a:schemeClr val="tx1"/>
              </a:solidFill>
            </a:endParaRPr>
          </a:p>
        </p:txBody>
      </p:sp>
      <p:sp>
        <p:nvSpPr>
          <p:cNvPr id="3" name="Content Placeholder 2"/>
          <p:cNvSpPr>
            <a:spLocks noGrp="1"/>
          </p:cNvSpPr>
          <p:nvPr>
            <p:ph idx="1"/>
          </p:nvPr>
        </p:nvSpPr>
        <p:spPr/>
        <p:txBody>
          <a:bodyPr/>
          <a:lstStyle/>
          <a:p>
            <a:pPr algn="just" eaLnBrk="1" hangingPunct="1">
              <a:lnSpc>
                <a:spcPct val="90000"/>
              </a:lnSpc>
              <a:defRPr/>
            </a:pPr>
            <a:r>
              <a:rPr lang="bs-Latn-BA" altLang="sr-Latn-RS" dirty="0" smtClean="0">
                <a:solidFill>
                  <a:schemeClr val="tx1"/>
                </a:solidFill>
                <a:cs typeface="Arial"/>
              </a:rPr>
              <a:t>Tužilac mora dokazati da je oružani sukob „u znatnoj mjeri uticao na sposobnost počinioca da počini zločin, njegovu odluku da ga počini, način počinjenja zločina ili cilj s kojim je počinjen“. </a:t>
            </a:r>
          </a:p>
          <a:p>
            <a:pPr algn="just" eaLnBrk="1" hangingPunct="1">
              <a:lnSpc>
                <a:spcPct val="90000"/>
              </a:lnSpc>
              <a:defRPr/>
            </a:pPr>
            <a:r>
              <a:rPr lang="bs-Latn-BA" altLang="sr-Latn-RS" dirty="0" smtClean="0">
                <a:solidFill>
                  <a:schemeClr val="tx1"/>
                </a:solidFill>
                <a:cs typeface="Arial"/>
              </a:rPr>
              <a:t>nije dovoljno samo pokazati da je krivično djelo izvršeno „u vrijeme trajanja oružanog sukoba“ i/ili „u okolnostima djelomično uzrokovanim oružanim sukobom</a:t>
            </a:r>
          </a:p>
          <a:p>
            <a:pPr marL="0" indent="0" eaLnBrk="1" hangingPunct="1">
              <a:buFontTx/>
              <a:buNone/>
              <a:defRPr/>
            </a:pPr>
            <a:endParaRPr lang="en-US" dirty="0" smtClean="0">
              <a:solidFill>
                <a:schemeClr val="tx1"/>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lgn="ctr" eaLnBrk="1" hangingPunct="1"/>
            <a:r>
              <a:rPr lang="bs-Latn-BA" altLang="sr-Latn-RS" sz="4000" dirty="0" smtClean="0">
                <a:solidFill>
                  <a:schemeClr val="tx1"/>
                </a:solidFill>
                <a:cs typeface="Arial" panose="020B0604020202020204" pitchFamily="34" charset="0"/>
              </a:rPr>
              <a:t>Za </a:t>
            </a:r>
            <a:r>
              <a:rPr lang="bs-Latn-BA" altLang="sr-Latn-RS" sz="4000" dirty="0" err="1" smtClean="0">
                <a:solidFill>
                  <a:schemeClr val="tx1"/>
                </a:solidFill>
                <a:cs typeface="Arial" panose="020B0604020202020204" pitchFamily="34" charset="0"/>
              </a:rPr>
              <a:t>elemenat</a:t>
            </a:r>
            <a:r>
              <a:rPr lang="bs-Latn-BA" altLang="sr-Latn-RS" sz="4000" dirty="0" smtClean="0">
                <a:solidFill>
                  <a:schemeClr val="tx1"/>
                </a:solidFill>
                <a:cs typeface="Arial" panose="020B0604020202020204" pitchFamily="34" charset="0"/>
              </a:rPr>
              <a:t> neksusa nije</a:t>
            </a:r>
            <a:r>
              <a:rPr lang="bs-Latn-BA" altLang="sr-Latn-RS" sz="4000" i="1" dirty="0" smtClean="0">
                <a:solidFill>
                  <a:schemeClr val="tx1"/>
                </a:solidFill>
                <a:cs typeface="Arial" panose="020B0604020202020204" pitchFamily="34" charset="0"/>
              </a:rPr>
              <a:t> </a:t>
            </a:r>
            <a:r>
              <a:rPr lang="bs-Latn-BA" altLang="sr-Latn-RS" sz="4000" dirty="0" smtClean="0">
                <a:solidFill>
                  <a:schemeClr val="tx1"/>
                </a:solidFill>
                <a:cs typeface="Arial" panose="020B0604020202020204" pitchFamily="34" charset="0"/>
              </a:rPr>
              <a:t>neophodno:</a:t>
            </a:r>
            <a:endParaRPr lang="en-US" altLang="en-US" dirty="0" smtClean="0">
              <a:solidFill>
                <a:schemeClr val="tx1"/>
              </a:solidFill>
            </a:endParaRPr>
          </a:p>
        </p:txBody>
      </p:sp>
      <p:sp>
        <p:nvSpPr>
          <p:cNvPr id="3" name="Content Placeholder 2"/>
          <p:cNvSpPr>
            <a:spLocks noGrp="1"/>
          </p:cNvSpPr>
          <p:nvPr>
            <p:ph idx="1"/>
          </p:nvPr>
        </p:nvSpPr>
        <p:spPr/>
        <p:txBody>
          <a:bodyPr>
            <a:normAutofit/>
          </a:bodyPr>
          <a:lstStyle/>
          <a:p>
            <a:pPr algn="just" eaLnBrk="1" hangingPunct="1">
              <a:lnSpc>
                <a:spcPct val="80000"/>
              </a:lnSpc>
              <a:defRPr/>
            </a:pPr>
            <a:r>
              <a:rPr lang="bs-Latn-BA" altLang="sr-Latn-RS" sz="2000" dirty="0" smtClean="0">
                <a:solidFill>
                  <a:schemeClr val="tx1"/>
                </a:solidFill>
                <a:cs typeface="Arial"/>
              </a:rPr>
              <a:t>da je djelo izvršeno u toku samih borbi ili neprijateljstava,</a:t>
            </a:r>
          </a:p>
          <a:p>
            <a:pPr algn="just" eaLnBrk="1" hangingPunct="1">
              <a:lnSpc>
                <a:spcPct val="80000"/>
              </a:lnSpc>
              <a:defRPr/>
            </a:pPr>
            <a:r>
              <a:rPr lang="bs-Latn-BA" altLang="sr-Latn-RS" sz="2000" dirty="0" smtClean="0">
                <a:solidFill>
                  <a:schemeClr val="tx1"/>
                </a:solidFill>
                <a:cs typeface="Arial"/>
              </a:rPr>
              <a:t>da je djelo dio politike ili prakse koju zvanično odobrava ili toleriše jedna od strana u sukobu (iako dokaz ovoga može biti korišten za utvrđivanje potrebne veze (neksusa),</a:t>
            </a:r>
          </a:p>
          <a:p>
            <a:pPr algn="just" eaLnBrk="1" hangingPunct="1">
              <a:lnSpc>
                <a:spcPct val="80000"/>
              </a:lnSpc>
              <a:defRPr/>
            </a:pPr>
            <a:r>
              <a:rPr lang="bs-Latn-BA" altLang="sr-Latn-RS" sz="2000" dirty="0" smtClean="0">
                <a:solidFill>
                  <a:schemeClr val="tx1"/>
                </a:solidFill>
                <a:cs typeface="Arial"/>
              </a:rPr>
              <a:t>da se djelom sprovodi određena politika koja je povezana sa vođenjem rata ili je u </a:t>
            </a:r>
            <a:r>
              <a:rPr lang="bs-Latn-BA" altLang="sr-Latn-RS" sz="2000" dirty="0" err="1" smtClean="0">
                <a:solidFill>
                  <a:schemeClr val="tx1"/>
                </a:solidFill>
                <a:cs typeface="Arial"/>
              </a:rPr>
              <a:t>interesu</a:t>
            </a:r>
            <a:r>
              <a:rPr lang="bs-Latn-BA" altLang="sr-Latn-RS" sz="2000" dirty="0" smtClean="0">
                <a:solidFill>
                  <a:schemeClr val="tx1"/>
                </a:solidFill>
                <a:cs typeface="Arial"/>
              </a:rPr>
              <a:t> strane u sukobu,</a:t>
            </a:r>
            <a:r>
              <a:rPr lang="bs-Latn-BA" altLang="sr-Latn-RS" sz="2000" b="1" u="sng" dirty="0" smtClean="0">
                <a:solidFill>
                  <a:schemeClr val="tx1"/>
                </a:solidFill>
                <a:cs typeface="Arial"/>
              </a:rPr>
              <a:t> </a:t>
            </a:r>
          </a:p>
          <a:p>
            <a:pPr algn="just" eaLnBrk="1" hangingPunct="1">
              <a:lnSpc>
                <a:spcPct val="80000"/>
              </a:lnSpc>
              <a:defRPr/>
            </a:pPr>
            <a:r>
              <a:rPr lang="bs-Latn-BA" altLang="sr-Latn-RS" sz="2000" dirty="0" smtClean="0">
                <a:solidFill>
                  <a:schemeClr val="tx1"/>
                </a:solidFill>
                <a:cs typeface="Arial"/>
              </a:rPr>
              <a:t>nije potrebna striktna geografska veza između navodnog krivičnog djela i oružanog sukoba (kada se utvrđuje da li je djelo počinjeno u funkciji ili, u najmanju ruku, pod vidom situacije koja je posljedica borbenih djelovanja) </a:t>
            </a:r>
          </a:p>
          <a:p>
            <a:pPr algn="just" eaLnBrk="1" hangingPunct="1">
              <a:lnSpc>
                <a:spcPct val="80000"/>
              </a:lnSpc>
              <a:defRPr/>
            </a:pPr>
            <a:r>
              <a:rPr lang="bs-Latn-BA" altLang="sr-Latn-RS" sz="2000" dirty="0" smtClean="0">
                <a:solidFill>
                  <a:schemeClr val="tx1"/>
                </a:solidFill>
                <a:cs typeface="Arial"/>
              </a:rPr>
              <a:t>ne traži se čvrsta uzročno-posljedična veza između oružanog sukoba i </a:t>
            </a:r>
            <a:r>
              <a:rPr lang="bs-Latn-BA" altLang="sr-Latn-RS" sz="2000" dirty="0" err="1" smtClean="0">
                <a:solidFill>
                  <a:schemeClr val="tx1"/>
                </a:solidFill>
                <a:cs typeface="Arial"/>
              </a:rPr>
              <a:t>izvršenja</a:t>
            </a:r>
            <a:r>
              <a:rPr lang="bs-Latn-BA" altLang="sr-Latn-RS" sz="2000" dirty="0" smtClean="0">
                <a:solidFill>
                  <a:schemeClr val="tx1"/>
                </a:solidFill>
                <a:cs typeface="Arial"/>
              </a:rPr>
              <a:t> krivičnog djela već prije da je postojanje oružanog sukoba u znatnoj mjeri uticalo na </a:t>
            </a:r>
            <a:r>
              <a:rPr lang="bs-Latn-BA" altLang="sr-Latn-RS" sz="2000" dirty="0" err="1" smtClean="0">
                <a:solidFill>
                  <a:schemeClr val="tx1"/>
                </a:solidFill>
                <a:cs typeface="Arial"/>
              </a:rPr>
              <a:t>mogućnost</a:t>
            </a:r>
            <a:r>
              <a:rPr lang="bs-Latn-BA" altLang="sr-Latn-RS" sz="2000" dirty="0" smtClean="0">
                <a:solidFill>
                  <a:schemeClr val="tx1"/>
                </a:solidFill>
                <a:cs typeface="Arial"/>
              </a:rPr>
              <a:t> izvršioca da počini krivično djelo, njegovu odluku da ga počini, te način i cilj </a:t>
            </a:r>
            <a:r>
              <a:rPr lang="bs-Latn-BA" altLang="sr-Latn-RS" sz="2000" dirty="0" err="1" smtClean="0">
                <a:solidFill>
                  <a:schemeClr val="tx1"/>
                </a:solidFill>
                <a:cs typeface="Arial"/>
              </a:rPr>
              <a:t>izvršenja</a:t>
            </a:r>
            <a:r>
              <a:rPr lang="bs-Latn-BA" altLang="sr-Latn-RS" sz="2000" dirty="0" smtClean="0">
                <a:solidFill>
                  <a:schemeClr val="tx1"/>
                </a:solidFill>
                <a:cs typeface="Arial"/>
              </a:rPr>
              <a:t> krivičnog djela</a:t>
            </a:r>
          </a:p>
          <a:p>
            <a:pPr algn="just" eaLnBrk="1" hangingPunct="1">
              <a:lnSpc>
                <a:spcPct val="80000"/>
              </a:lnSpc>
              <a:defRPr/>
            </a:pPr>
            <a:endParaRPr lang="bs-Latn-BA" altLang="sr-Latn-RS" sz="2000" dirty="0" smtClean="0">
              <a:solidFill>
                <a:schemeClr val="tx1"/>
              </a:solidFill>
              <a:cs typeface="Arial"/>
            </a:endParaRPr>
          </a:p>
          <a:p>
            <a:pPr marL="0" indent="0" eaLnBrk="1" hangingPunct="1">
              <a:buFontTx/>
              <a:buNone/>
              <a:defRPr/>
            </a:pPr>
            <a:endParaRPr lang="en-US"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lgn="ctr" eaLnBrk="1" hangingPunct="1"/>
            <a:r>
              <a:rPr lang="bs-Latn-BA" altLang="sr-Latn-RS" sz="2400" dirty="0" smtClean="0">
                <a:solidFill>
                  <a:schemeClr val="tx1"/>
                </a:solidFill>
                <a:cs typeface="Arial" panose="020B0604020202020204" pitchFamily="34" charset="0"/>
              </a:rPr>
              <a:t>SVIJEST O ORUŽANOM SUKOBU I </a:t>
            </a:r>
            <a:r>
              <a:rPr lang="bs-Latn-BA" altLang="sr-Latn-RS" sz="2400" dirty="0">
                <a:solidFill>
                  <a:schemeClr val="tx1"/>
                </a:solidFill>
                <a:cs typeface="Arial" panose="020B0604020202020204" pitchFamily="34" charset="0"/>
              </a:rPr>
              <a:t>Š</a:t>
            </a:r>
            <a:r>
              <a:rPr lang="bs-Latn-BA" altLang="sr-Latn-RS" sz="2400" dirty="0" smtClean="0">
                <a:solidFill>
                  <a:schemeClr val="tx1"/>
                </a:solidFill>
                <a:cs typeface="Arial" panose="020B0604020202020204" pitchFamily="34" charset="0"/>
              </a:rPr>
              <a:t>TA SU ŽRTVE</a:t>
            </a:r>
            <a:endParaRPr lang="en-US" altLang="en-US" sz="2400" dirty="0" smtClean="0">
              <a:solidFill>
                <a:schemeClr val="tx1"/>
              </a:solidFill>
            </a:endParaRPr>
          </a:p>
        </p:txBody>
      </p:sp>
      <p:sp>
        <p:nvSpPr>
          <p:cNvPr id="3" name="Content Placeholder 2"/>
          <p:cNvSpPr>
            <a:spLocks noGrp="1"/>
          </p:cNvSpPr>
          <p:nvPr>
            <p:ph idx="1"/>
          </p:nvPr>
        </p:nvSpPr>
        <p:spPr>
          <a:xfrm>
            <a:off x="865961" y="1844824"/>
            <a:ext cx="7675350" cy="4351338"/>
          </a:xfrm>
        </p:spPr>
        <p:txBody>
          <a:bodyPr>
            <a:normAutofit/>
          </a:bodyPr>
          <a:lstStyle/>
          <a:p>
            <a:pPr algn="just" eaLnBrk="1" hangingPunct="1">
              <a:defRPr/>
            </a:pPr>
            <a:r>
              <a:rPr lang="bs-Latn-BA" altLang="sr-Latn-RS" sz="1800" dirty="0" smtClean="0">
                <a:solidFill>
                  <a:schemeClr val="tx1"/>
                </a:solidFill>
                <a:cs typeface="Arial"/>
              </a:rPr>
              <a:t>da je optuženi svjestan činjenice da postoji oružani sukob</a:t>
            </a:r>
          </a:p>
          <a:p>
            <a:pPr algn="just" eaLnBrk="1" hangingPunct="1">
              <a:defRPr/>
            </a:pPr>
            <a:r>
              <a:rPr lang="bs-Latn-BA" altLang="sr-Latn-RS" sz="1800" dirty="0" smtClean="0">
                <a:solidFill>
                  <a:schemeClr val="tx1"/>
                </a:solidFill>
                <a:cs typeface="Arial"/>
              </a:rPr>
              <a:t>da je optuženi znao ili trebao da zna da žrtva nije aktivno učestvovala u neprijateljstvima kada je djelo počinjeno.</a:t>
            </a:r>
          </a:p>
          <a:p>
            <a:pPr marL="0" indent="0" algn="just" eaLnBrk="1" hangingPunct="1">
              <a:buFontTx/>
              <a:buNone/>
              <a:defRPr/>
            </a:pPr>
            <a:r>
              <a:rPr lang="bs-Latn-BA" altLang="sr-Latn-RS" sz="1800" dirty="0" smtClean="0">
                <a:solidFill>
                  <a:schemeClr val="tx1"/>
                </a:solidFill>
                <a:cs typeface="Arial"/>
              </a:rPr>
              <a:t>Iz </a:t>
            </a:r>
            <a:r>
              <a:rPr lang="bs-Latn-BA" altLang="sr-Latn-RS" sz="1800" dirty="0" err="1" smtClean="0">
                <a:solidFill>
                  <a:schemeClr val="tx1"/>
                </a:solidFill>
                <a:cs typeface="Arial"/>
              </a:rPr>
              <a:t>presude</a:t>
            </a:r>
            <a:r>
              <a:rPr lang="bs-Latn-BA" altLang="sr-Latn-RS" sz="1800" dirty="0" err="1" smtClean="0">
                <a:solidFill>
                  <a:schemeClr val="tx1"/>
                </a:solidFill>
                <a:ea typeface="+mj-ea"/>
                <a:cs typeface="Arial"/>
              </a:rPr>
              <a:t>Okružnog</a:t>
            </a:r>
            <a:r>
              <a:rPr lang="bs-Latn-BA" altLang="sr-Latn-RS" sz="1800" dirty="0" smtClean="0">
                <a:solidFill>
                  <a:schemeClr val="tx1"/>
                </a:solidFill>
                <a:ea typeface="+mj-ea"/>
                <a:cs typeface="Arial"/>
              </a:rPr>
              <a:t> suda u </a:t>
            </a:r>
            <a:r>
              <a:rPr lang="bs-Latn-BA" altLang="sr-Latn-RS" sz="1800" dirty="0" err="1" smtClean="0">
                <a:solidFill>
                  <a:schemeClr val="tx1"/>
                </a:solidFill>
                <a:ea typeface="+mj-ea"/>
                <a:cs typeface="Arial"/>
              </a:rPr>
              <a:t>Banjoj</a:t>
            </a:r>
            <a:r>
              <a:rPr lang="bs-Latn-BA" altLang="sr-Latn-RS" sz="1800" dirty="0" smtClean="0">
                <a:solidFill>
                  <a:schemeClr val="tx1"/>
                </a:solidFill>
                <a:ea typeface="+mj-ea"/>
                <a:cs typeface="Arial"/>
              </a:rPr>
              <a:t> Luci broj</a:t>
            </a:r>
            <a:r>
              <a:rPr lang="az-Latn-AZ" altLang="sr-Latn-RS" sz="1800" dirty="0" smtClean="0">
                <a:solidFill>
                  <a:schemeClr val="tx1"/>
                </a:solidFill>
                <a:ea typeface="+mj-ea"/>
                <a:cs typeface="Arial"/>
              </a:rPr>
              <a:t>: 11 0 К 009721 12 К</a:t>
            </a:r>
            <a:endParaRPr lang="bs-Latn-BA" altLang="sr-Latn-RS" sz="1800" dirty="0" smtClean="0">
              <a:solidFill>
                <a:schemeClr val="tx1"/>
              </a:solidFill>
              <a:cs typeface="Arial"/>
            </a:endParaRPr>
          </a:p>
          <a:p>
            <a:pPr marL="0" indent="0" algn="just" eaLnBrk="1" hangingPunct="1">
              <a:lnSpc>
                <a:spcPct val="80000"/>
              </a:lnSpc>
              <a:buFontTx/>
              <a:buNone/>
              <a:defRPr/>
            </a:pPr>
            <a:r>
              <a:rPr lang="bs-Latn-BA" altLang="sr-Latn-RS" sz="1800" dirty="0" smtClean="0">
                <a:solidFill>
                  <a:schemeClr val="tx1"/>
                </a:solidFill>
                <a:cs typeface="Arial"/>
              </a:rPr>
              <a:t>“Utvrđujući pitanje </a:t>
            </a:r>
            <a:r>
              <a:rPr lang="bs-Latn-BA" altLang="sr-Latn-RS" sz="1800" dirty="0" err="1" smtClean="0">
                <a:solidFill>
                  <a:schemeClr val="tx1"/>
                </a:solidFill>
                <a:cs typeface="Arial"/>
              </a:rPr>
              <a:t>vinosti</a:t>
            </a:r>
            <a:r>
              <a:rPr lang="bs-Latn-BA" altLang="sr-Latn-RS" sz="1800" dirty="0" smtClean="0">
                <a:solidFill>
                  <a:schemeClr val="tx1"/>
                </a:solidFill>
                <a:cs typeface="Arial"/>
              </a:rPr>
              <a:t> optuženog, kao njegovog subjektivnog odnosa prema izvršenom krivičnom djelu, sud nalazi da je optuženi ovo krivično djelo počinio sa direktnim umišljajem jer je u potpunosti bio svjestan krivičnog djela i htio njegovo </a:t>
            </a:r>
            <a:r>
              <a:rPr lang="bs-Latn-BA" altLang="sr-Latn-RS" sz="1800" dirty="0" err="1" smtClean="0">
                <a:solidFill>
                  <a:schemeClr val="tx1"/>
                </a:solidFill>
                <a:cs typeface="Arial"/>
              </a:rPr>
              <a:t>izvršenje</a:t>
            </a:r>
            <a:r>
              <a:rPr lang="bs-Latn-BA" altLang="sr-Latn-RS" sz="1800" dirty="0" smtClean="0">
                <a:solidFill>
                  <a:schemeClr val="tx1"/>
                </a:solidFill>
                <a:cs typeface="Arial"/>
              </a:rPr>
              <a:t>. Radnje koje je optuženi preduzeo su rezultat njegove </a:t>
            </a:r>
            <a:r>
              <a:rPr lang="bs-Latn-BA" altLang="sr-Latn-RS" sz="1800" dirty="0" err="1" smtClean="0">
                <a:solidFill>
                  <a:schemeClr val="tx1"/>
                </a:solidFill>
                <a:cs typeface="Arial"/>
              </a:rPr>
              <a:t>svjesti</a:t>
            </a:r>
            <a:r>
              <a:rPr lang="bs-Latn-BA" altLang="sr-Latn-RS" sz="1800" dirty="0" smtClean="0">
                <a:solidFill>
                  <a:schemeClr val="tx1"/>
                </a:solidFill>
                <a:cs typeface="Arial"/>
              </a:rPr>
              <a:t> i volje. Optuženi je bio svjestan da je oštećeni A.I. civilno lice, da je to lice hrvatske nacionalnosti, koje je imalo status zaštićene osobe, bez obzira na njegovu pripadnost suprotstavljenoj strani. Optuženi je znao da radnjama koje čini nužno stvara posljedice, bio je toga svjestan, ali je donio odluku da to učini i da tu odluku ostvari. Optuženi postupa u takvim okolnostima koje mu </a:t>
            </a:r>
            <a:r>
              <a:rPr lang="bs-Latn-BA" altLang="sr-Latn-RS" sz="1800" dirty="0" err="1" smtClean="0">
                <a:solidFill>
                  <a:schemeClr val="tx1"/>
                </a:solidFill>
                <a:cs typeface="Arial"/>
              </a:rPr>
              <a:t>omogućavaju</a:t>
            </a:r>
            <a:r>
              <a:rPr lang="bs-Latn-BA" altLang="sr-Latn-RS" sz="1800" dirty="0" smtClean="0">
                <a:solidFill>
                  <a:schemeClr val="tx1"/>
                </a:solidFill>
                <a:cs typeface="Arial"/>
              </a:rPr>
              <a:t> dominaciju nad žrtvom koja je nemoćna pružiti otpor ili se </a:t>
            </a:r>
            <a:r>
              <a:rPr lang="bs-Latn-BA" altLang="sr-Latn-RS" sz="1800" dirty="0" err="1" smtClean="0">
                <a:solidFill>
                  <a:schemeClr val="tx1"/>
                </a:solidFill>
                <a:cs typeface="Arial"/>
              </a:rPr>
              <a:t>zaštititi</a:t>
            </a:r>
            <a:r>
              <a:rPr lang="bs-Latn-BA" altLang="sr-Latn-RS" sz="1800" dirty="0" smtClean="0">
                <a:solidFill>
                  <a:schemeClr val="tx1"/>
                </a:solidFill>
                <a:cs typeface="Arial"/>
              </a:rPr>
              <a:t> i on je siguran u ostvarenju svoga djela i u nastupanju posljedica, iz čega proizilazi pouzdan zaključak o htjenju djela. Zbog navedenog, preduzete radnje optuženog su rezultat njegove </a:t>
            </a:r>
            <a:r>
              <a:rPr lang="bs-Latn-BA" altLang="sr-Latn-RS" sz="1800" dirty="0" err="1" smtClean="0">
                <a:solidFill>
                  <a:schemeClr val="tx1"/>
                </a:solidFill>
                <a:cs typeface="Arial"/>
              </a:rPr>
              <a:t>svjesti</a:t>
            </a:r>
            <a:r>
              <a:rPr lang="bs-Latn-BA" altLang="sr-Latn-RS" sz="1800" dirty="0" smtClean="0">
                <a:solidFill>
                  <a:schemeClr val="tx1"/>
                </a:solidFill>
                <a:cs typeface="Arial"/>
              </a:rPr>
              <a:t> i volje”.</a:t>
            </a:r>
          </a:p>
          <a:p>
            <a:pPr marL="0" indent="0" eaLnBrk="1" hangingPunct="1">
              <a:buFontTx/>
              <a:buNone/>
              <a:defRPr/>
            </a:pPr>
            <a:endParaRPr lang="en-US"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algn="ctr" eaLnBrk="1" hangingPunct="1"/>
            <a:r>
              <a:rPr lang="bs-Latn-BA" altLang="en-US" dirty="0" err="1" smtClean="0"/>
              <a:t>Mučenja</a:t>
            </a:r>
            <a:endParaRPr lang="en-US" altLang="en-US" dirty="0" smtClean="0"/>
          </a:p>
        </p:txBody>
      </p:sp>
      <p:sp>
        <p:nvSpPr>
          <p:cNvPr id="44035" name="Content Placeholder 2"/>
          <p:cNvSpPr>
            <a:spLocks noGrp="1"/>
          </p:cNvSpPr>
          <p:nvPr>
            <p:ph idx="1"/>
          </p:nvPr>
        </p:nvSpPr>
        <p:spPr>
          <a:xfrm>
            <a:off x="840000" y="1772816"/>
            <a:ext cx="7675350" cy="4351338"/>
          </a:xfrm>
        </p:spPr>
        <p:txBody>
          <a:bodyPr>
            <a:normAutofit lnSpcReduction="10000"/>
          </a:bodyPr>
          <a:lstStyle/>
          <a:p>
            <a:pPr algn="just" eaLnBrk="1" hangingPunct="1">
              <a:lnSpc>
                <a:spcPct val="80000"/>
              </a:lnSpc>
              <a:buFontTx/>
              <a:buNone/>
            </a:pPr>
            <a:r>
              <a:rPr lang="bs-Latn-BA" altLang="sr-Latn-RS" sz="2400" dirty="0" smtClean="0">
                <a:solidFill>
                  <a:srgbClr val="000000"/>
                </a:solidFill>
                <a:cs typeface="Arial" panose="020B0604020202020204" pitchFamily="34" charset="0"/>
              </a:rPr>
              <a:t>    </a:t>
            </a:r>
            <a:r>
              <a:rPr lang="bs-Latn-BA" altLang="sr-Latn-RS" sz="2400" dirty="0" smtClean="0">
                <a:solidFill>
                  <a:schemeClr val="tx1"/>
                </a:solidFill>
                <a:cs typeface="Arial" panose="020B0604020202020204" pitchFamily="34" charset="0"/>
              </a:rPr>
              <a:t>Obuhvata sljedeće elemente:</a:t>
            </a:r>
          </a:p>
          <a:p>
            <a:pPr algn="just" eaLnBrk="1" hangingPunct="1">
              <a:lnSpc>
                <a:spcPct val="80000"/>
              </a:lnSpc>
            </a:pPr>
            <a:r>
              <a:rPr lang="bs-Latn-BA" altLang="sr-Latn-RS" sz="2400" dirty="0" err="1" smtClean="0">
                <a:solidFill>
                  <a:schemeClr val="tx1"/>
                </a:solidFill>
                <a:cs typeface="Arial" panose="020B0604020202020204" pitchFamily="34" charset="0"/>
              </a:rPr>
              <a:t>nanošenje</a:t>
            </a:r>
            <a:r>
              <a:rPr lang="bs-Latn-BA" altLang="sr-Latn-RS" sz="2400" dirty="0" smtClean="0">
                <a:solidFill>
                  <a:schemeClr val="tx1"/>
                </a:solidFill>
                <a:cs typeface="Arial" panose="020B0604020202020204" pitchFamily="34" charset="0"/>
              </a:rPr>
              <a:t> činjenjem ili </a:t>
            </a:r>
            <a:r>
              <a:rPr lang="bs-Latn-BA" altLang="sr-Latn-RS" sz="2400" dirty="0" err="1" smtClean="0">
                <a:solidFill>
                  <a:schemeClr val="tx1"/>
                </a:solidFill>
                <a:cs typeface="Arial" panose="020B0604020202020204" pitchFamily="34" charset="0"/>
              </a:rPr>
              <a:t>nečinjenjem</a:t>
            </a:r>
            <a:r>
              <a:rPr lang="bs-Latn-BA" altLang="sr-Latn-RS" sz="2400" dirty="0" smtClean="0">
                <a:solidFill>
                  <a:schemeClr val="tx1"/>
                </a:solidFill>
                <a:cs typeface="Arial" panose="020B0604020202020204" pitchFamily="34" charset="0"/>
              </a:rPr>
              <a:t> teškog bola ili patnje, bilo fizičkog ili duševnog,</a:t>
            </a:r>
          </a:p>
          <a:p>
            <a:pPr algn="just" eaLnBrk="1" hangingPunct="1">
              <a:lnSpc>
                <a:spcPct val="80000"/>
              </a:lnSpc>
            </a:pPr>
            <a:r>
              <a:rPr lang="bs-Latn-BA" altLang="sr-Latn-RS" sz="2400" dirty="0" smtClean="0">
                <a:solidFill>
                  <a:schemeClr val="tx1"/>
                </a:solidFill>
                <a:cs typeface="Arial" panose="020B0604020202020204" pitchFamily="34" charset="0"/>
              </a:rPr>
              <a:t>činjenje odnosno </a:t>
            </a:r>
            <a:r>
              <a:rPr lang="bs-Latn-BA" altLang="sr-Latn-RS" sz="2400" dirty="0" err="1" smtClean="0">
                <a:solidFill>
                  <a:schemeClr val="tx1"/>
                </a:solidFill>
                <a:cs typeface="Arial" panose="020B0604020202020204" pitchFamily="34" charset="0"/>
              </a:rPr>
              <a:t>nečinjenje</a:t>
            </a:r>
            <a:r>
              <a:rPr lang="bs-Latn-BA" altLang="sr-Latn-RS" sz="2400" dirty="0" smtClean="0">
                <a:solidFill>
                  <a:schemeClr val="tx1"/>
                </a:solidFill>
                <a:cs typeface="Arial" panose="020B0604020202020204" pitchFamily="34" charset="0"/>
              </a:rPr>
              <a:t> mora biti obuhvaćeno umišljajem, </a:t>
            </a:r>
          </a:p>
          <a:p>
            <a:pPr algn="just" eaLnBrk="1" hangingPunct="1">
              <a:lnSpc>
                <a:spcPct val="80000"/>
              </a:lnSpc>
            </a:pPr>
            <a:r>
              <a:rPr lang="bs-Latn-BA" altLang="sr-Latn-RS" sz="2400" dirty="0" smtClean="0">
                <a:solidFill>
                  <a:schemeClr val="tx1"/>
                </a:solidFill>
                <a:cs typeface="Arial" panose="020B0604020202020204" pitchFamily="34" charset="0"/>
              </a:rPr>
              <a:t>mora biti usmjereno na to da se dobiju informacije ili priznanje, ili da se kazni, </a:t>
            </a:r>
            <a:r>
              <a:rPr lang="bs-Latn-BA" altLang="sr-Latn-RS" sz="2400" dirty="0" err="1" smtClean="0">
                <a:solidFill>
                  <a:schemeClr val="tx1"/>
                </a:solidFill>
                <a:cs typeface="Arial" panose="020B0604020202020204" pitchFamily="34" charset="0"/>
              </a:rPr>
              <a:t>zastraši</a:t>
            </a:r>
            <a:r>
              <a:rPr lang="bs-Latn-BA" altLang="sr-Latn-RS" sz="2400" dirty="0" smtClean="0">
                <a:solidFill>
                  <a:schemeClr val="tx1"/>
                </a:solidFill>
                <a:cs typeface="Arial" panose="020B0604020202020204" pitchFamily="34" charset="0"/>
              </a:rPr>
              <a:t> odnosno kazni oštećeni ili treće lice ili da se vrši diskriminacija, po bilo kom osnovu, protiv oštećenog ili trećih lica.</a:t>
            </a:r>
          </a:p>
          <a:p>
            <a:pPr algn="just" eaLnBrk="1" hangingPunct="1">
              <a:lnSpc>
                <a:spcPct val="80000"/>
              </a:lnSpc>
              <a:buFontTx/>
              <a:buNone/>
            </a:pPr>
            <a:r>
              <a:rPr lang="bs-Latn-BA" altLang="sr-Latn-RS" sz="2400" dirty="0" smtClean="0">
                <a:solidFill>
                  <a:schemeClr val="tx1"/>
                </a:solidFill>
                <a:cs typeface="Arial" panose="020B0604020202020204" pitchFamily="34" charset="0"/>
              </a:rPr>
              <a:t>    Zaključak o </a:t>
            </a:r>
            <a:r>
              <a:rPr lang="bs-Latn-BA" altLang="sr-Latn-RS" sz="2400" dirty="0" err="1" smtClean="0">
                <a:solidFill>
                  <a:schemeClr val="tx1"/>
                </a:solidFill>
                <a:cs typeface="Arial" panose="020B0604020202020204" pitchFamily="34" charset="0"/>
              </a:rPr>
              <a:t>nanošenju</a:t>
            </a:r>
            <a:r>
              <a:rPr lang="bs-Latn-BA" altLang="sr-Latn-RS" sz="2400" dirty="0" smtClean="0">
                <a:solidFill>
                  <a:schemeClr val="tx1"/>
                </a:solidFill>
                <a:cs typeface="Arial" panose="020B0604020202020204" pitchFamily="34" charset="0"/>
              </a:rPr>
              <a:t> bola ili patnji može se izvesti iz prirode djela odnosno metoda koje su koristili optuženi (</a:t>
            </a:r>
            <a:r>
              <a:rPr lang="bs-Latn-BA" altLang="sr-Latn-RS" sz="2400" i="1" dirty="0" smtClean="0">
                <a:solidFill>
                  <a:schemeClr val="tx1"/>
                </a:solidFill>
                <a:cs typeface="Arial" panose="020B0604020202020204" pitchFamily="34" charset="0"/>
              </a:rPr>
              <a:t>npr. </a:t>
            </a:r>
            <a:r>
              <a:rPr lang="bs-Latn-BA" altLang="sr-Latn-RS" sz="2400" dirty="0" smtClean="0">
                <a:solidFill>
                  <a:schemeClr val="tx1"/>
                </a:solidFill>
                <a:cs typeface="Arial" panose="020B0604020202020204" pitchFamily="34" charset="0"/>
              </a:rPr>
              <a:t>premlaćivanja) kao i na osnovu trajanja ovih djela, a subjektivni element zahtijeva da je činjenje ili </a:t>
            </a:r>
            <a:r>
              <a:rPr lang="bs-Latn-BA" altLang="sr-Latn-RS" sz="2400" dirty="0" err="1" smtClean="0">
                <a:solidFill>
                  <a:schemeClr val="tx1"/>
                </a:solidFill>
                <a:cs typeface="Arial" panose="020B0604020202020204" pitchFamily="34" charset="0"/>
              </a:rPr>
              <a:t>nečinjenje</a:t>
            </a:r>
            <a:r>
              <a:rPr lang="bs-Latn-BA" altLang="sr-Latn-RS" sz="2400" dirty="0" smtClean="0">
                <a:solidFill>
                  <a:schemeClr val="tx1"/>
                </a:solidFill>
                <a:cs typeface="Arial" panose="020B0604020202020204" pitchFamily="34" charset="0"/>
              </a:rPr>
              <a:t> obuhvaćeno umišljajem.</a:t>
            </a:r>
          </a:p>
          <a:p>
            <a:pPr eaLnBrk="1" hangingPunct="1"/>
            <a:endParaRPr lang="en-US" altLang="en-US" dirty="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a:bodyPr>
          <a:lstStyle/>
          <a:p>
            <a:pPr algn="ctr" eaLnBrk="1" hangingPunct="1"/>
            <a:r>
              <a:rPr lang="bs-Latn-BA" altLang="sr-Latn-RS" sz="3200" dirty="0" smtClean="0">
                <a:solidFill>
                  <a:schemeClr val="tx1"/>
                </a:solidFill>
                <a:cs typeface="Arial" panose="020B0604020202020204" pitchFamily="34" charset="0"/>
              </a:rPr>
              <a:t>Primjere radnji koje predstavljaju nečovječno postupanje</a:t>
            </a:r>
            <a:endParaRPr lang="en-US" altLang="en-US" sz="3200" dirty="0" smtClean="0">
              <a:solidFill>
                <a:schemeClr val="tx1"/>
              </a:solidFill>
            </a:endParaRPr>
          </a:p>
        </p:txBody>
      </p:sp>
      <p:sp>
        <p:nvSpPr>
          <p:cNvPr id="3" name="Content Placeholder 2"/>
          <p:cNvSpPr>
            <a:spLocks noGrp="1"/>
          </p:cNvSpPr>
          <p:nvPr>
            <p:ph idx="1"/>
          </p:nvPr>
        </p:nvSpPr>
        <p:spPr/>
        <p:txBody>
          <a:bodyPr>
            <a:normAutofit fontScale="92500" lnSpcReduction="20000"/>
          </a:bodyPr>
          <a:lstStyle/>
          <a:p>
            <a:pPr eaLnBrk="1" hangingPunct="1">
              <a:lnSpc>
                <a:spcPct val="80000"/>
              </a:lnSpc>
              <a:defRPr/>
            </a:pPr>
            <a:r>
              <a:rPr lang="bs-Latn-BA" altLang="sr-Latn-RS" sz="1600" dirty="0" smtClean="0">
                <a:solidFill>
                  <a:schemeClr val="tx1"/>
                </a:solidFill>
                <a:cs typeface="Arial"/>
              </a:rPr>
              <a:t>tehnike ispitivanja koje </a:t>
            </a:r>
            <a:r>
              <a:rPr lang="bs-Latn-BA" altLang="sr-Latn-RS" sz="1600" dirty="0" err="1" smtClean="0">
                <a:solidFill>
                  <a:schemeClr val="tx1"/>
                </a:solidFill>
                <a:cs typeface="Arial"/>
              </a:rPr>
              <a:t>obuhvataju</a:t>
            </a:r>
            <a:r>
              <a:rPr lang="bs-Latn-BA" altLang="sr-Latn-RS" sz="1600" dirty="0" smtClean="0">
                <a:solidFill>
                  <a:schemeClr val="tx1"/>
                </a:solidFill>
                <a:cs typeface="Arial"/>
              </a:rPr>
              <a:t>:</a:t>
            </a:r>
          </a:p>
          <a:p>
            <a:pPr eaLnBrk="1" hangingPunct="1">
              <a:lnSpc>
                <a:spcPct val="80000"/>
              </a:lnSpc>
              <a:buFontTx/>
              <a:buNone/>
              <a:defRPr/>
            </a:pPr>
            <a:r>
              <a:rPr lang="bs-Latn-BA" altLang="sr-Latn-RS" sz="1600" dirty="0" smtClean="0">
                <a:solidFill>
                  <a:schemeClr val="tx1"/>
                </a:solidFill>
                <a:cs typeface="Arial"/>
              </a:rPr>
              <a:t>    - stajanje uza zid u „stresnom položaju“,</a:t>
            </a:r>
          </a:p>
          <a:p>
            <a:pPr eaLnBrk="1" hangingPunct="1">
              <a:lnSpc>
                <a:spcPct val="80000"/>
              </a:lnSpc>
              <a:buFontTx/>
              <a:buNone/>
              <a:defRPr/>
            </a:pPr>
            <a:r>
              <a:rPr lang="bs-Latn-BA" altLang="sr-Latn-RS" sz="1600" dirty="0" smtClean="0">
                <a:solidFill>
                  <a:schemeClr val="tx1"/>
                </a:solidFill>
                <a:cs typeface="Arial"/>
              </a:rPr>
              <a:t>    - podvrgavanje buci, ili</a:t>
            </a:r>
          </a:p>
          <a:p>
            <a:pPr eaLnBrk="1" hangingPunct="1">
              <a:lnSpc>
                <a:spcPct val="80000"/>
              </a:lnSpc>
              <a:buFontTx/>
              <a:buNone/>
              <a:defRPr/>
            </a:pPr>
            <a:r>
              <a:rPr lang="bs-Latn-BA" altLang="sr-Latn-RS" sz="1600" dirty="0" smtClean="0">
                <a:solidFill>
                  <a:schemeClr val="tx1"/>
                </a:solidFill>
                <a:cs typeface="Arial"/>
              </a:rPr>
              <a:t>    - uskraćivanje sna i hrane.</a:t>
            </a:r>
          </a:p>
          <a:p>
            <a:pPr eaLnBrk="1" hangingPunct="1">
              <a:lnSpc>
                <a:spcPct val="80000"/>
              </a:lnSpc>
              <a:defRPr/>
            </a:pPr>
            <a:r>
              <a:rPr lang="bs-Latn-BA" altLang="sr-Latn-RS" sz="1600" dirty="0" smtClean="0">
                <a:solidFill>
                  <a:schemeClr val="tx1"/>
                </a:solidFill>
                <a:cs typeface="Arial"/>
              </a:rPr>
              <a:t>Nečovječna (okrutna) priroda zatvaranja, kao na primjer:</a:t>
            </a:r>
          </a:p>
          <a:p>
            <a:pPr eaLnBrk="1" hangingPunct="1">
              <a:lnSpc>
                <a:spcPct val="80000"/>
              </a:lnSpc>
              <a:buFontTx/>
              <a:buNone/>
              <a:defRPr/>
            </a:pPr>
            <a:r>
              <a:rPr lang="bs-Latn-BA" altLang="sr-Latn-RS" sz="1600" dirty="0" smtClean="0">
                <a:solidFill>
                  <a:schemeClr val="tx1"/>
                </a:solidFill>
                <a:cs typeface="Arial"/>
              </a:rPr>
              <a:t>    - stajanje sa povezom na očima duže vrijeme,</a:t>
            </a:r>
          </a:p>
          <a:p>
            <a:pPr eaLnBrk="1" hangingPunct="1">
              <a:lnSpc>
                <a:spcPct val="80000"/>
              </a:lnSpc>
              <a:buFontTx/>
              <a:buNone/>
              <a:defRPr/>
            </a:pPr>
            <a:r>
              <a:rPr lang="bs-Latn-BA" altLang="sr-Latn-RS" sz="1600" dirty="0" smtClean="0">
                <a:solidFill>
                  <a:schemeClr val="tx1"/>
                </a:solidFill>
                <a:cs typeface="Arial"/>
              </a:rPr>
              <a:t>    - sjedenje bez micanja nekoliko dana,</a:t>
            </a:r>
          </a:p>
          <a:p>
            <a:pPr eaLnBrk="1" hangingPunct="1">
              <a:lnSpc>
                <a:spcPct val="80000"/>
              </a:lnSpc>
              <a:buFontTx/>
              <a:buNone/>
              <a:defRPr/>
            </a:pPr>
            <a:r>
              <a:rPr lang="bs-Latn-BA" altLang="sr-Latn-RS" sz="1600" dirty="0" smtClean="0">
                <a:solidFill>
                  <a:schemeClr val="tx1"/>
                </a:solidFill>
                <a:cs typeface="Arial"/>
              </a:rPr>
              <a:t>    - godina dana samice bez ikakve korespondencije, ili</a:t>
            </a:r>
          </a:p>
          <a:p>
            <a:pPr eaLnBrk="1" hangingPunct="1">
              <a:lnSpc>
                <a:spcPct val="80000"/>
              </a:lnSpc>
              <a:buFontTx/>
              <a:buNone/>
              <a:defRPr/>
            </a:pPr>
            <a:r>
              <a:rPr lang="bs-Latn-BA" altLang="sr-Latn-RS" sz="1600" dirty="0" smtClean="0">
                <a:solidFill>
                  <a:schemeClr val="tx1"/>
                </a:solidFill>
                <a:cs typeface="Arial"/>
              </a:rPr>
              <a:t>    - držanje u maloj, prepunoj deliji.</a:t>
            </a:r>
          </a:p>
          <a:p>
            <a:pPr eaLnBrk="1" hangingPunct="1">
              <a:lnSpc>
                <a:spcPct val="80000"/>
              </a:lnSpc>
              <a:defRPr/>
            </a:pPr>
            <a:r>
              <a:rPr lang="bs-Latn-BA" altLang="sr-Latn-RS" sz="1600" dirty="0" err="1" smtClean="0">
                <a:solidFill>
                  <a:schemeClr val="tx1"/>
                </a:solidFill>
                <a:cs typeface="Arial"/>
              </a:rPr>
              <a:t>Nanošenje</a:t>
            </a:r>
            <a:r>
              <a:rPr lang="bs-Latn-BA" altLang="sr-Latn-RS" sz="1600" dirty="0" smtClean="0">
                <a:solidFill>
                  <a:schemeClr val="tx1"/>
                </a:solidFill>
                <a:cs typeface="Arial"/>
              </a:rPr>
              <a:t> teške fizičke, duševne ili moralne patnje kao na primjer:</a:t>
            </a:r>
          </a:p>
          <a:p>
            <a:pPr eaLnBrk="1" hangingPunct="1">
              <a:lnSpc>
                <a:spcPct val="80000"/>
              </a:lnSpc>
              <a:buFontTx/>
              <a:buNone/>
              <a:defRPr/>
            </a:pPr>
            <a:r>
              <a:rPr lang="bs-Latn-BA" altLang="sr-Latn-RS" sz="1600" dirty="0" smtClean="0">
                <a:solidFill>
                  <a:schemeClr val="tx1"/>
                </a:solidFill>
                <a:cs typeface="Arial"/>
              </a:rPr>
              <a:t>    - premlaćivanje,</a:t>
            </a:r>
          </a:p>
          <a:p>
            <a:pPr eaLnBrk="1" hangingPunct="1">
              <a:lnSpc>
                <a:spcPct val="80000"/>
              </a:lnSpc>
              <a:buFontTx/>
              <a:buNone/>
              <a:defRPr/>
            </a:pPr>
            <a:r>
              <a:rPr lang="bs-Latn-BA" altLang="sr-Latn-RS" sz="1600" dirty="0" smtClean="0">
                <a:solidFill>
                  <a:schemeClr val="tx1"/>
                </a:solidFill>
                <a:cs typeface="Arial"/>
              </a:rPr>
              <a:t>    - uzrokovanje patnje korištenjem naprava za elektro šokove na zarobljenicima,</a:t>
            </a:r>
          </a:p>
          <a:p>
            <a:pPr eaLnBrk="1" hangingPunct="1">
              <a:lnSpc>
                <a:spcPct val="80000"/>
              </a:lnSpc>
              <a:buFontTx/>
              <a:buNone/>
              <a:defRPr/>
            </a:pPr>
            <a:r>
              <a:rPr lang="bs-Latn-BA" altLang="sr-Latn-RS" sz="1600" dirty="0" smtClean="0">
                <a:solidFill>
                  <a:schemeClr val="tx1"/>
                </a:solidFill>
                <a:cs typeface="Arial"/>
              </a:rPr>
              <a:t>    - </a:t>
            </a:r>
            <a:r>
              <a:rPr lang="bs-Latn-BA" altLang="sr-Latn-RS" sz="1600" dirty="0" err="1" smtClean="0">
                <a:solidFill>
                  <a:schemeClr val="tx1"/>
                </a:solidFill>
                <a:cs typeface="Arial"/>
              </a:rPr>
              <a:t>nanošenje</a:t>
            </a:r>
            <a:r>
              <a:rPr lang="bs-Latn-BA" altLang="sr-Latn-RS" sz="1600" dirty="0" smtClean="0">
                <a:solidFill>
                  <a:schemeClr val="tx1"/>
                </a:solidFill>
                <a:cs typeface="Arial"/>
              </a:rPr>
              <a:t> bola,</a:t>
            </a:r>
          </a:p>
          <a:p>
            <a:pPr eaLnBrk="1" hangingPunct="1">
              <a:lnSpc>
                <a:spcPct val="80000"/>
              </a:lnSpc>
              <a:buFontTx/>
              <a:buNone/>
              <a:defRPr/>
            </a:pPr>
            <a:r>
              <a:rPr lang="bs-Latn-BA" altLang="sr-Latn-RS" sz="1600" dirty="0" smtClean="0">
                <a:solidFill>
                  <a:schemeClr val="tx1"/>
                </a:solidFill>
                <a:cs typeface="Arial"/>
              </a:rPr>
              <a:t>    - izazivanje opekotina,</a:t>
            </a:r>
          </a:p>
          <a:p>
            <a:pPr eaLnBrk="1" hangingPunct="1">
              <a:lnSpc>
                <a:spcPct val="80000"/>
              </a:lnSpc>
              <a:buFontTx/>
              <a:buNone/>
              <a:defRPr/>
            </a:pPr>
            <a:r>
              <a:rPr lang="bs-Latn-BA" altLang="sr-Latn-RS" sz="1600" dirty="0" smtClean="0">
                <a:solidFill>
                  <a:schemeClr val="tx1"/>
                </a:solidFill>
                <a:cs typeface="Arial"/>
              </a:rPr>
              <a:t>    - izazivanje </a:t>
            </a:r>
            <a:r>
              <a:rPr lang="bs-Latn-BA" altLang="sr-Latn-RS" sz="1600" dirty="0" err="1" smtClean="0">
                <a:solidFill>
                  <a:schemeClr val="tx1"/>
                </a:solidFill>
                <a:cs typeface="Arial"/>
              </a:rPr>
              <a:t>konvulzija,trzanja</a:t>
            </a:r>
            <a:r>
              <a:rPr lang="bs-Latn-BA" altLang="sr-Latn-RS" sz="1600" dirty="0" smtClean="0">
                <a:solidFill>
                  <a:schemeClr val="tx1"/>
                </a:solidFill>
                <a:cs typeface="Arial"/>
              </a:rPr>
              <a:t> i ožiljaka,</a:t>
            </a:r>
          </a:p>
          <a:p>
            <a:pPr eaLnBrk="1" hangingPunct="1">
              <a:lnSpc>
                <a:spcPct val="80000"/>
              </a:lnSpc>
              <a:buFontTx/>
              <a:buNone/>
              <a:defRPr/>
            </a:pPr>
            <a:r>
              <a:rPr lang="bs-Latn-BA" altLang="sr-Latn-RS" sz="1600" dirty="0" smtClean="0">
                <a:solidFill>
                  <a:schemeClr val="tx1"/>
                </a:solidFill>
                <a:cs typeface="Arial"/>
              </a:rPr>
              <a:t>    - izazivanje straha kod žrtava,</a:t>
            </a:r>
          </a:p>
          <a:p>
            <a:pPr eaLnBrk="1" hangingPunct="1">
              <a:lnSpc>
                <a:spcPct val="80000"/>
              </a:lnSpc>
              <a:buFontTx/>
              <a:buNone/>
              <a:defRPr/>
            </a:pPr>
            <a:r>
              <a:rPr lang="bs-Latn-BA" altLang="sr-Latn-RS" sz="1600" dirty="0" smtClean="0">
                <a:solidFill>
                  <a:schemeClr val="tx1"/>
                </a:solidFill>
                <a:cs typeface="Arial"/>
              </a:rPr>
              <a:t>    - dovođenje žrtava u stanje da mole za milost.</a:t>
            </a:r>
          </a:p>
          <a:p>
            <a:pPr marL="0" indent="0" eaLnBrk="1" hangingPunct="1">
              <a:buFontTx/>
              <a:buNone/>
              <a:defRPr/>
            </a:pPr>
            <a:endParaRPr lang="en-US"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marL="342900" lvl="0" indent="-342900" algn="ctr">
              <a:spcAft>
                <a:spcPts val="0"/>
              </a:spcAft>
            </a:pPr>
            <a:r>
              <a:rPr lang="sr-Latn-CS" sz="4000" dirty="0">
                <a:latin typeface="Times New Roman" panose="02020603050405020304" pitchFamily="18" charset="0"/>
                <a:ea typeface="Calibri" panose="020F0502020204030204" pitchFamily="34" charset="0"/>
                <a:cs typeface="Times New Roman" panose="02020603050405020304" pitchFamily="18" charset="0"/>
              </a:rPr>
              <a:t>Predmet broj: 11 0 K 021606 18 </a:t>
            </a:r>
            <a:r>
              <a:rPr lang="sr-Latn-CS" sz="4000" dirty="0" err="1">
                <a:latin typeface="Times New Roman" panose="02020603050405020304" pitchFamily="18" charset="0"/>
                <a:ea typeface="Calibri" panose="020F0502020204030204" pitchFamily="34" charset="0"/>
                <a:cs typeface="Times New Roman" panose="02020603050405020304" pitchFamily="18" charset="0"/>
              </a:rPr>
              <a:t>Kž</a:t>
            </a:r>
            <a:r>
              <a:rPr lang="sr-Latn-CS" sz="4000" dirty="0">
                <a:latin typeface="Times New Roman" panose="02020603050405020304" pitchFamily="18" charset="0"/>
                <a:ea typeface="Calibri" panose="020F0502020204030204" pitchFamily="34" charset="0"/>
                <a:cs typeface="Times New Roman" panose="02020603050405020304" pitchFamily="18" charset="0"/>
              </a:rPr>
              <a:t> 6</a:t>
            </a:r>
            <a:r>
              <a:rPr lang="en-US" dirty="0">
                <a:latin typeface="Times New Roman" panose="02020603050405020304" pitchFamily="18" charset="0"/>
                <a:ea typeface="Calibri" panose="020F0502020204030204" pitchFamily="34" charset="0"/>
                <a:cs typeface="Times New Roman" panose="02020603050405020304" pitchFamily="18" charset="0"/>
              </a:rPr>
              <a:t/>
            </a:r>
            <a:br>
              <a:rPr lang="en-US" dirty="0">
                <a:latin typeface="Times New Roman" panose="02020603050405020304" pitchFamily="18" charset="0"/>
                <a:ea typeface="Calibri" panose="020F0502020204030204" pitchFamily="34" charset="0"/>
                <a:cs typeface="Times New Roman" panose="02020603050405020304" pitchFamily="18" charset="0"/>
              </a:rPr>
            </a:br>
            <a:endParaRPr lang="bs-Latn-BA" altLang="en-US" dirty="0" smtClean="0"/>
          </a:p>
        </p:txBody>
      </p:sp>
      <p:sp>
        <p:nvSpPr>
          <p:cNvPr id="8195" name="Rectangle 3"/>
          <p:cNvSpPr>
            <a:spLocks noGrp="1" noChangeArrowheads="1"/>
          </p:cNvSpPr>
          <p:nvPr>
            <p:ph idx="1"/>
          </p:nvPr>
        </p:nvSpPr>
        <p:spPr/>
        <p:txBody>
          <a:bodyPr>
            <a:normAutofit fontScale="85000" lnSpcReduction="10000"/>
          </a:bodyPr>
          <a:lstStyle/>
          <a:p>
            <a:pPr eaLnBrk="1" hangingPunct="1"/>
            <a:endParaRPr lang="bs-Latn-BA" altLang="en-US" dirty="0" smtClean="0"/>
          </a:p>
          <a:p>
            <a:pPr marL="457200" algn="just">
              <a:spcAft>
                <a:spcPts val="0"/>
              </a:spcAft>
            </a:pPr>
            <a:r>
              <a:rPr lang="bs-Latn-BA" altLang="en-US" dirty="0" smtClean="0"/>
              <a:t> </a:t>
            </a:r>
            <a:r>
              <a:rPr lang="sr-Latn-CS" dirty="0">
                <a:latin typeface="Times New Roman" panose="02020603050405020304" pitchFamily="18" charset="0"/>
                <a:ea typeface="Calibri" panose="020F0502020204030204" pitchFamily="34" charset="0"/>
                <a:cs typeface="Times New Roman" panose="02020603050405020304" pitchFamily="18" charset="0"/>
              </a:rPr>
              <a:t>„Neosnovan je i prigovor iz žalbe branioca optuženog Š. da je zapisnik o otvaranju i pregledu privremeno oduzetih predmeta, nezakonit dokaz, tvrdnjom da je u istom konstatovano da je sudija za prethodni postupak </a:t>
            </a:r>
            <a:r>
              <a:rPr lang="sr-Latn-CS" dirty="0" err="1">
                <a:latin typeface="Times New Roman" panose="02020603050405020304" pitchFamily="18" charset="0"/>
                <a:ea typeface="Calibri" panose="020F0502020204030204" pitchFamily="34" charset="0"/>
                <a:cs typeface="Times New Roman" panose="02020603050405020304" pitchFamily="18" charset="0"/>
              </a:rPr>
              <a:t>obavješten</a:t>
            </a:r>
            <a:r>
              <a:rPr lang="sr-Latn-CS" dirty="0">
                <a:latin typeface="Times New Roman" panose="02020603050405020304" pitchFamily="18" charset="0"/>
                <a:ea typeface="Calibri" panose="020F0502020204030204" pitchFamily="34" charset="0"/>
                <a:cs typeface="Times New Roman" panose="02020603050405020304" pitchFamily="18" charset="0"/>
              </a:rPr>
              <a:t> o ovom ročištu i da isti nije prisustvovao, a da tužilac za tu svoju konstataciju nije dostavio sudu nijedan dokaz. Naime, okolnost da li je ročište za otvaranje i pregled privremeno oduzetih predmeta održano u odsustvu uredno </a:t>
            </a:r>
            <a:r>
              <a:rPr lang="sr-Latn-CS" dirty="0" err="1">
                <a:latin typeface="Times New Roman" panose="02020603050405020304" pitchFamily="18" charset="0"/>
                <a:ea typeface="Calibri" panose="020F0502020204030204" pitchFamily="34" charset="0"/>
                <a:cs typeface="Times New Roman" panose="02020603050405020304" pitchFamily="18" charset="0"/>
              </a:rPr>
              <a:t>obavještenog</a:t>
            </a:r>
            <a:r>
              <a:rPr lang="sr-Latn-CS" dirty="0">
                <a:latin typeface="Times New Roman" panose="02020603050405020304" pitchFamily="18" charset="0"/>
                <a:ea typeface="Calibri" panose="020F0502020204030204" pitchFamily="34" charset="0"/>
                <a:cs typeface="Times New Roman" panose="02020603050405020304" pitchFamily="18" charset="0"/>
              </a:rPr>
              <a:t> ili </a:t>
            </a:r>
            <a:r>
              <a:rPr lang="sr-Latn-CS" dirty="0" err="1">
                <a:latin typeface="Times New Roman" panose="02020603050405020304" pitchFamily="18" charset="0"/>
                <a:ea typeface="Calibri" panose="020F0502020204030204" pitchFamily="34" charset="0"/>
                <a:cs typeface="Times New Roman" panose="02020603050405020304" pitchFamily="18" charset="0"/>
              </a:rPr>
              <a:t>neobavjštenog</a:t>
            </a:r>
            <a:r>
              <a:rPr lang="sr-Latn-CS" dirty="0">
                <a:latin typeface="Times New Roman" panose="02020603050405020304" pitchFamily="18" charset="0"/>
                <a:ea typeface="Calibri" panose="020F0502020204030204" pitchFamily="34" charset="0"/>
                <a:cs typeface="Times New Roman" panose="02020603050405020304" pitchFamily="18" charset="0"/>
              </a:rPr>
              <a:t> sudije za prethodni postupak, nikako ne može dovesti u pitanje zakonitost tog zapisnika, kako se to pogrešno tvrdi u ovoj žalbi, jer sa jedne strane, odbrana, tokom prvostepenog postupka nije isticala ovu vrstu prigovora, zbog čega prvostepeni sud nije ni vršio </a:t>
            </a:r>
            <a:r>
              <a:rPr lang="sr-Latn-CS" dirty="0" err="1">
                <a:latin typeface="Times New Roman" panose="02020603050405020304" pitchFamily="18" charset="0"/>
                <a:ea typeface="Calibri" panose="020F0502020204030204" pitchFamily="34" charset="0"/>
                <a:cs typeface="Times New Roman" panose="02020603050405020304" pitchFamily="18" charset="0"/>
              </a:rPr>
              <a:t>provjeru</a:t>
            </a:r>
            <a:r>
              <a:rPr lang="sr-Latn-CS" dirty="0">
                <a:latin typeface="Times New Roman" panose="02020603050405020304" pitchFamily="18" charset="0"/>
                <a:ea typeface="Calibri" panose="020F0502020204030204" pitchFamily="34" charset="0"/>
                <a:cs typeface="Times New Roman" panose="02020603050405020304" pitchFamily="18" charset="0"/>
              </a:rPr>
              <a:t> o tome da li je sudija </a:t>
            </a:r>
            <a:r>
              <a:rPr lang="sr-Latn-CS" dirty="0" err="1">
                <a:latin typeface="Times New Roman" panose="02020603050405020304" pitchFamily="18" charset="0"/>
                <a:ea typeface="Calibri" panose="020F0502020204030204" pitchFamily="34" charset="0"/>
                <a:cs typeface="Times New Roman" panose="02020603050405020304" pitchFamily="18" charset="0"/>
              </a:rPr>
              <a:t>obavješten</a:t>
            </a:r>
            <a:r>
              <a:rPr lang="sr-Latn-CS" dirty="0">
                <a:latin typeface="Times New Roman" panose="02020603050405020304" pitchFamily="18" charset="0"/>
                <a:ea typeface="Calibri" panose="020F0502020204030204" pitchFamily="34" charset="0"/>
                <a:cs typeface="Times New Roman" panose="02020603050405020304" pitchFamily="18" charset="0"/>
              </a:rPr>
              <a:t>, niti je bio u obavezi da po službenoj dužnosti </a:t>
            </a:r>
            <a:r>
              <a:rPr lang="sr-Latn-CS" dirty="0" smtClean="0">
                <a:latin typeface="Times New Roman" panose="02020603050405020304" pitchFamily="18" charset="0"/>
                <a:ea typeface="Calibri" panose="020F0502020204030204" pitchFamily="34" charset="0"/>
                <a:cs typeface="Times New Roman" panose="02020603050405020304" pitchFamily="18" charset="0"/>
              </a:rPr>
              <a:t>izvrši </a:t>
            </a:r>
            <a:r>
              <a:rPr lang="sr-Latn-CS" dirty="0">
                <a:latin typeface="Times New Roman" panose="02020603050405020304" pitchFamily="18" charset="0"/>
                <a:ea typeface="Calibri" panose="020F0502020204030204" pitchFamily="34" charset="0"/>
                <a:cs typeface="Times New Roman" panose="02020603050405020304" pitchFamily="18" charset="0"/>
              </a:rPr>
              <a:t>tu </a:t>
            </a:r>
            <a:r>
              <a:rPr lang="sr-Latn-CS" dirty="0" err="1">
                <a:latin typeface="Times New Roman" panose="02020603050405020304" pitchFamily="18" charset="0"/>
                <a:ea typeface="Calibri" panose="020F0502020204030204" pitchFamily="34" charset="0"/>
                <a:cs typeface="Times New Roman" panose="02020603050405020304" pitchFamily="18" charset="0"/>
              </a:rPr>
              <a:t>provjeru</a:t>
            </a:r>
            <a:r>
              <a:rPr lang="sr-Latn-CS" dirty="0">
                <a:latin typeface="Times New Roman" panose="02020603050405020304" pitchFamily="18" charset="0"/>
                <a:ea typeface="Calibri" panose="020F0502020204030204" pitchFamily="34" charset="0"/>
                <a:cs typeface="Times New Roman" panose="02020603050405020304" pitchFamily="18" charset="0"/>
              </a:rPr>
              <a:t>, a sa druge strane, prisustvo sudije za prethodni postupak na tom ročištu, shodno odredbi člana 135. ZKP RS, nije obavezno.“</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eaLnBrk="1" hangingPunct="1">
              <a:buNone/>
            </a:pPr>
            <a:endParaRPr lang="bs-Latn-BA" altLang="en-US" dirty="0" smtClean="0"/>
          </a:p>
        </p:txBody>
      </p:sp>
      <p:sp>
        <p:nvSpPr>
          <p:cNvPr id="61444" name="Rectangle 4"/>
          <p:cNvSpPr>
            <a:spLocks noChangeArrowheads="1"/>
          </p:cNvSpPr>
          <p:nvPr/>
        </p:nvSpPr>
        <p:spPr bwMode="auto">
          <a:xfrm>
            <a:off x="2268538" y="1341438"/>
            <a:ext cx="45720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90000"/>
              </a:lnSpc>
              <a:spcBef>
                <a:spcPct val="50000"/>
              </a:spcBef>
              <a:buClr>
                <a:schemeClr val="hlink"/>
              </a:buClr>
              <a:buSzPct val="65000"/>
              <a:buFont typeface="Wingdings" panose="05000000000000000000" pitchFamily="2" charset="2"/>
              <a:buChar char="n"/>
              <a:defRPr/>
            </a:pPr>
            <a:endParaRPr lang="bs-Latn-BA" altLang="en-US" sz="3000">
              <a:effectLst>
                <a:outerShdw blurRad="38100" dist="38100" dir="2700000" algn="tl">
                  <a:srgbClr val="C0C0C0"/>
                </a:outerShdw>
              </a:effectLst>
              <a:latin typeface="Tahoma" panose="020B0604030504040204"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bs-Latn-BA" altLang="sr-Latn-RS" sz="3200" dirty="0" smtClean="0">
                <a:solidFill>
                  <a:schemeClr val="tx1"/>
                </a:solidFill>
                <a:cs typeface="Arial" panose="020B0604020202020204" pitchFamily="34" charset="0"/>
              </a:rPr>
              <a:t>Objektivni elementi protivpravnog pritvaranja</a:t>
            </a:r>
            <a:endParaRPr lang="en-US" altLang="en-US" dirty="0" smtClean="0">
              <a:solidFill>
                <a:schemeClr val="tx1"/>
              </a:solidFill>
            </a:endParaRPr>
          </a:p>
        </p:txBody>
      </p:sp>
      <p:sp>
        <p:nvSpPr>
          <p:cNvPr id="3" name="Content Placeholder 2"/>
          <p:cNvSpPr>
            <a:spLocks noGrp="1"/>
          </p:cNvSpPr>
          <p:nvPr>
            <p:ph idx="1"/>
          </p:nvPr>
        </p:nvSpPr>
        <p:spPr/>
        <p:txBody>
          <a:bodyPr/>
          <a:lstStyle/>
          <a:p>
            <a:pPr algn="just" eaLnBrk="1" hangingPunct="1">
              <a:defRPr/>
            </a:pPr>
            <a:r>
              <a:rPr lang="bs-Latn-BA" altLang="sr-Latn-RS" dirty="0" smtClean="0">
                <a:solidFill>
                  <a:schemeClr val="tx1"/>
                </a:solidFill>
                <a:cs typeface="Arial"/>
              </a:rPr>
              <a:t>pojedinac je lišen slobode,</a:t>
            </a:r>
          </a:p>
          <a:p>
            <a:pPr algn="just" eaLnBrk="1" hangingPunct="1">
              <a:defRPr/>
            </a:pPr>
            <a:r>
              <a:rPr lang="bs-Latn-BA" altLang="sr-Latn-RS" dirty="0" err="1" smtClean="0">
                <a:solidFill>
                  <a:schemeClr val="tx1"/>
                </a:solidFill>
                <a:cs typeface="Arial"/>
              </a:rPr>
              <a:t>lišavanje</a:t>
            </a:r>
            <a:r>
              <a:rPr lang="bs-Latn-BA" altLang="sr-Latn-RS" dirty="0" smtClean="0">
                <a:solidFill>
                  <a:schemeClr val="tx1"/>
                </a:solidFill>
                <a:cs typeface="Arial"/>
              </a:rPr>
              <a:t> mora biti proizvoljno, što znači da nije bilo zakonskih osnova koje bi opravdale </a:t>
            </a:r>
            <a:r>
              <a:rPr lang="bs-Latn-BA" altLang="sr-Latn-RS" dirty="0" err="1" smtClean="0">
                <a:solidFill>
                  <a:schemeClr val="tx1"/>
                </a:solidFill>
                <a:cs typeface="Arial"/>
              </a:rPr>
              <a:t>lišavanje</a:t>
            </a:r>
            <a:r>
              <a:rPr lang="bs-Latn-BA" altLang="sr-Latn-RS" dirty="0" smtClean="0">
                <a:solidFill>
                  <a:schemeClr val="tx1"/>
                </a:solidFill>
                <a:cs typeface="Arial"/>
              </a:rPr>
              <a:t> slobode, </a:t>
            </a:r>
          </a:p>
          <a:p>
            <a:pPr algn="just" eaLnBrk="1" hangingPunct="1">
              <a:defRPr/>
            </a:pPr>
            <a:r>
              <a:rPr lang="bs-Latn-BA" altLang="sr-Latn-RS" dirty="0" smtClean="0">
                <a:solidFill>
                  <a:schemeClr val="tx1"/>
                </a:solidFill>
                <a:cs typeface="Arial"/>
              </a:rPr>
              <a:t>djelo ili propust kojim je pojedinac lišen fizičke slobode počinio je optuženi ili osobe za koje snosi odgovornost.</a:t>
            </a:r>
          </a:p>
          <a:p>
            <a:pPr marL="0" indent="0" eaLnBrk="1" hangingPunct="1">
              <a:buFontTx/>
              <a:buNone/>
              <a:defRPr/>
            </a:pPr>
            <a:endParaRPr lang="en-US" dirty="0" smtClean="0">
              <a:solidFill>
                <a:schemeClr val="tx1"/>
              </a:solidFill>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bs-Latn-BA" altLang="en-US" smtClean="0"/>
          </a:p>
        </p:txBody>
      </p:sp>
      <p:sp>
        <p:nvSpPr>
          <p:cNvPr id="50179" name="Rectangle 3"/>
          <p:cNvSpPr>
            <a:spLocks noGrp="1" noChangeArrowheads="1"/>
          </p:cNvSpPr>
          <p:nvPr>
            <p:ph idx="1"/>
          </p:nvPr>
        </p:nvSpPr>
        <p:spPr/>
        <p:txBody>
          <a:bodyPr>
            <a:normAutofit/>
          </a:bodyPr>
          <a:lstStyle/>
          <a:p>
            <a:pPr algn="just" eaLnBrk="1" hangingPunct="1">
              <a:lnSpc>
                <a:spcPct val="80000"/>
              </a:lnSpc>
            </a:pPr>
            <a:endParaRPr lang="bs-Latn-BA" altLang="en-US" sz="2800" dirty="0" smtClean="0"/>
          </a:p>
          <a:p>
            <a:pPr algn="just" eaLnBrk="1" hangingPunct="1">
              <a:lnSpc>
                <a:spcPct val="80000"/>
              </a:lnSpc>
            </a:pPr>
            <a:endParaRPr lang="bs-Latn-BA" altLang="en-US" sz="2800" dirty="0"/>
          </a:p>
          <a:p>
            <a:pPr algn="just" eaLnBrk="1" hangingPunct="1">
              <a:lnSpc>
                <a:spcPct val="80000"/>
              </a:lnSpc>
            </a:pPr>
            <a:r>
              <a:rPr lang="bs-Latn-BA" altLang="en-US" sz="2800" dirty="0" smtClean="0"/>
              <a:t>Odluka o imovinskopravnom zahtjevu</a:t>
            </a:r>
          </a:p>
          <a:p>
            <a:pPr algn="just" eaLnBrk="1" hangingPunct="1">
              <a:lnSpc>
                <a:spcPct val="80000"/>
              </a:lnSpc>
              <a:buFontTx/>
              <a:buNone/>
            </a:pPr>
            <a:r>
              <a:rPr lang="bs-Latn-BA" altLang="en-US" sz="2800" dirty="0" smtClean="0"/>
              <a:t>  - može dosuditi u cijelosti, djelimično ili da oštećenog uputi na parnicu</a:t>
            </a:r>
          </a:p>
          <a:p>
            <a:pPr algn="just" eaLnBrk="1" hangingPunct="1">
              <a:lnSpc>
                <a:spcPct val="80000"/>
              </a:lnSpc>
            </a:pPr>
            <a:r>
              <a:rPr lang="bs-Latn-BA" altLang="en-US" sz="2800" dirty="0" smtClean="0"/>
              <a:t>Odluka o troškovima krivičnog postupka</a:t>
            </a:r>
          </a:p>
          <a:p>
            <a:pPr algn="just" eaLnBrk="1" hangingPunct="1">
              <a:lnSpc>
                <a:spcPct val="80000"/>
              </a:lnSpc>
              <a:buFontTx/>
              <a:buNone/>
            </a:pPr>
            <a:r>
              <a:rPr lang="bs-Latn-BA" altLang="en-US" sz="2800" dirty="0" smtClean="0"/>
              <a:t>  - </a:t>
            </a:r>
            <a:r>
              <a:rPr lang="bs-Latn-BA" altLang="en-US" sz="2800" dirty="0" err="1" smtClean="0"/>
              <a:t>oslobođenje</a:t>
            </a:r>
            <a:r>
              <a:rPr lang="bs-Latn-BA" altLang="en-US" sz="2800" dirty="0" smtClean="0"/>
              <a:t> od naknade troškova</a:t>
            </a:r>
          </a:p>
          <a:p>
            <a:pPr algn="just" eaLnBrk="1" hangingPunct="1">
              <a:lnSpc>
                <a:spcPct val="80000"/>
              </a:lnSpc>
              <a:buFontTx/>
              <a:buNone/>
            </a:pPr>
            <a:r>
              <a:rPr lang="bs-Latn-BA" altLang="en-US" sz="2800" dirty="0" smtClean="0"/>
              <a:t>  - situacija kada nedostaju podaci o visini troškova</a:t>
            </a:r>
          </a:p>
          <a:p>
            <a:pPr marL="0" indent="0" algn="just" eaLnBrk="1" hangingPunct="1">
              <a:lnSpc>
                <a:spcPct val="80000"/>
              </a:lnSpc>
              <a:buNone/>
            </a:pPr>
            <a:endParaRPr lang="bs-Latn-BA" altLang="en-US" sz="2800"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sr-Latn-BA" sz="4000" dirty="0" smtClean="0"/>
          </a:p>
          <a:p>
            <a:pPr marL="0" indent="0">
              <a:buNone/>
            </a:pPr>
            <a:endParaRPr lang="sr-Latn-BA" sz="4000" dirty="0"/>
          </a:p>
          <a:p>
            <a:pPr marL="0" indent="0">
              <a:buNone/>
            </a:pPr>
            <a:endParaRPr lang="sr-Latn-BA" sz="4000" dirty="0" smtClean="0"/>
          </a:p>
          <a:p>
            <a:pPr marL="0" indent="0">
              <a:buNone/>
            </a:pPr>
            <a:r>
              <a:rPr lang="sr-Latn-BA" sz="4000" dirty="0"/>
              <a:t> </a:t>
            </a:r>
            <a:r>
              <a:rPr lang="sr-Latn-BA" sz="4000" dirty="0" smtClean="0"/>
              <a:t>                Hvala na pažnji!</a:t>
            </a:r>
            <a:endParaRPr lang="en-US" sz="4000" dirty="0"/>
          </a:p>
        </p:txBody>
      </p:sp>
    </p:spTree>
    <p:extLst>
      <p:ext uri="{BB962C8B-B14F-4D97-AF65-F5344CB8AC3E}">
        <p14:creationId xmlns:p14="http://schemas.microsoft.com/office/powerpoint/2010/main" val="300187985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2422</TotalTime>
  <Words>14615</Words>
  <Application>Microsoft Office PowerPoint</Application>
  <PresentationFormat>On-screen Show (4:3)</PresentationFormat>
  <Paragraphs>285</Paragraphs>
  <Slides>92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92</vt:i4>
      </vt:variant>
    </vt:vector>
  </HeadingPairs>
  <TitlesOfParts>
    <vt:vector size="102" baseType="lpstr">
      <vt:lpstr>Arial</vt:lpstr>
      <vt:lpstr>Calibri</vt:lpstr>
      <vt:lpstr>Cambria</vt:lpstr>
      <vt:lpstr>Corbel</vt:lpstr>
      <vt:lpstr>Tahoma</vt:lpstr>
      <vt:lpstr>Times New Roman</vt:lpstr>
      <vt:lpstr>Wingdings</vt:lpstr>
      <vt:lpstr>Wingdings 2</vt:lpstr>
      <vt:lpstr>Depth</vt:lpstr>
      <vt:lpstr>Technic</vt:lpstr>
      <vt:lpstr>PowerPoint Presentation</vt:lpstr>
      <vt:lpstr>Podjela bitnih povreda</vt:lpstr>
      <vt:lpstr>Obim razmatranja žalbe </vt:lpstr>
      <vt:lpstr> Bitne povrede odredaba krivičnog postupka iz člana 311. stav 1. tačka z) ZKP RS </vt:lpstr>
      <vt:lpstr>Iz obrazloženja ukidnog rješenja: br: 11 0 K 018425 17 Kž</vt:lpstr>
      <vt:lpstr>Izvještaj o operativno-kriminalističkoj analizi</vt:lpstr>
      <vt:lpstr>Predmet br: 11 0 K 020799 18 Kž</vt:lpstr>
      <vt:lpstr>Ročište za otvaranje i pregled privremeno oduzetih predmeta</vt:lpstr>
      <vt:lpstr>Predmet broj: 11 0 K 021606 18 Kž 6 </vt:lpstr>
      <vt:lpstr>Potvrda o privremenom oduzimanju predmeta</vt:lpstr>
      <vt:lpstr>Predmet broj: 11 0 K 021606 18 Kž 6 </vt:lpstr>
      <vt:lpstr>Kopija zapisnika kao dokaz</vt:lpstr>
      <vt:lpstr>Iz obrazloženja rješenja VSRS br: 12 0 K 000956 13 Kž</vt:lpstr>
      <vt:lpstr>Iz obrazloženja rješenja VSRS br: 12 0 K 000956 13 Kž</vt:lpstr>
      <vt:lpstr>Bitne povrede odredaba krivičnog postupka iz člana 311. stav 1. tačka g) ZKP RS            </vt:lpstr>
      <vt:lpstr>Predmet br: 11 0 K 020568 19 Kž 9</vt:lpstr>
      <vt:lpstr>Predmet br: 11 0 K 020568 19 Kž</vt:lpstr>
      <vt:lpstr> Pravo na odbranu</vt:lpstr>
      <vt:lpstr> Predmet br: 11 0 K 020799 18 Kž</vt:lpstr>
      <vt:lpstr>Pravo suda da ne dozvoli pitanje</vt:lpstr>
      <vt:lpstr>Predmet broj: 11 0 K 021606 18 Kž 6 </vt:lpstr>
      <vt:lpstr>Pouke osumnjičenom</vt:lpstr>
      <vt:lpstr>  Predmet br: 11 0 K 015181 18 Кž 5  </vt:lpstr>
      <vt:lpstr>Zapisnik o pretresanju stana i drugih prostorija</vt:lpstr>
      <vt:lpstr>Iz presude VS RS br: 11 0 K 015181 18 Кž 5 </vt:lpstr>
      <vt:lpstr>Iz presude Vrhovnog suda Republike Srpske  br:12 0 K 004724 17 Kž 6</vt:lpstr>
      <vt:lpstr>Presuda VS RS br:13 0 К 003738 17 Кж 23</vt:lpstr>
      <vt:lpstr>Prepoznavanje lica na osnovu fotografija</vt:lpstr>
      <vt:lpstr> Iz presude VS RS br: 11 0 K 022051 19 Кж </vt:lpstr>
      <vt:lpstr>Prepoznavanje lica na osnovu fotografija</vt:lpstr>
      <vt:lpstr>   Mogućnost čitanja zapisnika o saslušanju privilegovanog svjedoka</vt:lpstr>
      <vt:lpstr>Iz presude Vrhovnog suda RS br: 13 0 K 003818 18 Kž</vt:lpstr>
      <vt:lpstr>Posebne istražne radnje</vt:lpstr>
      <vt:lpstr>Iz presude VS RS br:11 0 К 008052 13 Кж 10 </vt:lpstr>
      <vt:lpstr>Oduzimanje predmeta bez naredbe suda</vt:lpstr>
      <vt:lpstr>OdlukaVS RS br:11 0 К 008052 13 Кж 10 </vt:lpstr>
      <vt:lpstr> Zapisnici o saslušanju svjedoka iz istrage</vt:lpstr>
      <vt:lpstr>Iz presude VS RS br: 11 0 K 022051 19 Кж </vt:lpstr>
      <vt:lpstr>PowerPoint Presentation</vt:lpstr>
      <vt:lpstr>Ako sud svojom presudom nije potpuno riješio predmet optužbe (član 311. stav 1. t. ž. ZKP RS)</vt:lpstr>
      <vt:lpstr>Prekoračenje optužbe</vt:lpstr>
      <vt:lpstr>Nema prekoračenje optužbe</vt:lpstr>
      <vt:lpstr>Iz presude VS RS br: 11 0 K 007386 12 Kž 2</vt:lpstr>
      <vt:lpstr>PowerPoint Presentation</vt:lpstr>
      <vt:lpstr>PowerPoint Presentation</vt:lpstr>
      <vt:lpstr> Bitne povrede odredaba krivičnog postupka iz člana 311. stav 1. tačka k) ZKP RS.</vt:lpstr>
      <vt:lpstr>Član 311. stav 1. tačka k) ZKP RS</vt:lpstr>
      <vt:lpstr>Član 311. stav 1. tačka k) ZKP RS</vt:lpstr>
      <vt:lpstr>Član 311. stav 1. tačka k) ZKP RS</vt:lpstr>
      <vt:lpstr>Protivriječnost izreke</vt:lpstr>
      <vt:lpstr>Član 311. stav 1. tačka k) ZKP RS</vt:lpstr>
      <vt:lpstr>Član 311. stav 1. tačka k) ZKP RS</vt:lpstr>
      <vt:lpstr>Iz rješenja Vrhovnog suda RS br: 13 0 К 001339 12 Kж  (odsustvo razloga o odlučnim činjenicama)</vt:lpstr>
      <vt:lpstr>Bitne povrede odredaba krivičnog postupka iz člana 311. stav 2. u vezi sa članom 288. stav 1. ZKP RS.</vt:lpstr>
      <vt:lpstr> Iz ukidnog rješenja VS RS br: 15 0 K 003779 19 Кж 4 </vt:lpstr>
      <vt:lpstr>Član 311. stav 2. u vezi sa članom 14. i 295. stav 2. ZKP RS </vt:lpstr>
      <vt:lpstr>Iz presude VS RS br: 13 0 K 003650 18 Кж </vt:lpstr>
      <vt:lpstr>Član 311. stav 2. u vezi sa članom 266. st.2</vt:lpstr>
      <vt:lpstr>Iz ukidnog rješenja VS RS br:14 0 К 002480 16 Кж </vt:lpstr>
      <vt:lpstr>Iz ukidnog rješenja VS RS br:14 0 К 002480 16 Кж (nastavak)</vt:lpstr>
      <vt:lpstr>Član 311. stav 2. u vezi sa članom 295. stav 1. ZKP RS</vt:lpstr>
      <vt:lpstr>Član 295. stav 2. i član 304. stav 7. ZKP RS</vt:lpstr>
      <vt:lpstr>Iz ukidnog rješenja VS RS br: 14 0 K 002989 19 Kж </vt:lpstr>
      <vt:lpstr> Žalbeni osnov povreda Krivičnog zakona </vt:lpstr>
      <vt:lpstr>Saizvršilaštvo</vt:lpstr>
      <vt:lpstr>Krivično djelo neovlaštene proizvodnje i prometa opojnih droga iz člana 207. stav 3. u vezi sa stavom 1. KZ RS</vt:lpstr>
      <vt:lpstr>Iz obrazloženja presude VS RS br: 11 0 K 021606 18 Kž  </vt:lpstr>
      <vt:lpstr>Povreda Krivičnog zakona</vt:lpstr>
      <vt:lpstr>Iz presude VS RS br: 11 0 K 007386 Kž 3</vt:lpstr>
      <vt:lpstr> Pogrešno i nepotpuno utvrđeno činjenično stanje </vt:lpstr>
      <vt:lpstr>Pogrešno i nepotpuno utvrđeno činjenično stanje</vt:lpstr>
      <vt:lpstr> Iz ukidnog rješenja VS RS br:11 0 K 022571 18 Кж   29.05.2019.g. </vt:lpstr>
      <vt:lpstr>Ponavljanje krivičnog postupka</vt:lpstr>
      <vt:lpstr>Iz ukidnog rješenja VS RS br: 16 0 K 000033 19 Kž</vt:lpstr>
      <vt:lpstr>Pogrešno i nepotpuno utvrđeno činjenično stanje u pogledu statusa oštećenog</vt:lpstr>
      <vt:lpstr> Iz presude Vrhovnog suda RS broj: 13 0 K 001339 14 Kžk</vt:lpstr>
      <vt:lpstr> Iz presude Vrhovnog suda RS broj: 13 0 K 001339 14 Kžk (nastavak)</vt:lpstr>
      <vt:lpstr>Ocjena vjerodostojnosti iskaza oštećene  (Iz presude Vrhovnog suda RS broj 12 0 K 003572 14 Kž od 10.06.2014. godine)</vt:lpstr>
      <vt:lpstr>Ocjena vjerodostojnosti iskaza svjedoka</vt:lpstr>
      <vt:lpstr>Ocjena vjerodostojnosti iskaza svjedoka</vt:lpstr>
      <vt:lpstr>Iskazi zaštićenih svjedoka (iz odluke VS RS br: 13 0 К 002084 15 Kж)</vt:lpstr>
      <vt:lpstr> Odluka o krivičnoj sankciji  (Osnovi  za odmjeravanje kazne) </vt:lpstr>
      <vt:lpstr> Odluka o krivičnoj sankciji </vt:lpstr>
      <vt:lpstr>Iz odluke VS RS br: 11 0 K 021094 18 Kž</vt:lpstr>
      <vt:lpstr>VEZA IZMEĐU KRIVIČNOG DJELA I ORUŽANOG SUKOBA</vt:lpstr>
      <vt:lpstr>Za elemenat neksusa nije neophodno:</vt:lpstr>
      <vt:lpstr>SVIJEST O ORUŽANOM SUKOBU I ŠTA SU ŽRTVE</vt:lpstr>
      <vt:lpstr>Mučenja</vt:lpstr>
      <vt:lpstr>Primjere radnji koje predstavljaju nečovječno postupanje</vt:lpstr>
      <vt:lpstr>Objektivni elementi protivpravnog pritvaranja</vt:lpstr>
      <vt:lpstr>PowerPoint Presentation</vt:lpstr>
      <vt:lpstr>PowerPoint Presentation</vt:lpstr>
    </vt:vector>
  </TitlesOfParts>
  <Company>BiH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PRESUDA</dc:title>
  <dc:creator>korisnik</dc:creator>
  <cp:lastModifiedBy>Mila Colic</cp:lastModifiedBy>
  <cp:revision>267</cp:revision>
  <dcterms:created xsi:type="dcterms:W3CDTF">2012-10-31T10:44:23Z</dcterms:created>
  <dcterms:modified xsi:type="dcterms:W3CDTF">2020-09-07T07:16:10Z</dcterms:modified>
</cp:coreProperties>
</file>