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B815-5195-4540-8723-2637F3C88F5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DB4D-55D3-4C9C-A55E-8C5E8048D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9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B815-5195-4540-8723-2637F3C88F5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DB4D-55D3-4C9C-A55E-8C5E8048D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23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B815-5195-4540-8723-2637F3C88F5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DB4D-55D3-4C9C-A55E-8C5E8048D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3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B815-5195-4540-8723-2637F3C88F5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DB4D-55D3-4C9C-A55E-8C5E8048D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4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B815-5195-4540-8723-2637F3C88F5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DB4D-55D3-4C9C-A55E-8C5E8048D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34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B815-5195-4540-8723-2637F3C88F5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DB4D-55D3-4C9C-A55E-8C5E8048D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68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B815-5195-4540-8723-2637F3C88F5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DB4D-55D3-4C9C-A55E-8C5E8048D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7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B815-5195-4540-8723-2637F3C88F5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DB4D-55D3-4C9C-A55E-8C5E8048D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48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B815-5195-4540-8723-2637F3C88F5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DB4D-55D3-4C9C-A55E-8C5E8048D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2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B815-5195-4540-8723-2637F3C88F5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DB4D-55D3-4C9C-A55E-8C5E8048D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0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B815-5195-4540-8723-2637F3C88F5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DB4D-55D3-4C9C-A55E-8C5E8048D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45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3B815-5195-4540-8723-2637F3C88F5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1DB4D-55D3-4C9C-A55E-8C5E8048D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53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smtClean="0"/>
              <a:t>Načela upravnog postupka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 smtClean="0"/>
              <a:t>Strahinja Ćurković</a:t>
            </a:r>
          </a:p>
          <a:p>
            <a:r>
              <a:rPr lang="bs-Latn-BA" dirty="0" smtClean="0"/>
              <a:t>Sudija Vrhovnog suda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834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s-Latn-BA" dirty="0" smtClean="0"/>
              <a:t>Pravo </a:t>
            </a:r>
            <a:r>
              <a:rPr lang="bs-Latn-BA" dirty="0" smtClean="0"/>
              <a:t>na </a:t>
            </a:r>
            <a:r>
              <a:rPr lang="bs-Latn-BA" dirty="0" smtClean="0"/>
              <a:t>žalbu kad prvostepeni organ nije donio rješenje</a:t>
            </a: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>Član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s-Latn-BA" dirty="0" smtClean="0"/>
              <a:t>Pod uslovima iz ovog zakona stranka ima pravo na žalbu i kad prvostepeni organ u određenom roku ne donese rješenje po njenom zahtjevu, odnosno ne donese rješenje u postupku pokrenutog po službenoj dužnosti, a u </a:t>
            </a:r>
            <a:r>
              <a:rPr lang="bs-Latn-BA" dirty="0" err="1" smtClean="0"/>
              <a:t>interesu</a:t>
            </a:r>
            <a:r>
              <a:rPr lang="bs-Latn-BA" dirty="0" smtClean="0"/>
              <a:t> stranke. </a:t>
            </a:r>
          </a:p>
          <a:p>
            <a:pPr algn="just"/>
            <a:r>
              <a:rPr lang="bs-Latn-BA" dirty="0" smtClean="0"/>
              <a:t>Ovdje vrijedi neoboriva pravna pretpostavka (</a:t>
            </a:r>
            <a:r>
              <a:rPr lang="bs-Latn-BA" dirty="0" err="1" smtClean="0"/>
              <a:t>presumtio</a:t>
            </a:r>
            <a:r>
              <a:rPr lang="bs-Latn-BA" dirty="0" smtClean="0"/>
              <a:t> </a:t>
            </a:r>
            <a:r>
              <a:rPr lang="bs-Latn-BA" dirty="0" err="1" smtClean="0"/>
              <a:t>iuris</a:t>
            </a:r>
            <a:r>
              <a:rPr lang="bs-Latn-BA" dirty="0" smtClean="0"/>
              <a:t> </a:t>
            </a:r>
            <a:r>
              <a:rPr lang="bs-Latn-BA" dirty="0" err="1" smtClean="0"/>
              <a:t>et</a:t>
            </a:r>
            <a:r>
              <a:rPr lang="bs-Latn-BA" dirty="0" smtClean="0"/>
              <a:t> de </a:t>
            </a:r>
            <a:r>
              <a:rPr lang="bs-Latn-BA" dirty="0" err="1" smtClean="0"/>
              <a:t>iure</a:t>
            </a:r>
            <a:r>
              <a:rPr lang="bs-Latn-BA" dirty="0" smtClean="0"/>
              <a:t>) da je zahtjev stranke odbijen (član 206 stav 2 ZOUP).</a:t>
            </a:r>
          </a:p>
          <a:p>
            <a:pPr algn="just"/>
            <a:r>
              <a:rPr lang="bs-Latn-BA" dirty="0" smtClean="0"/>
              <a:t>Protiv rješenja donesenog u drugom stepenu, žalba nije dopuštena.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976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Načelo </a:t>
            </a:r>
            <a:r>
              <a:rPr lang="bs-Latn-BA" dirty="0" err="1" smtClean="0"/>
              <a:t>konačnosti</a:t>
            </a:r>
            <a:r>
              <a:rPr lang="bs-Latn-BA" dirty="0" smtClean="0"/>
              <a:t> i </a:t>
            </a:r>
            <a:r>
              <a:rPr lang="bs-Latn-BA" dirty="0" err="1" smtClean="0"/>
              <a:t>pravnosnažnosti</a:t>
            </a:r>
            <a:r>
              <a:rPr lang="bs-Latn-BA" dirty="0" smtClean="0"/>
              <a:t> rješenja</a:t>
            </a:r>
            <a:br>
              <a:rPr lang="bs-Latn-BA" dirty="0" smtClean="0"/>
            </a:br>
            <a:r>
              <a:rPr lang="bs-Latn-BA" dirty="0" smtClean="0"/>
              <a:t>Član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s-Latn-BA" dirty="0" smtClean="0"/>
              <a:t>Rješenje protiv koga se ne može izjaviti žalba (konačno rješenje), niti pokrenuti upravni spor (pravnosnažno rješenje), može se </a:t>
            </a:r>
            <a:r>
              <a:rPr lang="bs-Latn-BA" dirty="0" err="1" smtClean="0"/>
              <a:t>poništiti</a:t>
            </a:r>
            <a:r>
              <a:rPr lang="bs-Latn-BA" dirty="0" smtClean="0"/>
              <a:t>, ukinuti ili izmijeniti samo u slučajevima koji su zakonom predviđeni. </a:t>
            </a:r>
          </a:p>
          <a:p>
            <a:pPr algn="just"/>
            <a:r>
              <a:rPr lang="bs-Latn-BA" dirty="0" smtClean="0"/>
              <a:t>Dakle, pravnosnažno rješenje kojim je neko lice steklo određena prava može se </a:t>
            </a:r>
            <a:r>
              <a:rPr lang="bs-Latn-BA" dirty="0" err="1" smtClean="0"/>
              <a:t>poništiti</a:t>
            </a:r>
            <a:r>
              <a:rPr lang="bs-Latn-BA" dirty="0" smtClean="0"/>
              <a:t>, ukinuti ili izmijeniti samo po vanrednim pravnim sredstvima, tj. ako su ispunjeni uslovi iz odredbi člana 248., 249., 250., 251. i 252. ZOUP.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090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Formalna </a:t>
            </a:r>
            <a:r>
              <a:rPr lang="bs-Latn-BA" dirty="0" err="1" smtClean="0"/>
              <a:t>pravnosnažnost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s-Latn-BA" dirty="0" smtClean="0"/>
              <a:t>Formalnu </a:t>
            </a:r>
            <a:r>
              <a:rPr lang="bs-Latn-BA" dirty="0" err="1" smtClean="0"/>
              <a:t>pravnosnažnost</a:t>
            </a:r>
            <a:r>
              <a:rPr lang="bs-Latn-BA" dirty="0" smtClean="0"/>
              <a:t> u upravnom postupku </a:t>
            </a:r>
            <a:r>
              <a:rPr lang="bs-Latn-BA" dirty="0" err="1" smtClean="0"/>
              <a:t>stiče</a:t>
            </a:r>
            <a:r>
              <a:rPr lang="bs-Latn-BA" dirty="0" smtClean="0"/>
              <a:t> ono rješenje protiv kojeg se ne može izjaviti žalba niti pokrenuti upravni spor, odnosno rješenje protiv koga je bezuspješno upotrebljena žalba, odnosno pokrenut upravni spor. </a:t>
            </a:r>
          </a:p>
          <a:p>
            <a:pPr algn="just"/>
            <a:r>
              <a:rPr lang="bs-Latn-BA" dirty="0" smtClean="0"/>
              <a:t>Ovi uslovi su kumulativni, tj. oba ova uslova moraju postojati u svakom pojedinom slučaju da bi jedno rješenje moglo da stekne formalnu </a:t>
            </a:r>
            <a:r>
              <a:rPr lang="bs-Latn-BA" dirty="0" err="1" smtClean="0"/>
              <a:t>pravnosnažnost</a:t>
            </a:r>
            <a:r>
              <a:rPr lang="bs-Latn-BA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864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Materijalna </a:t>
            </a:r>
            <a:r>
              <a:rPr lang="bs-Latn-BA" dirty="0" err="1" smtClean="0"/>
              <a:t>pravnosnažnost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s-Latn-BA" dirty="0" smtClean="0"/>
              <a:t>Materijalnu </a:t>
            </a:r>
            <a:r>
              <a:rPr lang="bs-Latn-BA" dirty="0" err="1" smtClean="0"/>
              <a:t>pravnosnažnost</a:t>
            </a:r>
            <a:r>
              <a:rPr lang="bs-Latn-BA" dirty="0" smtClean="0"/>
              <a:t> </a:t>
            </a:r>
            <a:r>
              <a:rPr lang="bs-Latn-BA" dirty="0" err="1" smtClean="0"/>
              <a:t>stiče</a:t>
            </a:r>
            <a:r>
              <a:rPr lang="bs-Latn-BA" dirty="0" smtClean="0"/>
              <a:t> ono rješenje koje je postalo formalno pravnosnažno (protiv koga se ne može izjaviti žalba, niti pokrenuti upravni spor) i kojim je neko lice steklo određena prava, ili kojim je stranci određena neka obaveza.</a:t>
            </a:r>
          </a:p>
          <a:p>
            <a:pPr algn="just"/>
            <a:r>
              <a:rPr lang="bs-Latn-BA" dirty="0" smtClean="0"/>
              <a:t>Dakle, materijalnu </a:t>
            </a:r>
            <a:r>
              <a:rPr lang="bs-Latn-BA" dirty="0" err="1" smtClean="0"/>
              <a:t>pravnosnažnost</a:t>
            </a:r>
            <a:r>
              <a:rPr lang="bs-Latn-BA" dirty="0" smtClean="0"/>
              <a:t> </a:t>
            </a:r>
            <a:r>
              <a:rPr lang="bs-Latn-BA" dirty="0" err="1" smtClean="0"/>
              <a:t>stiču</a:t>
            </a:r>
            <a:r>
              <a:rPr lang="bs-Latn-BA" dirty="0" smtClean="0"/>
              <a:t> samo ona rješenja kojim je stranka stekla određena prava ili kojim je stranci određena neka obaveza.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726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Načelo ekonomičnosti postupka</a:t>
            </a:r>
            <a:br>
              <a:rPr lang="bs-Latn-BA" dirty="0" smtClean="0"/>
            </a:br>
            <a:r>
              <a:rPr lang="bs-Latn-BA" dirty="0" smtClean="0"/>
              <a:t>Član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s-Latn-BA" dirty="0" smtClean="0"/>
              <a:t>Postupak se vodi brzo i sa što manje troškova za stranku i druge učesnike u postupku, ali tako da se pribave svi dokazi potrebni za pravilno utvrđivanje činjeničnog stanja i donošenja zakonitog i pravilnog rješenja.</a:t>
            </a:r>
          </a:p>
          <a:p>
            <a:pPr algn="just"/>
            <a:r>
              <a:rPr lang="bs-Latn-BA" dirty="0" smtClean="0"/>
              <a:t>To podrazumijeva da organ ne odugovlači postupak i da se njime ne prouzrokuju nepotrebni troškovi i gubitak vremena. Međutim, primjena ovog načela ne smije biti na štetu ostvarivanja cilja postupka, a naročito na </a:t>
            </a:r>
            <a:r>
              <a:rPr lang="bs-Latn-BA" smtClean="0"/>
              <a:t>štetu primjene </a:t>
            </a:r>
            <a:r>
              <a:rPr lang="bs-Latn-BA" dirty="0" smtClean="0"/>
              <a:t>načela materijalne istine.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051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Načelo pružanja pomoći neukoj stranci</a:t>
            </a:r>
            <a:br>
              <a:rPr lang="bs-Latn-BA" dirty="0" smtClean="0"/>
            </a:br>
            <a:r>
              <a:rPr lang="bs-Latn-BA" dirty="0" smtClean="0"/>
              <a:t>Član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s-Latn-BA" dirty="0" smtClean="0"/>
              <a:t>Organ će se starati da neznanje i neukost stranke i drugih učesnika u postupku ne bude na štetu prava koja im po zakonu pripadaju. </a:t>
            </a:r>
          </a:p>
          <a:p>
            <a:pPr algn="just"/>
            <a:r>
              <a:rPr lang="bs-Latn-BA" dirty="0" smtClean="0"/>
              <a:t>To podrazumijeva da organ koji vodi postupak je dužan da stranci ukaže na </a:t>
            </a:r>
            <a:r>
              <a:rPr lang="bs-Latn-BA" dirty="0" err="1" smtClean="0"/>
              <a:t>ovlašćenja</a:t>
            </a:r>
            <a:r>
              <a:rPr lang="bs-Latn-BA" dirty="0" smtClean="0"/>
              <a:t> koja ona ima po propisu o upravnom postupku ne samo kada se postupa po njenom zahtjevu, već kad je organ pokrenuo postupak na sopstvenu inicijativu, odnosno po službenoj dužnosti.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029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Načelo o upotrebi jezika i pisma</a:t>
            </a:r>
            <a:br>
              <a:rPr lang="bs-Latn-BA" dirty="0" smtClean="0"/>
            </a:br>
            <a:r>
              <a:rPr lang="bs-Latn-BA" dirty="0" smtClean="0"/>
              <a:t>Član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bs-Latn-BA" dirty="0" smtClean="0"/>
              <a:t>Upravni postupak vodi se na jednom od jezika konstitutivnih naroda u skladu sa Ustavom i </a:t>
            </a:r>
            <a:r>
              <a:rPr lang="bs-Latn-BA" dirty="0" smtClean="0"/>
              <a:t>zakonom (član 7 </a:t>
            </a:r>
            <a:r>
              <a:rPr lang="bs-Latn-BA" dirty="0" err="1" smtClean="0"/>
              <a:t>Istava</a:t>
            </a:r>
            <a:r>
              <a:rPr lang="bs-Latn-BA" dirty="0" smtClean="0"/>
              <a:t>-Amandman LXXI). </a:t>
            </a:r>
            <a:endParaRPr lang="bs-Latn-BA" dirty="0" smtClean="0"/>
          </a:p>
          <a:p>
            <a:pPr algn="just"/>
            <a:r>
              <a:rPr lang="bs-Latn-BA" dirty="0" smtClean="0"/>
              <a:t>Pripadnicima drugih konstitutivnih naroda u BiH kao strankama ili drugim učesnicima u postupku pripada pravo da se služe svojim jezikom. </a:t>
            </a:r>
          </a:p>
          <a:p>
            <a:pPr algn="just"/>
            <a:r>
              <a:rPr lang="bs-Latn-BA" dirty="0" smtClean="0"/>
              <a:t>Ako se postupak ne vodi na jeziku stranke, odnosno drugih učesnika u postupku, organ je dužan da im </a:t>
            </a:r>
            <a:r>
              <a:rPr lang="bs-Latn-BA" dirty="0" err="1" smtClean="0"/>
              <a:t>omogući</a:t>
            </a:r>
            <a:r>
              <a:rPr lang="bs-Latn-BA" dirty="0" smtClean="0"/>
              <a:t> da preko prevodioca prate postupak na svom jeziku, kao da im pozive i druga pismena dostavljaju na njihovom jeziku i pismu. </a:t>
            </a:r>
          </a:p>
          <a:p>
            <a:pPr algn="just"/>
            <a:r>
              <a:rPr lang="bs-Latn-BA" dirty="0" smtClean="0"/>
              <a:t>Stranka i drugi učesnici u postupku koji nisu državljani Republike Srpske, a ne znaju jezik na kojem se vodi postupak, imaju pravo da tok postupka prate preko prevodioca.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273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Načelo zakonitosti</a:t>
            </a:r>
            <a:br>
              <a:rPr lang="bs-Latn-BA" dirty="0" smtClean="0"/>
            </a:br>
            <a:r>
              <a:rPr lang="bs-Latn-BA" dirty="0" smtClean="0"/>
              <a:t>Član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s-Latn-BA" dirty="0" smtClean="0"/>
              <a:t>Orani koji postupaju u upravnim stvarima rješavaju na osnovu zakona i drugih propisa. </a:t>
            </a:r>
          </a:p>
          <a:p>
            <a:pPr algn="just"/>
            <a:r>
              <a:rPr lang="bs-Latn-BA" dirty="0" smtClean="0"/>
              <a:t>U upravnim stvarima u kojima je organ zakonom ili na zakonu zasnovanom propisu ovlašćen da rješava po slobodnoj ocjeni, rješenje mora biti doneseno u granicama </a:t>
            </a:r>
            <a:r>
              <a:rPr lang="bs-Latn-BA" dirty="0" err="1" smtClean="0"/>
              <a:t>ovlašćenja</a:t>
            </a:r>
            <a:r>
              <a:rPr lang="bs-Latn-BA" dirty="0" smtClean="0"/>
              <a:t> i u skladu sa ciljem u kojem je </a:t>
            </a:r>
            <a:r>
              <a:rPr lang="bs-Latn-BA" dirty="0" err="1" smtClean="0"/>
              <a:t>ovlašćenje</a:t>
            </a:r>
            <a:r>
              <a:rPr lang="bs-Latn-BA" dirty="0" smtClean="0"/>
              <a:t> dato.</a:t>
            </a:r>
          </a:p>
          <a:p>
            <a:pPr algn="just"/>
            <a:r>
              <a:rPr lang="bs-Latn-BA" dirty="0" smtClean="0"/>
              <a:t>Ovo je jedno od osnovnih načela upravnog postupka i ima rang ustavnog načela.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14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bs-Latn-BA" sz="3600" dirty="0" smtClean="0"/>
              <a:t>Načelo zaštite prava stranaka i zaštite javnog </a:t>
            </a:r>
            <a:r>
              <a:rPr lang="bs-Latn-BA" sz="3600" dirty="0" err="1" smtClean="0"/>
              <a:t>interesa</a:t>
            </a:r>
            <a:r>
              <a:rPr lang="bs-Latn-BA" sz="3600" dirty="0" smtClean="0"/>
              <a:t/>
            </a:r>
            <a:br>
              <a:rPr lang="bs-Latn-BA" sz="3600" dirty="0" smtClean="0"/>
            </a:br>
            <a:r>
              <a:rPr lang="bs-Latn-BA" sz="3600" dirty="0" smtClean="0"/>
              <a:t>Član 6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s-Latn-BA" dirty="0" smtClean="0"/>
              <a:t>Pri vođenju postupka i rješavanju u upravnim stvarima organi su dužni da strankama </a:t>
            </a:r>
            <a:r>
              <a:rPr lang="bs-Latn-BA" dirty="0" err="1" smtClean="0"/>
              <a:t>omoguće</a:t>
            </a:r>
            <a:r>
              <a:rPr lang="bs-Latn-BA" dirty="0" smtClean="0"/>
              <a:t> da što lakše zaštite i ostvare svoja prava, vodeći pri tom računa da ostvarivanje njihovih prava ne bude na štetu prava drugih lica niti u suprotnosti sa javnim </a:t>
            </a:r>
            <a:r>
              <a:rPr lang="bs-Latn-BA" dirty="0" err="1" smtClean="0"/>
              <a:t>interesom</a:t>
            </a:r>
            <a:r>
              <a:rPr lang="bs-Latn-BA" dirty="0" smtClean="0"/>
              <a:t>.</a:t>
            </a:r>
          </a:p>
          <a:p>
            <a:pPr algn="just"/>
            <a:r>
              <a:rPr lang="bs-Latn-BA" dirty="0" smtClean="0"/>
              <a:t>Kad ovlašćeno služeno lice, sazna ili ocijeni da stranka ili učenik u postupku ima osnova za ostvarenje nekog prava, </a:t>
            </a:r>
            <a:r>
              <a:rPr lang="bs-Latn-BA" dirty="0" err="1" smtClean="0"/>
              <a:t>upozoriće</a:t>
            </a:r>
            <a:r>
              <a:rPr lang="bs-Latn-BA" dirty="0" smtClean="0"/>
              <a:t> ih na to. </a:t>
            </a:r>
          </a:p>
          <a:p>
            <a:pPr algn="just"/>
            <a:r>
              <a:rPr lang="bs-Latn-BA" dirty="0" smtClean="0"/>
              <a:t>Ako se na osnovu zakona strankama nalaže kakva obaveza, prema njima će se primjenjivati one mjere predviđene propisima, koje su za njih povoljnije, ako se takvim mjerama postiže cilj zakona.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020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Načelo efikasnosti</a:t>
            </a:r>
            <a:br>
              <a:rPr lang="bs-Latn-BA" dirty="0" smtClean="0"/>
            </a:br>
            <a:r>
              <a:rPr lang="bs-Latn-BA" dirty="0" smtClean="0"/>
              <a:t>Član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s-Latn-BA" dirty="0" smtClean="0"/>
              <a:t>Kad organi rješavaju u upravnim stvarima, dužni su da </a:t>
            </a:r>
            <a:r>
              <a:rPr lang="bs-Latn-BA" dirty="0" err="1" smtClean="0"/>
              <a:t>obezbijede</a:t>
            </a:r>
            <a:r>
              <a:rPr lang="bs-Latn-BA" dirty="0" smtClean="0"/>
              <a:t> uspješno i kvalitetno ostvarivanje i zaštitu prava i pravnih </a:t>
            </a:r>
            <a:r>
              <a:rPr lang="bs-Latn-BA" dirty="0" err="1" smtClean="0"/>
              <a:t>interesa</a:t>
            </a:r>
            <a:r>
              <a:rPr lang="bs-Latn-BA" dirty="0" smtClean="0"/>
              <a:t> pojedinaca, pravnih lica i drugih stranaka. </a:t>
            </a:r>
          </a:p>
          <a:p>
            <a:pPr algn="just"/>
            <a:r>
              <a:rPr lang="bs-Latn-BA" dirty="0" smtClean="0"/>
              <a:t>Ovo načelo iako slično načelu ekonomičnosti u pogledu utroška vremena ipak podrazumijeva „optimalan odnos između postavljenih ciljeva i postignutih rezultata“.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559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Načelo materijalne istine</a:t>
            </a:r>
            <a:br>
              <a:rPr lang="bs-Latn-BA" dirty="0" smtClean="0"/>
            </a:br>
            <a:r>
              <a:rPr lang="bs-Latn-BA" dirty="0" smtClean="0"/>
              <a:t>Član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s-Latn-BA" dirty="0" smtClean="0"/>
              <a:t>U postupku se mora utvrditi pravo stanje stvari, i u tom cilju moraju se potpuno i pravilno utvrditi sve činjenice i okolnosti koje su od važnosti za donošenje zakonitog i pravilnog rješenja. </a:t>
            </a:r>
          </a:p>
          <a:p>
            <a:pPr algn="just"/>
            <a:r>
              <a:rPr lang="bs-Latn-BA" dirty="0" smtClean="0"/>
              <a:t>Dakle, organ koji vodi postupak je dužan da objektivno utvrdi da li postoje činjenice i okolnosti koje su prema materijalnim propisima od značaja za priznanje prava, odnosno za </a:t>
            </a:r>
            <a:r>
              <a:rPr lang="bs-Latn-BA" dirty="0" err="1" smtClean="0"/>
              <a:t>određivanje</a:t>
            </a:r>
            <a:r>
              <a:rPr lang="bs-Latn-BA" dirty="0" smtClean="0"/>
              <a:t> obaveze građana i pravnih lica kao i drugih stranaka u upravnom postupku.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874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Načelo saslušanja stranke</a:t>
            </a:r>
            <a:br>
              <a:rPr lang="bs-Latn-BA" dirty="0" smtClean="0"/>
            </a:br>
            <a:r>
              <a:rPr lang="bs-Latn-BA" dirty="0" smtClean="0"/>
              <a:t>Član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s-Latn-BA" dirty="0" smtClean="0"/>
              <a:t>Prije donošenja rješenja stranci se mora pružiti </a:t>
            </a:r>
            <a:r>
              <a:rPr lang="bs-Latn-BA" dirty="0" err="1" smtClean="0"/>
              <a:t>mogućnost</a:t>
            </a:r>
            <a:r>
              <a:rPr lang="bs-Latn-BA" dirty="0" smtClean="0"/>
              <a:t> da se izjasni o činjenicama i okolnostima koje su važne za donošenje rješenja.</a:t>
            </a:r>
          </a:p>
          <a:p>
            <a:pPr algn="just"/>
            <a:r>
              <a:rPr lang="bs-Latn-BA" dirty="0" smtClean="0"/>
              <a:t>Ovo načelo stoji u neposrednoj vezi sa načelom materijalne istine. Samo se zakonom mogu propisati izuzeci kada se rješenje može donijeti bez prethodnog </a:t>
            </a:r>
            <a:r>
              <a:rPr lang="bs-Latn-BA" dirty="0" err="1" smtClean="0"/>
              <a:t>izjašnjenja</a:t>
            </a:r>
            <a:r>
              <a:rPr lang="bs-Latn-BA" dirty="0" smtClean="0"/>
              <a:t> stranke (skraćeni ispitni postupak).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091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Načelo slobodne ocjene dokaza</a:t>
            </a:r>
            <a:br>
              <a:rPr lang="bs-Latn-BA" dirty="0" smtClean="0"/>
            </a:br>
            <a:r>
              <a:rPr lang="bs-Latn-BA" dirty="0" smtClean="0"/>
              <a:t>Član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s-Latn-BA" dirty="0" smtClean="0"/>
              <a:t>Koje će činjenice uzeti kao dokazane odlučuje ovlašćeno službeno lice po svom uvjerenju na osnovu svjesne i brižljive ocjene svakog dokaza posebno i svih dokaza zajedno, kao i na osnovu rezultata cjelokupnog postupka. </a:t>
            </a:r>
          </a:p>
          <a:p>
            <a:pPr algn="just"/>
            <a:r>
              <a:rPr lang="bs-Latn-BA" dirty="0" smtClean="0"/>
              <a:t>Ovo načelo daje </a:t>
            </a:r>
            <a:r>
              <a:rPr lang="bs-Latn-BA" dirty="0" err="1" smtClean="0"/>
              <a:t>ovlašćenje</a:t>
            </a:r>
            <a:r>
              <a:rPr lang="bs-Latn-BA" dirty="0" smtClean="0"/>
              <a:t> službenom licu koje vodi postupak da odluči koje će činjenice uzeti kao dokazane, a koje ne. Iako organ prilikom ocjene dokaza ima slobodu u pogledu utvrđivanja činjenica, on mora voditi računa o tome da ne može proizvoljno postupati, već ocjenu dokaza vrši na osnovu utvrđenog činjeničnog stanja po pravilima koja važe za ocjenu dokaza.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418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Načelo samostalnosti u rješavanju</a:t>
            </a:r>
            <a:br>
              <a:rPr lang="bs-Latn-BA" dirty="0" smtClean="0"/>
            </a:br>
            <a:r>
              <a:rPr lang="bs-Latn-BA" dirty="0" smtClean="0"/>
              <a:t>Član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s-Latn-BA" dirty="0" smtClean="0"/>
              <a:t>Organ vodi upravni postupak i donosi rješenje samostalno u okviru </a:t>
            </a:r>
            <a:r>
              <a:rPr lang="bs-Latn-BA" dirty="0" err="1" smtClean="0"/>
              <a:t>ovlašćenja</a:t>
            </a:r>
            <a:r>
              <a:rPr lang="bs-Latn-BA" dirty="0" smtClean="0"/>
              <a:t> utvrđenog zakonom ili drugim propisom.</a:t>
            </a:r>
          </a:p>
          <a:p>
            <a:pPr algn="just"/>
            <a:r>
              <a:rPr lang="bs-Latn-BA" dirty="0" smtClean="0"/>
              <a:t>Ovlašćeno službeno lice samostalno utvrđuje činjenice i okolnosti, i na podlozi utvrđenih </a:t>
            </a:r>
            <a:r>
              <a:rPr lang="bs-Latn-BA" dirty="0"/>
              <a:t>č</a:t>
            </a:r>
            <a:r>
              <a:rPr lang="bs-Latn-BA" dirty="0" smtClean="0"/>
              <a:t>injenica i okolnosti primjenjuje zakone i druge propise. </a:t>
            </a:r>
          </a:p>
          <a:p>
            <a:pPr algn="just"/>
            <a:r>
              <a:rPr lang="bs-Latn-BA" dirty="0" smtClean="0"/>
              <a:t>Koje će činjenice utvrđivati u postupku odlučuje ovlašćeno službeno lice koje vodi postupak pridržavajući se pri tome pravila postupka i materijalnih propisa koje treba primijeniti za rješavanje konkretne upravne stvari.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916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s-Latn-BA" dirty="0" smtClean="0"/>
              <a:t>Načelo dvostepenosti u rješavanju (pravo na žalbu)</a:t>
            </a:r>
            <a:br>
              <a:rPr lang="bs-Latn-BA" dirty="0" smtClean="0"/>
            </a:br>
            <a:r>
              <a:rPr lang="bs-Latn-BA" dirty="0" smtClean="0"/>
              <a:t>Član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s-Latn-BA" dirty="0" smtClean="0"/>
              <a:t>Protiv rješenja donesenog u prvom stepenu stranka ima pravo na žalbu. Samo zakonom može se propisati da u pojedinim upravnim stvarima žalba nije dopuštena i to ako je na drugi način </a:t>
            </a:r>
            <a:r>
              <a:rPr lang="bs-Latn-BA" dirty="0" err="1" smtClean="0"/>
              <a:t>obezbijeđena</a:t>
            </a:r>
            <a:r>
              <a:rPr lang="bs-Latn-BA" dirty="0" smtClean="0"/>
              <a:t> zaštita prava i pravnih </a:t>
            </a:r>
            <a:r>
              <a:rPr lang="bs-Latn-BA" dirty="0" err="1" smtClean="0"/>
              <a:t>interesa</a:t>
            </a:r>
            <a:r>
              <a:rPr lang="bs-Latn-BA" dirty="0" smtClean="0"/>
              <a:t> stranke i zaštita zakonitosti. </a:t>
            </a:r>
          </a:p>
          <a:p>
            <a:pPr algn="just"/>
            <a:r>
              <a:rPr lang="bs-Latn-BA" dirty="0" smtClean="0"/>
              <a:t>Ako nema organa uprave drugog stepena, žalba protiv prvostepenog rješenja može se izjaviti samo kad je to zakonom predviđeno. Tim zakonom </a:t>
            </a:r>
            <a:r>
              <a:rPr lang="bs-Latn-BA" dirty="0" err="1" smtClean="0"/>
              <a:t>odrediće</a:t>
            </a:r>
            <a:r>
              <a:rPr lang="bs-Latn-BA" dirty="0" smtClean="0"/>
              <a:t> se i organ koji će rješavati po žalbi.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339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1219</Words>
  <Application>Microsoft Office PowerPoint</Application>
  <PresentationFormat>Widescreen</PresentationFormat>
  <Paragraphs>54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Načela upravnog postupka</vt:lpstr>
      <vt:lpstr>Načelo zakonitosti Član 5</vt:lpstr>
      <vt:lpstr>Načelo zaštite prava stranaka i zaštite javnog interesa Član 6</vt:lpstr>
      <vt:lpstr>Načelo efikasnosti Član 7</vt:lpstr>
      <vt:lpstr>Načelo materijalne istine Član 8</vt:lpstr>
      <vt:lpstr>Načelo saslušanja stranke Član 9</vt:lpstr>
      <vt:lpstr>Načelo slobodne ocjene dokaza Član 10</vt:lpstr>
      <vt:lpstr>Načelo samostalnosti u rješavanju Član 11</vt:lpstr>
      <vt:lpstr>Načelo dvostepenosti u rješavanju (pravo na žalbu) Član 12</vt:lpstr>
      <vt:lpstr>Pravo na žalbu kad prvostepeni organ nije donio rješenje Član 12</vt:lpstr>
      <vt:lpstr>Načelo konačnosti i pravnosnažnosti rješenja Član 13</vt:lpstr>
      <vt:lpstr>Formalna pravnosnažnost</vt:lpstr>
      <vt:lpstr>Materijalna pravnosnažnost</vt:lpstr>
      <vt:lpstr>Načelo ekonomičnosti postupka Član 14</vt:lpstr>
      <vt:lpstr>Načelo pružanja pomoći neukoj stranci Član 15</vt:lpstr>
      <vt:lpstr>Načelo o upotrebi jezika i pisma Član 16</vt:lpstr>
    </vt:vector>
  </TitlesOfParts>
  <Company>Pravosudje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Načela upravnog postupka</dc:title>
  <dc:creator>Strahinja Curkovic</dc:creator>
  <cp:lastModifiedBy>Strahinja Curkovic</cp:lastModifiedBy>
  <cp:revision>45</cp:revision>
  <dcterms:created xsi:type="dcterms:W3CDTF">2019-11-25T10:32:41Z</dcterms:created>
  <dcterms:modified xsi:type="dcterms:W3CDTF">2019-11-29T06:44:29Z</dcterms:modified>
</cp:coreProperties>
</file>