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81" r:id="rId3"/>
    <p:sldId id="283" r:id="rId4"/>
    <p:sldId id="282" r:id="rId5"/>
    <p:sldId id="267" r:id="rId6"/>
    <p:sldId id="286" r:id="rId7"/>
    <p:sldId id="280" r:id="rId8"/>
    <p:sldId id="269" r:id="rId9"/>
    <p:sldId id="257" r:id="rId10"/>
    <p:sldId id="279" r:id="rId11"/>
    <p:sldId id="291" r:id="rId12"/>
    <p:sldId id="290" r:id="rId13"/>
    <p:sldId id="292" r:id="rId14"/>
    <p:sldId id="293" r:id="rId15"/>
    <p:sldId id="294" r:id="rId16"/>
    <p:sldId id="295" r:id="rId17"/>
    <p:sldId id="296" r:id="rId18"/>
    <p:sldId id="297" r:id="rId19"/>
    <p:sldId id="298" r:id="rId20"/>
    <p:sldId id="299" r:id="rId21"/>
    <p:sldId id="262" r:id="rId22"/>
    <p:sldId id="263" r:id="rId23"/>
    <p:sldId id="264" r:id="rId24"/>
    <p:sldId id="265" r:id="rId25"/>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91" d="100"/>
          <a:sy n="91" d="100"/>
        </p:scale>
        <p:origin x="52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024B722D-F3A9-4618-9354-FEC3FA8D95B7}" type="datetimeFigureOut">
              <a:rPr lang="en-US" smtClean="0"/>
              <a:pPr/>
              <a:t>10/23/2019</a:t>
            </a:fld>
            <a:endParaRPr lang="en-US"/>
          </a:p>
        </p:txBody>
      </p:sp>
      <p:sp>
        <p:nvSpPr>
          <p:cNvPr id="4" name="Slide Image Placeholder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BEA85A87-C79A-4507-AC55-BE1AF77BF9E0}" type="slidenum">
              <a:rPr lang="en-US" smtClean="0"/>
              <a:pPr/>
              <a:t>‹#›</a:t>
            </a:fld>
            <a:endParaRPr lang="en-US"/>
          </a:p>
        </p:txBody>
      </p:sp>
    </p:spTree>
    <p:extLst>
      <p:ext uri="{BB962C8B-B14F-4D97-AF65-F5344CB8AC3E}">
        <p14:creationId xmlns:p14="http://schemas.microsoft.com/office/powerpoint/2010/main" val="1654653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363179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064189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248617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64422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784325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1903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231869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69333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229027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274603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pPr/>
              <a:t>23.10.2019.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111550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4C64F-4DA1-40CB-9236-A8D7A181C228}" type="datetimeFigureOut">
              <a:rPr lang="bs-Latn-BA" smtClean="0"/>
              <a:pPr/>
              <a:t>23.10.2019.</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F4BAC-9A46-416F-85D1-F4463A2F22D5}" type="slidenum">
              <a:rPr lang="bs-Latn-BA" smtClean="0"/>
              <a:pPr/>
              <a:t>‹#›</a:t>
            </a:fld>
            <a:endParaRPr lang="bs-Latn-BA"/>
          </a:p>
        </p:txBody>
      </p:sp>
    </p:spTree>
    <p:extLst>
      <p:ext uri="{BB962C8B-B14F-4D97-AF65-F5344CB8AC3E}">
        <p14:creationId xmlns:p14="http://schemas.microsoft.com/office/powerpoint/2010/main" val="351141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807" y="425470"/>
            <a:ext cx="10531366" cy="6432530"/>
          </a:xfrm>
          <a:prstGeom prst="rect">
            <a:avLst/>
          </a:prstGeom>
        </p:spPr>
        <p:txBody>
          <a:bodyPr wrap="square">
            <a:spAutoFit/>
          </a:bodyPr>
          <a:lstStyle/>
          <a:p>
            <a:pPr algn="just">
              <a:spcAft>
                <a:spcPts val="0"/>
              </a:spcAft>
            </a:pPr>
            <a:r>
              <a:rPr lang="bs-Latn-BA" sz="3200" b="1" dirty="0" smtClean="0">
                <a:ea typeface="Times New Roman" panose="02020603050405020304" pitchFamily="18" charset="0"/>
              </a:rPr>
              <a:t>Aktuelna sudska praksa Vrhovnog suda Republike Srpske u upravnom sporu u primjeni odredaba članova 49. stav 1., 54., </a:t>
            </a:r>
            <a:r>
              <a:rPr lang="bs-Latn-BA" sz="3200" b="1" dirty="0">
                <a:ea typeface="Times New Roman" panose="02020603050405020304" pitchFamily="18" charset="0"/>
              </a:rPr>
              <a:t>1</a:t>
            </a:r>
            <a:r>
              <a:rPr lang="bs-Latn-BA" sz="3200" b="1" dirty="0" smtClean="0">
                <a:ea typeface="Times New Roman" panose="02020603050405020304" pitchFamily="18" charset="0"/>
              </a:rPr>
              <a:t>22. i člana 132. Zakona o penzijskom i invalidskom osiguranju („Službeni glasnik Republike Srpske“ broj 134/11, 82/13 i 103/15) i člana 37. stav 1. Zakona o posredovanju u </a:t>
            </a:r>
            <a:r>
              <a:rPr lang="bs-Latn-BA" sz="3200" b="1" dirty="0" err="1" smtClean="0">
                <a:ea typeface="Times New Roman" panose="02020603050405020304" pitchFamily="18" charset="0"/>
              </a:rPr>
              <a:t>zapošljavanju</a:t>
            </a:r>
            <a:r>
              <a:rPr lang="bs-Latn-BA" sz="3200" b="1" dirty="0" smtClean="0">
                <a:ea typeface="Times New Roman" panose="02020603050405020304" pitchFamily="18" charset="0"/>
              </a:rPr>
              <a:t> i pravima za vrijeme nezaposlenosti („Službeni glasnik Republike Srpske“ broj 30/10 i 102/12) </a:t>
            </a:r>
          </a:p>
          <a:p>
            <a:pPr algn="ctr">
              <a:spcAft>
                <a:spcPts val="0"/>
              </a:spcAft>
            </a:pPr>
            <a:r>
              <a:rPr lang="bs-Latn-BA" sz="2800" b="1" dirty="0">
                <a:ea typeface="Times New Roman" panose="02020603050405020304" pitchFamily="18" charset="0"/>
              </a:rPr>
              <a:t> </a:t>
            </a:r>
          </a:p>
          <a:p>
            <a:pPr algn="ctr">
              <a:tabLst>
                <a:tab pos="676275" algn="l"/>
              </a:tabLst>
            </a:pPr>
            <a:r>
              <a:rPr lang="bs-Latn-BA" sz="3200" b="1" i="1" dirty="0">
                <a:ea typeface="Times New Roman" panose="02020603050405020304" pitchFamily="18" charset="0"/>
              </a:rPr>
              <a:t>Edukator: </a:t>
            </a:r>
            <a:r>
              <a:rPr lang="bs-Latn-BA" sz="3200" b="1" i="1" dirty="0" smtClean="0">
                <a:ea typeface="Times New Roman" panose="02020603050405020304" pitchFamily="18" charset="0"/>
              </a:rPr>
              <a:t>sudija </a:t>
            </a:r>
            <a:r>
              <a:rPr lang="bs-Latn-BA" sz="3200" b="1" i="1" dirty="0">
                <a:ea typeface="Times New Roman" panose="02020603050405020304" pitchFamily="18" charset="0"/>
              </a:rPr>
              <a:t>Smiljana Mrša</a:t>
            </a:r>
            <a:br>
              <a:rPr lang="bs-Latn-BA" sz="3200" b="1" i="1" dirty="0">
                <a:ea typeface="Times New Roman" panose="02020603050405020304" pitchFamily="18" charset="0"/>
              </a:rPr>
            </a:br>
            <a:r>
              <a:rPr lang="bs-Latn-BA" sz="3200" b="1" i="1" dirty="0">
                <a:ea typeface="Times New Roman" panose="02020603050405020304" pitchFamily="18" charset="0"/>
              </a:rPr>
              <a:t/>
            </a:r>
            <a:br>
              <a:rPr lang="bs-Latn-BA" sz="3200" b="1" i="1" dirty="0">
                <a:ea typeface="Times New Roman" panose="02020603050405020304" pitchFamily="18" charset="0"/>
              </a:rPr>
            </a:br>
            <a:r>
              <a:rPr lang="bs-Latn-BA" sz="3200" b="1" i="1" dirty="0" smtClean="0">
                <a:ea typeface="Times New Roman" panose="02020603050405020304" pitchFamily="18" charset="0"/>
              </a:rPr>
              <a:t>Dana 24.10.2019. </a:t>
            </a:r>
            <a:r>
              <a:rPr lang="bs-Latn-BA" sz="3200" b="1" i="1" dirty="0">
                <a:ea typeface="Times New Roman" panose="02020603050405020304" pitchFamily="18" charset="0"/>
              </a:rPr>
              <a:t>godine </a:t>
            </a:r>
          </a:p>
          <a:p>
            <a:pPr algn="ctr">
              <a:spcAft>
                <a:spcPts val="0"/>
              </a:spcAft>
              <a:tabLst>
                <a:tab pos="676275" algn="l"/>
              </a:tabLst>
            </a:pPr>
            <a:endParaRPr lang="bs-Latn-BA" sz="3200" b="1" dirty="0">
              <a:ea typeface="Times New Roman" panose="02020603050405020304" pitchFamily="18" charset="0"/>
            </a:endParaRPr>
          </a:p>
          <a:p>
            <a:pPr algn="ctr">
              <a:spcAft>
                <a:spcPts val="0"/>
              </a:spcAft>
              <a:tabLst>
                <a:tab pos="676275" algn="l"/>
              </a:tabLst>
            </a:pPr>
            <a:endParaRPr lang="bs-Latn-BA" sz="3200" b="1" dirty="0">
              <a:ea typeface="Times New Roman" panose="02020603050405020304" pitchFamily="18" charset="0"/>
            </a:endParaRPr>
          </a:p>
        </p:txBody>
      </p:sp>
    </p:spTree>
    <p:extLst>
      <p:ext uri="{BB962C8B-B14F-4D97-AF65-F5344CB8AC3E}">
        <p14:creationId xmlns:p14="http://schemas.microsoft.com/office/powerpoint/2010/main" val="312082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338" y="588578"/>
            <a:ext cx="10599043" cy="6117021"/>
          </a:xfrm>
        </p:spPr>
        <p:txBody>
          <a:bodyPr>
            <a:normAutofit fontScale="90000"/>
          </a:bodyPr>
          <a:lstStyle/>
          <a:p>
            <a:r>
              <a:rPr lang="bs-Latn-BA" sz="2000" b="1" dirty="0" smtClean="0">
                <a:latin typeface="+mn-lt"/>
              </a:rPr>
              <a:t/>
            </a:r>
            <a:br>
              <a:rPr lang="bs-Latn-BA" sz="2000" b="1" dirty="0" smtClean="0">
                <a:latin typeface="+mn-lt"/>
              </a:rPr>
            </a:br>
            <a:r>
              <a:rPr lang="bs-Latn-BA" sz="2000" b="1" dirty="0">
                <a:latin typeface="+mn-lt"/>
              </a:rPr>
              <a:t/>
            </a:r>
            <a:br>
              <a:rPr lang="bs-Latn-BA" sz="2000" b="1" dirty="0">
                <a:latin typeface="+mn-lt"/>
              </a:rPr>
            </a:br>
            <a:r>
              <a:rPr lang="bs-Latn-BA" sz="2000" b="1" dirty="0" smtClean="0">
                <a:latin typeface="+mn-lt"/>
              </a:rPr>
              <a:t/>
            </a:r>
            <a:br>
              <a:rPr lang="bs-Latn-BA" sz="2000" b="1" dirty="0" smtClean="0">
                <a:latin typeface="+mn-lt"/>
              </a:rPr>
            </a:br>
            <a:r>
              <a:rPr lang="bs-Latn-BA" sz="2000" b="1" dirty="0">
                <a:latin typeface="+mn-lt"/>
              </a:rPr>
              <a:t/>
            </a:r>
            <a:br>
              <a:rPr lang="bs-Latn-BA" sz="2000" b="1" dirty="0">
                <a:latin typeface="+mn-lt"/>
              </a:rPr>
            </a:br>
            <a:r>
              <a:rPr lang="bs-Latn-BA" sz="3100" b="1" dirty="0" smtClean="0">
                <a:latin typeface="+mn-lt"/>
                <a:ea typeface="Times New Roman" panose="02020603050405020304" pitchFamily="18" charset="0"/>
                <a:cs typeface="TimesNewRomanPSMT"/>
              </a:rPr>
              <a:t>Navedenom </a:t>
            </a:r>
            <a:r>
              <a:rPr lang="bs-Latn-BA" sz="3100" b="1" dirty="0">
                <a:latin typeface="+mn-lt"/>
                <a:ea typeface="Times New Roman" panose="02020603050405020304" pitchFamily="18" charset="0"/>
                <a:cs typeface="TimesNewRomanPSMT"/>
              </a:rPr>
              <a:t>presudom je tužba uvažena i osporeni akt poništen jer da je </a:t>
            </a:r>
            <a:r>
              <a:rPr lang="bs-Latn-BA" sz="3100" b="1" dirty="0" smtClean="0">
                <a:latin typeface="+mn-lt"/>
                <a:ea typeface="Times New Roman" panose="02020603050405020304" pitchFamily="18" charset="0"/>
                <a:cs typeface="TimesNewRomanPSMT"/>
              </a:rPr>
              <a:t>„pravni </a:t>
            </a:r>
            <a:r>
              <a:rPr lang="bs-Latn-BA" sz="3100" b="1" dirty="0" err="1" smtClean="0">
                <a:latin typeface="+mn-lt"/>
                <a:ea typeface="Times New Roman" panose="02020603050405020304" pitchFamily="18" charset="0"/>
                <a:cs typeface="TimesNewRomanPSMT"/>
              </a:rPr>
              <a:t>interes</a:t>
            </a:r>
            <a:r>
              <a:rPr lang="bs-Latn-BA" sz="3100" b="1" dirty="0" smtClean="0">
                <a:latin typeface="+mn-lt"/>
                <a:ea typeface="Times New Roman" panose="02020603050405020304" pitchFamily="18" charset="0"/>
                <a:cs typeface="TimesNewRomanPSMT"/>
              </a:rPr>
              <a:t> tužioca nesporan iz razloga što pravne posljedice osporenog rješenja tuženog organa direktno </a:t>
            </a:r>
            <a:r>
              <a:rPr lang="bs-Latn-BA" sz="3100" b="1" dirty="0" err="1">
                <a:latin typeface="+mn-lt"/>
                <a:ea typeface="Times New Roman" panose="02020603050405020304" pitchFamily="18" charset="0"/>
                <a:cs typeface="TimesNewRomanPSMT"/>
              </a:rPr>
              <a:t>pogađaju</a:t>
            </a:r>
            <a:r>
              <a:rPr lang="bs-Latn-BA" sz="3100" b="1" dirty="0">
                <a:latin typeface="+mn-lt"/>
                <a:ea typeface="Times New Roman" panose="02020603050405020304" pitchFamily="18" charset="0"/>
                <a:cs typeface="TimesNewRomanPSMT"/>
              </a:rPr>
              <a:t> </a:t>
            </a:r>
            <a:r>
              <a:rPr lang="bs-Latn-BA" sz="3100" b="1">
                <a:latin typeface="+mn-lt"/>
                <a:ea typeface="Times New Roman" panose="02020603050405020304" pitchFamily="18" charset="0"/>
                <a:cs typeface="TimesNewRomanPSMT"/>
              </a:rPr>
              <a:t>i </a:t>
            </a:r>
            <a:r>
              <a:rPr lang="bs-Latn-BA" sz="3100" b="1" smtClean="0">
                <a:latin typeface="+mn-lt"/>
                <a:ea typeface="Times New Roman" panose="02020603050405020304" pitchFamily="18" charset="0"/>
                <a:cs typeface="TimesNewRomanPSMT"/>
              </a:rPr>
              <a:t>poslodavca</a:t>
            </a:r>
            <a:r>
              <a:rPr lang="bs-Latn-BA" sz="3100" b="1" dirty="0" smtClean="0">
                <a:latin typeface="+mn-lt"/>
                <a:ea typeface="Times New Roman" panose="02020603050405020304" pitchFamily="18" charset="0"/>
                <a:cs typeface="TimesNewRomanPSMT"/>
              </a:rPr>
              <a:t>, </a:t>
            </a:r>
            <a:r>
              <a:rPr lang="bs-Latn-BA" sz="3100" b="1" dirty="0">
                <a:latin typeface="+mn-lt"/>
                <a:ea typeface="Times New Roman" panose="02020603050405020304" pitchFamily="18" charset="0"/>
                <a:cs typeface="TimesNewRomanPSMT"/>
              </a:rPr>
              <a:t>a kako je odredbom člana 38., </a:t>
            </a:r>
            <a:r>
              <a:rPr lang="bs-Latn-BA" sz="3100" b="1" dirty="0" smtClean="0">
                <a:latin typeface="+mn-lt"/>
                <a:ea typeface="Times New Roman" panose="02020603050405020304" pitchFamily="18" charset="0"/>
                <a:cs typeface="TimesNewRomanPSMT"/>
              </a:rPr>
              <a:t>člana 39</a:t>
            </a:r>
            <a:r>
              <a:rPr lang="bs-Latn-BA" sz="3100" b="1" dirty="0">
                <a:latin typeface="+mn-lt"/>
                <a:ea typeface="Times New Roman" panose="02020603050405020304" pitchFamily="18" charset="0"/>
                <a:cs typeface="TimesNewRomanPSMT"/>
              </a:rPr>
              <a:t>. i </a:t>
            </a:r>
            <a:r>
              <a:rPr lang="bs-Latn-BA" sz="3100" b="1" dirty="0" smtClean="0">
                <a:latin typeface="+mn-lt"/>
                <a:ea typeface="Times New Roman" panose="02020603050405020304" pitchFamily="18" charset="0"/>
                <a:cs typeface="TimesNewRomanPSMT"/>
              </a:rPr>
              <a:t>člana 40</a:t>
            </a:r>
            <a:r>
              <a:rPr lang="bs-Latn-BA" sz="3100" b="1" dirty="0">
                <a:latin typeface="+mn-lt"/>
                <a:ea typeface="Times New Roman" panose="02020603050405020304" pitchFamily="18" charset="0"/>
                <a:cs typeface="TimesNewRomanPSMT"/>
              </a:rPr>
              <a:t>. Zakona o </a:t>
            </a:r>
            <a:r>
              <a:rPr lang="bs-Latn-BA" sz="3100" b="1" dirty="0" err="1" smtClean="0">
                <a:latin typeface="+mn-lt"/>
                <a:ea typeface="Times New Roman" panose="02020603050405020304" pitchFamily="18" charset="0"/>
                <a:cs typeface="TimesNewRomanPSMT"/>
              </a:rPr>
              <a:t>opštem</a:t>
            </a:r>
            <a:r>
              <a:rPr lang="bs-Latn-BA" sz="3100" b="1" dirty="0" smtClean="0">
                <a:latin typeface="+mn-lt"/>
                <a:ea typeface="Times New Roman" panose="02020603050405020304" pitchFamily="18" charset="0"/>
                <a:cs typeface="TimesNewRomanPSMT"/>
              </a:rPr>
              <a:t> </a:t>
            </a:r>
            <a:r>
              <a:rPr lang="bs-Latn-BA" sz="3100" b="1" dirty="0">
                <a:latin typeface="+mn-lt"/>
                <a:ea typeface="Times New Roman" panose="02020603050405020304" pitchFamily="18" charset="0"/>
                <a:cs typeface="TimesNewRomanPSMT"/>
              </a:rPr>
              <a:t>upravnom postupku jasno definisano da stranka u postupku može biti lice </a:t>
            </a:r>
            <a:r>
              <a:rPr lang="bs-Latn-BA" sz="3100" b="1" dirty="0" smtClean="0">
                <a:latin typeface="+mn-lt"/>
                <a:ea typeface="Times New Roman" panose="02020603050405020304" pitchFamily="18" charset="0"/>
                <a:cs typeface="TimesNewRomanPSMT"/>
              </a:rPr>
              <a:t>po </a:t>
            </a:r>
            <a:r>
              <a:rPr lang="bs-Latn-BA" sz="3100" b="1" dirty="0">
                <a:latin typeface="+mn-lt"/>
                <a:ea typeface="Times New Roman" panose="02020603050405020304" pitchFamily="18" charset="0"/>
                <a:cs typeface="TimesNewRomanPSMT"/>
              </a:rPr>
              <a:t>čijem je zahtjevu isti </a:t>
            </a:r>
            <a:r>
              <a:rPr lang="bs-Latn-BA" sz="3100" b="1" dirty="0" smtClean="0">
                <a:latin typeface="+mn-lt"/>
                <a:ea typeface="Times New Roman" panose="02020603050405020304" pitchFamily="18" charset="0"/>
                <a:cs typeface="TimesNewRomanPSMT"/>
              </a:rPr>
              <a:t>pokrenut, </a:t>
            </a:r>
            <a:r>
              <a:rPr lang="bs-Latn-BA" sz="3100" b="1" dirty="0">
                <a:latin typeface="+mn-lt"/>
                <a:ea typeface="Times New Roman" panose="02020603050405020304" pitchFamily="18" charset="0"/>
                <a:cs typeface="TimesNewRomanPSMT"/>
              </a:rPr>
              <a:t>ili protiv koga se postupak vodi </a:t>
            </a:r>
            <a:r>
              <a:rPr lang="bs-Latn-BA" sz="3100" b="1" dirty="0" smtClean="0">
                <a:latin typeface="+mn-lt"/>
                <a:ea typeface="Times New Roman" panose="02020603050405020304" pitchFamily="18" charset="0"/>
                <a:cs typeface="TimesNewRomanPSMT"/>
              </a:rPr>
              <a:t>ili lice koje radi zaštite svojih prava ili pravnih </a:t>
            </a:r>
            <a:r>
              <a:rPr lang="bs-Latn-BA" sz="3100" b="1" dirty="0" err="1" smtClean="0">
                <a:latin typeface="+mn-lt"/>
                <a:ea typeface="Times New Roman" panose="02020603050405020304" pitchFamily="18" charset="0"/>
                <a:cs typeface="TimesNewRomanPSMT"/>
              </a:rPr>
              <a:t>interesa</a:t>
            </a:r>
            <a:r>
              <a:rPr lang="bs-Latn-BA" sz="3100" b="1" dirty="0" smtClean="0">
                <a:latin typeface="+mn-lt"/>
                <a:ea typeface="Times New Roman" panose="02020603050405020304" pitchFamily="18" charset="0"/>
                <a:cs typeface="TimesNewRomanPSMT"/>
              </a:rPr>
              <a:t> ima pravo da učestvuje u postupku, odnosno da stranka u upravnom postupku, između ostalih, može biti svako fizičko i pravno lice, to nije na pravilan način odlučeno o žalbi tužioca pa je valjalo predmet vrati na ponovni postupak, u kojem će upravni organi, vodeći računa o iznesenim žalbenim razlozima, donijeti pravilnu i na zakonu zasnovanu odluku“. </a:t>
            </a:r>
            <a:r>
              <a:rPr lang="bs-Latn-BA" sz="3100" b="1" dirty="0" smtClean="0">
                <a:latin typeface="+mn-lt"/>
              </a:rPr>
              <a:t/>
            </a:r>
            <a:br>
              <a:rPr lang="bs-Latn-BA" sz="3100" b="1" dirty="0" smtClean="0">
                <a:latin typeface="+mn-lt"/>
              </a:rPr>
            </a:br>
            <a:r>
              <a:rPr lang="bs-Latn-BA" sz="2800" b="1" dirty="0">
                <a:latin typeface="+mn-lt"/>
              </a:rPr>
              <a:t/>
            </a:r>
            <a:br>
              <a:rPr lang="bs-Latn-BA" sz="2800" b="1" dirty="0">
                <a:latin typeface="+mn-lt"/>
              </a:rPr>
            </a:br>
            <a:r>
              <a:rPr lang="bs-Latn-BA" sz="2800" b="1" dirty="0" smtClean="0">
                <a:latin typeface="+mn-lt"/>
              </a:rPr>
              <a:t/>
            </a:r>
            <a:br>
              <a:rPr lang="bs-Latn-BA" sz="2800" b="1" dirty="0" smtClean="0">
                <a:latin typeface="+mn-lt"/>
              </a:rPr>
            </a:br>
            <a:r>
              <a:rPr lang="bs-Latn-BA" sz="2000" b="1" dirty="0">
                <a:latin typeface="+mn-lt"/>
              </a:rPr>
              <a:t/>
            </a:r>
            <a:br>
              <a:rPr lang="bs-Latn-BA" sz="2000" b="1" dirty="0">
                <a:latin typeface="+mn-lt"/>
              </a:rPr>
            </a:br>
            <a:endParaRPr lang="en-US" sz="2000" b="1" dirty="0">
              <a:latin typeface="+mn-lt"/>
            </a:endParaRPr>
          </a:p>
        </p:txBody>
      </p:sp>
    </p:spTree>
    <p:extLst>
      <p:ext uri="{BB962C8B-B14F-4D97-AF65-F5344CB8AC3E}">
        <p14:creationId xmlns:p14="http://schemas.microsoft.com/office/powerpoint/2010/main" val="2288423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365828" cy="5920061"/>
          </a:xfrm>
        </p:spPr>
        <p:txBody>
          <a:bodyPr>
            <a:normAutofit/>
          </a:bodyPr>
          <a:lstStyle/>
          <a:p>
            <a:r>
              <a:rPr lang="bs-Latn-BA" sz="2800" b="1" dirty="0" smtClean="0"/>
              <a:t/>
            </a:r>
            <a:br>
              <a:rPr lang="bs-Latn-BA" sz="2800" b="1" dirty="0" smtClean="0"/>
            </a:br>
            <a:r>
              <a:rPr lang="bs-Latn-BA" sz="2800" b="1" dirty="0"/>
              <a:t/>
            </a:r>
            <a:br>
              <a:rPr lang="bs-Latn-BA" sz="2800" b="1" dirty="0"/>
            </a:br>
            <a:r>
              <a:rPr lang="bs-Latn-BA" sz="2800" b="1" dirty="0" smtClean="0">
                <a:latin typeface="+mn-lt"/>
              </a:rPr>
              <a:t/>
            </a:r>
            <a:br>
              <a:rPr lang="bs-Latn-BA" sz="2800" b="1" dirty="0" smtClean="0">
                <a:latin typeface="+mn-lt"/>
              </a:rPr>
            </a:br>
            <a:r>
              <a:rPr lang="bs-Latn-BA" sz="2800" b="1" dirty="0" smtClean="0">
                <a:latin typeface="+mn-lt"/>
              </a:rPr>
              <a:t>Član 132 Zakona o PIO</a:t>
            </a:r>
            <a:br>
              <a:rPr lang="bs-Latn-BA" sz="2800" b="1" dirty="0" smtClean="0">
                <a:latin typeface="+mn-lt"/>
              </a:rPr>
            </a:br>
            <a:r>
              <a:rPr lang="bs-Latn-BA" sz="2800" b="1" dirty="0" smtClean="0">
                <a:latin typeface="+mn-lt"/>
              </a:rPr>
              <a:t/>
            </a:r>
            <a:br>
              <a:rPr lang="bs-Latn-BA" sz="2800" b="1" dirty="0" smtClean="0">
                <a:latin typeface="+mn-lt"/>
              </a:rPr>
            </a:br>
            <a:r>
              <a:rPr lang="bs-Latn-BA" sz="2800" b="1" dirty="0" smtClean="0">
                <a:latin typeface="+mn-lt"/>
              </a:rPr>
              <a:t>Pravo na invalidsku penziju osiguranik ima od dana nastanka invalidnosti, a kao dan nastanka invalidnosti, kao </a:t>
            </a:r>
            <a:r>
              <a:rPr lang="bs-Latn-BA" sz="2800" b="1" dirty="0" err="1" smtClean="0">
                <a:latin typeface="+mn-lt"/>
              </a:rPr>
              <a:t>osnov</a:t>
            </a:r>
            <a:r>
              <a:rPr lang="bs-Latn-BA" sz="2800" b="1" dirty="0" smtClean="0">
                <a:latin typeface="+mn-lt"/>
              </a:rPr>
              <a:t> za invalidsku penziju, organ vještačenja Fonda može utvrditi najranije na dan </a:t>
            </a:r>
            <a:r>
              <a:rPr lang="bs-Latn-BA" sz="2800" b="1" dirty="0" err="1" smtClean="0">
                <a:latin typeface="+mn-lt"/>
              </a:rPr>
              <a:t>podnošenja</a:t>
            </a:r>
            <a:r>
              <a:rPr lang="bs-Latn-BA" sz="2800" b="1" dirty="0" smtClean="0">
                <a:latin typeface="+mn-lt"/>
              </a:rPr>
              <a:t> zahtjeva. </a:t>
            </a:r>
            <a:br>
              <a:rPr lang="bs-Latn-BA" sz="2800" b="1" dirty="0" smtClean="0">
                <a:latin typeface="+mn-lt"/>
              </a:rPr>
            </a:br>
            <a:endParaRPr lang="en-US" sz="2800" b="1" dirty="0">
              <a:latin typeface="+mn-lt"/>
            </a:endParaRPr>
          </a:p>
        </p:txBody>
      </p:sp>
    </p:spTree>
    <p:extLst>
      <p:ext uri="{BB962C8B-B14F-4D97-AF65-F5344CB8AC3E}">
        <p14:creationId xmlns:p14="http://schemas.microsoft.com/office/powerpoint/2010/main" val="335572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76034" cy="6119758"/>
          </a:xfrm>
        </p:spPr>
        <p:txBody>
          <a:bodyPr>
            <a:normAutofit/>
          </a:bodyPr>
          <a:lstStyle/>
          <a:p>
            <a:r>
              <a:rPr lang="bs-Latn-BA" sz="2800" b="1" dirty="0" smtClean="0">
                <a:latin typeface="+mn-lt"/>
              </a:rPr>
              <a:t>Presuda Okružnog suda u Banjaluci broj 11 0 U 020319 16 U od 26.6.2017. godine.</a:t>
            </a:r>
            <a:br>
              <a:rPr lang="bs-Latn-BA" sz="2800" b="1" dirty="0" smtClean="0">
                <a:latin typeface="+mn-lt"/>
              </a:rPr>
            </a:br>
            <a:r>
              <a:rPr lang="bs-Latn-BA" sz="2800" b="1" dirty="0" smtClean="0">
                <a:latin typeface="+mn-lt"/>
              </a:rPr>
              <a:t/>
            </a:r>
            <a:br>
              <a:rPr lang="bs-Latn-BA" sz="2800" b="1" dirty="0" smtClean="0">
                <a:latin typeface="+mn-lt"/>
              </a:rPr>
            </a:br>
            <a:r>
              <a:rPr lang="bs-Latn-BA" sz="2800" b="1" dirty="0" smtClean="0">
                <a:latin typeface="+mn-lt"/>
              </a:rPr>
              <a:t>Organi vještačenja su kao dan nastanka invalidnosti kod tužioca utvrdili 14.9.2016. godine.</a:t>
            </a:r>
            <a:br>
              <a:rPr lang="bs-Latn-BA" sz="2800" b="1" dirty="0" smtClean="0">
                <a:latin typeface="+mn-lt"/>
              </a:rPr>
            </a:br>
            <a:r>
              <a:rPr lang="bs-Latn-BA" sz="2800" b="1" dirty="0">
                <a:latin typeface="+mn-lt"/>
              </a:rPr>
              <a:t/>
            </a:r>
            <a:br>
              <a:rPr lang="bs-Latn-BA" sz="2800" b="1" dirty="0">
                <a:latin typeface="+mn-lt"/>
              </a:rPr>
            </a:br>
            <a:r>
              <a:rPr lang="bs-Latn-BA" sz="2800" b="1" dirty="0" smtClean="0">
                <a:latin typeface="+mn-lt"/>
              </a:rPr>
              <a:t>Prvostepenim rješenjem je tužiocu priznato pravo na invalidsku penziju počev od 1.11.2016. godine. </a:t>
            </a:r>
            <a:r>
              <a:rPr lang="bs-Latn-BA" sz="2800" dirty="0">
                <a:latin typeface="+mn-lt"/>
              </a:rPr>
              <a:t/>
            </a:r>
            <a:br>
              <a:rPr lang="bs-Latn-BA" sz="2800" dirty="0">
                <a:latin typeface="+mn-lt"/>
              </a:rPr>
            </a:br>
            <a:endParaRPr lang="en-US" sz="2800" dirty="0">
              <a:latin typeface="+mn-lt"/>
            </a:endParaRPr>
          </a:p>
        </p:txBody>
      </p:sp>
    </p:spTree>
    <p:extLst>
      <p:ext uri="{BB962C8B-B14F-4D97-AF65-F5344CB8AC3E}">
        <p14:creationId xmlns:p14="http://schemas.microsoft.com/office/powerpoint/2010/main" val="139543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4"/>
            <a:ext cx="10649608" cy="6203841"/>
          </a:xfrm>
        </p:spPr>
        <p:txBody>
          <a:bodyPr>
            <a:normAutofit/>
          </a:bodyPr>
          <a:lstStyle/>
          <a:p>
            <a:r>
              <a:rPr lang="bs-Latn-BA" sz="2800" b="1" dirty="0" smtClean="0">
                <a:latin typeface="+mn-lt"/>
              </a:rPr>
              <a:t>Član 37. stav 1. Zakona o posredovanju u </a:t>
            </a:r>
            <a:r>
              <a:rPr lang="bs-Latn-BA" sz="2800" b="1" dirty="0" err="1" smtClean="0">
                <a:latin typeface="+mn-lt"/>
              </a:rPr>
              <a:t>zapošljavanju</a:t>
            </a:r>
            <a:r>
              <a:rPr lang="bs-Latn-BA" sz="2800" b="1" dirty="0" smtClean="0">
                <a:latin typeface="+mn-lt"/>
              </a:rPr>
              <a:t> i pravima za vrijeme nezaposlenosti („Službeni glasnik RS“ broj 30/10 i 102/12)</a:t>
            </a:r>
            <a:br>
              <a:rPr lang="bs-Latn-BA" sz="2800" b="1" dirty="0" smtClean="0">
                <a:latin typeface="+mn-lt"/>
              </a:rPr>
            </a:br>
            <a:r>
              <a:rPr lang="bs-Latn-BA" sz="2800" b="1" dirty="0" smtClean="0">
                <a:latin typeface="+mn-lt"/>
              </a:rPr>
              <a:t/>
            </a:r>
            <a:br>
              <a:rPr lang="bs-Latn-BA" sz="2800" b="1" dirty="0" smtClean="0">
                <a:latin typeface="+mn-lt"/>
              </a:rPr>
            </a:br>
            <a:r>
              <a:rPr lang="bs-Latn-BA" sz="2800" b="1" dirty="0" smtClean="0">
                <a:latin typeface="+mn-lt"/>
              </a:rPr>
              <a:t>Pored prava iz člana 36. stav 1. ovog zakona, nezaposlenom licu iz člana 4. ovog zakona pripada pravo na penzijsko i invalidsko osiguranje u trajanju do tri godine, ukoliko sa tim </a:t>
            </a:r>
            <a:r>
              <a:rPr lang="bs-Latn-BA" sz="2800" b="1" dirty="0" err="1" smtClean="0">
                <a:latin typeface="+mn-lt"/>
              </a:rPr>
              <a:t>stažom</a:t>
            </a:r>
            <a:r>
              <a:rPr lang="bs-Latn-BA" sz="2800" b="1" dirty="0" smtClean="0">
                <a:latin typeface="+mn-lt"/>
              </a:rPr>
              <a:t> osiguranja ispunjava uslov za starosnu penziju. </a:t>
            </a:r>
            <a:br>
              <a:rPr lang="bs-Latn-BA" sz="2800" b="1" dirty="0" smtClean="0">
                <a:latin typeface="+mn-lt"/>
              </a:rPr>
            </a:br>
            <a:r>
              <a:rPr lang="bs-Latn-BA" sz="2800" b="1" dirty="0" smtClean="0">
                <a:latin typeface="+mn-lt"/>
              </a:rPr>
              <a:t/>
            </a:r>
            <a:br>
              <a:rPr lang="bs-Latn-BA" sz="2800" b="1" dirty="0" smtClean="0">
                <a:latin typeface="+mn-lt"/>
              </a:rPr>
            </a:br>
            <a:r>
              <a:rPr lang="bs-Latn-BA" sz="2800" b="1" dirty="0" smtClean="0">
                <a:latin typeface="+mn-lt"/>
              </a:rPr>
              <a:t>Član 54. stav 1. tačka i)</a:t>
            </a:r>
            <a:br>
              <a:rPr lang="bs-Latn-BA" sz="2800" b="1" dirty="0" smtClean="0">
                <a:latin typeface="+mn-lt"/>
              </a:rPr>
            </a:br>
            <a:r>
              <a:rPr lang="bs-Latn-BA" sz="2800" b="1" dirty="0" smtClean="0">
                <a:latin typeface="+mn-lt"/>
              </a:rPr>
              <a:t/>
            </a:r>
            <a:br>
              <a:rPr lang="bs-Latn-BA" sz="2800" b="1" dirty="0" smtClean="0">
                <a:latin typeface="+mn-lt"/>
              </a:rPr>
            </a:br>
            <a:r>
              <a:rPr lang="bs-Latn-BA" sz="2800" b="1" dirty="0" smtClean="0">
                <a:latin typeface="+mn-lt"/>
              </a:rPr>
              <a:t>Evidenciju o nezaposlenom licu Zavod prestaje voditi ako to lice </a:t>
            </a:r>
            <a:r>
              <a:rPr lang="bs-Latn-BA" sz="2800" b="1" dirty="0" err="1" smtClean="0">
                <a:latin typeface="+mn-lt"/>
              </a:rPr>
              <a:t>navrši</a:t>
            </a:r>
            <a:r>
              <a:rPr lang="bs-Latn-BA" sz="2800" b="1" dirty="0" smtClean="0">
                <a:latin typeface="+mn-lt"/>
              </a:rPr>
              <a:t> 65 godina života. </a:t>
            </a:r>
            <a:endParaRPr lang="en-US" sz="2800" b="1" dirty="0">
              <a:latin typeface="+mn-lt"/>
            </a:endParaRPr>
          </a:p>
        </p:txBody>
      </p:sp>
    </p:spTree>
    <p:extLst>
      <p:ext uri="{BB962C8B-B14F-4D97-AF65-F5344CB8AC3E}">
        <p14:creationId xmlns:p14="http://schemas.microsoft.com/office/powerpoint/2010/main" val="1609072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76034" cy="6109247"/>
          </a:xfrm>
        </p:spPr>
        <p:txBody>
          <a:bodyPr>
            <a:normAutofit/>
          </a:bodyPr>
          <a:lstStyle/>
          <a:p>
            <a:r>
              <a:rPr lang="bs-Latn-BA" sz="2800" b="1" dirty="0" smtClean="0">
                <a:latin typeface="+mn-lt"/>
              </a:rPr>
              <a:t>Član 41. Zakona o PIO </a:t>
            </a:r>
            <a:br>
              <a:rPr lang="bs-Latn-BA" sz="2800" b="1" dirty="0" smtClean="0">
                <a:latin typeface="+mn-lt"/>
              </a:rPr>
            </a:br>
            <a:r>
              <a:rPr lang="bs-Latn-BA" sz="2800" b="1" dirty="0" smtClean="0">
                <a:latin typeface="+mn-lt"/>
              </a:rPr>
              <a:t/>
            </a:r>
            <a:br>
              <a:rPr lang="bs-Latn-BA" sz="2800" b="1" dirty="0" smtClean="0">
                <a:latin typeface="+mn-lt"/>
              </a:rPr>
            </a:br>
            <a:r>
              <a:rPr lang="bs-Latn-BA" sz="2800" b="1" dirty="0" smtClean="0">
                <a:latin typeface="+mn-lt"/>
              </a:rPr>
              <a:t>Pravo na starosnu penziju ima osiguranik kada </a:t>
            </a:r>
            <a:r>
              <a:rPr lang="bs-Latn-BA" sz="2800" b="1" dirty="0" err="1" smtClean="0">
                <a:latin typeface="+mn-lt"/>
              </a:rPr>
              <a:t>navrši</a:t>
            </a:r>
            <a:r>
              <a:rPr lang="bs-Latn-BA" sz="2800" b="1" dirty="0" smtClean="0">
                <a:latin typeface="+mn-lt"/>
              </a:rPr>
              <a:t> 65 godina života i najmanje 15 godina staža osiguranja.</a:t>
            </a:r>
            <a:endParaRPr lang="en-US" sz="2800" b="1" dirty="0">
              <a:latin typeface="+mn-lt"/>
            </a:endParaRPr>
          </a:p>
        </p:txBody>
      </p:sp>
    </p:spTree>
    <p:extLst>
      <p:ext uri="{BB962C8B-B14F-4D97-AF65-F5344CB8AC3E}">
        <p14:creationId xmlns:p14="http://schemas.microsoft.com/office/powerpoint/2010/main" val="108513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86" y="299546"/>
            <a:ext cx="10941269" cy="6127530"/>
          </a:xfrm>
        </p:spPr>
        <p:txBody>
          <a:bodyPr>
            <a:normAutofit fontScale="90000"/>
          </a:bodyPr>
          <a:lstStyle/>
          <a:p>
            <a:r>
              <a:rPr lang="bs-Latn-BA" sz="3100" b="1" dirty="0" smtClean="0"/>
              <a:t/>
            </a:r>
            <a:br>
              <a:rPr lang="bs-Latn-BA" sz="3100" b="1" dirty="0" smtClean="0"/>
            </a:br>
            <a:r>
              <a:rPr lang="bs-Latn-BA" sz="3100" b="1" dirty="0"/>
              <a:t/>
            </a:r>
            <a:br>
              <a:rPr lang="bs-Latn-BA" sz="3100" b="1" dirty="0"/>
            </a:br>
            <a:r>
              <a:rPr lang="bs-Latn-BA" sz="3100" b="1" dirty="0" smtClean="0">
                <a:latin typeface="+mn-lt"/>
              </a:rPr>
              <a:t>Presuda Okružnog suda u Banjaluci broj 11 0 U 020064 17 U od 21.6.2017. godine</a:t>
            </a:r>
            <a:br>
              <a:rPr lang="bs-Latn-BA" sz="3100" b="1" dirty="0" smtClean="0">
                <a:latin typeface="+mn-lt"/>
              </a:rPr>
            </a:br>
            <a:r>
              <a:rPr lang="bs-Latn-BA" sz="3100" b="1" dirty="0" smtClean="0">
                <a:latin typeface="+mn-lt"/>
              </a:rPr>
              <a:t>Rješenjem JU Zavod za </a:t>
            </a:r>
            <a:r>
              <a:rPr lang="bs-Latn-BA" sz="3100" b="1" dirty="0" err="1" smtClean="0">
                <a:latin typeface="+mn-lt"/>
              </a:rPr>
              <a:t>zapošljavanje</a:t>
            </a:r>
            <a:r>
              <a:rPr lang="bs-Latn-BA" sz="3100" b="1" dirty="0" smtClean="0">
                <a:latin typeface="+mn-lt"/>
              </a:rPr>
              <a:t> Republike Srpske Filijala Banjaluka od 22.11.2016. godine je odbijen zahtjev tužiteljice za priznavanje prava na penzijsko i invalidsko osiguranje do tri godine uz obrazloženje da je tužiteljica rođena 22.8.1953. godine i do dana </a:t>
            </a:r>
            <a:r>
              <a:rPr lang="bs-Latn-BA" sz="3100" b="1" dirty="0" err="1" smtClean="0">
                <a:latin typeface="+mn-lt"/>
              </a:rPr>
              <a:t>podnošenja</a:t>
            </a:r>
            <a:r>
              <a:rPr lang="bs-Latn-BA" sz="3100" b="1" dirty="0" smtClean="0">
                <a:latin typeface="+mn-lt"/>
              </a:rPr>
              <a:t> zahtjeva za ostvarivanje tog prava (19.8.2016. godine), je ostvarila staž osiguranja u trajanju od 10 godina 2 mjeseca i 3 dana, s tim da joj je priznato pravo na još dvije godine staža osiguranja kao majci dvoje djece na osnovu člana 107. stav 4. Zakona o radu (Službeni glas. RS broj 1/16), čime ima ukupno ostvarenog staža osiguranja 12 godina 2 mjeseca i 3 dana, pa joj do sticanja uslova za starosnu penziju nedostaju 2 godine 9 mjeseci i 27 dana staža osiguranja koji uslov bi bio ispunjen na dan 14.6.2019. godine, s tim da će tužiteljica 22.8.2018. godine </a:t>
            </a:r>
            <a:r>
              <a:rPr lang="bs-Latn-BA" sz="3100" b="1" dirty="0" err="1" smtClean="0">
                <a:latin typeface="+mn-lt"/>
              </a:rPr>
              <a:t>navršiti</a:t>
            </a:r>
            <a:r>
              <a:rPr lang="bs-Latn-BA" sz="3100" b="1" dirty="0" smtClean="0">
                <a:latin typeface="+mn-lt"/>
              </a:rPr>
              <a:t> 65 godina života i tog datuma će biti brisana sa evidencije nezaposlenih lica. </a:t>
            </a:r>
            <a:r>
              <a:rPr lang="bs-Latn-BA" sz="2800" dirty="0" smtClean="0"/>
              <a:t/>
            </a:r>
            <a:br>
              <a:rPr lang="bs-Latn-BA" sz="2800" dirty="0" smtClean="0"/>
            </a:br>
            <a:r>
              <a:rPr lang="bs-Latn-BA" sz="2800" dirty="0"/>
              <a:t/>
            </a:r>
            <a:br>
              <a:rPr lang="bs-Latn-BA" sz="2800" dirty="0"/>
            </a:br>
            <a:endParaRPr lang="en-US" sz="2800" dirty="0"/>
          </a:p>
        </p:txBody>
      </p:sp>
    </p:spTree>
    <p:extLst>
      <p:ext uri="{BB962C8B-B14F-4D97-AF65-F5344CB8AC3E}">
        <p14:creationId xmlns:p14="http://schemas.microsoft.com/office/powerpoint/2010/main" val="259495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323786" cy="6329965"/>
          </a:xfrm>
        </p:spPr>
        <p:txBody>
          <a:bodyPr>
            <a:normAutofit/>
          </a:bodyPr>
          <a:lstStyle/>
          <a:p>
            <a:r>
              <a:rPr lang="bs-Latn-BA" sz="2800" b="1" dirty="0" smtClean="0">
                <a:latin typeface="+mn-lt"/>
              </a:rPr>
              <a:t>Osporenim aktom je odbijena žalba tužiteljice protiv naprijed navedenog prvostepenog rješenja. </a:t>
            </a:r>
            <a:br>
              <a:rPr lang="bs-Latn-BA" sz="2800" b="1" dirty="0" smtClean="0">
                <a:latin typeface="+mn-lt"/>
              </a:rPr>
            </a:br>
            <a:r>
              <a:rPr lang="bs-Latn-BA" sz="2800" b="1" dirty="0" smtClean="0">
                <a:latin typeface="+mn-lt"/>
              </a:rPr>
              <a:t/>
            </a:r>
            <a:br>
              <a:rPr lang="bs-Latn-BA" sz="2800" b="1" dirty="0" smtClean="0">
                <a:latin typeface="+mn-lt"/>
              </a:rPr>
            </a:br>
            <a:r>
              <a:rPr lang="bs-Latn-BA" sz="2800" b="1" dirty="0" smtClean="0">
                <a:latin typeface="+mn-lt"/>
              </a:rPr>
              <a:t>Presudom je tužba odbijena kao neosnovana, jer da će tužiteljica </a:t>
            </a:r>
            <a:r>
              <a:rPr lang="bs-Latn-BA" sz="2800" b="1" dirty="0" err="1" smtClean="0">
                <a:latin typeface="+mn-lt"/>
              </a:rPr>
              <a:t>navršiti</a:t>
            </a:r>
            <a:r>
              <a:rPr lang="bs-Latn-BA" sz="2800" b="1" dirty="0" smtClean="0">
                <a:latin typeface="+mn-lt"/>
              </a:rPr>
              <a:t> 65 godina života dana 22.8.2018. godine kada će biti brisana sa evidencije nezaposlenih lica. Sud je prihvatio razloge obrazloženja osporenog akta.  </a:t>
            </a:r>
            <a:r>
              <a:rPr lang="bs-Latn-BA" b="1" dirty="0"/>
              <a:t/>
            </a:r>
            <a:br>
              <a:rPr lang="bs-Latn-BA" b="1" dirty="0"/>
            </a:br>
            <a:endParaRPr lang="en-US" b="1" dirty="0"/>
          </a:p>
        </p:txBody>
      </p:sp>
    </p:spTree>
    <p:extLst>
      <p:ext uri="{BB962C8B-B14F-4D97-AF65-F5344CB8AC3E}">
        <p14:creationId xmlns:p14="http://schemas.microsoft.com/office/powerpoint/2010/main" val="1335947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19758"/>
          </a:xfrm>
        </p:spPr>
        <p:txBody>
          <a:bodyPr>
            <a:normAutofit/>
          </a:bodyPr>
          <a:lstStyle/>
          <a:p>
            <a:r>
              <a:rPr lang="bs-Latn-BA" sz="2800" b="1" dirty="0" smtClean="0">
                <a:latin typeface="+mn-lt"/>
              </a:rPr>
              <a:t>Presuda Vrhovnog suda Republike Srpske broj </a:t>
            </a:r>
            <a:r>
              <a:rPr lang="bs-Latn-BA" sz="2800" b="1" dirty="0">
                <a:latin typeface="+mn-lt"/>
              </a:rPr>
              <a:t>11 0 U 012638 14 </a:t>
            </a:r>
            <a:r>
              <a:rPr lang="bs-Latn-BA" sz="2800" b="1" dirty="0" err="1" smtClean="0">
                <a:latin typeface="+mn-lt"/>
              </a:rPr>
              <a:t>Uvp</a:t>
            </a:r>
            <a:r>
              <a:rPr lang="bs-Latn-BA" sz="2800" b="1" dirty="0" smtClean="0">
                <a:latin typeface="+mn-lt"/>
              </a:rPr>
              <a:t> od 1.6.2016. godine </a:t>
            </a:r>
            <a:br>
              <a:rPr lang="bs-Latn-BA" sz="2800" b="1" dirty="0" smtClean="0">
                <a:latin typeface="+mn-lt"/>
              </a:rPr>
            </a:br>
            <a:r>
              <a:rPr lang="bs-Latn-BA" sz="2800" b="1" dirty="0">
                <a:latin typeface="+mn-lt"/>
              </a:rPr>
              <a:t/>
            </a:r>
            <a:br>
              <a:rPr lang="bs-Latn-BA" sz="2800" b="1" dirty="0">
                <a:latin typeface="+mn-lt"/>
              </a:rPr>
            </a:br>
            <a:r>
              <a:rPr lang="bs-Latn-BA" sz="2800" b="1" dirty="0" smtClean="0">
                <a:latin typeface="+mn-lt"/>
              </a:rPr>
              <a:t>Prvostepenim rješenjem je odbijen zahtjev tužioca za priznavanje prava na penzijsko i invalidsko osiguranje, uz obrazloženje da je tužilac prijavljen na evidenciju nezaposlenih lica od 18.9.2012. godine i da na dan </a:t>
            </a:r>
            <a:r>
              <a:rPr lang="bs-Latn-BA" sz="2800" b="1" dirty="0" err="1" smtClean="0">
                <a:latin typeface="+mn-lt"/>
              </a:rPr>
              <a:t>podnošenja</a:t>
            </a:r>
            <a:r>
              <a:rPr lang="bs-Latn-BA" sz="2800" b="1" dirty="0" smtClean="0">
                <a:latin typeface="+mn-lt"/>
              </a:rPr>
              <a:t> zahtjeva za priznavanje prava (14.11.2012. godine), ima ukupno 39 godina 4 mjeseca i 2 dana staža osiguranja pa da mu do sticanja uslova za starosnu penziju nedostaje 7 mjeseci i 28 dana staža osiguranja, zbog čega da nisu ispunjeni uslovi iz odredbe člana 37. stav 1. Zakona o posredovanju u </a:t>
            </a:r>
            <a:r>
              <a:rPr lang="bs-Latn-BA" sz="2800" b="1" dirty="0" err="1" smtClean="0">
                <a:latin typeface="+mn-lt"/>
              </a:rPr>
              <a:t>zapošljavanju</a:t>
            </a:r>
            <a:r>
              <a:rPr lang="bs-Latn-BA" sz="2800" b="1" dirty="0" smtClean="0">
                <a:latin typeface="+mn-lt"/>
              </a:rPr>
              <a:t> i pravima za vrijeme nezaposlenosti, u vezi sa članom 42. stav 1. i članom 178. stav 1. g) Zakona o PIO. </a:t>
            </a:r>
            <a:br>
              <a:rPr lang="bs-Latn-BA" sz="2800" b="1" dirty="0" smtClean="0">
                <a:latin typeface="+mn-lt"/>
              </a:rPr>
            </a:br>
            <a:r>
              <a:rPr lang="bs-Latn-BA" sz="2800" b="1" dirty="0" smtClean="0">
                <a:latin typeface="+mn-lt"/>
              </a:rPr>
              <a:t>Presudom Okružnog suda u Banjaluci broj 11 0 U 012638 13 U od 17.6.2014. godine </a:t>
            </a:r>
            <a:endParaRPr lang="en-US" sz="2800" b="1" dirty="0">
              <a:latin typeface="+mn-lt"/>
            </a:endParaRPr>
          </a:p>
        </p:txBody>
      </p:sp>
    </p:spTree>
    <p:extLst>
      <p:ext uri="{BB962C8B-B14F-4D97-AF65-F5344CB8AC3E}">
        <p14:creationId xmlns:p14="http://schemas.microsoft.com/office/powerpoint/2010/main" val="29035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02766" cy="6077716"/>
          </a:xfrm>
        </p:spPr>
        <p:txBody>
          <a:bodyPr>
            <a:normAutofit/>
          </a:bodyPr>
          <a:lstStyle/>
          <a:p>
            <a:r>
              <a:rPr lang="bs-Latn-BA" sz="2800" b="1" dirty="0" smtClean="0">
                <a:latin typeface="+mn-lt"/>
              </a:rPr>
              <a:t>Vrhovni sud je uvažio zahtjev, presudu preinačio tako da je tužbu uvažio i osporeni akt </a:t>
            </a:r>
            <a:r>
              <a:rPr lang="bs-Latn-BA" sz="2800" b="1" dirty="0" err="1" smtClean="0">
                <a:latin typeface="+mn-lt"/>
              </a:rPr>
              <a:t>poništio</a:t>
            </a:r>
            <a:r>
              <a:rPr lang="bs-Latn-BA" sz="2800" b="1" dirty="0" smtClean="0">
                <a:latin typeface="+mn-lt"/>
              </a:rPr>
              <a:t> uz obrazloženje da je smisao odredbe člana 37. stav 1. Zakona o posredovanju u </a:t>
            </a:r>
            <a:r>
              <a:rPr lang="bs-Latn-BA" sz="2800" b="1" dirty="0" err="1" smtClean="0">
                <a:latin typeface="+mn-lt"/>
              </a:rPr>
              <a:t>zapošljavanju</a:t>
            </a:r>
            <a:r>
              <a:rPr lang="bs-Latn-BA" sz="2800" b="1" dirty="0" smtClean="0">
                <a:latin typeface="+mn-lt"/>
              </a:rPr>
              <a:t> i pravima za vrijeme nezaposlenosti, priznavanje prava na PIO do 3 godine za nezaposlena lica koja priznavanjem tog prava ispunjavaju uslov za starosnu penziju a ne proizlazi da priznavanje tog prava treba </a:t>
            </a:r>
            <a:r>
              <a:rPr lang="bs-Latn-BA" sz="2800" b="1" dirty="0" err="1" smtClean="0">
                <a:latin typeface="+mn-lt"/>
              </a:rPr>
              <a:t>odložiti</a:t>
            </a:r>
            <a:r>
              <a:rPr lang="bs-Latn-BA" sz="2800" b="1" dirty="0" smtClean="0">
                <a:latin typeface="+mn-lt"/>
              </a:rPr>
              <a:t> za onoliko vremena koliko nedostaje staža osiguranja/penzijskog staža, odnosno u slučaju tužioca 7 mjeseci i 28 dana. Ovo iz razloga što bi tužilac u 2012. godini kada je ispunio uslov iz odredbe člana 37. stav 1. navedenog zakona ispunjavao uslov iz člana 178. stav 1. alineja a) Zakona o PIO za ostvarivanje prava na starosnu penziju. </a:t>
            </a:r>
            <a:endParaRPr lang="en-US" sz="2800" b="1" dirty="0">
              <a:latin typeface="+mn-lt"/>
            </a:endParaRPr>
          </a:p>
        </p:txBody>
      </p:sp>
    </p:spTree>
    <p:extLst>
      <p:ext uri="{BB962C8B-B14F-4D97-AF65-F5344CB8AC3E}">
        <p14:creationId xmlns:p14="http://schemas.microsoft.com/office/powerpoint/2010/main" val="527352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312" y="147144"/>
            <a:ext cx="11161986" cy="6726621"/>
          </a:xfrm>
        </p:spPr>
        <p:txBody>
          <a:bodyPr>
            <a:noAutofit/>
          </a:bodyPr>
          <a:lstStyle/>
          <a:p>
            <a:r>
              <a:rPr lang="bs-Latn-BA" sz="2400" b="1" dirty="0" smtClean="0">
                <a:latin typeface="+mn-lt"/>
              </a:rPr>
              <a:t>Presuda Vrhovnog suda Republike Srpske broj 12 0 U 005360 16 </a:t>
            </a:r>
            <a:r>
              <a:rPr lang="bs-Latn-BA" sz="2400" b="1" dirty="0" err="1" smtClean="0">
                <a:latin typeface="+mn-lt"/>
              </a:rPr>
              <a:t>Uvp</a:t>
            </a:r>
            <a:r>
              <a:rPr lang="bs-Latn-BA" sz="2400" b="1" dirty="0" smtClean="0">
                <a:latin typeface="+mn-lt"/>
              </a:rPr>
              <a:t> od 14.3.2012. godine.</a:t>
            </a:r>
            <a:br>
              <a:rPr lang="bs-Latn-BA" sz="2400" b="1" dirty="0" smtClean="0">
                <a:latin typeface="+mn-lt"/>
              </a:rPr>
            </a:br>
            <a:r>
              <a:rPr lang="bs-Latn-BA" sz="2400" b="1" dirty="0" smtClean="0">
                <a:latin typeface="+mn-lt"/>
              </a:rPr>
              <a:t>Prvostepenim rješenjem odbijen je zahtjev tužiteljice za priznavanje prava na penzijsko i invalidsko osiguranje do sticanja uslova za starosnu penziju uz obrazloženje tog akta da tužiteljici do navršenih 65 godina života, od dana </a:t>
            </a:r>
            <a:r>
              <a:rPr lang="bs-Latn-BA" sz="2400" b="1" dirty="0" err="1" smtClean="0">
                <a:latin typeface="+mn-lt"/>
              </a:rPr>
              <a:t>podnošenja</a:t>
            </a:r>
            <a:r>
              <a:rPr lang="bs-Latn-BA" sz="2400" b="1" dirty="0" smtClean="0">
                <a:latin typeface="+mn-lt"/>
              </a:rPr>
              <a:t> zahtjeva za ostvarivanje navedenog prava 10.2.2015. godine nedostaje 8 mjeseci i 22 dana, odnosno da će prije </a:t>
            </a:r>
            <a:r>
              <a:rPr lang="bs-Latn-BA" sz="2400" b="1" dirty="0" err="1" smtClean="0">
                <a:latin typeface="+mn-lt"/>
              </a:rPr>
              <a:t>navršiti</a:t>
            </a:r>
            <a:r>
              <a:rPr lang="bs-Latn-BA" sz="2400" b="1" dirty="0" smtClean="0">
                <a:latin typeface="+mn-lt"/>
              </a:rPr>
              <a:t> godine života koje su </a:t>
            </a:r>
            <a:r>
              <a:rPr lang="bs-Latn-BA" sz="2400" b="1" dirty="0" err="1" smtClean="0">
                <a:latin typeface="+mn-lt"/>
              </a:rPr>
              <a:t>osnov</a:t>
            </a:r>
            <a:r>
              <a:rPr lang="bs-Latn-BA" sz="2400" b="1" dirty="0" smtClean="0">
                <a:latin typeface="+mn-lt"/>
              </a:rPr>
              <a:t> za brisanje sa evidencije nezaposlenih lica po osnovu člana 54. Zakona o posredovanju u </a:t>
            </a:r>
            <a:r>
              <a:rPr lang="bs-Latn-BA" sz="2400" b="1" dirty="0" err="1" smtClean="0">
                <a:latin typeface="+mn-lt"/>
              </a:rPr>
              <a:t>zapošljavanju</a:t>
            </a:r>
            <a:r>
              <a:rPr lang="bs-Latn-BA" sz="2400" b="1" dirty="0" smtClean="0">
                <a:latin typeface="+mn-lt"/>
              </a:rPr>
              <a:t> i pravima za vrijeme nezaposlenosti, nego što bi u smislu člana 37. tog zakona ispunila uslov za sticanje prava na starosnu penziju. </a:t>
            </a:r>
            <a:br>
              <a:rPr lang="bs-Latn-BA" sz="2400" b="1" dirty="0" smtClean="0">
                <a:latin typeface="+mn-lt"/>
              </a:rPr>
            </a:br>
            <a:r>
              <a:rPr lang="bs-Latn-BA" sz="2400" b="1" dirty="0" smtClean="0">
                <a:latin typeface="+mn-lt"/>
              </a:rPr>
              <a:t>Presudom Okružnog suda u Bijeljini broj 12 0 U 005360 15 U od 2.6.2016. godine je uvažena tužba i poništen osporeni akt jer da se tuženi treba oglasiti nenadležnim, i da je na osnovu odredbe stava 4. člana 54. Zakona o </a:t>
            </a:r>
            <a:r>
              <a:rPr lang="bs-Latn-BA" sz="2400" b="1" dirty="0" err="1" smtClean="0">
                <a:latin typeface="+mn-lt"/>
              </a:rPr>
              <a:t>opštem</a:t>
            </a:r>
            <a:r>
              <a:rPr lang="bs-Latn-BA" sz="2400" b="1" dirty="0" smtClean="0">
                <a:latin typeface="+mn-lt"/>
              </a:rPr>
              <a:t> upravnom postupku trebao dostaviti zahtjev tužiteljice sa cjelokupnom dokumentacijom Fondu PIO Filijala Bijeljina kao nadležnom organu za provođenje postupka po tom zahtjevu. </a:t>
            </a:r>
            <a:br>
              <a:rPr lang="bs-Latn-BA" sz="2400" b="1" dirty="0" smtClean="0">
                <a:latin typeface="+mn-lt"/>
              </a:rPr>
            </a:br>
            <a:endParaRPr lang="en-US" sz="2400" b="1" dirty="0">
              <a:latin typeface="+mn-lt"/>
            </a:endParaRPr>
          </a:p>
        </p:txBody>
      </p:sp>
    </p:spTree>
    <p:extLst>
      <p:ext uri="{BB962C8B-B14F-4D97-AF65-F5344CB8AC3E}">
        <p14:creationId xmlns:p14="http://schemas.microsoft.com/office/powerpoint/2010/main" val="189580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08993" y="977461"/>
            <a:ext cx="10152993" cy="4985980"/>
          </a:xfrm>
          <a:prstGeom prst="rect">
            <a:avLst/>
          </a:prstGeom>
          <a:noFill/>
        </p:spPr>
        <p:txBody>
          <a:bodyPr wrap="square" rtlCol="0">
            <a:spAutoFit/>
          </a:bodyPr>
          <a:lstStyle/>
          <a:p>
            <a:endParaRPr lang="bs-Latn-BA" sz="2000" dirty="0" smtClean="0"/>
          </a:p>
          <a:p>
            <a:r>
              <a:rPr lang="bs-Latn-BA" sz="2800" b="1" dirty="0" smtClean="0"/>
              <a:t>Član 49. stav 1. Zakona o penzijskom i invalidskom osiguranju (Zakon o PIO)</a:t>
            </a:r>
          </a:p>
          <a:p>
            <a:endParaRPr lang="bs-Latn-BA" sz="2800" b="1" dirty="0" smtClean="0"/>
          </a:p>
          <a:p>
            <a:r>
              <a:rPr lang="bs-Latn-BA" sz="2800" b="1" dirty="0" smtClean="0"/>
              <a:t>Invalidnost kod osiguranika u obaveznom osiguranju postoji kada se utvrdi da je zbog trajnih promjena u zdravstvenom stanju koje se ne mogu otkloniti liječenjem ili medicinskom rehabilitacijom, nastalo smanjenje ili gubitak sposobnosti za rad na radnom mjestu, odnosno poslu koji je obavljao na dan ocjene radne sposobnosti ili koji je obavljao prije prestanka osiguranja. </a:t>
            </a:r>
            <a:endParaRPr lang="bs-Latn-BA" sz="2800" b="1" dirty="0"/>
          </a:p>
          <a:p>
            <a:endParaRPr lang="bs-Latn-BA" sz="2800" b="1" dirty="0"/>
          </a:p>
          <a:p>
            <a:endParaRPr lang="en-US" dirty="0"/>
          </a:p>
        </p:txBody>
      </p:sp>
    </p:spTree>
    <p:extLst>
      <p:ext uri="{BB962C8B-B14F-4D97-AF65-F5344CB8AC3E}">
        <p14:creationId xmlns:p14="http://schemas.microsoft.com/office/powerpoint/2010/main" val="1327303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08476" cy="5878020"/>
          </a:xfrm>
        </p:spPr>
        <p:txBody>
          <a:bodyPr>
            <a:normAutofit/>
          </a:bodyPr>
          <a:lstStyle/>
          <a:p>
            <a:r>
              <a:rPr lang="bs-Latn-BA" sz="2800" b="1" dirty="0">
                <a:latin typeface="+mn-lt"/>
              </a:rPr>
              <a:t>Vrhovni sud je zahtjev tuženog uvažio i pobijanu presudu ukinuo te predmet </a:t>
            </a:r>
            <a:r>
              <a:rPr lang="bs-Latn-BA" sz="2800" b="1" dirty="0" smtClean="0">
                <a:latin typeface="+mn-lt"/>
              </a:rPr>
              <a:t>vratio na ponovno </a:t>
            </a:r>
            <a:r>
              <a:rPr lang="bs-Latn-BA" sz="2800" b="1" dirty="0" err="1" smtClean="0">
                <a:latin typeface="+mn-lt"/>
              </a:rPr>
              <a:t>odlučivanje</a:t>
            </a:r>
            <a:r>
              <a:rPr lang="bs-Latn-BA" sz="2800" b="1" dirty="0" smtClean="0">
                <a:latin typeface="+mn-lt"/>
              </a:rPr>
              <a:t> jer da je pogrešan stav </a:t>
            </a:r>
            <a:r>
              <a:rPr lang="bs-Latn-BA" sz="2800" b="1" dirty="0" err="1" smtClean="0">
                <a:latin typeface="+mn-lt"/>
              </a:rPr>
              <a:t>nižestepenog</a:t>
            </a:r>
            <a:r>
              <a:rPr lang="bs-Latn-BA" sz="2800" b="1" dirty="0" smtClean="0">
                <a:latin typeface="+mn-lt"/>
              </a:rPr>
              <a:t> suda da je tuženi organ nenadležan da odlučuje o zahtjevu za ostvarivanje prava na PIO po osnovu invalidnosti.</a:t>
            </a:r>
            <a:br>
              <a:rPr lang="bs-Latn-BA" sz="2800" b="1" dirty="0" smtClean="0">
                <a:latin typeface="+mn-lt"/>
              </a:rPr>
            </a:br>
            <a:r>
              <a:rPr lang="bs-Latn-BA" sz="2800" b="1" dirty="0">
                <a:latin typeface="+mn-lt"/>
              </a:rPr>
              <a:t/>
            </a:r>
            <a:br>
              <a:rPr lang="bs-Latn-BA" sz="2800" b="1" dirty="0">
                <a:latin typeface="+mn-lt"/>
              </a:rPr>
            </a:br>
            <a:r>
              <a:rPr lang="bs-Latn-BA" sz="2800" b="1" dirty="0" smtClean="0">
                <a:latin typeface="+mn-lt"/>
              </a:rPr>
              <a:t>Zbog pogrešnog stava suda u pobijanoj presudi izostali su odgovori na pravno relevantne navode tužbe. </a:t>
            </a:r>
            <a:endParaRPr lang="en-US" sz="2800" b="1" dirty="0">
              <a:latin typeface="+mn-lt"/>
            </a:endParaRPr>
          </a:p>
        </p:txBody>
      </p:sp>
    </p:spTree>
    <p:extLst>
      <p:ext uri="{BB962C8B-B14F-4D97-AF65-F5344CB8AC3E}">
        <p14:creationId xmlns:p14="http://schemas.microsoft.com/office/powerpoint/2010/main" val="3338745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8283" y="858643"/>
            <a:ext cx="10604810" cy="954107"/>
          </a:xfrm>
          <a:prstGeom prst="rect">
            <a:avLst/>
          </a:prstGeom>
        </p:spPr>
        <p:txBody>
          <a:bodyPr wrap="square">
            <a:spAutoFit/>
          </a:bodyPr>
          <a:lstStyle/>
          <a:p>
            <a:r>
              <a:rPr lang="bs-Latn-BA" sz="2400" dirty="0" smtClean="0"/>
              <a:t> </a:t>
            </a:r>
            <a:endParaRPr lang="en-US" sz="2400" dirty="0" smtClean="0"/>
          </a:p>
          <a:p>
            <a:r>
              <a:rPr lang="en-US" dirty="0" smtClean="0"/>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6761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1034" y="315311"/>
            <a:ext cx="10876413" cy="1723549"/>
          </a:xfrm>
          <a:prstGeom prst="rect">
            <a:avLst/>
          </a:prstGeom>
        </p:spPr>
        <p:txBody>
          <a:bodyPr wrap="square">
            <a:spAutoFit/>
          </a:bodyPr>
          <a:lstStyle/>
          <a:p>
            <a:endParaRPr lang="bs-Latn-BA" sz="2000" b="1" dirty="0"/>
          </a:p>
          <a:p>
            <a:endParaRPr lang="bs-Latn-BA" sz="2000" b="1" dirty="0" smtClean="0"/>
          </a:p>
          <a:p>
            <a:endParaRPr lang="bs-Latn-BA" sz="2800" b="1" dirty="0" smtClean="0"/>
          </a:p>
          <a:p>
            <a:endParaRPr lang="bs-Latn-BA" sz="2000" b="1" dirty="0"/>
          </a:p>
          <a:p>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71157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7854" y="360171"/>
            <a:ext cx="10459844" cy="369332"/>
          </a:xfrm>
          <a:prstGeom prst="rect">
            <a:avLst/>
          </a:prstGeom>
        </p:spPr>
        <p:txBody>
          <a:bodyPr wrap="square">
            <a:spAutoFit/>
          </a:bodyPr>
          <a:lstStyle/>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8259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2869" y="599090"/>
            <a:ext cx="11098282" cy="1631216"/>
          </a:xfrm>
          <a:prstGeom prst="rect">
            <a:avLst/>
          </a:prstGeom>
        </p:spPr>
        <p:txBody>
          <a:bodyPr wrap="square">
            <a:spAutoFit/>
          </a:bodyPr>
          <a:lstStyle/>
          <a:p>
            <a:pPr algn="just">
              <a:spcAft>
                <a:spcPts val="0"/>
              </a:spcAft>
            </a:pPr>
            <a:r>
              <a:rPr lang="bs-Latn-BA" b="1" dirty="0" smtClean="0">
                <a:latin typeface="TimesNewRomanPSMT"/>
                <a:ea typeface="Times New Roman" panose="02020603050405020304" pitchFamily="18" charset="0"/>
                <a:cs typeface="TimesNewRomanPSMT"/>
              </a:rPr>
              <a:t>  </a:t>
            </a:r>
            <a:br>
              <a:rPr lang="bs-Latn-BA" b="1" dirty="0" smtClean="0">
                <a:latin typeface="TimesNewRomanPSMT"/>
                <a:ea typeface="Times New Roman" panose="02020603050405020304" pitchFamily="18" charset="0"/>
                <a:cs typeface="TimesNewRomanPSMT"/>
              </a:rPr>
            </a:b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endParaRPr lang="bs-Latn-BA" sz="2800" dirty="0" smtClean="0">
              <a:solidFill>
                <a:srgbClr val="000000"/>
              </a:solidFill>
              <a:effectLst/>
              <a:latin typeface="Times New Roman" panose="02020603050405020304" pitchFamily="18" charset="0"/>
              <a:ea typeface="Times New Roman" panose="02020603050405020304" pitchFamily="18" charset="0"/>
            </a:endParaRPr>
          </a:p>
          <a:p>
            <a:pPr algn="just">
              <a:spcAft>
                <a:spcPts val="0"/>
              </a:spcAft>
            </a:pPr>
            <a:endParaRPr lang="bs-Latn-BA" sz="2000" dirty="0">
              <a:solidFill>
                <a:srgbClr val="000000"/>
              </a:solidFill>
              <a:latin typeface="Times New Roman" panose="02020603050405020304" pitchFamily="18" charset="0"/>
              <a:ea typeface="Times New Roman" panose="02020603050405020304" pitchFamily="18" charset="0"/>
            </a:endParaRPr>
          </a:p>
          <a:p>
            <a:pPr algn="just">
              <a:spcAft>
                <a:spcPts val="0"/>
              </a:spcAft>
            </a:pPr>
            <a:endParaRPr lang="bs-Latn-BA" sz="20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988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4097" y="420415"/>
            <a:ext cx="9869213" cy="4985980"/>
          </a:xfrm>
          <a:prstGeom prst="rect">
            <a:avLst/>
          </a:prstGeom>
          <a:noFill/>
        </p:spPr>
        <p:txBody>
          <a:bodyPr wrap="square" rtlCol="0">
            <a:spAutoFit/>
          </a:bodyPr>
          <a:lstStyle/>
          <a:p>
            <a:endParaRPr lang="bs-Latn-BA" dirty="0"/>
          </a:p>
          <a:p>
            <a:pPr algn="just"/>
            <a:r>
              <a:rPr lang="bs-Latn-BA" sz="2800" b="1" dirty="0" smtClean="0"/>
              <a:t>Član 54. Zakona o PIO</a:t>
            </a:r>
          </a:p>
          <a:p>
            <a:pPr algn="just"/>
            <a:endParaRPr lang="bs-Latn-BA" sz="2800" b="1" dirty="0" smtClean="0"/>
          </a:p>
          <a:p>
            <a:pPr algn="just"/>
            <a:r>
              <a:rPr lang="bs-Latn-BA" sz="2800" b="1" dirty="0" smtClean="0"/>
              <a:t>Osiguranik kod kojeg je utvrđena smanjena radna sposobnost ima pravo na:</a:t>
            </a:r>
          </a:p>
          <a:p>
            <a:pPr marL="514350" indent="-514350" algn="just">
              <a:buAutoNum type="alphaLcParenR"/>
            </a:pPr>
            <a:r>
              <a:rPr lang="bs-Latn-BA" sz="2800" b="1" dirty="0" smtClean="0"/>
              <a:t>raspoređivanje na drugo radno mjesto, </a:t>
            </a:r>
          </a:p>
          <a:p>
            <a:pPr marL="514350" indent="-514350" algn="just">
              <a:buAutoNum type="alphaLcParenR"/>
            </a:pPr>
            <a:r>
              <a:rPr lang="bs-Latn-BA" sz="2800" b="1" dirty="0" smtClean="0"/>
              <a:t>prekvalifikaciju ili dokvalifikaciju, </a:t>
            </a:r>
          </a:p>
          <a:p>
            <a:pPr marL="514350" indent="-514350" algn="just">
              <a:buAutoNum type="alphaLcParenR"/>
            </a:pPr>
            <a:r>
              <a:rPr lang="bs-Latn-BA" sz="2800" b="1" dirty="0" smtClean="0"/>
              <a:t>novčanu naknadu u vezi sa smanjenom radnom sposobnošću</a:t>
            </a:r>
          </a:p>
          <a:p>
            <a:pPr marL="514350" indent="-514350" algn="just">
              <a:buAutoNum type="alphaLcParenR"/>
            </a:pPr>
            <a:endParaRPr lang="bs-Latn-BA" sz="2800" b="1" dirty="0"/>
          </a:p>
          <a:p>
            <a:pPr algn="just"/>
            <a:r>
              <a:rPr lang="bs-Latn-BA" sz="2800" b="1" dirty="0" smtClean="0"/>
              <a:t>Prava iz stava 1. ovog člana osiguraniku obezbjeđuje poslodavac.</a:t>
            </a:r>
          </a:p>
          <a:p>
            <a:pPr marL="514350" indent="-514350" algn="just">
              <a:buAutoNum type="alphaLcParenR"/>
            </a:pPr>
            <a:endParaRPr lang="bs-Latn-BA" sz="2800" b="1" dirty="0"/>
          </a:p>
          <a:p>
            <a:pPr algn="just"/>
            <a:endParaRPr lang="en-US" sz="2000" b="1" dirty="0"/>
          </a:p>
        </p:txBody>
      </p:sp>
    </p:spTree>
    <p:extLst>
      <p:ext uri="{BB962C8B-B14F-4D97-AF65-F5344CB8AC3E}">
        <p14:creationId xmlns:p14="http://schemas.microsoft.com/office/powerpoint/2010/main" val="15613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8386" y="966950"/>
            <a:ext cx="9722069" cy="5447645"/>
          </a:xfrm>
          <a:prstGeom prst="rect">
            <a:avLst/>
          </a:prstGeom>
          <a:noFill/>
        </p:spPr>
        <p:txBody>
          <a:bodyPr wrap="square" rtlCol="0">
            <a:spAutoFit/>
          </a:bodyPr>
          <a:lstStyle/>
          <a:p>
            <a:endParaRPr lang="bs-Latn-BA" dirty="0" smtClean="0"/>
          </a:p>
          <a:p>
            <a:endParaRPr lang="bs-Latn-BA" dirty="0"/>
          </a:p>
          <a:p>
            <a:endParaRPr lang="bs-Latn-BA" sz="2000" b="1" dirty="0" smtClean="0"/>
          </a:p>
          <a:p>
            <a:endParaRPr lang="bs-Latn-BA" sz="2000" b="1" dirty="0"/>
          </a:p>
          <a:p>
            <a:endParaRPr lang="bs-Latn-BA" sz="2000" b="1" dirty="0" smtClean="0"/>
          </a:p>
          <a:p>
            <a:pPr algn="just"/>
            <a:r>
              <a:rPr lang="bs-Latn-BA" sz="2800" b="1" dirty="0" smtClean="0"/>
              <a:t>Član 122. Zakona o PIO</a:t>
            </a:r>
          </a:p>
          <a:p>
            <a:pPr algn="just"/>
            <a:endParaRPr lang="bs-Latn-BA" sz="2800" b="1" dirty="0" smtClean="0"/>
          </a:p>
          <a:p>
            <a:pPr algn="just"/>
            <a:r>
              <a:rPr lang="bs-Latn-BA" sz="2800" b="1" dirty="0" smtClean="0"/>
              <a:t>O pravima iz penzijskog i invalidskog osiguranja, izuzev prava po osnovu smanjene radne sposobnosti, kao i o utvrđivanju penzijskog staža rješava Fond.</a:t>
            </a:r>
          </a:p>
          <a:p>
            <a:endParaRPr lang="bs-Latn-BA" sz="2800" b="1" dirty="0"/>
          </a:p>
          <a:p>
            <a:r>
              <a:rPr lang="bs-Latn-BA" sz="2800" b="1" dirty="0" smtClean="0"/>
              <a:t> </a:t>
            </a:r>
          </a:p>
          <a:p>
            <a:endParaRPr lang="bs-Latn-BA" sz="2000" b="1" dirty="0"/>
          </a:p>
          <a:p>
            <a:endParaRPr lang="bs-Latn-BA" dirty="0" smtClean="0"/>
          </a:p>
          <a:p>
            <a:endParaRPr lang="en-US" dirty="0"/>
          </a:p>
        </p:txBody>
      </p:sp>
    </p:spTree>
    <p:extLst>
      <p:ext uri="{BB962C8B-B14F-4D97-AF65-F5344CB8AC3E}">
        <p14:creationId xmlns:p14="http://schemas.microsoft.com/office/powerpoint/2010/main" val="363719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091" y="378373"/>
            <a:ext cx="10562896" cy="6309420"/>
          </a:xfrm>
          <a:prstGeom prst="rect">
            <a:avLst/>
          </a:prstGeom>
        </p:spPr>
        <p:txBody>
          <a:bodyPr wrap="square">
            <a:spAutoFit/>
          </a:bodyPr>
          <a:lstStyle/>
          <a:p>
            <a:r>
              <a:rPr lang="bs-Latn-BA" sz="2400" b="1" dirty="0" smtClean="0"/>
              <a:t>Član 7. Uredbe o medicinskom vještačenju u penzijskom i invalidskom osiguranju </a:t>
            </a:r>
          </a:p>
          <a:p>
            <a:r>
              <a:rPr lang="bs-Latn-BA" sz="2400" b="1" dirty="0" smtClean="0"/>
              <a:t>(„Službeni glasnik RS“ broj 2/13, u daljem tekstu: Uredba).</a:t>
            </a:r>
          </a:p>
          <a:p>
            <a:r>
              <a:rPr lang="bs-Latn-BA" sz="2400" b="1" dirty="0" smtClean="0"/>
              <a:t>Organ rješavanja u prvom stepenu podnosi organu vještačenja u prvom stepenu zahtjev o predmetu vještačenja za lice koje je podnijelo zahtjev za ostvarivanje prava. </a:t>
            </a:r>
          </a:p>
          <a:p>
            <a:r>
              <a:rPr lang="bs-Latn-BA" sz="2400" b="1" dirty="0" smtClean="0"/>
              <a:t>Podnosilac zahtjeva je i poslodavac koji podnosi zahtjev za ocjenjivanje radne sposobnosti, odnosno utvrđivanje invalidnosti za zaposlenog radnika.</a:t>
            </a:r>
          </a:p>
          <a:p>
            <a:r>
              <a:rPr lang="bs-Latn-BA" sz="2400" b="1" dirty="0" smtClean="0"/>
              <a:t>Poslodavac može da podnese zahtjev za vještačenje iz stava 2. ovog člana samo ako je izvještajem ovlašćene zdravstvene ustanove medicine rada, nakon neposrednog pregleda radnika, utvrđeno da postoje patološka stanja ili oštećenja zdravlja koja predstavljaju kontraindikacije za rad. </a:t>
            </a:r>
          </a:p>
          <a:p>
            <a:r>
              <a:rPr lang="bs-Latn-BA" sz="2400" b="1" dirty="0" smtClean="0"/>
              <a:t>Kada se vještačenje vrši po zahtjevu poslodavca, nakon prijema nalaza, ocjene i mišljenja organa vještačenja, prvostepeni organ rješavanja obavještava poslodavca i radnika o rezultatima ocjenjivanja radne sposobnosti radnika i ako invalidnost postoji o datumu nastanka i uzroku invalidnosti kao i o pravima po osnovu invalidnosti u skladu sa zakonom.</a:t>
            </a:r>
          </a:p>
          <a:p>
            <a:pPr indent="449580" algn="just">
              <a:spcAft>
                <a:spcPts val="0"/>
              </a:spcAft>
            </a:pPr>
            <a:r>
              <a:rPr lang="sr-Latn-BA" sz="2000" b="1" dirty="0">
                <a:ea typeface="Times New Roman" panose="02020603050405020304" pitchFamily="18" charset="0"/>
              </a:rPr>
              <a:t> </a:t>
            </a:r>
            <a:endParaRPr lang="bs-Latn-BA" sz="2000" b="1" dirty="0">
              <a:effectLst/>
              <a:ea typeface="Times New Roman" panose="02020603050405020304" pitchFamily="18" charset="0"/>
            </a:endParaRPr>
          </a:p>
        </p:txBody>
      </p:sp>
    </p:spTree>
    <p:extLst>
      <p:ext uri="{BB962C8B-B14F-4D97-AF65-F5344CB8AC3E}">
        <p14:creationId xmlns:p14="http://schemas.microsoft.com/office/powerpoint/2010/main" val="250020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02462" cy="5625772"/>
          </a:xfrm>
        </p:spPr>
        <p:txBody>
          <a:bodyPr>
            <a:normAutofit/>
          </a:bodyPr>
          <a:lstStyle/>
          <a:p>
            <a:r>
              <a:rPr lang="sr-Latn-BA" sz="3100" dirty="0" smtClean="0"/>
              <a:t/>
            </a:r>
            <a:br>
              <a:rPr lang="sr-Latn-BA" sz="3100" dirty="0" smtClean="0"/>
            </a:br>
            <a:r>
              <a:rPr lang="sr-Latn-BA" sz="3100" dirty="0" smtClean="0"/>
              <a:t/>
            </a:r>
            <a:br>
              <a:rPr lang="sr-Latn-BA" sz="3100" dirty="0" smtClean="0"/>
            </a:br>
            <a:r>
              <a:rPr lang="sr-Latn-BA" sz="3100" dirty="0"/>
              <a:t/>
            </a:r>
            <a:br>
              <a:rPr lang="sr-Latn-BA" sz="3100" dirty="0"/>
            </a:br>
            <a:r>
              <a:rPr lang="sr-Latn-BA" sz="2800" b="1" dirty="0" smtClean="0">
                <a:latin typeface="+mn-lt"/>
              </a:rPr>
              <a:t>Član 117. Zakona o radu („Službeni glasnik RS“ broj 1/16 i 66/18)</a:t>
            </a:r>
            <a:br>
              <a:rPr lang="sr-Latn-BA" sz="2800" b="1" dirty="0" smtClean="0">
                <a:latin typeface="+mn-lt"/>
              </a:rPr>
            </a:br>
            <a:r>
              <a:rPr lang="sr-Latn-BA" sz="2800" b="1" dirty="0" smtClean="0">
                <a:latin typeface="+mn-lt"/>
              </a:rPr>
              <a:t/>
            </a:r>
            <a:br>
              <a:rPr lang="sr-Latn-BA" sz="2800" b="1" dirty="0" smtClean="0">
                <a:latin typeface="+mn-lt"/>
              </a:rPr>
            </a:br>
            <a:r>
              <a:rPr lang="sr-Latn-BA" sz="2800" b="1" dirty="0" smtClean="0">
                <a:latin typeface="+mn-lt"/>
              </a:rPr>
              <a:t>Pravo radnika kod kojeg postoji smanjena radna sposobnost koju je utvrdio nadležni organ u skladu sa posebnim propisom, ima pravo na zaposlenje na drugim poslovima u skladu sa nalazom i mišljenjem tog organa.</a:t>
            </a:r>
            <a:r>
              <a:rPr lang="sr-Latn-BA" b="1" dirty="0" smtClean="0"/>
              <a:t/>
            </a:r>
            <a:br>
              <a:rPr lang="sr-Latn-BA" b="1" dirty="0" smtClean="0"/>
            </a:br>
            <a:endParaRPr lang="en-US" b="1" dirty="0"/>
          </a:p>
        </p:txBody>
      </p:sp>
    </p:spTree>
    <p:extLst>
      <p:ext uri="{BB962C8B-B14F-4D97-AF65-F5344CB8AC3E}">
        <p14:creationId xmlns:p14="http://schemas.microsoft.com/office/powerpoint/2010/main" val="177617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6953" y="168165"/>
            <a:ext cx="9953296" cy="6340197"/>
          </a:xfrm>
          <a:prstGeom prst="rect">
            <a:avLst/>
          </a:prstGeom>
          <a:noFill/>
        </p:spPr>
        <p:txBody>
          <a:bodyPr wrap="square" rtlCol="0">
            <a:spAutoFit/>
          </a:bodyPr>
          <a:lstStyle/>
          <a:p>
            <a:pPr algn="just"/>
            <a:endParaRPr lang="bs-Latn-BA" sz="2400" b="1" dirty="0" smtClean="0"/>
          </a:p>
          <a:p>
            <a:pPr algn="just"/>
            <a:r>
              <a:rPr lang="bs-Latn-BA" sz="2400" b="1" dirty="0" smtClean="0"/>
              <a:t>Presuda Vrhovnog suda Republike Srpske broj 12 0 U 004519 14 </a:t>
            </a:r>
            <a:r>
              <a:rPr lang="bs-Latn-BA" sz="2400" b="1" dirty="0" err="1" smtClean="0"/>
              <a:t>Uvp</a:t>
            </a:r>
            <a:r>
              <a:rPr lang="bs-Latn-BA" sz="2400" b="1" dirty="0" smtClean="0"/>
              <a:t> od 17.3.2017. godine</a:t>
            </a:r>
          </a:p>
          <a:p>
            <a:pPr algn="just"/>
            <a:r>
              <a:rPr lang="bs-Latn-BA" sz="2400" b="1" dirty="0" smtClean="0"/>
              <a:t>Osporenim aktom odbačena je kao nedozvoljena žalba tužioca „</a:t>
            </a:r>
            <a:r>
              <a:rPr lang="bs-Latn-BA" sz="2400" b="1" dirty="0" err="1" smtClean="0"/>
              <a:t>Vitinka</a:t>
            </a:r>
            <a:r>
              <a:rPr lang="bs-Latn-BA" sz="2400" b="1" dirty="0" smtClean="0"/>
              <a:t>“ </a:t>
            </a:r>
            <a:r>
              <a:rPr lang="bs-Latn-BA" sz="2400" b="1" dirty="0" err="1" smtClean="0"/>
              <a:t>a.d</a:t>
            </a:r>
            <a:r>
              <a:rPr lang="bs-Latn-BA" sz="2400" b="1" dirty="0" smtClean="0"/>
              <a:t>. </a:t>
            </a:r>
            <a:r>
              <a:rPr lang="bs-Latn-BA" sz="2400" b="1" dirty="0" err="1" smtClean="0"/>
              <a:t>Kozluk</a:t>
            </a:r>
            <a:r>
              <a:rPr lang="bs-Latn-BA" sz="2400" b="1" dirty="0" smtClean="0"/>
              <a:t>, izjavljena protiv rješenja kojim se odbija zahtjev B.L. za ostvarivanje prava na invalidsku penziju, jer je utvrđena smanjena radna sposobnost.</a:t>
            </a:r>
          </a:p>
          <a:p>
            <a:pPr algn="just"/>
            <a:r>
              <a:rPr lang="bs-Latn-BA" sz="2400" b="1" dirty="0" smtClean="0"/>
              <a:t>Tužba poslodavca „</a:t>
            </a:r>
            <a:r>
              <a:rPr lang="bs-Latn-BA" sz="2400" b="1" dirty="0" err="1" smtClean="0"/>
              <a:t>Vitinka</a:t>
            </a:r>
            <a:r>
              <a:rPr lang="bs-Latn-BA" sz="2400" b="1" dirty="0" smtClean="0"/>
              <a:t>“ </a:t>
            </a:r>
            <a:r>
              <a:rPr lang="bs-Latn-BA" sz="2400" b="1" dirty="0" err="1" smtClean="0"/>
              <a:t>a.d</a:t>
            </a:r>
            <a:r>
              <a:rPr lang="bs-Latn-BA" sz="2400" b="1" dirty="0" smtClean="0"/>
              <a:t>. </a:t>
            </a:r>
            <a:r>
              <a:rPr lang="bs-Latn-BA" sz="2400" b="1" dirty="0" err="1" smtClean="0"/>
              <a:t>Kozluk</a:t>
            </a:r>
            <a:r>
              <a:rPr lang="bs-Latn-BA" sz="2400" b="1" dirty="0" smtClean="0"/>
              <a:t> je odbijena uz obrazloženje da stranačku legitimaciju za </a:t>
            </a:r>
            <a:r>
              <a:rPr lang="bs-Latn-BA" sz="2400" b="1" dirty="0" err="1" smtClean="0"/>
              <a:t>podnošenje</a:t>
            </a:r>
            <a:r>
              <a:rPr lang="bs-Latn-BA" sz="2400" b="1" dirty="0" smtClean="0"/>
              <a:t> žalbe protiv rješenja koje je donijeto po zahtjevu radnika ima samo radnik a ne poslodavac, jer je pravo na penziju lično pravo i od dispozicije stranke zavisi da li će i kada podnijeti zahtjev za ostvarivanje prava na invalidsku penziju. Činjenica da je zahtjev radnika za ostvarivanje prava na invalidsku penziju odbijen i naloženo poslodavcu da radnika rasporedi na druge poslove koji odgovaraju njegovoj stručnoj spremi, ne dira se u prava i pravni </a:t>
            </a:r>
            <a:r>
              <a:rPr lang="bs-Latn-BA" sz="2400" b="1" dirty="0" err="1" smtClean="0"/>
              <a:t>interes</a:t>
            </a:r>
            <a:r>
              <a:rPr lang="bs-Latn-BA" sz="2400" b="1" dirty="0" smtClean="0"/>
              <a:t> poslodavca, jer je radno-pravni status radnika </a:t>
            </a:r>
            <a:r>
              <a:rPr lang="bs-Latn-BA" sz="2400" b="1" dirty="0" err="1" smtClean="0"/>
              <a:t>regulisan</a:t>
            </a:r>
            <a:r>
              <a:rPr lang="bs-Latn-BA" sz="2400" b="1" dirty="0" smtClean="0"/>
              <a:t> Zakonom o radu, ugovorom o radu i drugim aktima poslodavca.</a:t>
            </a:r>
            <a:r>
              <a:rPr lang="bs-Latn-BA" sz="2800" b="1" dirty="0" smtClean="0"/>
              <a:t> </a:t>
            </a:r>
            <a:endParaRPr lang="bs-Latn-BA" dirty="0" smtClean="0"/>
          </a:p>
          <a:p>
            <a:pPr marL="342900" indent="-342900" algn="just">
              <a:buAutoNum type="alphaLcParenR"/>
            </a:pPr>
            <a:endParaRPr lang="bs-Latn-BA" dirty="0" smtClean="0"/>
          </a:p>
        </p:txBody>
      </p:sp>
    </p:spTree>
    <p:extLst>
      <p:ext uri="{BB962C8B-B14F-4D97-AF65-F5344CB8AC3E}">
        <p14:creationId xmlns:p14="http://schemas.microsoft.com/office/powerpoint/2010/main" val="1416036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9780" y="545034"/>
            <a:ext cx="10526751" cy="6001643"/>
          </a:xfrm>
          <a:prstGeom prst="rect">
            <a:avLst/>
          </a:prstGeom>
        </p:spPr>
        <p:txBody>
          <a:bodyPr wrap="square">
            <a:spAutoFit/>
          </a:bodyPr>
          <a:lstStyle/>
          <a:p>
            <a:endParaRPr lang="bs-Latn-BA" sz="2000" b="1" dirty="0"/>
          </a:p>
          <a:p>
            <a:endParaRPr lang="sr-Latn-BA" sz="2800" b="1" dirty="0" smtClean="0"/>
          </a:p>
          <a:p>
            <a:endParaRPr lang="sr-Latn-BA" sz="2800" b="1" dirty="0"/>
          </a:p>
          <a:p>
            <a:r>
              <a:rPr lang="sr-Latn-BA" sz="2800" b="1" dirty="0" smtClean="0"/>
              <a:t>Presuda Vrhovnog suda Federacije BiH broj U-3809/01 od 7.3.2007. godine</a:t>
            </a:r>
          </a:p>
          <a:p>
            <a:r>
              <a:rPr lang="sr-Latn-BA" sz="2800" b="1" dirty="0" smtClean="0"/>
              <a:t> </a:t>
            </a:r>
          </a:p>
          <a:p>
            <a:pPr algn="just"/>
            <a:r>
              <a:rPr lang="sr-Latn-BA" sz="2800" b="1" dirty="0" smtClean="0"/>
              <a:t>U postupku ocjenjivanja radne sposobnosti zaposlenika poslodavac je aktivno legitimisan da izjavljuje žalbu protiv </a:t>
            </a:r>
            <a:r>
              <a:rPr lang="sr-Latn-BA" sz="2800" b="1" dirty="0" err="1" smtClean="0"/>
              <a:t>prvostepenog</a:t>
            </a:r>
            <a:r>
              <a:rPr lang="sr-Latn-BA" sz="2800" b="1" dirty="0" smtClean="0"/>
              <a:t> rješenja kojim je zaposleniku priznato pravo na raspoređivanje na drugom odgovarajućem poslu (druga kategorija invalidnosti), kao i da pokreće upravni spor.</a:t>
            </a:r>
            <a:endParaRPr lang="sr-Latn-BA" sz="2800" b="1" dirty="0"/>
          </a:p>
          <a:p>
            <a:pPr>
              <a:spcAft>
                <a:spcPts val="0"/>
              </a:spcAft>
            </a:pPr>
            <a:r>
              <a:rPr lang="bs-Latn-BA" sz="28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414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3587" y="451944"/>
            <a:ext cx="10436772" cy="5262979"/>
          </a:xfrm>
          <a:prstGeom prst="rect">
            <a:avLst/>
          </a:prstGeom>
        </p:spPr>
        <p:txBody>
          <a:bodyPr wrap="square">
            <a:spAutoFit/>
          </a:bodyPr>
          <a:lstStyle/>
          <a:p>
            <a:pPr marL="457200" algn="just">
              <a:spcAft>
                <a:spcPts val="0"/>
              </a:spcAft>
            </a:pPr>
            <a:endParaRPr lang="bs-Latn-BA" sz="2800" b="1" dirty="0">
              <a:ea typeface="Times New Roman" panose="02020603050405020304" pitchFamily="18" charset="0"/>
              <a:cs typeface="TimesNewRomanPSMT"/>
            </a:endParaRPr>
          </a:p>
          <a:p>
            <a:pPr marL="457200" algn="just">
              <a:spcAft>
                <a:spcPts val="0"/>
              </a:spcAft>
            </a:pPr>
            <a:r>
              <a:rPr lang="bs-Latn-BA" sz="2800" b="1" dirty="0" smtClean="0">
                <a:ea typeface="Times New Roman" panose="02020603050405020304" pitchFamily="18" charset="0"/>
                <a:cs typeface="TimesNewRomanPSMT"/>
              </a:rPr>
              <a:t>Presuda Okružnog suda u Istočnom Sarajevu broj 14 0 U 003282 17 U od 25.9.2017. godine </a:t>
            </a:r>
          </a:p>
          <a:p>
            <a:pPr marL="457200" algn="just">
              <a:spcAft>
                <a:spcPts val="0"/>
              </a:spcAft>
            </a:pPr>
            <a:endParaRPr lang="bs-Latn-BA" sz="2800" b="1" dirty="0" smtClean="0">
              <a:ea typeface="Times New Roman" panose="02020603050405020304" pitchFamily="18" charset="0"/>
              <a:cs typeface="TimesNewRomanPSMT"/>
            </a:endParaRPr>
          </a:p>
          <a:p>
            <a:pPr marL="457200" algn="just">
              <a:spcAft>
                <a:spcPts val="0"/>
              </a:spcAft>
            </a:pPr>
            <a:r>
              <a:rPr lang="bs-Latn-BA" sz="2800" b="1" dirty="0" smtClean="0">
                <a:ea typeface="Times New Roman" panose="02020603050405020304" pitchFamily="18" charset="0"/>
                <a:cs typeface="TimesNewRomanPSMT"/>
              </a:rPr>
              <a:t>Osporenim aktom je odbačena žalba tužioca Opštine R. kao izjavljena od neovlaštenog lica uz obrazloženje tog akta da je M.M. podnijela zahtjev za promjenu radnog mjesta uz koji je priložila ocjenu radne sposobnosti; </a:t>
            </a:r>
          </a:p>
          <a:p>
            <a:pPr marL="457200" algn="just">
              <a:spcAft>
                <a:spcPts val="0"/>
              </a:spcAft>
            </a:pPr>
            <a:r>
              <a:rPr lang="bs-Latn-BA" sz="2800" b="1" dirty="0" smtClean="0">
                <a:ea typeface="Times New Roman" panose="02020603050405020304" pitchFamily="18" charset="0"/>
                <a:cs typeface="TimesNewRomanPSMT"/>
              </a:rPr>
              <a:t>da su prava iz penzijskog i invalidskog osiguranja lična prva i ne mogu se prenositi na druga lica niti se mogu nasljeđivati pa je samo M.M. kao nosilac ličnog prava mogla podnijeti žalbu. </a:t>
            </a:r>
          </a:p>
          <a:p>
            <a:pPr algn="just">
              <a:spcAft>
                <a:spcPts val="0"/>
              </a:spcAft>
            </a:pPr>
            <a:r>
              <a:rPr lang="bs-Latn-BA" sz="2800" b="1" dirty="0">
                <a:latin typeface="TimesNewRomanPSMT"/>
                <a:ea typeface="Times New Roman" panose="02020603050405020304" pitchFamily="18" charset="0"/>
                <a:cs typeface="TimesNewRomanPSMT"/>
              </a:rPr>
              <a:t> </a:t>
            </a:r>
            <a:endParaRPr lang="bs-Latn-BA"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87890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TotalTime>
  <Words>970</Words>
  <Application>Microsoft Office PowerPoint</Application>
  <PresentationFormat>Widescreen</PresentationFormat>
  <Paragraphs>77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TimesNewRomanPSMT</vt:lpstr>
      <vt:lpstr>Office Theme</vt:lpstr>
      <vt:lpstr>PowerPoint Presentation</vt:lpstr>
      <vt:lpstr>PowerPoint Presentation</vt:lpstr>
      <vt:lpstr>PowerPoint Presentation</vt:lpstr>
      <vt:lpstr>PowerPoint Presentation</vt:lpstr>
      <vt:lpstr>PowerPoint Presentation</vt:lpstr>
      <vt:lpstr>   Član 117. Zakona o radu („Službeni glasnik RS“ broj 1/16 i 66/18)  Pravo radnika kod kojeg postoji smanjena radna sposobnost koju je utvrdio nadležni organ u skladu sa posebnim propisom, ima pravo na zaposlenje na drugim poslovima u skladu sa nalazom i mišljenjem tog organa. </vt:lpstr>
      <vt:lpstr>PowerPoint Presentation</vt:lpstr>
      <vt:lpstr>PowerPoint Presentation</vt:lpstr>
      <vt:lpstr>PowerPoint Presentation</vt:lpstr>
      <vt:lpstr>    Navedenom presudom je tužba uvažena i osporeni akt poništen jer da je „pravni interes tužioca nesporan iz razloga što pravne posljedice osporenog rješenja tuženog organa direktno pogađaju i poslodavca, a kako je odredbom člana 38., člana 39. i člana 40. Zakona o opštem upravnom postupku jasno definisano da stranka u postupku može biti lice po čijem je zahtjevu isti pokrenut, ili protiv koga se postupak vodi ili lice koje radi zaštite svojih prava ili pravnih interesa ima pravo da učestvuje u postupku, odnosno da stranka u upravnom postupku, između ostalih, može biti svako fizičko i pravno lice, to nije na pravilan način odlučeno o žalbi tužioca pa je valjalo predmet vrati na ponovni postupak, u kojem će upravni organi, vodeći računa o iznesenim žalbenim razlozima, donijeti pravilnu i na zakonu zasnovanu odluku“.     </vt:lpstr>
      <vt:lpstr>   Član 132 Zakona o PIO  Pravo na invalidsku penziju osiguranik ima od dana nastanka invalidnosti, a kao dan nastanka invalidnosti, kao osnov za invalidsku penziju, organ vještačenja Fonda može utvrditi najranije na dan podnošenja zahtjeva.  </vt:lpstr>
      <vt:lpstr>Presuda Okružnog suda u Banjaluci broj 11 0 U 020319 16 U od 26.6.2017. godine.  Organi vještačenja su kao dan nastanka invalidnosti kod tužioca utvrdili 14.9.2016. godine.  Prvostepenim rješenjem je tužiocu priznato pravo na invalidsku penziju počev od 1.11.2016. godine.  </vt:lpstr>
      <vt:lpstr>Član 37. stav 1. Zakona o posredovanju u zapošljavanju i pravima za vrijeme nezaposlenosti („Službeni glasnik RS“ broj 30/10 i 102/12)  Pored prava iz člana 36. stav 1. ovog zakona, nezaposlenom licu iz člana 4. ovog zakona pripada pravo na penzijsko i invalidsko osiguranje u trajanju do tri godine, ukoliko sa tim stažom osiguranja ispunjava uslov za starosnu penziju.   Član 54. stav 1. tačka i)  Evidenciju o nezaposlenom licu Zavod prestaje voditi ako to lice navrši 65 godina života. </vt:lpstr>
      <vt:lpstr>Član 41. Zakona o PIO   Pravo na starosnu penziju ima osiguranik kada navrši 65 godina života i najmanje 15 godina staža osiguranja.</vt:lpstr>
      <vt:lpstr>  Presuda Okružnog suda u Banjaluci broj 11 0 U 020064 17 U od 21.6.2017. godine Rješenjem JU Zavod za zapošljavanje Republike Srpske Filijala Banjaluka od 22.11.2016. godine je odbijen zahtjev tužiteljice za priznavanje prava na penzijsko i invalidsko osiguranje do tri godine uz obrazloženje da je tužiteljica rođena 22.8.1953. godine i do dana podnošenja zahtjeva za ostvarivanje tog prava (19.8.2016. godine), je ostvarila staž osiguranja u trajanju od 10 godina 2 mjeseca i 3 dana, s tim da joj je priznato pravo na još dvije godine staža osiguranja kao majci dvoje djece na osnovu člana 107. stav 4. Zakona o radu (Službeni glas. RS broj 1/16), čime ima ukupno ostvarenog staža osiguranja 12 godina 2 mjeseca i 3 dana, pa joj do sticanja uslova za starosnu penziju nedostaju 2 godine 9 mjeseci i 27 dana staža osiguranja koji uslov bi bio ispunjen na dan 14.6.2019. godine, s tim da će tužiteljica 22.8.2018. godine navršiti 65 godina života i tog datuma će biti brisana sa evidencije nezaposlenih lica.   </vt:lpstr>
      <vt:lpstr>Osporenim aktom je odbijena žalba tužiteljice protiv naprijed navedenog prvostepenog rješenja.   Presudom je tužba odbijena kao neosnovana, jer da će tužiteljica navršiti 65 godina života dana 22.8.2018. godine kada će biti brisana sa evidencije nezaposlenih lica. Sud je prihvatio razloge obrazloženja osporenog akta.   </vt:lpstr>
      <vt:lpstr>Presuda Vrhovnog suda Republike Srpske broj 11 0 U 012638 14 Uvp od 1.6.2016. godine   Prvostepenim rješenjem je odbijen zahtjev tužioca za priznavanje prava na penzijsko i invalidsko osiguranje, uz obrazloženje da je tužilac prijavljen na evidenciju nezaposlenih lica od 18.9.2012. godine i da na dan podnošenja zahtjeva za priznavanje prava (14.11.2012. godine), ima ukupno 39 godina 4 mjeseca i 2 dana staža osiguranja pa da mu do sticanja uslova za starosnu penziju nedostaje 7 mjeseci i 28 dana staža osiguranja, zbog čega da nisu ispunjeni uslovi iz odredbe člana 37. stav 1. Zakona o posredovanju u zapošljavanju i pravima za vrijeme nezaposlenosti, u vezi sa članom 42. stav 1. i članom 178. stav 1. g) Zakona o PIO.  Presudom Okružnog suda u Banjaluci broj 11 0 U 012638 13 U od 17.6.2014. godine </vt:lpstr>
      <vt:lpstr>Vrhovni sud je uvažio zahtjev, presudu preinačio tako da je tužbu uvažio i osporeni akt poništio uz obrazloženje da je smisao odredbe člana 37. stav 1. Zakona o posredovanju u zapošljavanju i pravima za vrijeme nezaposlenosti, priznavanje prava na PIO do 3 godine za nezaposlena lica koja priznavanjem tog prava ispunjavaju uslov za starosnu penziju a ne proizlazi da priznavanje tog prava treba odložiti za onoliko vremena koliko nedostaje staža osiguranja/penzijskog staža, odnosno u slučaju tužioca 7 mjeseci i 28 dana. Ovo iz razloga što bi tužilac u 2012. godini kada je ispunio uslov iz odredbe člana 37. stav 1. navedenog zakona ispunjavao uslov iz člana 178. stav 1. alineja a) Zakona o PIO za ostvarivanje prava na starosnu penziju. </vt:lpstr>
      <vt:lpstr>Presuda Vrhovnog suda Republike Srpske broj 12 0 U 005360 16 Uvp od 14.3.2012. godine. Prvostepenim rješenjem odbijen je zahtjev tužiteljice za priznavanje prava na penzijsko i invalidsko osiguranje do sticanja uslova za starosnu penziju uz obrazloženje tog akta da tužiteljici do navršenih 65 godina života, od dana podnošenja zahtjeva za ostvarivanje navedenog prava 10.2.2015. godine nedostaje 8 mjeseci i 22 dana, odnosno da će prije navršiti godine života koje su osnov za brisanje sa evidencije nezaposlenih lica po osnovu člana 54. Zakona o posredovanju u zapošljavanju i pravima za vrijeme nezaposlenosti, nego što bi u smislu člana 37. tog zakona ispunila uslov za sticanje prava na starosnu penziju.  Presudom Okružnog suda u Bijeljini broj 12 0 U 005360 15 U od 2.6.2016. godine je uvažena tužba i poništen osporeni akt jer da se tuženi treba oglasiti nenadležnim, i da je na osnovu odredbe stava 4. člana 54. Zakona o opštem upravnom postupku trebao dostaviti zahtjev tužiteljice sa cjelokupnom dokumentacijom Fondu PIO Filijala Bijeljina kao nadležnom organu za provođenje postupka po tom zahtjevu.  </vt:lpstr>
      <vt:lpstr>Vrhovni sud je zahtjev tuženog uvažio i pobijanu presudu ukinuo te predmet vratio na ponovno odlučivanje jer da je pogrešan stav nižestepenog suda da je tuženi organ nenadležan da odlučuje o zahtjevu za ostvarivanje prava na PIO po osnovu invalidnosti.  Zbog pogrešnog stava suda u pobijanoj presudi izostali su odgovori na pravno relevantne navode tužbe. </vt:lpstr>
      <vt:lpstr>PowerPoint Presentation</vt:lpstr>
      <vt:lpstr>PowerPoint Presentation</vt:lpstr>
      <vt:lpstr>PowerPoint Presentation</vt:lpstr>
      <vt:lpstr>PowerPoint Presentation</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Smiljana Mrsa</dc:creator>
  <cp:lastModifiedBy>Smiljana Mrsa</cp:lastModifiedBy>
  <cp:revision>343</cp:revision>
  <cp:lastPrinted>2019-10-22T11:01:13Z</cp:lastPrinted>
  <dcterms:created xsi:type="dcterms:W3CDTF">2016-06-06T09:08:18Z</dcterms:created>
  <dcterms:modified xsi:type="dcterms:W3CDTF">2019-10-23T09:25:00Z</dcterms:modified>
</cp:coreProperties>
</file>