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3"/>
  </p:notesMasterIdLst>
  <p:handoutMasterIdLst>
    <p:handoutMasterId r:id="rId54"/>
  </p:handoutMasterIdLst>
  <p:sldIdLst>
    <p:sldId id="300" r:id="rId2"/>
    <p:sldId id="343" r:id="rId3"/>
    <p:sldId id="340" r:id="rId4"/>
    <p:sldId id="266" r:id="rId5"/>
    <p:sldId id="387" r:id="rId6"/>
    <p:sldId id="336" r:id="rId7"/>
    <p:sldId id="328" r:id="rId8"/>
    <p:sldId id="329" r:id="rId9"/>
    <p:sldId id="360" r:id="rId10"/>
    <p:sldId id="365" r:id="rId11"/>
    <p:sldId id="366" r:id="rId12"/>
    <p:sldId id="369" r:id="rId13"/>
    <p:sldId id="379" r:id="rId14"/>
    <p:sldId id="337" r:id="rId15"/>
    <p:sldId id="334" r:id="rId16"/>
    <p:sldId id="333" r:id="rId17"/>
    <p:sldId id="385" r:id="rId18"/>
    <p:sldId id="338" r:id="rId19"/>
    <p:sldId id="313" r:id="rId20"/>
    <p:sldId id="339" r:id="rId21"/>
    <p:sldId id="287" r:id="rId22"/>
    <p:sldId id="327" r:id="rId23"/>
    <p:sldId id="285" r:id="rId24"/>
    <p:sldId id="341" r:id="rId25"/>
    <p:sldId id="290" r:id="rId26"/>
    <p:sldId id="370" r:id="rId27"/>
    <p:sldId id="380" r:id="rId28"/>
    <p:sldId id="291" r:id="rId29"/>
    <p:sldId id="292" r:id="rId30"/>
    <p:sldId id="305" r:id="rId31"/>
    <p:sldId id="381" r:id="rId32"/>
    <p:sldId id="396" r:id="rId33"/>
    <p:sldId id="397" r:id="rId34"/>
    <p:sldId id="398" r:id="rId35"/>
    <p:sldId id="306" r:id="rId36"/>
    <p:sldId id="404" r:id="rId37"/>
    <p:sldId id="351" r:id="rId38"/>
    <p:sldId id="406" r:id="rId39"/>
    <p:sldId id="407" r:id="rId40"/>
    <p:sldId id="411" r:id="rId41"/>
    <p:sldId id="347" r:id="rId42"/>
    <p:sldId id="344" r:id="rId43"/>
    <p:sldId id="367" r:id="rId44"/>
    <p:sldId id="368" r:id="rId45"/>
    <p:sldId id="409" r:id="rId46"/>
    <p:sldId id="352" r:id="rId47"/>
    <p:sldId id="355" r:id="rId48"/>
    <p:sldId id="403" r:id="rId49"/>
    <p:sldId id="371" r:id="rId50"/>
    <p:sldId id="304" r:id="rId51"/>
    <p:sldId id="394" r:id="rId5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0" autoAdjust="0"/>
    <p:restoredTop sz="82609" autoAdjust="0"/>
  </p:normalViewPr>
  <p:slideViewPr>
    <p:cSldViewPr>
      <p:cViewPr>
        <p:scale>
          <a:sx n="92" d="100"/>
          <a:sy n="92" d="100"/>
        </p:scale>
        <p:origin x="-1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301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Čuvar mjesta podatak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DE1DC-C8D7-4E7C-84AF-380F2E062566}" type="datetimeFigureOut">
              <a:rPr lang="bs-Latn-BA" smtClean="0"/>
              <a:t>16.10.2019</a:t>
            </a:fld>
            <a:endParaRPr lang="bs-Latn-BA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8C663-CCC7-479D-A7E5-E525B13253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07346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8E936-DDA7-4E05-84B8-BDC2CD26B824}" type="datetimeFigureOut">
              <a:rPr lang="bs-Latn-BA" smtClean="0"/>
              <a:t>16.10.2019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6F132-580A-4989-BBED-20CA6DB73AD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59047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slajd slik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jesta bilješ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s-Latn-BA" baseline="0" dirty="0" smtClean="0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1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12228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baseline="0" dirty="0" smtClean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10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733475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>
                <a:solidFill>
                  <a:prstClr val="black"/>
                </a:solidFill>
              </a:rPr>
              <a:pPr/>
              <a:t>11</a:t>
            </a:fld>
            <a:endParaRPr lang="bs-Latn-B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80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bs-Latn-B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12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32282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14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32282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buClr>
                <a:srgbClr val="2DA2BF"/>
              </a:buClr>
              <a:buFont typeface="Wingdings" pitchFamily="2" charset="2"/>
              <a:buNone/>
            </a:pP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15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322821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16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322821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17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866806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18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608954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19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608954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20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60895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sz="1200" b="0" i="1" u="none" strike="noStrike" kern="1200" baseline="0" dirty="0">
              <a:solidFill>
                <a:srgbClr val="FFC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029980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slajd slik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jesta bilješ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bs-Latn-BA" dirty="0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21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8561022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22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850991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23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36958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24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608954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slajd slik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jesta bilješ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25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604621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slajd slik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jesta bilješ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baseline="0" dirty="0" smtClean="0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26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604621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slajd slik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jesta bilješ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baseline="0" dirty="0" smtClean="0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27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604621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z="120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28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397524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bs-Latn-BA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29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8782250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bs-Latn-B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30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878225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3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029980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31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866806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>
                <a:solidFill>
                  <a:prstClr val="black"/>
                </a:solidFill>
              </a:rPr>
              <a:pPr/>
              <a:t>32</a:t>
            </a:fld>
            <a:endParaRPr lang="bs-Latn-B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806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>
                <a:solidFill>
                  <a:prstClr val="black"/>
                </a:solidFill>
              </a:rPr>
              <a:pPr/>
              <a:t>33</a:t>
            </a:fld>
            <a:endParaRPr lang="bs-Latn-B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806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bs-Latn-B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>
                <a:solidFill>
                  <a:prstClr val="black"/>
                </a:solidFill>
              </a:rPr>
              <a:pPr/>
              <a:t>34</a:t>
            </a:fld>
            <a:endParaRPr lang="bs-Latn-B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806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bs-Latn-B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35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376409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36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082622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37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082622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bs-Latn-B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>
                <a:solidFill>
                  <a:prstClr val="black"/>
                </a:solidFill>
              </a:rPr>
              <a:pPr/>
              <a:t>38</a:t>
            </a:fld>
            <a:endParaRPr lang="bs-Latn-B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8060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>
                <a:solidFill>
                  <a:prstClr val="black"/>
                </a:solidFill>
              </a:rPr>
              <a:pPr/>
              <a:t>39</a:t>
            </a:fld>
            <a:endParaRPr lang="bs-Latn-B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8060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>
                <a:solidFill>
                  <a:prstClr val="black"/>
                </a:solidFill>
              </a:rPr>
              <a:pPr/>
              <a:t>40</a:t>
            </a:fld>
            <a:endParaRPr lang="bs-Latn-B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80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4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029980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41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7259934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42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7259934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43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7259934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44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7259934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>
                <a:solidFill>
                  <a:prstClr val="black"/>
                </a:solidFill>
              </a:rPr>
              <a:pPr/>
              <a:t>45</a:t>
            </a:fld>
            <a:endParaRPr lang="bs-Latn-B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8060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46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8668060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47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8668060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bs-Latn-B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48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8668060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bs-Latn-B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49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86680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5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02998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6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77454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73347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bs-Latn-B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8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73347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6F132-580A-4989-BBED-20CA6DB73AD7}" type="slidenum">
              <a:rPr lang="bs-Latn-BA" smtClean="0"/>
              <a:t>9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73347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D22832-3F58-4D4E-9546-C0DEBE25C8AA}" type="datetimeFigureOut">
              <a:rPr lang="bs-Latn-BA" smtClean="0"/>
              <a:t>16.10.2019</a:t>
            </a:fld>
            <a:endParaRPr lang="bs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D1C287-11CA-41A5-899A-8D2A8A0C93E2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22832-3F58-4D4E-9546-C0DEBE25C8AA}" type="datetimeFigureOut">
              <a:rPr lang="bs-Latn-BA" smtClean="0"/>
              <a:t>16.10.2019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1C287-11CA-41A5-899A-8D2A8A0C93E2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22832-3F58-4D4E-9546-C0DEBE25C8AA}" type="datetimeFigureOut">
              <a:rPr lang="bs-Latn-BA" smtClean="0"/>
              <a:t>16.10.2019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1C287-11CA-41A5-899A-8D2A8A0C93E2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22832-3F58-4D4E-9546-C0DEBE25C8AA}" type="datetimeFigureOut">
              <a:rPr lang="bs-Latn-BA" smtClean="0"/>
              <a:t>16.10.2019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1C287-11CA-41A5-899A-8D2A8A0C93E2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22832-3F58-4D4E-9546-C0DEBE25C8AA}" type="datetimeFigureOut">
              <a:rPr lang="bs-Latn-BA" smtClean="0"/>
              <a:t>16.10.2019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1C287-11CA-41A5-899A-8D2A8A0C93E2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22832-3F58-4D4E-9546-C0DEBE25C8AA}" type="datetimeFigureOut">
              <a:rPr lang="bs-Latn-BA" smtClean="0"/>
              <a:t>16.10.2019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1C287-11CA-41A5-899A-8D2A8A0C93E2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22832-3F58-4D4E-9546-C0DEBE25C8AA}" type="datetimeFigureOut">
              <a:rPr lang="bs-Latn-BA" smtClean="0"/>
              <a:t>16.10.2019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1C287-11CA-41A5-899A-8D2A8A0C93E2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22832-3F58-4D4E-9546-C0DEBE25C8AA}" type="datetimeFigureOut">
              <a:rPr lang="bs-Latn-BA" smtClean="0"/>
              <a:t>16.10.2019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1C287-11CA-41A5-899A-8D2A8A0C93E2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22832-3F58-4D4E-9546-C0DEBE25C8AA}" type="datetimeFigureOut">
              <a:rPr lang="bs-Latn-BA" smtClean="0"/>
              <a:t>16.10.2019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1C287-11CA-41A5-899A-8D2A8A0C93E2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8D22832-3F58-4D4E-9546-C0DEBE25C8AA}" type="datetimeFigureOut">
              <a:rPr lang="bs-Latn-BA" smtClean="0"/>
              <a:t>16.10.2019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1C287-11CA-41A5-899A-8D2A8A0C93E2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D22832-3F58-4D4E-9546-C0DEBE25C8AA}" type="datetimeFigureOut">
              <a:rPr lang="bs-Latn-BA" smtClean="0"/>
              <a:t>16.10.2019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D1C287-11CA-41A5-899A-8D2A8A0C93E2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8D22832-3F58-4D4E-9546-C0DEBE25C8AA}" type="datetimeFigureOut">
              <a:rPr lang="bs-Latn-BA" smtClean="0"/>
              <a:t>16.10.2019</a:t>
            </a:fld>
            <a:endParaRPr lang="bs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D1C287-11CA-41A5-899A-8D2A8A0C93E2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0" y="836712"/>
            <a:ext cx="7500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hr-BA">
              <a:latin typeface="Book Antiqua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813" y="1982520"/>
            <a:ext cx="735806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50850" algn="l"/>
              </a:tabLst>
              <a:defRPr/>
            </a:pPr>
            <a:endParaRPr lang="hr-BA" sz="24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 algn="ctr">
              <a:buFont typeface="+mj-lt"/>
              <a:buAutoNum type="arabicPeriod"/>
              <a:tabLst>
                <a:tab pos="450850" algn="l"/>
              </a:tabLst>
              <a:defRPr/>
            </a:pPr>
            <a:endParaRPr lang="hr-BA" sz="2400" b="1" dirty="0">
              <a:solidFill>
                <a:schemeClr val="bg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algn="ctr">
              <a:tabLst>
                <a:tab pos="450850" algn="l"/>
              </a:tabLst>
              <a:defRPr/>
            </a:pPr>
            <a:endParaRPr lang="hr-BA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5" y="4643438"/>
            <a:ext cx="8358188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BA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BA" dirty="0">
              <a:solidFill>
                <a:schemeClr val="bg1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BA" dirty="0">
                <a:solidFill>
                  <a:schemeClr val="bg1"/>
                </a:solidFill>
                <a:latin typeface="+mn-lt"/>
                <a:cs typeface="+mn-cs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BA" b="1" dirty="0" smtClean="0">
                <a:solidFill>
                  <a:schemeClr val="bg1"/>
                </a:solidFill>
                <a:latin typeface="+mn-lt"/>
                <a:cs typeface="+mn-cs"/>
              </a:rPr>
              <a:t>Banja Luka, 14. oktobar 2019. </a:t>
            </a:r>
            <a:r>
              <a:rPr lang="hr-BA" b="1" dirty="0">
                <a:solidFill>
                  <a:schemeClr val="bg1"/>
                </a:solidFill>
                <a:latin typeface="+mn-lt"/>
                <a:cs typeface="+mn-cs"/>
              </a:rPr>
              <a:t>godine</a:t>
            </a:r>
            <a:endParaRPr lang="hr-BA" dirty="0">
              <a:solidFill>
                <a:schemeClr val="bg1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BA" dirty="0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34503"/>
          </a:xfrm>
        </p:spPr>
        <p:txBody>
          <a:bodyPr>
            <a:normAutofit/>
          </a:bodyPr>
          <a:lstStyle/>
          <a:p>
            <a:pPr algn="ctr"/>
            <a:r>
              <a:rPr lang="bs-Latn-BA" sz="1800" dirty="0" smtClean="0">
                <a:solidFill>
                  <a:schemeClr val="bg1"/>
                </a:solidFill>
                <a:effectLst/>
              </a:rPr>
              <a:t>mr iur Faruk Latifović</a:t>
            </a:r>
            <a:endParaRPr lang="bs-Latn-BA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2276872"/>
            <a:ext cx="7772400" cy="2534439"/>
          </a:xfrm>
        </p:spPr>
        <p:txBody>
          <a:bodyPr/>
          <a:lstStyle/>
          <a:p>
            <a:pPr algn="ctr"/>
            <a:r>
              <a:rPr lang="hr-BA" sz="4400" b="1" dirty="0">
                <a:solidFill>
                  <a:schemeClr val="bg1"/>
                </a:solidFill>
                <a:latin typeface="+mj-lt"/>
                <a:ea typeface="Calibri" pitchFamily="34" charset="0"/>
                <a:cs typeface="Times New Roman" pitchFamily="18" charset="0"/>
              </a:rPr>
              <a:t>JAVNO – PRIVATNO PARTNERSTVO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86199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:checker/>
      </p:transition>
    </mc:Choice>
    <mc:Fallback xmlns="">
      <p:transition spd="slow" advClick="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hr-HR" sz="2800" dirty="0" smtClean="0">
                <a:solidFill>
                  <a:schemeClr val="bg1"/>
                </a:solidFill>
              </a:rPr>
              <a:t>Dva </a:t>
            </a:r>
            <a:r>
              <a:rPr lang="hr-HR" sz="2800" dirty="0">
                <a:solidFill>
                  <a:schemeClr val="bg1"/>
                </a:solidFill>
              </a:rPr>
              <a:t>ili više subjekata </a:t>
            </a:r>
            <a:r>
              <a:rPr lang="hr-HR" sz="2800" dirty="0" smtClean="0">
                <a:solidFill>
                  <a:schemeClr val="bg1"/>
                </a:solidFill>
              </a:rPr>
              <a:t>(1:1);  </a:t>
            </a:r>
            <a:endParaRPr lang="bs-Latn-BA" sz="2800" dirty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hr-HR" sz="2800" dirty="0" smtClean="0">
                <a:solidFill>
                  <a:schemeClr val="bg1"/>
                </a:solidFill>
              </a:rPr>
              <a:t>Principali (ugovaraju </a:t>
            </a:r>
            <a:r>
              <a:rPr lang="hr-HR" sz="2800" dirty="0">
                <a:solidFill>
                  <a:schemeClr val="bg1"/>
                </a:solidFill>
              </a:rPr>
              <a:t>vlastito učešće u projektima za vlastiti </a:t>
            </a:r>
            <a:r>
              <a:rPr lang="hr-HR" sz="2800" dirty="0" smtClean="0">
                <a:solidFill>
                  <a:schemeClr val="bg1"/>
                </a:solidFill>
              </a:rPr>
              <a:t>račun); </a:t>
            </a:r>
          </a:p>
          <a:p>
            <a:pPr lvl="0" algn="just">
              <a:buFont typeface="Wingdings" pitchFamily="2" charset="2"/>
              <a:buChar char="v"/>
            </a:pPr>
            <a:r>
              <a:rPr lang="hr-HR" sz="2800" dirty="0" smtClean="0">
                <a:solidFill>
                  <a:schemeClr val="bg1"/>
                </a:solidFill>
              </a:rPr>
              <a:t>Dugoročna </a:t>
            </a:r>
            <a:r>
              <a:rPr lang="hr-HR" sz="2800" dirty="0">
                <a:solidFill>
                  <a:schemeClr val="bg1"/>
                </a:solidFill>
              </a:rPr>
              <a:t>i stabilna saradnja među partnerima (obično 25-35 godina</a:t>
            </a:r>
            <a:r>
              <a:rPr lang="hr-HR" sz="2800" dirty="0" smtClean="0">
                <a:solidFill>
                  <a:schemeClr val="bg1"/>
                </a:solidFill>
              </a:rPr>
              <a:t>); </a:t>
            </a:r>
            <a:endParaRPr lang="bs-Latn-BA" sz="2800" dirty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hr-HR" sz="2800" dirty="0" smtClean="0">
                <a:solidFill>
                  <a:schemeClr val="bg1"/>
                </a:solidFill>
              </a:rPr>
              <a:t>Svrha: pružanje </a:t>
            </a:r>
            <a:r>
              <a:rPr lang="hr-HR" sz="2800" dirty="0">
                <a:solidFill>
                  <a:schemeClr val="bg1"/>
                </a:solidFill>
              </a:rPr>
              <a:t>javne usluge </a:t>
            </a:r>
            <a:r>
              <a:rPr lang="hr-HR" sz="2800" dirty="0" smtClean="0">
                <a:solidFill>
                  <a:schemeClr val="bg1"/>
                </a:solidFill>
              </a:rPr>
              <a:t>i/ili razvoj </a:t>
            </a:r>
            <a:r>
              <a:rPr lang="hr-HR" sz="2800" dirty="0">
                <a:solidFill>
                  <a:schemeClr val="bg1"/>
                </a:solidFill>
              </a:rPr>
              <a:t>javne </a:t>
            </a:r>
            <a:r>
              <a:rPr lang="hr-HR" sz="2800" dirty="0" smtClean="0">
                <a:solidFill>
                  <a:schemeClr val="bg1"/>
                </a:solidFill>
              </a:rPr>
              <a:t>infrastrukture;</a:t>
            </a:r>
          </a:p>
          <a:p>
            <a:pPr lvl="0" algn="just">
              <a:buFont typeface="Wingdings" pitchFamily="2" charset="2"/>
              <a:buChar char="v"/>
            </a:pPr>
            <a:r>
              <a:rPr lang="hr-HR" sz="2800" dirty="0" smtClean="0">
                <a:solidFill>
                  <a:schemeClr val="bg1"/>
                </a:solidFill>
              </a:rPr>
              <a:t>Unose se materijalna </a:t>
            </a:r>
            <a:r>
              <a:rPr lang="hr-HR" sz="2800" dirty="0">
                <a:solidFill>
                  <a:schemeClr val="bg1"/>
                </a:solidFill>
              </a:rPr>
              <a:t>ili nematerijalna dobra u </a:t>
            </a:r>
            <a:r>
              <a:rPr lang="hr-HR" sz="2800" dirty="0" smtClean="0">
                <a:solidFill>
                  <a:schemeClr val="bg1"/>
                </a:solidFill>
              </a:rPr>
              <a:t>partnerstvo; </a:t>
            </a:r>
            <a:endParaRPr lang="bs-Latn-BA" sz="2800" dirty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hr-HR" sz="2800" dirty="0" smtClean="0">
                <a:solidFill>
                  <a:schemeClr val="bg1"/>
                </a:solidFill>
              </a:rPr>
              <a:t>Podijeljenu </a:t>
            </a:r>
            <a:r>
              <a:rPr lang="hr-HR" sz="2800" dirty="0">
                <a:solidFill>
                  <a:schemeClr val="bg1"/>
                </a:solidFill>
              </a:rPr>
              <a:t>odgovornost učesnika za proizvedene </a:t>
            </a:r>
            <a:r>
              <a:rPr lang="hr-HR" sz="2800" dirty="0" smtClean="0">
                <a:solidFill>
                  <a:schemeClr val="bg1"/>
                </a:solidFill>
              </a:rPr>
              <a:t>outpute.</a:t>
            </a:r>
            <a:endParaRPr lang="bs-Latn-BA" sz="2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dirty="0">
                <a:solidFill>
                  <a:schemeClr val="bg1"/>
                </a:solidFill>
              </a:rPr>
              <a:t>	</a:t>
            </a:r>
            <a:r>
              <a:rPr lang="bs-Latn-BA" dirty="0" smtClean="0">
                <a:solidFill>
                  <a:schemeClr val="bg1"/>
                </a:solidFill>
              </a:rPr>
              <a:t>TEORETSKO ODREĐENJE INSTITUTA JPP-a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7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02027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endParaRPr lang="bs-Latn-BA" sz="2800" dirty="0" smtClean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>
                <a:solidFill>
                  <a:prstClr val="white"/>
                </a:solidFill>
              </a:rPr>
              <a:t>Javni </a:t>
            </a:r>
            <a:r>
              <a:rPr lang="bs-Latn-BA" sz="2800" dirty="0" smtClean="0">
                <a:solidFill>
                  <a:prstClr val="white"/>
                </a:solidFill>
              </a:rPr>
              <a:t>partner naručuje JAVNU GRAĐEVINU ili JAVNU USLUGU  </a:t>
            </a:r>
            <a:endParaRPr lang="vi-VN" sz="2800" dirty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bs-Latn-BA" sz="2800" dirty="0" smtClean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>
                <a:solidFill>
                  <a:prstClr val="white"/>
                </a:solidFill>
              </a:rPr>
              <a:t>Privatni partner </a:t>
            </a:r>
            <a:r>
              <a:rPr lang="bs-Latn-BA" sz="2800" dirty="0" smtClean="0">
                <a:solidFill>
                  <a:prstClr val="white"/>
                </a:solidFill>
              </a:rPr>
              <a:t>preuzima uloge: </a:t>
            </a:r>
          </a:p>
          <a:p>
            <a:pPr marL="109728" indent="0" algn="just">
              <a:buNone/>
            </a:pPr>
            <a:r>
              <a:rPr lang="bs-Latn-BA" sz="2800" dirty="0">
                <a:solidFill>
                  <a:prstClr val="white"/>
                </a:solidFill>
              </a:rPr>
              <a:t> </a:t>
            </a:r>
            <a:r>
              <a:rPr lang="bs-Latn-BA" sz="2800" dirty="0" smtClean="0">
                <a:solidFill>
                  <a:prstClr val="white"/>
                </a:solidFill>
              </a:rPr>
              <a:t> - INVESTITORA,</a:t>
            </a:r>
          </a:p>
          <a:p>
            <a:pPr marL="109728" indent="0" algn="just">
              <a:buNone/>
            </a:pPr>
            <a:r>
              <a:rPr lang="bs-Latn-BA" sz="2800" dirty="0">
                <a:solidFill>
                  <a:prstClr val="white"/>
                </a:solidFill>
              </a:rPr>
              <a:t> </a:t>
            </a:r>
            <a:r>
              <a:rPr lang="bs-Latn-BA" sz="2800" dirty="0" smtClean="0">
                <a:solidFill>
                  <a:prstClr val="white"/>
                </a:solidFill>
              </a:rPr>
              <a:t> - PRIVREMENOG </a:t>
            </a:r>
            <a:r>
              <a:rPr lang="bs-Latn-BA" sz="2800" dirty="0">
                <a:solidFill>
                  <a:prstClr val="white"/>
                </a:solidFill>
              </a:rPr>
              <a:t>VLASNIKA </a:t>
            </a:r>
            <a:r>
              <a:rPr lang="bs-Latn-BA" sz="2800" dirty="0" smtClean="0">
                <a:solidFill>
                  <a:prstClr val="white"/>
                </a:solidFill>
              </a:rPr>
              <a:t>JAVNE GRAĐEVINE, ili</a:t>
            </a:r>
            <a:endParaRPr lang="bs-Latn-BA" sz="2800" dirty="0">
              <a:solidFill>
                <a:prstClr val="white"/>
              </a:solidFill>
            </a:endParaRPr>
          </a:p>
          <a:p>
            <a:pPr marL="109728" indent="0" algn="just">
              <a:buNone/>
            </a:pPr>
            <a:r>
              <a:rPr lang="bs-Latn-BA" sz="2800" dirty="0" smtClean="0">
                <a:solidFill>
                  <a:prstClr val="white"/>
                </a:solidFill>
              </a:rPr>
              <a:t>  - ISPORUČIOCA JAVNE USLUGE.</a:t>
            </a:r>
          </a:p>
          <a:p>
            <a:pPr marL="109728" indent="0" algn="just">
              <a:buNone/>
            </a:pPr>
            <a:endParaRPr lang="hr-HR" sz="2800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dirty="0" smtClean="0">
                <a:solidFill>
                  <a:schemeClr val="bg1"/>
                </a:solidFill>
              </a:rPr>
              <a:t>ULOGE PARTNERA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50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pPr marL="109728" lvl="0" indent="0" algn="just">
              <a:buNone/>
            </a:pPr>
            <a:endParaRPr lang="bs-Latn-BA" sz="3200" dirty="0">
              <a:solidFill>
                <a:schemeClr val="bg1"/>
              </a:solidFill>
            </a:endParaRPr>
          </a:p>
          <a:p>
            <a:pPr marL="109728" lvl="0" indent="0" algn="just">
              <a:buNone/>
            </a:pPr>
            <a:endParaRPr lang="bs-Latn-BA" sz="3200" dirty="0" smtClean="0">
              <a:solidFill>
                <a:schemeClr val="bg1"/>
              </a:solidFill>
            </a:endParaRPr>
          </a:p>
          <a:p>
            <a:pPr marL="109728" lvl="0" indent="0" algn="ctr">
              <a:buNone/>
            </a:pPr>
            <a:r>
              <a:rPr lang="bs-Latn-BA" sz="4000" dirty="0" smtClean="0">
                <a:solidFill>
                  <a:schemeClr val="bg1"/>
                </a:solidFill>
              </a:rPr>
              <a:t>ODNOS SA DRUGIM INSTITUTIMA</a:t>
            </a:r>
          </a:p>
          <a:p>
            <a:pPr marL="109728" indent="0">
              <a:buNone/>
            </a:pPr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02962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/>
          </a:p>
          <a:p>
            <a:pPr lvl="0" algn="just">
              <a:buClr>
                <a:srgbClr val="2DA2BF"/>
              </a:buClr>
              <a:buFont typeface="Wingdings" pitchFamily="2" charset="2"/>
              <a:buChar char="v"/>
            </a:pPr>
            <a:r>
              <a:rPr lang="bs-Latn-BA" sz="3000" dirty="0" smtClean="0">
                <a:solidFill>
                  <a:prstClr val="white"/>
                </a:solidFill>
              </a:rPr>
              <a:t>Pravni okvir;  </a:t>
            </a:r>
          </a:p>
          <a:p>
            <a:pPr marL="109728" lvl="0" indent="0" algn="just">
              <a:buClr>
                <a:srgbClr val="2DA2BF"/>
              </a:buClr>
              <a:buNone/>
            </a:pPr>
            <a:endParaRPr lang="bs-Latn-BA" sz="3000" dirty="0" smtClean="0">
              <a:solidFill>
                <a:prstClr val="white"/>
              </a:solidFill>
            </a:endParaRPr>
          </a:p>
          <a:p>
            <a:pPr lvl="0" algn="just">
              <a:buClr>
                <a:srgbClr val="2DA2BF"/>
              </a:buClr>
              <a:buFont typeface="Wingdings" pitchFamily="2" charset="2"/>
              <a:buChar char="v"/>
            </a:pPr>
            <a:r>
              <a:rPr lang="bs-Latn-BA" dirty="0" smtClean="0">
                <a:solidFill>
                  <a:schemeClr val="bg1"/>
                </a:solidFill>
              </a:rPr>
              <a:t>Broj učesnika; </a:t>
            </a:r>
          </a:p>
          <a:p>
            <a:pPr marL="109728" lvl="0" indent="0" algn="just">
              <a:buClr>
                <a:srgbClr val="2DA2BF"/>
              </a:buClr>
              <a:buNone/>
            </a:pPr>
            <a:endParaRPr lang="bs-Latn-BA" dirty="0" smtClean="0">
              <a:solidFill>
                <a:schemeClr val="bg1"/>
              </a:solidFill>
            </a:endParaRPr>
          </a:p>
          <a:p>
            <a:pPr lvl="0" algn="just">
              <a:buClr>
                <a:srgbClr val="2DA2BF"/>
              </a:buClr>
              <a:buFont typeface="Wingdings" pitchFamily="2" charset="2"/>
              <a:buChar char="v"/>
            </a:pPr>
            <a:r>
              <a:rPr lang="bs-Latn-BA" dirty="0" smtClean="0">
                <a:solidFill>
                  <a:schemeClr val="bg1"/>
                </a:solidFill>
              </a:rPr>
              <a:t>Javne nabavke isključuje primjenu JPP i koncesija; </a:t>
            </a:r>
          </a:p>
          <a:p>
            <a:pPr marL="109728" lvl="0" indent="0" algn="just">
              <a:buClr>
                <a:srgbClr val="2DA2BF"/>
              </a:buClr>
              <a:buNone/>
            </a:pPr>
            <a:endParaRPr lang="bs-Latn-BA" dirty="0" smtClean="0">
              <a:solidFill>
                <a:schemeClr val="bg1"/>
              </a:solidFill>
            </a:endParaRPr>
          </a:p>
          <a:p>
            <a:pPr lvl="0" algn="just">
              <a:buClr>
                <a:srgbClr val="2DA2BF"/>
              </a:buClr>
              <a:buFont typeface="Wingdings" pitchFamily="2" charset="2"/>
              <a:buChar char="v"/>
            </a:pPr>
            <a:r>
              <a:rPr lang="bs-Latn-BA" dirty="0" smtClean="0">
                <a:solidFill>
                  <a:schemeClr val="bg1"/>
                </a:solidFill>
              </a:rPr>
              <a:t>Ugovoran/institucionalni odnos.</a:t>
            </a:r>
          </a:p>
          <a:p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>
                <a:solidFill>
                  <a:schemeClr val="bg1"/>
                </a:solidFill>
              </a:rPr>
              <a:t>OPŠTE RAZLIKE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84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92500"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bs-Latn-BA" sz="3200" dirty="0" smtClean="0">
                <a:solidFill>
                  <a:schemeClr val="bg1"/>
                </a:solidFill>
              </a:rPr>
              <a:t>Odgovornost vlade kod pružanja usluga;</a:t>
            </a:r>
          </a:p>
          <a:p>
            <a:pPr lvl="0" algn="just">
              <a:buFont typeface="Wingdings" pitchFamily="2" charset="2"/>
              <a:buChar char="v"/>
            </a:pPr>
            <a:endParaRPr lang="bs-Latn-BA" sz="3200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bs-Latn-BA" sz="3200" dirty="0" smtClean="0">
                <a:solidFill>
                  <a:schemeClr val="bg1"/>
                </a:solidFill>
              </a:rPr>
              <a:t>Percepcija korisnika usluga; </a:t>
            </a:r>
          </a:p>
          <a:p>
            <a:pPr lvl="0" algn="just">
              <a:buFont typeface="Wingdings" pitchFamily="2" charset="2"/>
              <a:buChar char="v"/>
            </a:pPr>
            <a:endParaRPr lang="bs-Latn-BA" sz="3200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bs-Latn-BA" sz="3200" dirty="0" smtClean="0">
                <a:solidFill>
                  <a:schemeClr val="bg1"/>
                </a:solidFill>
              </a:rPr>
              <a:t>Vlasništvo nad imovinom;</a:t>
            </a:r>
          </a:p>
          <a:p>
            <a:pPr lvl="0" algn="just">
              <a:buFont typeface="Wingdings" pitchFamily="2" charset="2"/>
              <a:buChar char="v"/>
            </a:pPr>
            <a:endParaRPr lang="bs-Latn-BA" sz="3200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bs-Latn-BA" sz="3200" dirty="0" smtClean="0">
                <a:solidFill>
                  <a:schemeClr val="bg1"/>
                </a:solidFill>
              </a:rPr>
              <a:t>Monopol/konkurencija;</a:t>
            </a:r>
          </a:p>
          <a:p>
            <a:pPr lvl="0" algn="just">
              <a:buFont typeface="Wingdings" pitchFamily="2" charset="2"/>
              <a:buChar char="v"/>
            </a:pPr>
            <a:endParaRPr lang="bs-Latn-BA" sz="3200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bs-Latn-BA" sz="3200" dirty="0" smtClean="0">
                <a:solidFill>
                  <a:schemeClr val="bg1"/>
                </a:solidFill>
              </a:rPr>
              <a:t>Određenost obima </a:t>
            </a:r>
            <a:r>
              <a:rPr lang="bs-Latn-BA" sz="3200" dirty="0">
                <a:solidFill>
                  <a:schemeClr val="bg1"/>
                </a:solidFill>
              </a:rPr>
              <a:t>i trošak </a:t>
            </a:r>
            <a:r>
              <a:rPr lang="bs-Latn-BA" sz="3200" dirty="0" smtClean="0">
                <a:solidFill>
                  <a:schemeClr val="bg1"/>
                </a:solidFill>
              </a:rPr>
              <a:t>usluga.</a:t>
            </a:r>
          </a:p>
          <a:p>
            <a:pPr marL="109728" indent="0">
              <a:buNone/>
            </a:pPr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bs-Latn-BA" dirty="0">
                <a:solidFill>
                  <a:schemeClr val="bg1"/>
                </a:solidFill>
              </a:rPr>
              <a:t>ODNOS </a:t>
            </a:r>
            <a:r>
              <a:rPr lang="bs-Latn-BA" dirty="0" smtClean="0">
                <a:solidFill>
                  <a:schemeClr val="bg1"/>
                </a:solidFill>
              </a:rPr>
              <a:t>JPP - PRIVATIZACIJA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08493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Autofit/>
          </a:bodyPr>
          <a:lstStyle/>
          <a:p>
            <a:pPr lvl="0" algn="just">
              <a:buClr>
                <a:srgbClr val="2DA2BF"/>
              </a:buClr>
              <a:buFont typeface="Wingdings" pitchFamily="2" charset="2"/>
              <a:buChar char="v"/>
            </a:pPr>
            <a:r>
              <a:rPr lang="vi-VN" sz="2800" dirty="0" smtClean="0">
                <a:solidFill>
                  <a:schemeClr val="bg1"/>
                </a:solidFill>
              </a:rPr>
              <a:t>Dužina </a:t>
            </a:r>
            <a:r>
              <a:rPr lang="vi-VN" sz="2800" dirty="0">
                <a:solidFill>
                  <a:schemeClr val="bg1"/>
                </a:solidFill>
              </a:rPr>
              <a:t>trajanja </a:t>
            </a:r>
            <a:r>
              <a:rPr lang="vi-VN" sz="2800" dirty="0" smtClean="0">
                <a:solidFill>
                  <a:schemeClr val="bg1"/>
                </a:solidFill>
              </a:rPr>
              <a:t>ugovora</a:t>
            </a:r>
            <a:r>
              <a:rPr lang="bs-Latn-BA" sz="2800" dirty="0" smtClean="0">
                <a:solidFill>
                  <a:schemeClr val="bg1"/>
                </a:solidFill>
              </a:rPr>
              <a:t>;</a:t>
            </a:r>
          </a:p>
          <a:p>
            <a:pPr lvl="0" algn="just">
              <a:buClr>
                <a:srgbClr val="2DA2BF"/>
              </a:buClr>
              <a:buFont typeface="Wingdings" pitchFamily="2" charset="2"/>
              <a:buChar char="v"/>
            </a:pPr>
            <a:endParaRPr lang="bs-Latn-BA" sz="2800" dirty="0" smtClean="0">
              <a:solidFill>
                <a:schemeClr val="bg1"/>
              </a:solidFill>
            </a:endParaRPr>
          </a:p>
          <a:p>
            <a:pPr lvl="0" algn="just">
              <a:buClr>
                <a:srgbClr val="2DA2BF"/>
              </a:buClr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C</a:t>
            </a:r>
            <a:r>
              <a:rPr lang="vi-VN" sz="2800" dirty="0" smtClean="0">
                <a:solidFill>
                  <a:schemeClr val="bg1"/>
                </a:solidFill>
              </a:rPr>
              <a:t>ilj</a:t>
            </a:r>
            <a:r>
              <a:rPr lang="bs-Latn-BA" sz="2800" dirty="0" err="1" smtClean="0">
                <a:solidFill>
                  <a:schemeClr val="bg1"/>
                </a:solidFill>
              </a:rPr>
              <a:t>evi</a:t>
            </a:r>
            <a:r>
              <a:rPr lang="vi-VN" sz="2800" dirty="0" smtClean="0">
                <a:solidFill>
                  <a:schemeClr val="bg1"/>
                </a:solidFill>
              </a:rPr>
              <a:t> saradnje</a:t>
            </a:r>
            <a:r>
              <a:rPr lang="bs-Latn-BA" sz="2800" dirty="0" smtClean="0">
                <a:solidFill>
                  <a:schemeClr val="bg1"/>
                </a:solidFill>
              </a:rPr>
              <a:t>;</a:t>
            </a:r>
          </a:p>
          <a:p>
            <a:pPr lvl="0" algn="just">
              <a:buClr>
                <a:srgbClr val="2DA2BF"/>
              </a:buClr>
              <a:buFont typeface="Wingdings" pitchFamily="2" charset="2"/>
              <a:buChar char="v"/>
            </a:pPr>
            <a:endParaRPr lang="bs-Latn-BA" sz="2800" dirty="0" smtClean="0">
              <a:solidFill>
                <a:schemeClr val="bg1"/>
              </a:solidFill>
            </a:endParaRPr>
          </a:p>
          <a:p>
            <a:pPr lvl="0" algn="just">
              <a:buClr>
                <a:srgbClr val="2DA2BF"/>
              </a:buClr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O</a:t>
            </a:r>
            <a:r>
              <a:rPr lang="vi-VN" sz="2800" dirty="0" smtClean="0">
                <a:solidFill>
                  <a:schemeClr val="bg1"/>
                </a:solidFill>
              </a:rPr>
              <a:t>sniva</a:t>
            </a:r>
            <a:r>
              <a:rPr lang="bs-Latn-BA" sz="2800" dirty="0" smtClean="0">
                <a:solidFill>
                  <a:schemeClr val="bg1"/>
                </a:solidFill>
              </a:rPr>
              <a:t>nje</a:t>
            </a:r>
            <a:r>
              <a:rPr lang="vi-VN" sz="2800" dirty="0" smtClean="0">
                <a:solidFill>
                  <a:schemeClr val="bg1"/>
                </a:solidFill>
              </a:rPr>
              <a:t> društv</a:t>
            </a:r>
            <a:r>
              <a:rPr lang="bs-Latn-BA" sz="2800" dirty="0">
                <a:solidFill>
                  <a:schemeClr val="bg1"/>
                </a:solidFill>
              </a:rPr>
              <a:t>a</a:t>
            </a:r>
            <a:r>
              <a:rPr lang="vi-VN" sz="2800" dirty="0" smtClean="0">
                <a:solidFill>
                  <a:schemeClr val="bg1"/>
                </a:solidFill>
              </a:rPr>
              <a:t> </a:t>
            </a:r>
            <a:r>
              <a:rPr lang="vi-VN" sz="2800" dirty="0">
                <a:solidFill>
                  <a:schemeClr val="bg1"/>
                </a:solidFill>
              </a:rPr>
              <a:t>posebne </a:t>
            </a:r>
            <a:r>
              <a:rPr lang="vi-VN" sz="2800" dirty="0" smtClean="0">
                <a:solidFill>
                  <a:schemeClr val="bg1"/>
                </a:solidFill>
              </a:rPr>
              <a:t>namjene</a:t>
            </a:r>
            <a:r>
              <a:rPr lang="bs-Latn-BA" sz="2800" dirty="0" smtClean="0">
                <a:solidFill>
                  <a:schemeClr val="bg1"/>
                </a:solidFill>
              </a:rPr>
              <a:t>; </a:t>
            </a:r>
            <a:endParaRPr lang="vi-VN" sz="2800" dirty="0">
              <a:solidFill>
                <a:schemeClr val="bg1"/>
              </a:solidFill>
            </a:endParaRPr>
          </a:p>
          <a:p>
            <a:pPr lvl="0" algn="just">
              <a:buClr>
                <a:srgbClr val="2DA2BF"/>
              </a:buClr>
              <a:buFont typeface="Wingdings" pitchFamily="2" charset="2"/>
              <a:buChar char="v"/>
            </a:pPr>
            <a:endParaRPr lang="bs-Latn-BA" sz="2800" dirty="0" smtClean="0">
              <a:solidFill>
                <a:schemeClr val="bg1"/>
              </a:solidFill>
            </a:endParaRPr>
          </a:p>
          <a:p>
            <a:pPr lvl="0" algn="just">
              <a:buClr>
                <a:srgbClr val="2DA2BF"/>
              </a:buClr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Izvori finansiranja;</a:t>
            </a:r>
          </a:p>
          <a:p>
            <a:pPr lvl="0" algn="just">
              <a:buClr>
                <a:srgbClr val="2DA2BF"/>
              </a:buClr>
              <a:buFont typeface="Wingdings" pitchFamily="2" charset="2"/>
              <a:buChar char="v"/>
            </a:pPr>
            <a:endParaRPr lang="hr-HR" sz="2800" dirty="0" smtClean="0">
              <a:solidFill>
                <a:schemeClr val="bg1"/>
              </a:solidFill>
            </a:endParaRPr>
          </a:p>
          <a:p>
            <a:pPr lvl="0" algn="just">
              <a:buClr>
                <a:srgbClr val="2DA2BF"/>
              </a:buClr>
              <a:buFont typeface="Wingdings" pitchFamily="2" charset="2"/>
              <a:buChar char="v"/>
            </a:pPr>
            <a:r>
              <a:rPr lang="hr-HR" sz="2800" dirty="0" smtClean="0">
                <a:solidFill>
                  <a:schemeClr val="bg1"/>
                </a:solidFill>
              </a:rPr>
              <a:t>Odgovornost </a:t>
            </a:r>
            <a:r>
              <a:rPr lang="hr-HR" sz="2800" dirty="0">
                <a:solidFill>
                  <a:schemeClr val="bg1"/>
                </a:solidFill>
              </a:rPr>
              <a:t>učesnika za </a:t>
            </a:r>
            <a:r>
              <a:rPr lang="hr-HR" sz="2800" dirty="0" smtClean="0">
                <a:solidFill>
                  <a:schemeClr val="bg1"/>
                </a:solidFill>
              </a:rPr>
              <a:t>outpute;</a:t>
            </a:r>
            <a:endParaRPr lang="vi-VN" sz="2800" dirty="0">
              <a:solidFill>
                <a:schemeClr val="bg1"/>
              </a:solidFill>
            </a:endParaRPr>
          </a:p>
          <a:p>
            <a:pPr lvl="0" algn="just">
              <a:buClr>
                <a:srgbClr val="2DA2BF"/>
              </a:buClr>
              <a:buFont typeface="Wingdings" pitchFamily="2" charset="2"/>
              <a:buChar char="v"/>
            </a:pPr>
            <a:endParaRPr lang="bs-Latn-BA" sz="2800" dirty="0" smtClean="0">
              <a:solidFill>
                <a:schemeClr val="bg1"/>
              </a:solidFill>
            </a:endParaRPr>
          </a:p>
          <a:p>
            <a:pPr lvl="0" algn="just">
              <a:buClr>
                <a:srgbClr val="2DA2BF"/>
              </a:buClr>
              <a:buFont typeface="Wingdings" pitchFamily="2" charset="2"/>
              <a:buChar char="v"/>
            </a:pPr>
            <a:r>
              <a:rPr lang="bs-Latn-BA" sz="2800" dirty="0" err="1" smtClean="0">
                <a:solidFill>
                  <a:schemeClr val="bg1"/>
                </a:solidFill>
              </a:rPr>
              <a:t>Alociranje</a:t>
            </a:r>
            <a:r>
              <a:rPr lang="bs-Latn-BA" sz="2800" dirty="0" smtClean="0">
                <a:solidFill>
                  <a:schemeClr val="bg1"/>
                </a:solidFill>
              </a:rPr>
              <a:t> rizika. </a:t>
            </a:r>
            <a:endParaRPr lang="bs-Latn-BA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bs-Latn-BA" dirty="0">
                <a:solidFill>
                  <a:schemeClr val="bg1"/>
                </a:solidFill>
              </a:rPr>
              <a:t>ODNOS </a:t>
            </a:r>
            <a:r>
              <a:rPr lang="bs-Latn-BA" dirty="0" smtClean="0">
                <a:solidFill>
                  <a:schemeClr val="bg1"/>
                </a:solidFill>
              </a:rPr>
              <a:t>JPP – JAVNE NABAVKE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79118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Predmet;</a:t>
            </a:r>
          </a:p>
          <a:p>
            <a:pPr algn="just">
              <a:buFont typeface="Wingdings" pitchFamily="2" charset="2"/>
              <a:buChar char="v"/>
            </a:pPr>
            <a:r>
              <a:rPr lang="bs-Latn-BA" dirty="0" smtClean="0">
                <a:solidFill>
                  <a:schemeClr val="bg1"/>
                </a:solidFill>
              </a:rPr>
              <a:t>Nije </a:t>
            </a:r>
            <a:r>
              <a:rPr lang="bs-Latn-BA" dirty="0">
                <a:solidFill>
                  <a:schemeClr val="bg1"/>
                </a:solidFill>
              </a:rPr>
              <a:t>moguća „promjena“ svojine;</a:t>
            </a:r>
          </a:p>
          <a:p>
            <a:pPr lvl="0" algn="just">
              <a:buClr>
                <a:srgbClr val="2DA2BF"/>
              </a:buClr>
              <a:buFont typeface="Wingdings" pitchFamily="2" charset="2"/>
              <a:buChar char="v"/>
            </a:pPr>
            <a:r>
              <a:rPr lang="bs-Latn-BA" dirty="0">
                <a:solidFill>
                  <a:schemeClr val="bg1"/>
                </a:solidFill>
              </a:rPr>
              <a:t>Kupac usluga;</a:t>
            </a:r>
          </a:p>
          <a:p>
            <a:pPr lvl="0" algn="just">
              <a:buClr>
                <a:srgbClr val="2DA2BF"/>
              </a:buClr>
              <a:buFont typeface="Wingdings" pitchFamily="2" charset="2"/>
              <a:buChar char="v"/>
            </a:pPr>
            <a:r>
              <a:rPr lang="bs-Latn-BA" dirty="0" smtClean="0">
                <a:solidFill>
                  <a:schemeClr val="bg1"/>
                </a:solidFill>
              </a:rPr>
              <a:t>Fokus </a:t>
            </a:r>
            <a:r>
              <a:rPr lang="bs-Latn-BA" dirty="0">
                <a:solidFill>
                  <a:schemeClr val="bg1"/>
                </a:solidFill>
              </a:rPr>
              <a:t>koncesionara i JPP; </a:t>
            </a:r>
          </a:p>
          <a:p>
            <a:pPr lvl="0" algn="just">
              <a:buClr>
                <a:srgbClr val="2DA2BF"/>
              </a:buClr>
              <a:buFont typeface="Wingdings" pitchFamily="2" charset="2"/>
              <a:buChar char="v"/>
            </a:pPr>
            <a:r>
              <a:rPr lang="bs-Latn-BA" dirty="0" smtClean="0">
                <a:solidFill>
                  <a:schemeClr val="bg1"/>
                </a:solidFill>
              </a:rPr>
              <a:t>Dospijeće </a:t>
            </a:r>
            <a:r>
              <a:rPr lang="bs-Latn-BA" dirty="0">
                <a:solidFill>
                  <a:schemeClr val="bg1"/>
                </a:solidFill>
              </a:rPr>
              <a:t>prihoda;</a:t>
            </a:r>
          </a:p>
          <a:p>
            <a:pPr lvl="0" algn="just">
              <a:buClr>
                <a:srgbClr val="2DA2BF"/>
              </a:buClr>
              <a:buFont typeface="Wingdings" pitchFamily="2" charset="2"/>
              <a:buChar char="v"/>
            </a:pPr>
            <a:r>
              <a:rPr lang="bs-Latn-BA" dirty="0" smtClean="0">
                <a:solidFill>
                  <a:schemeClr val="bg1"/>
                </a:solidFill>
              </a:rPr>
              <a:t>Rizik </a:t>
            </a:r>
            <a:r>
              <a:rPr lang="bs-Latn-BA" dirty="0">
                <a:solidFill>
                  <a:schemeClr val="bg1"/>
                </a:solidFill>
              </a:rPr>
              <a:t>(Podjela rizika).</a:t>
            </a:r>
          </a:p>
          <a:p>
            <a:pPr marL="109728" indent="0">
              <a:buNone/>
            </a:pPr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bs-Latn-BA" dirty="0">
                <a:solidFill>
                  <a:schemeClr val="bg1"/>
                </a:solidFill>
              </a:rPr>
              <a:t>ODNOS </a:t>
            </a:r>
            <a:r>
              <a:rPr lang="bs-Latn-BA" dirty="0" smtClean="0">
                <a:solidFill>
                  <a:schemeClr val="bg1"/>
                </a:solidFill>
              </a:rPr>
              <a:t>JPP - KONCESIJE I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16423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02027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U</a:t>
            </a:r>
            <a:r>
              <a:rPr lang="vi-VN" sz="3200" dirty="0" smtClean="0">
                <a:solidFill>
                  <a:schemeClr val="bg1"/>
                </a:solidFill>
              </a:rPr>
              <a:t>govor </a:t>
            </a:r>
            <a:r>
              <a:rPr lang="vi-VN" sz="3200" dirty="0">
                <a:solidFill>
                  <a:schemeClr val="bg1"/>
                </a:solidFill>
              </a:rPr>
              <a:t>o projektovanju, građenju i izvođenju za javni </a:t>
            </a:r>
            <a:r>
              <a:rPr lang="vi-VN" sz="3200" dirty="0" smtClean="0">
                <a:solidFill>
                  <a:schemeClr val="bg1"/>
                </a:solidFill>
              </a:rPr>
              <a:t>sektor</a:t>
            </a:r>
            <a:r>
              <a:rPr lang="bs-Latn-BA" sz="3200" dirty="0" smtClean="0">
                <a:solidFill>
                  <a:schemeClr val="bg1"/>
                </a:solidFill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hr-HR" sz="3200" dirty="0" smtClean="0">
                <a:solidFill>
                  <a:schemeClr val="bg1"/>
                </a:solidFill>
              </a:rPr>
              <a:t>Isključiva isporuka robe; </a:t>
            </a:r>
          </a:p>
          <a:p>
            <a:pPr algn="just">
              <a:buFont typeface="Wingdings" pitchFamily="2" charset="2"/>
              <a:buChar char="v"/>
            </a:pPr>
            <a:r>
              <a:rPr lang="hr-HR" sz="3200" dirty="0" smtClean="0">
                <a:solidFill>
                  <a:schemeClr val="bg1"/>
                </a:solidFill>
              </a:rPr>
              <a:t>Isključiva </a:t>
            </a:r>
            <a:r>
              <a:rPr lang="hr-HR" sz="3200" dirty="0">
                <a:solidFill>
                  <a:schemeClr val="bg1"/>
                </a:solidFill>
              </a:rPr>
              <a:t>isporuka </a:t>
            </a:r>
            <a:r>
              <a:rPr lang="hr-HR" sz="3200" dirty="0" smtClean="0">
                <a:solidFill>
                  <a:schemeClr val="bg1"/>
                </a:solidFill>
              </a:rPr>
              <a:t>usluga;</a:t>
            </a:r>
          </a:p>
          <a:p>
            <a:pPr algn="just">
              <a:buFont typeface="Wingdings" pitchFamily="2" charset="2"/>
              <a:buChar char="v"/>
            </a:pPr>
            <a:r>
              <a:rPr lang="hr-HR" sz="3200" dirty="0" smtClean="0">
                <a:solidFill>
                  <a:schemeClr val="bg1"/>
                </a:solidFill>
              </a:rPr>
              <a:t> Isključiva koncesija za privredno korišćenje nekog dobra; </a:t>
            </a:r>
          </a:p>
          <a:p>
            <a:pPr algn="just">
              <a:buFont typeface="Wingdings" pitchFamily="2" charset="2"/>
              <a:buChar char="v"/>
            </a:pPr>
            <a:r>
              <a:rPr lang="hr-HR" sz="3200" dirty="0" smtClean="0">
                <a:solidFill>
                  <a:schemeClr val="bg1"/>
                </a:solidFill>
              </a:rPr>
              <a:t>O</a:t>
            </a:r>
            <a:r>
              <a:rPr lang="bs-Latn-BA" sz="3200" dirty="0" smtClean="0">
                <a:solidFill>
                  <a:schemeClr val="bg1"/>
                </a:solidFill>
              </a:rPr>
              <a:t>snivanje </a:t>
            </a:r>
            <a:r>
              <a:rPr lang="bs-Latn-BA" sz="3200" dirty="0">
                <a:solidFill>
                  <a:schemeClr val="bg1"/>
                </a:solidFill>
              </a:rPr>
              <a:t>novog ugovornog zajedničkog poduhvata (</a:t>
            </a:r>
            <a:r>
              <a:rPr lang="bs-Latn-BA" sz="3200" i="1" dirty="0">
                <a:solidFill>
                  <a:schemeClr val="bg1"/>
                </a:solidFill>
              </a:rPr>
              <a:t>jointventure</a:t>
            </a:r>
            <a:r>
              <a:rPr lang="bs-Latn-BA" sz="3200" dirty="0" smtClean="0">
                <a:solidFill>
                  <a:schemeClr val="bg1"/>
                </a:solidFill>
              </a:rPr>
              <a:t>); </a:t>
            </a:r>
          </a:p>
          <a:p>
            <a:pPr algn="just"/>
            <a:r>
              <a:rPr lang="bs-Latn-BA" sz="3200" dirty="0">
                <a:solidFill>
                  <a:schemeClr val="bg1"/>
                </a:solidFill>
              </a:rPr>
              <a:t>D</a:t>
            </a:r>
            <a:r>
              <a:rPr lang="vi-VN" sz="3200" dirty="0" smtClean="0">
                <a:solidFill>
                  <a:schemeClr val="bg1"/>
                </a:solidFill>
              </a:rPr>
              <a:t>ržavne garancije</a:t>
            </a:r>
            <a:r>
              <a:rPr lang="hr-HR" sz="32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dirty="0" smtClean="0">
                <a:solidFill>
                  <a:schemeClr val="bg1"/>
                </a:solidFill>
                <a:effectLst/>
              </a:rPr>
              <a:t>ŠTA JOŠ NIJE JPP?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30942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bs-Latn-BA" dirty="0" smtClean="0">
              <a:solidFill>
                <a:schemeClr val="bg1"/>
              </a:solidFill>
            </a:endParaRPr>
          </a:p>
          <a:p>
            <a:pPr marL="109728" indent="0" algn="ctr">
              <a:buNone/>
            </a:pPr>
            <a:endParaRPr lang="bs-Latn-BA" sz="4000" dirty="0" smtClean="0">
              <a:solidFill>
                <a:schemeClr val="bg1"/>
              </a:solidFill>
            </a:endParaRPr>
          </a:p>
          <a:p>
            <a:pPr marL="109728" indent="0" algn="ctr">
              <a:buNone/>
            </a:pPr>
            <a:r>
              <a:rPr lang="bs-Latn-BA" sz="4000" dirty="0" smtClean="0">
                <a:solidFill>
                  <a:schemeClr val="bg1"/>
                </a:solidFill>
              </a:rPr>
              <a:t>IZVORI PRAVA EU </a:t>
            </a:r>
            <a:r>
              <a:rPr lang="bs-Latn-BA" sz="4000" dirty="0">
                <a:solidFill>
                  <a:schemeClr val="bg1"/>
                </a:solidFill>
              </a:rPr>
              <a:t>U OBLASTI JAVNO – PRIVATNOG PARTNERSTVA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bs-Latn-BA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0693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v"/>
            </a:pPr>
            <a:endParaRPr lang="hr-HR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hr-HR" dirty="0" smtClean="0">
                <a:solidFill>
                  <a:schemeClr val="bg1"/>
                </a:solidFill>
              </a:rPr>
              <a:t>Izvori primarnog prava i</a:t>
            </a:r>
          </a:p>
          <a:p>
            <a:pPr lvl="0" algn="just">
              <a:buFont typeface="Wingdings" pitchFamily="2" charset="2"/>
              <a:buChar char="v"/>
            </a:pPr>
            <a:endParaRPr lang="hr-HR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bs-Latn-BA" dirty="0" smtClean="0">
                <a:solidFill>
                  <a:schemeClr val="bg1"/>
                </a:solidFill>
              </a:rPr>
              <a:t>Izvori sekundarnog prava (uredbe, direktive, soft low, odluke).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dirty="0">
                <a:solidFill>
                  <a:schemeClr val="bg1"/>
                </a:solidFill>
                <a:effectLst/>
              </a:rPr>
              <a:t>KOMUNITARNI INSTRUMENTI U OBLASTI JPP-a</a:t>
            </a:r>
          </a:p>
        </p:txBody>
      </p:sp>
    </p:spTree>
    <p:extLst>
      <p:ext uri="{BB962C8B-B14F-4D97-AF65-F5344CB8AC3E}">
        <p14:creationId xmlns:p14="http://schemas.microsoft.com/office/powerpoint/2010/main" val="131362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lvl="8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v"/>
            </a:pPr>
            <a:endParaRPr lang="hr-HR" sz="25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4000" dirty="0" smtClean="0">
                <a:solidFill>
                  <a:schemeClr val="bg1"/>
                </a:solidFill>
              </a:rPr>
              <a:t>Javno </a:t>
            </a:r>
            <a:r>
              <a:rPr lang="hr-HR" sz="4000" dirty="0">
                <a:solidFill>
                  <a:schemeClr val="bg1"/>
                </a:solidFill>
              </a:rPr>
              <a:t>– privatno partnerstvo (engl. Public Private Partnership, PPP, 3P, njem</a:t>
            </a:r>
            <a:r>
              <a:rPr lang="hr-HR" sz="4000" dirty="0" smtClean="0">
                <a:solidFill>
                  <a:schemeClr val="bg1"/>
                </a:solidFill>
              </a:rPr>
              <a:t>.</a:t>
            </a:r>
            <a:r>
              <a:rPr lang="bs-Latn-BA" sz="4000" dirty="0" smtClean="0">
                <a:solidFill>
                  <a:schemeClr val="bg1"/>
                </a:solidFill>
              </a:rPr>
              <a:t>)</a:t>
            </a:r>
          </a:p>
          <a:p>
            <a:pPr marL="109728" indent="0" algn="just">
              <a:buNone/>
            </a:pPr>
            <a:endParaRPr lang="hr-HR" sz="40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4000" dirty="0" smtClean="0">
                <a:solidFill>
                  <a:schemeClr val="bg1"/>
                </a:solidFill>
              </a:rPr>
              <a:t>Britanija: </a:t>
            </a:r>
            <a:r>
              <a:rPr lang="vi-VN" sz="4000" dirty="0" smtClean="0">
                <a:solidFill>
                  <a:schemeClr val="bg1"/>
                </a:solidFill>
              </a:rPr>
              <a:t>„privatno </a:t>
            </a:r>
            <a:r>
              <a:rPr lang="vi-VN" sz="4000" dirty="0">
                <a:solidFill>
                  <a:schemeClr val="bg1"/>
                </a:solidFill>
              </a:rPr>
              <a:t>– </a:t>
            </a:r>
            <a:r>
              <a:rPr lang="vi-VN" sz="4000" dirty="0" smtClean="0">
                <a:solidFill>
                  <a:schemeClr val="bg1"/>
                </a:solidFill>
              </a:rPr>
              <a:t>finansijsk</a:t>
            </a:r>
            <a:r>
              <a:rPr lang="bs-Latn-BA" sz="4000" dirty="0" smtClean="0">
                <a:solidFill>
                  <a:schemeClr val="bg1"/>
                </a:solidFill>
              </a:rPr>
              <a:t>a</a:t>
            </a:r>
            <a:r>
              <a:rPr lang="vi-VN" sz="4000" dirty="0" smtClean="0">
                <a:solidFill>
                  <a:schemeClr val="bg1"/>
                </a:solidFill>
              </a:rPr>
              <a:t> inicijativ</a:t>
            </a:r>
            <a:r>
              <a:rPr lang="bs-Latn-BA" sz="4000" dirty="0" smtClean="0">
                <a:solidFill>
                  <a:schemeClr val="bg1"/>
                </a:solidFill>
              </a:rPr>
              <a:t>a</a:t>
            </a:r>
            <a:r>
              <a:rPr lang="vi-VN" sz="4000" dirty="0" smtClean="0">
                <a:solidFill>
                  <a:schemeClr val="bg1"/>
                </a:solidFill>
              </a:rPr>
              <a:t>“ </a:t>
            </a:r>
            <a:r>
              <a:rPr lang="vi-VN" sz="4000" dirty="0">
                <a:solidFill>
                  <a:schemeClr val="bg1"/>
                </a:solidFill>
              </a:rPr>
              <a:t>(PFI</a:t>
            </a:r>
            <a:r>
              <a:rPr lang="vi-VN" sz="4000" dirty="0" smtClean="0">
                <a:solidFill>
                  <a:schemeClr val="bg1"/>
                </a:solidFill>
              </a:rPr>
              <a:t>)</a:t>
            </a:r>
            <a:r>
              <a:rPr lang="bs-Latn-BA" sz="4000" dirty="0" smtClean="0">
                <a:solidFill>
                  <a:schemeClr val="bg1"/>
                </a:solidFill>
              </a:rPr>
              <a:t> </a:t>
            </a:r>
            <a:r>
              <a:rPr lang="vi-VN" sz="4000" dirty="0" smtClean="0">
                <a:solidFill>
                  <a:schemeClr val="bg1"/>
                </a:solidFill>
              </a:rPr>
              <a:t>i </a:t>
            </a:r>
            <a:r>
              <a:rPr lang="vi-VN" sz="4000" dirty="0">
                <a:solidFill>
                  <a:schemeClr val="bg1"/>
                </a:solidFill>
              </a:rPr>
              <a:t>„P-P </a:t>
            </a:r>
            <a:r>
              <a:rPr lang="vi-VN" sz="4000" dirty="0" smtClean="0">
                <a:solidFill>
                  <a:schemeClr val="bg1"/>
                </a:solidFill>
              </a:rPr>
              <a:t>partnerstvo</a:t>
            </a:r>
            <a:r>
              <a:rPr lang="bs-Latn-BA" sz="4000" dirty="0" smtClean="0">
                <a:solidFill>
                  <a:schemeClr val="bg1"/>
                </a:solidFill>
              </a:rPr>
              <a:t>; Malezija i Japan: </a:t>
            </a:r>
            <a:r>
              <a:rPr lang="vi-VN" sz="4000" dirty="0" smtClean="0">
                <a:solidFill>
                  <a:schemeClr val="bg1"/>
                </a:solidFill>
              </a:rPr>
              <a:t>„privatno </a:t>
            </a:r>
            <a:r>
              <a:rPr lang="vi-VN" sz="4000" dirty="0">
                <a:solidFill>
                  <a:schemeClr val="bg1"/>
                </a:solidFill>
              </a:rPr>
              <a:t>– </a:t>
            </a:r>
            <a:r>
              <a:rPr lang="vi-VN" sz="4000" dirty="0" smtClean="0">
                <a:solidFill>
                  <a:schemeClr val="bg1"/>
                </a:solidFill>
              </a:rPr>
              <a:t>finansijsk</a:t>
            </a:r>
            <a:r>
              <a:rPr lang="bs-Latn-BA" sz="4000" dirty="0" smtClean="0">
                <a:solidFill>
                  <a:schemeClr val="bg1"/>
                </a:solidFill>
              </a:rPr>
              <a:t>a</a:t>
            </a:r>
            <a:r>
              <a:rPr lang="vi-VN" sz="4000" dirty="0" smtClean="0">
                <a:solidFill>
                  <a:schemeClr val="bg1"/>
                </a:solidFill>
              </a:rPr>
              <a:t> inicijativ</a:t>
            </a:r>
            <a:r>
              <a:rPr lang="bs-Latn-BA" sz="4000" dirty="0" smtClean="0">
                <a:solidFill>
                  <a:schemeClr val="bg1"/>
                </a:solidFill>
              </a:rPr>
              <a:t>a</a:t>
            </a:r>
            <a:r>
              <a:rPr lang="vi-VN" sz="4000" dirty="0" smtClean="0">
                <a:solidFill>
                  <a:schemeClr val="bg1"/>
                </a:solidFill>
              </a:rPr>
              <a:t>“ </a:t>
            </a:r>
            <a:r>
              <a:rPr lang="vi-VN" sz="4000" dirty="0">
                <a:solidFill>
                  <a:schemeClr val="bg1"/>
                </a:solidFill>
              </a:rPr>
              <a:t>(PFI</a:t>
            </a:r>
            <a:r>
              <a:rPr lang="vi-VN" sz="4000" dirty="0" smtClean="0">
                <a:solidFill>
                  <a:schemeClr val="bg1"/>
                </a:solidFill>
              </a:rPr>
              <a:t>)</a:t>
            </a:r>
            <a:r>
              <a:rPr lang="bs-Latn-BA" sz="4000" dirty="0" smtClean="0">
                <a:solidFill>
                  <a:schemeClr val="bg1"/>
                </a:solidFill>
              </a:rPr>
              <a:t>; </a:t>
            </a:r>
            <a:r>
              <a:rPr lang="vi-VN" sz="4000" dirty="0" smtClean="0">
                <a:solidFill>
                  <a:schemeClr val="bg1"/>
                </a:solidFill>
              </a:rPr>
              <a:t>Svjetska </a:t>
            </a:r>
            <a:r>
              <a:rPr lang="vi-VN" sz="4000" dirty="0">
                <a:solidFill>
                  <a:schemeClr val="bg1"/>
                </a:solidFill>
              </a:rPr>
              <a:t>banka i Južna </a:t>
            </a:r>
            <a:r>
              <a:rPr lang="vi-VN" sz="4000" dirty="0" smtClean="0">
                <a:solidFill>
                  <a:schemeClr val="bg1"/>
                </a:solidFill>
              </a:rPr>
              <a:t>Koreja</a:t>
            </a:r>
            <a:r>
              <a:rPr lang="bs-Latn-BA" sz="4000" dirty="0" smtClean="0">
                <a:solidFill>
                  <a:schemeClr val="bg1"/>
                </a:solidFill>
              </a:rPr>
              <a:t>: </a:t>
            </a:r>
            <a:r>
              <a:rPr lang="vi-VN" sz="4000" dirty="0" smtClean="0">
                <a:solidFill>
                  <a:schemeClr val="bg1"/>
                </a:solidFill>
              </a:rPr>
              <a:t>„</a:t>
            </a:r>
            <a:r>
              <a:rPr lang="vi-VN" sz="4000" dirty="0">
                <a:solidFill>
                  <a:schemeClr val="bg1"/>
                </a:solidFill>
              </a:rPr>
              <a:t>privatno učešće u infrastrukturi“ (PPI, Private Participation in Infrastructure</a:t>
            </a:r>
            <a:r>
              <a:rPr lang="vi-VN" sz="4000" dirty="0" smtClean="0">
                <a:solidFill>
                  <a:schemeClr val="bg1"/>
                </a:solidFill>
              </a:rPr>
              <a:t>)</a:t>
            </a:r>
            <a:r>
              <a:rPr lang="bs-Latn-BA" sz="4000" dirty="0" smtClean="0">
                <a:solidFill>
                  <a:schemeClr val="bg1"/>
                </a:solidFill>
              </a:rPr>
              <a:t>; </a:t>
            </a:r>
            <a:r>
              <a:rPr lang="bs-Latn-BA" sz="4000" dirty="0" err="1" smtClean="0">
                <a:solidFill>
                  <a:schemeClr val="bg1"/>
                </a:solidFill>
              </a:rPr>
              <a:t>razvojno</a:t>
            </a:r>
            <a:r>
              <a:rPr lang="bs-Latn-BA" sz="4000" dirty="0" smtClean="0">
                <a:solidFill>
                  <a:schemeClr val="bg1"/>
                </a:solidFill>
              </a:rPr>
              <a:t> </a:t>
            </a:r>
            <a:r>
              <a:rPr lang="vi-VN" sz="4000" dirty="0" smtClean="0">
                <a:solidFill>
                  <a:schemeClr val="bg1"/>
                </a:solidFill>
              </a:rPr>
              <a:t>bankarstv</a:t>
            </a:r>
            <a:r>
              <a:rPr lang="bs-Latn-BA" sz="4000" dirty="0" smtClean="0">
                <a:solidFill>
                  <a:schemeClr val="bg1"/>
                </a:solidFill>
              </a:rPr>
              <a:t>o: „U</a:t>
            </a:r>
            <a:r>
              <a:rPr lang="vi-VN" sz="4000" dirty="0" smtClean="0">
                <a:solidFill>
                  <a:schemeClr val="bg1"/>
                </a:solidFill>
              </a:rPr>
              <a:t>češć</a:t>
            </a:r>
            <a:r>
              <a:rPr lang="bs-Latn-BA" sz="4000" dirty="0" smtClean="0">
                <a:solidFill>
                  <a:schemeClr val="bg1"/>
                </a:solidFill>
              </a:rPr>
              <a:t>e</a:t>
            </a:r>
            <a:r>
              <a:rPr lang="vi-VN" sz="4000" dirty="0" smtClean="0">
                <a:solidFill>
                  <a:schemeClr val="bg1"/>
                </a:solidFill>
              </a:rPr>
              <a:t> </a:t>
            </a:r>
            <a:r>
              <a:rPr lang="vi-VN" sz="4000" dirty="0">
                <a:solidFill>
                  <a:schemeClr val="bg1"/>
                </a:solidFill>
              </a:rPr>
              <a:t>privatnog sektora“ (PSP, Private-Sector Participation</a:t>
            </a:r>
            <a:r>
              <a:rPr lang="vi-VN" sz="4000" dirty="0" smtClean="0">
                <a:solidFill>
                  <a:schemeClr val="bg1"/>
                </a:solidFill>
              </a:rPr>
              <a:t>)</a:t>
            </a:r>
            <a:r>
              <a:rPr lang="bs-Latn-BA" sz="4000" dirty="0" smtClean="0">
                <a:solidFill>
                  <a:schemeClr val="bg1"/>
                </a:solidFill>
              </a:rPr>
              <a:t>; A</a:t>
            </a:r>
            <a:r>
              <a:rPr lang="vi-VN" sz="4000" dirty="0" smtClean="0">
                <a:solidFill>
                  <a:schemeClr val="bg1"/>
                </a:solidFill>
              </a:rPr>
              <a:t>ustralij</a:t>
            </a:r>
            <a:r>
              <a:rPr lang="bs-Latn-BA" sz="4000" dirty="0" smtClean="0">
                <a:solidFill>
                  <a:schemeClr val="bg1"/>
                </a:solidFill>
              </a:rPr>
              <a:t>a: </a:t>
            </a:r>
            <a:r>
              <a:rPr lang="vi-VN" sz="4000" dirty="0" smtClean="0">
                <a:solidFill>
                  <a:schemeClr val="bg1"/>
                </a:solidFill>
              </a:rPr>
              <a:t>„</a:t>
            </a:r>
            <a:r>
              <a:rPr lang="vi-VN" sz="4000" dirty="0">
                <a:solidFill>
                  <a:schemeClr val="bg1"/>
                </a:solidFill>
              </a:rPr>
              <a:t>privatno finansirani projekti“ (PFP, Privately-Financed Projects</a:t>
            </a:r>
            <a:r>
              <a:rPr lang="vi-VN" sz="4000" dirty="0" smtClean="0">
                <a:solidFill>
                  <a:schemeClr val="bg1"/>
                </a:solidFill>
              </a:rPr>
              <a:t>)</a:t>
            </a:r>
            <a:r>
              <a:rPr lang="bs-Latn-BA" sz="4000" dirty="0" smtClean="0">
                <a:solidFill>
                  <a:schemeClr val="bg1"/>
                </a:solidFill>
              </a:rPr>
              <a:t>.</a:t>
            </a:r>
            <a:endParaRPr lang="hr-HR" sz="4000" dirty="0" smtClean="0">
              <a:solidFill>
                <a:schemeClr val="bg1"/>
              </a:solidFill>
            </a:endParaRPr>
          </a:p>
          <a:p>
            <a:pPr marL="109728" indent="0" algn="just">
              <a:buNone/>
            </a:pPr>
            <a:endParaRPr lang="hr-HR" sz="3200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hr-HR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hr-HR" dirty="0" smtClean="0"/>
          </a:p>
          <a:p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9728" indent="0" algn="ctr"/>
            <a:r>
              <a:rPr lang="hr-HR" dirty="0" smtClean="0">
                <a:solidFill>
                  <a:schemeClr val="bg1"/>
                </a:solidFill>
                <a:effectLst/>
              </a:rPr>
              <a:t>TERMIN JPP?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52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v"/>
            </a:pPr>
            <a:endParaRPr lang="hr-HR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bs-Latn-BA" dirty="0" smtClean="0">
                <a:solidFill>
                  <a:schemeClr val="bg1"/>
                </a:solidFill>
              </a:rPr>
              <a:t>Slobode kretanja roba, usluga, kapitala i radne snage;</a:t>
            </a:r>
          </a:p>
          <a:p>
            <a:pPr lvl="0" algn="just">
              <a:buFont typeface="Wingdings" pitchFamily="2" charset="2"/>
              <a:buChar char="v"/>
            </a:pPr>
            <a:endParaRPr lang="bs-Latn-BA" dirty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bs-Latn-BA" dirty="0" smtClean="0">
                <a:solidFill>
                  <a:schemeClr val="bg1"/>
                </a:solidFill>
              </a:rPr>
              <a:t>Sloboda transfera podataka.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dirty="0" smtClean="0">
                <a:solidFill>
                  <a:schemeClr val="bg1"/>
                </a:solidFill>
                <a:effectLst/>
              </a:rPr>
              <a:t>ČETIRI VELIKE SLOBODE:</a:t>
            </a:r>
            <a:endParaRPr lang="bs-Latn-BA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0011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11602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bs-Latn-BA" dirty="0"/>
          </a:p>
          <a:p>
            <a:pPr algn="just">
              <a:buFont typeface="Wingdings" pitchFamily="2" charset="2"/>
              <a:buChar char="v"/>
            </a:pPr>
            <a:r>
              <a:rPr lang="hr-HR" sz="2800" dirty="0" smtClean="0">
                <a:solidFill>
                  <a:schemeClr val="bg1"/>
                </a:solidFill>
              </a:rPr>
              <a:t>Jednak tretman i zabrana diskriminacije; </a:t>
            </a:r>
          </a:p>
          <a:p>
            <a:pPr marL="109728" indent="0" algn="just">
              <a:buNone/>
            </a:pPr>
            <a:endParaRPr lang="hr-HR" sz="28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2800" dirty="0" smtClean="0">
                <a:solidFill>
                  <a:schemeClr val="bg1"/>
                </a:solidFill>
              </a:rPr>
              <a:t>Transparentnost;</a:t>
            </a:r>
            <a:endParaRPr lang="bs-Latn-BA" sz="28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hr-HR" sz="28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2800" dirty="0" smtClean="0">
                <a:solidFill>
                  <a:schemeClr val="bg1"/>
                </a:solidFill>
              </a:rPr>
              <a:t>Proporcionalnost; </a:t>
            </a:r>
            <a:endParaRPr lang="bs-Latn-BA" sz="28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hr-HR" sz="28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2800" dirty="0">
                <a:solidFill>
                  <a:schemeClr val="bg1"/>
                </a:solidFill>
              </a:rPr>
              <a:t>N</a:t>
            </a:r>
            <a:r>
              <a:rPr lang="hr-HR" sz="2800" dirty="0" smtClean="0">
                <a:solidFill>
                  <a:schemeClr val="bg1"/>
                </a:solidFill>
              </a:rPr>
              <a:t>ačelo uzajamnog priznanja.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dirty="0" smtClean="0">
                <a:solidFill>
                  <a:schemeClr val="bg1"/>
                </a:solidFill>
              </a:rPr>
              <a:t>OPĆA NAČELA PRAVA EU U OBLASTI TRŽIŠNE KONKURENCIJE 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65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hr-HR" sz="2400" dirty="0" smtClean="0">
                <a:solidFill>
                  <a:schemeClr val="bg1"/>
                </a:solidFill>
              </a:rPr>
              <a:t>Direktiva 2014/25/EU </a:t>
            </a:r>
            <a:r>
              <a:rPr lang="hr-HR" sz="2400" dirty="0">
                <a:solidFill>
                  <a:schemeClr val="bg1"/>
                </a:solidFill>
              </a:rPr>
              <a:t>(„komunalna direktiva</a:t>
            </a:r>
            <a:r>
              <a:rPr lang="hr-HR" sz="2400" dirty="0" smtClean="0">
                <a:solidFill>
                  <a:schemeClr val="bg1"/>
                </a:solidFill>
              </a:rPr>
              <a:t>“);</a:t>
            </a:r>
            <a:endParaRPr lang="hr-HR" sz="2400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2400" dirty="0">
                <a:solidFill>
                  <a:schemeClr val="bg1"/>
                </a:solidFill>
              </a:rPr>
              <a:t>Direktiva </a:t>
            </a:r>
            <a:r>
              <a:rPr lang="hr-HR" sz="2400" dirty="0" smtClean="0">
                <a:solidFill>
                  <a:schemeClr val="bg1"/>
                </a:solidFill>
              </a:rPr>
              <a:t>2014/24/EU („klasična direktiva“);</a:t>
            </a:r>
          </a:p>
          <a:p>
            <a:pPr algn="just">
              <a:buFont typeface="Wingdings" pitchFamily="2" charset="2"/>
              <a:buChar char="v"/>
            </a:pPr>
            <a:r>
              <a:rPr lang="hr-HR" sz="2400">
                <a:solidFill>
                  <a:schemeClr val="bg1"/>
                </a:solidFill>
              </a:rPr>
              <a:t>Direktiva </a:t>
            </a:r>
            <a:r>
              <a:rPr lang="hr-HR" sz="2400" smtClean="0">
                <a:solidFill>
                  <a:schemeClr val="bg1"/>
                </a:solidFill>
              </a:rPr>
              <a:t>2014/26/EU </a:t>
            </a:r>
            <a:r>
              <a:rPr lang="hr-HR" sz="2400" dirty="0" smtClean="0">
                <a:solidFill>
                  <a:schemeClr val="bg1"/>
                </a:solidFill>
              </a:rPr>
              <a:t>(„Direktiva o koncesijama“);</a:t>
            </a:r>
          </a:p>
          <a:p>
            <a:pPr lvl="0" algn="just">
              <a:buFont typeface="Wingdings" pitchFamily="2" charset="2"/>
              <a:buChar char="v"/>
            </a:pPr>
            <a:r>
              <a:rPr lang="hr-HR" sz="2400" dirty="0" smtClean="0">
                <a:solidFill>
                  <a:schemeClr val="bg1"/>
                </a:solidFill>
              </a:rPr>
              <a:t>Subjekti iz javnog sektora (</a:t>
            </a:r>
            <a:r>
              <a:rPr lang="bs-Latn-BA" sz="2400" dirty="0" smtClean="0">
                <a:solidFill>
                  <a:schemeClr val="bg1"/>
                </a:solidFill>
              </a:rPr>
              <a:t>tijela vlasti, tijela </a:t>
            </a:r>
            <a:r>
              <a:rPr lang="hr-HR" sz="2400" dirty="0" smtClean="0">
                <a:solidFill>
                  <a:schemeClr val="bg1"/>
                </a:solidFill>
              </a:rPr>
              <a:t>kojima upravljaju organi vlasti i njihove izvedenice; javna preduzeća); </a:t>
            </a:r>
          </a:p>
          <a:p>
            <a:pPr algn="just">
              <a:buFont typeface="Wingdings" pitchFamily="2" charset="2"/>
              <a:buChar char="v"/>
            </a:pPr>
            <a:r>
              <a:rPr lang="hr-HR" sz="2400" dirty="0" smtClean="0">
                <a:solidFill>
                  <a:schemeClr val="bg1"/>
                </a:solidFill>
              </a:rPr>
              <a:t>Javni ugovori (naplatni, formalni, predmet izvođenje </a:t>
            </a:r>
            <a:r>
              <a:rPr lang="hr-HR" sz="2400" dirty="0">
                <a:solidFill>
                  <a:schemeClr val="bg1"/>
                </a:solidFill>
              </a:rPr>
              <a:t>javnih radova, </a:t>
            </a:r>
            <a:r>
              <a:rPr lang="hr-HR" sz="2400" dirty="0" smtClean="0">
                <a:solidFill>
                  <a:schemeClr val="bg1"/>
                </a:solidFill>
              </a:rPr>
              <a:t>nabavke </a:t>
            </a:r>
            <a:r>
              <a:rPr lang="hr-HR" sz="2400" dirty="0">
                <a:solidFill>
                  <a:schemeClr val="bg1"/>
                </a:solidFill>
              </a:rPr>
              <a:t>robe ili </a:t>
            </a:r>
            <a:r>
              <a:rPr lang="hr-HR" sz="2400" dirty="0" smtClean="0">
                <a:solidFill>
                  <a:schemeClr val="bg1"/>
                </a:solidFill>
              </a:rPr>
              <a:t>pružanje usluga);</a:t>
            </a:r>
          </a:p>
          <a:p>
            <a:pPr algn="just">
              <a:buFont typeface="Wingdings" pitchFamily="2" charset="2"/>
              <a:buChar char="v"/>
            </a:pPr>
            <a:r>
              <a:rPr lang="hr-HR" sz="2400" dirty="0" smtClean="0">
                <a:solidFill>
                  <a:schemeClr val="bg1"/>
                </a:solidFill>
              </a:rPr>
              <a:t>Postupci: otvoreni </a:t>
            </a:r>
            <a:r>
              <a:rPr lang="hr-HR" sz="2400" dirty="0">
                <a:solidFill>
                  <a:schemeClr val="bg1"/>
                </a:solidFill>
              </a:rPr>
              <a:t>postupak, ograničeni postupak i </a:t>
            </a:r>
            <a:r>
              <a:rPr lang="hr-HR" sz="2400" dirty="0" smtClean="0">
                <a:solidFill>
                  <a:schemeClr val="bg1"/>
                </a:solidFill>
              </a:rPr>
              <a:t>pregovarački postupak, </a:t>
            </a:r>
            <a:r>
              <a:rPr lang="hr-HR" sz="2400" u="sng" dirty="0" smtClean="0">
                <a:solidFill>
                  <a:schemeClr val="bg1"/>
                </a:solidFill>
              </a:rPr>
              <a:t>konkurentski dijalog</a:t>
            </a:r>
            <a:r>
              <a:rPr lang="hr-HR" sz="2400" dirty="0" smtClean="0">
                <a:solidFill>
                  <a:schemeClr val="bg1"/>
                </a:solidFill>
              </a:rPr>
              <a:t>.</a:t>
            </a:r>
          </a:p>
          <a:p>
            <a:endParaRPr lang="hr-HR" sz="2800" dirty="0">
              <a:solidFill>
                <a:schemeClr val="bg1"/>
              </a:solidFill>
            </a:endParaRPr>
          </a:p>
          <a:p>
            <a:pPr algn="just"/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>
                <a:solidFill>
                  <a:schemeClr val="bg1"/>
                </a:solidFill>
              </a:rPr>
              <a:t>DIREKTIVE EU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9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hr-HR" sz="1800" dirty="0" smtClean="0">
                <a:solidFill>
                  <a:schemeClr val="bg1"/>
                </a:solidFill>
              </a:rPr>
              <a:t>Saopštenje Komisije </a:t>
            </a:r>
            <a:r>
              <a:rPr lang="hr-HR" sz="1800" dirty="0">
                <a:solidFill>
                  <a:schemeClr val="bg1"/>
                </a:solidFill>
              </a:rPr>
              <a:t>o tumačenju odredbi komunitarnog prava koje se primjenjuje na </a:t>
            </a:r>
            <a:r>
              <a:rPr lang="hr-HR" sz="1800" dirty="0" smtClean="0">
                <a:solidFill>
                  <a:schemeClr val="bg1"/>
                </a:solidFill>
              </a:rPr>
              <a:t>koncesije (2000); </a:t>
            </a:r>
          </a:p>
          <a:p>
            <a:pPr lvl="0" algn="just">
              <a:buFont typeface="Wingdings" pitchFamily="2" charset="2"/>
              <a:buChar char="v"/>
            </a:pPr>
            <a:r>
              <a:rPr lang="hr-HR" sz="1800" dirty="0" smtClean="0">
                <a:solidFill>
                  <a:schemeClr val="bg1"/>
                </a:solidFill>
              </a:rPr>
              <a:t>Zelena </a:t>
            </a:r>
            <a:r>
              <a:rPr lang="hr-HR" sz="1800" dirty="0">
                <a:solidFill>
                  <a:schemeClr val="bg1"/>
                </a:solidFill>
              </a:rPr>
              <a:t>knjiga o </a:t>
            </a:r>
            <a:r>
              <a:rPr lang="hr-HR" sz="1800" dirty="0" smtClean="0">
                <a:solidFill>
                  <a:schemeClr val="bg1"/>
                </a:solidFill>
              </a:rPr>
              <a:t>JPP i </a:t>
            </a:r>
            <a:r>
              <a:rPr lang="hr-HR" sz="1800" dirty="0">
                <a:solidFill>
                  <a:schemeClr val="bg1"/>
                </a:solidFill>
              </a:rPr>
              <a:t>komunitarnom pravu javnih ugovora i </a:t>
            </a:r>
            <a:r>
              <a:rPr lang="hr-HR" sz="1800" dirty="0" smtClean="0">
                <a:solidFill>
                  <a:schemeClr val="bg1"/>
                </a:solidFill>
              </a:rPr>
              <a:t>koncesija (2004.), definicija JPP (</a:t>
            </a:r>
            <a:r>
              <a:rPr lang="hr-HR" sz="1800" dirty="0">
                <a:solidFill>
                  <a:schemeClr val="bg1"/>
                </a:solidFill>
              </a:rPr>
              <a:t>Relativno dugo trajanje </a:t>
            </a:r>
            <a:r>
              <a:rPr lang="hr-HR" sz="1800" dirty="0" smtClean="0">
                <a:solidFill>
                  <a:schemeClr val="bg1"/>
                </a:solidFill>
              </a:rPr>
              <a:t>partnerstva + finansiranje </a:t>
            </a:r>
            <a:r>
              <a:rPr lang="hr-HR" sz="1800" dirty="0">
                <a:solidFill>
                  <a:schemeClr val="bg1"/>
                </a:solidFill>
              </a:rPr>
              <a:t>javnih projekata djelomično od privatnog </a:t>
            </a:r>
            <a:r>
              <a:rPr lang="hr-HR" sz="1800" dirty="0" smtClean="0">
                <a:solidFill>
                  <a:schemeClr val="bg1"/>
                </a:solidFill>
              </a:rPr>
              <a:t>partnera + interes privatnog partnera jeste dobit a javnog ostvarivanje projektnih ciljeva + prenos dijela rizika), podjela JPP </a:t>
            </a:r>
            <a:r>
              <a:rPr lang="hr-HR" sz="1800" dirty="0">
                <a:solidFill>
                  <a:schemeClr val="bg1"/>
                </a:solidFill>
              </a:rPr>
              <a:t>(</a:t>
            </a:r>
            <a:r>
              <a:rPr lang="hr-HR" sz="1800" dirty="0" smtClean="0">
                <a:solidFill>
                  <a:schemeClr val="bg1"/>
                </a:solidFill>
              </a:rPr>
              <a:t>statusno </a:t>
            </a:r>
            <a:r>
              <a:rPr lang="hr-HR" sz="1800" dirty="0">
                <a:solidFill>
                  <a:schemeClr val="bg1"/>
                </a:solidFill>
              </a:rPr>
              <a:t>i </a:t>
            </a:r>
            <a:r>
              <a:rPr lang="hr-HR" sz="1800" dirty="0" smtClean="0">
                <a:solidFill>
                  <a:schemeClr val="bg1"/>
                </a:solidFill>
              </a:rPr>
              <a:t>ugovorno);  </a:t>
            </a:r>
          </a:p>
          <a:p>
            <a:pPr algn="just">
              <a:buFont typeface="Wingdings" pitchFamily="2" charset="2"/>
              <a:buChar char="v"/>
            </a:pPr>
            <a:r>
              <a:rPr lang="hr-HR" sz="1800" dirty="0" smtClean="0">
                <a:solidFill>
                  <a:schemeClr val="bg1"/>
                </a:solidFill>
              </a:rPr>
              <a:t>Saopštenje o </a:t>
            </a:r>
            <a:r>
              <a:rPr lang="hr-HR" sz="1800" dirty="0">
                <a:solidFill>
                  <a:schemeClr val="bg1"/>
                </a:solidFill>
              </a:rPr>
              <a:t>primjeni komunitarnog prava javnih nabavki i koncesija na statusno </a:t>
            </a:r>
            <a:r>
              <a:rPr lang="hr-HR" sz="1800" dirty="0" smtClean="0">
                <a:solidFill>
                  <a:schemeClr val="bg1"/>
                </a:solidFill>
              </a:rPr>
              <a:t>JPP (2008.);</a:t>
            </a:r>
          </a:p>
          <a:p>
            <a:pPr algn="just">
              <a:buFont typeface="Wingdings" pitchFamily="2" charset="2"/>
              <a:buChar char="v"/>
            </a:pPr>
            <a:r>
              <a:rPr lang="hr-HR" sz="1800" dirty="0" smtClean="0">
                <a:solidFill>
                  <a:schemeClr val="bg1"/>
                </a:solidFill>
              </a:rPr>
              <a:t>Rezolucija </a:t>
            </a:r>
            <a:r>
              <a:rPr lang="hr-HR" sz="1800" dirty="0">
                <a:solidFill>
                  <a:schemeClr val="bg1"/>
                </a:solidFill>
              </a:rPr>
              <a:t>o </a:t>
            </a:r>
            <a:r>
              <a:rPr lang="hr-HR" sz="1800" dirty="0" smtClean="0">
                <a:solidFill>
                  <a:schemeClr val="bg1"/>
                </a:solidFill>
              </a:rPr>
              <a:t>JPP i </a:t>
            </a:r>
            <a:r>
              <a:rPr lang="hr-HR" sz="1800" dirty="0">
                <a:solidFill>
                  <a:schemeClr val="bg1"/>
                </a:solidFill>
              </a:rPr>
              <a:t>komunitarnom pravu javnih ugovora i </a:t>
            </a:r>
            <a:r>
              <a:rPr lang="hr-HR" sz="1800" dirty="0" smtClean="0">
                <a:solidFill>
                  <a:schemeClr val="bg1"/>
                </a:solidFill>
              </a:rPr>
              <a:t>koncesija (2006.) te </a:t>
            </a:r>
          </a:p>
          <a:p>
            <a:pPr algn="just">
              <a:buFont typeface="Wingdings" pitchFamily="2" charset="2"/>
              <a:buChar char="v"/>
            </a:pPr>
            <a:r>
              <a:rPr lang="hr-HR" sz="1800" dirty="0" smtClean="0">
                <a:solidFill>
                  <a:schemeClr val="bg1"/>
                </a:solidFill>
              </a:rPr>
              <a:t>Saopštenje Komisije </a:t>
            </a:r>
            <a:r>
              <a:rPr lang="hr-HR" sz="1800" dirty="0">
                <a:solidFill>
                  <a:schemeClr val="bg1"/>
                </a:solidFill>
              </a:rPr>
              <a:t>Evropskom parlamentu, vijeću, Evropskom ekonomskom i socijalnom odboru te Odboru </a:t>
            </a:r>
            <a:r>
              <a:rPr lang="hr-HR" sz="1800" dirty="0" smtClean="0">
                <a:solidFill>
                  <a:schemeClr val="bg1"/>
                </a:solidFill>
              </a:rPr>
              <a:t>regija: </a:t>
            </a:r>
            <a:r>
              <a:rPr lang="hr-HR" sz="1800" dirty="0">
                <a:solidFill>
                  <a:schemeClr val="bg1"/>
                </a:solidFill>
              </a:rPr>
              <a:t>„Pokretanje privatnog i javnog ulaganja za oporavak i dugoročnu strukturalnu promjenu: Razvoj </a:t>
            </a:r>
            <a:r>
              <a:rPr lang="hr-HR" sz="1800" dirty="0" smtClean="0">
                <a:solidFill>
                  <a:schemeClr val="bg1"/>
                </a:solidFill>
              </a:rPr>
              <a:t> JPP-a” (2009.).</a:t>
            </a:r>
            <a:endParaRPr lang="bs-Latn-BA" sz="1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algn="ctr"/>
            <a:r>
              <a:rPr lang="bs-Latn-BA" dirty="0" smtClean="0">
                <a:solidFill>
                  <a:schemeClr val="bg1"/>
                </a:solidFill>
              </a:rPr>
              <a:t>SOFT LOW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09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bs-Latn-BA" dirty="0" smtClean="0">
              <a:solidFill>
                <a:schemeClr val="bg1"/>
              </a:solidFill>
            </a:endParaRPr>
          </a:p>
          <a:p>
            <a:pPr marL="109728" indent="0" algn="ctr">
              <a:buNone/>
            </a:pPr>
            <a:endParaRPr lang="bs-Latn-BA" sz="4000" dirty="0" smtClean="0">
              <a:solidFill>
                <a:schemeClr val="bg1"/>
              </a:solidFill>
            </a:endParaRPr>
          </a:p>
          <a:p>
            <a:pPr marL="109728" indent="0" algn="ctr">
              <a:buNone/>
            </a:pPr>
            <a:r>
              <a:rPr lang="bs-Latn-BA" sz="4000" dirty="0" smtClean="0">
                <a:solidFill>
                  <a:schemeClr val="bg1"/>
                </a:solidFill>
              </a:rPr>
              <a:t>IZVORI PRAVA BIH </a:t>
            </a:r>
            <a:r>
              <a:rPr lang="bs-Latn-BA" sz="4000" dirty="0">
                <a:solidFill>
                  <a:schemeClr val="bg1"/>
                </a:solidFill>
              </a:rPr>
              <a:t>U OBLASTI JAVNO – PRIVATNOG PARTNERSTVA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bs-Latn-BA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3578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PRIMARNO: </a:t>
            </a:r>
            <a:r>
              <a:rPr lang="bs-Latn-BA" sz="2800" dirty="0">
                <a:solidFill>
                  <a:schemeClr val="bg1"/>
                </a:solidFill>
              </a:rPr>
              <a:t>Zakon o javnim </a:t>
            </a:r>
            <a:r>
              <a:rPr lang="bs-Latn-BA" sz="2800" dirty="0" smtClean="0">
                <a:solidFill>
                  <a:schemeClr val="bg1"/>
                </a:solidFill>
              </a:rPr>
              <a:t>nabavkama, </a:t>
            </a:r>
            <a:r>
              <a:rPr lang="bs-Latn-BA" sz="2800" dirty="0">
                <a:solidFill>
                  <a:schemeClr val="bg1"/>
                </a:solidFill>
              </a:rPr>
              <a:t>zakoni o obligacionim odnosima, zakoni o privrednim društvima, zakoni o vlasništvu i drugim stvarnim pravima, </a:t>
            </a:r>
            <a:r>
              <a:rPr lang="bs-Latn-BA" sz="2800" dirty="0" smtClean="0">
                <a:solidFill>
                  <a:schemeClr val="bg1"/>
                </a:solidFill>
              </a:rPr>
              <a:t>zakon </a:t>
            </a:r>
            <a:r>
              <a:rPr lang="bs-Latn-BA" sz="2800" dirty="0">
                <a:solidFill>
                  <a:schemeClr val="bg1"/>
                </a:solidFill>
              </a:rPr>
              <a:t>o stranima ulaganjima, zakoni o koncesijama, potom propisima o javnoj imovini, registraciji poslovnih subjekata, </a:t>
            </a:r>
            <a:r>
              <a:rPr lang="bs-Latn-BA" sz="2800" dirty="0" smtClean="0">
                <a:solidFill>
                  <a:schemeClr val="bg1"/>
                </a:solidFill>
              </a:rPr>
              <a:t>oporezivanju...</a:t>
            </a: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SEKUNDARNO: Zakoni o JPP (nacrt FBIH, RS, BD BIH, 9 kant.propisa).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dirty="0">
                <a:solidFill>
                  <a:schemeClr val="bg1"/>
                </a:solidFill>
                <a:effectLst/>
              </a:rPr>
              <a:t>LEGISLATIVNO UREĐENJE </a:t>
            </a:r>
            <a:br>
              <a:rPr lang="bs-Latn-BA" dirty="0">
                <a:solidFill>
                  <a:schemeClr val="bg1"/>
                </a:solidFill>
                <a:effectLst/>
              </a:rPr>
            </a:br>
            <a:r>
              <a:rPr lang="bs-Latn-BA" dirty="0">
                <a:solidFill>
                  <a:schemeClr val="bg1"/>
                </a:solidFill>
                <a:effectLst/>
              </a:rPr>
              <a:t>JPP-a U BiH 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69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Nacrt ZJPP FBIH</a:t>
            </a:r>
            <a:r>
              <a:rPr lang="hr-HR" sz="2800" dirty="0" smtClean="0">
                <a:solidFill>
                  <a:schemeClr val="bg1"/>
                </a:solidFill>
              </a:rPr>
              <a:t>: „Javno </a:t>
            </a:r>
            <a:r>
              <a:rPr lang="hr-HR" sz="2800" dirty="0">
                <a:solidFill>
                  <a:schemeClr val="bg1"/>
                </a:solidFill>
              </a:rPr>
              <a:t>– privatno partnerstvo je partnerski odnos ... koji se uspostavlja putem ugovora za realizaciju projekata JPP“ </a:t>
            </a:r>
            <a:r>
              <a:rPr lang="hr-HR" sz="2800" dirty="0" smtClean="0">
                <a:solidFill>
                  <a:schemeClr val="bg1"/>
                </a:solidFill>
              </a:rPr>
              <a:t>.</a:t>
            </a:r>
            <a:endParaRPr lang="bs-Latn-BA" sz="2800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ZJPP RS: „</a:t>
            </a:r>
            <a:r>
              <a:rPr lang="vi-VN" sz="2800" dirty="0" smtClean="0">
                <a:solidFill>
                  <a:schemeClr val="bg1"/>
                </a:solidFill>
              </a:rPr>
              <a:t>Za </a:t>
            </a:r>
            <a:r>
              <a:rPr lang="vi-VN" sz="2800" dirty="0">
                <a:solidFill>
                  <a:schemeClr val="bg1"/>
                </a:solidFill>
              </a:rPr>
              <a:t>izbor privatnog partnera koristi se </a:t>
            </a:r>
            <a:r>
              <a:rPr lang="bs-Latn-BA" sz="2800" dirty="0">
                <a:solidFill>
                  <a:schemeClr val="bg1"/>
                </a:solidFill>
              </a:rPr>
              <a:t>natjecateljski dijalog </a:t>
            </a:r>
            <a:r>
              <a:rPr lang="vi-VN" sz="2800" dirty="0">
                <a:solidFill>
                  <a:schemeClr val="bg1"/>
                </a:solidFill>
              </a:rPr>
              <a:t>u skladu sa</a:t>
            </a:r>
            <a:r>
              <a:rPr lang="bs-Latn-BA" sz="2800" dirty="0">
                <a:solidFill>
                  <a:schemeClr val="bg1"/>
                </a:solidFill>
              </a:rPr>
              <a:t> </a:t>
            </a:r>
            <a:r>
              <a:rPr lang="vi-VN" sz="2800" dirty="0">
                <a:solidFill>
                  <a:schemeClr val="bg1"/>
                </a:solidFill>
              </a:rPr>
              <a:t>normama međunarodnog </a:t>
            </a:r>
            <a:r>
              <a:rPr lang="vi-VN" sz="2800" dirty="0" smtClean="0">
                <a:solidFill>
                  <a:schemeClr val="bg1"/>
                </a:solidFill>
              </a:rPr>
              <a:t>prava</a:t>
            </a:r>
            <a:r>
              <a:rPr lang="bs-Latn-BA" sz="2800" dirty="0" smtClean="0">
                <a:solidFill>
                  <a:schemeClr val="bg1"/>
                </a:solidFill>
              </a:rPr>
              <a:t>.“ </a:t>
            </a: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ZJPP TK: „Javni </a:t>
            </a:r>
            <a:r>
              <a:rPr lang="bs-Latn-BA" sz="2800" dirty="0">
                <a:solidFill>
                  <a:schemeClr val="bg1"/>
                </a:solidFill>
              </a:rPr>
              <a:t>i izabrani privatni partner</a:t>
            </a:r>
          </a:p>
          <a:p>
            <a:pPr marL="109728" indent="0" algn="just">
              <a:buNone/>
            </a:pPr>
            <a:r>
              <a:rPr lang="bs-Latn-BA" sz="2800" dirty="0">
                <a:solidFill>
                  <a:schemeClr val="bg1"/>
                </a:solidFill>
              </a:rPr>
              <a:t> </a:t>
            </a:r>
            <a:r>
              <a:rPr lang="bs-Latn-BA" sz="2800" dirty="0" smtClean="0">
                <a:solidFill>
                  <a:schemeClr val="bg1"/>
                </a:solidFill>
              </a:rPr>
              <a:t>  sklapaju </a:t>
            </a:r>
            <a:r>
              <a:rPr lang="bs-Latn-BA" sz="2800" dirty="0">
                <a:solidFill>
                  <a:schemeClr val="bg1"/>
                </a:solidFill>
              </a:rPr>
              <a:t>ugovor o ortakluku, na čiji sadržaj  </a:t>
            </a:r>
            <a:r>
              <a:rPr lang="bs-Latn-BA" sz="2800" dirty="0" smtClean="0">
                <a:solidFill>
                  <a:schemeClr val="bg1"/>
                </a:solidFill>
              </a:rPr>
              <a:t>   </a:t>
            </a:r>
          </a:p>
          <a:p>
            <a:pPr marL="109728" indent="0" algn="just">
              <a:buNone/>
            </a:pPr>
            <a:r>
              <a:rPr lang="bs-Latn-BA" sz="2800" dirty="0">
                <a:solidFill>
                  <a:schemeClr val="bg1"/>
                </a:solidFill>
              </a:rPr>
              <a:t> </a:t>
            </a:r>
            <a:r>
              <a:rPr lang="bs-Latn-BA" sz="2800" dirty="0" smtClean="0">
                <a:solidFill>
                  <a:schemeClr val="bg1"/>
                </a:solidFill>
              </a:rPr>
              <a:t>  se </a:t>
            </a:r>
            <a:r>
              <a:rPr lang="bs-Latn-BA" sz="2800" dirty="0">
                <a:solidFill>
                  <a:schemeClr val="bg1"/>
                </a:solidFill>
              </a:rPr>
              <a:t>primjenjuju </a:t>
            </a:r>
            <a:r>
              <a:rPr lang="bs-Latn-BA" sz="2800" dirty="0" smtClean="0">
                <a:solidFill>
                  <a:schemeClr val="bg1"/>
                </a:solidFill>
              </a:rPr>
              <a:t>odredbe Zakona </a:t>
            </a:r>
            <a:r>
              <a:rPr lang="bs-Latn-BA" sz="2800" dirty="0">
                <a:solidFill>
                  <a:schemeClr val="bg1"/>
                </a:solidFill>
              </a:rPr>
              <a:t>o </a:t>
            </a:r>
            <a:endParaRPr lang="bs-Latn-BA" sz="2800" dirty="0" smtClean="0">
              <a:solidFill>
                <a:schemeClr val="bg1"/>
              </a:solidFill>
            </a:endParaRPr>
          </a:p>
          <a:p>
            <a:pPr marL="109728" indent="0" algn="just">
              <a:buNone/>
            </a:pPr>
            <a:r>
              <a:rPr lang="bs-Latn-BA" sz="2800" dirty="0">
                <a:solidFill>
                  <a:schemeClr val="bg1"/>
                </a:solidFill>
              </a:rPr>
              <a:t> </a:t>
            </a:r>
            <a:r>
              <a:rPr lang="bs-Latn-BA" sz="2800" dirty="0" smtClean="0">
                <a:solidFill>
                  <a:schemeClr val="bg1"/>
                </a:solidFill>
              </a:rPr>
              <a:t>  obligacionim odnosima.“</a:t>
            </a:r>
            <a:endParaRPr lang="bs-Latn-BA" sz="2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dirty="0">
                <a:solidFill>
                  <a:schemeClr val="bg1"/>
                </a:solidFill>
                <a:effectLst/>
              </a:rPr>
              <a:t>LEGISLATIVNO UREĐENJE </a:t>
            </a:r>
            <a:br>
              <a:rPr lang="bs-Latn-BA" dirty="0">
                <a:solidFill>
                  <a:schemeClr val="bg1"/>
                </a:solidFill>
                <a:effectLst/>
              </a:rPr>
            </a:br>
            <a:r>
              <a:rPr lang="bs-Latn-BA" dirty="0">
                <a:solidFill>
                  <a:schemeClr val="bg1"/>
                </a:solidFill>
                <a:effectLst/>
              </a:rPr>
              <a:t>JPP-a U BiH 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73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Nacrt ZJPP FBIH</a:t>
            </a:r>
            <a:r>
              <a:rPr lang="hr-HR" sz="2800" dirty="0" smtClean="0">
                <a:solidFill>
                  <a:schemeClr val="bg1"/>
                </a:solidFill>
              </a:rPr>
              <a:t>: </a:t>
            </a:r>
            <a:r>
              <a:rPr lang="hr-HR" sz="2800" u="sng" dirty="0" smtClean="0">
                <a:solidFill>
                  <a:schemeClr val="bg1"/>
                </a:solidFill>
              </a:rPr>
              <a:t>„Javno </a:t>
            </a:r>
            <a:r>
              <a:rPr lang="hr-HR" sz="2800" u="sng" dirty="0">
                <a:solidFill>
                  <a:schemeClr val="bg1"/>
                </a:solidFill>
              </a:rPr>
              <a:t>– privatno partnerstvo</a:t>
            </a:r>
            <a:r>
              <a:rPr lang="hr-HR" sz="2800" dirty="0">
                <a:solidFill>
                  <a:schemeClr val="bg1"/>
                </a:solidFill>
              </a:rPr>
              <a:t> je partnerski odnos ... koji se uspostavlja putem ugovora za realizaciju </a:t>
            </a:r>
            <a:r>
              <a:rPr lang="hr-HR" sz="2800" u="sng" dirty="0">
                <a:solidFill>
                  <a:schemeClr val="bg1"/>
                </a:solidFill>
              </a:rPr>
              <a:t>projekata JPP</a:t>
            </a:r>
            <a:r>
              <a:rPr lang="hr-HR" sz="2800" dirty="0">
                <a:solidFill>
                  <a:schemeClr val="bg1"/>
                </a:solidFill>
              </a:rPr>
              <a:t>“ </a:t>
            </a:r>
            <a:r>
              <a:rPr lang="hr-HR" sz="2800" dirty="0" smtClean="0">
                <a:solidFill>
                  <a:schemeClr val="bg1"/>
                </a:solidFill>
              </a:rPr>
              <a:t>.</a:t>
            </a:r>
            <a:endParaRPr lang="bs-Latn-BA" sz="2800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ZJPP RS: „</a:t>
            </a:r>
            <a:r>
              <a:rPr lang="vi-VN" sz="2800" dirty="0" smtClean="0">
                <a:solidFill>
                  <a:schemeClr val="bg1"/>
                </a:solidFill>
              </a:rPr>
              <a:t>Za </a:t>
            </a:r>
            <a:r>
              <a:rPr lang="vi-VN" sz="2800" dirty="0">
                <a:solidFill>
                  <a:schemeClr val="bg1"/>
                </a:solidFill>
              </a:rPr>
              <a:t>izbor privatnog partnera koristi se </a:t>
            </a:r>
            <a:r>
              <a:rPr lang="bs-Latn-BA" sz="2800" dirty="0">
                <a:solidFill>
                  <a:schemeClr val="bg1"/>
                </a:solidFill>
              </a:rPr>
              <a:t>natjecateljski dijalog </a:t>
            </a:r>
            <a:r>
              <a:rPr lang="vi-VN" sz="2800" u="sng" dirty="0">
                <a:solidFill>
                  <a:schemeClr val="bg1"/>
                </a:solidFill>
              </a:rPr>
              <a:t>u skladu sa</a:t>
            </a:r>
            <a:r>
              <a:rPr lang="bs-Latn-BA" sz="2800" u="sng" dirty="0">
                <a:solidFill>
                  <a:schemeClr val="bg1"/>
                </a:solidFill>
              </a:rPr>
              <a:t> </a:t>
            </a:r>
            <a:r>
              <a:rPr lang="vi-VN" sz="2800" u="sng" dirty="0">
                <a:solidFill>
                  <a:schemeClr val="bg1"/>
                </a:solidFill>
              </a:rPr>
              <a:t>normama međunarodnog </a:t>
            </a:r>
            <a:r>
              <a:rPr lang="vi-VN" sz="2800" u="sng" dirty="0" smtClean="0">
                <a:solidFill>
                  <a:schemeClr val="bg1"/>
                </a:solidFill>
              </a:rPr>
              <a:t>prava</a:t>
            </a:r>
            <a:r>
              <a:rPr lang="bs-Latn-BA" sz="2800" u="sng" dirty="0" smtClean="0">
                <a:solidFill>
                  <a:schemeClr val="bg1"/>
                </a:solidFill>
              </a:rPr>
              <a:t>.“ </a:t>
            </a: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ZJPP TK: </a:t>
            </a:r>
            <a:r>
              <a:rPr lang="bs-Latn-BA" sz="2800" dirty="0">
                <a:solidFill>
                  <a:schemeClr val="bg1"/>
                </a:solidFill>
              </a:rPr>
              <a:t>„javni i izabrani privatni partner</a:t>
            </a:r>
          </a:p>
          <a:p>
            <a:pPr marL="109728" indent="0" algn="just">
              <a:buNone/>
            </a:pPr>
            <a:r>
              <a:rPr lang="bs-Latn-BA" sz="2800" dirty="0">
                <a:solidFill>
                  <a:schemeClr val="bg1"/>
                </a:solidFill>
              </a:rPr>
              <a:t> </a:t>
            </a:r>
            <a:r>
              <a:rPr lang="bs-Latn-BA" sz="2800" dirty="0" smtClean="0">
                <a:solidFill>
                  <a:schemeClr val="bg1"/>
                </a:solidFill>
              </a:rPr>
              <a:t>  sklapaju </a:t>
            </a:r>
            <a:r>
              <a:rPr lang="bs-Latn-BA" sz="2800" u="sng" dirty="0">
                <a:solidFill>
                  <a:schemeClr val="bg1"/>
                </a:solidFill>
              </a:rPr>
              <a:t>ugovor o ortakluku</a:t>
            </a:r>
            <a:r>
              <a:rPr lang="bs-Latn-BA" sz="2800" dirty="0">
                <a:solidFill>
                  <a:schemeClr val="bg1"/>
                </a:solidFill>
              </a:rPr>
              <a:t>, na čiji sadržaj  </a:t>
            </a:r>
            <a:r>
              <a:rPr lang="bs-Latn-BA" sz="2800" dirty="0" smtClean="0">
                <a:solidFill>
                  <a:schemeClr val="bg1"/>
                </a:solidFill>
              </a:rPr>
              <a:t>   </a:t>
            </a:r>
          </a:p>
          <a:p>
            <a:pPr marL="109728" indent="0" algn="just">
              <a:buNone/>
            </a:pPr>
            <a:r>
              <a:rPr lang="bs-Latn-BA" sz="2800" dirty="0">
                <a:solidFill>
                  <a:schemeClr val="bg1"/>
                </a:solidFill>
              </a:rPr>
              <a:t> </a:t>
            </a:r>
            <a:r>
              <a:rPr lang="bs-Latn-BA" sz="2800" dirty="0" smtClean="0">
                <a:solidFill>
                  <a:schemeClr val="bg1"/>
                </a:solidFill>
              </a:rPr>
              <a:t>  se </a:t>
            </a:r>
            <a:r>
              <a:rPr lang="bs-Latn-BA" sz="2800" dirty="0">
                <a:solidFill>
                  <a:schemeClr val="bg1"/>
                </a:solidFill>
              </a:rPr>
              <a:t>primjenjuju </a:t>
            </a:r>
            <a:r>
              <a:rPr lang="bs-Latn-BA" sz="2800" dirty="0" smtClean="0">
                <a:solidFill>
                  <a:schemeClr val="bg1"/>
                </a:solidFill>
              </a:rPr>
              <a:t>odredbe </a:t>
            </a:r>
            <a:r>
              <a:rPr lang="bs-Latn-BA" sz="2800" u="sng" dirty="0" smtClean="0">
                <a:solidFill>
                  <a:schemeClr val="bg1"/>
                </a:solidFill>
              </a:rPr>
              <a:t>Zakona </a:t>
            </a:r>
            <a:r>
              <a:rPr lang="bs-Latn-BA" sz="2800" u="sng" dirty="0">
                <a:solidFill>
                  <a:schemeClr val="bg1"/>
                </a:solidFill>
              </a:rPr>
              <a:t>o </a:t>
            </a:r>
            <a:endParaRPr lang="bs-Latn-BA" sz="2800" u="sng" dirty="0" smtClean="0">
              <a:solidFill>
                <a:schemeClr val="bg1"/>
              </a:solidFill>
            </a:endParaRPr>
          </a:p>
          <a:p>
            <a:pPr marL="109728" indent="0" algn="just">
              <a:buNone/>
            </a:pPr>
            <a:r>
              <a:rPr lang="bs-Latn-BA" sz="2800" dirty="0">
                <a:solidFill>
                  <a:schemeClr val="bg1"/>
                </a:solidFill>
              </a:rPr>
              <a:t> </a:t>
            </a:r>
            <a:r>
              <a:rPr lang="bs-Latn-BA" sz="2800" dirty="0" smtClean="0">
                <a:solidFill>
                  <a:schemeClr val="bg1"/>
                </a:solidFill>
              </a:rPr>
              <a:t> </a:t>
            </a:r>
            <a:r>
              <a:rPr lang="bs-Latn-BA" sz="2800" u="sng" dirty="0" smtClean="0">
                <a:solidFill>
                  <a:schemeClr val="bg1"/>
                </a:solidFill>
              </a:rPr>
              <a:t> obligacionim odnosima</a:t>
            </a:r>
            <a:r>
              <a:rPr lang="bs-Latn-BA" sz="2800" dirty="0" smtClean="0">
                <a:solidFill>
                  <a:schemeClr val="bg1"/>
                </a:solidFill>
              </a:rPr>
              <a:t>.“</a:t>
            </a:r>
            <a:endParaRPr lang="bs-Latn-BA" sz="2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dirty="0">
                <a:solidFill>
                  <a:schemeClr val="bg1"/>
                </a:solidFill>
                <a:effectLst/>
              </a:rPr>
              <a:t>LEGISLATIVNO UREĐENJE </a:t>
            </a:r>
            <a:br>
              <a:rPr lang="bs-Latn-BA" dirty="0">
                <a:solidFill>
                  <a:schemeClr val="bg1"/>
                </a:solidFill>
                <a:effectLst/>
              </a:rPr>
            </a:br>
            <a:r>
              <a:rPr lang="bs-Latn-BA" dirty="0">
                <a:solidFill>
                  <a:schemeClr val="bg1"/>
                </a:solidFill>
                <a:effectLst/>
              </a:rPr>
              <a:t>JPP-a U BiH 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60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hr-HR" sz="2800" dirty="0" smtClean="0">
                <a:solidFill>
                  <a:schemeClr val="bg1"/>
                </a:solidFill>
              </a:rPr>
              <a:t>DEFINICIJA: Dugoročan</a:t>
            </a:r>
            <a:r>
              <a:rPr lang="hr-HR" sz="2800" dirty="0">
                <a:solidFill>
                  <a:schemeClr val="bg1"/>
                </a:solidFill>
              </a:rPr>
              <a:t>, partnerski odnos između javnog i privatnog partnera, </a:t>
            </a:r>
            <a:r>
              <a:rPr lang="hr-HR" sz="2800" dirty="0" smtClean="0">
                <a:solidFill>
                  <a:schemeClr val="bg1"/>
                </a:solidFill>
              </a:rPr>
              <a:t>radi </a:t>
            </a:r>
            <a:r>
              <a:rPr lang="hr-HR" sz="2800" dirty="0">
                <a:solidFill>
                  <a:schemeClr val="bg1"/>
                </a:solidFill>
              </a:rPr>
              <a:t>zadovoljavanja javnih potreba iz nadležnosti javnog </a:t>
            </a:r>
            <a:r>
              <a:rPr lang="hr-HR" sz="2800" dirty="0" smtClean="0">
                <a:solidFill>
                  <a:schemeClr val="bg1"/>
                </a:solidFill>
              </a:rPr>
              <a:t>partnera</a:t>
            </a:r>
            <a:r>
              <a:rPr lang="hr-HR" sz="2800" dirty="0">
                <a:solidFill>
                  <a:schemeClr val="bg1"/>
                </a:solidFill>
              </a:rPr>
              <a:t>.</a:t>
            </a:r>
            <a:endParaRPr lang="hr-HR" sz="28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>
                <a:solidFill>
                  <a:schemeClr val="bg1"/>
                </a:solidFill>
              </a:rPr>
              <a:t>NAČELA JPP: </a:t>
            </a:r>
            <a:r>
              <a:rPr lang="hr-HR" sz="2800" dirty="0">
                <a:solidFill>
                  <a:schemeClr val="bg1"/>
                </a:solidFill>
              </a:rPr>
              <a:t>Zaštita javnog interesa, slobodnog tržišnog nadmetanja, efikasnosti, jednakog tretmana, uzajamnog priznanja, srazmjernosti, transparentnosti, slobode ugovaranja, zaštite prirodne sredine i promocije održivog razvoja, te zakonitosti (2-10).</a:t>
            </a:r>
          </a:p>
          <a:p>
            <a:pPr algn="just">
              <a:buFont typeface="Wingdings" pitchFamily="2" charset="2"/>
              <a:buChar char="v"/>
            </a:pPr>
            <a:endParaRPr lang="hr-HR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dirty="0">
                <a:solidFill>
                  <a:schemeClr val="bg1"/>
                </a:solidFill>
                <a:effectLst/>
              </a:rPr>
              <a:t>LEGISLATIVNO UREĐENJE </a:t>
            </a:r>
            <a:r>
              <a:rPr lang="bs-Latn-BA" dirty="0" smtClean="0">
                <a:solidFill>
                  <a:schemeClr val="bg1"/>
                </a:solidFill>
                <a:effectLst/>
              </a:rPr>
              <a:t/>
            </a:r>
            <a:br>
              <a:rPr lang="bs-Latn-BA" dirty="0" smtClean="0">
                <a:solidFill>
                  <a:schemeClr val="bg1"/>
                </a:solidFill>
                <a:effectLst/>
              </a:rPr>
            </a:br>
            <a:r>
              <a:rPr lang="bs-Latn-BA" dirty="0" smtClean="0">
                <a:solidFill>
                  <a:schemeClr val="bg1"/>
                </a:solidFill>
                <a:effectLst/>
              </a:rPr>
              <a:t>JPP-a </a:t>
            </a:r>
            <a:r>
              <a:rPr lang="bs-Latn-BA" dirty="0">
                <a:solidFill>
                  <a:schemeClr val="bg1"/>
                </a:solidFill>
                <a:effectLst/>
              </a:rPr>
              <a:t>U BiH </a:t>
            </a:r>
          </a:p>
        </p:txBody>
      </p:sp>
    </p:spTree>
    <p:extLst>
      <p:ext uri="{BB962C8B-B14F-4D97-AF65-F5344CB8AC3E}">
        <p14:creationId xmlns:p14="http://schemas.microsoft.com/office/powerpoint/2010/main" val="344402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bs-Latn-BA" sz="2800" dirty="0" smtClean="0">
                <a:solidFill>
                  <a:schemeClr val="bg1"/>
                </a:solidFill>
              </a:rPr>
              <a:t>SUBJEKTI:</a:t>
            </a:r>
            <a:endParaRPr lang="bs-Latn-BA" sz="2800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2800" dirty="0" smtClean="0">
                <a:solidFill>
                  <a:schemeClr val="bg1"/>
                </a:solidFill>
              </a:rPr>
              <a:t>Javni partner (pravno lice – administrativna jedinica/ustanova/privredno društvo) i</a:t>
            </a:r>
          </a:p>
          <a:p>
            <a:pPr algn="just">
              <a:buFont typeface="Wingdings" pitchFamily="2" charset="2"/>
              <a:buChar char="v"/>
            </a:pPr>
            <a:r>
              <a:rPr lang="hr-HR" sz="2800" dirty="0" smtClean="0">
                <a:solidFill>
                  <a:schemeClr val="bg1"/>
                </a:solidFill>
              </a:rPr>
              <a:t>Privatni partner (subjekt privatnog prava -  pravno/fizičko lice, strano ili domaće lice), konkurentski dijalog.</a:t>
            </a:r>
          </a:p>
          <a:p>
            <a:pPr marL="109728" indent="0" algn="just">
              <a:buNone/>
            </a:pPr>
            <a:r>
              <a:rPr lang="hr-HR" dirty="0" smtClean="0">
                <a:solidFill>
                  <a:schemeClr val="bg1"/>
                </a:solidFill>
              </a:rPr>
              <a:t>PODJELA:</a:t>
            </a:r>
          </a:p>
          <a:p>
            <a:pPr algn="just">
              <a:buFont typeface="Wingdings" pitchFamily="2" charset="2"/>
              <a:buChar char="v"/>
            </a:pPr>
            <a:r>
              <a:rPr lang="hr-HR" dirty="0" smtClean="0">
                <a:solidFill>
                  <a:schemeClr val="bg1"/>
                </a:solidFill>
              </a:rPr>
              <a:t>Ugovorno i</a:t>
            </a:r>
          </a:p>
          <a:p>
            <a:pPr algn="just">
              <a:buFont typeface="Wingdings" pitchFamily="2" charset="2"/>
              <a:buChar char="v"/>
            </a:pPr>
            <a:r>
              <a:rPr lang="hr-HR" dirty="0" smtClean="0">
                <a:solidFill>
                  <a:schemeClr val="bg1"/>
                </a:solidFill>
              </a:rPr>
              <a:t>Statusno JPP.</a:t>
            </a:r>
          </a:p>
          <a:p>
            <a:pPr marL="109728" indent="0" algn="just">
              <a:buNone/>
            </a:pPr>
            <a:endParaRPr lang="bs-Latn-BA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dirty="0">
                <a:solidFill>
                  <a:schemeClr val="bg1"/>
                </a:solidFill>
                <a:effectLst/>
              </a:rPr>
              <a:t>LEGISLATIVNO UREĐENJE </a:t>
            </a:r>
            <a:br>
              <a:rPr lang="bs-Latn-BA" dirty="0">
                <a:solidFill>
                  <a:schemeClr val="bg1"/>
                </a:solidFill>
                <a:effectLst/>
              </a:rPr>
            </a:br>
            <a:r>
              <a:rPr lang="bs-Latn-BA" dirty="0">
                <a:solidFill>
                  <a:schemeClr val="bg1"/>
                </a:solidFill>
                <a:effectLst/>
              </a:rPr>
              <a:t>JPP-a U BiH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6424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hr-HR" sz="3600" dirty="0" smtClean="0">
                <a:solidFill>
                  <a:schemeClr val="bg1"/>
                </a:solidFill>
              </a:rPr>
              <a:t>Novi pravno </a:t>
            </a:r>
            <a:r>
              <a:rPr lang="hr-HR" sz="3600" dirty="0">
                <a:solidFill>
                  <a:schemeClr val="bg1"/>
                </a:solidFill>
              </a:rPr>
              <a:t>– </a:t>
            </a:r>
            <a:r>
              <a:rPr lang="hr-HR" sz="3600" dirty="0" smtClean="0">
                <a:solidFill>
                  <a:schemeClr val="bg1"/>
                </a:solidFill>
              </a:rPr>
              <a:t>ekonomski institut </a:t>
            </a:r>
            <a:r>
              <a:rPr lang="hr-HR" sz="3600" dirty="0">
                <a:solidFill>
                  <a:schemeClr val="bg1"/>
                </a:solidFill>
              </a:rPr>
              <a:t>u bh. </a:t>
            </a:r>
            <a:r>
              <a:rPr lang="hr-HR" sz="3600" dirty="0" smtClean="0">
                <a:solidFill>
                  <a:schemeClr val="bg1"/>
                </a:solidFill>
              </a:rPr>
              <a:t>privrednom pravu;</a:t>
            </a:r>
          </a:p>
          <a:p>
            <a:pPr algn="just">
              <a:buFont typeface="Wingdings" pitchFamily="2" charset="2"/>
              <a:buChar char="v"/>
            </a:pPr>
            <a:endParaRPr lang="hr-HR" sz="36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3600" dirty="0" smtClean="0">
                <a:solidFill>
                  <a:schemeClr val="bg1"/>
                </a:solidFill>
              </a:rPr>
              <a:t>Ugovorna i ekonomska obaveza harmonizacije nacionalnog prava sa pravom EU;</a:t>
            </a:r>
          </a:p>
          <a:p>
            <a:pPr marL="109728" indent="0" algn="just">
              <a:buNone/>
            </a:pPr>
            <a:endParaRPr lang="hr-HR" sz="3600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hr-HR" sz="3200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hr-HR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hr-HR" dirty="0" smtClean="0"/>
          </a:p>
          <a:p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9728" indent="0" algn="ctr"/>
            <a:r>
              <a:rPr lang="hr-HR" dirty="0" smtClean="0">
                <a:solidFill>
                  <a:schemeClr val="bg1"/>
                </a:solidFill>
                <a:effectLst/>
              </a:rPr>
              <a:t>ZAŠTO </a:t>
            </a:r>
            <a:r>
              <a:rPr lang="hr-HR" sz="4400" dirty="0" smtClean="0">
                <a:solidFill>
                  <a:schemeClr val="bg1"/>
                </a:solidFill>
              </a:rPr>
              <a:t>JPP-a</a:t>
            </a:r>
            <a:r>
              <a:rPr lang="hr-HR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19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hr-HR" sz="3200" dirty="0">
                <a:solidFill>
                  <a:schemeClr val="bg1"/>
                </a:solidFill>
              </a:rPr>
              <a:t>Javni ugovori (subjekti, predmet, </a:t>
            </a:r>
            <a:r>
              <a:rPr lang="hr-HR" sz="3200" dirty="0" smtClean="0">
                <a:solidFill>
                  <a:schemeClr val="bg1"/>
                </a:solidFill>
              </a:rPr>
              <a:t>prirodi, poseban </a:t>
            </a:r>
            <a:r>
              <a:rPr lang="hr-HR" sz="3200" dirty="0">
                <a:solidFill>
                  <a:schemeClr val="bg1"/>
                </a:solidFill>
              </a:rPr>
              <a:t>pravni režim zaključenja, ispunjenja i prestanka); </a:t>
            </a:r>
          </a:p>
          <a:p>
            <a:pPr algn="just">
              <a:buFont typeface="Wingdings" pitchFamily="2" charset="2"/>
              <a:buChar char="v"/>
            </a:pPr>
            <a:r>
              <a:rPr lang="hr-HR" sz="3200" dirty="0" smtClean="0">
                <a:solidFill>
                  <a:schemeClr val="bg1"/>
                </a:solidFill>
              </a:rPr>
              <a:t>Pisana forma</a:t>
            </a:r>
            <a:r>
              <a:rPr lang="hr-HR" sz="3200" dirty="0">
                <a:solidFill>
                  <a:schemeClr val="bg1"/>
                </a:solidFill>
              </a:rPr>
              <a:t>;</a:t>
            </a:r>
            <a:endParaRPr lang="hr-HR" sz="32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3200" dirty="0" smtClean="0">
                <a:solidFill>
                  <a:schemeClr val="bg1"/>
                </a:solidFill>
              </a:rPr>
              <a:t>Određeno vrijeme (1-3-5-30 godina);</a:t>
            </a:r>
          </a:p>
          <a:p>
            <a:pPr algn="just">
              <a:buFont typeface="Wingdings" pitchFamily="2" charset="2"/>
              <a:buChar char="v"/>
            </a:pPr>
            <a:r>
              <a:rPr lang="hr-HR" sz="3200" dirty="0" smtClean="0">
                <a:solidFill>
                  <a:schemeClr val="bg1"/>
                </a:solidFill>
              </a:rPr>
              <a:t>Obnovljivost;</a:t>
            </a:r>
          </a:p>
          <a:p>
            <a:pPr algn="just">
              <a:buFont typeface="Wingdings" pitchFamily="2" charset="2"/>
              <a:buChar char="v"/>
            </a:pPr>
            <a:r>
              <a:rPr lang="hr-HR" sz="3200" dirty="0" smtClean="0">
                <a:solidFill>
                  <a:schemeClr val="bg1"/>
                </a:solidFill>
              </a:rPr>
              <a:t>Prenosivost</a:t>
            </a:r>
            <a:r>
              <a:rPr lang="hr-HR" sz="3200" dirty="0">
                <a:solidFill>
                  <a:schemeClr val="bg1"/>
                </a:solidFill>
              </a:rPr>
              <a:t>;</a:t>
            </a:r>
            <a:endParaRPr lang="hr-HR" sz="32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3200" dirty="0" smtClean="0">
                <a:solidFill>
                  <a:schemeClr val="bg1"/>
                </a:solidFill>
              </a:rPr>
              <a:t>Prestanak</a:t>
            </a:r>
            <a:r>
              <a:rPr lang="hr-HR" sz="3200" dirty="0">
                <a:solidFill>
                  <a:schemeClr val="bg1"/>
                </a:solidFill>
              </a:rPr>
              <a:t>.</a:t>
            </a:r>
            <a:endParaRPr lang="hr-HR" sz="3200" dirty="0" smtClean="0">
              <a:solidFill>
                <a:schemeClr val="bg1"/>
              </a:solidFill>
            </a:endParaRPr>
          </a:p>
          <a:p>
            <a:pPr marL="109728" indent="0" algn="just">
              <a:buNone/>
            </a:pPr>
            <a:endParaRPr lang="bs-Latn-BA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UGOVORNO JPP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919939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25658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bs-Latn-BA" sz="3200" dirty="0" smtClean="0">
                <a:solidFill>
                  <a:prstClr val="white"/>
                </a:solidFill>
              </a:rPr>
              <a:t>Ključna uloga u odnosu partnera;</a:t>
            </a:r>
          </a:p>
          <a:p>
            <a:pPr algn="just">
              <a:buFont typeface="Wingdings" pitchFamily="2" charset="2"/>
              <a:buChar char="v"/>
            </a:pPr>
            <a:r>
              <a:rPr lang="bs-Latn-BA" sz="3200" u="sng" dirty="0" smtClean="0">
                <a:solidFill>
                  <a:prstClr val="white"/>
                </a:solidFill>
              </a:rPr>
              <a:t>Javni ugovor</a:t>
            </a:r>
            <a:r>
              <a:rPr lang="bs-Latn-BA" sz="3200" dirty="0" smtClean="0">
                <a:solidFill>
                  <a:prstClr val="white"/>
                </a:solidFill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hr-HR" sz="3200" dirty="0" smtClean="0">
                <a:solidFill>
                  <a:schemeClr val="bg1"/>
                </a:solidFill>
              </a:rPr>
              <a:t>Akcesornost (saglasnost Vlade ili Ministarstva finansija, za zaključenje ugovora); </a:t>
            </a:r>
          </a:p>
          <a:p>
            <a:pPr algn="just">
              <a:buFont typeface="Wingdings" pitchFamily="2" charset="2"/>
              <a:buChar char="v"/>
            </a:pPr>
            <a:r>
              <a:rPr lang="hr-HR" sz="3200" dirty="0">
                <a:solidFill>
                  <a:schemeClr val="bg1"/>
                </a:solidFill>
              </a:rPr>
              <a:t>18 </a:t>
            </a:r>
            <a:r>
              <a:rPr lang="hr-HR" sz="3200" dirty="0" smtClean="0">
                <a:solidFill>
                  <a:schemeClr val="bg1"/>
                </a:solidFill>
              </a:rPr>
              <a:t>pitanja;</a:t>
            </a:r>
            <a:endParaRPr lang="hr-HR" sz="3200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3200" u="sng" dirty="0" smtClean="0">
                <a:solidFill>
                  <a:schemeClr val="bg1"/>
                </a:solidFill>
              </a:rPr>
              <a:t>Više osnovnih pravnih poslova;</a:t>
            </a:r>
          </a:p>
          <a:p>
            <a:pPr algn="just">
              <a:buFont typeface="Wingdings" pitchFamily="2" charset="2"/>
              <a:buChar char="v"/>
            </a:pPr>
            <a:r>
              <a:rPr lang="hr-HR" sz="3200" u="sng" dirty="0" smtClean="0">
                <a:solidFill>
                  <a:schemeClr val="bg1"/>
                </a:solidFill>
              </a:rPr>
              <a:t>Pravna, ekonomska i tehnička pitanja</a:t>
            </a:r>
            <a:r>
              <a:rPr lang="hr-HR" sz="3200" dirty="0" smtClean="0">
                <a:solidFill>
                  <a:schemeClr val="bg1"/>
                </a:solidFill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hr-HR" sz="3200" u="sng" dirty="0" smtClean="0">
                <a:solidFill>
                  <a:schemeClr val="bg1"/>
                </a:solidFill>
              </a:rPr>
              <a:t>Vrijednost, inostranost....;</a:t>
            </a:r>
          </a:p>
          <a:p>
            <a:pPr algn="just">
              <a:buFont typeface="Wingdings" pitchFamily="2" charset="2"/>
              <a:buChar char="v"/>
            </a:pPr>
            <a:r>
              <a:rPr lang="hr-HR" sz="3200" dirty="0" smtClean="0">
                <a:solidFill>
                  <a:schemeClr val="bg1"/>
                </a:solidFill>
              </a:rPr>
              <a:t>Registar ugovora.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dirty="0" smtClean="0">
                <a:solidFill>
                  <a:schemeClr val="bg1"/>
                </a:solidFill>
                <a:effectLst/>
              </a:rPr>
              <a:t>UGOVOR O JPP?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53984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02027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endParaRPr lang="bs-Latn-BA" sz="3200" dirty="0" smtClean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3200" dirty="0" smtClean="0">
                <a:solidFill>
                  <a:prstClr val="white"/>
                </a:solidFill>
              </a:rPr>
              <a:t>Tumačenje ugovora;</a:t>
            </a:r>
          </a:p>
          <a:p>
            <a:pPr algn="just">
              <a:buFont typeface="Wingdings" pitchFamily="2" charset="2"/>
              <a:buChar char="v"/>
            </a:pPr>
            <a:endParaRPr lang="bs-Latn-BA" sz="3200" dirty="0" smtClean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3200" dirty="0" smtClean="0">
                <a:solidFill>
                  <a:prstClr val="white"/>
                </a:solidFill>
              </a:rPr>
              <a:t>Neispunjenje ugovora;</a:t>
            </a:r>
          </a:p>
          <a:p>
            <a:pPr algn="just">
              <a:buFont typeface="Wingdings" pitchFamily="2" charset="2"/>
              <a:buChar char="v"/>
            </a:pPr>
            <a:endParaRPr lang="bs-Latn-BA" sz="3200" dirty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3200" dirty="0" smtClean="0">
                <a:solidFill>
                  <a:prstClr val="white"/>
                </a:solidFill>
              </a:rPr>
              <a:t>Raskid ugovora.</a:t>
            </a:r>
            <a:endParaRPr lang="bs-Latn-BA" sz="3200" dirty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bs-Latn-BA" sz="3200" dirty="0" smtClean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bs-Latn-BA" sz="3200" dirty="0" smtClean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bs-Latn-BA" sz="3200" dirty="0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dirty="0" smtClean="0">
                <a:solidFill>
                  <a:schemeClr val="bg1"/>
                </a:solidFill>
              </a:rPr>
              <a:t>KLASIČNI SPOROVI UGOVORNOG PRAVA ? 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9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02027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prstClr val="white"/>
                </a:solidFill>
              </a:rPr>
              <a:t>Asimetrija ekonomskih interesa;</a:t>
            </a:r>
          </a:p>
          <a:p>
            <a:pPr algn="just">
              <a:buFont typeface="Wingdings" pitchFamily="2" charset="2"/>
              <a:buChar char="v"/>
            </a:pPr>
            <a:endParaRPr lang="bs-Latn-BA" sz="2800" dirty="0" smtClean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prstClr val="white"/>
                </a:solidFill>
              </a:rPr>
              <a:t>Asimetrija </a:t>
            </a:r>
            <a:r>
              <a:rPr lang="bs-Latn-BA" sz="2800" dirty="0">
                <a:solidFill>
                  <a:prstClr val="white"/>
                </a:solidFill>
              </a:rPr>
              <a:t>pravne </a:t>
            </a:r>
            <a:r>
              <a:rPr lang="bs-Latn-BA" sz="2800" dirty="0" smtClean="0">
                <a:solidFill>
                  <a:prstClr val="white"/>
                </a:solidFill>
              </a:rPr>
              <a:t>moći,</a:t>
            </a:r>
          </a:p>
          <a:p>
            <a:pPr marL="109728" indent="0" algn="just">
              <a:buNone/>
            </a:pPr>
            <a:endParaRPr lang="bs-Latn-BA" sz="2800" dirty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prstClr val="white"/>
                </a:solidFill>
              </a:rPr>
              <a:t>Asimetrija ekonomske moći,</a:t>
            </a:r>
          </a:p>
          <a:p>
            <a:pPr marL="109728" indent="0" algn="just">
              <a:buNone/>
            </a:pPr>
            <a:endParaRPr lang="bs-Latn-BA" sz="2800" dirty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prstClr val="white"/>
                </a:solidFill>
              </a:rPr>
              <a:t>Asimetrija </a:t>
            </a:r>
            <a:r>
              <a:rPr lang="bs-Latn-BA" sz="2800" dirty="0">
                <a:solidFill>
                  <a:prstClr val="white"/>
                </a:solidFill>
              </a:rPr>
              <a:t>i</a:t>
            </a:r>
            <a:r>
              <a:rPr lang="bs-Latn-BA" sz="2800" dirty="0" smtClean="0">
                <a:solidFill>
                  <a:prstClr val="white"/>
                </a:solidFill>
              </a:rPr>
              <a:t>nformacija i znanja.</a:t>
            </a:r>
            <a:endParaRPr lang="bs-Latn-BA" sz="2800" dirty="0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dirty="0" smtClean="0">
                <a:solidFill>
                  <a:schemeClr val="bg1"/>
                </a:solidFill>
              </a:rPr>
              <a:t>SUKOB INTERESA ?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10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02027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endParaRPr lang="bs-Latn-BA" sz="3200" dirty="0" smtClean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3200" dirty="0" smtClean="0">
                <a:solidFill>
                  <a:prstClr val="white"/>
                </a:solidFill>
              </a:rPr>
              <a:t>Objekat završen bez potrebnih performansi, ili nema potražnje;</a:t>
            </a:r>
          </a:p>
          <a:p>
            <a:pPr marL="109728" indent="0" algn="just">
              <a:buNone/>
            </a:pPr>
            <a:endParaRPr lang="bs-Latn-BA" sz="3200" dirty="0" smtClean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3200" dirty="0" smtClean="0">
                <a:solidFill>
                  <a:prstClr val="white"/>
                </a:solidFill>
              </a:rPr>
              <a:t>Dizanje cijena;</a:t>
            </a:r>
          </a:p>
          <a:p>
            <a:pPr algn="just">
              <a:buFont typeface="Wingdings" pitchFamily="2" charset="2"/>
              <a:buChar char="v"/>
            </a:pPr>
            <a:endParaRPr lang="bs-Latn-BA" sz="3200" dirty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3200" dirty="0" smtClean="0">
                <a:solidFill>
                  <a:prstClr val="white"/>
                </a:solidFill>
              </a:rPr>
              <a:t>Kontrolni mehanizmi;</a:t>
            </a:r>
          </a:p>
          <a:p>
            <a:pPr algn="just">
              <a:buFont typeface="Wingdings" pitchFamily="2" charset="2"/>
              <a:buChar char="v"/>
            </a:pPr>
            <a:endParaRPr lang="bs-Latn-BA" sz="3200" dirty="0" smtClean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3200" dirty="0" smtClean="0">
                <a:solidFill>
                  <a:prstClr val="white"/>
                </a:solidFill>
              </a:rPr>
              <a:t>Stabilizaciona klauzula. </a:t>
            </a:r>
          </a:p>
          <a:p>
            <a:pPr algn="just">
              <a:buFont typeface="Wingdings" pitchFamily="2" charset="2"/>
              <a:buChar char="v"/>
            </a:pPr>
            <a:endParaRPr lang="bs-Latn-BA" sz="3200" dirty="0" smtClean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bs-Latn-BA" sz="3200" dirty="0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dirty="0" smtClean="0">
                <a:solidFill>
                  <a:schemeClr val="bg1"/>
                </a:solidFill>
              </a:rPr>
              <a:t>NEKOMPLETNOST UGOVORA I </a:t>
            </a:r>
            <a:br>
              <a:rPr lang="bs-Latn-BA" dirty="0" smtClean="0">
                <a:solidFill>
                  <a:schemeClr val="bg1"/>
                </a:solidFill>
              </a:rPr>
            </a:br>
            <a:r>
              <a:rPr lang="bs-Latn-BA" dirty="0" smtClean="0">
                <a:solidFill>
                  <a:schemeClr val="bg1"/>
                </a:solidFill>
              </a:rPr>
              <a:t>HOLD UP PROBLEMI ?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77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bs-Latn-BA" sz="3200" dirty="0" smtClean="0">
                <a:solidFill>
                  <a:schemeClr val="bg1"/>
                </a:solidFill>
              </a:rPr>
              <a:t>Postojanje posebnog subjekta;</a:t>
            </a:r>
          </a:p>
          <a:p>
            <a:pPr>
              <a:buFont typeface="Wingdings" pitchFamily="2" charset="2"/>
              <a:buChar char="v"/>
            </a:pPr>
            <a:r>
              <a:rPr lang="bs-Latn-BA" sz="3200" dirty="0" smtClean="0">
                <a:solidFill>
                  <a:schemeClr val="bg1"/>
                </a:solidFill>
              </a:rPr>
              <a:t>Osnivanje ili otkup udjela u privrednom društvu ili drugi činjenično i pravno srodan način; </a:t>
            </a:r>
          </a:p>
          <a:p>
            <a:pPr>
              <a:buFont typeface="Wingdings" pitchFamily="2" charset="2"/>
              <a:buChar char="v"/>
            </a:pPr>
            <a:r>
              <a:rPr lang="hr-HR" sz="3200" dirty="0" smtClean="0">
                <a:solidFill>
                  <a:schemeClr val="bg1"/>
                </a:solidFill>
              </a:rPr>
              <a:t>Zaključenje ugovora </a:t>
            </a:r>
            <a:r>
              <a:rPr lang="hr-HR" sz="3200" dirty="0">
                <a:solidFill>
                  <a:schemeClr val="bg1"/>
                </a:solidFill>
              </a:rPr>
              <a:t>o </a:t>
            </a:r>
            <a:r>
              <a:rPr lang="hr-HR" sz="3200" dirty="0" smtClean="0">
                <a:solidFill>
                  <a:schemeClr val="bg1"/>
                </a:solidFill>
              </a:rPr>
              <a:t>JPP</a:t>
            </a:r>
          </a:p>
          <a:p>
            <a:pPr marL="109728" indent="0">
              <a:buNone/>
            </a:pPr>
            <a:r>
              <a:rPr lang="hr-HR" sz="3200" dirty="0" smtClean="0">
                <a:solidFill>
                  <a:schemeClr val="bg1"/>
                </a:solidFill>
              </a:rPr>
              <a:t>  (ugovor o ortakluku);</a:t>
            </a:r>
          </a:p>
          <a:p>
            <a:pPr>
              <a:buFont typeface="Wingdings" pitchFamily="2" charset="2"/>
              <a:buChar char="v"/>
            </a:pPr>
            <a:r>
              <a:rPr lang="bs-Latn-BA" sz="3200" dirty="0" err="1" smtClean="0">
                <a:solidFill>
                  <a:schemeClr val="bg1"/>
                </a:solidFill>
              </a:rPr>
              <a:t>Članski</a:t>
            </a:r>
            <a:r>
              <a:rPr lang="bs-Latn-BA" sz="3200" dirty="0" smtClean="0">
                <a:solidFill>
                  <a:schemeClr val="bg1"/>
                </a:solidFill>
              </a:rPr>
              <a:t> udjeli;</a:t>
            </a:r>
          </a:p>
          <a:p>
            <a:pPr>
              <a:buFont typeface="Wingdings" pitchFamily="2" charset="2"/>
              <a:buChar char="v"/>
            </a:pPr>
            <a:r>
              <a:rPr lang="bs-Latn-BA" sz="3200" dirty="0" smtClean="0">
                <a:solidFill>
                  <a:schemeClr val="bg1"/>
                </a:solidFill>
              </a:rPr>
              <a:t>Garancija.</a:t>
            </a:r>
            <a:endParaRPr lang="bs-Latn-BA" sz="32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STATUSNO JPP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8390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endParaRPr lang="bs-Latn-BA" sz="28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Javni </a:t>
            </a:r>
            <a:r>
              <a:rPr lang="bs-Latn-BA" sz="2800" dirty="0">
                <a:solidFill>
                  <a:schemeClr val="bg1"/>
                </a:solidFill>
              </a:rPr>
              <a:t>partner je izložen</a:t>
            </a:r>
            <a:r>
              <a:rPr lang="bs-Latn-BA" sz="2800" dirty="0" smtClean="0">
                <a:solidFill>
                  <a:schemeClr val="bg1"/>
                </a:solidFill>
              </a:rPr>
              <a:t>: riziku neisporuke.</a:t>
            </a:r>
            <a:endParaRPr lang="bs-Latn-BA" sz="2800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bs-Latn-BA" sz="28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Privatni </a:t>
            </a:r>
            <a:r>
              <a:rPr lang="bs-Latn-BA" sz="2800" dirty="0">
                <a:solidFill>
                  <a:schemeClr val="bg1"/>
                </a:solidFill>
              </a:rPr>
              <a:t>partner je izložen</a:t>
            </a:r>
            <a:r>
              <a:rPr lang="bs-Latn-BA" sz="2800" dirty="0" smtClean="0">
                <a:solidFill>
                  <a:schemeClr val="bg1"/>
                </a:solidFill>
              </a:rPr>
              <a:t>: riziku </a:t>
            </a:r>
            <a:r>
              <a:rPr lang="bs-Latn-BA" sz="2800" dirty="0">
                <a:solidFill>
                  <a:schemeClr val="bg1"/>
                </a:solidFill>
              </a:rPr>
              <a:t>podinvestiranosti, </a:t>
            </a:r>
            <a:r>
              <a:rPr lang="bs-Latn-BA" sz="2800" dirty="0" smtClean="0">
                <a:solidFill>
                  <a:schemeClr val="bg1"/>
                </a:solidFill>
              </a:rPr>
              <a:t>riziku kontaminacije i riziku </a:t>
            </a:r>
            <a:r>
              <a:rPr lang="bs-Latn-BA" sz="2800" dirty="0">
                <a:solidFill>
                  <a:schemeClr val="bg1"/>
                </a:solidFill>
              </a:rPr>
              <a:t>stečaja.</a:t>
            </a:r>
          </a:p>
          <a:p>
            <a:pPr algn="just">
              <a:buFont typeface="Wingdings" pitchFamily="2" charset="2"/>
              <a:buChar char="v"/>
            </a:pPr>
            <a:endParaRPr lang="bs-Latn-BA" sz="28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Kreditor </a:t>
            </a:r>
            <a:r>
              <a:rPr lang="bs-Latn-BA" sz="2800" dirty="0">
                <a:solidFill>
                  <a:schemeClr val="bg1"/>
                </a:solidFill>
              </a:rPr>
              <a:t>je </a:t>
            </a:r>
            <a:r>
              <a:rPr lang="bs-Latn-BA" sz="2800" dirty="0" smtClean="0">
                <a:solidFill>
                  <a:schemeClr val="bg1"/>
                </a:solidFill>
              </a:rPr>
              <a:t>izložen: kreditnom </a:t>
            </a:r>
            <a:r>
              <a:rPr lang="bs-Latn-BA" sz="2800" dirty="0">
                <a:solidFill>
                  <a:schemeClr val="bg1"/>
                </a:solidFill>
              </a:rPr>
              <a:t>riziku.</a:t>
            </a:r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dirty="0" smtClean="0">
                <a:solidFill>
                  <a:schemeClr val="bg1"/>
                </a:solidFill>
                <a:effectLst/>
              </a:rPr>
              <a:t>ZAŠTO PROJEKTNO FINANSIRANJE?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13669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bs-Latn-BA" sz="2800" dirty="0">
                <a:solidFill>
                  <a:schemeClr val="bg1"/>
                </a:solidFill>
              </a:rPr>
              <a:t>D</a:t>
            </a:r>
            <a:r>
              <a:rPr lang="bs-Latn-BA" sz="2800" dirty="0" smtClean="0">
                <a:solidFill>
                  <a:schemeClr val="bg1"/>
                </a:solidFill>
              </a:rPr>
              <a:t>ruštvo </a:t>
            </a:r>
            <a:r>
              <a:rPr lang="bs-Latn-BA" sz="2800" dirty="0">
                <a:solidFill>
                  <a:schemeClr val="bg1"/>
                </a:solidFill>
              </a:rPr>
              <a:t>posebne </a:t>
            </a:r>
            <a:r>
              <a:rPr lang="bs-Latn-BA" sz="2800" dirty="0" smtClean="0">
                <a:solidFill>
                  <a:schemeClr val="bg1"/>
                </a:solidFill>
              </a:rPr>
              <a:t>namjene /DPN/ </a:t>
            </a:r>
            <a:r>
              <a:rPr lang="bs-Latn-BA" sz="2800" dirty="0">
                <a:solidFill>
                  <a:schemeClr val="bg1"/>
                </a:solidFill>
              </a:rPr>
              <a:t>(engl. Special purpose company /SPC</a:t>
            </a:r>
            <a:r>
              <a:rPr lang="bs-Latn-BA" sz="2800" dirty="0" smtClean="0">
                <a:solidFill>
                  <a:schemeClr val="bg1"/>
                </a:solidFill>
              </a:rPr>
              <a:t>/;</a:t>
            </a:r>
          </a:p>
          <a:p>
            <a:pPr algn="just">
              <a:buFont typeface="Wingdings" pitchFamily="2" charset="2"/>
              <a:buChar char="v"/>
            </a:pPr>
            <a:r>
              <a:rPr lang="hr-HR" sz="2800" dirty="0">
                <a:solidFill>
                  <a:schemeClr val="bg1"/>
                </a:solidFill>
              </a:rPr>
              <a:t>Zasebno privredno društvo (pravno lice);</a:t>
            </a:r>
          </a:p>
          <a:p>
            <a:pPr algn="just">
              <a:buFont typeface="Wingdings" pitchFamily="2" charset="2"/>
              <a:buChar char="v"/>
            </a:pPr>
            <a:r>
              <a:rPr lang="hr-HR" sz="2800" dirty="0" smtClean="0">
                <a:solidFill>
                  <a:schemeClr val="bg1"/>
                </a:solidFill>
              </a:rPr>
              <a:t>Projektno finansiranje, olakšana realizacija i nadzor projekata;</a:t>
            </a:r>
          </a:p>
          <a:p>
            <a:pPr algn="just">
              <a:buFont typeface="Wingdings" pitchFamily="2" charset="2"/>
              <a:buChar char="v"/>
            </a:pPr>
            <a:r>
              <a:rPr lang="hr-HR" sz="2800" dirty="0" smtClean="0">
                <a:solidFill>
                  <a:schemeClr val="bg1"/>
                </a:solidFill>
              </a:rPr>
              <a:t>Odgovornost za obaveze.</a:t>
            </a:r>
            <a:endParaRPr lang="bs-Latn-BA" sz="2800" dirty="0">
              <a:solidFill>
                <a:schemeClr val="bg1"/>
              </a:solidFill>
            </a:endParaRPr>
          </a:p>
          <a:p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dirty="0" smtClean="0">
                <a:solidFill>
                  <a:schemeClr val="bg1"/>
                </a:solidFill>
                <a:effectLst/>
              </a:rPr>
              <a:t>DRUŠTVO POSEBNE NAMJENE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16009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02027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endParaRPr lang="hr-HR" sz="32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3200" dirty="0" smtClean="0">
                <a:solidFill>
                  <a:schemeClr val="bg1"/>
                </a:solidFill>
              </a:rPr>
              <a:t>ZJPP RS iz 2009.g.</a:t>
            </a:r>
          </a:p>
          <a:p>
            <a:pPr algn="just">
              <a:buFont typeface="Wingdings" pitchFamily="2" charset="2"/>
              <a:buChar char="v"/>
            </a:pPr>
            <a:endParaRPr lang="hr-HR" sz="32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3200" dirty="0" smtClean="0">
                <a:solidFill>
                  <a:schemeClr val="bg1"/>
                </a:solidFill>
              </a:rPr>
              <a:t>26 članova</a:t>
            </a:r>
          </a:p>
          <a:p>
            <a:pPr algn="just">
              <a:buFont typeface="Wingdings" pitchFamily="2" charset="2"/>
              <a:buChar char="v"/>
            </a:pPr>
            <a:endParaRPr lang="hr-HR" sz="32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3200" dirty="0" smtClean="0">
                <a:solidFill>
                  <a:schemeClr val="bg1"/>
                </a:solidFill>
              </a:rPr>
              <a:t>Definicija: „JPP - oblik saradnje javnog i privatnog sektora, koje se realizuje udruživanjem resursa, kapitala i stručnih znanja, radi zadovoljavanja javnih potreba.”</a:t>
            </a:r>
          </a:p>
          <a:p>
            <a:pPr marL="109728" indent="0" algn="just">
              <a:buNone/>
            </a:pPr>
            <a:endParaRPr lang="hr-HR" sz="32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hr-HR" sz="32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hr-HR" sz="32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dirty="0" smtClean="0">
                <a:solidFill>
                  <a:schemeClr val="bg1"/>
                </a:solidFill>
              </a:rPr>
              <a:t>ZAKON O JPP U RS I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23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02027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endParaRPr lang="hr-HR" sz="32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3200" dirty="0" smtClean="0">
                <a:solidFill>
                  <a:schemeClr val="bg1"/>
                </a:solidFill>
              </a:rPr>
              <a:t>Opšti cilj JPP: „</a:t>
            </a:r>
            <a:r>
              <a:rPr lang="hr-HR" sz="3200" dirty="0">
                <a:solidFill>
                  <a:schemeClr val="bg1"/>
                </a:solidFill>
              </a:rPr>
              <a:t>Saradnja se ostvaruje radi osiguranja finansiranja u cilju </a:t>
            </a:r>
            <a:r>
              <a:rPr lang="hr-HR" sz="3200" u="sng" dirty="0">
                <a:solidFill>
                  <a:schemeClr val="bg1"/>
                </a:solidFill>
              </a:rPr>
              <a:t>izgradnje, sanacije</a:t>
            </a:r>
            <a:r>
              <a:rPr lang="hr-HR" sz="3200" u="sng" dirty="0" smtClean="0">
                <a:solidFill>
                  <a:schemeClr val="bg1"/>
                </a:solidFill>
              </a:rPr>
              <a:t>, rekonstrukcije</a:t>
            </a:r>
            <a:r>
              <a:rPr lang="hr-HR" sz="3200" u="sng" dirty="0">
                <a:solidFill>
                  <a:schemeClr val="bg1"/>
                </a:solidFill>
              </a:rPr>
              <a:t>, upravljanja ili održavanja infrastrukture, pružanja usluga i </a:t>
            </a:r>
            <a:r>
              <a:rPr lang="hr-HR" sz="3200" u="sng" dirty="0" smtClean="0">
                <a:solidFill>
                  <a:schemeClr val="bg1"/>
                </a:solidFill>
              </a:rPr>
              <a:t>izgradnje objekata</a:t>
            </a:r>
            <a:r>
              <a:rPr lang="hr-HR" sz="3200" dirty="0">
                <a:solidFill>
                  <a:schemeClr val="bg1"/>
                </a:solidFill>
              </a:rPr>
              <a:t>, a u svrhu zadovoljavanja javnih potreba</a:t>
            </a:r>
            <a:r>
              <a:rPr lang="hr-HR" sz="3200" dirty="0" smtClean="0">
                <a:solidFill>
                  <a:schemeClr val="bg1"/>
                </a:solidFill>
              </a:rPr>
              <a:t>.”</a:t>
            </a:r>
          </a:p>
          <a:p>
            <a:pPr algn="just">
              <a:buFont typeface="Wingdings" pitchFamily="2" charset="2"/>
              <a:buChar char="v"/>
            </a:pPr>
            <a:r>
              <a:rPr lang="hr-HR" sz="3200" dirty="0" smtClean="0">
                <a:solidFill>
                  <a:schemeClr val="bg1"/>
                </a:solidFill>
              </a:rPr>
              <a:t>Izbor privatnog partrnera – uredba (JN) </a:t>
            </a:r>
          </a:p>
          <a:p>
            <a:pPr algn="just">
              <a:buFont typeface="Wingdings" pitchFamily="2" charset="2"/>
              <a:buChar char="v"/>
            </a:pPr>
            <a:endParaRPr lang="hr-HR" sz="32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hr-HR" sz="32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hr-HR" sz="32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hr-HR" sz="32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dirty="0" smtClean="0">
                <a:solidFill>
                  <a:schemeClr val="bg1"/>
                </a:solidFill>
              </a:rPr>
              <a:t>ZAKON O JPP U RS II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07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lvl="8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v"/>
            </a:pPr>
            <a:endParaRPr lang="hr-HR" sz="25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3600" dirty="0" smtClean="0">
                <a:solidFill>
                  <a:schemeClr val="bg1"/>
                </a:solidFill>
              </a:rPr>
              <a:t>Sredstvo </a:t>
            </a:r>
            <a:r>
              <a:rPr lang="hr-HR" sz="3600" dirty="0">
                <a:solidFill>
                  <a:schemeClr val="bg1"/>
                </a:solidFill>
              </a:rPr>
              <a:t>za produkciju nove imovine ili usluge, ili stavljanje u funkciju postojeće </a:t>
            </a:r>
            <a:r>
              <a:rPr lang="hr-HR" sz="3600" dirty="0" smtClean="0">
                <a:solidFill>
                  <a:schemeClr val="bg1"/>
                </a:solidFill>
              </a:rPr>
              <a:t>infrastrukture</a:t>
            </a:r>
            <a:endParaRPr lang="hr-HR" sz="3600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hr-HR" sz="36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3600" dirty="0" smtClean="0">
                <a:solidFill>
                  <a:schemeClr val="bg1"/>
                </a:solidFill>
              </a:rPr>
              <a:t>Ekonomska infrastruktura ...</a:t>
            </a:r>
          </a:p>
          <a:p>
            <a:pPr algn="just">
              <a:buFont typeface="Wingdings" pitchFamily="2" charset="2"/>
              <a:buChar char="v"/>
            </a:pPr>
            <a:endParaRPr lang="hr-HR" sz="36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3600" dirty="0" smtClean="0">
                <a:solidFill>
                  <a:schemeClr val="bg1"/>
                </a:solidFill>
              </a:rPr>
              <a:t>Socijalna infrastrukutra...</a:t>
            </a:r>
          </a:p>
          <a:p>
            <a:pPr marL="109728" indent="0" algn="just">
              <a:buNone/>
            </a:pPr>
            <a:endParaRPr lang="hr-HR" sz="3200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hr-HR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hr-HR" dirty="0" smtClean="0"/>
          </a:p>
          <a:p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9728" indent="0" algn="ctr"/>
            <a:r>
              <a:rPr lang="hr-HR" dirty="0" smtClean="0">
                <a:solidFill>
                  <a:schemeClr val="bg1"/>
                </a:solidFill>
                <a:effectLst/>
              </a:rPr>
              <a:t>ZAŠTO JPP?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81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02027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endParaRPr lang="hr-HR" sz="32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3200" dirty="0" smtClean="0">
                <a:solidFill>
                  <a:schemeClr val="bg1"/>
                </a:solidFill>
              </a:rPr>
              <a:t>R</a:t>
            </a:r>
            <a:r>
              <a:rPr lang="vi-VN" sz="3200" dirty="0" smtClean="0">
                <a:solidFill>
                  <a:schemeClr val="bg1"/>
                </a:solidFill>
              </a:rPr>
              <a:t>avnopravn</a:t>
            </a:r>
            <a:r>
              <a:rPr lang="bs-Latn-BA" sz="3200" dirty="0" smtClean="0">
                <a:solidFill>
                  <a:schemeClr val="bg1"/>
                </a:solidFill>
              </a:rPr>
              <a:t>i</a:t>
            </a:r>
            <a:r>
              <a:rPr lang="vi-VN" sz="3200" dirty="0" smtClean="0">
                <a:solidFill>
                  <a:schemeClr val="bg1"/>
                </a:solidFill>
              </a:rPr>
              <a:t> tretman</a:t>
            </a:r>
            <a:r>
              <a:rPr lang="bs-Latn-BA" sz="3200" dirty="0" smtClean="0">
                <a:solidFill>
                  <a:schemeClr val="bg1"/>
                </a:solidFill>
              </a:rPr>
              <a:t>, </a:t>
            </a:r>
            <a:r>
              <a:rPr lang="vi-VN" sz="3200" dirty="0" smtClean="0">
                <a:solidFill>
                  <a:schemeClr val="bg1"/>
                </a:solidFill>
              </a:rPr>
              <a:t>uzajamno</a:t>
            </a:r>
            <a:r>
              <a:rPr lang="bs-Latn-BA" sz="3200" dirty="0" smtClean="0">
                <a:solidFill>
                  <a:schemeClr val="bg1"/>
                </a:solidFill>
              </a:rPr>
              <a:t> </a:t>
            </a:r>
            <a:r>
              <a:rPr lang="vi-VN" sz="3200" dirty="0" smtClean="0">
                <a:solidFill>
                  <a:schemeClr val="bg1"/>
                </a:solidFill>
              </a:rPr>
              <a:t>prizna</a:t>
            </a:r>
            <a:r>
              <a:rPr lang="bs-Latn-BA" sz="3200" dirty="0" smtClean="0">
                <a:solidFill>
                  <a:schemeClr val="bg1"/>
                </a:solidFill>
              </a:rPr>
              <a:t>nje, </a:t>
            </a:r>
            <a:r>
              <a:rPr lang="vi-VN" sz="3200" dirty="0" smtClean="0">
                <a:solidFill>
                  <a:schemeClr val="bg1"/>
                </a:solidFill>
              </a:rPr>
              <a:t>srazmjernost</a:t>
            </a:r>
            <a:r>
              <a:rPr lang="bs-Latn-BA" sz="3200" dirty="0" smtClean="0">
                <a:solidFill>
                  <a:schemeClr val="bg1"/>
                </a:solidFill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bs-Latn-BA" sz="3200" dirty="0" smtClean="0">
                <a:solidFill>
                  <a:schemeClr val="bg1"/>
                </a:solidFill>
              </a:rPr>
              <a:t>Konkurencija, </a:t>
            </a:r>
          </a:p>
          <a:p>
            <a:pPr algn="just">
              <a:buFont typeface="Wingdings" pitchFamily="2" charset="2"/>
              <a:buChar char="v"/>
            </a:pPr>
            <a:r>
              <a:rPr lang="bs-Latn-BA" sz="3200" dirty="0" smtClean="0">
                <a:solidFill>
                  <a:schemeClr val="bg1"/>
                </a:solidFill>
              </a:rPr>
              <a:t>Transparentnost?</a:t>
            </a:r>
          </a:p>
          <a:p>
            <a:pPr algn="just">
              <a:buFont typeface="Wingdings" pitchFamily="2" charset="2"/>
              <a:buChar char="v"/>
            </a:pPr>
            <a:r>
              <a:rPr lang="bs-Latn-BA" sz="3200" dirty="0" smtClean="0">
                <a:solidFill>
                  <a:schemeClr val="bg1"/>
                </a:solidFill>
              </a:rPr>
              <a:t>Zaštita javnog interesa,</a:t>
            </a:r>
          </a:p>
          <a:p>
            <a:pPr algn="just">
              <a:buFont typeface="Wingdings" pitchFamily="2" charset="2"/>
              <a:buChar char="v"/>
            </a:pPr>
            <a:r>
              <a:rPr lang="bs-Latn-BA" sz="3200" dirty="0" smtClean="0">
                <a:solidFill>
                  <a:schemeClr val="bg1"/>
                </a:solidFill>
              </a:rPr>
              <a:t>Z</a:t>
            </a:r>
            <a:r>
              <a:rPr lang="vi-VN" sz="3200" dirty="0" smtClean="0">
                <a:solidFill>
                  <a:schemeClr val="bg1"/>
                </a:solidFill>
              </a:rPr>
              <a:t>aštit</a:t>
            </a:r>
            <a:r>
              <a:rPr lang="bs-Latn-BA" sz="3200" dirty="0" smtClean="0">
                <a:solidFill>
                  <a:schemeClr val="bg1"/>
                </a:solidFill>
              </a:rPr>
              <a:t>a</a:t>
            </a:r>
            <a:r>
              <a:rPr lang="vi-VN" sz="3200" dirty="0" smtClean="0">
                <a:solidFill>
                  <a:schemeClr val="bg1"/>
                </a:solidFill>
              </a:rPr>
              <a:t> </a:t>
            </a:r>
            <a:r>
              <a:rPr lang="vi-VN" sz="3200" dirty="0">
                <a:solidFill>
                  <a:schemeClr val="bg1"/>
                </a:solidFill>
              </a:rPr>
              <a:t>prirodne sredine i </a:t>
            </a:r>
            <a:r>
              <a:rPr lang="vi-VN" sz="3200" dirty="0" smtClean="0">
                <a:solidFill>
                  <a:schemeClr val="bg1"/>
                </a:solidFill>
              </a:rPr>
              <a:t>promocij</a:t>
            </a:r>
            <a:r>
              <a:rPr lang="bs-Latn-BA" sz="3200" dirty="0" smtClean="0">
                <a:solidFill>
                  <a:schemeClr val="bg1"/>
                </a:solidFill>
              </a:rPr>
              <a:t>a</a:t>
            </a:r>
            <a:r>
              <a:rPr lang="vi-VN" sz="3200" dirty="0" smtClean="0">
                <a:solidFill>
                  <a:schemeClr val="bg1"/>
                </a:solidFill>
              </a:rPr>
              <a:t> </a:t>
            </a:r>
            <a:r>
              <a:rPr lang="vi-VN" sz="3200" dirty="0">
                <a:solidFill>
                  <a:schemeClr val="bg1"/>
                </a:solidFill>
              </a:rPr>
              <a:t>održivog </a:t>
            </a:r>
            <a:r>
              <a:rPr lang="vi-VN" sz="3200" dirty="0" smtClean="0">
                <a:solidFill>
                  <a:schemeClr val="bg1"/>
                </a:solidFill>
              </a:rPr>
              <a:t>razvoja</a:t>
            </a:r>
            <a:r>
              <a:rPr lang="bs-Latn-BA" sz="3200" dirty="0" smtClean="0">
                <a:solidFill>
                  <a:schemeClr val="bg1"/>
                </a:solidFill>
              </a:rPr>
              <a:t>.</a:t>
            </a:r>
            <a:endParaRPr lang="bs-Latn-BA" sz="3200" b="1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hr-HR" sz="32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dirty="0" smtClean="0">
                <a:solidFill>
                  <a:schemeClr val="bg1"/>
                </a:solidFill>
              </a:rPr>
              <a:t>ZAKON O JPP U RS III – Načela 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31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04056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endParaRPr lang="bs-Latn-BA" sz="3200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3200" dirty="0" smtClean="0">
                <a:solidFill>
                  <a:schemeClr val="bg1"/>
                </a:solidFill>
              </a:rPr>
              <a:t>Ugovorno (PFI i koncesije) i</a:t>
            </a:r>
            <a:endParaRPr lang="hr-HR" sz="3200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hr-HR" sz="32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3200" dirty="0" smtClean="0">
                <a:solidFill>
                  <a:schemeClr val="bg1"/>
                </a:solidFill>
              </a:rPr>
              <a:t>Statusno </a:t>
            </a:r>
            <a:r>
              <a:rPr lang="hr-HR" sz="3200" dirty="0">
                <a:solidFill>
                  <a:schemeClr val="bg1"/>
                </a:solidFill>
              </a:rPr>
              <a:t>JPP.</a:t>
            </a:r>
          </a:p>
          <a:p>
            <a:pPr marL="109728" lvl="0" indent="0" algn="just">
              <a:buNone/>
            </a:pPr>
            <a:endParaRPr lang="bs-Latn-BA" sz="3200" dirty="0" smtClean="0">
              <a:solidFill>
                <a:schemeClr val="bg1"/>
              </a:solidFill>
            </a:endParaRPr>
          </a:p>
          <a:p>
            <a:pPr marL="109728" lvl="0" indent="0" algn="just">
              <a:buNone/>
            </a:pPr>
            <a:endParaRPr lang="bs-Latn-BA" sz="32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dirty="0" smtClean="0">
                <a:solidFill>
                  <a:schemeClr val="bg1"/>
                </a:solidFill>
                <a:effectLst/>
              </a:rPr>
              <a:t>LEGISLATIVNA KATEGORIZACIJE </a:t>
            </a:r>
            <a:r>
              <a:rPr lang="bs-Latn-BA" dirty="0">
                <a:solidFill>
                  <a:schemeClr val="bg1"/>
                </a:solidFill>
                <a:effectLst/>
              </a:rPr>
              <a:t/>
            </a:r>
            <a:br>
              <a:rPr lang="bs-Latn-BA" dirty="0">
                <a:solidFill>
                  <a:schemeClr val="bg1"/>
                </a:solidFill>
                <a:effectLst/>
              </a:rPr>
            </a:br>
            <a:r>
              <a:rPr lang="bs-Latn-BA" dirty="0">
                <a:solidFill>
                  <a:schemeClr val="bg1"/>
                </a:solidFill>
                <a:effectLst/>
              </a:rPr>
              <a:t>JPP-a U BiH 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87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040560"/>
          </a:xfrm>
        </p:spPr>
        <p:txBody>
          <a:bodyPr>
            <a:noAutofit/>
          </a:bodyPr>
          <a:lstStyle/>
          <a:p>
            <a:pPr marL="109728" lvl="0" indent="0" algn="just">
              <a:buNone/>
            </a:pPr>
            <a:r>
              <a:rPr lang="bs-Latn-BA" sz="1900" dirty="0" smtClean="0">
                <a:solidFill>
                  <a:schemeClr val="bg1"/>
                </a:solidFill>
              </a:rPr>
              <a:t>OSNOVNI I</a:t>
            </a:r>
            <a:r>
              <a:rPr lang="hr-HR" sz="1900" dirty="0" smtClean="0">
                <a:solidFill>
                  <a:schemeClr val="bg1"/>
                </a:solidFill>
              </a:rPr>
              <a:t>ZVEDBENI MODALITETI (moguće različito grupisanje): </a:t>
            </a:r>
            <a:r>
              <a:rPr lang="hr-HR" sz="1900" dirty="0">
                <a:solidFill>
                  <a:schemeClr val="bg1"/>
                </a:solidFill>
              </a:rPr>
              <a:t>Privatno – Financiranje (FO: Finance </a:t>
            </a:r>
            <a:r>
              <a:rPr lang="hr-HR" sz="1900" dirty="0" smtClean="0">
                <a:solidFill>
                  <a:schemeClr val="bg1"/>
                </a:solidFill>
              </a:rPr>
              <a:t>Only),</a:t>
            </a:r>
            <a:r>
              <a:rPr lang="hr-HR" sz="1900" baseline="0" dirty="0" smtClean="0">
                <a:solidFill>
                  <a:schemeClr val="bg1"/>
                </a:solidFill>
              </a:rPr>
              <a:t> d</a:t>
            </a:r>
            <a:r>
              <a:rPr lang="hr-HR" sz="1900" dirty="0" smtClean="0">
                <a:solidFill>
                  <a:schemeClr val="bg1"/>
                </a:solidFill>
              </a:rPr>
              <a:t>izajniraj </a:t>
            </a:r>
            <a:r>
              <a:rPr lang="hr-HR" sz="1900" dirty="0">
                <a:solidFill>
                  <a:schemeClr val="bg1"/>
                </a:solidFill>
              </a:rPr>
              <a:t>– Pobjedi u nadmetanju – Izgradi (DBB: </a:t>
            </a:r>
            <a:r>
              <a:rPr lang="hr-HR" sz="1900" dirty="0" smtClean="0">
                <a:solidFill>
                  <a:schemeClr val="bg1"/>
                </a:solidFill>
              </a:rPr>
              <a:t>Design-Bid-Build), Dizajniraj </a:t>
            </a:r>
            <a:r>
              <a:rPr lang="hr-HR" sz="1900" dirty="0">
                <a:solidFill>
                  <a:schemeClr val="bg1"/>
                </a:solidFill>
              </a:rPr>
              <a:t>– Izgradi – Održavaj (DBM: </a:t>
            </a:r>
            <a:r>
              <a:rPr lang="hr-HR" sz="1900" dirty="0" smtClean="0">
                <a:solidFill>
                  <a:schemeClr val="bg1"/>
                </a:solidFill>
              </a:rPr>
              <a:t>Design-Build-Maintain),</a:t>
            </a:r>
            <a:r>
              <a:rPr lang="hr-HR" sz="1900" baseline="0" dirty="0" smtClean="0">
                <a:solidFill>
                  <a:schemeClr val="bg1"/>
                </a:solidFill>
              </a:rPr>
              <a:t> </a:t>
            </a:r>
            <a:r>
              <a:rPr lang="hr-HR" sz="1900" dirty="0" smtClean="0">
                <a:solidFill>
                  <a:schemeClr val="bg1"/>
                </a:solidFill>
              </a:rPr>
              <a:t>Upravljaj </a:t>
            </a:r>
            <a:r>
              <a:rPr lang="hr-HR" sz="1900" dirty="0">
                <a:solidFill>
                  <a:schemeClr val="bg1"/>
                </a:solidFill>
              </a:rPr>
              <a:t>– Održavaj (OM: Operate-Maintain</a:t>
            </a:r>
            <a:r>
              <a:rPr lang="hr-HR" sz="1900" dirty="0" smtClean="0">
                <a:solidFill>
                  <a:schemeClr val="bg1"/>
                </a:solidFill>
              </a:rPr>
              <a:t>), Operativna </a:t>
            </a:r>
            <a:r>
              <a:rPr lang="hr-HR" sz="1900" dirty="0">
                <a:solidFill>
                  <a:schemeClr val="bg1"/>
                </a:solidFill>
              </a:rPr>
              <a:t>licenca (OL: Operation License</a:t>
            </a:r>
            <a:r>
              <a:rPr lang="hr-HR" sz="1900" dirty="0" smtClean="0">
                <a:solidFill>
                  <a:schemeClr val="bg1"/>
                </a:solidFill>
              </a:rPr>
              <a:t>), Dizajniraj </a:t>
            </a:r>
            <a:r>
              <a:rPr lang="hr-HR" sz="1900" dirty="0">
                <a:solidFill>
                  <a:schemeClr val="bg1"/>
                </a:solidFill>
              </a:rPr>
              <a:t>– izgradi – upravljaj (DBO: Design-Build-Operate</a:t>
            </a:r>
            <a:r>
              <a:rPr lang="hr-HR" sz="1900" dirty="0" smtClean="0">
                <a:solidFill>
                  <a:schemeClr val="bg1"/>
                </a:solidFill>
              </a:rPr>
              <a:t>), Izgradi </a:t>
            </a:r>
            <a:r>
              <a:rPr lang="hr-HR" sz="1900" dirty="0">
                <a:solidFill>
                  <a:schemeClr val="bg1"/>
                </a:solidFill>
              </a:rPr>
              <a:t>– Upravljaj – Prenesi (BOT: </a:t>
            </a:r>
            <a:r>
              <a:rPr lang="hr-HR" sz="1900" dirty="0" smtClean="0">
                <a:solidFill>
                  <a:schemeClr val="bg1"/>
                </a:solidFill>
              </a:rPr>
              <a:t>Build-Operate-Transfer),</a:t>
            </a:r>
            <a:r>
              <a:rPr lang="hr-HR" sz="1900" baseline="0" dirty="0" smtClean="0">
                <a:solidFill>
                  <a:schemeClr val="bg1"/>
                </a:solidFill>
              </a:rPr>
              <a:t> </a:t>
            </a:r>
            <a:r>
              <a:rPr lang="hr-HR" sz="1900" dirty="0" smtClean="0">
                <a:solidFill>
                  <a:schemeClr val="bg1"/>
                </a:solidFill>
              </a:rPr>
              <a:t>Projektuj </a:t>
            </a:r>
            <a:r>
              <a:rPr lang="hr-HR" sz="1900" dirty="0">
                <a:solidFill>
                  <a:schemeClr val="bg1"/>
                </a:solidFill>
              </a:rPr>
              <a:t>– izgradi – finansiraj – upravljaj (DBFO: </a:t>
            </a:r>
            <a:r>
              <a:rPr lang="hr-HR" sz="1900" dirty="0" smtClean="0">
                <a:solidFill>
                  <a:schemeClr val="bg1"/>
                </a:solidFill>
              </a:rPr>
              <a:t>Design-Build-Finance-Operate),</a:t>
            </a:r>
            <a:r>
              <a:rPr lang="hr-HR" sz="1900" baseline="0" dirty="0" smtClean="0">
                <a:solidFill>
                  <a:schemeClr val="bg1"/>
                </a:solidFill>
              </a:rPr>
              <a:t> </a:t>
            </a:r>
            <a:r>
              <a:rPr lang="hr-HR" sz="1900" dirty="0" smtClean="0">
                <a:solidFill>
                  <a:schemeClr val="bg1"/>
                </a:solidFill>
              </a:rPr>
              <a:t>Izgradi </a:t>
            </a:r>
            <a:r>
              <a:rPr lang="hr-HR" sz="1900" dirty="0">
                <a:solidFill>
                  <a:schemeClr val="bg1"/>
                </a:solidFill>
              </a:rPr>
              <a:t>– posjeduj – upravljaj – prenesi (BOOT: </a:t>
            </a:r>
            <a:r>
              <a:rPr lang="hr-HR" sz="1900" dirty="0" smtClean="0">
                <a:solidFill>
                  <a:schemeClr val="bg1"/>
                </a:solidFill>
              </a:rPr>
              <a:t>Build-Own-Operate-Transfer</a:t>
            </a:r>
            <a:r>
              <a:rPr lang="bs-Latn-BA" sz="1900" dirty="0" smtClean="0">
                <a:solidFill>
                  <a:schemeClr val="bg1"/>
                </a:solidFill>
              </a:rPr>
              <a:t>),</a:t>
            </a:r>
            <a:r>
              <a:rPr lang="bs-Latn-BA" sz="1900" baseline="0" dirty="0" smtClean="0">
                <a:solidFill>
                  <a:schemeClr val="bg1"/>
                </a:solidFill>
              </a:rPr>
              <a:t> Z</a:t>
            </a:r>
            <a:r>
              <a:rPr lang="hr-HR" sz="1900" dirty="0" smtClean="0">
                <a:solidFill>
                  <a:schemeClr val="bg1"/>
                </a:solidFill>
              </a:rPr>
              <a:t>akupi </a:t>
            </a:r>
            <a:r>
              <a:rPr lang="hr-HR" sz="1900" dirty="0">
                <a:solidFill>
                  <a:schemeClr val="bg1"/>
                </a:solidFill>
              </a:rPr>
              <a:t>– razvij – upravljaj (LDO: </a:t>
            </a:r>
            <a:r>
              <a:rPr lang="hr-HR" sz="1900" dirty="0" smtClean="0">
                <a:solidFill>
                  <a:schemeClr val="bg1"/>
                </a:solidFill>
              </a:rPr>
              <a:t>Lease-Develop-Operate);</a:t>
            </a:r>
            <a:r>
              <a:rPr lang="hr-HR" sz="1900" baseline="0" dirty="0" smtClean="0">
                <a:solidFill>
                  <a:schemeClr val="bg1"/>
                </a:solidFill>
              </a:rPr>
              <a:t> </a:t>
            </a:r>
            <a:r>
              <a:rPr lang="hr-HR" sz="1900" dirty="0" smtClean="0">
                <a:solidFill>
                  <a:schemeClr val="bg1"/>
                </a:solidFill>
              </a:rPr>
              <a:t>Izgradi </a:t>
            </a:r>
            <a:r>
              <a:rPr lang="hr-HR" sz="1900" dirty="0">
                <a:solidFill>
                  <a:schemeClr val="bg1"/>
                </a:solidFill>
              </a:rPr>
              <a:t>– zakupi – upravljaj – prenesi (BLOT: </a:t>
            </a:r>
            <a:r>
              <a:rPr lang="hr-HR" sz="1900" dirty="0" smtClean="0">
                <a:solidFill>
                  <a:schemeClr val="bg1"/>
                </a:solidFill>
              </a:rPr>
              <a:t>Build-Lease-Operate-Transfer),</a:t>
            </a:r>
            <a:r>
              <a:rPr lang="hr-HR" sz="1900" baseline="0" dirty="0" smtClean="0">
                <a:solidFill>
                  <a:schemeClr val="bg1"/>
                </a:solidFill>
              </a:rPr>
              <a:t> </a:t>
            </a:r>
            <a:r>
              <a:rPr lang="hr-HR" sz="1900" dirty="0" smtClean="0">
                <a:solidFill>
                  <a:schemeClr val="bg1"/>
                </a:solidFill>
              </a:rPr>
              <a:t>Kupi </a:t>
            </a:r>
            <a:r>
              <a:rPr lang="hr-HR" sz="1900" dirty="0">
                <a:solidFill>
                  <a:schemeClr val="bg1"/>
                </a:solidFill>
              </a:rPr>
              <a:t>– posjeduj – upravljaj – prenosi (B</a:t>
            </a:r>
            <a:r>
              <a:rPr lang="hr-HR" sz="1900" baseline="-25000" dirty="0">
                <a:solidFill>
                  <a:schemeClr val="bg1"/>
                </a:solidFill>
              </a:rPr>
              <a:t>UY</a:t>
            </a:r>
            <a:r>
              <a:rPr lang="hr-HR" sz="1900" dirty="0">
                <a:solidFill>
                  <a:schemeClr val="bg1"/>
                </a:solidFill>
              </a:rPr>
              <a:t>OOT: </a:t>
            </a:r>
            <a:r>
              <a:rPr lang="hr-HR" sz="1900" dirty="0" smtClean="0">
                <a:solidFill>
                  <a:schemeClr val="bg1"/>
                </a:solidFill>
              </a:rPr>
              <a:t>Buy-Own-Operate-Transfer),</a:t>
            </a:r>
            <a:r>
              <a:rPr lang="hr-HR" sz="1900" baseline="0" dirty="0" smtClean="0">
                <a:solidFill>
                  <a:schemeClr val="bg1"/>
                </a:solidFill>
              </a:rPr>
              <a:t> </a:t>
            </a:r>
            <a:r>
              <a:rPr lang="hr-HR" sz="1900" dirty="0" smtClean="0">
                <a:solidFill>
                  <a:schemeClr val="bg1"/>
                </a:solidFill>
              </a:rPr>
              <a:t>Projektiraj </a:t>
            </a:r>
            <a:r>
              <a:rPr lang="hr-HR" sz="1900" dirty="0">
                <a:solidFill>
                  <a:schemeClr val="bg1"/>
                </a:solidFill>
              </a:rPr>
              <a:t>– izgradi – finansiraj – posjeduj – upravljaj – prenesi (DBFOOT: </a:t>
            </a:r>
            <a:r>
              <a:rPr lang="hr-HR" sz="1900" dirty="0" smtClean="0">
                <a:solidFill>
                  <a:schemeClr val="bg1"/>
                </a:solidFill>
              </a:rPr>
              <a:t>Design-Build-Finance-Own-Operate-Transfer),</a:t>
            </a:r>
            <a:r>
              <a:rPr lang="hr-HR" sz="1900" baseline="0" dirty="0" smtClean="0">
                <a:solidFill>
                  <a:schemeClr val="bg1"/>
                </a:solidFill>
              </a:rPr>
              <a:t> </a:t>
            </a:r>
            <a:r>
              <a:rPr lang="hr-HR" sz="1900" dirty="0" smtClean="0">
                <a:solidFill>
                  <a:schemeClr val="bg1"/>
                </a:solidFill>
              </a:rPr>
              <a:t>Izgradi </a:t>
            </a:r>
            <a:r>
              <a:rPr lang="hr-HR" sz="1900" dirty="0">
                <a:solidFill>
                  <a:schemeClr val="bg1"/>
                </a:solidFill>
              </a:rPr>
              <a:t>– posjeduj – upravljaj (BOO: </a:t>
            </a:r>
            <a:r>
              <a:rPr lang="hr-HR" sz="1900" dirty="0" smtClean="0">
                <a:solidFill>
                  <a:schemeClr val="bg1"/>
                </a:solidFill>
              </a:rPr>
              <a:t>Build-Own-Operate),</a:t>
            </a:r>
            <a:r>
              <a:rPr lang="hr-HR" sz="1900" baseline="0" dirty="0" smtClean="0">
                <a:solidFill>
                  <a:schemeClr val="bg1"/>
                </a:solidFill>
              </a:rPr>
              <a:t> </a:t>
            </a:r>
            <a:r>
              <a:rPr lang="hr-HR" sz="1900" dirty="0" smtClean="0">
                <a:solidFill>
                  <a:schemeClr val="bg1"/>
                </a:solidFill>
              </a:rPr>
              <a:t>Kupi </a:t>
            </a:r>
            <a:r>
              <a:rPr lang="hr-HR" sz="1900" dirty="0">
                <a:solidFill>
                  <a:schemeClr val="bg1"/>
                </a:solidFill>
              </a:rPr>
              <a:t>– izgradi – upravljaj (BBO: Buy-Build-Operate</a:t>
            </a:r>
            <a:r>
              <a:rPr lang="hr-HR" sz="1900" dirty="0" smtClean="0">
                <a:solidFill>
                  <a:schemeClr val="bg1"/>
                </a:solidFill>
              </a:rPr>
              <a:t>).</a:t>
            </a:r>
            <a:endParaRPr lang="bs-Latn-BA" sz="19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dirty="0" smtClean="0">
                <a:solidFill>
                  <a:schemeClr val="bg1"/>
                </a:solidFill>
                <a:effectLst/>
              </a:rPr>
              <a:t>APLIKATIVNA  KATEGORIZACIJA</a:t>
            </a:r>
            <a:r>
              <a:rPr lang="bs-Latn-BA" dirty="0">
                <a:solidFill>
                  <a:schemeClr val="bg1"/>
                </a:solidFill>
                <a:effectLst/>
              </a:rPr>
              <a:t/>
            </a:r>
            <a:br>
              <a:rPr lang="bs-Latn-BA" dirty="0">
                <a:solidFill>
                  <a:schemeClr val="bg1"/>
                </a:solidFill>
                <a:effectLst/>
              </a:rPr>
            </a:br>
            <a:r>
              <a:rPr lang="bs-Latn-BA" dirty="0">
                <a:solidFill>
                  <a:schemeClr val="bg1"/>
                </a:solidFill>
                <a:effectLst/>
              </a:rPr>
              <a:t>JPP-a U BiH 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34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040560"/>
          </a:xfrm>
        </p:spPr>
        <p:txBody>
          <a:bodyPr>
            <a:noAutofit/>
          </a:bodyPr>
          <a:lstStyle/>
          <a:p>
            <a:pPr marL="109728" lvl="0" indent="0" algn="just">
              <a:buNone/>
            </a:pPr>
            <a:r>
              <a:rPr lang="hr-HR" sz="2800" dirty="0" smtClean="0">
                <a:solidFill>
                  <a:schemeClr val="bg1"/>
                </a:solidFill>
              </a:rPr>
              <a:t>DBO</a:t>
            </a:r>
            <a:r>
              <a:rPr lang="hr-HR" sz="2800" dirty="0">
                <a:solidFill>
                  <a:schemeClr val="bg1"/>
                </a:solidFill>
              </a:rPr>
              <a:t>: Design-Build-Operate (Dizajniraj – izgradi – </a:t>
            </a:r>
            <a:r>
              <a:rPr lang="hr-HR" sz="2800" dirty="0" smtClean="0">
                <a:solidFill>
                  <a:schemeClr val="bg1"/>
                </a:solidFill>
              </a:rPr>
              <a:t>upravljaj); </a:t>
            </a:r>
            <a:endParaRPr lang="hr-HR" sz="2800" dirty="0">
              <a:solidFill>
                <a:schemeClr val="bg1"/>
              </a:solidFill>
            </a:endParaRPr>
          </a:p>
          <a:p>
            <a:pPr marL="109728" indent="0" algn="just">
              <a:buNone/>
            </a:pPr>
            <a:r>
              <a:rPr lang="hr-HR" sz="2800" dirty="0" smtClean="0">
                <a:solidFill>
                  <a:schemeClr val="bg1"/>
                </a:solidFill>
              </a:rPr>
              <a:t>BOT</a:t>
            </a:r>
            <a:r>
              <a:rPr lang="hr-HR" sz="2800" dirty="0">
                <a:solidFill>
                  <a:schemeClr val="bg1"/>
                </a:solidFill>
              </a:rPr>
              <a:t>: Build-Operate-Transfer (Izgradi – Upravljaj – Prenesi);</a:t>
            </a:r>
          </a:p>
          <a:p>
            <a:pPr marL="109728" lvl="0" indent="0" algn="just">
              <a:buNone/>
            </a:pPr>
            <a:r>
              <a:rPr lang="hr-HR" sz="2800" dirty="0" smtClean="0">
                <a:solidFill>
                  <a:schemeClr val="bg1"/>
                </a:solidFill>
              </a:rPr>
              <a:t>DBFO</a:t>
            </a:r>
            <a:r>
              <a:rPr lang="hr-HR" sz="2800" dirty="0">
                <a:solidFill>
                  <a:schemeClr val="bg1"/>
                </a:solidFill>
              </a:rPr>
              <a:t>: </a:t>
            </a:r>
            <a:r>
              <a:rPr lang="hr-HR" sz="2800" dirty="0" smtClean="0">
                <a:solidFill>
                  <a:schemeClr val="bg1"/>
                </a:solidFill>
              </a:rPr>
              <a:t>Design-Build-Finance-Operate</a:t>
            </a:r>
            <a:r>
              <a:rPr lang="hr-HR" sz="2800" dirty="0">
                <a:solidFill>
                  <a:schemeClr val="bg1"/>
                </a:solidFill>
              </a:rPr>
              <a:t> </a:t>
            </a:r>
            <a:r>
              <a:rPr lang="hr-HR" sz="2800" dirty="0" smtClean="0">
                <a:solidFill>
                  <a:schemeClr val="bg1"/>
                </a:solidFill>
              </a:rPr>
              <a:t>(</a:t>
            </a:r>
            <a:r>
              <a:rPr lang="hr-HR" sz="2800" dirty="0">
                <a:solidFill>
                  <a:schemeClr val="bg1"/>
                </a:solidFill>
              </a:rPr>
              <a:t>Projektuj – izgradi – finansiraj – upravljaj);</a:t>
            </a:r>
          </a:p>
          <a:p>
            <a:pPr marL="109728" indent="0" algn="just">
              <a:buNone/>
            </a:pPr>
            <a:r>
              <a:rPr lang="hr-HR" sz="2800" dirty="0">
                <a:solidFill>
                  <a:schemeClr val="bg1"/>
                </a:solidFill>
              </a:rPr>
              <a:t>BOOT: Build-Own-Operate-Transfer</a:t>
            </a:r>
            <a:r>
              <a:rPr lang="bs-Latn-BA" sz="2800" dirty="0">
                <a:solidFill>
                  <a:schemeClr val="bg1"/>
                </a:solidFill>
              </a:rPr>
              <a:t> </a:t>
            </a:r>
            <a:r>
              <a:rPr lang="bs-Latn-BA" sz="2800" dirty="0" smtClean="0">
                <a:solidFill>
                  <a:schemeClr val="bg1"/>
                </a:solidFill>
              </a:rPr>
              <a:t>(</a:t>
            </a:r>
            <a:r>
              <a:rPr lang="hr-HR" sz="2800" dirty="0" smtClean="0">
                <a:solidFill>
                  <a:schemeClr val="bg1"/>
                </a:solidFill>
              </a:rPr>
              <a:t>Izgradi </a:t>
            </a:r>
            <a:r>
              <a:rPr lang="hr-HR" sz="2800" dirty="0">
                <a:solidFill>
                  <a:schemeClr val="bg1"/>
                </a:solidFill>
              </a:rPr>
              <a:t>– posjeduj – </a:t>
            </a:r>
            <a:r>
              <a:rPr lang="hr-HR" sz="2800" dirty="0" smtClean="0">
                <a:solidFill>
                  <a:schemeClr val="bg1"/>
                </a:solidFill>
              </a:rPr>
              <a:t>upravljaj– prenesi);</a:t>
            </a:r>
          </a:p>
          <a:p>
            <a:pPr marL="109728" indent="0">
              <a:buNone/>
            </a:pPr>
            <a:r>
              <a:rPr lang="hr-HR" sz="2800" dirty="0" smtClean="0">
                <a:solidFill>
                  <a:schemeClr val="bg1"/>
                </a:solidFill>
              </a:rPr>
              <a:t>LDO</a:t>
            </a:r>
            <a:r>
              <a:rPr lang="hr-HR" sz="2800" dirty="0">
                <a:solidFill>
                  <a:schemeClr val="bg1"/>
                </a:solidFill>
              </a:rPr>
              <a:t>: </a:t>
            </a:r>
            <a:r>
              <a:rPr lang="hr-HR" sz="2800" dirty="0" smtClean="0">
                <a:solidFill>
                  <a:schemeClr val="bg1"/>
                </a:solidFill>
              </a:rPr>
              <a:t>Lease-Develop-Operate </a:t>
            </a:r>
            <a:r>
              <a:rPr lang="bs-Latn-BA" sz="2800" dirty="0">
                <a:solidFill>
                  <a:schemeClr val="bg1"/>
                </a:solidFill>
              </a:rPr>
              <a:t>(Z</a:t>
            </a:r>
            <a:r>
              <a:rPr lang="hr-HR" sz="2800" dirty="0">
                <a:solidFill>
                  <a:schemeClr val="bg1"/>
                </a:solidFill>
              </a:rPr>
              <a:t>akupi – razvij – </a:t>
            </a:r>
            <a:r>
              <a:rPr lang="hr-HR" sz="2800" dirty="0" smtClean="0">
                <a:solidFill>
                  <a:schemeClr val="bg1"/>
                </a:solidFill>
              </a:rPr>
              <a:t>upravljaj;</a:t>
            </a:r>
            <a:br>
              <a:rPr lang="hr-HR" sz="2800" dirty="0" smtClean="0">
                <a:solidFill>
                  <a:schemeClr val="bg1"/>
                </a:solidFill>
              </a:rPr>
            </a:br>
            <a:endParaRPr lang="bs-Latn-BA" sz="2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dirty="0" smtClean="0">
                <a:solidFill>
                  <a:schemeClr val="bg1"/>
                </a:solidFill>
                <a:effectLst/>
              </a:rPr>
              <a:t>APLIKATIVNA  KATEGORIZACIJA</a:t>
            </a:r>
            <a:r>
              <a:rPr lang="bs-Latn-BA" dirty="0">
                <a:solidFill>
                  <a:schemeClr val="bg1"/>
                </a:solidFill>
                <a:effectLst/>
              </a:rPr>
              <a:t/>
            </a:r>
            <a:br>
              <a:rPr lang="bs-Latn-BA" dirty="0">
                <a:solidFill>
                  <a:schemeClr val="bg1"/>
                </a:solidFill>
                <a:effectLst/>
              </a:rPr>
            </a:br>
            <a:r>
              <a:rPr lang="bs-Latn-BA" dirty="0">
                <a:solidFill>
                  <a:schemeClr val="bg1"/>
                </a:solidFill>
                <a:effectLst/>
              </a:rPr>
              <a:t>JPP-a U BiH 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0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040560"/>
          </a:xfrm>
        </p:spPr>
        <p:txBody>
          <a:bodyPr>
            <a:noAutofit/>
          </a:bodyPr>
          <a:lstStyle/>
          <a:p>
            <a:pPr marL="109728" lvl="0" indent="0" algn="just">
              <a:buClr>
                <a:srgbClr val="2DA2BF"/>
              </a:buClr>
              <a:buNone/>
            </a:pPr>
            <a:r>
              <a:rPr lang="hr-HR" sz="2800" dirty="0">
                <a:solidFill>
                  <a:prstClr val="white"/>
                </a:solidFill>
              </a:rPr>
              <a:t>BLOT: Build-Lease-Operate-Transfer </a:t>
            </a:r>
            <a:r>
              <a:rPr lang="hr-HR" sz="2800" dirty="0" smtClean="0">
                <a:solidFill>
                  <a:prstClr val="white"/>
                </a:solidFill>
              </a:rPr>
              <a:t>(</a:t>
            </a:r>
            <a:r>
              <a:rPr lang="hr-HR" sz="2800" dirty="0">
                <a:solidFill>
                  <a:prstClr val="white"/>
                </a:solidFill>
              </a:rPr>
              <a:t>Izgradi – zakupi – upravljaj </a:t>
            </a:r>
            <a:r>
              <a:rPr lang="hr-HR" sz="2800" dirty="0" smtClean="0">
                <a:solidFill>
                  <a:prstClr val="white"/>
                </a:solidFill>
              </a:rPr>
              <a:t>– prenesi);</a:t>
            </a:r>
            <a:endParaRPr lang="hr-HR" sz="2800" dirty="0">
              <a:solidFill>
                <a:prstClr val="white"/>
              </a:solidFill>
            </a:endParaRPr>
          </a:p>
          <a:p>
            <a:pPr marL="109728" indent="0" algn="just">
              <a:buClr>
                <a:srgbClr val="2DA2BF"/>
              </a:buClr>
              <a:buNone/>
            </a:pPr>
            <a:r>
              <a:rPr lang="hr-HR" sz="2800" dirty="0" smtClean="0">
                <a:solidFill>
                  <a:prstClr val="white"/>
                </a:solidFill>
              </a:rPr>
              <a:t>B</a:t>
            </a:r>
            <a:r>
              <a:rPr lang="hr-HR" sz="2800" baseline="-25000" dirty="0" smtClean="0">
                <a:solidFill>
                  <a:prstClr val="white"/>
                </a:solidFill>
              </a:rPr>
              <a:t>UY</a:t>
            </a:r>
            <a:r>
              <a:rPr lang="hr-HR" sz="2800" dirty="0" smtClean="0">
                <a:solidFill>
                  <a:prstClr val="white"/>
                </a:solidFill>
              </a:rPr>
              <a:t>OOT</a:t>
            </a:r>
            <a:r>
              <a:rPr lang="hr-HR" sz="2800" dirty="0">
                <a:solidFill>
                  <a:prstClr val="white"/>
                </a:solidFill>
              </a:rPr>
              <a:t>: Buy-Own-Operate-Transfer (Kupi – posjeduj – upravljaj – prenosi);</a:t>
            </a:r>
          </a:p>
          <a:p>
            <a:pPr marL="109728" indent="0" algn="just">
              <a:buClr>
                <a:srgbClr val="2DA2BF"/>
              </a:buClr>
              <a:buNone/>
            </a:pPr>
            <a:r>
              <a:rPr lang="hr-HR" sz="2800" dirty="0" smtClean="0">
                <a:solidFill>
                  <a:prstClr val="white"/>
                </a:solidFill>
              </a:rPr>
              <a:t>DBFOOT</a:t>
            </a:r>
            <a:r>
              <a:rPr lang="hr-HR" sz="2800" dirty="0">
                <a:solidFill>
                  <a:prstClr val="white"/>
                </a:solidFill>
              </a:rPr>
              <a:t>: </a:t>
            </a:r>
            <a:r>
              <a:rPr lang="hr-HR" sz="2800" dirty="0" smtClean="0">
                <a:solidFill>
                  <a:prstClr val="white"/>
                </a:solidFill>
              </a:rPr>
              <a:t>Design-Build-Finance-Own-Operate-Transfer </a:t>
            </a:r>
            <a:r>
              <a:rPr lang="hr-HR" sz="2800" dirty="0">
                <a:solidFill>
                  <a:prstClr val="white"/>
                </a:solidFill>
              </a:rPr>
              <a:t>(Projektiraj – izgradi – finansiraj – posjeduj – upravljaj – prenesi); </a:t>
            </a:r>
          </a:p>
          <a:p>
            <a:pPr marL="109728" indent="0" algn="just">
              <a:buClr>
                <a:srgbClr val="2DA2BF"/>
              </a:buClr>
              <a:buNone/>
            </a:pPr>
            <a:r>
              <a:rPr lang="hr-HR" sz="2800" dirty="0" smtClean="0">
                <a:solidFill>
                  <a:prstClr val="white"/>
                </a:solidFill>
              </a:rPr>
              <a:t>BOO</a:t>
            </a:r>
            <a:r>
              <a:rPr lang="hr-HR" sz="2800" dirty="0">
                <a:solidFill>
                  <a:prstClr val="white"/>
                </a:solidFill>
              </a:rPr>
              <a:t>: </a:t>
            </a:r>
            <a:r>
              <a:rPr lang="hr-HR" sz="2800" dirty="0" smtClean="0">
                <a:solidFill>
                  <a:prstClr val="white"/>
                </a:solidFill>
              </a:rPr>
              <a:t>Build-Own-Operate </a:t>
            </a:r>
            <a:r>
              <a:rPr lang="hr-HR" sz="2800" dirty="0">
                <a:solidFill>
                  <a:prstClr val="white"/>
                </a:solidFill>
              </a:rPr>
              <a:t>(Izgradi – posjeduj – upravljaj</a:t>
            </a:r>
            <a:r>
              <a:rPr lang="hr-HR" sz="2800" dirty="0" smtClean="0">
                <a:solidFill>
                  <a:prstClr val="white"/>
                </a:solidFill>
              </a:rPr>
              <a:t>);</a:t>
            </a:r>
            <a:endParaRPr lang="hr-HR" sz="2800" dirty="0">
              <a:solidFill>
                <a:prstClr val="white"/>
              </a:solidFill>
            </a:endParaRPr>
          </a:p>
          <a:p>
            <a:pPr marL="109728" lvl="0" indent="0" algn="just">
              <a:buClr>
                <a:srgbClr val="2DA2BF"/>
              </a:buClr>
              <a:buNone/>
            </a:pPr>
            <a:r>
              <a:rPr lang="hr-HR" sz="2800" dirty="0" smtClean="0">
                <a:solidFill>
                  <a:prstClr val="white"/>
                </a:solidFill>
              </a:rPr>
              <a:t>BBO</a:t>
            </a:r>
            <a:r>
              <a:rPr lang="hr-HR" sz="2800" dirty="0">
                <a:solidFill>
                  <a:prstClr val="white"/>
                </a:solidFill>
              </a:rPr>
              <a:t>: </a:t>
            </a:r>
            <a:r>
              <a:rPr lang="hr-HR" sz="2800" dirty="0" smtClean="0">
                <a:solidFill>
                  <a:prstClr val="white"/>
                </a:solidFill>
              </a:rPr>
              <a:t>Buy-Build-Operate (Kupi </a:t>
            </a:r>
            <a:r>
              <a:rPr lang="hr-HR" sz="2800" dirty="0">
                <a:solidFill>
                  <a:prstClr val="white"/>
                </a:solidFill>
              </a:rPr>
              <a:t>– izgradi – </a:t>
            </a:r>
            <a:r>
              <a:rPr lang="hr-HR" sz="2800" dirty="0" smtClean="0">
                <a:solidFill>
                  <a:prstClr val="white"/>
                </a:solidFill>
              </a:rPr>
              <a:t>upravljaj).</a:t>
            </a:r>
            <a:endParaRPr lang="bs-Latn-BA" sz="2800" dirty="0">
              <a:solidFill>
                <a:prstClr val="white"/>
              </a:solidFill>
            </a:endParaRPr>
          </a:p>
          <a:p>
            <a:pPr marL="109728" lvl="0" indent="0" algn="just">
              <a:buNone/>
            </a:pPr>
            <a:endParaRPr lang="bs-Latn-BA" sz="19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dirty="0" smtClean="0">
                <a:solidFill>
                  <a:schemeClr val="bg1"/>
                </a:solidFill>
                <a:effectLst/>
              </a:rPr>
              <a:t>APLIKATIVNA  KATEGORIZACIJA</a:t>
            </a:r>
            <a:r>
              <a:rPr lang="bs-Latn-BA" dirty="0">
                <a:solidFill>
                  <a:schemeClr val="bg1"/>
                </a:solidFill>
                <a:effectLst/>
              </a:rPr>
              <a:t/>
            </a:r>
            <a:br>
              <a:rPr lang="bs-Latn-BA" dirty="0">
                <a:solidFill>
                  <a:schemeClr val="bg1"/>
                </a:solidFill>
                <a:effectLst/>
              </a:rPr>
            </a:br>
            <a:r>
              <a:rPr lang="bs-Latn-BA" dirty="0">
                <a:solidFill>
                  <a:schemeClr val="bg1"/>
                </a:solidFill>
                <a:effectLst/>
              </a:rPr>
              <a:t>JPP-a U BiH 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8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02027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endParaRPr lang="bs-Latn-BA" sz="2800" dirty="0" smtClean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prstClr val="white"/>
                </a:solidFill>
              </a:rPr>
              <a:t>Privatni </a:t>
            </a:r>
            <a:r>
              <a:rPr lang="bs-Latn-BA" sz="2800" dirty="0">
                <a:solidFill>
                  <a:prstClr val="white"/>
                </a:solidFill>
              </a:rPr>
              <a:t>partner </a:t>
            </a:r>
            <a:r>
              <a:rPr lang="bs-Latn-BA" sz="2800" dirty="0" smtClean="0">
                <a:solidFill>
                  <a:prstClr val="white"/>
                </a:solidFill>
              </a:rPr>
              <a:t>preuzima neku od uloga: </a:t>
            </a:r>
          </a:p>
          <a:p>
            <a:pPr marL="109728" indent="0" algn="just">
              <a:buNone/>
            </a:pPr>
            <a:r>
              <a:rPr lang="bs-Latn-BA" sz="2800" dirty="0" smtClean="0">
                <a:solidFill>
                  <a:prstClr val="white"/>
                </a:solidFill>
              </a:rPr>
              <a:t>   - „sponzora“ projekta,</a:t>
            </a:r>
          </a:p>
          <a:p>
            <a:pPr marL="109728" indent="0" algn="just">
              <a:buNone/>
            </a:pPr>
            <a:r>
              <a:rPr lang="bs-Latn-BA" sz="2800" dirty="0">
                <a:solidFill>
                  <a:prstClr val="white"/>
                </a:solidFill>
              </a:rPr>
              <a:t> </a:t>
            </a:r>
            <a:r>
              <a:rPr lang="bs-Latn-BA" sz="2800" dirty="0" smtClean="0">
                <a:solidFill>
                  <a:prstClr val="white"/>
                </a:solidFill>
              </a:rPr>
              <a:t> - „vlasnika“ projekta,</a:t>
            </a:r>
          </a:p>
          <a:p>
            <a:pPr marL="109728" indent="0" algn="just">
              <a:buNone/>
            </a:pPr>
            <a:r>
              <a:rPr lang="bs-Latn-BA" sz="2800" dirty="0">
                <a:solidFill>
                  <a:prstClr val="white"/>
                </a:solidFill>
              </a:rPr>
              <a:t> </a:t>
            </a:r>
            <a:r>
              <a:rPr lang="bs-Latn-BA" sz="2800" dirty="0" smtClean="0">
                <a:solidFill>
                  <a:prstClr val="white"/>
                </a:solidFill>
              </a:rPr>
              <a:t> - „upravljača“ projekta,</a:t>
            </a:r>
            <a:endParaRPr lang="bs-Latn-BA" sz="2800" dirty="0">
              <a:solidFill>
                <a:prstClr val="white"/>
              </a:solidFill>
            </a:endParaRPr>
          </a:p>
          <a:p>
            <a:pPr marL="109728" indent="0" algn="just">
              <a:buNone/>
            </a:pPr>
            <a:r>
              <a:rPr lang="bs-Latn-BA" sz="2800" dirty="0">
                <a:solidFill>
                  <a:prstClr val="white"/>
                </a:solidFill>
              </a:rPr>
              <a:t>  </a:t>
            </a:r>
            <a:r>
              <a:rPr lang="bs-Latn-BA" sz="2800" dirty="0" smtClean="0">
                <a:solidFill>
                  <a:prstClr val="white"/>
                </a:solidFill>
              </a:rPr>
              <a:t>-„</a:t>
            </a:r>
            <a:r>
              <a:rPr lang="bs-Latn-BA" sz="2800" dirty="0">
                <a:solidFill>
                  <a:prstClr val="white"/>
                </a:solidFill>
              </a:rPr>
              <a:t>građevinskog </a:t>
            </a:r>
            <a:r>
              <a:rPr lang="bs-Latn-BA" sz="2800" dirty="0" err="1" smtClean="0">
                <a:solidFill>
                  <a:prstClr val="white"/>
                </a:solidFill>
              </a:rPr>
              <a:t>ugovarača</a:t>
            </a:r>
            <a:r>
              <a:rPr lang="bs-Latn-BA" sz="2800" dirty="0" smtClean="0">
                <a:solidFill>
                  <a:prstClr val="white"/>
                </a:solidFill>
              </a:rPr>
              <a:t>“projekta.</a:t>
            </a:r>
          </a:p>
          <a:p>
            <a:pPr marL="109728" indent="0" algn="just">
              <a:buNone/>
            </a:pPr>
            <a:endParaRPr lang="bs-Latn-BA" sz="2800" dirty="0">
              <a:solidFill>
                <a:prstClr val="white"/>
              </a:solidFill>
            </a:endParaRPr>
          </a:p>
          <a:p>
            <a:pPr marL="109728" indent="0" algn="just">
              <a:buNone/>
            </a:pPr>
            <a:endParaRPr lang="hr-HR" sz="2800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dirty="0" smtClean="0">
                <a:solidFill>
                  <a:schemeClr val="bg1"/>
                </a:solidFill>
              </a:rPr>
              <a:t>ULOGE PRIVATNOG PARTNERA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95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02027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endParaRPr lang="bs-Latn-BA" sz="2800" dirty="0" smtClean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prstClr val="white"/>
                </a:solidFill>
              </a:rPr>
              <a:t>Identifikovati </a:t>
            </a:r>
            <a:r>
              <a:rPr lang="vi-VN" sz="2800" dirty="0" smtClean="0">
                <a:solidFill>
                  <a:prstClr val="white"/>
                </a:solidFill>
              </a:rPr>
              <a:t>rizike </a:t>
            </a:r>
            <a:r>
              <a:rPr lang="vi-VN" sz="2800" dirty="0">
                <a:solidFill>
                  <a:prstClr val="white"/>
                </a:solidFill>
              </a:rPr>
              <a:t>projekta;</a:t>
            </a:r>
          </a:p>
          <a:p>
            <a:pPr algn="just">
              <a:buFont typeface="Wingdings" pitchFamily="2" charset="2"/>
              <a:buChar char="v"/>
            </a:pPr>
            <a:endParaRPr lang="bs-Latn-BA" sz="2800" dirty="0" smtClean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prstClr val="white"/>
                </a:solidFill>
              </a:rPr>
              <a:t>Kvantifikovati </a:t>
            </a:r>
            <a:r>
              <a:rPr lang="vi-VN" sz="2800" dirty="0" smtClean="0">
                <a:solidFill>
                  <a:prstClr val="white"/>
                </a:solidFill>
              </a:rPr>
              <a:t>rizike projekta</a:t>
            </a:r>
            <a:r>
              <a:rPr lang="bs-Latn-BA" sz="2800" dirty="0" smtClean="0">
                <a:solidFill>
                  <a:prstClr val="white"/>
                </a:solidFill>
              </a:rPr>
              <a:t>;</a:t>
            </a:r>
            <a:r>
              <a:rPr lang="vi-VN" sz="2800" dirty="0" smtClean="0">
                <a:solidFill>
                  <a:prstClr val="white"/>
                </a:solidFill>
              </a:rPr>
              <a:t> </a:t>
            </a:r>
            <a:endParaRPr lang="bs-Latn-BA" sz="2800" dirty="0" smtClean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bs-Latn-BA" sz="2800" dirty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>
                <a:solidFill>
                  <a:prstClr val="white"/>
                </a:solidFill>
              </a:rPr>
              <a:t>Smanjiti rizike </a:t>
            </a:r>
            <a:r>
              <a:rPr lang="bs-Latn-BA" sz="2800" dirty="0" smtClean="0">
                <a:solidFill>
                  <a:prstClr val="white"/>
                </a:solidFill>
              </a:rPr>
              <a:t>projekta, </a:t>
            </a:r>
            <a:r>
              <a:rPr lang="vi-VN" sz="2800" dirty="0" smtClean="0">
                <a:solidFill>
                  <a:prstClr val="white"/>
                </a:solidFill>
              </a:rPr>
              <a:t>te</a:t>
            </a:r>
            <a:endParaRPr lang="vi-VN" sz="2800" dirty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bs-Latn-BA" sz="2800" dirty="0" smtClean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prstClr val="white"/>
                </a:solidFill>
              </a:rPr>
              <a:t>A</a:t>
            </a:r>
            <a:r>
              <a:rPr lang="vi-VN" sz="2800" dirty="0" smtClean="0">
                <a:solidFill>
                  <a:prstClr val="white"/>
                </a:solidFill>
              </a:rPr>
              <a:t>locirati </a:t>
            </a:r>
            <a:r>
              <a:rPr lang="vi-VN" sz="2800" dirty="0">
                <a:solidFill>
                  <a:prstClr val="white"/>
                </a:solidFill>
              </a:rPr>
              <a:t>rizike projekta između javnog i privatnog </a:t>
            </a:r>
            <a:r>
              <a:rPr lang="vi-VN" sz="2800" dirty="0" smtClean="0">
                <a:solidFill>
                  <a:prstClr val="white"/>
                </a:solidFill>
              </a:rPr>
              <a:t>partnera</a:t>
            </a:r>
            <a:r>
              <a:rPr lang="bs-Latn-BA" sz="2800" dirty="0" smtClean="0">
                <a:solidFill>
                  <a:prstClr val="white"/>
                </a:solidFill>
              </a:rPr>
              <a:t>.</a:t>
            </a:r>
            <a:endParaRPr lang="hr-HR" sz="2800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dirty="0" smtClean="0">
                <a:solidFill>
                  <a:schemeClr val="bg1"/>
                </a:solidFill>
                <a:effectLst/>
              </a:rPr>
              <a:t>RIZIK KOD JPP?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43048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02027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endParaRPr lang="bs-Latn-BA" sz="2800" dirty="0" smtClean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prstClr val="white"/>
                </a:solidFill>
              </a:rPr>
              <a:t>R</a:t>
            </a:r>
            <a:r>
              <a:rPr lang="vi-VN" sz="2800" dirty="0" smtClean="0">
                <a:solidFill>
                  <a:prstClr val="white"/>
                </a:solidFill>
              </a:rPr>
              <a:t>izik izgradnje</a:t>
            </a:r>
            <a:r>
              <a:rPr lang="bs-Latn-BA" sz="2800" dirty="0" smtClean="0">
                <a:solidFill>
                  <a:prstClr val="white"/>
                </a:solidFill>
              </a:rPr>
              <a:t>; </a:t>
            </a:r>
            <a:endParaRPr lang="vi-VN" sz="2800" dirty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bs-Latn-BA" sz="2800" dirty="0" smtClean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prstClr val="white"/>
                </a:solidFill>
              </a:rPr>
              <a:t>R</a:t>
            </a:r>
            <a:r>
              <a:rPr lang="vi-VN" sz="2800" dirty="0" smtClean="0">
                <a:solidFill>
                  <a:prstClr val="white"/>
                </a:solidFill>
              </a:rPr>
              <a:t>izik raspoloživosti</a:t>
            </a:r>
            <a:r>
              <a:rPr lang="bs-Latn-BA" sz="2800" dirty="0" smtClean="0">
                <a:solidFill>
                  <a:prstClr val="white"/>
                </a:solidFill>
              </a:rPr>
              <a:t>; </a:t>
            </a:r>
          </a:p>
          <a:p>
            <a:pPr algn="just">
              <a:buFont typeface="Wingdings" pitchFamily="2" charset="2"/>
              <a:buChar char="v"/>
            </a:pPr>
            <a:endParaRPr lang="bs-Latn-BA" sz="2800" dirty="0" smtClean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prstClr val="white"/>
                </a:solidFill>
              </a:rPr>
              <a:t>Ri</a:t>
            </a:r>
            <a:r>
              <a:rPr lang="vi-VN" sz="2800" dirty="0" smtClean="0">
                <a:solidFill>
                  <a:prstClr val="white"/>
                </a:solidFill>
              </a:rPr>
              <a:t>zik potražnje</a:t>
            </a:r>
            <a:r>
              <a:rPr lang="bs-Latn-BA" sz="2800" dirty="0" smtClean="0">
                <a:solidFill>
                  <a:prstClr val="white"/>
                </a:solidFill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endParaRPr lang="bs-Latn-BA" sz="2800" dirty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prstClr val="white"/>
                </a:solidFill>
              </a:rPr>
              <a:t>Ostali rizici (stečaj, likvidacija, oštećenje stvari sl.).</a:t>
            </a:r>
            <a:endParaRPr lang="hr-HR" sz="2800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dirty="0" smtClean="0">
                <a:solidFill>
                  <a:schemeClr val="bg1"/>
                </a:solidFill>
                <a:effectLst/>
              </a:rPr>
              <a:t>RIZIK KOD JPP?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26173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02027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endParaRPr lang="bs-Latn-BA" sz="2800" dirty="0" smtClean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prstClr val="white"/>
                </a:solidFill>
              </a:rPr>
              <a:t>R</a:t>
            </a:r>
            <a:r>
              <a:rPr lang="vi-VN" sz="2800" dirty="0" smtClean="0">
                <a:solidFill>
                  <a:prstClr val="white"/>
                </a:solidFill>
              </a:rPr>
              <a:t>izik izgradnje</a:t>
            </a:r>
            <a:r>
              <a:rPr lang="bs-Latn-BA" sz="2800" dirty="0">
                <a:solidFill>
                  <a:prstClr val="white"/>
                </a:solidFill>
              </a:rPr>
              <a:t> </a:t>
            </a:r>
            <a:r>
              <a:rPr lang="bs-Latn-BA" sz="2800" dirty="0" smtClean="0">
                <a:solidFill>
                  <a:prstClr val="white"/>
                </a:solidFill>
              </a:rPr>
              <a:t>+ rizik </a:t>
            </a:r>
            <a:r>
              <a:rPr lang="vi-VN" sz="2800" dirty="0" smtClean="0">
                <a:solidFill>
                  <a:prstClr val="white"/>
                </a:solidFill>
              </a:rPr>
              <a:t>raspoloživosti</a:t>
            </a:r>
            <a:r>
              <a:rPr lang="bs-Latn-BA" sz="2800" dirty="0">
                <a:solidFill>
                  <a:prstClr val="white"/>
                </a:solidFill>
              </a:rPr>
              <a:t> </a:t>
            </a:r>
            <a:r>
              <a:rPr lang="bs-Latn-BA" sz="2800" dirty="0" smtClean="0">
                <a:solidFill>
                  <a:prstClr val="white"/>
                </a:solidFill>
              </a:rPr>
              <a:t>ili potražnje </a:t>
            </a:r>
          </a:p>
          <a:p>
            <a:pPr algn="just">
              <a:buFont typeface="Wingdings" pitchFamily="2" charset="2"/>
              <a:buChar char="v"/>
            </a:pPr>
            <a:endParaRPr lang="bs-Latn-BA" sz="2800" dirty="0" smtClean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prstClr val="white"/>
                </a:solidFill>
              </a:rPr>
              <a:t>Bilans javnog sektora (finansijski lizing)</a:t>
            </a:r>
          </a:p>
          <a:p>
            <a:pPr algn="just">
              <a:buFont typeface="Wingdings" pitchFamily="2" charset="2"/>
              <a:buChar char="v"/>
            </a:pPr>
            <a:endParaRPr lang="bs-Latn-BA" sz="2800" dirty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prstClr val="white"/>
                </a:solidFill>
              </a:rPr>
              <a:t>Bilans privatnog sektora (operativni lizing)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dirty="0" smtClean="0">
                <a:solidFill>
                  <a:schemeClr val="bg1"/>
                </a:solidFill>
                <a:effectLst/>
              </a:rPr>
              <a:t>RIZIK KOD JPP?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79577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02027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endParaRPr lang="bs-Latn-BA" sz="2800" dirty="0" smtClean="0">
              <a:solidFill>
                <a:prstClr val="white"/>
              </a:solidFill>
            </a:endParaRPr>
          </a:p>
          <a:p>
            <a:pPr algn="just">
              <a:buClr>
                <a:srgbClr val="2DA2BF"/>
              </a:buClr>
              <a:buFont typeface="Wingdings" pitchFamily="2" charset="2"/>
              <a:buChar char="v"/>
            </a:pPr>
            <a:r>
              <a:rPr lang="bs-Latn-BA" sz="2800" dirty="0" smtClean="0">
                <a:solidFill>
                  <a:prstClr val="white"/>
                </a:solidFill>
              </a:rPr>
              <a:t>PRETPOSTAVLJA SE DA JE RIZIK PRENESEN: na onog subjekta koji ima vlastiti interes, mogućnost i uopšte resurse da, u najkraćem roku, i s najmanje ulaganja, otkloni i smanji mogućnost nastanka rizika, odnosno </a:t>
            </a:r>
            <a:r>
              <a:rPr lang="bs-Latn-BA" sz="2800" dirty="0" err="1" smtClean="0">
                <a:solidFill>
                  <a:prstClr val="white"/>
                </a:solidFill>
              </a:rPr>
              <a:t>eliminiše</a:t>
            </a:r>
            <a:r>
              <a:rPr lang="bs-Latn-BA" sz="2800" dirty="0" smtClean="0">
                <a:solidFill>
                  <a:prstClr val="white"/>
                </a:solidFill>
              </a:rPr>
              <a:t> posljedice </a:t>
            </a:r>
            <a:r>
              <a:rPr lang="bs-Latn-BA" sz="2800" dirty="0" err="1" smtClean="0">
                <a:solidFill>
                  <a:prstClr val="white"/>
                </a:solidFill>
              </a:rPr>
              <a:t>nstalog</a:t>
            </a:r>
            <a:r>
              <a:rPr lang="bs-Latn-BA" sz="2800" dirty="0" smtClean="0">
                <a:solidFill>
                  <a:prstClr val="white"/>
                </a:solidFill>
              </a:rPr>
              <a:t> slučaja.</a:t>
            </a:r>
          </a:p>
          <a:p>
            <a:pPr algn="just">
              <a:buClr>
                <a:srgbClr val="2DA2BF"/>
              </a:buClr>
              <a:buFont typeface="Wingdings" pitchFamily="2" charset="2"/>
              <a:buChar char="v"/>
            </a:pPr>
            <a:endParaRPr lang="bs-Latn-BA" sz="2800" dirty="0" smtClean="0">
              <a:solidFill>
                <a:prstClr val="white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bs-Latn-BA" sz="2800" dirty="0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dirty="0" smtClean="0">
                <a:solidFill>
                  <a:schemeClr val="bg1"/>
                </a:solidFill>
                <a:effectLst/>
              </a:rPr>
              <a:t>ALOKACIJA RIZIKA KOD JPP?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14349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8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v"/>
            </a:pPr>
            <a:endParaRPr lang="hr-HR" sz="2500" dirty="0" smtClean="0">
              <a:solidFill>
                <a:schemeClr val="bg1"/>
              </a:solidFill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Font typeface="Wingdings" pitchFamily="2" charset="2"/>
              <a:buChar char="v"/>
              <a:defRPr/>
            </a:pPr>
            <a:r>
              <a:rPr lang="bs-Latn-BA" sz="3600" dirty="0" smtClean="0">
                <a:solidFill>
                  <a:schemeClr val="bg1"/>
                </a:solidFill>
              </a:rPr>
              <a:t>Privatni partner – profit </a:t>
            </a:r>
          </a:p>
          <a:p>
            <a:pPr marL="0" lvl="0" indent="0" algn="just">
              <a:spcBef>
                <a:spcPts val="0"/>
              </a:spcBef>
              <a:buClrTx/>
              <a:buSzTx/>
              <a:buFont typeface="Wingdings" pitchFamily="2" charset="2"/>
              <a:buChar char="v"/>
              <a:defRPr/>
            </a:pPr>
            <a:endParaRPr lang="bs-Latn-BA" sz="3600" dirty="0" smtClean="0">
              <a:solidFill>
                <a:schemeClr val="bg1"/>
              </a:solidFill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Font typeface="Wingdings" pitchFamily="2" charset="2"/>
              <a:buChar char="v"/>
              <a:defRPr/>
            </a:pPr>
            <a:r>
              <a:rPr lang="bs-Latn-BA" sz="3600" dirty="0" smtClean="0">
                <a:solidFill>
                  <a:schemeClr val="bg1"/>
                </a:solidFill>
              </a:rPr>
              <a:t>Javni partner (budžetski izvori: „In house</a:t>
            </a:r>
            <a:r>
              <a:rPr lang="bs-Latn-BA" sz="3600" dirty="0">
                <a:solidFill>
                  <a:schemeClr val="bg1"/>
                </a:solidFill>
              </a:rPr>
              <a:t>“ </a:t>
            </a:r>
            <a:r>
              <a:rPr lang="bs-Latn-BA" sz="3600" dirty="0" smtClean="0">
                <a:solidFill>
                  <a:schemeClr val="bg1"/>
                </a:solidFill>
              </a:rPr>
              <a:t>ili javna nabavka vs. v</a:t>
            </a:r>
            <a:r>
              <a:rPr lang="hr-HR" sz="3600" dirty="0" smtClean="0">
                <a:solidFill>
                  <a:schemeClr val="bg1"/>
                </a:solidFill>
              </a:rPr>
              <a:t>anbudžetsko sredstvo)</a:t>
            </a:r>
            <a:endParaRPr lang="hr-HR" sz="2500" dirty="0">
              <a:solidFill>
                <a:schemeClr val="bg1"/>
              </a:solidFill>
            </a:endParaRPr>
          </a:p>
          <a:p>
            <a:endParaRPr lang="bs-Latn-BA" sz="3600" dirty="0">
              <a:solidFill>
                <a:schemeClr val="bg1"/>
              </a:solidFill>
            </a:endParaRPr>
          </a:p>
          <a:p>
            <a:endParaRPr lang="bs-Latn-BA" sz="3600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hr-HR" sz="36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hr-HR" sz="3600" dirty="0" smtClean="0">
              <a:solidFill>
                <a:schemeClr val="bg1"/>
              </a:solidFill>
            </a:endParaRPr>
          </a:p>
          <a:p>
            <a:pPr marL="109728" indent="0" algn="just">
              <a:buNone/>
            </a:pPr>
            <a:endParaRPr lang="hr-HR" sz="3200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hr-HR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hr-HR" dirty="0" smtClean="0"/>
          </a:p>
          <a:p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9728" indent="0" algn="ctr"/>
            <a:r>
              <a:rPr lang="hr-HR" dirty="0" smtClean="0">
                <a:solidFill>
                  <a:schemeClr val="bg1"/>
                </a:solidFill>
                <a:effectLst/>
              </a:rPr>
              <a:t>ZAŠTO JPP?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82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bs-Latn-BA" sz="2800" dirty="0" smtClean="0">
              <a:solidFill>
                <a:schemeClr val="bg1"/>
              </a:solidFill>
            </a:endParaRPr>
          </a:p>
          <a:p>
            <a:pPr marL="109728" indent="0" algn="ctr">
              <a:buNone/>
            </a:pPr>
            <a:endParaRPr lang="bs-Latn-BA" sz="2800" dirty="0">
              <a:solidFill>
                <a:schemeClr val="bg1"/>
              </a:solidFill>
            </a:endParaRPr>
          </a:p>
          <a:p>
            <a:pPr marL="109728" indent="0" algn="ctr">
              <a:buNone/>
            </a:pPr>
            <a:r>
              <a:rPr lang="bs-Latn-BA" sz="9600" dirty="0" smtClean="0">
                <a:solidFill>
                  <a:schemeClr val="bg1"/>
                </a:solidFill>
              </a:rPr>
              <a:t>HVALA!</a:t>
            </a:r>
            <a:endParaRPr lang="bs-Latn-BA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68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bs-Latn-BA" sz="2800" dirty="0" smtClean="0">
              <a:solidFill>
                <a:schemeClr val="bg1"/>
              </a:solidFill>
            </a:endParaRPr>
          </a:p>
          <a:p>
            <a:pPr marL="109728" indent="0" algn="ctr">
              <a:buNone/>
            </a:pPr>
            <a:endParaRPr lang="bs-Latn-BA" sz="2800" dirty="0">
              <a:solidFill>
                <a:schemeClr val="bg1"/>
              </a:solidFill>
            </a:endParaRPr>
          </a:p>
          <a:p>
            <a:pPr marL="109728" indent="0" algn="ctr">
              <a:buNone/>
            </a:pPr>
            <a:r>
              <a:rPr lang="bs-Latn-BA" sz="4800" dirty="0" smtClean="0">
                <a:solidFill>
                  <a:schemeClr val="bg1"/>
                </a:solidFill>
              </a:rPr>
              <a:t>f.latifovic@osbd.ba</a:t>
            </a:r>
            <a:endParaRPr lang="bs-Latn-BA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89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/>
          </a:p>
          <a:p>
            <a:endParaRPr lang="bs-Latn-BA" dirty="0"/>
          </a:p>
          <a:p>
            <a:pPr marL="109728" indent="0" algn="ctr">
              <a:buNone/>
            </a:pPr>
            <a:r>
              <a:rPr lang="bs-Latn-BA" sz="4000" dirty="0" smtClean="0">
                <a:solidFill>
                  <a:schemeClr val="bg1"/>
                </a:solidFill>
              </a:rPr>
              <a:t>ISTORIJAT JAVNO – PRIVATNOG PARTNERSTVA </a:t>
            </a:r>
            <a:endParaRPr lang="bs-Latn-BA" sz="4000" dirty="0">
              <a:solidFill>
                <a:schemeClr val="bg1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69018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buFont typeface="Wingdings" pitchFamily="2" charset="2"/>
              <a:buChar char="v"/>
            </a:pPr>
            <a:endParaRPr lang="bs-Latn-BA" sz="2800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Nova upravna doktrina; </a:t>
            </a:r>
          </a:p>
          <a:p>
            <a:pPr algn="just">
              <a:buFont typeface="Wingdings" pitchFamily="2" charset="2"/>
              <a:buChar char="v"/>
            </a:pPr>
            <a:endParaRPr lang="bs-Latn-BA" sz="28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Prekid </a:t>
            </a:r>
            <a:r>
              <a:rPr lang="bs-Latn-BA" sz="2800" dirty="0">
                <a:solidFill>
                  <a:schemeClr val="bg1"/>
                </a:solidFill>
              </a:rPr>
              <a:t>veze za W</a:t>
            </a:r>
            <a:r>
              <a:rPr lang="bs-Latn-BA" sz="2800" dirty="0" smtClean="0">
                <a:solidFill>
                  <a:schemeClr val="bg1"/>
                </a:solidFill>
              </a:rPr>
              <a:t>eber-ovskom birokratijom; </a:t>
            </a:r>
            <a:endParaRPr lang="bs-Latn-BA" sz="2800" dirty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endParaRPr lang="bs-Latn-BA" sz="2800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Unošenje novih metoda u rad javnog sektora; </a:t>
            </a:r>
          </a:p>
          <a:p>
            <a:pPr lvl="0" algn="just">
              <a:buFont typeface="Wingdings" pitchFamily="2" charset="2"/>
              <a:buChar char="v"/>
            </a:pPr>
            <a:endParaRPr lang="bs-Latn-BA" sz="2800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Izmjena u DNK javnog sektora.</a:t>
            </a:r>
          </a:p>
          <a:p>
            <a:pPr lvl="0" algn="just">
              <a:buFont typeface="Wingdings" pitchFamily="2" charset="2"/>
              <a:buChar char="v"/>
            </a:pPr>
            <a:endParaRPr lang="bs-Latn-BA" sz="2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dirty="0">
                <a:solidFill>
                  <a:schemeClr val="bg1"/>
                </a:solidFill>
              </a:rPr>
              <a:t>	</a:t>
            </a:r>
            <a:r>
              <a:rPr lang="bs-Latn-BA" dirty="0" smtClean="0">
                <a:solidFill>
                  <a:schemeClr val="bg1"/>
                </a:solidFill>
              </a:rPr>
              <a:t>NEW PUBLIC MANAGEMENT?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06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Koncesije u socijalističkom pravu; </a:t>
            </a:r>
          </a:p>
          <a:p>
            <a:pPr marL="109728" lvl="0" indent="0" algn="just">
              <a:buNone/>
            </a:pPr>
            <a:endParaRPr lang="bs-Latn-BA" sz="28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Koncesije u SFRJ;</a:t>
            </a:r>
          </a:p>
          <a:p>
            <a:pPr lvl="0" algn="just">
              <a:buFont typeface="Wingdings" pitchFamily="2" charset="2"/>
              <a:buChar char="v"/>
            </a:pPr>
            <a:endParaRPr lang="bs-Latn-BA" sz="2800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Koncesije u </a:t>
            </a:r>
            <a:r>
              <a:rPr lang="bs-Latn-BA" sz="2800" dirty="0" err="1" smtClean="0">
                <a:solidFill>
                  <a:schemeClr val="bg1"/>
                </a:solidFill>
              </a:rPr>
              <a:t>postjugoslovenskom</a:t>
            </a:r>
            <a:r>
              <a:rPr lang="bs-Latn-BA" sz="2800" dirty="0" smtClean="0">
                <a:solidFill>
                  <a:schemeClr val="bg1"/>
                </a:solidFill>
              </a:rPr>
              <a:t> periodu.</a:t>
            </a:r>
            <a:endParaRPr lang="bs-Latn-BA" sz="2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dirty="0">
                <a:solidFill>
                  <a:schemeClr val="bg1"/>
                </a:solidFill>
              </a:rPr>
              <a:t>	</a:t>
            </a:r>
            <a:r>
              <a:rPr lang="bs-Latn-BA" dirty="0" smtClean="0">
                <a:solidFill>
                  <a:schemeClr val="bg1"/>
                </a:solidFill>
              </a:rPr>
              <a:t>BOT KONCESIJE?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45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buFont typeface="Wingdings" pitchFamily="2" charset="2"/>
              <a:buChar char="v"/>
            </a:pPr>
            <a:endParaRPr lang="bs-Latn-BA" sz="2800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Principal </a:t>
            </a:r>
          </a:p>
          <a:p>
            <a:pPr marL="109728" lvl="0" indent="0" algn="just">
              <a:buNone/>
            </a:pPr>
            <a:r>
              <a:rPr lang="bs-Latn-BA" sz="2800" dirty="0" smtClean="0">
                <a:solidFill>
                  <a:schemeClr val="bg1"/>
                </a:solidFill>
              </a:rPr>
              <a:t>      + </a:t>
            </a:r>
          </a:p>
          <a:p>
            <a:pPr lvl="0" algn="just">
              <a:buFont typeface="Wingdings" pitchFamily="2" charset="2"/>
              <a:buChar char="v"/>
            </a:pPr>
            <a:r>
              <a:rPr lang="bs-Latn-BA" sz="2800" dirty="0" smtClean="0">
                <a:solidFill>
                  <a:schemeClr val="bg1"/>
                </a:solidFill>
              </a:rPr>
              <a:t>Agent </a:t>
            </a:r>
          </a:p>
          <a:p>
            <a:pPr marL="109728" lvl="0" indent="0" algn="just">
              <a:buNone/>
            </a:pPr>
            <a:endParaRPr lang="bs-Latn-BA" sz="2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dirty="0">
                <a:solidFill>
                  <a:schemeClr val="bg1"/>
                </a:solidFill>
              </a:rPr>
              <a:t>	</a:t>
            </a:r>
            <a:r>
              <a:rPr lang="bs-Latn-BA" dirty="0" smtClean="0">
                <a:solidFill>
                  <a:schemeClr val="bg1"/>
                </a:solidFill>
              </a:rPr>
              <a:t>AGENCIJSKA TEORIJA?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74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Ure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e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e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4297</TotalTime>
  <Words>1981</Words>
  <Application>Microsoft Office PowerPoint</Application>
  <PresentationFormat>On-screen Show (4:3)</PresentationFormat>
  <Paragraphs>382</Paragraphs>
  <Slides>51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Concourse</vt:lpstr>
      <vt:lpstr>mr iur Faruk Latifović</vt:lpstr>
      <vt:lpstr>TERMIN JPP?</vt:lpstr>
      <vt:lpstr>ZAŠTO JPP-a?</vt:lpstr>
      <vt:lpstr>ZAŠTO JPP?</vt:lpstr>
      <vt:lpstr>ZAŠTO JPP?</vt:lpstr>
      <vt:lpstr>PowerPoint Presentation</vt:lpstr>
      <vt:lpstr> NEW PUBLIC MANAGEMENT?</vt:lpstr>
      <vt:lpstr> BOT KONCESIJE?</vt:lpstr>
      <vt:lpstr> AGENCIJSKA TEORIJA?</vt:lpstr>
      <vt:lpstr> TEORETSKO ODREĐENJE INSTITUTA JPP-a</vt:lpstr>
      <vt:lpstr>ULOGE PARTNERA</vt:lpstr>
      <vt:lpstr>PowerPoint Presentation</vt:lpstr>
      <vt:lpstr>OPŠTE RAZLIKE</vt:lpstr>
      <vt:lpstr>ODNOS JPP - PRIVATIZACIJA </vt:lpstr>
      <vt:lpstr>ODNOS JPP – JAVNE NABAVKE </vt:lpstr>
      <vt:lpstr>ODNOS JPP - KONCESIJE I</vt:lpstr>
      <vt:lpstr>ŠTA JOŠ NIJE JPP?</vt:lpstr>
      <vt:lpstr>PowerPoint Presentation</vt:lpstr>
      <vt:lpstr>KOMUNITARNI INSTRUMENTI U OBLASTI JPP-a</vt:lpstr>
      <vt:lpstr>ČETIRI VELIKE SLOBODE:</vt:lpstr>
      <vt:lpstr>OPĆA NAČELA PRAVA EU U OBLASTI TRŽIŠNE KONKURENCIJE </vt:lpstr>
      <vt:lpstr>DIREKTIVE EU</vt:lpstr>
      <vt:lpstr>SOFT LOW</vt:lpstr>
      <vt:lpstr>PowerPoint Presentation</vt:lpstr>
      <vt:lpstr>LEGISLATIVNO UREĐENJE  JPP-a U BiH </vt:lpstr>
      <vt:lpstr>LEGISLATIVNO UREĐENJE  JPP-a U BiH </vt:lpstr>
      <vt:lpstr>LEGISLATIVNO UREĐENJE  JPP-a U BiH </vt:lpstr>
      <vt:lpstr>LEGISLATIVNO UREĐENJE  JPP-a U BiH </vt:lpstr>
      <vt:lpstr>LEGISLATIVNO UREĐENJE  JPP-a U BiH </vt:lpstr>
      <vt:lpstr>UGOVORNO JPP</vt:lpstr>
      <vt:lpstr>UGOVOR O JPP?</vt:lpstr>
      <vt:lpstr>KLASIČNI SPOROVI UGOVORNOG PRAVA ? </vt:lpstr>
      <vt:lpstr>SUKOB INTERESA ?</vt:lpstr>
      <vt:lpstr>NEKOMPLETNOST UGOVORA I  HOLD UP PROBLEMI ?</vt:lpstr>
      <vt:lpstr>STATUSNO JPP </vt:lpstr>
      <vt:lpstr>ZAŠTO PROJEKTNO FINANSIRANJE?</vt:lpstr>
      <vt:lpstr>DRUŠTVO POSEBNE NAMJENE </vt:lpstr>
      <vt:lpstr>ZAKON O JPP U RS I</vt:lpstr>
      <vt:lpstr>ZAKON O JPP U RS II</vt:lpstr>
      <vt:lpstr>ZAKON O JPP U RS III – Načela </vt:lpstr>
      <vt:lpstr>LEGISLATIVNA KATEGORIZACIJE  JPP-a U BiH </vt:lpstr>
      <vt:lpstr>APLIKATIVNA  KATEGORIZACIJA JPP-a U BiH </vt:lpstr>
      <vt:lpstr>APLIKATIVNA  KATEGORIZACIJA JPP-a U BiH </vt:lpstr>
      <vt:lpstr>APLIKATIVNA  KATEGORIZACIJA JPP-a U BiH </vt:lpstr>
      <vt:lpstr>ULOGE PRIVATNOG PARTNERA</vt:lpstr>
      <vt:lpstr>RIZIK KOD JPP?</vt:lpstr>
      <vt:lpstr>RIZIK KOD JPP?</vt:lpstr>
      <vt:lpstr>RIZIK KOD JPP?</vt:lpstr>
      <vt:lpstr>ALOKACIJA RIZIKA KOD JPP?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PRAVNI ASPEKTI  JAVNO – PRIVATNOG PARTNERSTVA U BOSNI I HERCEGOVINI,  SA POSEBNIM OSVRTOM NA PRAVNU STEČEVINU  EVROPSKE UNIJE</dc:title>
  <dc:creator>faruk</dc:creator>
  <cp:lastModifiedBy>Sladjana</cp:lastModifiedBy>
  <cp:revision>366</cp:revision>
  <dcterms:created xsi:type="dcterms:W3CDTF">2014-11-25T17:34:12Z</dcterms:created>
  <dcterms:modified xsi:type="dcterms:W3CDTF">2019-10-16T07:34:44Z</dcterms:modified>
</cp:coreProperties>
</file>