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67" r:id="rId6"/>
    <p:sldId id="268" r:id="rId7"/>
    <p:sldId id="259" r:id="rId8"/>
    <p:sldId id="261" r:id="rId9"/>
    <p:sldId id="262" r:id="rId10"/>
    <p:sldId id="263" r:id="rId11"/>
    <p:sldId id="264" r:id="rId12"/>
    <p:sldId id="269" r:id="rId13"/>
    <p:sldId id="265"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1" d="100"/>
          <a:sy n="91" d="100"/>
        </p:scale>
        <p:origin x="5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7E4890-BD99-4B38-87F8-22CD1A7A9AD6}"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379927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7E4890-BD99-4B38-87F8-22CD1A7A9AD6}"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2675959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7E4890-BD99-4B38-87F8-22CD1A7A9AD6}"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212507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7E4890-BD99-4B38-87F8-22CD1A7A9AD6}"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399085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7E4890-BD99-4B38-87F8-22CD1A7A9AD6}"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515481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7E4890-BD99-4B38-87F8-22CD1A7A9AD6}"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125186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7E4890-BD99-4B38-87F8-22CD1A7A9AD6}" type="datetimeFigureOut">
              <a:rPr lang="en-US" smtClean="0"/>
              <a:t>9/20/2019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1407791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E4890-BD99-4B38-87F8-22CD1A7A9AD6}" type="datetimeFigureOut">
              <a:rPr lang="en-US" smtClean="0"/>
              <a:t>9/20/2019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134116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E4890-BD99-4B38-87F8-22CD1A7A9AD6}" type="datetimeFigureOut">
              <a:rPr lang="en-US" smtClean="0"/>
              <a:t>9/20/2019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1470226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7E4890-BD99-4B38-87F8-22CD1A7A9AD6}"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295602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7E4890-BD99-4B38-87F8-22CD1A7A9AD6}"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EF99A-D548-409A-B084-0709D877088E}" type="slidenum">
              <a:rPr lang="en-US" smtClean="0"/>
              <a:t>‹#›</a:t>
            </a:fld>
            <a:endParaRPr lang="en-US"/>
          </a:p>
        </p:txBody>
      </p:sp>
    </p:spTree>
    <p:extLst>
      <p:ext uri="{BB962C8B-B14F-4D97-AF65-F5344CB8AC3E}">
        <p14:creationId xmlns:p14="http://schemas.microsoft.com/office/powerpoint/2010/main" val="55778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E4890-BD99-4B38-87F8-22CD1A7A9AD6}" type="datetimeFigureOut">
              <a:rPr lang="en-US" smtClean="0"/>
              <a:t>9/20/2019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EF99A-D548-409A-B084-0709D877088E}" type="slidenum">
              <a:rPr lang="en-US" smtClean="0"/>
              <a:t>‹#›</a:t>
            </a:fld>
            <a:endParaRPr lang="en-US"/>
          </a:p>
        </p:txBody>
      </p:sp>
    </p:spTree>
    <p:extLst>
      <p:ext uri="{BB962C8B-B14F-4D97-AF65-F5344CB8AC3E}">
        <p14:creationId xmlns:p14="http://schemas.microsoft.com/office/powerpoint/2010/main" val="2762511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bs-Latn-BA" dirty="0" smtClean="0">
                <a:latin typeface="+mn-lt"/>
              </a:rPr>
              <a:t>Odgovornost države za štetu pričinjenu od strane snaga UN</a:t>
            </a:r>
            <a:r>
              <a:rPr lang="bs-Latn-BA" dirty="0" smtClean="0"/>
              <a:t/>
            </a:r>
            <a:br>
              <a:rPr lang="bs-Latn-BA" dirty="0" smtClean="0"/>
            </a:br>
            <a:endParaRPr lang="en-US" dirty="0"/>
          </a:p>
        </p:txBody>
      </p:sp>
      <p:sp>
        <p:nvSpPr>
          <p:cNvPr id="3" name="Subtitle 2"/>
          <p:cNvSpPr>
            <a:spLocks noGrp="1"/>
          </p:cNvSpPr>
          <p:nvPr>
            <p:ph type="subTitle" idx="1"/>
          </p:nvPr>
        </p:nvSpPr>
        <p:spPr>
          <a:xfrm>
            <a:off x="8092966" y="4947362"/>
            <a:ext cx="3457903" cy="1138128"/>
          </a:xfrm>
        </p:spPr>
        <p:txBody>
          <a:bodyPr>
            <a:normAutofit/>
          </a:bodyPr>
          <a:lstStyle/>
          <a:p>
            <a:r>
              <a:rPr lang="bs-Latn-BA" sz="2800" dirty="0" smtClean="0"/>
              <a:t>Sudija:</a:t>
            </a:r>
          </a:p>
          <a:p>
            <a:r>
              <a:rPr lang="bs-Latn-BA" sz="2800" dirty="0" smtClean="0"/>
              <a:t>Antonović Zvjezdana</a:t>
            </a:r>
          </a:p>
          <a:p>
            <a:endParaRPr lang="en-US" dirty="0"/>
          </a:p>
        </p:txBody>
      </p:sp>
    </p:spTree>
    <p:extLst>
      <p:ext uri="{BB962C8B-B14F-4D97-AF65-F5344CB8AC3E}">
        <p14:creationId xmlns:p14="http://schemas.microsoft.com/office/powerpoint/2010/main" val="1156918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8579" y="725214"/>
            <a:ext cx="10962290" cy="4908331"/>
          </a:xfrm>
        </p:spPr>
        <p:txBody>
          <a:bodyPr>
            <a:normAutofit fontScale="90000"/>
          </a:bodyPr>
          <a:lstStyle/>
          <a:p>
            <a:pPr algn="l"/>
            <a:r>
              <a:rPr lang="bs-Latn-BA" sz="3100" b="1" dirty="0" smtClean="0"/>
              <a:t> 			           </a:t>
            </a:r>
            <a:r>
              <a:rPr lang="bs-Latn-BA" sz="4000" b="1" dirty="0" smtClean="0">
                <a:latin typeface="+mn-lt"/>
              </a:rPr>
              <a:t>Analiza predmeta </a:t>
            </a:r>
            <a:r>
              <a:rPr lang="bs-Latn-BA" sz="3100" b="1" dirty="0" smtClean="0"/>
              <a:t/>
            </a:r>
            <a:br>
              <a:rPr lang="bs-Latn-BA" sz="3100" b="1" dirty="0" smtClean="0"/>
            </a:br>
            <a:r>
              <a:rPr lang="bs-Latn-BA" sz="3100" b="1" dirty="0"/>
              <a:t/>
            </a:r>
            <a:br>
              <a:rPr lang="bs-Latn-BA" sz="3100" b="1" dirty="0"/>
            </a:br>
            <a:r>
              <a:rPr lang="bs-Latn-BA" sz="3100" b="1" dirty="0" smtClean="0">
                <a:latin typeface="+mn-lt"/>
              </a:rPr>
              <a:t>- </a:t>
            </a:r>
            <a:r>
              <a:rPr lang="bs-Latn-BA" sz="3100" dirty="0" smtClean="0">
                <a:latin typeface="+mn-lt"/>
              </a:rPr>
              <a:t>tužitelji S.J, S.A i S. V tužbom traže da se obaveže tužena Bosna i Hercegovina da nadoknadi  štetu ( imovinska i neimovinska šteta nastala djelovanjem mirovnih snaga SFOR-a)</a:t>
            </a:r>
            <a:br>
              <a:rPr lang="bs-Latn-BA" sz="3100" dirty="0" smtClean="0">
                <a:latin typeface="+mn-lt"/>
              </a:rPr>
            </a:br>
            <a:r>
              <a:rPr lang="bs-Latn-BA" sz="3100" dirty="0" smtClean="0">
                <a:latin typeface="+mn-lt"/>
              </a:rPr>
              <a:t/>
            </a:r>
            <a:br>
              <a:rPr lang="bs-Latn-BA" sz="3100" dirty="0" smtClean="0">
                <a:latin typeface="+mn-lt"/>
              </a:rPr>
            </a:br>
            <a:r>
              <a:rPr lang="bs-Latn-BA" sz="3100" dirty="0" smtClean="0">
                <a:latin typeface="+mn-lt"/>
              </a:rPr>
              <a:t>- tužitelji se prethodno obraćaju komandi NATO snaga u Sarajevu (odbijen zahtjev , ne postoji osnov za naknadu štete, radilo se o vojnoj akciji)</a:t>
            </a:r>
            <a:br>
              <a:rPr lang="bs-Latn-BA" sz="3100" dirty="0" smtClean="0">
                <a:latin typeface="+mn-lt"/>
              </a:rPr>
            </a:br>
            <a:r>
              <a:rPr lang="bs-Latn-BA" sz="3100" dirty="0" smtClean="0">
                <a:latin typeface="+mn-lt"/>
              </a:rPr>
              <a:t/>
            </a:r>
            <a:br>
              <a:rPr lang="bs-Latn-BA" sz="3100" dirty="0" smtClean="0">
                <a:latin typeface="+mn-lt"/>
              </a:rPr>
            </a:br>
            <a:r>
              <a:rPr lang="bs-Latn-BA" sz="3100" dirty="0" smtClean="0">
                <a:latin typeface="+mn-lt"/>
              </a:rPr>
              <a:t>- pravni osnov za tužbu  član 6. stav 1. Evropske konvencije za zaštitu ljudskih prava  i temeljnih sloboda koja se direktno primjenjuje na osnovu člana II/2 i člana II/3 tačka e) Ustava BiH</a:t>
            </a:r>
            <a:endParaRPr lang="en-US" sz="5300" dirty="0">
              <a:latin typeface="+mn-lt"/>
            </a:endParaRPr>
          </a:p>
        </p:txBody>
      </p:sp>
    </p:spTree>
    <p:extLst>
      <p:ext uri="{BB962C8B-B14F-4D97-AF65-F5344CB8AC3E}">
        <p14:creationId xmlns:p14="http://schemas.microsoft.com/office/powerpoint/2010/main" val="2304978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386" y="1702676"/>
            <a:ext cx="9144000" cy="2469932"/>
          </a:xfrm>
        </p:spPr>
        <p:txBody>
          <a:bodyPr>
            <a:normAutofit fontScale="90000"/>
          </a:bodyPr>
          <a:lstStyle/>
          <a:p>
            <a:pPr algn="l"/>
            <a:r>
              <a:rPr lang="bs-Latn-BA" sz="3600" b="1" dirty="0" smtClean="0">
                <a:latin typeface="+mn-lt"/>
              </a:rPr>
              <a:t>		        Član II/3 e) Ustava BiH :</a:t>
            </a:r>
            <a:r>
              <a:rPr lang="bs-Latn-BA" sz="2800" dirty="0" smtClean="0">
                <a:latin typeface="+mn-lt"/>
              </a:rPr>
              <a:t/>
            </a:r>
            <a:br>
              <a:rPr lang="bs-Latn-BA" sz="2800" dirty="0" smtClean="0">
                <a:latin typeface="+mn-lt"/>
              </a:rPr>
            </a:br>
            <a:r>
              <a:rPr lang="bs-Latn-BA" sz="2800" dirty="0" smtClean="0">
                <a:latin typeface="+mn-lt"/>
              </a:rPr>
              <a:t/>
            </a:r>
            <a:br>
              <a:rPr lang="bs-Latn-BA" sz="2800" dirty="0" smtClean="0">
                <a:latin typeface="+mn-lt"/>
              </a:rPr>
            </a:br>
            <a:r>
              <a:rPr lang="bs-Latn-BA" sz="3100" dirty="0" smtClean="0">
                <a:latin typeface="+mn-lt"/>
              </a:rPr>
              <a:t>„Sva lica na teritoriji Bosne i Hercegovine uživaju ljudska prava i slobode iz stava 2 ovog člana, a ona obuhvataju: pravo na pravično saslušanje u građanskim i krivičnim stvarima i druga prava u vezi sa krivičnim postupkom“ </a:t>
            </a:r>
            <a:endParaRPr lang="en-US" sz="3100" dirty="0">
              <a:latin typeface="+mn-lt"/>
            </a:endParaRPr>
          </a:p>
        </p:txBody>
      </p:sp>
    </p:spTree>
    <p:extLst>
      <p:ext uri="{BB962C8B-B14F-4D97-AF65-F5344CB8AC3E}">
        <p14:creationId xmlns:p14="http://schemas.microsoft.com/office/powerpoint/2010/main" val="628572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772" y="1237047"/>
            <a:ext cx="10515600" cy="4351338"/>
          </a:xfrm>
        </p:spPr>
        <p:txBody>
          <a:bodyPr anchor="ctr">
            <a:normAutofit lnSpcReduction="10000"/>
          </a:bodyPr>
          <a:lstStyle/>
          <a:p>
            <a:pPr marL="0" indent="0">
              <a:buNone/>
            </a:pPr>
            <a:r>
              <a:rPr lang="bs-Latn-BA" dirty="0"/>
              <a:t> </a:t>
            </a:r>
            <a:r>
              <a:rPr lang="bs-Latn-BA" dirty="0" smtClean="0"/>
              <a:t>  Tužena </a:t>
            </a:r>
            <a:r>
              <a:rPr lang="bs-Latn-BA" dirty="0"/>
              <a:t>istakla prigovor </a:t>
            </a:r>
            <a:r>
              <a:rPr lang="bs-Latn-BA" dirty="0" smtClean="0"/>
              <a:t>apsolutne nenadležnosti Suda BiH i prigovor  </a:t>
            </a:r>
            <a:r>
              <a:rPr lang="bs-Latn-BA" dirty="0"/>
              <a:t>pasivne legitimacije </a:t>
            </a:r>
            <a:endParaRPr lang="bs-Latn-BA" dirty="0" smtClean="0"/>
          </a:p>
          <a:p>
            <a:pPr marL="0" indent="0">
              <a:buNone/>
            </a:pPr>
            <a:endParaRPr lang="bs-Latn-BA" dirty="0"/>
          </a:p>
          <a:p>
            <a:pPr marL="0" indent="0">
              <a:buNone/>
            </a:pPr>
            <a:r>
              <a:rPr lang="bs-Latn-BA" dirty="0" smtClean="0"/>
              <a:t>   Sud </a:t>
            </a:r>
            <a:r>
              <a:rPr lang="bs-Latn-BA" dirty="0"/>
              <a:t>odbio </a:t>
            </a:r>
            <a:r>
              <a:rPr lang="bs-Latn-BA" dirty="0" smtClean="0"/>
              <a:t>prigovore </a:t>
            </a:r>
            <a:r>
              <a:rPr lang="bs-Latn-BA" dirty="0"/>
              <a:t>zasnivajući svoje shvatanje na odredbama Ustava i Evropske </a:t>
            </a:r>
            <a:r>
              <a:rPr lang="bs-Latn-BA" dirty="0" smtClean="0"/>
              <a:t>konvencije</a:t>
            </a:r>
          </a:p>
          <a:p>
            <a:pPr marL="0" indent="0">
              <a:buNone/>
            </a:pPr>
            <a:endParaRPr lang="bs-Latn-BA" dirty="0" smtClean="0"/>
          </a:p>
          <a:p>
            <a:pPr marL="0" indent="0">
              <a:buNone/>
            </a:pPr>
            <a:r>
              <a:rPr lang="bs-Latn-BA" dirty="0" smtClean="0"/>
              <a:t>   Bosna </a:t>
            </a:r>
            <a:r>
              <a:rPr lang="bs-Latn-BA" dirty="0"/>
              <a:t>i Hercegovina garantuje svim građanima najviši nivo međunarodno priznatih ljudskih prava i osnovnih sloboda-pravo na život, poštivanje privatnog i porodičnog života i doma, da ne bude podvrgnuto mučenju i neljudskom postupanju.</a:t>
            </a:r>
            <a:endParaRPr lang="en-US" dirty="0"/>
          </a:p>
          <a:p>
            <a:endParaRPr lang="en-US" dirty="0"/>
          </a:p>
        </p:txBody>
      </p:sp>
    </p:spTree>
    <p:extLst>
      <p:ext uri="{BB962C8B-B14F-4D97-AF65-F5344CB8AC3E}">
        <p14:creationId xmlns:p14="http://schemas.microsoft.com/office/powerpoint/2010/main" val="2197590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0012" y="409904"/>
            <a:ext cx="10321159" cy="5612033"/>
          </a:xfrm>
        </p:spPr>
        <p:txBody>
          <a:bodyPr anchor="ctr">
            <a:normAutofit/>
          </a:bodyPr>
          <a:lstStyle/>
          <a:p>
            <a:pPr algn="l"/>
            <a:r>
              <a:rPr lang="bs-Latn-BA" sz="2800" dirty="0" smtClean="0">
                <a:latin typeface="+mn-lt"/>
              </a:rPr>
              <a:t>Tužiteljima </a:t>
            </a:r>
            <a:r>
              <a:rPr lang="bs-Latn-BA" sz="2800" dirty="0" smtClean="0">
                <a:latin typeface="+mn-lt"/>
              </a:rPr>
              <a:t>dosuđena </a:t>
            </a:r>
            <a:r>
              <a:rPr lang="bs-Latn-BA" sz="2800" smtClean="0">
                <a:latin typeface="+mn-lt"/>
              </a:rPr>
              <a:t>kako </a:t>
            </a:r>
            <a:r>
              <a:rPr lang="bs-Latn-BA" sz="2800" smtClean="0">
                <a:latin typeface="+mn-lt"/>
              </a:rPr>
              <a:t>materijalna, tako </a:t>
            </a:r>
            <a:r>
              <a:rPr lang="bs-Latn-BA" sz="2800" smtClean="0">
                <a:latin typeface="+mn-lt"/>
              </a:rPr>
              <a:t>i </a:t>
            </a:r>
            <a:r>
              <a:rPr lang="bs-Latn-BA" sz="2800" smtClean="0">
                <a:latin typeface="+mn-lt"/>
              </a:rPr>
              <a:t>nematerijalna šteta</a:t>
            </a:r>
            <a:r>
              <a:rPr lang="bs-Latn-BA" sz="2800" dirty="0" smtClean="0">
                <a:latin typeface="+mn-lt"/>
              </a:rPr>
              <a:t/>
            </a:r>
            <a:br>
              <a:rPr lang="bs-Latn-BA" sz="2800" dirty="0" smtClean="0">
                <a:latin typeface="+mn-lt"/>
              </a:rPr>
            </a:br>
            <a:r>
              <a:rPr lang="bs-Latn-BA" sz="2800" dirty="0">
                <a:latin typeface="+mn-lt"/>
              </a:rPr>
              <a:t/>
            </a:r>
            <a:br>
              <a:rPr lang="bs-Latn-BA" sz="2800" dirty="0">
                <a:latin typeface="+mn-lt"/>
              </a:rPr>
            </a:br>
            <a:r>
              <a:rPr lang="bs-Latn-BA" sz="2800" dirty="0" smtClean="0">
                <a:latin typeface="+mn-lt"/>
              </a:rPr>
              <a:t>Odbijeni su sa zahtjevom </a:t>
            </a:r>
            <a:r>
              <a:rPr lang="bs-Latn-BA" sz="2800" smtClean="0">
                <a:latin typeface="+mn-lt"/>
              </a:rPr>
              <a:t>za </a:t>
            </a:r>
            <a:r>
              <a:rPr lang="bs-Latn-BA" sz="2800" smtClean="0">
                <a:latin typeface="+mn-lt"/>
              </a:rPr>
              <a:t>naknadu </a:t>
            </a:r>
            <a:r>
              <a:rPr lang="bs-Latn-BA" sz="2800" dirty="0" smtClean="0">
                <a:latin typeface="+mn-lt"/>
              </a:rPr>
              <a:t>štete zbog povrede prava na privatnost doma i izloženost mučenju, nehumanom ili ponižavajućem postupku-ova prava se mogu smatrati povredama prava ličnosti </a:t>
            </a:r>
            <a:br>
              <a:rPr lang="bs-Latn-BA" sz="2800" dirty="0" smtClean="0">
                <a:latin typeface="+mn-lt"/>
              </a:rPr>
            </a:br>
            <a:r>
              <a:rPr lang="bs-Latn-BA" sz="2800" dirty="0" smtClean="0">
                <a:latin typeface="+mn-lt"/>
              </a:rPr>
              <a:t/>
            </a:r>
            <a:br>
              <a:rPr lang="bs-Latn-BA" sz="2800" dirty="0" smtClean="0">
                <a:latin typeface="+mn-lt"/>
              </a:rPr>
            </a:br>
            <a:r>
              <a:rPr lang="bs-Latn-BA" sz="2800" dirty="0">
                <a:latin typeface="+mn-lt"/>
              </a:rPr>
              <a:t>S</a:t>
            </a:r>
            <a:r>
              <a:rPr lang="bs-Latn-BA" sz="2800" dirty="0" smtClean="0">
                <a:latin typeface="+mn-lt"/>
              </a:rPr>
              <a:t>tav suda da dosuđena pravična novčana  </a:t>
            </a:r>
            <a:r>
              <a:rPr lang="bs-Latn-BA" sz="2800" smtClean="0">
                <a:latin typeface="+mn-lt"/>
              </a:rPr>
              <a:t>naknada </a:t>
            </a:r>
            <a:r>
              <a:rPr lang="bs-Latn-BA" sz="2800" smtClean="0">
                <a:latin typeface="+mn-lt"/>
              </a:rPr>
              <a:t>zbog </a:t>
            </a:r>
            <a:r>
              <a:rPr lang="bs-Latn-BA" sz="2800" dirty="0" smtClean="0">
                <a:latin typeface="+mn-lt"/>
              </a:rPr>
              <a:t>pretrpljenih psihičkih bolova za nastale štetne posljedice predstavlja jedinstvenu naknadu na ime pretrpljenih psihičkih bolova zbog posljedica tog štetnog događaja i obuhvata i sve štetne posljedice (psihičke bolove) zbog povrede privatne imovine, doma i nekažnjavanja počinilaca.  </a:t>
            </a:r>
            <a:endParaRPr lang="en-US" sz="2800" dirty="0">
              <a:latin typeface="+mn-lt"/>
            </a:endParaRPr>
          </a:p>
        </p:txBody>
      </p:sp>
    </p:spTree>
    <p:extLst>
      <p:ext uri="{BB962C8B-B14F-4D97-AF65-F5344CB8AC3E}">
        <p14:creationId xmlns:p14="http://schemas.microsoft.com/office/powerpoint/2010/main" val="3000947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8" y="672663"/>
            <a:ext cx="10515600" cy="5703997"/>
          </a:xfrm>
        </p:spPr>
        <p:txBody>
          <a:bodyPr anchor="ctr">
            <a:normAutofit/>
          </a:bodyPr>
          <a:lstStyle/>
          <a:p>
            <a:pPr marL="0" indent="0" algn="ctr">
              <a:buNone/>
            </a:pPr>
            <a:r>
              <a:rPr lang="bs-Latn-BA" sz="3600" dirty="0" smtClean="0"/>
              <a:t>Hvala na pažnji  </a:t>
            </a:r>
            <a:endParaRPr lang="en-US" sz="3600" dirty="0"/>
          </a:p>
        </p:txBody>
      </p:sp>
    </p:spTree>
    <p:extLst>
      <p:ext uri="{BB962C8B-B14F-4D97-AF65-F5344CB8AC3E}">
        <p14:creationId xmlns:p14="http://schemas.microsoft.com/office/powerpoint/2010/main" val="2135758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4628" y="1008994"/>
            <a:ext cx="9144000" cy="4256689"/>
          </a:xfrm>
        </p:spPr>
        <p:txBody>
          <a:bodyPr anchor="ctr">
            <a:normAutofit fontScale="90000"/>
          </a:bodyPr>
          <a:lstStyle/>
          <a:p>
            <a:pPr algn="l"/>
            <a:r>
              <a:rPr lang="bs-Latn-BA" sz="3200" dirty="0" smtClean="0"/>
              <a:t/>
            </a:r>
            <a:br>
              <a:rPr lang="bs-Latn-BA" sz="3200" dirty="0" smtClean="0"/>
            </a:br>
            <a:r>
              <a:rPr lang="bs-Latn-BA" sz="3200" dirty="0"/>
              <a:t/>
            </a:r>
            <a:br>
              <a:rPr lang="bs-Latn-BA" sz="3200" dirty="0"/>
            </a:br>
            <a:r>
              <a:rPr lang="bs-Latn-BA" sz="3600" dirty="0" smtClean="0"/>
              <a:t>			</a:t>
            </a:r>
            <a:r>
              <a:rPr lang="bs-Latn-BA" sz="3600" dirty="0" smtClean="0">
                <a:latin typeface="+mn-lt"/>
              </a:rPr>
              <a:t>	</a:t>
            </a:r>
            <a:r>
              <a:rPr lang="bs-Latn-BA" sz="4000" b="1" dirty="0" smtClean="0">
                <a:latin typeface="+mn-lt"/>
              </a:rPr>
              <a:t>Šteta</a:t>
            </a:r>
            <a:r>
              <a:rPr lang="bs-Latn-BA" sz="3600" dirty="0" smtClean="0">
                <a:latin typeface="+mn-lt"/>
              </a:rPr>
              <a:t/>
            </a:r>
            <a:br>
              <a:rPr lang="bs-Latn-BA" sz="3600" dirty="0" smtClean="0">
                <a:latin typeface="+mn-lt"/>
              </a:rPr>
            </a:br>
            <a:r>
              <a:rPr lang="bs-Latn-BA" sz="3600" dirty="0" smtClean="0">
                <a:latin typeface="+mn-lt"/>
              </a:rPr>
              <a:t/>
            </a:r>
            <a:br>
              <a:rPr lang="bs-Latn-BA" sz="3600" dirty="0" smtClean="0">
                <a:latin typeface="+mn-lt"/>
              </a:rPr>
            </a:br>
            <a:r>
              <a:rPr lang="bs-Latn-BA" sz="3600" dirty="0" smtClean="0">
                <a:latin typeface="+mn-lt"/>
              </a:rPr>
              <a:t>-Umanjenje nečije imovine (obična šteta) i sprečavanje njezinog povećanja (izmakla korist), kao i nanošenje drugome fizičkog ili psihičkog bola ili straha (nematerijalna šteta)</a:t>
            </a:r>
            <a:br>
              <a:rPr lang="bs-Latn-BA" sz="3600" dirty="0" smtClean="0">
                <a:latin typeface="+mn-lt"/>
              </a:rPr>
            </a:br>
            <a:r>
              <a:rPr lang="bs-Latn-BA" sz="3600" dirty="0">
                <a:latin typeface="+mn-lt"/>
              </a:rPr>
              <a:t/>
            </a:r>
            <a:br>
              <a:rPr lang="bs-Latn-BA" sz="3600" dirty="0">
                <a:latin typeface="+mn-lt"/>
              </a:rPr>
            </a:br>
            <a:r>
              <a:rPr lang="bs-Latn-BA" sz="3600" dirty="0">
                <a:latin typeface="+mn-lt"/>
              </a:rPr>
              <a:t>-</a:t>
            </a:r>
            <a:r>
              <a:rPr lang="bs-Latn-BA" sz="3600" dirty="0" smtClean="0">
                <a:latin typeface="+mn-lt"/>
              </a:rPr>
              <a:t>pojam </a:t>
            </a:r>
            <a:r>
              <a:rPr lang="bs-Latn-BA" sz="3600" dirty="0">
                <a:latin typeface="+mn-lt"/>
              </a:rPr>
              <a:t>štete definisan odredbom člana 155. Zakona o </a:t>
            </a:r>
            <a:r>
              <a:rPr lang="bs-Latn-BA" sz="3600" dirty="0" smtClean="0">
                <a:latin typeface="+mn-lt"/>
              </a:rPr>
              <a:t>obligacionim odnosima</a:t>
            </a:r>
            <a:r>
              <a:rPr lang="bs-Latn-BA" sz="3200" dirty="0"/>
              <a:t/>
            </a:r>
            <a:br>
              <a:rPr lang="bs-Latn-BA" sz="3200" dirty="0"/>
            </a:br>
            <a:endParaRPr lang="en-US" sz="3200" dirty="0"/>
          </a:p>
        </p:txBody>
      </p:sp>
    </p:spTree>
    <p:extLst>
      <p:ext uri="{BB962C8B-B14F-4D97-AF65-F5344CB8AC3E}">
        <p14:creationId xmlns:p14="http://schemas.microsoft.com/office/powerpoint/2010/main" val="758766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8" y="1352658"/>
            <a:ext cx="10515600" cy="3955065"/>
          </a:xfrm>
        </p:spPr>
        <p:txBody>
          <a:bodyPr anchor="ctr"/>
          <a:lstStyle/>
          <a:p>
            <a:pPr marL="0" indent="0">
              <a:buNone/>
            </a:pPr>
            <a:r>
              <a:rPr lang="bs-Latn-BA" sz="3600" b="1" dirty="0"/>
              <a:t> </a:t>
            </a:r>
            <a:r>
              <a:rPr lang="bs-Latn-BA" sz="3600" b="1" dirty="0" smtClean="0"/>
              <a:t>  Podjela:</a:t>
            </a:r>
          </a:p>
          <a:p>
            <a:pPr marL="0" indent="0">
              <a:buNone/>
            </a:pPr>
            <a:r>
              <a:rPr lang="bs-Latn-BA" b="1" dirty="0"/>
              <a:t/>
            </a:r>
            <a:br>
              <a:rPr lang="bs-Latn-BA" b="1" dirty="0"/>
            </a:br>
            <a:r>
              <a:rPr lang="bs-Latn-BA" b="1" dirty="0" smtClean="0"/>
              <a:t>	</a:t>
            </a:r>
            <a:r>
              <a:rPr lang="bs-Latn-BA" dirty="0" smtClean="0"/>
              <a:t>1</a:t>
            </a:r>
            <a:r>
              <a:rPr lang="bs-Latn-BA" dirty="0"/>
              <a:t>. Imovinska ili materijalna šteta</a:t>
            </a:r>
            <a:br>
              <a:rPr lang="bs-Latn-BA" dirty="0"/>
            </a:br>
            <a:r>
              <a:rPr lang="bs-Latn-BA" dirty="0"/>
              <a:t/>
            </a:r>
            <a:br>
              <a:rPr lang="bs-Latn-BA" dirty="0"/>
            </a:br>
            <a:r>
              <a:rPr lang="bs-Latn-BA" dirty="0" smtClean="0"/>
              <a:t>	2</a:t>
            </a:r>
            <a:r>
              <a:rPr lang="bs-Latn-BA" dirty="0"/>
              <a:t>. Neimovinska ili nematerijalna </a:t>
            </a:r>
            <a:r>
              <a:rPr lang="bs-Latn-BA" dirty="0" smtClean="0"/>
              <a:t>šteta-član 200. Zakona o 	  	obligacionim odnosima</a:t>
            </a:r>
          </a:p>
          <a:p>
            <a:endParaRPr lang="bs-Latn-BA" dirty="0"/>
          </a:p>
          <a:p>
            <a:endParaRPr lang="en-US" dirty="0"/>
          </a:p>
        </p:txBody>
      </p:sp>
    </p:spTree>
    <p:extLst>
      <p:ext uri="{BB962C8B-B14F-4D97-AF65-F5344CB8AC3E}">
        <p14:creationId xmlns:p14="http://schemas.microsoft.com/office/powerpoint/2010/main" val="1097880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9505" y="1271753"/>
            <a:ext cx="10541875" cy="3804744"/>
          </a:xfrm>
        </p:spPr>
        <p:txBody>
          <a:bodyPr anchor="ctr">
            <a:noAutofit/>
          </a:bodyPr>
          <a:lstStyle/>
          <a:p>
            <a:pPr algn="l"/>
            <a:r>
              <a:rPr lang="bs-Latn-BA" sz="3600" b="1" dirty="0" smtClean="0">
                <a:latin typeface="+mn-lt"/>
              </a:rPr>
              <a:t>Pretpostavke odgovornosti za štetu</a:t>
            </a:r>
            <a:br>
              <a:rPr lang="bs-Latn-BA" sz="3600" b="1" dirty="0" smtClean="0">
                <a:latin typeface="+mn-lt"/>
              </a:rPr>
            </a:br>
            <a:r>
              <a:rPr lang="bs-Latn-BA" sz="2400" dirty="0" smtClean="0">
                <a:latin typeface="+mn-lt"/>
              </a:rPr>
              <a:t/>
            </a:r>
            <a:br>
              <a:rPr lang="bs-Latn-BA" sz="2400" dirty="0" smtClean="0">
                <a:latin typeface="+mn-lt"/>
              </a:rPr>
            </a:br>
            <a:r>
              <a:rPr lang="bs-Latn-BA" sz="2800" dirty="0" smtClean="0">
                <a:latin typeface="+mn-lt"/>
              </a:rPr>
              <a:t>1. Subjekti obaveznog odnosa odgovornosti za štetu-štetnik i oštećeni</a:t>
            </a:r>
            <a:br>
              <a:rPr lang="bs-Latn-BA" sz="2800" dirty="0" smtClean="0">
                <a:latin typeface="+mn-lt"/>
              </a:rPr>
            </a:br>
            <a:r>
              <a:rPr lang="bs-Latn-BA" sz="2800" dirty="0" smtClean="0">
                <a:latin typeface="+mn-lt"/>
              </a:rPr>
              <a:t>2. Štetna radnja štetnika</a:t>
            </a:r>
            <a:br>
              <a:rPr lang="bs-Latn-BA" sz="2800" dirty="0" smtClean="0">
                <a:latin typeface="+mn-lt"/>
              </a:rPr>
            </a:br>
            <a:r>
              <a:rPr lang="bs-Latn-BA" sz="2800" dirty="0" smtClean="0">
                <a:latin typeface="+mn-lt"/>
              </a:rPr>
              <a:t>3. Šteta</a:t>
            </a:r>
            <a:br>
              <a:rPr lang="bs-Latn-BA" sz="2800" dirty="0" smtClean="0">
                <a:latin typeface="+mn-lt"/>
              </a:rPr>
            </a:br>
            <a:r>
              <a:rPr lang="bs-Latn-BA" sz="2800" dirty="0" smtClean="0">
                <a:latin typeface="+mn-lt"/>
              </a:rPr>
              <a:t>4. Uzročna veza-štetna radnja mora kao uzrok proizvesti određenu štetu kao </a:t>
            </a:r>
            <a:r>
              <a:rPr lang="bs-Latn-BA" sz="2800" dirty="0">
                <a:latin typeface="+mn-lt"/>
              </a:rPr>
              <a:t>posljedicu</a:t>
            </a:r>
            <a:r>
              <a:rPr lang="bs-Latn-BA" sz="2800" dirty="0" smtClean="0">
                <a:latin typeface="+mn-lt"/>
              </a:rPr>
              <a:t/>
            </a:r>
            <a:br>
              <a:rPr lang="bs-Latn-BA" sz="2800" dirty="0" smtClean="0">
                <a:latin typeface="+mn-lt"/>
              </a:rPr>
            </a:br>
            <a:r>
              <a:rPr lang="bs-Latn-BA" sz="2800" dirty="0" smtClean="0">
                <a:latin typeface="+mn-lt"/>
              </a:rPr>
              <a:t>5. Protupravnost štetne radnje</a:t>
            </a:r>
            <a:endParaRPr lang="en-US" sz="2800" dirty="0">
              <a:latin typeface="+mn-lt"/>
            </a:endParaRPr>
          </a:p>
        </p:txBody>
      </p:sp>
    </p:spTree>
    <p:extLst>
      <p:ext uri="{BB962C8B-B14F-4D97-AF65-F5344CB8AC3E}">
        <p14:creationId xmlns:p14="http://schemas.microsoft.com/office/powerpoint/2010/main" val="562208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7178" y="942756"/>
            <a:ext cx="10891345" cy="4351338"/>
          </a:xfrm>
        </p:spPr>
        <p:txBody>
          <a:bodyPr>
            <a:normAutofit fontScale="92500" lnSpcReduction="10000"/>
          </a:bodyPr>
          <a:lstStyle/>
          <a:p>
            <a:pPr marL="0" indent="0">
              <a:buNone/>
            </a:pPr>
            <a:r>
              <a:rPr lang="bs-Latn-BA" sz="3600" b="1" dirty="0" smtClean="0"/>
              <a:t>Vrste odgovornosti:</a:t>
            </a:r>
          </a:p>
          <a:p>
            <a:pPr marL="0" indent="0">
              <a:buNone/>
            </a:pPr>
            <a:endParaRPr lang="bs-Latn-BA" dirty="0"/>
          </a:p>
          <a:p>
            <a:pPr marL="0" indent="0">
              <a:buNone/>
            </a:pPr>
            <a:r>
              <a:rPr lang="bs-Latn-BA" sz="3000" dirty="0" smtClean="0"/>
              <a:t>1. Subjektivna-odgovornost po osnovu krivice. Teret dokazivanja na oštećenom (čl.154 stav 1 ZOO)</a:t>
            </a:r>
          </a:p>
          <a:p>
            <a:pPr marL="0" indent="0">
              <a:buNone/>
            </a:pPr>
            <a:r>
              <a:rPr lang="bs-Latn-BA" sz="3000" dirty="0" smtClean="0"/>
              <a:t>2. Objektivna-odgovornost po načelu uzročnosti. Odlučno da li između protivpravne štetne radnje i učinjene štete postoji uzročna veza </a:t>
            </a:r>
          </a:p>
          <a:p>
            <a:pPr marL="0" indent="0">
              <a:buNone/>
            </a:pPr>
            <a:r>
              <a:rPr lang="bs-Latn-BA" sz="3000" dirty="0" smtClean="0"/>
              <a:t>( čl.154 stav 2 ZOO )</a:t>
            </a:r>
          </a:p>
          <a:p>
            <a:pPr marL="0" indent="0">
              <a:buNone/>
            </a:pPr>
            <a:r>
              <a:rPr lang="bs-Latn-BA" sz="3000" dirty="0" smtClean="0"/>
              <a:t>3. Odgovornost za drugog-za nesposobna lica, roditelja za maloljetnu djecu, po osnovu pravičnosti</a:t>
            </a:r>
          </a:p>
          <a:p>
            <a:pPr marL="0" indent="0">
              <a:buNone/>
            </a:pPr>
            <a:r>
              <a:rPr lang="bs-Latn-BA" sz="3000" dirty="0" smtClean="0"/>
              <a:t>4. Odgovornost preduzeća i drugih pravnih lica prema trećim licima</a:t>
            </a:r>
            <a:endParaRPr lang="en-US" sz="3000" dirty="0"/>
          </a:p>
        </p:txBody>
      </p:sp>
    </p:spTree>
    <p:extLst>
      <p:ext uri="{BB962C8B-B14F-4D97-AF65-F5344CB8AC3E}">
        <p14:creationId xmlns:p14="http://schemas.microsoft.com/office/powerpoint/2010/main" val="4121862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6139" y="827141"/>
            <a:ext cx="9743089" cy="4351338"/>
          </a:xfrm>
        </p:spPr>
        <p:txBody>
          <a:bodyPr anchor="ctr"/>
          <a:lstStyle/>
          <a:p>
            <a:pPr marL="0" indent="0">
              <a:buNone/>
            </a:pPr>
            <a:r>
              <a:rPr lang="bs-Latn-BA" sz="3600" b="1" dirty="0" smtClean="0"/>
              <a:t>     Posebni slučajevi odgovornosti:</a:t>
            </a:r>
          </a:p>
          <a:p>
            <a:pPr marL="0" indent="0">
              <a:buNone/>
            </a:pPr>
            <a:endParaRPr lang="bs-Latn-BA" b="1" dirty="0" smtClean="0"/>
          </a:p>
          <a:p>
            <a:pPr marL="0" indent="0">
              <a:buNone/>
            </a:pPr>
            <a:r>
              <a:rPr lang="bs-Latn-BA" dirty="0" smtClean="0"/>
              <a:t>	1. Odgovornost usljed terorističkih ataka</a:t>
            </a:r>
          </a:p>
          <a:p>
            <a:pPr marL="0" indent="0">
              <a:buNone/>
            </a:pPr>
            <a:r>
              <a:rPr lang="bs-Latn-BA" dirty="0" smtClean="0"/>
              <a:t>	2. Odgovornost organizatora priredbi</a:t>
            </a:r>
          </a:p>
          <a:p>
            <a:pPr marL="0" indent="0">
              <a:buNone/>
            </a:pPr>
            <a:r>
              <a:rPr lang="bs-Latn-BA" dirty="0" smtClean="0"/>
              <a:t>	3. Odgovornost zbog uskraćivanja neophodne pomoći</a:t>
            </a:r>
          </a:p>
          <a:p>
            <a:pPr marL="0" indent="0">
              <a:buNone/>
            </a:pPr>
            <a:r>
              <a:rPr lang="bs-Latn-BA" dirty="0" smtClean="0"/>
              <a:t>	4. Odgovornost u vezi obavljanja poslova od općeg interesa</a:t>
            </a:r>
          </a:p>
          <a:p>
            <a:pPr marL="0" indent="0">
              <a:buNone/>
            </a:pPr>
            <a:r>
              <a:rPr lang="bs-Latn-BA" dirty="0" smtClean="0"/>
              <a:t>	5. Odgovornost u vezi sa obavezom zaključivanja ugovora</a:t>
            </a:r>
          </a:p>
        </p:txBody>
      </p:sp>
    </p:spTree>
    <p:extLst>
      <p:ext uri="{BB962C8B-B14F-4D97-AF65-F5344CB8AC3E}">
        <p14:creationId xmlns:p14="http://schemas.microsoft.com/office/powerpoint/2010/main" val="2909591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9806" y="1313794"/>
            <a:ext cx="10510345" cy="4126071"/>
          </a:xfrm>
        </p:spPr>
        <p:txBody>
          <a:bodyPr>
            <a:noAutofit/>
          </a:bodyPr>
          <a:lstStyle/>
          <a:p>
            <a:pPr algn="l"/>
            <a:r>
              <a:rPr lang="bs-Latn-BA" sz="3600" dirty="0" smtClean="0">
                <a:latin typeface="+mn-lt"/>
              </a:rPr>
              <a:t>Naknada štete</a:t>
            </a:r>
            <a:r>
              <a:rPr lang="bs-Latn-BA" sz="2400" dirty="0" smtClean="0"/>
              <a:t/>
            </a:r>
            <a:br>
              <a:rPr lang="bs-Latn-BA" sz="2400" dirty="0" smtClean="0"/>
            </a:br>
            <a:r>
              <a:rPr lang="bs-Latn-BA" sz="2800" dirty="0">
                <a:latin typeface="+mn-lt"/>
              </a:rPr>
              <a:t/>
            </a:r>
            <a:br>
              <a:rPr lang="bs-Latn-BA" sz="2800" dirty="0">
                <a:latin typeface="+mn-lt"/>
              </a:rPr>
            </a:br>
            <a:r>
              <a:rPr lang="bs-Latn-BA" sz="2800" dirty="0" smtClean="0">
                <a:latin typeface="+mn-lt"/>
              </a:rPr>
              <a:t>- Sankcija građansko-pravne odgovornosti štetnika</a:t>
            </a:r>
            <a:br>
              <a:rPr lang="bs-Latn-BA" sz="2800" dirty="0" smtClean="0">
                <a:latin typeface="+mn-lt"/>
              </a:rPr>
            </a:br>
            <a:r>
              <a:rPr lang="bs-Latn-BA" sz="2800" dirty="0" smtClean="0">
                <a:latin typeface="+mn-lt"/>
              </a:rPr>
              <a:t/>
            </a:r>
            <a:br>
              <a:rPr lang="bs-Latn-BA" sz="2800" dirty="0" smtClean="0">
                <a:latin typeface="+mn-lt"/>
              </a:rPr>
            </a:br>
            <a:r>
              <a:rPr lang="bs-Latn-BA" sz="2800" dirty="0" smtClean="0">
                <a:latin typeface="+mn-lt"/>
              </a:rPr>
              <a:t>- Pravo na naknadu </a:t>
            </a:r>
            <a:r>
              <a:rPr lang="bs-Latn-BA" sz="2800" dirty="0" smtClean="0">
                <a:latin typeface="+mn-lt"/>
              </a:rPr>
              <a:t>štete </a:t>
            </a:r>
            <a:r>
              <a:rPr lang="bs-Latn-BA" sz="2800" dirty="0" smtClean="0">
                <a:latin typeface="+mn-lt"/>
              </a:rPr>
              <a:t>kao i njenu visinu utvrđuje sud prema pravilima oštetnog zahtjeva</a:t>
            </a:r>
            <a:br>
              <a:rPr lang="bs-Latn-BA" sz="2800" dirty="0" smtClean="0">
                <a:latin typeface="+mn-lt"/>
              </a:rPr>
            </a:br>
            <a:r>
              <a:rPr lang="bs-Latn-BA" sz="2800" dirty="0" smtClean="0">
                <a:latin typeface="+mn-lt"/>
              </a:rPr>
              <a:t/>
            </a:r>
            <a:br>
              <a:rPr lang="bs-Latn-BA" sz="2800" dirty="0" smtClean="0">
                <a:latin typeface="+mn-lt"/>
              </a:rPr>
            </a:br>
            <a:r>
              <a:rPr lang="bs-Latn-BA" sz="2800" dirty="0" smtClean="0">
                <a:latin typeface="+mn-lt"/>
              </a:rPr>
              <a:t>- Obim štete-služi za odmjeravanje visine štete. Sud mora utvrditi obim štete kako materijalne, tako i nematerijalne prema pravilima obligacionog prava</a:t>
            </a:r>
            <a:endParaRPr lang="en-US" sz="2800" dirty="0">
              <a:latin typeface="+mn-lt"/>
            </a:endParaRPr>
          </a:p>
        </p:txBody>
      </p:sp>
    </p:spTree>
    <p:extLst>
      <p:ext uri="{BB962C8B-B14F-4D97-AF65-F5344CB8AC3E}">
        <p14:creationId xmlns:p14="http://schemas.microsoft.com/office/powerpoint/2010/main" val="2669575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5325" y="462456"/>
            <a:ext cx="9144000" cy="5444359"/>
          </a:xfrm>
        </p:spPr>
        <p:txBody>
          <a:bodyPr>
            <a:noAutofit/>
          </a:bodyPr>
          <a:lstStyle/>
          <a:p>
            <a:pPr algn="l"/>
            <a:r>
              <a:rPr lang="bs-Latn-BA" sz="2400" dirty="0" smtClean="0"/>
              <a:t/>
            </a:r>
            <a:br>
              <a:rPr lang="bs-Latn-BA" sz="2400" dirty="0" smtClean="0"/>
            </a:br>
            <a:r>
              <a:rPr lang="bs-Latn-BA" sz="2400" dirty="0"/>
              <a:t/>
            </a:r>
            <a:br>
              <a:rPr lang="bs-Latn-BA" sz="2400" dirty="0"/>
            </a:br>
            <a:r>
              <a:rPr lang="bs-Latn-BA" sz="2400" dirty="0" smtClean="0"/>
              <a:t>		</a:t>
            </a:r>
            <a:r>
              <a:rPr lang="bs-Latn-BA" sz="2400" dirty="0"/>
              <a:t> </a:t>
            </a:r>
            <a:r>
              <a:rPr lang="bs-Latn-BA" sz="2400" dirty="0" smtClean="0"/>
              <a:t>         </a:t>
            </a:r>
            <a:r>
              <a:rPr lang="bs-Latn-BA" sz="3600" b="1" dirty="0" smtClean="0">
                <a:latin typeface="+mn-lt"/>
              </a:rPr>
              <a:t>Odgovornost države</a:t>
            </a:r>
            <a:r>
              <a:rPr lang="bs-Latn-BA" sz="2400" dirty="0" smtClean="0"/>
              <a:t/>
            </a:r>
            <a:br>
              <a:rPr lang="bs-Latn-BA" sz="2400" dirty="0" smtClean="0"/>
            </a:br>
            <a:r>
              <a:rPr lang="bs-Latn-BA" sz="2400" dirty="0" smtClean="0"/>
              <a:t/>
            </a:r>
            <a:br>
              <a:rPr lang="bs-Latn-BA" sz="2400" dirty="0" smtClean="0"/>
            </a:br>
            <a:r>
              <a:rPr lang="bs-Latn-BA" sz="2800" dirty="0" smtClean="0">
                <a:latin typeface="+mn-lt"/>
              </a:rPr>
              <a:t>- Svojevrsna odgovornost za drugoga jer država preuzima na sebe odgovornost za slučaj štetnog djelovanja državnih službenika</a:t>
            </a:r>
            <a:r>
              <a:rPr lang="bs-Latn-BA" sz="2400" dirty="0" smtClean="0"/>
              <a:t/>
            </a:r>
            <a:br>
              <a:rPr lang="bs-Latn-BA" sz="2400" dirty="0" smtClean="0"/>
            </a:br>
            <a:r>
              <a:rPr lang="bs-Latn-BA" sz="2400" dirty="0" smtClean="0"/>
              <a:t/>
            </a:r>
            <a:br>
              <a:rPr lang="bs-Latn-BA" sz="2400" dirty="0" smtClean="0"/>
            </a:br>
            <a:r>
              <a:rPr lang="bs-Latn-BA" sz="2800" dirty="0" smtClean="0">
                <a:latin typeface="+mn-lt"/>
              </a:rPr>
              <a:t>- ponekad država preuzima i obavezu popravljanja nastale štete i kada ne postoji njena odgovornost koja proizlazi iz činjenja ili propusta njezinih tijela ili službenika-odgovornost preuzeta po načelima društvene solidarnosti, ravnomjernog snošenja javnog tereta, te pravičnog </a:t>
            </a:r>
            <a:r>
              <a:rPr lang="bs-Latn-BA" sz="2800" dirty="0" smtClean="0">
                <a:latin typeface="+mn-lt"/>
              </a:rPr>
              <a:t>oštećenja </a:t>
            </a:r>
            <a:r>
              <a:rPr lang="bs-Latn-BA" sz="2800" dirty="0" smtClean="0">
                <a:latin typeface="+mn-lt"/>
              </a:rPr>
              <a:t>(primjer-naknada štete u slučaju terorističkog akta ili obnova imovine uništetene ratnim dejstvima)</a:t>
            </a:r>
            <a:endParaRPr lang="en-US" sz="2800" dirty="0">
              <a:latin typeface="+mn-lt"/>
            </a:endParaRPr>
          </a:p>
        </p:txBody>
      </p:sp>
    </p:spTree>
    <p:extLst>
      <p:ext uri="{BB962C8B-B14F-4D97-AF65-F5344CB8AC3E}">
        <p14:creationId xmlns:p14="http://schemas.microsoft.com/office/powerpoint/2010/main" val="879009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1132" y="767255"/>
            <a:ext cx="10920248" cy="4992415"/>
          </a:xfrm>
        </p:spPr>
        <p:txBody>
          <a:bodyPr>
            <a:normAutofit fontScale="55000" lnSpcReduction="20000"/>
          </a:bodyPr>
          <a:lstStyle/>
          <a:p>
            <a:endParaRPr lang="bs-Latn-BA" dirty="0" smtClean="0"/>
          </a:p>
          <a:p>
            <a:r>
              <a:rPr lang="bs-Latn-BA" sz="6500" b="1" dirty="0"/>
              <a:t>Šteta nastala usljed djelovanja mirovnih snaga </a:t>
            </a:r>
            <a:endParaRPr lang="bs-Latn-BA" sz="6500" b="1" dirty="0" smtClean="0"/>
          </a:p>
          <a:p>
            <a:r>
              <a:rPr lang="bs-Latn-BA" sz="6500" b="1" dirty="0"/>
              <a:t>(</a:t>
            </a:r>
            <a:r>
              <a:rPr lang="bs-Latn-BA" sz="6500" b="1" dirty="0" smtClean="0"/>
              <a:t>snage UN-a </a:t>
            </a:r>
            <a:r>
              <a:rPr lang="bs-Latn-BA" sz="6500" b="1" dirty="0"/>
              <a:t>na području </a:t>
            </a:r>
            <a:r>
              <a:rPr lang="bs-Latn-BA" sz="6500" b="1" dirty="0" smtClean="0"/>
              <a:t>BiH)</a:t>
            </a:r>
          </a:p>
          <a:p>
            <a:pPr algn="l"/>
            <a:endParaRPr lang="bs-Latn-BA" sz="5900" dirty="0"/>
          </a:p>
          <a:p>
            <a:pPr algn="l"/>
            <a:r>
              <a:rPr lang="bs-Latn-BA" sz="5100" dirty="0" smtClean="0"/>
              <a:t>- Imunitet međunarodnih snaga ne oslobađa državne vlasti od odgovornosti za štetu ukoliko te snage djeluju kao predstavnici države u održavanju mira i sigurnosti ili implemantaciji međunarodnog sporazuma (Opći okvirni sporazum za mir u BiH)</a:t>
            </a:r>
          </a:p>
          <a:p>
            <a:pPr algn="l"/>
            <a:endParaRPr lang="bs-Latn-BA" sz="5100" dirty="0" smtClean="0"/>
          </a:p>
          <a:p>
            <a:pPr algn="l"/>
            <a:r>
              <a:rPr lang="bs-Latn-BA" sz="5100" dirty="0" smtClean="0"/>
              <a:t>- Svi aneksi tog sporazuma imaju jednaku važnost i ne dopuštaju da se naruši princip zaštite i ostvarivanje navišeg nivoa ljudskih prava i osnovnih sloboda čiji je garant država</a:t>
            </a:r>
            <a:endParaRPr lang="en-US" sz="5100" dirty="0"/>
          </a:p>
        </p:txBody>
      </p:sp>
    </p:spTree>
    <p:extLst>
      <p:ext uri="{BB962C8B-B14F-4D97-AF65-F5344CB8AC3E}">
        <p14:creationId xmlns:p14="http://schemas.microsoft.com/office/powerpoint/2010/main" val="1589246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253</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Odgovornost države za štetu pričinjenu od strane snaga UN </vt:lpstr>
      <vt:lpstr>      Šteta  -Umanjenje nečije imovine (obična šteta) i sprečavanje njezinog povećanja (izmakla korist), kao i nanošenje drugome fizičkog ili psihičkog bola ili straha (nematerijalna šteta)  -pojam štete definisan odredbom člana 155. Zakona o obligacionim odnosima </vt:lpstr>
      <vt:lpstr>PowerPoint Presentation</vt:lpstr>
      <vt:lpstr>Pretpostavke odgovornosti za štetu  1. Subjekti obaveznog odnosa odgovornosti za štetu-štetnik i oštećeni 2. Štetna radnja štetnika 3. Šteta 4. Uzročna veza-štetna radnja mora kao uzrok proizvesti određenu štetu kao posljedicu 5. Protupravnost štetne radnje</vt:lpstr>
      <vt:lpstr>PowerPoint Presentation</vt:lpstr>
      <vt:lpstr>PowerPoint Presentation</vt:lpstr>
      <vt:lpstr>Naknada štete  - Sankcija građansko-pravne odgovornosti štetnika  - Pravo na naknadu štete kao i njenu visinu utvrđuje sud prema pravilima oštetnog zahtjeva  - Obim štete-služi za odmjeravanje visine štete. Sud mora utvrditi obim štete kako materijalne, tako i nematerijalne prema pravilima obligacionog prava</vt:lpstr>
      <vt:lpstr>              Odgovornost države  - Svojevrsna odgovornost za drugoga jer država preuzima na sebe odgovornost za slučaj štetnog djelovanja državnih službenika  - ponekad država preuzima i obavezu popravljanja nastale štete i kada ne postoji njena odgovornost koja proizlazi iz činjenja ili propusta njezinih tijela ili službenika-odgovornost preuzeta po načelima društvene solidarnosti, ravnomjernog snošenja javnog tereta, te pravičnog oštećenja (primjer-naknada štete u slučaju terorističkog akta ili obnova imovine uništetene ratnim dejstvima)</vt:lpstr>
      <vt:lpstr>PowerPoint Presentation</vt:lpstr>
      <vt:lpstr>               Analiza predmeta   - tužitelji S.J, S.A i S. V tužbom traže da se obaveže tužena Bosna i Hercegovina da nadoknadi  štetu ( imovinska i neimovinska šteta nastala djelovanjem mirovnih snaga SFOR-a)  - tužitelji se prethodno obraćaju komandi NATO snaga u Sarajevu (odbijen zahtjev , ne postoji osnov za naknadu štete, radilo se o vojnoj akciji)  - pravni osnov za tužbu  član 6. stav 1. Evropske konvencije za zaštitu ljudskih prava  i temeljnih sloboda koja se direktno primjenjuje na osnovu člana II/2 i člana II/3 tačka e) Ustava BiH</vt:lpstr>
      <vt:lpstr>          Član II/3 e) Ustava BiH :  „Sva lica na teritoriji Bosne i Hercegovine uživaju ljudska prava i slobode iz stava 2 ovog člana, a ona obuhvataju: pravo na pravično saslušanje u građanskim i krivičnim stvarima i druga prava u vezi sa krivičnim postupkom“ </vt:lpstr>
      <vt:lpstr>PowerPoint Presentation</vt:lpstr>
      <vt:lpstr>Tužiteljima dosuđena kako materijalna, tako i nematerijalna šteta  Odbijeni su sa zahtjevom za naknadu štete zbog povrede prava na privatnost doma i izloženost mučenju, nehumanom ili ponižavajućem postupku-ova prava se mogu smatrati povredama prava ličnosti   Stav suda da dosuđena pravična novčana  naknada zbog pretrpljenih psihičkih bolova za nastale štetne posljedice predstavlja jedinstvenu naknadu na ime pretrpljenih psihičkih bolova zbog posljedica tog štetnog događaja i obuhvata i sve štetne posljedice (psihičke bolove) zbog povrede privatne imovine, doma i nekažnjavanja počinilaca.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Odgovornost države za štetu pričinjenu od strane snaga UN</dc:title>
  <dc:creator>Zvjezdana Antonovic</dc:creator>
  <cp:lastModifiedBy>Zvjezdana Antonovic</cp:lastModifiedBy>
  <cp:revision>83</cp:revision>
  <dcterms:created xsi:type="dcterms:W3CDTF">2019-09-18T06:46:39Z</dcterms:created>
  <dcterms:modified xsi:type="dcterms:W3CDTF">2019-09-20T08:09:35Z</dcterms:modified>
</cp:coreProperties>
</file>