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9" r:id="rId3"/>
    <p:sldId id="258" r:id="rId4"/>
    <p:sldId id="273" r:id="rId5"/>
    <p:sldId id="260" r:id="rId6"/>
    <p:sldId id="262" r:id="rId7"/>
    <p:sldId id="274" r:id="rId8"/>
    <p:sldId id="263" r:id="rId9"/>
    <p:sldId id="264" r:id="rId10"/>
    <p:sldId id="265" r:id="rId11"/>
    <p:sldId id="266" r:id="rId12"/>
    <p:sldId id="267" r:id="rId13"/>
    <p:sldId id="268" r:id="rId14"/>
    <p:sldId id="269" r:id="rId15"/>
    <p:sldId id="270" r:id="rId16"/>
    <p:sldId id="271" r:id="rId17"/>
    <p:sldId id="275" r:id="rId18"/>
    <p:sldId id="276" r:id="rId19"/>
    <p:sldId id="277" r:id="rId20"/>
    <p:sldId id="278" r:id="rId21"/>
    <p:sldId id="279" r:id="rId22"/>
  </p:sldIdLst>
  <p:sldSz cx="9144000" cy="6858000" type="screen4x3"/>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75" autoAdjust="0"/>
  </p:normalViewPr>
  <p:slideViewPr>
    <p:cSldViewPr>
      <p:cViewPr varScale="1">
        <p:scale>
          <a:sx n="107" d="100"/>
          <a:sy n="107" d="100"/>
        </p:scale>
        <p:origin x="-1098"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r-Latn-B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C62E90D-84B7-41B4-9ED9-2E002E859D94}" type="datetimeFigureOut">
              <a:rPr lang="sr-Latn-BA" smtClean="0"/>
              <a:t>8.9.2020</a:t>
            </a:fld>
            <a:endParaRPr lang="sr-Latn-B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r-Latn-B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B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r-Latn-B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D2F3A6-0FDD-4D5E-90EC-3B2A8543B445}" type="slidenum">
              <a:rPr lang="sr-Latn-BA" smtClean="0"/>
              <a:t>‹#›</a:t>
            </a:fld>
            <a:endParaRPr lang="sr-Latn-BA"/>
          </a:p>
        </p:txBody>
      </p:sp>
    </p:spTree>
    <p:extLst>
      <p:ext uri="{BB962C8B-B14F-4D97-AF65-F5344CB8AC3E}">
        <p14:creationId xmlns:p14="http://schemas.microsoft.com/office/powerpoint/2010/main" val="20165255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r-Latn-BA" dirty="0" smtClean="0"/>
          </a:p>
          <a:p>
            <a:endParaRPr lang="sr-Latn-BA" dirty="0"/>
          </a:p>
        </p:txBody>
      </p:sp>
      <p:sp>
        <p:nvSpPr>
          <p:cNvPr id="4" name="Slide Number Placeholder 3"/>
          <p:cNvSpPr>
            <a:spLocks noGrp="1"/>
          </p:cNvSpPr>
          <p:nvPr>
            <p:ph type="sldNum" sz="quarter" idx="10"/>
          </p:nvPr>
        </p:nvSpPr>
        <p:spPr/>
        <p:txBody>
          <a:bodyPr/>
          <a:lstStyle/>
          <a:p>
            <a:fld id="{CCD2F3A6-0FDD-4D5E-90EC-3B2A8543B445}" type="slidenum">
              <a:rPr lang="sr-Latn-BA" smtClean="0"/>
              <a:t>1</a:t>
            </a:fld>
            <a:endParaRPr lang="sr-Latn-BA"/>
          </a:p>
        </p:txBody>
      </p:sp>
    </p:spTree>
    <p:extLst>
      <p:ext uri="{BB962C8B-B14F-4D97-AF65-F5344CB8AC3E}">
        <p14:creationId xmlns:p14="http://schemas.microsoft.com/office/powerpoint/2010/main" val="38478727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sr-Latn-B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sr-Latn-BA"/>
          </a:p>
        </p:txBody>
      </p:sp>
      <p:sp>
        <p:nvSpPr>
          <p:cNvPr id="4" name="Date Placeholder 3"/>
          <p:cNvSpPr>
            <a:spLocks noGrp="1"/>
          </p:cNvSpPr>
          <p:nvPr>
            <p:ph type="dt" sz="half" idx="10"/>
          </p:nvPr>
        </p:nvSpPr>
        <p:spPr/>
        <p:txBody>
          <a:bodyPr/>
          <a:lstStyle/>
          <a:p>
            <a:fld id="{6BE45CA5-9BC6-4FEC-961F-92A92539D640}" type="datetimeFigureOut">
              <a:rPr lang="sr-Latn-BA" smtClean="0"/>
              <a:t>8.9.2020</a:t>
            </a:fld>
            <a:endParaRPr lang="sr-Latn-BA"/>
          </a:p>
        </p:txBody>
      </p:sp>
      <p:sp>
        <p:nvSpPr>
          <p:cNvPr id="5" name="Footer Placeholder 4"/>
          <p:cNvSpPr>
            <a:spLocks noGrp="1"/>
          </p:cNvSpPr>
          <p:nvPr>
            <p:ph type="ftr" sz="quarter" idx="11"/>
          </p:nvPr>
        </p:nvSpPr>
        <p:spPr/>
        <p:txBody>
          <a:bodyPr/>
          <a:lstStyle/>
          <a:p>
            <a:endParaRPr lang="sr-Latn-BA"/>
          </a:p>
        </p:txBody>
      </p:sp>
      <p:sp>
        <p:nvSpPr>
          <p:cNvPr id="6" name="Slide Number Placeholder 5"/>
          <p:cNvSpPr>
            <a:spLocks noGrp="1"/>
          </p:cNvSpPr>
          <p:nvPr>
            <p:ph type="sldNum" sz="quarter" idx="12"/>
          </p:nvPr>
        </p:nvSpPr>
        <p:spPr/>
        <p:txBody>
          <a:bodyPr/>
          <a:lstStyle/>
          <a:p>
            <a:fld id="{070BD0CF-FE16-4EC9-872B-0669116F18B3}" type="slidenum">
              <a:rPr lang="sr-Latn-BA" smtClean="0"/>
              <a:t>‹#›</a:t>
            </a:fld>
            <a:endParaRPr lang="sr-Latn-BA"/>
          </a:p>
        </p:txBody>
      </p:sp>
    </p:spTree>
    <p:extLst>
      <p:ext uri="{BB962C8B-B14F-4D97-AF65-F5344CB8AC3E}">
        <p14:creationId xmlns:p14="http://schemas.microsoft.com/office/powerpoint/2010/main" val="34060832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B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BA"/>
          </a:p>
        </p:txBody>
      </p:sp>
      <p:sp>
        <p:nvSpPr>
          <p:cNvPr id="4" name="Date Placeholder 3"/>
          <p:cNvSpPr>
            <a:spLocks noGrp="1"/>
          </p:cNvSpPr>
          <p:nvPr>
            <p:ph type="dt" sz="half" idx="10"/>
          </p:nvPr>
        </p:nvSpPr>
        <p:spPr/>
        <p:txBody>
          <a:bodyPr/>
          <a:lstStyle/>
          <a:p>
            <a:fld id="{6BE45CA5-9BC6-4FEC-961F-92A92539D640}" type="datetimeFigureOut">
              <a:rPr lang="sr-Latn-BA" smtClean="0"/>
              <a:t>8.9.2020</a:t>
            </a:fld>
            <a:endParaRPr lang="sr-Latn-BA"/>
          </a:p>
        </p:txBody>
      </p:sp>
      <p:sp>
        <p:nvSpPr>
          <p:cNvPr id="5" name="Footer Placeholder 4"/>
          <p:cNvSpPr>
            <a:spLocks noGrp="1"/>
          </p:cNvSpPr>
          <p:nvPr>
            <p:ph type="ftr" sz="quarter" idx="11"/>
          </p:nvPr>
        </p:nvSpPr>
        <p:spPr/>
        <p:txBody>
          <a:bodyPr/>
          <a:lstStyle/>
          <a:p>
            <a:endParaRPr lang="sr-Latn-BA"/>
          </a:p>
        </p:txBody>
      </p:sp>
      <p:sp>
        <p:nvSpPr>
          <p:cNvPr id="6" name="Slide Number Placeholder 5"/>
          <p:cNvSpPr>
            <a:spLocks noGrp="1"/>
          </p:cNvSpPr>
          <p:nvPr>
            <p:ph type="sldNum" sz="quarter" idx="12"/>
          </p:nvPr>
        </p:nvSpPr>
        <p:spPr/>
        <p:txBody>
          <a:bodyPr/>
          <a:lstStyle/>
          <a:p>
            <a:fld id="{070BD0CF-FE16-4EC9-872B-0669116F18B3}" type="slidenum">
              <a:rPr lang="sr-Latn-BA" smtClean="0"/>
              <a:t>‹#›</a:t>
            </a:fld>
            <a:endParaRPr lang="sr-Latn-BA"/>
          </a:p>
        </p:txBody>
      </p:sp>
    </p:spTree>
    <p:extLst>
      <p:ext uri="{BB962C8B-B14F-4D97-AF65-F5344CB8AC3E}">
        <p14:creationId xmlns:p14="http://schemas.microsoft.com/office/powerpoint/2010/main" val="22124512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sr-Latn-B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BA"/>
          </a:p>
        </p:txBody>
      </p:sp>
      <p:sp>
        <p:nvSpPr>
          <p:cNvPr id="4" name="Date Placeholder 3"/>
          <p:cNvSpPr>
            <a:spLocks noGrp="1"/>
          </p:cNvSpPr>
          <p:nvPr>
            <p:ph type="dt" sz="half" idx="10"/>
          </p:nvPr>
        </p:nvSpPr>
        <p:spPr/>
        <p:txBody>
          <a:bodyPr/>
          <a:lstStyle/>
          <a:p>
            <a:fld id="{6BE45CA5-9BC6-4FEC-961F-92A92539D640}" type="datetimeFigureOut">
              <a:rPr lang="sr-Latn-BA" smtClean="0"/>
              <a:t>8.9.2020</a:t>
            </a:fld>
            <a:endParaRPr lang="sr-Latn-BA"/>
          </a:p>
        </p:txBody>
      </p:sp>
      <p:sp>
        <p:nvSpPr>
          <p:cNvPr id="5" name="Footer Placeholder 4"/>
          <p:cNvSpPr>
            <a:spLocks noGrp="1"/>
          </p:cNvSpPr>
          <p:nvPr>
            <p:ph type="ftr" sz="quarter" idx="11"/>
          </p:nvPr>
        </p:nvSpPr>
        <p:spPr/>
        <p:txBody>
          <a:bodyPr/>
          <a:lstStyle/>
          <a:p>
            <a:endParaRPr lang="sr-Latn-BA"/>
          </a:p>
        </p:txBody>
      </p:sp>
      <p:sp>
        <p:nvSpPr>
          <p:cNvPr id="6" name="Slide Number Placeholder 5"/>
          <p:cNvSpPr>
            <a:spLocks noGrp="1"/>
          </p:cNvSpPr>
          <p:nvPr>
            <p:ph type="sldNum" sz="quarter" idx="12"/>
          </p:nvPr>
        </p:nvSpPr>
        <p:spPr/>
        <p:txBody>
          <a:bodyPr/>
          <a:lstStyle/>
          <a:p>
            <a:fld id="{070BD0CF-FE16-4EC9-872B-0669116F18B3}" type="slidenum">
              <a:rPr lang="sr-Latn-BA" smtClean="0"/>
              <a:t>‹#›</a:t>
            </a:fld>
            <a:endParaRPr lang="sr-Latn-BA"/>
          </a:p>
        </p:txBody>
      </p:sp>
    </p:spTree>
    <p:extLst>
      <p:ext uri="{BB962C8B-B14F-4D97-AF65-F5344CB8AC3E}">
        <p14:creationId xmlns:p14="http://schemas.microsoft.com/office/powerpoint/2010/main" val="35601689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B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BA"/>
          </a:p>
        </p:txBody>
      </p:sp>
      <p:sp>
        <p:nvSpPr>
          <p:cNvPr id="4" name="Date Placeholder 3"/>
          <p:cNvSpPr>
            <a:spLocks noGrp="1"/>
          </p:cNvSpPr>
          <p:nvPr>
            <p:ph type="dt" sz="half" idx="10"/>
          </p:nvPr>
        </p:nvSpPr>
        <p:spPr/>
        <p:txBody>
          <a:bodyPr/>
          <a:lstStyle/>
          <a:p>
            <a:fld id="{6BE45CA5-9BC6-4FEC-961F-92A92539D640}" type="datetimeFigureOut">
              <a:rPr lang="sr-Latn-BA" smtClean="0"/>
              <a:t>8.9.2020</a:t>
            </a:fld>
            <a:endParaRPr lang="sr-Latn-BA"/>
          </a:p>
        </p:txBody>
      </p:sp>
      <p:sp>
        <p:nvSpPr>
          <p:cNvPr id="5" name="Footer Placeholder 4"/>
          <p:cNvSpPr>
            <a:spLocks noGrp="1"/>
          </p:cNvSpPr>
          <p:nvPr>
            <p:ph type="ftr" sz="quarter" idx="11"/>
          </p:nvPr>
        </p:nvSpPr>
        <p:spPr/>
        <p:txBody>
          <a:bodyPr/>
          <a:lstStyle/>
          <a:p>
            <a:endParaRPr lang="sr-Latn-BA"/>
          </a:p>
        </p:txBody>
      </p:sp>
      <p:sp>
        <p:nvSpPr>
          <p:cNvPr id="6" name="Slide Number Placeholder 5"/>
          <p:cNvSpPr>
            <a:spLocks noGrp="1"/>
          </p:cNvSpPr>
          <p:nvPr>
            <p:ph type="sldNum" sz="quarter" idx="12"/>
          </p:nvPr>
        </p:nvSpPr>
        <p:spPr/>
        <p:txBody>
          <a:bodyPr/>
          <a:lstStyle/>
          <a:p>
            <a:fld id="{070BD0CF-FE16-4EC9-872B-0669116F18B3}" type="slidenum">
              <a:rPr lang="sr-Latn-BA" smtClean="0"/>
              <a:t>‹#›</a:t>
            </a:fld>
            <a:endParaRPr lang="sr-Latn-BA"/>
          </a:p>
        </p:txBody>
      </p:sp>
    </p:spTree>
    <p:extLst>
      <p:ext uri="{BB962C8B-B14F-4D97-AF65-F5344CB8AC3E}">
        <p14:creationId xmlns:p14="http://schemas.microsoft.com/office/powerpoint/2010/main" val="40916956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sr-Latn-B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E45CA5-9BC6-4FEC-961F-92A92539D640}" type="datetimeFigureOut">
              <a:rPr lang="sr-Latn-BA" smtClean="0"/>
              <a:t>8.9.2020</a:t>
            </a:fld>
            <a:endParaRPr lang="sr-Latn-BA"/>
          </a:p>
        </p:txBody>
      </p:sp>
      <p:sp>
        <p:nvSpPr>
          <p:cNvPr id="5" name="Footer Placeholder 4"/>
          <p:cNvSpPr>
            <a:spLocks noGrp="1"/>
          </p:cNvSpPr>
          <p:nvPr>
            <p:ph type="ftr" sz="quarter" idx="11"/>
          </p:nvPr>
        </p:nvSpPr>
        <p:spPr/>
        <p:txBody>
          <a:bodyPr/>
          <a:lstStyle/>
          <a:p>
            <a:endParaRPr lang="sr-Latn-BA"/>
          </a:p>
        </p:txBody>
      </p:sp>
      <p:sp>
        <p:nvSpPr>
          <p:cNvPr id="6" name="Slide Number Placeholder 5"/>
          <p:cNvSpPr>
            <a:spLocks noGrp="1"/>
          </p:cNvSpPr>
          <p:nvPr>
            <p:ph type="sldNum" sz="quarter" idx="12"/>
          </p:nvPr>
        </p:nvSpPr>
        <p:spPr/>
        <p:txBody>
          <a:bodyPr/>
          <a:lstStyle/>
          <a:p>
            <a:fld id="{070BD0CF-FE16-4EC9-872B-0669116F18B3}" type="slidenum">
              <a:rPr lang="sr-Latn-BA" smtClean="0"/>
              <a:t>‹#›</a:t>
            </a:fld>
            <a:endParaRPr lang="sr-Latn-BA"/>
          </a:p>
        </p:txBody>
      </p:sp>
    </p:spTree>
    <p:extLst>
      <p:ext uri="{BB962C8B-B14F-4D97-AF65-F5344CB8AC3E}">
        <p14:creationId xmlns:p14="http://schemas.microsoft.com/office/powerpoint/2010/main" val="2553445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B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B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BA"/>
          </a:p>
        </p:txBody>
      </p:sp>
      <p:sp>
        <p:nvSpPr>
          <p:cNvPr id="5" name="Date Placeholder 4"/>
          <p:cNvSpPr>
            <a:spLocks noGrp="1"/>
          </p:cNvSpPr>
          <p:nvPr>
            <p:ph type="dt" sz="half" idx="10"/>
          </p:nvPr>
        </p:nvSpPr>
        <p:spPr/>
        <p:txBody>
          <a:bodyPr/>
          <a:lstStyle/>
          <a:p>
            <a:fld id="{6BE45CA5-9BC6-4FEC-961F-92A92539D640}" type="datetimeFigureOut">
              <a:rPr lang="sr-Latn-BA" smtClean="0"/>
              <a:t>8.9.2020</a:t>
            </a:fld>
            <a:endParaRPr lang="sr-Latn-BA"/>
          </a:p>
        </p:txBody>
      </p:sp>
      <p:sp>
        <p:nvSpPr>
          <p:cNvPr id="6" name="Footer Placeholder 5"/>
          <p:cNvSpPr>
            <a:spLocks noGrp="1"/>
          </p:cNvSpPr>
          <p:nvPr>
            <p:ph type="ftr" sz="quarter" idx="11"/>
          </p:nvPr>
        </p:nvSpPr>
        <p:spPr/>
        <p:txBody>
          <a:bodyPr/>
          <a:lstStyle/>
          <a:p>
            <a:endParaRPr lang="sr-Latn-BA"/>
          </a:p>
        </p:txBody>
      </p:sp>
      <p:sp>
        <p:nvSpPr>
          <p:cNvPr id="7" name="Slide Number Placeholder 6"/>
          <p:cNvSpPr>
            <a:spLocks noGrp="1"/>
          </p:cNvSpPr>
          <p:nvPr>
            <p:ph type="sldNum" sz="quarter" idx="12"/>
          </p:nvPr>
        </p:nvSpPr>
        <p:spPr/>
        <p:txBody>
          <a:bodyPr/>
          <a:lstStyle/>
          <a:p>
            <a:fld id="{070BD0CF-FE16-4EC9-872B-0669116F18B3}" type="slidenum">
              <a:rPr lang="sr-Latn-BA" smtClean="0"/>
              <a:t>‹#›</a:t>
            </a:fld>
            <a:endParaRPr lang="sr-Latn-BA"/>
          </a:p>
        </p:txBody>
      </p:sp>
    </p:spTree>
    <p:extLst>
      <p:ext uri="{BB962C8B-B14F-4D97-AF65-F5344CB8AC3E}">
        <p14:creationId xmlns:p14="http://schemas.microsoft.com/office/powerpoint/2010/main" val="41408344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sr-Latn-B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B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BA"/>
          </a:p>
        </p:txBody>
      </p:sp>
      <p:sp>
        <p:nvSpPr>
          <p:cNvPr id="7" name="Date Placeholder 6"/>
          <p:cNvSpPr>
            <a:spLocks noGrp="1"/>
          </p:cNvSpPr>
          <p:nvPr>
            <p:ph type="dt" sz="half" idx="10"/>
          </p:nvPr>
        </p:nvSpPr>
        <p:spPr/>
        <p:txBody>
          <a:bodyPr/>
          <a:lstStyle/>
          <a:p>
            <a:fld id="{6BE45CA5-9BC6-4FEC-961F-92A92539D640}" type="datetimeFigureOut">
              <a:rPr lang="sr-Latn-BA" smtClean="0"/>
              <a:t>8.9.2020</a:t>
            </a:fld>
            <a:endParaRPr lang="sr-Latn-BA"/>
          </a:p>
        </p:txBody>
      </p:sp>
      <p:sp>
        <p:nvSpPr>
          <p:cNvPr id="8" name="Footer Placeholder 7"/>
          <p:cNvSpPr>
            <a:spLocks noGrp="1"/>
          </p:cNvSpPr>
          <p:nvPr>
            <p:ph type="ftr" sz="quarter" idx="11"/>
          </p:nvPr>
        </p:nvSpPr>
        <p:spPr/>
        <p:txBody>
          <a:bodyPr/>
          <a:lstStyle/>
          <a:p>
            <a:endParaRPr lang="sr-Latn-BA"/>
          </a:p>
        </p:txBody>
      </p:sp>
      <p:sp>
        <p:nvSpPr>
          <p:cNvPr id="9" name="Slide Number Placeholder 8"/>
          <p:cNvSpPr>
            <a:spLocks noGrp="1"/>
          </p:cNvSpPr>
          <p:nvPr>
            <p:ph type="sldNum" sz="quarter" idx="12"/>
          </p:nvPr>
        </p:nvSpPr>
        <p:spPr/>
        <p:txBody>
          <a:bodyPr/>
          <a:lstStyle/>
          <a:p>
            <a:fld id="{070BD0CF-FE16-4EC9-872B-0669116F18B3}" type="slidenum">
              <a:rPr lang="sr-Latn-BA" smtClean="0"/>
              <a:t>‹#›</a:t>
            </a:fld>
            <a:endParaRPr lang="sr-Latn-BA"/>
          </a:p>
        </p:txBody>
      </p:sp>
    </p:spTree>
    <p:extLst>
      <p:ext uri="{BB962C8B-B14F-4D97-AF65-F5344CB8AC3E}">
        <p14:creationId xmlns:p14="http://schemas.microsoft.com/office/powerpoint/2010/main" val="70768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BA"/>
          </a:p>
        </p:txBody>
      </p:sp>
      <p:sp>
        <p:nvSpPr>
          <p:cNvPr id="3" name="Date Placeholder 2"/>
          <p:cNvSpPr>
            <a:spLocks noGrp="1"/>
          </p:cNvSpPr>
          <p:nvPr>
            <p:ph type="dt" sz="half" idx="10"/>
          </p:nvPr>
        </p:nvSpPr>
        <p:spPr/>
        <p:txBody>
          <a:bodyPr/>
          <a:lstStyle/>
          <a:p>
            <a:fld id="{6BE45CA5-9BC6-4FEC-961F-92A92539D640}" type="datetimeFigureOut">
              <a:rPr lang="sr-Latn-BA" smtClean="0"/>
              <a:t>8.9.2020</a:t>
            </a:fld>
            <a:endParaRPr lang="sr-Latn-BA"/>
          </a:p>
        </p:txBody>
      </p:sp>
      <p:sp>
        <p:nvSpPr>
          <p:cNvPr id="4" name="Footer Placeholder 3"/>
          <p:cNvSpPr>
            <a:spLocks noGrp="1"/>
          </p:cNvSpPr>
          <p:nvPr>
            <p:ph type="ftr" sz="quarter" idx="11"/>
          </p:nvPr>
        </p:nvSpPr>
        <p:spPr/>
        <p:txBody>
          <a:bodyPr/>
          <a:lstStyle/>
          <a:p>
            <a:endParaRPr lang="sr-Latn-BA"/>
          </a:p>
        </p:txBody>
      </p:sp>
      <p:sp>
        <p:nvSpPr>
          <p:cNvPr id="5" name="Slide Number Placeholder 4"/>
          <p:cNvSpPr>
            <a:spLocks noGrp="1"/>
          </p:cNvSpPr>
          <p:nvPr>
            <p:ph type="sldNum" sz="quarter" idx="12"/>
          </p:nvPr>
        </p:nvSpPr>
        <p:spPr/>
        <p:txBody>
          <a:bodyPr/>
          <a:lstStyle/>
          <a:p>
            <a:fld id="{070BD0CF-FE16-4EC9-872B-0669116F18B3}" type="slidenum">
              <a:rPr lang="sr-Latn-BA" smtClean="0"/>
              <a:t>‹#›</a:t>
            </a:fld>
            <a:endParaRPr lang="sr-Latn-BA"/>
          </a:p>
        </p:txBody>
      </p:sp>
    </p:spTree>
    <p:extLst>
      <p:ext uri="{BB962C8B-B14F-4D97-AF65-F5344CB8AC3E}">
        <p14:creationId xmlns:p14="http://schemas.microsoft.com/office/powerpoint/2010/main" val="856520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E45CA5-9BC6-4FEC-961F-92A92539D640}" type="datetimeFigureOut">
              <a:rPr lang="sr-Latn-BA" smtClean="0"/>
              <a:t>8.9.2020</a:t>
            </a:fld>
            <a:endParaRPr lang="sr-Latn-BA"/>
          </a:p>
        </p:txBody>
      </p:sp>
      <p:sp>
        <p:nvSpPr>
          <p:cNvPr id="3" name="Footer Placeholder 2"/>
          <p:cNvSpPr>
            <a:spLocks noGrp="1"/>
          </p:cNvSpPr>
          <p:nvPr>
            <p:ph type="ftr" sz="quarter" idx="11"/>
          </p:nvPr>
        </p:nvSpPr>
        <p:spPr/>
        <p:txBody>
          <a:bodyPr/>
          <a:lstStyle/>
          <a:p>
            <a:endParaRPr lang="sr-Latn-BA"/>
          </a:p>
        </p:txBody>
      </p:sp>
      <p:sp>
        <p:nvSpPr>
          <p:cNvPr id="4" name="Slide Number Placeholder 3"/>
          <p:cNvSpPr>
            <a:spLocks noGrp="1"/>
          </p:cNvSpPr>
          <p:nvPr>
            <p:ph type="sldNum" sz="quarter" idx="12"/>
          </p:nvPr>
        </p:nvSpPr>
        <p:spPr/>
        <p:txBody>
          <a:bodyPr/>
          <a:lstStyle/>
          <a:p>
            <a:fld id="{070BD0CF-FE16-4EC9-872B-0669116F18B3}" type="slidenum">
              <a:rPr lang="sr-Latn-BA" smtClean="0"/>
              <a:t>‹#›</a:t>
            </a:fld>
            <a:endParaRPr lang="sr-Latn-BA"/>
          </a:p>
        </p:txBody>
      </p:sp>
    </p:spTree>
    <p:extLst>
      <p:ext uri="{BB962C8B-B14F-4D97-AF65-F5344CB8AC3E}">
        <p14:creationId xmlns:p14="http://schemas.microsoft.com/office/powerpoint/2010/main" val="37420288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sr-Latn-B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B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E45CA5-9BC6-4FEC-961F-92A92539D640}" type="datetimeFigureOut">
              <a:rPr lang="sr-Latn-BA" smtClean="0"/>
              <a:t>8.9.2020</a:t>
            </a:fld>
            <a:endParaRPr lang="sr-Latn-BA"/>
          </a:p>
        </p:txBody>
      </p:sp>
      <p:sp>
        <p:nvSpPr>
          <p:cNvPr id="6" name="Footer Placeholder 5"/>
          <p:cNvSpPr>
            <a:spLocks noGrp="1"/>
          </p:cNvSpPr>
          <p:nvPr>
            <p:ph type="ftr" sz="quarter" idx="11"/>
          </p:nvPr>
        </p:nvSpPr>
        <p:spPr/>
        <p:txBody>
          <a:bodyPr/>
          <a:lstStyle/>
          <a:p>
            <a:endParaRPr lang="sr-Latn-BA"/>
          </a:p>
        </p:txBody>
      </p:sp>
      <p:sp>
        <p:nvSpPr>
          <p:cNvPr id="7" name="Slide Number Placeholder 6"/>
          <p:cNvSpPr>
            <a:spLocks noGrp="1"/>
          </p:cNvSpPr>
          <p:nvPr>
            <p:ph type="sldNum" sz="quarter" idx="12"/>
          </p:nvPr>
        </p:nvSpPr>
        <p:spPr/>
        <p:txBody>
          <a:bodyPr/>
          <a:lstStyle/>
          <a:p>
            <a:fld id="{070BD0CF-FE16-4EC9-872B-0669116F18B3}" type="slidenum">
              <a:rPr lang="sr-Latn-BA" smtClean="0"/>
              <a:t>‹#›</a:t>
            </a:fld>
            <a:endParaRPr lang="sr-Latn-BA"/>
          </a:p>
        </p:txBody>
      </p:sp>
    </p:spTree>
    <p:extLst>
      <p:ext uri="{BB962C8B-B14F-4D97-AF65-F5344CB8AC3E}">
        <p14:creationId xmlns:p14="http://schemas.microsoft.com/office/powerpoint/2010/main" val="910580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sr-Latn-B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r-Latn-B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E45CA5-9BC6-4FEC-961F-92A92539D640}" type="datetimeFigureOut">
              <a:rPr lang="sr-Latn-BA" smtClean="0"/>
              <a:t>8.9.2020</a:t>
            </a:fld>
            <a:endParaRPr lang="sr-Latn-BA"/>
          </a:p>
        </p:txBody>
      </p:sp>
      <p:sp>
        <p:nvSpPr>
          <p:cNvPr id="6" name="Footer Placeholder 5"/>
          <p:cNvSpPr>
            <a:spLocks noGrp="1"/>
          </p:cNvSpPr>
          <p:nvPr>
            <p:ph type="ftr" sz="quarter" idx="11"/>
          </p:nvPr>
        </p:nvSpPr>
        <p:spPr/>
        <p:txBody>
          <a:bodyPr/>
          <a:lstStyle/>
          <a:p>
            <a:endParaRPr lang="sr-Latn-BA"/>
          </a:p>
        </p:txBody>
      </p:sp>
      <p:sp>
        <p:nvSpPr>
          <p:cNvPr id="7" name="Slide Number Placeholder 6"/>
          <p:cNvSpPr>
            <a:spLocks noGrp="1"/>
          </p:cNvSpPr>
          <p:nvPr>
            <p:ph type="sldNum" sz="quarter" idx="12"/>
          </p:nvPr>
        </p:nvSpPr>
        <p:spPr/>
        <p:txBody>
          <a:bodyPr/>
          <a:lstStyle/>
          <a:p>
            <a:fld id="{070BD0CF-FE16-4EC9-872B-0669116F18B3}" type="slidenum">
              <a:rPr lang="sr-Latn-BA" smtClean="0"/>
              <a:t>‹#›</a:t>
            </a:fld>
            <a:endParaRPr lang="sr-Latn-BA"/>
          </a:p>
        </p:txBody>
      </p:sp>
    </p:spTree>
    <p:extLst>
      <p:ext uri="{BB962C8B-B14F-4D97-AF65-F5344CB8AC3E}">
        <p14:creationId xmlns:p14="http://schemas.microsoft.com/office/powerpoint/2010/main" val="28716395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sr-Latn-B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B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E45CA5-9BC6-4FEC-961F-92A92539D640}" type="datetimeFigureOut">
              <a:rPr lang="sr-Latn-BA" smtClean="0"/>
              <a:t>8.9.2020</a:t>
            </a:fld>
            <a:endParaRPr lang="sr-Latn-B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r-Latn-B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0BD0CF-FE16-4EC9-872B-0669116F18B3}" type="slidenum">
              <a:rPr lang="sr-Latn-BA" smtClean="0"/>
              <a:t>‹#›</a:t>
            </a:fld>
            <a:endParaRPr lang="sr-Latn-BA"/>
          </a:p>
        </p:txBody>
      </p:sp>
    </p:spTree>
    <p:extLst>
      <p:ext uri="{BB962C8B-B14F-4D97-AF65-F5344CB8AC3E}">
        <p14:creationId xmlns:p14="http://schemas.microsoft.com/office/powerpoint/2010/main" val="31021098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sr-Latn-BA" dirty="0" smtClean="0"/>
              <a:t>Centar za edukaciju sudija i tužilaca RS</a:t>
            </a:r>
            <a:br>
              <a:rPr lang="sr-Latn-BA" dirty="0" smtClean="0"/>
            </a:br>
            <a:r>
              <a:rPr lang="sr-Latn-BA" dirty="0" smtClean="0"/>
              <a:t>EDUKATOR ANDREJ OBRADOVIĆ</a:t>
            </a:r>
            <a:endParaRPr lang="sr-Latn-BA" dirty="0"/>
          </a:p>
        </p:txBody>
      </p:sp>
      <p:sp>
        <p:nvSpPr>
          <p:cNvPr id="3" name="Subtitle 2"/>
          <p:cNvSpPr>
            <a:spLocks noGrp="1"/>
          </p:cNvSpPr>
          <p:nvPr>
            <p:ph type="subTitle" idx="1"/>
          </p:nvPr>
        </p:nvSpPr>
        <p:spPr/>
        <p:txBody>
          <a:bodyPr>
            <a:normAutofit fontScale="92500" lnSpcReduction="10000"/>
          </a:bodyPr>
          <a:lstStyle/>
          <a:p>
            <a:r>
              <a:rPr lang="sr-Latn-BA" dirty="0" smtClean="0"/>
              <a:t>EKSPROPRIJACIJA PREOSTALOG DIJELA NEPOKRETNOSTI U SKLADU SA ČLANOM 11. ZAKONA O EKSPROPRIJACIJI</a:t>
            </a:r>
            <a:endParaRPr lang="sr-Latn-BA" dirty="0"/>
          </a:p>
        </p:txBody>
      </p:sp>
    </p:spTree>
    <p:extLst>
      <p:ext uri="{BB962C8B-B14F-4D97-AF65-F5344CB8AC3E}">
        <p14:creationId xmlns:p14="http://schemas.microsoft.com/office/powerpoint/2010/main" val="16828691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BA" dirty="0" smtClean="0"/>
              <a:t>RJEŠENJE O EKSPROPRIJACIJI</a:t>
            </a:r>
            <a:endParaRPr lang="sr-Latn-BA" dirty="0"/>
          </a:p>
        </p:txBody>
      </p:sp>
      <p:sp>
        <p:nvSpPr>
          <p:cNvPr id="3" name="Content Placeholder 2"/>
          <p:cNvSpPr>
            <a:spLocks noGrp="1"/>
          </p:cNvSpPr>
          <p:nvPr>
            <p:ph idx="1"/>
          </p:nvPr>
        </p:nvSpPr>
        <p:spPr/>
        <p:txBody>
          <a:bodyPr/>
          <a:lstStyle/>
          <a:p>
            <a:r>
              <a:rPr lang="sr-Latn-BA" dirty="0" smtClean="0"/>
              <a:t>Organ uprave na čijoj teritoriji se nalazi nepokretnost za koju se eksproprijacija predlaže </a:t>
            </a:r>
          </a:p>
          <a:p>
            <a:r>
              <a:rPr lang="sr-Latn-BA" dirty="0" smtClean="0"/>
              <a:t>Troškovi postupka eksproprijacije – korisnik eksproprijacije</a:t>
            </a:r>
          </a:p>
          <a:p>
            <a:r>
              <a:rPr lang="sr-Latn-BA" dirty="0" smtClean="0"/>
              <a:t>Postupak određivanja naknade: </a:t>
            </a:r>
          </a:p>
          <a:p>
            <a:pPr marL="0" indent="0">
              <a:buNone/>
            </a:pPr>
            <a:r>
              <a:rPr lang="sr-Latn-BA" dirty="0" smtClean="0"/>
              <a:t>- Eksproprisane nekretnine, objekti, zasadi obuhvaćeni rješenjem o eksproprijaciji</a:t>
            </a:r>
            <a:endParaRPr lang="sr-Latn-BA" dirty="0"/>
          </a:p>
        </p:txBody>
      </p:sp>
    </p:spTree>
    <p:extLst>
      <p:ext uri="{BB962C8B-B14F-4D97-AF65-F5344CB8AC3E}">
        <p14:creationId xmlns:p14="http://schemas.microsoft.com/office/powerpoint/2010/main" val="25356723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BA" dirty="0" smtClean="0"/>
              <a:t>STUPANJE U POSJED EKSPROPRISANE NEPOKRETNOSTI</a:t>
            </a:r>
            <a:endParaRPr lang="sr-Latn-BA" dirty="0"/>
          </a:p>
        </p:txBody>
      </p:sp>
      <p:sp>
        <p:nvSpPr>
          <p:cNvPr id="3" name="Content Placeholder 2"/>
          <p:cNvSpPr>
            <a:spLocks noGrp="1"/>
          </p:cNvSpPr>
          <p:nvPr>
            <p:ph idx="1"/>
          </p:nvPr>
        </p:nvSpPr>
        <p:spPr/>
        <p:txBody>
          <a:bodyPr>
            <a:normAutofit fontScale="92500" lnSpcReduction="20000"/>
          </a:bodyPr>
          <a:lstStyle/>
          <a:p>
            <a:pPr algn="just"/>
            <a:r>
              <a:rPr lang="sr-Latn-BA" dirty="0" smtClean="0"/>
              <a:t>Danom pravosnažnosti rješenja o eksproprijaciji ukoliko je do tada ranijem vlasniku isplaćena naknada za eksproprisanu nepokretnost, odnosno predala u posjed drugu odgovarajuću nekretninu, a u suprotnom sa danom isplate naknade, odnosno predajom u posjed druge nepokretnosti ili ukoliko se vlasnik i korisnik drugačije ne dogovore. Izuzetak Odluka Vlade uz valjane razloge za potrebu hitnog stupanja u posjed nepokretnosti nakon konačnosti rješenja o eksproprijaciji u slučaju da bi se spriječila veća šteta. </a:t>
            </a:r>
            <a:endParaRPr lang="sr-Latn-BA" dirty="0"/>
          </a:p>
        </p:txBody>
      </p:sp>
    </p:spTree>
    <p:extLst>
      <p:ext uri="{BB962C8B-B14F-4D97-AF65-F5344CB8AC3E}">
        <p14:creationId xmlns:p14="http://schemas.microsoft.com/office/powerpoint/2010/main" val="22196059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just"/>
            <a:r>
              <a:rPr lang="sr-Latn-BA" dirty="0" smtClean="0"/>
              <a:t>POSTUPAK ZA ODREĐIVANJE NAKNADE </a:t>
            </a:r>
            <a:endParaRPr lang="sr-Latn-BA" dirty="0"/>
          </a:p>
        </p:txBody>
      </p:sp>
      <p:sp>
        <p:nvSpPr>
          <p:cNvPr id="3" name="Content Placeholder 2"/>
          <p:cNvSpPr>
            <a:spLocks noGrp="1"/>
          </p:cNvSpPr>
          <p:nvPr>
            <p:ph idx="1"/>
          </p:nvPr>
        </p:nvSpPr>
        <p:spPr/>
        <p:txBody>
          <a:bodyPr>
            <a:normAutofit fontScale="55000" lnSpcReduction="20000"/>
          </a:bodyPr>
          <a:lstStyle/>
          <a:p>
            <a:pPr algn="just"/>
            <a:r>
              <a:rPr lang="sr-Latn-BA" dirty="0" smtClean="0"/>
              <a:t>Rasprava pred organom uprave u što hitnijem postupku </a:t>
            </a:r>
          </a:p>
          <a:p>
            <a:pPr algn="just">
              <a:buFontTx/>
              <a:buChar char="-"/>
            </a:pPr>
            <a:r>
              <a:rPr lang="sr-Latn-BA" dirty="0" smtClean="0"/>
              <a:t>Naknada za eksproprisane nekretnine određuje se davanjem druge odgovarajuće nepokretnosti u istoj opštini ili gradu sa približno istim uslovima korištenja. </a:t>
            </a:r>
          </a:p>
          <a:p>
            <a:pPr algn="just">
              <a:buFontTx/>
              <a:buChar char="-"/>
            </a:pPr>
            <a:r>
              <a:rPr lang="sr-Latn-BA" dirty="0" smtClean="0"/>
              <a:t>Za bespravno izgrađene objekte nema prava na naknadu ali se može odnijeti materijal u roku koji organ uprave odredi.</a:t>
            </a:r>
          </a:p>
          <a:p>
            <a:pPr algn="just">
              <a:buFontTx/>
              <a:buChar char="-"/>
            </a:pPr>
            <a:r>
              <a:rPr lang="sr-Latn-BA" dirty="0" smtClean="0"/>
              <a:t>Ukoliko vlasnik ne prihvati nepokretnost koja je ponuđena ili ako korisnik ne može da obezbijedi takvu nepokretnost, određuje se pravična naknada u novcu koja predstavlja tržišnu vrijednost nepokretnosti u vrijeme sklapanja sporazuma. </a:t>
            </a:r>
          </a:p>
          <a:p>
            <a:pPr algn="just">
              <a:buFontTx/>
              <a:buChar char="-"/>
            </a:pPr>
            <a:r>
              <a:rPr lang="sr-Latn-BA" dirty="0" smtClean="0"/>
              <a:t>Sporazum o naknadi se unosi na zapisnik te mora da sadrži sve podatke kojim se ispunjavaju obaveze korisnika eksproprijacije. Potpisuju ga obe strane. Mora sadržati oblik i visinu naknade kao i rok kojim se obaveza ispunjava. </a:t>
            </a:r>
          </a:p>
          <a:p>
            <a:pPr algn="just">
              <a:buFontTx/>
              <a:buChar char="-"/>
            </a:pPr>
            <a:r>
              <a:rPr lang="sr-Latn-BA" dirty="0" smtClean="0"/>
              <a:t>Korekciju naknade na osnovu ličnih i porodičnih prilika, dužine boravka na predmetnom zeljištu, ugrožena materijalna egzistencija.</a:t>
            </a:r>
          </a:p>
          <a:p>
            <a:pPr algn="just">
              <a:buFontTx/>
              <a:buChar char="-"/>
            </a:pPr>
            <a:r>
              <a:rPr lang="sr-Latn-BA" dirty="0" smtClean="0"/>
              <a:t>Vlasnik nema pravo na naknadu troškova za ulaganje u nekretnine koje je izvršio nakon pismenom obavještenja o eksproprisanosti. </a:t>
            </a:r>
          </a:p>
          <a:p>
            <a:pPr algn="just">
              <a:buFontTx/>
              <a:buChar char="-"/>
            </a:pPr>
            <a:r>
              <a:rPr lang="sr-Latn-BA" dirty="0" smtClean="0"/>
              <a:t>Ukoliko stranke ne postignu sporazum pred organom uprave predmet se upućuje sudu na vanparnični postupak. </a:t>
            </a:r>
            <a:endParaRPr lang="sr-Latn-BA" dirty="0"/>
          </a:p>
        </p:txBody>
      </p:sp>
    </p:spTree>
    <p:extLst>
      <p:ext uri="{BB962C8B-B14F-4D97-AF65-F5344CB8AC3E}">
        <p14:creationId xmlns:p14="http://schemas.microsoft.com/office/powerpoint/2010/main" val="39416364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BA" dirty="0" smtClean="0"/>
              <a:t>POSTUPAK PRED VANPARNIČNIM SUDOM</a:t>
            </a:r>
            <a:endParaRPr lang="sr-Latn-BA" dirty="0"/>
          </a:p>
        </p:txBody>
      </p:sp>
      <p:sp>
        <p:nvSpPr>
          <p:cNvPr id="3" name="Content Placeholder 2"/>
          <p:cNvSpPr>
            <a:spLocks noGrp="1"/>
          </p:cNvSpPr>
          <p:nvPr>
            <p:ph idx="1"/>
          </p:nvPr>
        </p:nvSpPr>
        <p:spPr/>
        <p:txBody>
          <a:bodyPr>
            <a:normAutofit fontScale="92500" lnSpcReduction="10000"/>
          </a:bodyPr>
          <a:lstStyle/>
          <a:p>
            <a:pPr algn="just"/>
            <a:r>
              <a:rPr lang="sr-Latn-BA" dirty="0" smtClean="0"/>
              <a:t>Određivanje naknade za eksproprisane nepokretnosti je vanparnični postupak koji se vodi pred mjesno nadležnim sudom na kojem se nalaze eksproprisane nekretnine u slučaju kada nije postignut sporazum pred organom uprave.</a:t>
            </a:r>
          </a:p>
          <a:p>
            <a:pPr algn="just">
              <a:buFontTx/>
              <a:buChar char="-"/>
            </a:pPr>
            <a:r>
              <a:rPr lang="sr-Latn-BA" dirty="0" smtClean="0"/>
              <a:t>Hitnost u postupanju, vođenje po službenoj dužnosti, pribavljanje upravnog spisa. </a:t>
            </a:r>
          </a:p>
          <a:p>
            <a:pPr algn="just">
              <a:buFontTx/>
              <a:buChar char="-"/>
            </a:pPr>
            <a:r>
              <a:rPr lang="sr-Latn-BA" dirty="0" smtClean="0"/>
              <a:t>Obavezno ročište i dužnost suda da utvrđuje činjenice i određuje dokaze za razliku od parničnog postupka. </a:t>
            </a:r>
          </a:p>
          <a:p>
            <a:pPr marL="0" indent="0" algn="just">
              <a:buNone/>
            </a:pPr>
            <a:endParaRPr lang="sr-Latn-BA" dirty="0"/>
          </a:p>
        </p:txBody>
      </p:sp>
    </p:spTree>
    <p:extLst>
      <p:ext uri="{BB962C8B-B14F-4D97-AF65-F5344CB8AC3E}">
        <p14:creationId xmlns:p14="http://schemas.microsoft.com/office/powerpoint/2010/main" val="40037274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819472"/>
            <a:ext cx="8229600" cy="1143000"/>
          </a:xfrm>
        </p:spPr>
        <p:txBody>
          <a:bodyPr/>
          <a:lstStyle/>
          <a:p>
            <a:endParaRPr lang="sr-Latn-BA" dirty="0"/>
          </a:p>
        </p:txBody>
      </p:sp>
      <p:sp>
        <p:nvSpPr>
          <p:cNvPr id="3" name="Content Placeholder 2"/>
          <p:cNvSpPr>
            <a:spLocks noGrp="1"/>
          </p:cNvSpPr>
          <p:nvPr>
            <p:ph idx="1"/>
          </p:nvPr>
        </p:nvSpPr>
        <p:spPr/>
        <p:txBody>
          <a:bodyPr/>
          <a:lstStyle/>
          <a:p>
            <a:pPr algn="just"/>
            <a:r>
              <a:rPr lang="sr-Latn-BA" dirty="0" smtClean="0"/>
              <a:t>Izvođenje dokaza vještačenjem u sudskom postupku </a:t>
            </a:r>
          </a:p>
          <a:p>
            <a:pPr marL="0" indent="0" algn="just">
              <a:buNone/>
            </a:pPr>
            <a:r>
              <a:rPr lang="sr-Latn-BA" dirty="0" smtClean="0"/>
              <a:t>- Podaci poreske uprave o procjeni nekretnina na koju se plaća porez kao i pribavljanje kupoprodajnih ugovora za nekretnine na sličnoj lokaciji (ista K.O.) i ista ili slična klasifikacija zemljišta. </a:t>
            </a:r>
            <a:endParaRPr lang="sr-Latn-BA" dirty="0"/>
          </a:p>
        </p:txBody>
      </p:sp>
    </p:spTree>
    <p:extLst>
      <p:ext uri="{BB962C8B-B14F-4D97-AF65-F5344CB8AC3E}">
        <p14:creationId xmlns:p14="http://schemas.microsoft.com/office/powerpoint/2010/main" val="3232450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BA" dirty="0" smtClean="0"/>
              <a:t>EKSPROPRIJACIJA PREOSTALOG DIJELA NEPOKRETNOSTI ČLAN 11. </a:t>
            </a:r>
            <a:endParaRPr lang="sr-Latn-BA" dirty="0"/>
          </a:p>
        </p:txBody>
      </p:sp>
      <p:sp>
        <p:nvSpPr>
          <p:cNvPr id="3" name="Content Placeholder 2"/>
          <p:cNvSpPr>
            <a:spLocks noGrp="1"/>
          </p:cNvSpPr>
          <p:nvPr>
            <p:ph idx="1"/>
          </p:nvPr>
        </p:nvSpPr>
        <p:spPr/>
        <p:txBody>
          <a:bodyPr/>
          <a:lstStyle/>
          <a:p>
            <a:pPr algn="just"/>
            <a:r>
              <a:rPr lang="sr-Latn-BA" dirty="0" smtClean="0"/>
              <a:t>Na zahtjev vlasnika eksproprisat će se i preostali dio nepokretnosti ako se pri eksproprijaciji jednog dijela nepokretnosti utvrdi da vlasnik nema privrednog interesa da koristi preostali dio, odnosno ako je usled toga na preostalom dijelu onemogućenja ili bitno pogoršana njegova dotadašnja egzistencija ili mu je onemogućeno normalno korištenje preostalog dijela nepokretnosti. </a:t>
            </a:r>
            <a:endParaRPr lang="sr-Latn-BA" dirty="0"/>
          </a:p>
        </p:txBody>
      </p:sp>
    </p:spTree>
    <p:extLst>
      <p:ext uri="{BB962C8B-B14F-4D97-AF65-F5344CB8AC3E}">
        <p14:creationId xmlns:p14="http://schemas.microsoft.com/office/powerpoint/2010/main" val="3985973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r-Latn-BA"/>
          </a:p>
        </p:txBody>
      </p:sp>
      <p:sp>
        <p:nvSpPr>
          <p:cNvPr id="3" name="Content Placeholder 2"/>
          <p:cNvSpPr>
            <a:spLocks noGrp="1"/>
          </p:cNvSpPr>
          <p:nvPr>
            <p:ph idx="1"/>
          </p:nvPr>
        </p:nvSpPr>
        <p:spPr/>
        <p:txBody>
          <a:bodyPr>
            <a:normAutofit fontScale="70000" lnSpcReduction="20000"/>
          </a:bodyPr>
          <a:lstStyle/>
          <a:p>
            <a:pPr algn="just"/>
            <a:r>
              <a:rPr lang="sr-Latn-BA" dirty="0" smtClean="0"/>
              <a:t>Nužnost upozorenja vlasnika na član 11. od strane službenog lica i obavezno stavljanje istog na zapisnik. </a:t>
            </a:r>
            <a:endParaRPr lang="sr-Latn-BA" dirty="0"/>
          </a:p>
          <a:p>
            <a:pPr algn="just"/>
            <a:r>
              <a:rPr lang="sr-Latn-BA" dirty="0" smtClean="0"/>
              <a:t>Zahtjev se podnosi do donošenja prvostepenog rješenja a u žalbenom postupku samo ako nije bio upozoren na zapisnik o svojim pravima iz člana 11. stav 1. Zakona o eksproprijaciji. </a:t>
            </a:r>
          </a:p>
          <a:p>
            <a:pPr algn="just"/>
            <a:r>
              <a:rPr lang="sr-Latn-BA" dirty="0" smtClean="0"/>
              <a:t>Kriterijumi za ispunjenje zajedničkog cilja za utvrđenje postojanja privrednog interesa vlasnika da koristi preostale nekretnine: </a:t>
            </a:r>
          </a:p>
          <a:p>
            <a:pPr algn="just">
              <a:buFontTx/>
              <a:buChar char="-"/>
            </a:pPr>
            <a:r>
              <a:rPr lang="sr-Latn-BA" dirty="0" smtClean="0"/>
              <a:t>Umanjen pristup,</a:t>
            </a:r>
          </a:p>
          <a:p>
            <a:pPr algn="just">
              <a:buFontTx/>
              <a:buChar char="-"/>
            </a:pPr>
            <a:r>
              <a:rPr lang="sr-Latn-BA" dirty="0" smtClean="0"/>
              <a:t>Trajna nemogućnost pristupa, </a:t>
            </a:r>
          </a:p>
          <a:p>
            <a:pPr algn="just">
              <a:buFontTx/>
              <a:buChar char="-"/>
            </a:pPr>
            <a:r>
              <a:rPr lang="sr-Latn-BA" dirty="0" smtClean="0"/>
              <a:t>Smanjene prinosa u slučaju poljoprivrednog zemljišta, </a:t>
            </a:r>
          </a:p>
          <a:p>
            <a:pPr algn="just">
              <a:buFontTx/>
              <a:buChar char="-"/>
            </a:pPr>
            <a:r>
              <a:rPr lang="sr-Latn-BA" dirty="0" smtClean="0"/>
              <a:t>Daljina pristupa zemljištu prije i poslije postupka eksproprijacije. </a:t>
            </a:r>
          </a:p>
        </p:txBody>
      </p:sp>
    </p:spTree>
    <p:extLst>
      <p:ext uri="{BB962C8B-B14F-4D97-AF65-F5344CB8AC3E}">
        <p14:creationId xmlns:p14="http://schemas.microsoft.com/office/powerpoint/2010/main" val="22188353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r-Latn-BA"/>
          </a:p>
        </p:txBody>
      </p:sp>
      <p:sp>
        <p:nvSpPr>
          <p:cNvPr id="3" name="Content Placeholder 2"/>
          <p:cNvSpPr>
            <a:spLocks noGrp="1"/>
          </p:cNvSpPr>
          <p:nvPr>
            <p:ph idx="1"/>
          </p:nvPr>
        </p:nvSpPr>
        <p:spPr/>
        <p:txBody>
          <a:bodyPr>
            <a:normAutofit fontScale="92500" lnSpcReduction="10000"/>
          </a:bodyPr>
          <a:lstStyle/>
          <a:p>
            <a:pPr algn="just"/>
            <a:r>
              <a:rPr lang="sr-Latn-BA" dirty="0" smtClean="0"/>
              <a:t>Članom 11 Zakona o eksproprijaciji propisano je da će se na zahtjev vlasnika eksproprisati i preostali dio nekretnine ako se pri eksproprijaciji jednog dijela nekretnine utvrdi da vlasnik nema privrednog interesa da koristi preostali dio, odnosno ako je usljed toga na preostalom dijelu onemogućena ili bitno pogoršana njegova dotadašnja egzistencija ili mu je onemogućeno normalno korištenje preostalog dijela nekretnine. Iz navedenog člana vidljivo je da se ne pravi </a:t>
            </a:r>
            <a:endParaRPr lang="sr-Latn-BA" dirty="0"/>
          </a:p>
        </p:txBody>
      </p:sp>
    </p:spTree>
    <p:extLst>
      <p:ext uri="{BB962C8B-B14F-4D97-AF65-F5344CB8AC3E}">
        <p14:creationId xmlns:p14="http://schemas.microsoft.com/office/powerpoint/2010/main" val="33225565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r-Latn-BA"/>
          </a:p>
        </p:txBody>
      </p:sp>
      <p:sp>
        <p:nvSpPr>
          <p:cNvPr id="3" name="Content Placeholder 2"/>
          <p:cNvSpPr>
            <a:spLocks noGrp="1"/>
          </p:cNvSpPr>
          <p:nvPr>
            <p:ph idx="1"/>
          </p:nvPr>
        </p:nvSpPr>
        <p:spPr>
          <a:xfrm>
            <a:off x="457200" y="620688"/>
            <a:ext cx="8229600" cy="5505475"/>
          </a:xfrm>
        </p:spPr>
        <p:txBody>
          <a:bodyPr>
            <a:noAutofit/>
          </a:bodyPr>
          <a:lstStyle/>
          <a:p>
            <a:pPr marL="0" indent="0" algn="just">
              <a:buNone/>
            </a:pPr>
            <a:r>
              <a:rPr lang="sr-Latn-BA" sz="2000" dirty="0">
                <a:latin typeface="Calibri" panose="020F0502020204030204" pitchFamily="34" charset="0"/>
              </a:rPr>
              <a:t>R</a:t>
            </a:r>
            <a:r>
              <a:rPr lang="vi-VN" sz="2000" dirty="0" smtClean="0">
                <a:latin typeface="Calibri" panose="020F0502020204030204" pitchFamily="34" charset="0"/>
              </a:rPr>
              <a:t>azlika između potpune i nepotpune eksproprijacije, pa je potrebno s obzirom na nedoumice u praksi u pogledu primjene navedenog člana precizirati da li se odnosi samo na potpunu eksproprijaciju, ili pak i na potpunu i nepotpunu. Pravo služnosti je stvarno pravo na tuđoj stvari na osnovu kojeg se </a:t>
            </a:r>
            <a:r>
              <a:rPr lang="sr-Latn-BA" sz="2000" dirty="0" smtClean="0">
                <a:latin typeface="Calibri" panose="020F0502020204030204" pitchFamily="34" charset="0"/>
              </a:rPr>
              <a:t>vlasniku </a:t>
            </a:r>
            <a:r>
              <a:rPr lang="vi-VN" sz="2000" dirty="0" smtClean="0">
                <a:latin typeface="Calibri" panose="020F0502020204030204" pitchFamily="34" charset="0"/>
              </a:rPr>
              <a:t>dopušta određeno korištenje tuđom stvari, a prestaje, između ostalog, i sjedinjenjem - kada ista osoba postane vlasnikom poslužne i povlasne nekretnine. Logičnim slijedom, ukoliko se provodi postupak nepotpune eksproprijacije, a uz primjenu člana 11 Zakona o eksproprijaciji ekspropriše se cijela poslužna nekretnina dolazi do sjedinjenja i rješenje o nepotpunoj eksproprijaciji postaje bespredmetno i nepokriveno ciljem radi kojega se provodila nepotpuna eksproprijacija. Međutim, ovdje se postavlja pitanje da li raniji vlasnik može zahtijevati potpunu eksproprijaciju predmetne nekretnine umjesto predložene nepotpune eksproprijacije, pa i preostalog dijela nekretnine koja je činila cjelinu sa predmetnom nekretninom u slučajevima kada bi privođenjem namjeni eksproprisane nekretnine nastala potencijalna opasnost po život i zdravlje ljudi </a:t>
            </a:r>
            <a:r>
              <a:rPr lang="sr-Latn-BA" sz="2000" dirty="0" smtClean="0">
                <a:latin typeface="Calibri" panose="020F0502020204030204" pitchFamily="34" charset="0"/>
              </a:rPr>
              <a:t>i okoline.</a:t>
            </a:r>
            <a:r>
              <a:rPr lang="vi-VN" sz="2000" dirty="0" smtClean="0">
                <a:latin typeface="Calibri" panose="020F0502020204030204" pitchFamily="34" charset="0"/>
              </a:rPr>
              <a:t> Kako je naknada ta koja mora uspostaviti ravnotežu između javnog i privatnog interesa, Evropski sud smatra da se pri</a:t>
            </a:r>
            <a:r>
              <a:rPr lang="sr-Latn-BA" sz="2000" dirty="0" smtClean="0">
                <a:latin typeface="Calibri" panose="020F0502020204030204" pitchFamily="34" charset="0"/>
              </a:rPr>
              <a:t> procjeni naknade mora uzeti u obzir i učinak nepotpune eksproprijacije na preostali dio nekretnine odnosno moguće smanjenje vrijednosti preostalog dijela nekretnine zbog eksproprijacije. </a:t>
            </a:r>
            <a:endParaRPr lang="sr-Latn-BA" sz="2000" dirty="0">
              <a:latin typeface="Calibri" panose="020F0502020204030204" pitchFamily="34" charset="0"/>
            </a:endParaRPr>
          </a:p>
        </p:txBody>
      </p:sp>
    </p:spTree>
    <p:extLst>
      <p:ext uri="{BB962C8B-B14F-4D97-AF65-F5344CB8AC3E}">
        <p14:creationId xmlns:p14="http://schemas.microsoft.com/office/powerpoint/2010/main" val="14920042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r-Latn-BA"/>
          </a:p>
        </p:txBody>
      </p:sp>
      <p:sp>
        <p:nvSpPr>
          <p:cNvPr id="3" name="Content Placeholder 2"/>
          <p:cNvSpPr>
            <a:spLocks noGrp="1"/>
          </p:cNvSpPr>
          <p:nvPr>
            <p:ph idx="1"/>
          </p:nvPr>
        </p:nvSpPr>
        <p:spPr>
          <a:xfrm>
            <a:off x="683568" y="692696"/>
            <a:ext cx="8229600" cy="4525963"/>
          </a:xfrm>
        </p:spPr>
        <p:txBody>
          <a:bodyPr>
            <a:noAutofit/>
          </a:bodyPr>
          <a:lstStyle/>
          <a:p>
            <a:pPr algn="just"/>
            <a:r>
              <a:rPr lang="vi-VN" sz="1800" dirty="0" smtClean="0"/>
              <a:t>Sud je naglasio da davanje naknade na ime smanjene vrijednosti preostalog djela nekretnine predstavlja „posebnu naknadu“ i da nedavanje te naknade može predstavljati povredu člana 1 Protokola broj 1 Konvencije kada je „izgradnja u neposrednoj blizini aplikantove kuće (oko 15 metara) limitirala slobodnu dispoziciju prava na korištenje kuće, a to ograničenje je nesrazmjerno aplikantovom pravu na mirno uživanje imovine i kada je priroda radova evidentno direktnije doprinijela substancijalnom smanjenju vrijednosti preostale imovine</a:t>
            </a:r>
            <a:r>
              <a:rPr lang="sr-Latn-BA" sz="1800" dirty="0" smtClean="0"/>
              <a:t>. </a:t>
            </a:r>
            <a:r>
              <a:rPr lang="vi-VN" sz="1800" dirty="0" smtClean="0"/>
              <a:t>Postoje slučajevi gdje se vrši eksproprijcija velikih kompleksa nekretnina na dijelu određenog područja, a vlasnici preostalih nekretnina koje nisu obuhvaćene eksproprijacijom žele da njihove nekretnine budu eksproprisane, jer nemaju interesa da zadrže nekretninu, zbog npr. pogoršanog stanja, bilo da se radi o štetnim </a:t>
            </a:r>
            <a:r>
              <a:rPr lang="sr-Latn-BA" sz="2000" dirty="0" smtClean="0"/>
              <a:t>uticajima</a:t>
            </a:r>
            <a:r>
              <a:rPr lang="vi-VN" sz="1800" dirty="0" smtClean="0"/>
              <a:t>, </a:t>
            </a:r>
            <a:r>
              <a:rPr lang="sr-Latn-BA" sz="1800" dirty="0" smtClean="0"/>
              <a:t>gasovima, </a:t>
            </a:r>
            <a:r>
              <a:rPr lang="vi-VN" sz="1800" dirty="0" smtClean="0"/>
              <a:t>buci i sl. što utiče i na smanjenje vrijednosti ovakve nekretnine. Ovakav slučaj nije predviđen u Zakonu o eksproprijaciji, te bi vlasnik ovakve nekretnine od korisnika eksproprijacije mogao zahtjevati naknadu štete prema op</a:t>
            </a:r>
            <a:r>
              <a:rPr lang="sr-Latn-BA" sz="2000" dirty="0" smtClean="0"/>
              <a:t>št</a:t>
            </a:r>
            <a:r>
              <a:rPr lang="vi-VN" sz="1800" dirty="0" smtClean="0"/>
              <a:t>im pravilima za naknadu štete.</a:t>
            </a:r>
            <a:endParaRPr lang="sr-Latn-BA" sz="1800" dirty="0"/>
          </a:p>
        </p:txBody>
      </p:sp>
    </p:spTree>
    <p:extLst>
      <p:ext uri="{BB962C8B-B14F-4D97-AF65-F5344CB8AC3E}">
        <p14:creationId xmlns:p14="http://schemas.microsoft.com/office/powerpoint/2010/main" val="27017796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BA" dirty="0" smtClean="0"/>
              <a:t>POJAM EKSPROPRIJACIJE</a:t>
            </a:r>
            <a:endParaRPr lang="sr-Latn-BA" dirty="0"/>
          </a:p>
        </p:txBody>
      </p:sp>
      <p:sp>
        <p:nvSpPr>
          <p:cNvPr id="3" name="Content Placeholder 2"/>
          <p:cNvSpPr>
            <a:spLocks noGrp="1"/>
          </p:cNvSpPr>
          <p:nvPr>
            <p:ph idx="1"/>
          </p:nvPr>
        </p:nvSpPr>
        <p:spPr/>
        <p:txBody>
          <a:bodyPr>
            <a:normAutofit/>
          </a:bodyPr>
          <a:lstStyle/>
          <a:p>
            <a:r>
              <a:rPr lang="sr-Latn-BA" dirty="0" smtClean="0"/>
              <a:t>Eksproprijacija je oduzimanje ili ograničavanje prava vlasništva na nekretninama uz pravičnu naknadu koja ne može biti niža od tržišne vrijednosti nepokretnosti. </a:t>
            </a:r>
          </a:p>
          <a:p>
            <a:r>
              <a:rPr lang="sr-Latn-BA" dirty="0" smtClean="0"/>
              <a:t>Slučajevi eksproprijacije u Bosni i Hercegovini:</a:t>
            </a:r>
          </a:p>
          <a:p>
            <a:pPr>
              <a:buFontTx/>
              <a:buChar char="-"/>
            </a:pPr>
            <a:r>
              <a:rPr lang="sr-Latn-BA" dirty="0" smtClean="0"/>
              <a:t>Izgradnja autoputeva, pristupnih puteva, aerodroma, vodovoda, kanalizacije, regulacije vodotoka i slično. </a:t>
            </a:r>
          </a:p>
          <a:p>
            <a:pPr algn="just">
              <a:buFontTx/>
              <a:buChar char="-"/>
            </a:pPr>
            <a:endParaRPr lang="sr-Latn-BA" dirty="0"/>
          </a:p>
        </p:txBody>
      </p:sp>
    </p:spTree>
    <p:extLst>
      <p:ext uri="{BB962C8B-B14F-4D97-AF65-F5344CB8AC3E}">
        <p14:creationId xmlns:p14="http://schemas.microsoft.com/office/powerpoint/2010/main" val="799570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BA" dirty="0" smtClean="0"/>
              <a:t>FAKTIČKA EKSPROPRIJACIJA</a:t>
            </a:r>
            <a:endParaRPr lang="sr-Latn-BA" dirty="0"/>
          </a:p>
        </p:txBody>
      </p:sp>
      <p:sp>
        <p:nvSpPr>
          <p:cNvPr id="3" name="Content Placeholder 2"/>
          <p:cNvSpPr>
            <a:spLocks noGrp="1"/>
          </p:cNvSpPr>
          <p:nvPr>
            <p:ph idx="1"/>
          </p:nvPr>
        </p:nvSpPr>
        <p:spPr/>
        <p:txBody>
          <a:bodyPr>
            <a:normAutofit fontScale="85000" lnSpcReduction="10000"/>
          </a:bodyPr>
          <a:lstStyle/>
          <a:p>
            <a:pPr algn="just"/>
            <a:r>
              <a:rPr lang="sr-Latn-BA" dirty="0" smtClean="0"/>
              <a:t>Faktička eksproprijacija kao takva ne postoji u zakonskom tekstu, već je na našim područjima vrlo učestala pojava koja pogađa imovinske interese građana.</a:t>
            </a:r>
          </a:p>
          <a:p>
            <a:pPr algn="just"/>
            <a:r>
              <a:rPr lang="sr-Latn-BA" dirty="0" smtClean="0"/>
              <a:t>Ona se dešava kada vlast, Republika ili lokalna zajednica odluči da određenu nekretninu privede javnoj namjeni bez donošenja rješenja o eksproprijaciji a u sklopu različitih okolnosti. Naročito se dešava u pred izbornom periodu te je kao takva ušla u praksu zbog nemogućnosti čekanja upravnih i sudskih odluka a radi interesa vlasti i pojedinih fizičkih lica. </a:t>
            </a:r>
          </a:p>
          <a:p>
            <a:pPr marL="0" indent="0" algn="just">
              <a:buNone/>
            </a:pPr>
            <a:endParaRPr lang="sr-Latn-BA" dirty="0"/>
          </a:p>
        </p:txBody>
      </p:sp>
    </p:spTree>
    <p:extLst>
      <p:ext uri="{BB962C8B-B14F-4D97-AF65-F5344CB8AC3E}">
        <p14:creationId xmlns:p14="http://schemas.microsoft.com/office/powerpoint/2010/main" val="38445045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BA" dirty="0" smtClean="0"/>
              <a:t> </a:t>
            </a:r>
            <a:endParaRPr lang="sr-Latn-BA" dirty="0"/>
          </a:p>
        </p:txBody>
      </p:sp>
      <p:sp>
        <p:nvSpPr>
          <p:cNvPr id="3" name="Content Placeholder 2"/>
          <p:cNvSpPr>
            <a:spLocks noGrp="1"/>
          </p:cNvSpPr>
          <p:nvPr>
            <p:ph idx="1"/>
          </p:nvPr>
        </p:nvSpPr>
        <p:spPr/>
        <p:txBody>
          <a:bodyPr>
            <a:normAutofit fontScale="77500" lnSpcReduction="20000"/>
          </a:bodyPr>
          <a:lstStyle/>
          <a:p>
            <a:pPr algn="just"/>
            <a:r>
              <a:rPr lang="sr-Latn-BA" dirty="0" smtClean="0"/>
              <a:t>U ovom slučaju povrat nekretnine i uspostava ranijeg stanja nisu mogući zbog privođenja nekretnine namjeni, ali je otvorena mogućnost pokretanja parnice kod nadležnog suda. Parnicu mogu da pokrenu vlasnici ili njegovi pravni slednici, bez roka. </a:t>
            </a:r>
          </a:p>
          <a:p>
            <a:pPr algn="just"/>
            <a:r>
              <a:rPr lang="sr-Latn-BA" b="1" dirty="0" smtClean="0"/>
              <a:t>Pravo na naknadu u faktičkoj eksproprijaciji ne zastrijeva. </a:t>
            </a:r>
          </a:p>
          <a:p>
            <a:pPr algn="just"/>
            <a:r>
              <a:rPr lang="sr-Latn-BA" dirty="0" smtClean="0"/>
              <a:t>Sudska praksa je usaglašena na Panelu za ujednačavanje sudske prakse iz građanske oblasti od strane Suda BiH, Vrhovnog suda Republike Srpske, Vrhovnog suda Federacije BiH i Apelacionog suda Brčko Distrikta BiH u Sarajevu 30.01.2014. godine i donesen je zaključak da zahtjev za novčanu naknadu zbog ne izvršene faktičke eksproprijacije ne zastarijeva. </a:t>
            </a:r>
            <a:endParaRPr lang="sr-Latn-BA" dirty="0"/>
          </a:p>
        </p:txBody>
      </p:sp>
    </p:spTree>
    <p:extLst>
      <p:ext uri="{BB962C8B-B14F-4D97-AF65-F5344CB8AC3E}">
        <p14:creationId xmlns:p14="http://schemas.microsoft.com/office/powerpoint/2010/main" val="36076107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BA" dirty="0" smtClean="0"/>
              <a:t>ZAŠTITA VLASNIŠTVA </a:t>
            </a:r>
            <a:endParaRPr lang="sr-Latn-BA" dirty="0"/>
          </a:p>
        </p:txBody>
      </p:sp>
      <p:sp>
        <p:nvSpPr>
          <p:cNvPr id="3" name="Content Placeholder 2"/>
          <p:cNvSpPr>
            <a:spLocks noGrp="1"/>
          </p:cNvSpPr>
          <p:nvPr>
            <p:ph idx="1"/>
          </p:nvPr>
        </p:nvSpPr>
        <p:spPr/>
        <p:txBody>
          <a:bodyPr>
            <a:normAutofit fontScale="77500" lnSpcReduction="20000"/>
          </a:bodyPr>
          <a:lstStyle/>
          <a:p>
            <a:pPr algn="just"/>
            <a:r>
              <a:rPr lang="sr-Latn-BA" dirty="0" smtClean="0"/>
              <a:t>Prvi Protokol uz Evropsku Konvenciju za zaštitu ljudskih prava i osnovnih sloboda, član 1.: „svako fizičko i prvno lice ima pravo na neometano uživanje svoje imovine te da se niko ne može lišiti imovine, osim u javnom interesu i uz uslove predviđene zakonom i opštim načelom međunarodnog prava“. </a:t>
            </a:r>
          </a:p>
          <a:p>
            <a:pPr algn="just"/>
            <a:r>
              <a:rPr lang="sr-Latn-BA" dirty="0" smtClean="0"/>
              <a:t>Zakon o stvarnim pravima, stvarno pravo koje vlasniku daje ovlaštenje da slobodno i po svojoj volji stvar drži i koristi i da sa njom raspolaže, te da svakoga od tog prava isključi u granicama određenih zakonom. </a:t>
            </a:r>
          </a:p>
          <a:p>
            <a:pPr marL="0" indent="0" algn="just">
              <a:buNone/>
            </a:pPr>
            <a:r>
              <a:rPr lang="sr-Latn-BA" dirty="0" smtClean="0"/>
              <a:t>Izuzetak član 20. Zakona o stvarnim pravima „ovo pravo može u javnom interesu biti oduzeto ili ograničeno uz naknadu u skladu sa zakonom“. </a:t>
            </a:r>
          </a:p>
          <a:p>
            <a:pPr marL="0" indent="0" algn="just">
              <a:buNone/>
            </a:pPr>
            <a:endParaRPr lang="sr-Latn-BA" dirty="0"/>
          </a:p>
        </p:txBody>
      </p:sp>
    </p:spTree>
    <p:extLst>
      <p:ext uri="{BB962C8B-B14F-4D97-AF65-F5344CB8AC3E}">
        <p14:creationId xmlns:p14="http://schemas.microsoft.com/office/powerpoint/2010/main" val="28294888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891480"/>
            <a:ext cx="8229600" cy="1440160"/>
          </a:xfrm>
        </p:spPr>
        <p:txBody>
          <a:bodyPr/>
          <a:lstStyle/>
          <a:p>
            <a:endParaRPr lang="sr-Latn-BA" dirty="0"/>
          </a:p>
        </p:txBody>
      </p:sp>
      <p:sp>
        <p:nvSpPr>
          <p:cNvPr id="3" name="Content Placeholder 2"/>
          <p:cNvSpPr>
            <a:spLocks noGrp="1"/>
          </p:cNvSpPr>
          <p:nvPr>
            <p:ph idx="1"/>
          </p:nvPr>
        </p:nvSpPr>
        <p:spPr>
          <a:xfrm>
            <a:off x="457200" y="332656"/>
            <a:ext cx="8229600" cy="5793507"/>
          </a:xfrm>
        </p:spPr>
        <p:txBody>
          <a:bodyPr>
            <a:normAutofit fontScale="55000" lnSpcReduction="20000"/>
          </a:bodyPr>
          <a:lstStyle/>
          <a:p>
            <a:pPr algn="just"/>
            <a:r>
              <a:rPr lang="vi-VN" sz="3600" b="1" dirty="0" smtClean="0">
                <a:latin typeface="Calibri" panose="020F0502020204030204" pitchFamily="34" charset="0"/>
              </a:rPr>
              <a:t>Ustavno-pravni okvir</a:t>
            </a:r>
            <a:r>
              <a:rPr lang="vi-VN" sz="3600" dirty="0" smtClean="0">
                <a:latin typeface="Calibri" panose="020F0502020204030204" pitchFamily="34" charset="0"/>
              </a:rPr>
              <a:t> i međunarodni standardi za zaštitu imovine u BiH Eksproprijacijom se ograničava pravo pojedinca na imovinu koje je jedno od osnovnih ljudskih prava zagarantovano Ustavom BiH kao i Ustavom </a:t>
            </a:r>
            <a:r>
              <a:rPr lang="sr-Latn-BA" sz="3600" dirty="0" smtClean="0">
                <a:latin typeface="Calibri" panose="020F0502020204030204" pitchFamily="34" charset="0"/>
              </a:rPr>
              <a:t>Republike Srpske</a:t>
            </a:r>
            <a:r>
              <a:rPr lang="vi-VN" sz="3600" dirty="0" smtClean="0">
                <a:latin typeface="Calibri" panose="020F0502020204030204" pitchFamily="34" charset="0"/>
              </a:rPr>
              <a:t> , te se može provesti samo u javnom interesu i na zakonom propisan način koji mora biti u skladu sa ustavnim odredbama i odredbama Evropske konvencije za zaštitu ljudskih prava i osnovnih sloboda (Evropska konvencija). U Ustavu BiH je posebno garantovano da će se prava i slobode predviđene Evropskom konvencijom i njenim protokolima direktno primjenjivati u Bosni i Hercegovini i da ovi akti imaju prioritet nad svim drugim pravom. Svaki pojedinac čija su prava prekršena može se obratiti Evropskom sudu za ljudska prava, nakon što iskoristi sva pravna sredstva u Bosni i Hercegovini, i to u roku od šest mjeseci od dana donošenja pravosnažne presude. Evropski sud za ljudska prava je naglasio da je svrha Evropske konvencije da osigura prava koja su praktična i djelotvorna, a ne teoretska i iluzorna. Ustav Bosne i Hercegovine, kao akt najveće pravne snage i pravni akt sa kojim moraju biti u skladu svi ostali pravni akti, samo načelno posvećuje pažnju državnoj upravi, ali garan</a:t>
            </a:r>
            <a:r>
              <a:rPr lang="sr-Latn-BA" sz="3600" dirty="0" smtClean="0">
                <a:latin typeface="Calibri" panose="020F0502020204030204" pitchFamily="34" charset="0"/>
              </a:rPr>
              <a:t>tuje</a:t>
            </a:r>
            <a:r>
              <a:rPr lang="vi-VN" sz="3600" dirty="0" smtClean="0">
                <a:latin typeface="Calibri" panose="020F0502020204030204" pitchFamily="34" charset="0"/>
              </a:rPr>
              <a:t> najviši nivo zaštite međunarodno priznatih ljudskih prava i osnovnih sloboda.Njime je </a:t>
            </a:r>
            <a:r>
              <a:rPr lang="sr-Latn-BA" sz="3600" dirty="0" smtClean="0">
                <a:latin typeface="Calibri" panose="020F0502020204030204" pitchFamily="34" charset="0"/>
              </a:rPr>
              <a:t>uspostavljena svojevrsna nadustavna kategorija što upućuje na značaj koji Ustav daje slobodama i pravima</a:t>
            </a:r>
            <a:r>
              <a:rPr lang="sr-Latn-BA" sz="3800" dirty="0" smtClean="0">
                <a:latin typeface="Calibri" panose="020F0502020204030204" pitchFamily="34" charset="0"/>
              </a:rPr>
              <a:t>. </a:t>
            </a:r>
            <a:endParaRPr lang="sr-Latn-BA" sz="3800" dirty="0">
              <a:latin typeface="Calibri" panose="020F0502020204030204" pitchFamily="34" charset="0"/>
            </a:endParaRPr>
          </a:p>
        </p:txBody>
      </p:sp>
    </p:spTree>
    <p:extLst>
      <p:ext uri="{BB962C8B-B14F-4D97-AF65-F5344CB8AC3E}">
        <p14:creationId xmlns:p14="http://schemas.microsoft.com/office/powerpoint/2010/main" val="19114123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BA" dirty="0" smtClean="0"/>
              <a:t>EKSPROPRIJACIJA</a:t>
            </a:r>
            <a:br>
              <a:rPr lang="sr-Latn-BA" dirty="0" smtClean="0"/>
            </a:br>
            <a:r>
              <a:rPr lang="sr-Latn-BA" dirty="0" smtClean="0"/>
              <a:t>oduzimanje ili ograničenje prava vlasništva</a:t>
            </a:r>
            <a:endParaRPr lang="sr-Latn-BA" dirty="0"/>
          </a:p>
        </p:txBody>
      </p:sp>
      <p:sp>
        <p:nvSpPr>
          <p:cNvPr id="3" name="Content Placeholder 2"/>
          <p:cNvSpPr>
            <a:spLocks noGrp="1"/>
          </p:cNvSpPr>
          <p:nvPr>
            <p:ph idx="1"/>
          </p:nvPr>
        </p:nvSpPr>
        <p:spPr/>
        <p:txBody>
          <a:bodyPr/>
          <a:lstStyle/>
          <a:p>
            <a:r>
              <a:rPr lang="sr-Latn-BA" dirty="0" smtClean="0"/>
              <a:t>Zakon o eksproprijaciji kao lex specialis </a:t>
            </a:r>
          </a:p>
          <a:p>
            <a:pPr>
              <a:buFontTx/>
              <a:buChar char="-"/>
            </a:pPr>
            <a:r>
              <a:rPr lang="sr-Latn-BA" dirty="0" smtClean="0"/>
              <a:t>Entitetski zakoni </a:t>
            </a:r>
          </a:p>
          <a:p>
            <a:pPr>
              <a:buFontTx/>
              <a:buChar char="-"/>
            </a:pPr>
            <a:r>
              <a:rPr lang="sr-Latn-BA" dirty="0" smtClean="0"/>
              <a:t>Prestanak prava vlasništva na nekretninama i uspostava prava novog vlasnika u svrhu radi koje je pokrenuta eksproprijacija. </a:t>
            </a:r>
          </a:p>
          <a:p>
            <a:pPr algn="just">
              <a:buFontTx/>
              <a:buChar char="-"/>
            </a:pPr>
            <a:r>
              <a:rPr lang="sr-Latn-BA" dirty="0" smtClean="0"/>
              <a:t>Eksproprijacija je vanredna intervencija države i vlasnička ovlaštenja.</a:t>
            </a:r>
            <a:endParaRPr lang="sr-Latn-BA" dirty="0"/>
          </a:p>
        </p:txBody>
      </p:sp>
    </p:spTree>
    <p:extLst>
      <p:ext uri="{BB962C8B-B14F-4D97-AF65-F5344CB8AC3E}">
        <p14:creationId xmlns:p14="http://schemas.microsoft.com/office/powerpoint/2010/main" val="27930961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BA" dirty="0" smtClean="0"/>
              <a:t>NOSIOCI EKSPROPRIJACIJE – KORISNICI </a:t>
            </a:r>
            <a:br>
              <a:rPr lang="sr-Latn-BA" dirty="0" smtClean="0"/>
            </a:br>
            <a:r>
              <a:rPr lang="sr-Latn-BA" dirty="0" smtClean="0"/>
              <a:t>Republika Srpska i jedinica lokalne samouprave</a:t>
            </a:r>
            <a:endParaRPr lang="sr-Latn-BA" dirty="0"/>
          </a:p>
        </p:txBody>
      </p:sp>
      <p:sp>
        <p:nvSpPr>
          <p:cNvPr id="3" name="Content Placeholder 2"/>
          <p:cNvSpPr>
            <a:spLocks noGrp="1"/>
          </p:cNvSpPr>
          <p:nvPr>
            <p:ph idx="1"/>
          </p:nvPr>
        </p:nvSpPr>
        <p:spPr>
          <a:xfrm>
            <a:off x="467544" y="1700808"/>
            <a:ext cx="8229600" cy="4525963"/>
          </a:xfrm>
        </p:spPr>
        <p:txBody>
          <a:bodyPr>
            <a:normAutofit fontScale="92500" lnSpcReduction="10000"/>
          </a:bodyPr>
          <a:lstStyle/>
          <a:p>
            <a:pPr marL="0" indent="0" algn="just">
              <a:buNone/>
            </a:pPr>
            <a:r>
              <a:rPr lang="sr-Latn-BA" dirty="0" smtClean="0"/>
              <a:t>Nepokretnost se može eksproprisati radi izvođenja radova ili izgradnje objekata u oblasti: zdravstva, obrazovanja, socijalne zaštite, kulture, vodoprivrede, sporta, saobraćajne, energetske, telekomunikacijske i komunalne infrastrukture, objekata za potrebe državnih organa i organa lokalne samouprave, industrijskih objekata, obezbjeđenja zaštite životne sredine i zaštite od elementarnih nepogoda, kao i za istraživanje i eksploataciju rudnog i drugih prirodnih bogatstava. </a:t>
            </a:r>
            <a:endParaRPr lang="sr-Latn-BA" dirty="0"/>
          </a:p>
        </p:txBody>
      </p:sp>
    </p:spTree>
    <p:extLst>
      <p:ext uri="{BB962C8B-B14F-4D97-AF65-F5344CB8AC3E}">
        <p14:creationId xmlns:p14="http://schemas.microsoft.com/office/powerpoint/2010/main" val="25309111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BA" dirty="0" smtClean="0"/>
              <a:t>STVARNO VLASNIŠTVO NA NEKRETNINAMA</a:t>
            </a:r>
            <a:endParaRPr lang="sr-Latn-BA" dirty="0"/>
          </a:p>
        </p:txBody>
      </p:sp>
      <p:sp>
        <p:nvSpPr>
          <p:cNvPr id="3" name="Content Placeholder 2"/>
          <p:cNvSpPr>
            <a:spLocks noGrp="1"/>
          </p:cNvSpPr>
          <p:nvPr>
            <p:ph idx="1"/>
          </p:nvPr>
        </p:nvSpPr>
        <p:spPr/>
        <p:txBody>
          <a:bodyPr>
            <a:normAutofit fontScale="70000" lnSpcReduction="20000"/>
          </a:bodyPr>
          <a:lstStyle/>
          <a:p>
            <a:pPr marL="0" indent="0" algn="just">
              <a:buNone/>
            </a:pPr>
            <a:r>
              <a:rPr lang="sr-Latn-BA" dirty="0" smtClean="0"/>
              <a:t>Problem pitanja vlasništva nad nekretninom koja je predmet eksproprijacije U postupku do donošenja rješenja o eksproprijaciji dešava se da voditelj postupka mora riješiti pitanje vlasništva kao prethodno pitanje. To je jedini način da se riješi problem koji se često javlja kao posljedica neažurnog stanja u zemljišnim knjigama. Dakle, kada se u postupku eksproprijacije desi da se kao vlasnik u zemljišnim knjigama vodi jedna osoba, a stvarni je vlasnik neko drugi (nasljednik, osoba koja je kupila nekretninu, a nije istu prevela na svoje ime i sl.) onda voditelj postupka pristupa rješavanju pitanja vlasništva kao prethodnog pitanja što usložnjava postupak i zahtijeva više vremena od postupka u kojem se ne mora rješavati prethodno pitanje. </a:t>
            </a:r>
            <a:r>
              <a:rPr lang="sr-Latn-BA" b="1" dirty="0" smtClean="0"/>
              <a:t>Ažuriranjem zemljišnih evidencija pojednostavio bi se postupak eksproprijacije, te problem neriješenog pitanja vlasništva sveo na najmanju moguću mjeru. </a:t>
            </a:r>
            <a:endParaRPr lang="sr-Latn-BA" b="1" dirty="0"/>
          </a:p>
        </p:txBody>
      </p:sp>
    </p:spTree>
    <p:extLst>
      <p:ext uri="{BB962C8B-B14F-4D97-AF65-F5344CB8AC3E}">
        <p14:creationId xmlns:p14="http://schemas.microsoft.com/office/powerpoint/2010/main" val="2961657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BA" dirty="0" smtClean="0"/>
              <a:t>POSTUPAK EKSPROPRIJACIJE</a:t>
            </a:r>
            <a:endParaRPr lang="sr-Latn-BA" dirty="0"/>
          </a:p>
        </p:txBody>
      </p:sp>
      <p:sp>
        <p:nvSpPr>
          <p:cNvPr id="3" name="Content Placeholder 2"/>
          <p:cNvSpPr>
            <a:spLocks noGrp="1"/>
          </p:cNvSpPr>
          <p:nvPr>
            <p:ph idx="1"/>
          </p:nvPr>
        </p:nvSpPr>
        <p:spPr/>
        <p:txBody>
          <a:bodyPr>
            <a:normAutofit lnSpcReduction="10000"/>
          </a:bodyPr>
          <a:lstStyle/>
          <a:p>
            <a:r>
              <a:rPr lang="sr-Latn-BA" dirty="0" smtClean="0"/>
              <a:t>Utvrđivanje opšteg interesa </a:t>
            </a:r>
          </a:p>
          <a:p>
            <a:pPr>
              <a:buFontTx/>
              <a:buChar char="-"/>
            </a:pPr>
            <a:r>
              <a:rPr lang="sr-Latn-BA" dirty="0" smtClean="0"/>
              <a:t>Plan eksproprijacije, javni uvid,</a:t>
            </a:r>
          </a:p>
          <a:p>
            <a:pPr algn="just">
              <a:buFontTx/>
              <a:buChar char="-"/>
            </a:pPr>
            <a:r>
              <a:rPr lang="sr-Latn-BA" dirty="0" smtClean="0"/>
              <a:t>Prijedlog za utvrđivanje opšteg interesa podnosi se Vladi RS  uz elaborat ekspropracije, plan područja eksproprijacije, podatke o pravima i druge podatke o nepokretnostima za koje se predlaže utvrđivanje opšteg interesa i procjenu vrijednosti nektretnina, svrha eksproprijacije i dr.</a:t>
            </a:r>
            <a:endParaRPr lang="sr-Latn-BA" dirty="0"/>
          </a:p>
        </p:txBody>
      </p:sp>
    </p:spTree>
    <p:extLst>
      <p:ext uri="{BB962C8B-B14F-4D97-AF65-F5344CB8AC3E}">
        <p14:creationId xmlns:p14="http://schemas.microsoft.com/office/powerpoint/2010/main" val="15334832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018"/>
          </a:xfrm>
        </p:spPr>
        <p:txBody>
          <a:bodyPr>
            <a:normAutofit fontScale="90000"/>
          </a:bodyPr>
          <a:lstStyle/>
          <a:p>
            <a:endParaRPr lang="sr-Latn-BA" dirty="0"/>
          </a:p>
        </p:txBody>
      </p:sp>
      <p:sp>
        <p:nvSpPr>
          <p:cNvPr id="3" name="Content Placeholder 2"/>
          <p:cNvSpPr>
            <a:spLocks noGrp="1"/>
          </p:cNvSpPr>
          <p:nvPr>
            <p:ph idx="1"/>
          </p:nvPr>
        </p:nvSpPr>
        <p:spPr>
          <a:xfrm>
            <a:off x="467544" y="332656"/>
            <a:ext cx="8229600" cy="4525963"/>
          </a:xfrm>
        </p:spPr>
        <p:txBody>
          <a:bodyPr>
            <a:normAutofit lnSpcReduction="10000"/>
          </a:bodyPr>
          <a:lstStyle/>
          <a:p>
            <a:r>
              <a:rPr lang="sr-Latn-BA" dirty="0" smtClean="0"/>
              <a:t>Podnošenje prijedloga za eksproprijaciju </a:t>
            </a:r>
          </a:p>
          <a:p>
            <a:pPr>
              <a:buFontTx/>
              <a:buChar char="-"/>
            </a:pPr>
            <a:r>
              <a:rPr lang="sr-Latn-BA" dirty="0" smtClean="0"/>
              <a:t>Nadležnom organu Uprave za imovinsko pravne poslove – RUGIP </a:t>
            </a:r>
          </a:p>
          <a:p>
            <a:pPr>
              <a:buFontTx/>
              <a:buChar char="-"/>
            </a:pPr>
            <a:r>
              <a:rPr lang="sr-Latn-BA" dirty="0" smtClean="0"/>
              <a:t>Podnosilac prijedloga za eksproprijaciju Pravobranilaštvo Republike Srpske</a:t>
            </a:r>
          </a:p>
          <a:p>
            <a:pPr marL="0" indent="0" algn="just">
              <a:buNone/>
            </a:pPr>
            <a:r>
              <a:rPr lang="sr-Latn-BA" dirty="0"/>
              <a:t> </a:t>
            </a:r>
            <a:r>
              <a:rPr lang="sr-Latn-BA" dirty="0" smtClean="0"/>
              <a:t>   Sadržaj prijedloga: korisnik eksproprijacije nepokretnost za koju se predlaže eksproprijacija, vlasnik nepokretnosti, objekat, odnosno radovi zbog kojih se predlaže eksproprijacija. </a:t>
            </a:r>
            <a:endParaRPr lang="sr-Latn-BA" dirty="0"/>
          </a:p>
        </p:txBody>
      </p:sp>
    </p:spTree>
    <p:extLst>
      <p:ext uri="{BB962C8B-B14F-4D97-AF65-F5344CB8AC3E}">
        <p14:creationId xmlns:p14="http://schemas.microsoft.com/office/powerpoint/2010/main" val="27117701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171</TotalTime>
  <Words>1973</Words>
  <Application>Microsoft Office PowerPoint</Application>
  <PresentationFormat>On-screen Show (4:3)</PresentationFormat>
  <Paragraphs>70</Paragraphs>
  <Slides>21</Slides>
  <Notes>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Centar za edukaciju sudija i tužilaca RS EDUKATOR ANDREJ OBRADOVIĆ</vt:lpstr>
      <vt:lpstr>POJAM EKSPROPRIJACIJE</vt:lpstr>
      <vt:lpstr>ZAŠTITA VLASNIŠTVA </vt:lpstr>
      <vt:lpstr>PowerPoint Presentation</vt:lpstr>
      <vt:lpstr>EKSPROPRIJACIJA oduzimanje ili ograničenje prava vlasništva</vt:lpstr>
      <vt:lpstr>NOSIOCI EKSPROPRIJACIJE – KORISNICI  Republika Srpska i jedinica lokalne samouprave</vt:lpstr>
      <vt:lpstr>STVARNO VLASNIŠTVO NA NEKRETNINAMA</vt:lpstr>
      <vt:lpstr>POSTUPAK EKSPROPRIJACIJE</vt:lpstr>
      <vt:lpstr>PowerPoint Presentation</vt:lpstr>
      <vt:lpstr>RJEŠENJE O EKSPROPRIJACIJI</vt:lpstr>
      <vt:lpstr>STUPANJE U POSJED EKSPROPRISANE NEPOKRETNOSTI</vt:lpstr>
      <vt:lpstr>POSTUPAK ZA ODREĐIVANJE NAKNADE </vt:lpstr>
      <vt:lpstr>POSTUPAK PRED VANPARNIČNIM SUDOM</vt:lpstr>
      <vt:lpstr>PowerPoint Presentation</vt:lpstr>
      <vt:lpstr>EKSPROPRIJACIJA PREOSTALOG DIJELA NEPOKRETNOSTI ČLAN 11. </vt:lpstr>
      <vt:lpstr>PowerPoint Presentation</vt:lpstr>
      <vt:lpstr>PowerPoint Presentation</vt:lpstr>
      <vt:lpstr>PowerPoint Presentation</vt:lpstr>
      <vt:lpstr>PowerPoint Presentation</vt:lpstr>
      <vt:lpstr>FAKTIČKA EKSPROPRIJACIJA</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Centar za edukaciju sudija i tužilaca RS EDUKATOR ANDREJ OBRADOVIĆ</dc:title>
  <dc:creator>HP</dc:creator>
  <cp:lastModifiedBy>HP</cp:lastModifiedBy>
  <cp:revision>21</cp:revision>
  <cp:lastPrinted>2020-09-08T14:38:24Z</cp:lastPrinted>
  <dcterms:created xsi:type="dcterms:W3CDTF">2020-09-08T11:58:56Z</dcterms:created>
  <dcterms:modified xsi:type="dcterms:W3CDTF">2020-09-08T14:50:55Z</dcterms:modified>
</cp:coreProperties>
</file>