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  <p:sldId id="268" r:id="rId14"/>
    <p:sldId id="269" r:id="rId15"/>
    <p:sldId id="272" r:id="rId16"/>
    <p:sldId id="270" r:id="rId17"/>
    <p:sldId id="274" r:id="rId18"/>
    <p:sldId id="273" r:id="rId19"/>
    <p:sldId id="271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8B53-CDB8-4C0C-89ED-CAE2862B6BCE}" type="datetimeFigureOut">
              <a:rPr lang="de-DE" smtClean="0"/>
              <a:t>17.06.2019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57925C0-D0DB-43F6-995F-F5F06CB38BA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9764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8B53-CDB8-4C0C-89ED-CAE2862B6BCE}" type="datetimeFigureOut">
              <a:rPr lang="de-DE" smtClean="0"/>
              <a:t>17.06.2019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57925C0-D0DB-43F6-995F-F5F06CB38BA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1300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8B53-CDB8-4C0C-89ED-CAE2862B6BCE}" type="datetimeFigureOut">
              <a:rPr lang="de-DE" smtClean="0"/>
              <a:t>17.06.2019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57925C0-D0DB-43F6-995F-F5F06CB38BA0}" type="slidenum">
              <a:rPr lang="de-DE" smtClean="0"/>
              <a:t>‹#›</a:t>
            </a:fld>
            <a:endParaRPr lang="de-D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4579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8B53-CDB8-4C0C-89ED-CAE2862B6BCE}" type="datetimeFigureOut">
              <a:rPr lang="de-DE" smtClean="0"/>
              <a:t>17.06.2019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57925C0-D0DB-43F6-995F-F5F06CB38BA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6497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8B53-CDB8-4C0C-89ED-CAE2862B6BCE}" type="datetimeFigureOut">
              <a:rPr lang="de-DE" smtClean="0"/>
              <a:t>17.06.2019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57925C0-D0DB-43F6-995F-F5F06CB38BA0}" type="slidenum">
              <a:rPr lang="de-DE" smtClean="0"/>
              <a:t>‹#›</a:t>
            </a:fld>
            <a:endParaRPr lang="de-D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22225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8B53-CDB8-4C0C-89ED-CAE2862B6BCE}" type="datetimeFigureOut">
              <a:rPr lang="de-DE" smtClean="0"/>
              <a:t>17.06.2019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57925C0-D0DB-43F6-995F-F5F06CB38BA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31060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8B53-CDB8-4C0C-89ED-CAE2862B6BCE}" type="datetimeFigureOut">
              <a:rPr lang="de-DE" smtClean="0"/>
              <a:t>17.06.2019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25C0-D0DB-43F6-995F-F5F06CB38BA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09946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8B53-CDB8-4C0C-89ED-CAE2862B6BCE}" type="datetimeFigureOut">
              <a:rPr lang="de-DE" smtClean="0"/>
              <a:t>17.06.2019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25C0-D0DB-43F6-995F-F5F06CB38BA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853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8B53-CDB8-4C0C-89ED-CAE2862B6BCE}" type="datetimeFigureOut">
              <a:rPr lang="de-DE" smtClean="0"/>
              <a:t>17.06.2019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25C0-D0DB-43F6-995F-F5F06CB38BA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7619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8B53-CDB8-4C0C-89ED-CAE2862B6BCE}" type="datetimeFigureOut">
              <a:rPr lang="de-DE" smtClean="0"/>
              <a:t>17.06.2019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57925C0-D0DB-43F6-995F-F5F06CB38BA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0310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8B53-CDB8-4C0C-89ED-CAE2862B6BCE}" type="datetimeFigureOut">
              <a:rPr lang="de-DE" smtClean="0"/>
              <a:t>17.06.2019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57925C0-D0DB-43F6-995F-F5F06CB38BA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175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8B53-CDB8-4C0C-89ED-CAE2862B6BCE}" type="datetimeFigureOut">
              <a:rPr lang="de-DE" smtClean="0"/>
              <a:t>17.06.2019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57925C0-D0DB-43F6-995F-F5F06CB38BA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1100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8B53-CDB8-4C0C-89ED-CAE2862B6BCE}" type="datetimeFigureOut">
              <a:rPr lang="de-DE" smtClean="0"/>
              <a:t>17.06.2019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25C0-D0DB-43F6-995F-F5F06CB38BA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6246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8B53-CDB8-4C0C-89ED-CAE2862B6BCE}" type="datetimeFigureOut">
              <a:rPr lang="de-DE" smtClean="0"/>
              <a:t>17.06.2019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25C0-D0DB-43F6-995F-F5F06CB38BA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6944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8B53-CDB8-4C0C-89ED-CAE2862B6BCE}" type="datetimeFigureOut">
              <a:rPr lang="de-DE" smtClean="0"/>
              <a:t>17.06.2019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25C0-D0DB-43F6-995F-F5F06CB38BA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2210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8B53-CDB8-4C0C-89ED-CAE2862B6BCE}" type="datetimeFigureOut">
              <a:rPr lang="de-DE" smtClean="0"/>
              <a:t>17.06.2019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57925C0-D0DB-43F6-995F-F5F06CB38BA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6676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28B53-CDB8-4C0C-89ED-CAE2862B6BCE}" type="datetimeFigureOut">
              <a:rPr lang="de-DE" smtClean="0"/>
              <a:t>17.06.2019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57925C0-D0DB-43F6-995F-F5F06CB38BA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3820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Y1lZQsyuSQ" TargetMode="External"/><Relationship Id="rId2" Type="http://schemas.openxmlformats.org/officeDocument/2006/relationships/hyperlink" Target="mailto:zmeskic@prf.unze.ba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1A7EC4-1152-49FF-A6D6-394C47DFFD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8131" y="2080622"/>
            <a:ext cx="9566482" cy="2696760"/>
          </a:xfrm>
        </p:spPr>
        <p:txBody>
          <a:bodyPr>
            <a:normAutofit/>
          </a:bodyPr>
          <a:lstStyle/>
          <a:p>
            <a:r>
              <a:rPr lang="bs-Latn-BA" sz="3600" dirty="0"/>
              <a:t>Perspektive strateškog  </a:t>
            </a:r>
            <a:r>
              <a:rPr lang="bs-Latn-BA" sz="3600" dirty="0" err="1"/>
              <a:t>parničenja</a:t>
            </a:r>
            <a:r>
              <a:rPr lang="bs-Latn-BA" sz="3600" dirty="0"/>
              <a:t> u oblasti </a:t>
            </a:r>
            <a:r>
              <a:rPr lang="bs-Latn-BA" sz="3600"/>
              <a:t>zaštite okoline</a:t>
            </a:r>
            <a:r>
              <a:rPr lang="bs-Latn-BA" sz="3600" dirty="0"/>
              <a:t/>
            </a:r>
            <a:br>
              <a:rPr lang="bs-Latn-BA" sz="3600" dirty="0"/>
            </a:br>
            <a:r>
              <a:rPr lang="bs-Latn-BA" sz="3600" dirty="0"/>
              <a:t>Tuzla, 17. juni 2019</a:t>
            </a:r>
            <a:endParaRPr lang="de-DE" sz="36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E276626-6308-40B3-B135-AD6B336DD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8131" y="4777379"/>
            <a:ext cx="9566482" cy="1663178"/>
          </a:xfrm>
        </p:spPr>
        <p:txBody>
          <a:bodyPr>
            <a:normAutofit/>
          </a:bodyPr>
          <a:lstStyle/>
          <a:p>
            <a:r>
              <a:rPr lang="bs-Latn-BA" sz="2400" dirty="0" err="1"/>
              <a:t>Prof.dr</a:t>
            </a:r>
            <a:r>
              <a:rPr lang="bs-Latn-BA" sz="2400" dirty="0"/>
              <a:t>. Zlatan </a:t>
            </a:r>
            <a:r>
              <a:rPr lang="bs-Latn-BA" sz="2400" dirty="0" err="1"/>
              <a:t>Meškić</a:t>
            </a:r>
            <a:endParaRPr lang="bs-Latn-BA" sz="2400" dirty="0"/>
          </a:p>
          <a:p>
            <a:r>
              <a:rPr lang="bs-Latn-BA" sz="2400" dirty="0"/>
              <a:t>Pravni fakultet Univerziteta u Zenici</a:t>
            </a:r>
          </a:p>
          <a:p>
            <a:r>
              <a:rPr lang="bs-Latn-BA" sz="2400" dirty="0"/>
              <a:t>zmeskic@prf.unze.ba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37380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943E2D-AD8A-4E67-83C0-D4F05828E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Učešće </a:t>
            </a:r>
            <a:r>
              <a:rPr lang="bs-Latn-BA" dirty="0" err="1"/>
              <a:t>javnossti</a:t>
            </a:r>
            <a:r>
              <a:rPr lang="bs-Latn-BA" dirty="0"/>
              <a:t> u postupku izdavanja okolišne dozvole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4E0ACA-DE5C-4E59-8BFE-A10FB5A20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2149" y="1905000"/>
            <a:ext cx="10306878" cy="4764156"/>
          </a:xfrm>
        </p:spPr>
        <p:txBody>
          <a:bodyPr>
            <a:normAutofit/>
          </a:bodyPr>
          <a:lstStyle/>
          <a:p>
            <a:r>
              <a:rPr lang="bs-Latn-BA" sz="2000" dirty="0"/>
              <a:t>Čl. 30-39 Zakona o zaštiti okoline </a:t>
            </a:r>
            <a:r>
              <a:rPr lang="bs-Latn-BA" sz="2000" dirty="0" err="1"/>
              <a:t>FBiH</a:t>
            </a:r>
            <a:endParaRPr lang="bs-Latn-BA" sz="2000" dirty="0"/>
          </a:p>
          <a:p>
            <a:r>
              <a:rPr lang="bs-Latn-BA" sz="2000" dirty="0"/>
              <a:t>Čl. 38 ZZO: Podnosilac zahtjeva čiji zahtjev za </a:t>
            </a:r>
            <a:r>
              <a:rPr lang="bs-Latn-BA" sz="2000" dirty="0" err="1"/>
              <a:t>dobijanje</a:t>
            </a:r>
            <a:r>
              <a:rPr lang="bs-Latn-BA" sz="2000" dirty="0"/>
              <a:t> informacija nije razmatran, neopravdano odbijen, da je na njega u potpunosti ili djelimično neadekvatno odgovoreno, ima pravo pokrenuti postupak preispitivanja odluke pred drugostepenim organom, u skladu sa odredbama Zakona o upravnom postupku.</a:t>
            </a:r>
          </a:p>
          <a:p>
            <a:r>
              <a:rPr lang="bs-Latn-BA" sz="2000" dirty="0"/>
              <a:t>Čl. 39 ZZO: Predstavnici zainteresirane javnosti koji su učestvovali u prvostepenom postupku imaju pravo da ulože žalbu protiv odluke ili dijela odluke.</a:t>
            </a:r>
          </a:p>
          <a:p>
            <a:r>
              <a:rPr lang="bs-Latn-BA" sz="2000" dirty="0"/>
              <a:t>Predstavnici zainteresirane javnosti pored prava učestvovanja u postupcima izdavanja dozvola i procjene uticaja na okoliš imaju pravo, ukoliko se neko </a:t>
            </a:r>
            <a:r>
              <a:rPr lang="bs-Latn-BA" sz="2000" dirty="0" err="1"/>
              <a:t>ponaša</a:t>
            </a:r>
            <a:r>
              <a:rPr lang="bs-Latn-BA" sz="2000" dirty="0"/>
              <a:t> suprotno </a:t>
            </a:r>
            <a:r>
              <a:rPr lang="bs-Latn-BA" sz="2000" dirty="0" err="1"/>
              <a:t>okolinskim</a:t>
            </a:r>
            <a:r>
              <a:rPr lang="bs-Latn-BA" sz="2000" dirty="0"/>
              <a:t> principima iz </a:t>
            </a:r>
            <a:r>
              <a:rPr lang="bs-Latn-BA" sz="2000" dirty="0" err="1"/>
              <a:t>okolinskih</a:t>
            </a:r>
            <a:r>
              <a:rPr lang="bs-Latn-BA" sz="2000" dirty="0"/>
              <a:t> zakona, pokrenuti postupak zaštite svojih prava pred nadležnim sudom.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4077616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88F5FB-E041-4DC9-A5BE-9AB8CBACD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Neke odluke Suda EU o učešću javnosti u postupcima za zaštitu okoline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6D3B4D2-08C1-4137-AFDD-853E9C972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0809" y="1905000"/>
            <a:ext cx="9780103" cy="4625008"/>
          </a:xfrm>
        </p:spPr>
        <p:txBody>
          <a:bodyPr>
            <a:noAutofit/>
          </a:bodyPr>
          <a:lstStyle/>
          <a:p>
            <a:r>
              <a:rPr lang="bs-Latn-BA" sz="2200" dirty="0"/>
              <a:t>Sud EU C‑115/09  Njemački propis zahtijevao je da se dokaže povreda sopstvenog subjektivnog prava za učešće u postupku, time je </a:t>
            </a:r>
            <a:r>
              <a:rPr lang="bs-Latn-BA" sz="2200" dirty="0" err="1"/>
              <a:t>onemogućio</a:t>
            </a:r>
            <a:r>
              <a:rPr lang="bs-Latn-BA" sz="2200" dirty="0"/>
              <a:t> učešće udruženja u postupku – suprotno </a:t>
            </a:r>
            <a:r>
              <a:rPr lang="bs-Latn-BA" sz="2200" dirty="0" err="1"/>
              <a:t>Arhus</a:t>
            </a:r>
            <a:r>
              <a:rPr lang="bs-Latn-BA" sz="2200" dirty="0"/>
              <a:t> konvenciji i pravu EU</a:t>
            </a:r>
          </a:p>
          <a:p>
            <a:r>
              <a:rPr lang="bs-Latn-BA" sz="2200" dirty="0"/>
              <a:t>Sud EU, </a:t>
            </a:r>
            <a:r>
              <a:rPr lang="de-DE" sz="2200" dirty="0"/>
              <a:t>C-72/12 („Altrip“)</a:t>
            </a:r>
            <a:r>
              <a:rPr lang="bs-Latn-BA" sz="2200" dirty="0"/>
              <a:t> – Njemački propis </a:t>
            </a:r>
            <a:r>
              <a:rPr lang="bs-Latn-BA" sz="2200" dirty="0" err="1"/>
              <a:t>omogućavao</a:t>
            </a:r>
            <a:r>
              <a:rPr lang="bs-Latn-BA" sz="2200" dirty="0"/>
              <a:t> je </a:t>
            </a:r>
            <a:r>
              <a:rPr lang="bs-Latn-BA" sz="2200" dirty="0" err="1"/>
              <a:t>praavo</a:t>
            </a:r>
            <a:r>
              <a:rPr lang="bs-Latn-BA" sz="2200" dirty="0"/>
              <a:t> žalbe na odobrenje </a:t>
            </a:r>
            <a:r>
              <a:rPr lang="bs-Latn-BA" sz="2200" dirty="0" err="1"/>
              <a:t>okolinske</a:t>
            </a:r>
            <a:r>
              <a:rPr lang="bs-Latn-BA" sz="2200" dirty="0"/>
              <a:t> dozvole samo ako je procjena uticaja na okolinu u potpunosti izostala, a ne ako je bila manjkava. Sud Eu je utvrdio povredu </a:t>
            </a:r>
            <a:r>
              <a:rPr lang="bs-Latn-BA" sz="2200" dirty="0" err="1"/>
              <a:t>Arhus</a:t>
            </a:r>
            <a:r>
              <a:rPr lang="bs-Latn-BA" sz="2200" dirty="0"/>
              <a:t> konvencije. Dozvoljeno je, međutim, iznijeti dokaz da bi rješenje o </a:t>
            </a:r>
            <a:r>
              <a:rPr lang="bs-Latn-BA" sz="2200" dirty="0" err="1"/>
              <a:t>okolinskoj</a:t>
            </a:r>
            <a:r>
              <a:rPr lang="bs-Latn-BA" sz="2200" dirty="0"/>
              <a:t> dozvoli bilo izdato i  bez studije</a:t>
            </a:r>
          </a:p>
          <a:p>
            <a:r>
              <a:rPr lang="bs-Latn-BA" sz="2200" dirty="0"/>
              <a:t>Sud EU, C-137/14 (Komisija/Njemačka): Njemački propis je </a:t>
            </a:r>
            <a:r>
              <a:rPr lang="bs-Latn-BA" sz="2200" dirty="0" err="1"/>
              <a:t>ograničavao</a:t>
            </a:r>
            <a:r>
              <a:rPr lang="bs-Latn-BA" sz="2200" dirty="0"/>
              <a:t> sudsko preispitivanje upravne odluke </a:t>
            </a:r>
            <a:r>
              <a:rPr lang="bs-Latn-BA" sz="2200" dirty="0" err="1"/>
              <a:t>saamo</a:t>
            </a:r>
            <a:r>
              <a:rPr lang="bs-Latn-BA" sz="2200" dirty="0"/>
              <a:t> na prigovore iznesene tokom upravnog postupka, a Sud EU ocijenio da je to suprotno pravu EU</a:t>
            </a: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3939666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077FA2-D082-4C38-9075-492A0FCD9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3626" y="624110"/>
            <a:ext cx="8830986" cy="1055603"/>
          </a:xfrm>
        </p:spPr>
        <p:txBody>
          <a:bodyPr/>
          <a:lstStyle/>
          <a:p>
            <a:r>
              <a:rPr lang="bs-Latn-BA" dirty="0"/>
              <a:t>Okvirna direktiva EU o otpadu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F50AA7B-BB39-4D19-A367-DF76F5B68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0565" y="1679713"/>
            <a:ext cx="9964047" cy="4554177"/>
          </a:xfrm>
        </p:spPr>
        <p:txBody>
          <a:bodyPr>
            <a:normAutofit/>
          </a:bodyPr>
          <a:lstStyle/>
          <a:p>
            <a:pPr marL="139700" indent="0">
              <a:buNone/>
            </a:pPr>
            <a:r>
              <a:rPr lang="de-DE" sz="2800" dirty="0" err="1"/>
              <a:t>Direktiva</a:t>
            </a:r>
            <a:r>
              <a:rPr lang="de-DE" sz="2800" dirty="0"/>
              <a:t> 2008/98/EZ </a:t>
            </a:r>
            <a:r>
              <a:rPr lang="de-DE" sz="2800" dirty="0" err="1"/>
              <a:t>Evropskog</a:t>
            </a:r>
            <a:r>
              <a:rPr lang="de-DE" sz="2800" dirty="0"/>
              <a:t> </a:t>
            </a:r>
            <a:r>
              <a:rPr lang="de-DE" sz="2800" dirty="0" err="1"/>
              <a:t>parlamenta</a:t>
            </a:r>
            <a:r>
              <a:rPr lang="de-DE" sz="2800" dirty="0"/>
              <a:t> i </a:t>
            </a:r>
            <a:r>
              <a:rPr lang="de-DE" sz="2800" dirty="0" err="1"/>
              <a:t>Savjeta</a:t>
            </a:r>
            <a:r>
              <a:rPr lang="de-DE" sz="2800" dirty="0"/>
              <a:t> </a:t>
            </a:r>
            <a:r>
              <a:rPr lang="de-DE" sz="2800" dirty="0" err="1"/>
              <a:t>od</a:t>
            </a:r>
            <a:r>
              <a:rPr lang="de-DE" sz="2800" dirty="0"/>
              <a:t> 19. </a:t>
            </a:r>
            <a:r>
              <a:rPr lang="de-DE" sz="2800" dirty="0" err="1"/>
              <a:t>novembra</a:t>
            </a:r>
            <a:r>
              <a:rPr lang="de-DE" sz="2800" dirty="0"/>
              <a:t> 2008. </a:t>
            </a:r>
            <a:r>
              <a:rPr lang="de-DE" sz="2800" dirty="0" err="1"/>
              <a:t>godine</a:t>
            </a:r>
            <a:r>
              <a:rPr lang="de-DE" sz="2800" dirty="0"/>
              <a:t> o </a:t>
            </a:r>
            <a:r>
              <a:rPr lang="de-DE" sz="2800" dirty="0" err="1"/>
              <a:t>otpadu</a:t>
            </a:r>
            <a:r>
              <a:rPr lang="de-DE" sz="2800" dirty="0"/>
              <a:t>, </a:t>
            </a:r>
            <a:r>
              <a:rPr lang="de-DE" sz="2800" dirty="0" err="1"/>
              <a:t>koja</a:t>
            </a:r>
            <a:r>
              <a:rPr lang="de-DE" sz="2800" dirty="0"/>
              <a:t> </a:t>
            </a:r>
            <a:r>
              <a:rPr lang="de-DE" sz="2800" dirty="0" err="1"/>
              <a:t>opoziva</a:t>
            </a:r>
            <a:r>
              <a:rPr lang="de-DE" sz="2800" dirty="0"/>
              <a:t> </a:t>
            </a:r>
            <a:r>
              <a:rPr lang="de-DE" sz="2800" dirty="0" err="1"/>
              <a:t>određene</a:t>
            </a:r>
            <a:r>
              <a:rPr lang="de-DE" sz="2800" dirty="0"/>
              <a:t> Direktive57(</a:t>
            </a:r>
            <a:r>
              <a:rPr lang="de-DE" sz="2800" dirty="0" err="1"/>
              <a:t>Okvirna</a:t>
            </a:r>
            <a:r>
              <a:rPr lang="de-DE" sz="2800" dirty="0"/>
              <a:t> </a:t>
            </a:r>
            <a:r>
              <a:rPr lang="de-DE" sz="2800" dirty="0" err="1"/>
              <a:t>direktiva</a:t>
            </a:r>
            <a:r>
              <a:rPr lang="de-DE" sz="2800" dirty="0"/>
              <a:t> o </a:t>
            </a:r>
            <a:r>
              <a:rPr lang="de-DE" sz="2800" dirty="0" err="1"/>
              <a:t>otpadu</a:t>
            </a:r>
            <a:r>
              <a:rPr lang="de-DE" sz="2800" dirty="0"/>
              <a:t>)</a:t>
            </a:r>
            <a:endParaRPr lang="bs-Latn-BA" sz="2800" dirty="0"/>
          </a:p>
          <a:p>
            <a:pPr marL="139700" indent="0">
              <a:buNone/>
            </a:pPr>
            <a:r>
              <a:rPr lang="de-DE" sz="2800" dirty="0" err="1"/>
              <a:t>Zemljama</a:t>
            </a:r>
            <a:r>
              <a:rPr lang="de-DE" sz="2800" dirty="0"/>
              <a:t> </a:t>
            </a:r>
            <a:r>
              <a:rPr lang="de-DE" sz="2800" dirty="0" err="1"/>
              <a:t>članicama</a:t>
            </a:r>
            <a:r>
              <a:rPr lang="de-DE" sz="2800" dirty="0"/>
              <a:t> EU </a:t>
            </a:r>
            <a:r>
              <a:rPr lang="de-DE" sz="2800" dirty="0" err="1"/>
              <a:t>postavlja</a:t>
            </a:r>
            <a:r>
              <a:rPr lang="de-DE" sz="2800" dirty="0"/>
              <a:t> </a:t>
            </a:r>
            <a:r>
              <a:rPr lang="de-DE" sz="2800" dirty="0" err="1"/>
              <a:t>cilj</a:t>
            </a:r>
            <a:r>
              <a:rPr lang="de-DE" sz="2800" dirty="0"/>
              <a:t> da </a:t>
            </a:r>
            <a:r>
              <a:rPr lang="de-DE" sz="2800" dirty="0" err="1"/>
              <a:t>recikliraju</a:t>
            </a:r>
            <a:r>
              <a:rPr lang="de-DE" sz="2800" dirty="0"/>
              <a:t> 50% </a:t>
            </a:r>
            <a:r>
              <a:rPr lang="de-DE" sz="2800" dirty="0" err="1"/>
              <a:t>komunalnog</a:t>
            </a:r>
            <a:r>
              <a:rPr lang="de-DE" sz="2800" dirty="0"/>
              <a:t> </a:t>
            </a:r>
            <a:r>
              <a:rPr lang="de-DE" sz="2800" dirty="0" err="1"/>
              <a:t>otpada</a:t>
            </a:r>
            <a:r>
              <a:rPr lang="de-DE" sz="2800" dirty="0"/>
              <a:t> i 70% </a:t>
            </a:r>
            <a:r>
              <a:rPr lang="de-DE" sz="2800" dirty="0" err="1"/>
              <a:t>građevinskog</a:t>
            </a:r>
            <a:r>
              <a:rPr lang="de-DE" sz="2800" dirty="0"/>
              <a:t> </a:t>
            </a:r>
            <a:r>
              <a:rPr lang="de-DE" sz="2800" dirty="0" err="1"/>
              <a:t>otpada</a:t>
            </a:r>
            <a:r>
              <a:rPr lang="de-DE" sz="2800" dirty="0"/>
              <a:t> do 2020. </a:t>
            </a:r>
            <a:r>
              <a:rPr lang="de-DE" sz="2800" dirty="0" err="1"/>
              <a:t>godine</a:t>
            </a:r>
            <a:endParaRPr lang="de-DE" sz="2800" dirty="0"/>
          </a:p>
          <a:p>
            <a:pPr marL="139700" indent="0">
              <a:buNone/>
            </a:pPr>
            <a:r>
              <a:rPr lang="de-DE" sz="2800" dirty="0" err="1"/>
              <a:t>Zakoni</a:t>
            </a:r>
            <a:r>
              <a:rPr lang="de-DE" sz="2800" dirty="0"/>
              <a:t> o </a:t>
            </a:r>
            <a:r>
              <a:rPr lang="de-DE" sz="2800" dirty="0" err="1"/>
              <a:t>otpadu</a:t>
            </a:r>
            <a:r>
              <a:rPr lang="de-DE" sz="2800" dirty="0"/>
              <a:t> u </a:t>
            </a:r>
            <a:r>
              <a:rPr lang="de-DE" sz="2800" dirty="0" err="1"/>
              <a:t>BiH</a:t>
            </a:r>
            <a:r>
              <a:rPr lang="de-DE" sz="2800" dirty="0"/>
              <a:t> </a:t>
            </a:r>
            <a:r>
              <a:rPr lang="de-DE" sz="2800" dirty="0" err="1"/>
              <a:t>nisu</a:t>
            </a:r>
            <a:r>
              <a:rPr lang="de-DE" sz="2800" dirty="0"/>
              <a:t> </a:t>
            </a:r>
            <a:r>
              <a:rPr lang="de-DE" sz="2800" dirty="0" err="1"/>
              <a:t>uskla</a:t>
            </a:r>
            <a:r>
              <a:rPr lang="bs-Latn-BA" sz="2800" dirty="0" err="1"/>
              <a:t>đeni</a:t>
            </a:r>
            <a:r>
              <a:rPr lang="bs-Latn-BA" sz="2800" dirty="0"/>
              <a:t> s ovom direktivom</a:t>
            </a:r>
            <a:endParaRPr lang="de-DE" sz="28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4146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0A4222-FAEB-4959-AD75-ABB93AAD2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Kolektivna zaštita u BiH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935A44-7083-436D-B342-D633BE2BC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6609" y="1828800"/>
            <a:ext cx="9318003" cy="4082422"/>
          </a:xfrm>
        </p:spPr>
        <p:txBody>
          <a:bodyPr/>
          <a:lstStyle/>
          <a:p>
            <a:r>
              <a:rPr lang="bs-Latn-BA" sz="3200" dirty="0"/>
              <a:t>Zakoni o parničnom postupku</a:t>
            </a:r>
          </a:p>
          <a:p>
            <a:r>
              <a:rPr lang="bs-Latn-BA" sz="3200" dirty="0"/>
              <a:t>Zakoni o zaštiti potrošača</a:t>
            </a:r>
          </a:p>
          <a:p>
            <a:r>
              <a:rPr lang="bs-Latn-BA" sz="3200" dirty="0"/>
              <a:t>Zakon o konkurenciji</a:t>
            </a:r>
          </a:p>
          <a:p>
            <a:r>
              <a:rPr lang="bs-Latn-BA" sz="3200" dirty="0"/>
              <a:t>Zakon o zabrani diskriminacije</a:t>
            </a:r>
          </a:p>
          <a:p>
            <a:r>
              <a:rPr lang="bs-Latn-BA" sz="3200" dirty="0"/>
              <a:t>Propisi u oblasti zaštite okoline..</a:t>
            </a:r>
            <a:endParaRPr lang="de-DE" sz="32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0236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F4393C-CE55-4D70-A7B9-B327DCBBB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Propisi prava EU o kolektivnoj zaštiti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1ADC1F-2C1C-43F6-8C82-E746A64A7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/>
              <a:t>Direktiva</a:t>
            </a:r>
            <a:r>
              <a:rPr lang="hr-HR" sz="2400" b="1" dirty="0"/>
              <a:t> </a:t>
            </a:r>
            <a:r>
              <a:rPr lang="hr-HR" sz="2400" dirty="0"/>
              <a:t>2009/22/EZ od 2009. o tužbama za uzdržavanje (propštanje) za zaštitu interesa potrošača</a:t>
            </a:r>
            <a:endParaRPr lang="de-DE" sz="2400" dirty="0"/>
          </a:p>
          <a:p>
            <a:r>
              <a:rPr lang="hr-HR" sz="2400" dirty="0"/>
              <a:t>Preporuka Komisije o zajedničkim principima za kolektivne tužbe za propuštanje i kolektivne tužbe za naknadu štete  (2013/396/EU)</a:t>
            </a:r>
            <a:endParaRPr lang="de-DE" sz="2400" dirty="0"/>
          </a:p>
          <a:p>
            <a:r>
              <a:rPr lang="hr-HR" sz="2400" dirty="0"/>
              <a:t>Direktiva 2014/104/EU od 2014. o određenim pravilima kojima se uređuju postupci za naknadu štete prema nacionalnom pravu za kršenje odredaba prava tržišnog natjecanja država članica i Europske unije</a:t>
            </a:r>
            <a:endParaRPr lang="de-DE" sz="24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2750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6B8800-D360-4DE7-86F4-0AB195475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Kolektivna tužba prema ZPP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45915E6-5991-47AA-9C81-ABA5391BC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5817" y="1510748"/>
            <a:ext cx="9188795" cy="4400474"/>
          </a:xfrm>
        </p:spPr>
        <p:txBody>
          <a:bodyPr/>
          <a:lstStyle/>
          <a:p>
            <a:r>
              <a:rPr lang="bs-Latn-BA" sz="2400" dirty="0"/>
              <a:t>Čl. 453a ZPP: podnijeti tužbu (tužba za zaštitu kolektivnih </a:t>
            </a:r>
            <a:r>
              <a:rPr lang="bs-Latn-BA" sz="2400" dirty="0" err="1"/>
              <a:t>interesa</a:t>
            </a:r>
            <a:r>
              <a:rPr lang="bs-Latn-BA" sz="2400" dirty="0"/>
              <a:t> i prava) protiv fizičkog ili pravnog lica koje obavljanjem određene djelatnosti ili uopćeno radom, postupanjem, uključujući i propuštanjem, teže </a:t>
            </a:r>
            <a:r>
              <a:rPr lang="bs-Latn-BA" sz="2400" dirty="0" err="1"/>
              <a:t>povrjeđuje</a:t>
            </a:r>
            <a:r>
              <a:rPr lang="bs-Latn-BA" sz="2400" dirty="0"/>
              <a:t> ili ozbiljno ugrožava takve kolektivne </a:t>
            </a:r>
            <a:r>
              <a:rPr lang="bs-Latn-BA" sz="2400" dirty="0" err="1"/>
              <a:t>interese</a:t>
            </a:r>
            <a:r>
              <a:rPr lang="bs-Latn-BA" sz="2400" dirty="0"/>
              <a:t> i prava. </a:t>
            </a:r>
          </a:p>
          <a:p>
            <a:r>
              <a:rPr lang="de-DE" sz="2400" dirty="0"/>
              <a:t>(2) </a:t>
            </a:r>
            <a:r>
              <a:rPr lang="de-DE" sz="2400" dirty="0" err="1"/>
              <a:t>Interesi</a:t>
            </a:r>
            <a:r>
              <a:rPr lang="de-DE" sz="2400" dirty="0"/>
              <a:t> </a:t>
            </a:r>
            <a:r>
              <a:rPr lang="de-DE" sz="2400" dirty="0" err="1"/>
              <a:t>iz</a:t>
            </a:r>
            <a:r>
              <a:rPr lang="de-DE" sz="2400" dirty="0"/>
              <a:t> </a:t>
            </a:r>
            <a:r>
              <a:rPr lang="de-DE" sz="2400" dirty="0" err="1"/>
              <a:t>stava</a:t>
            </a:r>
            <a:r>
              <a:rPr lang="de-DE" sz="2400" dirty="0"/>
              <a:t> 1. </a:t>
            </a:r>
            <a:r>
              <a:rPr lang="de-DE" sz="2400" dirty="0" err="1"/>
              <a:t>ovog</a:t>
            </a:r>
            <a:r>
              <a:rPr lang="de-DE" sz="2400" dirty="0"/>
              <a:t> </a:t>
            </a:r>
            <a:r>
              <a:rPr lang="de-DE" sz="2400" dirty="0" err="1"/>
              <a:t>člana</a:t>
            </a:r>
            <a:r>
              <a:rPr lang="de-DE" sz="2400" dirty="0"/>
              <a:t> </a:t>
            </a:r>
            <a:r>
              <a:rPr lang="de-DE" sz="2400" dirty="0" err="1"/>
              <a:t>mogu</a:t>
            </a:r>
            <a:r>
              <a:rPr lang="de-DE" sz="2400" dirty="0"/>
              <a:t> </a:t>
            </a:r>
            <a:r>
              <a:rPr lang="de-DE" sz="2400" dirty="0" err="1"/>
              <a:t>biti</a:t>
            </a:r>
            <a:r>
              <a:rPr lang="de-DE" sz="2400" dirty="0"/>
              <a:t> </a:t>
            </a:r>
            <a:r>
              <a:rPr lang="de-DE" sz="2400" dirty="0" err="1"/>
              <a:t>interesi</a:t>
            </a:r>
            <a:r>
              <a:rPr lang="de-DE" sz="2400" dirty="0"/>
              <a:t> </a:t>
            </a:r>
            <a:r>
              <a:rPr lang="de-DE" sz="2400" dirty="0" err="1"/>
              <a:t>koji</a:t>
            </a:r>
            <a:r>
              <a:rPr lang="de-DE" sz="2400" dirty="0"/>
              <a:t> se </a:t>
            </a:r>
            <a:r>
              <a:rPr lang="de-DE" sz="2400" dirty="0" err="1"/>
              <a:t>tiču</a:t>
            </a:r>
            <a:r>
              <a:rPr lang="de-DE" sz="2400" dirty="0"/>
              <a:t> </a:t>
            </a:r>
            <a:r>
              <a:rPr lang="de-DE" sz="2400" dirty="0" err="1"/>
              <a:t>čovjekove</a:t>
            </a:r>
            <a:r>
              <a:rPr lang="de-DE" sz="2400" dirty="0"/>
              <a:t> </a:t>
            </a:r>
            <a:r>
              <a:rPr lang="de-DE" sz="2400" dirty="0" err="1"/>
              <a:t>okoline</a:t>
            </a:r>
            <a:r>
              <a:rPr lang="de-DE" sz="2400" dirty="0"/>
              <a:t> i </a:t>
            </a:r>
            <a:r>
              <a:rPr lang="de-DE" sz="2400" dirty="0" err="1"/>
              <a:t>životne</a:t>
            </a:r>
            <a:r>
              <a:rPr lang="de-DE" sz="2400" dirty="0"/>
              <a:t> </a:t>
            </a:r>
            <a:r>
              <a:rPr lang="de-DE" sz="2400" dirty="0" err="1"/>
              <a:t>sredine</a:t>
            </a:r>
            <a:r>
              <a:rPr lang="de-DE" sz="2400" dirty="0"/>
              <a:t>, </a:t>
            </a:r>
            <a:r>
              <a:rPr lang="de-DE" sz="2400" dirty="0" err="1"/>
              <a:t>zatim</a:t>
            </a:r>
            <a:r>
              <a:rPr lang="de-DE" sz="2400" dirty="0"/>
              <a:t> </a:t>
            </a:r>
            <a:r>
              <a:rPr lang="de-DE" sz="2400" dirty="0" err="1"/>
              <a:t>moralni</a:t>
            </a:r>
            <a:r>
              <a:rPr lang="de-DE" sz="2400" dirty="0"/>
              <a:t>, </a:t>
            </a:r>
            <a:r>
              <a:rPr lang="de-DE" sz="2400" dirty="0" err="1"/>
              <a:t>etnički</a:t>
            </a:r>
            <a:r>
              <a:rPr lang="de-DE" sz="2400" dirty="0"/>
              <a:t>, </a:t>
            </a:r>
            <a:r>
              <a:rPr lang="de-DE" sz="2400" dirty="0" err="1"/>
              <a:t>potrošački</a:t>
            </a:r>
            <a:r>
              <a:rPr lang="de-DE" sz="2400" dirty="0"/>
              <a:t>, </a:t>
            </a:r>
            <a:r>
              <a:rPr lang="de-DE" sz="2400" dirty="0" err="1"/>
              <a:t>antidiskriminacijski</a:t>
            </a:r>
            <a:r>
              <a:rPr lang="de-DE" sz="2400" dirty="0"/>
              <a:t> i </a:t>
            </a:r>
            <a:r>
              <a:rPr lang="de-DE" sz="2400" dirty="0" err="1"/>
              <a:t>drugi</a:t>
            </a:r>
            <a:r>
              <a:rPr lang="de-DE" sz="2400" dirty="0"/>
              <a:t> </a:t>
            </a:r>
            <a:r>
              <a:rPr lang="de-DE" sz="2400" dirty="0" err="1"/>
              <a:t>interesi</a:t>
            </a:r>
            <a:r>
              <a:rPr lang="de-DE" sz="2400" dirty="0"/>
              <a:t> </a:t>
            </a:r>
            <a:r>
              <a:rPr lang="de-DE" sz="2400" dirty="0" err="1"/>
              <a:t>koji</a:t>
            </a:r>
            <a:r>
              <a:rPr lang="de-DE" sz="2400" dirty="0"/>
              <a:t> </a:t>
            </a:r>
            <a:r>
              <a:rPr lang="de-DE" sz="2400" dirty="0" err="1"/>
              <a:t>su</a:t>
            </a:r>
            <a:r>
              <a:rPr lang="de-DE" sz="2400" dirty="0"/>
              <a:t> </a:t>
            </a:r>
            <a:r>
              <a:rPr lang="de-DE" sz="2400" dirty="0" err="1"/>
              <a:t>zakonom</a:t>
            </a:r>
            <a:r>
              <a:rPr lang="de-DE" sz="2400" dirty="0"/>
              <a:t> </a:t>
            </a:r>
            <a:r>
              <a:rPr lang="de-DE" sz="2400" dirty="0" err="1"/>
              <a:t>zagarantovani</a:t>
            </a:r>
            <a:r>
              <a:rPr lang="de-DE" sz="2400" dirty="0"/>
              <a:t> i </a:t>
            </a:r>
            <a:r>
              <a:rPr lang="de-DE" sz="2400" dirty="0" err="1"/>
              <a:t>koji</a:t>
            </a:r>
            <a:r>
              <a:rPr lang="de-DE" sz="2400" dirty="0"/>
              <a:t> </a:t>
            </a:r>
            <a:r>
              <a:rPr lang="de-DE" sz="2400" dirty="0" err="1"/>
              <a:t>moraju</a:t>
            </a:r>
            <a:r>
              <a:rPr lang="de-DE" sz="2400" dirty="0"/>
              <a:t> </a:t>
            </a:r>
            <a:r>
              <a:rPr lang="de-DE" sz="2400" dirty="0" err="1"/>
              <a:t>biti</a:t>
            </a:r>
            <a:r>
              <a:rPr lang="de-DE" sz="2400" dirty="0"/>
              <a:t> </a:t>
            </a:r>
            <a:r>
              <a:rPr lang="de-DE" sz="2400" dirty="0" err="1"/>
              <a:t>teže</a:t>
            </a:r>
            <a:r>
              <a:rPr lang="de-DE" sz="2400" dirty="0"/>
              <a:t> </a:t>
            </a:r>
            <a:r>
              <a:rPr lang="de-DE" sz="2400" dirty="0" err="1"/>
              <a:t>povrijeđeni</a:t>
            </a:r>
            <a:r>
              <a:rPr lang="de-DE" sz="2400" dirty="0"/>
              <a:t> </a:t>
            </a:r>
            <a:r>
              <a:rPr lang="de-DE" sz="2400" dirty="0" err="1"/>
              <a:t>ili</a:t>
            </a:r>
            <a:r>
              <a:rPr lang="de-DE" sz="2400" dirty="0"/>
              <a:t> </a:t>
            </a:r>
            <a:r>
              <a:rPr lang="de-DE" sz="2400" dirty="0" err="1"/>
              <a:t>ozbiljno</a:t>
            </a:r>
            <a:r>
              <a:rPr lang="de-DE" sz="2400" dirty="0"/>
              <a:t> </a:t>
            </a:r>
            <a:r>
              <a:rPr lang="de-DE" sz="2400" dirty="0" err="1"/>
              <a:t>ugroženi</a:t>
            </a:r>
            <a:r>
              <a:rPr lang="de-DE" sz="2400" dirty="0"/>
              <a:t> </a:t>
            </a:r>
            <a:r>
              <a:rPr lang="de-DE" sz="2400" dirty="0" err="1"/>
              <a:t>djelatnošću</a:t>
            </a:r>
            <a:r>
              <a:rPr lang="de-DE" sz="2400" dirty="0"/>
              <a:t>, </a:t>
            </a:r>
            <a:r>
              <a:rPr lang="de-DE" sz="2400" dirty="0" err="1"/>
              <a:t>odnosno</a:t>
            </a:r>
            <a:r>
              <a:rPr lang="de-DE" sz="2400" dirty="0"/>
              <a:t> </a:t>
            </a:r>
            <a:r>
              <a:rPr lang="de-DE" sz="2400" dirty="0" err="1"/>
              <a:t>uopće</a:t>
            </a:r>
            <a:r>
              <a:rPr lang="de-DE" sz="2400" dirty="0"/>
              <a:t> </a:t>
            </a:r>
            <a:r>
              <a:rPr lang="de-DE" sz="2400" dirty="0" err="1"/>
              <a:t>postupanjem</a:t>
            </a:r>
            <a:r>
              <a:rPr lang="de-DE" sz="2400" dirty="0"/>
              <a:t> </a:t>
            </a:r>
            <a:r>
              <a:rPr lang="de-DE" sz="2400" dirty="0" err="1"/>
              <a:t>lica</a:t>
            </a:r>
            <a:r>
              <a:rPr lang="de-DE" sz="2400" dirty="0"/>
              <a:t> </a:t>
            </a:r>
            <a:r>
              <a:rPr lang="de-DE" sz="2400" dirty="0" err="1"/>
              <a:t>protiv</a:t>
            </a:r>
            <a:r>
              <a:rPr lang="de-DE" sz="2400" dirty="0"/>
              <a:t> </a:t>
            </a:r>
            <a:r>
              <a:rPr lang="de-DE" sz="2400" dirty="0" err="1"/>
              <a:t>kojeg</a:t>
            </a:r>
            <a:r>
              <a:rPr lang="de-DE" sz="2400" dirty="0"/>
              <a:t> se </a:t>
            </a:r>
            <a:r>
              <a:rPr lang="de-DE" sz="2400" dirty="0" err="1"/>
              <a:t>tužba</a:t>
            </a:r>
            <a:r>
              <a:rPr lang="de-DE" sz="2400" dirty="0"/>
              <a:t> </a:t>
            </a:r>
            <a:r>
              <a:rPr lang="de-DE" sz="2400" dirty="0" err="1"/>
              <a:t>podnosi</a:t>
            </a:r>
            <a:r>
              <a:rPr lang="de-DE" sz="2400" dirty="0"/>
              <a:t>. </a:t>
            </a:r>
            <a:endParaRPr lang="bs-Latn-BA" sz="2400" dirty="0"/>
          </a:p>
          <a:p>
            <a:endParaRPr lang="de-DE" sz="24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1741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5B8BB4-1F7C-4AB4-A0D8-1B5A458D0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Ovlašteni pokretači tužbe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64F548B-B70F-431C-B0E4-4C1F55040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sz="2400" dirty="0"/>
              <a:t>Čl. 453a ZPP: Udruženja, tijela, ustanove ili druge organizacije osnovane u skladu sa zakonom, koje se u sklopu svoje registrirane ili propisom određene djelatnosti bave zaštitom zakonom utvrđenih kolektivnih </a:t>
            </a:r>
            <a:r>
              <a:rPr lang="bs-Latn-BA" sz="2400" dirty="0" err="1"/>
              <a:t>interesa</a:t>
            </a:r>
            <a:r>
              <a:rPr lang="bs-Latn-BA" sz="2400" dirty="0"/>
              <a:t> i prava građana, mogu, kada je takvo ovlaštenje posebnim zakonom izričito predviđeno i uz uvjete predviđene tim zakonom </a:t>
            </a:r>
          </a:p>
          <a:p>
            <a:r>
              <a:rPr lang="bs-Latn-BA" sz="2400" dirty="0"/>
              <a:t>Zakon o zaštiti okoline ne </a:t>
            </a:r>
            <a:r>
              <a:rPr lang="bs-Latn-BA" sz="2400" dirty="0" err="1"/>
              <a:t>predviđaju</a:t>
            </a:r>
            <a:r>
              <a:rPr lang="bs-Latn-BA" sz="2400" dirty="0"/>
              <a:t> izričito ovo ovlaštenje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60970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FAFF35-D4CB-4121-9935-C915EBC27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Šta se može zahtijevati – </a:t>
            </a:r>
            <a:r>
              <a:rPr lang="bs-Latn-BA" dirty="0" err="1"/>
              <a:t>ćč</a:t>
            </a:r>
            <a:r>
              <a:rPr lang="bs-Latn-BA" dirty="0"/>
              <a:t>- 453 b) ZPP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8D6256-2F13-4121-8F1A-44CA36F1A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635" y="1480929"/>
            <a:ext cx="10301977" cy="4860235"/>
          </a:xfrm>
        </p:spPr>
        <p:txBody>
          <a:bodyPr>
            <a:normAutofit/>
          </a:bodyPr>
          <a:lstStyle/>
          <a:p>
            <a:r>
              <a:rPr lang="bs-Latn-BA" sz="2000" dirty="0"/>
              <a:t>1) D</a:t>
            </a:r>
            <a:r>
              <a:rPr lang="de-DE" sz="2000" dirty="0"/>
              <a:t>a se </a:t>
            </a:r>
            <a:r>
              <a:rPr lang="de-DE" sz="2000" dirty="0" err="1"/>
              <a:t>utvrdi</a:t>
            </a:r>
            <a:r>
              <a:rPr lang="de-DE" sz="2000" dirty="0"/>
              <a:t> da </a:t>
            </a:r>
            <a:r>
              <a:rPr lang="de-DE" sz="2000" dirty="0" err="1"/>
              <a:t>su</a:t>
            </a:r>
            <a:r>
              <a:rPr lang="de-DE" sz="2000" dirty="0"/>
              <a:t> </a:t>
            </a:r>
            <a:r>
              <a:rPr lang="de-DE" sz="2000" dirty="0" err="1"/>
              <a:t>određenim</a:t>
            </a:r>
            <a:r>
              <a:rPr lang="de-DE" sz="2000" dirty="0"/>
              <a:t> </a:t>
            </a:r>
            <a:r>
              <a:rPr lang="de-DE" sz="2000" dirty="0" err="1"/>
              <a:t>postupanjem</a:t>
            </a:r>
            <a:r>
              <a:rPr lang="de-DE" sz="2000" dirty="0"/>
              <a:t>, </a:t>
            </a:r>
            <a:r>
              <a:rPr lang="de-DE" sz="2000" dirty="0" err="1"/>
              <a:t>uključujući</a:t>
            </a:r>
            <a:r>
              <a:rPr lang="de-DE" sz="2000" dirty="0"/>
              <a:t> i </a:t>
            </a:r>
            <a:r>
              <a:rPr lang="de-DE" sz="2000" dirty="0" err="1"/>
              <a:t>propuštanjem</a:t>
            </a:r>
            <a:r>
              <a:rPr lang="de-DE" sz="2000" dirty="0"/>
              <a:t> </a:t>
            </a:r>
            <a:r>
              <a:rPr lang="de-DE" sz="2000" dirty="0" err="1"/>
              <a:t>tuženog</a:t>
            </a:r>
            <a:r>
              <a:rPr lang="de-DE" sz="2000" dirty="0"/>
              <a:t>, </a:t>
            </a:r>
            <a:r>
              <a:rPr lang="de-DE" sz="2000" dirty="0" err="1"/>
              <a:t>povrijeđeni</a:t>
            </a:r>
            <a:r>
              <a:rPr lang="de-DE" sz="2000" dirty="0"/>
              <a:t> </a:t>
            </a:r>
            <a:r>
              <a:rPr lang="de-DE" sz="2000" dirty="0" err="1"/>
              <a:t>ili</a:t>
            </a:r>
            <a:r>
              <a:rPr lang="de-DE" sz="2000" dirty="0"/>
              <a:t> </a:t>
            </a:r>
            <a:r>
              <a:rPr lang="de-DE" sz="2000" dirty="0" err="1"/>
              <a:t>ugroženi</a:t>
            </a:r>
            <a:r>
              <a:rPr lang="de-DE" sz="2000" dirty="0"/>
              <a:t> </a:t>
            </a:r>
            <a:r>
              <a:rPr lang="de-DE" sz="2000" dirty="0" err="1"/>
              <a:t>zakonom</a:t>
            </a:r>
            <a:r>
              <a:rPr lang="de-DE" sz="2000" dirty="0"/>
              <a:t> </a:t>
            </a:r>
            <a:r>
              <a:rPr lang="de-DE" sz="2000" dirty="0" err="1"/>
              <a:t>zaštićeni</a:t>
            </a:r>
            <a:r>
              <a:rPr lang="de-DE" sz="2000" dirty="0"/>
              <a:t> </a:t>
            </a:r>
            <a:r>
              <a:rPr lang="de-DE" sz="2000" dirty="0" err="1"/>
              <a:t>kolektivni</a:t>
            </a:r>
            <a:r>
              <a:rPr lang="de-DE" sz="2000" dirty="0"/>
              <a:t> </a:t>
            </a:r>
            <a:r>
              <a:rPr lang="de-DE" sz="2000" dirty="0" err="1"/>
              <a:t>interesi</a:t>
            </a:r>
            <a:r>
              <a:rPr lang="de-DE" sz="2000" dirty="0"/>
              <a:t> i </a:t>
            </a:r>
            <a:r>
              <a:rPr lang="de-DE" sz="2000" dirty="0" err="1"/>
              <a:t>prava</a:t>
            </a:r>
            <a:r>
              <a:rPr lang="de-DE" sz="2000" dirty="0"/>
              <a:t> </a:t>
            </a:r>
            <a:r>
              <a:rPr lang="de-DE" sz="2000" dirty="0" err="1"/>
              <a:t>lica</a:t>
            </a:r>
            <a:r>
              <a:rPr lang="de-DE" sz="2000" dirty="0"/>
              <a:t> </a:t>
            </a:r>
            <a:r>
              <a:rPr lang="de-DE" sz="2000" dirty="0" err="1"/>
              <a:t>koje</a:t>
            </a:r>
            <a:r>
              <a:rPr lang="de-DE" sz="2000" dirty="0"/>
              <a:t> je </a:t>
            </a:r>
            <a:r>
              <a:rPr lang="de-DE" sz="2000" dirty="0" err="1"/>
              <a:t>tužilac</a:t>
            </a:r>
            <a:r>
              <a:rPr lang="de-DE" sz="2000" dirty="0"/>
              <a:t> </a:t>
            </a:r>
            <a:r>
              <a:rPr lang="de-DE" sz="2000" dirty="0" err="1"/>
              <a:t>ovlašten</a:t>
            </a:r>
            <a:r>
              <a:rPr lang="de-DE" sz="2000" dirty="0"/>
              <a:t> </a:t>
            </a:r>
            <a:r>
              <a:rPr lang="de-DE" sz="2000" dirty="0" err="1"/>
              <a:t>štititi</a:t>
            </a:r>
            <a:r>
              <a:rPr lang="de-DE" sz="2000" dirty="0"/>
              <a:t>; </a:t>
            </a:r>
            <a:endParaRPr lang="bs-Latn-BA" sz="2000" dirty="0"/>
          </a:p>
          <a:p>
            <a:r>
              <a:rPr lang="de-DE" sz="2000" dirty="0"/>
              <a:t> 2) da se </a:t>
            </a:r>
            <a:r>
              <a:rPr lang="de-DE" sz="2000" dirty="0" err="1"/>
              <a:t>zabrani</a:t>
            </a:r>
            <a:r>
              <a:rPr lang="de-DE" sz="2000" dirty="0"/>
              <a:t> </a:t>
            </a:r>
            <a:r>
              <a:rPr lang="de-DE" sz="2000" dirty="0" err="1"/>
              <a:t>poduzimanje</a:t>
            </a:r>
            <a:r>
              <a:rPr lang="de-DE" sz="2000" dirty="0"/>
              <a:t> </a:t>
            </a:r>
            <a:r>
              <a:rPr lang="de-DE" sz="2000" dirty="0" err="1"/>
              <a:t>radnji</a:t>
            </a:r>
            <a:r>
              <a:rPr lang="de-DE" sz="2000" dirty="0"/>
              <a:t> </a:t>
            </a:r>
            <a:r>
              <a:rPr lang="de-DE" sz="2000" dirty="0" err="1"/>
              <a:t>kojima</a:t>
            </a:r>
            <a:r>
              <a:rPr lang="de-DE" sz="2000" dirty="0"/>
              <a:t> se </a:t>
            </a:r>
            <a:r>
              <a:rPr lang="de-DE" sz="2000" dirty="0" err="1"/>
              <a:t>povrjeđuju</a:t>
            </a:r>
            <a:r>
              <a:rPr lang="de-DE" sz="2000" dirty="0"/>
              <a:t> </a:t>
            </a:r>
            <a:r>
              <a:rPr lang="de-DE" sz="2000" dirty="0" err="1"/>
              <a:t>ili</a:t>
            </a:r>
            <a:r>
              <a:rPr lang="de-DE" sz="2000" dirty="0"/>
              <a:t> </a:t>
            </a:r>
            <a:r>
              <a:rPr lang="de-DE" sz="2000" dirty="0" err="1"/>
              <a:t>ugrožavaju</a:t>
            </a:r>
            <a:r>
              <a:rPr lang="de-DE" sz="2000" dirty="0"/>
              <a:t> </a:t>
            </a:r>
            <a:r>
              <a:rPr lang="de-DE" sz="2000" dirty="0" err="1"/>
              <a:t>interesi</a:t>
            </a:r>
            <a:r>
              <a:rPr lang="de-DE" sz="2000" dirty="0"/>
              <a:t> </a:t>
            </a:r>
            <a:r>
              <a:rPr lang="de-DE" sz="2000" dirty="0" err="1"/>
              <a:t>ili</a:t>
            </a:r>
            <a:r>
              <a:rPr lang="de-DE" sz="2000" dirty="0"/>
              <a:t> </a:t>
            </a:r>
            <a:r>
              <a:rPr lang="de-DE" sz="2000" dirty="0" err="1"/>
              <a:t>prava</a:t>
            </a:r>
            <a:r>
              <a:rPr lang="de-DE" sz="2000" dirty="0"/>
              <a:t> </a:t>
            </a:r>
            <a:r>
              <a:rPr lang="de-DE" sz="2000" dirty="0" err="1"/>
              <a:t>lica</a:t>
            </a:r>
            <a:r>
              <a:rPr lang="de-DE" sz="2000" dirty="0"/>
              <a:t> </a:t>
            </a:r>
            <a:r>
              <a:rPr lang="de-DE" sz="2000" dirty="0" err="1"/>
              <a:t>koje</a:t>
            </a:r>
            <a:r>
              <a:rPr lang="de-DE" sz="2000" dirty="0"/>
              <a:t> je </a:t>
            </a:r>
            <a:r>
              <a:rPr lang="de-DE" sz="2000" dirty="0" err="1"/>
              <a:t>tužilac</a:t>
            </a:r>
            <a:r>
              <a:rPr lang="de-DE" sz="2000" dirty="0"/>
              <a:t> </a:t>
            </a:r>
            <a:r>
              <a:rPr lang="de-DE" sz="2000" dirty="0" err="1"/>
              <a:t>ovlašten</a:t>
            </a:r>
            <a:r>
              <a:rPr lang="de-DE" sz="2000" dirty="0"/>
              <a:t> </a:t>
            </a:r>
            <a:r>
              <a:rPr lang="de-DE" sz="2000" dirty="0" err="1"/>
              <a:t>štititi</a:t>
            </a:r>
            <a:r>
              <a:rPr lang="de-DE" sz="2000" dirty="0"/>
              <a:t>, </a:t>
            </a:r>
            <a:r>
              <a:rPr lang="de-DE" sz="2000" dirty="0" err="1"/>
              <a:t>uključujući</a:t>
            </a:r>
            <a:r>
              <a:rPr lang="de-DE" sz="2000" dirty="0"/>
              <a:t> i </a:t>
            </a:r>
            <a:r>
              <a:rPr lang="de-DE" sz="2000" dirty="0" err="1"/>
              <a:t>korištenje</a:t>
            </a:r>
            <a:r>
              <a:rPr lang="de-DE" sz="2000" dirty="0"/>
              <a:t> </a:t>
            </a:r>
            <a:r>
              <a:rPr lang="de-DE" sz="2000" dirty="0" err="1"/>
              <a:t>određenih</a:t>
            </a:r>
            <a:r>
              <a:rPr lang="de-DE" sz="2000" dirty="0"/>
              <a:t> </a:t>
            </a:r>
            <a:r>
              <a:rPr lang="de-DE" sz="2000" dirty="0" err="1"/>
              <a:t>ugovornih</a:t>
            </a:r>
            <a:r>
              <a:rPr lang="de-DE" sz="2000" dirty="0"/>
              <a:t> </a:t>
            </a:r>
            <a:r>
              <a:rPr lang="de-DE" sz="2000" dirty="0" err="1"/>
              <a:t>odredaba</a:t>
            </a:r>
            <a:r>
              <a:rPr lang="de-DE" sz="2000" dirty="0"/>
              <a:t> </a:t>
            </a:r>
            <a:r>
              <a:rPr lang="de-DE" sz="2000" dirty="0" err="1"/>
              <a:t>ili</a:t>
            </a:r>
            <a:r>
              <a:rPr lang="de-DE" sz="2000" dirty="0"/>
              <a:t> </a:t>
            </a:r>
            <a:r>
              <a:rPr lang="de-DE" sz="2000" dirty="0" err="1"/>
              <a:t>poslovne</a:t>
            </a:r>
            <a:r>
              <a:rPr lang="de-DE" sz="2000" dirty="0"/>
              <a:t> </a:t>
            </a:r>
            <a:r>
              <a:rPr lang="de-DE" sz="2000" dirty="0" err="1"/>
              <a:t>prakse</a:t>
            </a:r>
            <a:r>
              <a:rPr lang="de-DE" sz="2000" dirty="0"/>
              <a:t>; </a:t>
            </a:r>
            <a:endParaRPr lang="bs-Latn-BA" sz="2000" dirty="0"/>
          </a:p>
          <a:p>
            <a:r>
              <a:rPr lang="de-DE" sz="2000" dirty="0"/>
              <a:t> 3) da se </a:t>
            </a:r>
            <a:r>
              <a:rPr lang="de-DE" sz="2000" dirty="0" err="1"/>
              <a:t>tuženom</a:t>
            </a:r>
            <a:r>
              <a:rPr lang="de-DE" sz="2000" dirty="0"/>
              <a:t> </a:t>
            </a:r>
            <a:r>
              <a:rPr lang="de-DE" sz="2000" dirty="0" err="1"/>
              <a:t>naloži</a:t>
            </a:r>
            <a:r>
              <a:rPr lang="de-DE" sz="2000" dirty="0"/>
              <a:t> </a:t>
            </a:r>
            <a:r>
              <a:rPr lang="de-DE" sz="2000" dirty="0" err="1"/>
              <a:t>poduzimanje</a:t>
            </a:r>
            <a:r>
              <a:rPr lang="de-DE" sz="2000" dirty="0"/>
              <a:t> </a:t>
            </a:r>
            <a:r>
              <a:rPr lang="de-DE" sz="2000" dirty="0" err="1"/>
              <a:t>radnji</a:t>
            </a:r>
            <a:r>
              <a:rPr lang="de-DE" sz="2000" dirty="0"/>
              <a:t> </a:t>
            </a:r>
            <a:r>
              <a:rPr lang="de-DE" sz="2000" dirty="0" err="1"/>
              <a:t>radi</a:t>
            </a:r>
            <a:r>
              <a:rPr lang="de-DE" sz="2000" dirty="0"/>
              <a:t> </a:t>
            </a:r>
            <a:r>
              <a:rPr lang="de-DE" sz="2000" dirty="0" err="1"/>
              <a:t>otklanjanja</a:t>
            </a:r>
            <a:r>
              <a:rPr lang="de-DE" sz="2000" dirty="0"/>
              <a:t> </a:t>
            </a:r>
            <a:r>
              <a:rPr lang="de-DE" sz="2000" dirty="0" err="1"/>
              <a:t>nastalih</a:t>
            </a:r>
            <a:r>
              <a:rPr lang="de-DE" sz="2000" dirty="0"/>
              <a:t> </a:t>
            </a:r>
            <a:r>
              <a:rPr lang="de-DE" sz="2000" dirty="0" err="1"/>
              <a:t>ili</a:t>
            </a:r>
            <a:r>
              <a:rPr lang="de-DE" sz="2000" dirty="0"/>
              <a:t> </a:t>
            </a:r>
            <a:r>
              <a:rPr lang="de-DE" sz="2000" dirty="0" err="1"/>
              <a:t>mogućih</a:t>
            </a:r>
            <a:r>
              <a:rPr lang="de-DE" sz="2000" dirty="0"/>
              <a:t> </a:t>
            </a:r>
            <a:r>
              <a:rPr lang="de-DE" sz="2000" dirty="0" err="1"/>
              <a:t>općih</a:t>
            </a:r>
            <a:r>
              <a:rPr lang="de-DE" sz="2000" dirty="0"/>
              <a:t> </a:t>
            </a:r>
            <a:r>
              <a:rPr lang="de-DE" sz="2000" dirty="0" err="1"/>
              <a:t>štetnih</a:t>
            </a:r>
            <a:r>
              <a:rPr lang="de-DE" sz="2000" dirty="0"/>
              <a:t> </a:t>
            </a:r>
            <a:r>
              <a:rPr lang="de-DE" sz="2000" dirty="0" err="1"/>
              <a:t>posljedica</a:t>
            </a:r>
            <a:r>
              <a:rPr lang="de-DE" sz="2000" dirty="0"/>
              <a:t> </a:t>
            </a:r>
            <a:r>
              <a:rPr lang="de-DE" sz="2000" dirty="0" err="1"/>
              <a:t>nastalih</a:t>
            </a:r>
            <a:r>
              <a:rPr lang="de-DE" sz="2000" dirty="0"/>
              <a:t> </a:t>
            </a:r>
            <a:r>
              <a:rPr lang="de-DE" sz="2000" dirty="0" err="1"/>
              <a:t>nedozvoljenim</a:t>
            </a:r>
            <a:r>
              <a:rPr lang="de-DE" sz="2000" dirty="0"/>
              <a:t> </a:t>
            </a:r>
            <a:r>
              <a:rPr lang="de-DE" sz="2000" dirty="0" err="1"/>
              <a:t>postupanjem</a:t>
            </a:r>
            <a:r>
              <a:rPr lang="de-DE" sz="2000" dirty="0"/>
              <a:t> </a:t>
            </a:r>
            <a:r>
              <a:rPr lang="de-DE" sz="2000" dirty="0" err="1"/>
              <a:t>tuženog</a:t>
            </a:r>
            <a:r>
              <a:rPr lang="de-DE" sz="2000" dirty="0"/>
              <a:t>, </a:t>
            </a:r>
            <a:r>
              <a:rPr lang="de-DE" sz="2000" dirty="0" err="1"/>
              <a:t>uključujući</a:t>
            </a:r>
            <a:r>
              <a:rPr lang="de-DE" sz="2000" dirty="0"/>
              <a:t> i </a:t>
            </a:r>
            <a:r>
              <a:rPr lang="de-DE" sz="2000" dirty="0" err="1"/>
              <a:t>uspostavu</a:t>
            </a:r>
            <a:r>
              <a:rPr lang="de-DE" sz="2000" dirty="0"/>
              <a:t> </a:t>
            </a:r>
            <a:r>
              <a:rPr lang="de-DE" sz="2000" dirty="0" err="1"/>
              <a:t>prijašnjeg</a:t>
            </a:r>
            <a:r>
              <a:rPr lang="de-DE" sz="2000" dirty="0"/>
              <a:t> </a:t>
            </a:r>
            <a:r>
              <a:rPr lang="de-DE" sz="2000" dirty="0" err="1"/>
              <a:t>stanja</a:t>
            </a:r>
            <a:r>
              <a:rPr lang="de-DE" sz="2000" dirty="0"/>
              <a:t> </a:t>
            </a:r>
            <a:r>
              <a:rPr lang="de-DE" sz="2000" dirty="0" err="1"/>
              <a:t>ili</a:t>
            </a:r>
            <a:r>
              <a:rPr lang="de-DE" sz="2000" dirty="0"/>
              <a:t> </a:t>
            </a:r>
            <a:r>
              <a:rPr lang="de-DE" sz="2000" dirty="0" err="1"/>
              <a:t>stanja</a:t>
            </a:r>
            <a:r>
              <a:rPr lang="de-DE" sz="2000" dirty="0"/>
              <a:t> </a:t>
            </a:r>
            <a:r>
              <a:rPr lang="de-DE" sz="2000" dirty="0" err="1"/>
              <a:t>koje</a:t>
            </a:r>
            <a:r>
              <a:rPr lang="de-DE" sz="2000" dirty="0"/>
              <a:t> </a:t>
            </a:r>
            <a:r>
              <a:rPr lang="de-DE" sz="2000" dirty="0" err="1"/>
              <a:t>će</a:t>
            </a:r>
            <a:r>
              <a:rPr lang="de-DE" sz="2000" dirty="0"/>
              <a:t> </a:t>
            </a:r>
            <a:r>
              <a:rPr lang="de-DE" sz="2000" dirty="0" err="1"/>
              <a:t>po</a:t>
            </a:r>
            <a:r>
              <a:rPr lang="de-DE" sz="2000" dirty="0"/>
              <a:t> </a:t>
            </a:r>
            <a:r>
              <a:rPr lang="de-DE" sz="2000" dirty="0" err="1"/>
              <a:t>mogućnosti</a:t>
            </a:r>
            <a:r>
              <a:rPr lang="de-DE" sz="2000" dirty="0"/>
              <a:t> </a:t>
            </a:r>
            <a:r>
              <a:rPr lang="de-DE" sz="2000" dirty="0" err="1"/>
              <a:t>najviše</a:t>
            </a:r>
            <a:r>
              <a:rPr lang="de-DE" sz="2000" dirty="0"/>
              <a:t> </a:t>
            </a:r>
            <a:r>
              <a:rPr lang="de-DE" sz="2000" dirty="0" err="1"/>
              <a:t>odgovarati</a:t>
            </a:r>
            <a:r>
              <a:rPr lang="de-DE" sz="2000" dirty="0"/>
              <a:t> </a:t>
            </a:r>
            <a:r>
              <a:rPr lang="de-DE" sz="2000" dirty="0" err="1"/>
              <a:t>tom</a:t>
            </a:r>
            <a:r>
              <a:rPr lang="de-DE" sz="2000" dirty="0"/>
              <a:t> </a:t>
            </a:r>
            <a:r>
              <a:rPr lang="de-DE" sz="2000" dirty="0" err="1"/>
              <a:t>stanju</a:t>
            </a:r>
            <a:r>
              <a:rPr lang="de-DE" sz="2000" dirty="0"/>
              <a:t> </a:t>
            </a:r>
            <a:r>
              <a:rPr lang="de-DE" sz="2000" dirty="0" err="1"/>
              <a:t>ili</a:t>
            </a:r>
            <a:r>
              <a:rPr lang="de-DE" sz="2000" dirty="0"/>
              <a:t> </a:t>
            </a:r>
            <a:r>
              <a:rPr lang="de-DE" sz="2000" dirty="0" err="1"/>
              <a:t>stanju</a:t>
            </a:r>
            <a:r>
              <a:rPr lang="de-DE" sz="2000" dirty="0"/>
              <a:t> u </a:t>
            </a:r>
            <a:r>
              <a:rPr lang="de-DE" sz="2000" dirty="0" err="1"/>
              <a:t>kojem</a:t>
            </a:r>
            <a:r>
              <a:rPr lang="de-DE" sz="2000" dirty="0"/>
              <a:t> </a:t>
            </a:r>
            <a:r>
              <a:rPr lang="de-DE" sz="2000" dirty="0" err="1"/>
              <a:t>moguća</a:t>
            </a:r>
            <a:r>
              <a:rPr lang="de-DE" sz="2000" dirty="0"/>
              <a:t> </a:t>
            </a:r>
            <a:r>
              <a:rPr lang="de-DE" sz="2000" dirty="0" err="1"/>
              <a:t>povreda</a:t>
            </a:r>
            <a:r>
              <a:rPr lang="de-DE" sz="2000" dirty="0"/>
              <a:t> </a:t>
            </a:r>
            <a:r>
              <a:rPr lang="de-DE" sz="2000" dirty="0" err="1"/>
              <a:t>zaštićenih</a:t>
            </a:r>
            <a:r>
              <a:rPr lang="de-DE" sz="2000" dirty="0"/>
              <a:t> </a:t>
            </a:r>
            <a:r>
              <a:rPr lang="de-DE" sz="2000" dirty="0" err="1"/>
              <a:t>kolektivnih</a:t>
            </a:r>
            <a:r>
              <a:rPr lang="de-DE" sz="2000" dirty="0"/>
              <a:t> </a:t>
            </a:r>
            <a:r>
              <a:rPr lang="de-DE" sz="2000" dirty="0" err="1"/>
              <a:t>interesa</a:t>
            </a:r>
            <a:r>
              <a:rPr lang="de-DE" sz="2000" dirty="0"/>
              <a:t> </a:t>
            </a:r>
            <a:r>
              <a:rPr lang="de-DE" sz="2000" dirty="0" err="1"/>
              <a:t>ili</a:t>
            </a:r>
            <a:r>
              <a:rPr lang="de-DE" sz="2000" dirty="0"/>
              <a:t> </a:t>
            </a:r>
            <a:r>
              <a:rPr lang="de-DE" sz="2000" dirty="0" err="1"/>
              <a:t>prava</a:t>
            </a:r>
            <a:r>
              <a:rPr lang="de-DE" sz="2000" dirty="0"/>
              <a:t> ne bi </a:t>
            </a:r>
            <a:r>
              <a:rPr lang="de-DE" sz="2000" dirty="0" err="1"/>
              <a:t>mogla</a:t>
            </a:r>
            <a:r>
              <a:rPr lang="de-DE" sz="2000" dirty="0"/>
              <a:t> </a:t>
            </a:r>
            <a:r>
              <a:rPr lang="de-DE" sz="2000" dirty="0" err="1"/>
              <a:t>nastupiti</a:t>
            </a:r>
            <a:r>
              <a:rPr lang="de-DE" sz="2000" dirty="0"/>
              <a:t>; </a:t>
            </a:r>
            <a:endParaRPr lang="bs-Latn-BA" sz="2000" dirty="0"/>
          </a:p>
          <a:p>
            <a:r>
              <a:rPr lang="de-DE" sz="2000" dirty="0"/>
              <a:t> 4) da se </a:t>
            </a:r>
            <a:r>
              <a:rPr lang="de-DE" sz="2000" dirty="0" err="1"/>
              <a:t>presuda</a:t>
            </a:r>
            <a:r>
              <a:rPr lang="de-DE" sz="2000" dirty="0"/>
              <a:t> </a:t>
            </a:r>
            <a:r>
              <a:rPr lang="de-DE" sz="2000" dirty="0" err="1"/>
              <a:t>kojom</a:t>
            </a:r>
            <a:r>
              <a:rPr lang="de-DE" sz="2000" dirty="0"/>
              <a:t> </a:t>
            </a:r>
            <a:r>
              <a:rPr lang="de-DE" sz="2000" dirty="0" err="1"/>
              <a:t>će</a:t>
            </a:r>
            <a:r>
              <a:rPr lang="de-DE" sz="2000" dirty="0"/>
              <a:t> </a:t>
            </a:r>
            <a:r>
              <a:rPr lang="de-DE" sz="2000" dirty="0" err="1"/>
              <a:t>biti</a:t>
            </a:r>
            <a:r>
              <a:rPr lang="de-DE" sz="2000" dirty="0"/>
              <a:t> </a:t>
            </a:r>
            <a:r>
              <a:rPr lang="de-DE" sz="2000" dirty="0" err="1"/>
              <a:t>prihvaćen</a:t>
            </a:r>
            <a:r>
              <a:rPr lang="de-DE" sz="2000" dirty="0"/>
              <a:t> </a:t>
            </a:r>
            <a:r>
              <a:rPr lang="de-DE" sz="2000" dirty="0" err="1"/>
              <a:t>neki</a:t>
            </a:r>
            <a:r>
              <a:rPr lang="de-DE" sz="2000" dirty="0"/>
              <a:t> </a:t>
            </a:r>
            <a:r>
              <a:rPr lang="de-DE" sz="2000" dirty="0" err="1"/>
              <a:t>od</a:t>
            </a:r>
            <a:r>
              <a:rPr lang="de-DE" sz="2000" dirty="0"/>
              <a:t> </a:t>
            </a:r>
            <a:r>
              <a:rPr lang="de-DE" sz="2000" dirty="0" err="1"/>
              <a:t>zahtjeva</a:t>
            </a:r>
            <a:r>
              <a:rPr lang="de-DE" sz="2000" dirty="0"/>
              <a:t> </a:t>
            </a:r>
            <a:r>
              <a:rPr lang="de-DE" sz="2000" dirty="0" err="1"/>
              <a:t>iz</a:t>
            </a:r>
            <a:r>
              <a:rPr lang="de-DE" sz="2000" dirty="0"/>
              <a:t> </a:t>
            </a:r>
            <a:r>
              <a:rPr lang="de-DE" sz="2000" dirty="0" err="1"/>
              <a:t>tač</a:t>
            </a:r>
            <a:r>
              <a:rPr lang="de-DE" sz="2000" dirty="0"/>
              <a:t>. </a:t>
            </a:r>
            <a:r>
              <a:rPr lang="de-DE" sz="2000" dirty="0" err="1"/>
              <a:t>od</a:t>
            </a:r>
            <a:r>
              <a:rPr lang="de-DE" sz="2000" dirty="0"/>
              <a:t> 1. do 3. </a:t>
            </a:r>
            <a:r>
              <a:rPr lang="de-DE" sz="2000" dirty="0" err="1"/>
              <a:t>ovog</a:t>
            </a:r>
            <a:r>
              <a:rPr lang="de-DE" sz="2000" dirty="0"/>
              <a:t> </a:t>
            </a:r>
            <a:r>
              <a:rPr lang="de-DE" sz="2000" dirty="0" err="1"/>
              <a:t>stava</a:t>
            </a:r>
            <a:r>
              <a:rPr lang="de-DE" sz="2000" dirty="0"/>
              <a:t> </a:t>
            </a:r>
            <a:r>
              <a:rPr lang="de-DE" sz="2000" dirty="0" err="1"/>
              <a:t>objavi</a:t>
            </a:r>
            <a:r>
              <a:rPr lang="de-DE" sz="2000" dirty="0"/>
              <a:t> na </a:t>
            </a:r>
            <a:r>
              <a:rPr lang="de-DE" sz="2000" dirty="0" err="1"/>
              <a:t>trošak</a:t>
            </a:r>
            <a:r>
              <a:rPr lang="de-DE" sz="2000" dirty="0"/>
              <a:t> </a:t>
            </a:r>
            <a:r>
              <a:rPr lang="de-DE" sz="2000" dirty="0" err="1"/>
              <a:t>tuženog</a:t>
            </a:r>
            <a:r>
              <a:rPr lang="de-DE" sz="2000" dirty="0"/>
              <a:t> u </a:t>
            </a:r>
            <a:r>
              <a:rPr lang="de-DE" sz="2000" dirty="0" err="1"/>
              <a:t>medijima</a:t>
            </a:r>
            <a:r>
              <a:rPr lang="de-DE" sz="2000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5057946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5C7D98-6AFD-4962-93C7-C71F576CE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Nastaje ogledna presuda prema ZZP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DEF696-8C1D-4A25-971F-69E0ED9C6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3412" y="1905000"/>
            <a:ext cx="8915400" cy="3777622"/>
          </a:xfrm>
        </p:spPr>
        <p:txBody>
          <a:bodyPr>
            <a:normAutofit/>
          </a:bodyPr>
          <a:lstStyle/>
          <a:p>
            <a:r>
              <a:rPr lang="de-DE" sz="2400" dirty="0" err="1"/>
              <a:t>Fizička</a:t>
            </a:r>
            <a:r>
              <a:rPr lang="de-DE" sz="2400" dirty="0"/>
              <a:t> i </a:t>
            </a:r>
            <a:r>
              <a:rPr lang="de-DE" sz="2400" dirty="0" err="1"/>
              <a:t>pravna</a:t>
            </a:r>
            <a:r>
              <a:rPr lang="de-DE" sz="2400" dirty="0"/>
              <a:t> </a:t>
            </a:r>
            <a:r>
              <a:rPr lang="de-DE" sz="2400" dirty="0" err="1"/>
              <a:t>lica</a:t>
            </a:r>
            <a:r>
              <a:rPr lang="de-DE" sz="2400" dirty="0"/>
              <a:t> </a:t>
            </a:r>
            <a:r>
              <a:rPr lang="de-DE" sz="2400" dirty="0" err="1"/>
              <a:t>mogu</a:t>
            </a:r>
            <a:r>
              <a:rPr lang="de-DE" sz="2400" dirty="0"/>
              <a:t> se u </a:t>
            </a:r>
            <a:r>
              <a:rPr lang="de-DE" sz="2400" dirty="0" err="1"/>
              <a:t>posebnim</a:t>
            </a:r>
            <a:r>
              <a:rPr lang="de-DE" sz="2400" dirty="0"/>
              <a:t> </a:t>
            </a:r>
            <a:r>
              <a:rPr lang="de-DE" sz="2400" dirty="0" err="1"/>
              <a:t>parnicama</a:t>
            </a:r>
            <a:r>
              <a:rPr lang="de-DE" sz="2400" dirty="0"/>
              <a:t> </a:t>
            </a:r>
            <a:r>
              <a:rPr lang="de-DE" sz="2400" dirty="0" err="1"/>
              <a:t>za</a:t>
            </a:r>
            <a:r>
              <a:rPr lang="de-DE" sz="2400" dirty="0"/>
              <a:t> </a:t>
            </a:r>
            <a:r>
              <a:rPr lang="de-DE" sz="2400" dirty="0" err="1"/>
              <a:t>naknadu</a:t>
            </a:r>
            <a:r>
              <a:rPr lang="de-DE" sz="2400" dirty="0"/>
              <a:t> </a:t>
            </a:r>
            <a:r>
              <a:rPr lang="de-DE" sz="2400" dirty="0" err="1"/>
              <a:t>štete</a:t>
            </a:r>
            <a:r>
              <a:rPr lang="de-DE" sz="2400" dirty="0"/>
              <a:t> </a:t>
            </a:r>
            <a:r>
              <a:rPr lang="de-DE" sz="2400" dirty="0" err="1"/>
              <a:t>pozvati</a:t>
            </a:r>
            <a:r>
              <a:rPr lang="de-DE" sz="2400" dirty="0"/>
              <a:t> na </a:t>
            </a:r>
            <a:r>
              <a:rPr lang="de-DE" sz="2400" dirty="0" err="1"/>
              <a:t>pravno</a:t>
            </a:r>
            <a:r>
              <a:rPr lang="de-DE" sz="2400" dirty="0"/>
              <a:t> </a:t>
            </a:r>
            <a:r>
              <a:rPr lang="de-DE" sz="2400" dirty="0" err="1"/>
              <a:t>utvrđenje</a:t>
            </a:r>
            <a:r>
              <a:rPr lang="de-DE" sz="2400" dirty="0"/>
              <a:t> </a:t>
            </a:r>
            <a:r>
              <a:rPr lang="de-DE" sz="2400" dirty="0" err="1"/>
              <a:t>iz</a:t>
            </a:r>
            <a:r>
              <a:rPr lang="de-DE" sz="2400" dirty="0"/>
              <a:t> </a:t>
            </a:r>
            <a:r>
              <a:rPr lang="de-DE" sz="2400" dirty="0" err="1"/>
              <a:t>presude</a:t>
            </a:r>
            <a:r>
              <a:rPr lang="de-DE" sz="2400" dirty="0"/>
              <a:t> </a:t>
            </a:r>
            <a:r>
              <a:rPr lang="de-DE" sz="2400" dirty="0" err="1"/>
              <a:t>kojom</a:t>
            </a:r>
            <a:r>
              <a:rPr lang="de-DE" sz="2400" dirty="0"/>
              <a:t> </a:t>
            </a:r>
            <a:r>
              <a:rPr lang="de-DE" sz="2400" dirty="0" err="1"/>
              <a:t>će</a:t>
            </a:r>
            <a:r>
              <a:rPr lang="de-DE" sz="2400" dirty="0"/>
              <a:t> </a:t>
            </a:r>
            <a:r>
              <a:rPr lang="de-DE" sz="2400" dirty="0" err="1"/>
              <a:t>biti</a:t>
            </a:r>
            <a:r>
              <a:rPr lang="de-DE" sz="2400" dirty="0"/>
              <a:t> </a:t>
            </a:r>
            <a:r>
              <a:rPr lang="de-DE" sz="2400" dirty="0" err="1"/>
              <a:t>prihvaćeni</a:t>
            </a:r>
            <a:r>
              <a:rPr lang="de-DE" sz="2400" dirty="0"/>
              <a:t> </a:t>
            </a:r>
            <a:r>
              <a:rPr lang="de-DE" sz="2400" dirty="0" err="1"/>
              <a:t>zahtjevi</a:t>
            </a:r>
            <a:r>
              <a:rPr lang="de-DE" sz="2400" dirty="0"/>
              <a:t> </a:t>
            </a:r>
            <a:r>
              <a:rPr lang="de-DE" sz="2400" dirty="0" err="1"/>
              <a:t>iz</a:t>
            </a:r>
            <a:r>
              <a:rPr lang="de-DE" sz="2400" dirty="0"/>
              <a:t> </a:t>
            </a:r>
            <a:r>
              <a:rPr lang="de-DE" sz="2400" dirty="0" err="1"/>
              <a:t>tužbe</a:t>
            </a:r>
            <a:r>
              <a:rPr lang="de-DE" sz="2400" dirty="0"/>
              <a:t> </a:t>
            </a:r>
            <a:r>
              <a:rPr lang="de-DE" sz="2400" dirty="0" err="1"/>
              <a:t>iz</a:t>
            </a:r>
            <a:r>
              <a:rPr lang="de-DE" sz="2400" dirty="0"/>
              <a:t> </a:t>
            </a:r>
            <a:r>
              <a:rPr lang="de-DE" sz="2400" dirty="0" err="1"/>
              <a:t>člana</a:t>
            </a:r>
            <a:r>
              <a:rPr lang="de-DE" sz="2400" dirty="0"/>
              <a:t> 453a. </a:t>
            </a:r>
            <a:r>
              <a:rPr lang="de-DE" sz="2400" dirty="0" err="1"/>
              <a:t>stav</a:t>
            </a:r>
            <a:r>
              <a:rPr lang="de-DE" sz="2400" dirty="0"/>
              <a:t> 1. </a:t>
            </a:r>
            <a:r>
              <a:rPr lang="de-DE" sz="2400" dirty="0" err="1"/>
              <a:t>ovog</a:t>
            </a:r>
            <a:r>
              <a:rPr lang="de-DE" sz="2400" dirty="0"/>
              <a:t> </a:t>
            </a:r>
            <a:r>
              <a:rPr lang="de-DE" sz="2400" dirty="0" err="1"/>
              <a:t>zakona</a:t>
            </a:r>
            <a:r>
              <a:rPr lang="de-DE" sz="2400" dirty="0"/>
              <a:t> da </a:t>
            </a:r>
            <a:r>
              <a:rPr lang="de-DE" sz="2400" dirty="0" err="1"/>
              <a:t>su</a:t>
            </a:r>
            <a:r>
              <a:rPr lang="de-DE" sz="2400" dirty="0"/>
              <a:t> </a:t>
            </a:r>
            <a:r>
              <a:rPr lang="de-DE" sz="2400" dirty="0" err="1"/>
              <a:t>određenim</a:t>
            </a:r>
            <a:r>
              <a:rPr lang="de-DE" sz="2400" dirty="0"/>
              <a:t> </a:t>
            </a:r>
            <a:r>
              <a:rPr lang="de-DE" sz="2400" dirty="0" err="1"/>
              <a:t>postupanjem</a:t>
            </a:r>
            <a:r>
              <a:rPr lang="de-DE" sz="2400" dirty="0"/>
              <a:t>, </a:t>
            </a:r>
            <a:r>
              <a:rPr lang="de-DE" sz="2400" dirty="0" err="1"/>
              <a:t>uključujući</a:t>
            </a:r>
            <a:r>
              <a:rPr lang="de-DE" sz="2400" dirty="0"/>
              <a:t> i </a:t>
            </a:r>
            <a:r>
              <a:rPr lang="de-DE" sz="2400" dirty="0" err="1"/>
              <a:t>propuštanjem</a:t>
            </a:r>
            <a:r>
              <a:rPr lang="de-DE" sz="2400" dirty="0"/>
              <a:t> </a:t>
            </a:r>
            <a:r>
              <a:rPr lang="de-DE" sz="2400" dirty="0" err="1"/>
              <a:t>tuženog</a:t>
            </a:r>
            <a:r>
              <a:rPr lang="de-DE" sz="2400" dirty="0"/>
              <a:t>, </a:t>
            </a:r>
            <a:r>
              <a:rPr lang="de-DE" sz="2400" dirty="0" err="1"/>
              <a:t>povrijeđeni</a:t>
            </a:r>
            <a:r>
              <a:rPr lang="de-DE" sz="2400" dirty="0"/>
              <a:t> </a:t>
            </a:r>
            <a:r>
              <a:rPr lang="de-DE" sz="2400" dirty="0" err="1"/>
              <a:t>ili</a:t>
            </a:r>
            <a:r>
              <a:rPr lang="de-DE" sz="2400" dirty="0"/>
              <a:t> </a:t>
            </a:r>
            <a:r>
              <a:rPr lang="de-DE" sz="2400" dirty="0" err="1"/>
              <a:t>ugroženi</a:t>
            </a:r>
            <a:r>
              <a:rPr lang="de-DE" sz="2400" dirty="0"/>
              <a:t> </a:t>
            </a:r>
            <a:r>
              <a:rPr lang="de-DE" sz="2400" dirty="0" err="1"/>
              <a:t>zakonom</a:t>
            </a:r>
            <a:r>
              <a:rPr lang="de-DE" sz="2400" dirty="0"/>
              <a:t> </a:t>
            </a:r>
            <a:r>
              <a:rPr lang="de-DE" sz="2400" dirty="0" err="1"/>
              <a:t>zaštićeni</a:t>
            </a:r>
            <a:r>
              <a:rPr lang="de-DE" sz="2400" dirty="0"/>
              <a:t> </a:t>
            </a:r>
            <a:r>
              <a:rPr lang="de-DE" sz="2400" dirty="0" err="1"/>
              <a:t>kolektivni</a:t>
            </a:r>
            <a:r>
              <a:rPr lang="de-DE" sz="2400" dirty="0"/>
              <a:t> </a:t>
            </a:r>
            <a:r>
              <a:rPr lang="de-DE" sz="2400" dirty="0" err="1"/>
              <a:t>interesi</a:t>
            </a:r>
            <a:r>
              <a:rPr lang="de-DE" sz="2400" dirty="0"/>
              <a:t> i </a:t>
            </a:r>
            <a:r>
              <a:rPr lang="de-DE" sz="2400" dirty="0" err="1"/>
              <a:t>prava</a:t>
            </a:r>
            <a:r>
              <a:rPr lang="de-DE" sz="2400" dirty="0"/>
              <a:t> </a:t>
            </a:r>
            <a:r>
              <a:rPr lang="de-DE" sz="2400" dirty="0" err="1"/>
              <a:t>lica</a:t>
            </a:r>
            <a:r>
              <a:rPr lang="de-DE" sz="2400" dirty="0"/>
              <a:t> </a:t>
            </a:r>
            <a:r>
              <a:rPr lang="de-DE" sz="2400" dirty="0" err="1"/>
              <a:t>koje</a:t>
            </a:r>
            <a:r>
              <a:rPr lang="de-DE" sz="2400" dirty="0"/>
              <a:t> je </a:t>
            </a:r>
            <a:r>
              <a:rPr lang="de-DE" sz="2400" dirty="0" err="1"/>
              <a:t>tužilac</a:t>
            </a:r>
            <a:r>
              <a:rPr lang="de-DE" sz="2400" dirty="0"/>
              <a:t> </a:t>
            </a:r>
            <a:r>
              <a:rPr lang="de-DE" sz="2400" dirty="0" err="1"/>
              <a:t>ovlašten</a:t>
            </a:r>
            <a:r>
              <a:rPr lang="de-DE" sz="2400" dirty="0"/>
              <a:t> </a:t>
            </a:r>
            <a:r>
              <a:rPr lang="de-DE" sz="2400" dirty="0" err="1"/>
              <a:t>štititi</a:t>
            </a:r>
            <a:r>
              <a:rPr lang="de-DE" sz="2400" dirty="0"/>
              <a:t>. U </a:t>
            </a:r>
            <a:r>
              <a:rPr lang="de-DE" sz="2400" dirty="0" err="1"/>
              <a:t>tom</a:t>
            </a:r>
            <a:r>
              <a:rPr lang="de-DE" sz="2400" dirty="0"/>
              <a:t> </a:t>
            </a:r>
            <a:r>
              <a:rPr lang="de-DE" sz="2400" dirty="0" err="1"/>
              <a:t>slučaju</a:t>
            </a:r>
            <a:r>
              <a:rPr lang="de-DE" sz="2400" dirty="0"/>
              <a:t> </a:t>
            </a:r>
            <a:r>
              <a:rPr lang="de-DE" sz="2400" dirty="0" err="1"/>
              <a:t>sud</a:t>
            </a:r>
            <a:r>
              <a:rPr lang="de-DE" sz="2400" dirty="0"/>
              <a:t> </a:t>
            </a:r>
            <a:r>
              <a:rPr lang="de-DE" sz="2400" dirty="0" err="1"/>
              <a:t>će</a:t>
            </a:r>
            <a:r>
              <a:rPr lang="de-DE" sz="2400" dirty="0"/>
              <a:t> </a:t>
            </a:r>
            <a:r>
              <a:rPr lang="de-DE" sz="2400" dirty="0" err="1"/>
              <a:t>biti</a:t>
            </a:r>
            <a:r>
              <a:rPr lang="de-DE" sz="2400" dirty="0"/>
              <a:t> </a:t>
            </a:r>
            <a:r>
              <a:rPr lang="de-DE" sz="2400" dirty="0" err="1"/>
              <a:t>vezan</a:t>
            </a:r>
            <a:r>
              <a:rPr lang="de-DE" sz="2400" dirty="0"/>
              <a:t> </a:t>
            </a:r>
            <a:r>
              <a:rPr lang="de-DE" sz="2400" dirty="0" err="1"/>
              <a:t>uz</a:t>
            </a:r>
            <a:r>
              <a:rPr lang="de-DE" sz="2400" dirty="0"/>
              <a:t> </a:t>
            </a:r>
            <a:r>
              <a:rPr lang="de-DE" sz="2400" dirty="0" err="1"/>
              <a:t>ta</a:t>
            </a:r>
            <a:r>
              <a:rPr lang="de-DE" sz="2400" dirty="0"/>
              <a:t> </a:t>
            </a:r>
            <a:r>
              <a:rPr lang="de-DE" sz="2400" dirty="0" err="1"/>
              <a:t>utvrđenja</a:t>
            </a:r>
            <a:r>
              <a:rPr lang="de-DE" sz="2400" dirty="0"/>
              <a:t> u </a:t>
            </a:r>
            <a:r>
              <a:rPr lang="de-DE" sz="2400" dirty="0" err="1"/>
              <a:t>parnici</a:t>
            </a:r>
            <a:r>
              <a:rPr lang="de-DE" sz="2400" dirty="0"/>
              <a:t> u </a:t>
            </a:r>
            <a:r>
              <a:rPr lang="de-DE" sz="2400" dirty="0" err="1"/>
              <a:t>kojoj</a:t>
            </a:r>
            <a:r>
              <a:rPr lang="de-DE" sz="2400" dirty="0"/>
              <a:t> </a:t>
            </a:r>
            <a:r>
              <a:rPr lang="de-DE" sz="2400" dirty="0" err="1"/>
              <a:t>će</a:t>
            </a:r>
            <a:r>
              <a:rPr lang="de-DE" sz="2400" dirty="0"/>
              <a:t> se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lice</a:t>
            </a:r>
            <a:r>
              <a:rPr lang="de-DE" sz="2400" dirty="0"/>
              <a:t> na </a:t>
            </a:r>
            <a:r>
              <a:rPr lang="de-DE" sz="2400" dirty="0" err="1"/>
              <a:t>njih</a:t>
            </a:r>
            <a:r>
              <a:rPr lang="de-DE" sz="2400" dirty="0"/>
              <a:t> </a:t>
            </a:r>
            <a:r>
              <a:rPr lang="de-DE" sz="2400" dirty="0" err="1"/>
              <a:t>pozvati</a:t>
            </a:r>
            <a:r>
              <a:rPr lang="de-DE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684387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B980F9-709C-4196-9C44-E6ED4CF00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err="1"/>
              <a:t>Umiješanje</a:t>
            </a:r>
            <a:r>
              <a:rPr lang="bs-Latn-BA" dirty="0"/>
              <a:t> u postupak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20E602A-8B0C-438A-93CA-40A140F45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sz="2400" dirty="0" err="1"/>
              <a:t>Opt</a:t>
            </a:r>
            <a:r>
              <a:rPr lang="bs-Latn-BA" sz="2400" dirty="0"/>
              <a:t> in - </a:t>
            </a:r>
            <a:r>
              <a:rPr lang="bs-Latn-BA" sz="2400" dirty="0" err="1"/>
              <a:t>Umiješanje</a:t>
            </a:r>
            <a:r>
              <a:rPr lang="bs-Latn-BA" sz="2400" dirty="0"/>
              <a:t> je moguće – čl. 453 (d) ZZP:</a:t>
            </a:r>
          </a:p>
          <a:p>
            <a:pPr marL="0" indent="0">
              <a:buNone/>
            </a:pPr>
            <a:r>
              <a:rPr lang="de-DE" sz="2400" dirty="0"/>
              <a:t>U </a:t>
            </a:r>
            <a:r>
              <a:rPr lang="de-DE" sz="2400" dirty="0" err="1"/>
              <a:t>postupku</a:t>
            </a:r>
            <a:r>
              <a:rPr lang="de-DE" sz="2400" dirty="0"/>
              <a:t> </a:t>
            </a:r>
            <a:r>
              <a:rPr lang="de-DE" sz="2400" dirty="0" err="1"/>
              <a:t>koji</a:t>
            </a:r>
            <a:r>
              <a:rPr lang="de-DE" sz="2400" dirty="0"/>
              <a:t> je </a:t>
            </a:r>
            <a:r>
              <a:rPr lang="de-DE" sz="2400" dirty="0" err="1"/>
              <a:t>pokrenut</a:t>
            </a:r>
            <a:r>
              <a:rPr lang="de-DE" sz="2400" dirty="0"/>
              <a:t> </a:t>
            </a:r>
            <a:r>
              <a:rPr lang="de-DE" sz="2400" dirty="0" err="1"/>
              <a:t>određenom</a:t>
            </a:r>
            <a:r>
              <a:rPr lang="de-DE" sz="2400" dirty="0"/>
              <a:t> </a:t>
            </a:r>
            <a:r>
              <a:rPr lang="de-DE" sz="2400" dirty="0" err="1"/>
              <a:t>tužbom</a:t>
            </a:r>
            <a:r>
              <a:rPr lang="de-DE" sz="2400" dirty="0"/>
              <a:t> </a:t>
            </a:r>
            <a:r>
              <a:rPr lang="de-DE" sz="2400" dirty="0" err="1"/>
              <a:t>iz</a:t>
            </a:r>
            <a:r>
              <a:rPr lang="de-DE" sz="2400" dirty="0"/>
              <a:t> </a:t>
            </a:r>
            <a:r>
              <a:rPr lang="de-DE" sz="2400" dirty="0" err="1"/>
              <a:t>člana</a:t>
            </a:r>
            <a:r>
              <a:rPr lang="de-DE" sz="2400" dirty="0"/>
              <a:t> 453a. </a:t>
            </a:r>
            <a:r>
              <a:rPr lang="de-DE" sz="2400" dirty="0" err="1"/>
              <a:t>stav</a:t>
            </a:r>
            <a:r>
              <a:rPr lang="de-DE" sz="2400" dirty="0"/>
              <a:t> 1. </a:t>
            </a:r>
            <a:r>
              <a:rPr lang="de-DE" sz="2400" dirty="0" err="1"/>
              <a:t>ovog</a:t>
            </a:r>
            <a:r>
              <a:rPr lang="de-DE" sz="2400" dirty="0"/>
              <a:t> </a:t>
            </a:r>
            <a:r>
              <a:rPr lang="de-DE" sz="2400" dirty="0" err="1"/>
              <a:t>zakona</a:t>
            </a:r>
            <a:r>
              <a:rPr lang="de-DE" sz="2400" dirty="0"/>
              <a:t> </a:t>
            </a:r>
            <a:r>
              <a:rPr lang="de-DE" sz="2400" dirty="0" err="1"/>
              <a:t>mogu</a:t>
            </a:r>
            <a:r>
              <a:rPr lang="de-DE" sz="2400" dirty="0"/>
              <a:t> se </a:t>
            </a:r>
            <a:r>
              <a:rPr lang="de-DE" sz="2400" dirty="0" err="1"/>
              <a:t>kao</a:t>
            </a:r>
            <a:r>
              <a:rPr lang="de-DE" sz="2400" dirty="0"/>
              <a:t> </a:t>
            </a:r>
            <a:r>
              <a:rPr lang="de-DE" sz="2400" dirty="0" err="1"/>
              <a:t>umješači</a:t>
            </a:r>
            <a:r>
              <a:rPr lang="de-DE" sz="2400" dirty="0"/>
              <a:t> </a:t>
            </a:r>
            <a:r>
              <a:rPr lang="de-DE" sz="2400" dirty="0" err="1"/>
              <a:t>sa</a:t>
            </a:r>
            <a:r>
              <a:rPr lang="de-DE" sz="2400" dirty="0"/>
              <a:t> </a:t>
            </a:r>
            <a:r>
              <a:rPr lang="de-DE" sz="2400" dirty="0" err="1"/>
              <a:t>položajem</a:t>
            </a:r>
            <a:r>
              <a:rPr lang="de-DE" sz="2400" dirty="0"/>
              <a:t> </a:t>
            </a:r>
            <a:r>
              <a:rPr lang="de-DE" sz="2400" dirty="0" err="1"/>
              <a:t>jedinstvenog</a:t>
            </a:r>
            <a:r>
              <a:rPr lang="de-DE" sz="2400" dirty="0"/>
              <a:t> </a:t>
            </a:r>
            <a:r>
              <a:rPr lang="de-DE" sz="2400" dirty="0" err="1"/>
              <a:t>suparničara</a:t>
            </a:r>
            <a:r>
              <a:rPr lang="de-DE" sz="2400" dirty="0"/>
              <a:t> na </a:t>
            </a:r>
            <a:r>
              <a:rPr lang="de-DE" sz="2400" dirty="0" err="1"/>
              <a:t>strani</a:t>
            </a:r>
            <a:r>
              <a:rPr lang="de-DE" sz="2400" dirty="0"/>
              <a:t> </a:t>
            </a:r>
            <a:r>
              <a:rPr lang="de-DE" sz="2400" dirty="0" err="1"/>
              <a:t>tužioca</a:t>
            </a:r>
            <a:r>
              <a:rPr lang="de-DE" sz="2400" dirty="0"/>
              <a:t>, </a:t>
            </a:r>
            <a:r>
              <a:rPr lang="de-DE" sz="2400" dirty="0" err="1"/>
              <a:t>ako</a:t>
            </a:r>
            <a:r>
              <a:rPr lang="de-DE" sz="2400" dirty="0"/>
              <a:t> se on </a:t>
            </a:r>
            <a:r>
              <a:rPr lang="de-DE" sz="2400" dirty="0" err="1"/>
              <a:t>sa</a:t>
            </a:r>
            <a:r>
              <a:rPr lang="de-DE" sz="2400" dirty="0"/>
              <a:t> tim </a:t>
            </a:r>
            <a:r>
              <a:rPr lang="de-DE" sz="2400" dirty="0" err="1"/>
              <a:t>saglasi</a:t>
            </a:r>
            <a:r>
              <a:rPr lang="de-DE" sz="2400" dirty="0"/>
              <a:t>, </a:t>
            </a:r>
            <a:r>
              <a:rPr lang="de-DE" sz="2400" dirty="0" err="1"/>
              <a:t>umiješati</a:t>
            </a:r>
            <a:r>
              <a:rPr lang="de-DE" sz="2400" dirty="0"/>
              <a:t> i </a:t>
            </a:r>
            <a:r>
              <a:rPr lang="de-DE" sz="2400" dirty="0" err="1"/>
              <a:t>drugi</a:t>
            </a:r>
            <a:r>
              <a:rPr lang="de-DE" sz="2400" dirty="0"/>
              <a:t> </a:t>
            </a:r>
            <a:r>
              <a:rPr lang="de-DE" sz="2400" dirty="0" err="1"/>
              <a:t>ovlašteni</a:t>
            </a:r>
            <a:r>
              <a:rPr lang="de-DE" sz="2400" dirty="0"/>
              <a:t> </a:t>
            </a:r>
            <a:r>
              <a:rPr lang="de-DE" sz="2400" dirty="0" err="1"/>
              <a:t>podnosioci</a:t>
            </a:r>
            <a:r>
              <a:rPr lang="de-DE" sz="2400" dirty="0"/>
              <a:t> </a:t>
            </a:r>
            <a:r>
              <a:rPr lang="de-DE" sz="2400" dirty="0" err="1"/>
              <a:t>takve</a:t>
            </a:r>
            <a:r>
              <a:rPr lang="de-DE" sz="2400" dirty="0"/>
              <a:t> </a:t>
            </a:r>
            <a:r>
              <a:rPr lang="de-DE" sz="2400" dirty="0" err="1"/>
              <a:t>tužbe</a:t>
            </a:r>
            <a:r>
              <a:rPr lang="de-DE" sz="2400" dirty="0"/>
              <a:t>. U </a:t>
            </a:r>
            <a:r>
              <a:rPr lang="de-DE" sz="2400" dirty="0" err="1"/>
              <a:t>taj</a:t>
            </a:r>
            <a:r>
              <a:rPr lang="de-DE" sz="2400" dirty="0"/>
              <a:t> </a:t>
            </a:r>
            <a:r>
              <a:rPr lang="de-DE" sz="2400" dirty="0" err="1"/>
              <a:t>postupak</a:t>
            </a:r>
            <a:r>
              <a:rPr lang="de-DE" sz="2400" dirty="0"/>
              <a:t> </a:t>
            </a:r>
            <a:r>
              <a:rPr lang="de-DE" sz="2400" dirty="0" err="1"/>
              <a:t>mogu</a:t>
            </a:r>
            <a:r>
              <a:rPr lang="de-DE" sz="2400" dirty="0"/>
              <a:t> se </a:t>
            </a:r>
            <a:r>
              <a:rPr lang="de-DE" sz="2400" dirty="0" err="1"/>
              <a:t>umiješati</a:t>
            </a:r>
            <a:r>
              <a:rPr lang="de-DE" sz="2400" dirty="0"/>
              <a:t> </a:t>
            </a:r>
            <a:r>
              <a:rPr lang="de-DE" sz="2400" dirty="0" err="1"/>
              <a:t>kao</a:t>
            </a:r>
            <a:r>
              <a:rPr lang="de-DE" sz="2400" dirty="0"/>
              <a:t> </a:t>
            </a:r>
            <a:r>
              <a:rPr lang="de-DE" sz="2400" dirty="0" err="1"/>
              <a:t>umješači</a:t>
            </a:r>
            <a:r>
              <a:rPr lang="de-DE" sz="2400" dirty="0"/>
              <a:t> i </a:t>
            </a:r>
            <a:r>
              <a:rPr lang="de-DE" sz="2400" dirty="0" err="1"/>
              <a:t>fizička</a:t>
            </a:r>
            <a:r>
              <a:rPr lang="de-DE" sz="2400" dirty="0"/>
              <a:t> i </a:t>
            </a:r>
            <a:r>
              <a:rPr lang="de-DE" sz="2400" dirty="0" err="1"/>
              <a:t>pravna</a:t>
            </a:r>
            <a:r>
              <a:rPr lang="de-DE" sz="2400" dirty="0"/>
              <a:t> </a:t>
            </a:r>
            <a:r>
              <a:rPr lang="de-DE" sz="2400" dirty="0" err="1"/>
              <a:t>lica</a:t>
            </a:r>
            <a:r>
              <a:rPr lang="de-DE" sz="2400" dirty="0"/>
              <a:t> </a:t>
            </a:r>
            <a:r>
              <a:rPr lang="de-DE" sz="2400" dirty="0" err="1"/>
              <a:t>radi</a:t>
            </a:r>
            <a:r>
              <a:rPr lang="de-DE" sz="2400" dirty="0"/>
              <a:t> </a:t>
            </a:r>
            <a:r>
              <a:rPr lang="de-DE" sz="2400" dirty="0" err="1"/>
              <a:t>zaštite</a:t>
            </a:r>
            <a:r>
              <a:rPr lang="de-DE" sz="2400" dirty="0"/>
              <a:t> </a:t>
            </a:r>
            <a:r>
              <a:rPr lang="de-DE" sz="2400" dirty="0" err="1"/>
              <a:t>čijih</a:t>
            </a:r>
            <a:r>
              <a:rPr lang="de-DE" sz="2400" dirty="0"/>
              <a:t> je </a:t>
            </a:r>
            <a:r>
              <a:rPr lang="de-DE" sz="2400" dirty="0" err="1"/>
              <a:t>kolektivnih</a:t>
            </a:r>
            <a:r>
              <a:rPr lang="de-DE" sz="2400" dirty="0"/>
              <a:t> </a:t>
            </a:r>
            <a:r>
              <a:rPr lang="de-DE" sz="2400" dirty="0" err="1"/>
              <a:t>interesa</a:t>
            </a:r>
            <a:r>
              <a:rPr lang="de-DE" sz="2400" dirty="0"/>
              <a:t> </a:t>
            </a:r>
            <a:r>
              <a:rPr lang="de-DE" sz="2400" dirty="0" err="1"/>
              <a:t>tužba</a:t>
            </a:r>
            <a:r>
              <a:rPr lang="de-DE" sz="2400" dirty="0"/>
              <a:t> </a:t>
            </a:r>
            <a:r>
              <a:rPr lang="de-DE" sz="2400" dirty="0" err="1"/>
              <a:t>iz</a:t>
            </a:r>
            <a:r>
              <a:rPr lang="de-DE" sz="2400" dirty="0"/>
              <a:t> </a:t>
            </a:r>
            <a:r>
              <a:rPr lang="de-DE" sz="2400" dirty="0" err="1"/>
              <a:t>člana</a:t>
            </a:r>
            <a:r>
              <a:rPr lang="de-DE" sz="2400" dirty="0"/>
              <a:t> 453a. </a:t>
            </a:r>
            <a:r>
              <a:rPr lang="de-DE" sz="2400" dirty="0" err="1"/>
              <a:t>stav</a:t>
            </a:r>
            <a:r>
              <a:rPr lang="de-DE" sz="2400" dirty="0"/>
              <a:t> 1. </a:t>
            </a:r>
            <a:r>
              <a:rPr lang="de-DE" sz="2400" dirty="0" err="1"/>
              <a:t>ovog</a:t>
            </a:r>
            <a:r>
              <a:rPr lang="de-DE" sz="2400" dirty="0"/>
              <a:t> </a:t>
            </a:r>
            <a:r>
              <a:rPr lang="de-DE" sz="2400" dirty="0" err="1"/>
              <a:t>zakona</a:t>
            </a:r>
            <a:r>
              <a:rPr lang="de-DE" sz="2400" dirty="0"/>
              <a:t> </a:t>
            </a:r>
            <a:r>
              <a:rPr lang="de-DE" sz="2400" dirty="0" err="1"/>
              <a:t>podnesena</a:t>
            </a:r>
            <a:r>
              <a:rPr lang="de-DE" sz="2400" dirty="0"/>
              <a:t>. 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4526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841795-B1CD-4D74-96DD-F698D0E76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Različite </a:t>
            </a:r>
            <a:r>
              <a:rPr lang="bs-Latn-BA" dirty="0" err="1"/>
              <a:t>mogućnosti</a:t>
            </a:r>
            <a:r>
              <a:rPr lang="bs-Latn-BA" dirty="0"/>
              <a:t> :</a:t>
            </a:r>
            <a:br>
              <a:rPr lang="bs-Latn-BA" dirty="0"/>
            </a:br>
            <a:r>
              <a:rPr lang="bs-Latn-BA" dirty="0"/>
              <a:t>jeftino ≠ efikasno, ili?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07AD2FD-7BD0-49FB-A844-93B02053E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7765" y="2077278"/>
            <a:ext cx="9506847" cy="4156612"/>
          </a:xfrm>
        </p:spPr>
        <p:txBody>
          <a:bodyPr/>
          <a:lstStyle/>
          <a:p>
            <a:r>
              <a:rPr lang="bs-Latn-BA" sz="2400" dirty="0"/>
              <a:t>Žalba </a:t>
            </a:r>
            <a:r>
              <a:rPr lang="bs-Latn-BA" sz="2400" dirty="0" err="1"/>
              <a:t>Ombudsmenu</a:t>
            </a:r>
            <a:r>
              <a:rPr lang="bs-Latn-BA" sz="2400" dirty="0"/>
              <a:t> za ljudska prava</a:t>
            </a:r>
          </a:p>
          <a:p>
            <a:r>
              <a:rPr lang="bs-Latn-BA" sz="2400" dirty="0"/>
              <a:t>Individualna apelacija Ustavnom sudu BiH</a:t>
            </a:r>
          </a:p>
          <a:p>
            <a:r>
              <a:rPr lang="bs-Latn-BA" sz="2400" dirty="0"/>
              <a:t>Prijava inspekciji</a:t>
            </a:r>
          </a:p>
          <a:p>
            <a:r>
              <a:rPr lang="bs-Latn-BA" sz="2400" dirty="0"/>
              <a:t>Podizanje kolektivne tužbe:</a:t>
            </a:r>
          </a:p>
          <a:p>
            <a:pPr>
              <a:buAutoNum type="alphaLcParenR"/>
            </a:pPr>
            <a:r>
              <a:rPr lang="bs-Latn-BA" sz="2400" dirty="0"/>
              <a:t>U upravnom sporu</a:t>
            </a:r>
          </a:p>
          <a:p>
            <a:pPr>
              <a:buAutoNum type="alphaLcParenR"/>
            </a:pPr>
            <a:r>
              <a:rPr lang="bs-Latn-BA" sz="2400" dirty="0"/>
              <a:t>U građanskom sporu</a:t>
            </a:r>
          </a:p>
          <a:p>
            <a:pPr>
              <a:buAutoNum type="alphaLcParenR"/>
            </a:pPr>
            <a:r>
              <a:rPr lang="bs-Latn-BA" sz="2400" i="1" dirty="0" err="1"/>
              <a:t>Actio</a:t>
            </a:r>
            <a:r>
              <a:rPr lang="bs-Latn-BA" sz="2400" i="1" dirty="0"/>
              <a:t> </a:t>
            </a:r>
            <a:r>
              <a:rPr lang="bs-Latn-BA" sz="2400" i="1" dirty="0" err="1"/>
              <a:t>popularis</a:t>
            </a:r>
            <a:endParaRPr lang="bs-Latn-BA" sz="2400" i="1" dirty="0"/>
          </a:p>
          <a:p>
            <a:pPr marL="0" indent="0">
              <a:buNone/>
            </a:pPr>
            <a:r>
              <a:rPr lang="bs-Latn-BA" sz="2400" i="1" dirty="0"/>
              <a:t>Neki alternativni način?</a:t>
            </a:r>
          </a:p>
          <a:p>
            <a:pPr marL="0" indent="0">
              <a:buNone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82356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8B1076-F323-41B1-930E-FCD24C525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7765" y="377687"/>
            <a:ext cx="9506847" cy="1755913"/>
          </a:xfrm>
        </p:spPr>
        <p:txBody>
          <a:bodyPr>
            <a:normAutofit/>
          </a:bodyPr>
          <a:lstStyle/>
          <a:p>
            <a:r>
              <a:rPr lang="bs-Latn-BA" dirty="0" err="1"/>
              <a:t>Actio</a:t>
            </a:r>
            <a:r>
              <a:rPr lang="bs-Latn-BA" dirty="0"/>
              <a:t> </a:t>
            </a:r>
            <a:r>
              <a:rPr lang="bs-Latn-BA" dirty="0" err="1"/>
              <a:t>popularis</a:t>
            </a:r>
            <a:r>
              <a:rPr lang="bs-Latn-BA" dirty="0"/>
              <a:t> – „ekološka tužba“ – Zakon o obligacionim odnosima (ZOO)</a:t>
            </a:r>
            <a:br>
              <a:rPr lang="bs-Latn-BA" dirty="0"/>
            </a:br>
            <a:r>
              <a:rPr lang="bs-Latn-BA" dirty="0"/>
              <a:t>tzv. </a:t>
            </a:r>
            <a:r>
              <a:rPr lang="bs-Latn-BA" dirty="0" err="1"/>
              <a:t>actio</a:t>
            </a:r>
            <a:r>
              <a:rPr lang="bs-Latn-BA" dirty="0"/>
              <a:t> </a:t>
            </a:r>
            <a:r>
              <a:rPr lang="bs-Latn-BA" dirty="0" err="1"/>
              <a:t>polularis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660BD5-ADF7-4BE2-BBDF-F8302FE60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505" y="2266122"/>
            <a:ext cx="10048460" cy="4144616"/>
          </a:xfrm>
        </p:spPr>
        <p:txBody>
          <a:bodyPr>
            <a:normAutofit fontScale="92500" lnSpcReduction="20000"/>
          </a:bodyPr>
          <a:lstStyle/>
          <a:p>
            <a:r>
              <a:rPr lang="bs-Latn-BA" sz="2000" dirty="0"/>
              <a:t>Čl. 156 ZOO: Zahtjev da se otkloni opasnost od štete</a:t>
            </a:r>
          </a:p>
          <a:p>
            <a:r>
              <a:rPr lang="de-DE" sz="2000" dirty="0"/>
              <a:t>(1) </a:t>
            </a:r>
            <a:r>
              <a:rPr lang="de-DE" sz="2000" dirty="0" err="1"/>
              <a:t>Svako</a:t>
            </a:r>
            <a:r>
              <a:rPr lang="de-DE" sz="2000" dirty="0"/>
              <a:t> </a:t>
            </a:r>
            <a:r>
              <a:rPr lang="de-DE" sz="2000" dirty="0" err="1"/>
              <a:t>mo</a:t>
            </a:r>
            <a:r>
              <a:rPr lang="bs-Latn-BA" sz="2000" dirty="0"/>
              <a:t>ž</a:t>
            </a:r>
            <a:r>
              <a:rPr lang="de-DE" sz="2000" dirty="0"/>
              <a:t>e </a:t>
            </a:r>
            <a:r>
              <a:rPr lang="de-DE" sz="2000" dirty="0" err="1"/>
              <a:t>zahtijevati</a:t>
            </a:r>
            <a:r>
              <a:rPr lang="de-DE" sz="2000" dirty="0"/>
              <a:t> </a:t>
            </a:r>
            <a:r>
              <a:rPr lang="de-DE" sz="2000" dirty="0" err="1"/>
              <a:t>od</a:t>
            </a:r>
            <a:r>
              <a:rPr lang="de-DE" sz="2000" dirty="0"/>
              <a:t> </a:t>
            </a:r>
            <a:r>
              <a:rPr lang="de-DE" sz="2000" dirty="0" err="1"/>
              <a:t>drugoga</a:t>
            </a:r>
            <a:r>
              <a:rPr lang="de-DE" sz="2000" dirty="0"/>
              <a:t> da </a:t>
            </a:r>
            <a:r>
              <a:rPr lang="de-DE" sz="2000" dirty="0" err="1"/>
              <a:t>ukloni</a:t>
            </a:r>
            <a:r>
              <a:rPr lang="de-DE" sz="2000" dirty="0"/>
              <a:t> </a:t>
            </a:r>
            <a:r>
              <a:rPr lang="de-DE" sz="2000" dirty="0" err="1"/>
              <a:t>izvor</a:t>
            </a:r>
            <a:r>
              <a:rPr lang="de-DE" sz="2000" dirty="0"/>
              <a:t> </a:t>
            </a:r>
            <a:r>
              <a:rPr lang="de-DE" sz="2000" dirty="0" err="1"/>
              <a:t>opasnosti</a:t>
            </a:r>
            <a:r>
              <a:rPr lang="de-DE" sz="2000" dirty="0"/>
              <a:t> </a:t>
            </a:r>
            <a:r>
              <a:rPr lang="de-DE" sz="2000" dirty="0" err="1"/>
              <a:t>od</a:t>
            </a:r>
            <a:r>
              <a:rPr lang="de-DE" sz="2000" dirty="0"/>
              <a:t> </a:t>
            </a:r>
            <a:r>
              <a:rPr lang="de-DE" sz="2000" dirty="0" err="1"/>
              <a:t>koga</a:t>
            </a:r>
            <a:r>
              <a:rPr lang="de-DE" sz="2000" dirty="0"/>
              <a:t> </a:t>
            </a:r>
            <a:r>
              <a:rPr lang="de-DE" sz="2000" dirty="0" err="1"/>
              <a:t>prijeti</a:t>
            </a:r>
            <a:r>
              <a:rPr lang="de-DE" sz="2000" dirty="0"/>
              <a:t> </a:t>
            </a:r>
            <a:r>
              <a:rPr lang="de-DE" sz="2000" dirty="0" err="1"/>
              <a:t>znatnija</a:t>
            </a:r>
            <a:r>
              <a:rPr lang="de-DE" sz="2000" dirty="0"/>
              <a:t> </a:t>
            </a:r>
            <a:r>
              <a:rPr lang="bs-Latn-BA" sz="2000" dirty="0"/>
              <a:t>š</a:t>
            </a:r>
            <a:r>
              <a:rPr lang="de-DE" sz="2000" dirty="0" err="1"/>
              <a:t>teta</a:t>
            </a:r>
            <a:r>
              <a:rPr lang="de-DE" sz="2000" dirty="0"/>
              <a:t> </a:t>
            </a:r>
            <a:r>
              <a:rPr lang="de-DE" sz="2000" dirty="0" err="1"/>
              <a:t>njemu</a:t>
            </a:r>
            <a:r>
              <a:rPr lang="de-DE" sz="2000" dirty="0"/>
              <a:t> </a:t>
            </a:r>
            <a:r>
              <a:rPr lang="de-DE" sz="2000" dirty="0" err="1"/>
              <a:t>ili</a:t>
            </a:r>
            <a:r>
              <a:rPr lang="de-DE" sz="2000" dirty="0"/>
              <a:t> </a:t>
            </a:r>
            <a:r>
              <a:rPr lang="de-DE" sz="2000" dirty="0" err="1"/>
              <a:t>neodre</a:t>
            </a:r>
            <a:r>
              <a:rPr lang="bs-Latn-BA" sz="2000" dirty="0"/>
              <a:t>đ</a:t>
            </a:r>
            <a:r>
              <a:rPr lang="de-DE" sz="2000" dirty="0" err="1"/>
              <a:t>enom</a:t>
            </a:r>
            <a:r>
              <a:rPr lang="de-DE" sz="2000" dirty="0"/>
              <a:t> </a:t>
            </a:r>
            <a:r>
              <a:rPr lang="de-DE" sz="2000" dirty="0" err="1"/>
              <a:t>broju</a:t>
            </a:r>
            <a:r>
              <a:rPr lang="de-DE" sz="2000" dirty="0"/>
              <a:t> </a:t>
            </a:r>
            <a:r>
              <a:rPr lang="de-DE" sz="2000" dirty="0" err="1"/>
              <a:t>lica</a:t>
            </a:r>
            <a:r>
              <a:rPr lang="de-DE" sz="2000" dirty="0"/>
              <a:t>, </a:t>
            </a:r>
            <a:r>
              <a:rPr lang="de-DE" sz="2000" dirty="0" err="1"/>
              <a:t>kao</a:t>
            </a:r>
            <a:r>
              <a:rPr lang="de-DE" sz="2000" dirty="0"/>
              <a:t> i da se </a:t>
            </a:r>
            <a:r>
              <a:rPr lang="de-DE" sz="2000" dirty="0" err="1"/>
              <a:t>uzdr</a:t>
            </a:r>
            <a:r>
              <a:rPr lang="bs-Latn-BA" sz="2000" dirty="0"/>
              <a:t>ž</a:t>
            </a:r>
            <a:r>
              <a:rPr lang="de-DE" sz="2000" dirty="0"/>
              <a:t>i </a:t>
            </a:r>
            <a:r>
              <a:rPr lang="de-DE" sz="2000" dirty="0" err="1"/>
              <a:t>od</a:t>
            </a:r>
            <a:r>
              <a:rPr lang="de-DE" sz="2000" dirty="0"/>
              <a:t> </a:t>
            </a:r>
            <a:r>
              <a:rPr lang="de-DE" sz="2000" dirty="0" err="1"/>
              <a:t>djelatnosti</a:t>
            </a:r>
            <a:r>
              <a:rPr lang="de-DE" sz="2000" dirty="0"/>
              <a:t> </a:t>
            </a:r>
            <a:r>
              <a:rPr lang="de-DE" sz="2000" dirty="0" err="1"/>
              <a:t>od</a:t>
            </a:r>
            <a:r>
              <a:rPr lang="de-DE" sz="2000" dirty="0"/>
              <a:t> </a:t>
            </a:r>
            <a:r>
              <a:rPr lang="de-DE" sz="2000" dirty="0" err="1"/>
              <a:t>koje</a:t>
            </a:r>
            <a:r>
              <a:rPr lang="de-DE" sz="2000" dirty="0"/>
              <a:t> </a:t>
            </a:r>
            <a:r>
              <a:rPr lang="de-DE" sz="2000" dirty="0" err="1"/>
              <a:t>proizilazi</a:t>
            </a:r>
            <a:r>
              <a:rPr lang="de-DE" sz="2000" dirty="0"/>
              <a:t> </a:t>
            </a:r>
            <a:r>
              <a:rPr lang="de-DE" sz="2000" dirty="0" err="1"/>
              <a:t>uznemiravanje</a:t>
            </a:r>
            <a:r>
              <a:rPr lang="de-DE" sz="2000" dirty="0"/>
              <a:t> </a:t>
            </a:r>
            <a:r>
              <a:rPr lang="de-DE" sz="2000" dirty="0" err="1"/>
              <a:t>ili</a:t>
            </a:r>
            <a:r>
              <a:rPr lang="de-DE" sz="2000" dirty="0"/>
              <a:t> </a:t>
            </a:r>
            <a:r>
              <a:rPr lang="de-DE" sz="2000" dirty="0" err="1"/>
              <a:t>opasnost</a:t>
            </a:r>
            <a:r>
              <a:rPr lang="de-DE" sz="2000" dirty="0"/>
              <a:t> </a:t>
            </a:r>
            <a:r>
              <a:rPr lang="bs-Latn-BA" sz="2000" dirty="0"/>
              <a:t>š</a:t>
            </a:r>
            <a:r>
              <a:rPr lang="de-DE" sz="2000" dirty="0" err="1"/>
              <a:t>tete</a:t>
            </a:r>
            <a:r>
              <a:rPr lang="de-DE" sz="2000" dirty="0"/>
              <a:t>, </a:t>
            </a:r>
            <a:r>
              <a:rPr lang="de-DE" sz="2000" dirty="0" err="1"/>
              <a:t>ako</a:t>
            </a:r>
            <a:r>
              <a:rPr lang="de-DE" sz="2000" dirty="0"/>
              <a:t> se </a:t>
            </a:r>
            <a:r>
              <a:rPr lang="de-DE" sz="2000" dirty="0" err="1"/>
              <a:t>nastanak</a:t>
            </a:r>
            <a:r>
              <a:rPr lang="de-DE" sz="2000" dirty="0"/>
              <a:t> </a:t>
            </a:r>
            <a:r>
              <a:rPr lang="de-DE" sz="2000" dirty="0" err="1"/>
              <a:t>uznemiravanja</a:t>
            </a:r>
            <a:r>
              <a:rPr lang="de-DE" sz="2000" dirty="0"/>
              <a:t> </a:t>
            </a:r>
            <a:r>
              <a:rPr lang="de-DE" sz="2000" dirty="0" err="1"/>
              <a:t>ili</a:t>
            </a:r>
            <a:r>
              <a:rPr lang="de-DE" sz="2000" dirty="0"/>
              <a:t> </a:t>
            </a:r>
            <a:r>
              <a:rPr lang="bs-Latn-BA" sz="2000" dirty="0"/>
              <a:t>š</a:t>
            </a:r>
            <a:r>
              <a:rPr lang="de-DE" sz="2000" dirty="0" err="1"/>
              <a:t>tete</a:t>
            </a:r>
            <a:r>
              <a:rPr lang="de-DE" sz="2000" dirty="0"/>
              <a:t> ne </a:t>
            </a:r>
            <a:r>
              <a:rPr lang="de-DE" sz="2000" dirty="0" err="1"/>
              <a:t>mo</a:t>
            </a:r>
            <a:r>
              <a:rPr lang="bs-Latn-BA" sz="2000" dirty="0"/>
              <a:t>ž</a:t>
            </a:r>
            <a:r>
              <a:rPr lang="de-DE" sz="2000" dirty="0"/>
              <a:t>e </a:t>
            </a:r>
            <a:r>
              <a:rPr lang="de-DE" sz="2000" dirty="0" err="1"/>
              <a:t>sprije</a:t>
            </a:r>
            <a:r>
              <a:rPr lang="bs-Latn-BA" sz="2000" dirty="0"/>
              <a:t>č</a:t>
            </a:r>
            <a:r>
              <a:rPr lang="de-DE" sz="2000" dirty="0" err="1"/>
              <a:t>iti</a:t>
            </a:r>
            <a:r>
              <a:rPr lang="de-DE" sz="2000" dirty="0"/>
              <a:t> </a:t>
            </a:r>
            <a:r>
              <a:rPr lang="de-DE" sz="2000" dirty="0" err="1"/>
              <a:t>odgovaraju</a:t>
            </a:r>
            <a:r>
              <a:rPr lang="bs-Latn-BA" sz="2000" dirty="0"/>
              <a:t>ć</a:t>
            </a:r>
            <a:r>
              <a:rPr lang="de-DE" sz="2000" dirty="0"/>
              <a:t>im </a:t>
            </a:r>
            <a:r>
              <a:rPr lang="de-DE" sz="2000" dirty="0" err="1"/>
              <a:t>mjerama</a:t>
            </a:r>
            <a:endParaRPr lang="bs-Latn-BA" sz="2000" dirty="0"/>
          </a:p>
          <a:p>
            <a:r>
              <a:rPr lang="de-DE" sz="2000" dirty="0"/>
              <a:t>(2) Sud </a:t>
            </a:r>
            <a:r>
              <a:rPr lang="bs-Latn-BA" sz="2000" dirty="0"/>
              <a:t>ć</a:t>
            </a:r>
            <a:r>
              <a:rPr lang="de-DE" sz="2000" dirty="0"/>
              <a:t>e na </a:t>
            </a:r>
            <a:r>
              <a:rPr lang="de-DE" sz="2000" dirty="0" err="1"/>
              <a:t>zahtjev</a:t>
            </a:r>
            <a:r>
              <a:rPr lang="de-DE" sz="2000" dirty="0"/>
              <a:t> </a:t>
            </a:r>
            <a:r>
              <a:rPr lang="de-DE" sz="2000" dirty="0" err="1"/>
              <a:t>zainteresovanog</a:t>
            </a:r>
            <a:r>
              <a:rPr lang="de-DE" sz="2000" dirty="0"/>
              <a:t> </a:t>
            </a:r>
            <a:r>
              <a:rPr lang="de-DE" sz="2000" dirty="0" err="1"/>
              <a:t>lica</a:t>
            </a:r>
            <a:r>
              <a:rPr lang="de-DE" sz="2000" dirty="0"/>
              <a:t> </a:t>
            </a:r>
            <a:r>
              <a:rPr lang="de-DE" sz="2000" dirty="0" err="1"/>
              <a:t>narediti</a:t>
            </a:r>
            <a:r>
              <a:rPr lang="de-DE" sz="2000" dirty="0"/>
              <a:t> da se </a:t>
            </a:r>
            <a:r>
              <a:rPr lang="de-DE" sz="2000" dirty="0" err="1"/>
              <a:t>preduzmu</a:t>
            </a:r>
            <a:r>
              <a:rPr lang="de-DE" sz="2000" dirty="0"/>
              <a:t> </a:t>
            </a:r>
            <a:r>
              <a:rPr lang="de-DE" sz="2000" dirty="0" err="1"/>
              <a:t>odgovaraju</a:t>
            </a:r>
            <a:r>
              <a:rPr lang="bs-Latn-BA" sz="2000" dirty="0"/>
              <a:t>ć</a:t>
            </a:r>
            <a:r>
              <a:rPr lang="de-DE" sz="2000" dirty="0"/>
              <a:t>e </a:t>
            </a:r>
            <a:r>
              <a:rPr lang="de-DE" sz="2000" dirty="0" err="1"/>
              <a:t>mjere</a:t>
            </a:r>
            <a:r>
              <a:rPr lang="de-DE" sz="2000" dirty="0"/>
              <a:t> </a:t>
            </a:r>
            <a:r>
              <a:rPr lang="de-DE" sz="2000" dirty="0" err="1"/>
              <a:t>za</a:t>
            </a:r>
            <a:r>
              <a:rPr lang="de-DE" sz="2000" dirty="0"/>
              <a:t> </a:t>
            </a:r>
            <a:r>
              <a:rPr lang="de-DE" sz="2000" dirty="0" err="1"/>
              <a:t>spre</a:t>
            </a:r>
            <a:r>
              <a:rPr lang="bs-Latn-BA" sz="2000" dirty="0"/>
              <a:t>č</a:t>
            </a:r>
            <a:r>
              <a:rPr lang="de-DE" sz="2000" dirty="0" err="1"/>
              <a:t>avanje</a:t>
            </a:r>
            <a:r>
              <a:rPr lang="de-DE" sz="2000" dirty="0"/>
              <a:t> </a:t>
            </a:r>
            <a:r>
              <a:rPr lang="de-DE" sz="2000" dirty="0" err="1"/>
              <a:t>nastanka</a:t>
            </a:r>
            <a:r>
              <a:rPr lang="de-DE" sz="2000" dirty="0"/>
              <a:t> </a:t>
            </a:r>
            <a:r>
              <a:rPr lang="bs-Latn-BA" sz="2000" dirty="0"/>
              <a:t>š</a:t>
            </a:r>
            <a:r>
              <a:rPr lang="de-DE" sz="2000" dirty="0" err="1"/>
              <a:t>tete</a:t>
            </a:r>
            <a:r>
              <a:rPr lang="de-DE" sz="2000" dirty="0"/>
              <a:t> </a:t>
            </a:r>
            <a:r>
              <a:rPr lang="de-DE" sz="2000" dirty="0" err="1"/>
              <a:t>ili</a:t>
            </a:r>
            <a:r>
              <a:rPr lang="de-DE" sz="2000" dirty="0"/>
              <a:t> </a:t>
            </a:r>
            <a:r>
              <a:rPr lang="de-DE" sz="2000" dirty="0" err="1"/>
              <a:t>uznemiravanja</a:t>
            </a:r>
            <a:r>
              <a:rPr lang="de-DE" sz="2000" dirty="0"/>
              <a:t>, </a:t>
            </a:r>
            <a:r>
              <a:rPr lang="de-DE" sz="2000" dirty="0" err="1"/>
              <a:t>ili</a:t>
            </a:r>
            <a:r>
              <a:rPr lang="de-DE" sz="2000" dirty="0"/>
              <a:t> da se </a:t>
            </a:r>
            <a:r>
              <a:rPr lang="de-DE" sz="2000" dirty="0" err="1"/>
              <a:t>otkloni</a:t>
            </a:r>
            <a:r>
              <a:rPr lang="de-DE" sz="2000" dirty="0"/>
              <a:t> </a:t>
            </a:r>
            <a:r>
              <a:rPr lang="de-DE" sz="2000" dirty="0" err="1"/>
              <a:t>izvor</a:t>
            </a:r>
            <a:r>
              <a:rPr lang="de-DE" sz="2000" dirty="0"/>
              <a:t> </a:t>
            </a:r>
            <a:r>
              <a:rPr lang="de-DE" sz="2000" dirty="0" err="1"/>
              <a:t>opasnosti</a:t>
            </a:r>
            <a:r>
              <a:rPr lang="de-DE" sz="2000" dirty="0"/>
              <a:t>, na </a:t>
            </a:r>
            <a:r>
              <a:rPr lang="de-DE" sz="2000" dirty="0" err="1"/>
              <a:t>tro</a:t>
            </a:r>
            <a:r>
              <a:rPr lang="bs-Latn-BA" sz="2000" dirty="0"/>
              <a:t>š</a:t>
            </a:r>
            <a:r>
              <a:rPr lang="de-DE" sz="2000" dirty="0" err="1"/>
              <a:t>ak</a:t>
            </a:r>
            <a:r>
              <a:rPr lang="de-DE" sz="2000" dirty="0"/>
              <a:t> </a:t>
            </a:r>
            <a:r>
              <a:rPr lang="de-DE" sz="2000" dirty="0" err="1"/>
              <a:t>dr</a:t>
            </a:r>
            <a:r>
              <a:rPr lang="bs-Latn-BA" sz="2000" dirty="0"/>
              <a:t>ž</a:t>
            </a:r>
            <a:r>
              <a:rPr lang="de-DE" sz="2000" dirty="0" err="1"/>
              <a:t>aoca</a:t>
            </a:r>
            <a:r>
              <a:rPr lang="de-DE" sz="2000" dirty="0"/>
              <a:t> </a:t>
            </a:r>
            <a:r>
              <a:rPr lang="de-DE" sz="2000" dirty="0" err="1"/>
              <a:t>izvora</a:t>
            </a:r>
            <a:r>
              <a:rPr lang="de-DE" sz="2000" dirty="0"/>
              <a:t> </a:t>
            </a:r>
            <a:r>
              <a:rPr lang="de-DE" sz="2000" dirty="0" err="1"/>
              <a:t>opasnosti</a:t>
            </a:r>
            <a:r>
              <a:rPr lang="de-DE" sz="2000" dirty="0"/>
              <a:t>, </a:t>
            </a:r>
            <a:r>
              <a:rPr lang="de-DE" sz="2000" dirty="0" err="1"/>
              <a:t>ako</a:t>
            </a:r>
            <a:r>
              <a:rPr lang="de-DE" sz="2000" dirty="0"/>
              <a:t> </a:t>
            </a:r>
            <a:r>
              <a:rPr lang="de-DE" sz="2000" dirty="0" err="1"/>
              <a:t>ovaj</a:t>
            </a:r>
            <a:r>
              <a:rPr lang="de-DE" sz="2000" dirty="0"/>
              <a:t> sam </a:t>
            </a:r>
            <a:r>
              <a:rPr lang="de-DE" sz="2000" dirty="0" err="1"/>
              <a:t>to</a:t>
            </a:r>
            <a:r>
              <a:rPr lang="de-DE" sz="2000" dirty="0"/>
              <a:t> ne u</a:t>
            </a:r>
            <a:r>
              <a:rPr lang="bs-Latn-BA" sz="2000" dirty="0"/>
              <a:t>č</a:t>
            </a:r>
            <a:r>
              <a:rPr lang="de-DE" sz="2000" dirty="0" err="1"/>
              <a:t>ini</a:t>
            </a:r>
            <a:r>
              <a:rPr lang="de-DE" sz="2000" dirty="0"/>
              <a:t>.</a:t>
            </a:r>
            <a:endParaRPr lang="bs-Latn-BA" sz="2000" dirty="0"/>
          </a:p>
          <a:p>
            <a:r>
              <a:rPr lang="de-DE" sz="2000" dirty="0"/>
              <a:t> (3) </a:t>
            </a:r>
            <a:r>
              <a:rPr lang="de-DE" sz="2000" dirty="0" err="1"/>
              <a:t>Ako</a:t>
            </a:r>
            <a:r>
              <a:rPr lang="de-DE" sz="2000" dirty="0"/>
              <a:t> </a:t>
            </a:r>
            <a:r>
              <a:rPr lang="bs-Latn-BA" sz="2000" dirty="0"/>
              <a:t>š</a:t>
            </a:r>
            <a:r>
              <a:rPr lang="de-DE" sz="2000" dirty="0" err="1"/>
              <a:t>teta</a:t>
            </a:r>
            <a:r>
              <a:rPr lang="de-DE" sz="2000" dirty="0"/>
              <a:t> </a:t>
            </a:r>
            <a:r>
              <a:rPr lang="de-DE" sz="2000" dirty="0" err="1"/>
              <a:t>nastane</a:t>
            </a:r>
            <a:r>
              <a:rPr lang="de-DE" sz="2000" dirty="0"/>
              <a:t> u </a:t>
            </a:r>
            <a:r>
              <a:rPr lang="de-DE" sz="2000" dirty="0" err="1"/>
              <a:t>obavljanju</a:t>
            </a:r>
            <a:r>
              <a:rPr lang="de-DE" sz="2000" dirty="0"/>
              <a:t> </a:t>
            </a:r>
            <a:r>
              <a:rPr lang="de-DE" sz="2000" dirty="0" err="1"/>
              <a:t>op</a:t>
            </a:r>
            <a:r>
              <a:rPr lang="bs-Latn-BA" sz="2000" dirty="0"/>
              <a:t>š</a:t>
            </a:r>
            <a:r>
              <a:rPr lang="de-DE" sz="2000" dirty="0" err="1"/>
              <a:t>tekorisne</a:t>
            </a:r>
            <a:r>
              <a:rPr lang="de-DE" sz="2000" dirty="0"/>
              <a:t> </a:t>
            </a:r>
            <a:r>
              <a:rPr lang="de-DE" sz="2000" dirty="0" err="1"/>
              <a:t>djelatnosti</a:t>
            </a:r>
            <a:r>
              <a:rPr lang="de-DE" sz="2000" dirty="0"/>
              <a:t> </a:t>
            </a:r>
            <a:r>
              <a:rPr lang="de-DE" sz="2000" dirty="0" err="1"/>
              <a:t>za</a:t>
            </a:r>
            <a:r>
              <a:rPr lang="de-DE" sz="2000" dirty="0"/>
              <a:t> </a:t>
            </a:r>
            <a:r>
              <a:rPr lang="de-DE" sz="2000" dirty="0" err="1"/>
              <a:t>koju</a:t>
            </a:r>
            <a:r>
              <a:rPr lang="de-DE" sz="2000" dirty="0"/>
              <a:t> je </a:t>
            </a:r>
            <a:r>
              <a:rPr lang="de-DE" sz="2000" dirty="0" err="1"/>
              <a:t>dobijena</a:t>
            </a:r>
            <a:r>
              <a:rPr lang="de-DE" sz="2000" dirty="0"/>
              <a:t> </a:t>
            </a:r>
            <a:r>
              <a:rPr lang="de-DE" sz="2000" dirty="0" err="1"/>
              <a:t>dozvola</a:t>
            </a:r>
            <a:r>
              <a:rPr lang="de-DE" sz="2000" dirty="0"/>
              <a:t> nadle</a:t>
            </a:r>
            <a:r>
              <a:rPr lang="bs-Latn-BA" sz="2000" dirty="0"/>
              <a:t>ž</a:t>
            </a:r>
            <a:r>
              <a:rPr lang="de-DE" sz="2000" dirty="0" err="1"/>
              <a:t>nog</a:t>
            </a:r>
            <a:r>
              <a:rPr lang="de-DE" sz="2000" dirty="0"/>
              <a:t> </a:t>
            </a:r>
            <a:r>
              <a:rPr lang="de-DE" sz="2000" dirty="0" err="1"/>
              <a:t>organa</a:t>
            </a:r>
            <a:r>
              <a:rPr lang="de-DE" sz="2000" dirty="0"/>
              <a:t>, </a:t>
            </a:r>
            <a:r>
              <a:rPr lang="de-DE" sz="2000" dirty="0" err="1"/>
              <a:t>mo</a:t>
            </a:r>
            <a:r>
              <a:rPr lang="bs-Latn-BA" sz="2000" dirty="0"/>
              <a:t>ž</a:t>
            </a:r>
            <a:r>
              <a:rPr lang="de-DE" sz="2000" dirty="0"/>
              <a:t>e se </a:t>
            </a:r>
            <a:r>
              <a:rPr lang="de-DE" sz="2000" dirty="0" err="1"/>
              <a:t>zahtijevati</a:t>
            </a:r>
            <a:r>
              <a:rPr lang="de-DE" sz="2000" dirty="0"/>
              <a:t> </a:t>
            </a:r>
            <a:r>
              <a:rPr lang="de-DE" sz="2000" dirty="0" err="1"/>
              <a:t>samo</a:t>
            </a:r>
            <a:r>
              <a:rPr lang="de-DE" sz="2000" dirty="0"/>
              <a:t> </a:t>
            </a:r>
            <a:r>
              <a:rPr lang="de-DE" sz="2000" dirty="0" err="1"/>
              <a:t>naknada</a:t>
            </a:r>
            <a:r>
              <a:rPr lang="de-DE" sz="2000" dirty="0"/>
              <a:t> </a:t>
            </a:r>
            <a:r>
              <a:rPr lang="bs-Latn-BA" sz="2000" dirty="0"/>
              <a:t>š</a:t>
            </a:r>
            <a:r>
              <a:rPr lang="de-DE" sz="2000" dirty="0" err="1"/>
              <a:t>tete</a:t>
            </a:r>
            <a:r>
              <a:rPr lang="de-DE" sz="2000" dirty="0"/>
              <a:t> </a:t>
            </a:r>
            <a:r>
              <a:rPr lang="de-DE" sz="2000" dirty="0" err="1"/>
              <a:t>koja</a:t>
            </a:r>
            <a:r>
              <a:rPr lang="de-DE" sz="2000" dirty="0"/>
              <a:t> </a:t>
            </a:r>
            <a:r>
              <a:rPr lang="de-DE" sz="2000" dirty="0" err="1"/>
              <a:t>prelazi</a:t>
            </a:r>
            <a:r>
              <a:rPr lang="de-DE" sz="2000" dirty="0"/>
              <a:t> </a:t>
            </a:r>
            <a:r>
              <a:rPr lang="de-DE" sz="2000" dirty="0" err="1"/>
              <a:t>normalne</a:t>
            </a:r>
            <a:r>
              <a:rPr lang="de-DE" sz="2000" dirty="0"/>
              <a:t> </a:t>
            </a:r>
            <a:r>
              <a:rPr lang="de-DE" sz="2000" dirty="0" err="1"/>
              <a:t>granice</a:t>
            </a:r>
            <a:r>
              <a:rPr lang="de-DE" sz="2000" dirty="0"/>
              <a:t>.</a:t>
            </a:r>
            <a:endParaRPr lang="bs-Latn-BA" sz="2000" dirty="0"/>
          </a:p>
          <a:p>
            <a:r>
              <a:rPr lang="de-DE" sz="2000" dirty="0"/>
              <a:t> (4) Ali, i u </a:t>
            </a:r>
            <a:r>
              <a:rPr lang="de-DE" sz="2000" dirty="0" err="1"/>
              <a:t>tom</a:t>
            </a:r>
            <a:r>
              <a:rPr lang="de-DE" sz="2000" dirty="0"/>
              <a:t> </a:t>
            </a:r>
            <a:r>
              <a:rPr lang="de-DE" sz="2000" dirty="0" err="1"/>
              <a:t>slu</a:t>
            </a:r>
            <a:r>
              <a:rPr lang="bs-Latn-BA" sz="2000" dirty="0"/>
              <a:t>č</a:t>
            </a:r>
            <a:r>
              <a:rPr lang="de-DE" sz="2000" dirty="0" err="1"/>
              <a:t>aju</a:t>
            </a:r>
            <a:r>
              <a:rPr lang="de-DE" sz="2000" dirty="0"/>
              <a:t> se </a:t>
            </a:r>
            <a:r>
              <a:rPr lang="de-DE" sz="2000" dirty="0" err="1"/>
              <a:t>mo</a:t>
            </a:r>
            <a:r>
              <a:rPr lang="bs-Latn-BA" sz="2000" dirty="0"/>
              <a:t>ž</a:t>
            </a:r>
            <a:r>
              <a:rPr lang="de-DE" sz="2000" dirty="0"/>
              <a:t>e </a:t>
            </a:r>
            <a:r>
              <a:rPr lang="de-DE" sz="2000" dirty="0" err="1"/>
              <a:t>zahtijevati</a:t>
            </a:r>
            <a:r>
              <a:rPr lang="de-DE" sz="2000" dirty="0"/>
              <a:t> </a:t>
            </a:r>
            <a:r>
              <a:rPr lang="de-DE" sz="2000" dirty="0" err="1"/>
              <a:t>preduzimanje</a:t>
            </a:r>
            <a:r>
              <a:rPr lang="de-DE" sz="2000" dirty="0"/>
              <a:t> </a:t>
            </a:r>
            <a:r>
              <a:rPr lang="de-DE" sz="2000" dirty="0" err="1"/>
              <a:t>dru</a:t>
            </a:r>
            <a:r>
              <a:rPr lang="bs-Latn-BA" sz="2000" dirty="0"/>
              <a:t>š</a:t>
            </a:r>
            <a:r>
              <a:rPr lang="de-DE" sz="2000" dirty="0" err="1"/>
              <a:t>tveno</a:t>
            </a:r>
            <a:r>
              <a:rPr lang="de-DE" sz="2000" dirty="0"/>
              <a:t> </a:t>
            </a:r>
            <a:r>
              <a:rPr lang="de-DE" sz="2000" dirty="0" err="1"/>
              <a:t>opravdanih</a:t>
            </a:r>
            <a:r>
              <a:rPr lang="de-DE" sz="2000" dirty="0"/>
              <a:t> </a:t>
            </a:r>
            <a:r>
              <a:rPr lang="de-DE" sz="2000" dirty="0" err="1"/>
              <a:t>mjera</a:t>
            </a:r>
            <a:r>
              <a:rPr lang="de-DE" sz="2000" dirty="0"/>
              <a:t> </a:t>
            </a:r>
            <a:r>
              <a:rPr lang="de-DE" sz="2000" dirty="0" err="1"/>
              <a:t>za</a:t>
            </a:r>
            <a:r>
              <a:rPr lang="de-DE" sz="2000" dirty="0"/>
              <a:t> </a:t>
            </a:r>
            <a:r>
              <a:rPr lang="de-DE" sz="2000" dirty="0" err="1"/>
              <a:t>sprie</a:t>
            </a:r>
            <a:r>
              <a:rPr lang="bs-Latn-BA" sz="2000" dirty="0"/>
              <a:t>č</a:t>
            </a:r>
            <a:r>
              <a:rPr lang="de-DE" sz="2000" dirty="0" err="1"/>
              <a:t>avanje</a:t>
            </a:r>
            <a:r>
              <a:rPr lang="de-DE" sz="2000" dirty="0"/>
              <a:t> </a:t>
            </a:r>
            <a:r>
              <a:rPr lang="de-DE" sz="2000" dirty="0" err="1"/>
              <a:t>nastupanja</a:t>
            </a:r>
            <a:r>
              <a:rPr lang="de-DE" sz="2000" dirty="0"/>
              <a:t> </a:t>
            </a:r>
            <a:r>
              <a:rPr lang="bs-Latn-BA" sz="2000" dirty="0"/>
              <a:t>š</a:t>
            </a:r>
            <a:r>
              <a:rPr lang="de-DE" sz="2000" dirty="0" err="1"/>
              <a:t>tete</a:t>
            </a:r>
            <a:r>
              <a:rPr lang="de-DE" sz="2000" dirty="0"/>
              <a:t> </a:t>
            </a:r>
            <a:r>
              <a:rPr lang="de-DE" sz="2000" dirty="0" err="1"/>
              <a:t>ili</a:t>
            </a:r>
            <a:r>
              <a:rPr lang="de-DE" sz="2000" dirty="0"/>
              <a:t> </a:t>
            </a:r>
            <a:r>
              <a:rPr lang="de-DE" sz="2000" dirty="0" err="1"/>
              <a:t>za</a:t>
            </a:r>
            <a:r>
              <a:rPr lang="de-DE" sz="2000" dirty="0"/>
              <a:t> </a:t>
            </a:r>
            <a:r>
              <a:rPr lang="de-DE" sz="2000" dirty="0" err="1"/>
              <a:t>njeno</a:t>
            </a:r>
            <a:r>
              <a:rPr lang="de-DE" sz="2000" dirty="0"/>
              <a:t> </a:t>
            </a:r>
            <a:r>
              <a:rPr lang="de-DE" sz="2000" dirty="0" err="1"/>
              <a:t>smanjenje</a:t>
            </a:r>
            <a:r>
              <a:rPr lang="de-DE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64081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A57FF6-1387-439A-831A-1FE5A5AD3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Hvala na pažnji!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E3888E1-6ACB-4DA2-84B8-6DC0334F64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s-Latn-BA" dirty="0">
                <a:hlinkClick r:id="rId2"/>
              </a:rPr>
              <a:t>zmeskic@prf.unze.ba</a:t>
            </a:r>
            <a:endParaRPr lang="bs-Latn-BA" dirty="0"/>
          </a:p>
          <a:p>
            <a:r>
              <a:rPr lang="bs-Latn-BA" dirty="0"/>
              <a:t>Alternativni načini: </a:t>
            </a:r>
            <a:r>
              <a:rPr lang="bs-Latn-BA" dirty="0">
                <a:hlinkClick r:id="rId3"/>
              </a:rPr>
              <a:t>https://www.youtube.com/watch?v=4Y1lZQsyuSQ</a:t>
            </a:r>
            <a:endParaRPr lang="bs-Latn-BA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9418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AA7E2-F373-40C2-83B6-C8390C8C4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56212"/>
          </a:xfrm>
        </p:spPr>
        <p:txBody>
          <a:bodyPr/>
          <a:lstStyle/>
          <a:p>
            <a:r>
              <a:rPr lang="bs-Latn-BA" dirty="0"/>
              <a:t>Zaštita okoline kao ljudsko pravo?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697BDC6-F897-4900-89DD-E63B53AC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8009" y="1719470"/>
            <a:ext cx="9546603" cy="4750904"/>
          </a:xfrm>
        </p:spPr>
        <p:txBody>
          <a:bodyPr>
            <a:normAutofit/>
          </a:bodyPr>
          <a:lstStyle/>
          <a:p>
            <a:r>
              <a:rPr lang="bs-Latn-BA" sz="2000" dirty="0"/>
              <a:t>Nema izričitog prava u EKLJP niti Ustavu BiH</a:t>
            </a:r>
          </a:p>
          <a:p>
            <a:r>
              <a:rPr lang="bs-Latn-BA" sz="2000" dirty="0"/>
              <a:t>Čl. 37 Povelje o osnovnim pravima EU:</a:t>
            </a:r>
          </a:p>
          <a:p>
            <a:pPr marL="0" indent="0">
              <a:buNone/>
            </a:pPr>
            <a:r>
              <a:rPr lang="bs-Latn-BA" sz="2000" dirty="0"/>
              <a:t>„Visoka razina zaštite okoliša i </a:t>
            </a:r>
            <a:r>
              <a:rPr lang="bs-Latn-BA" sz="2000" dirty="0" err="1"/>
              <a:t>poboljšavanje</a:t>
            </a:r>
            <a:r>
              <a:rPr lang="bs-Latn-BA" sz="2000" dirty="0"/>
              <a:t> kvalitete okoliša moraju biti uključeni u politike Unije i osigurani u skladu s načelom održivog razvoja.“</a:t>
            </a:r>
          </a:p>
          <a:p>
            <a:pPr marL="0" indent="0">
              <a:buNone/>
            </a:pPr>
            <a:r>
              <a:rPr lang="bs-Latn-BA" sz="2400" b="1" u="sng" dirty="0"/>
              <a:t>Neke druge odredbe?</a:t>
            </a:r>
          </a:p>
          <a:p>
            <a:pPr marL="0" indent="0">
              <a:buNone/>
            </a:pPr>
            <a:r>
              <a:rPr lang="bs-Latn-BA" sz="2000" dirty="0"/>
              <a:t>Posredna zaštita putem:</a:t>
            </a:r>
          </a:p>
          <a:p>
            <a:pPr marL="0" indent="0">
              <a:buNone/>
            </a:pPr>
            <a:r>
              <a:rPr lang="bs-Latn-BA" sz="2000" dirty="0"/>
              <a:t> čl. 8 EKLJP i pravo na dom/privatni život</a:t>
            </a:r>
          </a:p>
          <a:p>
            <a:pPr marL="0" indent="0">
              <a:buNone/>
            </a:pPr>
            <a:r>
              <a:rPr lang="bs-Latn-BA" sz="2000" dirty="0"/>
              <a:t>Čl. 1 1. Protokola – pravo na imovinu</a:t>
            </a:r>
          </a:p>
          <a:p>
            <a:pPr marL="0" indent="0">
              <a:buNone/>
            </a:pPr>
            <a:r>
              <a:rPr lang="bs-Latn-BA" sz="2000" dirty="0"/>
              <a:t>Čl. 2 – pravo na život</a:t>
            </a:r>
          </a:p>
          <a:p>
            <a:pPr marL="0" indent="0">
              <a:buNone/>
            </a:pPr>
            <a:r>
              <a:rPr lang="bs-Latn-BA" sz="2000" dirty="0"/>
              <a:t>Čl. 6 – pravo na </a:t>
            </a:r>
            <a:r>
              <a:rPr lang="bs-Latn-BA" sz="2000" dirty="0" err="1"/>
              <a:t>fer</a:t>
            </a:r>
            <a:r>
              <a:rPr lang="bs-Latn-BA" sz="2000" dirty="0"/>
              <a:t> postupak</a:t>
            </a:r>
          </a:p>
          <a:p>
            <a:pPr marL="0" indent="0">
              <a:buNone/>
            </a:pPr>
            <a:r>
              <a:rPr lang="bs-Latn-BA" sz="2000" dirty="0"/>
              <a:t>Čl. 13 – pravo na efikasno pravno sredstvo</a:t>
            </a:r>
          </a:p>
          <a:p>
            <a:pPr marL="0" indent="0">
              <a:buNone/>
            </a:pPr>
            <a:endParaRPr lang="bs-Latn-BA" sz="2000" dirty="0"/>
          </a:p>
          <a:p>
            <a:pPr marL="0" indent="0">
              <a:buNone/>
            </a:pPr>
            <a:endParaRPr lang="bs-Latn-BA" sz="2000" dirty="0"/>
          </a:p>
          <a:p>
            <a:pPr marL="0" indent="0">
              <a:buNone/>
            </a:pPr>
            <a:endParaRPr lang="bs-Latn-BA" sz="2000" dirty="0"/>
          </a:p>
        </p:txBody>
      </p:sp>
    </p:spTree>
    <p:extLst>
      <p:ext uri="{BB962C8B-B14F-4D97-AF65-F5344CB8AC3E}">
        <p14:creationId xmlns:p14="http://schemas.microsoft.com/office/powerpoint/2010/main" val="296233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C174C8-E4D0-4C34-B98E-0AB4E4F8B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Rudnik i fabrika u blizini kuće – povreda čl. 8 EKLJP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6E816E-711D-4C04-B92C-D059BC0ED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sz="2400" dirty="0" err="1"/>
              <a:t>Dubetska</a:t>
            </a:r>
            <a:r>
              <a:rPr lang="bs-Latn-BA" sz="2400" dirty="0"/>
              <a:t> protiv Ukrajine (aplikacija br. </a:t>
            </a:r>
            <a:r>
              <a:rPr lang="en-US" sz="2400" dirty="0"/>
              <a:t>30499/03</a:t>
            </a:r>
            <a:r>
              <a:rPr lang="bs-Latn-BA" sz="2400" dirty="0"/>
              <a:t>)</a:t>
            </a:r>
          </a:p>
          <a:p>
            <a:r>
              <a:rPr lang="bs-Latn-BA" sz="2400" dirty="0"/>
              <a:t>„tužba pod čl. 8 EKLJP može biti osnovana kada je </a:t>
            </a:r>
            <a:r>
              <a:rPr lang="bs-Latn-BA" sz="2400" dirty="0" err="1"/>
              <a:t>okolinska</a:t>
            </a:r>
            <a:r>
              <a:rPr lang="bs-Latn-BA" sz="2400" dirty="0"/>
              <a:t> nepogoda dostigla nivo ozbiljnosti da značajno utiče na </a:t>
            </a:r>
            <a:r>
              <a:rPr lang="bs-Latn-BA" sz="2400" dirty="0" err="1"/>
              <a:t>aplikantovu</a:t>
            </a:r>
            <a:r>
              <a:rPr lang="bs-Latn-BA" sz="2400" dirty="0"/>
              <a:t> sposobnost da uživa u svom domu, privatnom ili porodičnom životu. Ocjena tog minimuma je relativna i zavisi od svih okolnosti slučaja, poput intenziteta i dužine ometanja i njegovog fizičkog ili mentalnog dejstva po zdravlje pojedinca ili </a:t>
            </a:r>
            <a:r>
              <a:rPr lang="bs-Latn-BA" sz="2400" dirty="0" err="1"/>
              <a:t>kvalitet</a:t>
            </a:r>
            <a:r>
              <a:rPr lang="bs-Latn-BA" sz="2400" dirty="0"/>
              <a:t> života“</a:t>
            </a:r>
          </a:p>
        </p:txBody>
      </p:sp>
    </p:spTree>
    <p:extLst>
      <p:ext uri="{BB962C8B-B14F-4D97-AF65-F5344CB8AC3E}">
        <p14:creationId xmlns:p14="http://schemas.microsoft.com/office/powerpoint/2010/main" val="126188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E473C1-63D2-4135-A7EA-AB7BAAC9B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Industrijsko </a:t>
            </a:r>
            <a:r>
              <a:rPr lang="bs-Latn-BA" dirty="0" err="1"/>
              <a:t>zagađenje</a:t>
            </a:r>
            <a:r>
              <a:rPr lang="bs-Latn-BA" dirty="0"/>
              <a:t> u blizini kuće  čl.8 EKLJP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3C57FF-75BA-4253-B091-4E8F2916E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55723/00</a:t>
            </a:r>
            <a:r>
              <a:rPr lang="bs-Latn-BA" sz="2400" dirty="0"/>
              <a:t> </a:t>
            </a:r>
            <a:r>
              <a:rPr lang="bs-Latn-BA" sz="2400" dirty="0" err="1"/>
              <a:t>Fadeyeva</a:t>
            </a:r>
            <a:r>
              <a:rPr lang="bs-Latn-BA" sz="2400" dirty="0"/>
              <a:t> protiv Rusije</a:t>
            </a:r>
          </a:p>
          <a:p>
            <a:r>
              <a:rPr lang="bs-Latn-BA" sz="2400" dirty="0"/>
              <a:t>Pravo na preseljenje</a:t>
            </a:r>
          </a:p>
          <a:p>
            <a:r>
              <a:rPr lang="bs-Latn-BA" sz="2400" dirty="0"/>
              <a:t>Život u „industrijskim stanovima“ u blizini fabrike</a:t>
            </a:r>
          </a:p>
          <a:p>
            <a:r>
              <a:rPr lang="bs-Latn-BA" sz="2400" dirty="0"/>
              <a:t>„iako je </a:t>
            </a:r>
            <a:r>
              <a:rPr lang="bs-Latn-BA" sz="2400" dirty="0" err="1"/>
              <a:t>zagađivač</a:t>
            </a:r>
            <a:r>
              <a:rPr lang="bs-Latn-BA" sz="2400" dirty="0"/>
              <a:t>  vrijeđao domaće okolišne standarde, država nije niti primijenila niti namjeravala da primjeni efikasne mjere koje bi uzele u obzir </a:t>
            </a:r>
            <a:r>
              <a:rPr lang="bs-Latn-BA" sz="2400" dirty="0" err="1"/>
              <a:t>interese</a:t>
            </a:r>
            <a:r>
              <a:rPr lang="bs-Latn-BA" sz="2400" dirty="0"/>
              <a:t> lokalne populacije, na koju je uticalo </a:t>
            </a:r>
            <a:r>
              <a:rPr lang="bs-Latn-BA" sz="2400" dirty="0" err="1"/>
              <a:t>zagađenje</a:t>
            </a:r>
            <a:r>
              <a:rPr lang="bs-Latn-BA" sz="2400" dirty="0"/>
              <a:t>, a koje bi bile podobne da smanje industrijsko </a:t>
            </a:r>
            <a:r>
              <a:rPr lang="bs-Latn-BA" sz="2400" dirty="0" err="1"/>
              <a:t>zagađenje</a:t>
            </a:r>
            <a:r>
              <a:rPr lang="bs-Latn-BA" sz="2400" dirty="0"/>
              <a:t> na prihvatljiv nivo“</a:t>
            </a:r>
          </a:p>
        </p:txBody>
      </p:sp>
    </p:spTree>
    <p:extLst>
      <p:ext uri="{BB962C8B-B14F-4D97-AF65-F5344CB8AC3E}">
        <p14:creationId xmlns:p14="http://schemas.microsoft.com/office/powerpoint/2010/main" val="2151345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894162-4250-4671-A38E-B6E8E6F2F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45664"/>
          </a:xfrm>
        </p:spPr>
        <p:txBody>
          <a:bodyPr/>
          <a:lstStyle/>
          <a:p>
            <a:r>
              <a:rPr lang="de-DE" dirty="0" err="1"/>
              <a:t>Neki</a:t>
            </a:r>
            <a:r>
              <a:rPr lang="de-DE" dirty="0"/>
              <a:t> </a:t>
            </a:r>
            <a:r>
              <a:rPr lang="de-DE" dirty="0" err="1"/>
              <a:t>drugi</a:t>
            </a:r>
            <a:r>
              <a:rPr lang="de-DE" dirty="0"/>
              <a:t> </a:t>
            </a:r>
            <a:r>
              <a:rPr lang="de-DE" dirty="0" err="1"/>
              <a:t>va</a:t>
            </a:r>
            <a:r>
              <a:rPr lang="bs-Latn-BA" dirty="0"/>
              <a:t>ž</a:t>
            </a:r>
            <a:r>
              <a:rPr lang="de-DE" dirty="0" err="1"/>
              <a:t>ni</a:t>
            </a:r>
            <a:r>
              <a:rPr lang="de-DE" dirty="0"/>
              <a:t> </a:t>
            </a:r>
            <a:r>
              <a:rPr lang="de-DE" dirty="0" err="1"/>
              <a:t>predmeti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EC628C-4D87-4735-9897-425E0AC47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1091" y="1669774"/>
            <a:ext cx="9703521" cy="4241448"/>
          </a:xfrm>
        </p:spPr>
        <p:txBody>
          <a:bodyPr>
            <a:normAutofit lnSpcReduction="10000"/>
          </a:bodyPr>
          <a:lstStyle/>
          <a:p>
            <a:r>
              <a:rPr lang="bs-Latn-BA" sz="2800" dirty="0"/>
              <a:t>Eksplozija metana na deponiji smeća (48939/99) : </a:t>
            </a:r>
            <a:r>
              <a:rPr lang="bs-Latn-BA" sz="2800" dirty="0" err="1"/>
              <a:t>Öneryildiz</a:t>
            </a:r>
            <a:r>
              <a:rPr lang="bs-Latn-BA" sz="2800" dirty="0"/>
              <a:t> protiv Turske, povreda prava na život po čl. 2 EKLJP</a:t>
            </a:r>
          </a:p>
          <a:p>
            <a:r>
              <a:rPr lang="bs-Latn-BA" sz="2800" dirty="0"/>
              <a:t>Odbačena tužba za zastoj postupka o dozvoli za proširenje deponije smeća: 49230/07, </a:t>
            </a:r>
            <a:r>
              <a:rPr lang="it-IT" sz="2800" dirty="0"/>
              <a:t>L'ERABLIERE A.S.B.L.</a:t>
            </a:r>
            <a:r>
              <a:rPr lang="bs-Latn-BA" sz="2800" dirty="0"/>
              <a:t> Protiv Belgije; Tužba odbačena jer udruženje za zaštitu okoline nije navelo kratak opis činjeničnog stanja u tužbi, ESLJP utvrdio povredu prava na </a:t>
            </a:r>
            <a:r>
              <a:rPr lang="bs-Latn-BA" sz="2800" dirty="0" err="1"/>
              <a:t>fer</a:t>
            </a:r>
            <a:r>
              <a:rPr lang="bs-Latn-BA" sz="2800" dirty="0"/>
              <a:t> postupak, čl. 6 </a:t>
            </a:r>
            <a:r>
              <a:rPr lang="bs-Latn-BA" sz="2800" dirty="0" smtClean="0"/>
              <a:t>EKLJP</a:t>
            </a:r>
            <a:endParaRPr lang="en-US" sz="2800" dirty="0" smtClean="0"/>
          </a:p>
          <a:p>
            <a:r>
              <a:rPr lang="en-US" sz="2800" dirty="0" err="1" smtClean="0"/>
              <a:t>Cordella</a:t>
            </a:r>
            <a:r>
              <a:rPr lang="en-US" sz="2800" dirty="0" smtClean="0"/>
              <a:t> </a:t>
            </a:r>
            <a:r>
              <a:rPr lang="en-US" sz="2800" dirty="0" err="1" smtClean="0"/>
              <a:t>protiv</a:t>
            </a:r>
            <a:r>
              <a:rPr lang="en-US" sz="2800" dirty="0" smtClean="0"/>
              <a:t> </a:t>
            </a:r>
            <a:r>
              <a:rPr lang="en-US" sz="2800" dirty="0" err="1" smtClean="0"/>
              <a:t>Italije</a:t>
            </a:r>
            <a:r>
              <a:rPr lang="en-US" sz="2800" dirty="0" smtClean="0"/>
              <a:t>, 54414/13</a:t>
            </a:r>
            <a:r>
              <a:rPr lang="en-US" sz="2800" smtClean="0"/>
              <a:t>, 24.1.2019</a:t>
            </a:r>
            <a:endParaRPr lang="bs-Latn-BA" sz="2800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5062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F54C3F-F66D-4E64-BC2F-161080258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1" y="576470"/>
            <a:ext cx="9218612" cy="1328530"/>
          </a:xfrm>
        </p:spPr>
        <p:txBody>
          <a:bodyPr>
            <a:normAutofit/>
          </a:bodyPr>
          <a:lstStyle/>
          <a:p>
            <a:r>
              <a:rPr lang="bs-Latn-BA" dirty="0"/>
              <a:t>U kojim postupcima se štite ljudska prava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EEC57D1-AEFE-43BA-9196-E5C3CEA91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8435" y="1905000"/>
            <a:ext cx="9616178" cy="4446103"/>
          </a:xfrm>
        </p:spPr>
        <p:txBody>
          <a:bodyPr>
            <a:normAutofit lnSpcReduction="10000"/>
          </a:bodyPr>
          <a:lstStyle/>
          <a:p>
            <a:r>
              <a:rPr lang="bs-Latn-BA" sz="2800" dirty="0"/>
              <a:t>Principijelno prema čl. II/2 Ustava BiH EKLJP se neposredno primjenjuje: dakle pred svim organima i u svim postupcima</a:t>
            </a:r>
          </a:p>
          <a:p>
            <a:r>
              <a:rPr lang="bs-Latn-BA" sz="2800" dirty="0"/>
              <a:t>Ipak: apelaciona </a:t>
            </a:r>
            <a:r>
              <a:rPr lang="bs-Latn-BA" sz="2800" dirty="0" err="1"/>
              <a:t>nadležnost</a:t>
            </a:r>
            <a:r>
              <a:rPr lang="bs-Latn-BA" sz="2800" dirty="0"/>
              <a:t> Ustavnog suda u čl. VI /3.b. Potrebna konačna presuda osim u izuzetnim slučajevima (</a:t>
            </a:r>
            <a:r>
              <a:rPr lang="de-DE" dirty="0" err="1"/>
              <a:t>Ustavni</a:t>
            </a:r>
            <a:r>
              <a:rPr lang="de-DE" dirty="0"/>
              <a:t> </a:t>
            </a:r>
            <a:r>
              <a:rPr lang="de-DE" dirty="0" err="1"/>
              <a:t>sud</a:t>
            </a:r>
            <a:r>
              <a:rPr lang="de-DE" dirty="0"/>
              <a:t> </a:t>
            </a:r>
            <a:r>
              <a:rPr lang="de-DE" dirty="0" err="1"/>
              <a:t>može</a:t>
            </a:r>
            <a:r>
              <a:rPr lang="de-DE" dirty="0"/>
              <a:t> </a:t>
            </a:r>
            <a:r>
              <a:rPr lang="de-DE" dirty="0" err="1"/>
              <a:t>izuzetno</a:t>
            </a:r>
            <a:r>
              <a:rPr lang="de-DE" dirty="0"/>
              <a:t> </a:t>
            </a:r>
            <a:r>
              <a:rPr lang="de-DE" dirty="0" err="1"/>
              <a:t>razmatrati</a:t>
            </a:r>
            <a:r>
              <a:rPr lang="de-DE" dirty="0"/>
              <a:t> </a:t>
            </a:r>
            <a:r>
              <a:rPr lang="de-DE" dirty="0" err="1"/>
              <a:t>apelaciju</a:t>
            </a:r>
            <a:r>
              <a:rPr lang="de-DE" dirty="0"/>
              <a:t> i </a:t>
            </a:r>
            <a:r>
              <a:rPr lang="de-DE" dirty="0" err="1"/>
              <a:t>kada</a:t>
            </a:r>
            <a:r>
              <a:rPr lang="de-DE" dirty="0"/>
              <a:t> </a:t>
            </a:r>
            <a:r>
              <a:rPr lang="de-DE" dirty="0" err="1"/>
              <a:t>nema</a:t>
            </a:r>
            <a:r>
              <a:rPr lang="de-DE" dirty="0"/>
              <a:t> </a:t>
            </a:r>
            <a:r>
              <a:rPr lang="de-DE" dirty="0" err="1"/>
              <a:t>odluke</a:t>
            </a:r>
            <a:r>
              <a:rPr lang="de-DE" dirty="0"/>
              <a:t> </a:t>
            </a:r>
            <a:r>
              <a:rPr lang="de-DE" dirty="0" err="1"/>
              <a:t>nadležnog</a:t>
            </a:r>
            <a:r>
              <a:rPr lang="de-DE" dirty="0"/>
              <a:t> </a:t>
            </a:r>
            <a:r>
              <a:rPr lang="de-DE" dirty="0" err="1"/>
              <a:t>suda</a:t>
            </a:r>
            <a:r>
              <a:rPr lang="de-DE" dirty="0"/>
              <a:t>, </a:t>
            </a:r>
            <a:r>
              <a:rPr lang="de-DE" dirty="0" err="1"/>
              <a:t>ukoliko</a:t>
            </a:r>
            <a:r>
              <a:rPr lang="de-DE" dirty="0"/>
              <a:t> </a:t>
            </a:r>
            <a:r>
              <a:rPr lang="de-DE" dirty="0" err="1"/>
              <a:t>apelacija</a:t>
            </a:r>
            <a:r>
              <a:rPr lang="de-DE" dirty="0"/>
              <a:t> </a:t>
            </a:r>
            <a:r>
              <a:rPr lang="de-DE" dirty="0" err="1"/>
              <a:t>ukazuje</a:t>
            </a:r>
            <a:r>
              <a:rPr lang="de-DE" dirty="0"/>
              <a:t> na </a:t>
            </a:r>
            <a:r>
              <a:rPr lang="de-DE" dirty="0" err="1"/>
              <a:t>ozbiljna</a:t>
            </a:r>
            <a:r>
              <a:rPr lang="de-DE" dirty="0"/>
              <a:t> </a:t>
            </a:r>
            <a:r>
              <a:rPr lang="de-DE" dirty="0" err="1"/>
              <a:t>kršenja</a:t>
            </a:r>
            <a:r>
              <a:rPr lang="de-DE" dirty="0"/>
              <a:t> </a:t>
            </a:r>
            <a:r>
              <a:rPr lang="de-DE" dirty="0" err="1"/>
              <a:t>prava</a:t>
            </a:r>
            <a:r>
              <a:rPr lang="de-DE" dirty="0"/>
              <a:t> i </a:t>
            </a:r>
            <a:r>
              <a:rPr lang="de-DE" dirty="0" err="1"/>
              <a:t>osnovnih</a:t>
            </a:r>
            <a:r>
              <a:rPr lang="de-DE" dirty="0"/>
              <a:t> </a:t>
            </a:r>
            <a:r>
              <a:rPr lang="de-DE" dirty="0" err="1"/>
              <a:t>sloboda</a:t>
            </a:r>
            <a:r>
              <a:rPr lang="de-DE" dirty="0"/>
              <a:t> </a:t>
            </a:r>
            <a:r>
              <a:rPr lang="de-DE" dirty="0" err="1"/>
              <a:t>koje</a:t>
            </a:r>
            <a:r>
              <a:rPr lang="de-DE" dirty="0"/>
              <a:t> </a:t>
            </a:r>
            <a:r>
              <a:rPr lang="de-DE" dirty="0" err="1"/>
              <a:t>štiti</a:t>
            </a:r>
            <a:r>
              <a:rPr lang="de-DE" dirty="0"/>
              <a:t> </a:t>
            </a:r>
            <a:r>
              <a:rPr lang="de-DE" dirty="0" err="1"/>
              <a:t>Ustav</a:t>
            </a:r>
            <a:r>
              <a:rPr lang="de-DE" dirty="0"/>
              <a:t> </a:t>
            </a:r>
            <a:r>
              <a:rPr lang="de-DE" dirty="0" err="1"/>
              <a:t>ili</a:t>
            </a:r>
            <a:r>
              <a:rPr lang="de-DE" dirty="0"/>
              <a:t> </a:t>
            </a:r>
            <a:r>
              <a:rPr lang="de-DE" dirty="0" err="1"/>
              <a:t>međunarodni</a:t>
            </a:r>
            <a:r>
              <a:rPr lang="de-DE" dirty="0"/>
              <a:t> </a:t>
            </a:r>
            <a:r>
              <a:rPr lang="de-DE" dirty="0" err="1"/>
              <a:t>dokumenti</a:t>
            </a:r>
            <a:r>
              <a:rPr lang="de-DE" dirty="0"/>
              <a:t> </a:t>
            </a:r>
            <a:r>
              <a:rPr lang="de-DE" dirty="0" err="1"/>
              <a:t>koji</a:t>
            </a:r>
            <a:r>
              <a:rPr lang="de-DE" dirty="0"/>
              <a:t> se </a:t>
            </a:r>
            <a:r>
              <a:rPr lang="de-DE" dirty="0" err="1"/>
              <a:t>primjenjuju</a:t>
            </a:r>
            <a:r>
              <a:rPr lang="de-DE" dirty="0"/>
              <a:t> u </a:t>
            </a:r>
            <a:r>
              <a:rPr lang="de-DE" dirty="0" err="1"/>
              <a:t>Bosni</a:t>
            </a:r>
            <a:r>
              <a:rPr lang="de-DE" dirty="0"/>
              <a:t> i </a:t>
            </a:r>
            <a:r>
              <a:rPr lang="de-DE" dirty="0" err="1"/>
              <a:t>Hercegovini</a:t>
            </a:r>
            <a:r>
              <a:rPr lang="de-DE" dirty="0"/>
              <a:t>. </a:t>
            </a:r>
            <a:r>
              <a:rPr lang="bs-Latn-BA" dirty="0"/>
              <a:t>)</a:t>
            </a:r>
            <a:endParaRPr lang="bs-Latn-BA" sz="2800" dirty="0"/>
          </a:p>
          <a:p>
            <a:r>
              <a:rPr lang="bs-Latn-BA" sz="2800" dirty="0"/>
              <a:t>Uloga </a:t>
            </a:r>
            <a:r>
              <a:rPr lang="bs-Latn-BA" sz="2800" dirty="0" err="1"/>
              <a:t>Ombudsmena</a:t>
            </a:r>
            <a:r>
              <a:rPr lang="bs-Latn-BA" sz="2800" dirty="0"/>
              <a:t> za ljudska prava?</a:t>
            </a:r>
          </a:p>
          <a:p>
            <a:r>
              <a:rPr lang="bs-Latn-BA" sz="2800" dirty="0"/>
              <a:t>Preporuke </a:t>
            </a:r>
            <a:r>
              <a:rPr lang="bs-Latn-BA" sz="2800" dirty="0" err="1"/>
              <a:t>Ombudsmena</a:t>
            </a:r>
            <a:r>
              <a:rPr lang="bs-Latn-BA" sz="2800" dirty="0"/>
              <a:t> i njihov uticaj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581565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7A6BEA-5C55-4C8D-8A96-42F28EAB7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4905" y="624110"/>
            <a:ext cx="9039708" cy="866760"/>
          </a:xfrm>
        </p:spPr>
        <p:txBody>
          <a:bodyPr/>
          <a:lstStyle/>
          <a:p>
            <a:r>
              <a:rPr lang="bs-Latn-BA" dirty="0"/>
              <a:t>Međunarodni izvori u BiH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DB4FF5-BEDF-4D97-A14B-A6B7A7E6C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9774" y="1659835"/>
            <a:ext cx="9834838" cy="4574055"/>
          </a:xfrm>
        </p:spPr>
        <p:txBody>
          <a:bodyPr>
            <a:normAutofit/>
          </a:bodyPr>
          <a:lstStyle/>
          <a:p>
            <a:pPr marL="596900" indent="-457200">
              <a:buAutoNum type="arabicPeriod"/>
            </a:pPr>
            <a:r>
              <a:rPr lang="bs-Latn-BA" sz="2400" dirty="0" err="1"/>
              <a:t>Arhuska</a:t>
            </a:r>
            <a:r>
              <a:rPr lang="bs-Latn-BA" sz="2400" dirty="0"/>
              <a:t> konvencija – Konvencija o pristupu informacijama, </a:t>
            </a:r>
            <a:r>
              <a:rPr lang="bs-Latn-BA" sz="2400" dirty="0" err="1"/>
              <a:t>učešču</a:t>
            </a:r>
            <a:r>
              <a:rPr lang="bs-Latn-BA" sz="2400" dirty="0"/>
              <a:t> javnosti i pristupu pravdi (2008)</a:t>
            </a:r>
          </a:p>
          <a:p>
            <a:pPr marL="596900" indent="-457200">
              <a:buAutoNum type="arabicPeriod"/>
            </a:pPr>
            <a:r>
              <a:rPr lang="bs-Latn-BA" sz="2400" dirty="0"/>
              <a:t>Bazelska konvencija o kontroli prekograničnog kretanja opasnog otpada i njegovom zbrinjavanju (2000)</a:t>
            </a:r>
          </a:p>
          <a:p>
            <a:pPr marL="596900" indent="-457200">
              <a:buAutoNum type="arabicPeriod"/>
            </a:pPr>
            <a:r>
              <a:rPr lang="bs-Latn-BA" sz="2400" dirty="0"/>
              <a:t>Kyoto i </a:t>
            </a:r>
            <a:r>
              <a:rPr lang="bs-Latn-BA" sz="2400" dirty="0" err="1"/>
              <a:t>Pariski</a:t>
            </a:r>
            <a:r>
              <a:rPr lang="bs-Latn-BA" sz="2400" dirty="0"/>
              <a:t> sporazum</a:t>
            </a:r>
          </a:p>
          <a:p>
            <a:pPr marL="596900" indent="-457200">
              <a:buAutoNum type="arabicPeriod"/>
            </a:pPr>
            <a:r>
              <a:rPr lang="bs-Latn-BA" sz="2400" dirty="0" err="1"/>
              <a:t>Espoo</a:t>
            </a:r>
            <a:r>
              <a:rPr lang="bs-Latn-BA" sz="2400" dirty="0"/>
              <a:t> Konvencija o procjeni </a:t>
            </a:r>
            <a:r>
              <a:rPr lang="bs-Latn-BA" sz="2400" dirty="0" err="1"/>
              <a:t>okolinskih</a:t>
            </a:r>
            <a:r>
              <a:rPr lang="bs-Latn-BA" sz="2400" dirty="0"/>
              <a:t> uticaja u prekograničnom kontekstu  (2009)</a:t>
            </a:r>
          </a:p>
          <a:p>
            <a:pPr marL="139700" indent="0">
              <a:buNone/>
            </a:pPr>
            <a:r>
              <a:rPr lang="bs-Latn-BA" sz="2400" dirty="0"/>
              <a:t>Preko 30 konvencija:</a:t>
            </a:r>
          </a:p>
          <a:p>
            <a:r>
              <a:rPr lang="bs-Latn-BA" sz="2400" dirty="0"/>
              <a:t>http://www.mvteo.gov.ba/Content/Read/vodni-resursi-zastita-okoline-konvencije-sporazumi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5354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3D1F67-7653-40AD-87D9-5880A9341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6974" y="675861"/>
            <a:ext cx="9377638" cy="824948"/>
          </a:xfrm>
        </p:spPr>
        <p:txBody>
          <a:bodyPr/>
          <a:lstStyle/>
          <a:p>
            <a:r>
              <a:rPr lang="bs-Latn-BA" dirty="0"/>
              <a:t>Izvori zaštite okoline u BiH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444ECF-371B-41D8-B60D-1447C2540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9165" y="1898374"/>
            <a:ext cx="9735447" cy="4012848"/>
          </a:xfrm>
        </p:spPr>
        <p:txBody>
          <a:bodyPr>
            <a:normAutofit/>
          </a:bodyPr>
          <a:lstStyle/>
          <a:p>
            <a:r>
              <a:rPr lang="bs-Latn-BA" sz="3200" dirty="0"/>
              <a:t>Zakon o zaštiti okoliša </a:t>
            </a:r>
            <a:r>
              <a:rPr lang="bs-Latn-BA" sz="3200" dirty="0" err="1"/>
              <a:t>FBiH</a:t>
            </a:r>
            <a:r>
              <a:rPr lang="bs-Latn-BA" sz="3200" dirty="0"/>
              <a:t> (Sl. novine 33/2003 i 38/2009)</a:t>
            </a:r>
          </a:p>
          <a:p>
            <a:r>
              <a:rPr lang="bs-Latn-BA" sz="3200" dirty="0"/>
              <a:t>Zakon o zaštiti životne sredine RS (Sl. glasnik RS br. 71/2012 i 79/2015)</a:t>
            </a:r>
          </a:p>
          <a:p>
            <a:r>
              <a:rPr lang="bs-Latn-BA" sz="3200" dirty="0"/>
              <a:t>Zakon o zaštiti životne sredine DB (24/04 i kasnije izmjene)</a:t>
            </a:r>
          </a:p>
          <a:p>
            <a:r>
              <a:rPr lang="bs-Latn-BA" sz="3200" dirty="0"/>
              <a:t>Mnogi </a:t>
            </a:r>
            <a:r>
              <a:rPr lang="bs-Latn-BA" sz="3200" dirty="0" err="1"/>
              <a:t>sektoralni</a:t>
            </a:r>
            <a:r>
              <a:rPr lang="bs-Latn-BA" sz="3200" dirty="0"/>
              <a:t> propisi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1444759201"/>
      </p:ext>
    </p:extLst>
  </p:cSld>
  <p:clrMapOvr>
    <a:masterClrMapping/>
  </p:clrMapOvr>
</p:sld>
</file>

<file path=ppt/theme/theme1.xml><?xml version="1.0" encoding="utf-8"?>
<a:theme xmlns:a="http://schemas.openxmlformats.org/drawingml/2006/main" name="Fetzen">
  <a:themeElements>
    <a:clrScheme name="Orangero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1752</Words>
  <Application>Microsoft Office PowerPoint</Application>
  <PresentationFormat>Widescreen</PresentationFormat>
  <Paragraphs>102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Century Gothic</vt:lpstr>
      <vt:lpstr>Wingdings 3</vt:lpstr>
      <vt:lpstr>Fetzen</vt:lpstr>
      <vt:lpstr>Perspektive strateškog  parničenja u oblasti zaštite okoline Tuzla, 17. juni 2019</vt:lpstr>
      <vt:lpstr>Različite mogućnosti : jeftino ≠ efikasno, ili?</vt:lpstr>
      <vt:lpstr>Zaštita okoline kao ljudsko pravo?</vt:lpstr>
      <vt:lpstr>Rudnik i fabrika u blizini kuće – povreda čl. 8 EKLJP</vt:lpstr>
      <vt:lpstr>Industrijsko zagađenje u blizini kuće  čl.8 EKLJP</vt:lpstr>
      <vt:lpstr>Neki drugi važni predmeti</vt:lpstr>
      <vt:lpstr>U kojim postupcima se štite ljudska prava</vt:lpstr>
      <vt:lpstr>Međunarodni izvori u BiH</vt:lpstr>
      <vt:lpstr>Izvori zaštite okoline u BiH</vt:lpstr>
      <vt:lpstr>Učešće javnossti u postupku izdavanja okolišne dozvole</vt:lpstr>
      <vt:lpstr>Neke odluke Suda EU o učešću javnosti u postupcima za zaštitu okoline</vt:lpstr>
      <vt:lpstr>Okvirna direktiva EU o otpadu</vt:lpstr>
      <vt:lpstr>Kolektivna zaštita u BiH</vt:lpstr>
      <vt:lpstr>Propisi prava EU o kolektivnoj zaštiti</vt:lpstr>
      <vt:lpstr>Kolektivna tužba prema ZPP</vt:lpstr>
      <vt:lpstr>Ovlašteni pokretači tužbe</vt:lpstr>
      <vt:lpstr>Šta se može zahtijevati – ćč- 453 b) ZPP</vt:lpstr>
      <vt:lpstr>Nastaje ogledna presuda prema ZZP</vt:lpstr>
      <vt:lpstr>Umiješanje u postupak</vt:lpstr>
      <vt:lpstr>Actio popularis – „ekološka tužba“ – Zakon o obligacionim odnosima (ZOO) tzv. actio polularis</vt:lpstr>
      <vt:lpstr>Hvala na pažnji!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Perspektive strateškog  parničenja i ublasti okoline, Tuzla, 17. juni 2019</dc:title>
  <dc:creator>Zlatan Meskic</dc:creator>
  <cp:lastModifiedBy>ba-guest2</cp:lastModifiedBy>
  <cp:revision>32</cp:revision>
  <dcterms:created xsi:type="dcterms:W3CDTF">2019-06-16T16:39:54Z</dcterms:created>
  <dcterms:modified xsi:type="dcterms:W3CDTF">2019-06-17T11:11:53Z</dcterms:modified>
</cp:coreProperties>
</file>