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97" r:id="rId3"/>
    <p:sldId id="303" r:id="rId4"/>
    <p:sldId id="306" r:id="rId5"/>
    <p:sldId id="308" r:id="rId6"/>
    <p:sldId id="288" r:id="rId7"/>
    <p:sldId id="286" r:id="rId8"/>
    <p:sldId id="301" r:id="rId9"/>
    <p:sldId id="287" r:id="rId10"/>
    <p:sldId id="290" r:id="rId11"/>
    <p:sldId id="299" r:id="rId12"/>
    <p:sldId id="291" r:id="rId13"/>
    <p:sldId id="312" r:id="rId14"/>
    <p:sldId id="295" r:id="rId15"/>
    <p:sldId id="313" r:id="rId16"/>
    <p:sldId id="314" r:id="rId17"/>
    <p:sldId id="310" r:id="rId18"/>
    <p:sldId id="315" r:id="rId19"/>
    <p:sldId id="309" r:id="rId20"/>
    <p:sldId id="311" r:id="rId21"/>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292DBE3-6297-45DD-A7D4-AF5801C5C289}">
          <p14:sldIdLst>
            <p14:sldId id="256"/>
          </p14:sldIdLst>
        </p14:section>
        <p14:section name="Untitled Section" id="{CC46BDF9-9550-486B-8AF8-AB6086B8FBC8}">
          <p14:sldIdLst>
            <p14:sldId id="297"/>
            <p14:sldId id="303"/>
            <p14:sldId id="306"/>
            <p14:sldId id="308"/>
            <p14:sldId id="288"/>
            <p14:sldId id="286"/>
            <p14:sldId id="301"/>
            <p14:sldId id="287"/>
            <p14:sldId id="290"/>
            <p14:sldId id="299"/>
            <p14:sldId id="291"/>
            <p14:sldId id="312"/>
            <p14:sldId id="295"/>
            <p14:sldId id="313"/>
            <p14:sldId id="314"/>
            <p14:sldId id="310"/>
            <p14:sldId id="315"/>
            <p14:sldId id="309"/>
            <p14:sldId id="31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3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4B722D-F3A9-4618-9354-FEC3FA8D95B7}" type="datetimeFigureOut">
              <a:rPr lang="en-US" smtClean="0"/>
              <a:t>5/27/2019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A85A87-C79A-4507-AC55-BE1AF77BF9E0}" type="slidenum">
              <a:rPr lang="en-US" smtClean="0"/>
              <a:t>‹#›</a:t>
            </a:fld>
            <a:endParaRPr lang="en-US"/>
          </a:p>
        </p:txBody>
      </p:sp>
    </p:spTree>
    <p:extLst>
      <p:ext uri="{BB962C8B-B14F-4D97-AF65-F5344CB8AC3E}">
        <p14:creationId xmlns:p14="http://schemas.microsoft.com/office/powerpoint/2010/main" val="1654653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ECE4C64F-4DA1-40CB-9236-A8D7A181C228}" type="datetimeFigureOut">
              <a:rPr lang="bs-Latn-BA" smtClean="0"/>
              <a:t>27.5.2019.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2159982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ECE4C64F-4DA1-40CB-9236-A8D7A181C228}" type="datetimeFigureOut">
              <a:rPr lang="bs-Latn-BA" smtClean="0"/>
              <a:t>27.5.2019.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318085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ECE4C64F-4DA1-40CB-9236-A8D7A181C228}" type="datetimeFigureOut">
              <a:rPr lang="bs-Latn-BA" smtClean="0"/>
              <a:t>27.5.2019.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3596959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ECE4C64F-4DA1-40CB-9236-A8D7A181C228}" type="datetimeFigureOut">
              <a:rPr lang="bs-Latn-BA" smtClean="0"/>
              <a:t>27.5.2019.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2901958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E4C64F-4DA1-40CB-9236-A8D7A181C228}" type="datetimeFigureOut">
              <a:rPr lang="bs-Latn-BA" smtClean="0"/>
              <a:t>27.5.2019.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4264724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ECE4C64F-4DA1-40CB-9236-A8D7A181C228}" type="datetimeFigureOut">
              <a:rPr lang="bs-Latn-BA" smtClean="0"/>
              <a:t>27.5.2019.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2838947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ECE4C64F-4DA1-40CB-9236-A8D7A181C228}" type="datetimeFigureOut">
              <a:rPr lang="bs-Latn-BA" smtClean="0"/>
              <a:t>27.5.2019.</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1223381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ECE4C64F-4DA1-40CB-9236-A8D7A181C228}" type="datetimeFigureOut">
              <a:rPr lang="bs-Latn-BA" smtClean="0"/>
              <a:t>27.5.2019.</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31483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4C64F-4DA1-40CB-9236-A8D7A181C228}" type="datetimeFigureOut">
              <a:rPr lang="bs-Latn-BA" smtClean="0"/>
              <a:t>27.5.2019.</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2067025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E4C64F-4DA1-40CB-9236-A8D7A181C228}" type="datetimeFigureOut">
              <a:rPr lang="bs-Latn-BA" smtClean="0"/>
              <a:t>27.5.2019.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3221134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E4C64F-4DA1-40CB-9236-A8D7A181C228}" type="datetimeFigureOut">
              <a:rPr lang="bs-Latn-BA" smtClean="0"/>
              <a:t>27.5.2019.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893329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E4C64F-4DA1-40CB-9236-A8D7A181C228}" type="datetimeFigureOut">
              <a:rPr lang="bs-Latn-BA" smtClean="0"/>
              <a:t>27.5.2019.</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F4BAC-9A46-416F-85D1-F4463A2F22D5}" type="slidenum">
              <a:rPr lang="bs-Latn-BA" smtClean="0"/>
              <a:t>‹#›</a:t>
            </a:fld>
            <a:endParaRPr lang="bs-Latn-BA"/>
          </a:p>
        </p:txBody>
      </p:sp>
    </p:spTree>
    <p:extLst>
      <p:ext uri="{BB962C8B-B14F-4D97-AF65-F5344CB8AC3E}">
        <p14:creationId xmlns:p14="http://schemas.microsoft.com/office/powerpoint/2010/main" val="836390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0089" y="289932"/>
            <a:ext cx="9969189" cy="4893647"/>
          </a:xfrm>
          <a:prstGeom prst="rect">
            <a:avLst/>
          </a:prstGeom>
        </p:spPr>
        <p:txBody>
          <a:bodyPr wrap="square">
            <a:spAutoFit/>
          </a:bodyPr>
          <a:lstStyle/>
          <a:p>
            <a:pPr algn="just">
              <a:spcAft>
                <a:spcPts val="0"/>
              </a:spcAft>
            </a:pPr>
            <a:endParaRPr lang="bs-Latn-BA" sz="2400" b="1" dirty="0">
              <a:latin typeface="Times New Roman" panose="02020603050405020304" pitchFamily="18" charset="0"/>
              <a:ea typeface="Times New Roman" panose="02020603050405020304" pitchFamily="18" charset="0"/>
            </a:endParaRPr>
          </a:p>
          <a:p>
            <a:pPr algn="ctr">
              <a:spcAft>
                <a:spcPts val="0"/>
              </a:spcAft>
            </a:pPr>
            <a:endParaRPr lang="bs-Latn-BA" sz="2400" b="1" dirty="0" smtClean="0">
              <a:latin typeface="Times New Roman" panose="02020603050405020304" pitchFamily="18" charset="0"/>
              <a:ea typeface="Times New Roman" panose="02020603050405020304" pitchFamily="18" charset="0"/>
            </a:endParaRPr>
          </a:p>
          <a:p>
            <a:pPr algn="ctr">
              <a:spcAft>
                <a:spcPts val="0"/>
              </a:spcAft>
            </a:pPr>
            <a:r>
              <a:rPr lang="bs-Latn-BA" sz="2400" b="1" dirty="0" smtClean="0">
                <a:latin typeface="Times New Roman" panose="02020603050405020304" pitchFamily="18" charset="0"/>
                <a:ea typeface="Times New Roman" panose="02020603050405020304" pitchFamily="18" charset="0"/>
              </a:rPr>
              <a:t>Primjena </a:t>
            </a:r>
            <a:r>
              <a:rPr lang="bs-Latn-BA" sz="2400" b="1" dirty="0">
                <a:latin typeface="Times New Roman" panose="02020603050405020304" pitchFamily="18" charset="0"/>
                <a:ea typeface="Times New Roman" panose="02020603050405020304" pitchFamily="18" charset="0"/>
              </a:rPr>
              <a:t>Zakona o </a:t>
            </a:r>
            <a:r>
              <a:rPr lang="bs-Latn-BA" sz="2400" b="1" dirty="0" err="1">
                <a:latin typeface="Times New Roman" panose="02020603050405020304" pitchFamily="18" charset="0"/>
                <a:ea typeface="Times New Roman" panose="02020603050405020304" pitchFamily="18" charset="0"/>
              </a:rPr>
              <a:t>održavanju</a:t>
            </a:r>
            <a:r>
              <a:rPr lang="bs-Latn-BA" sz="2400" b="1" dirty="0">
                <a:latin typeface="Times New Roman" panose="02020603050405020304" pitchFamily="18" charset="0"/>
                <a:ea typeface="Times New Roman" panose="02020603050405020304" pitchFamily="18" charset="0"/>
              </a:rPr>
              <a:t> premjera i katastra </a:t>
            </a:r>
            <a:r>
              <a:rPr lang="bs-Latn-BA" sz="2400" b="1" dirty="0" err="1">
                <a:latin typeface="Times New Roman" panose="02020603050405020304" pitchFamily="18" charset="0"/>
                <a:ea typeface="Times New Roman" panose="02020603050405020304" pitchFamily="18" charset="0"/>
              </a:rPr>
              <a:t>zemljišta</a:t>
            </a:r>
            <a:r>
              <a:rPr lang="bs-Latn-BA" sz="2400" b="1" dirty="0">
                <a:latin typeface="Times New Roman" panose="02020603050405020304" pitchFamily="18" charset="0"/>
                <a:ea typeface="Times New Roman" panose="02020603050405020304" pitchFamily="18" charset="0"/>
              </a:rPr>
              <a:t> („Službeni glasnik RS“ broj </a:t>
            </a:r>
            <a:r>
              <a:rPr lang="bs-Latn-BA" sz="2400" b="1" dirty="0" smtClean="0">
                <a:latin typeface="Times New Roman" panose="02020603050405020304" pitchFamily="18" charset="0"/>
                <a:ea typeface="Times New Roman" panose="02020603050405020304" pitchFamily="18" charset="0"/>
              </a:rPr>
              <a:t>19/96, 55/03, 15/10, 6/11 i 6/12)</a:t>
            </a:r>
          </a:p>
          <a:p>
            <a:pPr algn="ctr">
              <a:spcAft>
                <a:spcPts val="0"/>
              </a:spcAft>
            </a:pPr>
            <a:r>
              <a:rPr lang="bs-Latn-BA" sz="2400" b="1" dirty="0" smtClean="0">
                <a:latin typeface="Times New Roman" panose="02020603050405020304" pitchFamily="18" charset="0"/>
                <a:ea typeface="Times New Roman" panose="02020603050405020304" pitchFamily="18" charset="0"/>
              </a:rPr>
              <a:t> </a:t>
            </a:r>
          </a:p>
          <a:p>
            <a:pPr marL="342900" indent="-342900" algn="ctr">
              <a:spcAft>
                <a:spcPts val="0"/>
              </a:spcAft>
              <a:buFontTx/>
              <a:buChar char="-"/>
            </a:pPr>
            <a:r>
              <a:rPr lang="bs-Latn-BA" sz="2400" b="1" dirty="0" smtClean="0">
                <a:latin typeface="Times New Roman" panose="02020603050405020304" pitchFamily="18" charset="0"/>
                <a:ea typeface="Times New Roman" panose="02020603050405020304" pitchFamily="18" charset="0"/>
              </a:rPr>
              <a:t>Otklanjanje nedostataka i propusta u katastarskom </a:t>
            </a:r>
            <a:r>
              <a:rPr lang="bs-Latn-BA" sz="2400" b="1" dirty="0" err="1" smtClean="0">
                <a:latin typeface="Times New Roman" panose="02020603050405020304" pitchFamily="18" charset="0"/>
                <a:ea typeface="Times New Roman" panose="02020603050405020304" pitchFamily="18" charset="0"/>
              </a:rPr>
              <a:t>operatu</a:t>
            </a:r>
            <a:r>
              <a:rPr lang="bs-Latn-BA" sz="2400" b="1" dirty="0" smtClean="0">
                <a:latin typeface="Times New Roman" panose="02020603050405020304" pitchFamily="18" charset="0"/>
                <a:ea typeface="Times New Roman" panose="02020603050405020304" pitchFamily="18" charset="0"/>
              </a:rPr>
              <a:t> koji se odnose na upis korisnika bez pravnog osnova</a:t>
            </a:r>
          </a:p>
          <a:p>
            <a:pPr algn="just">
              <a:spcAft>
                <a:spcPts val="0"/>
              </a:spcAft>
            </a:pPr>
            <a:r>
              <a:rPr lang="bs-Latn-BA" sz="2400" b="1" dirty="0">
                <a:latin typeface="Times New Roman" panose="02020603050405020304" pitchFamily="18" charset="0"/>
                <a:ea typeface="Times New Roman" panose="02020603050405020304" pitchFamily="18" charset="0"/>
              </a:rPr>
              <a:t> </a:t>
            </a:r>
          </a:p>
          <a:p>
            <a:pPr algn="ctr">
              <a:tabLst>
                <a:tab pos="676275" algn="l"/>
              </a:tabLst>
            </a:pPr>
            <a:r>
              <a:rPr lang="bs-Latn-BA" sz="2400" b="1" dirty="0">
                <a:latin typeface="Times New Roman" panose="02020603050405020304" pitchFamily="18" charset="0"/>
                <a:ea typeface="Times New Roman" panose="02020603050405020304" pitchFamily="18" charset="0"/>
              </a:rPr>
              <a:t>Edukator: Sudija Smiljana Mrša</a:t>
            </a:r>
            <a:br>
              <a:rPr lang="bs-Latn-BA" sz="2400" b="1" dirty="0">
                <a:latin typeface="Times New Roman" panose="02020603050405020304" pitchFamily="18" charset="0"/>
                <a:ea typeface="Times New Roman" panose="02020603050405020304" pitchFamily="18" charset="0"/>
              </a:rPr>
            </a:br>
            <a:r>
              <a:rPr lang="bs-Latn-BA" sz="2400" b="1" dirty="0">
                <a:latin typeface="Times New Roman" panose="02020603050405020304" pitchFamily="18" charset="0"/>
                <a:ea typeface="Times New Roman" panose="02020603050405020304" pitchFamily="18" charset="0"/>
              </a:rPr>
              <a:t/>
            </a:r>
            <a:br>
              <a:rPr lang="bs-Latn-BA" sz="2400" b="1" dirty="0">
                <a:latin typeface="Times New Roman" panose="02020603050405020304" pitchFamily="18" charset="0"/>
                <a:ea typeface="Times New Roman" panose="02020603050405020304" pitchFamily="18" charset="0"/>
              </a:rPr>
            </a:br>
            <a:r>
              <a:rPr lang="bs-Latn-BA" sz="2400" b="1" dirty="0" smtClean="0">
                <a:latin typeface="Times New Roman" panose="02020603050405020304" pitchFamily="18" charset="0"/>
                <a:ea typeface="Times New Roman" panose="02020603050405020304" pitchFamily="18" charset="0"/>
              </a:rPr>
              <a:t>Dana 27.5.2019. </a:t>
            </a:r>
            <a:r>
              <a:rPr lang="bs-Latn-BA" sz="2400" b="1" dirty="0">
                <a:latin typeface="Times New Roman" panose="02020603050405020304" pitchFamily="18" charset="0"/>
                <a:ea typeface="Times New Roman" panose="02020603050405020304" pitchFamily="18" charset="0"/>
              </a:rPr>
              <a:t>godine </a:t>
            </a:r>
          </a:p>
          <a:p>
            <a:pPr algn="ctr">
              <a:spcAft>
                <a:spcPts val="0"/>
              </a:spcAft>
              <a:tabLst>
                <a:tab pos="676275" algn="l"/>
              </a:tabLst>
            </a:pPr>
            <a:endParaRPr lang="bs-Latn-BA" sz="2400" b="1"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sz="2400" b="1"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120828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434" y="702527"/>
            <a:ext cx="10738626" cy="5542156"/>
          </a:xfrm>
        </p:spPr>
        <p:txBody>
          <a:bodyPr>
            <a:normAutofit/>
          </a:bodyPr>
          <a:lstStyle/>
          <a:p>
            <a:r>
              <a:rPr lang="bs-Latn-BA" sz="2800" b="1" dirty="0" smtClean="0">
                <a:latin typeface="Times New Roman" panose="02020603050405020304" pitchFamily="18" charset="0"/>
                <a:cs typeface="Times New Roman" panose="02020603050405020304" pitchFamily="18" charset="0"/>
              </a:rPr>
              <a:t>Član 198. Zakona o </a:t>
            </a:r>
            <a:r>
              <a:rPr lang="bs-Latn-BA" sz="2800" b="1" dirty="0" err="1" smtClean="0">
                <a:latin typeface="Times New Roman" panose="02020603050405020304" pitchFamily="18" charset="0"/>
                <a:cs typeface="Times New Roman" panose="02020603050405020304" pitchFamily="18" charset="0"/>
              </a:rPr>
              <a:t>premjeru</a:t>
            </a:r>
            <a:r>
              <a:rPr lang="bs-Latn-BA" sz="2800" b="1" dirty="0" smtClean="0">
                <a:latin typeface="Times New Roman" panose="02020603050405020304" pitchFamily="18" charset="0"/>
                <a:cs typeface="Times New Roman" panose="02020603050405020304" pitchFamily="18" charset="0"/>
              </a:rPr>
              <a:t> i katastru Republike Srpske („Službeni glasnik Republike Srpske“ broj 6/12, 110/16 i 22/18)</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Stupanjem na snagu ovog zakona odredbe Zakona o </a:t>
            </a:r>
            <a:r>
              <a:rPr lang="bs-Latn-BA" sz="2800" b="1" dirty="0" err="1" smtClean="0">
                <a:latin typeface="Times New Roman" panose="02020603050405020304" pitchFamily="18" charset="0"/>
                <a:cs typeface="Times New Roman" panose="02020603050405020304" pitchFamily="18" charset="0"/>
              </a:rPr>
              <a:t>održavanju</a:t>
            </a:r>
            <a:r>
              <a:rPr lang="bs-Latn-BA" sz="2800" b="1" dirty="0" smtClean="0">
                <a:latin typeface="Times New Roman" panose="02020603050405020304" pitchFamily="18" charset="0"/>
                <a:cs typeface="Times New Roman" panose="02020603050405020304" pitchFamily="18" charset="0"/>
              </a:rPr>
              <a:t> premjera i katastra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(„Službeni glasnik RS“ broj 19/96 i 15/10), Zakona o </a:t>
            </a:r>
            <a:r>
              <a:rPr lang="bs-Latn-BA" sz="2800" b="1" dirty="0" err="1" smtClean="0">
                <a:latin typeface="Times New Roman" panose="02020603050405020304" pitchFamily="18" charset="0"/>
                <a:cs typeface="Times New Roman" panose="02020603050405020304" pitchFamily="18" charset="0"/>
              </a:rPr>
              <a:t>premjeru</a:t>
            </a:r>
            <a:r>
              <a:rPr lang="bs-Latn-BA" sz="2800" b="1" dirty="0" smtClean="0">
                <a:latin typeface="Times New Roman" panose="02020603050405020304" pitchFamily="18" charset="0"/>
                <a:cs typeface="Times New Roman" panose="02020603050405020304" pitchFamily="18" charset="0"/>
              </a:rPr>
              <a:t> i katastru nepokretnosti („Službeni </a:t>
            </a:r>
            <a:r>
              <a:rPr lang="bs-Latn-BA" sz="2800" b="1" dirty="0" err="1" smtClean="0">
                <a:latin typeface="Times New Roman" panose="02020603050405020304" pitchFamily="18" charset="0"/>
                <a:cs typeface="Times New Roman" panose="02020603050405020304" pitchFamily="18" charset="0"/>
              </a:rPr>
              <a:t>grasnik</a:t>
            </a:r>
            <a:r>
              <a:rPr lang="bs-Latn-BA" sz="2800" b="1" dirty="0" smtClean="0">
                <a:latin typeface="Times New Roman" panose="02020603050405020304" pitchFamily="18" charset="0"/>
                <a:cs typeface="Times New Roman" panose="02020603050405020304" pitchFamily="18" charset="0"/>
              </a:rPr>
              <a:t> RS broj 34/06, 110/08 i 15/10) i Zakona o zemljišnim knjigama Republike Srpske (SL. Glasnik RS broj 67/03, 46/04, 109/05 i 119/08), prestaju da važe osim odredaba tih zakona koje se odnose na </a:t>
            </a:r>
            <a:r>
              <a:rPr lang="bs-Latn-BA" sz="2800" b="1" dirty="0" err="1" smtClean="0">
                <a:latin typeface="Times New Roman" panose="02020603050405020304" pitchFamily="18" charset="0"/>
                <a:cs typeface="Times New Roman" panose="02020603050405020304" pitchFamily="18" charset="0"/>
              </a:rPr>
              <a:t>korišćenje</a:t>
            </a:r>
            <a:r>
              <a:rPr lang="bs-Latn-BA" sz="2800" b="1" dirty="0" smtClean="0">
                <a:latin typeface="Times New Roman" panose="02020603050405020304" pitchFamily="18" charset="0"/>
                <a:cs typeface="Times New Roman" panose="02020603050405020304" pitchFamily="18" charset="0"/>
              </a:rPr>
              <a:t> i </a:t>
            </a:r>
            <a:r>
              <a:rPr lang="bs-Latn-BA" sz="2800" b="1" dirty="0" err="1" smtClean="0">
                <a:latin typeface="Times New Roman" panose="02020603050405020304" pitchFamily="18" charset="0"/>
                <a:cs typeface="Times New Roman" panose="02020603050405020304" pitchFamily="18" charset="0"/>
              </a:rPr>
              <a:t>održavanje</a:t>
            </a:r>
            <a:r>
              <a:rPr lang="bs-Latn-BA" sz="2800" b="1" dirty="0" smtClean="0">
                <a:latin typeface="Times New Roman" panose="02020603050405020304" pitchFamily="18" charset="0"/>
                <a:cs typeface="Times New Roman" panose="02020603050405020304" pitchFamily="18" charset="0"/>
              </a:rPr>
              <a:t> evidencija iz člana 189. ovog zakona. </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3110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681010" cy="5890709"/>
          </a:xfrm>
        </p:spPr>
        <p:txBody>
          <a:bodyPr>
            <a:normAutofit/>
          </a:bodyPr>
          <a:lstStyle/>
          <a:p>
            <a:r>
              <a:rPr lang="bs-Latn-BA" sz="2800" b="1" dirty="0" smtClean="0">
                <a:latin typeface="Times New Roman" panose="02020603050405020304" pitchFamily="18" charset="0"/>
                <a:cs typeface="Times New Roman" panose="02020603050405020304" pitchFamily="18" charset="0"/>
              </a:rPr>
              <a:t>Član 189. Zakona o katastru Republike Srpske </a:t>
            </a:r>
            <a:r>
              <a:rPr lang="bs-Latn-BA" sz="2800" b="1" dirty="0">
                <a:latin typeface="Times New Roman" panose="02020603050405020304" pitchFamily="18" charset="0"/>
                <a:cs typeface="Times New Roman" panose="02020603050405020304" pitchFamily="18" charset="0"/>
              </a:rPr>
              <a:t> („Službeni glasnik Republike </a:t>
            </a:r>
            <a:r>
              <a:rPr lang="bs-Latn-BA" sz="2800" b="1" dirty="0" smtClean="0">
                <a:latin typeface="Times New Roman" panose="02020603050405020304" pitchFamily="18" charset="0"/>
                <a:cs typeface="Times New Roman" panose="02020603050405020304" pitchFamily="18" charset="0"/>
              </a:rPr>
              <a:t>Srpske“ </a:t>
            </a:r>
            <a:r>
              <a:rPr lang="bs-Latn-BA" sz="2800" b="1" dirty="0">
                <a:latin typeface="Times New Roman" panose="02020603050405020304" pitchFamily="18" charset="0"/>
                <a:cs typeface="Times New Roman" panose="02020603050405020304" pitchFamily="18" charset="0"/>
              </a:rPr>
              <a:t>broj 6/12, 110/16 i 22/18</a:t>
            </a:r>
            <a:r>
              <a:rPr lang="bs-Latn-BA" sz="2800" b="1" dirty="0" smtClean="0">
                <a:latin typeface="Times New Roman" panose="02020603050405020304" pitchFamily="18" charset="0"/>
                <a:cs typeface="Times New Roman" panose="02020603050405020304" pitchFamily="18" charset="0"/>
              </a:rPr>
              <a:t>)</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Do dana osnivanja katastra nepokretnosti </a:t>
            </a:r>
            <a:r>
              <a:rPr lang="bs-Latn-BA" sz="2800" b="1" dirty="0" err="1" smtClean="0">
                <a:latin typeface="Times New Roman" panose="02020603050405020304" pitchFamily="18" charset="0"/>
                <a:cs typeface="Times New Roman" panose="02020603050405020304" pitchFamily="18" charset="0"/>
              </a:rPr>
              <a:t>koristiće</a:t>
            </a:r>
            <a:r>
              <a:rPr lang="bs-Latn-BA" sz="2800" b="1" dirty="0" smtClean="0">
                <a:latin typeface="Times New Roman" panose="02020603050405020304" pitchFamily="18" charset="0"/>
                <a:cs typeface="Times New Roman" panose="02020603050405020304" pitchFamily="18" charset="0"/>
              </a:rPr>
              <a:t> se i </a:t>
            </a:r>
            <a:r>
              <a:rPr lang="bs-Latn-BA" sz="2800" b="1" dirty="0" err="1" smtClean="0">
                <a:latin typeface="Times New Roman" panose="02020603050405020304" pitchFamily="18" charset="0"/>
                <a:cs typeface="Times New Roman" panose="02020603050405020304" pitchFamily="18" charset="0"/>
              </a:rPr>
              <a:t>održavati</a:t>
            </a:r>
            <a:r>
              <a:rPr lang="bs-Latn-BA" sz="2800" b="1" dirty="0" smtClean="0">
                <a:latin typeface="Times New Roman" panose="02020603050405020304" pitchFamily="18" charset="0"/>
                <a:cs typeface="Times New Roman" panose="02020603050405020304" pitchFamily="18" charset="0"/>
              </a:rPr>
              <a:t> popisni katastar, katastar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uspostavljen na osnovu premjera u </a:t>
            </a:r>
            <a:r>
              <a:rPr lang="bs-Latn-BA" sz="2800" b="1" dirty="0" err="1" smtClean="0">
                <a:latin typeface="Times New Roman" panose="02020603050405020304" pitchFamily="18" charset="0"/>
                <a:cs typeface="Times New Roman" panose="02020603050405020304" pitchFamily="18" charset="0"/>
              </a:rPr>
              <a:t>stereografskoj</a:t>
            </a:r>
            <a:r>
              <a:rPr lang="bs-Latn-BA" sz="2800" b="1" dirty="0" smtClean="0">
                <a:latin typeface="Times New Roman" panose="02020603050405020304" pitchFamily="18" charset="0"/>
                <a:cs typeface="Times New Roman" panose="02020603050405020304" pitchFamily="18" charset="0"/>
              </a:rPr>
              <a:t> projekciji, katastar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uspostavljen na osnovu premjera u </a:t>
            </a:r>
            <a:r>
              <a:rPr lang="bs-Latn-BA" sz="2800" b="1" dirty="0" err="1" smtClean="0">
                <a:latin typeface="Times New Roman" panose="02020603050405020304" pitchFamily="18" charset="0"/>
                <a:cs typeface="Times New Roman" panose="02020603050405020304" pitchFamily="18" charset="0"/>
              </a:rPr>
              <a:t>Gaus-Krigerovoj</a:t>
            </a:r>
            <a:r>
              <a:rPr lang="bs-Latn-BA" sz="2800" b="1" dirty="0" smtClean="0">
                <a:latin typeface="Times New Roman" panose="02020603050405020304" pitchFamily="18" charset="0"/>
                <a:cs typeface="Times New Roman" panose="02020603050405020304" pitchFamily="18" charset="0"/>
              </a:rPr>
              <a:t> projekciji u skladu sa odredbama Zakona o </a:t>
            </a:r>
            <a:r>
              <a:rPr lang="bs-Latn-BA" sz="2800" b="1" dirty="0" err="1" smtClean="0">
                <a:latin typeface="Times New Roman" panose="02020603050405020304" pitchFamily="18" charset="0"/>
                <a:cs typeface="Times New Roman" panose="02020603050405020304" pitchFamily="18" charset="0"/>
              </a:rPr>
              <a:t>održavanju</a:t>
            </a:r>
            <a:r>
              <a:rPr lang="bs-Latn-BA" sz="2800" b="1" dirty="0" smtClean="0">
                <a:latin typeface="Times New Roman" panose="02020603050405020304" pitchFamily="18" charset="0"/>
                <a:cs typeface="Times New Roman" panose="02020603050405020304" pitchFamily="18" charset="0"/>
              </a:rPr>
              <a:t> premjera i katastra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(„Službeni glasnik RS“ broj 19/96 i 15/10), katastar nepokretnosti sa utvrđenim korisnikom uspostavljeni na osnovu premjera u </a:t>
            </a:r>
            <a:r>
              <a:rPr lang="bs-Latn-BA" sz="2800" b="1" dirty="0" err="1" smtClean="0">
                <a:latin typeface="Times New Roman" panose="02020603050405020304" pitchFamily="18" charset="0"/>
                <a:cs typeface="Times New Roman" panose="02020603050405020304" pitchFamily="18" charset="0"/>
              </a:rPr>
              <a:t>Gaus-Krigerovoj</a:t>
            </a:r>
            <a:r>
              <a:rPr lang="bs-Latn-BA" sz="2800" b="1" dirty="0" smtClean="0">
                <a:latin typeface="Times New Roman" panose="02020603050405020304" pitchFamily="18" charset="0"/>
                <a:cs typeface="Times New Roman" panose="02020603050405020304" pitchFamily="18" charset="0"/>
              </a:rPr>
              <a:t> </a:t>
            </a:r>
            <a:r>
              <a:rPr lang="bs-Latn-BA" sz="2800" b="1" dirty="0" err="1" smtClean="0">
                <a:latin typeface="Times New Roman" panose="02020603050405020304" pitchFamily="18" charset="0"/>
                <a:cs typeface="Times New Roman" panose="02020603050405020304" pitchFamily="18" charset="0"/>
              </a:rPr>
              <a:t>projekcijiu</a:t>
            </a:r>
            <a:r>
              <a:rPr lang="bs-Latn-BA" sz="2800" b="1" dirty="0" smtClean="0">
                <a:latin typeface="Times New Roman" panose="02020603050405020304" pitchFamily="18" charset="0"/>
                <a:cs typeface="Times New Roman" panose="02020603050405020304" pitchFamily="18" charset="0"/>
              </a:rPr>
              <a:t> skladu sa odredbama Zakona o </a:t>
            </a:r>
            <a:r>
              <a:rPr lang="bs-Latn-BA" sz="2800" b="1" dirty="0" err="1" smtClean="0">
                <a:latin typeface="Times New Roman" panose="02020603050405020304" pitchFamily="18" charset="0"/>
                <a:cs typeface="Times New Roman" panose="02020603050405020304" pitchFamily="18" charset="0"/>
              </a:rPr>
              <a:t>premjeru</a:t>
            </a:r>
            <a:r>
              <a:rPr lang="bs-Latn-BA" sz="2800" b="1" dirty="0" smtClean="0">
                <a:latin typeface="Times New Roman" panose="02020603050405020304" pitchFamily="18" charset="0"/>
                <a:cs typeface="Times New Roman" panose="02020603050405020304" pitchFamily="18" charset="0"/>
              </a:rPr>
              <a:t> i katastru nepokretnosti („Sl. gl. RS“ broj 34/06,110/08 i 15/10).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9711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805" y="301083"/>
            <a:ext cx="11162371" cy="6166624"/>
          </a:xfrm>
        </p:spPr>
        <p:txBody>
          <a:bodyPr>
            <a:normAutofit/>
          </a:bodyPr>
          <a:lstStyle/>
          <a:p>
            <a:r>
              <a:rPr lang="bs-Latn-BA" sz="2400" b="1" dirty="0">
                <a:latin typeface="Times New Roman" panose="02020603050405020304" pitchFamily="18" charset="0"/>
                <a:cs typeface="Times New Roman" panose="02020603050405020304" pitchFamily="18" charset="0"/>
              </a:rPr>
              <a:t>Presuda Vrhovnog suda Republike Srpske broj 11 0 U 015157 15 </a:t>
            </a:r>
            <a:r>
              <a:rPr lang="bs-Latn-BA" sz="2400" b="1" dirty="0" err="1">
                <a:latin typeface="Times New Roman" panose="02020603050405020304" pitchFamily="18" charset="0"/>
                <a:cs typeface="Times New Roman" panose="02020603050405020304" pitchFamily="18" charset="0"/>
              </a:rPr>
              <a:t>Uvp</a:t>
            </a:r>
            <a:r>
              <a:rPr lang="bs-Latn-BA" sz="2400" b="1" dirty="0">
                <a:latin typeface="Times New Roman" panose="02020603050405020304" pitchFamily="18" charset="0"/>
                <a:cs typeface="Times New Roman" panose="02020603050405020304" pitchFamily="18" charset="0"/>
              </a:rPr>
              <a:t> od 01.3.2018. godine </a:t>
            </a:r>
            <a:r>
              <a:rPr lang="bs-Latn-BA" sz="2400" b="1" dirty="0" smtClean="0">
                <a:latin typeface="Times New Roman" panose="02020603050405020304" pitchFamily="18" charset="0"/>
                <a:cs typeface="Times New Roman" panose="02020603050405020304" pitchFamily="18" charset="0"/>
              </a:rPr>
              <a:t/>
            </a:r>
            <a:br>
              <a:rPr lang="bs-Latn-BA" sz="2400" b="1" dirty="0" smtClean="0">
                <a:latin typeface="Times New Roman" panose="02020603050405020304" pitchFamily="18" charset="0"/>
                <a:cs typeface="Times New Roman" panose="02020603050405020304" pitchFamily="18" charset="0"/>
              </a:rPr>
            </a:br>
            <a:r>
              <a:rPr lang="bs-Latn-BA" sz="2400" b="1" dirty="0" smtClean="0">
                <a:latin typeface="Times New Roman" panose="02020603050405020304" pitchFamily="18" charset="0"/>
                <a:cs typeface="Times New Roman" panose="02020603050405020304" pitchFamily="18" charset="0"/>
              </a:rPr>
              <a:t/>
            </a:r>
            <a:br>
              <a:rPr lang="bs-Latn-BA" sz="2400" b="1" dirty="0" smtClean="0">
                <a:latin typeface="Times New Roman" panose="02020603050405020304" pitchFamily="18" charset="0"/>
                <a:cs typeface="Times New Roman" panose="02020603050405020304" pitchFamily="18" charset="0"/>
              </a:rPr>
            </a:br>
            <a:r>
              <a:rPr lang="bs-Latn-BA" sz="2400" b="1" dirty="0" smtClean="0">
                <a:latin typeface="Times New Roman" panose="02020603050405020304" pitchFamily="18" charset="0"/>
                <a:cs typeface="Times New Roman" panose="02020603050405020304" pitchFamily="18" charset="0"/>
              </a:rPr>
              <a:t>Tužilac u ovom predmetu je </a:t>
            </a:r>
            <a:r>
              <a:rPr lang="bs-Latn-BA" sz="2400" b="1" dirty="0" err="1" smtClean="0">
                <a:latin typeface="Times New Roman" panose="02020603050405020304" pitchFamily="18" charset="0"/>
                <a:cs typeface="Times New Roman" panose="02020603050405020304" pitchFamily="18" charset="0"/>
              </a:rPr>
              <a:t>Pravobranilaštvo</a:t>
            </a:r>
            <a:r>
              <a:rPr lang="bs-Latn-BA" sz="2400" b="1" dirty="0" smtClean="0">
                <a:latin typeface="Times New Roman" panose="02020603050405020304" pitchFamily="18" charset="0"/>
                <a:cs typeface="Times New Roman" panose="02020603050405020304" pitchFamily="18" charset="0"/>
              </a:rPr>
              <a:t> Republike Srpske protiv rješenja RUGIPP kojim je odbijena žalba tužioca izjavljena protiv rješenja Područne jedinice RUGIPP Banjaluka kojim je odlučeno da se ispravlja pogrešan upis u katastarskom </a:t>
            </a:r>
            <a:r>
              <a:rPr lang="bs-Latn-BA" sz="2400" b="1" dirty="0" err="1" smtClean="0">
                <a:latin typeface="Times New Roman" panose="02020603050405020304" pitchFamily="18" charset="0"/>
                <a:cs typeface="Times New Roman" panose="02020603050405020304" pitchFamily="18" charset="0"/>
              </a:rPr>
              <a:t>operatu</a:t>
            </a:r>
            <a:r>
              <a:rPr lang="bs-Latn-BA" sz="2400" b="1" dirty="0" smtClean="0">
                <a:latin typeface="Times New Roman" panose="02020603050405020304" pitchFamily="18" charset="0"/>
                <a:cs typeface="Times New Roman" panose="02020603050405020304" pitchFamily="18" charset="0"/>
              </a:rPr>
              <a:t> na spornoj parceli uz obrazloženje da je zainteresovano lice spornu parcelu kupilo od P. B., a on od „Tržnica“ a. d. Banjaluka, da je po starom </a:t>
            </a:r>
            <a:r>
              <a:rPr lang="bs-Latn-BA" sz="2400" b="1" dirty="0" err="1" smtClean="0">
                <a:latin typeface="Times New Roman" panose="02020603050405020304" pitchFamily="18" charset="0"/>
                <a:cs typeface="Times New Roman" panose="02020603050405020304" pitchFamily="18" charset="0"/>
              </a:rPr>
              <a:t>premjeru</a:t>
            </a:r>
            <a:r>
              <a:rPr lang="bs-Latn-BA" sz="2400" b="1" dirty="0" smtClean="0">
                <a:latin typeface="Times New Roman" panose="02020603050405020304" pitchFamily="18" charset="0"/>
                <a:cs typeface="Times New Roman" panose="02020603050405020304" pitchFamily="18" charset="0"/>
              </a:rPr>
              <a:t> na toj parceli bio upisan pravni prednik „Tržnica“ </a:t>
            </a:r>
            <a:r>
              <a:rPr lang="bs-Latn-BA" sz="2400" b="1" dirty="0" err="1" smtClean="0">
                <a:latin typeface="Times New Roman" panose="02020603050405020304" pitchFamily="18" charset="0"/>
                <a:cs typeface="Times New Roman" panose="02020603050405020304" pitchFamily="18" charset="0"/>
              </a:rPr>
              <a:t>a.d</a:t>
            </a:r>
            <a:r>
              <a:rPr lang="bs-Latn-BA" sz="2400" b="1" dirty="0" smtClean="0">
                <a:latin typeface="Times New Roman" panose="02020603050405020304" pitchFamily="18" charset="0"/>
                <a:cs typeface="Times New Roman" panose="02020603050405020304" pitchFamily="18" charset="0"/>
              </a:rPr>
              <a:t>. Banjaluka a sadašnje stanje upisa je u korist Grada Banjaluka – Fond za upravljanje građevinskim </a:t>
            </a:r>
            <a:r>
              <a:rPr lang="bs-Latn-BA" sz="2400" b="1" dirty="0" err="1" smtClean="0">
                <a:latin typeface="Times New Roman" panose="02020603050405020304" pitchFamily="18" charset="0"/>
                <a:cs typeface="Times New Roman" panose="02020603050405020304" pitchFamily="18" charset="0"/>
              </a:rPr>
              <a:t>zemljištem</a:t>
            </a:r>
            <a:r>
              <a:rPr lang="bs-Latn-BA" sz="2400" b="1" dirty="0" smtClean="0">
                <a:latin typeface="Times New Roman" panose="02020603050405020304" pitchFamily="18" charset="0"/>
                <a:cs typeface="Times New Roman" panose="02020603050405020304" pitchFamily="18" charset="0"/>
              </a:rPr>
              <a:t> na osnovu </a:t>
            </a:r>
            <a:r>
              <a:rPr lang="bs-Latn-BA" sz="2400" b="1" dirty="0" err="1" smtClean="0">
                <a:latin typeface="Times New Roman" panose="02020603050405020304" pitchFamily="18" charset="0"/>
                <a:cs typeface="Times New Roman" panose="02020603050405020304" pitchFamily="18" charset="0"/>
              </a:rPr>
              <a:t>aerofotogrametrijskog</a:t>
            </a:r>
            <a:r>
              <a:rPr lang="bs-Latn-BA" sz="2400" b="1" dirty="0" smtClean="0">
                <a:latin typeface="Times New Roman" panose="02020603050405020304" pitchFamily="18" charset="0"/>
                <a:cs typeface="Times New Roman" panose="02020603050405020304" pitchFamily="18" charset="0"/>
              </a:rPr>
              <a:t> snimanja iz 1969. godine. Grad Banjaluka nije dokazao da je nepokretnost stekao na osnovu teretnog pravnog posla, niti je </a:t>
            </a:r>
            <a:r>
              <a:rPr lang="bs-Latn-BA" sz="2400" b="1" dirty="0" err="1" smtClean="0">
                <a:latin typeface="Times New Roman" panose="02020603050405020304" pitchFamily="18" charset="0"/>
                <a:cs typeface="Times New Roman" panose="02020603050405020304" pitchFamily="18" charset="0"/>
              </a:rPr>
              <a:t>predočio</a:t>
            </a:r>
            <a:r>
              <a:rPr lang="bs-Latn-BA" sz="2400" b="1" dirty="0" smtClean="0">
                <a:latin typeface="Times New Roman" panose="02020603050405020304" pitchFamily="18" charset="0"/>
                <a:cs typeface="Times New Roman" panose="02020603050405020304" pitchFamily="18" charset="0"/>
              </a:rPr>
              <a:t> ispravu koja bi bila </a:t>
            </a:r>
            <a:r>
              <a:rPr lang="bs-Latn-BA" sz="2400" b="1" dirty="0" err="1" smtClean="0">
                <a:latin typeface="Times New Roman" panose="02020603050405020304" pitchFamily="18" charset="0"/>
                <a:cs typeface="Times New Roman" panose="02020603050405020304" pitchFamily="18" charset="0"/>
              </a:rPr>
              <a:t>osnov</a:t>
            </a:r>
            <a:r>
              <a:rPr lang="bs-Latn-BA" sz="2400" b="1" dirty="0" smtClean="0">
                <a:latin typeface="Times New Roman" panose="02020603050405020304" pitchFamily="18" charset="0"/>
                <a:cs typeface="Times New Roman" panose="02020603050405020304" pitchFamily="18" charset="0"/>
              </a:rPr>
              <a:t> za upis posjeda na istoj, a u zemljišnoj knjizi je upisano pravo vlasništva na toj parceli u korist zainteresovanog lica sa 1/1 dijela. </a:t>
            </a:r>
            <a:r>
              <a:rPr lang="bs-Latn-BA" sz="2400" b="1" dirty="0">
                <a:latin typeface="Times New Roman" panose="02020603050405020304" pitchFamily="18" charset="0"/>
                <a:cs typeface="Times New Roman" panose="02020603050405020304" pitchFamily="18" charset="0"/>
              </a:rPr>
              <a:t/>
            </a:r>
            <a:br>
              <a:rPr lang="bs-Latn-BA" sz="2400" b="1" dirty="0">
                <a:latin typeface="Times New Roman" panose="02020603050405020304" pitchFamily="18" charset="0"/>
                <a:cs typeface="Times New Roman" panose="02020603050405020304" pitchFamily="18" charset="0"/>
              </a:rPr>
            </a:br>
            <a:r>
              <a:rPr lang="bs-Latn-BA" sz="2400" b="1" dirty="0">
                <a:latin typeface="Times New Roman" panose="02020603050405020304" pitchFamily="18" charset="0"/>
                <a:cs typeface="Times New Roman" panose="02020603050405020304" pitchFamily="18" charset="0"/>
              </a:rPr>
              <a:t/>
            </a:r>
            <a:br>
              <a:rPr lang="bs-Latn-BA" sz="2400" b="1" dirty="0">
                <a:latin typeface="Times New Roman" panose="02020603050405020304" pitchFamily="18" charset="0"/>
                <a:cs typeface="Times New Roman" panose="02020603050405020304" pitchFamily="18" charset="0"/>
              </a:rPr>
            </a:br>
            <a:r>
              <a:rPr lang="bs-Latn-BA" sz="2400" b="1" dirty="0">
                <a:latin typeface="Times New Roman" panose="02020603050405020304" pitchFamily="18" charset="0"/>
                <a:cs typeface="Times New Roman" panose="02020603050405020304" pitchFamily="18" charset="0"/>
              </a:rPr>
              <a:t/>
            </a:r>
            <a:br>
              <a:rPr lang="bs-Latn-BA" sz="2400" b="1" dirty="0">
                <a:latin typeface="Times New Roman" panose="02020603050405020304" pitchFamily="18" charset="0"/>
                <a:cs typeface="Times New Roman" panose="02020603050405020304" pitchFamily="18" charset="0"/>
              </a:rPr>
            </a:br>
            <a:endParaRPr lang="en-US" sz="2400" dirty="0"/>
          </a:p>
        </p:txBody>
      </p:sp>
    </p:spTree>
    <p:extLst>
      <p:ext uri="{BB962C8B-B14F-4D97-AF65-F5344CB8AC3E}">
        <p14:creationId xmlns:p14="http://schemas.microsoft.com/office/powerpoint/2010/main" val="427084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491440" cy="5623080"/>
          </a:xfrm>
        </p:spPr>
        <p:txBody>
          <a:bodyPr>
            <a:normAutofit/>
          </a:bodyPr>
          <a:lstStyle/>
          <a:p>
            <a:r>
              <a:rPr lang="bs-Latn-BA" sz="2800" b="1" dirty="0" smtClean="0">
                <a:latin typeface="Times New Roman" panose="02020603050405020304" pitchFamily="18" charset="0"/>
                <a:cs typeface="Times New Roman" panose="02020603050405020304" pitchFamily="18" charset="0"/>
              </a:rPr>
              <a:t>Presuda Okružnog suda u Banjaluci broj 11 0 U 001912 09 U od 10.12.2009. godine </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Na </a:t>
            </a:r>
            <a:r>
              <a:rPr lang="bs-Latn-BA" sz="2800" b="1" dirty="0" err="1" smtClean="0">
                <a:latin typeface="Times New Roman" panose="02020603050405020304" pitchFamily="18" charset="0"/>
                <a:cs typeface="Times New Roman" panose="02020603050405020304" pitchFamily="18" charset="0"/>
              </a:rPr>
              <a:t>zemljištu</a:t>
            </a:r>
            <a:r>
              <a:rPr lang="bs-Latn-BA" sz="2800" b="1" dirty="0" smtClean="0">
                <a:latin typeface="Times New Roman" panose="02020603050405020304" pitchFamily="18" charset="0"/>
                <a:cs typeface="Times New Roman" panose="02020603050405020304" pitchFamily="18" charset="0"/>
              </a:rPr>
              <a:t> upisanom u pl. br. 1282 k.o. Čelinac Donji kao posjed S. R. sa dijelom ½ i S. S. sa dijelom 1/2, ispravljen je pogrešan upis posjednika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i uspostavljeno stanje posjeda koje je bilo prije provedene promjene, tj. upisano je stanje posjeda u korist S. R. sa 1/1 dijela, čime je ispravljena greška prilikom provođenja promjene u katastarskom </a:t>
            </a:r>
            <a:r>
              <a:rPr lang="bs-Latn-BA" sz="2800" b="1" dirty="0" err="1" smtClean="0">
                <a:latin typeface="Times New Roman" panose="02020603050405020304" pitchFamily="18" charset="0"/>
                <a:cs typeface="Times New Roman" panose="02020603050405020304" pitchFamily="18" charset="0"/>
              </a:rPr>
              <a:t>operatu</a:t>
            </a:r>
            <a:r>
              <a:rPr lang="bs-Latn-BA" sz="2800" b="1" dirty="0" smtClean="0">
                <a:latin typeface="Times New Roman" panose="02020603050405020304" pitchFamily="18" charset="0"/>
                <a:cs typeface="Times New Roman" panose="02020603050405020304" pitchFamily="18" charset="0"/>
              </a:rPr>
              <a:t>, a na osnovu presude Osnovnog suda u Banjaluci broj P-178/2000 od 17.5.2000. godine. </a:t>
            </a:r>
            <a:r>
              <a:rPr lang="bs-Latn-BA" sz="2800" dirty="0" smtClean="0"/>
              <a:t/>
            </a:r>
            <a:br>
              <a:rPr lang="bs-Latn-BA" sz="2800" dirty="0" smtClean="0"/>
            </a:br>
            <a:r>
              <a:rPr lang="bs-Latn-BA" sz="2800" dirty="0"/>
              <a:t/>
            </a:r>
            <a:br>
              <a:rPr lang="bs-Latn-BA" sz="2800" dirty="0"/>
            </a:br>
            <a:endParaRPr lang="en-US" sz="2800" dirty="0"/>
          </a:p>
        </p:txBody>
      </p:sp>
    </p:spTree>
    <p:extLst>
      <p:ext uri="{BB962C8B-B14F-4D97-AF65-F5344CB8AC3E}">
        <p14:creationId xmlns:p14="http://schemas.microsoft.com/office/powerpoint/2010/main" val="2620345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59791" cy="6113734"/>
          </a:xfrm>
        </p:spPr>
        <p:txBody>
          <a:bodyPr>
            <a:normAutofit/>
          </a:bodyPr>
          <a:lstStyle/>
          <a:p>
            <a:r>
              <a:rPr lang="bs-Latn-BA" sz="2400" b="1" dirty="0">
                <a:latin typeface="Times New Roman" panose="02020603050405020304" pitchFamily="18" charset="0"/>
                <a:cs typeface="Times New Roman" panose="02020603050405020304" pitchFamily="18" charset="0"/>
              </a:rPr>
              <a:t>Presuda Vrhovnog suda Republike Srpske broj 13 0 U 003389 16 </a:t>
            </a:r>
            <a:r>
              <a:rPr lang="bs-Latn-BA" sz="2400" b="1" dirty="0" err="1">
                <a:latin typeface="Times New Roman" panose="02020603050405020304" pitchFamily="18" charset="0"/>
                <a:cs typeface="Times New Roman" panose="02020603050405020304" pitchFamily="18" charset="0"/>
              </a:rPr>
              <a:t>Uvp</a:t>
            </a:r>
            <a:r>
              <a:rPr lang="bs-Latn-BA" sz="2400" b="1" dirty="0">
                <a:latin typeface="Times New Roman" panose="02020603050405020304" pitchFamily="18" charset="0"/>
                <a:cs typeface="Times New Roman" panose="02020603050405020304" pitchFamily="18" charset="0"/>
              </a:rPr>
              <a:t> od 20.9.2018. </a:t>
            </a:r>
            <a:r>
              <a:rPr lang="bs-Latn-BA" sz="2400" b="1" dirty="0" smtClean="0">
                <a:latin typeface="Times New Roman" panose="02020603050405020304" pitchFamily="18" charset="0"/>
                <a:cs typeface="Times New Roman" panose="02020603050405020304" pitchFamily="18" charset="0"/>
              </a:rPr>
              <a:t>godine</a:t>
            </a:r>
            <a:br>
              <a:rPr lang="bs-Latn-BA" sz="2400" b="1" dirty="0" smtClean="0">
                <a:latin typeface="Times New Roman" panose="02020603050405020304" pitchFamily="18" charset="0"/>
                <a:cs typeface="Times New Roman" panose="02020603050405020304" pitchFamily="18" charset="0"/>
              </a:rPr>
            </a:br>
            <a:r>
              <a:rPr lang="bs-Latn-BA" sz="2400" b="1" dirty="0">
                <a:latin typeface="Times New Roman" panose="02020603050405020304" pitchFamily="18" charset="0"/>
                <a:cs typeface="Times New Roman" panose="02020603050405020304" pitchFamily="18" charset="0"/>
              </a:rPr>
              <a:t/>
            </a:r>
            <a:br>
              <a:rPr lang="bs-Latn-BA" sz="2400" b="1" dirty="0">
                <a:latin typeface="Times New Roman" panose="02020603050405020304" pitchFamily="18" charset="0"/>
                <a:cs typeface="Times New Roman" panose="02020603050405020304" pitchFamily="18" charset="0"/>
              </a:rPr>
            </a:br>
            <a:r>
              <a:rPr lang="bs-Latn-BA" sz="2400" b="1" dirty="0" smtClean="0">
                <a:latin typeface="Times New Roman" panose="02020603050405020304" pitchFamily="18" charset="0"/>
                <a:cs typeface="Times New Roman" panose="02020603050405020304" pitchFamily="18" charset="0"/>
              </a:rPr>
              <a:t>Postupajući po službenoj dužnosti proveden je postupak usaglašavanja upisa u </a:t>
            </a:r>
            <a:br>
              <a:rPr lang="bs-Latn-BA" sz="2400" b="1" dirty="0" smtClean="0">
                <a:latin typeface="Times New Roman" panose="02020603050405020304" pitchFamily="18" charset="0"/>
                <a:cs typeface="Times New Roman" panose="02020603050405020304" pitchFamily="18" charset="0"/>
              </a:rPr>
            </a:br>
            <a:r>
              <a:rPr lang="bs-Latn-BA" sz="2400" b="1" dirty="0" smtClean="0">
                <a:latin typeface="Times New Roman" panose="02020603050405020304" pitchFamily="18" charset="0"/>
                <a:cs typeface="Times New Roman" panose="02020603050405020304" pitchFamily="18" charset="0"/>
              </a:rPr>
              <a:t>katastarskom </a:t>
            </a:r>
            <a:r>
              <a:rPr lang="bs-Latn-BA" sz="2400" b="1" dirty="0" err="1" smtClean="0">
                <a:latin typeface="Times New Roman" panose="02020603050405020304" pitchFamily="18" charset="0"/>
                <a:cs typeface="Times New Roman" panose="02020603050405020304" pitchFamily="18" charset="0"/>
              </a:rPr>
              <a:t>operatu</a:t>
            </a:r>
            <a:r>
              <a:rPr lang="bs-Latn-BA" sz="2400" b="1" dirty="0" smtClean="0">
                <a:latin typeface="Times New Roman" panose="02020603050405020304" pitchFamily="18" charset="0"/>
                <a:cs typeface="Times New Roman" panose="02020603050405020304" pitchFamily="18" charset="0"/>
              </a:rPr>
              <a:t> sa upisom u zemljišnoj knjizi na spornim parcelama, u skladu sa rješenjem Sreskog suda u Tesliću broj R-341/45 o razvrgnuću kmetskog selišta, kao i presudom Vrhovnog suda RS broj 13 0 U 001158 11 </a:t>
            </a:r>
            <a:r>
              <a:rPr lang="bs-Latn-BA" sz="2400" b="1" dirty="0" err="1" smtClean="0">
                <a:latin typeface="Times New Roman" panose="02020603050405020304" pitchFamily="18" charset="0"/>
                <a:cs typeface="Times New Roman" panose="02020603050405020304" pitchFamily="18" charset="0"/>
              </a:rPr>
              <a:t>Uvp</a:t>
            </a:r>
            <a:r>
              <a:rPr lang="bs-Latn-BA" sz="2400" b="1" dirty="0" smtClean="0">
                <a:latin typeface="Times New Roman" panose="02020603050405020304" pitchFamily="18" charset="0"/>
                <a:cs typeface="Times New Roman" panose="02020603050405020304" pitchFamily="18" charset="0"/>
              </a:rPr>
              <a:t> od 19.9.2012. godine, te je utvrđeno da su upisi u katastarskom </a:t>
            </a:r>
            <a:r>
              <a:rPr lang="bs-Latn-BA" sz="2400" b="1" dirty="0" err="1" smtClean="0">
                <a:latin typeface="Times New Roman" panose="02020603050405020304" pitchFamily="18" charset="0"/>
                <a:cs typeface="Times New Roman" panose="02020603050405020304" pitchFamily="18" charset="0"/>
              </a:rPr>
              <a:t>operatu</a:t>
            </a:r>
            <a:r>
              <a:rPr lang="bs-Latn-BA" sz="2400" b="1" dirty="0" smtClean="0">
                <a:latin typeface="Times New Roman" panose="02020603050405020304" pitchFamily="18" charset="0"/>
                <a:cs typeface="Times New Roman" panose="02020603050405020304" pitchFamily="18" charset="0"/>
              </a:rPr>
              <a:t> na pravnog prednika tužilaca S. P. te „P“ a. d. Teslić upisani bez valjanog pravnog osnova. </a:t>
            </a:r>
            <a:r>
              <a:rPr lang="bs-Latn-BA" sz="2400" b="1" dirty="0">
                <a:latin typeface="Times New Roman" panose="02020603050405020304" pitchFamily="18" charset="0"/>
                <a:cs typeface="Times New Roman" panose="02020603050405020304" pitchFamily="18" charset="0"/>
              </a:rPr>
              <a:t/>
            </a:r>
            <a:br>
              <a:rPr lang="bs-Latn-BA" sz="2400" b="1" dirty="0">
                <a:latin typeface="Times New Roman" panose="02020603050405020304" pitchFamily="18" charset="0"/>
                <a:cs typeface="Times New Roman" panose="02020603050405020304" pitchFamily="18" charset="0"/>
              </a:rPr>
            </a:br>
            <a:endParaRPr lang="en-US" sz="2400" dirty="0"/>
          </a:p>
        </p:txBody>
      </p:sp>
    </p:spTree>
    <p:extLst>
      <p:ext uri="{BB962C8B-B14F-4D97-AF65-F5344CB8AC3E}">
        <p14:creationId xmlns:p14="http://schemas.microsoft.com/office/powerpoint/2010/main" val="134388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4"/>
            <a:ext cx="10669860" cy="6202943"/>
          </a:xfrm>
        </p:spPr>
        <p:txBody>
          <a:bodyPr>
            <a:normAutofit/>
          </a:bodyPr>
          <a:lstStyle/>
          <a:p>
            <a:r>
              <a:rPr lang="bs-Latn-BA" sz="2800" b="1" dirty="0" smtClean="0">
                <a:latin typeface="Times New Roman" panose="02020603050405020304" pitchFamily="18" charset="0"/>
                <a:cs typeface="Times New Roman" panose="02020603050405020304" pitchFamily="18" charset="0"/>
              </a:rPr>
              <a:t>Presuda Okružnog suda u Banjaluci broj 11 0 U 001800 09 U od 27.1.2010. godine </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Ne dozvoljava se promjena upisa u posjedovnom listu broj 871 k.o. </a:t>
            </a:r>
            <a:r>
              <a:rPr lang="bs-Latn-BA" sz="2800" b="1" dirty="0" err="1" smtClean="0">
                <a:latin typeface="Times New Roman" panose="02020603050405020304" pitchFamily="18" charset="0"/>
                <a:cs typeface="Times New Roman" panose="02020603050405020304" pitchFamily="18" charset="0"/>
              </a:rPr>
              <a:t>Petrićevac</a:t>
            </a:r>
            <a:r>
              <a:rPr lang="bs-Latn-BA" sz="2800" b="1" dirty="0" smtClean="0">
                <a:latin typeface="Times New Roman" panose="02020603050405020304" pitchFamily="18" charset="0"/>
                <a:cs typeface="Times New Roman" panose="02020603050405020304" pitchFamily="18" charset="0"/>
              </a:rPr>
              <a:t> 2 na osnovu izjave P. J. sa kojom je tužilac </a:t>
            </a:r>
            <a:r>
              <a:rPr lang="bs-Latn-BA" sz="2800" b="1" dirty="0" err="1" smtClean="0">
                <a:latin typeface="Times New Roman" panose="02020603050405020304" pitchFamily="18" charset="0"/>
                <a:cs typeface="Times New Roman" panose="02020603050405020304" pitchFamily="18" charset="0"/>
              </a:rPr>
              <a:t>zaključio</a:t>
            </a:r>
            <a:r>
              <a:rPr lang="bs-Latn-BA" sz="2800" b="1" dirty="0" smtClean="0">
                <a:latin typeface="Times New Roman" panose="02020603050405020304" pitchFamily="18" charset="0"/>
                <a:cs typeface="Times New Roman" panose="02020603050405020304" pitchFamily="18" charset="0"/>
              </a:rPr>
              <a:t> ugovor o zamjeni nekretnina, jer da u istom nije upisana </a:t>
            </a:r>
            <a:r>
              <a:rPr lang="bs-Latn-BA" sz="2800" b="1" dirty="0" err="1" smtClean="0">
                <a:latin typeface="Times New Roman" panose="02020603050405020304" pitchFamily="18" charset="0"/>
                <a:cs typeface="Times New Roman" panose="02020603050405020304" pitchFamily="18" charset="0"/>
              </a:rPr>
              <a:t>k.č</a:t>
            </a:r>
            <a:r>
              <a:rPr lang="bs-Latn-BA" sz="2800" b="1" dirty="0" smtClean="0">
                <a:latin typeface="Times New Roman" panose="02020603050405020304" pitchFamily="18" charset="0"/>
                <a:cs typeface="Times New Roman" panose="02020603050405020304" pitchFamily="18" charset="0"/>
              </a:rPr>
              <a:t>. br. 1202, a što nije </a:t>
            </a:r>
            <a:r>
              <a:rPr lang="bs-Latn-BA" sz="2800" b="1" dirty="0" err="1" smtClean="0">
                <a:latin typeface="Times New Roman" panose="02020603050405020304" pitchFamily="18" charset="0"/>
                <a:cs typeface="Times New Roman" panose="02020603050405020304" pitchFamily="18" charset="0"/>
              </a:rPr>
              <a:t>osnov</a:t>
            </a:r>
            <a:r>
              <a:rPr lang="bs-Latn-BA" sz="2800" b="1" dirty="0" smtClean="0">
                <a:latin typeface="Times New Roman" panose="02020603050405020304" pitchFamily="18" charset="0"/>
                <a:cs typeface="Times New Roman" panose="02020603050405020304" pitchFamily="18" charset="0"/>
              </a:rPr>
              <a:t> prema članu 20. Zakona o </a:t>
            </a:r>
            <a:r>
              <a:rPr lang="bs-Latn-BA" sz="2800" b="1" dirty="0" err="1" smtClean="0">
                <a:latin typeface="Times New Roman" panose="02020603050405020304" pitchFamily="18" charset="0"/>
                <a:cs typeface="Times New Roman" panose="02020603050405020304" pitchFamily="18" charset="0"/>
              </a:rPr>
              <a:t>održavanju</a:t>
            </a:r>
            <a:r>
              <a:rPr lang="bs-Latn-BA" sz="2800" b="1" dirty="0" smtClean="0">
                <a:latin typeface="Times New Roman" panose="02020603050405020304" pitchFamily="18" charset="0"/>
                <a:cs typeface="Times New Roman" panose="02020603050405020304" pitchFamily="18" charset="0"/>
              </a:rPr>
              <a:t> premjera i katastra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i člana 59. Pravilnika za </a:t>
            </a:r>
            <a:r>
              <a:rPr lang="bs-Latn-BA" sz="2800" b="1" dirty="0" err="1" smtClean="0">
                <a:latin typeface="Times New Roman" panose="02020603050405020304" pitchFamily="18" charset="0"/>
                <a:cs typeface="Times New Roman" panose="02020603050405020304" pitchFamily="18" charset="0"/>
              </a:rPr>
              <a:t>održavanje</a:t>
            </a:r>
            <a:r>
              <a:rPr lang="bs-Latn-BA" sz="2800" b="1" dirty="0" smtClean="0">
                <a:latin typeface="Times New Roman" panose="02020603050405020304" pitchFamily="18" charset="0"/>
                <a:cs typeface="Times New Roman" panose="02020603050405020304" pitchFamily="18" charset="0"/>
              </a:rPr>
              <a:t> premjera i katastra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a:t>
            </a:r>
            <a:r>
              <a:rPr lang="bs-Latn-BA" sz="2800" dirty="0" smtClean="0"/>
              <a:t/>
            </a:r>
            <a:br>
              <a:rPr lang="bs-Latn-BA" sz="2800" dirty="0" smtClean="0"/>
            </a:br>
            <a:r>
              <a:rPr lang="bs-Latn-BA" sz="2800" dirty="0"/>
              <a:t/>
            </a:r>
            <a:br>
              <a:rPr lang="bs-Latn-BA" sz="2800" dirty="0"/>
            </a:br>
            <a:endParaRPr lang="en-US" sz="2800" dirty="0"/>
          </a:p>
        </p:txBody>
      </p:sp>
    </p:spTree>
    <p:extLst>
      <p:ext uri="{BB962C8B-B14F-4D97-AF65-F5344CB8AC3E}">
        <p14:creationId xmlns:p14="http://schemas.microsoft.com/office/powerpoint/2010/main" val="2385056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4"/>
            <a:ext cx="10747917" cy="6202943"/>
          </a:xfrm>
        </p:spPr>
        <p:txBody>
          <a:bodyPr>
            <a:normAutofit/>
          </a:bodyPr>
          <a:lstStyle/>
          <a:p>
            <a:r>
              <a:rPr lang="bs-Latn-BA" sz="2800" b="1" dirty="0" smtClean="0">
                <a:latin typeface="Times New Roman" panose="02020603050405020304" pitchFamily="18" charset="0"/>
                <a:cs typeface="Times New Roman" panose="02020603050405020304" pitchFamily="18" charset="0"/>
              </a:rPr>
              <a:t>Presuda Vrhovnog suda Republike Srpske broj 11 0 U 014887 15 </a:t>
            </a:r>
            <a:r>
              <a:rPr lang="bs-Latn-BA" sz="2800" b="1" dirty="0" err="1" smtClean="0">
                <a:latin typeface="Times New Roman" panose="02020603050405020304" pitchFamily="18" charset="0"/>
                <a:cs typeface="Times New Roman" panose="02020603050405020304" pitchFamily="18" charset="0"/>
              </a:rPr>
              <a:t>Uvp</a:t>
            </a:r>
            <a:r>
              <a:rPr lang="bs-Latn-BA" sz="2800" b="1" dirty="0" smtClean="0">
                <a:latin typeface="Times New Roman" panose="02020603050405020304" pitchFamily="18" charset="0"/>
                <a:cs typeface="Times New Roman" panose="02020603050405020304" pitchFamily="18" charset="0"/>
              </a:rPr>
              <a:t> od 1.3.2018. godine</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Odbijen je zahtjev tužioca za ispravku greške u katastarskom </a:t>
            </a:r>
            <a:r>
              <a:rPr lang="bs-Latn-BA" sz="2800" b="1" dirty="0" err="1" smtClean="0">
                <a:latin typeface="Times New Roman" panose="02020603050405020304" pitchFamily="18" charset="0"/>
                <a:cs typeface="Times New Roman" panose="02020603050405020304" pitchFamily="18" charset="0"/>
              </a:rPr>
              <a:t>operatu</a:t>
            </a:r>
            <a:r>
              <a:rPr lang="bs-Latn-BA" sz="2800" b="1" dirty="0" smtClean="0">
                <a:latin typeface="Times New Roman" panose="02020603050405020304" pitchFamily="18" charset="0"/>
                <a:cs typeface="Times New Roman" panose="02020603050405020304" pitchFamily="18" charset="0"/>
              </a:rPr>
              <a:t> na parceli broj 1/1 i 1/3 k.o. </a:t>
            </a:r>
            <a:r>
              <a:rPr lang="bs-Latn-BA" sz="2800" b="1" dirty="0" err="1" smtClean="0">
                <a:latin typeface="Times New Roman" panose="02020603050405020304" pitchFamily="18" charset="0"/>
                <a:cs typeface="Times New Roman" panose="02020603050405020304" pitchFamily="18" charset="0"/>
              </a:rPr>
              <a:t>Vršani</a:t>
            </a:r>
            <a:r>
              <a:rPr lang="bs-Latn-BA" sz="2800" b="1" dirty="0" smtClean="0">
                <a:latin typeface="Times New Roman" panose="02020603050405020304" pitchFamily="18" charset="0"/>
                <a:cs typeface="Times New Roman" panose="02020603050405020304" pitchFamily="18" charset="0"/>
              </a:rPr>
              <a:t> uz obrazloženje da je tužilac tražio izdavanje uvjerenja da je provođenjem navedene stavke promjena načinjena pogreška, a da tužilac nije tražio izdavanje uvjerenja sa podacima iz evidencije prvostepenog organa što nije u skladu sa članom 78., 80. i 81. Pravilnika o </a:t>
            </a:r>
            <a:r>
              <a:rPr lang="bs-Latn-BA" sz="2800" b="1" dirty="0" err="1" smtClean="0">
                <a:latin typeface="Times New Roman" panose="02020603050405020304" pitchFamily="18" charset="0"/>
                <a:cs typeface="Times New Roman" panose="02020603050405020304" pitchFamily="18" charset="0"/>
              </a:rPr>
              <a:t>održavanju</a:t>
            </a:r>
            <a:r>
              <a:rPr lang="bs-Latn-BA" sz="2800" b="1" dirty="0" smtClean="0">
                <a:latin typeface="Times New Roman" panose="02020603050405020304" pitchFamily="18" charset="0"/>
                <a:cs typeface="Times New Roman" panose="02020603050405020304" pitchFamily="18" charset="0"/>
              </a:rPr>
              <a:t> premjera i katastra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a:t>
            </a:r>
            <a:r>
              <a:rPr lang="bs-Latn-BA" dirty="0" smtClean="0"/>
              <a:t/>
            </a:r>
            <a:br>
              <a:rPr lang="bs-Latn-BA" dirty="0" smtClean="0"/>
            </a:br>
            <a:endParaRPr lang="en-US" dirty="0"/>
          </a:p>
        </p:txBody>
      </p:sp>
    </p:spTree>
    <p:extLst>
      <p:ext uri="{BB962C8B-B14F-4D97-AF65-F5344CB8AC3E}">
        <p14:creationId xmlns:p14="http://schemas.microsoft.com/office/powerpoint/2010/main" val="1400234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365125"/>
            <a:ext cx="10736765" cy="5611929"/>
          </a:xfrm>
        </p:spPr>
        <p:txBody>
          <a:bodyPr>
            <a:normAutofit fontScale="90000"/>
          </a:bodyPr>
          <a:lstStyle/>
          <a:p>
            <a:r>
              <a:rPr lang="bs-Latn-BA" sz="2800" b="1" dirty="0" smtClean="0">
                <a:latin typeface="Times New Roman" panose="02020603050405020304" pitchFamily="18" charset="0"/>
                <a:cs typeface="Times New Roman" panose="02020603050405020304" pitchFamily="18" charset="0"/>
              </a:rPr>
              <a:t>Presuda Vrhovnog suda Republike Srpske broj 11 0 U 015624 16 </a:t>
            </a:r>
            <a:r>
              <a:rPr lang="bs-Latn-BA" sz="2800" b="1" dirty="0" err="1" smtClean="0">
                <a:latin typeface="Times New Roman" panose="02020603050405020304" pitchFamily="18" charset="0"/>
                <a:cs typeface="Times New Roman" panose="02020603050405020304" pitchFamily="18" charset="0"/>
              </a:rPr>
              <a:t>Uvp</a:t>
            </a:r>
            <a:r>
              <a:rPr lang="bs-Latn-BA" sz="2800" b="1" dirty="0" smtClean="0">
                <a:latin typeface="Times New Roman" panose="02020603050405020304" pitchFamily="18" charset="0"/>
                <a:cs typeface="Times New Roman" panose="02020603050405020304" pitchFamily="18" charset="0"/>
              </a:rPr>
              <a:t> od 15.3.2018. godine </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Odbijen je zahtjev tužioca D. B. iz D. K. za ispravak greške u katastarskom </a:t>
            </a:r>
            <a:r>
              <a:rPr lang="bs-Latn-BA" sz="2800" b="1" dirty="0" err="1" smtClean="0">
                <a:latin typeface="Times New Roman" panose="02020603050405020304" pitchFamily="18" charset="0"/>
                <a:cs typeface="Times New Roman" panose="02020603050405020304" pitchFamily="18" charset="0"/>
              </a:rPr>
              <a:t>operatu</a:t>
            </a:r>
            <a:r>
              <a:rPr lang="bs-Latn-BA" sz="2800" b="1" dirty="0" smtClean="0">
                <a:latin typeface="Times New Roman" panose="02020603050405020304" pitchFamily="18" charset="0"/>
                <a:cs typeface="Times New Roman" panose="02020603050405020304" pitchFamily="18" charset="0"/>
              </a:rPr>
              <a:t> na </a:t>
            </a:r>
            <a:r>
              <a:rPr lang="bs-Latn-BA" sz="2800" b="1" dirty="0" err="1" smtClean="0">
                <a:latin typeface="Times New Roman" panose="02020603050405020304" pitchFamily="18" charset="0"/>
                <a:cs typeface="Times New Roman" panose="02020603050405020304" pitchFamily="18" charset="0"/>
              </a:rPr>
              <a:t>k.č</a:t>
            </a:r>
            <a:r>
              <a:rPr lang="bs-Latn-BA" sz="2800" b="1" dirty="0" smtClean="0">
                <a:latin typeface="Times New Roman" panose="02020603050405020304" pitchFamily="18" charset="0"/>
                <a:cs typeface="Times New Roman" panose="02020603050405020304" pitchFamily="18" charset="0"/>
              </a:rPr>
              <a:t>. br. k.o. D. K. uz obrazloženje da je na navedenom </a:t>
            </a:r>
            <a:r>
              <a:rPr lang="bs-Latn-BA" sz="2800" b="1" dirty="0" err="1" smtClean="0">
                <a:latin typeface="Times New Roman" panose="02020603050405020304" pitchFamily="18" charset="0"/>
                <a:cs typeface="Times New Roman" panose="02020603050405020304" pitchFamily="18" charset="0"/>
              </a:rPr>
              <a:t>zemljištu</a:t>
            </a:r>
            <a:r>
              <a:rPr lang="bs-Latn-BA" sz="2800" b="1" dirty="0" smtClean="0">
                <a:latin typeface="Times New Roman" panose="02020603050405020304" pitchFamily="18" charset="0"/>
                <a:cs typeface="Times New Roman" panose="02020603050405020304" pitchFamily="18" charset="0"/>
              </a:rPr>
              <a:t> upisan kao vlasnik D. K. po osnovu rješenja o dosudi Osnovnog suda u Gradišci broj 72 0 I 000330 08 I od 19.6.2012. godine pa da se ne radi o ispravljanju greške u smislu člana 71. Pravilnika o </a:t>
            </a:r>
            <a:r>
              <a:rPr lang="bs-Latn-BA" sz="2800" b="1" dirty="0" err="1" smtClean="0">
                <a:latin typeface="Times New Roman" panose="02020603050405020304" pitchFamily="18" charset="0"/>
                <a:cs typeface="Times New Roman" panose="02020603050405020304" pitchFamily="18" charset="0"/>
              </a:rPr>
              <a:t>održavanju</a:t>
            </a:r>
            <a:r>
              <a:rPr lang="bs-Latn-BA" sz="2800" b="1" dirty="0" smtClean="0">
                <a:latin typeface="Times New Roman" panose="02020603050405020304" pitchFamily="18" charset="0"/>
                <a:cs typeface="Times New Roman" panose="02020603050405020304" pitchFamily="18" charset="0"/>
              </a:rPr>
              <a:t> i </a:t>
            </a:r>
            <a:r>
              <a:rPr lang="bs-Latn-BA" sz="2800" b="1" dirty="0" err="1" smtClean="0">
                <a:latin typeface="Times New Roman" panose="02020603050405020304" pitchFamily="18" charset="0"/>
                <a:cs typeface="Times New Roman" panose="02020603050405020304" pitchFamily="18" charset="0"/>
              </a:rPr>
              <a:t>premjeru</a:t>
            </a:r>
            <a:r>
              <a:rPr lang="bs-Latn-BA" sz="2800" b="1" dirty="0" smtClean="0">
                <a:latin typeface="Times New Roman" panose="02020603050405020304" pitchFamily="18" charset="0"/>
                <a:cs typeface="Times New Roman" panose="02020603050405020304" pitchFamily="18" charset="0"/>
              </a:rPr>
              <a:t>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(„Službeni glasnik RS“ broj 17/09 i 35/12), i člana 13. Zakona o </a:t>
            </a:r>
            <a:r>
              <a:rPr lang="bs-Latn-BA" sz="2800" b="1" dirty="0" err="1" smtClean="0">
                <a:latin typeface="Times New Roman" panose="02020603050405020304" pitchFamily="18" charset="0"/>
                <a:cs typeface="Times New Roman" panose="02020603050405020304" pitchFamily="18" charset="0"/>
              </a:rPr>
              <a:t>održavanju</a:t>
            </a:r>
            <a:r>
              <a:rPr lang="bs-Latn-BA" sz="2800" b="1" dirty="0" smtClean="0">
                <a:latin typeface="Times New Roman" panose="02020603050405020304" pitchFamily="18" charset="0"/>
                <a:cs typeface="Times New Roman" panose="02020603050405020304" pitchFamily="18" charset="0"/>
              </a:rPr>
              <a:t> premjera i katastra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već da se radi o promjeni korisnika u katastarskom </a:t>
            </a:r>
            <a:r>
              <a:rPr lang="bs-Latn-BA" sz="2800" b="1" dirty="0" err="1" smtClean="0">
                <a:latin typeface="Times New Roman" panose="02020603050405020304" pitchFamily="18" charset="0"/>
                <a:cs typeface="Times New Roman" panose="02020603050405020304" pitchFamily="18" charset="0"/>
              </a:rPr>
              <a:t>operatu</a:t>
            </a:r>
            <a:r>
              <a:rPr lang="bs-Latn-BA" sz="2800" b="1" dirty="0" smtClean="0">
                <a:latin typeface="Times New Roman" panose="02020603050405020304" pitchFamily="18" charset="0"/>
                <a:cs typeface="Times New Roman" panose="02020603050405020304" pitchFamily="18" charset="0"/>
              </a:rPr>
              <a:t>, zašto tužilac nije priložio ispravu valjanu za promjenu korisnika u katastarskom </a:t>
            </a:r>
            <a:r>
              <a:rPr lang="bs-Latn-BA" sz="2800" b="1" dirty="0" err="1" smtClean="0">
                <a:latin typeface="Times New Roman" panose="02020603050405020304" pitchFamily="18" charset="0"/>
                <a:cs typeface="Times New Roman" panose="02020603050405020304" pitchFamily="18" charset="0"/>
              </a:rPr>
              <a:t>operatu</a:t>
            </a:r>
            <a:r>
              <a:rPr lang="bs-Latn-BA" sz="2800" b="1" dirty="0" smtClean="0">
                <a:latin typeface="Times New Roman" panose="02020603050405020304" pitchFamily="18" charset="0"/>
                <a:cs typeface="Times New Roman" panose="02020603050405020304" pitchFamily="18" charset="0"/>
              </a:rPr>
              <a:t> navedenu u članu 20. stav 1. navedenog zakona i članu 59. stav 1. Pravilnika o </a:t>
            </a:r>
            <a:r>
              <a:rPr lang="bs-Latn-BA" sz="2800" b="1" dirty="0" err="1" smtClean="0">
                <a:latin typeface="Times New Roman" panose="02020603050405020304" pitchFamily="18" charset="0"/>
                <a:cs typeface="Times New Roman" panose="02020603050405020304" pitchFamily="18" charset="0"/>
              </a:rPr>
              <a:t>održavanju</a:t>
            </a:r>
            <a:r>
              <a:rPr lang="bs-Latn-BA" sz="2800" b="1" dirty="0" smtClean="0">
                <a:latin typeface="Times New Roman" panose="02020603050405020304" pitchFamily="18" charset="0"/>
                <a:cs typeface="Times New Roman" panose="02020603050405020304" pitchFamily="18" charset="0"/>
              </a:rPr>
              <a:t> i </a:t>
            </a:r>
            <a:r>
              <a:rPr lang="bs-Latn-BA" sz="2800" b="1" dirty="0" err="1" smtClean="0">
                <a:latin typeface="Times New Roman" panose="02020603050405020304" pitchFamily="18" charset="0"/>
                <a:cs typeface="Times New Roman" panose="02020603050405020304" pitchFamily="18" charset="0"/>
              </a:rPr>
              <a:t>premjeru</a:t>
            </a:r>
            <a:r>
              <a:rPr lang="bs-Latn-BA" sz="2800" b="1" dirty="0" smtClean="0">
                <a:latin typeface="Times New Roman" panose="02020603050405020304" pitchFamily="18" charset="0"/>
                <a:cs typeface="Times New Roman" panose="02020603050405020304" pitchFamily="18" charset="0"/>
              </a:rPr>
              <a:t>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a:t>
            </a:r>
            <a:r>
              <a:rPr lang="bs-Latn-BA" sz="2800" dirty="0" smtClean="0"/>
              <a:t/>
            </a:r>
            <a:br>
              <a:rPr lang="bs-Latn-BA" sz="2800" dirty="0" smtClean="0"/>
            </a:br>
            <a:endParaRPr lang="en-US" sz="2800" dirty="0"/>
          </a:p>
        </p:txBody>
      </p:sp>
    </p:spTree>
    <p:extLst>
      <p:ext uri="{BB962C8B-B14F-4D97-AF65-F5344CB8AC3E}">
        <p14:creationId xmlns:p14="http://schemas.microsoft.com/office/powerpoint/2010/main" val="4053679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268415" cy="5812651"/>
          </a:xfrm>
        </p:spPr>
        <p:txBody>
          <a:bodyPr>
            <a:normAutofit fontScale="90000"/>
          </a:bodyPr>
          <a:lstStyle/>
          <a:p>
            <a:r>
              <a:rPr lang="bs-Latn-BA" sz="2700" b="1" dirty="0" smtClean="0">
                <a:latin typeface="Times New Roman" panose="02020603050405020304" pitchFamily="18" charset="0"/>
                <a:cs typeface="Times New Roman" panose="02020603050405020304" pitchFamily="18" charset="0"/>
              </a:rPr>
              <a:t>Presuda Vrhovnog suda Republike Srpske broj 15 0 U 002588 16 </a:t>
            </a:r>
            <a:r>
              <a:rPr lang="bs-Latn-BA" sz="2700" b="1" dirty="0" err="1" smtClean="0">
                <a:latin typeface="Times New Roman" panose="02020603050405020304" pitchFamily="18" charset="0"/>
                <a:cs typeface="Times New Roman" panose="02020603050405020304" pitchFamily="18" charset="0"/>
              </a:rPr>
              <a:t>Uvp</a:t>
            </a:r>
            <a:r>
              <a:rPr lang="bs-Latn-BA" sz="2700" b="1" dirty="0" smtClean="0">
                <a:latin typeface="Times New Roman" panose="02020603050405020304" pitchFamily="18" charset="0"/>
                <a:cs typeface="Times New Roman" panose="02020603050405020304" pitchFamily="18" charset="0"/>
              </a:rPr>
              <a:t> od 5.12.2018. godine</a:t>
            </a:r>
            <a:br>
              <a:rPr lang="bs-Latn-BA" sz="2700" b="1" dirty="0" smtClean="0">
                <a:latin typeface="Times New Roman" panose="02020603050405020304" pitchFamily="18" charset="0"/>
                <a:cs typeface="Times New Roman" panose="02020603050405020304" pitchFamily="18" charset="0"/>
              </a:rPr>
            </a:br>
            <a:r>
              <a:rPr lang="bs-Latn-BA" sz="2700" b="1" dirty="0">
                <a:latin typeface="Times New Roman" panose="02020603050405020304" pitchFamily="18" charset="0"/>
                <a:cs typeface="Times New Roman" panose="02020603050405020304" pitchFamily="18" charset="0"/>
              </a:rPr>
              <a:t/>
            </a:r>
            <a:br>
              <a:rPr lang="bs-Latn-BA" sz="2700" b="1" dirty="0">
                <a:latin typeface="Times New Roman" panose="02020603050405020304" pitchFamily="18" charset="0"/>
                <a:cs typeface="Times New Roman" panose="02020603050405020304" pitchFamily="18" charset="0"/>
              </a:rPr>
            </a:br>
            <a:r>
              <a:rPr lang="bs-Latn-BA" sz="2700" b="1" dirty="0" smtClean="0">
                <a:latin typeface="Times New Roman" panose="02020603050405020304" pitchFamily="18" charset="0"/>
                <a:cs typeface="Times New Roman" panose="02020603050405020304" pitchFamily="18" charset="0"/>
              </a:rPr>
              <a:t>Prvostepenim rješenjem je odbijen zahtjev tužioca da se na osnovu ugovora o poklonu upiše kao posjednik na katastarskoj parceli broj 588 kuća i zgrada površine 174 m2 i dvorište površine 65 m2 upisano u posjedovni list broj 146/11 u k.o. Nevesinje na kojoj je kao posjednik upisano ODP „</a:t>
            </a:r>
            <a:r>
              <a:rPr lang="bs-Latn-BA" sz="2700" b="1" dirty="0" err="1" smtClean="0">
                <a:latin typeface="Times New Roman" panose="02020603050405020304" pitchFamily="18" charset="0"/>
                <a:cs typeface="Times New Roman" panose="02020603050405020304" pitchFamily="18" charset="0"/>
              </a:rPr>
              <a:t>Trgoeksport</a:t>
            </a:r>
            <a:r>
              <a:rPr lang="bs-Latn-BA" sz="2700" b="1" dirty="0" smtClean="0">
                <a:latin typeface="Times New Roman" panose="02020603050405020304" pitchFamily="18" charset="0"/>
                <a:cs typeface="Times New Roman" panose="02020603050405020304" pitchFamily="18" charset="0"/>
              </a:rPr>
              <a:t>“ Nevesinje uz obrazloženje da se radi o razlici u površini parcela navedenih u ugovoru u odnosu na identifikaciju </a:t>
            </a:r>
            <a:r>
              <a:rPr lang="bs-Latn-BA" sz="2700" b="1" dirty="0" err="1" smtClean="0">
                <a:latin typeface="Times New Roman" panose="02020603050405020304" pitchFamily="18" charset="0"/>
                <a:cs typeface="Times New Roman" panose="02020603050405020304" pitchFamily="18" charset="0"/>
              </a:rPr>
              <a:t>zemljišta</a:t>
            </a:r>
            <a:r>
              <a:rPr lang="bs-Latn-BA" sz="2700" b="1" dirty="0" smtClean="0">
                <a:latin typeface="Times New Roman" panose="02020603050405020304" pitchFamily="18" charset="0"/>
                <a:cs typeface="Times New Roman" panose="02020603050405020304" pitchFamily="18" charset="0"/>
              </a:rPr>
              <a:t>. Međutim, Vrhovni sud Republike Srpske je pobijanu presudu Okružnog suda u Trebinju broj 15 0 U 002588 15 U od 30.3.2016. godine,  preinačio i tužbu uvažio te osporeni akt </a:t>
            </a:r>
            <a:r>
              <a:rPr lang="bs-Latn-BA" sz="2700" b="1" dirty="0" err="1" smtClean="0">
                <a:latin typeface="Times New Roman" panose="02020603050405020304" pitchFamily="18" charset="0"/>
                <a:cs typeface="Times New Roman" panose="02020603050405020304" pitchFamily="18" charset="0"/>
              </a:rPr>
              <a:t>poništio</a:t>
            </a:r>
            <a:r>
              <a:rPr lang="bs-Latn-BA" sz="2700" b="1" dirty="0" smtClean="0">
                <a:latin typeface="Times New Roman" panose="02020603050405020304" pitchFamily="18" charset="0"/>
                <a:cs typeface="Times New Roman" panose="02020603050405020304" pitchFamily="18" charset="0"/>
              </a:rPr>
              <a:t> zbog činjenice da je izvršena nepotpuna identifikacija predmetnih parcela, a da nisu dati razlozi zbog čega nije izvršena potpuna identifikacija i </a:t>
            </a:r>
            <a:r>
              <a:rPr lang="bs-Latn-BA" sz="2700" b="1" dirty="0" err="1" smtClean="0">
                <a:latin typeface="Times New Roman" panose="02020603050405020304" pitchFamily="18" charset="0"/>
                <a:cs typeface="Times New Roman" panose="02020603050405020304" pitchFamily="18" charset="0"/>
              </a:rPr>
              <a:t>razjašnjeno</a:t>
            </a:r>
            <a:r>
              <a:rPr lang="bs-Latn-BA" sz="2700" b="1" dirty="0" smtClean="0">
                <a:latin typeface="Times New Roman" panose="02020603050405020304" pitchFamily="18" charset="0"/>
                <a:cs typeface="Times New Roman" panose="02020603050405020304" pitchFamily="18" charset="0"/>
              </a:rPr>
              <a:t> da li je razlika u površinama posljedica eventualnog cijepanja tih parcela.   </a:t>
            </a:r>
            <a:r>
              <a:rPr lang="bs-Latn-BA" sz="3100" dirty="0" smtClean="0"/>
              <a:t/>
            </a:r>
            <a:br>
              <a:rPr lang="bs-Latn-BA" sz="3100" dirty="0" smtClean="0"/>
            </a:br>
            <a:r>
              <a:rPr lang="bs-Latn-BA" sz="2800" dirty="0"/>
              <a:t/>
            </a:r>
            <a:br>
              <a:rPr lang="bs-Latn-BA" sz="2800" dirty="0"/>
            </a:br>
            <a:endParaRPr lang="en-US" sz="2800" dirty="0"/>
          </a:p>
        </p:txBody>
      </p:sp>
    </p:spTree>
    <p:extLst>
      <p:ext uri="{BB962C8B-B14F-4D97-AF65-F5344CB8AC3E}">
        <p14:creationId xmlns:p14="http://schemas.microsoft.com/office/powerpoint/2010/main" val="3271726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36766" cy="6024524"/>
          </a:xfrm>
        </p:spPr>
        <p:txBody>
          <a:bodyPr>
            <a:normAutofit/>
          </a:bodyPr>
          <a:lstStyle/>
          <a:p>
            <a:r>
              <a:rPr lang="bs-Latn-BA" sz="2800" b="1" dirty="0" smtClean="0">
                <a:latin typeface="Times New Roman" panose="02020603050405020304" pitchFamily="18" charset="0"/>
                <a:cs typeface="Times New Roman" panose="02020603050405020304" pitchFamily="18" charset="0"/>
              </a:rPr>
              <a:t>Član 140. Zakona o </a:t>
            </a:r>
            <a:r>
              <a:rPr lang="bs-Latn-BA" sz="2800" b="1" dirty="0" err="1" smtClean="0">
                <a:latin typeface="Times New Roman" panose="02020603050405020304" pitchFamily="18" charset="0"/>
                <a:cs typeface="Times New Roman" panose="02020603050405020304" pitchFamily="18" charset="0"/>
              </a:rPr>
              <a:t>premjeru</a:t>
            </a:r>
            <a:r>
              <a:rPr lang="bs-Latn-BA" sz="2800" b="1" dirty="0" smtClean="0">
                <a:latin typeface="Times New Roman" panose="02020603050405020304" pitchFamily="18" charset="0"/>
                <a:cs typeface="Times New Roman" panose="02020603050405020304" pitchFamily="18" charset="0"/>
              </a:rPr>
              <a:t> i katastru Republike Srpske </a:t>
            </a:r>
            <a:r>
              <a:rPr lang="bs-Latn-BA" sz="2800" b="1" dirty="0">
                <a:latin typeface="Times New Roman" panose="02020603050405020304" pitchFamily="18" charset="0"/>
                <a:cs typeface="Times New Roman" panose="02020603050405020304" pitchFamily="18" charset="0"/>
              </a:rPr>
              <a:t>(„Službeni glasnik Republike </a:t>
            </a:r>
            <a:r>
              <a:rPr lang="bs-Latn-BA" sz="2800" b="1" dirty="0" smtClean="0">
                <a:latin typeface="Times New Roman" panose="02020603050405020304" pitchFamily="18" charset="0"/>
                <a:cs typeface="Times New Roman" panose="02020603050405020304" pitchFamily="18" charset="0"/>
              </a:rPr>
              <a:t>Srpske“ </a:t>
            </a:r>
            <a:r>
              <a:rPr lang="bs-Latn-BA" sz="2800" b="1" dirty="0">
                <a:latin typeface="Times New Roman" panose="02020603050405020304" pitchFamily="18" charset="0"/>
                <a:cs typeface="Times New Roman" panose="02020603050405020304" pitchFamily="18" charset="0"/>
              </a:rPr>
              <a:t>broj 6/12, 110/16 i 22/18</a:t>
            </a:r>
            <a:r>
              <a:rPr lang="bs-Latn-BA" sz="2800" b="1" dirty="0" smtClean="0">
                <a:latin typeface="Times New Roman" panose="02020603050405020304" pitchFamily="18" charset="0"/>
                <a:cs typeface="Times New Roman" panose="02020603050405020304" pitchFamily="18" charset="0"/>
              </a:rPr>
              <a:t>) </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„(1) U postupku </a:t>
            </a:r>
            <a:r>
              <a:rPr lang="bs-Latn-BA" sz="2800" b="1" dirty="0" err="1" smtClean="0">
                <a:latin typeface="Times New Roman" panose="02020603050405020304" pitchFamily="18" charset="0"/>
                <a:cs typeface="Times New Roman" panose="02020603050405020304" pitchFamily="18" charset="0"/>
              </a:rPr>
              <a:t>održavanja</a:t>
            </a:r>
            <a:r>
              <a:rPr lang="bs-Latn-BA" sz="2800" b="1" dirty="0" smtClean="0">
                <a:latin typeface="Times New Roman" panose="02020603050405020304" pitchFamily="18" charset="0"/>
                <a:cs typeface="Times New Roman" panose="02020603050405020304" pitchFamily="18" charset="0"/>
              </a:rPr>
              <a:t> katastra nepokretnosti Uprava po službenoj dužnosti ili na zahtjev stranke ispravlja sve utvrđene greške, nedostatke i propuste u podacima o nepokretnostima.</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(2) Greške, nedostaci i propusti o upisanim stvarnim pravima na nepokretnostima mogu se ispraviti bez vremenskog ograničenja.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(3) O ispravci iz stava 1. i 2. ovog člana Područna jedinica ili Područna kancelarija Uprave donosi rješenje, protiv kojeg se može izjaviti žalba Upravi u roku od 8 dana od dana dostavljanja rješenja“.</a:t>
            </a:r>
            <a:r>
              <a:rPr lang="bs-Latn-BA" sz="2400" b="1" dirty="0" smtClean="0">
                <a:latin typeface="Times New Roman" panose="02020603050405020304" pitchFamily="18" charset="0"/>
                <a:cs typeface="Times New Roman" panose="02020603050405020304" pitchFamily="18" charset="0"/>
              </a:rPr>
              <a:t/>
            </a:r>
            <a:br>
              <a:rPr lang="bs-Latn-BA" sz="2400" b="1" dirty="0" smtClean="0">
                <a:latin typeface="Times New Roman" panose="02020603050405020304" pitchFamily="18" charset="0"/>
                <a:cs typeface="Times New Roman" panose="02020603050405020304" pitchFamily="18" charset="0"/>
              </a:rPr>
            </a:br>
            <a:r>
              <a:rPr lang="bs-Latn-BA" sz="2400" b="1" dirty="0" smtClean="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6648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4"/>
            <a:ext cx="10892883" cy="6180641"/>
          </a:xfrm>
        </p:spPr>
        <p:txBody>
          <a:bodyPr>
            <a:normAutofit/>
          </a:bodyPr>
          <a:lstStyle/>
          <a:p>
            <a:r>
              <a:rPr lang="bs-Latn-BA" sz="2800" b="1" dirty="0" smtClean="0">
                <a:latin typeface="Times New Roman" panose="02020603050405020304" pitchFamily="18" charset="0"/>
                <a:cs typeface="Times New Roman" panose="02020603050405020304" pitchFamily="18" charset="0"/>
              </a:rPr>
              <a:t>Odluka Ustavnog suda Republike Srpske broj U-44/10 od 28.12.2011. godine („Službeni glasnik RS“ broj 8/2012) </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Utvrđuje se da član 72. Pravilnika za </a:t>
            </a:r>
            <a:r>
              <a:rPr lang="bs-Latn-BA" sz="2800" b="1" dirty="0" err="1" smtClean="0">
                <a:latin typeface="Times New Roman" panose="02020603050405020304" pitchFamily="18" charset="0"/>
                <a:cs typeface="Times New Roman" panose="02020603050405020304" pitchFamily="18" charset="0"/>
              </a:rPr>
              <a:t>održavanje</a:t>
            </a:r>
            <a:r>
              <a:rPr lang="bs-Latn-BA" sz="2800" b="1" dirty="0" smtClean="0">
                <a:latin typeface="Times New Roman" panose="02020603050405020304" pitchFamily="18" charset="0"/>
                <a:cs typeface="Times New Roman" panose="02020603050405020304" pitchFamily="18" charset="0"/>
              </a:rPr>
              <a:t> premjera i katastra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(„Službeni glasnik RS“ broj 17/09) koji je donio direktor Republičke uprave za geodetske i imovinsko pravne poslove, nije u saglasnosti sa Ustavom Republike Srpske i zakonom.  </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476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736" y="1391037"/>
            <a:ext cx="10625254" cy="5076669"/>
          </a:xfrm>
        </p:spPr>
        <p:txBody>
          <a:bodyPr>
            <a:normAutofit/>
          </a:bodyPr>
          <a:lstStyle/>
          <a:p>
            <a:r>
              <a:rPr lang="bs-Latn-BA" sz="2800" b="1" dirty="0" smtClean="0">
                <a:latin typeface="Times New Roman" panose="02020603050405020304" pitchFamily="18" charset="0"/>
                <a:cs typeface="Times New Roman" panose="02020603050405020304" pitchFamily="18" charset="0"/>
              </a:rPr>
              <a:t>Presuda Vrhovnog suda Republike Srpske broj 15 0 U 002471 16 </a:t>
            </a:r>
            <a:r>
              <a:rPr lang="bs-Latn-BA" sz="2800" b="1" dirty="0" err="1" smtClean="0">
                <a:latin typeface="Times New Roman" panose="02020603050405020304" pitchFamily="18" charset="0"/>
                <a:cs typeface="Times New Roman" panose="02020603050405020304" pitchFamily="18" charset="0"/>
              </a:rPr>
              <a:t>Uvp</a:t>
            </a:r>
            <a:r>
              <a:rPr lang="bs-Latn-BA" sz="2800" b="1" dirty="0" smtClean="0">
                <a:latin typeface="Times New Roman" panose="02020603050405020304" pitchFamily="18" charset="0"/>
                <a:cs typeface="Times New Roman" panose="02020603050405020304" pitchFamily="18" charset="0"/>
              </a:rPr>
              <a:t> od 7.9.2018. godine. </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Odbijen je zahtjev tužioca, primjenom člana 140. Zakona o </a:t>
            </a:r>
            <a:r>
              <a:rPr lang="bs-Latn-BA" sz="2800" b="1" dirty="0" err="1" smtClean="0">
                <a:latin typeface="Times New Roman" panose="02020603050405020304" pitchFamily="18" charset="0"/>
                <a:cs typeface="Times New Roman" panose="02020603050405020304" pitchFamily="18" charset="0"/>
              </a:rPr>
              <a:t>premjeru</a:t>
            </a:r>
            <a:r>
              <a:rPr lang="bs-Latn-BA" sz="2800" b="1" dirty="0" smtClean="0">
                <a:latin typeface="Times New Roman" panose="02020603050405020304" pitchFamily="18" charset="0"/>
                <a:cs typeface="Times New Roman" panose="02020603050405020304" pitchFamily="18" charset="0"/>
              </a:rPr>
              <a:t> i katastru Republike Srpske za ispravak greške u Listu nepokretnosti broj 70 k.o. Ljubinje u kojem je kao korisnik parcele označene kao </a:t>
            </a:r>
            <a:r>
              <a:rPr lang="bs-Latn-BA" sz="2800" b="1" dirty="0" err="1" smtClean="0">
                <a:latin typeface="Times New Roman" panose="02020603050405020304" pitchFamily="18" charset="0"/>
                <a:cs typeface="Times New Roman" panose="02020603050405020304" pitchFamily="18" charset="0"/>
              </a:rPr>
              <a:t>k.č</a:t>
            </a:r>
            <a:r>
              <a:rPr lang="bs-Latn-BA" sz="2800" b="1" dirty="0" smtClean="0">
                <a:latin typeface="Times New Roman" panose="02020603050405020304" pitchFamily="18" charset="0"/>
                <a:cs typeface="Times New Roman" panose="02020603050405020304" pitchFamily="18" charset="0"/>
              </a:rPr>
              <a:t>. br. 1263/2 k.o. Ljubinje površine 250 m2 bio upisan V. B. iz Ljubinja sa 1/1 dijela na osnovu rješenja Načelnika opštine Ljubinje broj 2-475-46/02 od 30.12.2002. godine o dodjeli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radi građenja </a:t>
            </a:r>
            <a:r>
              <a:rPr lang="bs-Latn-BA" sz="2800" dirty="0" smtClean="0"/>
              <a:t/>
            </a:r>
            <a:br>
              <a:rPr lang="bs-Latn-BA" sz="2800" dirty="0" smtClean="0"/>
            </a:br>
            <a:r>
              <a:rPr lang="bs-Latn-BA" sz="2800" dirty="0"/>
              <a:t/>
            </a:r>
            <a:br>
              <a:rPr lang="bs-Latn-BA" sz="2800" dirty="0"/>
            </a:br>
            <a:endParaRPr lang="en-US" sz="2800" dirty="0"/>
          </a:p>
        </p:txBody>
      </p:sp>
    </p:spTree>
    <p:extLst>
      <p:ext uri="{BB962C8B-B14F-4D97-AF65-F5344CB8AC3E}">
        <p14:creationId xmlns:p14="http://schemas.microsoft.com/office/powerpoint/2010/main" val="370774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2235"/>
            <a:ext cx="10703312" cy="5564458"/>
          </a:xfrm>
        </p:spPr>
        <p:txBody>
          <a:bodyPr>
            <a:normAutofit/>
          </a:bodyPr>
          <a:lstStyle/>
          <a:p>
            <a:r>
              <a:rPr lang="bs-Latn-BA" sz="2800" b="1" dirty="0" smtClean="0">
                <a:latin typeface="Times New Roman" panose="02020603050405020304" pitchFamily="18" charset="0"/>
                <a:cs typeface="Times New Roman" panose="02020603050405020304" pitchFamily="18" charset="0"/>
              </a:rPr>
              <a:t>Član 72.</a:t>
            </a:r>
            <a:r>
              <a:rPr lang="bs-Latn-BA" sz="2800" dirty="0" smtClean="0"/>
              <a:t> </a:t>
            </a:r>
            <a:r>
              <a:rPr lang="bs-Latn-BA" sz="2800" b="1" dirty="0">
                <a:latin typeface="Times New Roman" panose="02020603050405020304" pitchFamily="18" charset="0"/>
                <a:cs typeface="Times New Roman" panose="02020603050405020304" pitchFamily="18" charset="0"/>
              </a:rPr>
              <a:t>Pravilnika za </a:t>
            </a:r>
            <a:r>
              <a:rPr lang="bs-Latn-BA" sz="2800" b="1" dirty="0" err="1">
                <a:latin typeface="Times New Roman" panose="02020603050405020304" pitchFamily="18" charset="0"/>
                <a:cs typeface="Times New Roman" panose="02020603050405020304" pitchFamily="18" charset="0"/>
              </a:rPr>
              <a:t>održavanje</a:t>
            </a:r>
            <a:r>
              <a:rPr lang="bs-Latn-BA" sz="2800" b="1" dirty="0">
                <a:latin typeface="Times New Roman" panose="02020603050405020304" pitchFamily="18" charset="0"/>
                <a:cs typeface="Times New Roman" panose="02020603050405020304" pitchFamily="18" charset="0"/>
              </a:rPr>
              <a:t> premjera i </a:t>
            </a:r>
            <a:r>
              <a:rPr lang="bs-Latn-BA" sz="2800" b="1" dirty="0" smtClean="0">
                <a:latin typeface="Times New Roman" panose="02020603050405020304" pitchFamily="18" charset="0"/>
                <a:cs typeface="Times New Roman" panose="02020603050405020304" pitchFamily="18" charset="0"/>
              </a:rPr>
              <a:t>katastra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a:t>
            </a:r>
            <a:r>
              <a:rPr lang="bs-Latn-BA" sz="2800" b="1" dirty="0">
                <a:latin typeface="Times New Roman" panose="02020603050405020304" pitchFamily="18" charset="0"/>
                <a:cs typeface="Times New Roman" panose="02020603050405020304" pitchFamily="18" charset="0"/>
              </a:rPr>
              <a:t>(„Službeni </a:t>
            </a:r>
            <a:r>
              <a:rPr lang="bs-Latn-BA" sz="2800" b="1" dirty="0" smtClean="0">
                <a:latin typeface="Times New Roman" panose="02020603050405020304" pitchFamily="18" charset="0"/>
                <a:cs typeface="Times New Roman" panose="02020603050405020304" pitchFamily="18" charset="0"/>
              </a:rPr>
              <a:t>glasnik </a:t>
            </a:r>
            <a:r>
              <a:rPr lang="bs-Latn-BA" sz="2800" b="1" dirty="0">
                <a:latin typeface="Times New Roman" panose="02020603050405020304" pitchFamily="18" charset="0"/>
                <a:cs typeface="Times New Roman" panose="02020603050405020304" pitchFamily="18" charset="0"/>
              </a:rPr>
              <a:t>RS“ broj 17/09 i 35/12</a:t>
            </a:r>
            <a:r>
              <a:rPr lang="bs-Latn-BA" sz="2800" b="1" dirty="0" smtClean="0">
                <a:latin typeface="Times New Roman" panose="02020603050405020304" pitchFamily="18" charset="0"/>
                <a:cs typeface="Times New Roman" panose="02020603050405020304" pitchFamily="18" charset="0"/>
              </a:rPr>
              <a:t>)</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(1) „Nedostaci i propusti nastali pogrešnim upisom korisnika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mogu se ispraviti samo ukoliko upisano lice u momentu nije posjedovalo ispravu kojom dokazuje svoje pravo u odnosu na ranije upisanog korisnika</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(2) Nedostaci iz stava 1. ovog člana ne mogu se otkloniti ukoliko je poslije tog upisa vršena promjena korisnika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nastala po osnovu iz člana 59. ovog pravilnika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(3) Izuzetno od stava 2. ovog člana </a:t>
            </a:r>
            <a:r>
              <a:rPr lang="bs-Latn-BA" sz="2800" b="1" dirty="0" err="1" smtClean="0">
                <a:latin typeface="Times New Roman" panose="02020603050405020304" pitchFamily="18" charset="0"/>
                <a:cs typeface="Times New Roman" panose="02020603050405020304" pitchFamily="18" charset="0"/>
              </a:rPr>
              <a:t>dozvoliće</a:t>
            </a:r>
            <a:r>
              <a:rPr lang="bs-Latn-BA" sz="2800" b="1" dirty="0" smtClean="0">
                <a:latin typeface="Times New Roman" panose="02020603050405020304" pitchFamily="18" charset="0"/>
                <a:cs typeface="Times New Roman" panose="02020603050405020304" pitchFamily="18" charset="0"/>
              </a:rPr>
              <a:t> se upis promjene korisnika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ukoliko upisani korisnik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da izričitu saglasnost za otklanjanje propusta u katastarskom </a:t>
            </a:r>
            <a:r>
              <a:rPr lang="bs-Latn-BA" sz="2800" b="1" dirty="0" err="1" smtClean="0">
                <a:latin typeface="Times New Roman" panose="02020603050405020304" pitchFamily="18" charset="0"/>
                <a:cs typeface="Times New Roman" panose="02020603050405020304" pitchFamily="18" charset="0"/>
              </a:rPr>
              <a:t>operatu</a:t>
            </a:r>
            <a:r>
              <a:rPr lang="bs-Latn-BA" sz="2800" b="1" dirty="0" smtClean="0">
                <a:latin typeface="Times New Roman" panose="02020603050405020304" pitchFamily="18" charset="0"/>
                <a:cs typeface="Times New Roman" panose="02020603050405020304" pitchFamily="18" charset="0"/>
              </a:rPr>
              <a:t>“.</a:t>
            </a:r>
            <a:endParaRPr lang="en-US" sz="2800" dirty="0"/>
          </a:p>
        </p:txBody>
      </p:sp>
    </p:spTree>
    <p:extLst>
      <p:ext uri="{BB962C8B-B14F-4D97-AF65-F5344CB8AC3E}">
        <p14:creationId xmlns:p14="http://schemas.microsoft.com/office/powerpoint/2010/main" val="2299701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647556" cy="5745743"/>
          </a:xfrm>
        </p:spPr>
        <p:txBody>
          <a:bodyPr>
            <a:normAutofit/>
          </a:bodyPr>
          <a:lstStyle/>
          <a:p>
            <a:r>
              <a:rPr lang="bs-Latn-BA" sz="2800" dirty="0" smtClean="0">
                <a:latin typeface="Times New Roman" panose="02020603050405020304" pitchFamily="18" charset="0"/>
                <a:cs typeface="Times New Roman" panose="02020603050405020304" pitchFamily="18" charset="0"/>
              </a:rPr>
              <a:t/>
            </a:r>
            <a:br>
              <a:rPr lang="bs-Latn-BA" sz="2800" dirty="0" smtClean="0">
                <a:latin typeface="Times New Roman" panose="02020603050405020304" pitchFamily="18" charset="0"/>
                <a:cs typeface="Times New Roman" panose="02020603050405020304" pitchFamily="18" charset="0"/>
              </a:rPr>
            </a:br>
            <a:r>
              <a:rPr lang="bs-Latn-BA" sz="2800" dirty="0">
                <a:latin typeface="Times New Roman" panose="02020603050405020304" pitchFamily="18" charset="0"/>
                <a:cs typeface="Times New Roman" panose="02020603050405020304" pitchFamily="18" charset="0"/>
              </a:rPr>
              <a:t/>
            </a:r>
            <a:br>
              <a:rPr lang="bs-Latn-BA" sz="2800"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„Sud je utvrdio da donosilac akta nije bio ovlašćen da osporenom odredbom Pravilnika reguliše ispravku nedostataka i propusta nastalih pogrešnim upisom korisnika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na način kako je to predviđeno ovom odredbom. Saglasno </a:t>
            </a:r>
            <a:r>
              <a:rPr lang="bs-Latn-BA" sz="2800" b="1" dirty="0" err="1" smtClean="0">
                <a:latin typeface="Times New Roman" panose="02020603050405020304" pitchFamily="18" charset="0"/>
                <a:cs typeface="Times New Roman" panose="02020603050405020304" pitchFamily="18" charset="0"/>
              </a:rPr>
              <a:t>datom</a:t>
            </a:r>
            <a:r>
              <a:rPr lang="bs-Latn-BA" sz="2800" b="1" dirty="0" smtClean="0">
                <a:latin typeface="Times New Roman" panose="02020603050405020304" pitchFamily="18" charset="0"/>
                <a:cs typeface="Times New Roman" panose="02020603050405020304" pitchFamily="18" charset="0"/>
              </a:rPr>
              <a:t> utvrđenju, Sud je ocijenio da, u konkretnom slučaju, ispravak pogrešnog upisa korisnika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u suštini predstavlja promjenu korisnika tog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što je zakonska materija koja se ne može uređivati ovim aktom. Isto tako, sud je utvrdio da Zakon o </a:t>
            </a:r>
            <a:r>
              <a:rPr lang="bs-Latn-BA" sz="2800" b="1" dirty="0" err="1" smtClean="0">
                <a:latin typeface="Times New Roman" panose="02020603050405020304" pitchFamily="18" charset="0"/>
                <a:cs typeface="Times New Roman" panose="02020603050405020304" pitchFamily="18" charset="0"/>
              </a:rPr>
              <a:t>održavanju</a:t>
            </a:r>
            <a:r>
              <a:rPr lang="bs-Latn-BA" sz="2800" b="1" dirty="0" smtClean="0">
                <a:latin typeface="Times New Roman" panose="02020603050405020304" pitchFamily="18" charset="0"/>
                <a:cs typeface="Times New Roman" panose="02020603050405020304" pitchFamily="18" charset="0"/>
              </a:rPr>
              <a:t> premjera i katastra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i Zakon o Republičkoj upravi, u odnosu na koje se vrši ocjena osporenog akta, uopšte ne spominju ispravku greške“. </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6542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937488" cy="6258699"/>
          </a:xfrm>
        </p:spPr>
        <p:txBody>
          <a:bodyPr>
            <a:normAutofit/>
          </a:bodyPr>
          <a:lstStyle/>
          <a:p>
            <a:r>
              <a:rPr lang="bs-Latn-BA" sz="2800" b="1" dirty="0" smtClean="0">
                <a:latin typeface="Times New Roman" panose="02020603050405020304" pitchFamily="18" charset="0"/>
                <a:cs typeface="Times New Roman" panose="02020603050405020304" pitchFamily="18" charset="0"/>
              </a:rPr>
              <a:t>Član 1. Pravilnika o izmjeni Pravilnika za </a:t>
            </a:r>
            <a:r>
              <a:rPr lang="bs-Latn-BA" sz="2800" b="1" dirty="0" err="1" smtClean="0">
                <a:latin typeface="Times New Roman" panose="02020603050405020304" pitchFamily="18" charset="0"/>
                <a:cs typeface="Times New Roman" panose="02020603050405020304" pitchFamily="18" charset="0"/>
              </a:rPr>
              <a:t>održavanje</a:t>
            </a:r>
            <a:r>
              <a:rPr lang="bs-Latn-BA" sz="2800" b="1" dirty="0" smtClean="0">
                <a:latin typeface="Times New Roman" panose="02020603050405020304" pitchFamily="18" charset="0"/>
                <a:cs typeface="Times New Roman" panose="02020603050405020304" pitchFamily="18" charset="0"/>
              </a:rPr>
              <a:t> premjera i katastra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(„Službeni glasnik RS“ broj 35/12)</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„U Pravilniku za </a:t>
            </a:r>
            <a:r>
              <a:rPr lang="bs-Latn-BA" sz="2800" b="1" dirty="0" err="1" smtClean="0">
                <a:latin typeface="Times New Roman" panose="02020603050405020304" pitchFamily="18" charset="0"/>
                <a:cs typeface="Times New Roman" panose="02020603050405020304" pitchFamily="18" charset="0"/>
              </a:rPr>
              <a:t>održavanje</a:t>
            </a:r>
            <a:r>
              <a:rPr lang="bs-Latn-BA" sz="2800" b="1" dirty="0" smtClean="0">
                <a:latin typeface="Times New Roman" panose="02020603050405020304" pitchFamily="18" charset="0"/>
                <a:cs typeface="Times New Roman" panose="02020603050405020304" pitchFamily="18" charset="0"/>
              </a:rPr>
              <a:t> premjera i katastra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(„Službeni glasnik RS“, broj 17/09) član 72. briše se“. </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5762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688" y="0"/>
            <a:ext cx="11664175" cy="6858000"/>
          </a:xfrm>
        </p:spPr>
        <p:txBody>
          <a:bodyPr>
            <a:normAutofit fontScale="90000"/>
          </a:bodyPr>
          <a:lstStyle/>
          <a:p>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3100" b="1" dirty="0" smtClean="0">
                <a:latin typeface="Times New Roman" panose="02020603050405020304" pitchFamily="18" charset="0"/>
                <a:cs typeface="Times New Roman" panose="02020603050405020304" pitchFamily="18" charset="0"/>
              </a:rPr>
              <a:t>Presuda Vrhovnog suda Republike Srpske broj 11 0 U 016339 16 </a:t>
            </a:r>
            <a:r>
              <a:rPr lang="bs-Latn-BA" sz="3100" b="1" dirty="0" err="1" smtClean="0">
                <a:latin typeface="Times New Roman" panose="02020603050405020304" pitchFamily="18" charset="0"/>
                <a:cs typeface="Times New Roman" panose="02020603050405020304" pitchFamily="18" charset="0"/>
              </a:rPr>
              <a:t>Uvp</a:t>
            </a:r>
            <a:r>
              <a:rPr lang="bs-Latn-BA" sz="3100" b="1" dirty="0" smtClean="0">
                <a:latin typeface="Times New Roman" panose="02020603050405020304" pitchFamily="18" charset="0"/>
                <a:cs typeface="Times New Roman" panose="02020603050405020304" pitchFamily="18" charset="0"/>
              </a:rPr>
              <a:t> od 15.3.2018. godine </a:t>
            </a:r>
            <a:br>
              <a:rPr lang="bs-Latn-BA" sz="3100" b="1" dirty="0" smtClean="0">
                <a:latin typeface="Times New Roman" panose="02020603050405020304" pitchFamily="18" charset="0"/>
                <a:cs typeface="Times New Roman" panose="02020603050405020304" pitchFamily="18" charset="0"/>
              </a:rPr>
            </a:br>
            <a:r>
              <a:rPr lang="bs-Latn-BA" sz="3100" b="1" dirty="0" smtClean="0">
                <a:latin typeface="Times New Roman" panose="02020603050405020304" pitchFamily="18" charset="0"/>
                <a:cs typeface="Times New Roman" panose="02020603050405020304" pitchFamily="18" charset="0"/>
              </a:rPr>
              <a:t>U ovom predmetu postupak je pokrenut po tužbi Grada Prijedora protiv rješenja tužene Republičke uprave za geodetske i imovinsko pravne poslove (RUGIPP), i prema činjeničnom utvrđenju parcela na kojoj se nalazi kuća upisana je na osnovu </a:t>
            </a:r>
            <a:r>
              <a:rPr lang="bs-Latn-BA" sz="3100" b="1" dirty="0" err="1" smtClean="0">
                <a:latin typeface="Times New Roman" panose="02020603050405020304" pitchFamily="18" charset="0"/>
                <a:cs typeface="Times New Roman" panose="02020603050405020304" pitchFamily="18" charset="0"/>
              </a:rPr>
              <a:t>aerofotogrametrijskog</a:t>
            </a:r>
            <a:r>
              <a:rPr lang="bs-Latn-BA" sz="3100" b="1" dirty="0" smtClean="0">
                <a:latin typeface="Times New Roman" panose="02020603050405020304" pitchFamily="18" charset="0"/>
                <a:cs typeface="Times New Roman" panose="02020603050405020304" pitchFamily="18" charset="0"/>
              </a:rPr>
              <a:t> snimka bila je prvo upisana na SIZ stanovanja i komunalnih djelatnosti Opštine Prijedor a kasnije na Grad Prijedor, dok je prije toga po starom </a:t>
            </a:r>
            <a:r>
              <a:rPr lang="bs-Latn-BA" sz="3100" b="1" dirty="0" err="1" smtClean="0">
                <a:latin typeface="Times New Roman" panose="02020603050405020304" pitchFamily="18" charset="0"/>
                <a:cs typeface="Times New Roman" panose="02020603050405020304" pitchFamily="18" charset="0"/>
              </a:rPr>
              <a:t>premjeru</a:t>
            </a:r>
            <a:r>
              <a:rPr lang="bs-Latn-BA" sz="3100" b="1" dirty="0" smtClean="0">
                <a:latin typeface="Times New Roman" panose="02020603050405020304" pitchFamily="18" charset="0"/>
                <a:cs typeface="Times New Roman" panose="02020603050405020304" pitchFamily="18" charset="0"/>
              </a:rPr>
              <a:t> iz 1948. godine pa do </a:t>
            </a:r>
            <a:r>
              <a:rPr lang="bs-Latn-BA" sz="3100" b="1" dirty="0" err="1" smtClean="0">
                <a:latin typeface="Times New Roman" panose="02020603050405020304" pitchFamily="18" charset="0"/>
                <a:cs typeface="Times New Roman" panose="02020603050405020304" pitchFamily="18" charset="0"/>
              </a:rPr>
              <a:t>aerofotogrametrijskog</a:t>
            </a:r>
            <a:r>
              <a:rPr lang="bs-Latn-BA" sz="3100" b="1" dirty="0" smtClean="0">
                <a:latin typeface="Times New Roman" panose="02020603050405020304" pitchFamily="18" charset="0"/>
                <a:cs typeface="Times New Roman" panose="02020603050405020304" pitchFamily="18" charset="0"/>
              </a:rPr>
              <a:t> snimanja, odnosno do 1979. godine bila upisana na prednicima zainteresovanog lica. Prvostepenim rješenjem je usvojen zahtjev zainteresovanog lica i izvršen ispravak upisa na način da je uspostavljeno pređašnje stanje upisa, jer da je prednik zainteresovanog lica kupio navedenu kuću temeljem ugovora koji je ovjeren u sudu, ali nije sadržavao oznake iz katastra, već iz zemljišne knjige, i radi toga nije proveden u katastru već u zemljišnoj knjizi što ne daje pravo Gradu Prijedor da se upiše na osnovu avio snimka u katastru na imovini drugog lica. </a:t>
            </a: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8016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4"/>
            <a:ext cx="10803673" cy="6202943"/>
          </a:xfrm>
        </p:spPr>
        <p:txBody>
          <a:bodyPr>
            <a:normAutofit fontScale="90000"/>
          </a:bodyPr>
          <a:lstStyle/>
          <a:p>
            <a:r>
              <a:rPr lang="bs-Latn-BA" sz="2800" b="1" dirty="0" smtClean="0">
                <a:latin typeface="Times New Roman" panose="02020603050405020304" pitchFamily="18" charset="0"/>
                <a:cs typeface="Times New Roman" panose="02020603050405020304" pitchFamily="18" charset="0"/>
              </a:rPr>
              <a:t>Član 13. </a:t>
            </a:r>
            <a:r>
              <a:rPr lang="bs-Latn-BA" sz="2800" b="1" dirty="0" smtClean="0">
                <a:latin typeface="Times New Roman" panose="02020603050405020304" pitchFamily="18" charset="0"/>
                <a:ea typeface="Times New Roman" panose="02020603050405020304" pitchFamily="18" charset="0"/>
              </a:rPr>
              <a:t>stav 1. Zakona </a:t>
            </a:r>
            <a:r>
              <a:rPr lang="bs-Latn-BA" sz="2800" b="1" dirty="0">
                <a:latin typeface="Times New Roman" panose="02020603050405020304" pitchFamily="18" charset="0"/>
                <a:ea typeface="Times New Roman" panose="02020603050405020304" pitchFamily="18" charset="0"/>
              </a:rPr>
              <a:t>o </a:t>
            </a:r>
            <a:r>
              <a:rPr lang="bs-Latn-BA" sz="2800" b="1" dirty="0" err="1" smtClean="0">
                <a:latin typeface="Times New Roman" panose="02020603050405020304" pitchFamily="18" charset="0"/>
                <a:ea typeface="Times New Roman" panose="02020603050405020304" pitchFamily="18" charset="0"/>
              </a:rPr>
              <a:t>održavanju</a:t>
            </a:r>
            <a:r>
              <a:rPr lang="bs-Latn-BA" sz="2800" b="1" dirty="0" smtClean="0">
                <a:latin typeface="Times New Roman" panose="02020603050405020304" pitchFamily="18" charset="0"/>
                <a:ea typeface="Times New Roman" panose="02020603050405020304" pitchFamily="18" charset="0"/>
              </a:rPr>
              <a:t> premjera </a:t>
            </a:r>
            <a:r>
              <a:rPr lang="bs-Latn-BA" sz="2800" b="1" dirty="0">
                <a:latin typeface="Times New Roman" panose="02020603050405020304" pitchFamily="18" charset="0"/>
                <a:ea typeface="Times New Roman" panose="02020603050405020304" pitchFamily="18" charset="0"/>
              </a:rPr>
              <a:t>i </a:t>
            </a:r>
            <a:r>
              <a:rPr lang="bs-Latn-BA" sz="2800" b="1" dirty="0" smtClean="0">
                <a:latin typeface="Times New Roman" panose="02020603050405020304" pitchFamily="18" charset="0"/>
                <a:ea typeface="Times New Roman" panose="02020603050405020304" pitchFamily="18" charset="0"/>
              </a:rPr>
              <a:t>katastra </a:t>
            </a:r>
            <a:r>
              <a:rPr lang="bs-Latn-BA" sz="2800" b="1" dirty="0" err="1" smtClean="0">
                <a:latin typeface="Times New Roman" panose="02020603050405020304" pitchFamily="18" charset="0"/>
                <a:ea typeface="Times New Roman" panose="02020603050405020304" pitchFamily="18" charset="0"/>
              </a:rPr>
              <a:t>zemljišta</a:t>
            </a:r>
            <a:r>
              <a:rPr lang="bs-Latn-BA" sz="2800" b="1" dirty="0" smtClean="0">
                <a:latin typeface="Times New Roman" panose="02020603050405020304" pitchFamily="18" charset="0"/>
                <a:ea typeface="Times New Roman" panose="02020603050405020304" pitchFamily="18" charset="0"/>
              </a:rPr>
              <a:t> („</a:t>
            </a:r>
            <a:r>
              <a:rPr lang="bs-Latn-BA" sz="2800" b="1" dirty="0">
                <a:latin typeface="Times New Roman" panose="02020603050405020304" pitchFamily="18" charset="0"/>
                <a:ea typeface="Times New Roman" panose="02020603050405020304" pitchFamily="18" charset="0"/>
              </a:rPr>
              <a:t>Službeni glasnik RS“ broj </a:t>
            </a:r>
            <a:r>
              <a:rPr lang="bs-Latn-BA" sz="2800" b="1" dirty="0" smtClean="0">
                <a:latin typeface="Times New Roman" panose="02020603050405020304" pitchFamily="18" charset="0"/>
                <a:ea typeface="Times New Roman" panose="02020603050405020304" pitchFamily="18" charset="0"/>
              </a:rPr>
              <a:t>19/96 i 15/10) </a:t>
            </a:r>
            <a:br>
              <a:rPr lang="bs-Latn-BA" sz="2800" b="1" dirty="0" smtClean="0">
                <a:latin typeface="Times New Roman" panose="02020603050405020304" pitchFamily="18" charset="0"/>
                <a:ea typeface="Times New Roman" panose="02020603050405020304" pitchFamily="18" charset="0"/>
              </a:rPr>
            </a:br>
            <a:r>
              <a:rPr lang="bs-Latn-BA" sz="2800" b="1" dirty="0" smtClean="0">
                <a:latin typeface="Times New Roman" panose="02020603050405020304" pitchFamily="18" charset="0"/>
                <a:ea typeface="Times New Roman" panose="02020603050405020304" pitchFamily="18" charset="0"/>
              </a:rPr>
              <a:t>„Republička uprava za geodetske i imovinsko pravne poslove – Područna jedinica pri vršenju poslova </a:t>
            </a:r>
            <a:r>
              <a:rPr lang="bs-Latn-BA" sz="2800" b="1" dirty="0" err="1" smtClean="0">
                <a:latin typeface="Times New Roman" panose="02020603050405020304" pitchFamily="18" charset="0"/>
                <a:ea typeface="Times New Roman" panose="02020603050405020304" pitchFamily="18" charset="0"/>
              </a:rPr>
              <a:t>određivanja</a:t>
            </a:r>
            <a:r>
              <a:rPr lang="bs-Latn-BA" sz="2800" b="1" dirty="0" smtClean="0">
                <a:latin typeface="Times New Roman" panose="02020603050405020304" pitchFamily="18" charset="0"/>
                <a:ea typeface="Times New Roman" panose="02020603050405020304" pitchFamily="18" charset="0"/>
              </a:rPr>
              <a:t> premjera i katastra </a:t>
            </a:r>
            <a:r>
              <a:rPr lang="bs-Latn-BA" sz="2800" b="1" dirty="0" err="1" smtClean="0">
                <a:latin typeface="Times New Roman" panose="02020603050405020304" pitchFamily="18" charset="0"/>
                <a:ea typeface="Times New Roman" panose="02020603050405020304" pitchFamily="18" charset="0"/>
              </a:rPr>
              <a:t>zemljišta</a:t>
            </a:r>
            <a:r>
              <a:rPr lang="bs-Latn-BA" sz="2800" b="1" dirty="0" smtClean="0">
                <a:latin typeface="Times New Roman" panose="02020603050405020304" pitchFamily="18" charset="0"/>
                <a:ea typeface="Times New Roman" panose="02020603050405020304" pitchFamily="18" charset="0"/>
              </a:rPr>
              <a:t> dužna je da otklanja sve nedostatke i propuste u snimanju </a:t>
            </a:r>
            <a:r>
              <a:rPr lang="bs-Latn-BA" sz="2800" b="1" dirty="0" smtClean="0">
                <a:latin typeface="Times New Roman" panose="02020603050405020304" pitchFamily="18" charset="0"/>
                <a:ea typeface="Times New Roman" panose="02020603050405020304" pitchFamily="18" charset="0"/>
                <a:cs typeface="Times New Roman" panose="02020603050405020304" pitchFamily="18" charset="0"/>
              </a:rPr>
              <a:t>detalja,</a:t>
            </a:r>
            <a:r>
              <a:rPr lang="bs-Latn-BA" sz="2800" b="1" dirty="0" smtClean="0">
                <a:latin typeface="Times New Roman" panose="02020603050405020304" pitchFamily="18" charset="0"/>
                <a:ea typeface="Times New Roman" panose="02020603050405020304" pitchFamily="18" charset="0"/>
              </a:rPr>
              <a:t> geodetskom elaboratu, planovima, karti i u katastarskom </a:t>
            </a:r>
            <a:r>
              <a:rPr lang="bs-Latn-BA" sz="2800" b="1" dirty="0" err="1" smtClean="0">
                <a:latin typeface="Times New Roman" panose="02020603050405020304" pitchFamily="18" charset="0"/>
                <a:ea typeface="Times New Roman" panose="02020603050405020304" pitchFamily="18" charset="0"/>
              </a:rPr>
              <a:t>operatu</a:t>
            </a:r>
            <a:r>
              <a:rPr lang="bs-Latn-BA" sz="2800" b="1" dirty="0" smtClean="0">
                <a:latin typeface="Times New Roman" panose="02020603050405020304" pitchFamily="18" charset="0"/>
                <a:ea typeface="Times New Roman" panose="02020603050405020304" pitchFamily="18" charset="0"/>
              </a:rPr>
              <a:t>“. </a:t>
            </a:r>
            <a:br>
              <a:rPr lang="bs-Latn-BA" sz="2800" b="1" dirty="0" smtClean="0">
                <a:latin typeface="Times New Roman" panose="02020603050405020304" pitchFamily="18" charset="0"/>
                <a:ea typeface="Times New Roman" panose="02020603050405020304" pitchFamily="18" charset="0"/>
              </a:rPr>
            </a:br>
            <a:r>
              <a:rPr lang="bs-Latn-BA" sz="2800" b="1" dirty="0" smtClean="0">
                <a:latin typeface="Times New Roman" panose="02020603050405020304" pitchFamily="18" charset="0"/>
                <a:ea typeface="Times New Roman" panose="02020603050405020304" pitchFamily="18" charset="0"/>
              </a:rPr>
              <a:t/>
            </a:r>
            <a:br>
              <a:rPr lang="bs-Latn-BA" sz="2800" b="1" dirty="0" smtClean="0">
                <a:latin typeface="Times New Roman" panose="02020603050405020304" pitchFamily="18" charset="0"/>
                <a:ea typeface="Times New Roman" panose="02020603050405020304" pitchFamily="18" charset="0"/>
              </a:rPr>
            </a:br>
            <a:r>
              <a:rPr lang="bs-Latn-BA" sz="2800" b="1" dirty="0" smtClean="0">
                <a:latin typeface="Times New Roman" panose="02020603050405020304" pitchFamily="18" charset="0"/>
                <a:ea typeface="Times New Roman" panose="02020603050405020304" pitchFamily="18" charset="0"/>
              </a:rPr>
              <a:t>Član 20. </a:t>
            </a:r>
            <a:br>
              <a:rPr lang="bs-Latn-BA" sz="2800" b="1" dirty="0" smtClean="0">
                <a:latin typeface="Times New Roman" panose="02020603050405020304" pitchFamily="18" charset="0"/>
                <a:ea typeface="Times New Roman" panose="02020603050405020304" pitchFamily="18" charset="0"/>
              </a:rPr>
            </a:br>
            <a:r>
              <a:rPr lang="bs-Latn-BA" sz="2800" b="1" dirty="0" smtClean="0">
                <a:latin typeface="Times New Roman" panose="02020603050405020304" pitchFamily="18" charset="0"/>
                <a:ea typeface="Times New Roman" panose="02020603050405020304" pitchFamily="18" charset="0"/>
              </a:rPr>
              <a:t>„Promjene korisnika u katastarskom </a:t>
            </a:r>
            <a:r>
              <a:rPr lang="bs-Latn-BA" sz="2800" b="1" dirty="0" err="1" smtClean="0">
                <a:latin typeface="Times New Roman" panose="02020603050405020304" pitchFamily="18" charset="0"/>
                <a:ea typeface="Times New Roman" panose="02020603050405020304" pitchFamily="18" charset="0"/>
              </a:rPr>
              <a:t>operatu</a:t>
            </a:r>
            <a:r>
              <a:rPr lang="bs-Latn-BA" sz="2800" b="1" dirty="0" smtClean="0">
                <a:latin typeface="Times New Roman" panose="02020603050405020304" pitchFamily="18" charset="0"/>
                <a:ea typeface="Times New Roman" panose="02020603050405020304" pitchFamily="18" charset="0"/>
              </a:rPr>
              <a:t> provode se na osnovu pravosnažnih odluka sudova i drugih državnih organa koji odlučuju o promjeni prava na nepokretnostima, kao i na osnovu ugovora ovjerenih kod suda. </a:t>
            </a:r>
            <a:br>
              <a:rPr lang="bs-Latn-BA" sz="2800" b="1" dirty="0" smtClean="0">
                <a:latin typeface="Times New Roman" panose="02020603050405020304" pitchFamily="18" charset="0"/>
                <a:ea typeface="Times New Roman" panose="02020603050405020304" pitchFamily="18" charset="0"/>
              </a:rPr>
            </a:br>
            <a:r>
              <a:rPr lang="bs-Latn-BA" sz="2800" b="1" dirty="0" smtClean="0">
                <a:latin typeface="Times New Roman" panose="02020603050405020304" pitchFamily="18" charset="0"/>
                <a:ea typeface="Times New Roman" panose="02020603050405020304" pitchFamily="18" charset="0"/>
              </a:rPr>
              <a:t>Stav 2. Promjene korisnika u katastarskom </a:t>
            </a:r>
            <a:r>
              <a:rPr lang="bs-Latn-BA" sz="2800" b="1" dirty="0" err="1" smtClean="0">
                <a:latin typeface="Times New Roman" panose="02020603050405020304" pitchFamily="18" charset="0"/>
                <a:ea typeface="Times New Roman" panose="02020603050405020304" pitchFamily="18" charset="0"/>
              </a:rPr>
              <a:t>operatu</a:t>
            </a:r>
            <a:r>
              <a:rPr lang="bs-Latn-BA" sz="2800" b="1" dirty="0" smtClean="0">
                <a:latin typeface="Times New Roman" panose="02020603050405020304" pitchFamily="18" charset="0"/>
                <a:ea typeface="Times New Roman" panose="02020603050405020304" pitchFamily="18" charset="0"/>
              </a:rPr>
              <a:t> sprovode se i na osnovu ugovora o koncesiji i ugovora o dugoročnom zakupu ne kraćem od pet godina“.</a:t>
            </a:r>
            <a:r>
              <a:rPr lang="bs-Latn-BA" sz="2800" b="1" dirty="0">
                <a:latin typeface="Times New Roman" panose="02020603050405020304" pitchFamily="18" charset="0"/>
                <a:ea typeface="Times New Roman" panose="02020603050405020304" pitchFamily="18" charset="0"/>
              </a:rPr>
              <a:t/>
            </a:r>
            <a:br>
              <a:rPr lang="bs-Latn-BA" sz="2800" b="1" dirty="0">
                <a:latin typeface="Times New Roman" panose="02020603050405020304" pitchFamily="18" charset="0"/>
                <a:ea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1893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365125"/>
            <a:ext cx="11026698" cy="6225246"/>
          </a:xfrm>
        </p:spPr>
        <p:txBody>
          <a:bodyPr>
            <a:normAutofit/>
          </a:bodyPr>
          <a:lstStyle/>
          <a:p>
            <a:r>
              <a:rPr lang="bs-Latn-BA" sz="2800" b="1" dirty="0" smtClean="0">
                <a:latin typeface="Times New Roman" panose="02020603050405020304" pitchFamily="18" charset="0"/>
                <a:cs typeface="Times New Roman" panose="02020603050405020304" pitchFamily="18" charset="0"/>
              </a:rPr>
              <a:t>Član 71. stav 1. Pravilnika </a:t>
            </a:r>
            <a:r>
              <a:rPr lang="bs-Latn-BA" sz="2800" b="1" dirty="0">
                <a:latin typeface="Times New Roman" panose="02020603050405020304" pitchFamily="18" charset="0"/>
                <a:cs typeface="Times New Roman" panose="02020603050405020304" pitchFamily="18" charset="0"/>
              </a:rPr>
              <a:t>za </a:t>
            </a:r>
            <a:r>
              <a:rPr lang="bs-Latn-BA" sz="2800" b="1" dirty="0" err="1">
                <a:latin typeface="Times New Roman" panose="02020603050405020304" pitchFamily="18" charset="0"/>
                <a:cs typeface="Times New Roman" panose="02020603050405020304" pitchFamily="18" charset="0"/>
              </a:rPr>
              <a:t>održavanje</a:t>
            </a:r>
            <a:r>
              <a:rPr lang="bs-Latn-BA" sz="2800" b="1" dirty="0">
                <a:latin typeface="Times New Roman" panose="02020603050405020304" pitchFamily="18" charset="0"/>
                <a:cs typeface="Times New Roman" panose="02020603050405020304" pitchFamily="18" charset="0"/>
              </a:rPr>
              <a:t> premjera i </a:t>
            </a:r>
            <a:r>
              <a:rPr lang="bs-Latn-BA" sz="2800" b="1" dirty="0" smtClean="0">
                <a:latin typeface="Times New Roman" panose="02020603050405020304" pitchFamily="18" charset="0"/>
                <a:cs typeface="Times New Roman" panose="02020603050405020304" pitchFamily="18" charset="0"/>
              </a:rPr>
              <a:t>katastra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a:t>
            </a:r>
            <a:r>
              <a:rPr lang="bs-Latn-BA" sz="2800" b="1" dirty="0">
                <a:latin typeface="Times New Roman" panose="02020603050405020304" pitchFamily="18" charset="0"/>
                <a:cs typeface="Times New Roman" panose="02020603050405020304" pitchFamily="18" charset="0"/>
              </a:rPr>
              <a:t>(„Službeni glasnik RS“ broj 17/09 i 35/12</a:t>
            </a:r>
            <a:r>
              <a:rPr lang="bs-Latn-BA" sz="2800" b="1" dirty="0" smtClean="0">
                <a:latin typeface="Times New Roman" panose="02020603050405020304" pitchFamily="18" charset="0"/>
                <a:cs typeface="Times New Roman" panose="02020603050405020304" pitchFamily="18" charset="0"/>
              </a:rPr>
              <a:t>)</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„U postupku </a:t>
            </a:r>
            <a:r>
              <a:rPr lang="bs-Latn-BA" sz="2800" b="1" dirty="0" err="1" smtClean="0">
                <a:latin typeface="Times New Roman" panose="02020603050405020304" pitchFamily="18" charset="0"/>
                <a:cs typeface="Times New Roman" panose="02020603050405020304" pitchFamily="18" charset="0"/>
              </a:rPr>
              <a:t>održavanja</a:t>
            </a:r>
            <a:r>
              <a:rPr lang="bs-Latn-BA" sz="2800" b="1" dirty="0" smtClean="0">
                <a:latin typeface="Times New Roman" panose="02020603050405020304" pitchFamily="18" charset="0"/>
                <a:cs typeface="Times New Roman" panose="02020603050405020304" pitchFamily="18" charset="0"/>
              </a:rPr>
              <a:t> premjera i katastra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Područna jedinica je dužna da otkloni sve nedostatke i propuste u snimanju detalja, geodetskom elaboratu, planovima, karti i u katastarskom </a:t>
            </a:r>
            <a:r>
              <a:rPr lang="bs-Latn-BA" sz="2800" b="1" dirty="0" err="1" smtClean="0">
                <a:latin typeface="Times New Roman" panose="02020603050405020304" pitchFamily="18" charset="0"/>
                <a:cs typeface="Times New Roman" panose="02020603050405020304" pitchFamily="18" charset="0"/>
              </a:rPr>
              <a:t>operatu</a:t>
            </a:r>
            <a:r>
              <a:rPr lang="bs-Latn-BA" sz="2800" b="1" dirty="0" smtClean="0">
                <a:latin typeface="Times New Roman" panose="02020603050405020304" pitchFamily="18" charset="0"/>
                <a:cs typeface="Times New Roman" panose="02020603050405020304" pitchFamily="18" charset="0"/>
              </a:rPr>
              <a:t> pod uslovom da su nedostaci i propusti sa sigurnošću utvrđeni“.</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endParaRPr lang="en-US" sz="2800" dirty="0"/>
          </a:p>
        </p:txBody>
      </p:sp>
    </p:spTree>
    <p:extLst>
      <p:ext uri="{BB962C8B-B14F-4D97-AF65-F5344CB8AC3E}">
        <p14:creationId xmlns:p14="http://schemas.microsoft.com/office/powerpoint/2010/main" val="4042547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502" y="256478"/>
            <a:ext cx="10515600" cy="6322742"/>
          </a:xfrm>
        </p:spPr>
        <p:txBody>
          <a:bodyPr>
            <a:normAutofit/>
          </a:bodyPr>
          <a:lstStyle/>
          <a:p>
            <a:r>
              <a:rPr lang="bs-Latn-BA" sz="2800" b="1" dirty="0" smtClean="0">
                <a:latin typeface="Times New Roman" panose="02020603050405020304" pitchFamily="18" charset="0"/>
                <a:cs typeface="Times New Roman" panose="02020603050405020304" pitchFamily="18" charset="0"/>
              </a:rPr>
              <a:t>Član 59. Pravilnika za </a:t>
            </a:r>
            <a:r>
              <a:rPr lang="bs-Latn-BA" sz="2800" b="1" dirty="0" err="1" smtClean="0">
                <a:latin typeface="Times New Roman" panose="02020603050405020304" pitchFamily="18" charset="0"/>
                <a:cs typeface="Times New Roman" panose="02020603050405020304" pitchFamily="18" charset="0"/>
              </a:rPr>
              <a:t>održavanje</a:t>
            </a:r>
            <a:r>
              <a:rPr lang="bs-Latn-BA" sz="2800" b="1" dirty="0" smtClean="0">
                <a:latin typeface="Times New Roman" panose="02020603050405020304" pitchFamily="18" charset="0"/>
                <a:cs typeface="Times New Roman" panose="02020603050405020304" pitchFamily="18" charset="0"/>
              </a:rPr>
              <a:t> premjera i katastra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(„Službeni glasnik RS“ broj 17/09 i 35/12)</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„1) osnovi za promjenu korisnika u katastarskom </a:t>
            </a:r>
            <a:r>
              <a:rPr lang="bs-Latn-BA" sz="2800" b="1" dirty="0" err="1" smtClean="0">
                <a:latin typeface="Times New Roman" panose="02020603050405020304" pitchFamily="18" charset="0"/>
                <a:cs typeface="Times New Roman" panose="02020603050405020304" pitchFamily="18" charset="0"/>
              </a:rPr>
              <a:t>operatu</a:t>
            </a:r>
            <a:r>
              <a:rPr lang="bs-Latn-BA" sz="2800" b="1" dirty="0" smtClean="0">
                <a:latin typeface="Times New Roman" panose="02020603050405020304" pitchFamily="18" charset="0"/>
                <a:cs typeface="Times New Roman" panose="02020603050405020304" pitchFamily="18" charset="0"/>
              </a:rPr>
              <a:t> su: a) zakon, b) pravosnažna odluka suda kojom je utvrđeno pravo na </a:t>
            </a:r>
            <a:r>
              <a:rPr lang="bs-Latn-BA" sz="2800" b="1" dirty="0" err="1" smtClean="0">
                <a:latin typeface="Times New Roman" panose="02020603050405020304" pitchFamily="18" charset="0"/>
                <a:cs typeface="Times New Roman" panose="02020603050405020304" pitchFamily="18" charset="0"/>
              </a:rPr>
              <a:t>zemljištu</a:t>
            </a:r>
            <a:r>
              <a:rPr lang="bs-Latn-BA" sz="2800" b="1" dirty="0" smtClean="0">
                <a:latin typeface="Times New Roman" panose="02020603050405020304" pitchFamily="18" charset="0"/>
                <a:cs typeface="Times New Roman" panose="02020603050405020304" pitchFamily="18" charset="0"/>
              </a:rPr>
              <a:t>, v) pravosnažna odluka drugog nadležnog organa, g) ugovor ovjeren kod suda i d) ugovor ovjeren kod notara.</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2) </a:t>
            </a:r>
            <a:r>
              <a:rPr lang="bs-Latn-BA" sz="2800" b="1" dirty="0" err="1" smtClean="0">
                <a:latin typeface="Times New Roman" panose="02020603050405020304" pitchFamily="18" charset="0"/>
                <a:cs typeface="Times New Roman" panose="02020603050405020304" pitchFamily="18" charset="0"/>
              </a:rPr>
              <a:t>osnov</a:t>
            </a:r>
            <a:r>
              <a:rPr lang="bs-Latn-BA" sz="2800" b="1" dirty="0" smtClean="0">
                <a:latin typeface="Times New Roman" panose="02020603050405020304" pitchFamily="18" charset="0"/>
                <a:cs typeface="Times New Roman" panose="02020603050405020304" pitchFamily="18" charset="0"/>
              </a:rPr>
              <a:t> za promjenu korisnika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je i ugovor ovjeren od suda ili drugog nadležnog organa strane države sa kojom je zaključen međudržavni ugovor“</a:t>
            </a:r>
            <a:br>
              <a:rPr lang="bs-Latn-BA" sz="2800" b="1" dirty="0" smtClean="0">
                <a:latin typeface="Times New Roman" panose="02020603050405020304" pitchFamily="18" charset="0"/>
                <a:cs typeface="Times New Roman" panose="02020603050405020304" pitchFamily="18" charset="0"/>
              </a:rPr>
            </a:br>
            <a:r>
              <a:rPr lang="bs-Latn-BA" sz="2800" dirty="0"/>
              <a:t/>
            </a:r>
            <a:br>
              <a:rPr lang="bs-Latn-BA" sz="2800" dirty="0"/>
            </a:br>
            <a:endParaRPr lang="en-US" sz="2800" dirty="0"/>
          </a:p>
        </p:txBody>
      </p:sp>
    </p:spTree>
    <p:extLst>
      <p:ext uri="{BB962C8B-B14F-4D97-AF65-F5344CB8AC3E}">
        <p14:creationId xmlns:p14="http://schemas.microsoft.com/office/powerpoint/2010/main" val="2902061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TotalTime>
  <Words>363</Words>
  <Application>Microsoft Office PowerPoint</Application>
  <PresentationFormat>Widescreen</PresentationFormat>
  <Paragraphs>28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PowerPoint Presentation</vt:lpstr>
      <vt:lpstr>Odluka Ustavnog suda Republike Srpske broj U-44/10 od 28.12.2011. godine („Službeni glasnik RS“ broj 8/2012)   Utvrđuje se da član 72. Pravilnika za održavanje premjera i katastra zemljišta („Službeni glasnik RS“ broj 17/09) koji je donio direktor Republičke uprave za geodetske i imovinsko pravne poslove, nije u saglasnosti sa Ustavom Republike Srpske i zakonom.  </vt:lpstr>
      <vt:lpstr>Član 72. Pravilnika za održavanje premjera i katastra zemljišta („Službeni glasnik RS“ broj 17/09 i 35/12) (1) „Nedostaci i propusti nastali pogrešnim upisom korisnika zemljišta mogu se ispraviti samo ukoliko upisano lice u momentu nije posjedovalo ispravu kojom dokazuje svoje pravo u odnosu na ranije upisanog korisnika (2) Nedostaci iz stava 1. ovog člana ne mogu se otkloniti ukoliko je poslije tog upisa vršena promjena korisnika zemljišta nastala po osnovu iz člana 59. ovog pravilnika  (3) Izuzetno od stava 2. ovog člana dozvoliće se upis promjene korisnika zemljišta ukoliko upisani korisnik zemljišta da izričitu saglasnost za otklanjanje propusta u katastarskom operatu“.</vt:lpstr>
      <vt:lpstr>  „Sud je utvrdio da donosilac akta nije bio ovlašćen da osporenom odredbom Pravilnika reguliše ispravku nedostataka i propusta nastalih pogrešnim upisom korisnika zemljišta na način kako je to predviđeno ovom odredbom. Saglasno datom utvrđenju, Sud je ocijenio da, u konkretnom slučaju, ispravak pogrešnog upisa korisnika zemljišta u suštini predstavlja promjenu korisnika tog zemljišta, što je zakonska materija koja se ne može uređivati ovim aktom. Isto tako, sud je utvrdio da Zakon o održavanju premjera i katastra zemljišta i Zakon o Republičkoj upravi, u odnosu na koje se vrši ocjena osporenog akta, uopšte ne spominju ispravku greške“. </vt:lpstr>
      <vt:lpstr>Član 1. Pravilnika o izmjeni Pravilnika za održavanje premjera i katastra zemljišta („Službeni glasnik RS“ broj 35/12)  „U Pravilniku za održavanje premjera i katastra zemljišta („Službeni glasnik RS“, broj 17/09) član 72. briše se“. </vt:lpstr>
      <vt:lpstr>        Presuda Vrhovnog suda Republike Srpske broj 11 0 U 016339 16 Uvp od 15.3.2018. godine  U ovom predmetu postupak je pokrenut po tužbi Grada Prijedora protiv rješenja tužene Republičke uprave za geodetske i imovinsko pravne poslove (RUGIPP), i prema činjeničnom utvrđenju parcela na kojoj se nalazi kuća upisana je na osnovu aerofotogrametrijskog snimka bila je prvo upisana na SIZ stanovanja i komunalnih djelatnosti Opštine Prijedor a kasnije na Grad Prijedor, dok je prije toga po starom premjeru iz 1948. godine pa do aerofotogrametrijskog snimanja, odnosno do 1979. godine bila upisana na prednicima zainteresovanog lica. Prvostepenim rješenjem je usvojen zahtjev zainteresovanog lica i izvršen ispravak upisa na način da je uspostavljeno pređašnje stanje upisa, jer da je prednik zainteresovanog lica kupio navedenu kuću temeljem ugovora koji je ovjeren u sudu, ali nije sadržavao oznake iz katastra, već iz zemljišne knjige, i radi toga nije proveden u katastru već u zemljišnoj knjizi što ne daje pravo Gradu Prijedor da se upiše na osnovu avio snimka u katastru na imovini drugog lica.         </vt:lpstr>
      <vt:lpstr>Član 13. stav 1. Zakona o održavanju premjera i katastra zemljišta („Službeni glasnik RS“ broj 19/96 i 15/10)  „Republička uprava za geodetske i imovinsko pravne poslove – Područna jedinica pri vršenju poslova određivanja premjera i katastra zemljišta dužna je da otklanja sve nedostatke i propuste u snimanju detalja, geodetskom elaboratu, planovima, karti i u katastarskom operatu“.   Član 20.  „Promjene korisnika u katastarskom operatu provode se na osnovu pravosnažnih odluka sudova i drugih državnih organa koji odlučuju o promjeni prava na nepokretnostima, kao i na osnovu ugovora ovjerenih kod suda.  Stav 2. Promjene korisnika u katastarskom operatu sprovode se i na osnovu ugovora o koncesiji i ugovora o dugoročnom zakupu ne kraćem od pet godina“. </vt:lpstr>
      <vt:lpstr>Član 71. stav 1. Pravilnika za održavanje premjera i katastra zemljišta („Službeni glasnik RS“ broj 17/09 i 35/12)  „U postupku održavanja premjera i katastra zemljišta Područna jedinica je dužna da otkloni sve nedostatke i propuste u snimanju detalja, geodetskom elaboratu, planovima, karti i u katastarskom operatu pod uslovom da su nedostaci i propusti sa sigurnošću utvrđeni“.  </vt:lpstr>
      <vt:lpstr>Član 59. Pravilnika za održavanje premjera i katastra zemljišta („Službeni glasnik RS“ broj 17/09 i 35/12)  „1) osnovi za promjenu korisnika u katastarskom operatu su: a) zakon, b) pravosnažna odluka suda kojom je utvrđeno pravo na zemljištu, v) pravosnažna odluka drugog nadležnog organa, g) ugovor ovjeren kod suda i d) ugovor ovjeren kod notara.  2) osnov za promjenu korisnika zemljišta je i ugovor ovjeren od suda ili drugog nadležnog organa strane države sa kojom je zaključen međudržavni ugovor“  </vt:lpstr>
      <vt:lpstr>Član 198. Zakona o premjeru i katastru Republike Srpske („Službeni glasnik Republike Srpske“ broj 6/12, 110/16 i 22/18)  Stupanjem na snagu ovog zakona odredbe Zakona o održavanju premjera i katastra zemljišta („Službeni glasnik RS“ broj 19/96 i 15/10), Zakona o premjeru i katastru nepokretnosti („Službeni grasnik RS broj 34/06, 110/08 i 15/10) i Zakona o zemljišnim knjigama Republike Srpske (SL. Glasnik RS broj 67/03, 46/04, 109/05 i 119/08), prestaju da važe osim odredaba tih zakona koje se odnose na korišćenje i održavanje evidencija iz člana 189. ovog zakona. </vt:lpstr>
      <vt:lpstr>Član 189. Zakona o katastru Republike Srpske  („Službeni glasnik Republike Srpske“ broj 6/12, 110/16 i 22/18)  Do dana osnivanja katastra nepokretnosti koristiće se i održavati popisni katastar, katastar zemljišta uspostavljen na osnovu premjera u stereografskoj projekciji, katastar zemljišta uspostavljen na osnovu premjera u Gaus-Krigerovoj projekciji u skladu sa odredbama Zakona o održavanju premjera i katastra zemljišta („Službeni glasnik RS“ broj 19/96 i 15/10), katastar nepokretnosti sa utvrđenim korisnikom uspostavljeni na osnovu premjera u Gaus-Krigerovoj projekcijiu skladu sa odredbama Zakona o premjeru i katastru nepokretnosti („Sl. gl. RS“ broj 34/06,110/08 i 15/10). </vt:lpstr>
      <vt:lpstr>Presuda Vrhovnog suda Republike Srpske broj 11 0 U 015157 15 Uvp od 01.3.2018. godine   Tužilac u ovom predmetu je Pravobranilaštvo Republike Srpske protiv rješenja RUGIPP kojim je odbijena žalba tužioca izjavljena protiv rješenja Područne jedinice RUGIPP Banjaluka kojim je odlučeno da se ispravlja pogrešan upis u katastarskom operatu na spornoj parceli uz obrazloženje da je zainteresovano lice spornu parcelu kupilo od P. B., a on od „Tržnica“ a. d. Banjaluka, da je po starom premjeru na toj parceli bio upisan pravni prednik „Tržnica“ a.d. Banjaluka a sadašnje stanje upisa je u korist Grada Banjaluka – Fond za upravljanje građevinskim zemljištem na osnovu aerofotogrametrijskog snimanja iz 1969. godine. Grad Banjaluka nije dokazao da je nepokretnost stekao na osnovu teretnog pravnog posla, niti je predočio ispravu koja bi bila osnov za upis posjeda na istoj, a u zemljišnoj knjizi je upisano pravo vlasništva na toj parceli u korist zainteresovanog lica sa 1/1 dijela.    </vt:lpstr>
      <vt:lpstr>Presuda Okružnog suda u Banjaluci broj 11 0 U 001912 09 U od 10.12.2009. godine   Na zemljištu upisanom u pl. br. 1282 k.o. Čelinac Donji kao posjed S. R. sa dijelom ½ i S. S. sa dijelom 1/2, ispravljen je pogrešan upis posjednika zemljišta i uspostavljeno stanje posjeda koje je bilo prije provedene promjene, tj. upisano je stanje posjeda u korist S. R. sa 1/1 dijela, čime je ispravljena greška prilikom provođenja promjene u katastarskom operatu, a na osnovu presude Osnovnog suda u Banjaluci broj P-178/2000 od 17.5.2000. godine.   </vt:lpstr>
      <vt:lpstr>Presuda Vrhovnog suda Republike Srpske broj 13 0 U 003389 16 Uvp od 20.9.2018. godine  Postupajući po službenoj dužnosti proveden je postupak usaglašavanja upisa u  katastarskom operatu sa upisom u zemljišnoj knjizi na spornim parcelama, u skladu sa rješenjem Sreskog suda u Tesliću broj R-341/45 o razvrgnuću kmetskog selišta, kao i presudom Vrhovnog suda RS broj 13 0 U 001158 11 Uvp od 19.9.2012. godine, te je utvrđeno da su upisi u katastarskom operatu na pravnog prednika tužilaca S. P. te „P“ a. d. Teslić upisani bez valjanog pravnog osnova.  </vt:lpstr>
      <vt:lpstr>Presuda Okružnog suda u Banjaluci broj 11 0 U 001800 09 U od 27.1.2010. godine   Ne dozvoljava se promjena upisa u posjedovnom listu broj 871 k.o. Petrićevac 2 na osnovu izjave P. J. sa kojom je tužilac zaključio ugovor o zamjeni nekretnina, jer da u istom nije upisana k.č. br. 1202, a što nije osnov prema članu 20. Zakona o održavanju premjera i katastra zemljišta i člana 59. Pravilnika za održavanje premjera i katastra zemljišta.   </vt:lpstr>
      <vt:lpstr>Presuda Vrhovnog suda Republike Srpske broj 11 0 U 014887 15 Uvp od 1.3.2018. godine  Odbijen je zahtjev tužioca za ispravku greške u katastarskom operatu na parceli broj 1/1 i 1/3 k.o. Vršani uz obrazloženje da je tužilac tražio izdavanje uvjerenja da je provođenjem navedene stavke promjena načinjena pogreška, a da tužilac nije tražio izdavanje uvjerenja sa podacima iz evidencije prvostepenog organa što nije u skladu sa članom 78., 80. i 81. Pravilnika o održavanju premjera i katastra zemljišta.  </vt:lpstr>
      <vt:lpstr>Presuda Vrhovnog suda Republike Srpske broj 11 0 U 015624 16 Uvp od 15.3.2018. godine   Odbijen je zahtjev tužioca D. B. iz D. K. za ispravak greške u katastarskom operatu na k.č. br. k.o. D. K. uz obrazloženje da je na navedenom zemljištu upisan kao vlasnik D. K. po osnovu rješenja o dosudi Osnovnog suda u Gradišci broj 72 0 I 000330 08 I od 19.6.2012. godine pa da se ne radi o ispravljanju greške u smislu člana 71. Pravilnika o održavanju i premjeru zemljišta („Službeni glasnik RS“ broj 17/09 i 35/12), i člana 13. Zakona o održavanju premjera i katastra zemljišta, već da se radi o promjeni korisnika u katastarskom operatu, zašto tužilac nije priložio ispravu valjanu za promjenu korisnika u katastarskom operatu navedenu u članu 20. stav 1. navedenog zakona i članu 59. stav 1. Pravilnika o održavanju i premjeru zemljišta.   </vt:lpstr>
      <vt:lpstr>Presuda Vrhovnog suda Republike Srpske broj 15 0 U 002588 16 Uvp od 5.12.2018. godine  Prvostepenim rješenjem je odbijen zahtjev tužioca da se na osnovu ugovora o poklonu upiše kao posjednik na katastarskoj parceli broj 588 kuća i zgrada površine 174 m2 i dvorište površine 65 m2 upisano u posjedovni list broj 146/11 u k.o. Nevesinje na kojoj je kao posjednik upisano ODP „Trgoeksport“ Nevesinje uz obrazloženje da se radi o razlici u površini parcela navedenih u ugovoru u odnosu na identifikaciju zemljišta. Međutim, Vrhovni sud Republike Srpske je pobijanu presudu Okružnog suda u Trebinju broj 15 0 U 002588 15 U od 30.3.2016. godine,  preinačio i tužbu uvažio te osporeni akt poništio zbog činjenice da je izvršena nepotpuna identifikacija predmetnih parcela, a da nisu dati razlozi zbog čega nije izvršena potpuna identifikacija i razjašnjeno da li je razlika u površinama posljedica eventualnog cijepanja tih parcela.     </vt:lpstr>
      <vt:lpstr>Član 140. Zakona o premjeru i katastru Republike Srpske („Službeni glasnik Republike Srpske“ broj 6/12, 110/16 i 22/18)   „(1) U postupku održavanja katastra nepokretnosti Uprava po službenoj dužnosti ili na zahtjev stranke ispravlja sve utvrđene greške, nedostatke i propuste u podacima o nepokretnostima.  (2) Greške, nedostaci i propusti o upisanim stvarnim pravima na nepokretnostima mogu se ispraviti bez vremenskog ograničenja.   (3) O ispravci iz stava 1. i 2. ovog člana Područna jedinica ili Područna kancelarija Uprave donosi rješenje, protiv kojeg se može izjaviti žalba Upravi u roku od 8 dana od dana dostavljanja rješenja“.  </vt:lpstr>
      <vt:lpstr>Presuda Vrhovnog suda Republike Srpske broj 15 0 U 002471 16 Uvp od 7.9.2018. godine.   Odbijen je zahtjev tužioca, primjenom člana 140. Zakona o premjeru i katastru Republike Srpske za ispravak greške u Listu nepokretnosti broj 70 k.o. Ljubinje u kojem je kao korisnik parcele označene kao k.č. br. 1263/2 k.o. Ljubinje površine 250 m2 bio upisan V. B. iz Ljubinja sa 1/1 dijela na osnovu rješenja Načelnika opštine Ljubinje broj 2-475-46/02 od 30.12.2002. godine o dodjeli zemljišta radi građenja   </vt:lpstr>
    </vt:vector>
  </TitlesOfParts>
  <Company>Pravosudje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Smiljana Mrsa</dc:creator>
  <cp:lastModifiedBy>Smiljana Mrsa</cp:lastModifiedBy>
  <cp:revision>270</cp:revision>
  <dcterms:created xsi:type="dcterms:W3CDTF">2016-06-06T09:08:18Z</dcterms:created>
  <dcterms:modified xsi:type="dcterms:W3CDTF">2019-05-27T06:47:48Z</dcterms:modified>
</cp:coreProperties>
</file>